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270" r:id="rId12"/>
    <p:sldId id="271" r:id="rId13"/>
    <p:sldId id="267" r:id="rId14"/>
    <p:sldId id="273" r:id="rId15"/>
    <p:sldId id="272" r:id="rId16"/>
    <p:sldId id="274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64"/>
  </p:normalViewPr>
  <p:slideViewPr>
    <p:cSldViewPr snapToGrid="0" snapToObjects="1">
      <p:cViewPr varScale="1">
        <p:scale>
          <a:sx n="76" d="100"/>
          <a:sy n="76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917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325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345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037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28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78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933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5587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548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427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05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90F2-24F5-DB4B-A10B-1A69C84EC0B0}" type="datetimeFigureOut">
              <a:rPr kumimoji="1" lang="zh-CN" altLang="en-US" smtClean="0"/>
              <a:t>2018/10/4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7AF2-3624-414C-AD42-F14425E50D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859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400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19283" y="1245193"/>
            <a:ext cx="9144000" cy="1265995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>
                <a:latin typeface="Arial Narrow" charset="0"/>
                <a:ea typeface="Arial Narrow" charset="0"/>
                <a:cs typeface="Arial Narrow" charset="0"/>
              </a:rPr>
              <a:t>Gamma-ray</a:t>
            </a:r>
            <a:r>
              <a:rPr kumimoji="1" lang="zh-CN" altLang="en-US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1" lang="en-US" altLang="zh-CN" dirty="0" smtClean="0">
                <a:latin typeface="Arial Narrow" charset="0"/>
                <a:ea typeface="Arial Narrow" charset="0"/>
                <a:cs typeface="Arial Narrow" charset="0"/>
              </a:rPr>
              <a:t>variability</a:t>
            </a:r>
            <a:r>
              <a:rPr kumimoji="1" lang="zh-CN" altLang="en-US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1" lang="en-US" altLang="zh-CN" dirty="0" smtClean="0">
                <a:latin typeface="Arial Narrow" charset="0"/>
                <a:ea typeface="Arial Narrow" charset="0"/>
                <a:cs typeface="Arial Narrow" charset="0"/>
              </a:rPr>
              <a:t>analysis</a:t>
            </a:r>
            <a:r>
              <a:rPr kumimoji="1" lang="zh-CN" altLang="en-US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1" lang="en-US" altLang="zh-CN" dirty="0" smtClean="0">
                <a:latin typeface="Arial Narrow" charset="0"/>
                <a:ea typeface="Arial Narrow" charset="0"/>
                <a:cs typeface="Arial Narrow" charset="0"/>
              </a:rPr>
              <a:t>from</a:t>
            </a:r>
            <a:r>
              <a:rPr kumimoji="1" lang="zh-CN" altLang="en-US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1" lang="en-US" altLang="zh-CN" dirty="0" smtClean="0">
                <a:latin typeface="Arial Narrow" charset="0"/>
                <a:ea typeface="Arial Narrow" charset="0"/>
                <a:cs typeface="Arial Narrow" charset="0"/>
              </a:rPr>
              <a:t>Fermi</a:t>
            </a:r>
            <a:r>
              <a:rPr kumimoji="1" lang="zh-CN" altLang="en-US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1" lang="en-US" altLang="zh-CN" dirty="0" smtClean="0">
                <a:latin typeface="Arial Narrow" charset="0"/>
                <a:ea typeface="Arial Narrow" charset="0"/>
                <a:cs typeface="Arial Narrow" charset="0"/>
              </a:rPr>
              <a:t>to</a:t>
            </a:r>
            <a:r>
              <a:rPr kumimoji="1" lang="zh-CN" altLang="en-US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1" lang="en-US" altLang="zh-CN" dirty="0" smtClean="0">
                <a:latin typeface="Arial Narrow" charset="0"/>
                <a:ea typeface="Arial Narrow" charset="0"/>
                <a:cs typeface="Arial Narrow" charset="0"/>
              </a:rPr>
              <a:t>LHAASO</a:t>
            </a:r>
            <a:endParaRPr kumimoji="1" lang="zh-CN" alt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57199" y="3132667"/>
            <a:ext cx="11396133" cy="3725333"/>
          </a:xfrm>
        </p:spPr>
        <p:txBody>
          <a:bodyPr>
            <a:normAutofit/>
          </a:bodyPr>
          <a:lstStyle/>
          <a:p>
            <a:r>
              <a:rPr kumimoji="1" lang="en-US" altLang="zh-CN" sz="3200" dirty="0" err="1" smtClean="0">
                <a:latin typeface="Avenir Book" charset="0"/>
                <a:ea typeface="Avenir Book" charset="0"/>
                <a:cs typeface="Avenir Book" charset="0"/>
              </a:rPr>
              <a:t>Jianeng</a:t>
            </a:r>
            <a:r>
              <a:rPr kumimoji="1" lang="zh-CN" altLang="en-US" sz="3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kumimoji="1" lang="en-US" altLang="zh-CN" sz="3200" dirty="0" smtClean="0">
                <a:latin typeface="Avenir Book" charset="0"/>
                <a:ea typeface="Avenir Book" charset="0"/>
                <a:cs typeface="Avenir Book" charset="0"/>
              </a:rPr>
              <a:t>Zhou(SHAO)</a:t>
            </a:r>
          </a:p>
          <a:p>
            <a:endParaRPr kumimoji="1" lang="en-US" altLang="zh-CN" sz="3200" dirty="0" smtClean="0"/>
          </a:p>
          <a:p>
            <a:pPr algn="l"/>
            <a:r>
              <a:rPr kumimoji="1" lang="en-US" altLang="zh-CN" dirty="0" smtClean="0"/>
              <a:t>Collaborators: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marL="342900" indent="-342900" algn="l">
              <a:buFont typeface="Arial" charset="0"/>
              <a:buChar char="•"/>
            </a:pPr>
            <a:r>
              <a:rPr kumimoji="1" lang="en-US" altLang="zh-CN" dirty="0" err="1" smtClean="0"/>
              <a:t>Zhongxiang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Wang(SHAO), </a:t>
            </a:r>
            <a:r>
              <a:rPr kumimoji="1" lang="en-US" altLang="zh-CN" dirty="0" smtClean="0"/>
              <a:t>Liang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Chen(SHAO),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Paul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J.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Wiita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(TCNJ),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Jithesh</a:t>
            </a:r>
            <a:r>
              <a:rPr kumimoji="1" lang="en-US" altLang="zh-CN" dirty="0" smtClean="0"/>
              <a:t> </a:t>
            </a:r>
            <a:r>
              <a:rPr kumimoji="1" lang="en-US" altLang="zh-CN" dirty="0" err="1" smtClean="0"/>
              <a:t>Vadakkumthani</a:t>
            </a:r>
            <a:r>
              <a:rPr kumimoji="1" lang="en-US" altLang="zh-CN" dirty="0" smtClean="0"/>
              <a:t>(IUCAA),</a:t>
            </a:r>
            <a:r>
              <a:rPr kumimoji="1" lang="zh-CN" altLang="en-US" dirty="0" smtClean="0"/>
              <a:t> </a:t>
            </a:r>
            <a:r>
              <a:rPr lang="en-US" altLang="zh-CN" dirty="0" err="1" smtClean="0"/>
              <a:t>Nidia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Morrell(LCO),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Jujia</a:t>
            </a:r>
            <a:r>
              <a:rPr lang="zh-CN" altLang="en-US" dirty="0" smtClean="0"/>
              <a:t> </a:t>
            </a:r>
            <a:r>
              <a:rPr lang="en-US" altLang="zh-CN" dirty="0" smtClean="0"/>
              <a:t>Zhang(YNAO)</a:t>
            </a:r>
          </a:p>
          <a:p>
            <a:pPr marL="342900" indent="-342900" algn="l">
              <a:buFont typeface="Arial" charset="0"/>
              <a:buChar char="•"/>
            </a:pPr>
            <a:r>
              <a:rPr kumimoji="1" lang="en-US" altLang="zh-CN" dirty="0" err="1" smtClean="0"/>
              <a:t>Pengfei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Zhang(YNU),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Dahai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Yan(YNAO)</a:t>
            </a:r>
          </a:p>
          <a:p>
            <a:pPr marL="342900" indent="-342900" algn="l">
              <a:buFont typeface="Arial" charset="0"/>
              <a:buChar char="•"/>
            </a:pPr>
            <a:endParaRPr kumimoji="1" lang="en-US" altLang="zh-CN" dirty="0" smtClean="0"/>
          </a:p>
          <a:p>
            <a:r>
              <a:rPr kumimoji="1" lang="en-US" altLang="zh-CN" dirty="0" smtClean="0"/>
              <a:t>2018/10/10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Linzhi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130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1848" y="187705"/>
            <a:ext cx="10515600" cy="590218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b="1" dirty="0" smtClean="0"/>
              <a:t>PG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1553+113</a:t>
            </a:r>
            <a:r>
              <a:rPr kumimoji="1" lang="zh-CN" altLang="en-US" b="1" dirty="0" smtClean="0"/>
              <a:t> </a:t>
            </a:r>
            <a:r>
              <a:rPr kumimoji="1" lang="mr-IN" altLang="zh-CN" b="1" dirty="0" smtClean="0"/>
              <a:t>–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2.18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years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QPO</a:t>
            </a:r>
            <a:endParaRPr kumimoji="1"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1" y="1009907"/>
            <a:ext cx="6392281" cy="46288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62" y="1022227"/>
            <a:ext cx="5149941" cy="33790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 smtClean="0"/>
              <a:t>Ackermann et al. 2015, </a:t>
            </a:r>
            <a:r>
              <a:rPr lang="en-US" altLang="zh-CN" i="1" dirty="0" err="1" smtClean="0"/>
              <a:t>ApJL</a:t>
            </a:r>
            <a:endParaRPr lang="zh-CN" altLang="en-US" i="1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6096000" y="4742693"/>
            <a:ext cx="5897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altLang="zh-CN" dirty="0" smtClean="0">
                <a:latin typeface="Andale Mono" charset="0"/>
                <a:ea typeface="Andale Mono" charset="0"/>
                <a:cs typeface="Andale Mono" charset="0"/>
              </a:rPr>
              <a:t>Intrinsic</a:t>
            </a:r>
            <a:r>
              <a:rPr lang="zh-CN" altLang="en-US" dirty="0" smtClean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latin typeface="Andale Mono" charset="0"/>
                <a:ea typeface="Andale Mono" charset="0"/>
                <a:cs typeface="Andale Mono" charset="0"/>
              </a:rPr>
              <a:t>origin:</a:t>
            </a:r>
            <a:br>
              <a:rPr lang="en-US" altLang="zh-CN" dirty="0" smtClean="0">
                <a:latin typeface="Andale Mono" charset="0"/>
                <a:ea typeface="Andale Mono" charset="0"/>
                <a:cs typeface="Andale Mono" charset="0"/>
              </a:rPr>
            </a:br>
            <a:r>
              <a:rPr lang="en-US" altLang="zh-CN" dirty="0" err="1" smtClean="0">
                <a:latin typeface="Andale Mono" charset="0"/>
                <a:ea typeface="Andale Mono" charset="0"/>
                <a:cs typeface="Andale Mono" charset="0"/>
              </a:rPr>
              <a:t>Pulsational</a:t>
            </a:r>
            <a:r>
              <a:rPr lang="en-US" altLang="zh-CN" dirty="0" smtClean="0">
                <a:latin typeface="Andale Mono" charset="0"/>
                <a:ea typeface="Andale Mono" charset="0"/>
                <a:cs typeface="Andale Mono" charset="0"/>
              </a:rPr>
              <a:t> accretion</a:t>
            </a:r>
          </a:p>
          <a:p>
            <a:pPr marL="742950" lvl="1" indent="-285750">
              <a:buFont typeface="Arial" charset="0"/>
              <a:buChar char="•"/>
            </a:pPr>
            <a:endParaRPr lang="en-US" altLang="zh-CN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altLang="zh-CN" dirty="0" smtClean="0">
                <a:latin typeface="Andale Mono" charset="0"/>
                <a:ea typeface="Andale Mono" charset="0"/>
                <a:cs typeface="Andale Mono" charset="0"/>
              </a:rPr>
              <a:t>Apparent</a:t>
            </a:r>
            <a:r>
              <a:rPr lang="zh-CN" altLang="en-US" dirty="0" smtClean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latin typeface="Andale Mono" charset="0"/>
                <a:ea typeface="Andale Mono" charset="0"/>
                <a:cs typeface="Andale Mono" charset="0"/>
              </a:rPr>
              <a:t>origin: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/>
            </a:r>
            <a:br>
              <a:rPr lang="en-US" altLang="zh-CN" dirty="0">
                <a:latin typeface="Andale Mono" charset="0"/>
                <a:ea typeface="Andale Mono" charset="0"/>
                <a:cs typeface="Andale Mono" charset="0"/>
              </a:rPr>
            </a:br>
            <a:r>
              <a:rPr lang="en-US" altLang="zh-CN" dirty="0" smtClean="0">
                <a:latin typeface="Andale Mono" charset="0"/>
                <a:ea typeface="Andale Mono" charset="0"/>
                <a:cs typeface="Andale Mono" charset="0"/>
              </a:rPr>
              <a:t>periodically</a:t>
            </a:r>
            <a:r>
              <a:rPr lang="zh-CN" altLang="en-US" dirty="0" smtClean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latin typeface="Andale Mono" charset="0"/>
                <a:ea typeface="Andale Mono" charset="0"/>
                <a:cs typeface="Andale Mono" charset="0"/>
              </a:rPr>
              <a:t>Doppler</a:t>
            </a:r>
            <a:r>
              <a:rPr lang="zh-CN" altLang="en-US" dirty="0" smtClean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latin typeface="Andale Mono" charset="0"/>
                <a:ea typeface="Andale Mono" charset="0"/>
                <a:cs typeface="Andale Mono" charset="0"/>
              </a:rPr>
              <a:t>factor</a:t>
            </a:r>
            <a:r>
              <a:rPr lang="zh-CN" altLang="en-US" dirty="0" smtClean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latin typeface="Andale Mono" charset="0"/>
                <a:ea typeface="Andale Mono" charset="0"/>
                <a:cs typeface="Andale Mono" charset="0"/>
              </a:rPr>
              <a:t>changing</a:t>
            </a:r>
            <a:endParaRPr lang="en-US" altLang="zh-CN" dirty="0" smtClean="0"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1848" y="187705"/>
            <a:ext cx="10515600" cy="59021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 smtClean="0"/>
              <a:t>Cause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of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gamma-ray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QPO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in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blazar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-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PG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1553+113</a:t>
            </a:r>
            <a:endParaRPr kumimoji="1" lang="zh-CN" altLang="en-US" sz="3600" b="1" dirty="0"/>
          </a:p>
        </p:txBody>
      </p:sp>
      <p:sp>
        <p:nvSpPr>
          <p:cNvPr id="8" name="矩形 7"/>
          <p:cNvSpPr/>
          <p:nvPr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 smtClean="0"/>
              <a:t>Yan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et al.</a:t>
            </a:r>
            <a:r>
              <a:rPr lang="en-US" altLang="zh-CN" i="1" dirty="0" smtClean="0"/>
              <a:t>,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2018,</a:t>
            </a:r>
            <a:r>
              <a:rPr lang="zh-CN" altLang="en-US" i="1" dirty="0" smtClean="0"/>
              <a:t> </a:t>
            </a:r>
            <a:r>
              <a:rPr lang="en-US" altLang="zh-CN" i="1" dirty="0" err="1" smtClean="0"/>
              <a:t>ApJ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accepted</a:t>
            </a:r>
            <a:endParaRPr lang="zh-CN" altLang="en-US" i="1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580914" y="1117600"/>
                <a:ext cx="10908756" cy="5124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 smtClean="0"/>
                  <a:t>Assuming emission originating from a </a:t>
                </a:r>
                <a:r>
                  <a:rPr kumimoji="1" lang="en-US" altLang="zh-CN" sz="2400" dirty="0" err="1" smtClean="0"/>
                  <a:t>relativistically</a:t>
                </a:r>
                <a:r>
                  <a:rPr kumimoji="1" lang="en-US" altLang="zh-CN" sz="2400" dirty="0" smtClean="0"/>
                  <a:t> moving blob, if the emission </a:t>
                </a:r>
              </a:p>
              <a:p>
                <a:r>
                  <a:rPr kumimoji="1" lang="en-US" altLang="zh-CN" sz="2400" dirty="0" smtClean="0"/>
                  <a:t>in the frame</a:t>
                </a:r>
                <a:r>
                  <a:rPr kumimoji="1" lang="zh-CN" altLang="en-US" sz="2400" dirty="0" smtClean="0"/>
                  <a:t> </a:t>
                </a:r>
                <a:r>
                  <a:rPr kumimoji="1" lang="en-US" altLang="zh-CN" sz="2400" dirty="0" smtClean="0"/>
                  <a:t>of the blob is isotropic, and follows a power-law distribution of the </a:t>
                </a:r>
              </a:p>
              <a:p>
                <a:r>
                  <a:rPr kumimoji="1" lang="en-US" altLang="zh-CN" sz="2400" dirty="0"/>
                  <a:t>f</a:t>
                </a:r>
                <a:r>
                  <a:rPr kumimoji="1" lang="en-US" altLang="zh-CN" sz="2400" dirty="0" smtClean="0"/>
                  <a:t>orm</a:t>
                </a:r>
                <a:r>
                  <a:rPr kumimoji="1" lang="zh-CN" altLang="en-US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𝐹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sz="240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kumimoji="1" lang="en-US" altLang="zh-CN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sSup>
                      <m:sSupPr>
                        <m:ctrlPr>
                          <a:rPr kumimoji="1" lang="en-US" altLang="zh-C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′−</m:t>
                        </m:r>
                        <m:r>
                          <a:rPr kumimoji="1" lang="en-US" altLang="zh-CN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kumimoji="1" lang="en-US" altLang="zh-CN" sz="2400" b="1" dirty="0" smtClean="0"/>
                  <a:t>.</a:t>
                </a:r>
              </a:p>
              <a:p>
                <a:endParaRPr kumimoji="1" lang="en-US" altLang="zh-CN" sz="1600" b="1" dirty="0" smtClean="0"/>
              </a:p>
              <a:p>
                <a:r>
                  <a:rPr kumimoji="1" lang="en-US" altLang="zh-CN" sz="2400" dirty="0" smtClean="0"/>
                  <a:t>To</a:t>
                </a:r>
                <a:r>
                  <a:rPr kumimoji="1" lang="zh-CN" altLang="en-US" sz="2400" dirty="0" smtClean="0"/>
                  <a:t> </a:t>
                </a:r>
                <a:r>
                  <a:rPr kumimoji="1" lang="en-US" altLang="zh-CN" sz="2400" dirty="0" smtClean="0"/>
                  <a:t>observer,</a:t>
                </a:r>
                <a:r>
                  <a:rPr kumimoji="1" lang="zh-CN" altLang="en-US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  <m:r>
                          <m:rPr>
                            <m:nor/>
                          </m:rPr>
                          <a:rPr kumimoji="1" lang="zh-CN" altLang="en-US" sz="2400" dirty="0"/>
                          <m:t> </m:t>
                        </m:r>
                      </m:sub>
                    </m:sSub>
                    <m:r>
                      <a:rPr kumimoji="1" lang="en-US" altLang="zh-CN" sz="2400" i="1">
                        <a:latin typeface="Cambria Math" charset="0"/>
                      </a:rPr>
                      <m:t>(</m:t>
                    </m:r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kumimoji="1" lang="en-US" altLang="zh-CN" sz="2400" i="1">
                        <a:latin typeface="Cambria Math" charset="0"/>
                      </a:rPr>
                      <m:t>)</m:t>
                    </m:r>
                    <m:r>
                      <a:rPr kumimoji="1" lang="en-US" altLang="zh-CN" sz="2400" b="0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𝐷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3+</m:t>
                        </m:r>
                        <m:r>
                          <a:rPr kumimoji="1" lang="en-U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𝐹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e>
                          <m:sup>
                            <m:r>
                              <a:rPr kumimoji="1" lang="en-US" altLang="zh-CN" sz="2400" i="1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kumimoji="1" lang="en-US" altLang="zh-CN" sz="2400" i="1"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kumimoji="1" lang="en-US" altLang="zh-CN" sz="2400" b="0" i="1" smtClean="0">
                        <a:latin typeface="Cambria Math" charset="0"/>
                      </a:rPr>
                      <m:t>(</m:t>
                    </m:r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kumimoji="1" lang="en-US" altLang="zh-CN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kumimoji="1" lang="en-US" altLang="zh-CN" sz="2400" dirty="0" smtClean="0"/>
                  <a:t> </a:t>
                </a:r>
                <a:r>
                  <a:rPr kumimoji="1" lang="en-US" altLang="zh-CN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[Urry &amp; Padovani 1995]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kumimoji="1" lang="zh-CN" altLang="en-US" sz="2400" dirty="0" smtClean="0"/>
                  <a:t> </a:t>
                </a:r>
                <a:r>
                  <a:rPr kumimoji="1" lang="en-US" altLang="zh-CN" sz="2400" dirty="0"/>
                  <a:t>is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 Doppler </a:t>
                </a:r>
                <a:r>
                  <a:rPr kumimoji="1" lang="en-US" altLang="zh-CN" sz="2400" dirty="0" smtClean="0"/>
                  <a:t>factor.</a:t>
                </a:r>
              </a:p>
              <a:p>
                <a:endParaRPr kumimoji="1" lang="en-US" altLang="zh-CN" sz="2400" dirty="0"/>
              </a:p>
              <a:p>
                <a:r>
                  <a:rPr lang="en-US" altLang="zh-CN" sz="2400" dirty="0"/>
                  <a:t> The relative variability amplitude is derived </a:t>
                </a:r>
                <a:r>
                  <a:rPr lang="en-US" altLang="zh-CN" sz="2400" dirty="0" smtClean="0"/>
                  <a:t>as:</a:t>
                </a:r>
                <a:r>
                  <a:rPr lang="zh-CN" altLang="en-US" sz="2400" dirty="0" smtClean="0"/>
                  <a:t> </a:t>
                </a:r>
                <a:r>
                  <a:rPr lang="zh-CN" altLang="en-US" i="1" dirty="0" smtClean="0"/>
                  <a:t> </a:t>
                </a:r>
                <a:r>
                  <a:rPr kumimoji="1" lang="en-US" altLang="zh-CN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[D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kumimoji="1" lang="en-US" altLang="zh-CN" i="1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Orazio</a:t>
                </a:r>
                <a:r>
                  <a:rPr kumimoji="1" lang="en-US" altLang="zh-CN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kumimoji="1" lang="en-US" altLang="zh-CN" i="1" dirty="0">
                    <a:solidFill>
                      <a:schemeClr val="bg1">
                        <a:lumMod val="65000"/>
                      </a:schemeClr>
                    </a:solidFill>
                  </a:rPr>
                  <a:t>et al. 2015; </a:t>
                </a:r>
                <a:r>
                  <a:rPr kumimoji="1" lang="en-US" altLang="zh-CN" i="1" dirty="0" err="1">
                    <a:solidFill>
                      <a:schemeClr val="bg1">
                        <a:lumMod val="65000"/>
                      </a:schemeClr>
                    </a:solidFill>
                  </a:rPr>
                  <a:t>Charisi</a:t>
                </a:r>
                <a:r>
                  <a:rPr kumimoji="1" lang="en-US" altLang="zh-CN" i="1" dirty="0">
                    <a:solidFill>
                      <a:schemeClr val="bg1">
                        <a:lumMod val="65000"/>
                      </a:schemeClr>
                    </a:solidFill>
                  </a:rPr>
                  <a:t> et al. </a:t>
                </a:r>
                <a:r>
                  <a:rPr kumimoji="1" lang="en-US" altLang="zh-CN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2018]</a:t>
                </a:r>
                <a:endParaRPr lang="en-US" altLang="zh-CN" i="1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charset="0"/>
                        </a:rPr>
                        <m:t>𝐴</m:t>
                      </m:r>
                      <m:r>
                        <a:rPr kumimoji="1" lang="en-US" altLang="zh-CN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C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kumimoji="1" lang="mr-IN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  <m:r>
                                <m:rPr>
                                  <m:nor/>
                                </m:rPr>
                                <a:rPr kumimoji="1" lang="zh-CN" altLang="en-US" sz="2400" dirty="0"/>
                                <m:t>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  <m:r>
                                <m:rPr>
                                  <m:nor/>
                                </m:rPr>
                                <a:rPr kumimoji="1" lang="zh-CN" altLang="en-US" sz="2400" dirty="0"/>
                                <m:t> </m:t>
                              </m:r>
                            </m:sub>
                          </m:sSub>
                        </m:den>
                      </m:f>
                      <m:r>
                        <a:rPr kumimoji="1" lang="mr-IN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f>
                        <m:fPr>
                          <m:ctrlPr>
                            <a:rPr kumimoji="1" lang="mr-IN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kumimoji="1" lang="en-US" altLang="zh-CN" sz="2400" i="1">
                              <a:latin typeface="Cambria Math" charset="0"/>
                            </a:rPr>
                            <m:t>3+</m:t>
                          </m:r>
                          <m:r>
                            <a:rPr kumimoji="1"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en-US" altLang="zh-CN" sz="2400" dirty="0" smtClean="0"/>
              </a:p>
              <a:p>
                <a:r>
                  <a:rPr lang="en-US" altLang="zh-CN" sz="2400" dirty="0" smtClean="0"/>
                  <a:t>The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ratio between low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and </a:t>
                </a:r>
                <a:r>
                  <a:rPr lang="en-US" altLang="zh-CN" sz="2400" dirty="0"/>
                  <a:t>high gamma-ray energies </a:t>
                </a:r>
                <a:r>
                  <a:rPr lang="en-US" altLang="zh-CN" sz="2400" dirty="0" smtClean="0"/>
                  <a:t>is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mr-IN" altLang="zh-CN" sz="240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charset="0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24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CN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kumimoji="1" lang="en-US" altLang="zh-CN" sz="2400" i="1">
                              <a:latin typeface="Cambria Math" charset="0"/>
                            </a:rPr>
                            <m:t>3+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charset="0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CN" sz="2400" i="1">
                              <a:latin typeface="Cambria Math" charset="0"/>
                            </a:rPr>
                            <m:t>3+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en-US" altLang="zh-CN" sz="2400" dirty="0" smtClean="0"/>
              </a:p>
              <a:p>
                <a:endParaRPr kumimoji="1" lang="zh-CN" altLang="en-US" sz="1600" dirty="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4" y="1117600"/>
                <a:ext cx="10908756" cy="5124031"/>
              </a:xfrm>
              <a:prstGeom prst="rect">
                <a:avLst/>
              </a:prstGeom>
              <a:blipFill rotWithShape="0">
                <a:blip r:embed="rId2"/>
                <a:stretch>
                  <a:fillRect l="-838" t="-8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515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1848" y="187705"/>
            <a:ext cx="10515600" cy="59021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 smtClean="0"/>
              <a:t>Cause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of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gamma-ray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QPO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in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blazar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-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PG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1553+113</a:t>
            </a:r>
            <a:endParaRPr kumimoji="1" lang="zh-CN" altLang="en-US" sz="3600" b="1" dirty="0"/>
          </a:p>
        </p:txBody>
      </p:sp>
      <p:sp>
        <p:nvSpPr>
          <p:cNvPr id="8" name="矩形 7"/>
          <p:cNvSpPr/>
          <p:nvPr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 smtClean="0"/>
              <a:t>Yan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et al., 2018,</a:t>
            </a:r>
            <a:r>
              <a:rPr lang="zh-CN" altLang="en-US" i="1" dirty="0" smtClean="0"/>
              <a:t> </a:t>
            </a:r>
            <a:r>
              <a:rPr lang="en-US" altLang="zh-CN" i="1" dirty="0" err="1" smtClean="0"/>
              <a:t>ApJ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accepted</a:t>
            </a:r>
            <a:endParaRPr lang="zh-CN" altLang="en-US" i="1" dirty="0" smtClean="0"/>
          </a:p>
        </p:txBody>
      </p:sp>
      <p:pic>
        <p:nvPicPr>
          <p:cNvPr id="5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" y="1156108"/>
            <a:ext cx="7681190" cy="5090722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86" y="942545"/>
            <a:ext cx="3913414" cy="55007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1901482" y="2992898"/>
                <a:ext cx="8370277" cy="1969477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mr-IN" altLang="zh-CN" sz="200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20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2000" b="0" i="1" smtClean="0">
                          <a:latin typeface="Cambria Math" charset="0"/>
                        </a:rPr>
                        <m:t>=1.12</m:t>
                      </m:r>
                      <m:r>
                        <a:rPr kumimoji="1" lang="zh-CN" alt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kumimoji="1" lang="en-US" altLang="zh-CN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±0.61</m:t>
                      </m:r>
                      <m:r>
                        <a:rPr kumimoji="1" lang="zh-CN" alt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        </m:t>
                      </m:r>
                      <m:f>
                        <m:fPr>
                          <m:ctrlPr>
                            <a:rPr kumimoji="1" lang="mr-IN" altLang="zh-CN" sz="2000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2000" i="1">
                          <a:latin typeface="Cambria Math" charset="0"/>
                        </a:rPr>
                        <m:t>=</m:t>
                      </m:r>
                      <m:r>
                        <a:rPr kumimoji="1" lang="en-US" altLang="zh-CN" sz="2000" b="0" i="1" smtClean="0">
                          <a:latin typeface="Cambria Math" charset="0"/>
                        </a:rPr>
                        <m:t>0.61</m:t>
                      </m:r>
                      <m:r>
                        <a:rPr kumimoji="1" lang="zh-CN" altLang="en-US" sz="2000" i="1">
                          <a:latin typeface="Cambria Math" charset="0"/>
                        </a:rPr>
                        <m:t> </m:t>
                      </m:r>
                      <m:r>
                        <a:rPr kumimoji="1" lang="en-US" altLang="zh-CN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±0.</m:t>
                      </m:r>
                      <m:r>
                        <a:rPr kumimoji="1" lang="en-US" altLang="zh-CN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47</m:t>
                      </m:r>
                      <m:r>
                        <a:rPr kumimoji="1" lang="zh-CN" alt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         </m:t>
                      </m:r>
                      <m:f>
                        <m:fPr>
                          <m:ctrlPr>
                            <a:rPr kumimoji="1" lang="mr-IN" altLang="zh-CN" sz="2000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2000" i="1">
                          <a:latin typeface="Cambria Math" charset="0"/>
                        </a:rPr>
                        <m:t>=</m:t>
                      </m:r>
                      <m:r>
                        <a:rPr kumimoji="1" lang="en-US" altLang="zh-CN" sz="2000" b="0" i="1" smtClean="0">
                          <a:latin typeface="Cambria Math" charset="0"/>
                        </a:rPr>
                        <m:t>0.69</m:t>
                      </m:r>
                      <m:r>
                        <a:rPr kumimoji="1" lang="zh-CN" altLang="en-US" sz="2000" i="1">
                          <a:latin typeface="Cambria Math" charset="0"/>
                        </a:rPr>
                        <m:t> </m:t>
                      </m:r>
                      <m:r>
                        <a:rPr kumimoji="1" lang="en-US" altLang="zh-CN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±0.</m:t>
                      </m:r>
                      <m:r>
                        <a:rPr kumimoji="1" lang="en-US" altLang="zh-CN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5</m:t>
                      </m:r>
                    </m:oMath>
                  </m:oMathPara>
                </a14:m>
                <a:endParaRPr kumimoji="1" lang="en-US" altLang="zh-CN" sz="2000" b="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1" lang="mr-IN" altLang="zh-CN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kumimoji="1" lang="en-US" altLang="zh-CN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3+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kumimoji="1" lang="en-US" altLang="zh-C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3+</m:t>
                        </m:r>
                        <m:sSub>
                          <m:sSubPr>
                            <m:ctrlP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kumimoji="1" lang="en-US" altLang="zh-CN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=1.02</m:t>
                    </m:r>
                    <m:r>
                      <a:rPr kumimoji="1" lang="zh-CN" alt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kumimoji="1" lang="en-US" altLang="zh-CN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±0.17</m:t>
                    </m:r>
                    <m:r>
                      <a:rPr kumimoji="1" lang="zh-CN" alt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kumimoji="1" lang="zh-CN" altLang="en-US" sz="2000" dirty="0" smtClean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mr-IN" altLang="zh-C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kumimoji="1" lang="en-US" altLang="zh-C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3+</m:t>
                        </m:r>
                        <m:sSub>
                          <m:sSubPr>
                            <m:ctrlP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kumimoji="1" lang="en-US" altLang="zh-C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3+</m:t>
                        </m:r>
                        <m:sSub>
                          <m:sSubPr>
                            <m:ctrlP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kumimoji="1" lang="en-US" altLang="zh-CN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0.80</m:t>
                    </m:r>
                    <m:r>
                      <a:rPr kumimoji="1" lang="zh-CN" alt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kumimoji="1" lang="en-US" altLang="zh-CN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±0.</m:t>
                    </m:r>
                    <m:r>
                      <a:rPr kumimoji="1" lang="en-US" altLang="zh-CN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22</m:t>
                    </m:r>
                    <m:r>
                      <a:rPr kumimoji="1" lang="zh-CN" alt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kumimoji="1" lang="zh-CN" altLang="en-US" sz="2000" dirty="0" smtClean="0"/>
                  <a:t>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mr-IN" altLang="zh-C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kumimoji="1" lang="en-US" altLang="zh-C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3+</m:t>
                        </m:r>
                        <m:sSub>
                          <m:sSubPr>
                            <m:ctrlP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kumimoji="1" lang="en-US" altLang="zh-C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3+</m:t>
                        </m:r>
                        <m:sSub>
                          <m:sSubPr>
                            <m:ctrlP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kumimoji="1" lang="en-US" altLang="zh-CN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0.91</m:t>
                    </m:r>
                    <m:r>
                      <a:rPr kumimoji="1" lang="zh-CN" alt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kumimoji="1" lang="en-US" altLang="zh-CN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±0.1</m:t>
                    </m:r>
                    <m:r>
                      <a:rPr kumimoji="1" lang="en-US" altLang="zh-CN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6</m:t>
                    </m:r>
                    <m:r>
                      <a:rPr kumimoji="1" lang="zh-CN" alt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kumimoji="1" lang="zh-CN" altLang="en-US" sz="2000" dirty="0"/>
              </a:p>
              <a:p>
                <a:pPr algn="ctr"/>
                <a:endParaRPr kumimoji="1" lang="zh-CN" altLang="en-US" dirty="0"/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482" y="2992898"/>
                <a:ext cx="8370277" cy="19694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6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7287" y="204154"/>
            <a:ext cx="10515600" cy="583142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2800" b="1" dirty="0" smtClean="0"/>
              <a:t>Expectation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on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detecting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blazar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flares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by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LHAASO</a:t>
            </a:r>
            <a:endParaRPr kumimoji="1" lang="zh-CN" altLang="en-US" sz="2800" b="1" dirty="0"/>
          </a:p>
        </p:txBody>
      </p:sp>
      <p:sp>
        <p:nvSpPr>
          <p:cNvPr id="6" name="矩形 5"/>
          <p:cNvSpPr/>
          <p:nvPr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 err="1"/>
              <a:t>Ajello</a:t>
            </a:r>
            <a:r>
              <a:rPr lang="en-US" altLang="zh-CN" i="1" dirty="0" smtClean="0"/>
              <a:t> et al. 2018, </a:t>
            </a:r>
            <a:r>
              <a:rPr lang="en-US" altLang="zh-CN" i="1" dirty="0" err="1" smtClean="0"/>
              <a:t>ApJS</a:t>
            </a:r>
            <a:endParaRPr lang="zh-CN" altLang="en-US" i="1" dirty="0" smtClean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48" y="948268"/>
            <a:ext cx="7467956" cy="5613170"/>
          </a:xfrm>
        </p:spPr>
      </p:pic>
      <p:cxnSp>
        <p:nvCxnSpPr>
          <p:cNvPr id="10" name="直线连接符 9"/>
          <p:cNvCxnSpPr/>
          <p:nvPr/>
        </p:nvCxnSpPr>
        <p:spPr>
          <a:xfrm>
            <a:off x="2336802" y="6350000"/>
            <a:ext cx="73165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336802" y="4097867"/>
            <a:ext cx="7316570" cy="457200"/>
          </a:xfrm>
          <a:prstGeom prst="rect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336802" y="5240021"/>
            <a:ext cx="7316570" cy="204893"/>
          </a:xfrm>
          <a:prstGeom prst="rect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164171" y="879954"/>
            <a:ext cx="2556933" cy="4069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solidFill>
                  <a:schemeClr val="tx1"/>
                </a:solidFill>
              </a:rPr>
              <a:t>(</a:t>
            </a:r>
            <a:r>
              <a:rPr kumimoji="1" lang="zh-CN" altLang="en-US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</a:rPr>
              <a:t>10</a:t>
            </a:r>
            <a:r>
              <a:rPr kumimoji="1" lang="zh-CN" altLang="en-US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</a:rPr>
              <a:t>GeV</a:t>
            </a:r>
            <a:r>
              <a:rPr kumimoji="1" lang="zh-CN" altLang="en-US" dirty="0" smtClean="0">
                <a:solidFill>
                  <a:schemeClr val="tx1"/>
                </a:solidFill>
              </a:rPr>
              <a:t> </a:t>
            </a:r>
            <a:r>
              <a:rPr kumimoji="1" lang="mr-IN" altLang="zh-CN" dirty="0" smtClean="0">
                <a:solidFill>
                  <a:schemeClr val="tx1"/>
                </a:solidFill>
              </a:rPr>
              <a:t>–</a:t>
            </a:r>
            <a:r>
              <a:rPr kumimoji="1" lang="zh-CN" altLang="en-US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</a:rPr>
              <a:t>2</a:t>
            </a:r>
            <a:r>
              <a:rPr kumimoji="1" lang="zh-CN" altLang="en-US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dirty="0" err="1" smtClean="0">
                <a:solidFill>
                  <a:schemeClr val="tx1"/>
                </a:solidFill>
              </a:rPr>
              <a:t>TeV</a:t>
            </a:r>
            <a:r>
              <a:rPr kumimoji="1" lang="zh-CN" altLang="en-US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</a:rPr>
              <a:t>)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737026" y="6078734"/>
            <a:ext cx="2387242" cy="338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 smtClean="0">
                <a:solidFill>
                  <a:srgbClr val="FF0000"/>
                </a:solidFill>
              </a:rPr>
              <a:t>360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sources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for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2FHL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7287" y="204154"/>
            <a:ext cx="10515600" cy="583142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2800" b="1" dirty="0" smtClean="0"/>
              <a:t>Expectation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on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detecting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blazar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flares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by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LHAASO</a:t>
            </a:r>
            <a:endParaRPr kumimoji="1" lang="zh-CN" altLang="en-US" sz="2800" b="1" dirty="0"/>
          </a:p>
        </p:txBody>
      </p:sp>
      <p:sp>
        <p:nvSpPr>
          <p:cNvPr id="6" name="矩形 5"/>
          <p:cNvSpPr/>
          <p:nvPr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 smtClean="0"/>
              <a:t>By</a:t>
            </a:r>
            <a:r>
              <a:rPr lang="zh-CN" altLang="en-US" i="1" dirty="0" smtClean="0"/>
              <a:t>  </a:t>
            </a:r>
            <a:r>
              <a:rPr lang="en-US" altLang="zh-CN" i="1" dirty="0" err="1" smtClean="0"/>
              <a:t>Songzhan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Chen</a:t>
            </a:r>
            <a:endParaRPr lang="zh-CN" altLang="en-US" i="1" dirty="0" smtClean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72" y="995362"/>
            <a:ext cx="6198928" cy="4592637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363"/>
            <a:ext cx="6134773" cy="45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3142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2800" b="1" dirty="0" smtClean="0"/>
              <a:t>Expectation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on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detecting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blazar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flares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by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LHAASO</a:t>
            </a:r>
            <a:endParaRPr kumimoji="1" lang="zh-CN" altLang="en-US" sz="28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3" y="1961091"/>
            <a:ext cx="4474068" cy="4351338"/>
          </a:xfrm>
        </p:spPr>
      </p:pic>
      <p:sp>
        <p:nvSpPr>
          <p:cNvPr id="5" name="文本框 4"/>
          <p:cNvSpPr txBox="1"/>
          <p:nvPr/>
        </p:nvSpPr>
        <p:spPr>
          <a:xfrm>
            <a:off x="387633" y="1131514"/>
            <a:ext cx="7520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Rate </a:t>
            </a:r>
            <a:r>
              <a:rPr lang="en-US" altLang="zh-CN" sz="2400" dirty="0"/>
              <a:t>of excess events with </a:t>
            </a:r>
            <a:r>
              <a:rPr lang="en-US" altLang="zh-CN" sz="2400" dirty="0" err="1" smtClean="0"/>
              <a:t>N</a:t>
            </a:r>
            <a:r>
              <a:rPr lang="en-US" altLang="zh-CN" sz="2400" baseline="-25000" dirty="0" err="1" smtClean="0"/>
              <a:t>pad</a:t>
            </a:r>
            <a:r>
              <a:rPr lang="en-US" altLang="zh-CN" sz="2400" dirty="0" smtClean="0"/>
              <a:t>&gt;=100 </a:t>
            </a:r>
            <a:r>
              <a:rPr lang="en-US" altLang="zh-CN" sz="2400" dirty="0"/>
              <a:t>observed from</a:t>
            </a:r>
          </a:p>
          <a:p>
            <a:r>
              <a:rPr lang="en-US" altLang="zh-CN" sz="2400" dirty="0"/>
              <a:t>Mrk421 by ARGO-YBJ</a:t>
            </a:r>
            <a:endParaRPr kumimoji="1"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 err="1" smtClean="0"/>
              <a:t>Aielli</a:t>
            </a:r>
            <a:r>
              <a:rPr lang="en-US" altLang="zh-CN" i="1" dirty="0" smtClean="0"/>
              <a:t> et al. 2010, </a:t>
            </a:r>
            <a:r>
              <a:rPr lang="en-US" altLang="zh-CN" i="1" dirty="0" err="1" smtClean="0"/>
              <a:t>ApJL</a:t>
            </a:r>
            <a:endParaRPr lang="zh-CN" altLang="en-US" i="1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5810098" y="2462901"/>
            <a:ext cx="5401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kumimoji="1" lang="en-US" altLang="zh-CN" sz="3200" dirty="0" smtClean="0">
                <a:latin typeface="Andale Mono" charset="0"/>
                <a:ea typeface="Andale Mono" charset="0"/>
                <a:cs typeface="Andale Mono" charset="0"/>
              </a:rPr>
              <a:t>Flares</a:t>
            </a:r>
          </a:p>
          <a:p>
            <a:pPr marL="457200" indent="-457200">
              <a:buFont typeface="Wingdings" charset="2"/>
              <a:buChar char="ü"/>
            </a:pPr>
            <a:endParaRPr kumimoji="1" lang="en-US" altLang="zh-CN" sz="3200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kumimoji="1" lang="en-US" altLang="zh-CN" sz="3200" dirty="0" smtClean="0">
                <a:latin typeface="Andale Mono" charset="0"/>
                <a:ea typeface="Andale Mono" charset="0"/>
                <a:cs typeface="Andale Mono" charset="0"/>
              </a:rPr>
              <a:t>High</a:t>
            </a:r>
            <a:r>
              <a:rPr kumimoji="1" lang="zh-CN" altLang="en-US" sz="3200" dirty="0" smtClean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sz="3200" dirty="0" smtClean="0">
                <a:latin typeface="Andale Mono" charset="0"/>
                <a:ea typeface="Andale Mono" charset="0"/>
                <a:cs typeface="Andale Mono" charset="0"/>
              </a:rPr>
              <a:t>energy</a:t>
            </a:r>
            <a:r>
              <a:rPr kumimoji="1" lang="zh-CN" altLang="en-US" sz="3200" dirty="0" smtClean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sz="3200" dirty="0" smtClean="0">
                <a:latin typeface="Andale Mono" charset="0"/>
                <a:ea typeface="Andale Mono" charset="0"/>
                <a:cs typeface="Andale Mono" charset="0"/>
              </a:rPr>
              <a:t>photons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08965" y="4743001"/>
            <a:ext cx="66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ndale Mono" charset="0"/>
                <a:ea typeface="Andale Mono" charset="0"/>
                <a:cs typeface="Andale Mono" charset="0"/>
              </a:rPr>
              <a:t>All benefit from long-term monitoring by LHAASO</a:t>
            </a:r>
            <a:endParaRPr kumimoji="1"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720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03525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dirty="0" smtClean="0"/>
              <a:t>THANKS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52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6370" y="372451"/>
            <a:ext cx="10515600" cy="921808"/>
          </a:xfrm>
        </p:spPr>
        <p:txBody>
          <a:bodyPr/>
          <a:lstStyle/>
          <a:p>
            <a:pPr algn="ctr"/>
            <a:r>
              <a:rPr kumimoji="1" lang="en-US" altLang="zh-CN" b="1" dirty="0" smtClean="0"/>
              <a:t>Gamma-ray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variability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analysis</a:t>
            </a:r>
            <a:endParaRPr kumimoji="1"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838577" y="1683474"/>
            <a:ext cx="6305266" cy="1078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 smtClean="0"/>
              <a:t>Based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on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Fermi-LAT</a:t>
            </a:r>
            <a:endParaRPr kumimoji="1" lang="zh-CN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7351844" y="1683474"/>
            <a:ext cx="3960126" cy="1078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LHAASO</a:t>
            </a:r>
            <a:endParaRPr kumimoji="1"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7351844" y="2929970"/>
            <a:ext cx="3960126" cy="26737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Expectation</a:t>
            </a:r>
            <a:endParaRPr kumimoji="1"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838576" y="2929970"/>
            <a:ext cx="3660888" cy="7786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New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Fermi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gamma-ray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sources</a:t>
            </a:r>
            <a:endParaRPr kumimoji="1"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838576" y="3878048"/>
            <a:ext cx="4800221" cy="7786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Local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temporal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analysis</a:t>
            </a:r>
            <a:endParaRPr kumimoji="1"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4707465" y="2930602"/>
            <a:ext cx="2436378" cy="7786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    </a:t>
            </a:r>
            <a:r>
              <a:rPr lang="en-US" altLang="zh-CN" sz="2800" dirty="0" smtClean="0"/>
              <a:t>Gamma-ray</a:t>
            </a:r>
            <a:endParaRPr kumimoji="1" lang="zh-CN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838577" y="4825052"/>
            <a:ext cx="6305266" cy="7786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QPO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origination</a:t>
            </a:r>
            <a:endParaRPr kumimoji="1"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829865" y="3725334"/>
            <a:ext cx="1313978" cy="9313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QPOs</a:t>
            </a:r>
            <a:endParaRPr kumimoji="1" lang="zh-CN" altLang="en-US" sz="2400" dirty="0" smtClean="0"/>
          </a:p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468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34" y="0"/>
            <a:ext cx="10515600" cy="8636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b="1" dirty="0" smtClean="0"/>
              <a:t>Fermi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/>
              <a:t>l</a:t>
            </a:r>
            <a:r>
              <a:rPr kumimoji="1" lang="en-US" altLang="zh-CN" b="1" dirty="0" smtClean="0"/>
              <a:t>arge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area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telescope</a:t>
            </a:r>
            <a:endParaRPr kumimoji="1" lang="zh-CN" altLang="en-US" b="1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4" y="965201"/>
            <a:ext cx="10744200" cy="5401734"/>
          </a:xfrm>
        </p:spPr>
      </p:pic>
      <p:sp>
        <p:nvSpPr>
          <p:cNvPr id="10" name="矩形 9"/>
          <p:cNvSpPr/>
          <p:nvPr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 smtClean="0"/>
              <a:t>Stefano </a:t>
            </a:r>
            <a:r>
              <a:rPr lang="en-US" altLang="zh-CN" i="1" dirty="0" err="1" smtClean="0"/>
              <a:t>Ciprini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12077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615" y="193147"/>
            <a:ext cx="11013743" cy="587375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b="1" dirty="0" smtClean="0">
                <a:ea typeface="宋体" pitchFamily="2" charset="-122"/>
              </a:rPr>
              <a:t>Fermi</a:t>
            </a:r>
            <a:r>
              <a:rPr lang="zh-CN" altLang="en-US" sz="3600" b="1" dirty="0" smtClean="0">
                <a:ea typeface="宋体" pitchFamily="2" charset="-122"/>
              </a:rPr>
              <a:t> </a:t>
            </a:r>
            <a:r>
              <a:rPr lang="en-US" altLang="zh-CN" sz="3600" b="1" dirty="0" smtClean="0">
                <a:ea typeface="宋体" pitchFamily="2" charset="-122"/>
              </a:rPr>
              <a:t>Large</a:t>
            </a:r>
            <a:r>
              <a:rPr lang="zh-CN" altLang="en-US" sz="3600" b="1" dirty="0" smtClean="0">
                <a:ea typeface="宋体" pitchFamily="2" charset="-122"/>
              </a:rPr>
              <a:t> </a:t>
            </a:r>
            <a:r>
              <a:rPr lang="en-US" altLang="zh-CN" sz="3600" b="1" dirty="0" smtClean="0">
                <a:ea typeface="宋体" pitchFamily="2" charset="-122"/>
              </a:rPr>
              <a:t>Area</a:t>
            </a:r>
            <a:r>
              <a:rPr lang="zh-CN" altLang="en-US" sz="3600" b="1" dirty="0" smtClean="0">
                <a:ea typeface="宋体" pitchFamily="2" charset="-122"/>
              </a:rPr>
              <a:t> </a:t>
            </a:r>
            <a:r>
              <a:rPr lang="en-US" altLang="zh-CN" sz="3600" b="1" dirty="0" smtClean="0">
                <a:ea typeface="宋体" pitchFamily="2" charset="-122"/>
              </a:rPr>
              <a:t>Telescope</a:t>
            </a:r>
            <a:r>
              <a:rPr lang="zh-CN" altLang="en-US" sz="3600" b="1" dirty="0" smtClean="0">
                <a:ea typeface="宋体" pitchFamily="2" charset="-122"/>
              </a:rPr>
              <a:t> </a:t>
            </a:r>
            <a:r>
              <a:rPr lang="en-US" altLang="zh-CN" sz="3600" b="1" dirty="0" smtClean="0">
                <a:ea typeface="宋体" pitchFamily="2" charset="-122"/>
              </a:rPr>
              <a:t>third</a:t>
            </a:r>
            <a:r>
              <a:rPr lang="zh-CN" altLang="en-US" sz="3600" b="1" dirty="0" smtClean="0">
                <a:ea typeface="宋体" pitchFamily="2" charset="-122"/>
              </a:rPr>
              <a:t> </a:t>
            </a:r>
            <a:r>
              <a:rPr lang="en-US" altLang="zh-CN" sz="3600" b="1" dirty="0" smtClean="0">
                <a:ea typeface="宋体" pitchFamily="2" charset="-122"/>
              </a:rPr>
              <a:t>catalog</a:t>
            </a:r>
            <a:r>
              <a:rPr lang="zh-CN" altLang="en-US" sz="3600" b="1" dirty="0" smtClean="0">
                <a:ea typeface="宋体" pitchFamily="2" charset="-122"/>
              </a:rPr>
              <a:t> </a:t>
            </a:r>
            <a:r>
              <a:rPr lang="en-US" altLang="zh-CN" sz="3600" b="1" dirty="0" smtClean="0">
                <a:ea typeface="宋体" pitchFamily="2" charset="-122"/>
              </a:rPr>
              <a:t>sources</a:t>
            </a:r>
            <a:r>
              <a:rPr lang="zh-CN" altLang="en-US" sz="3600" b="1" dirty="0" smtClean="0">
                <a:ea typeface="宋体" pitchFamily="2" charset="-122"/>
              </a:rPr>
              <a:t> </a:t>
            </a:r>
            <a:r>
              <a:rPr lang="en-US" altLang="zh-CN" sz="3600" b="1" dirty="0" smtClean="0">
                <a:ea typeface="宋体" pitchFamily="2" charset="-122"/>
              </a:rPr>
              <a:t>map</a:t>
            </a:r>
            <a:endParaRPr kumimoji="1" lang="zh-CN" altLang="en-US" sz="3600" b="1" dirty="0"/>
          </a:p>
        </p:txBody>
      </p:sp>
      <p:sp>
        <p:nvSpPr>
          <p:cNvPr id="4" name="矩形 5"/>
          <p:cNvSpPr>
            <a:spLocks noChangeArrowheads="1"/>
          </p:cNvSpPr>
          <p:nvPr/>
        </p:nvSpPr>
        <p:spPr bwMode="auto">
          <a:xfrm>
            <a:off x="186802" y="1091142"/>
            <a:ext cx="5903912" cy="3535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endParaRPr lang="zh-CN" altLang="en-US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1" y="1125008"/>
            <a:ext cx="5688012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422666"/>
              </p:ext>
            </p:extLst>
          </p:nvPr>
        </p:nvGraphicFramePr>
        <p:xfrm>
          <a:off x="402702" y="4713817"/>
          <a:ext cx="5472111" cy="14636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4037"/>
                <a:gridCol w="1824037"/>
                <a:gridCol w="1824037"/>
              </a:tblGrid>
              <a:tr h="365919"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34" marR="91434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Identified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Associated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</a:tr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FSRQ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38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446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</a:tr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BL</a:t>
                      </a:r>
                      <a:r>
                        <a:rPr lang="zh-CN" altLang="en-US" sz="1800" dirty="0" smtClean="0"/>
                        <a:t> </a:t>
                      </a:r>
                      <a:r>
                        <a:rPr lang="en-US" altLang="zh-CN" sz="1800" dirty="0" smtClean="0"/>
                        <a:t>Lac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18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642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</a:tr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Unknown</a:t>
                      </a:r>
                      <a:r>
                        <a:rPr lang="zh-CN" altLang="en-US" sz="1800" dirty="0" smtClean="0"/>
                        <a:t> </a:t>
                      </a:r>
                      <a:r>
                        <a:rPr lang="en-US" altLang="zh-CN" sz="1800" dirty="0" smtClean="0"/>
                        <a:t>type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5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568</a:t>
                      </a:r>
                      <a:endParaRPr lang="zh-CN" altLang="en-US" sz="1800" dirty="0"/>
                    </a:p>
                  </a:txBody>
                  <a:tcPr marL="91434" marR="91434" marT="45740" marB="45740"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43" y="1608667"/>
            <a:ext cx="5192889" cy="38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67" y="872494"/>
            <a:ext cx="8827866" cy="439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 bwMode="auto">
          <a:xfrm>
            <a:off x="1265044" y="5383213"/>
            <a:ext cx="9365112" cy="9556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Up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to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now,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with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479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weeks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data,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4647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flares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were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detected.</a:t>
            </a:r>
          </a:p>
          <a:p>
            <a:pPr eaLnBrk="1" hangingPunct="1">
              <a:defRPr/>
            </a:pP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518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sources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are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identified.</a:t>
            </a:r>
          </a:p>
          <a:p>
            <a:pPr eaLnBrk="1" hangingPunct="1">
              <a:defRPr/>
            </a:pP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393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of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which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are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>
                <a:latin typeface="Andale Mono" charset="0"/>
                <a:ea typeface="Andale Mono" charset="0"/>
                <a:cs typeface="Andale Mono" charset="0"/>
              </a:rPr>
              <a:t>blazars</a:t>
            </a:r>
            <a:r>
              <a:rPr lang="mr-IN" altLang="zh-CN" dirty="0"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lang="zh-CN" altLang="en-US" dirty="0">
                <a:latin typeface="Andale Mono" charset="0"/>
                <a:ea typeface="Andale Mono" charset="0"/>
                <a:cs typeface="Andale Mono" charset="0"/>
              </a:rPr>
              <a:t> 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i="1" dirty="0" err="1" smtClean="0"/>
              <a:t>Abdollahi</a:t>
            </a:r>
            <a:r>
              <a:rPr kumimoji="1" lang="en-US" altLang="zh-CN" i="1" dirty="0" smtClean="0"/>
              <a:t> et al., 2017</a:t>
            </a:r>
            <a:endParaRPr kumimoji="1" lang="zh-CN" altLang="en-US" i="1" dirty="0"/>
          </a:p>
        </p:txBody>
      </p:sp>
      <p:sp>
        <p:nvSpPr>
          <p:cNvPr id="11" name="矩形 10"/>
          <p:cNvSpPr/>
          <p:nvPr/>
        </p:nvSpPr>
        <p:spPr>
          <a:xfrm>
            <a:off x="2525593" y="213184"/>
            <a:ext cx="6532558" cy="548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rgbClr val="C00000"/>
              </a:buClr>
            </a:pPr>
            <a:r>
              <a:rPr lang="en-US" altLang="zh-CN" sz="3600" b="1" dirty="0" smtClean="0">
                <a:latin typeface="+mj-lt"/>
              </a:rPr>
              <a:t>Fermi</a:t>
            </a:r>
            <a:r>
              <a:rPr lang="zh-CN" altLang="en-US" sz="3600" b="1" dirty="0" smtClean="0">
                <a:latin typeface="+mj-lt"/>
              </a:rPr>
              <a:t> </a:t>
            </a:r>
            <a:r>
              <a:rPr lang="en-US" altLang="zh-CN" sz="3600" b="1" dirty="0" smtClean="0">
                <a:latin typeface="+mj-lt"/>
              </a:rPr>
              <a:t>All-sky</a:t>
            </a:r>
            <a:r>
              <a:rPr lang="zh-CN" altLang="en-US" sz="3600" b="1" dirty="0" smtClean="0">
                <a:latin typeface="+mj-lt"/>
              </a:rPr>
              <a:t> </a:t>
            </a:r>
            <a:r>
              <a:rPr lang="en-US" altLang="zh-CN" sz="3600" b="1" dirty="0" smtClean="0">
                <a:latin typeface="+mj-lt"/>
              </a:rPr>
              <a:t>Variability</a:t>
            </a:r>
            <a:r>
              <a:rPr lang="zh-CN" altLang="en-US" sz="3600" b="1" dirty="0" smtClean="0">
                <a:latin typeface="+mj-lt"/>
              </a:rPr>
              <a:t> </a:t>
            </a:r>
            <a:r>
              <a:rPr lang="en-US" altLang="zh-CN" sz="3600" b="1" dirty="0" smtClean="0">
                <a:latin typeface="+mj-lt"/>
              </a:rPr>
              <a:t>Analysis</a:t>
            </a:r>
            <a:endParaRPr lang="en-US" altLang="zh-CN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09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417" y="324182"/>
            <a:ext cx="10515600" cy="644809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b="1" dirty="0" smtClean="0"/>
              <a:t>“</a:t>
            </a:r>
            <a:r>
              <a:rPr kumimoji="1" lang="en-US" altLang="zh-CN" b="1" dirty="0" err="1" smtClean="0"/>
              <a:t>new”gamma</a:t>
            </a:r>
            <a:r>
              <a:rPr kumimoji="1" lang="en-US" altLang="zh-CN" b="1" dirty="0" smtClean="0"/>
              <a:t>-ray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sources</a:t>
            </a:r>
            <a:endParaRPr kumimoji="1" lang="zh-CN" altLang="en-US" b="1" dirty="0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22" y="1274210"/>
            <a:ext cx="5757378" cy="431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1274210"/>
            <a:ext cx="5754080" cy="4315560"/>
          </a:xfrm>
          <a:prstGeom prst="rect">
            <a:avLst/>
          </a:prstGeom>
        </p:spPr>
      </p:pic>
      <p:cxnSp>
        <p:nvCxnSpPr>
          <p:cNvPr id="8" name="直线连接符 7"/>
          <p:cNvCxnSpPr/>
          <p:nvPr/>
        </p:nvCxnSpPr>
        <p:spPr>
          <a:xfrm>
            <a:off x="3382008" y="1692322"/>
            <a:ext cx="0" cy="3480179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 rot="16200000">
            <a:off x="3511630" y="1562701"/>
            <a:ext cx="461665" cy="7209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0000"/>
                </a:solidFill>
              </a:rPr>
              <a:t>3FGL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8602350" y="1692322"/>
            <a:ext cx="0" cy="3480179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 rot="16200000">
            <a:off x="8731972" y="1562701"/>
            <a:ext cx="461665" cy="7209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0000"/>
                </a:solidFill>
              </a:rPr>
              <a:t>3FGL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3" name="直线连接符 12"/>
          <p:cNvCxnSpPr/>
          <p:nvPr/>
        </p:nvCxnSpPr>
        <p:spPr>
          <a:xfrm>
            <a:off x="10404509" y="1692322"/>
            <a:ext cx="0" cy="3480179"/>
          </a:xfrm>
          <a:prstGeom prst="line">
            <a:avLst/>
          </a:prstGeom>
          <a:ln w="25400">
            <a:solidFill>
              <a:srgbClr val="FF2DE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 rot="16200000">
            <a:off x="10534131" y="1562701"/>
            <a:ext cx="461665" cy="7209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2DE9"/>
                </a:solidFill>
              </a:rPr>
              <a:t>FL8Y</a:t>
            </a:r>
            <a:endParaRPr kumimoji="1" lang="zh-CN" altLang="en-US" b="1" dirty="0">
              <a:solidFill>
                <a:srgbClr val="FF2D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0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8391" y="161927"/>
            <a:ext cx="10515600" cy="684742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b="1" dirty="0" smtClean="0"/>
              <a:t>Timing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analysis</a:t>
            </a:r>
            <a:endParaRPr kumimoji="1"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0" y="1012361"/>
            <a:ext cx="6597563" cy="4948172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98" y="1012361"/>
            <a:ext cx="3441936" cy="553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4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684742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b="1" dirty="0" smtClean="0"/>
              <a:t>Timing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analysis</a:t>
            </a:r>
            <a:endParaRPr kumimoji="1" lang="zh-CN" altLang="en-US" b="1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829734"/>
            <a:ext cx="4659445" cy="5770873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19" y="1234389"/>
            <a:ext cx="5995916" cy="455371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063318" y="5943600"/>
            <a:ext cx="6910317" cy="6570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This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is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the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only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case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in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more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than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1700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Fermi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detected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blazars !!</a:t>
            </a:r>
            <a:r>
              <a:rPr kumimoji="1"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endParaRPr kumimoji="1" lang="zh-CN" altLang="en-US" dirty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5219" y="3606781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Pitch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angle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=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2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err="1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deg</a:t>
            </a:r>
            <a:endParaRPr kumimoji="1" lang="en-US" altLang="zh-CN" sz="1400" dirty="0" smtClean="0">
              <a:solidFill>
                <a:schemeClr val="accent2">
                  <a:lumMod val="75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  <a:p>
            <a:r>
              <a:rPr kumimoji="1" lang="en-US" altLang="zh-CN" sz="1400" dirty="0" err="1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Inclin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.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a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ngle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=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5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err="1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deg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,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Lorentz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factor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=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8.5</a:t>
            </a:r>
            <a:endParaRPr kumimoji="1" lang="zh-CN" altLang="en-US" sz="1400" dirty="0">
              <a:solidFill>
                <a:schemeClr val="accent2">
                  <a:lumMod val="75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96200" y="496018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Pitch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~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2.2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pc</a:t>
            </a:r>
          </a:p>
          <a:p>
            <a:r>
              <a:rPr kumimoji="1" lang="en-US" altLang="zh-CN" sz="1400" dirty="0" err="1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D</a:t>
            </a:r>
            <a:r>
              <a:rPr kumimoji="1" lang="en-US" altLang="zh-CN" sz="1400" baseline="-25000" dirty="0" err="1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proj_tot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~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2.2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*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6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*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sin5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~1.1</a:t>
            </a:r>
            <a:r>
              <a:rPr kumimoji="1"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kumimoji="1"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pc</a:t>
            </a:r>
            <a:endParaRPr kumimoji="1" lang="zh-CN" altLang="en-US" sz="1400" dirty="0">
              <a:solidFill>
                <a:schemeClr val="accent2">
                  <a:lumMod val="75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9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54263"/>
            <a:ext cx="10515600" cy="620195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b="1" dirty="0" smtClean="0"/>
              <a:t>QPOs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on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year-long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timescale</a:t>
            </a:r>
            <a:endParaRPr kumimoji="1"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0062"/>
            <a:ext cx="4195264" cy="3413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65" y="1123064"/>
            <a:ext cx="4271402" cy="355053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9335" y="4899600"/>
            <a:ext cx="3285065" cy="14165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PKS 2155-304</a:t>
            </a:r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</a:p>
          <a:p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P</a:t>
            </a:r>
            <a:r>
              <a:rPr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1.74 </a:t>
            </a:r>
            <a:r>
              <a:rPr lang="en-US" altLang="zh-CN" dirty="0" err="1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yrs</a:t>
            </a:r>
            <a:endParaRPr lang="en-US" altLang="zh-CN" dirty="0" smtClean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4.9sigma significance (Zhang et al. 2017)</a:t>
            </a:r>
            <a:endParaRPr lang="zh-CN" altLang="en-US" dirty="0" smtClean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95265" y="4899600"/>
            <a:ext cx="3678735" cy="14165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PKS 0301-243</a:t>
            </a:r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</a:p>
          <a:p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P</a:t>
            </a:r>
            <a:r>
              <a:rPr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2.1 </a:t>
            </a:r>
            <a:r>
              <a:rPr lang="en-US" altLang="zh-CN" dirty="0" err="1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yrs</a:t>
            </a:r>
            <a:endParaRPr lang="en-US" altLang="zh-CN" dirty="0" smtClean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~5sigma significance (Zhang et al. 2018)</a:t>
            </a:r>
            <a:endParaRPr lang="zh-CN" altLang="en-US" dirty="0" smtClean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6" y="1260062"/>
            <a:ext cx="3725333" cy="332902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466666" y="4899599"/>
            <a:ext cx="3678735" cy="14165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PKS 0426-380</a:t>
            </a:r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</a:p>
          <a:p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P</a:t>
            </a:r>
            <a:r>
              <a:rPr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zh-CN" altLang="en-US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3.35 </a:t>
            </a:r>
            <a:r>
              <a:rPr lang="en-US" altLang="zh-CN" dirty="0" err="1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yrs</a:t>
            </a:r>
            <a:endParaRPr lang="en-US" altLang="zh-CN" dirty="0" smtClean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altLang="zh-CN" dirty="0" smtClean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~3.6sigma significance (Zhang et al. 2017)</a:t>
            </a:r>
            <a:endParaRPr lang="zh-CN" altLang="en-US" dirty="0" smtClean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8555</TotalTime>
  <Words>386</Words>
  <Application>Microsoft Macintosh PowerPoint</Application>
  <PresentationFormat>宽屏</PresentationFormat>
  <Paragraphs>94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Andale Mono</vt:lpstr>
      <vt:lpstr>Arial Narrow</vt:lpstr>
      <vt:lpstr>Avenir Book</vt:lpstr>
      <vt:lpstr>Avenir Roman</vt:lpstr>
      <vt:lpstr>Cambria Math</vt:lpstr>
      <vt:lpstr>DengXian</vt:lpstr>
      <vt:lpstr>DengXian Light</vt:lpstr>
      <vt:lpstr>Mangal</vt:lpstr>
      <vt:lpstr>Wingdings</vt:lpstr>
      <vt:lpstr>宋体</vt:lpstr>
      <vt:lpstr>Arial</vt:lpstr>
      <vt:lpstr>Office 主题</vt:lpstr>
      <vt:lpstr>Gamma-ray variability analysis from Fermi to LHAASO</vt:lpstr>
      <vt:lpstr>Gamma-ray variability analysis</vt:lpstr>
      <vt:lpstr>Fermi large area telescope</vt:lpstr>
      <vt:lpstr>Fermi Large Area Telescope third catalog sources map</vt:lpstr>
      <vt:lpstr>PowerPoint 演示文稿</vt:lpstr>
      <vt:lpstr>“new”gamma-ray sources</vt:lpstr>
      <vt:lpstr>Timing analysis</vt:lpstr>
      <vt:lpstr>Timing analysis</vt:lpstr>
      <vt:lpstr>QPOs on year-long timescale</vt:lpstr>
      <vt:lpstr>PG 1553+113 – a 2.18 years QPO</vt:lpstr>
      <vt:lpstr>Cause of gamma-ray QPO in blazar - PG 1553+113</vt:lpstr>
      <vt:lpstr>Cause of gamma-ray QPO in blazar - PG 1553+113</vt:lpstr>
      <vt:lpstr>Expectation on detecting blazar flares by LHAASO</vt:lpstr>
      <vt:lpstr>Expectation on detecting blazar flares by LHAASO</vt:lpstr>
      <vt:lpstr>Expectation on detecting blazar flares by LHAASO</vt:lpstr>
      <vt:lpstr>THANKS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Gamma-ray variability analysis from Fermi to LHAASO</dc:title>
  <dc:creator>Microsoft Office 用户</dc:creator>
  <cp:lastModifiedBy>Microsoft Office 用户</cp:lastModifiedBy>
  <cp:revision>63</cp:revision>
  <dcterms:created xsi:type="dcterms:W3CDTF">2018-10-04T07:14:09Z</dcterms:created>
  <dcterms:modified xsi:type="dcterms:W3CDTF">2018-10-10T05:49:13Z</dcterms:modified>
</cp:coreProperties>
</file>