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30" r:id="rId3"/>
    <p:sldId id="332" r:id="rId4"/>
    <p:sldId id="281" r:id="rId5"/>
    <p:sldId id="333" r:id="rId6"/>
    <p:sldId id="324" r:id="rId7"/>
    <p:sldId id="339" r:id="rId8"/>
    <p:sldId id="299" r:id="rId9"/>
    <p:sldId id="340" r:id="rId10"/>
    <p:sldId id="346" r:id="rId11"/>
    <p:sldId id="300" r:id="rId12"/>
    <p:sldId id="282" r:id="rId13"/>
    <p:sldId id="301" r:id="rId14"/>
    <p:sldId id="302" r:id="rId15"/>
    <p:sldId id="288" r:id="rId16"/>
    <p:sldId id="318" r:id="rId17"/>
    <p:sldId id="320" r:id="rId18"/>
    <p:sldId id="321" r:id="rId19"/>
    <p:sldId id="303" r:id="rId20"/>
    <p:sldId id="328" r:id="rId21"/>
    <p:sldId id="308" r:id="rId22"/>
    <p:sldId id="314" r:id="rId23"/>
    <p:sldId id="342" r:id="rId24"/>
    <p:sldId id="343" r:id="rId25"/>
    <p:sldId id="344" r:id="rId26"/>
    <p:sldId id="345" r:id="rId27"/>
    <p:sldId id="304" r:id="rId28"/>
    <p:sldId id="323" r:id="rId29"/>
    <p:sldId id="280" r:id="rId30"/>
    <p:sldId id="341" r:id="rId31"/>
    <p:sldId id="289" r:id="rId32"/>
    <p:sldId id="270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F9CC6-9D1E-481C-9CDF-38A512C27E25}" type="datetimeFigureOut">
              <a:rPr lang="zh-CN" altLang="en-US" smtClean="0"/>
              <a:t>2018/10/7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21F7-8B45-438F-91A0-4A91A2D8F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8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F21F7-8B45-438F-91A0-4A91A2D8F0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8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BEBD-31B5-41E6-929A-0EC0DB0F1D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3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4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0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7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8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5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5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1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3AAF-217D-4929-A374-302214B234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63FA-68BF-424B-A6F9-D32A2CA473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1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LHAASO-WCDA GRB</a:t>
            </a:r>
            <a:r>
              <a:rPr lang="zh-CN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高能辐射</a:t>
            </a:r>
            <a:r>
              <a:rPr lang="en-US" altLang="zh-CN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年探测率研究</a:t>
            </a:r>
            <a:r>
              <a:rPr lang="en-US" altLang="zh-CN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4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胡红波（高能所）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合作者：康明铭（四川大学），乔冰强（紫台）</a:t>
            </a:r>
            <a: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郭义庆（高能所），吴含荣（高能所）</a:t>
            </a:r>
            <a: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姚志国（高能所），张彬彬（南南京大学）</a:t>
            </a:r>
            <a: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zh-CN" alt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360" y="5301208"/>
            <a:ext cx="6400800" cy="1008112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LHAASO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合作组会议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西藏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林芝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2018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26333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高红移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EBL 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吸收研究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2855"/>
            <a:ext cx="4571999" cy="378225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364088" y="3645024"/>
            <a:ext cx="40284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GRB090510C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47043"/>
            <a:ext cx="4608512" cy="35538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11560" y="2247043"/>
            <a:ext cx="504056" cy="3198181"/>
          </a:xfrm>
          <a:prstGeom prst="roundRect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31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2204864"/>
            <a:ext cx="636584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目前实验观测现状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（高能辐射）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25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Fermi-LAT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观测结果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6752"/>
            <a:ext cx="3384376" cy="5256584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3779912" y="5021598"/>
            <a:ext cx="40284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观测到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以上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GRBs</a:t>
            </a:r>
          </a:p>
          <a:p>
            <a:pPr marL="514350" indent="-514350" algn="l">
              <a:buAutoNum type="arabicPeriod"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最高能量达到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AutoNum type="arabicPeriod"/>
            </a:pP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不足：</a:t>
            </a:r>
            <a:endParaRPr lang="en-US" altLang="zh-C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10 </a:t>
            </a:r>
            <a:r>
              <a:rPr lang="en-US" altLang="zh-CN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以上光子只有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个，不能</a:t>
            </a:r>
            <a:endParaRPr lang="en-US" altLang="zh-C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给出高能能谱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3413"/>
            <a:ext cx="5262932" cy="3272081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236296" y="2348880"/>
            <a:ext cx="1512168" cy="360040"/>
          </a:xfrm>
          <a:prstGeom prst="roundRect">
            <a:avLst/>
          </a:prstGeom>
          <a:noFill/>
          <a:ln w="73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64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8215"/>
            <a:ext cx="8229600" cy="11430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HAWC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观测结果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104456" cy="356125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211215"/>
            <a:ext cx="4504876" cy="3744416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5550099"/>
            <a:ext cx="89788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期待更灵敏的探测器，例如：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7200" y="1268760"/>
            <a:ext cx="3826768" cy="576064"/>
          </a:xfrm>
          <a:prstGeom prst="round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探测器：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22000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平米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427984" y="4955631"/>
            <a:ext cx="4550865" cy="7056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arxiv:1801.01473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87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  <a:endParaRPr lang="en-US" altLang="zh-CN" sz="4800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5736" y="1988840"/>
            <a:ext cx="45336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37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85" y="5085184"/>
            <a:ext cx="4558591" cy="64807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ybrid detector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38115" y="763270"/>
            <a:ext cx="3851910" cy="4752340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KM2A -  one square Kilometer extensive air shower array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– Electromagnetic particle Detector</a:t>
            </a:r>
          </a:p>
          <a:p>
            <a:pPr lvl="3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5195 EDs</a:t>
            </a:r>
            <a:endParaRPr lang="en-US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- Muon Detector</a:t>
            </a:r>
          </a:p>
          <a:p>
            <a:pPr lvl="3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1171 MDs</a:t>
            </a:r>
            <a:endParaRPr lang="en-US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WCDA - Water Cherenkov Detector Array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3120 cells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WFCTA - Wide Field-of-view Cherenkov Telescope Array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telescopes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7"/>
            <a:ext cx="4968552" cy="37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3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41" y="4653136"/>
            <a:ext cx="6060420" cy="216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1357"/>
            <a:ext cx="4225012" cy="391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8" y="298924"/>
            <a:ext cx="3790765" cy="1994526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7452320" y="3089154"/>
            <a:ext cx="1512168" cy="438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1127"/>
              <a:gd name="adj6" fmla="val 18039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BHP R365</a:t>
            </a:r>
          </a:p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(HP R5912)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60119"/>
            <a:ext cx="2006426" cy="2026348"/>
          </a:xfrm>
          <a:prstGeom prst="rect">
            <a:avLst/>
          </a:prstGeom>
        </p:spPr>
      </p:pic>
      <p:sp>
        <p:nvSpPr>
          <p:cNvPr id="13" name="Line Callout 2 12"/>
          <p:cNvSpPr/>
          <p:nvPr/>
        </p:nvSpPr>
        <p:spPr>
          <a:xfrm>
            <a:off x="7452320" y="4070770"/>
            <a:ext cx="1512168" cy="438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005"/>
              <a:gd name="adj6" fmla="val -72665"/>
            </a:avLst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HZC XP3960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3215" y="90170"/>
            <a:ext cx="43539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ea"/>
              </a:rPr>
              <a:t>LHAASO-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ea"/>
              </a:rPr>
              <a:t>WCDA 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  <a:sym typeface="+mn-ea"/>
              </a:rPr>
              <a:t>——  3 pools</a:t>
            </a:r>
            <a:endParaRPr lang="zh-CN" altLang="en-US" sz="2400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179512" y="5157191"/>
            <a:ext cx="3528392" cy="1199159"/>
          </a:xfrm>
          <a:prstGeom prst="round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探测器：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78000 m</a:t>
            </a:r>
            <a:r>
              <a:rPr lang="en-US" altLang="zh-CN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3.55 HAWC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65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500" y="23217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LHAASO-WCDA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HAWC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有效面积</a:t>
            </a:r>
            <a:endParaRPr lang="zh-CN" altLang="en-US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6" y="1556792"/>
            <a:ext cx="4538174" cy="442995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300" y="1551782"/>
            <a:ext cx="4452939" cy="44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箭头连接符 5"/>
          <p:cNvCxnSpPr/>
          <p:nvPr/>
        </p:nvCxnSpPr>
        <p:spPr>
          <a:xfrm>
            <a:off x="1619672" y="3068960"/>
            <a:ext cx="0" cy="29177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084168" y="2852936"/>
            <a:ext cx="0" cy="29177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917562" y="3338966"/>
            <a:ext cx="134644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WCDA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472169" y="2611760"/>
            <a:ext cx="134644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HAWC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74652" y="57707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在几十</a:t>
            </a:r>
            <a:r>
              <a:rPr lang="en-US" altLang="zh-CN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 &gt; 50 HAWC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98699" y="4081348"/>
            <a:ext cx="1584175" cy="673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角度分辨：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r>
              <a:rPr lang="en-US" altLang="zh-CN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@100GeV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58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1628800"/>
            <a:ext cx="73800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LHAASO-WCDA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</a:p>
          <a:p>
            <a:pPr algn="ctr"/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年探测率研究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4476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737701" y="301424"/>
            <a:ext cx="1285875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GRB</a:t>
            </a:r>
          </a:p>
          <a:p>
            <a:pPr algn="ctr" eaLnBrk="1" hangingPunct="1"/>
            <a:r>
              <a:rPr lang="en-US" altLang="zh-CN" sz="2000" dirty="0"/>
              <a:t>Generator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79240"/>
            <a:ext cx="4032448" cy="5377044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36240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研究方法及流程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88433" y="1579290"/>
            <a:ext cx="1214438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Cosmos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88432" y="2919836"/>
            <a:ext cx="1214438" cy="990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EBL</a:t>
            </a:r>
          </a:p>
          <a:p>
            <a:pPr algn="ctr" eaLnBrk="1" hangingPunct="1"/>
            <a:r>
              <a:rPr lang="en-US" altLang="zh-CN" sz="2000" dirty="0"/>
              <a:t>Models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681277" y="4300048"/>
            <a:ext cx="1428750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</a:t>
            </a:r>
          </a:p>
          <a:p>
            <a:pPr algn="ctr" eaLnBrk="1" hangingPunct="1"/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681277" y="5706236"/>
            <a:ext cx="1428749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000" dirty="0"/>
          </a:p>
          <a:p>
            <a:pPr algn="ctr" eaLnBrk="1" hangingPunct="1"/>
            <a:r>
              <a:rPr lang="en-US" altLang="zh-CN" sz="2000" dirty="0"/>
              <a:t>Physical</a:t>
            </a:r>
          </a:p>
          <a:p>
            <a:pPr algn="ctr" eaLnBrk="1" hangingPunct="1"/>
            <a:r>
              <a:rPr lang="en-US" altLang="zh-CN" sz="2000" dirty="0"/>
              <a:t>Results</a:t>
            </a:r>
          </a:p>
          <a:p>
            <a:pPr algn="ctr" eaLnBrk="1" hangingPunct="1"/>
            <a:endParaRPr lang="en-US" altLang="zh-CN" sz="20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983527" y="2710603"/>
            <a:ext cx="1143000" cy="990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Iteration</a:t>
            </a:r>
          </a:p>
          <a:p>
            <a:pPr algn="ctr" eaLnBrk="1" hangingPunct="1"/>
            <a:r>
              <a:rPr lang="en-US" altLang="zh-CN" sz="2000" dirty="0"/>
              <a:t>Training</a:t>
            </a:r>
          </a:p>
        </p:txBody>
      </p:sp>
      <p:cxnSp>
        <p:nvCxnSpPr>
          <p:cNvPr id="15" name="直接箭头连接符 59"/>
          <p:cNvCxnSpPr>
            <a:cxnSpLocks noChangeShapeType="1"/>
          </p:cNvCxnSpPr>
          <p:nvPr/>
        </p:nvCxnSpPr>
        <p:spPr bwMode="auto">
          <a:xfrm>
            <a:off x="7333414" y="1160825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箭头连接符 59"/>
          <p:cNvCxnSpPr>
            <a:cxnSpLocks noChangeShapeType="1"/>
          </p:cNvCxnSpPr>
          <p:nvPr/>
        </p:nvCxnSpPr>
        <p:spPr bwMode="auto">
          <a:xfrm>
            <a:off x="7291651" y="2501371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箭头连接符 59"/>
          <p:cNvCxnSpPr>
            <a:cxnSpLocks noChangeShapeType="1"/>
          </p:cNvCxnSpPr>
          <p:nvPr/>
        </p:nvCxnSpPr>
        <p:spPr bwMode="auto">
          <a:xfrm>
            <a:off x="7291651" y="3881583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箭头连接符 59"/>
          <p:cNvCxnSpPr>
            <a:cxnSpLocks noChangeShapeType="1"/>
          </p:cNvCxnSpPr>
          <p:nvPr/>
        </p:nvCxnSpPr>
        <p:spPr bwMode="auto">
          <a:xfrm>
            <a:off x="7320226" y="5290648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右弧形箭头 19"/>
          <p:cNvSpPr/>
          <p:nvPr/>
        </p:nvSpPr>
        <p:spPr>
          <a:xfrm rot="8313691">
            <a:off x="5648980" y="3675152"/>
            <a:ext cx="542196" cy="16415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右弧形箭头 20"/>
          <p:cNvSpPr/>
          <p:nvPr/>
        </p:nvSpPr>
        <p:spPr>
          <a:xfrm rot="12282327">
            <a:off x="5723847" y="135604"/>
            <a:ext cx="461380" cy="24499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8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9512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主要内容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628800"/>
            <a:ext cx="698477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GRB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高能辐射研究意义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目前实验观测现状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LHAASO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WCDA  GRB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年探测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下一步工作计划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总结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064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663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69160"/>
            <a:ext cx="5462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45224"/>
            <a:ext cx="30972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6093296"/>
            <a:ext cx="3043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140968"/>
            <a:ext cx="46624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683568" y="3501008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Calibri" pitchFamily="34" charset="0"/>
              </a:rPr>
              <a:t>根据</a:t>
            </a:r>
            <a:r>
              <a:rPr lang="en-US" altLang="zh-CN" sz="3600" b="1" dirty="0" err="1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en-US" altLang="zh-CN" sz="2400" b="1" dirty="0" err="1">
                <a:solidFill>
                  <a:srgbClr val="0070C0"/>
                </a:solidFill>
                <a:latin typeface="Calibri" pitchFamily="34" charset="0"/>
              </a:rPr>
              <a:t>peak</a:t>
            </a:r>
            <a:r>
              <a:rPr lang="en-US" altLang="zh-CN" sz="2800" b="1" i="1" dirty="0" err="1">
                <a:latin typeface="Calibri" pitchFamily="34" charset="0"/>
              </a:rPr>
              <a:t>-Lp</a:t>
            </a:r>
            <a:r>
              <a:rPr lang="en-US" altLang="zh-CN" sz="2800" b="1" i="1" dirty="0">
                <a:latin typeface="Calibri" pitchFamily="34" charset="0"/>
              </a:rPr>
              <a:t> </a:t>
            </a:r>
            <a:r>
              <a:rPr lang="zh-CN" altLang="en-US" sz="2400" b="1" dirty="0">
                <a:latin typeface="Calibri" pitchFamily="34" charset="0"/>
              </a:rPr>
              <a:t>经验关系得到</a:t>
            </a:r>
            <a:r>
              <a:rPr lang="en-US" altLang="zh-CN" sz="4000" b="1" dirty="0" err="1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en-US" altLang="zh-CN" sz="2800" b="1" dirty="0" err="1">
                <a:solidFill>
                  <a:srgbClr val="0070C0"/>
                </a:solidFill>
                <a:latin typeface="Calibri" pitchFamily="34" charset="0"/>
              </a:rPr>
              <a:t>peak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611560" y="2492896"/>
            <a:ext cx="59048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Calibri" pitchFamily="34" charset="0"/>
              </a:rPr>
              <a:t>根据红移分布</a:t>
            </a:r>
            <a:r>
              <a:rPr lang="en-US" altLang="zh-CN" sz="2400" b="1" i="1" dirty="0">
                <a:latin typeface="Calibri" pitchFamily="34" charset="0"/>
              </a:rPr>
              <a:t>R(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en-US" altLang="zh-CN" sz="2400" b="1" i="1" dirty="0">
                <a:latin typeface="Calibri" pitchFamily="34" charset="0"/>
              </a:rPr>
              <a:t>), </a:t>
            </a:r>
            <a:r>
              <a:rPr lang="zh-CN" altLang="en-US" sz="2400" b="1" dirty="0">
                <a:latin typeface="Calibri" pitchFamily="34" charset="0"/>
              </a:rPr>
              <a:t>光度函数</a:t>
            </a:r>
            <a:r>
              <a:rPr lang="el-GR" altLang="zh-CN" sz="2400" b="1" i="1" dirty="0">
                <a:latin typeface="Calibri" pitchFamily="34" charset="0"/>
              </a:rPr>
              <a:t>φ</a:t>
            </a:r>
            <a:r>
              <a:rPr lang="en-US" altLang="zh-CN" sz="2400" b="1" i="1" dirty="0">
                <a:latin typeface="Calibri" pitchFamily="34" charset="0"/>
              </a:rPr>
              <a:t>(</a:t>
            </a:r>
            <a:r>
              <a:rPr lang="en-US" altLang="zh-CN" sz="2400" b="1" i="1" dirty="0" err="1">
                <a:latin typeface="Calibri" pitchFamily="34" charset="0"/>
              </a:rPr>
              <a:t>L</a:t>
            </a:r>
            <a:r>
              <a:rPr lang="en-US" altLang="zh-CN" sz="1400" b="1" i="1" dirty="0" err="1">
                <a:latin typeface="Calibri" pitchFamily="34" charset="0"/>
              </a:rPr>
              <a:t>p</a:t>
            </a:r>
            <a:r>
              <a:rPr lang="en-US" altLang="zh-CN" sz="2400" b="1" i="1" dirty="0">
                <a:latin typeface="Calibri" pitchFamily="34" charset="0"/>
              </a:rPr>
              <a:t>) </a:t>
            </a:r>
            <a:r>
              <a:rPr lang="zh-CN" altLang="en-US" sz="2400" b="1" dirty="0">
                <a:latin typeface="Calibri" pitchFamily="34" charset="0"/>
              </a:rPr>
              <a:t>得到</a:t>
            </a:r>
            <a:r>
              <a:rPr lang="en-US" altLang="zh-CN" sz="2800" b="1" dirty="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en-US" altLang="zh-CN" sz="2800" b="1" dirty="0">
                <a:latin typeface="Calibri" pitchFamily="34" charset="0"/>
              </a:rPr>
              <a:t>, </a:t>
            </a:r>
            <a:r>
              <a:rPr lang="en-US" altLang="zh-CN" sz="2800" b="1" dirty="0" err="1">
                <a:latin typeface="Calibri" pitchFamily="34" charset="0"/>
              </a:rPr>
              <a:t>L</a:t>
            </a:r>
            <a:r>
              <a:rPr lang="en-US" altLang="zh-CN" sz="2000" b="1" dirty="0" err="1">
                <a:latin typeface="Calibri" pitchFamily="34" charset="0"/>
              </a:rPr>
              <a:t>p</a:t>
            </a:r>
            <a:endParaRPr lang="zh-CN" altLang="en-US" sz="2400" b="1" dirty="0">
              <a:latin typeface="Calibri" pitchFamily="34" charset="0"/>
            </a:endParaRPr>
          </a:p>
          <a:p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611560" y="1344355"/>
            <a:ext cx="34721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Calibri" pitchFamily="34" charset="0"/>
              </a:rPr>
              <a:t>Band </a:t>
            </a:r>
            <a:r>
              <a:rPr lang="zh-CN" altLang="en-US" sz="3200" b="1" dirty="0">
                <a:latin typeface="Calibri" pitchFamily="34" charset="0"/>
              </a:rPr>
              <a:t>谱，</a:t>
            </a:r>
            <a:r>
              <a:rPr lang="el-GR" altLang="zh-CN" sz="2800" b="1" i="1" dirty="0">
                <a:solidFill>
                  <a:srgbClr val="0070C0"/>
                </a:solidFill>
                <a:latin typeface="Calibri" pitchFamily="34" charset="0"/>
              </a:rPr>
              <a:t>α</a:t>
            </a:r>
            <a:r>
              <a:rPr lang="en-US" altLang="zh-CN" sz="2800" b="1" i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l-GR" altLang="zh-CN" sz="2800" b="1" i="1" dirty="0">
                <a:solidFill>
                  <a:srgbClr val="0070C0"/>
                </a:solidFill>
                <a:latin typeface="Calibri" pitchFamily="34" charset="0"/>
              </a:rPr>
              <a:t>β</a:t>
            </a:r>
            <a:endParaRPr lang="en-US" altLang="zh-CN" sz="2800" b="1" i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zh-CN" altLang="en-US" sz="2800" b="1" i="1" dirty="0">
                <a:solidFill>
                  <a:srgbClr val="0070C0"/>
                </a:solidFill>
                <a:latin typeface="Calibri" pitchFamily="34" charset="0"/>
              </a:rPr>
              <a:t>额外成分：</a:t>
            </a:r>
            <a:r>
              <a:rPr lang="en-US" altLang="zh-CN" sz="2800" b="1" i="1" dirty="0" err="1">
                <a:solidFill>
                  <a:srgbClr val="0070C0"/>
                </a:solidFill>
                <a:latin typeface="Calibri" pitchFamily="34" charset="0"/>
              </a:rPr>
              <a:t>R</a:t>
            </a:r>
            <a:r>
              <a:rPr lang="en-US" altLang="zh-CN" sz="2800" b="1" i="1" baseline="-25000" dirty="0" err="1">
                <a:solidFill>
                  <a:srgbClr val="0070C0"/>
                </a:solidFill>
                <a:latin typeface="Calibri" pitchFamily="34" charset="0"/>
              </a:rPr>
              <a:t>extr</a:t>
            </a:r>
            <a:r>
              <a:rPr lang="en-US" altLang="zh-CN" sz="2800" b="1" i="1" baseline="-250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zh-CN" sz="2800" b="1" i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l-GR" altLang="zh-CN" sz="2800" b="1" i="1" dirty="0">
                <a:solidFill>
                  <a:srgbClr val="0070C0"/>
                </a:solidFill>
                <a:latin typeface="Calibri" pitchFamily="34" charset="0"/>
              </a:rPr>
              <a:t>β</a:t>
            </a:r>
            <a:r>
              <a:rPr lang="en-US" altLang="zh-CN" sz="2800" b="1" i="1" baseline="-25000" dirty="0" err="1">
                <a:solidFill>
                  <a:srgbClr val="0070C0"/>
                </a:solidFill>
                <a:latin typeface="Calibri" pitchFamily="34" charset="0"/>
              </a:rPr>
              <a:t>extr</a:t>
            </a:r>
            <a:r>
              <a:rPr lang="en-US" altLang="zh-CN" sz="28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zh-CN" altLang="en-US" sz="2800" b="1" dirty="0">
              <a:latin typeface="Calibri" pitchFamily="34" charset="0"/>
            </a:endParaRPr>
          </a:p>
          <a:p>
            <a:endParaRPr lang="zh-CN" altLang="en-US" sz="2800" b="1" i="1" dirty="0">
              <a:latin typeface="Calibri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444208" y="1988840"/>
            <a:ext cx="8651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443663" y="6308725"/>
            <a:ext cx="8651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443663" y="2636838"/>
            <a:ext cx="8651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443663" y="4508500"/>
            <a:ext cx="8651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43663" y="3933825"/>
            <a:ext cx="86518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7451412" y="1318759"/>
            <a:ext cx="17818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CN" sz="3200" b="1" dirty="0">
                <a:solidFill>
                  <a:srgbClr val="0070C0"/>
                </a:solidFill>
                <a:latin typeface="Calibri" pitchFamily="34" charset="0"/>
              </a:rPr>
              <a:t>α</a:t>
            </a:r>
            <a:r>
              <a:rPr lang="en-US" altLang="zh-CN" sz="3200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l-GR" altLang="zh-CN" sz="3200" b="1" dirty="0">
                <a:solidFill>
                  <a:srgbClr val="0070C0"/>
                </a:solidFill>
                <a:latin typeface="Calibri" pitchFamily="34" charset="0"/>
              </a:rPr>
              <a:t>β</a:t>
            </a:r>
            <a:endParaRPr lang="en-US" altLang="zh-CN" sz="32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zh-CN" sz="3200" b="1" i="1" dirty="0" err="1">
                <a:solidFill>
                  <a:srgbClr val="0070C0"/>
                </a:solidFill>
                <a:latin typeface="Calibri" pitchFamily="34" charset="0"/>
              </a:rPr>
              <a:t>R</a:t>
            </a:r>
            <a:r>
              <a:rPr lang="en-US" altLang="zh-CN" sz="3200" b="1" i="1" baseline="-25000" dirty="0" err="1">
                <a:solidFill>
                  <a:srgbClr val="0070C0"/>
                </a:solidFill>
                <a:latin typeface="Calibri" pitchFamily="34" charset="0"/>
              </a:rPr>
              <a:t>extr</a:t>
            </a:r>
            <a:r>
              <a:rPr lang="en-US" altLang="zh-CN" sz="3200" b="1" i="1" baseline="-250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zh-CN" sz="3200" b="1" i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l-GR" altLang="zh-CN" sz="3200" b="1" i="1" dirty="0">
                <a:solidFill>
                  <a:srgbClr val="0070C0"/>
                </a:solidFill>
                <a:latin typeface="Calibri" pitchFamily="34" charset="0"/>
              </a:rPr>
              <a:t>β</a:t>
            </a:r>
            <a:r>
              <a:rPr lang="en-US" altLang="zh-CN" sz="3200" b="1" i="1" baseline="-25000" dirty="0" err="1">
                <a:solidFill>
                  <a:srgbClr val="0070C0"/>
                </a:solidFill>
                <a:latin typeface="Calibri" pitchFamily="34" charset="0"/>
              </a:rPr>
              <a:t>extr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4113" name="TextBox 19"/>
          <p:cNvSpPr txBox="1">
            <a:spLocks noChangeArrowheads="1"/>
          </p:cNvSpPr>
          <p:nvPr/>
        </p:nvSpPr>
        <p:spPr bwMode="auto">
          <a:xfrm>
            <a:off x="7884368" y="2348880"/>
            <a:ext cx="915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</a:rPr>
              <a:t>Z</a:t>
            </a:r>
            <a:r>
              <a:rPr lang="en-US" altLang="zh-CN" sz="3200" b="1" dirty="0">
                <a:latin typeface="Calibri" pitchFamily="34" charset="0"/>
              </a:rPr>
              <a:t>, </a:t>
            </a:r>
            <a:r>
              <a:rPr lang="en-US" altLang="zh-CN" sz="3200" b="1" dirty="0" err="1">
                <a:latin typeface="Calibri" pitchFamily="34" charset="0"/>
              </a:rPr>
              <a:t>L</a:t>
            </a:r>
            <a:r>
              <a:rPr lang="en-US" altLang="zh-CN" sz="2400" b="1" dirty="0" err="1">
                <a:latin typeface="Calibri" pitchFamily="34" charset="0"/>
              </a:rPr>
              <a:t>p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4114" name="TextBox 20"/>
          <p:cNvSpPr txBox="1">
            <a:spLocks noChangeArrowheads="1"/>
          </p:cNvSpPr>
          <p:nvPr/>
        </p:nvSpPr>
        <p:spPr bwMode="auto">
          <a:xfrm>
            <a:off x="7956550" y="4221163"/>
            <a:ext cx="433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Calibri" pitchFamily="34" charset="0"/>
              </a:rPr>
              <a:t>A</a:t>
            </a:r>
            <a:endParaRPr lang="zh-CN" altLang="en-US" sz="3600" b="1">
              <a:latin typeface="Calibri" pitchFamily="34" charset="0"/>
            </a:endParaRPr>
          </a:p>
        </p:txBody>
      </p:sp>
      <p:sp>
        <p:nvSpPr>
          <p:cNvPr id="4115" name="TextBox 21"/>
          <p:cNvSpPr txBox="1">
            <a:spLocks noChangeArrowheads="1"/>
          </p:cNvSpPr>
          <p:nvPr/>
        </p:nvSpPr>
        <p:spPr bwMode="auto">
          <a:xfrm>
            <a:off x="7740650" y="3644900"/>
            <a:ext cx="102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0070C0"/>
                </a:solidFill>
                <a:latin typeface="Calibri" pitchFamily="34" charset="0"/>
              </a:rPr>
              <a:t>E</a:t>
            </a:r>
            <a:r>
              <a:rPr lang="en-US" altLang="zh-CN" sz="2400" b="1" dirty="0" err="1">
                <a:solidFill>
                  <a:srgbClr val="0070C0"/>
                </a:solidFill>
                <a:latin typeface="Calibri" pitchFamily="34" charset="0"/>
              </a:rPr>
              <a:t>peak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4116" name="TextBox 22"/>
          <p:cNvSpPr txBox="1">
            <a:spLocks noChangeArrowheads="1"/>
          </p:cNvSpPr>
          <p:nvPr/>
        </p:nvSpPr>
        <p:spPr bwMode="auto">
          <a:xfrm>
            <a:off x="7812088" y="5949950"/>
            <a:ext cx="779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B050"/>
                </a:solidFill>
                <a:latin typeface="Calibri" pitchFamily="34" charset="0"/>
              </a:rPr>
              <a:t>T</a:t>
            </a:r>
            <a:r>
              <a:rPr lang="en-US" altLang="zh-CN" sz="2800" b="1">
                <a:solidFill>
                  <a:srgbClr val="00B050"/>
                </a:solidFill>
                <a:latin typeface="Calibri" pitchFamily="34" charset="0"/>
              </a:rPr>
              <a:t>90</a:t>
            </a:r>
            <a:endParaRPr lang="zh-CN" altLang="en-US" sz="36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61950" y="14046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伽马暴样本的建立</a:t>
            </a:r>
          </a:p>
        </p:txBody>
      </p:sp>
    </p:spTree>
    <p:extLst>
      <p:ext uri="{BB962C8B-B14F-4D97-AF65-F5344CB8AC3E}">
        <p14:creationId xmlns:p14="http://schemas.microsoft.com/office/powerpoint/2010/main" val="286442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0214" y="1829844"/>
            <a:ext cx="4500594" cy="1792500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伽马暴能谱模型“</a:t>
            </a:r>
            <a:r>
              <a:rPr lang="en-US" altLang="zh-CN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Band</a:t>
            </a:r>
            <a:r>
              <a:rPr lang="zh-CN" alt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”函数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el-GR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α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, </a:t>
            </a:r>
            <a:r>
              <a:rPr lang="el-GR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β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E</a:t>
            </a:r>
            <a:r>
              <a:rPr lang="en-US" altLang="zh-CN" sz="2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peak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(E</a:t>
            </a:r>
            <a:r>
              <a:rPr lang="en-US" altLang="zh-C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0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), 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Calibri"/>
              </a:rPr>
              <a:t>A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Picture 2" descr="D:\pdf\GRB\AGNdata\LAT GRB spectrum\BAND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450056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7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Band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”函数参数与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Fermi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观测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888432" cy="478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0114"/>
            <a:ext cx="4680520" cy="267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504" y="4221088"/>
            <a:ext cx="4499992" cy="24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3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4802" y="116632"/>
            <a:ext cx="8229600" cy="1143000"/>
          </a:xfr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红移与光度函数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9560"/>
            <a:ext cx="4276401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01" y="1700807"/>
            <a:ext cx="4777934" cy="413547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0" y="6002465"/>
            <a:ext cx="923486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Wanderman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altLang="zh-CN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Piran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MNRAS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406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1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22031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高能额外成分观测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4355976" cy="46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 9"/>
          <p:cNvSpPr/>
          <p:nvPr/>
        </p:nvSpPr>
        <p:spPr>
          <a:xfrm>
            <a:off x="-201780" y="5569768"/>
            <a:ext cx="4557755" cy="1111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对高能贡献关键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196752"/>
            <a:ext cx="4717686" cy="4392488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4236612" y="5569768"/>
            <a:ext cx="4557755" cy="1111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-LAT </a:t>
            </a:r>
            <a:r>
              <a:rPr lang="zh-CN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合作组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2010,ApJ,716,1178</a:t>
            </a:r>
            <a:endParaRPr lang="zh-CN" alt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7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11578"/>
            <a:ext cx="8229600" cy="1143000"/>
          </a:xfr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高能额外成分约束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31422"/>
            <a:ext cx="5394176" cy="517301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0" y="3178059"/>
            <a:ext cx="3251267" cy="1111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分析了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Fermi- LAT 10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年来观测到的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</a:p>
          <a:p>
            <a:pPr marL="514350" indent="-514350" algn="ctr"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我们模型在各个能量段和新分析结果一致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AutoNum type="arabicPeriod"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对“额外成分”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进行了限制，保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证我们的估算是正确的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AutoNum type="arabicPeriod"/>
            </a:pP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48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98178"/>
          </a:xfrm>
        </p:spPr>
        <p:txBody>
          <a:bodyPr>
            <a:norm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LHAASO-WCDA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年探测率的研究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43608" y="5461270"/>
            <a:ext cx="72826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利用我们经过检验的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GRBs</a:t>
            </a:r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样本，</a:t>
            </a:r>
            <a:endParaRPr lang="en-US" altLang="zh-CN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预期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LHAASO-WCDA</a:t>
            </a:r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年探测率为 </a:t>
            </a:r>
            <a:r>
              <a:rPr lang="en-US" altLang="zh-C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~1.0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834336" cy="41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67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37220" y="0"/>
            <a:ext cx="8229600" cy="1498178"/>
          </a:xfrm>
        </p:spPr>
        <p:txBody>
          <a:bodyPr>
            <a:norm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HAWC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年探测率的检验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54900" y="5359042"/>
            <a:ext cx="8889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同样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GRBs</a:t>
            </a:r>
            <a:r>
              <a: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样本，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HAWC</a:t>
            </a:r>
            <a:r>
              <a: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年探测率为 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~0.1</a:t>
            </a:r>
          </a:p>
          <a:p>
            <a:r>
              <a: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（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LHAASO-WCDA </a:t>
            </a:r>
            <a:r>
              <a: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与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HAWC</a:t>
            </a:r>
            <a:r>
              <a: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低能有效面积差别大）</a:t>
            </a:r>
            <a:endParaRPr lang="en-US" altLang="zh-CN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0013"/>
            <a:ext cx="7122368" cy="435354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979712" y="866591"/>
            <a:ext cx="4557755" cy="1111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进一步检查正在进行中！</a:t>
            </a:r>
          </a:p>
        </p:txBody>
      </p:sp>
    </p:spTree>
    <p:extLst>
      <p:ext uri="{BB962C8B-B14F-4D97-AF65-F5344CB8AC3E}">
        <p14:creationId xmlns:p14="http://schemas.microsoft.com/office/powerpoint/2010/main" val="3188290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041" y="1378164"/>
            <a:ext cx="8229600" cy="11430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光变曲线观测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WCDA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Fermi-LAT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暴的观测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10" y="3275856"/>
            <a:ext cx="4277905" cy="313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33" y="3355530"/>
            <a:ext cx="4078742" cy="297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100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下一步工作计划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439" y="1700808"/>
            <a:ext cx="8229600" cy="29089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</a:t>
            </a:r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-LAT 144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分析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优化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WCDA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的选择条件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开展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WCDA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单粒子模式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观测研究</a:t>
            </a:r>
          </a:p>
        </p:txBody>
      </p:sp>
    </p:spTree>
    <p:extLst>
      <p:ext uri="{BB962C8B-B14F-4D97-AF65-F5344CB8AC3E}">
        <p14:creationId xmlns:p14="http://schemas.microsoft.com/office/powerpoint/2010/main" val="70196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7704856" cy="16847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高能辐射研究意义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87202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总结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539552" y="1403648"/>
            <a:ext cx="8604448" cy="497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zh-CN" altLang="en-US" b="1" dirty="0"/>
              <a:t>产生并检验了</a:t>
            </a:r>
            <a:r>
              <a:rPr lang="en-US" altLang="zh-CN" b="1" dirty="0"/>
              <a:t>GRBs</a:t>
            </a:r>
            <a:r>
              <a:rPr lang="zh-CN" altLang="en-US" b="1" dirty="0"/>
              <a:t>样本</a:t>
            </a:r>
            <a:endParaRPr lang="en-US" altLang="zh-CN" b="1" dirty="0"/>
          </a:p>
          <a:p>
            <a:pPr marL="742950" indent="-742950" algn="l">
              <a:buAutoNum type="arabicPeriod"/>
            </a:pPr>
            <a:r>
              <a:rPr lang="zh-CN" altLang="en-US" b="1" dirty="0"/>
              <a:t>增加</a:t>
            </a:r>
            <a:r>
              <a:rPr lang="en-US" altLang="zh-CN" b="1" dirty="0"/>
              <a:t>GRBs </a:t>
            </a:r>
            <a:r>
              <a:rPr lang="zh-CN" altLang="en-US" b="1" dirty="0"/>
              <a:t>高能额外成分，对高能贡献起至关重要作用</a:t>
            </a:r>
            <a:endParaRPr lang="en-US" altLang="zh-CN" b="1" dirty="0"/>
          </a:p>
          <a:p>
            <a:pPr marL="742950" indent="-742950" algn="l">
              <a:buAutoNum type="arabicPeriod"/>
            </a:pPr>
            <a:r>
              <a:rPr lang="zh-CN" altLang="en-US" b="1" dirty="0"/>
              <a:t>利用</a:t>
            </a:r>
            <a:r>
              <a:rPr lang="en-US" altLang="zh-CN" b="1" dirty="0"/>
              <a:t>Fermi-LAT</a:t>
            </a:r>
            <a:r>
              <a:rPr lang="zh-CN" altLang="en-US" b="1" dirty="0"/>
              <a:t>约束额外成分</a:t>
            </a:r>
            <a:r>
              <a:rPr lang="en-US" altLang="zh-CN" b="1" dirty="0">
                <a:solidFill>
                  <a:srgbClr val="FF0000"/>
                </a:solidFill>
              </a:rPr>
              <a:t>=&gt;</a:t>
            </a:r>
            <a:r>
              <a:rPr lang="zh-CN" altLang="en-US" b="1" dirty="0">
                <a:solidFill>
                  <a:srgbClr val="FF0000"/>
                </a:solidFill>
              </a:rPr>
              <a:t>可靠的</a:t>
            </a:r>
            <a:r>
              <a:rPr lang="en-US" altLang="zh-CN" b="1" dirty="0">
                <a:solidFill>
                  <a:srgbClr val="FF0000"/>
                </a:solidFill>
              </a:rPr>
              <a:t>GRB </a:t>
            </a:r>
            <a:r>
              <a:rPr lang="zh-CN" altLang="en-US" b="1" dirty="0">
                <a:solidFill>
                  <a:srgbClr val="FF0000"/>
                </a:solidFill>
              </a:rPr>
              <a:t>样本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742950" indent="-742950" algn="l">
              <a:buAutoNum type="arabicPeriod"/>
            </a:pPr>
            <a:r>
              <a:rPr lang="zh-CN" altLang="en-US" b="1" dirty="0"/>
              <a:t>计算</a:t>
            </a:r>
            <a:r>
              <a:rPr lang="en-US" altLang="zh-CN" b="1" dirty="0"/>
              <a:t>LHAASO-WCDA</a:t>
            </a:r>
            <a:r>
              <a:rPr lang="zh-CN" altLang="en-US" b="1" dirty="0"/>
              <a:t>年观测率为</a:t>
            </a:r>
            <a:r>
              <a:rPr lang="en-US" altLang="zh-CN" b="1" dirty="0"/>
              <a:t>~1GRB/</a:t>
            </a:r>
            <a:r>
              <a:rPr lang="en-US" altLang="zh-CN" b="1" dirty="0" err="1"/>
              <a:t>yr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chemeClr val="tx2"/>
                </a:solidFill>
              </a:rPr>
              <a:t>(HAWC ~0.1/</a:t>
            </a:r>
            <a:r>
              <a:rPr lang="en-US" altLang="zh-CN" b="1" dirty="0" err="1">
                <a:solidFill>
                  <a:schemeClr val="tx2"/>
                </a:solidFill>
              </a:rPr>
              <a:t>yr</a:t>
            </a:r>
            <a:r>
              <a:rPr lang="en-US" altLang="zh-CN" b="1" dirty="0">
                <a:solidFill>
                  <a:schemeClr val="tx2"/>
                </a:solidFill>
              </a:rPr>
              <a:t>)</a:t>
            </a:r>
          </a:p>
          <a:p>
            <a:pPr marL="742950" indent="-742950" algn="l">
              <a:buAutoNum type="arabicPeriod"/>
            </a:pPr>
            <a:r>
              <a:rPr lang="en-US" altLang="zh-CN" b="1" dirty="0"/>
              <a:t>LHAASO </a:t>
            </a:r>
            <a:r>
              <a:rPr lang="zh-CN" altLang="en-US" b="1" dirty="0" smtClean="0"/>
              <a:t>有望发现高能</a:t>
            </a:r>
            <a:r>
              <a:rPr lang="en-US" altLang="zh-CN" b="1" dirty="0" smtClean="0"/>
              <a:t>GRBs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66502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dirty="0">
                <a:latin typeface="微软雅黑" pitchFamily="34" charset="-122"/>
                <a:ea typeface="微软雅黑" pitchFamily="34" charset="-122"/>
              </a:rPr>
              <a:t>谢谢！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483" y="-130720"/>
            <a:ext cx="8229600" cy="11430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“偶然”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发现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3" y="1124744"/>
            <a:ext cx="4359920" cy="348793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81" y="3212976"/>
            <a:ext cx="3632191" cy="3518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156" y="1287529"/>
            <a:ext cx="3960440" cy="1858661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7505" y="4725144"/>
            <a:ext cx="4680520" cy="20063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32364" y="4990154"/>
            <a:ext cx="4123612" cy="1679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1. 1967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年，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发现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</a:p>
          <a:p>
            <a:pPr algn="l"/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年共发现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理论模型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多个，比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数量多出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倍。</a:t>
            </a:r>
          </a:p>
        </p:txBody>
      </p:sp>
    </p:spTree>
    <p:extLst>
      <p:ext uri="{BB962C8B-B14F-4D97-AF65-F5344CB8AC3E}">
        <p14:creationId xmlns:p14="http://schemas.microsoft.com/office/powerpoint/2010/main" val="375603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85" y="3725465"/>
            <a:ext cx="4546112" cy="30980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82" y="954021"/>
            <a:ext cx="4533632" cy="2744761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4709433" y="901062"/>
            <a:ext cx="40284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宇宙学距离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860032" y="2172713"/>
            <a:ext cx="40284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光变曲线：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—1000s</a:t>
            </a:r>
          </a:p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能谱：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模型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D:\pdf\GRB\AGNdata\LAT GRB spectrum\BAND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433" y="3851868"/>
            <a:ext cx="43202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77483" y="-130720"/>
            <a:ext cx="8229600" cy="1143000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的特征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00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5018"/>
            <a:ext cx="8229600" cy="69968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GRBs: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大爆炸后宇宙中最剧烈活动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908720"/>
            <a:ext cx="844562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4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12968" cy="6500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093296"/>
            <a:ext cx="2592288" cy="4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56567"/>
            <a:ext cx="6696744" cy="4592714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34734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高能辐射研究意义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28184" y="3429000"/>
            <a:ext cx="1080120" cy="122413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4"/>
          <p:cNvSpPr txBox="1">
            <a:spLocks/>
          </p:cNvSpPr>
          <p:nvPr/>
        </p:nvSpPr>
        <p:spPr>
          <a:xfrm>
            <a:off x="133164" y="6101540"/>
            <a:ext cx="822960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~100 </a:t>
            </a:r>
            <a:r>
              <a:rPr lang="en-US" altLang="zh-C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能区的空白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3440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7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" y="2367824"/>
            <a:ext cx="5612253" cy="9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85" y="901159"/>
            <a:ext cx="336827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9" name="矩形 4"/>
          <p:cNvSpPr>
            <a:spLocks noChangeArrowheads="1"/>
          </p:cNvSpPr>
          <p:nvPr/>
        </p:nvSpPr>
        <p:spPr bwMode="auto">
          <a:xfrm>
            <a:off x="7595548" y="916955"/>
            <a:ext cx="1244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zh-CN" sz="900" dirty="0">
                <a:solidFill>
                  <a:srgbClr val="000000"/>
                </a:solidFill>
              </a:rPr>
              <a:t>(Abdo et al. 2009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zh-CN" sz="900" dirty="0">
                <a:solidFill>
                  <a:srgbClr val="000000"/>
                </a:solidFill>
              </a:rPr>
              <a:t>  Nature, 462, 331)</a:t>
            </a:r>
          </a:p>
        </p:txBody>
      </p:sp>
      <p:pic>
        <p:nvPicPr>
          <p:cNvPr id="272390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" y="3901528"/>
            <a:ext cx="5559819" cy="19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1" name="文本框 6"/>
          <p:cNvSpPr txBox="1">
            <a:spLocks noChangeArrowheads="1"/>
          </p:cNvSpPr>
          <p:nvPr/>
        </p:nvSpPr>
        <p:spPr bwMode="auto">
          <a:xfrm>
            <a:off x="205829" y="515965"/>
            <a:ext cx="52104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000" b="1" dirty="0">
                <a:solidFill>
                  <a:srgbClr val="000000"/>
                </a:solidFill>
              </a:rPr>
              <a:t>通过</a:t>
            </a:r>
            <a:r>
              <a:rPr lang="en-US" altLang="zh-CN" sz="3000" b="1" dirty="0">
                <a:solidFill>
                  <a:srgbClr val="000000"/>
                </a:solidFill>
              </a:rPr>
              <a:t>GRB090510</a:t>
            </a:r>
            <a:r>
              <a:rPr lang="zh-CN" altLang="en-US" sz="3000" b="1" dirty="0">
                <a:solidFill>
                  <a:srgbClr val="000000"/>
                </a:solidFill>
              </a:rPr>
              <a:t>研究</a:t>
            </a:r>
            <a:r>
              <a:rPr lang="en-US" altLang="zh-CN" sz="3000" b="1" dirty="0">
                <a:solidFill>
                  <a:srgbClr val="000000"/>
                </a:solidFill>
              </a:rPr>
              <a:t>L.I.V.</a:t>
            </a:r>
            <a:endParaRPr lang="zh-CN" altLang="en-US" sz="3000" b="1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655" y="3371074"/>
            <a:ext cx="20858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红移</a:t>
            </a:r>
            <a:r>
              <a:rPr lang="en-US" altLang="zh-CN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Z：0.903；</a:t>
            </a:r>
            <a:endParaRPr lang="zh-CN" altLang="en-US" sz="21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2139" y="3400968"/>
            <a:ext cx="33833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 dirty="0">
                <a:solidFill>
                  <a:srgbClr val="0000CC"/>
                </a:solidFill>
                <a:latin typeface="宋体" panose="02010600030101010101" pitchFamily="2" charset="-122"/>
              </a:rPr>
              <a:t>31GeV</a:t>
            </a:r>
            <a:r>
              <a:rPr lang="zh-CN" altLang="en-US" sz="2100" b="1" dirty="0">
                <a:solidFill>
                  <a:srgbClr val="0000CC"/>
                </a:solidFill>
                <a:latin typeface="宋体" panose="02010600030101010101" pitchFamily="2" charset="-122"/>
              </a:rPr>
              <a:t> </a:t>
            </a:r>
            <a:r>
              <a:rPr lang="el-GR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solidFill>
                  <a:srgbClr val="0000CC"/>
                </a:solidFill>
                <a:latin typeface="宋体" panose="02010600030101010101" pitchFamily="2" charset="-122"/>
              </a:rPr>
              <a:t>爆发后</a:t>
            </a:r>
            <a:r>
              <a:rPr lang="en-US" altLang="zh-CN" sz="2100" b="1" dirty="0">
                <a:solidFill>
                  <a:srgbClr val="0000CC"/>
                </a:solidFill>
                <a:latin typeface="宋体" panose="02010600030101010101" pitchFamily="2" charset="-122"/>
              </a:rPr>
              <a:t>0.829s</a:t>
            </a:r>
            <a:r>
              <a:rPr lang="zh-CN" altLang="en-US" sz="2100" b="1" dirty="0">
                <a:solidFill>
                  <a:srgbClr val="0000CC"/>
                </a:solidFill>
                <a:latin typeface="宋体" panose="02010600030101010101" pitchFamily="2" charset="-122"/>
              </a:rPr>
              <a:t>到达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721683" y="1480345"/>
          <a:ext cx="4285573" cy="75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726920" imgH="304560" progId="Equation.DSMT4">
                  <p:embed/>
                </p:oleObj>
              </mc:Choice>
              <mc:Fallback>
                <p:oleObj name="Equation" r:id="rId7" imgW="1726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683" y="1480345"/>
                        <a:ext cx="4285573" cy="756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55173" y="3901528"/>
            <a:ext cx="1814861" cy="1986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  <p:bldP spid="3" grpId="0"/>
      <p:bldP spid="4" grpId="0"/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597</Words>
  <Application>Microsoft Office PowerPoint</Application>
  <PresentationFormat>全屏显示(4:3)</PresentationFormat>
  <Paragraphs>130</Paragraphs>
  <Slides>31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仿宋</vt:lpstr>
      <vt:lpstr>宋体</vt:lpstr>
      <vt:lpstr>微软雅黑</vt:lpstr>
      <vt:lpstr>新宋体</vt:lpstr>
      <vt:lpstr>Arial</vt:lpstr>
      <vt:lpstr>Calibri</vt:lpstr>
      <vt:lpstr>Calibri Light</vt:lpstr>
      <vt:lpstr>Times New Roman</vt:lpstr>
      <vt:lpstr>Verdana</vt:lpstr>
      <vt:lpstr>Office 主题</vt:lpstr>
      <vt:lpstr>1_Office 主题</vt:lpstr>
      <vt:lpstr>Equation</vt:lpstr>
      <vt:lpstr>LHAASO-WCDA GRB高能辐射 年探测率研究   胡红波（高能所）  合作者：康明铭（四川大学），乔冰强（紫台）   郭义庆（高能所），吴含荣（高能所） 姚志国（高能所），张彬彬（南南京大学）  </vt:lpstr>
      <vt:lpstr>主要内容</vt:lpstr>
      <vt:lpstr>PowerPoint 演示文稿</vt:lpstr>
      <vt:lpstr>GRB 的“偶然”发现</vt:lpstr>
      <vt:lpstr>GRB 的特征</vt:lpstr>
      <vt:lpstr>GRBs:大爆炸后宇宙中最剧烈活动 </vt:lpstr>
      <vt:lpstr>PowerPoint 演示文稿</vt:lpstr>
      <vt:lpstr>GRB高能辐射研究意义</vt:lpstr>
      <vt:lpstr>PowerPoint 演示文稿</vt:lpstr>
      <vt:lpstr>高红移EBL 吸收研究</vt:lpstr>
      <vt:lpstr>PowerPoint 演示文稿</vt:lpstr>
      <vt:lpstr>Fermi-LAT观测结果</vt:lpstr>
      <vt:lpstr>HAWC 对GRB 观测结果</vt:lpstr>
      <vt:lpstr>PowerPoint 演示文稿</vt:lpstr>
      <vt:lpstr>Hybrid detector arrays</vt:lpstr>
      <vt:lpstr>PowerPoint 演示文稿</vt:lpstr>
      <vt:lpstr>LHAASO-WCDA与HAWC 有效面积</vt:lpstr>
      <vt:lpstr>PowerPoint 演示文稿</vt:lpstr>
      <vt:lpstr>研究方法及流程</vt:lpstr>
      <vt:lpstr>伽马暴样本的建立</vt:lpstr>
      <vt:lpstr>伽马暴能谱模型“Band”函数 (α, β, Epeak(E0), A)</vt:lpstr>
      <vt:lpstr>“Band”函数参数与Fermi 观测</vt:lpstr>
      <vt:lpstr>红移与光度函数</vt:lpstr>
      <vt:lpstr>PowerPoint 演示文稿</vt:lpstr>
      <vt:lpstr>高能额外成分约束</vt:lpstr>
      <vt:lpstr>LHAASO-WCDA 年探测率的研究 </vt:lpstr>
      <vt:lpstr>HAWC 年探测率的检验 </vt:lpstr>
      <vt:lpstr> 光变曲线观测</vt:lpstr>
      <vt:lpstr>下一步工作计划</vt:lpstr>
      <vt:lpstr>总结</vt:lpstr>
      <vt:lpstr>谢谢！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huhb</dc:creator>
  <cp:lastModifiedBy>huhb</cp:lastModifiedBy>
  <cp:revision>310</cp:revision>
  <dcterms:modified xsi:type="dcterms:W3CDTF">2018-10-07T13:10:48Z</dcterms:modified>
</cp:coreProperties>
</file>