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 id="2147483670" r:id="rId4"/>
    <p:sldMasterId id="2147483675" r:id="rId5"/>
    <p:sldMasterId id="2147483685" r:id="rId6"/>
    <p:sldMasterId id="2147483702" r:id="rId7"/>
  </p:sldMasterIdLst>
  <p:notesMasterIdLst>
    <p:notesMasterId r:id="rId52"/>
  </p:notesMasterIdLst>
  <p:sldIdLst>
    <p:sldId id="256" r:id="rId8"/>
    <p:sldId id="257" r:id="rId9"/>
    <p:sldId id="258" r:id="rId10"/>
    <p:sldId id="307" r:id="rId11"/>
    <p:sldId id="300" r:id="rId12"/>
    <p:sldId id="259" r:id="rId13"/>
    <p:sldId id="262" r:id="rId14"/>
    <p:sldId id="261" r:id="rId15"/>
    <p:sldId id="266" r:id="rId16"/>
    <p:sldId id="267" r:id="rId17"/>
    <p:sldId id="268" r:id="rId18"/>
    <p:sldId id="269" r:id="rId19"/>
    <p:sldId id="270" r:id="rId20"/>
    <p:sldId id="271" r:id="rId21"/>
    <p:sldId id="272" r:id="rId22"/>
    <p:sldId id="273" r:id="rId23"/>
    <p:sldId id="284" r:id="rId24"/>
    <p:sldId id="274" r:id="rId25"/>
    <p:sldId id="277" r:id="rId26"/>
    <p:sldId id="316" r:id="rId27"/>
    <p:sldId id="278" r:id="rId28"/>
    <p:sldId id="279" r:id="rId29"/>
    <p:sldId id="280" r:id="rId30"/>
    <p:sldId id="281" r:id="rId31"/>
    <p:sldId id="283" r:id="rId32"/>
    <p:sldId id="319" r:id="rId33"/>
    <p:sldId id="320" r:id="rId34"/>
    <p:sldId id="321" r:id="rId35"/>
    <p:sldId id="322" r:id="rId36"/>
    <p:sldId id="323" r:id="rId37"/>
    <p:sldId id="324" r:id="rId38"/>
    <p:sldId id="296" r:id="rId39"/>
    <p:sldId id="317" r:id="rId40"/>
    <p:sldId id="318" r:id="rId41"/>
    <p:sldId id="301" r:id="rId42"/>
    <p:sldId id="297" r:id="rId43"/>
    <p:sldId id="298" r:id="rId44"/>
    <p:sldId id="299" r:id="rId45"/>
    <p:sldId id="302" r:id="rId46"/>
    <p:sldId id="303" r:id="rId47"/>
    <p:sldId id="304" r:id="rId48"/>
    <p:sldId id="305" r:id="rId49"/>
    <p:sldId id="315" r:id="rId50"/>
    <p:sldId id="306"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763" y="58"/>
      </p:cViewPr>
      <p:guideLst/>
    </p:cSldViewPr>
  </p:slideViewPr>
  <p:notesTextViewPr>
    <p:cViewPr>
      <p:scale>
        <a:sx n="1" d="1"/>
        <a:sy n="1" d="1"/>
      </p:scale>
      <p:origin x="0" y="0"/>
    </p:cViewPr>
  </p:notesTextViewPr>
  <p:sorterViewPr>
    <p:cViewPr varScale="1">
      <p:scale>
        <a:sx n="100" d="100"/>
        <a:sy n="100" d="100"/>
      </p:scale>
      <p:origin x="0" y="-9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240A5-92F9-4656-9A3D-957825EBA54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90D8AD7F-707B-4A0C-9A07-13ED947173D6}">
      <dgm:prSet phldrT="[文本]" custT="1"/>
      <dgm:spPr>
        <a:xfrm rot="16200000">
          <a:off x="-786413" y="2008070"/>
          <a:ext cx="2512944" cy="427805"/>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vert="vert"/>
        <a:lstStyle/>
        <a:p>
          <a:pPr algn="ctr">
            <a:lnSpc>
              <a:spcPct val="100000"/>
            </a:lnSpc>
            <a:spcAft>
              <a:spcPts val="0"/>
            </a:spcAft>
          </a:pPr>
          <a:r>
            <a:rPr lang="zh-CN" altLang="en-US" sz="2400" b="1" dirty="0" smtClean="0">
              <a:solidFill>
                <a:sysClr val="window" lastClr="FFFFFF"/>
              </a:solidFill>
              <a:latin typeface="微软雅黑" pitchFamily="34" charset="-122"/>
              <a:ea typeface="微软雅黑" pitchFamily="34" charset="-122"/>
              <a:cs typeface="+mn-cs"/>
            </a:rPr>
            <a:t>总</a:t>
          </a:r>
          <a:endParaRPr lang="en-US" altLang="zh-CN" sz="2400" b="1" dirty="0" smtClean="0">
            <a:solidFill>
              <a:sysClr val="window" lastClr="FFFFFF"/>
            </a:solidFill>
            <a:latin typeface="微软雅黑" pitchFamily="34" charset="-122"/>
            <a:ea typeface="微软雅黑" pitchFamily="34" charset="-122"/>
            <a:cs typeface="+mn-cs"/>
          </a:endParaRPr>
        </a:p>
        <a:p>
          <a:pPr algn="ctr">
            <a:lnSpc>
              <a:spcPct val="100000"/>
            </a:lnSpc>
            <a:spcAft>
              <a:spcPts val="0"/>
            </a:spcAft>
          </a:pPr>
          <a:r>
            <a:rPr lang="zh-CN" altLang="en-US" sz="2400" b="1" dirty="0" smtClean="0">
              <a:solidFill>
                <a:sysClr val="window" lastClr="FFFFFF"/>
              </a:solidFill>
              <a:latin typeface="微软雅黑" pitchFamily="34" charset="-122"/>
              <a:ea typeface="微软雅黑" pitchFamily="34" charset="-122"/>
              <a:cs typeface="+mn-cs"/>
            </a:rPr>
            <a:t>体</a:t>
          </a:r>
          <a:endParaRPr lang="en-US" altLang="zh-CN" sz="2400" b="1" dirty="0" smtClean="0">
            <a:solidFill>
              <a:sysClr val="window" lastClr="FFFFFF"/>
            </a:solidFill>
            <a:latin typeface="微软雅黑" pitchFamily="34" charset="-122"/>
            <a:ea typeface="微软雅黑" pitchFamily="34" charset="-122"/>
            <a:cs typeface="+mn-cs"/>
          </a:endParaRPr>
        </a:p>
        <a:p>
          <a:pPr algn="ctr">
            <a:lnSpc>
              <a:spcPct val="100000"/>
            </a:lnSpc>
            <a:spcAft>
              <a:spcPts val="0"/>
            </a:spcAft>
          </a:pPr>
          <a:r>
            <a:rPr lang="zh-CN" altLang="en-US" sz="2400" b="1" dirty="0" smtClean="0">
              <a:solidFill>
                <a:sysClr val="window" lastClr="FFFFFF"/>
              </a:solidFill>
              <a:latin typeface="微软雅黑" pitchFamily="34" charset="-122"/>
              <a:ea typeface="微软雅黑" pitchFamily="34" charset="-122"/>
              <a:cs typeface="+mn-cs"/>
            </a:rPr>
            <a:t>目</a:t>
          </a:r>
          <a:endParaRPr lang="en-US" altLang="zh-CN" sz="2400" b="1" dirty="0" smtClean="0">
            <a:solidFill>
              <a:sysClr val="window" lastClr="FFFFFF"/>
            </a:solidFill>
            <a:latin typeface="微软雅黑" pitchFamily="34" charset="-122"/>
            <a:ea typeface="微软雅黑" pitchFamily="34" charset="-122"/>
            <a:cs typeface="+mn-cs"/>
          </a:endParaRPr>
        </a:p>
        <a:p>
          <a:pPr algn="ctr">
            <a:lnSpc>
              <a:spcPct val="100000"/>
            </a:lnSpc>
            <a:spcAft>
              <a:spcPts val="0"/>
            </a:spcAft>
          </a:pPr>
          <a:r>
            <a:rPr lang="zh-CN" altLang="en-US" sz="2400" b="1" dirty="0" smtClean="0">
              <a:solidFill>
                <a:sysClr val="window" lastClr="FFFFFF"/>
              </a:solidFill>
              <a:latin typeface="微软雅黑" pitchFamily="34" charset="-122"/>
              <a:ea typeface="微软雅黑" pitchFamily="34" charset="-122"/>
              <a:cs typeface="+mn-cs"/>
            </a:rPr>
            <a:t>标</a:t>
          </a:r>
          <a:endParaRPr lang="zh-CN" altLang="en-US" sz="2400" b="1" dirty="0">
            <a:solidFill>
              <a:sysClr val="window" lastClr="FFFFFF"/>
            </a:solidFill>
            <a:latin typeface="微软雅黑" pitchFamily="34" charset="-122"/>
            <a:ea typeface="微软雅黑" pitchFamily="34" charset="-122"/>
            <a:cs typeface="+mn-cs"/>
          </a:endParaRPr>
        </a:p>
      </dgm:t>
    </dgm:pt>
    <dgm:pt modelId="{B1FCC148-1962-45C6-B9CF-68C3DE18E32F}" type="parTrans" cxnId="{E61CE6CC-32E8-44CC-8E7C-664DD526230E}">
      <dgm:prSet/>
      <dgm:spPr/>
      <dgm:t>
        <a:bodyPr/>
        <a:lstStyle/>
        <a:p>
          <a:endParaRPr lang="zh-CN" altLang="en-US" sz="2400" b="1"/>
        </a:p>
      </dgm:t>
    </dgm:pt>
    <dgm:pt modelId="{B356A9DA-B73B-4DFB-9975-CADA1D8C47ED}" type="sibTrans" cxnId="{E61CE6CC-32E8-44CC-8E7C-664DD526230E}">
      <dgm:prSet/>
      <dgm:spPr/>
      <dgm:t>
        <a:bodyPr/>
        <a:lstStyle/>
        <a:p>
          <a:endParaRPr lang="zh-CN" altLang="en-US" sz="2400" b="1"/>
        </a:p>
      </dgm:t>
    </dgm:pt>
    <dgm:pt modelId="{55236653-87CA-44EF-8630-6A79AA101830}">
      <dgm:prSet phldrT="[文本]" custT="1"/>
      <dgm:spPr>
        <a:xfrm>
          <a:off x="1453286" y="737432"/>
          <a:ext cx="8833956" cy="567305"/>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lIns="180000" rIns="180000" anchor="ctr" anchorCtr="0"/>
        <a:lstStyle/>
        <a:p>
          <a:pPr algn="l">
            <a:lnSpc>
              <a:spcPct val="70000"/>
            </a:lnSpc>
          </a:pPr>
          <a:r>
            <a:rPr lang="zh-CN" altLang="en-US" sz="2400" b="1" dirty="0" smtClean="0">
              <a:solidFill>
                <a:sysClr val="window" lastClr="FFFFFF"/>
              </a:solidFill>
              <a:latin typeface="微软雅黑" pitchFamily="34" charset="-122"/>
              <a:ea typeface="微软雅黑" pitchFamily="34" charset="-122"/>
              <a:cs typeface="+mn-cs"/>
            </a:rPr>
            <a:t>在</a:t>
          </a:r>
          <a:r>
            <a:rPr lang="zh-CN" altLang="en-US" sz="2400" b="1" dirty="0" smtClean="0">
              <a:solidFill>
                <a:srgbClr val="CC00FF"/>
              </a:solidFill>
              <a:latin typeface="微软雅黑" pitchFamily="34" charset="-122"/>
              <a:ea typeface="微软雅黑" pitchFamily="34" charset="-122"/>
              <a:cs typeface="+mn-cs"/>
            </a:rPr>
            <a:t>粒子物理</a:t>
          </a:r>
          <a:r>
            <a:rPr lang="zh-CN" altLang="en-US" sz="2400" b="1" dirty="0" smtClean="0">
              <a:solidFill>
                <a:sysClr val="window" lastClr="FFFFFF"/>
              </a:solidFill>
              <a:latin typeface="微软雅黑" pitchFamily="34" charset="-122"/>
              <a:ea typeface="微软雅黑" pitchFamily="34" charset="-122"/>
              <a:cs typeface="+mn-cs"/>
            </a:rPr>
            <a:t>、核物理、核聚变物理、</a:t>
          </a:r>
          <a:r>
            <a:rPr lang="zh-CN" altLang="en-US" sz="2400" b="1" dirty="0" smtClean="0">
              <a:solidFill>
                <a:srgbClr val="FF0000"/>
              </a:solidFill>
              <a:latin typeface="微软雅黑" pitchFamily="34" charset="-122"/>
              <a:ea typeface="微软雅黑" pitchFamily="34" charset="-122"/>
              <a:cs typeface="+mn-cs"/>
            </a:rPr>
            <a:t>天体物理</a:t>
          </a:r>
          <a:r>
            <a:rPr lang="zh-CN" altLang="en-US" sz="2400" b="1" dirty="0" smtClean="0">
              <a:solidFill>
                <a:sysClr val="window" lastClr="FFFFFF"/>
              </a:solidFill>
              <a:latin typeface="微软雅黑" pitchFamily="34" charset="-122"/>
              <a:ea typeface="微软雅黑" pitchFamily="34" charset="-122"/>
              <a:cs typeface="+mn-cs"/>
            </a:rPr>
            <a:t>等若干国际前沿科学领域产生一批重大科学成果</a:t>
          </a:r>
          <a:endParaRPr lang="zh-CN" altLang="en-US" sz="2400" b="1" dirty="0">
            <a:solidFill>
              <a:sysClr val="window" lastClr="FFFFFF"/>
            </a:solidFill>
            <a:latin typeface="微软雅黑" pitchFamily="34" charset="-122"/>
            <a:ea typeface="微软雅黑" pitchFamily="34" charset="-122"/>
            <a:cs typeface="+mn-cs"/>
          </a:endParaRPr>
        </a:p>
      </dgm:t>
    </dgm:pt>
    <dgm:pt modelId="{46F61F92-E70A-4162-91A9-F7F53CE0DE93}" type="parTrans" cxnId="{B1344508-F76C-4B7C-8FEC-3B1753A6388E}">
      <dgm:prSet custT="1"/>
      <dgm:spPr>
        <a:xfrm>
          <a:off x="683961" y="1021085"/>
          <a:ext cx="769324" cy="1200887"/>
        </a:xfrm>
        <a:noFill/>
        <a:ln w="12700" cap="flat" cmpd="sng" algn="ctr">
          <a:solidFill>
            <a:srgbClr val="5B9BD5">
              <a:shade val="60000"/>
              <a:hueOff val="0"/>
              <a:satOff val="0"/>
              <a:lumOff val="0"/>
              <a:alphaOff val="0"/>
            </a:srgbClr>
          </a:solidFill>
          <a:prstDash val="solid"/>
          <a:miter lim="800000"/>
        </a:ln>
        <a:effectLst/>
      </dgm:spPr>
      <dgm:t>
        <a:bodyPr/>
        <a:lstStyle/>
        <a:p>
          <a:endParaRPr lang="zh-CN" altLang="en-US" sz="2400" b="1">
            <a:solidFill>
              <a:sysClr val="windowText" lastClr="000000">
                <a:hueOff val="0"/>
                <a:satOff val="0"/>
                <a:lumOff val="0"/>
                <a:alphaOff val="0"/>
              </a:sysClr>
            </a:solidFill>
            <a:latin typeface="Calibri"/>
            <a:ea typeface="宋体"/>
            <a:cs typeface="+mn-cs"/>
          </a:endParaRPr>
        </a:p>
      </dgm:t>
    </dgm:pt>
    <dgm:pt modelId="{DC378CBA-2FB2-4027-8041-A1E35E766A3C}" type="sibTrans" cxnId="{B1344508-F76C-4B7C-8FEC-3B1753A6388E}">
      <dgm:prSet/>
      <dgm:spPr/>
      <dgm:t>
        <a:bodyPr/>
        <a:lstStyle/>
        <a:p>
          <a:endParaRPr lang="zh-CN" altLang="en-US" sz="2400" b="1"/>
        </a:p>
      </dgm:t>
    </dgm:pt>
    <dgm:pt modelId="{2BDCE60A-A556-4C98-9016-51B5011B61EE}">
      <dgm:prSet phldrT="[文本]" custT="1"/>
      <dgm:spPr>
        <a:xfrm>
          <a:off x="1496455" y="1515388"/>
          <a:ext cx="8890502" cy="736693"/>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lIns="180000" rIns="180000" anchor="ctr" anchorCtr="0"/>
        <a:lstStyle/>
        <a:p>
          <a:pPr algn="just">
            <a:lnSpc>
              <a:spcPct val="80000"/>
            </a:lnSpc>
          </a:pPr>
          <a:r>
            <a:rPr lang="zh-CN" altLang="en-US" sz="2400" b="1" dirty="0" smtClean="0">
              <a:solidFill>
                <a:sysClr val="window" lastClr="FFFFFF"/>
              </a:solidFill>
              <a:latin typeface="微软雅黑" pitchFamily="34" charset="-122"/>
              <a:ea typeface="微软雅黑" pitchFamily="34" charset="-122"/>
              <a:cs typeface="+mn-cs"/>
            </a:rPr>
            <a:t>大力增强对材料、能源、环境、健康等领域研究和扩展应用的支撑能力</a:t>
          </a:r>
          <a:endParaRPr lang="zh-CN" altLang="en-US" sz="2400" b="1" dirty="0">
            <a:solidFill>
              <a:sysClr val="window" lastClr="FFFFFF"/>
            </a:solidFill>
            <a:latin typeface="微软雅黑" pitchFamily="34" charset="-122"/>
            <a:ea typeface="微软雅黑" pitchFamily="34" charset="-122"/>
            <a:cs typeface="+mn-cs"/>
          </a:endParaRPr>
        </a:p>
      </dgm:t>
    </dgm:pt>
    <dgm:pt modelId="{8C85F7FC-51CC-4CB1-92EA-3C95B4C80132}" type="parTrans" cxnId="{FD751D21-EB71-47B3-87F2-ACA3005AF28E}">
      <dgm:prSet custT="1"/>
      <dgm:spPr>
        <a:xfrm>
          <a:off x="683961" y="1883735"/>
          <a:ext cx="812493" cy="338237"/>
        </a:xfrm>
        <a:noFill/>
        <a:ln w="12700" cap="flat" cmpd="sng" algn="ctr">
          <a:solidFill>
            <a:srgbClr val="5B9BD5">
              <a:shade val="60000"/>
              <a:hueOff val="0"/>
              <a:satOff val="0"/>
              <a:lumOff val="0"/>
              <a:alphaOff val="0"/>
            </a:srgbClr>
          </a:solidFill>
          <a:prstDash val="solid"/>
          <a:miter lim="800000"/>
        </a:ln>
        <a:effectLst/>
      </dgm:spPr>
      <dgm:t>
        <a:bodyPr/>
        <a:lstStyle/>
        <a:p>
          <a:endParaRPr lang="zh-CN" altLang="en-US" sz="2400" b="1">
            <a:solidFill>
              <a:sysClr val="windowText" lastClr="000000">
                <a:hueOff val="0"/>
                <a:satOff val="0"/>
                <a:lumOff val="0"/>
                <a:alphaOff val="0"/>
              </a:sysClr>
            </a:solidFill>
            <a:latin typeface="Calibri"/>
            <a:ea typeface="宋体"/>
            <a:cs typeface="+mn-cs"/>
          </a:endParaRPr>
        </a:p>
      </dgm:t>
    </dgm:pt>
    <dgm:pt modelId="{B4E0581A-E536-42F6-AD7C-7832CCACA83F}" type="sibTrans" cxnId="{FD751D21-EB71-47B3-87F2-ACA3005AF28E}">
      <dgm:prSet/>
      <dgm:spPr/>
      <dgm:t>
        <a:bodyPr/>
        <a:lstStyle/>
        <a:p>
          <a:endParaRPr lang="zh-CN" altLang="en-US" sz="2400" b="1"/>
        </a:p>
      </dgm:t>
    </dgm:pt>
    <dgm:pt modelId="{6B61C403-0FE5-4331-8288-353BFFE5D845}">
      <dgm:prSet phldrT="[文本]" custT="1"/>
      <dgm:spPr>
        <a:xfrm>
          <a:off x="1496455" y="2462732"/>
          <a:ext cx="8979134" cy="746265"/>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lIns="180000" rIns="180000" anchor="ctr" anchorCtr="0"/>
        <a:lstStyle/>
        <a:p>
          <a:pPr algn="l">
            <a:lnSpc>
              <a:spcPct val="80000"/>
            </a:lnSpc>
          </a:pPr>
          <a:r>
            <a:rPr lang="zh-CN" altLang="en-US" sz="2400" b="1" dirty="0" smtClean="0">
              <a:solidFill>
                <a:sysClr val="window" lastClr="FFFFFF"/>
              </a:solidFill>
              <a:latin typeface="微软雅黑" pitchFamily="34" charset="-122"/>
              <a:ea typeface="微软雅黑" pitchFamily="34" charset="-122"/>
              <a:cs typeface="+mn-cs"/>
            </a:rPr>
            <a:t>为大科学装置科研能力的持续发展奠定基础，提升我国在相关科学领域的国际地位和国际竞争力</a:t>
          </a:r>
          <a:endParaRPr lang="zh-CN" altLang="en-US" sz="2400" b="1" dirty="0">
            <a:solidFill>
              <a:sysClr val="window" lastClr="FFFFFF"/>
            </a:solidFill>
            <a:latin typeface="微软雅黑" pitchFamily="34" charset="-122"/>
            <a:ea typeface="微软雅黑" pitchFamily="34" charset="-122"/>
            <a:cs typeface="+mn-cs"/>
          </a:endParaRPr>
        </a:p>
      </dgm:t>
    </dgm:pt>
    <dgm:pt modelId="{D17B5FD1-9DE3-45FC-B4A1-FE1078FA7E1A}" type="parTrans" cxnId="{2BC87867-AE0A-4467-81E7-1B0F39C407F9}">
      <dgm:prSet custT="1"/>
      <dgm:spPr>
        <a:xfrm>
          <a:off x="683961" y="2221972"/>
          <a:ext cx="812493" cy="613892"/>
        </a:xfrm>
        <a:noFill/>
        <a:ln w="12700" cap="flat" cmpd="sng" algn="ctr">
          <a:solidFill>
            <a:srgbClr val="5B9BD5">
              <a:shade val="60000"/>
              <a:hueOff val="0"/>
              <a:satOff val="0"/>
              <a:lumOff val="0"/>
              <a:alphaOff val="0"/>
            </a:srgbClr>
          </a:solidFill>
          <a:prstDash val="solid"/>
          <a:miter lim="800000"/>
        </a:ln>
        <a:effectLst/>
      </dgm:spPr>
      <dgm:t>
        <a:bodyPr/>
        <a:lstStyle/>
        <a:p>
          <a:endParaRPr lang="zh-CN" altLang="en-US" sz="2400" b="1">
            <a:solidFill>
              <a:sysClr val="windowText" lastClr="000000">
                <a:hueOff val="0"/>
                <a:satOff val="0"/>
                <a:lumOff val="0"/>
                <a:alphaOff val="0"/>
              </a:sysClr>
            </a:solidFill>
            <a:latin typeface="Calibri"/>
            <a:ea typeface="宋体"/>
            <a:cs typeface="+mn-cs"/>
          </a:endParaRPr>
        </a:p>
      </dgm:t>
    </dgm:pt>
    <dgm:pt modelId="{ABC8219F-93C1-486B-A03E-1A52813A80FC}" type="sibTrans" cxnId="{2BC87867-AE0A-4467-81E7-1B0F39C407F9}">
      <dgm:prSet/>
      <dgm:spPr/>
      <dgm:t>
        <a:bodyPr/>
        <a:lstStyle/>
        <a:p>
          <a:endParaRPr lang="zh-CN" altLang="en-US" sz="2400" b="1"/>
        </a:p>
      </dgm:t>
    </dgm:pt>
    <dgm:pt modelId="{92A24A11-C43F-46F9-AF60-A4315EEB5A39}">
      <dgm:prSet custT="1"/>
      <dgm:spPr>
        <a:xfrm>
          <a:off x="1496455" y="3419648"/>
          <a:ext cx="9013570" cy="458627"/>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lIns="180000" rIns="180000" anchor="ctr" anchorCtr="0"/>
        <a:lstStyle/>
        <a:p>
          <a:pPr algn="l">
            <a:lnSpc>
              <a:spcPct val="80000"/>
            </a:lnSpc>
          </a:pPr>
          <a:r>
            <a:rPr lang="zh-CN" altLang="en-US" sz="2400" b="1" dirty="0" smtClean="0">
              <a:solidFill>
                <a:srgbClr val="FF0000"/>
              </a:solidFill>
              <a:latin typeface="微软雅黑" pitchFamily="34" charset="-122"/>
              <a:ea typeface="微软雅黑" pitchFamily="34" charset="-122"/>
              <a:cs typeface="+mn-cs"/>
            </a:rPr>
            <a:t>造就若干高水平研究队伍，培育国际一流水平的科学家队伍</a:t>
          </a:r>
          <a:endParaRPr lang="zh-CN" altLang="en-US" sz="2400" b="1" dirty="0">
            <a:solidFill>
              <a:srgbClr val="FF0000"/>
            </a:solidFill>
            <a:latin typeface="微软雅黑" pitchFamily="34" charset="-122"/>
            <a:ea typeface="微软雅黑" pitchFamily="34" charset="-122"/>
            <a:cs typeface="+mn-cs"/>
          </a:endParaRPr>
        </a:p>
      </dgm:t>
    </dgm:pt>
    <dgm:pt modelId="{6FFDE724-90DF-4443-B924-FE095612B398}" type="parTrans" cxnId="{111281B6-BDDF-4A19-BCDA-AEE4C065609B}">
      <dgm:prSet custT="1"/>
      <dgm:spPr>
        <a:xfrm>
          <a:off x="683961" y="2221972"/>
          <a:ext cx="812493" cy="1426989"/>
        </a:xfrm>
        <a:noFill/>
        <a:ln w="12700" cap="flat" cmpd="sng" algn="ctr">
          <a:solidFill>
            <a:srgbClr val="5B9BD5">
              <a:shade val="60000"/>
              <a:hueOff val="0"/>
              <a:satOff val="0"/>
              <a:lumOff val="0"/>
              <a:alphaOff val="0"/>
            </a:srgbClr>
          </a:solidFill>
          <a:prstDash val="solid"/>
          <a:miter lim="800000"/>
        </a:ln>
        <a:effectLst/>
      </dgm:spPr>
      <dgm:t>
        <a:bodyPr/>
        <a:lstStyle/>
        <a:p>
          <a:endParaRPr lang="zh-CN" altLang="en-US" sz="2400" b="1">
            <a:solidFill>
              <a:sysClr val="windowText" lastClr="000000">
                <a:hueOff val="0"/>
                <a:satOff val="0"/>
                <a:lumOff val="0"/>
                <a:alphaOff val="0"/>
              </a:sysClr>
            </a:solidFill>
            <a:latin typeface="Calibri"/>
            <a:ea typeface="宋体"/>
            <a:cs typeface="+mn-cs"/>
          </a:endParaRPr>
        </a:p>
      </dgm:t>
    </dgm:pt>
    <dgm:pt modelId="{86431EAA-E11F-49A5-90BE-4A183507FA80}" type="sibTrans" cxnId="{111281B6-BDDF-4A19-BCDA-AEE4C065609B}">
      <dgm:prSet/>
      <dgm:spPr/>
      <dgm:t>
        <a:bodyPr/>
        <a:lstStyle/>
        <a:p>
          <a:endParaRPr lang="zh-CN" altLang="en-US" sz="2400" b="1"/>
        </a:p>
      </dgm:t>
    </dgm:pt>
    <dgm:pt modelId="{ED58D9BE-88C7-4C01-B99B-EE87B27776C5}" type="pres">
      <dgm:prSet presAssocID="{475240A5-92F9-4656-9A3D-957825EBA541}" presName="Name0" presStyleCnt="0">
        <dgm:presLayoutVars>
          <dgm:chPref val="1"/>
          <dgm:dir/>
          <dgm:animOne val="branch"/>
          <dgm:animLvl val="lvl"/>
          <dgm:resizeHandles val="exact"/>
        </dgm:presLayoutVars>
      </dgm:prSet>
      <dgm:spPr/>
      <dgm:t>
        <a:bodyPr/>
        <a:lstStyle/>
        <a:p>
          <a:endParaRPr lang="zh-CN" altLang="en-US"/>
        </a:p>
      </dgm:t>
    </dgm:pt>
    <dgm:pt modelId="{F8ED31D1-48F1-4DC7-B2E2-8DA8925265B1}" type="pres">
      <dgm:prSet presAssocID="{90D8AD7F-707B-4A0C-9A07-13ED947173D6}" presName="root1" presStyleCnt="0"/>
      <dgm:spPr/>
    </dgm:pt>
    <dgm:pt modelId="{5FB4C056-1204-40C6-B3B7-C4AFAF790DAB}" type="pres">
      <dgm:prSet presAssocID="{90D8AD7F-707B-4A0C-9A07-13ED947173D6}" presName="LevelOneTextNode" presStyleLbl="node0" presStyleIdx="0" presStyleCnt="1" custScaleX="69105" custScaleY="56665" custLinFactNeighborX="-33018" custLinFactNeighborY="6">
        <dgm:presLayoutVars>
          <dgm:chPref val="3"/>
        </dgm:presLayoutVars>
      </dgm:prSet>
      <dgm:spPr>
        <a:prstGeom prst="rect">
          <a:avLst/>
        </a:prstGeom>
      </dgm:spPr>
      <dgm:t>
        <a:bodyPr/>
        <a:lstStyle/>
        <a:p>
          <a:endParaRPr lang="zh-CN" altLang="en-US"/>
        </a:p>
      </dgm:t>
    </dgm:pt>
    <dgm:pt modelId="{53646008-49D9-46D3-9DFA-A91A456DF838}" type="pres">
      <dgm:prSet presAssocID="{90D8AD7F-707B-4A0C-9A07-13ED947173D6}" presName="level2hierChild" presStyleCnt="0"/>
      <dgm:spPr/>
    </dgm:pt>
    <dgm:pt modelId="{B6400959-0B5F-4A7B-8D70-0C87F79C9C91}" type="pres">
      <dgm:prSet presAssocID="{46F61F92-E70A-4162-91A9-F7F53CE0DE93}" presName="conn2-1" presStyleLbl="parChTrans1D2" presStyleIdx="0" presStyleCnt="4"/>
      <dgm:spPr>
        <a:custGeom>
          <a:avLst/>
          <a:gdLst/>
          <a:ahLst/>
          <a:cxnLst/>
          <a:rect l="0" t="0" r="0" b="0"/>
          <a:pathLst>
            <a:path>
              <a:moveTo>
                <a:pt x="0" y="1200887"/>
              </a:moveTo>
              <a:lnTo>
                <a:pt x="384662" y="1200887"/>
              </a:lnTo>
              <a:lnTo>
                <a:pt x="384662" y="0"/>
              </a:lnTo>
              <a:lnTo>
                <a:pt x="769324" y="0"/>
              </a:lnTo>
            </a:path>
          </a:pathLst>
        </a:custGeom>
      </dgm:spPr>
      <dgm:t>
        <a:bodyPr/>
        <a:lstStyle/>
        <a:p>
          <a:endParaRPr lang="zh-CN" altLang="en-US"/>
        </a:p>
      </dgm:t>
    </dgm:pt>
    <dgm:pt modelId="{E16C2FE6-B61C-4510-B93A-204399F3F8A3}" type="pres">
      <dgm:prSet presAssocID="{46F61F92-E70A-4162-91A9-F7F53CE0DE93}" presName="connTx" presStyleLbl="parChTrans1D2" presStyleIdx="0" presStyleCnt="4"/>
      <dgm:spPr/>
      <dgm:t>
        <a:bodyPr/>
        <a:lstStyle/>
        <a:p>
          <a:endParaRPr lang="zh-CN" altLang="en-US"/>
        </a:p>
      </dgm:t>
    </dgm:pt>
    <dgm:pt modelId="{EF84705E-1968-412E-8062-BCCD989D4C1F}" type="pres">
      <dgm:prSet presAssocID="{55236653-87CA-44EF-8630-6A79AA101830}" presName="root2" presStyleCnt="0"/>
      <dgm:spPr/>
    </dgm:pt>
    <dgm:pt modelId="{0DF77E11-C582-422E-94BB-10BCD9844B74}" type="pres">
      <dgm:prSet presAssocID="{55236653-87CA-44EF-8630-6A79AA101830}" presName="LevelTwoTextNode" presStyleLbl="node2" presStyleIdx="0" presStyleCnt="4" custScaleX="321692" custScaleY="87337" custLinFactNeighborX="-903" custLinFactNeighborY="10511">
        <dgm:presLayoutVars>
          <dgm:chPref val="3"/>
        </dgm:presLayoutVars>
      </dgm:prSet>
      <dgm:spPr>
        <a:prstGeom prst="rect">
          <a:avLst/>
        </a:prstGeom>
      </dgm:spPr>
      <dgm:t>
        <a:bodyPr/>
        <a:lstStyle/>
        <a:p>
          <a:endParaRPr lang="zh-CN" altLang="en-US"/>
        </a:p>
      </dgm:t>
    </dgm:pt>
    <dgm:pt modelId="{48B5A89A-6C62-4E58-B48E-AC24493E78D4}" type="pres">
      <dgm:prSet presAssocID="{55236653-87CA-44EF-8630-6A79AA101830}" presName="level3hierChild" presStyleCnt="0"/>
      <dgm:spPr/>
    </dgm:pt>
    <dgm:pt modelId="{1B9BD27B-07D5-4AD1-838A-B9F7F440AF23}" type="pres">
      <dgm:prSet presAssocID="{8C85F7FC-51CC-4CB1-92EA-3C95B4C80132}" presName="conn2-1" presStyleLbl="parChTrans1D2" presStyleIdx="1" presStyleCnt="4"/>
      <dgm:spPr>
        <a:custGeom>
          <a:avLst/>
          <a:gdLst/>
          <a:ahLst/>
          <a:cxnLst/>
          <a:rect l="0" t="0" r="0" b="0"/>
          <a:pathLst>
            <a:path>
              <a:moveTo>
                <a:pt x="0" y="338237"/>
              </a:moveTo>
              <a:lnTo>
                <a:pt x="406246" y="338237"/>
              </a:lnTo>
              <a:lnTo>
                <a:pt x="406246" y="0"/>
              </a:lnTo>
              <a:lnTo>
                <a:pt x="812493" y="0"/>
              </a:lnTo>
            </a:path>
          </a:pathLst>
        </a:custGeom>
      </dgm:spPr>
      <dgm:t>
        <a:bodyPr/>
        <a:lstStyle/>
        <a:p>
          <a:endParaRPr lang="zh-CN" altLang="en-US"/>
        </a:p>
      </dgm:t>
    </dgm:pt>
    <dgm:pt modelId="{8338CC28-DC41-4179-BF27-01B3EC1DFC1D}" type="pres">
      <dgm:prSet presAssocID="{8C85F7FC-51CC-4CB1-92EA-3C95B4C80132}" presName="connTx" presStyleLbl="parChTrans1D2" presStyleIdx="1" presStyleCnt="4"/>
      <dgm:spPr/>
      <dgm:t>
        <a:bodyPr/>
        <a:lstStyle/>
        <a:p>
          <a:endParaRPr lang="zh-CN" altLang="en-US"/>
        </a:p>
      </dgm:t>
    </dgm:pt>
    <dgm:pt modelId="{39D22AF7-5630-403D-B4F4-CE934A753084}" type="pres">
      <dgm:prSet presAssocID="{2BDCE60A-A556-4C98-9016-51B5011B61EE}" presName="root2" presStyleCnt="0"/>
      <dgm:spPr/>
    </dgm:pt>
    <dgm:pt modelId="{1A707976-DD9C-41FF-92CD-C80D3C1CE1BC}" type="pres">
      <dgm:prSet presAssocID="{2BDCE60A-A556-4C98-9016-51B5011B61EE}" presName="LevelTwoTextNode" presStyleLbl="node2" presStyleIdx="1" presStyleCnt="4" custScaleX="321692" custScaleY="87431" custLinFactNeighborX="-668" custLinFactNeighborY="10224">
        <dgm:presLayoutVars>
          <dgm:chPref val="3"/>
        </dgm:presLayoutVars>
      </dgm:prSet>
      <dgm:spPr>
        <a:prstGeom prst="rect">
          <a:avLst/>
        </a:prstGeom>
      </dgm:spPr>
      <dgm:t>
        <a:bodyPr/>
        <a:lstStyle/>
        <a:p>
          <a:endParaRPr lang="zh-CN" altLang="en-US"/>
        </a:p>
      </dgm:t>
    </dgm:pt>
    <dgm:pt modelId="{F1BF8D16-D892-4F18-BF26-C587D89B71A1}" type="pres">
      <dgm:prSet presAssocID="{2BDCE60A-A556-4C98-9016-51B5011B61EE}" presName="level3hierChild" presStyleCnt="0"/>
      <dgm:spPr/>
    </dgm:pt>
    <dgm:pt modelId="{688B2557-8260-4B54-A424-5F5897803DB8}" type="pres">
      <dgm:prSet presAssocID="{D17B5FD1-9DE3-45FC-B4A1-FE1078FA7E1A}" presName="conn2-1" presStyleLbl="parChTrans1D2" presStyleIdx="2" presStyleCnt="4"/>
      <dgm:spPr>
        <a:custGeom>
          <a:avLst/>
          <a:gdLst/>
          <a:ahLst/>
          <a:cxnLst/>
          <a:rect l="0" t="0" r="0" b="0"/>
          <a:pathLst>
            <a:path>
              <a:moveTo>
                <a:pt x="0" y="0"/>
              </a:moveTo>
              <a:lnTo>
                <a:pt x="406246" y="0"/>
              </a:lnTo>
              <a:lnTo>
                <a:pt x="406246" y="613892"/>
              </a:lnTo>
              <a:lnTo>
                <a:pt x="812493" y="613892"/>
              </a:lnTo>
            </a:path>
          </a:pathLst>
        </a:custGeom>
      </dgm:spPr>
      <dgm:t>
        <a:bodyPr/>
        <a:lstStyle/>
        <a:p>
          <a:endParaRPr lang="zh-CN" altLang="en-US"/>
        </a:p>
      </dgm:t>
    </dgm:pt>
    <dgm:pt modelId="{E683F131-DE47-4721-9156-39F7EE182469}" type="pres">
      <dgm:prSet presAssocID="{D17B5FD1-9DE3-45FC-B4A1-FE1078FA7E1A}" presName="connTx" presStyleLbl="parChTrans1D2" presStyleIdx="2" presStyleCnt="4"/>
      <dgm:spPr/>
      <dgm:t>
        <a:bodyPr/>
        <a:lstStyle/>
        <a:p>
          <a:endParaRPr lang="zh-CN" altLang="en-US"/>
        </a:p>
      </dgm:t>
    </dgm:pt>
    <dgm:pt modelId="{02DA68A8-338E-42D2-8452-9616A5530820}" type="pres">
      <dgm:prSet presAssocID="{6B61C403-0FE5-4331-8288-353BFFE5D845}" presName="root2" presStyleCnt="0"/>
      <dgm:spPr/>
    </dgm:pt>
    <dgm:pt modelId="{41D1101F-D42D-414A-A3F4-F2E900F85D03}" type="pres">
      <dgm:prSet presAssocID="{6B61C403-0FE5-4331-8288-353BFFE5D845}" presName="LevelTwoTextNode" presStyleLbl="node2" presStyleIdx="2" presStyleCnt="4" custScaleX="321678" custScaleY="87337" custLinFactNeighborX="-668" custLinFactNeighborY="10224">
        <dgm:presLayoutVars>
          <dgm:chPref val="3"/>
        </dgm:presLayoutVars>
      </dgm:prSet>
      <dgm:spPr>
        <a:prstGeom prst="rect">
          <a:avLst/>
        </a:prstGeom>
      </dgm:spPr>
      <dgm:t>
        <a:bodyPr/>
        <a:lstStyle/>
        <a:p>
          <a:endParaRPr lang="zh-CN" altLang="en-US"/>
        </a:p>
      </dgm:t>
    </dgm:pt>
    <dgm:pt modelId="{AED35D6E-C8CA-4CE3-88EE-B4A05D21C28D}" type="pres">
      <dgm:prSet presAssocID="{6B61C403-0FE5-4331-8288-353BFFE5D845}" presName="level3hierChild" presStyleCnt="0"/>
      <dgm:spPr/>
    </dgm:pt>
    <dgm:pt modelId="{0A49910F-B148-473A-BBDB-6F713423D360}" type="pres">
      <dgm:prSet presAssocID="{6FFDE724-90DF-4443-B924-FE095612B398}" presName="conn2-1" presStyleLbl="parChTrans1D2" presStyleIdx="3" presStyleCnt="4"/>
      <dgm:spPr>
        <a:custGeom>
          <a:avLst/>
          <a:gdLst/>
          <a:ahLst/>
          <a:cxnLst/>
          <a:rect l="0" t="0" r="0" b="0"/>
          <a:pathLst>
            <a:path>
              <a:moveTo>
                <a:pt x="0" y="0"/>
              </a:moveTo>
              <a:lnTo>
                <a:pt x="406246" y="0"/>
              </a:lnTo>
              <a:lnTo>
                <a:pt x="406246" y="1426989"/>
              </a:lnTo>
              <a:lnTo>
                <a:pt x="812493" y="1426989"/>
              </a:lnTo>
            </a:path>
          </a:pathLst>
        </a:custGeom>
      </dgm:spPr>
      <dgm:t>
        <a:bodyPr/>
        <a:lstStyle/>
        <a:p>
          <a:endParaRPr lang="zh-CN" altLang="en-US"/>
        </a:p>
      </dgm:t>
    </dgm:pt>
    <dgm:pt modelId="{2FDF3D4B-FB30-4CAC-8270-1CA49DFDCB4B}" type="pres">
      <dgm:prSet presAssocID="{6FFDE724-90DF-4443-B924-FE095612B398}" presName="connTx" presStyleLbl="parChTrans1D2" presStyleIdx="3" presStyleCnt="4"/>
      <dgm:spPr/>
      <dgm:t>
        <a:bodyPr/>
        <a:lstStyle/>
        <a:p>
          <a:endParaRPr lang="zh-CN" altLang="en-US"/>
        </a:p>
      </dgm:t>
    </dgm:pt>
    <dgm:pt modelId="{35327526-C7D6-459A-8271-B178F7BB993C}" type="pres">
      <dgm:prSet presAssocID="{92A24A11-C43F-46F9-AF60-A4315EEB5A39}" presName="root2" presStyleCnt="0"/>
      <dgm:spPr/>
    </dgm:pt>
    <dgm:pt modelId="{754E1AE5-88FC-4E5C-8EE8-5221177EA087}" type="pres">
      <dgm:prSet presAssocID="{92A24A11-C43F-46F9-AF60-A4315EEB5A39}" presName="LevelTwoTextNode" presStyleLbl="node2" presStyleIdx="3" presStyleCnt="4" custScaleX="321692" custScaleY="87337" custLinFactNeighborX="-668" custLinFactNeighborY="10224">
        <dgm:presLayoutVars>
          <dgm:chPref val="3"/>
        </dgm:presLayoutVars>
      </dgm:prSet>
      <dgm:spPr>
        <a:prstGeom prst="rect">
          <a:avLst/>
        </a:prstGeom>
      </dgm:spPr>
      <dgm:t>
        <a:bodyPr/>
        <a:lstStyle/>
        <a:p>
          <a:endParaRPr lang="zh-CN" altLang="en-US"/>
        </a:p>
      </dgm:t>
    </dgm:pt>
    <dgm:pt modelId="{D4C18EBC-5335-438D-86DB-1C6C7F24C99D}" type="pres">
      <dgm:prSet presAssocID="{92A24A11-C43F-46F9-AF60-A4315EEB5A39}" presName="level3hierChild" presStyleCnt="0"/>
      <dgm:spPr/>
    </dgm:pt>
  </dgm:ptLst>
  <dgm:cxnLst>
    <dgm:cxn modelId="{E61CE6CC-32E8-44CC-8E7C-664DD526230E}" srcId="{475240A5-92F9-4656-9A3D-957825EBA541}" destId="{90D8AD7F-707B-4A0C-9A07-13ED947173D6}" srcOrd="0" destOrd="0" parTransId="{B1FCC148-1962-45C6-B9CF-68C3DE18E32F}" sibTransId="{B356A9DA-B73B-4DFB-9975-CADA1D8C47ED}"/>
    <dgm:cxn modelId="{4AE22980-2673-4E65-924F-E47FEF1B22D4}" type="presOf" srcId="{6FFDE724-90DF-4443-B924-FE095612B398}" destId="{0A49910F-B148-473A-BBDB-6F713423D360}" srcOrd="0" destOrd="0" presId="urn:microsoft.com/office/officeart/2008/layout/HorizontalMultiLevelHierarchy"/>
    <dgm:cxn modelId="{1DF2EF9F-2607-4EA5-84D6-403A118E4B87}" type="presOf" srcId="{6FFDE724-90DF-4443-B924-FE095612B398}" destId="{2FDF3D4B-FB30-4CAC-8270-1CA49DFDCB4B}" srcOrd="1" destOrd="0" presId="urn:microsoft.com/office/officeart/2008/layout/HorizontalMultiLevelHierarchy"/>
    <dgm:cxn modelId="{FD751D21-EB71-47B3-87F2-ACA3005AF28E}" srcId="{90D8AD7F-707B-4A0C-9A07-13ED947173D6}" destId="{2BDCE60A-A556-4C98-9016-51B5011B61EE}" srcOrd="1" destOrd="0" parTransId="{8C85F7FC-51CC-4CB1-92EA-3C95B4C80132}" sibTransId="{B4E0581A-E536-42F6-AD7C-7832CCACA83F}"/>
    <dgm:cxn modelId="{D38CB344-4FFC-4599-8C5B-628C8AAAD4B9}" type="presOf" srcId="{2BDCE60A-A556-4C98-9016-51B5011B61EE}" destId="{1A707976-DD9C-41FF-92CD-C80D3C1CE1BC}" srcOrd="0" destOrd="0" presId="urn:microsoft.com/office/officeart/2008/layout/HorizontalMultiLevelHierarchy"/>
    <dgm:cxn modelId="{730FBD83-0948-4264-A40D-B31B2877A260}" type="presOf" srcId="{92A24A11-C43F-46F9-AF60-A4315EEB5A39}" destId="{754E1AE5-88FC-4E5C-8EE8-5221177EA087}" srcOrd="0" destOrd="0" presId="urn:microsoft.com/office/officeart/2008/layout/HorizontalMultiLevelHierarchy"/>
    <dgm:cxn modelId="{9CE748A2-05B9-4E60-BE30-C86528D32A23}" type="presOf" srcId="{46F61F92-E70A-4162-91A9-F7F53CE0DE93}" destId="{B6400959-0B5F-4A7B-8D70-0C87F79C9C91}" srcOrd="0" destOrd="0" presId="urn:microsoft.com/office/officeart/2008/layout/HorizontalMultiLevelHierarchy"/>
    <dgm:cxn modelId="{23A12A8B-2C1D-4E99-BF26-1309BEC0F088}" type="presOf" srcId="{46F61F92-E70A-4162-91A9-F7F53CE0DE93}" destId="{E16C2FE6-B61C-4510-B93A-204399F3F8A3}" srcOrd="1" destOrd="0" presId="urn:microsoft.com/office/officeart/2008/layout/HorizontalMultiLevelHierarchy"/>
    <dgm:cxn modelId="{C94B4E28-7D96-4D3C-B5D9-6E992DB21191}" type="presOf" srcId="{6B61C403-0FE5-4331-8288-353BFFE5D845}" destId="{41D1101F-D42D-414A-A3F4-F2E900F85D03}" srcOrd="0" destOrd="0" presId="urn:microsoft.com/office/officeart/2008/layout/HorizontalMultiLevelHierarchy"/>
    <dgm:cxn modelId="{1E2743BD-2E31-4AA2-AFA0-AC795C0BA43D}" type="presOf" srcId="{90D8AD7F-707B-4A0C-9A07-13ED947173D6}" destId="{5FB4C056-1204-40C6-B3B7-C4AFAF790DAB}" srcOrd="0" destOrd="0" presId="urn:microsoft.com/office/officeart/2008/layout/HorizontalMultiLevelHierarchy"/>
    <dgm:cxn modelId="{BBB54634-85E8-4114-A614-E9B4B9353597}" type="presOf" srcId="{D17B5FD1-9DE3-45FC-B4A1-FE1078FA7E1A}" destId="{688B2557-8260-4B54-A424-5F5897803DB8}" srcOrd="0" destOrd="0" presId="urn:microsoft.com/office/officeart/2008/layout/HorizontalMultiLevelHierarchy"/>
    <dgm:cxn modelId="{2BC87867-AE0A-4467-81E7-1B0F39C407F9}" srcId="{90D8AD7F-707B-4A0C-9A07-13ED947173D6}" destId="{6B61C403-0FE5-4331-8288-353BFFE5D845}" srcOrd="2" destOrd="0" parTransId="{D17B5FD1-9DE3-45FC-B4A1-FE1078FA7E1A}" sibTransId="{ABC8219F-93C1-486B-A03E-1A52813A80FC}"/>
    <dgm:cxn modelId="{111281B6-BDDF-4A19-BCDA-AEE4C065609B}" srcId="{90D8AD7F-707B-4A0C-9A07-13ED947173D6}" destId="{92A24A11-C43F-46F9-AF60-A4315EEB5A39}" srcOrd="3" destOrd="0" parTransId="{6FFDE724-90DF-4443-B924-FE095612B398}" sibTransId="{86431EAA-E11F-49A5-90BE-4A183507FA80}"/>
    <dgm:cxn modelId="{AF913968-0D49-4D98-A3E9-D5F0C17D2D4F}" type="presOf" srcId="{8C85F7FC-51CC-4CB1-92EA-3C95B4C80132}" destId="{8338CC28-DC41-4179-BF27-01B3EC1DFC1D}" srcOrd="1" destOrd="0" presId="urn:microsoft.com/office/officeart/2008/layout/HorizontalMultiLevelHierarchy"/>
    <dgm:cxn modelId="{61D781B6-3EC6-4C61-91E6-50A55C287192}" type="presOf" srcId="{D17B5FD1-9DE3-45FC-B4A1-FE1078FA7E1A}" destId="{E683F131-DE47-4721-9156-39F7EE182469}" srcOrd="1" destOrd="0" presId="urn:microsoft.com/office/officeart/2008/layout/HorizontalMultiLevelHierarchy"/>
    <dgm:cxn modelId="{ED2E45E1-6E75-4960-92D7-7DA5B1DCE04F}" type="presOf" srcId="{8C85F7FC-51CC-4CB1-92EA-3C95B4C80132}" destId="{1B9BD27B-07D5-4AD1-838A-B9F7F440AF23}" srcOrd="0" destOrd="0" presId="urn:microsoft.com/office/officeart/2008/layout/HorizontalMultiLevelHierarchy"/>
    <dgm:cxn modelId="{74F84D7D-6200-4F6F-BE4B-1EFB89ECAE9A}" type="presOf" srcId="{475240A5-92F9-4656-9A3D-957825EBA541}" destId="{ED58D9BE-88C7-4C01-B99B-EE87B27776C5}" srcOrd="0" destOrd="0" presId="urn:microsoft.com/office/officeart/2008/layout/HorizontalMultiLevelHierarchy"/>
    <dgm:cxn modelId="{9CF8421F-7EE4-4F82-87C1-2C5D7F008C92}" type="presOf" srcId="{55236653-87CA-44EF-8630-6A79AA101830}" destId="{0DF77E11-C582-422E-94BB-10BCD9844B74}" srcOrd="0" destOrd="0" presId="urn:microsoft.com/office/officeart/2008/layout/HorizontalMultiLevelHierarchy"/>
    <dgm:cxn modelId="{B1344508-F76C-4B7C-8FEC-3B1753A6388E}" srcId="{90D8AD7F-707B-4A0C-9A07-13ED947173D6}" destId="{55236653-87CA-44EF-8630-6A79AA101830}" srcOrd="0" destOrd="0" parTransId="{46F61F92-E70A-4162-91A9-F7F53CE0DE93}" sibTransId="{DC378CBA-2FB2-4027-8041-A1E35E766A3C}"/>
    <dgm:cxn modelId="{4F260C43-0AD9-47FB-92C6-36E62C32A650}" type="presParOf" srcId="{ED58D9BE-88C7-4C01-B99B-EE87B27776C5}" destId="{F8ED31D1-48F1-4DC7-B2E2-8DA8925265B1}" srcOrd="0" destOrd="0" presId="urn:microsoft.com/office/officeart/2008/layout/HorizontalMultiLevelHierarchy"/>
    <dgm:cxn modelId="{CA1295CE-F465-403B-A0C9-040AE2E8FFE3}" type="presParOf" srcId="{F8ED31D1-48F1-4DC7-B2E2-8DA8925265B1}" destId="{5FB4C056-1204-40C6-B3B7-C4AFAF790DAB}" srcOrd="0" destOrd="0" presId="urn:microsoft.com/office/officeart/2008/layout/HorizontalMultiLevelHierarchy"/>
    <dgm:cxn modelId="{40381FD5-1697-4519-9C21-D36658647EF3}" type="presParOf" srcId="{F8ED31D1-48F1-4DC7-B2E2-8DA8925265B1}" destId="{53646008-49D9-46D3-9DFA-A91A456DF838}" srcOrd="1" destOrd="0" presId="urn:microsoft.com/office/officeart/2008/layout/HorizontalMultiLevelHierarchy"/>
    <dgm:cxn modelId="{87C6988F-1908-40F8-953C-8B62E09189E6}" type="presParOf" srcId="{53646008-49D9-46D3-9DFA-A91A456DF838}" destId="{B6400959-0B5F-4A7B-8D70-0C87F79C9C91}" srcOrd="0" destOrd="0" presId="urn:microsoft.com/office/officeart/2008/layout/HorizontalMultiLevelHierarchy"/>
    <dgm:cxn modelId="{73F3BF58-E74D-4FFD-ACA6-C8EC3B3B09A3}" type="presParOf" srcId="{B6400959-0B5F-4A7B-8D70-0C87F79C9C91}" destId="{E16C2FE6-B61C-4510-B93A-204399F3F8A3}" srcOrd="0" destOrd="0" presId="urn:microsoft.com/office/officeart/2008/layout/HorizontalMultiLevelHierarchy"/>
    <dgm:cxn modelId="{427A25B4-E217-4F26-94A7-8F34195E8EBF}" type="presParOf" srcId="{53646008-49D9-46D3-9DFA-A91A456DF838}" destId="{EF84705E-1968-412E-8062-BCCD989D4C1F}" srcOrd="1" destOrd="0" presId="urn:microsoft.com/office/officeart/2008/layout/HorizontalMultiLevelHierarchy"/>
    <dgm:cxn modelId="{D40C50A9-A67B-4338-9729-A5145010BFF8}" type="presParOf" srcId="{EF84705E-1968-412E-8062-BCCD989D4C1F}" destId="{0DF77E11-C582-422E-94BB-10BCD9844B74}" srcOrd="0" destOrd="0" presId="urn:microsoft.com/office/officeart/2008/layout/HorizontalMultiLevelHierarchy"/>
    <dgm:cxn modelId="{2B2E7488-1B9E-468F-9014-6F76D6F806B5}" type="presParOf" srcId="{EF84705E-1968-412E-8062-BCCD989D4C1F}" destId="{48B5A89A-6C62-4E58-B48E-AC24493E78D4}" srcOrd="1" destOrd="0" presId="urn:microsoft.com/office/officeart/2008/layout/HorizontalMultiLevelHierarchy"/>
    <dgm:cxn modelId="{5D266589-E5C2-46CB-86DE-91603AA71D6E}" type="presParOf" srcId="{53646008-49D9-46D3-9DFA-A91A456DF838}" destId="{1B9BD27B-07D5-4AD1-838A-B9F7F440AF23}" srcOrd="2" destOrd="0" presId="urn:microsoft.com/office/officeart/2008/layout/HorizontalMultiLevelHierarchy"/>
    <dgm:cxn modelId="{C0584CB5-ED41-44F8-9826-0D13895AFEE4}" type="presParOf" srcId="{1B9BD27B-07D5-4AD1-838A-B9F7F440AF23}" destId="{8338CC28-DC41-4179-BF27-01B3EC1DFC1D}" srcOrd="0" destOrd="0" presId="urn:microsoft.com/office/officeart/2008/layout/HorizontalMultiLevelHierarchy"/>
    <dgm:cxn modelId="{2520A972-1971-4C6A-990B-70ACF9B02378}" type="presParOf" srcId="{53646008-49D9-46D3-9DFA-A91A456DF838}" destId="{39D22AF7-5630-403D-B4F4-CE934A753084}" srcOrd="3" destOrd="0" presId="urn:microsoft.com/office/officeart/2008/layout/HorizontalMultiLevelHierarchy"/>
    <dgm:cxn modelId="{00F611CD-4CE1-41D8-B144-88210A93F5AD}" type="presParOf" srcId="{39D22AF7-5630-403D-B4F4-CE934A753084}" destId="{1A707976-DD9C-41FF-92CD-C80D3C1CE1BC}" srcOrd="0" destOrd="0" presId="urn:microsoft.com/office/officeart/2008/layout/HorizontalMultiLevelHierarchy"/>
    <dgm:cxn modelId="{50C0192C-FD3C-41F1-8D03-3E368DD00733}" type="presParOf" srcId="{39D22AF7-5630-403D-B4F4-CE934A753084}" destId="{F1BF8D16-D892-4F18-BF26-C587D89B71A1}" srcOrd="1" destOrd="0" presId="urn:microsoft.com/office/officeart/2008/layout/HorizontalMultiLevelHierarchy"/>
    <dgm:cxn modelId="{8E35D256-1C14-421F-9CE4-9958455952C5}" type="presParOf" srcId="{53646008-49D9-46D3-9DFA-A91A456DF838}" destId="{688B2557-8260-4B54-A424-5F5897803DB8}" srcOrd="4" destOrd="0" presId="urn:microsoft.com/office/officeart/2008/layout/HorizontalMultiLevelHierarchy"/>
    <dgm:cxn modelId="{1CC2F24B-3676-4DE9-94C1-4604540C81AA}" type="presParOf" srcId="{688B2557-8260-4B54-A424-5F5897803DB8}" destId="{E683F131-DE47-4721-9156-39F7EE182469}" srcOrd="0" destOrd="0" presId="urn:microsoft.com/office/officeart/2008/layout/HorizontalMultiLevelHierarchy"/>
    <dgm:cxn modelId="{E31EEC12-52AE-4AFE-9CA6-5BE888B6234B}" type="presParOf" srcId="{53646008-49D9-46D3-9DFA-A91A456DF838}" destId="{02DA68A8-338E-42D2-8452-9616A5530820}" srcOrd="5" destOrd="0" presId="urn:microsoft.com/office/officeart/2008/layout/HorizontalMultiLevelHierarchy"/>
    <dgm:cxn modelId="{4452EAC8-7090-4CC9-AC2F-A978B00900EE}" type="presParOf" srcId="{02DA68A8-338E-42D2-8452-9616A5530820}" destId="{41D1101F-D42D-414A-A3F4-F2E900F85D03}" srcOrd="0" destOrd="0" presId="urn:microsoft.com/office/officeart/2008/layout/HorizontalMultiLevelHierarchy"/>
    <dgm:cxn modelId="{36D2BFB5-E40D-4028-B273-2C4E5370AE3C}" type="presParOf" srcId="{02DA68A8-338E-42D2-8452-9616A5530820}" destId="{AED35D6E-C8CA-4CE3-88EE-B4A05D21C28D}" srcOrd="1" destOrd="0" presId="urn:microsoft.com/office/officeart/2008/layout/HorizontalMultiLevelHierarchy"/>
    <dgm:cxn modelId="{D6A1416E-8D92-436E-B45B-7CC19F9E41EC}" type="presParOf" srcId="{53646008-49D9-46D3-9DFA-A91A456DF838}" destId="{0A49910F-B148-473A-BBDB-6F713423D360}" srcOrd="6" destOrd="0" presId="urn:microsoft.com/office/officeart/2008/layout/HorizontalMultiLevelHierarchy"/>
    <dgm:cxn modelId="{A4FA8FF3-D675-437D-9C96-865BA162236B}" type="presParOf" srcId="{0A49910F-B148-473A-BBDB-6F713423D360}" destId="{2FDF3D4B-FB30-4CAC-8270-1CA49DFDCB4B}" srcOrd="0" destOrd="0" presId="urn:microsoft.com/office/officeart/2008/layout/HorizontalMultiLevelHierarchy"/>
    <dgm:cxn modelId="{315D581A-9A7F-4A9B-9D0A-A63C8FD4363C}" type="presParOf" srcId="{53646008-49D9-46D3-9DFA-A91A456DF838}" destId="{35327526-C7D6-459A-8271-B178F7BB993C}" srcOrd="7" destOrd="0" presId="urn:microsoft.com/office/officeart/2008/layout/HorizontalMultiLevelHierarchy"/>
    <dgm:cxn modelId="{34378FB1-BAB2-4FDB-B34F-DE30D3FDE639}" type="presParOf" srcId="{35327526-C7D6-459A-8271-B178F7BB993C}" destId="{754E1AE5-88FC-4E5C-8EE8-5221177EA087}" srcOrd="0" destOrd="0" presId="urn:microsoft.com/office/officeart/2008/layout/HorizontalMultiLevelHierarchy"/>
    <dgm:cxn modelId="{934BC1BC-D7EC-4C80-9A72-70842326509B}" type="presParOf" srcId="{35327526-C7D6-459A-8271-B178F7BB993C}" destId="{D4C18EBC-5335-438D-86DB-1C6C7F24C99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81D7E-8CF0-477F-BDCA-D184F8D0DEF3}" type="datetimeFigureOut">
              <a:rPr lang="zh-CN" altLang="en-US" smtClean="0"/>
              <a:t>2018/10/8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E1F29-3332-46E1-99BB-B71DBF9E458E}" type="slidenum">
              <a:rPr lang="zh-CN" altLang="en-US" smtClean="0"/>
              <a:t>‹#›</a:t>
            </a:fld>
            <a:endParaRPr lang="zh-CN" altLang="en-US"/>
          </a:p>
        </p:txBody>
      </p:sp>
    </p:spTree>
    <p:extLst>
      <p:ext uri="{BB962C8B-B14F-4D97-AF65-F5344CB8AC3E}">
        <p14:creationId xmlns:p14="http://schemas.microsoft.com/office/powerpoint/2010/main" val="404415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22363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260C29B-71A1-4D33-A4C9-6E14932129A0}" type="slidenum">
              <a:rPr lang="zh-CN" alt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2523847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08822">
              <a:defRPr/>
            </a:pPr>
            <a:endParaRPr lang="zh-CN" altLang="en-US" b="0" dirty="0">
              <a:solidFill>
                <a:srgbClr val="000046"/>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3260C29B-71A1-4D33-A4C9-6E14932129A0}" type="slidenum">
              <a:rPr lang="zh-CN" alt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347997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4516" name="灯片编号占位符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00BDE01-960A-426E-A725-B417430B40D4}" type="slidenum">
              <a:rPr lang="zh-CN" altLang="en-US">
                <a:solidFill>
                  <a:srgbClr val="000000"/>
                </a:solidFill>
              </a:rPr>
              <a:pPr eaLnBrk="1" hangingPunct="1"/>
              <a:t>33</a:t>
            </a:fld>
            <a:endParaRPr lang="zh-CN" altLang="en-US">
              <a:solidFill>
                <a:srgbClr val="000000"/>
              </a:solidFill>
            </a:endParaRPr>
          </a:p>
        </p:txBody>
      </p:sp>
    </p:spTree>
    <p:extLst>
      <p:ext uri="{BB962C8B-B14F-4D97-AF65-F5344CB8AC3E}">
        <p14:creationId xmlns:p14="http://schemas.microsoft.com/office/powerpoint/2010/main" val="287377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zh-CN" altLang="en-US" sz="1200" b="1" dirty="0" smtClean="0">
              <a:solidFill>
                <a:sysClr val="window" lastClr="FFFFFF"/>
              </a:solidFill>
              <a:latin typeface="Calibri"/>
              <a:ea typeface="宋体"/>
              <a:cs typeface="+mn-cs"/>
            </a:endParaRPr>
          </a:p>
          <a:p>
            <a:endParaRPr lang="zh-CN" altLang="en-US" dirty="0"/>
          </a:p>
        </p:txBody>
      </p:sp>
    </p:spTree>
    <p:extLst>
      <p:ext uri="{BB962C8B-B14F-4D97-AF65-F5344CB8AC3E}">
        <p14:creationId xmlns:p14="http://schemas.microsoft.com/office/powerpoint/2010/main" val="151013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81185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260C29B-71A1-4D33-A4C9-6E14932129A0}" type="slidenum">
              <a:rPr lang="zh-CN" alt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419430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各位专家好！</a:t>
            </a:r>
            <a:endParaRPr lang="en-US" altLang="zh-CN" dirty="0" smtClean="0"/>
          </a:p>
          <a:p>
            <a:r>
              <a:rPr lang="zh-CN" altLang="en-US" dirty="0" smtClean="0"/>
              <a:t>我们</a:t>
            </a:r>
            <a:r>
              <a:rPr lang="en-US" altLang="zh-CN" dirty="0" smtClean="0"/>
              <a:t>“</a:t>
            </a:r>
            <a:r>
              <a:rPr lang="zh-CN" altLang="en-US" dirty="0" smtClean="0"/>
              <a:t>基于高海拔宇宙线观测站</a:t>
            </a:r>
            <a:r>
              <a:rPr lang="en-US" altLang="zh-CN" dirty="0" smtClean="0"/>
              <a:t>LHAASO</a:t>
            </a:r>
            <a:r>
              <a:rPr lang="zh-CN" altLang="en-US" dirty="0" smtClean="0"/>
              <a:t>的科学研究</a:t>
            </a:r>
            <a:r>
              <a:rPr lang="en-US" altLang="zh-CN" dirty="0" smtClean="0"/>
              <a:t>”</a:t>
            </a:r>
            <a:r>
              <a:rPr lang="zh-CN" altLang="en-US" dirty="0" smtClean="0"/>
              <a:t>项目是由中科院高能所，中科院紫金山天文台，云南大学，南京大学，中科院国家天文台和西南交通大学联合申请的。</a:t>
            </a:r>
          </a:p>
          <a:p>
            <a:endParaRPr lang="zh-CN" altLang="en-US" dirty="0"/>
          </a:p>
        </p:txBody>
      </p:sp>
      <p:sp>
        <p:nvSpPr>
          <p:cNvPr id="4" name="灯片编号占位符 3"/>
          <p:cNvSpPr>
            <a:spLocks noGrp="1"/>
          </p:cNvSpPr>
          <p:nvPr>
            <p:ph type="sldNum" sz="quarter" idx="10"/>
          </p:nvPr>
        </p:nvSpPr>
        <p:spPr/>
        <p:txBody>
          <a:bodyPr/>
          <a:lstStyle/>
          <a:p>
            <a:fld id="{40BDCA28-7B0E-448B-B1C1-9C0A04B30B21}" type="slidenum">
              <a:rPr lang="zh-CN" altLang="en-US">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35531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我们的项目遵照申报指南</a:t>
            </a:r>
            <a:r>
              <a:rPr lang="en-US" altLang="zh-CN" dirty="0" smtClean="0"/>
              <a:t>2.2</a:t>
            </a:r>
            <a:r>
              <a:rPr lang="zh-CN" altLang="en-US" dirty="0" smtClean="0"/>
              <a:t>条“大面积宇宙线观测及本质研究”开展申请。</a:t>
            </a:r>
            <a:endParaRPr lang="en-US" altLang="zh-CN" dirty="0" smtClean="0"/>
          </a:p>
          <a:p>
            <a:r>
              <a:rPr lang="zh-CN" altLang="en-US" dirty="0" smtClean="0"/>
              <a:t>研究内容是：依托高海拔宇宙线观测站精确测量银河宇宙线的成份、能谱及各向异性，观测银河系内外高能伽马射线发射源，探测太阳高能宇宙线粒子。</a:t>
            </a:r>
          </a:p>
          <a:p>
            <a:r>
              <a:rPr lang="zh-CN" altLang="en-US" dirty="0" smtClean="0"/>
              <a:t>研究目标是：对银河系内外宇宙线的起源、加速和传播，黑洞、中子星等致密天体高能物理过程的研究，及暗物质粒子的间接探测和其他新物理学规律研究取得重要进展。</a:t>
            </a:r>
          </a:p>
        </p:txBody>
      </p:sp>
      <p:sp>
        <p:nvSpPr>
          <p:cNvPr id="4" name="灯片编号占位符 3"/>
          <p:cNvSpPr>
            <a:spLocks noGrp="1"/>
          </p:cNvSpPr>
          <p:nvPr>
            <p:ph type="sldNum" sz="quarter" idx="10"/>
          </p:nvPr>
        </p:nvSpPr>
        <p:spPr/>
        <p:txBody>
          <a:bodyPr/>
          <a:lstStyle/>
          <a:p>
            <a:fld id="{40BDCA28-7B0E-448B-B1C1-9C0A04B30B21}" type="slidenum">
              <a:rPr lang="zh-CN" altLang="en-US">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23154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从原始数据出发，开展质量检查和标定，进行数据重建和事例挑选，进入到数据分析环节，模拟为分析提供探测器响应和效率，理论组提供科学解释，凝练物理思想，最后形成成果发布。</a:t>
            </a:r>
            <a:endParaRPr lang="zh-CN" altLang="en-US" dirty="0"/>
          </a:p>
        </p:txBody>
      </p:sp>
      <p:sp>
        <p:nvSpPr>
          <p:cNvPr id="4" name="灯片编号占位符 3"/>
          <p:cNvSpPr>
            <a:spLocks noGrp="1"/>
          </p:cNvSpPr>
          <p:nvPr>
            <p:ph type="sldNum" sz="quarter" idx="10"/>
          </p:nvPr>
        </p:nvSpPr>
        <p:spPr/>
        <p:txBody>
          <a:bodyPr/>
          <a:lstStyle/>
          <a:p>
            <a:fld id="{40BDCA28-7B0E-448B-B1C1-9C0A04B30B21}" type="slidenum">
              <a:rPr lang="zh-CN" altLang="en-US">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560731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第一课题是第二课题的基础，第二课题又向第一课题提出改进要求；第二课题向第三、第四课题提供实验结果，后者则根据物理模型对前者提出新的物理分析课题。</a:t>
            </a:r>
            <a:endParaRPr lang="zh-CN" altLang="en-US" dirty="0"/>
          </a:p>
        </p:txBody>
      </p:sp>
      <p:sp>
        <p:nvSpPr>
          <p:cNvPr id="4" name="灯片编号占位符 3"/>
          <p:cNvSpPr>
            <a:spLocks noGrp="1"/>
          </p:cNvSpPr>
          <p:nvPr>
            <p:ph type="sldNum" sz="quarter" idx="10"/>
          </p:nvPr>
        </p:nvSpPr>
        <p:spPr/>
        <p:txBody>
          <a:bodyPr/>
          <a:lstStyle/>
          <a:p>
            <a:fld id="{40BDCA28-7B0E-448B-B1C1-9C0A04B30B21}" type="slidenum">
              <a:rPr lang="zh-CN" altLang="en-US">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90180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BDCA28-7B0E-448B-B1C1-9C0A04B30B21}" type="slidenum">
              <a:rPr lang="zh-CN" altLang="en-US">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1985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168727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309353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4090668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0887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4826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15542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2352491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矩形 3"/>
          <p:cNvSpPr/>
          <p:nvPr userDrawn="1"/>
        </p:nvSpPr>
        <p:spPr>
          <a:xfrm>
            <a:off x="0" y="0"/>
            <a:ext cx="12192000" cy="5821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50" dirty="0">
                <a:solidFill>
                  <a:prstClr val="white"/>
                </a:solidFill>
                <a:latin typeface="黑体" panose="02010609060101010101" pitchFamily="49" charset="-122"/>
                <a:ea typeface="黑体" panose="02010609060101010101" pitchFamily="49" charset="-122"/>
              </a:rPr>
              <a:t>国家重大科技基础设施建设项目可研报告评审</a:t>
            </a:r>
          </a:p>
        </p:txBody>
      </p:sp>
      <p:sp>
        <p:nvSpPr>
          <p:cNvPr id="7" name="矩形 6"/>
          <p:cNvSpPr/>
          <p:nvPr userDrawn="1"/>
        </p:nvSpPr>
        <p:spPr>
          <a:xfrm>
            <a:off x="0" y="6615384"/>
            <a:ext cx="12192000" cy="270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5250" algn="ctr" fontAlgn="base">
              <a:lnSpc>
                <a:spcPts val="1500"/>
              </a:lnSpc>
              <a:spcBef>
                <a:spcPts val="225"/>
              </a:spcBef>
              <a:spcAft>
                <a:spcPts val="225"/>
              </a:spcAft>
            </a:pPr>
            <a:r>
              <a:rPr lang="zh-CN" altLang="zh-CN" sz="1800" kern="0" dirty="0">
                <a:solidFill>
                  <a:srgbClr val="000000"/>
                </a:solidFill>
                <a:latin typeface="黑体" panose="02010609060101010101" pitchFamily="49" charset="-122"/>
                <a:ea typeface="黑体" panose="02010609060101010101" pitchFamily="49" charset="-122"/>
                <a:cs typeface="宋体"/>
              </a:rPr>
              <a:t>中</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科</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学</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成</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分</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中国科学院高能物理研究所</a:t>
            </a:r>
            <a:endParaRPr lang="zh-CN" altLang="zh-CN" sz="1800" kern="100" dirty="0">
              <a:solidFill>
                <a:prstClr val="white"/>
              </a:solidFill>
              <a:latin typeface="黑体" panose="02010609060101010101" pitchFamily="49" charset="-122"/>
              <a:ea typeface="黑体" panose="02010609060101010101" pitchFamily="49" charset="-122"/>
              <a:cs typeface="Times New Roman"/>
            </a:endParaRPr>
          </a:p>
        </p:txBody>
      </p:sp>
      <p:sp>
        <p:nvSpPr>
          <p:cNvPr id="9" name="文本占位符 8"/>
          <p:cNvSpPr>
            <a:spLocks noGrp="1"/>
          </p:cNvSpPr>
          <p:nvPr>
            <p:ph type="body" sz="quarter" idx="11" hasCustomPrompt="1"/>
          </p:nvPr>
        </p:nvSpPr>
        <p:spPr>
          <a:xfrm>
            <a:off x="609600" y="1484316"/>
            <a:ext cx="10972800" cy="4537075"/>
          </a:xfrm>
        </p:spPr>
        <p:txBody>
          <a:bodyPr/>
          <a:lstStyle>
            <a:lvl1pPr>
              <a:defRPr sz="1800">
                <a:solidFill>
                  <a:srgbClr val="0070C0"/>
                </a:solidFill>
                <a:latin typeface="黑体" panose="02010609060101010101" pitchFamily="49" charset="-122"/>
                <a:ea typeface="黑体" panose="02010609060101010101" pitchFamily="49" charset="-122"/>
              </a:defRPr>
            </a:lvl1pPr>
            <a:lvl2pPr>
              <a:defRPr sz="1650">
                <a:solidFill>
                  <a:schemeClr val="tx1"/>
                </a:solidFill>
                <a:latin typeface="黑体" panose="02010609060101010101" pitchFamily="49" charset="-122"/>
                <a:ea typeface="黑体" panose="02010609060101010101" pitchFamily="49" charset="-122"/>
              </a:defRPr>
            </a:lvl2pPr>
            <a:lvl3pPr>
              <a:defRPr sz="1500">
                <a:solidFill>
                  <a:srgbClr val="7030A0"/>
                </a:solidFill>
                <a:latin typeface="黑体" panose="02010609060101010101" pitchFamily="49" charset="-122"/>
                <a:ea typeface="黑体" panose="02010609060101010101" pitchFamily="49" charset="-122"/>
              </a:defRPr>
            </a:lvl3pPr>
          </a:lstStyle>
          <a:p>
            <a:pPr lvl="0"/>
            <a:r>
              <a:rPr lang="zh-CN" altLang="en-US" dirty="0" smtClean="0"/>
              <a:t>第一级</a:t>
            </a:r>
          </a:p>
          <a:p>
            <a:pPr lvl="1"/>
            <a:r>
              <a:rPr lang="zh-CN" altLang="en-US" dirty="0" smtClean="0"/>
              <a:t>第二级</a:t>
            </a:r>
          </a:p>
          <a:p>
            <a:pPr lvl="2"/>
            <a:r>
              <a:rPr lang="zh-CN" altLang="en-US" dirty="0" smtClean="0"/>
              <a:t>第三级</a:t>
            </a:r>
          </a:p>
        </p:txBody>
      </p:sp>
      <p:sp>
        <p:nvSpPr>
          <p:cNvPr id="13" name="文本占位符 12"/>
          <p:cNvSpPr>
            <a:spLocks noGrp="1"/>
          </p:cNvSpPr>
          <p:nvPr>
            <p:ph type="body" sz="quarter" idx="12"/>
          </p:nvPr>
        </p:nvSpPr>
        <p:spPr>
          <a:xfrm>
            <a:off x="609600" y="765178"/>
            <a:ext cx="10972800" cy="576263"/>
          </a:xfrm>
        </p:spPr>
        <p:txBody>
          <a:bodyPr/>
          <a:lstStyle>
            <a:lvl1pPr marL="0" indent="0" algn="ctr">
              <a:buNone/>
              <a:defRPr sz="2400" b="0">
                <a:solidFill>
                  <a:srgbClr val="EF2D44"/>
                </a:solidFill>
                <a:latin typeface="黑体" panose="02010609060101010101" pitchFamily="49" charset="-122"/>
                <a:ea typeface="黑体" panose="02010609060101010101" pitchFamily="49" charset="-122"/>
              </a:defRPr>
            </a:lvl1pPr>
          </a:lstStyle>
          <a:p>
            <a:pPr lvl="0"/>
            <a:endParaRPr lang="zh-CN" altLang="en-US" dirty="0" smtClean="0"/>
          </a:p>
        </p:txBody>
      </p:sp>
    </p:spTree>
    <p:extLst>
      <p:ext uri="{BB962C8B-B14F-4D97-AF65-F5344CB8AC3E}">
        <p14:creationId xmlns:p14="http://schemas.microsoft.com/office/powerpoint/2010/main" val="1953610681"/>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884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4792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91605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406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658272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748254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矩形 3"/>
          <p:cNvSpPr/>
          <p:nvPr userDrawn="1"/>
        </p:nvSpPr>
        <p:spPr>
          <a:xfrm>
            <a:off x="0" y="0"/>
            <a:ext cx="12192000" cy="5821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50" dirty="0">
                <a:solidFill>
                  <a:prstClr val="white"/>
                </a:solidFill>
                <a:latin typeface="黑体" panose="02010609060101010101" pitchFamily="49" charset="-122"/>
                <a:ea typeface="黑体" panose="02010609060101010101" pitchFamily="49" charset="-122"/>
              </a:rPr>
              <a:t>国家重大科技基础设施建设项目可研报告评审</a:t>
            </a:r>
          </a:p>
        </p:txBody>
      </p:sp>
      <p:sp>
        <p:nvSpPr>
          <p:cNvPr id="7" name="矩形 6"/>
          <p:cNvSpPr/>
          <p:nvPr userDrawn="1"/>
        </p:nvSpPr>
        <p:spPr>
          <a:xfrm>
            <a:off x="0" y="6615384"/>
            <a:ext cx="12192000" cy="270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5250" algn="ctr" fontAlgn="base">
              <a:lnSpc>
                <a:spcPts val="1500"/>
              </a:lnSpc>
              <a:spcBef>
                <a:spcPts val="225"/>
              </a:spcBef>
              <a:spcAft>
                <a:spcPts val="225"/>
              </a:spcAft>
            </a:pPr>
            <a:r>
              <a:rPr lang="zh-CN" altLang="zh-CN" sz="1800" kern="0" dirty="0">
                <a:solidFill>
                  <a:srgbClr val="000000"/>
                </a:solidFill>
                <a:latin typeface="黑体" panose="02010609060101010101" pitchFamily="49" charset="-122"/>
                <a:ea typeface="黑体" panose="02010609060101010101" pitchFamily="49" charset="-122"/>
                <a:cs typeface="宋体"/>
              </a:rPr>
              <a:t>中</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科</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学</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成</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分</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中国科学院高能物理研究所</a:t>
            </a:r>
            <a:endParaRPr lang="zh-CN" altLang="zh-CN" sz="1800" kern="100" dirty="0">
              <a:solidFill>
                <a:prstClr val="white"/>
              </a:solidFill>
              <a:latin typeface="黑体" panose="02010609060101010101" pitchFamily="49" charset="-122"/>
              <a:ea typeface="黑体" panose="02010609060101010101" pitchFamily="49" charset="-122"/>
              <a:cs typeface="Times New Roman"/>
            </a:endParaRPr>
          </a:p>
        </p:txBody>
      </p:sp>
      <p:sp>
        <p:nvSpPr>
          <p:cNvPr id="9" name="文本占位符 8"/>
          <p:cNvSpPr>
            <a:spLocks noGrp="1"/>
          </p:cNvSpPr>
          <p:nvPr>
            <p:ph type="body" sz="quarter" idx="11" hasCustomPrompt="1"/>
          </p:nvPr>
        </p:nvSpPr>
        <p:spPr>
          <a:xfrm>
            <a:off x="609600" y="1484316"/>
            <a:ext cx="10972800" cy="4537075"/>
          </a:xfrm>
        </p:spPr>
        <p:txBody>
          <a:bodyPr/>
          <a:lstStyle>
            <a:lvl1pPr>
              <a:defRPr sz="1800">
                <a:solidFill>
                  <a:srgbClr val="0070C0"/>
                </a:solidFill>
                <a:latin typeface="黑体" panose="02010609060101010101" pitchFamily="49" charset="-122"/>
                <a:ea typeface="黑体" panose="02010609060101010101" pitchFamily="49" charset="-122"/>
              </a:defRPr>
            </a:lvl1pPr>
            <a:lvl2pPr>
              <a:defRPr sz="1650">
                <a:solidFill>
                  <a:schemeClr val="tx1"/>
                </a:solidFill>
                <a:latin typeface="黑体" panose="02010609060101010101" pitchFamily="49" charset="-122"/>
                <a:ea typeface="黑体" panose="02010609060101010101" pitchFamily="49" charset="-122"/>
              </a:defRPr>
            </a:lvl2pPr>
            <a:lvl3pPr>
              <a:defRPr sz="1500">
                <a:solidFill>
                  <a:srgbClr val="7030A0"/>
                </a:solidFill>
                <a:latin typeface="黑体" panose="02010609060101010101" pitchFamily="49" charset="-122"/>
                <a:ea typeface="黑体" panose="02010609060101010101" pitchFamily="49" charset="-122"/>
              </a:defRPr>
            </a:lvl3pPr>
          </a:lstStyle>
          <a:p>
            <a:pPr lvl="0"/>
            <a:r>
              <a:rPr lang="zh-CN" altLang="en-US" dirty="0" smtClean="0"/>
              <a:t>第一级</a:t>
            </a:r>
          </a:p>
          <a:p>
            <a:pPr lvl="1"/>
            <a:r>
              <a:rPr lang="zh-CN" altLang="en-US" dirty="0" smtClean="0"/>
              <a:t>第二级</a:t>
            </a:r>
          </a:p>
          <a:p>
            <a:pPr lvl="2"/>
            <a:r>
              <a:rPr lang="zh-CN" altLang="en-US" dirty="0" smtClean="0"/>
              <a:t>第三级</a:t>
            </a:r>
          </a:p>
        </p:txBody>
      </p:sp>
      <p:sp>
        <p:nvSpPr>
          <p:cNvPr id="13" name="文本占位符 12"/>
          <p:cNvSpPr>
            <a:spLocks noGrp="1"/>
          </p:cNvSpPr>
          <p:nvPr>
            <p:ph type="body" sz="quarter" idx="12"/>
          </p:nvPr>
        </p:nvSpPr>
        <p:spPr>
          <a:xfrm>
            <a:off x="609600" y="765178"/>
            <a:ext cx="10972800" cy="576263"/>
          </a:xfrm>
        </p:spPr>
        <p:txBody>
          <a:bodyPr/>
          <a:lstStyle>
            <a:lvl1pPr marL="0" indent="0" algn="ctr">
              <a:buNone/>
              <a:defRPr sz="2400" b="0">
                <a:solidFill>
                  <a:srgbClr val="EF2D44"/>
                </a:solidFill>
                <a:latin typeface="黑体" panose="02010609060101010101" pitchFamily="49" charset="-122"/>
                <a:ea typeface="黑体" panose="02010609060101010101" pitchFamily="49" charset="-122"/>
              </a:defRPr>
            </a:lvl1pPr>
          </a:lstStyle>
          <a:p>
            <a:pPr lvl="0"/>
            <a:endParaRPr lang="zh-CN" altLang="en-US" dirty="0" smtClean="0"/>
          </a:p>
        </p:txBody>
      </p:sp>
    </p:spTree>
    <p:extLst>
      <p:ext uri="{BB962C8B-B14F-4D97-AF65-F5344CB8AC3E}">
        <p14:creationId xmlns:p14="http://schemas.microsoft.com/office/powerpoint/2010/main" val="1317061260"/>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965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8" name="灯片编号占位符 4"/>
          <p:cNvSpPr txBox="1">
            <a:spLocks/>
          </p:cNvSpPr>
          <p:nvPr userDrawn="1"/>
        </p:nvSpPr>
        <p:spPr>
          <a:xfrm>
            <a:off x="11281251" y="6376244"/>
            <a:ext cx="72796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47205E-B5AF-420F-9205-14CD5B2048A0}" type="slidenum">
              <a:rPr lang="zh-CN" altLang="en-US" sz="1800" smtClean="0">
                <a:solidFill>
                  <a:prstClr val="black">
                    <a:tint val="75000"/>
                  </a:prstClr>
                </a:solidFill>
                <a:latin typeface="Calibri"/>
              </a:rPr>
              <a:pPr/>
              <a:t>‹#›</a:t>
            </a:fld>
            <a:endParaRPr lang="zh-CN" altLang="en-US" sz="1800">
              <a:solidFill>
                <a:prstClr val="black">
                  <a:tint val="75000"/>
                </a:prstClr>
              </a:solidFill>
              <a:latin typeface="Calibri"/>
            </a:endParaRPr>
          </a:p>
        </p:txBody>
      </p:sp>
    </p:spTree>
    <p:extLst>
      <p:ext uri="{BB962C8B-B14F-4D97-AF65-F5344CB8AC3E}">
        <p14:creationId xmlns:p14="http://schemas.microsoft.com/office/powerpoint/2010/main" val="41066191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71044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000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灯片编号占位符 4"/>
          <p:cNvSpPr txBox="1">
            <a:spLocks/>
          </p:cNvSpPr>
          <p:nvPr userDrawn="1"/>
        </p:nvSpPr>
        <p:spPr>
          <a:xfrm>
            <a:off x="11281251" y="6376244"/>
            <a:ext cx="72796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47205E-B5AF-420F-9205-14CD5B2048A0}" type="slidenum">
              <a:rPr lang="zh-CN" altLang="en-US" sz="1800" smtClean="0">
                <a:solidFill>
                  <a:prstClr val="black">
                    <a:tint val="75000"/>
                  </a:prstClr>
                </a:solidFill>
                <a:latin typeface="Calibri"/>
              </a:rPr>
              <a:pPr/>
              <a:t>‹#›</a:t>
            </a:fld>
            <a:endParaRPr lang="zh-CN" altLang="en-US" sz="1800">
              <a:solidFill>
                <a:prstClr val="black">
                  <a:tint val="75000"/>
                </a:prstClr>
              </a:solidFill>
              <a:latin typeface="Calibri"/>
            </a:endParaRPr>
          </a:p>
        </p:txBody>
      </p:sp>
    </p:spTree>
    <p:extLst>
      <p:ext uri="{BB962C8B-B14F-4D97-AF65-F5344CB8AC3E}">
        <p14:creationId xmlns:p14="http://schemas.microsoft.com/office/powerpoint/2010/main" val="32673196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26686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1129573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99" y="1122363"/>
            <a:ext cx="9143603"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199" y="3602038"/>
            <a:ext cx="9143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solidFill>
                <a:srgbClr val="000000"/>
              </a:solidFill>
            </a:endParaRPr>
          </a:p>
        </p:txBody>
      </p:sp>
    </p:spTree>
    <p:extLst>
      <p:ext uri="{BB962C8B-B14F-4D97-AF65-F5344CB8AC3E}">
        <p14:creationId xmlns:p14="http://schemas.microsoft.com/office/powerpoint/2010/main" val="1380190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634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灯片编号占位符 4"/>
          <p:cNvSpPr txBox="1">
            <a:spLocks/>
          </p:cNvSpPr>
          <p:nvPr userDrawn="1"/>
        </p:nvSpPr>
        <p:spPr>
          <a:xfrm>
            <a:off x="11281251" y="6376244"/>
            <a:ext cx="72796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47205E-B5AF-420F-9205-14CD5B2048A0}" type="slidenum">
              <a:rPr lang="zh-CN" altLang="en-US" sz="1800" smtClean="0">
                <a:solidFill>
                  <a:prstClr val="black">
                    <a:tint val="75000"/>
                  </a:prstClr>
                </a:solidFill>
                <a:latin typeface="Calibri"/>
              </a:rPr>
              <a:pPr/>
              <a:t>‹#›</a:t>
            </a:fld>
            <a:endParaRPr lang="zh-CN" altLang="en-US" sz="1800">
              <a:solidFill>
                <a:prstClr val="black">
                  <a:tint val="75000"/>
                </a:prstClr>
              </a:solidFill>
              <a:latin typeface="Calibri"/>
            </a:endParaRPr>
          </a:p>
        </p:txBody>
      </p:sp>
    </p:spTree>
    <p:extLst>
      <p:ext uri="{BB962C8B-B14F-4D97-AF65-F5344CB8AC3E}">
        <p14:creationId xmlns:p14="http://schemas.microsoft.com/office/powerpoint/2010/main" val="36144120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69583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99" y="1122363"/>
            <a:ext cx="9143603"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199" y="3602038"/>
            <a:ext cx="9143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solidFill>
                <a:srgbClr val="000000"/>
              </a:solidFill>
            </a:endParaRPr>
          </a:p>
        </p:txBody>
      </p:sp>
    </p:spTree>
    <p:extLst>
      <p:ext uri="{BB962C8B-B14F-4D97-AF65-F5344CB8AC3E}">
        <p14:creationId xmlns:p14="http://schemas.microsoft.com/office/powerpoint/2010/main" val="283870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6635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灯片编号占位符 4"/>
          <p:cNvSpPr txBox="1">
            <a:spLocks/>
          </p:cNvSpPr>
          <p:nvPr userDrawn="1"/>
        </p:nvSpPr>
        <p:spPr>
          <a:xfrm>
            <a:off x="11281251" y="6376244"/>
            <a:ext cx="72796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47205E-B5AF-420F-9205-14CD5B2048A0}" type="slidenum">
              <a:rPr lang="zh-CN" altLang="en-US" sz="1800" smtClean="0">
                <a:solidFill>
                  <a:prstClr val="black">
                    <a:tint val="75000"/>
                  </a:prstClr>
                </a:solidFill>
                <a:latin typeface="Calibri"/>
              </a:rPr>
              <a:pPr/>
              <a:t>‹#›</a:t>
            </a:fld>
            <a:endParaRPr lang="zh-CN" altLang="en-US" sz="1800">
              <a:solidFill>
                <a:prstClr val="black">
                  <a:tint val="75000"/>
                </a:prstClr>
              </a:solidFill>
              <a:latin typeface="Calibri"/>
            </a:endParaRPr>
          </a:p>
        </p:txBody>
      </p:sp>
    </p:spTree>
    <p:extLst>
      <p:ext uri="{BB962C8B-B14F-4D97-AF65-F5344CB8AC3E}">
        <p14:creationId xmlns:p14="http://schemas.microsoft.com/office/powerpoint/2010/main" val="310503246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2094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99" y="1122363"/>
            <a:ext cx="9143603"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199" y="3602038"/>
            <a:ext cx="9143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solidFill>
                <a:srgbClr val="000000"/>
              </a:solidFill>
            </a:endParaRPr>
          </a:p>
        </p:txBody>
      </p:sp>
    </p:spTree>
    <p:extLst>
      <p:ext uri="{BB962C8B-B14F-4D97-AF65-F5344CB8AC3E}">
        <p14:creationId xmlns:p14="http://schemas.microsoft.com/office/powerpoint/2010/main" val="2181890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4527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2587444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8" name="灯片编号占位符 4"/>
          <p:cNvSpPr txBox="1">
            <a:spLocks/>
          </p:cNvSpPr>
          <p:nvPr userDrawn="1"/>
        </p:nvSpPr>
        <p:spPr>
          <a:xfrm>
            <a:off x="11281251" y="6376244"/>
            <a:ext cx="72796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47205E-B5AF-420F-9205-14CD5B2048A0}" type="slidenum">
              <a:rPr lang="zh-CN" altLang="en-US" sz="1800" smtClean="0">
                <a:solidFill>
                  <a:prstClr val="black">
                    <a:tint val="75000"/>
                  </a:prstClr>
                </a:solidFill>
                <a:latin typeface="Calibri"/>
              </a:rPr>
              <a:pPr/>
              <a:t>‹#›</a:t>
            </a:fld>
            <a:endParaRPr lang="zh-CN" altLang="en-US" sz="1800">
              <a:solidFill>
                <a:prstClr val="black">
                  <a:tint val="75000"/>
                </a:prstClr>
              </a:solidFill>
              <a:latin typeface="Calibri"/>
            </a:endParaRPr>
          </a:p>
        </p:txBody>
      </p:sp>
    </p:spTree>
    <p:extLst>
      <p:ext uri="{BB962C8B-B14F-4D97-AF65-F5344CB8AC3E}">
        <p14:creationId xmlns:p14="http://schemas.microsoft.com/office/powerpoint/2010/main" val="382225520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807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99" y="1122363"/>
            <a:ext cx="9143603"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199" y="3602038"/>
            <a:ext cx="914360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solidFill>
                <a:srgbClr val="000000"/>
              </a:solidFill>
            </a:endParaRPr>
          </a:p>
        </p:txBody>
      </p:sp>
    </p:spTree>
    <p:extLst>
      <p:ext uri="{BB962C8B-B14F-4D97-AF65-F5344CB8AC3E}">
        <p14:creationId xmlns:p14="http://schemas.microsoft.com/office/powerpoint/2010/main" val="655752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49075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50072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25260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07992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91000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5949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75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1414011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51856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40701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604001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378955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0370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1600" y="0"/>
            <a:ext cx="2794000" cy="6324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0"/>
            <a:ext cx="8178800" cy="6324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6216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34480660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6987670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矩形 3"/>
          <p:cNvSpPr/>
          <p:nvPr userDrawn="1"/>
        </p:nvSpPr>
        <p:spPr>
          <a:xfrm>
            <a:off x="0" y="0"/>
            <a:ext cx="12192000" cy="5821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50" dirty="0">
                <a:solidFill>
                  <a:prstClr val="white"/>
                </a:solidFill>
                <a:latin typeface="黑体" panose="02010609060101010101" pitchFamily="49" charset="-122"/>
                <a:ea typeface="黑体" panose="02010609060101010101" pitchFamily="49" charset="-122"/>
              </a:rPr>
              <a:t>国家重大科技基础设施建设项目可研报告评审</a:t>
            </a:r>
          </a:p>
        </p:txBody>
      </p:sp>
      <p:sp>
        <p:nvSpPr>
          <p:cNvPr id="7" name="矩形 6"/>
          <p:cNvSpPr/>
          <p:nvPr userDrawn="1"/>
        </p:nvSpPr>
        <p:spPr>
          <a:xfrm>
            <a:off x="0" y="6615384"/>
            <a:ext cx="12192000" cy="270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5250" algn="ctr" fontAlgn="base">
              <a:lnSpc>
                <a:spcPts val="1500"/>
              </a:lnSpc>
              <a:spcBef>
                <a:spcPts val="225"/>
              </a:spcBef>
              <a:spcAft>
                <a:spcPts val="225"/>
              </a:spcAft>
            </a:pPr>
            <a:r>
              <a:rPr lang="zh-CN" altLang="zh-CN" sz="1800" kern="0" dirty="0">
                <a:solidFill>
                  <a:srgbClr val="000000"/>
                </a:solidFill>
                <a:latin typeface="黑体" panose="02010609060101010101" pitchFamily="49" charset="-122"/>
                <a:ea typeface="黑体" panose="02010609060101010101" pitchFamily="49" charset="-122"/>
                <a:cs typeface="宋体"/>
              </a:rPr>
              <a:t>中</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科</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学</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成</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分</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中国科学院高能物理研究所</a:t>
            </a:r>
            <a:endParaRPr lang="zh-CN" altLang="zh-CN" sz="1800" kern="100" dirty="0">
              <a:solidFill>
                <a:prstClr val="white"/>
              </a:solidFill>
              <a:latin typeface="黑体" panose="02010609060101010101" pitchFamily="49" charset="-122"/>
              <a:ea typeface="黑体" panose="02010609060101010101" pitchFamily="49" charset="-122"/>
              <a:cs typeface="Times New Roman"/>
            </a:endParaRPr>
          </a:p>
        </p:txBody>
      </p:sp>
      <p:sp>
        <p:nvSpPr>
          <p:cNvPr id="9" name="文本占位符 8"/>
          <p:cNvSpPr>
            <a:spLocks noGrp="1"/>
          </p:cNvSpPr>
          <p:nvPr>
            <p:ph type="body" sz="quarter" idx="11" hasCustomPrompt="1"/>
          </p:nvPr>
        </p:nvSpPr>
        <p:spPr>
          <a:xfrm>
            <a:off x="609600" y="1484316"/>
            <a:ext cx="10972800" cy="4537075"/>
          </a:xfrm>
        </p:spPr>
        <p:txBody>
          <a:bodyPr/>
          <a:lstStyle>
            <a:lvl1pPr>
              <a:defRPr sz="1800">
                <a:solidFill>
                  <a:srgbClr val="0070C0"/>
                </a:solidFill>
                <a:latin typeface="黑体" panose="02010609060101010101" pitchFamily="49" charset="-122"/>
                <a:ea typeface="黑体" panose="02010609060101010101" pitchFamily="49" charset="-122"/>
              </a:defRPr>
            </a:lvl1pPr>
            <a:lvl2pPr>
              <a:defRPr sz="1650">
                <a:solidFill>
                  <a:schemeClr val="tx1"/>
                </a:solidFill>
                <a:latin typeface="黑体" panose="02010609060101010101" pitchFamily="49" charset="-122"/>
                <a:ea typeface="黑体" panose="02010609060101010101" pitchFamily="49" charset="-122"/>
              </a:defRPr>
            </a:lvl2pPr>
            <a:lvl3pPr>
              <a:defRPr sz="1500">
                <a:solidFill>
                  <a:srgbClr val="7030A0"/>
                </a:solidFill>
                <a:latin typeface="黑体" panose="02010609060101010101" pitchFamily="49" charset="-122"/>
                <a:ea typeface="黑体" panose="02010609060101010101" pitchFamily="49" charset="-122"/>
              </a:defRPr>
            </a:lvl3pPr>
          </a:lstStyle>
          <a:p>
            <a:pPr lvl="0"/>
            <a:r>
              <a:rPr lang="zh-CN" altLang="en-US" dirty="0" smtClean="0"/>
              <a:t>第一级</a:t>
            </a:r>
          </a:p>
          <a:p>
            <a:pPr lvl="1"/>
            <a:r>
              <a:rPr lang="zh-CN" altLang="en-US" dirty="0" smtClean="0"/>
              <a:t>第二级</a:t>
            </a:r>
          </a:p>
          <a:p>
            <a:pPr lvl="2"/>
            <a:r>
              <a:rPr lang="zh-CN" altLang="en-US" dirty="0" smtClean="0"/>
              <a:t>第三级</a:t>
            </a:r>
          </a:p>
        </p:txBody>
      </p:sp>
      <p:sp>
        <p:nvSpPr>
          <p:cNvPr id="13" name="文本占位符 12"/>
          <p:cNvSpPr>
            <a:spLocks noGrp="1"/>
          </p:cNvSpPr>
          <p:nvPr>
            <p:ph type="body" sz="quarter" idx="12"/>
          </p:nvPr>
        </p:nvSpPr>
        <p:spPr>
          <a:xfrm>
            <a:off x="609600" y="765178"/>
            <a:ext cx="10972800" cy="576263"/>
          </a:xfrm>
        </p:spPr>
        <p:txBody>
          <a:bodyPr/>
          <a:lstStyle>
            <a:lvl1pPr marL="0" indent="0" algn="ctr">
              <a:buNone/>
              <a:defRPr sz="2400" b="0">
                <a:solidFill>
                  <a:srgbClr val="EF2D44"/>
                </a:solidFill>
                <a:latin typeface="黑体" panose="02010609060101010101" pitchFamily="49" charset="-122"/>
                <a:ea typeface="黑体" panose="02010609060101010101" pitchFamily="49" charset="-122"/>
              </a:defRPr>
            </a:lvl1pPr>
          </a:lstStyle>
          <a:p>
            <a:pPr lvl="0"/>
            <a:endParaRPr lang="zh-CN" altLang="en-US" dirty="0" smtClean="0"/>
          </a:p>
        </p:txBody>
      </p:sp>
    </p:spTree>
    <p:extLst>
      <p:ext uri="{BB962C8B-B14F-4D97-AF65-F5344CB8AC3E}">
        <p14:creationId xmlns:p14="http://schemas.microsoft.com/office/powerpoint/2010/main" val="2505340785"/>
      </p:ext>
    </p:extLst>
  </p:cSld>
  <p:clrMapOvr>
    <a:masterClrMapping/>
  </p:clrMapOvr>
  <p:hf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49098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1909120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208423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926792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3716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76802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91447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07170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98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65999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90023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683980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60241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352127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82772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1600" y="0"/>
            <a:ext cx="2794000" cy="6324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0"/>
            <a:ext cx="8178800" cy="6324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85190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3778076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2"/>
            <a:ext cx="2379563" cy="365125"/>
          </a:xfrm>
          <a:prstGeom prst="rect">
            <a:avLst/>
          </a:prstGeom>
        </p:spPr>
        <p:txBody>
          <a:bodyPr/>
          <a:lstStyle/>
          <a:p>
            <a:pPr eaLnBrk="0" fontAlgn="base" hangingPunct="0">
              <a:spcBef>
                <a:spcPct val="0"/>
              </a:spcBef>
              <a:spcAft>
                <a:spcPct val="0"/>
              </a:spcAft>
            </a:pPr>
            <a:fld id="{6777F852-111C-4AB2-A882-6A2BA681CDCF}" type="datetimeFigureOut">
              <a:rPr lang="zh-CN" altLang="en-US">
                <a:solidFill>
                  <a:srgbClr val="5B9BD5">
                    <a:lumMod val="75000"/>
                  </a:srgbClr>
                </a:solidFill>
              </a:rPr>
              <a:pPr eaLnBrk="0" fontAlgn="base" hangingPunct="0">
                <a:spcBef>
                  <a:spcPct val="0"/>
                </a:spcBef>
                <a:spcAft>
                  <a:spcPct val="0"/>
                </a:spcAft>
              </a:pPr>
              <a:t>2018/10/8</a:t>
            </a:fld>
            <a:endParaRPr lang="zh-CN" altLang="en-US">
              <a:solidFill>
                <a:srgbClr val="5B9BD5">
                  <a:lumMod val="75000"/>
                </a:srgbClr>
              </a:solidFill>
            </a:endParaRPr>
          </a:p>
        </p:txBody>
      </p:sp>
      <p:sp>
        <p:nvSpPr>
          <p:cNvPr id="4" name="页脚占位符 3"/>
          <p:cNvSpPr>
            <a:spLocks noGrp="1"/>
          </p:cNvSpPr>
          <p:nvPr>
            <p:ph type="ftr" sz="quarter" idx="11"/>
          </p:nvPr>
        </p:nvSpPr>
        <p:spPr>
          <a:xfrm>
            <a:off x="3414533" y="6356352"/>
            <a:ext cx="5196068" cy="365125"/>
          </a:xfrm>
          <a:prstGeom prst="rect">
            <a:avLst/>
          </a:prstGeom>
        </p:spPr>
        <p:txBody>
          <a:bodyPr/>
          <a:lstStyle/>
          <a:p>
            <a:pPr eaLnBrk="0" fontAlgn="base" hangingPunct="0">
              <a:spcBef>
                <a:spcPct val="0"/>
              </a:spcBef>
              <a:spcAft>
                <a:spcPct val="0"/>
              </a:spcAft>
            </a:pPr>
            <a:endParaRPr lang="zh-CN" altLang="en-US">
              <a:solidFill>
                <a:srgbClr val="5B9BD5">
                  <a:lumMod val="75000"/>
                </a:srgb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725C4470-E1B7-4EF2-ACC7-34A34405EEA0}" type="slidenum">
              <a:rPr lang="zh-CN" altLang="en-US">
                <a:solidFill>
                  <a:srgbClr val="5B9BD5">
                    <a:lumMod val="75000"/>
                  </a:srgbClr>
                </a:solidFill>
              </a:rPr>
              <a:pPr eaLnBrk="0" fontAlgn="base" hangingPunct="0">
                <a:spcBef>
                  <a:spcPct val="0"/>
                </a:spcBef>
                <a:spcAft>
                  <a:spcPct val="0"/>
                </a:spcAft>
              </a:pPr>
              <a:t>‹#›</a:t>
            </a:fld>
            <a:endParaRPr lang="zh-CN" altLang="en-US">
              <a:solidFill>
                <a:srgbClr val="5B9BD5">
                  <a:lumMod val="75000"/>
                </a:srgbClr>
              </a:solidFill>
            </a:endParaRPr>
          </a:p>
        </p:txBody>
      </p:sp>
    </p:spTree>
    <p:extLst>
      <p:ext uri="{BB962C8B-B14F-4D97-AF65-F5344CB8AC3E}">
        <p14:creationId xmlns:p14="http://schemas.microsoft.com/office/powerpoint/2010/main" val="12506000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矩形 3"/>
          <p:cNvSpPr/>
          <p:nvPr userDrawn="1"/>
        </p:nvSpPr>
        <p:spPr>
          <a:xfrm>
            <a:off x="0" y="0"/>
            <a:ext cx="12192000" cy="58214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50" dirty="0">
                <a:solidFill>
                  <a:prstClr val="white"/>
                </a:solidFill>
                <a:latin typeface="黑体" panose="02010609060101010101" pitchFamily="49" charset="-122"/>
                <a:ea typeface="黑体" panose="02010609060101010101" pitchFamily="49" charset="-122"/>
              </a:rPr>
              <a:t>国家重大科技基础设施建设项目可研报告评审</a:t>
            </a:r>
          </a:p>
        </p:txBody>
      </p:sp>
      <p:sp>
        <p:nvSpPr>
          <p:cNvPr id="7" name="矩形 6"/>
          <p:cNvSpPr/>
          <p:nvPr userDrawn="1"/>
        </p:nvSpPr>
        <p:spPr>
          <a:xfrm>
            <a:off x="0" y="6615384"/>
            <a:ext cx="12192000" cy="270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5250" algn="ctr" fontAlgn="base">
              <a:lnSpc>
                <a:spcPts val="1500"/>
              </a:lnSpc>
              <a:spcBef>
                <a:spcPts val="225"/>
              </a:spcBef>
              <a:spcAft>
                <a:spcPts val="225"/>
              </a:spcAft>
            </a:pPr>
            <a:r>
              <a:rPr lang="zh-CN" altLang="zh-CN" sz="1800" kern="0" dirty="0">
                <a:solidFill>
                  <a:srgbClr val="000000"/>
                </a:solidFill>
                <a:latin typeface="黑体" panose="02010609060101010101" pitchFamily="49" charset="-122"/>
                <a:ea typeface="黑体" panose="02010609060101010101" pitchFamily="49" charset="-122"/>
                <a:cs typeface="宋体"/>
              </a:rPr>
              <a:t>中</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科</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学</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成</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都</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分</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院</a:t>
            </a:r>
            <a:r>
              <a:rPr lang="en-US" altLang="zh-CN" sz="1800" kern="0" dirty="0">
                <a:solidFill>
                  <a:srgbClr val="000000"/>
                </a:solidFill>
                <a:latin typeface="黑体" panose="02010609060101010101" pitchFamily="49" charset="-122"/>
                <a:ea typeface="黑体" panose="02010609060101010101" pitchFamily="49" charset="-122"/>
                <a:cs typeface="宋体"/>
              </a:rPr>
              <a:t>                </a:t>
            </a:r>
            <a:r>
              <a:rPr lang="zh-CN" altLang="zh-CN" sz="1800" kern="0" dirty="0">
                <a:solidFill>
                  <a:srgbClr val="000000"/>
                </a:solidFill>
                <a:latin typeface="黑体" panose="02010609060101010101" pitchFamily="49" charset="-122"/>
                <a:ea typeface="黑体" panose="02010609060101010101" pitchFamily="49" charset="-122"/>
                <a:cs typeface="宋体"/>
              </a:rPr>
              <a:t>中国科学院高能物理研究所</a:t>
            </a:r>
            <a:endParaRPr lang="zh-CN" altLang="zh-CN" sz="1800" kern="100" dirty="0">
              <a:solidFill>
                <a:prstClr val="white"/>
              </a:solidFill>
              <a:latin typeface="黑体" panose="02010609060101010101" pitchFamily="49" charset="-122"/>
              <a:ea typeface="黑体" panose="02010609060101010101" pitchFamily="49" charset="-122"/>
              <a:cs typeface="Times New Roman"/>
            </a:endParaRPr>
          </a:p>
        </p:txBody>
      </p:sp>
      <p:sp>
        <p:nvSpPr>
          <p:cNvPr id="9" name="文本占位符 8"/>
          <p:cNvSpPr>
            <a:spLocks noGrp="1"/>
          </p:cNvSpPr>
          <p:nvPr>
            <p:ph type="body" sz="quarter" idx="11" hasCustomPrompt="1"/>
          </p:nvPr>
        </p:nvSpPr>
        <p:spPr>
          <a:xfrm>
            <a:off x="609600" y="1484316"/>
            <a:ext cx="10972800" cy="4537075"/>
          </a:xfrm>
        </p:spPr>
        <p:txBody>
          <a:bodyPr/>
          <a:lstStyle>
            <a:lvl1pPr>
              <a:defRPr sz="1800">
                <a:solidFill>
                  <a:srgbClr val="0070C0"/>
                </a:solidFill>
                <a:latin typeface="黑体" panose="02010609060101010101" pitchFamily="49" charset="-122"/>
                <a:ea typeface="黑体" panose="02010609060101010101" pitchFamily="49" charset="-122"/>
              </a:defRPr>
            </a:lvl1pPr>
            <a:lvl2pPr>
              <a:defRPr sz="1650">
                <a:solidFill>
                  <a:schemeClr val="tx1"/>
                </a:solidFill>
                <a:latin typeface="黑体" panose="02010609060101010101" pitchFamily="49" charset="-122"/>
                <a:ea typeface="黑体" panose="02010609060101010101" pitchFamily="49" charset="-122"/>
              </a:defRPr>
            </a:lvl2pPr>
            <a:lvl3pPr>
              <a:defRPr sz="1500">
                <a:solidFill>
                  <a:srgbClr val="7030A0"/>
                </a:solidFill>
                <a:latin typeface="黑体" panose="02010609060101010101" pitchFamily="49" charset="-122"/>
                <a:ea typeface="黑体" panose="02010609060101010101" pitchFamily="49" charset="-122"/>
              </a:defRPr>
            </a:lvl3pPr>
          </a:lstStyle>
          <a:p>
            <a:pPr lvl="0"/>
            <a:r>
              <a:rPr lang="zh-CN" altLang="en-US" dirty="0" smtClean="0"/>
              <a:t>第一级</a:t>
            </a:r>
          </a:p>
          <a:p>
            <a:pPr lvl="1"/>
            <a:r>
              <a:rPr lang="zh-CN" altLang="en-US" dirty="0" smtClean="0"/>
              <a:t>第二级</a:t>
            </a:r>
          </a:p>
          <a:p>
            <a:pPr lvl="2"/>
            <a:r>
              <a:rPr lang="zh-CN" altLang="en-US" dirty="0" smtClean="0"/>
              <a:t>第三级</a:t>
            </a:r>
          </a:p>
        </p:txBody>
      </p:sp>
      <p:sp>
        <p:nvSpPr>
          <p:cNvPr id="13" name="文本占位符 12"/>
          <p:cNvSpPr>
            <a:spLocks noGrp="1"/>
          </p:cNvSpPr>
          <p:nvPr>
            <p:ph type="body" sz="quarter" idx="12"/>
          </p:nvPr>
        </p:nvSpPr>
        <p:spPr>
          <a:xfrm>
            <a:off x="609600" y="765178"/>
            <a:ext cx="10972800" cy="576263"/>
          </a:xfrm>
        </p:spPr>
        <p:txBody>
          <a:bodyPr/>
          <a:lstStyle>
            <a:lvl1pPr marL="0" indent="0" algn="ctr">
              <a:buNone/>
              <a:defRPr sz="2400" b="0">
                <a:solidFill>
                  <a:srgbClr val="EF2D44"/>
                </a:solidFill>
                <a:latin typeface="黑体" panose="02010609060101010101" pitchFamily="49" charset="-122"/>
                <a:ea typeface="黑体" panose="02010609060101010101" pitchFamily="49" charset="-122"/>
              </a:defRPr>
            </a:lvl1pPr>
          </a:lstStyle>
          <a:p>
            <a:pPr lvl="0"/>
            <a:endParaRPr lang="zh-CN" altLang="en-US" dirty="0" smtClean="0"/>
          </a:p>
        </p:txBody>
      </p:sp>
    </p:spTree>
    <p:extLst>
      <p:ext uri="{BB962C8B-B14F-4D97-AF65-F5344CB8AC3E}">
        <p14:creationId xmlns:p14="http://schemas.microsoft.com/office/powerpoint/2010/main" val="3882770257"/>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303944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C699A03-5F61-4A9B-8A87-03228C4BA203}" type="datetimeFigureOut">
              <a:rPr lang="zh-CN" altLang="en-US" smtClean="0"/>
              <a:t>2018/10/8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250520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6.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7.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99A03-5F61-4A9B-8A87-03228C4BA203}" type="datetimeFigureOut">
              <a:rPr lang="zh-CN" altLang="en-US" smtClean="0"/>
              <a:t>2018/10/8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7DE4B-5E91-4B2F-A61F-752145F6A791}" type="slidenum">
              <a:rPr lang="zh-CN" altLang="en-US" smtClean="0"/>
              <a:t>‹#›</a:t>
            </a:fld>
            <a:endParaRPr lang="zh-CN" altLang="en-US"/>
          </a:p>
        </p:txBody>
      </p:sp>
    </p:spTree>
    <p:extLst>
      <p:ext uri="{BB962C8B-B14F-4D97-AF65-F5344CB8AC3E}">
        <p14:creationId xmlns:p14="http://schemas.microsoft.com/office/powerpoint/2010/main" val="137706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3" r:id="rId12"/>
    <p:sldLayoutId id="2147483744" r:id="rId13"/>
    <p:sldLayoutId id="2147483745" r:id="rId14"/>
    <p:sldLayoutId id="2147483750" r:id="rId15"/>
    <p:sldLayoutId id="2147483751" r:id="rId16"/>
    <p:sldLayoutId id="2147483752" r:id="rId17"/>
    <p:sldLayoutId id="2147483726" r:id="rId18"/>
    <p:sldLayoutId id="2147483727" r:id="rId19"/>
    <p:sldLayoutId id="2147483728" r:id="rId20"/>
    <p:sldLayoutId id="2147483733" r:id="rId21"/>
    <p:sldLayoutId id="2147483734" r:id="rId22"/>
    <p:sldLayoutId id="2147483735" r:id="rId23"/>
    <p:sldLayoutId id="2147483681" r:id="rId24"/>
    <p:sldLayoutId id="2147483682" r:id="rId25"/>
    <p:sldLayoutId id="214748368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extBox 14"/>
          <p:cNvSpPr>
            <a:spLocks/>
          </p:cNvSpPr>
          <p:nvPr/>
        </p:nvSpPr>
        <p:spPr bwMode="auto">
          <a:xfrm>
            <a:off x="-33865" y="-12700"/>
            <a:ext cx="12249150" cy="477054"/>
          </a:xfrm>
          <a:custGeom>
            <a:avLst/>
            <a:gdLst/>
            <a:ahLst/>
            <a:cxnLst>
              <a:cxn ang="0">
                <a:pos x="39756" y="0"/>
              </a:cxn>
              <a:cxn ang="0">
                <a:pos x="9203634" y="29818"/>
              </a:cxn>
              <a:cxn ang="0">
                <a:pos x="9183756" y="1443719"/>
              </a:cxn>
              <a:cxn ang="0">
                <a:pos x="0" y="1433780"/>
              </a:cxn>
              <a:cxn ang="0">
                <a:pos x="39756" y="0"/>
              </a:cxn>
            </a:cxnLst>
            <a:rect l="0" t="0" r="r" b="b"/>
            <a:pathLst>
              <a:path w="9203634" h="1443719">
                <a:moveTo>
                  <a:pt x="39756" y="0"/>
                </a:moveTo>
                <a:lnTo>
                  <a:pt x="9203634" y="29818"/>
                </a:lnTo>
                <a:lnTo>
                  <a:pt x="9183756" y="1443719"/>
                </a:lnTo>
                <a:lnTo>
                  <a:pt x="0" y="1433780"/>
                </a:lnTo>
                <a:lnTo>
                  <a:pt x="39756" y="0"/>
                </a:lnTo>
                <a:close/>
              </a:path>
            </a:pathLst>
          </a:custGeom>
          <a:gradFill rotWithShape="1">
            <a:gsLst>
              <a:gs pos="0">
                <a:srgbClr val="6EA8FF">
                  <a:alpha val="0"/>
                </a:srgbClr>
              </a:gs>
              <a:gs pos="11000">
                <a:srgbClr val="6EA8FF">
                  <a:alpha val="0"/>
                </a:srgbClr>
              </a:gs>
              <a:gs pos="100000">
                <a:srgbClr val="DAEDEF">
                  <a:alpha val="0"/>
                </a:srgbClr>
              </a:gs>
            </a:gsLst>
            <a:lin ang="5400000" scaled="1"/>
          </a:gradFill>
          <a:ln w="9525">
            <a:noFill/>
            <a:round/>
            <a:headEnd/>
            <a:tailEnd/>
          </a:ln>
        </p:spPr>
        <p:txBody>
          <a:bodyPr>
            <a:spAutoFit/>
          </a:bodyPr>
          <a:lstStyle/>
          <a:p>
            <a:pPr fontAlgn="base">
              <a:spcBef>
                <a:spcPct val="0"/>
              </a:spcBef>
              <a:spcAft>
                <a:spcPct val="0"/>
              </a:spcAft>
            </a:pPr>
            <a:endParaRPr lang="zh-CN" altLang="en-US" sz="2500" b="1">
              <a:solidFill>
                <a:srgbClr val="000000"/>
              </a:solidFill>
            </a:endParaRPr>
          </a:p>
        </p:txBody>
      </p:sp>
      <p:sp>
        <p:nvSpPr>
          <p:cNvPr id="1027" name="Line 8"/>
          <p:cNvSpPr>
            <a:spLocks noChangeShapeType="1"/>
          </p:cNvSpPr>
          <p:nvPr/>
        </p:nvSpPr>
        <p:spPr bwMode="auto">
          <a:xfrm>
            <a:off x="431800" y="1052513"/>
            <a:ext cx="8642351" cy="0"/>
          </a:xfrm>
          <a:prstGeom prst="line">
            <a:avLst/>
          </a:prstGeom>
          <a:noFill/>
          <a:ln w="38100" cmpd="thickThin">
            <a:solidFill>
              <a:srgbClr val="9ED3D7"/>
            </a:solidFill>
            <a:round/>
            <a:headEnd/>
            <a:tailEnd/>
          </a:ln>
        </p:spPr>
        <p:txBody>
          <a:bodyPr/>
          <a:lstStyle/>
          <a:p>
            <a:pPr fontAlgn="base">
              <a:spcBef>
                <a:spcPct val="0"/>
              </a:spcBef>
              <a:spcAft>
                <a:spcPct val="0"/>
              </a:spcAft>
            </a:pPr>
            <a:endParaRPr lang="zh-CN" altLang="en-US" sz="2500" b="1">
              <a:solidFill>
                <a:srgbClr val="000000"/>
              </a:solidFill>
            </a:endParaRPr>
          </a:p>
        </p:txBody>
      </p:sp>
      <p:sp>
        <p:nvSpPr>
          <p:cNvPr id="1029"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日期占位符 3"/>
          <p:cNvSpPr>
            <a:spLocks noGrp="1" noChangeArrowheads="1"/>
          </p:cNvSpPr>
          <p:nvPr>
            <p:ph type="dt" sz="half" idx="2"/>
          </p:nvPr>
        </p:nvSpPr>
        <p:spPr bwMode="auto">
          <a:xfrm>
            <a:off x="4451350" y="6316663"/>
            <a:ext cx="1837267"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solidFill>
                <a:srgbClr val="000000"/>
              </a:solidFill>
            </a:endParaRPr>
          </a:p>
        </p:txBody>
      </p:sp>
      <p:pic>
        <p:nvPicPr>
          <p:cNvPr id="7" name="图片 6" descr="QQ图片20140714151506.jpg"/>
          <p:cNvPicPr>
            <a:picLocks noChangeAspect="1"/>
          </p:cNvPicPr>
          <p:nvPr/>
        </p:nvPicPr>
        <p:blipFill>
          <a:blip r:embed="rId6"/>
          <a:stretch>
            <a:fillRect/>
          </a:stretch>
        </p:blipFill>
        <p:spPr>
          <a:xfrm>
            <a:off x="10212270" y="188640"/>
            <a:ext cx="943579" cy="566772"/>
          </a:xfrm>
          <a:prstGeom prst="rect">
            <a:avLst/>
          </a:prstGeom>
          <a:effectLst/>
        </p:spPr>
      </p:pic>
      <p:sp>
        <p:nvSpPr>
          <p:cNvPr id="8" name="TextBox 7"/>
          <p:cNvSpPr txBox="1"/>
          <p:nvPr/>
        </p:nvSpPr>
        <p:spPr>
          <a:xfrm>
            <a:off x="9552834" y="764704"/>
            <a:ext cx="2262452" cy="369332"/>
          </a:xfrm>
          <a:prstGeom prst="rect">
            <a:avLst/>
          </a:prstGeom>
          <a:noFill/>
        </p:spPr>
        <p:txBody>
          <a:bodyPr wrap="none" rtlCol="0">
            <a:spAutoFit/>
          </a:bodyPr>
          <a:lstStyle/>
          <a:p>
            <a:pPr fontAlgn="base">
              <a:spcBef>
                <a:spcPct val="0"/>
              </a:spcBef>
              <a:spcAft>
                <a:spcPct val="0"/>
              </a:spcAft>
            </a:pPr>
            <a:r>
              <a:rPr lang="zh-CN" altLang="en-US" sz="1800" dirty="0">
                <a:solidFill>
                  <a:srgbClr val="2D2D8A"/>
                </a:solidFill>
                <a:latin typeface="华文行楷" panose="02010800040101010101" pitchFamily="2" charset="-122"/>
                <a:ea typeface="华文行楷" panose="02010800040101010101" pitchFamily="2" charset="-122"/>
              </a:rPr>
              <a:t>高技术研究发展中心</a:t>
            </a:r>
          </a:p>
        </p:txBody>
      </p:sp>
    </p:spTree>
    <p:extLst>
      <p:ext uri="{BB962C8B-B14F-4D97-AF65-F5344CB8AC3E}">
        <p14:creationId xmlns:p14="http://schemas.microsoft.com/office/powerpoint/2010/main" val="4020809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宋体" pitchFamily="2" charset="-122"/>
        </a:defRPr>
      </a:lvl2pPr>
      <a:lvl3pPr algn="l" rtl="0" eaLnBrk="0" fontAlgn="base" hangingPunct="0">
        <a:spcBef>
          <a:spcPct val="0"/>
        </a:spcBef>
        <a:spcAft>
          <a:spcPct val="0"/>
        </a:spcAft>
        <a:defRPr sz="3000">
          <a:solidFill>
            <a:schemeClr val="tx2"/>
          </a:solidFill>
          <a:latin typeface="Arial" pitchFamily="34" charset="0"/>
          <a:ea typeface="宋体" pitchFamily="2" charset="-122"/>
        </a:defRPr>
      </a:lvl3pPr>
      <a:lvl4pPr algn="l" rtl="0" eaLnBrk="0" fontAlgn="base" hangingPunct="0">
        <a:spcBef>
          <a:spcPct val="0"/>
        </a:spcBef>
        <a:spcAft>
          <a:spcPct val="0"/>
        </a:spcAft>
        <a:defRPr sz="3000">
          <a:solidFill>
            <a:schemeClr val="tx2"/>
          </a:solidFill>
          <a:latin typeface="Arial" pitchFamily="34" charset="0"/>
          <a:ea typeface="宋体" pitchFamily="2" charset="-122"/>
        </a:defRPr>
      </a:lvl4pPr>
      <a:lvl5pPr algn="l" rtl="0" eaLnBrk="0" fontAlgn="base" hangingPunct="0">
        <a:spcBef>
          <a:spcPct val="0"/>
        </a:spcBef>
        <a:spcAft>
          <a:spcPct val="0"/>
        </a:spcAft>
        <a:defRPr sz="3000">
          <a:solidFill>
            <a:schemeClr val="tx2"/>
          </a:solidFill>
          <a:latin typeface="Arial" pitchFamily="34" charset="0"/>
          <a:ea typeface="宋体" pitchFamily="2" charset="-122"/>
        </a:defRPr>
      </a:lvl5pPr>
      <a:lvl6pPr marL="457200" algn="l" rtl="0" eaLnBrk="0" fontAlgn="base" hangingPunct="0">
        <a:spcBef>
          <a:spcPct val="0"/>
        </a:spcBef>
        <a:spcAft>
          <a:spcPct val="0"/>
        </a:spcAft>
        <a:defRPr sz="3000">
          <a:solidFill>
            <a:schemeClr val="tx2"/>
          </a:solidFill>
          <a:latin typeface="Arial" pitchFamily="34" charset="0"/>
          <a:ea typeface="宋体" pitchFamily="2" charset="-122"/>
        </a:defRPr>
      </a:lvl6pPr>
      <a:lvl7pPr marL="914400" algn="l" rtl="0" eaLnBrk="0" fontAlgn="base" hangingPunct="0">
        <a:spcBef>
          <a:spcPct val="0"/>
        </a:spcBef>
        <a:spcAft>
          <a:spcPct val="0"/>
        </a:spcAft>
        <a:defRPr sz="3000">
          <a:solidFill>
            <a:schemeClr val="tx2"/>
          </a:solidFill>
          <a:latin typeface="Arial" pitchFamily="34" charset="0"/>
          <a:ea typeface="宋体" pitchFamily="2" charset="-122"/>
        </a:defRPr>
      </a:lvl7pPr>
      <a:lvl8pPr marL="1371600" algn="l" rtl="0" eaLnBrk="0" fontAlgn="base" hangingPunct="0">
        <a:spcBef>
          <a:spcPct val="0"/>
        </a:spcBef>
        <a:spcAft>
          <a:spcPct val="0"/>
        </a:spcAft>
        <a:defRPr sz="3000">
          <a:solidFill>
            <a:schemeClr val="tx2"/>
          </a:solidFill>
          <a:latin typeface="Arial" pitchFamily="34" charset="0"/>
          <a:ea typeface="宋体" pitchFamily="2" charset="-122"/>
        </a:defRPr>
      </a:lvl8pPr>
      <a:lvl9pPr marL="1828800" algn="l" rtl="0" eaLnBrk="0" fontAlgn="base" hangingPunct="0">
        <a:spcBef>
          <a:spcPct val="0"/>
        </a:spcBef>
        <a:spcAft>
          <a:spcPct val="0"/>
        </a:spcAft>
        <a:defRPr sz="30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extBox 14"/>
          <p:cNvSpPr>
            <a:spLocks/>
          </p:cNvSpPr>
          <p:nvPr/>
        </p:nvSpPr>
        <p:spPr bwMode="auto">
          <a:xfrm>
            <a:off x="-33865" y="-12700"/>
            <a:ext cx="12249150" cy="477054"/>
          </a:xfrm>
          <a:custGeom>
            <a:avLst/>
            <a:gdLst/>
            <a:ahLst/>
            <a:cxnLst>
              <a:cxn ang="0">
                <a:pos x="39756" y="0"/>
              </a:cxn>
              <a:cxn ang="0">
                <a:pos x="9203634" y="29818"/>
              </a:cxn>
              <a:cxn ang="0">
                <a:pos x="9183756" y="1443719"/>
              </a:cxn>
              <a:cxn ang="0">
                <a:pos x="0" y="1433780"/>
              </a:cxn>
              <a:cxn ang="0">
                <a:pos x="39756" y="0"/>
              </a:cxn>
            </a:cxnLst>
            <a:rect l="0" t="0" r="r" b="b"/>
            <a:pathLst>
              <a:path w="9203634" h="1443719">
                <a:moveTo>
                  <a:pt x="39756" y="0"/>
                </a:moveTo>
                <a:lnTo>
                  <a:pt x="9203634" y="29818"/>
                </a:lnTo>
                <a:lnTo>
                  <a:pt x="9183756" y="1443719"/>
                </a:lnTo>
                <a:lnTo>
                  <a:pt x="0" y="1433780"/>
                </a:lnTo>
                <a:lnTo>
                  <a:pt x="39756" y="0"/>
                </a:lnTo>
                <a:close/>
              </a:path>
            </a:pathLst>
          </a:custGeom>
          <a:gradFill rotWithShape="1">
            <a:gsLst>
              <a:gs pos="0">
                <a:srgbClr val="6EA8FF">
                  <a:alpha val="0"/>
                </a:srgbClr>
              </a:gs>
              <a:gs pos="11000">
                <a:srgbClr val="6EA8FF">
                  <a:alpha val="0"/>
                </a:srgbClr>
              </a:gs>
              <a:gs pos="100000">
                <a:srgbClr val="DAEDEF">
                  <a:alpha val="0"/>
                </a:srgbClr>
              </a:gs>
            </a:gsLst>
            <a:lin ang="5400000" scaled="1"/>
          </a:gradFill>
          <a:ln w="9525">
            <a:noFill/>
            <a:round/>
            <a:headEnd/>
            <a:tailEnd/>
          </a:ln>
        </p:spPr>
        <p:txBody>
          <a:bodyPr>
            <a:spAutoFit/>
          </a:bodyPr>
          <a:lstStyle/>
          <a:p>
            <a:pPr fontAlgn="base">
              <a:spcBef>
                <a:spcPct val="0"/>
              </a:spcBef>
              <a:spcAft>
                <a:spcPct val="0"/>
              </a:spcAft>
            </a:pPr>
            <a:endParaRPr lang="zh-CN" altLang="en-US" sz="2500" b="1">
              <a:solidFill>
                <a:srgbClr val="000000"/>
              </a:solidFill>
            </a:endParaRPr>
          </a:p>
        </p:txBody>
      </p:sp>
      <p:sp>
        <p:nvSpPr>
          <p:cNvPr id="1027" name="Line 8"/>
          <p:cNvSpPr>
            <a:spLocks noChangeShapeType="1"/>
          </p:cNvSpPr>
          <p:nvPr/>
        </p:nvSpPr>
        <p:spPr bwMode="auto">
          <a:xfrm>
            <a:off x="431800" y="1052513"/>
            <a:ext cx="8642351" cy="0"/>
          </a:xfrm>
          <a:prstGeom prst="line">
            <a:avLst/>
          </a:prstGeom>
          <a:noFill/>
          <a:ln w="38100" cmpd="thickThin">
            <a:solidFill>
              <a:srgbClr val="9ED3D7"/>
            </a:solidFill>
            <a:round/>
            <a:headEnd/>
            <a:tailEnd/>
          </a:ln>
        </p:spPr>
        <p:txBody>
          <a:bodyPr/>
          <a:lstStyle/>
          <a:p>
            <a:pPr fontAlgn="base">
              <a:spcBef>
                <a:spcPct val="0"/>
              </a:spcBef>
              <a:spcAft>
                <a:spcPct val="0"/>
              </a:spcAft>
            </a:pPr>
            <a:endParaRPr lang="zh-CN" altLang="en-US" sz="2500" b="1">
              <a:solidFill>
                <a:srgbClr val="000000"/>
              </a:solidFill>
            </a:endParaRPr>
          </a:p>
        </p:txBody>
      </p:sp>
      <p:sp>
        <p:nvSpPr>
          <p:cNvPr id="1029"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日期占位符 3"/>
          <p:cNvSpPr>
            <a:spLocks noGrp="1" noChangeArrowheads="1"/>
          </p:cNvSpPr>
          <p:nvPr>
            <p:ph type="dt" sz="half" idx="2"/>
          </p:nvPr>
        </p:nvSpPr>
        <p:spPr bwMode="auto">
          <a:xfrm>
            <a:off x="4451350" y="6316663"/>
            <a:ext cx="1837267"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solidFill>
                <a:srgbClr val="000000"/>
              </a:solidFill>
            </a:endParaRPr>
          </a:p>
        </p:txBody>
      </p:sp>
      <p:pic>
        <p:nvPicPr>
          <p:cNvPr id="7" name="图片 6" descr="QQ图片20140714151506.jpg"/>
          <p:cNvPicPr>
            <a:picLocks noChangeAspect="1"/>
          </p:cNvPicPr>
          <p:nvPr/>
        </p:nvPicPr>
        <p:blipFill>
          <a:blip r:embed="rId6"/>
          <a:stretch>
            <a:fillRect/>
          </a:stretch>
        </p:blipFill>
        <p:spPr>
          <a:xfrm>
            <a:off x="10212270" y="188640"/>
            <a:ext cx="943579" cy="566772"/>
          </a:xfrm>
          <a:prstGeom prst="rect">
            <a:avLst/>
          </a:prstGeom>
          <a:effectLst/>
        </p:spPr>
      </p:pic>
      <p:sp>
        <p:nvSpPr>
          <p:cNvPr id="8" name="TextBox 7"/>
          <p:cNvSpPr txBox="1"/>
          <p:nvPr/>
        </p:nvSpPr>
        <p:spPr>
          <a:xfrm>
            <a:off x="9552834" y="764704"/>
            <a:ext cx="2262452" cy="369332"/>
          </a:xfrm>
          <a:prstGeom prst="rect">
            <a:avLst/>
          </a:prstGeom>
          <a:noFill/>
        </p:spPr>
        <p:txBody>
          <a:bodyPr wrap="none" rtlCol="0">
            <a:spAutoFit/>
          </a:bodyPr>
          <a:lstStyle/>
          <a:p>
            <a:pPr fontAlgn="base">
              <a:spcBef>
                <a:spcPct val="0"/>
              </a:spcBef>
              <a:spcAft>
                <a:spcPct val="0"/>
              </a:spcAft>
            </a:pPr>
            <a:r>
              <a:rPr lang="zh-CN" altLang="en-US" sz="1800" dirty="0">
                <a:solidFill>
                  <a:srgbClr val="2D2D8A"/>
                </a:solidFill>
                <a:latin typeface="华文行楷" panose="02010800040101010101" pitchFamily="2" charset="-122"/>
                <a:ea typeface="华文行楷" panose="02010800040101010101" pitchFamily="2" charset="-122"/>
              </a:rPr>
              <a:t>高技术研究发展中心</a:t>
            </a:r>
          </a:p>
        </p:txBody>
      </p:sp>
    </p:spTree>
    <p:extLst>
      <p:ext uri="{BB962C8B-B14F-4D97-AF65-F5344CB8AC3E}">
        <p14:creationId xmlns:p14="http://schemas.microsoft.com/office/powerpoint/2010/main" val="39283939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宋体" pitchFamily="2" charset="-122"/>
        </a:defRPr>
      </a:lvl2pPr>
      <a:lvl3pPr algn="l" rtl="0" eaLnBrk="0" fontAlgn="base" hangingPunct="0">
        <a:spcBef>
          <a:spcPct val="0"/>
        </a:spcBef>
        <a:spcAft>
          <a:spcPct val="0"/>
        </a:spcAft>
        <a:defRPr sz="3000">
          <a:solidFill>
            <a:schemeClr val="tx2"/>
          </a:solidFill>
          <a:latin typeface="Arial" pitchFamily="34" charset="0"/>
          <a:ea typeface="宋体" pitchFamily="2" charset="-122"/>
        </a:defRPr>
      </a:lvl3pPr>
      <a:lvl4pPr algn="l" rtl="0" eaLnBrk="0" fontAlgn="base" hangingPunct="0">
        <a:spcBef>
          <a:spcPct val="0"/>
        </a:spcBef>
        <a:spcAft>
          <a:spcPct val="0"/>
        </a:spcAft>
        <a:defRPr sz="3000">
          <a:solidFill>
            <a:schemeClr val="tx2"/>
          </a:solidFill>
          <a:latin typeface="Arial" pitchFamily="34" charset="0"/>
          <a:ea typeface="宋体" pitchFamily="2" charset="-122"/>
        </a:defRPr>
      </a:lvl4pPr>
      <a:lvl5pPr algn="l" rtl="0" eaLnBrk="0" fontAlgn="base" hangingPunct="0">
        <a:spcBef>
          <a:spcPct val="0"/>
        </a:spcBef>
        <a:spcAft>
          <a:spcPct val="0"/>
        </a:spcAft>
        <a:defRPr sz="3000">
          <a:solidFill>
            <a:schemeClr val="tx2"/>
          </a:solidFill>
          <a:latin typeface="Arial" pitchFamily="34" charset="0"/>
          <a:ea typeface="宋体" pitchFamily="2" charset="-122"/>
        </a:defRPr>
      </a:lvl5pPr>
      <a:lvl6pPr marL="457200" algn="l" rtl="0" eaLnBrk="0" fontAlgn="base" hangingPunct="0">
        <a:spcBef>
          <a:spcPct val="0"/>
        </a:spcBef>
        <a:spcAft>
          <a:spcPct val="0"/>
        </a:spcAft>
        <a:defRPr sz="3000">
          <a:solidFill>
            <a:schemeClr val="tx2"/>
          </a:solidFill>
          <a:latin typeface="Arial" pitchFamily="34" charset="0"/>
          <a:ea typeface="宋体" pitchFamily="2" charset="-122"/>
        </a:defRPr>
      </a:lvl6pPr>
      <a:lvl7pPr marL="914400" algn="l" rtl="0" eaLnBrk="0" fontAlgn="base" hangingPunct="0">
        <a:spcBef>
          <a:spcPct val="0"/>
        </a:spcBef>
        <a:spcAft>
          <a:spcPct val="0"/>
        </a:spcAft>
        <a:defRPr sz="3000">
          <a:solidFill>
            <a:schemeClr val="tx2"/>
          </a:solidFill>
          <a:latin typeface="Arial" pitchFamily="34" charset="0"/>
          <a:ea typeface="宋体" pitchFamily="2" charset="-122"/>
        </a:defRPr>
      </a:lvl7pPr>
      <a:lvl8pPr marL="1371600" algn="l" rtl="0" eaLnBrk="0" fontAlgn="base" hangingPunct="0">
        <a:spcBef>
          <a:spcPct val="0"/>
        </a:spcBef>
        <a:spcAft>
          <a:spcPct val="0"/>
        </a:spcAft>
        <a:defRPr sz="3000">
          <a:solidFill>
            <a:schemeClr val="tx2"/>
          </a:solidFill>
          <a:latin typeface="Arial" pitchFamily="34" charset="0"/>
          <a:ea typeface="宋体" pitchFamily="2" charset="-122"/>
        </a:defRPr>
      </a:lvl8pPr>
      <a:lvl9pPr marL="1828800" algn="l" rtl="0" eaLnBrk="0" fontAlgn="base" hangingPunct="0">
        <a:spcBef>
          <a:spcPct val="0"/>
        </a:spcBef>
        <a:spcAft>
          <a:spcPct val="0"/>
        </a:spcAft>
        <a:defRPr sz="30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extBox 14"/>
          <p:cNvSpPr>
            <a:spLocks/>
          </p:cNvSpPr>
          <p:nvPr/>
        </p:nvSpPr>
        <p:spPr bwMode="auto">
          <a:xfrm>
            <a:off x="-33865" y="-12700"/>
            <a:ext cx="12249150" cy="477054"/>
          </a:xfrm>
          <a:custGeom>
            <a:avLst/>
            <a:gdLst/>
            <a:ahLst/>
            <a:cxnLst>
              <a:cxn ang="0">
                <a:pos x="39756" y="0"/>
              </a:cxn>
              <a:cxn ang="0">
                <a:pos x="9203634" y="29818"/>
              </a:cxn>
              <a:cxn ang="0">
                <a:pos x="9183756" y="1443719"/>
              </a:cxn>
              <a:cxn ang="0">
                <a:pos x="0" y="1433780"/>
              </a:cxn>
              <a:cxn ang="0">
                <a:pos x="39756" y="0"/>
              </a:cxn>
            </a:cxnLst>
            <a:rect l="0" t="0" r="r" b="b"/>
            <a:pathLst>
              <a:path w="9203634" h="1443719">
                <a:moveTo>
                  <a:pt x="39756" y="0"/>
                </a:moveTo>
                <a:lnTo>
                  <a:pt x="9203634" y="29818"/>
                </a:lnTo>
                <a:lnTo>
                  <a:pt x="9183756" y="1443719"/>
                </a:lnTo>
                <a:lnTo>
                  <a:pt x="0" y="1433780"/>
                </a:lnTo>
                <a:lnTo>
                  <a:pt x="39756" y="0"/>
                </a:lnTo>
                <a:close/>
              </a:path>
            </a:pathLst>
          </a:custGeom>
          <a:gradFill rotWithShape="1">
            <a:gsLst>
              <a:gs pos="0">
                <a:srgbClr val="6EA8FF">
                  <a:alpha val="0"/>
                </a:srgbClr>
              </a:gs>
              <a:gs pos="11000">
                <a:srgbClr val="6EA8FF">
                  <a:alpha val="0"/>
                </a:srgbClr>
              </a:gs>
              <a:gs pos="100000">
                <a:srgbClr val="DAEDEF">
                  <a:alpha val="0"/>
                </a:srgbClr>
              </a:gs>
            </a:gsLst>
            <a:lin ang="5400000" scaled="1"/>
          </a:gradFill>
          <a:ln w="9525">
            <a:noFill/>
            <a:round/>
            <a:headEnd/>
            <a:tailEnd/>
          </a:ln>
        </p:spPr>
        <p:txBody>
          <a:bodyPr>
            <a:spAutoFit/>
          </a:bodyPr>
          <a:lstStyle/>
          <a:p>
            <a:pPr fontAlgn="base">
              <a:spcBef>
                <a:spcPct val="0"/>
              </a:spcBef>
              <a:spcAft>
                <a:spcPct val="0"/>
              </a:spcAft>
            </a:pPr>
            <a:endParaRPr lang="zh-CN" altLang="en-US" sz="2500" b="1">
              <a:solidFill>
                <a:srgbClr val="000000"/>
              </a:solidFill>
            </a:endParaRPr>
          </a:p>
        </p:txBody>
      </p:sp>
      <p:sp>
        <p:nvSpPr>
          <p:cNvPr id="1027" name="Line 8"/>
          <p:cNvSpPr>
            <a:spLocks noChangeShapeType="1"/>
          </p:cNvSpPr>
          <p:nvPr/>
        </p:nvSpPr>
        <p:spPr bwMode="auto">
          <a:xfrm>
            <a:off x="431800" y="1052513"/>
            <a:ext cx="8642351" cy="0"/>
          </a:xfrm>
          <a:prstGeom prst="line">
            <a:avLst/>
          </a:prstGeom>
          <a:noFill/>
          <a:ln w="38100" cmpd="thickThin">
            <a:solidFill>
              <a:srgbClr val="9ED3D7"/>
            </a:solidFill>
            <a:round/>
            <a:headEnd/>
            <a:tailEnd/>
          </a:ln>
        </p:spPr>
        <p:txBody>
          <a:bodyPr/>
          <a:lstStyle/>
          <a:p>
            <a:pPr fontAlgn="base">
              <a:spcBef>
                <a:spcPct val="0"/>
              </a:spcBef>
              <a:spcAft>
                <a:spcPct val="0"/>
              </a:spcAft>
            </a:pPr>
            <a:endParaRPr lang="zh-CN" altLang="en-US" sz="2500" b="1">
              <a:solidFill>
                <a:srgbClr val="000000"/>
              </a:solidFill>
            </a:endParaRPr>
          </a:p>
        </p:txBody>
      </p:sp>
      <p:sp>
        <p:nvSpPr>
          <p:cNvPr id="1029"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日期占位符 3"/>
          <p:cNvSpPr>
            <a:spLocks noGrp="1" noChangeArrowheads="1"/>
          </p:cNvSpPr>
          <p:nvPr>
            <p:ph type="dt" sz="half" idx="2"/>
          </p:nvPr>
        </p:nvSpPr>
        <p:spPr bwMode="auto">
          <a:xfrm>
            <a:off x="4451350" y="6316663"/>
            <a:ext cx="1837267"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solidFill>
                <a:srgbClr val="000000"/>
              </a:solidFill>
            </a:endParaRPr>
          </a:p>
        </p:txBody>
      </p:sp>
      <p:pic>
        <p:nvPicPr>
          <p:cNvPr id="7" name="图片 6" descr="QQ图片20140714151506.jpg"/>
          <p:cNvPicPr>
            <a:picLocks noChangeAspect="1"/>
          </p:cNvPicPr>
          <p:nvPr/>
        </p:nvPicPr>
        <p:blipFill>
          <a:blip r:embed="rId6"/>
          <a:stretch>
            <a:fillRect/>
          </a:stretch>
        </p:blipFill>
        <p:spPr>
          <a:xfrm>
            <a:off x="10212270" y="188640"/>
            <a:ext cx="943579" cy="566772"/>
          </a:xfrm>
          <a:prstGeom prst="rect">
            <a:avLst/>
          </a:prstGeom>
          <a:effectLst/>
        </p:spPr>
      </p:pic>
      <p:sp>
        <p:nvSpPr>
          <p:cNvPr id="8" name="TextBox 7"/>
          <p:cNvSpPr txBox="1"/>
          <p:nvPr/>
        </p:nvSpPr>
        <p:spPr>
          <a:xfrm>
            <a:off x="9552834" y="764704"/>
            <a:ext cx="2262452" cy="369332"/>
          </a:xfrm>
          <a:prstGeom prst="rect">
            <a:avLst/>
          </a:prstGeom>
          <a:noFill/>
        </p:spPr>
        <p:txBody>
          <a:bodyPr wrap="none" rtlCol="0">
            <a:spAutoFit/>
          </a:bodyPr>
          <a:lstStyle/>
          <a:p>
            <a:pPr fontAlgn="base">
              <a:spcBef>
                <a:spcPct val="0"/>
              </a:spcBef>
              <a:spcAft>
                <a:spcPct val="0"/>
              </a:spcAft>
            </a:pPr>
            <a:r>
              <a:rPr lang="zh-CN" altLang="en-US" sz="1800" dirty="0">
                <a:solidFill>
                  <a:srgbClr val="2D2D8A"/>
                </a:solidFill>
                <a:latin typeface="华文行楷" panose="02010800040101010101" pitchFamily="2" charset="-122"/>
                <a:ea typeface="华文行楷" panose="02010800040101010101" pitchFamily="2" charset="-122"/>
              </a:rPr>
              <a:t>高技术研究发展中心</a:t>
            </a:r>
          </a:p>
        </p:txBody>
      </p:sp>
    </p:spTree>
    <p:extLst>
      <p:ext uri="{BB962C8B-B14F-4D97-AF65-F5344CB8AC3E}">
        <p14:creationId xmlns:p14="http://schemas.microsoft.com/office/powerpoint/2010/main" val="13511350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宋体" pitchFamily="2" charset="-122"/>
        </a:defRPr>
      </a:lvl2pPr>
      <a:lvl3pPr algn="l" rtl="0" eaLnBrk="0" fontAlgn="base" hangingPunct="0">
        <a:spcBef>
          <a:spcPct val="0"/>
        </a:spcBef>
        <a:spcAft>
          <a:spcPct val="0"/>
        </a:spcAft>
        <a:defRPr sz="3000">
          <a:solidFill>
            <a:schemeClr val="tx2"/>
          </a:solidFill>
          <a:latin typeface="Arial" pitchFamily="34" charset="0"/>
          <a:ea typeface="宋体" pitchFamily="2" charset="-122"/>
        </a:defRPr>
      </a:lvl3pPr>
      <a:lvl4pPr algn="l" rtl="0" eaLnBrk="0" fontAlgn="base" hangingPunct="0">
        <a:spcBef>
          <a:spcPct val="0"/>
        </a:spcBef>
        <a:spcAft>
          <a:spcPct val="0"/>
        </a:spcAft>
        <a:defRPr sz="3000">
          <a:solidFill>
            <a:schemeClr val="tx2"/>
          </a:solidFill>
          <a:latin typeface="Arial" pitchFamily="34" charset="0"/>
          <a:ea typeface="宋体" pitchFamily="2" charset="-122"/>
        </a:defRPr>
      </a:lvl4pPr>
      <a:lvl5pPr algn="l" rtl="0" eaLnBrk="0" fontAlgn="base" hangingPunct="0">
        <a:spcBef>
          <a:spcPct val="0"/>
        </a:spcBef>
        <a:spcAft>
          <a:spcPct val="0"/>
        </a:spcAft>
        <a:defRPr sz="3000">
          <a:solidFill>
            <a:schemeClr val="tx2"/>
          </a:solidFill>
          <a:latin typeface="Arial" pitchFamily="34" charset="0"/>
          <a:ea typeface="宋体" pitchFamily="2" charset="-122"/>
        </a:defRPr>
      </a:lvl5pPr>
      <a:lvl6pPr marL="457200" algn="l" rtl="0" eaLnBrk="0" fontAlgn="base" hangingPunct="0">
        <a:spcBef>
          <a:spcPct val="0"/>
        </a:spcBef>
        <a:spcAft>
          <a:spcPct val="0"/>
        </a:spcAft>
        <a:defRPr sz="3000">
          <a:solidFill>
            <a:schemeClr val="tx2"/>
          </a:solidFill>
          <a:latin typeface="Arial" pitchFamily="34" charset="0"/>
          <a:ea typeface="宋体" pitchFamily="2" charset="-122"/>
        </a:defRPr>
      </a:lvl6pPr>
      <a:lvl7pPr marL="914400" algn="l" rtl="0" eaLnBrk="0" fontAlgn="base" hangingPunct="0">
        <a:spcBef>
          <a:spcPct val="0"/>
        </a:spcBef>
        <a:spcAft>
          <a:spcPct val="0"/>
        </a:spcAft>
        <a:defRPr sz="3000">
          <a:solidFill>
            <a:schemeClr val="tx2"/>
          </a:solidFill>
          <a:latin typeface="Arial" pitchFamily="34" charset="0"/>
          <a:ea typeface="宋体" pitchFamily="2" charset="-122"/>
        </a:defRPr>
      </a:lvl7pPr>
      <a:lvl8pPr marL="1371600" algn="l" rtl="0" eaLnBrk="0" fontAlgn="base" hangingPunct="0">
        <a:spcBef>
          <a:spcPct val="0"/>
        </a:spcBef>
        <a:spcAft>
          <a:spcPct val="0"/>
        </a:spcAft>
        <a:defRPr sz="3000">
          <a:solidFill>
            <a:schemeClr val="tx2"/>
          </a:solidFill>
          <a:latin typeface="Arial" pitchFamily="34" charset="0"/>
          <a:ea typeface="宋体" pitchFamily="2" charset="-122"/>
        </a:defRPr>
      </a:lvl8pPr>
      <a:lvl9pPr marL="1828800" algn="l" rtl="0" eaLnBrk="0" fontAlgn="base" hangingPunct="0">
        <a:spcBef>
          <a:spcPct val="0"/>
        </a:spcBef>
        <a:spcAft>
          <a:spcPct val="0"/>
        </a:spcAft>
        <a:defRPr sz="30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extBox 14"/>
          <p:cNvSpPr>
            <a:spLocks/>
          </p:cNvSpPr>
          <p:nvPr/>
        </p:nvSpPr>
        <p:spPr bwMode="auto">
          <a:xfrm>
            <a:off x="-33865" y="-12700"/>
            <a:ext cx="12249150" cy="477054"/>
          </a:xfrm>
          <a:custGeom>
            <a:avLst/>
            <a:gdLst/>
            <a:ahLst/>
            <a:cxnLst>
              <a:cxn ang="0">
                <a:pos x="39756" y="0"/>
              </a:cxn>
              <a:cxn ang="0">
                <a:pos x="9203634" y="29818"/>
              </a:cxn>
              <a:cxn ang="0">
                <a:pos x="9183756" y="1443719"/>
              </a:cxn>
              <a:cxn ang="0">
                <a:pos x="0" y="1433780"/>
              </a:cxn>
              <a:cxn ang="0">
                <a:pos x="39756" y="0"/>
              </a:cxn>
            </a:cxnLst>
            <a:rect l="0" t="0" r="r" b="b"/>
            <a:pathLst>
              <a:path w="9203634" h="1443719">
                <a:moveTo>
                  <a:pt x="39756" y="0"/>
                </a:moveTo>
                <a:lnTo>
                  <a:pt x="9203634" y="29818"/>
                </a:lnTo>
                <a:lnTo>
                  <a:pt x="9183756" y="1443719"/>
                </a:lnTo>
                <a:lnTo>
                  <a:pt x="0" y="1433780"/>
                </a:lnTo>
                <a:lnTo>
                  <a:pt x="39756" y="0"/>
                </a:lnTo>
                <a:close/>
              </a:path>
            </a:pathLst>
          </a:custGeom>
          <a:gradFill rotWithShape="1">
            <a:gsLst>
              <a:gs pos="0">
                <a:srgbClr val="6EA8FF">
                  <a:alpha val="0"/>
                </a:srgbClr>
              </a:gs>
              <a:gs pos="11000">
                <a:srgbClr val="6EA8FF">
                  <a:alpha val="0"/>
                </a:srgbClr>
              </a:gs>
              <a:gs pos="100000">
                <a:srgbClr val="DAEDEF">
                  <a:alpha val="0"/>
                </a:srgbClr>
              </a:gs>
            </a:gsLst>
            <a:lin ang="5400000" scaled="1"/>
          </a:gradFill>
          <a:ln w="9525">
            <a:noFill/>
            <a:round/>
            <a:headEnd/>
            <a:tailEnd/>
          </a:ln>
        </p:spPr>
        <p:txBody>
          <a:bodyPr>
            <a:spAutoFit/>
          </a:bodyPr>
          <a:lstStyle/>
          <a:p>
            <a:pPr fontAlgn="base">
              <a:spcBef>
                <a:spcPct val="0"/>
              </a:spcBef>
              <a:spcAft>
                <a:spcPct val="0"/>
              </a:spcAft>
            </a:pPr>
            <a:endParaRPr lang="zh-CN" altLang="en-US" sz="2500" b="1">
              <a:solidFill>
                <a:srgbClr val="000000"/>
              </a:solidFill>
            </a:endParaRPr>
          </a:p>
        </p:txBody>
      </p:sp>
      <p:sp>
        <p:nvSpPr>
          <p:cNvPr id="1027" name="Line 8"/>
          <p:cNvSpPr>
            <a:spLocks noChangeShapeType="1"/>
          </p:cNvSpPr>
          <p:nvPr/>
        </p:nvSpPr>
        <p:spPr bwMode="auto">
          <a:xfrm>
            <a:off x="431800" y="1052513"/>
            <a:ext cx="8642351" cy="0"/>
          </a:xfrm>
          <a:prstGeom prst="line">
            <a:avLst/>
          </a:prstGeom>
          <a:noFill/>
          <a:ln w="38100" cmpd="thickThin">
            <a:solidFill>
              <a:srgbClr val="9ED3D7"/>
            </a:solidFill>
            <a:round/>
            <a:headEnd/>
            <a:tailEnd/>
          </a:ln>
        </p:spPr>
        <p:txBody>
          <a:bodyPr/>
          <a:lstStyle/>
          <a:p>
            <a:pPr fontAlgn="base">
              <a:spcBef>
                <a:spcPct val="0"/>
              </a:spcBef>
              <a:spcAft>
                <a:spcPct val="0"/>
              </a:spcAft>
            </a:pPr>
            <a:endParaRPr lang="zh-CN" altLang="en-US" sz="2500" b="1">
              <a:solidFill>
                <a:srgbClr val="000000"/>
              </a:solidFill>
            </a:endParaRPr>
          </a:p>
        </p:txBody>
      </p:sp>
      <p:sp>
        <p:nvSpPr>
          <p:cNvPr id="1029" name="Rectangle 3"/>
          <p:cNvSpPr>
            <a:spLocks noGrp="1" noChangeArrowheads="1"/>
          </p:cNvSpPr>
          <p:nvPr>
            <p:ph type="body" idx="1"/>
          </p:nvPr>
        </p:nvSpPr>
        <p:spPr bwMode="auto">
          <a:xfrm>
            <a:off x="609601" y="1600202"/>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日期占位符 3"/>
          <p:cNvSpPr>
            <a:spLocks noGrp="1" noChangeArrowheads="1"/>
          </p:cNvSpPr>
          <p:nvPr>
            <p:ph type="dt" sz="half" idx="2"/>
          </p:nvPr>
        </p:nvSpPr>
        <p:spPr bwMode="auto">
          <a:xfrm>
            <a:off x="4451350" y="6316663"/>
            <a:ext cx="1837267"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n-US">
              <a:solidFill>
                <a:srgbClr val="000000"/>
              </a:solidFill>
            </a:endParaRPr>
          </a:p>
        </p:txBody>
      </p:sp>
      <p:pic>
        <p:nvPicPr>
          <p:cNvPr id="7" name="图片 6" descr="QQ图片20140714151506.jpg"/>
          <p:cNvPicPr>
            <a:picLocks noChangeAspect="1"/>
          </p:cNvPicPr>
          <p:nvPr/>
        </p:nvPicPr>
        <p:blipFill>
          <a:blip r:embed="rId6"/>
          <a:stretch>
            <a:fillRect/>
          </a:stretch>
        </p:blipFill>
        <p:spPr>
          <a:xfrm>
            <a:off x="10212270" y="188640"/>
            <a:ext cx="943579" cy="566772"/>
          </a:xfrm>
          <a:prstGeom prst="rect">
            <a:avLst/>
          </a:prstGeom>
          <a:effectLst/>
        </p:spPr>
      </p:pic>
      <p:sp>
        <p:nvSpPr>
          <p:cNvPr id="8" name="TextBox 7"/>
          <p:cNvSpPr txBox="1"/>
          <p:nvPr/>
        </p:nvSpPr>
        <p:spPr>
          <a:xfrm>
            <a:off x="9552834" y="764704"/>
            <a:ext cx="2262452" cy="369332"/>
          </a:xfrm>
          <a:prstGeom prst="rect">
            <a:avLst/>
          </a:prstGeom>
          <a:noFill/>
        </p:spPr>
        <p:txBody>
          <a:bodyPr wrap="none" rtlCol="0">
            <a:spAutoFit/>
          </a:bodyPr>
          <a:lstStyle/>
          <a:p>
            <a:pPr fontAlgn="base">
              <a:spcBef>
                <a:spcPct val="0"/>
              </a:spcBef>
              <a:spcAft>
                <a:spcPct val="0"/>
              </a:spcAft>
            </a:pPr>
            <a:r>
              <a:rPr lang="zh-CN" altLang="en-US" sz="1800" dirty="0">
                <a:solidFill>
                  <a:srgbClr val="2D2D8A"/>
                </a:solidFill>
                <a:latin typeface="华文行楷" panose="02010800040101010101" pitchFamily="2" charset="-122"/>
                <a:ea typeface="华文行楷" panose="02010800040101010101" pitchFamily="2" charset="-122"/>
              </a:rPr>
              <a:t>高技术研究发展中心</a:t>
            </a:r>
          </a:p>
        </p:txBody>
      </p:sp>
    </p:spTree>
    <p:extLst>
      <p:ext uri="{BB962C8B-B14F-4D97-AF65-F5344CB8AC3E}">
        <p14:creationId xmlns:p14="http://schemas.microsoft.com/office/powerpoint/2010/main" val="32428763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ea typeface="宋体" pitchFamily="2" charset="-122"/>
        </a:defRPr>
      </a:lvl2pPr>
      <a:lvl3pPr algn="l" rtl="0" eaLnBrk="0" fontAlgn="base" hangingPunct="0">
        <a:spcBef>
          <a:spcPct val="0"/>
        </a:spcBef>
        <a:spcAft>
          <a:spcPct val="0"/>
        </a:spcAft>
        <a:defRPr sz="3000">
          <a:solidFill>
            <a:schemeClr val="tx2"/>
          </a:solidFill>
          <a:latin typeface="Arial" pitchFamily="34" charset="0"/>
          <a:ea typeface="宋体" pitchFamily="2" charset="-122"/>
        </a:defRPr>
      </a:lvl3pPr>
      <a:lvl4pPr algn="l" rtl="0" eaLnBrk="0" fontAlgn="base" hangingPunct="0">
        <a:spcBef>
          <a:spcPct val="0"/>
        </a:spcBef>
        <a:spcAft>
          <a:spcPct val="0"/>
        </a:spcAft>
        <a:defRPr sz="3000">
          <a:solidFill>
            <a:schemeClr val="tx2"/>
          </a:solidFill>
          <a:latin typeface="Arial" pitchFamily="34" charset="0"/>
          <a:ea typeface="宋体" pitchFamily="2" charset="-122"/>
        </a:defRPr>
      </a:lvl4pPr>
      <a:lvl5pPr algn="l" rtl="0" eaLnBrk="0" fontAlgn="base" hangingPunct="0">
        <a:spcBef>
          <a:spcPct val="0"/>
        </a:spcBef>
        <a:spcAft>
          <a:spcPct val="0"/>
        </a:spcAft>
        <a:defRPr sz="3000">
          <a:solidFill>
            <a:schemeClr val="tx2"/>
          </a:solidFill>
          <a:latin typeface="Arial" pitchFamily="34" charset="0"/>
          <a:ea typeface="宋体" pitchFamily="2" charset="-122"/>
        </a:defRPr>
      </a:lvl5pPr>
      <a:lvl6pPr marL="457200" algn="l" rtl="0" eaLnBrk="0" fontAlgn="base" hangingPunct="0">
        <a:spcBef>
          <a:spcPct val="0"/>
        </a:spcBef>
        <a:spcAft>
          <a:spcPct val="0"/>
        </a:spcAft>
        <a:defRPr sz="3000">
          <a:solidFill>
            <a:schemeClr val="tx2"/>
          </a:solidFill>
          <a:latin typeface="Arial" pitchFamily="34" charset="0"/>
          <a:ea typeface="宋体" pitchFamily="2" charset="-122"/>
        </a:defRPr>
      </a:lvl6pPr>
      <a:lvl7pPr marL="914400" algn="l" rtl="0" eaLnBrk="0" fontAlgn="base" hangingPunct="0">
        <a:spcBef>
          <a:spcPct val="0"/>
        </a:spcBef>
        <a:spcAft>
          <a:spcPct val="0"/>
        </a:spcAft>
        <a:defRPr sz="3000">
          <a:solidFill>
            <a:schemeClr val="tx2"/>
          </a:solidFill>
          <a:latin typeface="Arial" pitchFamily="34" charset="0"/>
          <a:ea typeface="宋体" pitchFamily="2" charset="-122"/>
        </a:defRPr>
      </a:lvl7pPr>
      <a:lvl8pPr marL="1371600" algn="l" rtl="0" eaLnBrk="0" fontAlgn="base" hangingPunct="0">
        <a:spcBef>
          <a:spcPct val="0"/>
        </a:spcBef>
        <a:spcAft>
          <a:spcPct val="0"/>
        </a:spcAft>
        <a:defRPr sz="3000">
          <a:solidFill>
            <a:schemeClr val="tx2"/>
          </a:solidFill>
          <a:latin typeface="Arial" pitchFamily="34" charset="0"/>
          <a:ea typeface="宋体" pitchFamily="2" charset="-122"/>
        </a:defRPr>
      </a:lvl8pPr>
      <a:lvl9pPr marL="1828800" algn="l" rtl="0" eaLnBrk="0" fontAlgn="base" hangingPunct="0">
        <a:spcBef>
          <a:spcPct val="0"/>
        </a:spcBef>
        <a:spcAft>
          <a:spcPct val="0"/>
        </a:spcAft>
        <a:defRPr sz="30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25538"/>
            <a:ext cx="11997267" cy="76200"/>
          </a:xfrm>
          <a:prstGeom prst="rect">
            <a:avLst/>
          </a:prstGeom>
          <a:gradFill rotWithShape="1">
            <a:gsLst>
              <a:gs pos="0">
                <a:schemeClr val="accent2"/>
              </a:gs>
              <a:gs pos="100000">
                <a:srgbClr val="F6F6FD"/>
              </a:gs>
            </a:gsLst>
            <a:lin ang="0" scaled="1"/>
          </a:gradFill>
          <a:ln w="0">
            <a:noFill/>
            <a:miter lim="800000"/>
            <a:headEnd/>
            <a:tailEnd/>
          </a:ln>
          <a:effectLst/>
        </p:spPr>
        <p:txBody>
          <a:bodyPr wrap="none" anchor="ctr"/>
          <a:lstStyle/>
          <a:p>
            <a:pPr fontAlgn="base">
              <a:lnSpc>
                <a:spcPct val="140000"/>
              </a:lnSpc>
              <a:spcBef>
                <a:spcPct val="0"/>
              </a:spcBef>
              <a:spcAft>
                <a:spcPct val="0"/>
              </a:spcAft>
              <a:defRPr/>
            </a:pPr>
            <a:endParaRPr kumimoji="1" lang="zh-CN" altLang="en-US" sz="3200" b="1">
              <a:solidFill>
                <a:srgbClr val="FF0000"/>
              </a:solidFill>
              <a:effectLst>
                <a:outerShdw blurRad="38100" dist="38100" dir="2700000" algn="tl">
                  <a:srgbClr val="000000">
                    <a:alpha val="43137"/>
                  </a:srgbClr>
                </a:outerShdw>
              </a:effectLst>
              <a:latin typeface="Times New Roman" pitchFamily="18" charset="0"/>
              <a:ea typeface="黑体" pitchFamily="49" charset="-122"/>
            </a:endParaRPr>
          </a:p>
        </p:txBody>
      </p:sp>
      <p:pic>
        <p:nvPicPr>
          <p:cNvPr id="1027"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1534584"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Grp="1" noChangeArrowheads="1"/>
          </p:cNvSpPr>
          <p:nvPr>
            <p:ph type="title"/>
          </p:nvPr>
        </p:nvSpPr>
        <p:spPr bwMode="auto">
          <a:xfrm>
            <a:off x="1422400" y="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6"/>
          <p:cNvSpPr>
            <a:spLocks noGrp="1" noChangeArrowheads="1"/>
          </p:cNvSpPr>
          <p:nvPr>
            <p:ph type="body" idx="1"/>
          </p:nvPr>
        </p:nvSpPr>
        <p:spPr bwMode="auto">
          <a:xfrm>
            <a:off x="609600" y="13716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 </a:t>
            </a:r>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4579655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25538"/>
            <a:ext cx="11997267" cy="76200"/>
          </a:xfrm>
          <a:prstGeom prst="rect">
            <a:avLst/>
          </a:prstGeom>
          <a:gradFill rotWithShape="1">
            <a:gsLst>
              <a:gs pos="0">
                <a:schemeClr val="accent2"/>
              </a:gs>
              <a:gs pos="100000">
                <a:srgbClr val="F6F6FD"/>
              </a:gs>
            </a:gsLst>
            <a:lin ang="0" scaled="1"/>
          </a:gradFill>
          <a:ln w="0">
            <a:noFill/>
            <a:miter lim="800000"/>
            <a:headEnd/>
            <a:tailEnd/>
          </a:ln>
          <a:effectLst/>
        </p:spPr>
        <p:txBody>
          <a:bodyPr wrap="none" anchor="ctr"/>
          <a:lstStyle/>
          <a:p>
            <a:pPr fontAlgn="base">
              <a:lnSpc>
                <a:spcPct val="140000"/>
              </a:lnSpc>
              <a:spcBef>
                <a:spcPct val="0"/>
              </a:spcBef>
              <a:spcAft>
                <a:spcPct val="0"/>
              </a:spcAft>
              <a:defRPr/>
            </a:pPr>
            <a:endParaRPr kumimoji="1" lang="zh-CN" altLang="en-US" sz="3200" b="1">
              <a:solidFill>
                <a:srgbClr val="FF0000"/>
              </a:solidFill>
              <a:effectLst>
                <a:outerShdw blurRad="38100" dist="38100" dir="2700000" algn="tl">
                  <a:srgbClr val="000000">
                    <a:alpha val="43137"/>
                  </a:srgbClr>
                </a:outerShdw>
              </a:effectLst>
              <a:latin typeface="Times New Roman" pitchFamily="18" charset="0"/>
              <a:ea typeface="黑体" pitchFamily="49" charset="-122"/>
            </a:endParaRPr>
          </a:p>
        </p:txBody>
      </p:sp>
      <p:pic>
        <p:nvPicPr>
          <p:cNvPr id="1027"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1534584"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Grp="1" noChangeArrowheads="1"/>
          </p:cNvSpPr>
          <p:nvPr>
            <p:ph type="title"/>
          </p:nvPr>
        </p:nvSpPr>
        <p:spPr bwMode="auto">
          <a:xfrm>
            <a:off x="1422400" y="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6"/>
          <p:cNvSpPr>
            <a:spLocks noGrp="1" noChangeArrowheads="1"/>
          </p:cNvSpPr>
          <p:nvPr>
            <p:ph type="body" idx="1"/>
          </p:nvPr>
        </p:nvSpPr>
        <p:spPr bwMode="auto">
          <a:xfrm>
            <a:off x="609600" y="13716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 </a:t>
            </a:r>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29102312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592011"/>
            <a:ext cx="9144000" cy="1904301"/>
          </a:xfrm>
        </p:spPr>
        <p:txBody>
          <a:bodyPr/>
          <a:lstStyle/>
          <a:p>
            <a:r>
              <a:rPr lang="zh-CN" altLang="en-US" b="1" dirty="0" smtClean="0"/>
              <a:t>重点专项申报及落实实施方案的汇报</a:t>
            </a:r>
            <a:endParaRPr lang="zh-CN" altLang="en-US" b="1" dirty="0"/>
          </a:p>
        </p:txBody>
      </p:sp>
      <p:sp>
        <p:nvSpPr>
          <p:cNvPr id="3" name="副标题 2"/>
          <p:cNvSpPr>
            <a:spLocks noGrp="1"/>
          </p:cNvSpPr>
          <p:nvPr>
            <p:ph type="subTitle" idx="1"/>
          </p:nvPr>
        </p:nvSpPr>
        <p:spPr>
          <a:xfrm>
            <a:off x="1524000" y="5413248"/>
            <a:ext cx="9144000" cy="941832"/>
          </a:xfrm>
        </p:spPr>
        <p:txBody>
          <a:bodyPr/>
          <a:lstStyle/>
          <a:p>
            <a:r>
              <a:rPr lang="zh-CN" altLang="en-US" b="1" dirty="0" smtClean="0"/>
              <a:t>高能所  胡红波</a:t>
            </a:r>
            <a:endParaRPr lang="en-US" altLang="zh-CN" b="1" dirty="0" smtClean="0"/>
          </a:p>
          <a:p>
            <a:r>
              <a:rPr lang="en-US" altLang="zh-CN" b="1" dirty="0" smtClean="0"/>
              <a:t>2018-10-09</a:t>
            </a:r>
            <a:endParaRPr lang="zh-CN" altLang="en-US" b="1" dirty="0"/>
          </a:p>
        </p:txBody>
      </p:sp>
      <p:sp>
        <p:nvSpPr>
          <p:cNvPr id="4" name="文本框 3"/>
          <p:cNvSpPr txBox="1"/>
          <p:nvPr/>
        </p:nvSpPr>
        <p:spPr>
          <a:xfrm>
            <a:off x="2103120" y="3163824"/>
            <a:ext cx="8073044" cy="1754326"/>
          </a:xfrm>
          <a:prstGeom prst="rect">
            <a:avLst/>
          </a:prstGeom>
          <a:noFill/>
        </p:spPr>
        <p:txBody>
          <a:bodyPr wrap="none" rtlCol="0">
            <a:spAutoFit/>
          </a:bodyPr>
          <a:lstStyle/>
          <a:p>
            <a:pPr marL="742950" indent="-742950">
              <a:buFont typeface="+mj-lt"/>
              <a:buAutoNum type="arabicPeriod"/>
            </a:pPr>
            <a:r>
              <a:rPr lang="zh-CN" altLang="en-US" sz="3600" b="1" dirty="0" smtClean="0"/>
              <a:t>重点专向简介</a:t>
            </a:r>
            <a:endParaRPr lang="en-US" altLang="zh-CN" sz="3600" b="1" dirty="0" smtClean="0"/>
          </a:p>
          <a:p>
            <a:pPr marL="742950" indent="-742950">
              <a:buFont typeface="+mj-lt"/>
              <a:buAutoNum type="arabicPeriod"/>
            </a:pPr>
            <a:r>
              <a:rPr lang="en-US" altLang="zh-CN" sz="3600" b="1" dirty="0" smtClean="0"/>
              <a:t>LHAASO</a:t>
            </a:r>
            <a:r>
              <a:rPr lang="zh-CN" altLang="en-US" sz="3600" b="1" dirty="0" smtClean="0"/>
              <a:t>重点研发计划申报、任务书</a:t>
            </a:r>
            <a:endParaRPr lang="en-US" altLang="zh-CN" sz="3600" b="1" dirty="0" smtClean="0"/>
          </a:p>
          <a:p>
            <a:pPr marL="742950" indent="-742950">
              <a:buFont typeface="+mj-lt"/>
              <a:buAutoNum type="arabicPeriod"/>
            </a:pPr>
            <a:r>
              <a:rPr lang="en-US" altLang="zh-CN" sz="3600" b="1" dirty="0" smtClean="0"/>
              <a:t>LHAASO</a:t>
            </a:r>
            <a:r>
              <a:rPr lang="zh-CN" altLang="en-US" sz="3600" b="1" dirty="0" smtClean="0"/>
              <a:t>重点研发计划的实施方案</a:t>
            </a:r>
            <a:endParaRPr lang="zh-CN" altLang="en-US" sz="3600" b="1" dirty="0"/>
          </a:p>
        </p:txBody>
      </p:sp>
    </p:spTree>
    <p:extLst>
      <p:ext uri="{BB962C8B-B14F-4D97-AF65-F5344CB8AC3E}">
        <p14:creationId xmlns:p14="http://schemas.microsoft.com/office/powerpoint/2010/main" val="162033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格 25"/>
          <p:cNvGraphicFramePr>
            <a:graphicFrameLocks noGrp="1"/>
          </p:cNvGraphicFramePr>
          <p:nvPr>
            <p:extLst/>
          </p:nvPr>
        </p:nvGraphicFramePr>
        <p:xfrm>
          <a:off x="752403" y="1916832"/>
          <a:ext cx="10687197" cy="4395398"/>
        </p:xfrm>
        <a:graphic>
          <a:graphicData uri="http://schemas.openxmlformats.org/drawingml/2006/table">
            <a:tbl>
              <a:tblPr firstRow="1" bandRow="1">
                <a:tableStyleId>{93296810-A885-4BE3-A3E7-6D5BEEA58F35}</a:tableStyleId>
              </a:tblPr>
              <a:tblGrid>
                <a:gridCol w="633218">
                  <a:extLst>
                    <a:ext uri="{9D8B030D-6E8A-4147-A177-3AD203B41FA5}">
                      <a16:colId xmlns="" xmlns:a16="http://schemas.microsoft.com/office/drawing/2014/main" val="20000"/>
                    </a:ext>
                  </a:extLst>
                </a:gridCol>
                <a:gridCol w="1182729">
                  <a:extLst>
                    <a:ext uri="{9D8B030D-6E8A-4147-A177-3AD203B41FA5}">
                      <a16:colId xmlns="" xmlns:a16="http://schemas.microsoft.com/office/drawing/2014/main" val="20001"/>
                    </a:ext>
                  </a:extLst>
                </a:gridCol>
                <a:gridCol w="3512644">
                  <a:extLst>
                    <a:ext uri="{9D8B030D-6E8A-4147-A177-3AD203B41FA5}">
                      <a16:colId xmlns="" xmlns:a16="http://schemas.microsoft.com/office/drawing/2014/main" val="20002"/>
                    </a:ext>
                  </a:extLst>
                </a:gridCol>
                <a:gridCol w="1815207">
                  <a:extLst>
                    <a:ext uri="{9D8B030D-6E8A-4147-A177-3AD203B41FA5}">
                      <a16:colId xmlns="" xmlns:a16="http://schemas.microsoft.com/office/drawing/2014/main" val="20003"/>
                    </a:ext>
                  </a:extLst>
                </a:gridCol>
                <a:gridCol w="1152128">
                  <a:extLst>
                    <a:ext uri="{9D8B030D-6E8A-4147-A177-3AD203B41FA5}">
                      <a16:colId xmlns="" xmlns:a16="http://schemas.microsoft.com/office/drawing/2014/main" val="20004"/>
                    </a:ext>
                  </a:extLst>
                </a:gridCol>
                <a:gridCol w="1355601">
                  <a:extLst>
                    <a:ext uri="{9D8B030D-6E8A-4147-A177-3AD203B41FA5}">
                      <a16:colId xmlns="" xmlns:a16="http://schemas.microsoft.com/office/drawing/2014/main" val="20005"/>
                    </a:ext>
                  </a:extLst>
                </a:gridCol>
                <a:gridCol w="1035670">
                  <a:extLst>
                    <a:ext uri="{9D8B030D-6E8A-4147-A177-3AD203B41FA5}">
                      <a16:colId xmlns="" xmlns:a16="http://schemas.microsoft.com/office/drawing/2014/main" val="20006"/>
                    </a:ext>
                  </a:extLst>
                </a:gridCol>
              </a:tblGrid>
              <a:tr h="654912">
                <a:tc>
                  <a:txBody>
                    <a:bodyPr/>
                    <a:lstStyle/>
                    <a:p>
                      <a:pPr algn="ctr" fontAlgn="ctr"/>
                      <a:r>
                        <a:rPr lang="zh-CN" altLang="en-US" sz="1600" u="none" strike="noStrike" dirty="0">
                          <a:latin typeface="Times New Roman" pitchFamily="18" charset="0"/>
                          <a:cs typeface="Times New Roman" pitchFamily="18" charset="0"/>
                        </a:rPr>
                        <a:t>序号</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altLang="en-US" sz="1600" u="none" strike="noStrike" dirty="0">
                          <a:latin typeface="Times New Roman" pitchFamily="18" charset="0"/>
                          <a:cs typeface="Times New Roman" pitchFamily="18" charset="0"/>
                        </a:rPr>
                        <a:t>项目编号</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altLang="en-US" sz="1600" u="none" strike="noStrike" dirty="0">
                          <a:latin typeface="Times New Roman" pitchFamily="18" charset="0"/>
                          <a:cs typeface="Times New Roman" pitchFamily="18" charset="0"/>
                        </a:rPr>
                        <a:t>项目名称</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altLang="en-US" sz="1600" u="none" strike="noStrike" dirty="0">
                          <a:latin typeface="Times New Roman" pitchFamily="18" charset="0"/>
                          <a:cs typeface="Times New Roman" pitchFamily="18" charset="0"/>
                        </a:rPr>
                        <a:t>项目牵头承担单位</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altLang="en-US" sz="1600" u="none" strike="noStrike" dirty="0">
                          <a:latin typeface="Times New Roman" pitchFamily="18" charset="0"/>
                          <a:cs typeface="Times New Roman" pitchFamily="18" charset="0"/>
                        </a:rPr>
                        <a:t>项目</a:t>
                      </a:r>
                      <a:br>
                        <a:rPr lang="zh-CN" altLang="en-US" sz="1600" u="none" strike="noStrike" dirty="0">
                          <a:latin typeface="Times New Roman" pitchFamily="18" charset="0"/>
                          <a:cs typeface="Times New Roman" pitchFamily="18" charset="0"/>
                        </a:rPr>
                      </a:br>
                      <a:r>
                        <a:rPr lang="zh-CN" altLang="en-US" sz="1600" u="none" strike="noStrike" dirty="0">
                          <a:latin typeface="Times New Roman" pitchFamily="18" charset="0"/>
                          <a:cs typeface="Times New Roman" pitchFamily="18" charset="0"/>
                        </a:rPr>
                        <a:t>负责人</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altLang="en-US" sz="1600" u="none" strike="noStrike" dirty="0">
                          <a:latin typeface="Times New Roman" pitchFamily="18" charset="0"/>
                          <a:cs typeface="Times New Roman" pitchFamily="18" charset="0"/>
                        </a:rPr>
                        <a:t>中央财政经费</a:t>
                      </a:r>
                      <a:br>
                        <a:rPr lang="zh-CN" altLang="en-US" sz="1600" u="none" strike="noStrike" dirty="0">
                          <a:latin typeface="Times New Roman" pitchFamily="18" charset="0"/>
                          <a:cs typeface="Times New Roman" pitchFamily="18" charset="0"/>
                        </a:rPr>
                      </a:br>
                      <a:r>
                        <a:rPr lang="zh-CN" altLang="en-US" sz="1600" u="none" strike="noStrike" dirty="0">
                          <a:latin typeface="Times New Roman" pitchFamily="18" charset="0"/>
                          <a:cs typeface="Times New Roman" pitchFamily="18" charset="0"/>
                        </a:rPr>
                        <a:t>（万元）</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tc>
                  <a:txBody>
                    <a:bodyPr/>
                    <a:lstStyle/>
                    <a:p>
                      <a:pPr algn="ctr" fontAlgn="ctr"/>
                      <a:r>
                        <a:rPr lang="zh-CN" altLang="en-US" sz="1600" u="none" strike="noStrike" dirty="0" smtClean="0">
                          <a:latin typeface="Times New Roman" pitchFamily="18" charset="0"/>
                          <a:cs typeface="Times New Roman" pitchFamily="18" charset="0"/>
                        </a:rPr>
                        <a:t>实施</a:t>
                      </a:r>
                      <a:r>
                        <a:rPr lang="zh-CN" altLang="en-US" sz="1600" u="none" strike="noStrike" dirty="0">
                          <a:latin typeface="Times New Roman" pitchFamily="18" charset="0"/>
                          <a:cs typeface="Times New Roman" pitchFamily="18" charset="0"/>
                        </a:rPr>
                        <a:t>周期（年）</a:t>
                      </a:r>
                      <a:endParaRPr lang="zh-CN" altLang="en-US" sz="1600" b="1" i="0" u="none" strike="noStrike" dirty="0">
                        <a:solidFill>
                          <a:srgbClr val="000000"/>
                        </a:solidFill>
                        <a:latin typeface="Times New Roman" pitchFamily="18" charset="0"/>
                        <a:ea typeface="微软雅黑" pitchFamily="34" charset="-122"/>
                        <a:cs typeface="Times New Roman" pitchFamily="18" charset="0"/>
                      </a:endParaRPr>
                    </a:p>
                  </a:txBody>
                  <a:tcPr marL="9525" marR="9525" marT="9525" marB="0" anchor="ctr"/>
                </a:tc>
                <a:extLst>
                  <a:ext uri="{0D108BD9-81ED-4DB2-BD59-A6C34878D82A}">
                    <a16:rowId xmlns="" xmlns:a16="http://schemas.microsoft.com/office/drawing/2014/main" val="10000"/>
                  </a:ext>
                </a:extLst>
              </a:tr>
              <a:tr h="571504">
                <a:tc>
                  <a:txBody>
                    <a:bodyPr/>
                    <a:lstStyle/>
                    <a:p>
                      <a:pPr algn="ctr" fontAlgn="ctr">
                        <a:lnSpc>
                          <a:spcPct val="100000"/>
                        </a:lnSpc>
                        <a:spcAft>
                          <a:spcPts val="0"/>
                        </a:spcAft>
                      </a:pPr>
                      <a:r>
                        <a:rPr lang="en-US" sz="1800" b="1" kern="100" dirty="0">
                          <a:solidFill>
                            <a:srgbClr val="000000"/>
                          </a:solidFill>
                          <a:latin typeface="Times New Roman" pitchFamily="18" charset="0"/>
                          <a:ea typeface="宋体"/>
                          <a:cs typeface="Times New Roman" pitchFamily="18" charset="0"/>
                        </a:rPr>
                        <a:t>1</a:t>
                      </a:r>
                      <a:endParaRPr lang="zh-CN" sz="1800" b="1" kern="100" dirty="0">
                        <a:latin typeface="Times New Roman" pitchFamily="18" charset="0"/>
                        <a:ea typeface="宋体"/>
                        <a:cs typeface="Times New Roman" pitchFamily="18" charset="0"/>
                      </a:endParaRPr>
                    </a:p>
                  </a:txBody>
                  <a:tcPr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2018YFA0403900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CMS</a:t>
                      </a:r>
                      <a:r>
                        <a:rPr lang="zh-CN" sz="1800" b="1" kern="100" dirty="0">
                          <a:solidFill>
                            <a:schemeClr val="dk1"/>
                          </a:solidFill>
                          <a:effectLst/>
                          <a:latin typeface="Times New Roman" pitchFamily="18" charset="0"/>
                          <a:ea typeface="仿宋" panose="02010609060101010101" pitchFamily="49" charset="-122"/>
                          <a:cs typeface="Times New Roman" pitchFamily="18" charset="0"/>
                        </a:rPr>
                        <a:t>实验</a:t>
                      </a:r>
                      <a:r>
                        <a:rPr lang="en-US" sz="1800" b="1" kern="100" dirty="0">
                          <a:solidFill>
                            <a:schemeClr val="dk1"/>
                          </a:solidFill>
                          <a:effectLst/>
                          <a:latin typeface="Times New Roman" pitchFamily="18" charset="0"/>
                          <a:ea typeface="仿宋" panose="02010609060101010101" pitchFamily="49" charset="-122"/>
                          <a:cs typeface="Times New Roman" pitchFamily="18" charset="0"/>
                        </a:rPr>
                        <a:t>Run-2</a:t>
                      </a:r>
                      <a:r>
                        <a:rPr lang="zh-CN" sz="1800" b="1" kern="100" dirty="0">
                          <a:solidFill>
                            <a:schemeClr val="dk1"/>
                          </a:solidFill>
                          <a:effectLst/>
                          <a:latin typeface="Times New Roman" pitchFamily="18" charset="0"/>
                          <a:ea typeface="仿宋" panose="02010609060101010101" pitchFamily="49" charset="-122"/>
                          <a:cs typeface="Times New Roman" pitchFamily="18" charset="0"/>
                        </a:rPr>
                        <a:t>数据的物理研究</a:t>
                      </a:r>
                    </a:p>
                  </a:txBody>
                  <a:tcPr marL="7145" marR="7145" marT="7145" marB="7145" anchor="ctr"/>
                </a:tc>
                <a:tc>
                  <a:txBody>
                    <a:bodyPr/>
                    <a:lstStyle/>
                    <a:p>
                      <a:pPr algn="l">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中国科学院高能物理研究所</a:t>
                      </a:r>
                    </a:p>
                  </a:txBody>
                  <a:tcPr marL="7145" marR="7145" marT="7145" marB="7145" anchor="ctr"/>
                </a:tc>
                <a:tc>
                  <a:txBody>
                    <a:bodyPr/>
                    <a:lstStyle/>
                    <a:p>
                      <a:pPr algn="ctr">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陈国明</a:t>
                      </a: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1857</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9525" marR="9525" marT="9525" marB="9525" anchor="ctr"/>
                </a:tc>
                <a:tc>
                  <a:txBody>
                    <a:bodyPr/>
                    <a:lstStyle/>
                    <a:p>
                      <a:pPr marL="0" algn="ctr" defTabSz="914400" rtl="0" eaLnBrk="1" fontAlgn="ctr" latinLnBrk="0" hangingPunct="1">
                        <a:lnSpc>
                          <a:spcPct val="100000"/>
                        </a:lnSpc>
                        <a:spcAft>
                          <a:spcPts val="0"/>
                        </a:spcAft>
                      </a:pPr>
                      <a:r>
                        <a:rPr lang="en-US" altLang="en-US" sz="1800" b="1" kern="100" dirty="0">
                          <a:solidFill>
                            <a:schemeClr val="dk1"/>
                          </a:solidFill>
                          <a:effectLst/>
                          <a:latin typeface="Times New Roman" pitchFamily="18" charset="0"/>
                          <a:ea typeface="仿宋" panose="02010609060101010101" pitchFamily="49" charset="-122"/>
                          <a:cs typeface="Times New Roman" pitchFamily="18" charset="0"/>
                        </a:rPr>
                        <a:t>5</a:t>
                      </a:r>
                      <a:endParaRPr lang="zh-CN" altLang="en-US"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anchor="ctr"/>
                </a:tc>
                <a:extLst>
                  <a:ext uri="{0D108BD9-81ED-4DB2-BD59-A6C34878D82A}">
                    <a16:rowId xmlns="" xmlns:a16="http://schemas.microsoft.com/office/drawing/2014/main" val="10001"/>
                  </a:ext>
                </a:extLst>
              </a:tr>
              <a:tr h="502928">
                <a:tc>
                  <a:txBody>
                    <a:bodyPr/>
                    <a:lstStyle/>
                    <a:p>
                      <a:pPr algn="ctr" fontAlgn="ctr">
                        <a:lnSpc>
                          <a:spcPct val="100000"/>
                        </a:lnSpc>
                        <a:spcAft>
                          <a:spcPts val="0"/>
                        </a:spcAft>
                      </a:pPr>
                      <a:r>
                        <a:rPr lang="en-US" sz="1800" b="1" kern="100" dirty="0">
                          <a:solidFill>
                            <a:srgbClr val="000000"/>
                          </a:solidFill>
                          <a:latin typeface="Times New Roman" pitchFamily="18" charset="0"/>
                          <a:ea typeface="宋体"/>
                          <a:cs typeface="Times New Roman" pitchFamily="18" charset="0"/>
                        </a:rPr>
                        <a:t>2</a:t>
                      </a:r>
                      <a:endParaRPr lang="zh-CN" sz="1800" b="1" kern="100" dirty="0">
                        <a:latin typeface="Times New Roman" pitchFamily="18" charset="0"/>
                        <a:ea typeface="宋体"/>
                        <a:cs typeface="Times New Roman" pitchFamily="18" charset="0"/>
                      </a:endParaRPr>
                    </a:p>
                  </a:txBody>
                  <a:tcPr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2018YFA0404000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ATLAS</a:t>
                      </a:r>
                      <a:r>
                        <a:rPr lang="zh-CN" sz="1800" b="1" kern="100" dirty="0">
                          <a:solidFill>
                            <a:schemeClr val="dk1"/>
                          </a:solidFill>
                          <a:effectLst/>
                          <a:latin typeface="Times New Roman" pitchFamily="18" charset="0"/>
                          <a:ea typeface="仿宋" panose="02010609060101010101" pitchFamily="49" charset="-122"/>
                          <a:cs typeface="Times New Roman" pitchFamily="18" charset="0"/>
                        </a:rPr>
                        <a:t>实验</a:t>
                      </a:r>
                      <a:r>
                        <a:rPr lang="en-US" sz="1800" b="1" kern="100" dirty="0">
                          <a:solidFill>
                            <a:schemeClr val="dk1"/>
                          </a:solidFill>
                          <a:effectLst/>
                          <a:latin typeface="Times New Roman" pitchFamily="18" charset="0"/>
                          <a:ea typeface="仿宋" panose="02010609060101010101" pitchFamily="49" charset="-122"/>
                          <a:cs typeface="Times New Roman" pitchFamily="18" charset="0"/>
                        </a:rPr>
                        <a:t>Run-2</a:t>
                      </a:r>
                      <a:r>
                        <a:rPr lang="zh-CN" sz="1800" b="1" kern="100" dirty="0">
                          <a:solidFill>
                            <a:schemeClr val="dk1"/>
                          </a:solidFill>
                          <a:effectLst/>
                          <a:latin typeface="Times New Roman" pitchFamily="18" charset="0"/>
                          <a:ea typeface="仿宋" panose="02010609060101010101" pitchFamily="49" charset="-122"/>
                          <a:cs typeface="Times New Roman" pitchFamily="18" charset="0"/>
                        </a:rPr>
                        <a:t>数据物理分析</a:t>
                      </a:r>
                    </a:p>
                  </a:txBody>
                  <a:tcPr marL="7145" marR="7145" marT="7145" marB="7145" anchor="ctr"/>
                </a:tc>
                <a:tc>
                  <a:txBody>
                    <a:bodyPr/>
                    <a:lstStyle/>
                    <a:p>
                      <a:pPr algn="l">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南京大学</a:t>
                      </a:r>
                    </a:p>
                  </a:txBody>
                  <a:tcPr marL="7145" marR="7145" marT="7145" marB="7145" anchor="ctr"/>
                </a:tc>
                <a:tc>
                  <a:txBody>
                    <a:bodyPr/>
                    <a:lstStyle/>
                    <a:p>
                      <a:pPr algn="ctr">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金</a:t>
                      </a:r>
                      <a:r>
                        <a:rPr lang="en-US" sz="1800" b="1" kern="100" dirty="0">
                          <a:solidFill>
                            <a:schemeClr val="dk1"/>
                          </a:solidFill>
                          <a:effectLst/>
                          <a:latin typeface="Times New Roman" pitchFamily="18" charset="0"/>
                          <a:ea typeface="仿宋" panose="02010609060101010101" pitchFamily="49" charset="-122"/>
                          <a:cs typeface="Times New Roman" pitchFamily="18" charset="0"/>
                        </a:rPr>
                        <a:t>  </a:t>
                      </a:r>
                      <a:r>
                        <a:rPr lang="en-US" sz="1800" b="1" kern="100" dirty="0" smtClean="0">
                          <a:solidFill>
                            <a:schemeClr val="dk1"/>
                          </a:solidFill>
                          <a:effectLst/>
                          <a:latin typeface="Times New Roman" pitchFamily="18" charset="0"/>
                          <a:ea typeface="仿宋" panose="02010609060101010101" pitchFamily="49" charset="-122"/>
                          <a:cs typeface="Times New Roman" pitchFamily="18" charset="0"/>
                        </a:rPr>
                        <a:t>  </a:t>
                      </a:r>
                      <a:r>
                        <a:rPr lang="zh-CN" sz="1800" b="1" kern="100" dirty="0" smtClean="0">
                          <a:solidFill>
                            <a:schemeClr val="dk1"/>
                          </a:solidFill>
                          <a:effectLst/>
                          <a:latin typeface="Times New Roman" pitchFamily="18" charset="0"/>
                          <a:ea typeface="仿宋" panose="02010609060101010101" pitchFamily="49" charset="-122"/>
                          <a:cs typeface="Times New Roman" pitchFamily="18" charset="0"/>
                        </a:rPr>
                        <a:t>山</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9525" marR="9525" marT="9525" marB="9525" anchor="ctr"/>
                </a:tc>
                <a:tc>
                  <a:txBody>
                    <a:bodyPr/>
                    <a:lstStyle/>
                    <a:p>
                      <a:pPr marL="0" algn="ctr" defTabSz="914400" rtl="0" eaLnBrk="1" fontAlgn="ctr" latinLnBrk="0" hangingPunct="1">
                        <a:lnSpc>
                          <a:spcPct val="100000"/>
                        </a:lnSpc>
                        <a:spcAft>
                          <a:spcPts val="0"/>
                        </a:spcAft>
                      </a:pPr>
                      <a:r>
                        <a:rPr lang="en-US" altLang="en-US" sz="1800" b="1" kern="100" dirty="0">
                          <a:solidFill>
                            <a:schemeClr val="dk1"/>
                          </a:solidFill>
                          <a:effectLst/>
                          <a:latin typeface="Times New Roman" pitchFamily="18" charset="0"/>
                          <a:ea typeface="仿宋" panose="02010609060101010101" pitchFamily="49" charset="-122"/>
                          <a:cs typeface="Times New Roman" pitchFamily="18" charset="0"/>
                        </a:rPr>
                        <a:t>5</a:t>
                      </a:r>
                      <a:endParaRPr lang="zh-CN" altLang="en-US"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anchor="ctr"/>
                </a:tc>
                <a:extLst>
                  <a:ext uri="{0D108BD9-81ED-4DB2-BD59-A6C34878D82A}">
                    <a16:rowId xmlns="" xmlns:a16="http://schemas.microsoft.com/office/drawing/2014/main" val="10002"/>
                  </a:ext>
                </a:extLst>
              </a:tr>
              <a:tr h="362914">
                <a:tc>
                  <a:txBody>
                    <a:bodyPr/>
                    <a:lstStyle/>
                    <a:p>
                      <a:pPr algn="ctr" fontAlgn="ctr">
                        <a:lnSpc>
                          <a:spcPct val="100000"/>
                        </a:lnSpc>
                        <a:spcAft>
                          <a:spcPts val="0"/>
                        </a:spcAft>
                      </a:pPr>
                      <a:r>
                        <a:rPr lang="en-US" sz="1800" b="1" kern="100">
                          <a:solidFill>
                            <a:srgbClr val="000000"/>
                          </a:solidFill>
                          <a:latin typeface="Times New Roman" pitchFamily="18" charset="0"/>
                          <a:ea typeface="宋体"/>
                          <a:cs typeface="Times New Roman" pitchFamily="18" charset="0"/>
                        </a:rPr>
                        <a:t>3</a:t>
                      </a:r>
                      <a:endParaRPr lang="zh-CN" sz="1800" b="1" kern="100">
                        <a:latin typeface="Times New Roman" pitchFamily="18" charset="0"/>
                        <a:ea typeface="宋体"/>
                        <a:cs typeface="Times New Roman" pitchFamily="18" charset="0"/>
                      </a:endParaRPr>
                    </a:p>
                  </a:txBody>
                  <a:tcPr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2018YFA0404100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高精度反应堆中微子与天体中微子物理研究</a:t>
                      </a:r>
                    </a:p>
                  </a:txBody>
                  <a:tcPr marL="7145" marR="7145" marT="7145" marB="7145" anchor="ctr"/>
                </a:tc>
                <a:tc>
                  <a:txBody>
                    <a:bodyPr/>
                    <a:lstStyle/>
                    <a:p>
                      <a:pPr algn="l">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中国科学院高能物理研究所</a:t>
                      </a:r>
                    </a:p>
                  </a:txBody>
                  <a:tcPr marL="7145" marR="7145" marT="7145" marB="7145" anchor="ctr"/>
                </a:tc>
                <a:tc>
                  <a:txBody>
                    <a:bodyPr/>
                    <a:lstStyle/>
                    <a:p>
                      <a:pPr algn="ctr">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曹</a:t>
                      </a:r>
                      <a:r>
                        <a:rPr lang="en-US" sz="1800" b="1" kern="100" dirty="0">
                          <a:solidFill>
                            <a:schemeClr val="dk1"/>
                          </a:solidFill>
                          <a:effectLst/>
                          <a:latin typeface="Times New Roman" pitchFamily="18" charset="0"/>
                          <a:ea typeface="仿宋" panose="02010609060101010101" pitchFamily="49" charset="-122"/>
                          <a:cs typeface="Times New Roman" pitchFamily="18" charset="0"/>
                        </a:rPr>
                        <a:t>  </a:t>
                      </a:r>
                      <a:r>
                        <a:rPr lang="en-US" sz="1800" b="1" kern="100" dirty="0" smtClean="0">
                          <a:solidFill>
                            <a:schemeClr val="dk1"/>
                          </a:solidFill>
                          <a:effectLst/>
                          <a:latin typeface="Times New Roman" pitchFamily="18" charset="0"/>
                          <a:ea typeface="仿宋" panose="02010609060101010101" pitchFamily="49" charset="-122"/>
                          <a:cs typeface="Times New Roman" pitchFamily="18" charset="0"/>
                        </a:rPr>
                        <a:t>  </a:t>
                      </a:r>
                      <a:r>
                        <a:rPr lang="zh-CN" sz="1800" b="1" kern="100" dirty="0" smtClean="0">
                          <a:solidFill>
                            <a:schemeClr val="dk1"/>
                          </a:solidFill>
                          <a:effectLst/>
                          <a:latin typeface="Times New Roman" pitchFamily="18" charset="0"/>
                          <a:ea typeface="仿宋" panose="02010609060101010101" pitchFamily="49" charset="-122"/>
                          <a:cs typeface="Times New Roman" pitchFamily="18" charset="0"/>
                        </a:rPr>
                        <a:t>俊</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1800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9525" marR="9525" marT="9525" marB="9525" anchor="ctr"/>
                </a:tc>
                <a:tc>
                  <a:txBody>
                    <a:bodyPr/>
                    <a:lstStyle/>
                    <a:p>
                      <a:pPr marL="0" algn="ctr" defTabSz="914400" rtl="0" eaLnBrk="1" fontAlgn="ctr" latinLnBrk="0" hangingPunct="1">
                        <a:lnSpc>
                          <a:spcPct val="100000"/>
                        </a:lnSpc>
                        <a:spcAft>
                          <a:spcPts val="0"/>
                        </a:spcAft>
                      </a:pPr>
                      <a:r>
                        <a:rPr lang="en-US" altLang="en-US" sz="1800" b="1" kern="100" dirty="0" smtClean="0">
                          <a:solidFill>
                            <a:schemeClr val="dk1"/>
                          </a:solidFill>
                          <a:effectLst/>
                          <a:latin typeface="Times New Roman" pitchFamily="18" charset="0"/>
                          <a:ea typeface="仿宋" panose="02010609060101010101" pitchFamily="49" charset="-122"/>
                          <a:cs typeface="Times New Roman" pitchFamily="18" charset="0"/>
                        </a:rPr>
                        <a:t>4</a:t>
                      </a:r>
                      <a:endParaRPr lang="zh-CN" altLang="en-US"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anchor="ctr"/>
                </a:tc>
                <a:extLst>
                  <a:ext uri="{0D108BD9-81ED-4DB2-BD59-A6C34878D82A}">
                    <a16:rowId xmlns="" xmlns:a16="http://schemas.microsoft.com/office/drawing/2014/main" val="10003"/>
                  </a:ext>
                </a:extLst>
              </a:tr>
              <a:tr h="294338">
                <a:tc>
                  <a:txBody>
                    <a:bodyPr/>
                    <a:lstStyle/>
                    <a:p>
                      <a:pPr algn="ctr" fontAlgn="ctr">
                        <a:lnSpc>
                          <a:spcPct val="100000"/>
                        </a:lnSpc>
                        <a:spcAft>
                          <a:spcPts val="0"/>
                        </a:spcAft>
                      </a:pPr>
                      <a:r>
                        <a:rPr lang="en-US" sz="1800" b="1" kern="100">
                          <a:solidFill>
                            <a:srgbClr val="000000"/>
                          </a:solidFill>
                          <a:latin typeface="Times New Roman" pitchFamily="18" charset="0"/>
                          <a:ea typeface="宋体"/>
                          <a:cs typeface="Times New Roman" pitchFamily="18" charset="0"/>
                        </a:rPr>
                        <a:t>4</a:t>
                      </a:r>
                      <a:endParaRPr lang="zh-CN" sz="1800" b="1" kern="100">
                        <a:latin typeface="Times New Roman" pitchFamily="18" charset="0"/>
                        <a:ea typeface="宋体"/>
                        <a:cs typeface="Times New Roman" pitchFamily="18" charset="0"/>
                      </a:endParaRPr>
                    </a:p>
                  </a:txBody>
                  <a:tcPr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2018YFA0404200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基于高海拔宇宙线观测站</a:t>
                      </a:r>
                      <a:r>
                        <a:rPr lang="en-US" sz="1800" b="1" kern="100" dirty="0">
                          <a:solidFill>
                            <a:schemeClr val="dk1"/>
                          </a:solidFill>
                          <a:effectLst/>
                          <a:latin typeface="Times New Roman" pitchFamily="18" charset="0"/>
                          <a:ea typeface="仿宋" panose="02010609060101010101" pitchFamily="49" charset="-122"/>
                          <a:cs typeface="Times New Roman" pitchFamily="18" charset="0"/>
                        </a:rPr>
                        <a:t>LHAASO</a:t>
                      </a:r>
                      <a:r>
                        <a:rPr lang="zh-CN" sz="1800" b="1" kern="100" dirty="0">
                          <a:solidFill>
                            <a:schemeClr val="dk1"/>
                          </a:solidFill>
                          <a:effectLst/>
                          <a:latin typeface="Times New Roman" pitchFamily="18" charset="0"/>
                          <a:ea typeface="仿宋" panose="02010609060101010101" pitchFamily="49" charset="-122"/>
                          <a:cs typeface="Times New Roman" pitchFamily="18" charset="0"/>
                        </a:rPr>
                        <a:t>的科学研究</a:t>
                      </a:r>
                    </a:p>
                  </a:txBody>
                  <a:tcPr marL="7145" marR="7145" marT="7145" marB="7145" anchor="ctr"/>
                </a:tc>
                <a:tc>
                  <a:txBody>
                    <a:bodyPr/>
                    <a:lstStyle/>
                    <a:p>
                      <a:pPr algn="l">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中国科学院高能物理研究所</a:t>
                      </a:r>
                    </a:p>
                  </a:txBody>
                  <a:tcPr marL="7145" marR="7145" marT="7145" marB="7145" anchor="ctr"/>
                </a:tc>
                <a:tc>
                  <a:txBody>
                    <a:bodyPr/>
                    <a:lstStyle/>
                    <a:p>
                      <a:pPr algn="ctr">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胡红波</a:t>
                      </a: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2101</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9525" marR="9525" marT="9525" marB="9525" anchor="ctr"/>
                </a:tc>
                <a:tc>
                  <a:txBody>
                    <a:bodyPr/>
                    <a:lstStyle/>
                    <a:p>
                      <a:pPr marL="0" algn="ctr" defTabSz="914400" rtl="0" eaLnBrk="1" fontAlgn="ctr" latinLnBrk="0" hangingPunct="1">
                        <a:lnSpc>
                          <a:spcPct val="100000"/>
                        </a:lnSpc>
                        <a:spcAft>
                          <a:spcPts val="0"/>
                        </a:spcAft>
                      </a:pPr>
                      <a:r>
                        <a:rPr lang="en-US" altLang="en-US" sz="1800" b="1" kern="100" dirty="0">
                          <a:solidFill>
                            <a:schemeClr val="dk1"/>
                          </a:solidFill>
                          <a:effectLst/>
                          <a:latin typeface="Times New Roman" pitchFamily="18" charset="0"/>
                          <a:ea typeface="仿宋" panose="02010609060101010101" pitchFamily="49" charset="-122"/>
                          <a:cs typeface="Times New Roman" pitchFamily="18" charset="0"/>
                        </a:rPr>
                        <a:t>5</a:t>
                      </a:r>
                      <a:endParaRPr lang="zh-CN" altLang="en-US"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anchor="ctr"/>
                </a:tc>
                <a:extLst>
                  <a:ext uri="{0D108BD9-81ED-4DB2-BD59-A6C34878D82A}">
                    <a16:rowId xmlns="" xmlns:a16="http://schemas.microsoft.com/office/drawing/2014/main" val="10004"/>
                  </a:ext>
                </a:extLst>
              </a:tr>
              <a:tr h="0">
                <a:tc>
                  <a:txBody>
                    <a:bodyPr/>
                    <a:lstStyle/>
                    <a:p>
                      <a:pPr algn="ctr" fontAlgn="ctr">
                        <a:lnSpc>
                          <a:spcPct val="100000"/>
                        </a:lnSpc>
                        <a:spcAft>
                          <a:spcPts val="0"/>
                        </a:spcAft>
                      </a:pPr>
                      <a:r>
                        <a:rPr lang="en-US" sz="1800" b="1" kern="100">
                          <a:solidFill>
                            <a:srgbClr val="000000"/>
                          </a:solidFill>
                          <a:latin typeface="Times New Roman" pitchFamily="18" charset="0"/>
                          <a:ea typeface="宋体"/>
                          <a:cs typeface="Times New Roman" pitchFamily="18" charset="0"/>
                        </a:rPr>
                        <a:t>5</a:t>
                      </a:r>
                      <a:endParaRPr lang="zh-CN" sz="1800" b="1" kern="100">
                        <a:latin typeface="Times New Roman" pitchFamily="18" charset="0"/>
                        <a:ea typeface="宋体"/>
                        <a:cs typeface="Times New Roman" pitchFamily="18" charset="0"/>
                      </a:endParaRPr>
                    </a:p>
                  </a:txBody>
                  <a:tcPr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2018YFA0404300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高能环形正负电子对撞机关键技术研发和验证</a:t>
                      </a:r>
                    </a:p>
                  </a:txBody>
                  <a:tcPr marL="7145" marR="7145" marT="7145" marB="7145" anchor="ctr"/>
                </a:tc>
                <a:tc>
                  <a:txBody>
                    <a:bodyPr/>
                    <a:lstStyle/>
                    <a:p>
                      <a:pPr algn="l">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中国科学院高能物理研究所</a:t>
                      </a:r>
                    </a:p>
                  </a:txBody>
                  <a:tcPr marL="7145" marR="7145" marT="7145" marB="7145" anchor="ctr"/>
                </a:tc>
                <a:tc>
                  <a:txBody>
                    <a:bodyPr/>
                    <a:lstStyle/>
                    <a:p>
                      <a:pPr 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Joao </a:t>
                      </a:r>
                      <a:r>
                        <a:rPr lang="en-US" sz="1800" b="1" kern="100" dirty="0" err="1">
                          <a:solidFill>
                            <a:schemeClr val="dk1"/>
                          </a:solidFill>
                          <a:effectLst/>
                          <a:latin typeface="Times New Roman" pitchFamily="18" charset="0"/>
                          <a:ea typeface="仿宋" panose="02010609060101010101" pitchFamily="49" charset="-122"/>
                          <a:cs typeface="Times New Roman" pitchFamily="18" charset="0"/>
                        </a:rPr>
                        <a:t>Guimaraes</a:t>
                      </a:r>
                      <a:r>
                        <a:rPr lang="en-US" sz="1800" b="1" kern="100" dirty="0">
                          <a:solidFill>
                            <a:schemeClr val="dk1"/>
                          </a:solidFill>
                          <a:effectLst/>
                          <a:latin typeface="Times New Roman" pitchFamily="18" charset="0"/>
                          <a:ea typeface="仿宋" panose="02010609060101010101" pitchFamily="49" charset="-122"/>
                          <a:cs typeface="Times New Roman" pitchFamily="18" charset="0"/>
                        </a:rPr>
                        <a:t> da Costa</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3145</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9525" marR="9525" marT="9525" marB="9525" anchor="ctr"/>
                </a:tc>
                <a:tc>
                  <a:txBody>
                    <a:bodyPr/>
                    <a:lstStyle/>
                    <a:p>
                      <a:pPr marL="0" algn="ctr" defTabSz="914400" rtl="0" eaLnBrk="1" fontAlgn="ctr" latinLnBrk="0" hangingPunct="1">
                        <a:lnSpc>
                          <a:spcPct val="100000"/>
                        </a:lnSpc>
                        <a:spcAft>
                          <a:spcPts val="0"/>
                        </a:spcAft>
                      </a:pPr>
                      <a:r>
                        <a:rPr lang="en-US" altLang="en-US" sz="1800" b="1" kern="100" dirty="0">
                          <a:solidFill>
                            <a:schemeClr val="dk1"/>
                          </a:solidFill>
                          <a:effectLst/>
                          <a:latin typeface="Times New Roman" pitchFamily="18" charset="0"/>
                          <a:ea typeface="仿宋" panose="02010609060101010101" pitchFamily="49" charset="-122"/>
                          <a:cs typeface="Times New Roman" pitchFamily="18" charset="0"/>
                        </a:rPr>
                        <a:t>5</a:t>
                      </a:r>
                      <a:endParaRPr lang="zh-CN" altLang="en-US"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anchor="ctr"/>
                </a:tc>
                <a:extLst>
                  <a:ext uri="{0D108BD9-81ED-4DB2-BD59-A6C34878D82A}">
                    <a16:rowId xmlns="" xmlns:a16="http://schemas.microsoft.com/office/drawing/2014/main" val="10005"/>
                  </a:ext>
                </a:extLst>
              </a:tr>
              <a:tr h="642942">
                <a:tc>
                  <a:txBody>
                    <a:bodyPr/>
                    <a:lstStyle/>
                    <a:p>
                      <a:pPr algn="ctr" fontAlgn="ctr">
                        <a:lnSpc>
                          <a:spcPct val="100000"/>
                        </a:lnSpc>
                        <a:spcAft>
                          <a:spcPts val="0"/>
                        </a:spcAft>
                      </a:pPr>
                      <a:r>
                        <a:rPr lang="en-US" sz="1800" b="1" kern="100">
                          <a:solidFill>
                            <a:srgbClr val="000000"/>
                          </a:solidFill>
                          <a:latin typeface="Times New Roman" pitchFamily="18" charset="0"/>
                          <a:ea typeface="宋体"/>
                          <a:cs typeface="Times New Roman" pitchFamily="18" charset="0"/>
                        </a:rPr>
                        <a:t>6</a:t>
                      </a:r>
                      <a:endParaRPr lang="zh-CN" sz="1800" b="1" kern="100">
                        <a:latin typeface="Times New Roman" pitchFamily="18" charset="0"/>
                        <a:ea typeface="宋体"/>
                        <a:cs typeface="Times New Roman" pitchFamily="18" charset="0"/>
                      </a:endParaRPr>
                    </a:p>
                  </a:txBody>
                  <a:tcPr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2018YFA0404400</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高精度核物理实验研究</a:t>
                      </a:r>
                    </a:p>
                  </a:txBody>
                  <a:tcPr marL="7145" marR="7145" marT="7145" marB="7145" anchor="ctr"/>
                </a:tc>
                <a:tc>
                  <a:txBody>
                    <a:bodyPr/>
                    <a:lstStyle/>
                    <a:p>
                      <a:pPr algn="l">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中国科学院近代物理研究所</a:t>
                      </a:r>
                    </a:p>
                  </a:txBody>
                  <a:tcPr marL="7145" marR="7145" marT="7145" marB="7145" anchor="ctr"/>
                </a:tc>
                <a:tc>
                  <a:txBody>
                    <a:bodyPr/>
                    <a:lstStyle/>
                    <a:p>
                      <a:pPr algn="ctr">
                        <a:spcAft>
                          <a:spcPts val="0"/>
                        </a:spcAft>
                      </a:pPr>
                      <a:r>
                        <a:rPr lang="zh-CN" sz="1800" b="1" kern="100" dirty="0">
                          <a:solidFill>
                            <a:schemeClr val="dk1"/>
                          </a:solidFill>
                          <a:effectLst/>
                          <a:latin typeface="Times New Roman" pitchFamily="18" charset="0"/>
                          <a:ea typeface="仿宋" panose="02010609060101010101" pitchFamily="49" charset="-122"/>
                          <a:cs typeface="Times New Roman" pitchFamily="18" charset="0"/>
                        </a:rPr>
                        <a:t>张玉虎</a:t>
                      </a: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itchFamily="18" charset="0"/>
                          <a:ea typeface="仿宋" panose="02010609060101010101" pitchFamily="49" charset="-122"/>
                          <a:cs typeface="Times New Roman" pitchFamily="18" charset="0"/>
                        </a:rPr>
                        <a:t>4366</a:t>
                      </a:r>
                      <a:endParaRPr lang="zh-CN"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marL="9525" marR="9525" marT="9525" marB="9525" anchor="ctr"/>
                </a:tc>
                <a:tc>
                  <a:txBody>
                    <a:bodyPr/>
                    <a:lstStyle/>
                    <a:p>
                      <a:pPr marL="0" algn="ctr" defTabSz="914400" rtl="0" eaLnBrk="1" fontAlgn="ctr" latinLnBrk="0" hangingPunct="1">
                        <a:lnSpc>
                          <a:spcPct val="100000"/>
                        </a:lnSpc>
                        <a:spcAft>
                          <a:spcPts val="0"/>
                        </a:spcAft>
                      </a:pPr>
                      <a:r>
                        <a:rPr lang="en-US" altLang="en-US" sz="1800" b="1" kern="100" dirty="0">
                          <a:solidFill>
                            <a:schemeClr val="dk1"/>
                          </a:solidFill>
                          <a:effectLst/>
                          <a:latin typeface="Times New Roman" pitchFamily="18" charset="0"/>
                          <a:ea typeface="仿宋" panose="02010609060101010101" pitchFamily="49" charset="-122"/>
                          <a:cs typeface="Times New Roman" pitchFamily="18" charset="0"/>
                        </a:rPr>
                        <a:t>5</a:t>
                      </a:r>
                      <a:endParaRPr lang="zh-CN" altLang="en-US" sz="1800" b="1" kern="100" dirty="0">
                        <a:solidFill>
                          <a:schemeClr val="dk1"/>
                        </a:solidFill>
                        <a:effectLst/>
                        <a:latin typeface="Times New Roman" pitchFamily="18" charset="0"/>
                        <a:ea typeface="仿宋" panose="02010609060101010101" pitchFamily="49" charset="-122"/>
                        <a:cs typeface="Times New Roman" pitchFamily="18" charset="0"/>
                      </a:endParaRPr>
                    </a:p>
                  </a:txBody>
                  <a:tcPr anchor="ctr"/>
                </a:tc>
                <a:extLst>
                  <a:ext uri="{0D108BD9-81ED-4DB2-BD59-A6C34878D82A}">
                    <a16:rowId xmlns="" xmlns:a16="http://schemas.microsoft.com/office/drawing/2014/main" val="10006"/>
                  </a:ext>
                </a:extLst>
              </a:tr>
            </a:tbl>
          </a:graphicData>
        </a:graphic>
      </p:graphicFrame>
      <p:sp>
        <p:nvSpPr>
          <p:cNvPr id="6" name="TextBox 7"/>
          <p:cNvSpPr txBox="1"/>
          <p:nvPr/>
        </p:nvSpPr>
        <p:spPr>
          <a:xfrm>
            <a:off x="667419" y="428605"/>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a:t>
            </a:r>
            <a:r>
              <a:rPr lang="en-US" altLang="zh-CN" sz="2500" b="1" dirty="0">
                <a:solidFill>
                  <a:srgbClr val="960000"/>
                </a:solidFill>
                <a:latin typeface="微软雅黑" panose="020B0503020204020204" pitchFamily="34" charset="-122"/>
                <a:ea typeface="微软雅黑" panose="020B0503020204020204" pitchFamily="34" charset="-122"/>
                <a:cs typeface="Times New Roman" pitchFamily="18" charset="0"/>
              </a:rPr>
              <a:t>2018</a:t>
            </a: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年度项目部署情况</a:t>
            </a:r>
          </a:p>
        </p:txBody>
      </p:sp>
      <p:sp>
        <p:nvSpPr>
          <p:cNvPr id="8" name="矩形 7"/>
          <p:cNvSpPr/>
          <p:nvPr/>
        </p:nvSpPr>
        <p:spPr>
          <a:xfrm>
            <a:off x="809588" y="1214422"/>
            <a:ext cx="5500726" cy="5358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2200" b="1" dirty="0">
                <a:solidFill>
                  <a:srgbClr val="960000"/>
                </a:solidFill>
                <a:latin typeface="微软雅黑" panose="020B0503020204020204" pitchFamily="34" charset="-122"/>
                <a:ea typeface="微软雅黑" panose="020B0503020204020204" pitchFamily="34" charset="-122"/>
              </a:rPr>
              <a:t>3</a:t>
            </a:r>
            <a:r>
              <a:rPr lang="zh-CN" altLang="en-US" sz="2200" b="1" dirty="0">
                <a:solidFill>
                  <a:srgbClr val="960000"/>
                </a:solidFill>
                <a:latin typeface="微软雅黑" panose="020B0503020204020204" pitchFamily="34" charset="-122"/>
                <a:ea typeface="微软雅黑" panose="020B0503020204020204" pitchFamily="34" charset="-122"/>
              </a:rPr>
              <a:t>、立项清单</a:t>
            </a:r>
          </a:p>
        </p:txBody>
      </p:sp>
    </p:spTree>
    <p:extLst>
      <p:ext uri="{BB962C8B-B14F-4D97-AF65-F5344CB8AC3E}">
        <p14:creationId xmlns:p14="http://schemas.microsoft.com/office/powerpoint/2010/main" val="336679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格 25"/>
          <p:cNvGraphicFramePr>
            <a:graphicFrameLocks noGrp="1"/>
          </p:cNvGraphicFramePr>
          <p:nvPr>
            <p:extLst/>
          </p:nvPr>
        </p:nvGraphicFramePr>
        <p:xfrm>
          <a:off x="715965" y="1945436"/>
          <a:ext cx="10760073" cy="3178597"/>
        </p:xfrm>
        <a:graphic>
          <a:graphicData uri="http://schemas.openxmlformats.org/drawingml/2006/table">
            <a:tbl>
              <a:tblPr firstRow="1" bandRow="1">
                <a:tableStyleId>{93296810-A885-4BE3-A3E7-6D5BEEA58F35}</a:tableStyleId>
              </a:tblPr>
              <a:tblGrid>
                <a:gridCol w="637536">
                  <a:extLst>
                    <a:ext uri="{9D8B030D-6E8A-4147-A177-3AD203B41FA5}">
                      <a16:colId xmlns="" xmlns:a16="http://schemas.microsoft.com/office/drawing/2014/main" val="20000"/>
                    </a:ext>
                  </a:extLst>
                </a:gridCol>
                <a:gridCol w="1190794">
                  <a:extLst>
                    <a:ext uri="{9D8B030D-6E8A-4147-A177-3AD203B41FA5}">
                      <a16:colId xmlns="" xmlns:a16="http://schemas.microsoft.com/office/drawing/2014/main" val="20001"/>
                    </a:ext>
                  </a:extLst>
                </a:gridCol>
                <a:gridCol w="3194516">
                  <a:extLst>
                    <a:ext uri="{9D8B030D-6E8A-4147-A177-3AD203B41FA5}">
                      <a16:colId xmlns="" xmlns:a16="http://schemas.microsoft.com/office/drawing/2014/main" val="20002"/>
                    </a:ext>
                  </a:extLst>
                </a:gridCol>
                <a:gridCol w="2428892">
                  <a:extLst>
                    <a:ext uri="{9D8B030D-6E8A-4147-A177-3AD203B41FA5}">
                      <a16:colId xmlns="" xmlns:a16="http://schemas.microsoft.com/office/drawing/2014/main" val="20003"/>
                    </a:ext>
                  </a:extLst>
                </a:gridCol>
                <a:gridCol w="857256">
                  <a:extLst>
                    <a:ext uri="{9D8B030D-6E8A-4147-A177-3AD203B41FA5}">
                      <a16:colId xmlns="" xmlns:a16="http://schemas.microsoft.com/office/drawing/2014/main" val="20004"/>
                    </a:ext>
                  </a:extLst>
                </a:gridCol>
                <a:gridCol w="1408347">
                  <a:extLst>
                    <a:ext uri="{9D8B030D-6E8A-4147-A177-3AD203B41FA5}">
                      <a16:colId xmlns="" xmlns:a16="http://schemas.microsoft.com/office/drawing/2014/main" val="20005"/>
                    </a:ext>
                  </a:extLst>
                </a:gridCol>
                <a:gridCol w="1042732">
                  <a:extLst>
                    <a:ext uri="{9D8B030D-6E8A-4147-A177-3AD203B41FA5}">
                      <a16:colId xmlns="" xmlns:a16="http://schemas.microsoft.com/office/drawing/2014/main" val="20006"/>
                    </a:ext>
                  </a:extLst>
                </a:gridCol>
              </a:tblGrid>
              <a:tr h="677477">
                <a:tc>
                  <a:txBody>
                    <a:bodyPr/>
                    <a:lstStyle/>
                    <a:p>
                      <a:pPr algn="ctr" fontAlgn="ctr"/>
                      <a:r>
                        <a:rPr lang="zh-CN" altLang="en-US" sz="1600" u="none" strike="noStrike" dirty="0"/>
                        <a:t>序号</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t>项目编号</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t>项目名称</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t>项目牵头承担单位</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t>项目</a:t>
                      </a:r>
                      <a:br>
                        <a:rPr lang="zh-CN" altLang="en-US" sz="1600" u="none" strike="noStrike" dirty="0"/>
                      </a:br>
                      <a:r>
                        <a:rPr lang="zh-CN" altLang="en-US" sz="1600" u="none" strike="noStrike" dirty="0"/>
                        <a:t>负责人</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a:t>中央财政经费</a:t>
                      </a:r>
                      <a:br>
                        <a:rPr lang="zh-CN" altLang="en-US" sz="1600" u="none" strike="noStrike" dirty="0"/>
                      </a:br>
                      <a:r>
                        <a:rPr lang="zh-CN" altLang="en-US" sz="1600" u="none" strike="noStrike" dirty="0"/>
                        <a:t>（万元）</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tc>
                  <a:txBody>
                    <a:bodyPr/>
                    <a:lstStyle/>
                    <a:p>
                      <a:pPr algn="ctr" fontAlgn="ctr"/>
                      <a:r>
                        <a:rPr lang="zh-CN" altLang="en-US" sz="1600" u="none" strike="noStrike" dirty="0" smtClean="0"/>
                        <a:t>实施</a:t>
                      </a:r>
                      <a:r>
                        <a:rPr lang="zh-CN" altLang="en-US" sz="1600" u="none" strike="noStrike" dirty="0"/>
                        <a:t>周期（年）</a:t>
                      </a:r>
                      <a:endParaRPr lang="zh-CN" altLang="en-US" sz="1600" b="1" i="0" u="none" strike="noStrike" dirty="0">
                        <a:solidFill>
                          <a:srgbClr val="000000"/>
                        </a:solidFill>
                        <a:latin typeface="微软雅黑" pitchFamily="34" charset="-122"/>
                        <a:ea typeface="微软雅黑" pitchFamily="34" charset="-122"/>
                      </a:endParaRPr>
                    </a:p>
                  </a:txBody>
                  <a:tcPr marL="9525" marR="9525" marT="9525" marB="0" anchor="ctr"/>
                </a:tc>
                <a:extLst>
                  <a:ext uri="{0D108BD9-81ED-4DB2-BD59-A6C34878D82A}">
                    <a16:rowId xmlns="" xmlns:a16="http://schemas.microsoft.com/office/drawing/2014/main" val="10000"/>
                  </a:ext>
                </a:extLst>
              </a:tr>
              <a:tr h="625280">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7</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2018YFA0404500</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星系结构、演化与宇宙学研究</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中国科学院国家天文台</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毛淑德</a:t>
                      </a: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4754</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525" marR="9525" marT="9525" marB="9525" anchor="ctr"/>
                </a:tc>
                <a:tc>
                  <a:txBody>
                    <a:bodyPr/>
                    <a:lstStyle/>
                    <a:p>
                      <a:pPr marL="0" algn="ctr" defTabSz="914400" rtl="0" eaLnBrk="1"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5</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625280">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8</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tc>
                  <a:txBody>
                    <a:bodyPr/>
                    <a:lstStyle/>
                    <a:p>
                      <a:pPr marL="0" algn="ctr" defTabSz="914400" rtl="0" eaLnBrk="1" fontAlgn="ctr" latinLnBrk="0" hangingPunct="1">
                        <a:lnSpc>
                          <a:spcPct val="100000"/>
                        </a:lnSpc>
                        <a:spcAft>
                          <a:spcPts val="0"/>
                        </a:spcAft>
                      </a:pPr>
                      <a:r>
                        <a:rPr lang="en-US" sz="1800" b="1" kern="10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2018YFA0404600</a:t>
                      </a:r>
                      <a:endParaRPr lang="zh-CN" sz="1800" b="1" kern="10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SKA</a:t>
                      </a: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前期数据处理系统建设和相关科学预研</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中国科学院上海天文台</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洪晓瑜</a:t>
                      </a: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4164</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525" marR="9525" marT="9525" marB="9525" anchor="ctr"/>
                </a:tc>
                <a:tc>
                  <a:txBody>
                    <a:bodyPr/>
                    <a:lstStyle/>
                    <a:p>
                      <a:pPr marL="0" algn="ctr" defTabSz="914400" rtl="0" eaLnBrk="1"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5</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625280">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9</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tc>
                  <a:txBody>
                    <a:bodyPr/>
                    <a:lstStyle/>
                    <a:p>
                      <a:pPr marL="0" algn="ctr" defTabSz="914400" rtl="0" eaLnBrk="1" fontAlgn="ctr" latinLnBrk="0" hangingPunct="1">
                        <a:lnSpc>
                          <a:spcPct val="100000"/>
                        </a:lnSpc>
                        <a:spcAft>
                          <a:spcPts val="0"/>
                        </a:spcAft>
                      </a:pPr>
                      <a:r>
                        <a:rPr lang="en-US" sz="1800" b="1" kern="10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2018YFA0404700</a:t>
                      </a:r>
                      <a:endParaRPr lang="zh-CN" sz="1800" b="1" kern="10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射电技术方法前沿研究</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中国科学院紫金山天文台</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任</a:t>
                      </a: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  </a:t>
                      </a:r>
                      <a:r>
                        <a:rPr lang="en-US" sz="1800" b="1" kern="100" dirty="0" smtClean="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  </a:t>
                      </a:r>
                      <a:r>
                        <a:rPr lang="zh-CN" sz="1800" b="1" kern="100" dirty="0" smtClean="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远</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4793</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525" marR="9525" marT="9525" marB="9525" anchor="ctr"/>
                </a:tc>
                <a:tc>
                  <a:txBody>
                    <a:bodyPr/>
                    <a:lstStyle/>
                    <a:p>
                      <a:pPr marL="0" algn="ctr" defTabSz="914400" rtl="0" eaLnBrk="1"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5</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625280">
                <a:tc>
                  <a:txBody>
                    <a:bodyPr/>
                    <a:lstStyle/>
                    <a:p>
                      <a:pPr marL="0" algn="ctr" defTabSz="914400" rtl="0" eaLnBrk="1" fontAlgn="ctr"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10</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tc>
                  <a:txBody>
                    <a:bodyPr/>
                    <a:lstStyle/>
                    <a:p>
                      <a:pPr marL="0" algn="ctr" defTabSz="914400" rtl="0" eaLnBrk="1" fontAlgn="ctr" latinLnBrk="0" hangingPunct="1">
                        <a:lnSpc>
                          <a:spcPct val="100000"/>
                        </a:lnSpc>
                        <a:spcAft>
                          <a:spcPts val="0"/>
                        </a:spcAft>
                      </a:pPr>
                      <a:r>
                        <a:rPr lang="en-US" sz="1800" b="1" kern="10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2018YFA0404800</a:t>
                      </a:r>
                      <a:endParaRPr lang="zh-CN" sz="1800" b="1" kern="10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7145" marR="7145" marT="7145" marB="7145" anchor="ctr"/>
                </a:tc>
                <a:tc>
                  <a:txBody>
                    <a:bodyPr/>
                    <a:lstStyle/>
                    <a:p>
                      <a:pPr marL="0" algn="just"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极强光场条件下</a:t>
                      </a: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 QED </a:t>
                      </a: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效应研究</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上海交通大学</a:t>
                      </a:r>
                    </a:p>
                  </a:txBody>
                  <a:tcPr marL="7145" marR="7145" marT="7145" marB="7145" anchor="ctr"/>
                </a:tc>
                <a:tc>
                  <a:txBody>
                    <a:bodyPr/>
                    <a:lstStyle/>
                    <a:p>
                      <a:pPr marL="0" algn="ctr" defTabSz="914400" rtl="0" eaLnBrk="1" fontAlgn="ctr" latinLnBrk="0" hangingPunct="1">
                        <a:lnSpc>
                          <a:spcPct val="100000"/>
                        </a:lnSpc>
                        <a:spcAft>
                          <a:spcPts val="0"/>
                        </a:spcAft>
                      </a:pPr>
                      <a:r>
                        <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何</a:t>
                      </a: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  </a:t>
                      </a:r>
                      <a:r>
                        <a:rPr lang="en-US" sz="1800" b="1" kern="100" dirty="0" smtClean="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  </a:t>
                      </a:r>
                      <a:r>
                        <a:rPr lang="zh-CN" sz="1800" b="1" kern="100" dirty="0" smtClean="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峰</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7145" marR="7145" marT="7145" marB="7145" anchor="ctr"/>
                </a:tc>
                <a:tc>
                  <a:txBody>
                    <a:bodyPr/>
                    <a:lstStyle/>
                    <a:p>
                      <a:pPr algn="ctr" fontAlgn="ctr">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1425</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9525" marR="9525" marT="9525" marB="9525" anchor="ctr"/>
                </a:tc>
                <a:tc>
                  <a:txBody>
                    <a:bodyPr/>
                    <a:lstStyle/>
                    <a:p>
                      <a:pPr marL="0" algn="ctr" defTabSz="914400" rtl="0" eaLnBrk="1" latinLnBrk="0" hangingPunct="1">
                        <a:lnSpc>
                          <a:spcPct val="100000"/>
                        </a:lnSpc>
                        <a:spcAft>
                          <a:spcPts val="0"/>
                        </a:spcAft>
                      </a:pPr>
                      <a:r>
                        <a:rPr lang="en-US"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rPr>
                        <a:t>5</a:t>
                      </a:r>
                      <a:endParaRPr lang="zh-CN" sz="1800" b="1" kern="100" dirty="0">
                        <a:solidFill>
                          <a:schemeClr val="dk1"/>
                        </a:solidFill>
                        <a:effectLst/>
                        <a:latin typeface="Times New Roman" panose="02020603050405020304" pitchFamily="18" charset="0"/>
                        <a:ea typeface="仿宋" panose="02010609060101010101" pitchFamily="49"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sp>
        <p:nvSpPr>
          <p:cNvPr id="5" name="TextBox 7"/>
          <p:cNvSpPr txBox="1"/>
          <p:nvPr/>
        </p:nvSpPr>
        <p:spPr>
          <a:xfrm>
            <a:off x="667419" y="428605"/>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二、</a:t>
            </a:r>
            <a:r>
              <a:rPr lang="en-US" altLang="zh-CN" sz="2500" b="1" dirty="0">
                <a:solidFill>
                  <a:srgbClr val="960000"/>
                </a:solidFill>
                <a:latin typeface="微软雅黑" panose="020B0503020204020204" pitchFamily="34" charset="-122"/>
                <a:ea typeface="微软雅黑" panose="020B0503020204020204" pitchFamily="34" charset="-122"/>
                <a:cs typeface="Times New Roman" pitchFamily="18" charset="0"/>
              </a:rPr>
              <a:t>2018</a:t>
            </a: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年度项目部署情况</a:t>
            </a:r>
          </a:p>
        </p:txBody>
      </p:sp>
      <p:sp>
        <p:nvSpPr>
          <p:cNvPr id="7" name="矩形 6"/>
          <p:cNvSpPr/>
          <p:nvPr/>
        </p:nvSpPr>
        <p:spPr>
          <a:xfrm>
            <a:off x="809588" y="1214422"/>
            <a:ext cx="5502436" cy="5358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2200" b="1" dirty="0">
                <a:solidFill>
                  <a:srgbClr val="960000"/>
                </a:solidFill>
                <a:latin typeface="微软雅黑" panose="020B0503020204020204" pitchFamily="34" charset="-122"/>
                <a:ea typeface="微软雅黑" panose="020B0503020204020204" pitchFamily="34" charset="-122"/>
              </a:rPr>
              <a:t>3</a:t>
            </a:r>
            <a:r>
              <a:rPr lang="zh-CN" altLang="en-US" sz="2200" b="1" dirty="0">
                <a:solidFill>
                  <a:srgbClr val="960000"/>
                </a:solidFill>
                <a:latin typeface="微软雅黑" panose="020B0503020204020204" pitchFamily="34" charset="-122"/>
                <a:ea typeface="微软雅黑" panose="020B0503020204020204" pitchFamily="34" charset="-122"/>
              </a:rPr>
              <a:t>、立项清单（续）</a:t>
            </a:r>
          </a:p>
        </p:txBody>
      </p:sp>
    </p:spTree>
    <p:extLst>
      <p:ext uri="{BB962C8B-B14F-4D97-AF65-F5344CB8AC3E}">
        <p14:creationId xmlns:p14="http://schemas.microsoft.com/office/powerpoint/2010/main" val="1591635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138" y="4731711"/>
            <a:ext cx="1182701" cy="1182701"/>
          </a:xfrm>
          <a:prstGeom prst="rect">
            <a:avLst/>
          </a:prstGeom>
        </p:spPr>
      </p:pic>
      <p:sp>
        <p:nvSpPr>
          <p:cNvPr id="4098" name="矩形 2"/>
          <p:cNvSpPr>
            <a:spLocks noChangeArrowheads="1"/>
          </p:cNvSpPr>
          <p:nvPr/>
        </p:nvSpPr>
        <p:spPr bwMode="auto">
          <a:xfrm>
            <a:off x="2649142" y="1840756"/>
            <a:ext cx="685800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 typeface="Wingdings" panose="05000000000000000000" pitchFamily="2" charset="2"/>
              <a:buNone/>
            </a:pPr>
            <a:r>
              <a:rPr lang="zh-CN" altLang="en-US" sz="4400" b="1" dirty="0">
                <a:solidFill>
                  <a:prstClr val="black"/>
                </a:solidFill>
                <a:latin typeface="宋体" panose="02010600030101010101" pitchFamily="2" charset="-122"/>
              </a:rPr>
              <a:t>基于高海拔宇宙线观测站</a:t>
            </a:r>
            <a:r>
              <a:rPr lang="en-US" altLang="zh-CN" sz="4400" b="1" dirty="0">
                <a:solidFill>
                  <a:prstClr val="black"/>
                </a:solidFill>
                <a:latin typeface="宋体" panose="02010600030101010101" pitchFamily="2" charset="-122"/>
              </a:rPr>
              <a:t>LHAASO</a:t>
            </a:r>
            <a:r>
              <a:rPr lang="zh-CN" altLang="en-US" sz="4400" b="1" dirty="0">
                <a:solidFill>
                  <a:prstClr val="black"/>
                </a:solidFill>
                <a:latin typeface="宋体" panose="02010600030101010101" pitchFamily="2" charset="-122"/>
              </a:rPr>
              <a:t>的科学研究</a:t>
            </a:r>
            <a:endParaRPr lang="en-US" altLang="zh-CN" sz="4400" b="1" dirty="0">
              <a:solidFill>
                <a:prstClr val="black"/>
              </a:solidFill>
              <a:latin typeface="宋体" panose="02010600030101010101" pitchFamily="2" charset="-122"/>
            </a:endParaRPr>
          </a:p>
          <a:p>
            <a:pPr algn="ctr">
              <a:spcBef>
                <a:spcPct val="0"/>
              </a:spcBef>
              <a:buFont typeface="Wingdings" panose="05000000000000000000" pitchFamily="2" charset="2"/>
              <a:buNone/>
            </a:pPr>
            <a:endParaRPr lang="en-US" altLang="zh-CN" sz="2100" b="1" dirty="0">
              <a:solidFill>
                <a:srgbClr val="0070C0"/>
              </a:solidFill>
              <a:latin typeface="宋体" panose="02010600030101010101" pitchFamily="2" charset="-122"/>
            </a:endParaRPr>
          </a:p>
          <a:p>
            <a:pPr algn="ctr">
              <a:spcBef>
                <a:spcPct val="0"/>
              </a:spcBef>
              <a:buFont typeface="Wingdings" panose="05000000000000000000" pitchFamily="2" charset="2"/>
              <a:buNone/>
            </a:pPr>
            <a:r>
              <a:rPr lang="zh-CN" altLang="en-US" sz="2800" b="1" dirty="0">
                <a:solidFill>
                  <a:prstClr val="black"/>
                </a:solidFill>
                <a:latin typeface="宋体" panose="02010600030101010101" pitchFamily="2" charset="-122"/>
              </a:rPr>
              <a:t>答辩人：胡红波</a:t>
            </a:r>
            <a:endParaRPr lang="en-US" altLang="zh-CN" sz="2800" b="1" dirty="0">
              <a:solidFill>
                <a:prstClr val="black"/>
              </a:solidFill>
              <a:latin typeface="宋体" panose="02010600030101010101" pitchFamily="2" charset="-122"/>
            </a:endParaRPr>
          </a:p>
          <a:p>
            <a:pPr algn="ctr">
              <a:spcBef>
                <a:spcPct val="0"/>
              </a:spcBef>
              <a:buFont typeface="Wingdings" panose="05000000000000000000" pitchFamily="2" charset="2"/>
              <a:buNone/>
            </a:pPr>
            <a:r>
              <a:rPr lang="en-US" altLang="zh-CN" sz="2800" b="1" dirty="0">
                <a:solidFill>
                  <a:prstClr val="black"/>
                </a:solidFill>
                <a:latin typeface="宋体" panose="02010600030101010101" pitchFamily="2" charset="-122"/>
              </a:rPr>
              <a:t>2018.3.21</a:t>
            </a:r>
          </a:p>
        </p:txBody>
      </p:sp>
      <p:sp>
        <p:nvSpPr>
          <p:cNvPr id="4099" name="Rectangle 4"/>
          <p:cNvSpPr>
            <a:spLocks noChangeArrowheads="1"/>
          </p:cNvSpPr>
          <p:nvPr/>
        </p:nvSpPr>
        <p:spPr bwMode="auto">
          <a:xfrm>
            <a:off x="1524001" y="190824"/>
            <a:ext cx="9143999" cy="7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 typeface="Wingdings" panose="05000000000000000000" pitchFamily="2" charset="2"/>
              <a:buNone/>
            </a:pPr>
            <a:r>
              <a:rPr lang="zh-CN" altLang="en-US" sz="4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国家重点研发计划项目答辩报告</a:t>
            </a:r>
          </a:p>
        </p:txBody>
      </p:sp>
      <p:pic>
        <p:nvPicPr>
          <p:cNvPr id="4100" name="图片 11" descr="untitled副本.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5935" y="4915880"/>
            <a:ext cx="1036208" cy="80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ChangeArrowheads="1"/>
          </p:cNvSpPr>
          <p:nvPr/>
        </p:nvSpPr>
        <p:spPr bwMode="auto">
          <a:xfrm>
            <a:off x="2083077" y="5681860"/>
            <a:ext cx="8087968" cy="6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q"/>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 typeface="Wingdings" panose="05000000000000000000" pitchFamily="2" charset="2"/>
              <a:buNone/>
            </a:pPr>
            <a:r>
              <a:rPr lang="zh-CN" altLang="en-US" sz="1800" b="1" dirty="0">
                <a:solidFill>
                  <a:prstClr val="black"/>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1800" b="1" dirty="0">
                <a:solidFill>
                  <a:prstClr val="black"/>
                </a:solidFill>
                <a:latin typeface="宋体" panose="02010600030101010101" pitchFamily="2" charset="-122"/>
                <a:cs typeface="Times New Roman" panose="02020603050405020304" pitchFamily="18" charset="0"/>
              </a:rPr>
              <a:t>中国科学院    中国科学院    云南     南京   中国科学院   西南交通 </a:t>
            </a:r>
            <a:endParaRPr lang="en-US" altLang="zh-CN" sz="1800" b="1" dirty="0">
              <a:solidFill>
                <a:prstClr val="black"/>
              </a:solidFill>
              <a:latin typeface="宋体" panose="02010600030101010101" pitchFamily="2" charset="-122"/>
              <a:cs typeface="Times New Roman" panose="02020603050405020304" pitchFamily="18" charset="0"/>
            </a:endParaRPr>
          </a:p>
          <a:p>
            <a:pPr>
              <a:spcBef>
                <a:spcPct val="0"/>
              </a:spcBef>
              <a:buFont typeface="Wingdings" panose="05000000000000000000" pitchFamily="2" charset="2"/>
              <a:buNone/>
            </a:pPr>
            <a:r>
              <a:rPr lang="zh-CN" altLang="en-US" sz="1800" b="1" dirty="0">
                <a:solidFill>
                  <a:prstClr val="black"/>
                </a:solidFill>
                <a:latin typeface="宋体" panose="02010600030101010101" pitchFamily="2" charset="-122"/>
                <a:cs typeface="Times New Roman" panose="02020603050405020304" pitchFamily="18" charset="0"/>
              </a:rPr>
              <a:t>高能物理研究所 紫金山天文台   大学     大学   </a:t>
            </a:r>
            <a:r>
              <a:rPr lang="zh-CN" altLang="en-US" sz="1800" b="1" dirty="0">
                <a:solidFill>
                  <a:prstClr val="black"/>
                </a:solidFill>
                <a:latin typeface="宋体" panose="02010600030101010101" pitchFamily="2" charset="-122"/>
              </a:rPr>
              <a:t>国家天文台     大学</a:t>
            </a:r>
            <a:endParaRPr lang="zh-CN" altLang="en-US" sz="1800" b="1" dirty="0">
              <a:solidFill>
                <a:prstClr val="black"/>
              </a:solidFill>
              <a:latin typeface="宋体" panose="02010600030101010101" pitchFamily="2" charset="-122"/>
              <a:cs typeface="Times New Roman" panose="02020603050405020304" pitchFamily="18" charset="0"/>
            </a:endParaRPr>
          </a:p>
        </p:txBody>
      </p:sp>
      <p:pic>
        <p:nvPicPr>
          <p:cNvPr id="4102" name="Picture 2" descr="C:\Users\yzfan\Desktop\W0200907225246853041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371" y="4945698"/>
            <a:ext cx="1026319"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0119" y="4902737"/>
            <a:ext cx="833157" cy="833157"/>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4754" y="4945698"/>
            <a:ext cx="593123" cy="743617"/>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20511" y="4932952"/>
            <a:ext cx="708759" cy="756362"/>
          </a:xfrm>
          <a:prstGeom prst="rect">
            <a:avLst/>
          </a:prstGeom>
        </p:spPr>
      </p:pic>
    </p:spTree>
    <p:extLst>
      <p:ext uri="{BB962C8B-B14F-4D97-AF65-F5344CB8AC3E}">
        <p14:creationId xmlns:p14="http://schemas.microsoft.com/office/powerpoint/2010/main" val="191485707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2"/>
          <p:cNvSpPr>
            <a:spLocks noChangeArrowheads="1"/>
          </p:cNvSpPr>
          <p:nvPr/>
        </p:nvSpPr>
        <p:spPr bwMode="auto">
          <a:xfrm>
            <a:off x="3215680" y="116632"/>
            <a:ext cx="57209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q"/>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 typeface="Wingdings" panose="05000000000000000000" pitchFamily="2" charset="2"/>
              <a:buNone/>
            </a:pPr>
            <a:r>
              <a:rPr lang="zh-CN" altLang="en-US" sz="2700" b="1" dirty="0">
                <a:solidFill>
                  <a:srgbClr val="FF0000"/>
                </a:solidFill>
                <a:latin typeface="黑体" panose="02010609060101010101" pitchFamily="49" charset="-122"/>
                <a:ea typeface="黑体" panose="02010609060101010101" pitchFamily="49" charset="-122"/>
              </a:rPr>
              <a:t>“大科学装置前沿研究”重点专项</a:t>
            </a:r>
          </a:p>
          <a:p>
            <a:pPr algn="ctr">
              <a:spcBef>
                <a:spcPct val="0"/>
              </a:spcBef>
              <a:buFont typeface="Wingdings" panose="05000000000000000000" pitchFamily="2" charset="2"/>
              <a:buNone/>
            </a:pPr>
            <a:r>
              <a:rPr lang="en-US" altLang="zh-CN" sz="2700" b="1" dirty="0">
                <a:solidFill>
                  <a:srgbClr val="FF0000"/>
                </a:solidFill>
                <a:latin typeface="黑体" panose="02010609060101010101" pitchFamily="49" charset="-122"/>
                <a:ea typeface="黑体" panose="02010609060101010101" pitchFamily="49" charset="-122"/>
              </a:rPr>
              <a:t>2018</a:t>
            </a:r>
            <a:r>
              <a:rPr lang="zh-CN" altLang="en-US" sz="2700" b="1" dirty="0">
                <a:solidFill>
                  <a:srgbClr val="FF0000"/>
                </a:solidFill>
                <a:latin typeface="黑体" panose="02010609060101010101" pitchFamily="49" charset="-122"/>
                <a:ea typeface="黑体" panose="02010609060101010101" pitchFamily="49" charset="-122"/>
              </a:rPr>
              <a:t>年度项目申报指南</a:t>
            </a:r>
          </a:p>
        </p:txBody>
      </p:sp>
      <p:sp>
        <p:nvSpPr>
          <p:cNvPr id="2" name="文本框 1"/>
          <p:cNvSpPr txBox="1"/>
          <p:nvPr/>
        </p:nvSpPr>
        <p:spPr>
          <a:xfrm>
            <a:off x="2032553" y="1837342"/>
            <a:ext cx="6197825" cy="461665"/>
          </a:xfrm>
          <a:prstGeom prst="rect">
            <a:avLst/>
          </a:prstGeom>
          <a:noFill/>
        </p:spPr>
        <p:txBody>
          <a:bodyPr wrap="square" rtlCol="0">
            <a:spAutoFit/>
          </a:bodyPr>
          <a:lstStyle/>
          <a:p>
            <a:r>
              <a:rPr lang="en-US" altLang="zh-CN" sz="2400" b="1" dirty="0">
                <a:solidFill>
                  <a:prstClr val="black"/>
                </a:solidFill>
                <a:latin typeface="宋体" panose="02010600030101010101" pitchFamily="2" charset="-122"/>
              </a:rPr>
              <a:t>2. </a:t>
            </a:r>
            <a:r>
              <a:rPr lang="zh-CN" altLang="en-US" sz="2400" b="1" dirty="0">
                <a:solidFill>
                  <a:prstClr val="black"/>
                </a:solidFill>
                <a:latin typeface="宋体" panose="02010600030101010101" pitchFamily="2" charset="-122"/>
              </a:rPr>
              <a:t>中微子属性和</a:t>
            </a:r>
            <a:r>
              <a:rPr lang="zh-CN" altLang="en-US" sz="2400" b="1" dirty="0">
                <a:solidFill>
                  <a:srgbClr val="3333CC"/>
                </a:solidFill>
                <a:latin typeface="宋体" panose="02010600030101010101" pitchFamily="2" charset="-122"/>
              </a:rPr>
              <a:t>宇宙线本质的研究</a:t>
            </a:r>
          </a:p>
        </p:txBody>
      </p:sp>
      <p:sp>
        <p:nvSpPr>
          <p:cNvPr id="3" name="文本框 2"/>
          <p:cNvSpPr txBox="1"/>
          <p:nvPr/>
        </p:nvSpPr>
        <p:spPr>
          <a:xfrm>
            <a:off x="2040007" y="2279176"/>
            <a:ext cx="7834520" cy="415498"/>
          </a:xfrm>
          <a:prstGeom prst="rect">
            <a:avLst/>
          </a:prstGeom>
          <a:noFill/>
        </p:spPr>
        <p:txBody>
          <a:bodyPr wrap="square" rtlCol="0">
            <a:spAutoFit/>
          </a:bodyPr>
          <a:lstStyle/>
          <a:p>
            <a:r>
              <a:rPr lang="en-US" altLang="zh-CN" sz="2100" b="1" u="sng" dirty="0">
                <a:solidFill>
                  <a:srgbClr val="D60093"/>
                </a:solidFill>
                <a:latin typeface="宋体" panose="02010600030101010101" pitchFamily="2" charset="-122"/>
              </a:rPr>
              <a:t>2.2</a:t>
            </a:r>
            <a:r>
              <a:rPr lang="zh-CN" altLang="en-US" sz="2100" b="1" u="sng" dirty="0">
                <a:solidFill>
                  <a:srgbClr val="D60093"/>
                </a:solidFill>
                <a:latin typeface="宋体" panose="02010600030101010101" pitchFamily="2" charset="-122"/>
              </a:rPr>
              <a:t> 大面积宇宙线观测及本质研究</a:t>
            </a:r>
          </a:p>
        </p:txBody>
      </p:sp>
      <p:sp>
        <p:nvSpPr>
          <p:cNvPr id="4" name="矩形 3"/>
          <p:cNvSpPr/>
          <p:nvPr/>
        </p:nvSpPr>
        <p:spPr>
          <a:xfrm>
            <a:off x="2000250" y="2704228"/>
            <a:ext cx="8324850" cy="3258841"/>
          </a:xfrm>
          <a:prstGeom prst="rect">
            <a:avLst/>
          </a:prstGeom>
        </p:spPr>
        <p:txBody>
          <a:bodyPr wrap="square">
            <a:spAutoFit/>
          </a:bodyPr>
          <a:lstStyle/>
          <a:p>
            <a:pPr>
              <a:lnSpc>
                <a:spcPct val="120000"/>
              </a:lnSpc>
              <a:spcAft>
                <a:spcPts val="450"/>
              </a:spcAft>
            </a:pPr>
            <a:r>
              <a:rPr lang="zh-CN" altLang="en-US" sz="2100" b="1" u="sng" dirty="0">
                <a:solidFill>
                  <a:prstClr val="black"/>
                </a:solidFill>
                <a:latin typeface="宋体" panose="02010600030101010101" pitchFamily="2" charset="-122"/>
              </a:rPr>
              <a:t>研究内容：依托高海拔宇宙线观测站精确测量</a:t>
            </a:r>
            <a:r>
              <a:rPr lang="zh-CN" altLang="en-US" sz="2100" b="1" u="sng" dirty="0">
                <a:solidFill>
                  <a:srgbClr val="3333CC"/>
                </a:solidFill>
                <a:latin typeface="宋体" panose="02010600030101010101" pitchFamily="2" charset="-122"/>
              </a:rPr>
              <a:t>银河宇宙线</a:t>
            </a:r>
            <a:r>
              <a:rPr lang="zh-CN" altLang="en-US" sz="2100" b="1" u="sng" dirty="0">
                <a:solidFill>
                  <a:prstClr val="black"/>
                </a:solidFill>
                <a:latin typeface="宋体" panose="02010600030101010101" pitchFamily="2" charset="-122"/>
              </a:rPr>
              <a:t>的成份、能谱及各向异性，观测银河系内外</a:t>
            </a:r>
            <a:r>
              <a:rPr lang="zh-CN" altLang="en-US" sz="2100" b="1" u="sng" dirty="0">
                <a:solidFill>
                  <a:srgbClr val="3333CC"/>
                </a:solidFill>
                <a:latin typeface="宋体" panose="02010600030101010101" pitchFamily="2" charset="-122"/>
              </a:rPr>
              <a:t>高能伽马射线</a:t>
            </a:r>
            <a:r>
              <a:rPr lang="zh-CN" altLang="en-US" sz="2100" b="1" u="sng" dirty="0">
                <a:solidFill>
                  <a:prstClr val="black"/>
                </a:solidFill>
                <a:latin typeface="宋体" panose="02010600030101010101" pitchFamily="2" charset="-122"/>
              </a:rPr>
              <a:t>发射源，探测</a:t>
            </a:r>
            <a:r>
              <a:rPr lang="zh-CN" altLang="en-US" sz="2100" b="1" u="sng" dirty="0">
                <a:solidFill>
                  <a:srgbClr val="3333CC"/>
                </a:solidFill>
                <a:latin typeface="宋体" panose="02010600030101010101" pitchFamily="2" charset="-122"/>
              </a:rPr>
              <a:t>太阳高能宇宙线</a:t>
            </a:r>
            <a:r>
              <a:rPr lang="zh-CN" altLang="en-US" sz="2100" b="1" u="sng" dirty="0">
                <a:solidFill>
                  <a:prstClr val="black"/>
                </a:solidFill>
                <a:latin typeface="宋体" panose="02010600030101010101" pitchFamily="2" charset="-122"/>
              </a:rPr>
              <a:t>粒子。</a:t>
            </a:r>
            <a:endParaRPr lang="zh-CN" altLang="en-US" sz="2100" b="1" dirty="0">
              <a:solidFill>
                <a:prstClr val="black"/>
              </a:solidFill>
              <a:latin typeface="宋体" panose="02010600030101010101" pitchFamily="2" charset="-122"/>
            </a:endParaRPr>
          </a:p>
          <a:p>
            <a:pPr>
              <a:lnSpc>
                <a:spcPct val="120000"/>
              </a:lnSpc>
              <a:spcAft>
                <a:spcPts val="450"/>
              </a:spcAft>
            </a:pPr>
            <a:r>
              <a:rPr lang="zh-CN" altLang="en-US" sz="2100" b="1" dirty="0">
                <a:solidFill>
                  <a:prstClr val="black"/>
                </a:solidFill>
                <a:latin typeface="宋体" panose="02010600030101010101" pitchFamily="2" charset="-122"/>
              </a:rPr>
              <a:t>考核指标：</a:t>
            </a:r>
            <a:r>
              <a:rPr lang="zh-CN" altLang="en-US" sz="2100" b="1" dirty="0">
                <a:solidFill>
                  <a:srgbClr val="CC00FF"/>
                </a:solidFill>
                <a:latin typeface="宋体" panose="02010600030101010101" pitchFamily="2" charset="-122"/>
              </a:rPr>
              <a:t>获得跨越</a:t>
            </a:r>
            <a:r>
              <a:rPr lang="en-US" altLang="zh-CN" sz="2100" b="1" dirty="0">
                <a:solidFill>
                  <a:srgbClr val="CC00FF"/>
                </a:solidFill>
                <a:latin typeface="宋体" panose="02010600030101010101" pitchFamily="2" charset="-122"/>
              </a:rPr>
              <a:t>30TeV</a:t>
            </a:r>
            <a:r>
              <a:rPr lang="zh-CN" altLang="en-US" sz="2100" b="1" dirty="0">
                <a:solidFill>
                  <a:srgbClr val="CC00FF"/>
                </a:solidFill>
                <a:latin typeface="宋体" panose="02010600030101010101" pitchFamily="2" charset="-122"/>
              </a:rPr>
              <a:t>到</a:t>
            </a:r>
            <a:r>
              <a:rPr lang="en-US" altLang="zh-CN" sz="2100" b="1" dirty="0">
                <a:solidFill>
                  <a:srgbClr val="CC00FF"/>
                </a:solidFill>
                <a:latin typeface="宋体" panose="02010600030101010101" pitchFamily="2" charset="-122"/>
              </a:rPr>
              <a:t>3EeV</a:t>
            </a:r>
            <a:r>
              <a:rPr lang="zh-CN" altLang="en-US" sz="2100" b="1" dirty="0">
                <a:solidFill>
                  <a:srgbClr val="CC00FF"/>
                </a:solidFill>
                <a:latin typeface="宋体" panose="02010600030101010101" pitchFamily="2" charset="-122"/>
              </a:rPr>
              <a:t>共</a:t>
            </a:r>
            <a:r>
              <a:rPr lang="en-US" altLang="zh-CN" sz="2100" b="1" dirty="0">
                <a:solidFill>
                  <a:srgbClr val="CC00FF"/>
                </a:solidFill>
                <a:latin typeface="宋体" panose="02010600030101010101" pitchFamily="2" charset="-122"/>
              </a:rPr>
              <a:t>5</a:t>
            </a:r>
            <a:r>
              <a:rPr lang="zh-CN" altLang="en-US" sz="2100" b="1" dirty="0">
                <a:solidFill>
                  <a:srgbClr val="CC00FF"/>
                </a:solidFill>
                <a:latin typeface="宋体" panose="02010600030101010101" pitchFamily="2" charset="-122"/>
              </a:rPr>
              <a:t>个量级的宇宙线分成份能谱和各向异性数据，</a:t>
            </a:r>
            <a:r>
              <a:rPr lang="en-US" altLang="zh-CN" sz="2100" b="1" dirty="0">
                <a:solidFill>
                  <a:srgbClr val="3333CC"/>
                </a:solidFill>
                <a:latin typeface="宋体" panose="02010600030101010101" pitchFamily="2" charset="-122"/>
              </a:rPr>
              <a:t>300GeV-1PeV</a:t>
            </a:r>
            <a:r>
              <a:rPr lang="zh-CN" altLang="en-US" sz="2100" b="1" dirty="0">
                <a:solidFill>
                  <a:srgbClr val="3333CC"/>
                </a:solidFill>
                <a:latin typeface="宋体" panose="02010600030101010101" pitchFamily="2" charset="-122"/>
              </a:rPr>
              <a:t>宽广能区内点源及弥散伽马射线的能谱，</a:t>
            </a:r>
            <a:r>
              <a:rPr lang="zh-CN" altLang="en-US" sz="2100" b="1" dirty="0">
                <a:solidFill>
                  <a:srgbClr val="FF0000"/>
                </a:solidFill>
                <a:latin typeface="宋体" panose="02010600030101010101" pitchFamily="2" charset="-122"/>
              </a:rPr>
              <a:t>发现数百个河内外新伽马源和高能粒子的加速源；</a:t>
            </a:r>
            <a:r>
              <a:rPr lang="zh-CN" altLang="en-US" sz="2100" b="1" u="sng" dirty="0">
                <a:latin typeface="宋体" panose="02010600030101010101" pitchFamily="2" charset="-122"/>
              </a:rPr>
              <a:t>对银河系内外宇宙线的起源、加速和传播，黑洞、中子星等致密天体高能物理过程的研究，及暗物质粒子的间接探测和其他新物理学规律研究取得重要进展。</a:t>
            </a:r>
            <a:endParaRPr lang="en-US" altLang="zh-CN" sz="2100" b="1" u="sng" dirty="0">
              <a:latin typeface="宋体" panose="02010600030101010101" pitchFamily="2" charset="-122"/>
            </a:endParaRPr>
          </a:p>
        </p:txBody>
      </p:sp>
    </p:spTree>
    <p:extLst>
      <p:ext uri="{BB962C8B-B14F-4D97-AF65-F5344CB8AC3E}">
        <p14:creationId xmlns:p14="http://schemas.microsoft.com/office/powerpoint/2010/main" val="31990164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15842" y="2564904"/>
            <a:ext cx="5585183" cy="523220"/>
          </a:xfrm>
          <a:prstGeom prst="rect">
            <a:avLst/>
          </a:prstGeom>
          <a:noFill/>
        </p:spPr>
        <p:txBody>
          <a:bodyPr wrap="none" rtlCol="0">
            <a:spAutoFit/>
          </a:bodyPr>
          <a:lstStyle/>
          <a:p>
            <a:pPr marL="342900" indent="-342900">
              <a:buFont typeface="Arial" panose="020B0604020202020204" pitchFamily="34" charset="0"/>
              <a:buChar char="•"/>
            </a:pPr>
            <a:r>
              <a:rPr lang="zh-CN" altLang="en-US" sz="2800" b="1" dirty="0">
                <a:solidFill>
                  <a:prstClr val="black"/>
                </a:solidFill>
                <a:latin typeface="宋体" panose="02010600030101010101" pitchFamily="2" charset="-122"/>
              </a:rPr>
              <a:t>获得</a:t>
            </a:r>
            <a:r>
              <a:rPr lang="zh-CN" altLang="en-US" sz="2800" b="1" i="1" u="sng" dirty="0">
                <a:solidFill>
                  <a:srgbClr val="FF0000"/>
                </a:solidFill>
                <a:latin typeface="宋体" panose="02010600030101010101" pitchFamily="2" charset="-122"/>
              </a:rPr>
              <a:t>高质量</a:t>
            </a:r>
            <a:r>
              <a:rPr lang="zh-CN" altLang="en-US" sz="2800" b="1" dirty="0">
                <a:solidFill>
                  <a:prstClr val="black"/>
                </a:solidFill>
                <a:latin typeface="宋体" panose="02010600030101010101" pitchFamily="2" charset="-122"/>
              </a:rPr>
              <a:t>的</a:t>
            </a:r>
            <a:r>
              <a:rPr lang="en-US" altLang="zh-CN" sz="2800" b="1" dirty="0">
                <a:solidFill>
                  <a:prstClr val="black"/>
                </a:solidFill>
                <a:latin typeface="宋体" panose="02010600030101010101" pitchFamily="2" charset="-122"/>
              </a:rPr>
              <a:t>LHAASO</a:t>
            </a:r>
            <a:r>
              <a:rPr lang="zh-CN" altLang="en-US" sz="2800" b="1" dirty="0">
                <a:solidFill>
                  <a:prstClr val="black"/>
                </a:solidFill>
                <a:latin typeface="宋体" panose="02010600030101010101" pitchFamily="2" charset="-122"/>
              </a:rPr>
              <a:t>原始数据；</a:t>
            </a:r>
            <a:endParaRPr lang="en-US" altLang="zh-CN" sz="2800" b="1" dirty="0">
              <a:solidFill>
                <a:prstClr val="black"/>
              </a:solidFill>
              <a:latin typeface="宋体" panose="02010600030101010101" pitchFamily="2" charset="-122"/>
            </a:endParaRPr>
          </a:p>
        </p:txBody>
      </p:sp>
      <p:sp>
        <p:nvSpPr>
          <p:cNvPr id="3" name="矩形 2"/>
          <p:cNvSpPr/>
          <p:nvPr/>
        </p:nvSpPr>
        <p:spPr>
          <a:xfrm>
            <a:off x="2215842" y="3284984"/>
            <a:ext cx="7663069" cy="523220"/>
          </a:xfrm>
          <a:prstGeom prst="rect">
            <a:avLst/>
          </a:prstGeom>
        </p:spPr>
        <p:txBody>
          <a:bodyPr wrap="square">
            <a:spAutoFit/>
          </a:bodyPr>
          <a:lstStyle/>
          <a:p>
            <a:pPr marL="342900" indent="-342900">
              <a:buFont typeface="Arial" panose="020B0604020202020204" pitchFamily="34" charset="0"/>
              <a:buChar char="•"/>
            </a:pPr>
            <a:r>
              <a:rPr lang="zh-CN" altLang="en-US" sz="2800" b="1" dirty="0">
                <a:solidFill>
                  <a:srgbClr val="D60093"/>
                </a:solidFill>
                <a:latin typeface="宋体" panose="02010600030101010101" pitchFamily="2" charset="-122"/>
              </a:rPr>
              <a:t>开展</a:t>
            </a:r>
            <a:r>
              <a:rPr lang="zh-CN" altLang="en-US" sz="2800" b="1" i="1" u="sng" dirty="0">
                <a:solidFill>
                  <a:srgbClr val="FF0000"/>
                </a:solidFill>
                <a:latin typeface="宋体" panose="02010600030101010101" pitchFamily="2" charset="-122"/>
              </a:rPr>
              <a:t>高灵敏度</a:t>
            </a:r>
            <a:r>
              <a:rPr lang="zh-CN" altLang="en-US" sz="2800" b="1" dirty="0">
                <a:solidFill>
                  <a:srgbClr val="D60093"/>
                </a:solidFill>
                <a:latin typeface="宋体" panose="02010600030101010101" pitchFamily="2" charset="-122"/>
              </a:rPr>
              <a:t>的观测，获得重要实验成果；</a:t>
            </a:r>
          </a:p>
        </p:txBody>
      </p:sp>
      <p:sp>
        <p:nvSpPr>
          <p:cNvPr id="4" name="矩形 3"/>
          <p:cNvSpPr/>
          <p:nvPr/>
        </p:nvSpPr>
        <p:spPr>
          <a:xfrm>
            <a:off x="2215842" y="4005065"/>
            <a:ext cx="7605919" cy="954107"/>
          </a:xfrm>
          <a:prstGeom prst="rect">
            <a:avLst/>
          </a:prstGeom>
        </p:spPr>
        <p:txBody>
          <a:bodyPr wrap="square">
            <a:spAutoFit/>
          </a:bodyPr>
          <a:lstStyle/>
          <a:p>
            <a:pPr marL="342900" indent="-342900">
              <a:buFont typeface="Arial" panose="020B0604020202020204" pitchFamily="34" charset="0"/>
              <a:buChar char="•"/>
            </a:pPr>
            <a:r>
              <a:rPr lang="zh-CN" altLang="en-US" sz="2800" b="1" dirty="0">
                <a:solidFill>
                  <a:srgbClr val="3333CC"/>
                </a:solidFill>
                <a:latin typeface="宋体" panose="02010600030101010101" pitchFamily="2" charset="-122"/>
              </a:rPr>
              <a:t>通过</a:t>
            </a:r>
            <a:r>
              <a:rPr lang="zh-CN" altLang="en-US" sz="2800" b="1" i="1" u="sng" dirty="0">
                <a:solidFill>
                  <a:srgbClr val="FF0000"/>
                </a:solidFill>
                <a:latin typeface="宋体" panose="02010600030101010101" pitchFamily="2" charset="-122"/>
              </a:rPr>
              <a:t>第一手</a:t>
            </a:r>
            <a:r>
              <a:rPr lang="zh-CN" altLang="en-US" sz="2800" b="1" dirty="0">
                <a:solidFill>
                  <a:srgbClr val="3333CC"/>
                </a:solidFill>
                <a:latin typeface="宋体" panose="02010600030101010101" pitchFamily="2" charset="-122"/>
              </a:rPr>
              <a:t>的实验观测结果，</a:t>
            </a:r>
            <a:r>
              <a:rPr lang="zh-CN" altLang="en-US" sz="2800" b="1" i="1" u="sng" dirty="0">
                <a:solidFill>
                  <a:srgbClr val="FF0000"/>
                </a:solidFill>
                <a:latin typeface="宋体" panose="02010600030101010101" pitchFamily="2" charset="-122"/>
              </a:rPr>
              <a:t>率先</a:t>
            </a:r>
            <a:r>
              <a:rPr lang="zh-CN" altLang="en-US" sz="2800" b="1" dirty="0">
                <a:solidFill>
                  <a:srgbClr val="3333CC"/>
                </a:solidFill>
                <a:latin typeface="宋体" panose="02010600030101010101" pitchFamily="2" charset="-122"/>
              </a:rPr>
              <a:t>开展各项理论研究，根据</a:t>
            </a:r>
            <a:r>
              <a:rPr lang="zh-CN" altLang="en-US" sz="2800" b="1" dirty="0">
                <a:solidFill>
                  <a:srgbClr val="FF0000"/>
                </a:solidFill>
                <a:latin typeface="宋体" panose="02010600030101010101" pitchFamily="2" charset="-122"/>
              </a:rPr>
              <a:t>新的发现</a:t>
            </a:r>
            <a:r>
              <a:rPr lang="zh-CN" altLang="en-US" sz="2800" b="1" dirty="0">
                <a:solidFill>
                  <a:srgbClr val="3333CC"/>
                </a:solidFill>
                <a:latin typeface="宋体" panose="02010600030101010101" pitchFamily="2" charset="-122"/>
              </a:rPr>
              <a:t>，发展</a:t>
            </a:r>
            <a:r>
              <a:rPr lang="zh-CN" altLang="en-US" sz="2800" b="1" dirty="0">
                <a:solidFill>
                  <a:srgbClr val="FF0000"/>
                </a:solidFill>
                <a:latin typeface="宋体" panose="02010600030101010101" pitchFamily="2" charset="-122"/>
              </a:rPr>
              <a:t>新的理论</a:t>
            </a:r>
            <a:r>
              <a:rPr lang="zh-CN" altLang="en-US" sz="2800" b="1" dirty="0">
                <a:solidFill>
                  <a:srgbClr val="3333CC"/>
                </a:solidFill>
                <a:latin typeface="宋体" panose="02010600030101010101" pitchFamily="2" charset="-122"/>
              </a:rPr>
              <a:t>；</a:t>
            </a:r>
            <a:endParaRPr lang="zh-CN" altLang="en-US" sz="2800" b="1" i="1" u="sng" dirty="0">
              <a:solidFill>
                <a:srgbClr val="3333CC"/>
              </a:solidFill>
              <a:latin typeface="宋体" panose="02010600030101010101" pitchFamily="2" charset="-122"/>
            </a:endParaRPr>
          </a:p>
        </p:txBody>
      </p:sp>
      <p:sp>
        <p:nvSpPr>
          <p:cNvPr id="5" name="文本框 4"/>
          <p:cNvSpPr txBox="1"/>
          <p:nvPr/>
        </p:nvSpPr>
        <p:spPr>
          <a:xfrm>
            <a:off x="4808129" y="1484785"/>
            <a:ext cx="2448106" cy="769441"/>
          </a:xfrm>
          <a:prstGeom prst="rect">
            <a:avLst/>
          </a:prstGeom>
          <a:noFill/>
        </p:spPr>
        <p:txBody>
          <a:bodyPr wrap="none" rtlCol="0">
            <a:spAutoFit/>
          </a:bodyPr>
          <a:lstStyle/>
          <a:p>
            <a:r>
              <a:rPr lang="zh-CN" altLang="en-US" sz="4400" b="1" dirty="0">
                <a:solidFill>
                  <a:prstClr val="black"/>
                </a:solidFill>
                <a:latin typeface="Calibri"/>
              </a:rPr>
              <a:t>目标设置</a:t>
            </a:r>
          </a:p>
        </p:txBody>
      </p:sp>
      <p:sp>
        <p:nvSpPr>
          <p:cNvPr id="6" name="矩形 5"/>
          <p:cNvSpPr/>
          <p:nvPr/>
        </p:nvSpPr>
        <p:spPr>
          <a:xfrm>
            <a:off x="2207569" y="5157192"/>
            <a:ext cx="7679847" cy="523220"/>
          </a:xfrm>
          <a:prstGeom prst="rect">
            <a:avLst/>
          </a:prstGeom>
        </p:spPr>
        <p:txBody>
          <a:bodyPr wrap="square">
            <a:spAutoFit/>
          </a:bodyPr>
          <a:lstStyle/>
          <a:p>
            <a:pPr marL="342900" indent="-342900">
              <a:buFont typeface="Arial" panose="020B0604020202020204" pitchFamily="34" charset="0"/>
              <a:buChar char="•"/>
            </a:pPr>
            <a:r>
              <a:rPr lang="zh-CN" altLang="en-US" sz="2800" b="1" dirty="0">
                <a:solidFill>
                  <a:srgbClr val="FF0000"/>
                </a:solidFill>
                <a:latin typeface="宋体" panose="02010600030101010101" pitchFamily="2" charset="-122"/>
              </a:rPr>
              <a:t>完成指南</a:t>
            </a:r>
            <a:r>
              <a:rPr lang="zh-CN" altLang="en-US" sz="2800" b="1" dirty="0">
                <a:solidFill>
                  <a:srgbClr val="000000"/>
                </a:solidFill>
                <a:latin typeface="宋体" panose="02010600030101010101" pitchFamily="2" charset="-122"/>
              </a:rPr>
              <a:t>规定的</a:t>
            </a:r>
            <a:r>
              <a:rPr lang="zh-CN" altLang="en-US" sz="2800" b="1" dirty="0">
                <a:solidFill>
                  <a:srgbClr val="FF0000"/>
                </a:solidFill>
                <a:latin typeface="宋体" panose="02010600030101010101" pitchFamily="2" charset="-122"/>
              </a:rPr>
              <a:t>各项研究目标</a:t>
            </a:r>
            <a:endParaRPr lang="zh-CN" altLang="en-US" sz="2400" b="1" i="1" u="sng" dirty="0">
              <a:solidFill>
                <a:prstClr val="black"/>
              </a:solidFill>
              <a:latin typeface="宋体" panose="02010600030101010101" pitchFamily="2" charset="-122"/>
            </a:endParaRPr>
          </a:p>
        </p:txBody>
      </p:sp>
      <p:sp>
        <p:nvSpPr>
          <p:cNvPr id="7" name="矩形 6"/>
          <p:cNvSpPr/>
          <p:nvPr/>
        </p:nvSpPr>
        <p:spPr>
          <a:xfrm>
            <a:off x="1524001" y="188640"/>
            <a:ext cx="9143999" cy="707886"/>
          </a:xfrm>
          <a:prstGeom prst="rect">
            <a:avLst/>
          </a:prstGeom>
        </p:spPr>
        <p:txBody>
          <a:bodyPr wrap="square">
            <a:spAutoFit/>
          </a:bodyPr>
          <a:lstStyle/>
          <a:p>
            <a:pPr algn="ctr" eaLnBrk="0" fontAlgn="base" hangingPunct="0">
              <a:spcBef>
                <a:spcPct val="0"/>
              </a:spcBef>
              <a:spcAft>
                <a:spcPct val="0"/>
              </a:spcAft>
            </a:pPr>
            <a:r>
              <a:rPr lang="zh-CN" altLang="en-US"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研究内容</a:t>
            </a:r>
            <a:r>
              <a:rPr lang="en-US" altLang="zh-CN"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目标设置及技术路线</a:t>
            </a:r>
            <a:r>
              <a:rPr lang="en-US" altLang="zh-CN"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(11/12)</a:t>
            </a:r>
            <a:endParaRPr lang="zh-CN" altLang="en-US" sz="4000" dirty="0">
              <a:solidFill>
                <a:srgbClr val="000000"/>
              </a:solidFill>
            </a:endParaRPr>
          </a:p>
        </p:txBody>
      </p:sp>
    </p:spTree>
    <p:extLst>
      <p:ext uri="{BB962C8B-B14F-4D97-AF65-F5344CB8AC3E}">
        <p14:creationId xmlns:p14="http://schemas.microsoft.com/office/powerpoint/2010/main" val="1469221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8796880" y="5107459"/>
            <a:ext cx="989005" cy="1530175"/>
          </a:xfrm>
          <a:prstGeom prst="roundRect">
            <a:avLst/>
          </a:prstGeom>
          <a:solidFill>
            <a:srgbClr val="FFFF0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圆角矩形 2"/>
          <p:cNvSpPr/>
          <p:nvPr/>
        </p:nvSpPr>
        <p:spPr>
          <a:xfrm>
            <a:off x="7247310" y="5118004"/>
            <a:ext cx="1048076" cy="1519631"/>
          </a:xfrm>
          <a:prstGeom prst="roundRect">
            <a:avLst/>
          </a:prstGeom>
          <a:solidFill>
            <a:srgbClr val="FFFF0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圆角矩形 61"/>
          <p:cNvSpPr/>
          <p:nvPr/>
        </p:nvSpPr>
        <p:spPr>
          <a:xfrm>
            <a:off x="1559002" y="4970458"/>
            <a:ext cx="1260283" cy="1280826"/>
          </a:xfrm>
          <a:prstGeom prst="roundRect">
            <a:avLst/>
          </a:prstGeom>
          <a:solidFill>
            <a:srgbClr val="00B0F0"/>
          </a:solidFill>
          <a:ln>
            <a:solidFill>
              <a:srgbClr val="00B0F0"/>
            </a:solidFill>
          </a:ln>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a:xfrm>
            <a:off x="2189143" y="1124744"/>
            <a:ext cx="7886700" cy="994172"/>
          </a:xfrm>
        </p:spPr>
        <p:txBody>
          <a:bodyPr/>
          <a:lstStyle/>
          <a:p>
            <a:r>
              <a:rPr lang="zh-CN" altLang="en-US" dirty="0" smtClean="0"/>
              <a:t>技术路线</a:t>
            </a:r>
            <a:endParaRPr lang="zh-CN" altLang="en-US" dirty="0"/>
          </a:p>
        </p:txBody>
      </p:sp>
      <p:sp>
        <p:nvSpPr>
          <p:cNvPr id="5" name="椭圆 4"/>
          <p:cNvSpPr/>
          <p:nvPr/>
        </p:nvSpPr>
        <p:spPr>
          <a:xfrm>
            <a:off x="1689255" y="3138774"/>
            <a:ext cx="999781" cy="933680"/>
          </a:xfrm>
          <a:prstGeom prst="ellipse">
            <a:avLst/>
          </a:prstGeom>
          <a:solidFill>
            <a:schemeClr val="bg1"/>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1801436" y="3277237"/>
            <a:ext cx="727186" cy="646331"/>
          </a:xfrm>
          <a:prstGeom prst="rect">
            <a:avLst/>
          </a:prstGeom>
          <a:noFill/>
        </p:spPr>
        <p:txBody>
          <a:bodyPr wrap="square" rtlCol="0">
            <a:spAutoFit/>
          </a:bodyPr>
          <a:lstStyle/>
          <a:p>
            <a:pPr algn="ctr"/>
            <a:r>
              <a:rPr lang="zh-CN" altLang="en-US" b="1" dirty="0">
                <a:solidFill>
                  <a:prstClr val="black"/>
                </a:solidFill>
                <a:latin typeface="Calibri" panose="020F0502020204030204"/>
              </a:rPr>
              <a:t>原始数据</a:t>
            </a:r>
          </a:p>
        </p:txBody>
      </p:sp>
      <p:sp>
        <p:nvSpPr>
          <p:cNvPr id="9" name="右箭头 8"/>
          <p:cNvSpPr/>
          <p:nvPr/>
        </p:nvSpPr>
        <p:spPr>
          <a:xfrm>
            <a:off x="2704912" y="3441505"/>
            <a:ext cx="474374" cy="335927"/>
          </a:xfrm>
          <a:prstGeom prs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右箭头 9"/>
          <p:cNvSpPr/>
          <p:nvPr/>
        </p:nvSpPr>
        <p:spPr>
          <a:xfrm rot="5400000">
            <a:off x="1715094" y="4335335"/>
            <a:ext cx="900177" cy="370168"/>
          </a:xfrm>
          <a:prstGeom prs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3179287" y="3138774"/>
            <a:ext cx="999781" cy="926142"/>
          </a:xfrm>
          <a:prstGeom prst="ellipse">
            <a:avLst/>
          </a:prstGeom>
          <a:solidFill>
            <a:srgbClr val="00B05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4681246" y="3138774"/>
            <a:ext cx="999781" cy="933680"/>
          </a:xfrm>
          <a:prstGeom prst="ellipse">
            <a:avLst/>
          </a:prstGeom>
          <a:solidFill>
            <a:srgbClr val="00B05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1620254" y="5058034"/>
            <a:ext cx="1200281" cy="1200329"/>
          </a:xfrm>
          <a:prstGeom prst="rect">
            <a:avLst/>
          </a:prstGeom>
          <a:noFill/>
        </p:spPr>
        <p:txBody>
          <a:bodyPr wrap="square" rtlCol="0">
            <a:spAutoFit/>
          </a:bodyPr>
          <a:lstStyle/>
          <a:p>
            <a:pPr algn="ctr"/>
            <a:r>
              <a:rPr lang="zh-CN" altLang="en-US" b="1" dirty="0">
                <a:solidFill>
                  <a:srgbClr val="FF0000"/>
                </a:solidFill>
                <a:latin typeface="Calibri" panose="020F0502020204030204"/>
              </a:rPr>
              <a:t>快速重建</a:t>
            </a:r>
            <a:endParaRPr lang="en-US" altLang="zh-CN" b="1" dirty="0">
              <a:solidFill>
                <a:srgbClr val="FF0000"/>
              </a:solidFill>
              <a:latin typeface="Calibri" panose="020F0502020204030204"/>
            </a:endParaRPr>
          </a:p>
          <a:p>
            <a:pPr algn="ctr"/>
            <a:r>
              <a:rPr lang="en-US" altLang="zh-CN" b="1" dirty="0" err="1">
                <a:solidFill>
                  <a:srgbClr val="FF0000"/>
                </a:solidFill>
                <a:latin typeface="Calibri" panose="020F0502020204030204"/>
              </a:rPr>
              <a:t>Flare,GRB</a:t>
            </a:r>
            <a:r>
              <a:rPr lang="zh-CN" altLang="en-US" b="1" dirty="0">
                <a:solidFill>
                  <a:srgbClr val="FF0000"/>
                </a:solidFill>
                <a:latin typeface="Calibri" panose="020F0502020204030204"/>
              </a:rPr>
              <a:t>搜寻</a:t>
            </a:r>
            <a:endParaRPr lang="en-US" altLang="zh-CN" b="1" dirty="0">
              <a:solidFill>
                <a:srgbClr val="FF0000"/>
              </a:solidFill>
              <a:latin typeface="Calibri" panose="020F0502020204030204"/>
            </a:endParaRPr>
          </a:p>
          <a:p>
            <a:pPr algn="ctr"/>
            <a:r>
              <a:rPr lang="zh-CN" altLang="en-US" b="1" dirty="0">
                <a:solidFill>
                  <a:srgbClr val="FF0000"/>
                </a:solidFill>
                <a:latin typeface="Calibri" panose="020F0502020204030204"/>
              </a:rPr>
              <a:t>日影监测</a:t>
            </a:r>
          </a:p>
        </p:txBody>
      </p:sp>
      <p:sp>
        <p:nvSpPr>
          <p:cNvPr id="15" name="文本框 14"/>
          <p:cNvSpPr txBox="1"/>
          <p:nvPr/>
        </p:nvSpPr>
        <p:spPr>
          <a:xfrm>
            <a:off x="3143672" y="3140968"/>
            <a:ext cx="1022634" cy="923330"/>
          </a:xfrm>
          <a:prstGeom prst="rect">
            <a:avLst/>
          </a:prstGeom>
          <a:noFill/>
        </p:spPr>
        <p:txBody>
          <a:bodyPr wrap="square" rtlCol="0">
            <a:spAutoFit/>
          </a:bodyPr>
          <a:lstStyle/>
          <a:p>
            <a:pPr algn="ctr"/>
            <a:r>
              <a:rPr lang="zh-CN" altLang="en-US" b="1" dirty="0">
                <a:solidFill>
                  <a:prstClr val="black"/>
                </a:solidFill>
                <a:latin typeface="Calibri" panose="020F0502020204030204"/>
              </a:rPr>
              <a:t>探测器质量检查</a:t>
            </a:r>
            <a:r>
              <a:rPr lang="en-US" altLang="zh-CN" b="1" dirty="0">
                <a:solidFill>
                  <a:prstClr val="black"/>
                </a:solidFill>
                <a:latin typeface="Calibri" panose="020F0502020204030204"/>
              </a:rPr>
              <a:t>+</a:t>
            </a:r>
            <a:r>
              <a:rPr lang="zh-CN" altLang="en-US" b="1" dirty="0">
                <a:solidFill>
                  <a:prstClr val="black"/>
                </a:solidFill>
                <a:latin typeface="Calibri" panose="020F0502020204030204"/>
              </a:rPr>
              <a:t>标定</a:t>
            </a:r>
          </a:p>
        </p:txBody>
      </p:sp>
      <p:sp>
        <p:nvSpPr>
          <p:cNvPr id="18" name="圆角矩形 17"/>
          <p:cNvSpPr/>
          <p:nvPr/>
        </p:nvSpPr>
        <p:spPr>
          <a:xfrm>
            <a:off x="3345366" y="5181024"/>
            <a:ext cx="1253753" cy="859697"/>
          </a:xfrm>
          <a:prstGeom prst="roundRect">
            <a:avLst/>
          </a:prstGeom>
          <a:solidFill>
            <a:srgbClr val="00B0F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3348221" y="5345401"/>
            <a:ext cx="1296977" cy="600164"/>
          </a:xfrm>
          <a:prstGeom prst="rect">
            <a:avLst/>
          </a:prstGeom>
          <a:noFill/>
        </p:spPr>
        <p:txBody>
          <a:bodyPr wrap="square" rtlCol="0">
            <a:spAutoFit/>
          </a:bodyPr>
          <a:lstStyle/>
          <a:p>
            <a:pPr algn="ctr"/>
            <a:r>
              <a:rPr lang="en-US" altLang="zh-CN" sz="1650" b="1" dirty="0">
                <a:solidFill>
                  <a:srgbClr val="FF0000"/>
                </a:solidFill>
                <a:latin typeface="Calibri" panose="020F0502020204030204"/>
              </a:rPr>
              <a:t>GCN, </a:t>
            </a:r>
            <a:r>
              <a:rPr lang="en-US" altLang="zh-CN" sz="1650" b="1" dirty="0" err="1">
                <a:solidFill>
                  <a:srgbClr val="FF0000"/>
                </a:solidFill>
                <a:latin typeface="Calibri" panose="020F0502020204030204"/>
              </a:rPr>
              <a:t>Atel</a:t>
            </a:r>
            <a:r>
              <a:rPr lang="en-US" altLang="zh-CN" sz="1650" b="1" dirty="0">
                <a:solidFill>
                  <a:srgbClr val="FF0000"/>
                </a:solidFill>
                <a:latin typeface="Calibri" panose="020F0502020204030204"/>
              </a:rPr>
              <a:t>, … </a:t>
            </a:r>
            <a:r>
              <a:rPr lang="zh-CN" altLang="en-US" sz="1650" b="1" dirty="0">
                <a:solidFill>
                  <a:srgbClr val="FF0000"/>
                </a:solidFill>
                <a:latin typeface="Calibri" panose="020F0502020204030204"/>
              </a:rPr>
              <a:t>发布</a:t>
            </a:r>
          </a:p>
        </p:txBody>
      </p:sp>
      <p:sp>
        <p:nvSpPr>
          <p:cNvPr id="21" name="文本框 20"/>
          <p:cNvSpPr txBox="1"/>
          <p:nvPr/>
        </p:nvSpPr>
        <p:spPr>
          <a:xfrm>
            <a:off x="4817418" y="3275966"/>
            <a:ext cx="699009" cy="646331"/>
          </a:xfrm>
          <a:prstGeom prst="rect">
            <a:avLst/>
          </a:prstGeom>
          <a:noFill/>
        </p:spPr>
        <p:txBody>
          <a:bodyPr wrap="square" rtlCol="0">
            <a:spAutoFit/>
          </a:bodyPr>
          <a:lstStyle/>
          <a:p>
            <a:pPr algn="ctr"/>
            <a:r>
              <a:rPr lang="zh-CN" altLang="en-US" b="1" dirty="0">
                <a:solidFill>
                  <a:prstClr val="black"/>
                </a:solidFill>
                <a:latin typeface="Calibri" panose="020F0502020204030204"/>
              </a:rPr>
              <a:t>数据重建</a:t>
            </a:r>
          </a:p>
        </p:txBody>
      </p:sp>
      <p:sp>
        <p:nvSpPr>
          <p:cNvPr id="23" name="椭圆 22"/>
          <p:cNvSpPr/>
          <p:nvPr/>
        </p:nvSpPr>
        <p:spPr>
          <a:xfrm>
            <a:off x="6184957" y="3138774"/>
            <a:ext cx="999781" cy="933680"/>
          </a:xfrm>
          <a:prstGeom prst="ellipse">
            <a:avLst/>
          </a:prstGeom>
          <a:solidFill>
            <a:srgbClr val="00B0F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23"/>
          <p:cNvSpPr txBox="1"/>
          <p:nvPr/>
        </p:nvSpPr>
        <p:spPr>
          <a:xfrm>
            <a:off x="6293730" y="3285568"/>
            <a:ext cx="786018" cy="646331"/>
          </a:xfrm>
          <a:prstGeom prst="rect">
            <a:avLst/>
          </a:prstGeom>
          <a:noFill/>
        </p:spPr>
        <p:txBody>
          <a:bodyPr wrap="square" rtlCol="0">
            <a:spAutoFit/>
          </a:bodyPr>
          <a:lstStyle/>
          <a:p>
            <a:pPr algn="ctr"/>
            <a:r>
              <a:rPr lang="zh-CN" altLang="en-US" b="1" dirty="0">
                <a:solidFill>
                  <a:prstClr val="black"/>
                </a:solidFill>
                <a:latin typeface="Calibri" panose="020F0502020204030204"/>
              </a:rPr>
              <a:t>数据挑选</a:t>
            </a:r>
          </a:p>
        </p:txBody>
      </p:sp>
      <p:sp>
        <p:nvSpPr>
          <p:cNvPr id="26" name="圆角矩形 25"/>
          <p:cNvSpPr/>
          <p:nvPr/>
        </p:nvSpPr>
        <p:spPr>
          <a:xfrm>
            <a:off x="6109994" y="4594301"/>
            <a:ext cx="1074743" cy="1004588"/>
          </a:xfrm>
          <a:prstGeom prst="roundRect">
            <a:avLst/>
          </a:prstGeom>
          <a:solidFill>
            <a:srgbClr val="00B0F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6079159" y="4675559"/>
            <a:ext cx="1098821" cy="923330"/>
          </a:xfrm>
          <a:prstGeom prst="rect">
            <a:avLst/>
          </a:prstGeom>
          <a:noFill/>
        </p:spPr>
        <p:txBody>
          <a:bodyPr wrap="square" rtlCol="0">
            <a:spAutoFit/>
          </a:bodyPr>
          <a:lstStyle/>
          <a:p>
            <a:pPr algn="ctr"/>
            <a:r>
              <a:rPr lang="zh-CN" altLang="en-US" b="1" dirty="0">
                <a:solidFill>
                  <a:srgbClr val="FF0000"/>
                </a:solidFill>
                <a:latin typeface="Calibri" panose="020F0502020204030204"/>
              </a:rPr>
              <a:t>月影、</a:t>
            </a:r>
            <a:r>
              <a:rPr lang="en-US" altLang="zh-CN" b="1" dirty="0">
                <a:solidFill>
                  <a:srgbClr val="FF0000"/>
                </a:solidFill>
                <a:latin typeface="Calibri" panose="020F0502020204030204"/>
              </a:rPr>
              <a:t>Crab</a:t>
            </a:r>
            <a:r>
              <a:rPr lang="zh-CN" altLang="en-US" b="1" dirty="0">
                <a:solidFill>
                  <a:srgbClr val="FF0000"/>
                </a:solidFill>
                <a:latin typeface="Calibri" panose="020F0502020204030204"/>
              </a:rPr>
              <a:t>监测和检验</a:t>
            </a:r>
          </a:p>
        </p:txBody>
      </p:sp>
      <p:sp>
        <p:nvSpPr>
          <p:cNvPr id="28" name="左右箭头 27"/>
          <p:cNvSpPr/>
          <p:nvPr/>
        </p:nvSpPr>
        <p:spPr>
          <a:xfrm rot="5400000">
            <a:off x="6396179" y="4160563"/>
            <a:ext cx="553553" cy="344384"/>
          </a:xfrm>
          <a:prstGeom prst="lef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33" name="直接连接符 32"/>
          <p:cNvCxnSpPr/>
          <p:nvPr/>
        </p:nvCxnSpPr>
        <p:spPr>
          <a:xfrm>
            <a:off x="3677452" y="4851581"/>
            <a:ext cx="239436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3677452" y="4098305"/>
            <a:ext cx="0" cy="76885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5181135" y="4082727"/>
            <a:ext cx="0" cy="768854"/>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7688669" y="3162198"/>
            <a:ext cx="1622639" cy="1458962"/>
          </a:xfrm>
          <a:prstGeom prst="roundRect">
            <a:avLst/>
          </a:prstGeom>
          <a:solidFill>
            <a:srgbClr val="F286D6"/>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文本框 40"/>
          <p:cNvSpPr txBox="1"/>
          <p:nvPr/>
        </p:nvSpPr>
        <p:spPr>
          <a:xfrm>
            <a:off x="7712735" y="3297109"/>
            <a:ext cx="1537106" cy="1269578"/>
          </a:xfrm>
          <a:prstGeom prst="rect">
            <a:avLst/>
          </a:prstGeom>
          <a:noFill/>
        </p:spPr>
        <p:txBody>
          <a:bodyPr wrap="square" rtlCol="0">
            <a:spAutoFit/>
          </a:bodyPr>
          <a:lstStyle/>
          <a:p>
            <a:pPr marL="214313" indent="-214313">
              <a:lnSpc>
                <a:spcPct val="120000"/>
              </a:lnSpc>
              <a:buFont typeface="Wingdings" panose="05000000000000000000" pitchFamily="2" charset="2"/>
              <a:buChar char="l"/>
            </a:pPr>
            <a:r>
              <a:rPr lang="zh-CN" altLang="en-US" sz="1275" b="1" dirty="0">
                <a:solidFill>
                  <a:prstClr val="black"/>
                </a:solidFill>
                <a:latin typeface="宋体" panose="02010600030101010101" pitchFamily="2" charset="-122"/>
              </a:rPr>
              <a:t>宇宙线能谱分析</a:t>
            </a:r>
            <a:endParaRPr lang="en-US" altLang="zh-CN" sz="1275" b="1" dirty="0">
              <a:solidFill>
                <a:prstClr val="black"/>
              </a:solidFill>
              <a:latin typeface="宋体" panose="02010600030101010101" pitchFamily="2" charset="-122"/>
            </a:endParaRPr>
          </a:p>
          <a:p>
            <a:pPr marL="214313" indent="-214313">
              <a:lnSpc>
                <a:spcPct val="120000"/>
              </a:lnSpc>
              <a:buFont typeface="Wingdings" panose="05000000000000000000" pitchFamily="2" charset="2"/>
              <a:buChar char="l"/>
            </a:pPr>
            <a:r>
              <a:rPr lang="zh-CN" altLang="en-US" sz="1275" b="1" dirty="0">
                <a:solidFill>
                  <a:prstClr val="black"/>
                </a:solidFill>
                <a:latin typeface="宋体" panose="02010600030101010101" pitchFamily="2" charset="-122"/>
              </a:rPr>
              <a:t>伽马射线源扫描</a:t>
            </a:r>
            <a:endParaRPr lang="en-US" altLang="zh-CN" sz="1275" b="1" dirty="0">
              <a:solidFill>
                <a:prstClr val="black"/>
              </a:solidFill>
              <a:latin typeface="宋体" panose="02010600030101010101" pitchFamily="2" charset="-122"/>
            </a:endParaRPr>
          </a:p>
          <a:p>
            <a:pPr marL="214313" indent="-214313">
              <a:lnSpc>
                <a:spcPct val="120000"/>
              </a:lnSpc>
              <a:buFont typeface="Wingdings" panose="05000000000000000000" pitchFamily="2" charset="2"/>
              <a:buChar char="l"/>
            </a:pPr>
            <a:r>
              <a:rPr lang="en-US" altLang="zh-CN" sz="1275" b="1" dirty="0">
                <a:solidFill>
                  <a:prstClr val="black"/>
                </a:solidFill>
                <a:latin typeface="宋体" panose="02010600030101010101" pitchFamily="2" charset="-122"/>
              </a:rPr>
              <a:t>SNR,PWN,AGN,…</a:t>
            </a:r>
          </a:p>
          <a:p>
            <a:pPr marL="214313" indent="-214313">
              <a:lnSpc>
                <a:spcPct val="120000"/>
              </a:lnSpc>
              <a:buFont typeface="Wingdings" panose="05000000000000000000" pitchFamily="2" charset="2"/>
              <a:buChar char="l"/>
            </a:pPr>
            <a:r>
              <a:rPr lang="zh-CN" altLang="en-US" sz="1275" b="1" dirty="0">
                <a:solidFill>
                  <a:prstClr val="black"/>
                </a:solidFill>
                <a:latin typeface="宋体" panose="02010600030101010101" pitchFamily="2" charset="-122"/>
              </a:rPr>
              <a:t>弥散伽马射线</a:t>
            </a:r>
            <a:endParaRPr lang="en-US" altLang="zh-CN" sz="1275" b="1" dirty="0">
              <a:solidFill>
                <a:prstClr val="black"/>
              </a:solidFill>
              <a:latin typeface="宋体" panose="02010600030101010101" pitchFamily="2" charset="-122"/>
            </a:endParaRPr>
          </a:p>
          <a:p>
            <a:pPr marL="214313" indent="-214313">
              <a:lnSpc>
                <a:spcPct val="120000"/>
              </a:lnSpc>
              <a:buFont typeface="Wingdings" panose="05000000000000000000" pitchFamily="2" charset="2"/>
              <a:buChar char="l"/>
            </a:pPr>
            <a:r>
              <a:rPr lang="en-US" altLang="zh-CN" sz="1275" b="1" dirty="0">
                <a:solidFill>
                  <a:prstClr val="black"/>
                </a:solidFill>
                <a:latin typeface="宋体" panose="02010600030101010101" pitchFamily="2" charset="-122"/>
              </a:rPr>
              <a:t>……</a:t>
            </a:r>
            <a:endParaRPr lang="zh-CN" altLang="en-US" sz="1275" b="1" dirty="0">
              <a:solidFill>
                <a:prstClr val="black"/>
              </a:solidFill>
              <a:latin typeface="宋体" panose="02010600030101010101" pitchFamily="2" charset="-122"/>
            </a:endParaRPr>
          </a:p>
        </p:txBody>
      </p:sp>
      <p:sp>
        <p:nvSpPr>
          <p:cNvPr id="49" name="椭圆 48"/>
          <p:cNvSpPr/>
          <p:nvPr/>
        </p:nvSpPr>
        <p:spPr>
          <a:xfrm>
            <a:off x="1689256" y="1939844"/>
            <a:ext cx="995459" cy="998896"/>
          </a:xfrm>
          <a:prstGeom prst="ellipse">
            <a:avLst/>
          </a:prstGeom>
          <a:solidFill>
            <a:srgbClr val="00B05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49"/>
          <p:cNvSpPr txBox="1"/>
          <p:nvPr/>
        </p:nvSpPr>
        <p:spPr>
          <a:xfrm>
            <a:off x="1712604" y="1977627"/>
            <a:ext cx="928588" cy="923330"/>
          </a:xfrm>
          <a:prstGeom prst="rect">
            <a:avLst/>
          </a:prstGeom>
          <a:noFill/>
        </p:spPr>
        <p:txBody>
          <a:bodyPr wrap="square" rtlCol="0">
            <a:spAutoFit/>
          </a:bodyPr>
          <a:lstStyle/>
          <a:p>
            <a:pPr algn="ctr"/>
            <a:r>
              <a:rPr lang="zh-CN" altLang="en-US" b="1" dirty="0">
                <a:solidFill>
                  <a:prstClr val="black"/>
                </a:solidFill>
                <a:latin typeface="Calibri" panose="020F0502020204030204"/>
              </a:rPr>
              <a:t>探测器模拟</a:t>
            </a:r>
            <a:r>
              <a:rPr lang="en-US" altLang="zh-CN" b="1" dirty="0">
                <a:solidFill>
                  <a:prstClr val="black"/>
                </a:solidFill>
                <a:latin typeface="Calibri" panose="020F0502020204030204"/>
              </a:rPr>
              <a:t>+</a:t>
            </a:r>
            <a:r>
              <a:rPr lang="zh-CN" altLang="en-US" b="1" dirty="0">
                <a:solidFill>
                  <a:prstClr val="black"/>
                </a:solidFill>
                <a:latin typeface="Calibri" panose="020F0502020204030204"/>
              </a:rPr>
              <a:t>数字化</a:t>
            </a:r>
          </a:p>
        </p:txBody>
      </p:sp>
      <p:sp>
        <p:nvSpPr>
          <p:cNvPr id="51" name="右箭头 50"/>
          <p:cNvSpPr/>
          <p:nvPr/>
        </p:nvSpPr>
        <p:spPr>
          <a:xfrm>
            <a:off x="2699264" y="2234166"/>
            <a:ext cx="5269253" cy="381486"/>
          </a:xfrm>
          <a:prstGeom prst="rightArrow">
            <a:avLst/>
          </a:prstGeom>
          <a:solidFill>
            <a:srgbClr val="00B05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右箭头 52"/>
          <p:cNvSpPr/>
          <p:nvPr/>
        </p:nvSpPr>
        <p:spPr>
          <a:xfrm>
            <a:off x="4208596" y="3456169"/>
            <a:ext cx="474374" cy="335927"/>
          </a:xfrm>
          <a:prstGeom prs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右箭头 53"/>
          <p:cNvSpPr/>
          <p:nvPr/>
        </p:nvSpPr>
        <p:spPr>
          <a:xfrm>
            <a:off x="5710582" y="3489618"/>
            <a:ext cx="474374" cy="335927"/>
          </a:xfrm>
          <a:prstGeom prs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右箭头 58"/>
          <p:cNvSpPr/>
          <p:nvPr/>
        </p:nvSpPr>
        <p:spPr>
          <a:xfrm>
            <a:off x="7198831" y="3447493"/>
            <a:ext cx="474374" cy="335927"/>
          </a:xfrm>
          <a:prstGeom prs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右箭头 62"/>
          <p:cNvSpPr/>
          <p:nvPr/>
        </p:nvSpPr>
        <p:spPr>
          <a:xfrm>
            <a:off x="2857769" y="5457897"/>
            <a:ext cx="474374" cy="335927"/>
          </a:xfrm>
          <a:prstGeom prst="rightArrow">
            <a:avLst/>
          </a:prstGeom>
          <a:solidFill>
            <a:schemeClr val="accent4">
              <a:lumMod val="75000"/>
            </a:schemeClr>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椭圆 63"/>
          <p:cNvSpPr/>
          <p:nvPr/>
        </p:nvSpPr>
        <p:spPr>
          <a:xfrm>
            <a:off x="7960298" y="1933984"/>
            <a:ext cx="1015658" cy="987636"/>
          </a:xfrm>
          <a:prstGeom prst="ellipse">
            <a:avLst/>
          </a:prstGeom>
          <a:solidFill>
            <a:srgbClr val="00B050"/>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8" name="文本框 67"/>
          <p:cNvSpPr txBox="1"/>
          <p:nvPr/>
        </p:nvSpPr>
        <p:spPr>
          <a:xfrm>
            <a:off x="8011671" y="1983038"/>
            <a:ext cx="939235" cy="923330"/>
          </a:xfrm>
          <a:prstGeom prst="rect">
            <a:avLst/>
          </a:prstGeom>
          <a:noFill/>
        </p:spPr>
        <p:txBody>
          <a:bodyPr wrap="square" rtlCol="0">
            <a:spAutoFit/>
          </a:bodyPr>
          <a:lstStyle/>
          <a:p>
            <a:pPr algn="ctr"/>
            <a:r>
              <a:rPr lang="zh-CN" altLang="en-US" b="1" dirty="0">
                <a:solidFill>
                  <a:prstClr val="black"/>
                </a:solidFill>
                <a:latin typeface="Calibri" panose="020F0502020204030204"/>
              </a:rPr>
              <a:t>探测器响应及效率</a:t>
            </a:r>
          </a:p>
        </p:txBody>
      </p:sp>
      <p:sp>
        <p:nvSpPr>
          <p:cNvPr id="71" name="上下箭头 70"/>
          <p:cNvSpPr/>
          <p:nvPr/>
        </p:nvSpPr>
        <p:spPr>
          <a:xfrm>
            <a:off x="3572838" y="2511498"/>
            <a:ext cx="236355" cy="670682"/>
          </a:xfrm>
          <a:prstGeom prst="upDownArrow">
            <a:avLst/>
          </a:prstGeom>
          <a:solidFill>
            <a:srgbClr val="00B05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2" name="上下箭头 71"/>
          <p:cNvSpPr/>
          <p:nvPr/>
        </p:nvSpPr>
        <p:spPr>
          <a:xfrm>
            <a:off x="5060478" y="2482760"/>
            <a:ext cx="236355" cy="670682"/>
          </a:xfrm>
          <a:prstGeom prst="upDownArrow">
            <a:avLst/>
          </a:prstGeom>
          <a:solidFill>
            <a:srgbClr val="00B05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3" name="上下箭头 72"/>
          <p:cNvSpPr/>
          <p:nvPr/>
        </p:nvSpPr>
        <p:spPr>
          <a:xfrm>
            <a:off x="6536851" y="2482760"/>
            <a:ext cx="236355" cy="670682"/>
          </a:xfrm>
          <a:prstGeom prst="upDownArrow">
            <a:avLst/>
          </a:prstGeom>
          <a:solidFill>
            <a:srgbClr val="00B05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右箭头 74"/>
          <p:cNvSpPr/>
          <p:nvPr/>
        </p:nvSpPr>
        <p:spPr>
          <a:xfrm rot="5400000">
            <a:off x="8347381" y="2932345"/>
            <a:ext cx="241490" cy="217005"/>
          </a:xfrm>
          <a:prstGeom prst="rightArrow">
            <a:avLst/>
          </a:prstGeom>
          <a:solidFill>
            <a:srgbClr val="00B05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7" name="文本框 76"/>
          <p:cNvSpPr txBox="1"/>
          <p:nvPr/>
        </p:nvSpPr>
        <p:spPr>
          <a:xfrm>
            <a:off x="7164093" y="5125428"/>
            <a:ext cx="1202688" cy="1477328"/>
          </a:xfrm>
          <a:prstGeom prst="rect">
            <a:avLst/>
          </a:prstGeom>
          <a:noFill/>
        </p:spPr>
        <p:txBody>
          <a:bodyPr wrap="square" rtlCol="0">
            <a:spAutoFit/>
          </a:bodyPr>
          <a:lstStyle/>
          <a:p>
            <a:pPr algn="ctr"/>
            <a:r>
              <a:rPr lang="zh-CN" altLang="en-US" b="1" dirty="0">
                <a:solidFill>
                  <a:prstClr val="black"/>
                </a:solidFill>
                <a:latin typeface="Calibri" panose="020F0502020204030204"/>
              </a:rPr>
              <a:t>宇宙线起源理论：宇宙线，</a:t>
            </a:r>
            <a:endParaRPr lang="en-US" altLang="zh-CN" b="1" dirty="0">
              <a:solidFill>
                <a:prstClr val="black"/>
              </a:solidFill>
              <a:latin typeface="Calibri" panose="020F0502020204030204"/>
            </a:endParaRPr>
          </a:p>
          <a:p>
            <a:pPr algn="ctr"/>
            <a:r>
              <a:rPr lang="zh-CN" altLang="en-US" b="1" dirty="0">
                <a:solidFill>
                  <a:prstClr val="black"/>
                </a:solidFill>
                <a:latin typeface="Calibri" panose="020F0502020204030204"/>
              </a:rPr>
              <a:t>弥散伽马</a:t>
            </a:r>
            <a:endParaRPr lang="en-US" altLang="zh-CN" b="1" dirty="0">
              <a:solidFill>
                <a:prstClr val="black"/>
              </a:solidFill>
              <a:latin typeface="Calibri" panose="020F0502020204030204"/>
            </a:endParaRPr>
          </a:p>
          <a:p>
            <a:pPr algn="ctr"/>
            <a:r>
              <a:rPr lang="en-US" altLang="zh-CN" b="1" dirty="0">
                <a:solidFill>
                  <a:prstClr val="black"/>
                </a:solidFill>
                <a:latin typeface="Calibri" panose="020F0502020204030204"/>
              </a:rPr>
              <a:t>……</a:t>
            </a:r>
            <a:endParaRPr lang="zh-CN" altLang="en-US" b="1" dirty="0">
              <a:solidFill>
                <a:prstClr val="black"/>
              </a:solidFill>
              <a:latin typeface="Calibri" panose="020F0502020204030204"/>
            </a:endParaRPr>
          </a:p>
        </p:txBody>
      </p:sp>
      <p:sp>
        <p:nvSpPr>
          <p:cNvPr id="78" name="左右箭头 77"/>
          <p:cNvSpPr/>
          <p:nvPr/>
        </p:nvSpPr>
        <p:spPr>
          <a:xfrm rot="5400000">
            <a:off x="7788506" y="4686582"/>
            <a:ext cx="510963" cy="344384"/>
          </a:xfrm>
          <a:prstGeom prst="lef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6" name="右箭头 85"/>
          <p:cNvSpPr/>
          <p:nvPr/>
        </p:nvSpPr>
        <p:spPr>
          <a:xfrm>
            <a:off x="9325809" y="3657582"/>
            <a:ext cx="460077" cy="335927"/>
          </a:xfrm>
          <a:prstGeom prs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7" name="圆角矩形 86"/>
          <p:cNvSpPr/>
          <p:nvPr/>
        </p:nvSpPr>
        <p:spPr>
          <a:xfrm>
            <a:off x="9817499" y="2349424"/>
            <a:ext cx="720524" cy="2952243"/>
          </a:xfrm>
          <a:prstGeom prst="roundRect">
            <a:avLst/>
          </a:prstGeom>
          <a:solidFill>
            <a:srgbClr val="F286D6"/>
          </a:solidFill>
          <a:effectLst>
            <a:innerShdw blurRad="63500" dist="50800" dir="18900000">
              <a:prstClr val="black">
                <a:alpha val="50000"/>
              </a:prstClr>
            </a:innerShdw>
            <a:softEdge rad="1270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8" name="文本框 87"/>
          <p:cNvSpPr txBox="1"/>
          <p:nvPr/>
        </p:nvSpPr>
        <p:spPr>
          <a:xfrm>
            <a:off x="9886632" y="2818101"/>
            <a:ext cx="582256" cy="1938992"/>
          </a:xfrm>
          <a:prstGeom prst="rect">
            <a:avLst/>
          </a:prstGeom>
          <a:noFill/>
        </p:spPr>
        <p:txBody>
          <a:bodyPr wrap="square" rtlCol="0">
            <a:spAutoFit/>
          </a:bodyPr>
          <a:lstStyle/>
          <a:p>
            <a:pPr algn="ctr"/>
            <a:r>
              <a:rPr lang="zh-CN" altLang="en-US" sz="3000" b="1" dirty="0">
                <a:solidFill>
                  <a:prstClr val="black"/>
                </a:solidFill>
                <a:latin typeface="Calibri" panose="020F0502020204030204"/>
              </a:rPr>
              <a:t>成果发布</a:t>
            </a:r>
          </a:p>
        </p:txBody>
      </p:sp>
      <p:sp>
        <p:nvSpPr>
          <p:cNvPr id="47" name="文本框 46"/>
          <p:cNvSpPr txBox="1"/>
          <p:nvPr/>
        </p:nvSpPr>
        <p:spPr>
          <a:xfrm>
            <a:off x="8886838" y="5160307"/>
            <a:ext cx="881571" cy="1754326"/>
          </a:xfrm>
          <a:prstGeom prst="rect">
            <a:avLst/>
          </a:prstGeom>
          <a:noFill/>
        </p:spPr>
        <p:txBody>
          <a:bodyPr wrap="square" rtlCol="0">
            <a:spAutoFit/>
          </a:bodyPr>
          <a:lstStyle/>
          <a:p>
            <a:pPr algn="ctr"/>
            <a:r>
              <a:rPr lang="zh-CN" altLang="en-US" b="1" dirty="0">
                <a:solidFill>
                  <a:prstClr val="black"/>
                </a:solidFill>
                <a:latin typeface="Calibri" panose="020F0502020204030204"/>
              </a:rPr>
              <a:t>伽马天文理论：</a:t>
            </a:r>
            <a:endParaRPr lang="en-US" altLang="zh-CN" b="1" dirty="0">
              <a:solidFill>
                <a:prstClr val="black"/>
              </a:solidFill>
              <a:latin typeface="Calibri" panose="020F0502020204030204"/>
            </a:endParaRPr>
          </a:p>
          <a:p>
            <a:pPr algn="ctr"/>
            <a:r>
              <a:rPr lang="zh-CN" altLang="en-US" b="1" dirty="0">
                <a:solidFill>
                  <a:prstClr val="black"/>
                </a:solidFill>
                <a:latin typeface="Calibri" panose="020F0502020204030204"/>
              </a:rPr>
              <a:t>点源，</a:t>
            </a:r>
            <a:endParaRPr lang="en-US" altLang="zh-CN" b="1" dirty="0">
              <a:solidFill>
                <a:prstClr val="black"/>
              </a:solidFill>
              <a:latin typeface="Calibri" panose="020F0502020204030204"/>
            </a:endParaRPr>
          </a:p>
          <a:p>
            <a:pPr algn="ctr"/>
            <a:r>
              <a:rPr lang="zh-CN" altLang="en-US" b="1" dirty="0">
                <a:solidFill>
                  <a:prstClr val="black"/>
                </a:solidFill>
                <a:latin typeface="Calibri" panose="020F0502020204030204"/>
              </a:rPr>
              <a:t>河外源</a:t>
            </a:r>
            <a:endParaRPr lang="en-US" altLang="zh-CN" b="1" dirty="0">
              <a:solidFill>
                <a:prstClr val="black"/>
              </a:solidFill>
              <a:latin typeface="Calibri" panose="020F0502020204030204"/>
            </a:endParaRPr>
          </a:p>
          <a:p>
            <a:pPr algn="ctr"/>
            <a:r>
              <a:rPr lang="en-US" altLang="zh-CN" b="1" dirty="0">
                <a:solidFill>
                  <a:prstClr val="black"/>
                </a:solidFill>
                <a:latin typeface="Calibri" panose="020F0502020204030204"/>
              </a:rPr>
              <a:t>……</a:t>
            </a:r>
            <a:endParaRPr lang="zh-CN" altLang="en-US" b="1" dirty="0">
              <a:solidFill>
                <a:prstClr val="black"/>
              </a:solidFill>
              <a:latin typeface="Calibri" panose="020F0502020204030204"/>
            </a:endParaRPr>
          </a:p>
        </p:txBody>
      </p:sp>
      <p:sp>
        <p:nvSpPr>
          <p:cNvPr id="48" name="左右箭头 47"/>
          <p:cNvSpPr/>
          <p:nvPr/>
        </p:nvSpPr>
        <p:spPr>
          <a:xfrm rot="5400000">
            <a:off x="8751774" y="4702498"/>
            <a:ext cx="510963" cy="344384"/>
          </a:xfrm>
          <a:prstGeom prst="lef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左右箭头 51"/>
          <p:cNvSpPr/>
          <p:nvPr/>
        </p:nvSpPr>
        <p:spPr>
          <a:xfrm>
            <a:off x="8310295" y="5499206"/>
            <a:ext cx="473268" cy="344384"/>
          </a:xfrm>
          <a:prstGeom prst="leftRightArrow">
            <a:avLst/>
          </a:prstGeom>
          <a:solidFill>
            <a:srgbClr val="FF9900"/>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a:off x="1524001" y="188640"/>
            <a:ext cx="9143999" cy="707886"/>
          </a:xfrm>
          <a:prstGeom prst="rect">
            <a:avLst/>
          </a:prstGeom>
        </p:spPr>
        <p:txBody>
          <a:bodyPr wrap="square">
            <a:spAutoFit/>
          </a:bodyPr>
          <a:lstStyle/>
          <a:p>
            <a:pPr algn="ctr" eaLnBrk="0" fontAlgn="base" hangingPunct="0">
              <a:spcBef>
                <a:spcPct val="0"/>
              </a:spcBef>
              <a:spcAft>
                <a:spcPct val="0"/>
              </a:spcAft>
            </a:pPr>
            <a:r>
              <a:rPr lang="zh-CN" altLang="en-US"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研究内容</a:t>
            </a:r>
            <a:r>
              <a:rPr lang="en-US" altLang="zh-CN"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目标设置及技术路线</a:t>
            </a:r>
            <a:r>
              <a:rPr lang="en-US" altLang="zh-CN" sz="4000" b="1"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(12/12)</a:t>
            </a:r>
            <a:endParaRPr lang="zh-CN" altLang="en-US" sz="4000" dirty="0">
              <a:solidFill>
                <a:srgbClr val="000000"/>
              </a:solidFill>
            </a:endParaRPr>
          </a:p>
        </p:txBody>
      </p:sp>
    </p:spTree>
    <p:extLst>
      <p:ext uri="{BB962C8B-B14F-4D97-AF65-F5344CB8AC3E}">
        <p14:creationId xmlns:p14="http://schemas.microsoft.com/office/powerpoint/2010/main" val="215229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39036" y="1459042"/>
            <a:ext cx="2448106" cy="769441"/>
          </a:xfrm>
          <a:prstGeom prst="rect">
            <a:avLst/>
          </a:prstGeom>
        </p:spPr>
        <p:txBody>
          <a:bodyPr wrap="none">
            <a:spAutoFit/>
          </a:bodyPr>
          <a:lstStyle/>
          <a:p>
            <a:pPr>
              <a:defRPr/>
            </a:pPr>
            <a:r>
              <a:rPr lang="zh-CN" altLang="en-US" sz="4400" b="1" kern="0" dirty="0">
                <a:solidFill>
                  <a:prstClr val="black"/>
                </a:solidFill>
                <a:latin typeface="宋体" panose="02010600030101010101" pitchFamily="2" charset="-122"/>
              </a:rPr>
              <a:t>任务分解</a:t>
            </a:r>
            <a:endParaRPr lang="zh-CN" altLang="en-US" sz="4400" b="1" kern="0" dirty="0">
              <a:solidFill>
                <a:prstClr val="black"/>
              </a:solidFill>
              <a:latin typeface="Calibri"/>
            </a:endParaRPr>
          </a:p>
        </p:txBody>
      </p:sp>
      <p:sp>
        <p:nvSpPr>
          <p:cNvPr id="3" name="矩形 2"/>
          <p:cNvSpPr/>
          <p:nvPr/>
        </p:nvSpPr>
        <p:spPr>
          <a:xfrm>
            <a:off x="1526134" y="2774653"/>
            <a:ext cx="6922605" cy="523220"/>
          </a:xfrm>
          <a:prstGeom prst="rect">
            <a:avLst/>
          </a:prstGeom>
        </p:spPr>
        <p:txBody>
          <a:bodyPr wrap="square">
            <a:spAutoFit/>
          </a:bodyPr>
          <a:lstStyle/>
          <a:p>
            <a:r>
              <a:rPr lang="zh-CN" altLang="en-US" sz="2800" b="1" dirty="0">
                <a:solidFill>
                  <a:prstClr val="black"/>
                </a:solidFill>
                <a:latin typeface="宋体" panose="02010600030101010101" pitchFamily="2" charset="-122"/>
              </a:rPr>
              <a:t>课题</a:t>
            </a:r>
            <a:r>
              <a:rPr lang="en-US" altLang="zh-CN" sz="2800" b="1" dirty="0">
                <a:solidFill>
                  <a:prstClr val="black"/>
                </a:solidFill>
                <a:latin typeface="宋体" panose="02010600030101010101" pitchFamily="2" charset="-122"/>
              </a:rPr>
              <a:t>1  LHAASO</a:t>
            </a:r>
            <a:r>
              <a:rPr lang="zh-CN" altLang="en-US" sz="2800" b="1" dirty="0">
                <a:solidFill>
                  <a:prstClr val="black"/>
                </a:solidFill>
                <a:latin typeface="宋体" panose="02010600030101010101" pitchFamily="2" charset="-122"/>
              </a:rPr>
              <a:t>数据的标定、模拟与重建</a:t>
            </a:r>
          </a:p>
        </p:txBody>
      </p:sp>
      <p:sp>
        <p:nvSpPr>
          <p:cNvPr id="4" name="矩形 3"/>
          <p:cNvSpPr/>
          <p:nvPr/>
        </p:nvSpPr>
        <p:spPr>
          <a:xfrm>
            <a:off x="1526134" y="3462652"/>
            <a:ext cx="6490557" cy="523220"/>
          </a:xfrm>
          <a:prstGeom prst="rect">
            <a:avLst/>
          </a:prstGeom>
        </p:spPr>
        <p:txBody>
          <a:bodyPr wrap="square">
            <a:spAutoFit/>
          </a:bodyPr>
          <a:lstStyle/>
          <a:p>
            <a:r>
              <a:rPr lang="zh-CN" altLang="en-US" sz="2800" b="1" dirty="0">
                <a:solidFill>
                  <a:srgbClr val="D60093"/>
                </a:solidFill>
                <a:latin typeface="宋体" panose="02010600030101010101" pitchFamily="2" charset="-122"/>
              </a:rPr>
              <a:t>课题</a:t>
            </a:r>
            <a:r>
              <a:rPr lang="en-US" altLang="zh-CN" sz="2800" b="1" dirty="0">
                <a:solidFill>
                  <a:srgbClr val="D60093"/>
                </a:solidFill>
                <a:latin typeface="宋体" panose="02010600030101010101" pitchFamily="2" charset="-122"/>
              </a:rPr>
              <a:t>2  LHAASO</a:t>
            </a:r>
            <a:r>
              <a:rPr lang="zh-CN" altLang="en-US" sz="2800" b="1" dirty="0">
                <a:solidFill>
                  <a:srgbClr val="D60093"/>
                </a:solidFill>
                <a:latin typeface="宋体" panose="02010600030101010101" pitchFamily="2" charset="-122"/>
              </a:rPr>
              <a:t>数据的物理分析</a:t>
            </a:r>
          </a:p>
        </p:txBody>
      </p:sp>
      <p:sp>
        <p:nvSpPr>
          <p:cNvPr id="5" name="矩形 4"/>
          <p:cNvSpPr/>
          <p:nvPr/>
        </p:nvSpPr>
        <p:spPr>
          <a:xfrm>
            <a:off x="1526134" y="4088529"/>
            <a:ext cx="6202525" cy="523220"/>
          </a:xfrm>
          <a:prstGeom prst="rect">
            <a:avLst/>
          </a:prstGeom>
        </p:spPr>
        <p:txBody>
          <a:bodyPr wrap="square">
            <a:spAutoFit/>
          </a:bodyPr>
          <a:lstStyle/>
          <a:p>
            <a:r>
              <a:rPr lang="zh-CN" altLang="en-US" sz="2800" b="1" dirty="0">
                <a:solidFill>
                  <a:prstClr val="black"/>
                </a:solidFill>
                <a:latin typeface="宋体" panose="02010600030101010101" pitchFamily="2" charset="-122"/>
              </a:rPr>
              <a:t>课题</a:t>
            </a:r>
            <a:r>
              <a:rPr lang="en-US" altLang="zh-CN" sz="2800" b="1" dirty="0">
                <a:solidFill>
                  <a:prstClr val="black"/>
                </a:solidFill>
                <a:latin typeface="宋体" panose="02010600030101010101" pitchFamily="2" charset="-122"/>
              </a:rPr>
              <a:t>3  </a:t>
            </a:r>
            <a:r>
              <a:rPr lang="zh-CN" altLang="en-US" sz="2800" b="1" dirty="0">
                <a:solidFill>
                  <a:prstClr val="black"/>
                </a:solidFill>
                <a:latin typeface="宋体" panose="02010600030101010101" pitchFamily="2" charset="-122"/>
              </a:rPr>
              <a:t>宇宙线起源的唯象研究</a:t>
            </a:r>
          </a:p>
        </p:txBody>
      </p:sp>
      <p:sp>
        <p:nvSpPr>
          <p:cNvPr id="6" name="矩形 5"/>
          <p:cNvSpPr/>
          <p:nvPr/>
        </p:nvSpPr>
        <p:spPr>
          <a:xfrm>
            <a:off x="1526134" y="4777988"/>
            <a:ext cx="4942233" cy="523220"/>
          </a:xfrm>
          <a:prstGeom prst="rect">
            <a:avLst/>
          </a:prstGeom>
        </p:spPr>
        <p:txBody>
          <a:bodyPr wrap="square">
            <a:spAutoFit/>
          </a:bodyPr>
          <a:lstStyle/>
          <a:p>
            <a:r>
              <a:rPr lang="zh-CN" altLang="en-US" sz="2800" b="1" dirty="0">
                <a:solidFill>
                  <a:srgbClr val="3333CC"/>
                </a:solidFill>
                <a:latin typeface="宋体" panose="02010600030101010101" pitchFamily="2" charset="-122"/>
              </a:rPr>
              <a:t>课题</a:t>
            </a:r>
            <a:r>
              <a:rPr lang="en-US" altLang="zh-CN" sz="2800" b="1" dirty="0">
                <a:solidFill>
                  <a:srgbClr val="3333CC"/>
                </a:solidFill>
                <a:latin typeface="宋体" panose="02010600030101010101" pitchFamily="2" charset="-122"/>
              </a:rPr>
              <a:t>4  </a:t>
            </a:r>
            <a:r>
              <a:rPr lang="zh-CN" altLang="en-US" sz="2800" b="1" dirty="0">
                <a:solidFill>
                  <a:srgbClr val="3333CC"/>
                </a:solidFill>
                <a:latin typeface="宋体" panose="02010600030101010101" pitchFamily="2" charset="-122"/>
              </a:rPr>
              <a:t>伽马天文的唯象研究</a:t>
            </a:r>
          </a:p>
        </p:txBody>
      </p:sp>
      <p:sp>
        <p:nvSpPr>
          <p:cNvPr id="7" name="矩形 6"/>
          <p:cNvSpPr/>
          <p:nvPr/>
        </p:nvSpPr>
        <p:spPr>
          <a:xfrm>
            <a:off x="1524001" y="188641"/>
            <a:ext cx="9143999" cy="769441"/>
          </a:xfrm>
          <a:prstGeom prst="rect">
            <a:avLst/>
          </a:prstGeom>
        </p:spPr>
        <p:txBody>
          <a:bodyPr wrap="square">
            <a:spAutoFit/>
          </a:bodyPr>
          <a:lstStyle/>
          <a:p>
            <a:pPr algn="ctr" eaLnBrk="0" fontAlgn="base" hangingPunct="0">
              <a:spcBef>
                <a:spcPct val="0"/>
              </a:spcBef>
              <a:spcAft>
                <a:spcPct val="0"/>
              </a:spcAft>
            </a:pPr>
            <a:r>
              <a:rPr lang="zh-CN" altLang="en-US" sz="4400" b="1" dirty="0">
                <a:solidFill>
                  <a:srgbClr val="FF0000"/>
                </a:solidFill>
                <a:latin typeface="黑体" panose="02010609060101010101" pitchFamily="49" charset="-122"/>
                <a:ea typeface="黑体" panose="02010609060101010101" pitchFamily="49" charset="-122"/>
              </a:rPr>
              <a:t>任务分解和进度安排（</a:t>
            </a:r>
            <a:r>
              <a:rPr lang="en-US" altLang="zh-CN" sz="4400" b="1" dirty="0">
                <a:solidFill>
                  <a:srgbClr val="FF0000"/>
                </a:solidFill>
                <a:latin typeface="黑体" panose="02010609060101010101" pitchFamily="49" charset="-122"/>
                <a:ea typeface="黑体" panose="02010609060101010101" pitchFamily="49" charset="-122"/>
              </a:rPr>
              <a:t>1/3</a:t>
            </a:r>
            <a:r>
              <a:rPr lang="zh-CN" altLang="en-US" sz="4400" b="1" dirty="0">
                <a:solidFill>
                  <a:srgbClr val="FF0000"/>
                </a:solidFill>
                <a:latin typeface="黑体" panose="02010609060101010101" pitchFamily="49" charset="-122"/>
                <a:ea typeface="黑体" panose="02010609060101010101" pitchFamily="49" charset="-122"/>
              </a:rPr>
              <a:t>）</a:t>
            </a:r>
            <a:endParaRPr lang="en-US" altLang="zh-CN" sz="4400" b="1" dirty="0">
              <a:solidFill>
                <a:srgbClr val="FF0000"/>
              </a:solidFill>
              <a:latin typeface="黑体" panose="02010609060101010101" pitchFamily="49" charset="-122"/>
              <a:ea typeface="黑体" panose="02010609060101010101" pitchFamily="49" charset="-122"/>
            </a:endParaRPr>
          </a:p>
        </p:txBody>
      </p:sp>
      <p:sp>
        <p:nvSpPr>
          <p:cNvPr id="9" name="文本框 8"/>
          <p:cNvSpPr txBox="1"/>
          <p:nvPr/>
        </p:nvSpPr>
        <p:spPr>
          <a:xfrm>
            <a:off x="8862646" y="2774653"/>
            <a:ext cx="2709396" cy="523220"/>
          </a:xfrm>
          <a:prstGeom prst="rect">
            <a:avLst/>
          </a:prstGeom>
          <a:noFill/>
        </p:spPr>
        <p:txBody>
          <a:bodyPr wrap="none" rtlCol="0">
            <a:spAutoFit/>
          </a:bodyPr>
          <a:lstStyle/>
          <a:p>
            <a:r>
              <a:rPr lang="zh-CN" altLang="en-US" sz="2800" b="1" dirty="0" smtClean="0">
                <a:solidFill>
                  <a:srgbClr val="FF0000"/>
                </a:solidFill>
              </a:rPr>
              <a:t>标准软件和数据</a:t>
            </a:r>
            <a:endParaRPr lang="zh-CN" altLang="en-US" sz="2800" b="1" dirty="0">
              <a:solidFill>
                <a:srgbClr val="FF0000"/>
              </a:solidFill>
            </a:endParaRPr>
          </a:p>
        </p:txBody>
      </p:sp>
      <p:sp>
        <p:nvSpPr>
          <p:cNvPr id="11" name="矩形 10"/>
          <p:cNvSpPr/>
          <p:nvPr/>
        </p:nvSpPr>
        <p:spPr>
          <a:xfrm>
            <a:off x="8862646" y="3509217"/>
            <a:ext cx="2709396" cy="523220"/>
          </a:xfrm>
          <a:prstGeom prst="rect">
            <a:avLst/>
          </a:prstGeom>
        </p:spPr>
        <p:txBody>
          <a:bodyPr wrap="none">
            <a:spAutoFit/>
          </a:bodyPr>
          <a:lstStyle/>
          <a:p>
            <a:pPr lvl="0"/>
            <a:r>
              <a:rPr lang="zh-CN" altLang="en-US" sz="2800" b="1" dirty="0" smtClean="0">
                <a:solidFill>
                  <a:srgbClr val="CC00FF"/>
                </a:solidFill>
              </a:rPr>
              <a:t>标准分析软件？</a:t>
            </a:r>
            <a:endParaRPr lang="zh-CN" altLang="en-US" sz="2800" b="1" dirty="0">
              <a:solidFill>
                <a:srgbClr val="CC00FF"/>
              </a:solidFill>
            </a:endParaRPr>
          </a:p>
        </p:txBody>
      </p:sp>
      <p:sp>
        <p:nvSpPr>
          <p:cNvPr id="12" name="矩形 11"/>
          <p:cNvSpPr/>
          <p:nvPr/>
        </p:nvSpPr>
        <p:spPr>
          <a:xfrm>
            <a:off x="8862646" y="4537381"/>
            <a:ext cx="1988045" cy="523220"/>
          </a:xfrm>
          <a:prstGeom prst="rect">
            <a:avLst/>
          </a:prstGeom>
        </p:spPr>
        <p:txBody>
          <a:bodyPr wrap="none">
            <a:spAutoFit/>
          </a:bodyPr>
          <a:lstStyle/>
          <a:p>
            <a:pPr lvl="0"/>
            <a:r>
              <a:rPr lang="zh-CN" altLang="en-US" sz="2800" b="1" dirty="0" smtClean="0">
                <a:solidFill>
                  <a:srgbClr val="0000CC"/>
                </a:solidFill>
              </a:rPr>
              <a:t>标准模型？</a:t>
            </a:r>
            <a:endParaRPr lang="zh-CN" altLang="en-US" sz="2800" b="1" dirty="0">
              <a:solidFill>
                <a:srgbClr val="0000CC"/>
              </a:solidFill>
            </a:endParaRPr>
          </a:p>
        </p:txBody>
      </p:sp>
      <p:sp>
        <p:nvSpPr>
          <p:cNvPr id="13" name="右大括号 12"/>
          <p:cNvSpPr/>
          <p:nvPr/>
        </p:nvSpPr>
        <p:spPr>
          <a:xfrm>
            <a:off x="8098971" y="4350139"/>
            <a:ext cx="349768" cy="854907"/>
          </a:xfrm>
          <a:prstGeom prst="rightBrace">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67535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455879" y="2055368"/>
            <a:ext cx="1878675" cy="3213100"/>
          </a:xfrm>
          <a:prstGeom prst="rect">
            <a:avLst/>
          </a:prstGeom>
        </p:spPr>
      </p:pic>
      <p:pic>
        <p:nvPicPr>
          <p:cNvPr id="3" name="图片 2"/>
          <p:cNvPicPr>
            <a:picLocks noChangeAspect="1"/>
          </p:cNvPicPr>
          <p:nvPr/>
        </p:nvPicPr>
        <p:blipFill>
          <a:blip r:embed="rId3"/>
          <a:stretch>
            <a:fillRect/>
          </a:stretch>
        </p:blipFill>
        <p:spPr>
          <a:xfrm>
            <a:off x="6246843" y="2055368"/>
            <a:ext cx="1929450" cy="3149600"/>
          </a:xfrm>
          <a:prstGeom prst="rect">
            <a:avLst/>
          </a:prstGeom>
        </p:spPr>
      </p:pic>
      <p:pic>
        <p:nvPicPr>
          <p:cNvPr id="4" name="图片 3"/>
          <p:cNvPicPr>
            <a:picLocks noChangeAspect="1"/>
          </p:cNvPicPr>
          <p:nvPr/>
        </p:nvPicPr>
        <p:blipFill>
          <a:blip r:embed="rId4"/>
          <a:stretch>
            <a:fillRect/>
          </a:stretch>
        </p:blipFill>
        <p:spPr>
          <a:xfrm>
            <a:off x="9088582" y="2023618"/>
            <a:ext cx="1878675" cy="3136900"/>
          </a:xfrm>
          <a:prstGeom prst="rect">
            <a:avLst/>
          </a:prstGeom>
        </p:spPr>
      </p:pic>
      <p:pic>
        <p:nvPicPr>
          <p:cNvPr id="5" name="图片 4"/>
          <p:cNvPicPr>
            <a:picLocks noChangeAspect="1"/>
          </p:cNvPicPr>
          <p:nvPr/>
        </p:nvPicPr>
        <p:blipFill>
          <a:blip r:embed="rId5"/>
          <a:stretch>
            <a:fillRect/>
          </a:stretch>
        </p:blipFill>
        <p:spPr>
          <a:xfrm>
            <a:off x="958573" y="2120900"/>
            <a:ext cx="1827900" cy="2616200"/>
          </a:xfrm>
          <a:prstGeom prst="rect">
            <a:avLst/>
          </a:prstGeom>
        </p:spPr>
      </p:pic>
      <p:sp>
        <p:nvSpPr>
          <p:cNvPr id="6" name="文本框 5"/>
          <p:cNvSpPr txBox="1"/>
          <p:nvPr/>
        </p:nvSpPr>
        <p:spPr>
          <a:xfrm>
            <a:off x="1017483" y="860423"/>
            <a:ext cx="1420582" cy="1077218"/>
          </a:xfrm>
          <a:prstGeom prst="rect">
            <a:avLst/>
          </a:prstGeom>
          <a:noFill/>
        </p:spPr>
        <p:txBody>
          <a:bodyPr wrap="none" rtlCol="0">
            <a:spAutoFit/>
          </a:bodyPr>
          <a:lstStyle/>
          <a:p>
            <a:r>
              <a:rPr lang="zh-CN" altLang="en-US" sz="3200" b="1" dirty="0" smtClean="0">
                <a:solidFill>
                  <a:srgbClr val="FF0000"/>
                </a:solidFill>
              </a:rPr>
              <a:t>课题一</a:t>
            </a:r>
            <a:endParaRPr lang="en-US" altLang="zh-CN" sz="3200" b="1" dirty="0" smtClean="0">
              <a:solidFill>
                <a:srgbClr val="FF0000"/>
              </a:solidFill>
            </a:endParaRPr>
          </a:p>
          <a:p>
            <a:r>
              <a:rPr lang="zh-CN" altLang="en-US" sz="3200" b="1" dirty="0" smtClean="0">
                <a:solidFill>
                  <a:srgbClr val="FF0000"/>
                </a:solidFill>
              </a:rPr>
              <a:t>陈松战</a:t>
            </a:r>
            <a:endParaRPr lang="zh-CN" altLang="en-US" sz="3200" b="1" dirty="0">
              <a:solidFill>
                <a:srgbClr val="FF0000"/>
              </a:solidFill>
            </a:endParaRPr>
          </a:p>
        </p:txBody>
      </p:sp>
      <p:sp>
        <p:nvSpPr>
          <p:cNvPr id="7" name="矩形 6"/>
          <p:cNvSpPr/>
          <p:nvPr/>
        </p:nvSpPr>
        <p:spPr>
          <a:xfrm>
            <a:off x="3657047" y="823401"/>
            <a:ext cx="1420582" cy="1077218"/>
          </a:xfrm>
          <a:prstGeom prst="rect">
            <a:avLst/>
          </a:prstGeom>
        </p:spPr>
        <p:txBody>
          <a:bodyPr wrap="none">
            <a:spAutoFit/>
          </a:bodyPr>
          <a:lstStyle/>
          <a:p>
            <a:r>
              <a:rPr lang="zh-CN" altLang="en-US" sz="3200" b="1" dirty="0">
                <a:solidFill>
                  <a:srgbClr val="FF0000"/>
                </a:solidFill>
              </a:rPr>
              <a:t>课题</a:t>
            </a:r>
            <a:r>
              <a:rPr lang="zh-CN" altLang="en-US" sz="3200" b="1" dirty="0" smtClean="0">
                <a:solidFill>
                  <a:srgbClr val="FF0000"/>
                </a:solidFill>
              </a:rPr>
              <a:t>二</a:t>
            </a:r>
            <a:endParaRPr lang="en-US" altLang="zh-CN" sz="3200" b="1" dirty="0" smtClean="0">
              <a:solidFill>
                <a:srgbClr val="FF0000"/>
              </a:solidFill>
            </a:endParaRPr>
          </a:p>
          <a:p>
            <a:r>
              <a:rPr lang="en-US" altLang="zh-CN" sz="3200" b="1" dirty="0">
                <a:solidFill>
                  <a:srgbClr val="FF0000"/>
                </a:solidFill>
              </a:rPr>
              <a:t> </a:t>
            </a:r>
            <a:r>
              <a:rPr lang="en-US" altLang="zh-CN" sz="3200" b="1" dirty="0" smtClean="0">
                <a:solidFill>
                  <a:srgbClr val="FF0000"/>
                </a:solidFill>
              </a:rPr>
              <a:t> </a:t>
            </a:r>
            <a:r>
              <a:rPr lang="zh-CN" altLang="en-US" sz="3200" b="1" dirty="0" smtClean="0">
                <a:solidFill>
                  <a:srgbClr val="FF0000"/>
                </a:solidFill>
              </a:rPr>
              <a:t>张</a:t>
            </a:r>
            <a:r>
              <a:rPr lang="zh-CN" altLang="en-US" sz="3200" b="1" dirty="0">
                <a:solidFill>
                  <a:srgbClr val="FF0000"/>
                </a:solidFill>
              </a:rPr>
              <a:t>毅</a:t>
            </a:r>
            <a:endParaRPr lang="en-US" altLang="zh-CN" sz="3200" b="1" dirty="0">
              <a:solidFill>
                <a:srgbClr val="FF0000"/>
              </a:solidFill>
            </a:endParaRPr>
          </a:p>
        </p:txBody>
      </p:sp>
      <p:sp>
        <p:nvSpPr>
          <p:cNvPr id="8" name="矩形 7"/>
          <p:cNvSpPr/>
          <p:nvPr/>
        </p:nvSpPr>
        <p:spPr>
          <a:xfrm>
            <a:off x="6501277" y="814257"/>
            <a:ext cx="1420582" cy="1077218"/>
          </a:xfrm>
          <a:prstGeom prst="rect">
            <a:avLst/>
          </a:prstGeom>
        </p:spPr>
        <p:txBody>
          <a:bodyPr wrap="none">
            <a:spAutoFit/>
          </a:bodyPr>
          <a:lstStyle/>
          <a:p>
            <a:r>
              <a:rPr lang="zh-CN" altLang="en-US" sz="3200" b="1" dirty="0" smtClean="0">
                <a:solidFill>
                  <a:srgbClr val="FF0000"/>
                </a:solidFill>
              </a:rPr>
              <a:t>课题三</a:t>
            </a:r>
            <a:endParaRPr lang="en-US" altLang="zh-CN" sz="3200" b="1" dirty="0" smtClean="0">
              <a:solidFill>
                <a:srgbClr val="FF0000"/>
              </a:solidFill>
            </a:endParaRPr>
          </a:p>
          <a:p>
            <a:r>
              <a:rPr lang="zh-CN" altLang="en-US" sz="3200" b="1" dirty="0" smtClean="0">
                <a:solidFill>
                  <a:srgbClr val="FF0000"/>
                </a:solidFill>
              </a:rPr>
              <a:t>刘四明</a:t>
            </a:r>
            <a:endParaRPr lang="zh-CN" altLang="en-US" sz="3200" b="1" dirty="0">
              <a:solidFill>
                <a:srgbClr val="FF0000"/>
              </a:solidFill>
            </a:endParaRPr>
          </a:p>
        </p:txBody>
      </p:sp>
      <p:sp>
        <p:nvSpPr>
          <p:cNvPr id="9" name="矩形 8"/>
          <p:cNvSpPr/>
          <p:nvPr/>
        </p:nvSpPr>
        <p:spPr>
          <a:xfrm>
            <a:off x="9250079" y="814257"/>
            <a:ext cx="1420582" cy="1077218"/>
          </a:xfrm>
          <a:prstGeom prst="rect">
            <a:avLst/>
          </a:prstGeom>
        </p:spPr>
        <p:txBody>
          <a:bodyPr wrap="none">
            <a:spAutoFit/>
          </a:bodyPr>
          <a:lstStyle/>
          <a:p>
            <a:r>
              <a:rPr lang="zh-CN" altLang="en-US" sz="3200" b="1" dirty="0" smtClean="0">
                <a:solidFill>
                  <a:srgbClr val="FF0000"/>
                </a:solidFill>
              </a:rPr>
              <a:t>课题四</a:t>
            </a:r>
            <a:endParaRPr lang="en-US" altLang="zh-CN" sz="3200" b="1" dirty="0" smtClean="0">
              <a:solidFill>
                <a:srgbClr val="FF0000"/>
              </a:solidFill>
            </a:endParaRPr>
          </a:p>
          <a:p>
            <a:r>
              <a:rPr lang="zh-CN" altLang="en-US" sz="3200" b="1" dirty="0" smtClean="0">
                <a:solidFill>
                  <a:srgbClr val="FF0000"/>
                </a:solidFill>
              </a:rPr>
              <a:t>  张力</a:t>
            </a:r>
            <a:endParaRPr lang="zh-CN" altLang="en-US" sz="3200" b="1" dirty="0">
              <a:solidFill>
                <a:srgbClr val="FF0000"/>
              </a:solidFill>
            </a:endParaRPr>
          </a:p>
        </p:txBody>
      </p:sp>
      <p:sp>
        <p:nvSpPr>
          <p:cNvPr id="10" name="文本框 9"/>
          <p:cNvSpPr txBox="1"/>
          <p:nvPr/>
        </p:nvSpPr>
        <p:spPr>
          <a:xfrm>
            <a:off x="727011" y="5598942"/>
            <a:ext cx="10839827" cy="646331"/>
          </a:xfrm>
          <a:prstGeom prst="rect">
            <a:avLst/>
          </a:prstGeom>
          <a:noFill/>
        </p:spPr>
        <p:txBody>
          <a:bodyPr wrap="none" rtlCol="0">
            <a:spAutoFit/>
          </a:bodyPr>
          <a:lstStyle/>
          <a:p>
            <a:r>
              <a:rPr lang="zh-CN" altLang="en-US" sz="3600" b="1" dirty="0" smtClean="0">
                <a:solidFill>
                  <a:srgbClr val="CC00FF"/>
                </a:solidFill>
              </a:rPr>
              <a:t>每位骨干将</a:t>
            </a:r>
            <a:r>
              <a:rPr lang="zh-CN" altLang="en-US" sz="3600" b="1" dirty="0" smtClean="0">
                <a:solidFill>
                  <a:srgbClr val="FF0000"/>
                </a:solidFill>
              </a:rPr>
              <a:t>带领一个或多个</a:t>
            </a:r>
            <a:r>
              <a:rPr lang="zh-CN" altLang="en-US" sz="3600" b="1" i="1" u="sng" dirty="0" smtClean="0">
                <a:solidFill>
                  <a:srgbClr val="CC00FF"/>
                </a:solidFill>
              </a:rPr>
              <a:t>任务团队</a:t>
            </a:r>
            <a:r>
              <a:rPr lang="zh-CN" altLang="en-US" sz="3600" b="1" dirty="0" smtClean="0">
                <a:solidFill>
                  <a:srgbClr val="CC00FF"/>
                </a:solidFill>
              </a:rPr>
              <a:t>，深入开展工作</a:t>
            </a:r>
            <a:endParaRPr lang="zh-CN" altLang="en-US" sz="3600" b="1" dirty="0">
              <a:solidFill>
                <a:srgbClr val="CC00FF"/>
              </a:solidFill>
            </a:endParaRPr>
          </a:p>
        </p:txBody>
      </p:sp>
    </p:spTree>
    <p:extLst>
      <p:ext uri="{BB962C8B-B14F-4D97-AF65-F5344CB8AC3E}">
        <p14:creationId xmlns:p14="http://schemas.microsoft.com/office/powerpoint/2010/main" val="141622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05545" y="3864233"/>
            <a:ext cx="804920" cy="784830"/>
          </a:xfrm>
          <a:prstGeom prst="rect">
            <a:avLst/>
          </a:prstGeom>
          <a:noFill/>
          <a:ln>
            <a:solidFill>
              <a:schemeClr val="bg2">
                <a:lumMod val="50000"/>
              </a:schemeClr>
            </a:solidFill>
          </a:ln>
        </p:spPr>
        <p:txBody>
          <a:bodyPr wrap="square" rtlCol="0">
            <a:spAutoFit/>
          </a:bodyPr>
          <a:lstStyle/>
          <a:p>
            <a:pPr algn="ctr"/>
            <a:r>
              <a:rPr lang="en-US" altLang="zh-CN" sz="1500" b="1" dirty="0">
                <a:solidFill>
                  <a:prstClr val="black"/>
                </a:solidFill>
                <a:latin typeface="Calibri" panose="020F0502020204030204"/>
              </a:rPr>
              <a:t>LHAASO</a:t>
            </a:r>
            <a:r>
              <a:rPr lang="zh-CN" altLang="en-US" sz="1500" b="1" dirty="0">
                <a:solidFill>
                  <a:prstClr val="black"/>
                </a:solidFill>
                <a:latin typeface="Calibri" panose="020F0502020204030204"/>
              </a:rPr>
              <a:t>探测器标定</a:t>
            </a:r>
          </a:p>
        </p:txBody>
      </p:sp>
      <p:sp>
        <p:nvSpPr>
          <p:cNvPr id="5" name="文本框 4"/>
          <p:cNvSpPr txBox="1"/>
          <p:nvPr/>
        </p:nvSpPr>
        <p:spPr>
          <a:xfrm>
            <a:off x="3192613" y="3864232"/>
            <a:ext cx="835904" cy="784830"/>
          </a:xfrm>
          <a:prstGeom prst="rect">
            <a:avLst/>
          </a:prstGeom>
          <a:noFill/>
          <a:ln>
            <a:solidFill>
              <a:schemeClr val="bg2">
                <a:lumMod val="50000"/>
              </a:schemeClr>
            </a:solidFill>
          </a:ln>
        </p:spPr>
        <p:txBody>
          <a:bodyPr wrap="square" rtlCol="0">
            <a:spAutoFit/>
          </a:bodyPr>
          <a:lstStyle/>
          <a:p>
            <a:pPr algn="ctr"/>
            <a:r>
              <a:rPr lang="en-US" altLang="zh-CN" sz="1500" b="1" dirty="0">
                <a:solidFill>
                  <a:prstClr val="black"/>
                </a:solidFill>
                <a:latin typeface="Calibri" panose="020F0502020204030204"/>
              </a:rPr>
              <a:t>LHAASO</a:t>
            </a:r>
            <a:r>
              <a:rPr lang="zh-CN" altLang="en-US" sz="1500" b="1" dirty="0">
                <a:solidFill>
                  <a:prstClr val="black"/>
                </a:solidFill>
                <a:latin typeface="Calibri" panose="020F0502020204030204"/>
              </a:rPr>
              <a:t>数据的重建</a:t>
            </a:r>
          </a:p>
        </p:txBody>
      </p:sp>
      <p:sp>
        <p:nvSpPr>
          <p:cNvPr id="6" name="右箭头 5"/>
          <p:cNvSpPr/>
          <p:nvPr/>
        </p:nvSpPr>
        <p:spPr>
          <a:xfrm>
            <a:off x="2830432" y="4155248"/>
            <a:ext cx="342212" cy="18546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107105" y="5397296"/>
            <a:ext cx="1808140" cy="323165"/>
          </a:xfrm>
          <a:prstGeom prst="rect">
            <a:avLst/>
          </a:prstGeom>
          <a:noFill/>
          <a:ln>
            <a:solidFill>
              <a:schemeClr val="bg2">
                <a:lumMod val="75000"/>
              </a:schemeClr>
            </a:solidFill>
          </a:ln>
        </p:spPr>
        <p:txBody>
          <a:bodyPr wrap="square" rtlCol="0">
            <a:spAutoFit/>
          </a:bodyPr>
          <a:lstStyle/>
          <a:p>
            <a:pPr algn="ctr"/>
            <a:r>
              <a:rPr lang="en-US" altLang="zh-CN" sz="1500" b="1" dirty="0">
                <a:solidFill>
                  <a:prstClr val="black"/>
                </a:solidFill>
                <a:latin typeface="Calibri" panose="020F0502020204030204"/>
              </a:rPr>
              <a:t>LHAASO</a:t>
            </a:r>
            <a:r>
              <a:rPr lang="zh-CN" altLang="en-US" sz="1500" b="1" dirty="0">
                <a:solidFill>
                  <a:prstClr val="black"/>
                </a:solidFill>
                <a:latin typeface="Calibri" panose="020F0502020204030204"/>
              </a:rPr>
              <a:t>探测器模拟</a:t>
            </a:r>
          </a:p>
        </p:txBody>
      </p:sp>
      <p:sp>
        <p:nvSpPr>
          <p:cNvPr id="8" name="下箭头 7"/>
          <p:cNvSpPr/>
          <p:nvPr/>
        </p:nvSpPr>
        <p:spPr>
          <a:xfrm flipV="1">
            <a:off x="2320664" y="4683995"/>
            <a:ext cx="147006" cy="6552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046306" y="4717484"/>
            <a:ext cx="184984" cy="553998"/>
          </a:xfrm>
          <a:prstGeom prst="rect">
            <a:avLst/>
          </a:prstGeom>
          <a:noFill/>
        </p:spPr>
        <p:txBody>
          <a:bodyPr wrap="square" rtlCol="0">
            <a:spAutoFit/>
          </a:bodyPr>
          <a:lstStyle/>
          <a:p>
            <a:r>
              <a:rPr lang="zh-CN" altLang="en-US" sz="1500" b="1" dirty="0">
                <a:solidFill>
                  <a:prstClr val="black"/>
                </a:solidFill>
                <a:latin typeface="Calibri" panose="020F0502020204030204"/>
              </a:rPr>
              <a:t>方法</a:t>
            </a:r>
          </a:p>
        </p:txBody>
      </p:sp>
      <p:sp>
        <p:nvSpPr>
          <p:cNvPr id="10" name="下箭头 9"/>
          <p:cNvSpPr/>
          <p:nvPr/>
        </p:nvSpPr>
        <p:spPr>
          <a:xfrm flipV="1">
            <a:off x="3479738" y="4683993"/>
            <a:ext cx="197536" cy="65528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3225109" y="4734638"/>
            <a:ext cx="165254" cy="553998"/>
          </a:xfrm>
          <a:prstGeom prst="rect">
            <a:avLst/>
          </a:prstGeom>
          <a:noFill/>
        </p:spPr>
        <p:txBody>
          <a:bodyPr wrap="square" rtlCol="0">
            <a:spAutoFit/>
          </a:bodyPr>
          <a:lstStyle/>
          <a:p>
            <a:r>
              <a:rPr lang="zh-CN" altLang="en-US" sz="1500" b="1" dirty="0">
                <a:solidFill>
                  <a:prstClr val="black"/>
                </a:solidFill>
                <a:latin typeface="Calibri" panose="020F0502020204030204"/>
              </a:rPr>
              <a:t>方法</a:t>
            </a:r>
          </a:p>
        </p:txBody>
      </p:sp>
      <p:sp>
        <p:nvSpPr>
          <p:cNvPr id="12" name="矩形 11"/>
          <p:cNvSpPr/>
          <p:nvPr/>
        </p:nvSpPr>
        <p:spPr>
          <a:xfrm>
            <a:off x="1884525" y="2253497"/>
            <a:ext cx="2239701" cy="4055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2005547" y="2316700"/>
            <a:ext cx="2022971" cy="923330"/>
          </a:xfrm>
          <a:prstGeom prst="rect">
            <a:avLst/>
          </a:prstGeom>
          <a:noFill/>
        </p:spPr>
        <p:txBody>
          <a:bodyPr wrap="square" rtlCol="0">
            <a:spAutoFit/>
          </a:bodyPr>
          <a:lstStyle/>
          <a:p>
            <a:pPr algn="ctr"/>
            <a:r>
              <a:rPr lang="zh-CN" altLang="en-US" b="1" dirty="0">
                <a:solidFill>
                  <a:srgbClr val="0000FF"/>
                </a:solidFill>
                <a:latin typeface="华文楷体" panose="02010600040101010101" pitchFamily="2" charset="-122"/>
                <a:ea typeface="华文楷体" panose="02010600040101010101" pitchFamily="2" charset="-122"/>
              </a:rPr>
              <a:t>课题</a:t>
            </a:r>
            <a:r>
              <a:rPr lang="en-US" altLang="zh-CN" b="1" dirty="0">
                <a:solidFill>
                  <a:srgbClr val="0000FF"/>
                </a:solidFill>
                <a:latin typeface="华文楷体" panose="02010600040101010101" pitchFamily="2" charset="-122"/>
                <a:ea typeface="华文楷体" panose="02010600040101010101" pitchFamily="2" charset="-122"/>
              </a:rPr>
              <a:t>1</a:t>
            </a:r>
          </a:p>
          <a:p>
            <a:pPr algn="ctr"/>
            <a:r>
              <a:rPr lang="en-US" altLang="zh-CN" b="1" dirty="0">
                <a:solidFill>
                  <a:srgbClr val="0000FF"/>
                </a:solidFill>
                <a:latin typeface="华文楷体" panose="02010600040101010101" pitchFamily="2" charset="-122"/>
                <a:ea typeface="华文楷体" panose="02010600040101010101" pitchFamily="2" charset="-122"/>
              </a:rPr>
              <a:t>LHAASO</a:t>
            </a:r>
            <a:r>
              <a:rPr lang="zh-CN" altLang="zh-CN" b="1" dirty="0">
                <a:solidFill>
                  <a:srgbClr val="0000FF"/>
                </a:solidFill>
                <a:latin typeface="华文楷体" panose="02010600040101010101" pitchFamily="2" charset="-122"/>
                <a:ea typeface="华文楷体" panose="02010600040101010101" pitchFamily="2" charset="-122"/>
              </a:rPr>
              <a:t>数据的标定、模拟与重建</a:t>
            </a:r>
            <a:endParaRPr lang="zh-CN" altLang="en-US" b="1" dirty="0">
              <a:solidFill>
                <a:srgbClr val="0000FF"/>
              </a:solidFill>
              <a:latin typeface="华文楷体" panose="02010600040101010101" pitchFamily="2" charset="-122"/>
              <a:ea typeface="华文楷体" panose="02010600040101010101" pitchFamily="2" charset="-122"/>
            </a:endParaRPr>
          </a:p>
        </p:txBody>
      </p:sp>
      <p:sp>
        <p:nvSpPr>
          <p:cNvPr id="15" name="文本框 14"/>
          <p:cNvSpPr txBox="1"/>
          <p:nvPr/>
        </p:nvSpPr>
        <p:spPr>
          <a:xfrm>
            <a:off x="4924427" y="2324390"/>
            <a:ext cx="1771211" cy="923330"/>
          </a:xfrm>
          <a:prstGeom prst="rect">
            <a:avLst/>
          </a:prstGeom>
          <a:noFill/>
        </p:spPr>
        <p:txBody>
          <a:bodyPr wrap="square" rtlCol="0">
            <a:spAutoFit/>
          </a:bodyPr>
          <a:lstStyle/>
          <a:p>
            <a:pPr algn="ctr"/>
            <a:r>
              <a:rPr lang="zh-CN" altLang="en-US" b="1" dirty="0">
                <a:solidFill>
                  <a:srgbClr val="0000FF"/>
                </a:solidFill>
                <a:latin typeface="华文楷体" panose="02010600040101010101" pitchFamily="2" charset="-122"/>
                <a:ea typeface="华文楷体" panose="02010600040101010101" pitchFamily="2" charset="-122"/>
              </a:rPr>
              <a:t>课题</a:t>
            </a:r>
            <a:r>
              <a:rPr lang="en-US" altLang="zh-CN" b="1" dirty="0">
                <a:solidFill>
                  <a:srgbClr val="0000FF"/>
                </a:solidFill>
                <a:latin typeface="华文楷体" panose="02010600040101010101" pitchFamily="2" charset="-122"/>
                <a:ea typeface="华文楷体" panose="02010600040101010101" pitchFamily="2" charset="-122"/>
              </a:rPr>
              <a:t>2 </a:t>
            </a:r>
          </a:p>
          <a:p>
            <a:pPr algn="ctr"/>
            <a:r>
              <a:rPr lang="en-US" altLang="zh-CN" b="1" dirty="0">
                <a:solidFill>
                  <a:srgbClr val="0000FF"/>
                </a:solidFill>
                <a:latin typeface="华文楷体" panose="02010600040101010101" pitchFamily="2" charset="-122"/>
                <a:ea typeface="华文楷体" panose="02010600040101010101" pitchFamily="2" charset="-122"/>
              </a:rPr>
              <a:t>LHAASO</a:t>
            </a:r>
            <a:r>
              <a:rPr lang="zh-CN" altLang="zh-CN" b="1" dirty="0">
                <a:solidFill>
                  <a:srgbClr val="0000FF"/>
                </a:solidFill>
                <a:latin typeface="华文楷体" panose="02010600040101010101" pitchFamily="2" charset="-122"/>
                <a:ea typeface="华文楷体" panose="02010600040101010101" pitchFamily="2" charset="-122"/>
              </a:rPr>
              <a:t>数据的物理分析</a:t>
            </a:r>
            <a:endParaRPr lang="zh-CN" altLang="en-US" b="1" dirty="0">
              <a:solidFill>
                <a:srgbClr val="0000FF"/>
              </a:solidFill>
              <a:latin typeface="华文楷体" panose="02010600040101010101" pitchFamily="2" charset="-122"/>
              <a:ea typeface="华文楷体" panose="02010600040101010101" pitchFamily="2" charset="-122"/>
            </a:endParaRPr>
          </a:p>
        </p:txBody>
      </p:sp>
      <p:sp>
        <p:nvSpPr>
          <p:cNvPr id="16" name="文本框 15"/>
          <p:cNvSpPr txBox="1"/>
          <p:nvPr/>
        </p:nvSpPr>
        <p:spPr>
          <a:xfrm>
            <a:off x="4803917" y="5025769"/>
            <a:ext cx="1945585" cy="553998"/>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伽马射线源寻找及能谱测量</a:t>
            </a:r>
          </a:p>
        </p:txBody>
      </p:sp>
      <p:sp>
        <p:nvSpPr>
          <p:cNvPr id="17" name="文本框 16"/>
          <p:cNvSpPr txBox="1"/>
          <p:nvPr/>
        </p:nvSpPr>
        <p:spPr>
          <a:xfrm>
            <a:off x="4803917" y="5644941"/>
            <a:ext cx="1945584" cy="553998"/>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瞬变伽马射线源光变及能谱测量</a:t>
            </a:r>
          </a:p>
        </p:txBody>
      </p:sp>
      <p:sp>
        <p:nvSpPr>
          <p:cNvPr id="18" name="文本框 17"/>
          <p:cNvSpPr txBox="1"/>
          <p:nvPr/>
        </p:nvSpPr>
        <p:spPr>
          <a:xfrm>
            <a:off x="4803917" y="3268418"/>
            <a:ext cx="1945585" cy="553998"/>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宇宙线各成分能谱和各向异性测量</a:t>
            </a:r>
          </a:p>
        </p:txBody>
      </p:sp>
      <p:sp>
        <p:nvSpPr>
          <p:cNvPr id="19" name="文本框 18"/>
          <p:cNvSpPr txBox="1"/>
          <p:nvPr/>
        </p:nvSpPr>
        <p:spPr>
          <a:xfrm>
            <a:off x="4803917" y="3938775"/>
            <a:ext cx="1945585" cy="553998"/>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电子能谱和各向异性测量</a:t>
            </a:r>
          </a:p>
        </p:txBody>
      </p:sp>
      <p:sp>
        <p:nvSpPr>
          <p:cNvPr id="20" name="矩形 19"/>
          <p:cNvSpPr/>
          <p:nvPr/>
        </p:nvSpPr>
        <p:spPr>
          <a:xfrm>
            <a:off x="4662885" y="2253495"/>
            <a:ext cx="2239701" cy="40556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7441243" y="2253496"/>
            <a:ext cx="2809171" cy="1750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7441243" y="4369408"/>
            <a:ext cx="2809170" cy="2083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文本框 26"/>
          <p:cNvSpPr txBox="1"/>
          <p:nvPr/>
        </p:nvSpPr>
        <p:spPr>
          <a:xfrm>
            <a:off x="7562025" y="2299698"/>
            <a:ext cx="2620200" cy="646331"/>
          </a:xfrm>
          <a:prstGeom prst="rect">
            <a:avLst/>
          </a:prstGeom>
          <a:noFill/>
        </p:spPr>
        <p:txBody>
          <a:bodyPr wrap="square" rtlCol="0">
            <a:spAutoFit/>
          </a:bodyPr>
          <a:lstStyle/>
          <a:p>
            <a:pPr algn="ctr"/>
            <a:r>
              <a:rPr lang="zh-CN" altLang="en-US" b="1" dirty="0">
                <a:solidFill>
                  <a:srgbClr val="0000FF"/>
                </a:solidFill>
                <a:latin typeface="华文楷体" panose="02010600040101010101" pitchFamily="2" charset="-122"/>
                <a:ea typeface="华文楷体" panose="02010600040101010101" pitchFamily="2" charset="-122"/>
              </a:rPr>
              <a:t>课题</a:t>
            </a:r>
            <a:r>
              <a:rPr lang="en-US" altLang="zh-CN" b="1" dirty="0">
                <a:solidFill>
                  <a:srgbClr val="0000FF"/>
                </a:solidFill>
                <a:latin typeface="华文楷体" panose="02010600040101010101" pitchFamily="2" charset="-122"/>
                <a:ea typeface="华文楷体" panose="02010600040101010101" pitchFamily="2" charset="-122"/>
              </a:rPr>
              <a:t>3</a:t>
            </a:r>
          </a:p>
          <a:p>
            <a:pPr algn="ctr"/>
            <a:r>
              <a:rPr lang="zh-CN" altLang="en-US" b="1" dirty="0">
                <a:solidFill>
                  <a:srgbClr val="0000FF"/>
                </a:solidFill>
                <a:latin typeface="华文楷体" panose="02010600040101010101" pitchFamily="2" charset="-122"/>
                <a:ea typeface="华文楷体" panose="02010600040101010101" pitchFamily="2" charset="-122"/>
              </a:rPr>
              <a:t>宇宙线起源的唯象分析</a:t>
            </a:r>
          </a:p>
        </p:txBody>
      </p:sp>
      <p:sp>
        <p:nvSpPr>
          <p:cNvPr id="28" name="文本框 27"/>
          <p:cNvSpPr txBox="1"/>
          <p:nvPr/>
        </p:nvSpPr>
        <p:spPr>
          <a:xfrm>
            <a:off x="7589643" y="4342970"/>
            <a:ext cx="2476876" cy="646331"/>
          </a:xfrm>
          <a:prstGeom prst="rect">
            <a:avLst/>
          </a:prstGeom>
          <a:noFill/>
        </p:spPr>
        <p:txBody>
          <a:bodyPr wrap="square" rtlCol="0">
            <a:spAutoFit/>
          </a:bodyPr>
          <a:lstStyle/>
          <a:p>
            <a:pPr algn="ctr"/>
            <a:r>
              <a:rPr lang="zh-CN" altLang="en-US" b="1" dirty="0">
                <a:solidFill>
                  <a:srgbClr val="0000FF"/>
                </a:solidFill>
                <a:latin typeface="华文楷体" panose="02010600040101010101" pitchFamily="2" charset="-122"/>
                <a:ea typeface="华文楷体" panose="02010600040101010101" pitchFamily="2" charset="-122"/>
              </a:rPr>
              <a:t>课题</a:t>
            </a:r>
            <a:r>
              <a:rPr lang="en-US" altLang="zh-CN" b="1" dirty="0">
                <a:solidFill>
                  <a:srgbClr val="0000FF"/>
                </a:solidFill>
                <a:latin typeface="华文楷体" panose="02010600040101010101" pitchFamily="2" charset="-122"/>
                <a:ea typeface="华文楷体" panose="02010600040101010101" pitchFamily="2" charset="-122"/>
              </a:rPr>
              <a:t>4</a:t>
            </a:r>
          </a:p>
          <a:p>
            <a:pPr algn="ctr"/>
            <a:r>
              <a:rPr lang="zh-CN" altLang="en-US" b="1" dirty="0">
                <a:solidFill>
                  <a:srgbClr val="0000FF"/>
                </a:solidFill>
                <a:latin typeface="华文楷体" panose="02010600040101010101" pitchFamily="2" charset="-122"/>
                <a:ea typeface="华文楷体" panose="02010600040101010101" pitchFamily="2" charset="-122"/>
              </a:rPr>
              <a:t>伽马天文的唯象研究</a:t>
            </a:r>
          </a:p>
        </p:txBody>
      </p:sp>
      <p:sp>
        <p:nvSpPr>
          <p:cNvPr id="29" name="文本框 28"/>
          <p:cNvSpPr txBox="1"/>
          <p:nvPr/>
        </p:nvSpPr>
        <p:spPr>
          <a:xfrm>
            <a:off x="7562026" y="4983933"/>
            <a:ext cx="2504493" cy="323165"/>
          </a:xfrm>
          <a:prstGeom prst="rect">
            <a:avLst/>
          </a:prstGeom>
          <a:noFill/>
          <a:ln>
            <a:solidFill>
              <a:schemeClr val="bg2">
                <a:lumMod val="50000"/>
              </a:schemeClr>
            </a:solidFill>
          </a:ln>
        </p:spPr>
        <p:txBody>
          <a:bodyPr wrap="square" rtlCol="0">
            <a:spAutoFit/>
          </a:bodyPr>
          <a:lstStyle/>
          <a:p>
            <a:pPr algn="ctr"/>
            <a:r>
              <a:rPr lang="zh-CN" altLang="zh-CN" sz="1500" b="1" dirty="0">
                <a:solidFill>
                  <a:prstClr val="black"/>
                </a:solidFill>
                <a:latin typeface="Calibri" panose="020F0502020204030204"/>
              </a:rPr>
              <a:t>超新星遗迹</a:t>
            </a:r>
            <a:r>
              <a:rPr lang="zh-CN" altLang="en-US" sz="1500" b="1" dirty="0">
                <a:solidFill>
                  <a:prstClr val="black"/>
                </a:solidFill>
                <a:latin typeface="Calibri" panose="020F0502020204030204"/>
              </a:rPr>
              <a:t>、脉冲星风云</a:t>
            </a:r>
          </a:p>
        </p:txBody>
      </p:sp>
      <p:sp>
        <p:nvSpPr>
          <p:cNvPr id="30" name="文本框 29"/>
          <p:cNvSpPr txBox="1"/>
          <p:nvPr/>
        </p:nvSpPr>
        <p:spPr>
          <a:xfrm>
            <a:off x="7562026" y="5327230"/>
            <a:ext cx="2504493"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活动星系核、伽马暴</a:t>
            </a:r>
          </a:p>
        </p:txBody>
      </p:sp>
      <p:sp>
        <p:nvSpPr>
          <p:cNvPr id="31" name="文本框 30"/>
          <p:cNvSpPr txBox="1"/>
          <p:nvPr/>
        </p:nvSpPr>
        <p:spPr>
          <a:xfrm>
            <a:off x="7784116" y="3288172"/>
            <a:ext cx="2200316"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宇宙线加速</a:t>
            </a:r>
          </a:p>
        </p:txBody>
      </p:sp>
      <p:sp>
        <p:nvSpPr>
          <p:cNvPr id="32" name="文本框 31"/>
          <p:cNvSpPr txBox="1"/>
          <p:nvPr/>
        </p:nvSpPr>
        <p:spPr>
          <a:xfrm>
            <a:off x="4803917" y="4604079"/>
            <a:ext cx="1945585"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弥散伽马能谱测量</a:t>
            </a:r>
          </a:p>
        </p:txBody>
      </p:sp>
      <p:sp>
        <p:nvSpPr>
          <p:cNvPr id="33" name="文本框 32"/>
          <p:cNvSpPr txBox="1"/>
          <p:nvPr/>
        </p:nvSpPr>
        <p:spPr>
          <a:xfrm>
            <a:off x="7784116" y="3635224"/>
            <a:ext cx="2200316"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宇宙线传播</a:t>
            </a:r>
          </a:p>
        </p:txBody>
      </p:sp>
      <p:sp>
        <p:nvSpPr>
          <p:cNvPr id="34" name="文本框 33"/>
          <p:cNvSpPr txBox="1"/>
          <p:nvPr/>
        </p:nvSpPr>
        <p:spPr>
          <a:xfrm>
            <a:off x="7784116" y="2944875"/>
            <a:ext cx="2200316"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宇宙线起源</a:t>
            </a:r>
          </a:p>
        </p:txBody>
      </p:sp>
      <p:sp>
        <p:nvSpPr>
          <p:cNvPr id="35" name="文本框 34"/>
          <p:cNvSpPr txBox="1"/>
          <p:nvPr/>
        </p:nvSpPr>
        <p:spPr>
          <a:xfrm>
            <a:off x="7562026" y="5675073"/>
            <a:ext cx="2504493"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暗物质、</a:t>
            </a:r>
            <a:r>
              <a:rPr lang="zh-CN" altLang="zh-CN" sz="1500" b="1" dirty="0">
                <a:solidFill>
                  <a:prstClr val="black"/>
                </a:solidFill>
                <a:latin typeface="Calibri" panose="020F0502020204030204"/>
              </a:rPr>
              <a:t>洛伦兹不变性破缺</a:t>
            </a:r>
            <a:endParaRPr lang="zh-CN" altLang="en-US" sz="1500" b="1" dirty="0">
              <a:solidFill>
                <a:prstClr val="black"/>
              </a:solidFill>
              <a:latin typeface="Calibri" panose="020F0502020204030204"/>
            </a:endParaRPr>
          </a:p>
        </p:txBody>
      </p:sp>
      <p:sp>
        <p:nvSpPr>
          <p:cNvPr id="2" name="左右箭头 1"/>
          <p:cNvSpPr/>
          <p:nvPr/>
        </p:nvSpPr>
        <p:spPr>
          <a:xfrm>
            <a:off x="6899786" y="3460835"/>
            <a:ext cx="533974" cy="2741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左右箭头 35"/>
          <p:cNvSpPr/>
          <p:nvPr/>
        </p:nvSpPr>
        <p:spPr>
          <a:xfrm>
            <a:off x="6902585" y="5238575"/>
            <a:ext cx="533974" cy="2741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左右箭头 36"/>
          <p:cNvSpPr/>
          <p:nvPr/>
        </p:nvSpPr>
        <p:spPr>
          <a:xfrm>
            <a:off x="4128910" y="4355180"/>
            <a:ext cx="533974" cy="2741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文本框 37"/>
          <p:cNvSpPr txBox="1"/>
          <p:nvPr/>
        </p:nvSpPr>
        <p:spPr>
          <a:xfrm>
            <a:off x="7562026" y="6018149"/>
            <a:ext cx="2504493" cy="323165"/>
          </a:xfrm>
          <a:prstGeom prst="rect">
            <a:avLst/>
          </a:prstGeom>
          <a:noFill/>
          <a:ln>
            <a:solidFill>
              <a:schemeClr val="bg2">
                <a:lumMod val="50000"/>
              </a:schemeClr>
            </a:solidFill>
          </a:ln>
        </p:spPr>
        <p:txBody>
          <a:bodyPr wrap="square" rtlCol="0">
            <a:spAutoFit/>
          </a:bodyPr>
          <a:lstStyle/>
          <a:p>
            <a:pPr algn="ctr"/>
            <a:r>
              <a:rPr lang="zh-CN" altLang="en-US" sz="1500" b="1" dirty="0">
                <a:solidFill>
                  <a:prstClr val="black"/>
                </a:solidFill>
                <a:latin typeface="Calibri" panose="020F0502020204030204"/>
              </a:rPr>
              <a:t>河外背景光、星系际磁场</a:t>
            </a:r>
          </a:p>
        </p:txBody>
      </p:sp>
      <p:sp>
        <p:nvSpPr>
          <p:cNvPr id="39" name="标题 1"/>
          <p:cNvSpPr>
            <a:spLocks noGrp="1"/>
          </p:cNvSpPr>
          <p:nvPr>
            <p:ph type="title"/>
          </p:nvPr>
        </p:nvSpPr>
        <p:spPr>
          <a:xfrm>
            <a:off x="2097732" y="1196752"/>
            <a:ext cx="7886700" cy="994172"/>
          </a:xfrm>
        </p:spPr>
        <p:txBody>
          <a:bodyPr>
            <a:normAutofit/>
          </a:bodyPr>
          <a:lstStyle/>
          <a:p>
            <a:r>
              <a:rPr lang="zh-CN" altLang="zh-CN" b="1" dirty="0"/>
              <a:t>各课题的相互关系</a:t>
            </a:r>
            <a:endParaRPr lang="zh-CN" altLang="en-US" b="1" dirty="0"/>
          </a:p>
        </p:txBody>
      </p:sp>
      <p:sp>
        <p:nvSpPr>
          <p:cNvPr id="40" name="左右箭头 39"/>
          <p:cNvSpPr/>
          <p:nvPr/>
        </p:nvSpPr>
        <p:spPr>
          <a:xfrm rot="16200000">
            <a:off x="8708702" y="4049711"/>
            <a:ext cx="365226" cy="2741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矩形 40"/>
          <p:cNvSpPr/>
          <p:nvPr/>
        </p:nvSpPr>
        <p:spPr>
          <a:xfrm>
            <a:off x="1524001" y="139280"/>
            <a:ext cx="9143999" cy="769441"/>
          </a:xfrm>
          <a:prstGeom prst="rect">
            <a:avLst/>
          </a:prstGeom>
        </p:spPr>
        <p:txBody>
          <a:bodyPr wrap="square">
            <a:spAutoFit/>
          </a:bodyPr>
          <a:lstStyle/>
          <a:p>
            <a:pPr algn="ctr" eaLnBrk="0" fontAlgn="base" hangingPunct="0">
              <a:spcBef>
                <a:spcPct val="0"/>
              </a:spcBef>
              <a:spcAft>
                <a:spcPct val="0"/>
              </a:spcAft>
            </a:pPr>
            <a:r>
              <a:rPr lang="zh-CN" altLang="en-US" sz="4400" b="1" dirty="0">
                <a:solidFill>
                  <a:srgbClr val="FF0000"/>
                </a:solidFill>
                <a:latin typeface="黑体" panose="02010609060101010101" pitchFamily="49" charset="-122"/>
                <a:ea typeface="黑体" panose="02010609060101010101" pitchFamily="49" charset="-122"/>
              </a:rPr>
              <a:t>任务分解和进度安排（</a:t>
            </a:r>
            <a:r>
              <a:rPr lang="en-US" altLang="zh-CN" sz="4400" b="1" dirty="0">
                <a:solidFill>
                  <a:srgbClr val="FF0000"/>
                </a:solidFill>
                <a:latin typeface="黑体" panose="02010609060101010101" pitchFamily="49" charset="-122"/>
                <a:ea typeface="黑体" panose="02010609060101010101" pitchFamily="49" charset="-122"/>
              </a:rPr>
              <a:t>2/3</a:t>
            </a:r>
            <a:r>
              <a:rPr lang="zh-CN" altLang="en-US" sz="4400" b="1" dirty="0">
                <a:solidFill>
                  <a:srgbClr val="FF0000"/>
                </a:solidFill>
                <a:latin typeface="黑体" panose="02010609060101010101" pitchFamily="49" charset="-122"/>
                <a:ea typeface="黑体" panose="02010609060101010101" pitchFamily="49" charset="-122"/>
              </a:rPr>
              <a:t>）</a:t>
            </a:r>
            <a:endParaRPr lang="en-US" altLang="zh-CN" sz="44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50267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0"/>
            <a:ext cx="9144000" cy="1143000"/>
          </a:xfrm>
        </p:spPr>
        <p:txBody>
          <a:bodyPr/>
          <a:lstStyle/>
          <a:p>
            <a:r>
              <a:rPr lang="zh-CN" altLang="en-US" b="1" dirty="0" smtClean="0">
                <a:solidFill>
                  <a:srgbClr val="FF0000"/>
                </a:solidFill>
                <a:latin typeface="黑体" panose="02010609060101010101" pitchFamily="49" charset="-122"/>
                <a:ea typeface="黑体" panose="02010609060101010101" pitchFamily="49" charset="-122"/>
              </a:rPr>
              <a:t>经费</a:t>
            </a:r>
            <a:r>
              <a:rPr lang="zh-CN" altLang="en-US" b="1" dirty="0">
                <a:solidFill>
                  <a:srgbClr val="FF0000"/>
                </a:solidFill>
                <a:latin typeface="黑体" panose="02010609060101010101" pitchFamily="49" charset="-122"/>
                <a:ea typeface="黑体" panose="02010609060101010101" pitchFamily="49" charset="-122"/>
              </a:rPr>
              <a:t>需求</a:t>
            </a:r>
          </a:p>
        </p:txBody>
      </p:sp>
      <p:pic>
        <p:nvPicPr>
          <p:cNvPr id="3" name="图片 2"/>
          <p:cNvPicPr>
            <a:picLocks noChangeAspect="1"/>
          </p:cNvPicPr>
          <p:nvPr/>
        </p:nvPicPr>
        <p:blipFill>
          <a:blip r:embed="rId3"/>
          <a:stretch>
            <a:fillRect/>
          </a:stretch>
        </p:blipFill>
        <p:spPr>
          <a:xfrm>
            <a:off x="1524000" y="2309166"/>
            <a:ext cx="9144000" cy="3025825"/>
          </a:xfrm>
          <a:prstGeom prst="rect">
            <a:avLst/>
          </a:prstGeom>
        </p:spPr>
      </p:pic>
      <p:sp>
        <p:nvSpPr>
          <p:cNvPr id="4" name="矩形 3"/>
          <p:cNvSpPr/>
          <p:nvPr/>
        </p:nvSpPr>
        <p:spPr bwMode="auto">
          <a:xfrm>
            <a:off x="4695826" y="5019676"/>
            <a:ext cx="542925" cy="238125"/>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kumimoji="1" lang="zh-CN"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2841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8" y="0"/>
            <a:ext cx="10298720" cy="6858000"/>
          </a:xfrm>
          <a:prstGeom prst="rect">
            <a:avLst/>
          </a:prstGeom>
        </p:spPr>
      </p:pic>
    </p:spTree>
    <p:extLst>
      <p:ext uri="{BB962C8B-B14F-4D97-AF65-F5344CB8AC3E}">
        <p14:creationId xmlns:p14="http://schemas.microsoft.com/office/powerpoint/2010/main" val="2249593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1707230" y="0"/>
            <a:ext cx="8777540" cy="6858000"/>
          </a:xfrm>
          <a:prstGeom prst="rect">
            <a:avLst/>
          </a:prstGeom>
        </p:spPr>
      </p:pic>
    </p:spTree>
    <p:extLst>
      <p:ext uri="{BB962C8B-B14F-4D97-AF65-F5344CB8AC3E}">
        <p14:creationId xmlns:p14="http://schemas.microsoft.com/office/powerpoint/2010/main" val="1070563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1043886" y="222249"/>
            <a:ext cx="10104227" cy="6413501"/>
          </a:xfrm>
          <a:prstGeom prst="rect">
            <a:avLst/>
          </a:prstGeom>
        </p:spPr>
      </p:pic>
      <p:cxnSp>
        <p:nvCxnSpPr>
          <p:cNvPr id="5" name="直接连接符 4"/>
          <p:cNvCxnSpPr/>
          <p:nvPr/>
        </p:nvCxnSpPr>
        <p:spPr>
          <a:xfrm flipV="1">
            <a:off x="6885432" y="6492240"/>
            <a:ext cx="3502152" cy="9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836664" y="5922264"/>
            <a:ext cx="3502152" cy="91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29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627703" y="0"/>
            <a:ext cx="10936593" cy="6858000"/>
          </a:xfrm>
          <a:prstGeom prst="rect">
            <a:avLst/>
          </a:prstGeom>
        </p:spPr>
      </p:pic>
    </p:spTree>
    <p:extLst>
      <p:ext uri="{BB962C8B-B14F-4D97-AF65-F5344CB8AC3E}">
        <p14:creationId xmlns:p14="http://schemas.microsoft.com/office/powerpoint/2010/main" val="293902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826149" y="0"/>
            <a:ext cx="10539702" cy="6858000"/>
          </a:xfrm>
          <a:prstGeom prst="rect">
            <a:avLst/>
          </a:prstGeom>
        </p:spPr>
      </p:pic>
    </p:spTree>
    <p:extLst>
      <p:ext uri="{BB962C8B-B14F-4D97-AF65-F5344CB8AC3E}">
        <p14:creationId xmlns:p14="http://schemas.microsoft.com/office/powerpoint/2010/main" val="394699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0" y="225927"/>
            <a:ext cx="12192000" cy="6406145"/>
          </a:xfrm>
          <a:prstGeom prst="rect">
            <a:avLst/>
          </a:prstGeom>
        </p:spPr>
      </p:pic>
    </p:spTree>
    <p:extLst>
      <p:ext uri="{BB962C8B-B14F-4D97-AF65-F5344CB8AC3E}">
        <p14:creationId xmlns:p14="http://schemas.microsoft.com/office/powerpoint/2010/main" val="245566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0" y="896825"/>
            <a:ext cx="12192000" cy="5064350"/>
          </a:xfrm>
          <a:prstGeom prst="rect">
            <a:avLst/>
          </a:prstGeom>
        </p:spPr>
      </p:pic>
    </p:spTree>
    <p:extLst>
      <p:ext uri="{BB962C8B-B14F-4D97-AF65-F5344CB8AC3E}">
        <p14:creationId xmlns:p14="http://schemas.microsoft.com/office/powerpoint/2010/main" val="420582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77640" y="2560320"/>
            <a:ext cx="3198311" cy="2800767"/>
          </a:xfrm>
          <a:prstGeom prst="rect">
            <a:avLst/>
          </a:prstGeom>
          <a:noFill/>
        </p:spPr>
        <p:txBody>
          <a:bodyPr wrap="none" rtlCol="0">
            <a:spAutoFit/>
          </a:bodyPr>
          <a:lstStyle/>
          <a:p>
            <a:pPr marL="742950" indent="-742950">
              <a:buFont typeface="+mj-lt"/>
              <a:buAutoNum type="arabicPeriod"/>
            </a:pPr>
            <a:r>
              <a:rPr lang="zh-CN" altLang="en-US" sz="4400" b="1" dirty="0" smtClean="0">
                <a:solidFill>
                  <a:prstClr val="black"/>
                </a:solidFill>
              </a:rPr>
              <a:t>契约精神</a:t>
            </a:r>
            <a:endParaRPr lang="en-US" altLang="zh-CN" sz="4400" b="1" dirty="0">
              <a:solidFill>
                <a:prstClr val="black"/>
              </a:solidFill>
            </a:endParaRPr>
          </a:p>
          <a:p>
            <a:pPr marL="742950" indent="-742950">
              <a:buFont typeface="+mj-lt"/>
              <a:buAutoNum type="arabicPeriod"/>
            </a:pPr>
            <a:r>
              <a:rPr lang="zh-CN" altLang="en-US" sz="4400" b="1" dirty="0" smtClean="0">
                <a:solidFill>
                  <a:srgbClr val="0000CC"/>
                </a:solidFill>
              </a:rPr>
              <a:t>学术道德</a:t>
            </a:r>
            <a:endParaRPr lang="en-US" altLang="zh-CN" sz="4400" b="1" dirty="0" smtClean="0">
              <a:solidFill>
                <a:srgbClr val="0000CC"/>
              </a:solidFill>
            </a:endParaRPr>
          </a:p>
          <a:p>
            <a:pPr marL="742950" indent="-742950">
              <a:buFont typeface="+mj-lt"/>
              <a:buAutoNum type="arabicPeriod"/>
            </a:pPr>
            <a:r>
              <a:rPr lang="zh-CN" altLang="en-US" sz="4400" b="1" dirty="0" smtClean="0">
                <a:solidFill>
                  <a:srgbClr val="FF0000"/>
                </a:solidFill>
              </a:rPr>
              <a:t>痕迹管理</a:t>
            </a:r>
            <a:endParaRPr lang="en-US" altLang="zh-CN" sz="4400" b="1" dirty="0" smtClean="0">
              <a:solidFill>
                <a:srgbClr val="FF0000"/>
              </a:solidFill>
            </a:endParaRPr>
          </a:p>
          <a:p>
            <a:pPr marL="742950" indent="-742950">
              <a:buFont typeface="+mj-lt"/>
              <a:buAutoNum type="arabicPeriod"/>
            </a:pPr>
            <a:r>
              <a:rPr lang="zh-CN" altLang="en-US" sz="4400" b="1" dirty="0" smtClean="0">
                <a:solidFill>
                  <a:srgbClr val="CC00FF"/>
                </a:solidFill>
              </a:rPr>
              <a:t>节点</a:t>
            </a:r>
            <a:r>
              <a:rPr lang="zh-CN" altLang="en-US" sz="4400" b="1" dirty="0">
                <a:solidFill>
                  <a:srgbClr val="CC00FF"/>
                </a:solidFill>
              </a:rPr>
              <a:t>考核</a:t>
            </a:r>
          </a:p>
        </p:txBody>
      </p:sp>
      <p:sp>
        <p:nvSpPr>
          <p:cNvPr id="3" name="文本框 2"/>
          <p:cNvSpPr txBox="1"/>
          <p:nvPr/>
        </p:nvSpPr>
        <p:spPr>
          <a:xfrm>
            <a:off x="3299376" y="1006041"/>
            <a:ext cx="4711546" cy="769441"/>
          </a:xfrm>
          <a:prstGeom prst="rect">
            <a:avLst/>
          </a:prstGeom>
          <a:noFill/>
        </p:spPr>
        <p:txBody>
          <a:bodyPr wrap="none" rtlCol="0">
            <a:spAutoFit/>
          </a:bodyPr>
          <a:lstStyle/>
          <a:p>
            <a:r>
              <a:rPr lang="zh-CN" altLang="en-US" sz="4400" b="1" dirty="0" smtClean="0">
                <a:solidFill>
                  <a:prstClr val="black"/>
                </a:solidFill>
              </a:rPr>
              <a:t>项目的实施和落实</a:t>
            </a:r>
            <a:endParaRPr lang="en-US" altLang="zh-CN" sz="4400" b="1" dirty="0" smtClean="0">
              <a:solidFill>
                <a:prstClr val="black"/>
              </a:solidFill>
            </a:endParaRPr>
          </a:p>
        </p:txBody>
      </p:sp>
    </p:spTree>
    <p:extLst>
      <p:ext uri="{BB962C8B-B14F-4D97-AF65-F5344CB8AC3E}">
        <p14:creationId xmlns:p14="http://schemas.microsoft.com/office/powerpoint/2010/main" val="738657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4"/>
          <p:cNvSpPr>
            <a:spLocks noChangeArrowheads="1"/>
          </p:cNvSpPr>
          <p:nvPr/>
        </p:nvSpPr>
        <p:spPr bwMode="auto">
          <a:xfrm>
            <a:off x="11279982" y="6376989"/>
            <a:ext cx="728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zh-CN" altLang="zh-CN">
                <a:solidFill>
                  <a:srgbClr val="898989"/>
                </a:solidFill>
                <a:latin typeface="Calibri" panose="020F0502020204030204" pitchFamily="34" charset="0"/>
                <a:sym typeface="Calibri" panose="020F0502020204030204" pitchFamily="34" charset="0"/>
              </a:rPr>
              <a:t>*</a:t>
            </a:r>
            <a:endParaRPr lang="zh-CN" altLang="zh-CN" sz="2500" b="1">
              <a:solidFill>
                <a:srgbClr val="000000"/>
              </a:solidFill>
            </a:endParaRPr>
          </a:p>
        </p:txBody>
      </p:sp>
      <p:sp>
        <p:nvSpPr>
          <p:cNvPr id="23555" name="椭圆 3"/>
          <p:cNvSpPr>
            <a:spLocks noChangeArrowheads="1"/>
          </p:cNvSpPr>
          <p:nvPr/>
        </p:nvSpPr>
        <p:spPr bwMode="auto">
          <a:xfrm>
            <a:off x="918369" y="1952625"/>
            <a:ext cx="628650" cy="628650"/>
          </a:xfrm>
          <a:prstGeom prst="ellipse">
            <a:avLst/>
          </a:prstGeom>
          <a:solidFill>
            <a:srgbClr val="3C8C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500" b="1">
              <a:solidFill>
                <a:srgbClr val="000000"/>
              </a:solidFill>
            </a:endParaRPr>
          </a:p>
        </p:txBody>
      </p:sp>
      <p:sp>
        <p:nvSpPr>
          <p:cNvPr id="23556" name="椭圆 5"/>
          <p:cNvSpPr>
            <a:spLocks noChangeArrowheads="1"/>
          </p:cNvSpPr>
          <p:nvPr/>
        </p:nvSpPr>
        <p:spPr bwMode="auto">
          <a:xfrm>
            <a:off x="918369" y="3132138"/>
            <a:ext cx="628650" cy="628650"/>
          </a:xfrm>
          <a:prstGeom prst="ellipse">
            <a:avLst/>
          </a:prstGeom>
          <a:solidFill>
            <a:srgbClr val="3C8C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500" b="1">
              <a:solidFill>
                <a:srgbClr val="000000"/>
              </a:solidFill>
            </a:endParaRPr>
          </a:p>
        </p:txBody>
      </p:sp>
      <p:sp>
        <p:nvSpPr>
          <p:cNvPr id="23557" name="椭圆 9"/>
          <p:cNvSpPr>
            <a:spLocks noChangeArrowheads="1"/>
          </p:cNvSpPr>
          <p:nvPr/>
        </p:nvSpPr>
        <p:spPr bwMode="auto">
          <a:xfrm>
            <a:off x="918369" y="4356100"/>
            <a:ext cx="628650" cy="628650"/>
          </a:xfrm>
          <a:prstGeom prst="ellipse">
            <a:avLst/>
          </a:prstGeom>
          <a:solidFill>
            <a:srgbClr val="3C8C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500" b="1">
              <a:solidFill>
                <a:srgbClr val="000000"/>
              </a:solidFill>
            </a:endParaRPr>
          </a:p>
        </p:txBody>
      </p:sp>
      <p:sp>
        <p:nvSpPr>
          <p:cNvPr id="23558" name="TextBox 7"/>
          <p:cNvSpPr>
            <a:spLocks noChangeArrowheads="1"/>
          </p:cNvSpPr>
          <p:nvPr/>
        </p:nvSpPr>
        <p:spPr bwMode="auto">
          <a:xfrm>
            <a:off x="667545" y="428625"/>
            <a:ext cx="63801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sym typeface="Times New Roman" panose="02020603050405020304" pitchFamily="18" charset="0"/>
              </a:rPr>
              <a:t>三、各方管理职责</a:t>
            </a:r>
            <a:endParaRPr lang="zh-CN" altLang="en-US" sz="2500" b="1" dirty="0">
              <a:solidFill>
                <a:srgbClr val="000000"/>
              </a:solidFill>
            </a:endParaRPr>
          </a:p>
        </p:txBody>
      </p:sp>
      <p:sp>
        <p:nvSpPr>
          <p:cNvPr id="23559" name="矩形 1"/>
          <p:cNvSpPr>
            <a:spLocks noChangeArrowheads="1"/>
          </p:cNvSpPr>
          <p:nvPr/>
        </p:nvSpPr>
        <p:spPr bwMode="auto">
          <a:xfrm>
            <a:off x="1732757" y="1812925"/>
            <a:ext cx="371127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500" dirty="0">
                <a:solidFill>
                  <a:srgbClr val="800000"/>
                </a:solidFill>
                <a:latin typeface="微软雅黑" panose="020B0503020204020204" pitchFamily="34" charset="-122"/>
                <a:ea typeface="微软雅黑" panose="020B0503020204020204" pitchFamily="34" charset="-122"/>
                <a:sym typeface="Times New Roman" panose="02020603050405020304" pitchFamily="18" charset="0"/>
              </a:rPr>
              <a:t>强化节点管理和分类评价</a:t>
            </a:r>
            <a:endParaRPr lang="zh-CN" altLang="en-US" sz="2500" b="1" dirty="0">
              <a:solidFill>
                <a:srgbClr val="000000"/>
              </a:solidFill>
            </a:endParaRPr>
          </a:p>
        </p:txBody>
      </p:sp>
      <p:sp>
        <p:nvSpPr>
          <p:cNvPr id="23560" name="矩形 2"/>
          <p:cNvSpPr>
            <a:spLocks noChangeArrowheads="1"/>
          </p:cNvSpPr>
          <p:nvPr/>
        </p:nvSpPr>
        <p:spPr bwMode="auto">
          <a:xfrm>
            <a:off x="1762919" y="2303463"/>
            <a:ext cx="8437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000" dirty="0">
                <a:solidFill>
                  <a:srgbClr val="3C5064"/>
                </a:solidFill>
                <a:latin typeface="微软雅黑" panose="020B0503020204020204" pitchFamily="34" charset="-122"/>
                <a:ea typeface="微软雅黑" panose="020B0503020204020204" pitchFamily="34" charset="-122"/>
                <a:sym typeface="Times New Roman" panose="02020603050405020304" pitchFamily="18" charset="0"/>
              </a:rPr>
              <a:t>针对不同类型项目实施分类管理与评价，强化节点精准管理和全流程精细服务；</a:t>
            </a:r>
            <a:endParaRPr lang="zh-CN" altLang="en-US" sz="2000" b="1" dirty="0">
              <a:solidFill>
                <a:srgbClr val="000000"/>
              </a:solidFill>
            </a:endParaRPr>
          </a:p>
        </p:txBody>
      </p:sp>
      <p:sp>
        <p:nvSpPr>
          <p:cNvPr id="23561" name="矩形 12"/>
          <p:cNvSpPr>
            <a:spLocks noChangeArrowheads="1"/>
          </p:cNvSpPr>
          <p:nvPr/>
        </p:nvSpPr>
        <p:spPr bwMode="auto">
          <a:xfrm>
            <a:off x="1764507" y="3492500"/>
            <a:ext cx="84359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000" dirty="0">
                <a:solidFill>
                  <a:srgbClr val="3C5064"/>
                </a:solidFill>
                <a:latin typeface="微软雅黑" panose="020B0503020204020204" pitchFamily="34" charset="-122"/>
                <a:ea typeface="微软雅黑" panose="020B0503020204020204" pitchFamily="34" charset="-122"/>
                <a:sym typeface="Times New Roman" panose="02020603050405020304" pitchFamily="18" charset="0"/>
              </a:rPr>
              <a:t>在关键节点严格控制各项研究内容的进度和研究质量，确保项目目标的实现；</a:t>
            </a:r>
            <a:endParaRPr lang="zh-CN" altLang="en-US" sz="2000" b="1" dirty="0">
              <a:solidFill>
                <a:srgbClr val="000000"/>
              </a:solidFill>
            </a:endParaRPr>
          </a:p>
        </p:txBody>
      </p:sp>
      <p:sp>
        <p:nvSpPr>
          <p:cNvPr id="23562" name="矩形 6"/>
          <p:cNvSpPr>
            <a:spLocks noChangeArrowheads="1"/>
          </p:cNvSpPr>
          <p:nvPr/>
        </p:nvSpPr>
        <p:spPr bwMode="auto">
          <a:xfrm>
            <a:off x="1762919" y="2894013"/>
            <a:ext cx="210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500">
                <a:solidFill>
                  <a:srgbClr val="800000"/>
                </a:solidFill>
                <a:latin typeface="微软雅黑" panose="020B0503020204020204" pitchFamily="34" charset="-122"/>
                <a:ea typeface="微软雅黑" panose="020B0503020204020204" pitchFamily="34" charset="-122"/>
                <a:sym typeface="Times New Roman" panose="02020603050405020304" pitchFamily="18" charset="0"/>
              </a:rPr>
              <a:t>强化目标管理</a:t>
            </a:r>
            <a:endParaRPr lang="zh-CN" altLang="en-US" sz="2500" b="1">
              <a:solidFill>
                <a:srgbClr val="000000"/>
              </a:solidFill>
            </a:endParaRPr>
          </a:p>
        </p:txBody>
      </p:sp>
      <p:sp>
        <p:nvSpPr>
          <p:cNvPr id="23563" name="椭圆 15"/>
          <p:cNvSpPr>
            <a:spLocks noChangeArrowheads="1"/>
          </p:cNvSpPr>
          <p:nvPr/>
        </p:nvSpPr>
        <p:spPr bwMode="auto">
          <a:xfrm>
            <a:off x="918369" y="5508625"/>
            <a:ext cx="628650" cy="628650"/>
          </a:xfrm>
          <a:prstGeom prst="ellipse">
            <a:avLst/>
          </a:prstGeom>
          <a:solidFill>
            <a:srgbClr val="3C8C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fontAlgn="base">
              <a:spcBef>
                <a:spcPct val="0"/>
              </a:spcBef>
              <a:spcAft>
                <a:spcPct val="0"/>
              </a:spcAft>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500" b="1">
              <a:solidFill>
                <a:srgbClr val="000000"/>
              </a:solidFill>
            </a:endParaRPr>
          </a:p>
        </p:txBody>
      </p:sp>
      <p:grpSp>
        <p:nvGrpSpPr>
          <p:cNvPr id="23564" name="Group 12"/>
          <p:cNvGrpSpPr>
            <a:grpSpLocks/>
          </p:cNvGrpSpPr>
          <p:nvPr/>
        </p:nvGrpSpPr>
        <p:grpSpPr bwMode="auto">
          <a:xfrm>
            <a:off x="1732757" y="2298701"/>
            <a:ext cx="4722812" cy="3495675"/>
            <a:chOff x="0" y="0"/>
            <a:chExt cx="4508016" cy="3495117"/>
          </a:xfrm>
        </p:grpSpPr>
        <p:sp>
          <p:nvSpPr>
            <p:cNvPr id="23565" name="直接连接符 14"/>
            <p:cNvSpPr>
              <a:spLocks noChangeShapeType="1"/>
            </p:cNvSpPr>
            <p:nvPr/>
          </p:nvSpPr>
          <p:spPr bwMode="auto">
            <a:xfrm>
              <a:off x="0" y="0"/>
              <a:ext cx="4508016" cy="1"/>
            </a:xfrm>
            <a:prstGeom prst="line">
              <a:avLst/>
            </a:prstGeom>
            <a:noFill/>
            <a:ln w="9525" cmpd="sng">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500" b="1">
                <a:solidFill>
                  <a:srgbClr val="000000"/>
                </a:solidFill>
              </a:endParaRPr>
            </a:p>
          </p:txBody>
        </p:sp>
        <p:sp>
          <p:nvSpPr>
            <p:cNvPr id="23566" name="直接连接符 24"/>
            <p:cNvSpPr>
              <a:spLocks noChangeShapeType="1"/>
            </p:cNvSpPr>
            <p:nvPr/>
          </p:nvSpPr>
          <p:spPr bwMode="auto">
            <a:xfrm flipV="1">
              <a:off x="0" y="2355121"/>
              <a:ext cx="4508016" cy="5364"/>
            </a:xfrm>
            <a:prstGeom prst="line">
              <a:avLst/>
            </a:prstGeom>
            <a:noFill/>
            <a:ln w="9525" cmpd="sng">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500" b="1">
                <a:solidFill>
                  <a:srgbClr val="000000"/>
                </a:solidFill>
              </a:endParaRPr>
            </a:p>
          </p:txBody>
        </p:sp>
        <p:sp>
          <p:nvSpPr>
            <p:cNvPr id="23567" name="直接连接符 25"/>
            <p:cNvSpPr>
              <a:spLocks noChangeShapeType="1"/>
            </p:cNvSpPr>
            <p:nvPr/>
          </p:nvSpPr>
          <p:spPr bwMode="auto">
            <a:xfrm flipV="1">
              <a:off x="0" y="1117762"/>
              <a:ext cx="4508016" cy="1091"/>
            </a:xfrm>
            <a:prstGeom prst="line">
              <a:avLst/>
            </a:prstGeom>
            <a:noFill/>
            <a:ln w="9525" cmpd="sng">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500" b="1">
                <a:solidFill>
                  <a:srgbClr val="000000"/>
                </a:solidFill>
              </a:endParaRPr>
            </a:p>
          </p:txBody>
        </p:sp>
        <p:sp>
          <p:nvSpPr>
            <p:cNvPr id="23568" name="直接连接符 17"/>
            <p:cNvSpPr>
              <a:spLocks noChangeShapeType="1"/>
            </p:cNvSpPr>
            <p:nvPr/>
          </p:nvSpPr>
          <p:spPr bwMode="auto">
            <a:xfrm flipV="1">
              <a:off x="0" y="3494026"/>
              <a:ext cx="4508016" cy="1091"/>
            </a:xfrm>
            <a:prstGeom prst="line">
              <a:avLst/>
            </a:prstGeom>
            <a:noFill/>
            <a:ln w="9525" cmpd="sng">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2500" b="1">
                <a:solidFill>
                  <a:srgbClr val="000000"/>
                </a:solidFill>
              </a:endParaRPr>
            </a:p>
          </p:txBody>
        </p:sp>
      </p:grpSp>
      <p:sp>
        <p:nvSpPr>
          <p:cNvPr id="23569" name="矩形 18"/>
          <p:cNvSpPr>
            <a:spLocks noChangeArrowheads="1"/>
          </p:cNvSpPr>
          <p:nvPr/>
        </p:nvSpPr>
        <p:spPr bwMode="auto">
          <a:xfrm>
            <a:off x="1762919" y="5868988"/>
            <a:ext cx="8437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000" dirty="0">
                <a:solidFill>
                  <a:srgbClr val="3C5064"/>
                </a:solidFill>
                <a:latin typeface="微软雅黑" panose="020B0503020204020204" pitchFamily="34" charset="-122"/>
                <a:ea typeface="微软雅黑" panose="020B0503020204020204" pitchFamily="34" charset="-122"/>
                <a:cs typeface="Times New Roman" pitchFamily="18" charset="0"/>
              </a:rPr>
              <a:t>组建专项总体专家组，建立责任专家跟踪机制，在过程管理的各个环节充分发挥专家的作用，确保项目目标的实现。</a:t>
            </a:r>
            <a:endParaRPr lang="zh-CN" altLang="en-US" sz="2000" b="1" dirty="0">
              <a:solidFill>
                <a:srgbClr val="000000"/>
              </a:solidFill>
            </a:endParaRPr>
          </a:p>
        </p:txBody>
      </p:sp>
      <p:sp>
        <p:nvSpPr>
          <p:cNvPr id="23570" name="矩形 19"/>
          <p:cNvSpPr>
            <a:spLocks noChangeArrowheads="1"/>
          </p:cNvSpPr>
          <p:nvPr/>
        </p:nvSpPr>
        <p:spPr bwMode="auto">
          <a:xfrm>
            <a:off x="1762919" y="5284012"/>
            <a:ext cx="210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500" dirty="0">
                <a:solidFill>
                  <a:srgbClr val="800000"/>
                </a:solidFill>
                <a:latin typeface="微软雅黑" panose="020B0503020204020204" pitchFamily="34" charset="-122"/>
                <a:ea typeface="微软雅黑" panose="020B0503020204020204" pitchFamily="34" charset="-122"/>
                <a:sym typeface="Times New Roman" panose="02020603050405020304" pitchFamily="18" charset="0"/>
              </a:rPr>
              <a:t>发挥专家作用</a:t>
            </a:r>
            <a:endParaRPr lang="zh-CN" altLang="en-US" sz="2500" b="1" dirty="0">
              <a:solidFill>
                <a:srgbClr val="000000"/>
              </a:solidFill>
            </a:endParaRPr>
          </a:p>
        </p:txBody>
      </p:sp>
      <p:sp>
        <p:nvSpPr>
          <p:cNvPr id="23571" name="矩形 7"/>
          <p:cNvSpPr>
            <a:spLocks noChangeArrowheads="1"/>
          </p:cNvSpPr>
          <p:nvPr/>
        </p:nvSpPr>
        <p:spPr bwMode="auto">
          <a:xfrm>
            <a:off x="1754982" y="4117975"/>
            <a:ext cx="210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2500">
                <a:solidFill>
                  <a:srgbClr val="800000"/>
                </a:solidFill>
                <a:latin typeface="微软雅黑" panose="020B0503020204020204" pitchFamily="34" charset="-122"/>
                <a:ea typeface="微软雅黑" panose="020B0503020204020204" pitchFamily="34" charset="-122"/>
                <a:sym typeface="Times New Roman" panose="02020603050405020304" pitchFamily="18" charset="0"/>
              </a:rPr>
              <a:t>加强动态调整</a:t>
            </a:r>
            <a:endParaRPr lang="zh-CN" altLang="en-US" sz="2500" b="1">
              <a:solidFill>
                <a:srgbClr val="000000"/>
              </a:solidFill>
            </a:endParaRPr>
          </a:p>
        </p:txBody>
      </p:sp>
      <p:sp>
        <p:nvSpPr>
          <p:cNvPr id="23572" name="矩形 20"/>
          <p:cNvSpPr>
            <a:spLocks noChangeArrowheads="1"/>
          </p:cNvSpPr>
          <p:nvPr/>
        </p:nvSpPr>
        <p:spPr bwMode="auto">
          <a:xfrm>
            <a:off x="1762919" y="4692650"/>
            <a:ext cx="8437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000" dirty="0">
                <a:solidFill>
                  <a:srgbClr val="3C5064"/>
                </a:solidFill>
                <a:latin typeface="微软雅黑" panose="020B0503020204020204" pitchFamily="34" charset="-122"/>
                <a:ea typeface="微软雅黑" panose="020B0503020204020204" pitchFamily="34" charset="-122"/>
                <a:cs typeface="Times New Roman" pitchFamily="18" charset="0"/>
              </a:rPr>
              <a:t>尊重科学发展规律，根据研发现状以及目标实现的需要，进行必要的调整，甚至终止或撤销；</a:t>
            </a:r>
            <a:endParaRPr lang="zh-CN" altLang="en-US" sz="2000" b="1" dirty="0">
              <a:solidFill>
                <a:srgbClr val="000000"/>
              </a:solidFill>
            </a:endParaRPr>
          </a:p>
        </p:txBody>
      </p:sp>
      <p:sp>
        <p:nvSpPr>
          <p:cNvPr id="23573" name="折角形 21"/>
          <p:cNvSpPr>
            <a:spLocks noChangeAspect="1" noChangeArrowheads="1"/>
          </p:cNvSpPr>
          <p:nvPr/>
        </p:nvSpPr>
        <p:spPr bwMode="auto">
          <a:xfrm>
            <a:off x="918370" y="1160463"/>
            <a:ext cx="3521075" cy="539750"/>
          </a:xfrm>
          <a:prstGeom prst="foldedCorner">
            <a:avLst>
              <a:gd name="adj" fmla="val 0"/>
            </a:avLst>
          </a:prstGeom>
          <a:solidFill>
            <a:srgbClr val="3C5064"/>
          </a:solidFill>
          <a:ln w="19050" cap="flat" cmpd="sng">
            <a:solidFill>
              <a:srgbClr val="FFFFFF"/>
            </a:solidFill>
            <a:round/>
            <a:headEnd/>
            <a:tailEnd/>
          </a:ln>
        </p:spPr>
        <p:txBody>
          <a:bodyPr tIns="0" bIns="0" anchor="ctr"/>
          <a:lstStyle/>
          <a:p>
            <a:pPr fontAlgn="base">
              <a:lnSpc>
                <a:spcPts val="3000"/>
              </a:lnSpc>
              <a:spcBef>
                <a:spcPct val="0"/>
              </a:spcBef>
              <a:spcAft>
                <a:spcPct val="0"/>
              </a:spcAft>
            </a:pPr>
            <a:r>
              <a:rPr lang="en-US" altLang="zh-CN" sz="2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管理基本原则</a:t>
            </a:r>
            <a:endParaRPr lang="zh-CN" altLang="en-US" sz="2500" b="1" dirty="0">
              <a:solidFill>
                <a:srgbClr val="000000"/>
              </a:solidFill>
            </a:endParaRPr>
          </a:p>
        </p:txBody>
      </p:sp>
    </p:spTree>
    <p:extLst>
      <p:ext uri="{BB962C8B-B14F-4D97-AF65-F5344CB8AC3E}">
        <p14:creationId xmlns:p14="http://schemas.microsoft.com/office/powerpoint/2010/main" val="3784229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882924" y="2285992"/>
            <a:ext cx="10428050" cy="414340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216000" tIns="45720" rIns="216000" bIns="45720" numCol="1" rtlCol="0" anchor="ctr" anchorCtr="0" compatLnSpc="1">
            <a:prstTxWarp prst="textNoShape">
              <a:avLst/>
            </a:prstTxWarp>
          </a:bodyPr>
          <a:lstStyle/>
          <a:p>
            <a:pPr marL="432000" indent="-432000" fontAlgn="base">
              <a:lnSpc>
                <a:spcPct val="125000"/>
              </a:lnSpc>
              <a:spcBef>
                <a:spcPts val="600"/>
              </a:spcBef>
              <a:spcAft>
                <a:spcPts val="1200"/>
              </a:spcAft>
              <a:buFont typeface="Wingdings" pitchFamily="2" charset="2"/>
              <a:buChar char="p"/>
            </a:pPr>
            <a:r>
              <a:rPr lang="zh-CN" altLang="en-US" sz="2400" dirty="0">
                <a:solidFill>
                  <a:srgbClr val="2D2D8A">
                    <a:lumMod val="50000"/>
                  </a:srgbClr>
                </a:solidFill>
                <a:latin typeface="微软雅黑" pitchFamily="34" charset="-122"/>
                <a:ea typeface="微软雅黑" pitchFamily="34" charset="-122"/>
              </a:rPr>
              <a:t>项目牵头承担单位负责项目的具体组织实施工作，强化法人责任。 </a:t>
            </a:r>
            <a:endParaRPr lang="en-US" altLang="zh-CN" sz="2400" dirty="0">
              <a:solidFill>
                <a:srgbClr val="2D2D8A">
                  <a:lumMod val="50000"/>
                </a:srgbClr>
              </a:solidFill>
              <a:latin typeface="微软雅黑" pitchFamily="34" charset="-122"/>
              <a:ea typeface="微软雅黑" pitchFamily="34" charset="-122"/>
            </a:endParaRPr>
          </a:p>
          <a:p>
            <a:pPr marL="457200" indent="-457200" fontAlgn="base">
              <a:lnSpc>
                <a:spcPts val="3500"/>
              </a:lnSpc>
              <a:spcBef>
                <a:spcPct val="0"/>
              </a:spcBef>
              <a:spcAft>
                <a:spcPct val="0"/>
              </a:spcAft>
              <a:buFontTx/>
              <a:buAutoNum type="arabicPeriod"/>
            </a:pPr>
            <a:r>
              <a:rPr lang="zh-CN" altLang="en-US" sz="2400" dirty="0">
                <a:solidFill>
                  <a:srgbClr val="2D2D8A">
                    <a:lumMod val="50000"/>
                  </a:srgbClr>
                </a:solidFill>
                <a:latin typeface="微软雅黑" pitchFamily="34" charset="-122"/>
                <a:ea typeface="微软雅黑" pitchFamily="34" charset="-122"/>
              </a:rPr>
              <a:t>按照签订的项目任务书组织实施项目，履行任务书各项条款，落实配套条件，完成项目研发任务和目标；</a:t>
            </a:r>
            <a:endParaRPr lang="en-US" altLang="zh-CN" sz="2400" dirty="0">
              <a:solidFill>
                <a:srgbClr val="2D2D8A">
                  <a:lumMod val="50000"/>
                </a:srgbClr>
              </a:solidFill>
              <a:latin typeface="微软雅黑" pitchFamily="34" charset="-122"/>
              <a:ea typeface="微软雅黑" pitchFamily="34" charset="-122"/>
            </a:endParaRPr>
          </a:p>
          <a:p>
            <a:pPr marL="457200" indent="-457200" fontAlgn="base">
              <a:lnSpc>
                <a:spcPts val="3500"/>
              </a:lnSpc>
              <a:spcBef>
                <a:spcPct val="0"/>
              </a:spcBef>
              <a:spcAft>
                <a:spcPct val="0"/>
              </a:spcAft>
              <a:buFontTx/>
              <a:buAutoNum type="arabicPeriod"/>
            </a:pPr>
            <a:r>
              <a:rPr lang="zh-CN" altLang="en-US" sz="2400" dirty="0">
                <a:solidFill>
                  <a:srgbClr val="2D2D8A">
                    <a:lumMod val="50000"/>
                  </a:srgbClr>
                </a:solidFill>
                <a:latin typeface="微软雅黑" pitchFamily="34" charset="-122"/>
                <a:ea typeface="微软雅黑" pitchFamily="34" charset="-122"/>
              </a:rPr>
              <a:t>严格执行国家重点研发计划各项管理规定，建立健全科研、财务、诚信等内部管理制度，落实国家激励科研人员的政策措施；</a:t>
            </a:r>
            <a:endParaRPr lang="en-US" altLang="zh-CN" sz="2400" dirty="0">
              <a:solidFill>
                <a:srgbClr val="2D2D8A">
                  <a:lumMod val="50000"/>
                </a:srgbClr>
              </a:solidFill>
              <a:latin typeface="微软雅黑" pitchFamily="34" charset="-122"/>
              <a:ea typeface="微软雅黑" pitchFamily="34" charset="-122"/>
            </a:endParaRPr>
          </a:p>
          <a:p>
            <a:pPr marL="457200" indent="-457200" fontAlgn="base">
              <a:lnSpc>
                <a:spcPts val="3500"/>
              </a:lnSpc>
              <a:spcBef>
                <a:spcPct val="0"/>
              </a:spcBef>
              <a:spcAft>
                <a:spcPct val="0"/>
              </a:spcAft>
              <a:buFontTx/>
              <a:buAutoNum type="arabicPeriod"/>
            </a:pPr>
            <a:r>
              <a:rPr lang="zh-CN" altLang="en-US" sz="2400" dirty="0">
                <a:solidFill>
                  <a:srgbClr val="2D2D8A">
                    <a:lumMod val="50000"/>
                  </a:srgbClr>
                </a:solidFill>
                <a:latin typeface="微软雅黑" pitchFamily="34" charset="-122"/>
                <a:ea typeface="微软雅黑" pitchFamily="34" charset="-122"/>
              </a:rPr>
              <a:t>按要求及时编报项目执行情况报告、信息报表、科技报告等；</a:t>
            </a:r>
            <a:endParaRPr lang="en-US" altLang="zh-CN" sz="2400" dirty="0">
              <a:solidFill>
                <a:srgbClr val="2D2D8A">
                  <a:lumMod val="50000"/>
                </a:srgbClr>
              </a:solidFill>
              <a:latin typeface="微软雅黑" pitchFamily="34" charset="-122"/>
              <a:ea typeface="微软雅黑" pitchFamily="34" charset="-122"/>
            </a:endParaRPr>
          </a:p>
          <a:p>
            <a:pPr marL="457200" indent="-457200" fontAlgn="base">
              <a:lnSpc>
                <a:spcPts val="3500"/>
              </a:lnSpc>
              <a:spcBef>
                <a:spcPct val="0"/>
              </a:spcBef>
              <a:spcAft>
                <a:spcPct val="0"/>
              </a:spcAft>
              <a:buFontTx/>
              <a:buAutoNum type="arabicPeriod"/>
            </a:pPr>
            <a:r>
              <a:rPr lang="zh-CN" altLang="en-US" sz="2400" dirty="0">
                <a:solidFill>
                  <a:srgbClr val="2D2D8A">
                    <a:lumMod val="50000"/>
                  </a:srgbClr>
                </a:solidFill>
                <a:latin typeface="微软雅黑" pitchFamily="34" charset="-122"/>
                <a:ea typeface="微软雅黑" pitchFamily="34" charset="-122"/>
              </a:rPr>
              <a:t>及时报告项目执行中出现的重大事项，按程序报批需要调整的事项；</a:t>
            </a:r>
            <a:endParaRPr lang="en-US" altLang="zh-CN" sz="2400" dirty="0">
              <a:solidFill>
                <a:srgbClr val="2D2D8A">
                  <a:lumMod val="50000"/>
                </a:srgbClr>
              </a:solidFill>
              <a:latin typeface="微软雅黑" pitchFamily="34" charset="-122"/>
              <a:ea typeface="微软雅黑" pitchFamily="34" charset="-122"/>
            </a:endParaRPr>
          </a:p>
          <a:p>
            <a:pPr marL="457200" indent="-457200" fontAlgn="base">
              <a:lnSpc>
                <a:spcPts val="3500"/>
              </a:lnSpc>
              <a:spcBef>
                <a:spcPct val="0"/>
              </a:spcBef>
              <a:spcAft>
                <a:spcPct val="0"/>
              </a:spcAft>
              <a:buFontTx/>
              <a:buAutoNum type="arabicPeriod"/>
            </a:pPr>
            <a:r>
              <a:rPr lang="zh-CN" altLang="en-US" sz="2400" dirty="0">
                <a:solidFill>
                  <a:srgbClr val="2D2D8A">
                    <a:lumMod val="50000"/>
                  </a:srgbClr>
                </a:solidFill>
                <a:latin typeface="微软雅黑" pitchFamily="34" charset="-122"/>
                <a:ea typeface="微软雅黑" pitchFamily="34" charset="-122"/>
              </a:rPr>
              <a:t>接受指导、检查并配合做好监督、评估和验收等工作；</a:t>
            </a:r>
            <a:endParaRPr lang="en-US" altLang="zh-CN" sz="2400" dirty="0">
              <a:solidFill>
                <a:srgbClr val="2D2D8A">
                  <a:lumMod val="50000"/>
                </a:srgbClr>
              </a:solidFill>
              <a:latin typeface="微软雅黑" pitchFamily="34" charset="-122"/>
              <a:ea typeface="微软雅黑" pitchFamily="34" charset="-122"/>
            </a:endParaRPr>
          </a:p>
          <a:p>
            <a:pPr marL="457200" indent="-457200" fontAlgn="base">
              <a:lnSpc>
                <a:spcPts val="3500"/>
              </a:lnSpc>
              <a:spcBef>
                <a:spcPct val="0"/>
              </a:spcBef>
              <a:spcAft>
                <a:spcPct val="0"/>
              </a:spcAft>
              <a:buFontTx/>
              <a:buAutoNum type="arabicPeriod"/>
            </a:pPr>
            <a:r>
              <a:rPr lang="zh-CN" altLang="en-US" sz="2400" dirty="0">
                <a:solidFill>
                  <a:srgbClr val="2D2D8A">
                    <a:lumMod val="50000"/>
                  </a:srgbClr>
                </a:solidFill>
                <a:latin typeface="微软雅黑" pitchFamily="34" charset="-122"/>
                <a:ea typeface="微软雅黑" pitchFamily="34" charset="-122"/>
              </a:rPr>
              <a:t>履行保密、知识产权保护等责任和义务，推动项目成果转化应用。</a:t>
            </a:r>
          </a:p>
        </p:txBody>
      </p:sp>
      <p:sp>
        <p:nvSpPr>
          <p:cNvPr id="6" name="矩形 5"/>
          <p:cNvSpPr/>
          <p:nvPr/>
        </p:nvSpPr>
        <p:spPr>
          <a:xfrm>
            <a:off x="1710505" y="1294985"/>
            <a:ext cx="4040833" cy="720080"/>
          </a:xfrm>
          <a:prstGeom prst="rect">
            <a:avLst/>
          </a:prstGeom>
          <a:solidFill>
            <a:schemeClr val="accent1">
              <a:lumMod val="50000"/>
            </a:schemeClr>
          </a:solidFill>
          <a:ln w="3175">
            <a:solidFill>
              <a:schemeClr val="accent1">
                <a:lumMod val="50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lnSpc>
                <a:spcPct val="125000"/>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rPr>
              <a:t>项目牵头承担单位主要职责</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67419" y="428605"/>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三、各方管理职责</a:t>
            </a:r>
          </a:p>
        </p:txBody>
      </p:sp>
    </p:spTree>
    <p:extLst>
      <p:ext uri="{BB962C8B-B14F-4D97-AF65-F5344CB8AC3E}">
        <p14:creationId xmlns:p14="http://schemas.microsoft.com/office/powerpoint/2010/main" val="3329644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3114855" y="2348880"/>
            <a:ext cx="7643866" cy="2928958"/>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216000" tIns="45720" rIns="216000" bIns="45720" numCol="1" rtlCol="0" anchor="ctr" anchorCtr="0" compatLnSpc="1">
            <a:prstTxWarp prst="textNoShape">
              <a:avLst/>
            </a:prstTxWarp>
          </a:bodyPr>
          <a:lstStyle/>
          <a:p>
            <a:pPr marL="432000" indent="-457200" fontAlgn="base">
              <a:lnSpc>
                <a:spcPct val="125000"/>
              </a:lnSpc>
              <a:spcBef>
                <a:spcPts val="600"/>
              </a:spcBef>
              <a:spcAft>
                <a:spcPts val="1200"/>
              </a:spcAft>
              <a:buFont typeface="Wingdings" pitchFamily="2" charset="2"/>
              <a:buChar char="p"/>
            </a:pPr>
            <a:r>
              <a:rPr lang="zh-CN" altLang="en-US" sz="2400" dirty="0">
                <a:solidFill>
                  <a:srgbClr val="2D2D8A">
                    <a:lumMod val="50000"/>
                  </a:srgbClr>
                </a:solidFill>
                <a:latin typeface="微软雅黑" pitchFamily="34" charset="-122"/>
                <a:ea typeface="微软雅黑" pitchFamily="34" charset="-122"/>
              </a:rPr>
              <a:t>项目负责人对项目目标的完成负直接责任。</a:t>
            </a:r>
            <a:endParaRPr lang="en-US" altLang="zh-CN" sz="2400" dirty="0">
              <a:solidFill>
                <a:srgbClr val="2D2D8A">
                  <a:lumMod val="50000"/>
                </a:srgbClr>
              </a:solidFill>
              <a:latin typeface="微软雅黑" pitchFamily="34" charset="-122"/>
              <a:ea typeface="微软雅黑" pitchFamily="34" charset="-122"/>
            </a:endParaRPr>
          </a:p>
          <a:p>
            <a:pPr marL="432000" indent="-457200" fontAlgn="base">
              <a:lnSpc>
                <a:spcPct val="125000"/>
              </a:lnSpc>
              <a:spcBef>
                <a:spcPts val="600"/>
              </a:spcBef>
              <a:spcAft>
                <a:spcPts val="1200"/>
              </a:spcAft>
              <a:buFont typeface="Wingdings" pitchFamily="2" charset="2"/>
              <a:buChar char="p"/>
            </a:pPr>
            <a:r>
              <a:rPr lang="zh-CN" altLang="en-US" sz="2400" dirty="0">
                <a:solidFill>
                  <a:srgbClr val="2D2D8A">
                    <a:lumMod val="50000"/>
                  </a:srgbClr>
                </a:solidFill>
                <a:latin typeface="微软雅黑" pitchFamily="34" charset="-122"/>
                <a:ea typeface="微软雅黑" pitchFamily="34" charset="-122"/>
              </a:rPr>
              <a:t>负责项目、课题研发任务的具体组织实施和协调沟通，同时确保高质量完成项目任务，</a:t>
            </a:r>
            <a:endParaRPr lang="en-US" altLang="zh-CN" sz="2400" dirty="0">
              <a:solidFill>
                <a:srgbClr val="2D2D8A">
                  <a:lumMod val="50000"/>
                </a:srgbClr>
              </a:solidFill>
              <a:latin typeface="微软雅黑" pitchFamily="34" charset="-122"/>
              <a:ea typeface="微软雅黑" pitchFamily="34" charset="-122"/>
            </a:endParaRPr>
          </a:p>
          <a:p>
            <a:pPr marL="432000" indent="-457200" fontAlgn="base">
              <a:lnSpc>
                <a:spcPct val="125000"/>
              </a:lnSpc>
              <a:spcBef>
                <a:spcPts val="600"/>
              </a:spcBef>
              <a:spcAft>
                <a:spcPts val="1200"/>
              </a:spcAft>
              <a:buFont typeface="Wingdings" pitchFamily="2" charset="2"/>
              <a:buChar char="p"/>
            </a:pPr>
            <a:r>
              <a:rPr lang="zh-CN" altLang="en-US" sz="2400" dirty="0">
                <a:solidFill>
                  <a:srgbClr val="2D2D8A">
                    <a:lumMod val="50000"/>
                  </a:srgbClr>
                </a:solidFill>
                <a:latin typeface="微软雅黑" pitchFamily="34" charset="-122"/>
                <a:ea typeface="微软雅黑" pitchFamily="34" charset="-122"/>
              </a:rPr>
              <a:t>应主动承担项目负责人的相应义务，积极推动项目成果的宣传和转移转化。</a:t>
            </a:r>
            <a:endParaRPr lang="zh-CN" altLang="zh-CN" sz="2400" dirty="0">
              <a:solidFill>
                <a:srgbClr val="2D2D8A">
                  <a:lumMod val="50000"/>
                </a:srgbClr>
              </a:solidFill>
              <a:latin typeface="微软雅黑" pitchFamily="34" charset="-122"/>
              <a:ea typeface="微软雅黑" pitchFamily="34" charset="-122"/>
              <a:sym typeface="+mn-ea"/>
            </a:endParaRPr>
          </a:p>
        </p:txBody>
      </p:sp>
      <p:sp>
        <p:nvSpPr>
          <p:cNvPr id="8" name="矩形 7"/>
          <p:cNvSpPr/>
          <p:nvPr/>
        </p:nvSpPr>
        <p:spPr>
          <a:xfrm>
            <a:off x="879886" y="2996953"/>
            <a:ext cx="1759730" cy="1347297"/>
          </a:xfrm>
          <a:prstGeom prst="rect">
            <a:avLst/>
          </a:prstGeom>
          <a:solidFill>
            <a:schemeClr val="accent6">
              <a:lumMod val="50000"/>
            </a:schemeClr>
          </a:solidFill>
          <a:ln w="3175">
            <a:solidFill>
              <a:schemeClr val="accent6">
                <a:lumMod val="50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lnSpc>
                <a:spcPct val="125000"/>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rPr>
              <a:t>项目负责人</a:t>
            </a:r>
            <a:endParaRPr lang="en-US" altLang="zh-CN" sz="2400" b="1" dirty="0">
              <a:solidFill>
                <a:srgbClr val="FFFFFF"/>
              </a:solidFill>
              <a:latin typeface="微软雅黑" panose="020B0503020204020204" pitchFamily="34" charset="-122"/>
              <a:ea typeface="微软雅黑" panose="020B0503020204020204" pitchFamily="34" charset="-122"/>
            </a:endParaRPr>
          </a:p>
          <a:p>
            <a:pPr algn="ctr" fontAlgn="base">
              <a:lnSpc>
                <a:spcPct val="125000"/>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rPr>
              <a:t>主要职责</a:t>
            </a:r>
          </a:p>
        </p:txBody>
      </p:sp>
      <p:sp>
        <p:nvSpPr>
          <p:cNvPr id="7" name="TextBox 7"/>
          <p:cNvSpPr txBox="1"/>
          <p:nvPr/>
        </p:nvSpPr>
        <p:spPr>
          <a:xfrm>
            <a:off x="667419" y="428605"/>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三、各方管理职责</a:t>
            </a:r>
          </a:p>
        </p:txBody>
      </p:sp>
    </p:spTree>
    <p:extLst>
      <p:ext uri="{BB962C8B-B14F-4D97-AF65-F5344CB8AC3E}">
        <p14:creationId xmlns:p14="http://schemas.microsoft.com/office/powerpoint/2010/main" val="4257439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7" y="290640"/>
            <a:ext cx="4062887" cy="270859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654" y="270546"/>
            <a:ext cx="4257620" cy="2838414"/>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914" y="3489810"/>
            <a:ext cx="3848885" cy="2886664"/>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2" y="3677456"/>
            <a:ext cx="4064402" cy="2699017"/>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3556" y="3584447"/>
            <a:ext cx="4126782" cy="2792026"/>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3556" y="270546"/>
            <a:ext cx="3751140" cy="2933392"/>
          </a:xfrm>
          <a:prstGeom prst="rect">
            <a:avLst/>
          </a:prstGeom>
        </p:spPr>
      </p:pic>
    </p:spTree>
    <p:extLst>
      <p:ext uri="{BB962C8B-B14F-4D97-AF65-F5344CB8AC3E}">
        <p14:creationId xmlns:p14="http://schemas.microsoft.com/office/powerpoint/2010/main" val="371794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783632" y="1196752"/>
            <a:ext cx="8064896" cy="55446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编写和签订项目任务书，审核课题任务书；</a:t>
            </a:r>
          </a:p>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依托项目牵头承担单位，成立项目办及项目专家组；</a:t>
            </a:r>
          </a:p>
          <a:p>
            <a:pPr marL="432000" lvl="1" indent="-432000" fontAlgn="base">
              <a:lnSpc>
                <a:spcPct val="120000"/>
              </a:lnSpc>
              <a:spcBef>
                <a:spcPct val="0"/>
              </a:spcBef>
              <a:spcAft>
                <a:spcPct val="0"/>
              </a:spcAft>
              <a:buFont typeface="+mj-lt"/>
              <a:buAutoNum type="arabicPeriod"/>
            </a:pPr>
            <a:r>
              <a:rPr lang="zh-CN" altLang="en-US" sz="2100" dirty="0">
                <a:solidFill>
                  <a:srgbClr val="CC00FF"/>
                </a:solidFill>
                <a:latin typeface="微软雅黑" panose="020B0503020204020204" pitchFamily="34" charset="-122"/>
                <a:ea typeface="微软雅黑" panose="020B0503020204020204" pitchFamily="34" charset="-122"/>
                <a:sym typeface="+mn-ea"/>
              </a:rPr>
              <a:t>制定项目研究计划，把握项目的学术方向和研究重点；</a:t>
            </a:r>
          </a:p>
          <a:p>
            <a:pPr marL="432000" lvl="1" indent="-432000" fontAlgn="base">
              <a:lnSpc>
                <a:spcPct val="120000"/>
              </a:lnSpc>
              <a:spcBef>
                <a:spcPct val="0"/>
              </a:spcBef>
              <a:spcAft>
                <a:spcPct val="0"/>
              </a:spcAft>
              <a:buFont typeface="+mj-lt"/>
              <a:buAutoNum type="arabicPeriod"/>
            </a:pPr>
            <a:r>
              <a:rPr lang="zh-CN" altLang="en-US" sz="2100" dirty="0">
                <a:solidFill>
                  <a:srgbClr val="CC00FF"/>
                </a:solidFill>
                <a:latin typeface="微软雅黑" panose="020B0503020204020204" pitchFamily="34" charset="-122"/>
                <a:ea typeface="微软雅黑" panose="020B0503020204020204" pitchFamily="34" charset="-122"/>
                <a:sym typeface="+mn-ea"/>
              </a:rPr>
              <a:t>开展课题间的学术、技术交流及集成，推动数据共享；</a:t>
            </a:r>
          </a:p>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审核课题上报的年度总结、技术报告等资料，编报项目信息、成果等进展报告；</a:t>
            </a:r>
          </a:p>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编制项目宣传计划和方案，提升专项的影响力；</a:t>
            </a:r>
            <a:endParaRPr lang="en-US" altLang="zh-CN" sz="2100" dirty="0">
              <a:solidFill>
                <a:srgbClr val="002060"/>
              </a:solidFill>
              <a:latin typeface="微软雅黑" panose="020B0503020204020204" pitchFamily="34" charset="-122"/>
              <a:ea typeface="微软雅黑" panose="020B0503020204020204" pitchFamily="34" charset="-122"/>
              <a:sym typeface="+mn-ea"/>
            </a:endParaRPr>
          </a:p>
          <a:p>
            <a:pPr marL="432000" lvl="1" indent="-432000" fontAlgn="base">
              <a:lnSpc>
                <a:spcPct val="120000"/>
              </a:lnSpc>
              <a:spcBef>
                <a:spcPct val="0"/>
              </a:spcBef>
              <a:spcAft>
                <a:spcPct val="0"/>
              </a:spcAft>
              <a:buFont typeface="+mj-lt"/>
              <a:buAutoNum type="arabicPeriod"/>
            </a:pPr>
            <a:r>
              <a:rPr lang="zh-CN" altLang="en-US" sz="2100" dirty="0">
                <a:solidFill>
                  <a:srgbClr val="FF0000"/>
                </a:solidFill>
                <a:latin typeface="微软雅黑" panose="020B0503020204020204" pitchFamily="34" charset="-122"/>
                <a:ea typeface="微软雅黑" panose="020B0503020204020204" pitchFamily="34" charset="-122"/>
                <a:sym typeface="+mn-ea"/>
              </a:rPr>
              <a:t>编制项目（课题）实施管理制度，</a:t>
            </a:r>
            <a:r>
              <a:rPr lang="zh-CN" altLang="en-US" sz="2100" dirty="0">
                <a:solidFill>
                  <a:srgbClr val="CC00FF"/>
                </a:solidFill>
                <a:latin typeface="微软雅黑" panose="020B0503020204020204" pitchFamily="34" charset="-122"/>
                <a:ea typeface="微软雅黑" panose="020B0503020204020204" pitchFamily="34" charset="-122"/>
                <a:sym typeface="+mn-ea"/>
              </a:rPr>
              <a:t>制定经费外拨流程审批制度；</a:t>
            </a:r>
          </a:p>
          <a:p>
            <a:pPr marL="432000" lvl="1" indent="-432000" fontAlgn="base">
              <a:lnSpc>
                <a:spcPct val="120000"/>
              </a:lnSpc>
              <a:spcBef>
                <a:spcPct val="0"/>
              </a:spcBef>
              <a:spcAft>
                <a:spcPct val="0"/>
              </a:spcAft>
              <a:buFont typeface="+mj-lt"/>
              <a:buAutoNum type="arabicPeriod"/>
            </a:pPr>
            <a:r>
              <a:rPr lang="zh-CN" altLang="en-US" sz="2100" spc="-100" dirty="0">
                <a:solidFill>
                  <a:srgbClr val="002060"/>
                </a:solidFill>
                <a:latin typeface="微软雅黑" panose="020B0503020204020204" pitchFamily="34" charset="-122"/>
                <a:ea typeface="微软雅黑" panose="020B0503020204020204" pitchFamily="34" charset="-122"/>
                <a:sym typeface="+mn-ea"/>
              </a:rPr>
              <a:t>提出项目（课题）重大调整建议，包括研究目标、内容、人员和经费等调整或变更；</a:t>
            </a:r>
          </a:p>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编写项目中期检查和年度总结报告，配合完成课题中期检查和验收工作；</a:t>
            </a:r>
          </a:p>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配合完成专项办组织的项目检查和验收等工作；</a:t>
            </a:r>
          </a:p>
          <a:p>
            <a:pPr marL="432000" lvl="1" indent="-432000" fontAlgn="base">
              <a:lnSpc>
                <a:spcPct val="120000"/>
              </a:lnSpc>
              <a:spcBef>
                <a:spcPct val="0"/>
              </a:spcBef>
              <a:spcAft>
                <a:spcPct val="0"/>
              </a:spcAft>
              <a:buFont typeface="+mj-lt"/>
              <a:buAutoNum type="arabicPeriod"/>
            </a:pPr>
            <a:r>
              <a:rPr lang="zh-CN" altLang="en-US" sz="2100" dirty="0">
                <a:solidFill>
                  <a:srgbClr val="002060"/>
                </a:solidFill>
                <a:latin typeface="微软雅黑" panose="020B0503020204020204" pitchFamily="34" charset="-122"/>
                <a:ea typeface="微软雅黑" panose="020B0503020204020204" pitchFamily="34" charset="-122"/>
                <a:sym typeface="+mn-ea"/>
              </a:rPr>
              <a:t>完成专项办委托的其他工作。</a:t>
            </a:r>
          </a:p>
        </p:txBody>
      </p:sp>
      <p:sp>
        <p:nvSpPr>
          <p:cNvPr id="6" name="矩形 5"/>
          <p:cNvSpPr/>
          <p:nvPr/>
        </p:nvSpPr>
        <p:spPr>
          <a:xfrm>
            <a:off x="667418" y="2996953"/>
            <a:ext cx="1759730" cy="1347297"/>
          </a:xfrm>
          <a:prstGeom prst="rect">
            <a:avLst/>
          </a:prstGeom>
          <a:solidFill>
            <a:schemeClr val="accent6">
              <a:lumMod val="50000"/>
            </a:schemeClr>
          </a:solidFill>
          <a:ln w="3175">
            <a:solidFill>
              <a:schemeClr val="accent6">
                <a:lumMod val="50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lnSpc>
                <a:spcPct val="125000"/>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rPr>
              <a:t>项目负责人</a:t>
            </a:r>
            <a:endParaRPr lang="en-US" altLang="zh-CN" sz="2400" b="1" dirty="0">
              <a:solidFill>
                <a:srgbClr val="FFFFFF"/>
              </a:solidFill>
              <a:latin typeface="微软雅黑" panose="020B0503020204020204" pitchFamily="34" charset="-122"/>
              <a:ea typeface="微软雅黑" panose="020B0503020204020204" pitchFamily="34" charset="-122"/>
            </a:endParaRPr>
          </a:p>
          <a:p>
            <a:pPr algn="ctr" fontAlgn="base">
              <a:lnSpc>
                <a:spcPct val="125000"/>
              </a:lnSpc>
              <a:spcBef>
                <a:spcPct val="0"/>
              </a:spcBef>
              <a:spcAft>
                <a:spcPct val="0"/>
              </a:spcAft>
            </a:pPr>
            <a:r>
              <a:rPr lang="zh-CN" altLang="en-US" sz="2400" b="1" dirty="0">
                <a:solidFill>
                  <a:srgbClr val="FFFFFF"/>
                </a:solidFill>
                <a:latin typeface="微软雅黑" panose="020B0503020204020204" pitchFamily="34" charset="-122"/>
                <a:ea typeface="微软雅黑" panose="020B0503020204020204" pitchFamily="34" charset="-122"/>
              </a:rPr>
              <a:t>具体要求</a:t>
            </a:r>
          </a:p>
        </p:txBody>
      </p:sp>
      <p:sp>
        <p:nvSpPr>
          <p:cNvPr id="8" name="TextBox 7"/>
          <p:cNvSpPr txBox="1"/>
          <p:nvPr/>
        </p:nvSpPr>
        <p:spPr>
          <a:xfrm>
            <a:off x="667419" y="428605"/>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三、各方管理职责</a:t>
            </a:r>
          </a:p>
        </p:txBody>
      </p:sp>
    </p:spTree>
    <p:extLst>
      <p:ext uri="{BB962C8B-B14F-4D97-AF65-F5344CB8AC3E}">
        <p14:creationId xmlns:p14="http://schemas.microsoft.com/office/powerpoint/2010/main" val="2433793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667419" y="428605"/>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四、重点专项管理流程</a:t>
            </a:r>
          </a:p>
        </p:txBody>
      </p:sp>
      <p:sp>
        <p:nvSpPr>
          <p:cNvPr id="12" name="矩形 11"/>
          <p:cNvSpPr/>
          <p:nvPr/>
        </p:nvSpPr>
        <p:spPr>
          <a:xfrm>
            <a:off x="4238612" y="1750805"/>
            <a:ext cx="7434494" cy="5016758"/>
          </a:xfrm>
          <a:prstGeom prst="rect">
            <a:avLst/>
          </a:prstGeom>
          <a:ln>
            <a:solidFill>
              <a:schemeClr val="accent1">
                <a:lumMod val="75000"/>
              </a:schemeClr>
            </a:solidFill>
          </a:ln>
        </p:spPr>
        <p:txBody>
          <a:bodyPr wrap="square">
            <a:spAutoFit/>
          </a:bodyPr>
          <a:lstStyle/>
          <a:p>
            <a:pPr marL="342900" indent="-342900" fontAlgn="base">
              <a:lnSpc>
                <a:spcPts val="3800"/>
              </a:lnSpc>
              <a:spcBef>
                <a:spcPct val="0"/>
              </a:spcBef>
              <a:spcAft>
                <a:spcPts val="600"/>
              </a:spcAft>
            </a:pPr>
            <a:r>
              <a:rPr lang="zh-CN" altLang="en-US" sz="2000" dirty="0">
                <a:solidFill>
                  <a:srgbClr val="002060"/>
                </a:solidFill>
                <a:latin typeface="微软雅黑" pitchFamily="34" charset="-122"/>
                <a:ea typeface="微软雅黑" pitchFamily="34" charset="-122"/>
              </a:rPr>
              <a:t>召开项目启动会议</a:t>
            </a:r>
          </a:p>
          <a:p>
            <a:pPr marL="342900" indent="-342900" fontAlgn="base">
              <a:lnSpc>
                <a:spcPts val="3800"/>
              </a:lnSpc>
              <a:spcBef>
                <a:spcPct val="0"/>
              </a:spcBef>
              <a:spcAft>
                <a:spcPts val="600"/>
              </a:spcAft>
              <a:buFont typeface="Wingdings" pitchFamily="2" charset="2"/>
              <a:buChar char="Ø"/>
            </a:pPr>
            <a:r>
              <a:rPr lang="zh-CN" altLang="en-US" sz="2000" dirty="0">
                <a:solidFill>
                  <a:srgbClr val="002060"/>
                </a:solidFill>
                <a:latin typeface="微软雅黑" pitchFamily="34" charset="-122"/>
                <a:ea typeface="微软雅黑" pitchFamily="34" charset="-122"/>
              </a:rPr>
              <a:t>进一步明确科学目标</a:t>
            </a:r>
            <a:endParaRPr lang="en-US" altLang="zh-CN" sz="2000" dirty="0">
              <a:solidFill>
                <a:srgbClr val="002060"/>
              </a:solidFill>
              <a:latin typeface="微软雅黑" pitchFamily="34" charset="-122"/>
              <a:ea typeface="微软雅黑" pitchFamily="34" charset="-122"/>
            </a:endParaRPr>
          </a:p>
          <a:p>
            <a:pPr marL="342900" indent="-342900" fontAlgn="base">
              <a:lnSpc>
                <a:spcPts val="3800"/>
              </a:lnSpc>
              <a:spcBef>
                <a:spcPct val="0"/>
              </a:spcBef>
              <a:spcAft>
                <a:spcPts val="600"/>
              </a:spcAft>
              <a:buFont typeface="Wingdings" pitchFamily="2" charset="2"/>
              <a:buChar char="Ø"/>
            </a:pPr>
            <a:r>
              <a:rPr lang="zh-CN" altLang="en-US" sz="2000" dirty="0">
                <a:solidFill>
                  <a:srgbClr val="CC00FF"/>
                </a:solidFill>
                <a:latin typeface="微软雅黑" pitchFamily="34" charset="-122"/>
                <a:ea typeface="微软雅黑" pitchFamily="34" charset="-122"/>
              </a:rPr>
              <a:t>进一步细化、分解研究任务，明确各课题及其责任分工。</a:t>
            </a:r>
          </a:p>
          <a:p>
            <a:pPr marL="342900" indent="-342900" fontAlgn="base">
              <a:lnSpc>
                <a:spcPts val="3800"/>
              </a:lnSpc>
              <a:spcBef>
                <a:spcPct val="0"/>
              </a:spcBef>
              <a:spcAft>
                <a:spcPts val="600"/>
              </a:spcAft>
              <a:buFont typeface="Wingdings" pitchFamily="2" charset="2"/>
              <a:buChar char="Ø"/>
            </a:pPr>
            <a:r>
              <a:rPr lang="zh-CN" altLang="en-US" sz="2000" dirty="0">
                <a:solidFill>
                  <a:srgbClr val="FF0000"/>
                </a:solidFill>
                <a:latin typeface="微软雅黑" pitchFamily="34" charset="-122"/>
                <a:ea typeface="微软雅黑" pitchFamily="34" charset="-122"/>
              </a:rPr>
              <a:t>建立项目内部管理制度：项目及经费管理办法、内部学术交流机制、数据共享机制、科普宣传办法等</a:t>
            </a:r>
            <a:endParaRPr lang="en-US" altLang="zh-CN" sz="2000" dirty="0">
              <a:solidFill>
                <a:srgbClr val="FF0000"/>
              </a:solidFill>
              <a:latin typeface="微软雅黑" pitchFamily="34" charset="-122"/>
              <a:ea typeface="微软雅黑" pitchFamily="34" charset="-122"/>
            </a:endParaRPr>
          </a:p>
          <a:p>
            <a:pPr marL="342900" indent="-342900" fontAlgn="base">
              <a:lnSpc>
                <a:spcPts val="3800"/>
              </a:lnSpc>
              <a:spcBef>
                <a:spcPct val="0"/>
              </a:spcBef>
              <a:spcAft>
                <a:spcPts val="600"/>
              </a:spcAft>
              <a:buFont typeface="Wingdings" pitchFamily="2" charset="2"/>
              <a:buChar char="Ø"/>
            </a:pPr>
            <a:r>
              <a:rPr lang="zh-CN" altLang="en-US" sz="2000" dirty="0">
                <a:solidFill>
                  <a:srgbClr val="002060"/>
                </a:solidFill>
                <a:latin typeface="微软雅黑" pitchFamily="34" charset="-122"/>
                <a:ea typeface="微软雅黑" pitchFamily="34" charset="-122"/>
              </a:rPr>
              <a:t>组建项目专家组</a:t>
            </a:r>
            <a:endParaRPr lang="en-US" altLang="zh-CN" sz="2000" dirty="0">
              <a:solidFill>
                <a:srgbClr val="002060"/>
              </a:solidFill>
              <a:latin typeface="微软雅黑" pitchFamily="34" charset="-122"/>
              <a:ea typeface="微软雅黑" pitchFamily="34" charset="-122"/>
            </a:endParaRPr>
          </a:p>
          <a:p>
            <a:pPr marL="342900" indent="-342900" fontAlgn="base">
              <a:lnSpc>
                <a:spcPts val="3800"/>
              </a:lnSpc>
              <a:spcBef>
                <a:spcPct val="0"/>
              </a:spcBef>
              <a:spcAft>
                <a:spcPts val="600"/>
              </a:spcAft>
              <a:buFont typeface="Wingdings" pitchFamily="2" charset="2"/>
              <a:buChar char="Ø"/>
            </a:pPr>
            <a:r>
              <a:rPr lang="zh-CN" altLang="en-US" sz="2000" dirty="0">
                <a:solidFill>
                  <a:srgbClr val="002060"/>
                </a:solidFill>
                <a:latin typeface="微软雅黑" pitchFamily="34" charset="-122"/>
                <a:ea typeface="微软雅黑" pitchFamily="34" charset="-122"/>
              </a:rPr>
              <a:t>设立项目管理办公室</a:t>
            </a:r>
            <a:endParaRPr lang="en-US" altLang="zh-CN" sz="2000" dirty="0">
              <a:solidFill>
                <a:srgbClr val="002060"/>
              </a:solidFill>
              <a:latin typeface="微软雅黑" pitchFamily="34" charset="-122"/>
              <a:ea typeface="微软雅黑" pitchFamily="34" charset="-122"/>
            </a:endParaRPr>
          </a:p>
          <a:p>
            <a:pPr marL="342900" indent="-342900" fontAlgn="base">
              <a:lnSpc>
                <a:spcPts val="3800"/>
              </a:lnSpc>
              <a:spcBef>
                <a:spcPct val="0"/>
              </a:spcBef>
              <a:spcAft>
                <a:spcPts val="600"/>
              </a:spcAft>
              <a:buFont typeface="Wingdings" pitchFamily="2" charset="2"/>
              <a:buChar char="Ø"/>
            </a:pPr>
            <a:r>
              <a:rPr lang="zh-CN" altLang="en-US" sz="2000" dirty="0">
                <a:solidFill>
                  <a:srgbClr val="002060"/>
                </a:solidFill>
                <a:latin typeface="微软雅黑" pitchFamily="34" charset="-122"/>
                <a:ea typeface="微软雅黑" pitchFamily="34" charset="-122"/>
              </a:rPr>
              <a:t>工作快讯和项目简报制度</a:t>
            </a:r>
            <a:endParaRPr lang="en-US" altLang="zh-CN" sz="2000" dirty="0">
              <a:solidFill>
                <a:srgbClr val="002060"/>
              </a:solidFill>
              <a:latin typeface="微软雅黑" pitchFamily="34" charset="-122"/>
              <a:ea typeface="微软雅黑" pitchFamily="34" charset="-122"/>
            </a:endParaRPr>
          </a:p>
          <a:p>
            <a:pPr marL="342900" indent="-342900" fontAlgn="base">
              <a:lnSpc>
                <a:spcPts val="3800"/>
              </a:lnSpc>
              <a:spcBef>
                <a:spcPct val="0"/>
              </a:spcBef>
              <a:spcAft>
                <a:spcPts val="600"/>
              </a:spcAft>
              <a:buFont typeface="Wingdings" pitchFamily="2" charset="2"/>
              <a:buChar char="Ø"/>
            </a:pPr>
            <a:r>
              <a:rPr lang="zh-CN" altLang="en-US" sz="2000" dirty="0">
                <a:solidFill>
                  <a:srgbClr val="FF0000"/>
                </a:solidFill>
                <a:latin typeface="微软雅黑" pitchFamily="34" charset="-122"/>
                <a:ea typeface="微软雅黑" pitchFamily="34" charset="-122"/>
              </a:rPr>
              <a:t>编制项目组织实施方案</a:t>
            </a:r>
            <a:endParaRPr lang="zh-CN" altLang="en-US" sz="2000" b="1" dirty="0">
              <a:solidFill>
                <a:srgbClr val="FF0000"/>
              </a:solidFill>
              <a:ea typeface="黑体" pitchFamily="49" charset="-122"/>
            </a:endParaRPr>
          </a:p>
        </p:txBody>
      </p:sp>
      <p:sp>
        <p:nvSpPr>
          <p:cNvPr id="15" name="TextBox 14"/>
          <p:cNvSpPr txBox="1"/>
          <p:nvPr/>
        </p:nvSpPr>
        <p:spPr>
          <a:xfrm>
            <a:off x="4238612" y="1196752"/>
            <a:ext cx="3672408" cy="523220"/>
          </a:xfrm>
          <a:prstGeom prst="rect">
            <a:avLst/>
          </a:prstGeom>
          <a:noFill/>
          <a:ln>
            <a:solidFill>
              <a:schemeClr val="accent1">
                <a:lumMod val="75000"/>
              </a:schemeClr>
            </a:solidFill>
          </a:ln>
        </p:spPr>
        <p:txBody>
          <a:bodyPr wrap="square" rtlCol="0">
            <a:spAutoFit/>
          </a:bodyPr>
          <a:lstStyle/>
          <a:p>
            <a:pPr fontAlgn="base">
              <a:spcBef>
                <a:spcPct val="0"/>
              </a:spcBef>
              <a:spcAft>
                <a:spcPct val="0"/>
              </a:spcAft>
            </a:pPr>
            <a:r>
              <a:rPr lang="zh-CN" altLang="en-US" sz="2800" b="1" dirty="0">
                <a:solidFill>
                  <a:srgbClr val="FF0000"/>
                </a:solidFill>
                <a:ea typeface="黑体" pitchFamily="49" charset="-122"/>
              </a:rPr>
              <a:t>项目启动部署</a:t>
            </a:r>
          </a:p>
        </p:txBody>
      </p:sp>
      <p:grpSp>
        <p:nvGrpSpPr>
          <p:cNvPr id="2" name="组合 15"/>
          <p:cNvGrpSpPr/>
          <p:nvPr/>
        </p:nvGrpSpPr>
        <p:grpSpPr>
          <a:xfrm>
            <a:off x="1017972" y="1500174"/>
            <a:ext cx="2243601" cy="504058"/>
            <a:chOff x="1017177" y="1500174"/>
            <a:chExt cx="2243601" cy="504058"/>
          </a:xfrm>
        </p:grpSpPr>
        <p:sp>
          <p:nvSpPr>
            <p:cNvPr id="5" name="等腰三角形 4">
              <a:extLst>
                <a:ext uri="{FF2B5EF4-FFF2-40B4-BE49-F238E27FC236}">
                  <a16:creationId xmlns="" xmlns:a16="http://schemas.microsoft.com/office/drawing/2014/main" id="{7890FEE0-D659-4215-8EAE-3CD3B10BB8AD}"/>
                </a:ext>
              </a:extLst>
            </p:cNvPr>
            <p:cNvSpPr/>
            <p:nvPr/>
          </p:nvSpPr>
          <p:spPr bwMode="auto">
            <a:xfrm rot="5400000">
              <a:off x="2807322" y="1550777"/>
              <a:ext cx="504057" cy="402854"/>
            </a:xfrm>
            <a:prstGeom prst="triangle">
              <a:avLst/>
            </a:prstGeom>
            <a:solidFill>
              <a:schemeClr val="accent1">
                <a:lumMod val="50000"/>
              </a:schemeClr>
            </a:solidFill>
            <a:ln w="19050">
              <a:no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tIns="0" bIns="0" rtlCol="0" anchor="ctr"/>
            <a:lstStyle/>
            <a:p>
              <a:pPr algn="ctr" fontAlgn="base">
                <a:spcBef>
                  <a:spcPct val="0"/>
                </a:spcBef>
                <a:spcAft>
                  <a:spcPct val="0"/>
                </a:spcAft>
              </a:pP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 xmlns:a16="http://schemas.microsoft.com/office/drawing/2014/main" id="{51F78621-798A-49BD-9119-EABEB9153982}"/>
                </a:ext>
              </a:extLst>
            </p:cNvPr>
            <p:cNvSpPr/>
            <p:nvPr/>
          </p:nvSpPr>
          <p:spPr>
            <a:xfrm>
              <a:off x="1017177" y="1500174"/>
              <a:ext cx="1840747" cy="504000"/>
            </a:xfrm>
            <a:prstGeom prst="rect">
              <a:avLst/>
            </a:prstGeom>
            <a:solidFill>
              <a:schemeClr val="accent1">
                <a:lumMod val="50000"/>
              </a:schemeClr>
            </a:solidFill>
            <a:ln w="3175">
              <a:solidFill>
                <a:schemeClr val="accent1">
                  <a:lumMod val="50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FFFFFF"/>
                  </a:solidFill>
                  <a:latin typeface="微软雅黑" panose="020B0503020204020204" pitchFamily="34" charset="-122"/>
                  <a:ea typeface="微软雅黑" panose="020B0503020204020204" pitchFamily="34" charset="-122"/>
                </a:rPr>
                <a:t>项目启动部署</a:t>
              </a:r>
            </a:p>
          </p:txBody>
        </p:sp>
      </p:grpSp>
      <p:sp>
        <p:nvSpPr>
          <p:cNvPr id="7" name="矩形 6">
            <a:extLst>
              <a:ext uri="{FF2B5EF4-FFF2-40B4-BE49-F238E27FC236}">
                <a16:creationId xmlns="" xmlns:a16="http://schemas.microsoft.com/office/drawing/2014/main" id="{BDB1FE00-7CFF-48E4-B4EE-E6557BC83D83}"/>
              </a:ext>
            </a:extLst>
          </p:cNvPr>
          <p:cNvSpPr/>
          <p:nvPr/>
        </p:nvSpPr>
        <p:spPr>
          <a:xfrm>
            <a:off x="1017972" y="3464071"/>
            <a:ext cx="1840747" cy="504000"/>
          </a:xfrm>
          <a:prstGeom prst="rect">
            <a:avLst/>
          </a:prstGeom>
          <a:solidFill>
            <a:schemeClr val="bg1">
              <a:lumMod val="95000"/>
            </a:schemeClr>
          </a:solidFill>
          <a:ln w="3175">
            <a:solidFill>
              <a:schemeClr val="bg1">
                <a:lumMod val="95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000000">
                    <a:lumMod val="50000"/>
                    <a:lumOff val="50000"/>
                  </a:srgbClr>
                </a:solidFill>
                <a:latin typeface="微软雅黑" panose="020B0503020204020204" pitchFamily="34" charset="-122"/>
                <a:ea typeface="微软雅黑" panose="020B0503020204020204" pitchFamily="34" charset="-122"/>
              </a:rPr>
              <a:t>项目中期检查</a:t>
            </a:r>
          </a:p>
        </p:txBody>
      </p:sp>
      <p:sp>
        <p:nvSpPr>
          <p:cNvPr id="9" name="矩形 8">
            <a:extLst>
              <a:ext uri="{FF2B5EF4-FFF2-40B4-BE49-F238E27FC236}">
                <a16:creationId xmlns="" xmlns:a16="http://schemas.microsoft.com/office/drawing/2014/main" id="{56C4AB24-BD8A-4F01-9385-642D04FAF382}"/>
              </a:ext>
            </a:extLst>
          </p:cNvPr>
          <p:cNvSpPr/>
          <p:nvPr/>
        </p:nvSpPr>
        <p:spPr>
          <a:xfrm>
            <a:off x="1017972" y="4118683"/>
            <a:ext cx="1840747" cy="504000"/>
          </a:xfrm>
          <a:prstGeom prst="rect">
            <a:avLst/>
          </a:prstGeom>
          <a:solidFill>
            <a:schemeClr val="bg1">
              <a:lumMod val="95000"/>
            </a:schemeClr>
          </a:solidFill>
          <a:ln w="3175">
            <a:solidFill>
              <a:schemeClr val="bg1">
                <a:lumMod val="95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000000">
                    <a:lumMod val="50000"/>
                    <a:lumOff val="50000"/>
                  </a:srgbClr>
                </a:solidFill>
                <a:latin typeface="微软雅黑" panose="020B0503020204020204" pitchFamily="34" charset="-122"/>
                <a:ea typeface="微软雅黑" panose="020B0503020204020204" pitchFamily="34" charset="-122"/>
              </a:rPr>
              <a:t>项目调整</a:t>
            </a:r>
          </a:p>
        </p:txBody>
      </p:sp>
      <p:sp>
        <p:nvSpPr>
          <p:cNvPr id="10" name="矩形 9">
            <a:extLst>
              <a:ext uri="{FF2B5EF4-FFF2-40B4-BE49-F238E27FC236}">
                <a16:creationId xmlns="" xmlns:a16="http://schemas.microsoft.com/office/drawing/2014/main" id="{89B16E09-025F-4252-84C8-4650D95EA702}"/>
              </a:ext>
            </a:extLst>
          </p:cNvPr>
          <p:cNvSpPr/>
          <p:nvPr/>
        </p:nvSpPr>
        <p:spPr>
          <a:xfrm>
            <a:off x="1017972" y="2154845"/>
            <a:ext cx="1840747" cy="504000"/>
          </a:xfrm>
          <a:prstGeom prst="rect">
            <a:avLst/>
          </a:prstGeom>
          <a:solidFill>
            <a:schemeClr val="bg1">
              <a:lumMod val="95000"/>
            </a:schemeClr>
          </a:solidFill>
          <a:ln w="3175">
            <a:solidFill>
              <a:schemeClr val="bg1">
                <a:lumMod val="95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000000">
                    <a:lumMod val="50000"/>
                    <a:lumOff val="50000"/>
                  </a:srgbClr>
                </a:solidFill>
                <a:latin typeface="微软雅黑" panose="020B0503020204020204" pitchFamily="34" charset="-122"/>
                <a:ea typeface="微软雅黑" panose="020B0503020204020204" pitchFamily="34" charset="-122"/>
              </a:rPr>
              <a:t>年度报告</a:t>
            </a:r>
          </a:p>
        </p:txBody>
      </p:sp>
      <p:sp>
        <p:nvSpPr>
          <p:cNvPr id="11" name="矩形 10">
            <a:extLst>
              <a:ext uri="{FF2B5EF4-FFF2-40B4-BE49-F238E27FC236}">
                <a16:creationId xmlns="" xmlns:a16="http://schemas.microsoft.com/office/drawing/2014/main" id="{4E7300F4-F522-48B7-ACF0-2958E6B34765}"/>
              </a:ext>
            </a:extLst>
          </p:cNvPr>
          <p:cNvSpPr/>
          <p:nvPr/>
        </p:nvSpPr>
        <p:spPr>
          <a:xfrm>
            <a:off x="1017972" y="4801891"/>
            <a:ext cx="1840747" cy="504000"/>
          </a:xfrm>
          <a:prstGeom prst="rect">
            <a:avLst/>
          </a:prstGeom>
          <a:solidFill>
            <a:schemeClr val="bg1">
              <a:lumMod val="95000"/>
            </a:schemeClr>
          </a:solidFill>
          <a:ln w="3175">
            <a:solidFill>
              <a:schemeClr val="bg1">
                <a:lumMod val="95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000000">
                    <a:lumMod val="50000"/>
                    <a:lumOff val="50000"/>
                  </a:srgbClr>
                </a:solidFill>
                <a:latin typeface="微软雅黑" panose="020B0503020204020204" pitchFamily="34" charset="-122"/>
                <a:ea typeface="微软雅黑" panose="020B0503020204020204" pitchFamily="34" charset="-122"/>
              </a:rPr>
              <a:t>项目验收</a:t>
            </a:r>
          </a:p>
        </p:txBody>
      </p:sp>
      <p:sp>
        <p:nvSpPr>
          <p:cNvPr id="13" name="矩形 12">
            <a:extLst>
              <a:ext uri="{FF2B5EF4-FFF2-40B4-BE49-F238E27FC236}">
                <a16:creationId xmlns="" xmlns:a16="http://schemas.microsoft.com/office/drawing/2014/main" id="{CB32A9DE-27D0-4364-8B85-E4514085F774}"/>
              </a:ext>
            </a:extLst>
          </p:cNvPr>
          <p:cNvSpPr/>
          <p:nvPr/>
        </p:nvSpPr>
        <p:spPr>
          <a:xfrm>
            <a:off x="1017972" y="5485099"/>
            <a:ext cx="1840747" cy="504000"/>
          </a:xfrm>
          <a:prstGeom prst="rect">
            <a:avLst/>
          </a:prstGeom>
          <a:solidFill>
            <a:schemeClr val="bg1">
              <a:lumMod val="95000"/>
            </a:schemeClr>
          </a:solidFill>
          <a:ln w="3175">
            <a:solidFill>
              <a:schemeClr val="bg1">
                <a:lumMod val="95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000000">
                    <a:lumMod val="50000"/>
                    <a:lumOff val="50000"/>
                  </a:srgbClr>
                </a:solidFill>
                <a:latin typeface="微软雅黑" panose="020B0503020204020204" pitchFamily="34" charset="-122"/>
                <a:ea typeface="微软雅黑" panose="020B0503020204020204" pitchFamily="34" charset="-122"/>
              </a:rPr>
              <a:t>成果管理</a:t>
            </a:r>
          </a:p>
        </p:txBody>
      </p:sp>
      <p:sp>
        <p:nvSpPr>
          <p:cNvPr id="14" name="矩形 13">
            <a:extLst>
              <a:ext uri="{FF2B5EF4-FFF2-40B4-BE49-F238E27FC236}">
                <a16:creationId xmlns="" xmlns:a16="http://schemas.microsoft.com/office/drawing/2014/main" id="{89B16E09-025F-4252-84C8-4650D95EA702}"/>
              </a:ext>
            </a:extLst>
          </p:cNvPr>
          <p:cNvSpPr/>
          <p:nvPr/>
        </p:nvSpPr>
        <p:spPr>
          <a:xfrm>
            <a:off x="1017972" y="2809458"/>
            <a:ext cx="1840747" cy="504000"/>
          </a:xfrm>
          <a:prstGeom prst="rect">
            <a:avLst/>
          </a:prstGeom>
          <a:solidFill>
            <a:schemeClr val="bg1">
              <a:lumMod val="95000"/>
            </a:schemeClr>
          </a:solidFill>
          <a:ln w="3175">
            <a:solidFill>
              <a:schemeClr val="bg1">
                <a:lumMod val="95000"/>
              </a:schemeClr>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fontAlgn="base">
              <a:spcBef>
                <a:spcPct val="0"/>
              </a:spcBef>
              <a:spcAft>
                <a:spcPct val="0"/>
              </a:spcAft>
            </a:pPr>
            <a:r>
              <a:rPr lang="zh-CN" altLang="en-US" sz="2000" b="1" dirty="0">
                <a:solidFill>
                  <a:srgbClr val="000000">
                    <a:lumMod val="50000"/>
                    <a:lumOff val="50000"/>
                  </a:srgbClr>
                </a:solidFill>
                <a:latin typeface="微软雅黑" panose="020B0503020204020204" pitchFamily="34" charset="-122"/>
                <a:ea typeface="微软雅黑" panose="020B0503020204020204" pitchFamily="34" charset="-122"/>
              </a:rPr>
              <a:t>年度预算执行</a:t>
            </a:r>
          </a:p>
        </p:txBody>
      </p:sp>
    </p:spTree>
    <p:extLst>
      <p:ext uri="{BB962C8B-B14F-4D97-AF65-F5344CB8AC3E}">
        <p14:creationId xmlns:p14="http://schemas.microsoft.com/office/powerpoint/2010/main" val="2958953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项目办及项目专家</a:t>
            </a:r>
            <a:endParaRPr lang="zh-CN" altLang="en-US" b="1" dirty="0"/>
          </a:p>
        </p:txBody>
      </p:sp>
      <p:sp>
        <p:nvSpPr>
          <p:cNvPr id="3" name="文本框 2"/>
          <p:cNvSpPr txBox="1"/>
          <p:nvPr/>
        </p:nvSpPr>
        <p:spPr>
          <a:xfrm>
            <a:off x="2203588" y="1810512"/>
            <a:ext cx="3892412" cy="1569660"/>
          </a:xfrm>
          <a:prstGeom prst="rect">
            <a:avLst/>
          </a:prstGeom>
          <a:noFill/>
        </p:spPr>
        <p:txBody>
          <a:bodyPr wrap="none" rtlCol="0">
            <a:spAutoFit/>
          </a:bodyPr>
          <a:lstStyle/>
          <a:p>
            <a:r>
              <a:rPr lang="zh-CN" altLang="en-US" sz="3200" b="1" dirty="0" smtClean="0"/>
              <a:t>学术助理：郭义庆</a:t>
            </a:r>
            <a:endParaRPr lang="en-US" altLang="zh-CN" sz="3200" b="1" dirty="0" smtClean="0"/>
          </a:p>
          <a:p>
            <a:r>
              <a:rPr lang="zh-CN" altLang="en-US" sz="3200" b="1" dirty="0" smtClean="0"/>
              <a:t>项目联系人：郭义庆</a:t>
            </a:r>
            <a:endParaRPr lang="en-US" altLang="zh-CN" sz="3200" b="1" dirty="0" smtClean="0"/>
          </a:p>
          <a:p>
            <a:r>
              <a:rPr lang="zh-CN" altLang="en-US" sz="3200" b="1" dirty="0" smtClean="0"/>
              <a:t>财务助理：廖暑业</a:t>
            </a:r>
            <a:endParaRPr lang="zh-CN" altLang="en-US" sz="3200" b="1" dirty="0"/>
          </a:p>
        </p:txBody>
      </p:sp>
      <p:sp>
        <p:nvSpPr>
          <p:cNvPr id="4" name="文本框 3"/>
          <p:cNvSpPr txBox="1"/>
          <p:nvPr/>
        </p:nvSpPr>
        <p:spPr>
          <a:xfrm>
            <a:off x="2203588" y="4142232"/>
            <a:ext cx="7662788" cy="1354217"/>
          </a:xfrm>
          <a:prstGeom prst="rect">
            <a:avLst/>
          </a:prstGeom>
          <a:noFill/>
        </p:spPr>
        <p:txBody>
          <a:bodyPr wrap="square" rtlCol="0">
            <a:spAutoFit/>
          </a:bodyPr>
          <a:lstStyle/>
          <a:p>
            <a:r>
              <a:rPr lang="zh-CN" altLang="en-US" sz="3200" b="1" dirty="0" smtClean="0"/>
              <a:t>专家</a:t>
            </a:r>
            <a:r>
              <a:rPr lang="zh-CN" altLang="en-US" sz="3200" b="1" dirty="0"/>
              <a:t>组</a:t>
            </a:r>
            <a:r>
              <a:rPr lang="zh-CN" altLang="en-US" sz="3200" b="1" dirty="0" smtClean="0"/>
              <a:t>：赵</a:t>
            </a:r>
            <a:r>
              <a:rPr lang="zh-CN" altLang="en-US" sz="3200" b="1" dirty="0"/>
              <a:t>政国，张新民，崔伟</a:t>
            </a:r>
            <a:r>
              <a:rPr lang="zh-CN" altLang="en-US" sz="3200" b="1" dirty="0" smtClean="0"/>
              <a:t>，周浩，</a:t>
            </a:r>
            <a:endParaRPr lang="en-US" altLang="zh-CN" sz="3200" b="1" dirty="0" smtClean="0"/>
          </a:p>
          <a:p>
            <a:r>
              <a:rPr lang="zh-CN" altLang="en-US" sz="3200" b="1" dirty="0"/>
              <a:t> </a:t>
            </a:r>
            <a:r>
              <a:rPr lang="zh-CN" altLang="en-US" sz="3200" b="1" dirty="0" smtClean="0"/>
              <a:t>                 陈阳，戴子高，毕效军，胡红波</a:t>
            </a:r>
            <a:endParaRPr lang="zh-CN" altLang="en-US" sz="3200" b="1" dirty="0"/>
          </a:p>
          <a:p>
            <a:endParaRPr lang="zh-CN" altLang="en-US" dirty="0"/>
          </a:p>
        </p:txBody>
      </p:sp>
    </p:spTree>
    <p:extLst>
      <p:ext uri="{BB962C8B-B14F-4D97-AF65-F5344CB8AC3E}">
        <p14:creationId xmlns:p14="http://schemas.microsoft.com/office/powerpoint/2010/main" val="397670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5606" y="967639"/>
            <a:ext cx="10368199" cy="5016117"/>
          </a:xfrm>
          <a:prstGeom prst="rect">
            <a:avLst/>
          </a:prstGeom>
        </p:spPr>
        <p:txBody>
          <a:bodyPr>
            <a:spAutoFit/>
          </a:bodyPr>
          <a:lstStyle/>
          <a:p>
            <a:pPr marL="380962" indent="-380962">
              <a:lnSpc>
                <a:spcPct val="150000"/>
              </a:lnSpc>
              <a:buClr>
                <a:srgbClr val="FF0000"/>
              </a:buClr>
              <a:buFont typeface="Wingdings" pitchFamily="2" charset="2"/>
              <a:buChar char="l"/>
              <a:defRPr/>
            </a:pPr>
            <a:r>
              <a:rPr lang="zh-CN" altLang="zh-CN" sz="2133" b="1" dirty="0">
                <a:solidFill>
                  <a:srgbClr val="FF0000"/>
                </a:solidFill>
                <a:latin typeface="微软雅黑" pitchFamily="34" charset="-122"/>
                <a:ea typeface="微软雅黑" pitchFamily="34" charset="-122"/>
              </a:rPr>
              <a:t>建立完整技术指标体系，明确核心指标</a:t>
            </a:r>
            <a:endParaRPr lang="en-US" altLang="zh-CN" sz="2133" b="1" dirty="0">
              <a:solidFill>
                <a:srgbClr val="002060"/>
              </a:solidFill>
              <a:latin typeface="微软雅黑" pitchFamily="34" charset="-122"/>
              <a:ea typeface="微软雅黑" pitchFamily="34" charset="-122"/>
            </a:endParaRPr>
          </a:p>
          <a:p>
            <a:pPr>
              <a:lnSpc>
                <a:spcPct val="150000"/>
              </a:lnSpc>
              <a:buClr>
                <a:srgbClr val="FF0000"/>
              </a:buClr>
              <a:defRPr/>
            </a:pPr>
            <a:r>
              <a:rPr lang="en-US" altLang="zh-CN" sz="2133" b="1" dirty="0">
                <a:solidFill>
                  <a:srgbClr val="002060"/>
                </a:solidFill>
                <a:latin typeface="微软雅黑" pitchFamily="34" charset="-122"/>
                <a:ea typeface="微软雅黑" pitchFamily="34" charset="-122"/>
              </a:rPr>
              <a:t>     </a:t>
            </a:r>
            <a:r>
              <a:rPr lang="zh-CN" altLang="zh-CN" sz="2133" b="1" dirty="0">
                <a:solidFill>
                  <a:srgbClr val="002060"/>
                </a:solidFill>
                <a:latin typeface="微软雅黑" pitchFamily="34" charset="-122"/>
                <a:ea typeface="微软雅黑" pitchFamily="34" charset="-122"/>
              </a:rPr>
              <a:t>重大共性关键技术、应用示范类项目技术指标要细化到研究基本单元；基础前沿类项目需明确具体的项目科学目标，准确凝练需解决的所有关键技术问题或科学问题。</a:t>
            </a:r>
            <a:endParaRPr lang="en-US" altLang="zh-CN" sz="2133" b="1" dirty="0">
              <a:solidFill>
                <a:srgbClr val="002060"/>
              </a:solidFill>
              <a:latin typeface="微软雅黑" pitchFamily="34" charset="-122"/>
              <a:ea typeface="微软雅黑" pitchFamily="34" charset="-122"/>
            </a:endParaRPr>
          </a:p>
          <a:p>
            <a:pPr>
              <a:lnSpc>
                <a:spcPct val="150000"/>
              </a:lnSpc>
              <a:buClr>
                <a:srgbClr val="FF0000"/>
              </a:buClr>
              <a:defRPr/>
            </a:pPr>
            <a:endParaRPr lang="zh-CN" altLang="zh-CN" sz="2133" b="1" dirty="0">
              <a:solidFill>
                <a:srgbClr val="002060"/>
              </a:solidFill>
              <a:latin typeface="微软雅黑" pitchFamily="34" charset="-122"/>
              <a:ea typeface="微软雅黑" pitchFamily="34" charset="-122"/>
            </a:endParaRPr>
          </a:p>
          <a:p>
            <a:pPr marL="380962" indent="-380962">
              <a:lnSpc>
                <a:spcPct val="150000"/>
              </a:lnSpc>
              <a:buClr>
                <a:srgbClr val="FF0000"/>
              </a:buClr>
              <a:buFont typeface="Wingdings" pitchFamily="2" charset="2"/>
              <a:buChar char="l"/>
              <a:defRPr/>
            </a:pPr>
            <a:r>
              <a:rPr lang="zh-CN" altLang="zh-CN" sz="2133" b="1" dirty="0">
                <a:solidFill>
                  <a:srgbClr val="FF0000"/>
                </a:solidFill>
                <a:latin typeface="微软雅黑" pitchFamily="34" charset="-122"/>
                <a:ea typeface="微软雅黑" pitchFamily="34" charset="-122"/>
              </a:rPr>
              <a:t>确立明确、清晰的任务（课题）接口关系</a:t>
            </a:r>
            <a:endParaRPr lang="en-US" altLang="zh-CN" sz="2133" b="1" dirty="0">
              <a:solidFill>
                <a:srgbClr val="002060"/>
              </a:solidFill>
              <a:latin typeface="微软雅黑" pitchFamily="34" charset="-122"/>
              <a:ea typeface="微软雅黑" pitchFamily="34" charset="-122"/>
            </a:endParaRPr>
          </a:p>
          <a:p>
            <a:pPr>
              <a:lnSpc>
                <a:spcPct val="150000"/>
              </a:lnSpc>
              <a:buClr>
                <a:srgbClr val="FF0000"/>
              </a:buClr>
              <a:defRPr/>
            </a:pPr>
            <a:r>
              <a:rPr lang="en-US" altLang="zh-CN" sz="2133" b="1" dirty="0">
                <a:solidFill>
                  <a:srgbClr val="002060"/>
                </a:solidFill>
                <a:latin typeface="微软雅黑" pitchFamily="34" charset="-122"/>
                <a:ea typeface="微软雅黑" pitchFamily="34" charset="-122"/>
              </a:rPr>
              <a:t>     </a:t>
            </a:r>
            <a:r>
              <a:rPr lang="zh-CN" altLang="zh-CN" sz="2133" b="1" dirty="0">
                <a:solidFill>
                  <a:srgbClr val="002060"/>
                </a:solidFill>
                <a:latin typeface="微软雅黑" pitchFamily="34" charset="-122"/>
                <a:ea typeface="微软雅黑" pitchFamily="34" charset="-122"/>
              </a:rPr>
              <a:t>围绕总目标，合理进行任务分解，体现项目整体性和一体化组织实施的要求。</a:t>
            </a:r>
            <a:endParaRPr lang="en-US" altLang="zh-CN" sz="2133" b="1" dirty="0">
              <a:solidFill>
                <a:srgbClr val="002060"/>
              </a:solidFill>
              <a:latin typeface="微软雅黑" pitchFamily="34" charset="-122"/>
              <a:ea typeface="微软雅黑" pitchFamily="34" charset="-122"/>
            </a:endParaRPr>
          </a:p>
          <a:p>
            <a:pPr>
              <a:lnSpc>
                <a:spcPct val="150000"/>
              </a:lnSpc>
              <a:buClr>
                <a:srgbClr val="FF0000"/>
              </a:buClr>
              <a:defRPr/>
            </a:pPr>
            <a:endParaRPr lang="zh-CN" altLang="zh-CN" sz="2133" b="1" dirty="0">
              <a:solidFill>
                <a:srgbClr val="002060"/>
              </a:solidFill>
              <a:latin typeface="微软雅黑" pitchFamily="34" charset="-122"/>
              <a:ea typeface="微软雅黑" pitchFamily="34" charset="-122"/>
            </a:endParaRPr>
          </a:p>
          <a:p>
            <a:pPr marL="380962" indent="-380962">
              <a:lnSpc>
                <a:spcPct val="150000"/>
              </a:lnSpc>
              <a:buClr>
                <a:srgbClr val="FF0000"/>
              </a:buClr>
              <a:buFont typeface="Wingdings" pitchFamily="2" charset="2"/>
              <a:buChar char="l"/>
              <a:defRPr/>
            </a:pPr>
            <a:r>
              <a:rPr lang="zh-CN" altLang="zh-CN" sz="2133" b="1" dirty="0">
                <a:solidFill>
                  <a:srgbClr val="FF0000"/>
                </a:solidFill>
                <a:latin typeface="微软雅黑" pitchFamily="34" charset="-122"/>
                <a:ea typeface="微软雅黑" pitchFamily="34" charset="-122"/>
              </a:rPr>
              <a:t>拟定项目详细的技术路线，制定合理的进度计划，设置关键节点</a:t>
            </a:r>
            <a:endParaRPr lang="en-US" altLang="zh-CN" sz="2133" b="1" dirty="0">
              <a:solidFill>
                <a:srgbClr val="002060"/>
              </a:solidFill>
              <a:latin typeface="微软雅黑" pitchFamily="34" charset="-122"/>
              <a:ea typeface="微软雅黑" pitchFamily="34" charset="-122"/>
            </a:endParaRPr>
          </a:p>
          <a:p>
            <a:pPr>
              <a:lnSpc>
                <a:spcPct val="150000"/>
              </a:lnSpc>
              <a:buClr>
                <a:srgbClr val="FF0000"/>
              </a:buClr>
              <a:defRPr/>
            </a:pPr>
            <a:r>
              <a:rPr lang="en-US" altLang="zh-CN" sz="2133" b="1" dirty="0">
                <a:solidFill>
                  <a:srgbClr val="002060"/>
                </a:solidFill>
                <a:latin typeface="微软雅黑" pitchFamily="34" charset="-122"/>
                <a:ea typeface="微软雅黑" pitchFamily="34" charset="-122"/>
              </a:rPr>
              <a:t>     </a:t>
            </a:r>
            <a:r>
              <a:rPr lang="zh-CN" altLang="zh-CN" sz="2133" b="1" dirty="0">
                <a:solidFill>
                  <a:srgbClr val="002060"/>
                </a:solidFill>
                <a:latin typeface="微软雅黑" pitchFamily="34" charset="-122"/>
                <a:ea typeface="微软雅黑" pitchFamily="34" charset="-122"/>
              </a:rPr>
              <a:t>结合标志性成果，确定阶段考核的主要方式、方法。按照总体进度要求，各项目应对各课题研究进展提出明确要求。</a:t>
            </a:r>
          </a:p>
        </p:txBody>
      </p:sp>
      <p:sp>
        <p:nvSpPr>
          <p:cNvPr id="3" name="文本框 70"/>
          <p:cNvSpPr txBox="1"/>
          <p:nvPr/>
        </p:nvSpPr>
        <p:spPr>
          <a:xfrm>
            <a:off x="335184" y="68172"/>
            <a:ext cx="3384552" cy="454292"/>
          </a:xfrm>
          <a:prstGeom prst="rect">
            <a:avLst/>
          </a:prstGeom>
          <a:noFill/>
        </p:spPr>
        <p:txBody>
          <a:bodyPr wrap="square">
            <a:spAutoFit/>
          </a:bodyPr>
          <a:lstStyle/>
          <a:p>
            <a:pPr>
              <a:defRPr/>
            </a:pPr>
            <a:r>
              <a:rPr lang="zh-CN" altLang="en-US" sz="2352" b="1" dirty="0">
                <a:solidFill>
                  <a:srgbClr val="112F70"/>
                </a:solidFill>
                <a:latin typeface="微软雅黑" charset="0"/>
                <a:ea typeface="微软雅黑" charset="0"/>
                <a:sym typeface="+mn-ea"/>
              </a:rPr>
              <a:t>七、实施方案编制要求</a:t>
            </a:r>
          </a:p>
        </p:txBody>
      </p:sp>
      <p:sp>
        <p:nvSpPr>
          <p:cNvPr id="4" name="矩形 3"/>
          <p:cNvSpPr/>
          <p:nvPr/>
        </p:nvSpPr>
        <p:spPr>
          <a:xfrm>
            <a:off x="144709" y="68172"/>
            <a:ext cx="116402" cy="46349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b="1">
              <a:solidFill>
                <a:srgbClr val="FFFFFF"/>
              </a:solidFill>
            </a:endParaRPr>
          </a:p>
        </p:txBody>
      </p:sp>
      <p:sp>
        <p:nvSpPr>
          <p:cNvPr id="5" name="矩形 4"/>
          <p:cNvSpPr/>
          <p:nvPr/>
        </p:nvSpPr>
        <p:spPr>
          <a:xfrm>
            <a:off x="282276" y="68172"/>
            <a:ext cx="95237" cy="46349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b="1">
              <a:solidFill>
                <a:srgbClr val="FFFFFF"/>
              </a:solidFill>
            </a:endParaRPr>
          </a:p>
        </p:txBody>
      </p:sp>
    </p:spTree>
    <p:extLst>
      <p:ext uri="{BB962C8B-B14F-4D97-AF65-F5344CB8AC3E}">
        <p14:creationId xmlns:p14="http://schemas.microsoft.com/office/powerpoint/2010/main" val="199291722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2960" y="1151764"/>
            <a:ext cx="10558674" cy="4523739"/>
          </a:xfrm>
          <a:prstGeom prst="rect">
            <a:avLst/>
          </a:prstGeom>
        </p:spPr>
        <p:txBody>
          <a:bodyPr>
            <a:spAutoFit/>
          </a:bodyPr>
          <a:lstStyle/>
          <a:p>
            <a:pPr marL="380962" indent="-380962">
              <a:lnSpc>
                <a:spcPct val="150000"/>
              </a:lnSpc>
              <a:buClr>
                <a:srgbClr val="FF0000"/>
              </a:buClr>
              <a:buFont typeface="Wingdings" pitchFamily="2" charset="2"/>
              <a:buChar char="l"/>
              <a:defRPr/>
            </a:pPr>
            <a:r>
              <a:rPr lang="zh-CN" altLang="zh-CN" sz="2133" b="1" dirty="0">
                <a:solidFill>
                  <a:srgbClr val="FF0000"/>
                </a:solidFill>
                <a:latin typeface="微软雅黑" pitchFamily="34" charset="-122"/>
                <a:ea typeface="微软雅黑" pitchFamily="34" charset="-122"/>
              </a:rPr>
              <a:t>明确项目成果形态</a:t>
            </a:r>
            <a:endParaRPr lang="en-US" altLang="zh-CN" sz="2133" b="1" dirty="0">
              <a:solidFill>
                <a:srgbClr val="FF0000"/>
              </a:solidFill>
              <a:latin typeface="微软雅黑" pitchFamily="34" charset="-122"/>
              <a:ea typeface="微软雅黑" pitchFamily="34" charset="-122"/>
            </a:endParaRPr>
          </a:p>
          <a:p>
            <a:pPr>
              <a:lnSpc>
                <a:spcPct val="150000"/>
              </a:lnSpc>
              <a:buClr>
                <a:srgbClr val="FF0000"/>
              </a:buClr>
              <a:defRPr/>
            </a:pPr>
            <a:r>
              <a:rPr lang="en-US" altLang="zh-CN" sz="2133" b="1" dirty="0">
                <a:solidFill>
                  <a:srgbClr val="002060"/>
                </a:solidFill>
                <a:latin typeface="微软雅黑" pitchFamily="34" charset="-122"/>
                <a:ea typeface="微软雅黑" pitchFamily="34" charset="-122"/>
              </a:rPr>
              <a:t>       </a:t>
            </a:r>
            <a:r>
              <a:rPr lang="zh-CN" altLang="zh-CN" sz="2133" b="1" dirty="0">
                <a:solidFill>
                  <a:srgbClr val="002060"/>
                </a:solidFill>
                <a:latin typeface="微软雅黑" pitchFamily="34" charset="-122"/>
                <a:ea typeface="微软雅黑" pitchFamily="34" charset="-122"/>
              </a:rPr>
              <a:t>提出包括成果形式、技术指标、技术成熟度、成果测试等在内的完整的成果状态表述，建立相应的检查或考核办法，确保项目阶段目标和总体目标的实现。基础研究类项目可参照上述要求执行，实现项目科学目标。</a:t>
            </a:r>
            <a:endParaRPr lang="en-US" altLang="zh-CN" sz="2133" b="1" dirty="0">
              <a:solidFill>
                <a:srgbClr val="002060"/>
              </a:solidFill>
              <a:latin typeface="微软雅黑" pitchFamily="34" charset="-122"/>
              <a:ea typeface="微软雅黑" pitchFamily="34" charset="-122"/>
            </a:endParaRPr>
          </a:p>
          <a:p>
            <a:pPr marL="380962" indent="-380962">
              <a:lnSpc>
                <a:spcPct val="150000"/>
              </a:lnSpc>
              <a:buClr>
                <a:srgbClr val="FF0000"/>
              </a:buClr>
              <a:buFont typeface="Wingdings" pitchFamily="2" charset="2"/>
              <a:buChar char="l"/>
              <a:defRPr/>
            </a:pPr>
            <a:endParaRPr lang="zh-CN" altLang="zh-CN" sz="2133" b="1" dirty="0">
              <a:solidFill>
                <a:srgbClr val="002060"/>
              </a:solidFill>
              <a:latin typeface="微软雅黑" pitchFamily="34" charset="-122"/>
              <a:ea typeface="微软雅黑" pitchFamily="34" charset="-122"/>
            </a:endParaRPr>
          </a:p>
          <a:p>
            <a:pPr marL="380962" indent="-380962">
              <a:lnSpc>
                <a:spcPct val="150000"/>
              </a:lnSpc>
              <a:buClr>
                <a:srgbClr val="FF0000"/>
              </a:buClr>
              <a:buFont typeface="Wingdings" pitchFamily="2" charset="2"/>
              <a:buChar char="l"/>
              <a:defRPr/>
            </a:pPr>
            <a:r>
              <a:rPr lang="zh-CN" altLang="zh-CN" sz="2133" b="1" dirty="0">
                <a:solidFill>
                  <a:srgbClr val="FF0000"/>
                </a:solidFill>
                <a:latin typeface="微软雅黑" pitchFamily="34" charset="-122"/>
                <a:ea typeface="微软雅黑" pitchFamily="34" charset="-122"/>
              </a:rPr>
              <a:t>结合项目特点，建立有权威、执行力高、操作性强的项目实施组织管理机制</a:t>
            </a:r>
          </a:p>
          <a:p>
            <a:pPr>
              <a:lnSpc>
                <a:spcPct val="150000"/>
              </a:lnSpc>
              <a:buClr>
                <a:srgbClr val="FF0000"/>
              </a:buClr>
              <a:defRPr/>
            </a:pPr>
            <a:r>
              <a:rPr lang="en-US" altLang="zh-CN" sz="2133" b="1" dirty="0">
                <a:solidFill>
                  <a:srgbClr val="002060"/>
                </a:solidFill>
                <a:latin typeface="微软雅黑" pitchFamily="34" charset="-122"/>
                <a:ea typeface="微软雅黑" pitchFamily="34" charset="-122"/>
              </a:rPr>
              <a:t>       </a:t>
            </a:r>
            <a:r>
              <a:rPr lang="zh-CN" altLang="zh-CN" sz="2133" b="1" dirty="0">
                <a:solidFill>
                  <a:srgbClr val="002060"/>
                </a:solidFill>
                <a:latin typeface="微软雅黑" pitchFamily="34" charset="-122"/>
                <a:ea typeface="微软雅黑" pitchFamily="34" charset="-122"/>
              </a:rPr>
              <a:t>对实施过程中的政策、管理、技术和知识产权等风险进行充分的分析和预判，制定针对性的措施与办法；加强实施过程中的交流和检查，保证经费、人员的合理调度与使用。</a:t>
            </a:r>
          </a:p>
        </p:txBody>
      </p:sp>
      <p:sp>
        <p:nvSpPr>
          <p:cNvPr id="3" name="文本框 70"/>
          <p:cNvSpPr txBox="1"/>
          <p:nvPr/>
        </p:nvSpPr>
        <p:spPr>
          <a:xfrm>
            <a:off x="335184" y="68172"/>
            <a:ext cx="3456560" cy="454292"/>
          </a:xfrm>
          <a:prstGeom prst="rect">
            <a:avLst/>
          </a:prstGeom>
          <a:noFill/>
        </p:spPr>
        <p:txBody>
          <a:bodyPr wrap="square">
            <a:spAutoFit/>
          </a:bodyPr>
          <a:lstStyle/>
          <a:p>
            <a:pPr>
              <a:defRPr/>
            </a:pPr>
            <a:r>
              <a:rPr lang="zh-CN" altLang="en-US" sz="2352" b="1" dirty="0">
                <a:solidFill>
                  <a:srgbClr val="112F70"/>
                </a:solidFill>
                <a:latin typeface="微软雅黑" charset="0"/>
                <a:ea typeface="微软雅黑" charset="0"/>
                <a:sym typeface="+mn-ea"/>
              </a:rPr>
              <a:t>七、实施方案编制要求</a:t>
            </a:r>
          </a:p>
        </p:txBody>
      </p:sp>
      <p:sp>
        <p:nvSpPr>
          <p:cNvPr id="4" name="矩形 3"/>
          <p:cNvSpPr/>
          <p:nvPr/>
        </p:nvSpPr>
        <p:spPr>
          <a:xfrm>
            <a:off x="144709" y="68172"/>
            <a:ext cx="116402" cy="46349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b="1">
              <a:solidFill>
                <a:srgbClr val="FFFFFF"/>
              </a:solidFill>
            </a:endParaRPr>
          </a:p>
        </p:txBody>
      </p:sp>
      <p:sp>
        <p:nvSpPr>
          <p:cNvPr id="5" name="矩形 4"/>
          <p:cNvSpPr/>
          <p:nvPr/>
        </p:nvSpPr>
        <p:spPr>
          <a:xfrm>
            <a:off x="282276" y="68172"/>
            <a:ext cx="95237" cy="46349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b="1">
              <a:solidFill>
                <a:srgbClr val="FFFFFF"/>
              </a:solidFill>
            </a:endParaRPr>
          </a:p>
        </p:txBody>
      </p:sp>
    </p:spTree>
    <p:extLst>
      <p:ext uri="{BB962C8B-B14F-4D97-AF65-F5344CB8AC3E}">
        <p14:creationId xmlns:p14="http://schemas.microsoft.com/office/powerpoint/2010/main" val="403717525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8000" y="374318"/>
            <a:ext cx="6096000" cy="6109365"/>
          </a:xfrm>
          <a:prstGeom prst="rect">
            <a:avLst/>
          </a:prstGeom>
        </p:spPr>
        <p:txBody>
          <a:bodyPr>
            <a:spAutoFit/>
          </a:bodyPr>
          <a:lstStyle/>
          <a:p>
            <a:pPr indent="-180340" algn="ctr">
              <a:spcBef>
                <a:spcPts val="600"/>
              </a:spcBef>
              <a:spcAft>
                <a:spcPts val="0"/>
              </a:spcAft>
            </a:pPr>
            <a:r>
              <a:rPr lang="zh-CN" altLang="zh-CN" sz="2400" b="1" kern="100" dirty="0">
                <a:latin typeface="Calibri" panose="020F0502020204030204" pitchFamily="34" charset="0"/>
                <a:ea typeface="黑体" panose="02010609060101010101" pitchFamily="49" charset="-122"/>
              </a:rPr>
              <a:t>国家重点研发计划项目实施方案</a:t>
            </a:r>
            <a:endParaRPr lang="zh-CN" altLang="zh-CN" b="1" kern="100" dirty="0">
              <a:latin typeface="Calibri" panose="020F0502020204030204" pitchFamily="34" charset="0"/>
            </a:endParaRPr>
          </a:p>
          <a:p>
            <a:pPr algn="ctr">
              <a:spcAft>
                <a:spcPts val="0"/>
              </a:spcAft>
            </a:pPr>
            <a:r>
              <a:rPr lang="zh-CN" altLang="zh-CN" kern="100" dirty="0">
                <a:latin typeface="Calibri" panose="020F0502020204030204" pitchFamily="34" charset="0"/>
                <a:ea typeface="仿宋" panose="02010609060101010101" pitchFamily="49" charset="-122"/>
                <a:cs typeface="Times New Roman" panose="02020603050405020304" pitchFamily="18" charset="0"/>
              </a:rPr>
              <a:t>（提纲）</a:t>
            </a:r>
          </a:p>
          <a:p>
            <a:pPr marL="342900" lvl="0" indent="-342900" algn="just">
              <a:spcBef>
                <a:spcPts val="600"/>
              </a:spcBef>
              <a:spcAft>
                <a:spcPts val="0"/>
              </a:spcAft>
              <a:buFont typeface="+mj-ea"/>
              <a:buAutoNum type="ea1JpnKorPlain"/>
            </a:pPr>
            <a:r>
              <a:rPr lang="zh-CN" altLang="zh-CN" b="1" kern="100" dirty="0">
                <a:latin typeface="Calibri" panose="020F0502020204030204" pitchFamily="34" charset="0"/>
                <a:ea typeface="黑体" panose="02010609060101010101" pitchFamily="49" charset="-122"/>
              </a:rPr>
              <a:t>项目概要</a:t>
            </a:r>
            <a:endParaRPr lang="zh-CN" altLang="zh-CN" b="1" kern="100" dirty="0">
              <a:latin typeface="Calibri" panose="020F0502020204030204" pitchFamily="34" charset="0"/>
            </a:endParaRPr>
          </a:p>
          <a:p>
            <a:pPr indent="342900" algn="just">
              <a:spcAft>
                <a:spcPts val="0"/>
              </a:spcAft>
            </a:pPr>
            <a:r>
              <a:rPr lang="zh-CN" altLang="zh-CN" kern="100" dirty="0">
                <a:latin typeface="Calibri" panose="020F0502020204030204" pitchFamily="34" charset="0"/>
                <a:ea typeface="仿宋" panose="02010609060101010101" pitchFamily="49" charset="-122"/>
                <a:cs typeface="Times New Roman" panose="02020603050405020304" pitchFamily="18" charset="0"/>
              </a:rPr>
              <a:t>（与项目任务书一致）</a:t>
            </a:r>
          </a:p>
          <a:p>
            <a:pPr marL="342900" lvl="0" indent="-342900" algn="just">
              <a:spcBef>
                <a:spcPts val="600"/>
              </a:spcBef>
              <a:spcAft>
                <a:spcPts val="0"/>
              </a:spcAft>
              <a:buFont typeface="+mj-ea"/>
              <a:buAutoNum type="ea1JpnKorPlain"/>
            </a:pPr>
            <a:r>
              <a:rPr lang="zh-CN" altLang="zh-CN" b="1" kern="100" dirty="0">
                <a:latin typeface="Calibri" panose="020F0502020204030204" pitchFamily="34" charset="0"/>
                <a:ea typeface="黑体" panose="02010609060101010101" pitchFamily="49" charset="-122"/>
              </a:rPr>
              <a:t>项目任务（课题）分解及主要研究工作</a:t>
            </a:r>
            <a:endParaRPr lang="zh-CN" altLang="zh-CN" b="1" kern="100" dirty="0">
              <a:latin typeface="Calibri" panose="020F0502020204030204" pitchFamily="34" charset="0"/>
            </a:endParaRPr>
          </a:p>
          <a:p>
            <a:pPr indent="342900" algn="just">
              <a:spcAft>
                <a:spcPts val="0"/>
              </a:spcAft>
            </a:pPr>
            <a:r>
              <a:rPr lang="zh-CN" altLang="zh-CN" kern="100" dirty="0">
                <a:latin typeface="Calibri" panose="020F0502020204030204" pitchFamily="34" charset="0"/>
                <a:ea typeface="仿宋" panose="02010609060101010101" pitchFamily="49" charset="-122"/>
                <a:cs typeface="Times New Roman" panose="02020603050405020304" pitchFamily="18" charset="0"/>
              </a:rPr>
              <a:t>（与项目任务书一致）</a:t>
            </a:r>
          </a:p>
          <a:p>
            <a:pPr marL="342900" lvl="0" indent="-342900" algn="just">
              <a:spcBef>
                <a:spcPts val="600"/>
              </a:spcBef>
              <a:spcAft>
                <a:spcPts val="0"/>
              </a:spcAft>
              <a:buFont typeface="+mj-ea"/>
              <a:buAutoNum type="ea1JpnKorPlain"/>
            </a:pPr>
            <a:r>
              <a:rPr lang="zh-CN" altLang="zh-CN" b="1" kern="100" dirty="0">
                <a:latin typeface="Calibri" panose="020F0502020204030204" pitchFamily="34" charset="0"/>
                <a:ea typeface="黑体" panose="02010609060101010101" pitchFamily="49" charset="-122"/>
              </a:rPr>
              <a:t>项目实施关键节点与具体实施计划</a:t>
            </a:r>
            <a:endParaRPr lang="zh-CN" altLang="zh-CN" b="1" kern="100" dirty="0">
              <a:latin typeface="Calibri" panose="020F0502020204030204" pitchFamily="34" charset="0"/>
            </a:endParaRPr>
          </a:p>
          <a:p>
            <a:pPr indent="355600" algn="just">
              <a:spcAft>
                <a:spcPts val="0"/>
              </a:spcAft>
            </a:pPr>
            <a:r>
              <a:rPr lang="zh-CN" altLang="zh-CN" kern="100" dirty="0">
                <a:solidFill>
                  <a:srgbClr val="FF0000"/>
                </a:solidFill>
                <a:latin typeface="Calibri" panose="020F0502020204030204" pitchFamily="34" charset="0"/>
                <a:ea typeface="仿宋" panose="02010609060101010101" pitchFamily="49" charset="-122"/>
                <a:cs typeface="Times New Roman" panose="02020603050405020304" pitchFamily="18" charset="0"/>
              </a:rPr>
              <a:t>以图表表述项目的总体实施技术路线和项目的各主要任务单元的分工接口。以文字描述项目阶段目标、考核方式、项目实现路径或步骤，以及对应时间节点</a:t>
            </a:r>
            <a:r>
              <a:rPr lang="zh-CN" altLang="zh-CN" kern="100" dirty="0">
                <a:latin typeface="Calibri" panose="020F0502020204030204" pitchFamily="34" charset="0"/>
                <a:ea typeface="仿宋" panose="02010609060101010101" pitchFamily="49" charset="-122"/>
                <a:cs typeface="Times New Roman" panose="02020603050405020304" pitchFamily="18" charset="0"/>
              </a:rPr>
              <a:t>（如有应用示范的要求，请在其中一并表述）。结合研究进度明确项目经费安排及自筹经费落实方案。</a:t>
            </a:r>
          </a:p>
          <a:p>
            <a:pPr marL="342900" lvl="0" indent="-342900" algn="just">
              <a:spcBef>
                <a:spcPts val="600"/>
              </a:spcBef>
              <a:spcAft>
                <a:spcPts val="0"/>
              </a:spcAft>
              <a:buFont typeface="+mj-ea"/>
              <a:buAutoNum type="ea1JpnKorPlain"/>
            </a:pPr>
            <a:r>
              <a:rPr lang="zh-CN" altLang="zh-CN" b="1" kern="100" dirty="0">
                <a:latin typeface="Calibri" panose="020F0502020204030204" pitchFamily="34" charset="0"/>
                <a:ea typeface="黑体" panose="02010609060101010101" pitchFamily="49" charset="-122"/>
              </a:rPr>
              <a:t>项目组织管理机制</a:t>
            </a:r>
            <a:endParaRPr lang="zh-CN" altLang="zh-CN" b="1" kern="100" dirty="0">
              <a:latin typeface="Calibri" panose="020F0502020204030204" pitchFamily="34" charset="0"/>
            </a:endParaRPr>
          </a:p>
          <a:p>
            <a:pPr indent="355600" algn="just">
              <a:spcAft>
                <a:spcPts val="0"/>
              </a:spcAft>
            </a:pPr>
            <a:r>
              <a:rPr lang="zh-CN" altLang="zh-CN" kern="100" dirty="0">
                <a:latin typeface="Calibri" panose="020F0502020204030204" pitchFamily="34" charset="0"/>
                <a:ea typeface="仿宋" panose="02010609060101010101" pitchFamily="49" charset="-122"/>
                <a:cs typeface="Times New Roman" panose="02020603050405020304" pitchFamily="18" charset="0"/>
              </a:rPr>
              <a:t>包括：</a:t>
            </a:r>
            <a:r>
              <a:rPr lang="zh-CN" altLang="zh-CN" kern="100" dirty="0">
                <a:solidFill>
                  <a:srgbClr val="0000CC"/>
                </a:solidFill>
                <a:latin typeface="Calibri" panose="020F0502020204030204" pitchFamily="34" charset="0"/>
                <a:ea typeface="仿宋" panose="02010609060101010101" pitchFamily="49" charset="-122"/>
                <a:cs typeface="Times New Roman" panose="02020603050405020304" pitchFamily="18" charset="0"/>
              </a:rPr>
              <a:t>项目的内部管理机构和管理制度；项目</a:t>
            </a:r>
            <a:r>
              <a:rPr lang="en-US" altLang="zh-CN" kern="100" dirty="0">
                <a:solidFill>
                  <a:srgbClr val="0000CC"/>
                </a:solidFill>
                <a:latin typeface="Calibri" panose="020F0502020204030204" pitchFamily="34" charset="0"/>
                <a:ea typeface="仿宋" panose="02010609060101010101" pitchFamily="49" charset="-122"/>
                <a:cs typeface="Times New Roman" panose="02020603050405020304" pitchFamily="18" charset="0"/>
              </a:rPr>
              <a:t>/</a:t>
            </a:r>
            <a:r>
              <a:rPr lang="zh-CN" altLang="zh-CN" kern="100" dirty="0">
                <a:solidFill>
                  <a:srgbClr val="0000CC"/>
                </a:solidFill>
                <a:latin typeface="Calibri" panose="020F0502020204030204" pitchFamily="34" charset="0"/>
                <a:ea typeface="仿宋" panose="02010609060101010101" pitchFamily="49" charset="-122"/>
                <a:cs typeface="Times New Roman" panose="02020603050405020304" pitchFamily="18" charset="0"/>
              </a:rPr>
              <a:t>课题在实施过程中的交流及检查机制；项目</a:t>
            </a:r>
            <a:r>
              <a:rPr lang="en-US" altLang="zh-CN" kern="100" dirty="0">
                <a:solidFill>
                  <a:srgbClr val="0000CC"/>
                </a:solidFill>
                <a:latin typeface="Calibri" panose="020F0502020204030204" pitchFamily="34" charset="0"/>
                <a:ea typeface="仿宋" panose="02010609060101010101" pitchFamily="49" charset="-122"/>
                <a:cs typeface="Times New Roman" panose="02020603050405020304" pitchFamily="18" charset="0"/>
              </a:rPr>
              <a:t>/</a:t>
            </a:r>
            <a:r>
              <a:rPr lang="zh-CN" altLang="zh-CN" kern="100" dirty="0">
                <a:solidFill>
                  <a:srgbClr val="0000CC"/>
                </a:solidFill>
                <a:latin typeface="Calibri" panose="020F0502020204030204" pitchFamily="34" charset="0"/>
                <a:ea typeface="仿宋" panose="02010609060101010101" pitchFamily="49" charset="-122"/>
                <a:cs typeface="Times New Roman" panose="02020603050405020304" pitchFamily="18" charset="0"/>
              </a:rPr>
              <a:t>课题在实施过程中的风险应对及应对措施等。</a:t>
            </a:r>
            <a:r>
              <a:rPr lang="zh-CN" altLang="zh-CN" kern="100" dirty="0">
                <a:latin typeface="Calibri" panose="020F0502020204030204" pitchFamily="34" charset="0"/>
                <a:ea typeface="仿宋" panose="02010609060101010101" pitchFamily="49" charset="-122"/>
                <a:cs typeface="Times New Roman" panose="02020603050405020304" pitchFamily="18" charset="0"/>
              </a:rPr>
              <a:t>要求措施等可行，且具有明确的针对性。</a:t>
            </a:r>
          </a:p>
          <a:p>
            <a:pPr marL="342900" lvl="0" indent="-342900" algn="just">
              <a:spcBef>
                <a:spcPts val="600"/>
              </a:spcBef>
              <a:spcAft>
                <a:spcPts val="0"/>
              </a:spcAft>
              <a:buFont typeface="+mj-ea"/>
              <a:buAutoNum type="ea1JpnKorPlain"/>
            </a:pPr>
            <a:r>
              <a:rPr lang="zh-CN" altLang="zh-CN" b="1" kern="100" dirty="0">
                <a:latin typeface="Calibri" panose="020F0502020204030204" pitchFamily="34" charset="0"/>
                <a:ea typeface="黑体" panose="02010609060101010101" pitchFamily="49" charset="-122"/>
              </a:rPr>
              <a:t>项目成果呈现形式及测试方法</a:t>
            </a:r>
            <a:endParaRPr lang="zh-CN" altLang="zh-CN" b="1" kern="100" dirty="0">
              <a:latin typeface="Calibri" panose="020F0502020204030204" pitchFamily="34" charset="0"/>
            </a:endParaRPr>
          </a:p>
          <a:p>
            <a:pPr indent="355600" algn="just">
              <a:spcAft>
                <a:spcPts val="0"/>
              </a:spcAft>
            </a:pPr>
            <a:r>
              <a:rPr lang="zh-CN" altLang="zh-CN" kern="100" dirty="0">
                <a:latin typeface="Calibri" panose="020F0502020204030204" pitchFamily="34" charset="0"/>
                <a:ea typeface="仿宋" panose="02010609060101010101" pitchFamily="49" charset="-122"/>
                <a:cs typeface="Times New Roman" panose="02020603050405020304" pitchFamily="18" charset="0"/>
              </a:rPr>
              <a:t>包括：项目成果最终交付形式、定量指标的测试与检验方法等。</a:t>
            </a:r>
            <a:endParaRPr lang="zh-CN" altLang="zh-CN" kern="100" dirty="0">
              <a:effectLst/>
              <a:latin typeface="Calibri" panose="020F0502020204030204" pitchFamily="34" charset="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92411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797"/>
            <a:ext cx="10515600" cy="1325563"/>
          </a:xfrm>
        </p:spPr>
        <p:txBody>
          <a:bodyPr/>
          <a:lstStyle/>
          <a:p>
            <a:pPr algn="ctr"/>
            <a:r>
              <a:rPr lang="zh-CN" altLang="en-US" b="1" dirty="0" smtClean="0"/>
              <a:t>项目组章程（草稿）</a:t>
            </a:r>
            <a:endParaRPr lang="zh-CN" altLang="en-US" b="1" dirty="0"/>
          </a:p>
        </p:txBody>
      </p:sp>
      <p:sp>
        <p:nvSpPr>
          <p:cNvPr id="3" name="矩形 2"/>
          <p:cNvSpPr/>
          <p:nvPr/>
        </p:nvSpPr>
        <p:spPr>
          <a:xfrm>
            <a:off x="512064" y="1092351"/>
            <a:ext cx="11064240" cy="5693866"/>
          </a:xfrm>
          <a:prstGeom prst="rect">
            <a:avLst/>
          </a:prstGeom>
        </p:spPr>
        <p:txBody>
          <a:bodyPr wrap="square">
            <a:spAutoFit/>
          </a:bodyPr>
          <a:lstStyle/>
          <a:p>
            <a:pPr marL="342900" lvl="0" indent="-342900" algn="just">
              <a:spcAft>
                <a:spcPts val="0"/>
              </a:spcAft>
              <a:buFont typeface="+mj-lt"/>
              <a:buAutoNum type="arabicPeriod"/>
            </a:pPr>
            <a:r>
              <a:rPr lang="zh-CN" altLang="zh-CN" sz="2600" b="1" kern="100" dirty="0">
                <a:latin typeface="Calibri" panose="020F0502020204030204" pitchFamily="34" charset="0"/>
                <a:cs typeface="Times New Roman" panose="02020603050405020304" pitchFamily="18" charset="0"/>
              </a:rPr>
              <a:t>遵守国家科技计划相关政策和规定，以指南规定的各项任务为根本目标，按项目任务书所规定的内容和实施方案所制定的具体步骤开展</a:t>
            </a:r>
            <a:r>
              <a:rPr lang="zh-CN" altLang="zh-CN" sz="2600" b="1" kern="100" dirty="0" smtClean="0">
                <a:latin typeface="Calibri" panose="020F0502020204030204" pitchFamily="34" charset="0"/>
                <a:cs typeface="Times New Roman" panose="02020603050405020304" pitchFamily="18" charset="0"/>
              </a:rPr>
              <a:t>项目</a:t>
            </a:r>
            <a:r>
              <a:rPr lang="zh-CN" altLang="en-US" sz="2600" b="1" kern="100" dirty="0" smtClean="0">
                <a:latin typeface="Calibri" panose="020F0502020204030204" pitchFamily="34" charset="0"/>
                <a:cs typeface="Times New Roman" panose="02020603050405020304" pitchFamily="18" charset="0"/>
              </a:rPr>
              <a:t>。</a:t>
            </a:r>
            <a:endParaRPr lang="en-US" altLang="zh-CN" sz="2600" b="1" kern="100" dirty="0" smtClean="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zh-CN" altLang="zh-CN" sz="2600" b="1" kern="100" dirty="0" smtClean="0">
                <a:solidFill>
                  <a:srgbClr val="0000CC"/>
                </a:solidFill>
                <a:latin typeface="Calibri" panose="020F0502020204030204" pitchFamily="34" charset="0"/>
                <a:cs typeface="Times New Roman" panose="02020603050405020304" pitchFamily="18" charset="0"/>
              </a:rPr>
              <a:t>凡</a:t>
            </a:r>
            <a:r>
              <a:rPr lang="zh-CN" altLang="zh-CN" sz="2600" b="1" kern="100" dirty="0">
                <a:solidFill>
                  <a:srgbClr val="0000CC"/>
                </a:solidFill>
                <a:latin typeface="Calibri" panose="020F0502020204030204" pitchFamily="34" charset="0"/>
                <a:cs typeface="Times New Roman" panose="02020603050405020304" pitchFamily="18" charset="0"/>
              </a:rPr>
              <a:t>涉及</a:t>
            </a:r>
            <a:r>
              <a:rPr lang="en-US" altLang="zh-CN" sz="2600" b="1" kern="100" dirty="0">
                <a:solidFill>
                  <a:srgbClr val="0000CC"/>
                </a:solidFill>
                <a:latin typeface="Calibri" panose="020F0502020204030204" pitchFamily="34" charset="0"/>
                <a:cs typeface="Times New Roman" panose="02020603050405020304" pitchFamily="18" charset="0"/>
              </a:rPr>
              <a:t>LHAASO</a:t>
            </a:r>
            <a:r>
              <a:rPr lang="zh-CN" altLang="zh-CN" sz="2600" b="1" kern="100" dirty="0">
                <a:solidFill>
                  <a:srgbClr val="0000CC"/>
                </a:solidFill>
                <a:latin typeface="Calibri" panose="020F0502020204030204" pitchFamily="34" charset="0"/>
                <a:cs typeface="Times New Roman" panose="02020603050405020304" pitchFamily="18" charset="0"/>
              </a:rPr>
              <a:t>仪器和数据的研究工作遵守</a:t>
            </a:r>
            <a:r>
              <a:rPr lang="en-US" altLang="zh-CN" sz="2600" b="1" kern="100" dirty="0">
                <a:solidFill>
                  <a:srgbClr val="0000CC"/>
                </a:solidFill>
                <a:latin typeface="Calibri" panose="020F0502020204030204" pitchFamily="34" charset="0"/>
                <a:cs typeface="Times New Roman" panose="02020603050405020304" pitchFamily="18" charset="0"/>
              </a:rPr>
              <a:t>LHAASO</a:t>
            </a:r>
            <a:r>
              <a:rPr lang="zh-CN" altLang="zh-CN" sz="2600" b="1" kern="100" dirty="0">
                <a:solidFill>
                  <a:srgbClr val="0000CC"/>
                </a:solidFill>
                <a:latin typeface="Calibri" panose="020F0502020204030204" pitchFamily="34" charset="0"/>
                <a:cs typeface="Times New Roman" panose="02020603050405020304" pitchFamily="18" charset="0"/>
              </a:rPr>
              <a:t>合作组的合作协议</a:t>
            </a:r>
            <a:r>
              <a:rPr lang="zh-CN" altLang="zh-CN" sz="2600" b="1" kern="100" dirty="0" smtClean="0">
                <a:solidFill>
                  <a:srgbClr val="0000CC"/>
                </a:solidFill>
                <a:latin typeface="Calibri" panose="020F0502020204030204" pitchFamily="34" charset="0"/>
                <a:cs typeface="Times New Roman" panose="02020603050405020304" pitchFamily="18" charset="0"/>
              </a:rPr>
              <a:t>。</a:t>
            </a:r>
            <a:r>
              <a:rPr lang="zh-CN" altLang="en-US" sz="2600" b="1" kern="100" dirty="0" smtClean="0">
                <a:solidFill>
                  <a:srgbClr val="0000CC"/>
                </a:solidFill>
                <a:latin typeface="Calibri" panose="020F0502020204030204" pitchFamily="34" charset="0"/>
                <a:cs typeface="Times New Roman" panose="02020603050405020304" pitchFamily="18" charset="0"/>
              </a:rPr>
              <a:t>本着专项对于软件和数据共享的要求，涉及</a:t>
            </a:r>
            <a:r>
              <a:rPr lang="en-US" altLang="zh-CN" sz="2600" b="1" kern="100" dirty="0" smtClean="0">
                <a:solidFill>
                  <a:srgbClr val="0000CC"/>
                </a:solidFill>
                <a:latin typeface="Calibri" panose="020F0502020204030204" pitchFamily="34" charset="0"/>
                <a:cs typeface="Times New Roman" panose="02020603050405020304" pitchFamily="18" charset="0"/>
              </a:rPr>
              <a:t>LHAASO</a:t>
            </a:r>
            <a:r>
              <a:rPr lang="zh-CN" altLang="zh-CN" sz="2600" b="1" kern="100" dirty="0">
                <a:solidFill>
                  <a:srgbClr val="0000CC"/>
                </a:solidFill>
                <a:latin typeface="Calibri" panose="020F0502020204030204" pitchFamily="34" charset="0"/>
                <a:cs typeface="Times New Roman" panose="02020603050405020304" pitchFamily="18" charset="0"/>
              </a:rPr>
              <a:t>仪器和数据的研究成果的发表和报告按</a:t>
            </a:r>
            <a:r>
              <a:rPr lang="en-US" altLang="zh-CN" sz="2600" b="1" kern="100" dirty="0">
                <a:solidFill>
                  <a:srgbClr val="0000CC"/>
                </a:solidFill>
                <a:latin typeface="Calibri" panose="020F0502020204030204" pitchFamily="34" charset="0"/>
                <a:cs typeface="Times New Roman" panose="02020603050405020304" pitchFamily="18" charset="0"/>
              </a:rPr>
              <a:t>LHAASO</a:t>
            </a:r>
            <a:r>
              <a:rPr lang="zh-CN" altLang="zh-CN" sz="2600" b="1" kern="100" dirty="0">
                <a:solidFill>
                  <a:srgbClr val="0000CC"/>
                </a:solidFill>
                <a:latin typeface="Calibri" panose="020F0502020204030204" pitchFamily="34" charset="0"/>
                <a:cs typeface="Times New Roman" panose="02020603050405020304" pitchFamily="18" charset="0"/>
              </a:rPr>
              <a:t>合作章程办理。以本项目为主支持的研究成果以第一标注的形式在文章中致谢（基金号可以写到课题）。</a:t>
            </a:r>
          </a:p>
          <a:p>
            <a:pPr marL="342900" lvl="0" indent="-342900" algn="just">
              <a:spcAft>
                <a:spcPts val="0"/>
              </a:spcAft>
              <a:buFont typeface="+mj-lt"/>
              <a:buAutoNum type="arabicPeriod"/>
            </a:pPr>
            <a:r>
              <a:rPr lang="zh-CN" altLang="zh-CN" sz="2600" b="1" kern="100" dirty="0">
                <a:solidFill>
                  <a:srgbClr val="CC00FF"/>
                </a:solidFill>
                <a:latin typeface="Calibri" panose="020F0502020204030204" pitchFamily="34" charset="0"/>
                <a:cs typeface="Times New Roman" panose="02020603050405020304" pitchFamily="18" charset="0"/>
              </a:rPr>
              <a:t>建立契约精神，遵守学术道德规范，积极动员</a:t>
            </a:r>
            <a:r>
              <a:rPr lang="zh-CN" altLang="zh-CN" sz="2600" b="1" kern="100">
                <a:solidFill>
                  <a:srgbClr val="CC00FF"/>
                </a:solidFill>
                <a:latin typeface="Calibri" panose="020F0502020204030204" pitchFamily="34" charset="0"/>
                <a:cs typeface="Times New Roman" panose="02020603050405020304" pitchFamily="18" charset="0"/>
              </a:rPr>
              <a:t>各方</a:t>
            </a:r>
            <a:r>
              <a:rPr lang="zh-CN" altLang="zh-CN" sz="2600" b="1" kern="100" smtClean="0">
                <a:solidFill>
                  <a:srgbClr val="CC00FF"/>
                </a:solidFill>
                <a:latin typeface="Calibri" panose="020F0502020204030204" pitchFamily="34" charset="0"/>
                <a:cs typeface="Times New Roman" panose="02020603050405020304" pitchFamily="18" charset="0"/>
              </a:rPr>
              <a:t>力量，</a:t>
            </a:r>
            <a:r>
              <a:rPr lang="zh-CN" altLang="zh-CN" sz="2600" b="1" kern="100" dirty="0">
                <a:solidFill>
                  <a:srgbClr val="CC00FF"/>
                </a:solidFill>
                <a:latin typeface="Calibri" panose="020F0502020204030204" pitchFamily="34" charset="0"/>
                <a:cs typeface="Times New Roman" panose="02020603050405020304" pitchFamily="18" charset="0"/>
              </a:rPr>
              <a:t>团结协作，争取以优异的成果完成项目。</a:t>
            </a:r>
          </a:p>
          <a:p>
            <a:pPr marL="342900" lvl="0" indent="-342900" algn="just">
              <a:spcAft>
                <a:spcPts val="0"/>
              </a:spcAft>
              <a:buFont typeface="+mj-lt"/>
              <a:buAutoNum type="arabicPeriod"/>
            </a:pPr>
            <a:r>
              <a:rPr lang="zh-CN" altLang="zh-CN" sz="2600" b="1" kern="100" dirty="0">
                <a:latin typeface="Calibri" panose="020F0502020204030204" pitchFamily="34" charset="0"/>
                <a:cs typeface="Times New Roman" panose="02020603050405020304" pitchFamily="18" charset="0"/>
              </a:rPr>
              <a:t>项目每年召开一次大会，邀请项目组专家参加，检查和指导工作。另外，还将通过每年两次的合作组会议，汇报项目进展。</a:t>
            </a:r>
          </a:p>
          <a:p>
            <a:pPr marL="342900" lvl="0" indent="-342900" algn="just">
              <a:spcAft>
                <a:spcPts val="0"/>
              </a:spcAft>
              <a:buFont typeface="+mj-lt"/>
              <a:buAutoNum type="arabicPeriod"/>
            </a:pPr>
            <a:r>
              <a:rPr lang="zh-CN" altLang="zh-CN" sz="2600" b="1" kern="100" dirty="0">
                <a:solidFill>
                  <a:srgbClr val="FF0000"/>
                </a:solidFill>
                <a:latin typeface="Calibri" panose="020F0502020204030204" pitchFamily="34" charset="0"/>
                <a:cs typeface="Times New Roman" panose="02020603050405020304" pitchFamily="18" charset="0"/>
              </a:rPr>
              <a:t>项目成立项目专家组，根据需要，定期和不定期的检查和指导四个课题的研究进展。</a:t>
            </a:r>
            <a:endParaRPr lang="zh-CN" altLang="zh-CN" sz="2600" b="1" kern="100" dirty="0">
              <a:latin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zh-CN" altLang="zh-CN" sz="2600" b="1" kern="100" dirty="0">
                <a:solidFill>
                  <a:srgbClr val="FF0000"/>
                </a:solidFill>
                <a:latin typeface="Calibri" panose="020F0502020204030204" pitchFamily="34" charset="0"/>
                <a:cs typeface="Times New Roman" panose="02020603050405020304" pitchFamily="18" charset="0"/>
              </a:rPr>
              <a:t>课题每月召开一次学术会议，邀请项目组所有成员和专家参加，可以视频参加。</a:t>
            </a:r>
            <a:endParaRPr lang="zh-CN" altLang="zh-CN" sz="26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6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797"/>
            <a:ext cx="10515600" cy="1325563"/>
          </a:xfrm>
        </p:spPr>
        <p:txBody>
          <a:bodyPr/>
          <a:lstStyle/>
          <a:p>
            <a:pPr algn="ctr"/>
            <a:r>
              <a:rPr lang="zh-CN" altLang="en-US" b="1" dirty="0" smtClean="0"/>
              <a:t>项目组章程</a:t>
            </a:r>
            <a:r>
              <a:rPr lang="zh-CN" altLang="en-US" b="1" dirty="0">
                <a:solidFill>
                  <a:prstClr val="black"/>
                </a:solidFill>
              </a:rPr>
              <a:t>（草稿）</a:t>
            </a:r>
            <a:endParaRPr lang="zh-CN" altLang="en-US" b="1" dirty="0"/>
          </a:p>
        </p:txBody>
      </p:sp>
      <p:sp>
        <p:nvSpPr>
          <p:cNvPr id="3" name="矩形 2"/>
          <p:cNvSpPr/>
          <p:nvPr/>
        </p:nvSpPr>
        <p:spPr>
          <a:xfrm>
            <a:off x="838200" y="1156359"/>
            <a:ext cx="10646664" cy="5293757"/>
          </a:xfrm>
          <a:prstGeom prst="rect">
            <a:avLst/>
          </a:prstGeom>
        </p:spPr>
        <p:txBody>
          <a:bodyPr wrap="square">
            <a:spAutoFit/>
          </a:bodyPr>
          <a:lstStyle/>
          <a:p>
            <a:pPr algn="just"/>
            <a:r>
              <a:rPr lang="en-US" altLang="zh-CN" sz="2600" b="1" kern="100" dirty="0">
                <a:solidFill>
                  <a:srgbClr val="FF0000"/>
                </a:solidFill>
                <a:cs typeface="Times New Roman" panose="02020603050405020304" pitchFamily="18" charset="0"/>
              </a:rPr>
              <a:t>7</a:t>
            </a:r>
            <a:r>
              <a:rPr lang="zh-CN" altLang="en-US" sz="2600" b="1" kern="100" dirty="0" smtClean="0">
                <a:solidFill>
                  <a:srgbClr val="FF0000"/>
                </a:solidFill>
                <a:cs typeface="Times New Roman" panose="02020603050405020304" pitchFamily="18" charset="0"/>
              </a:rPr>
              <a:t>）课题</a:t>
            </a:r>
            <a:r>
              <a:rPr lang="zh-CN" altLang="en-US" sz="2600" b="1" kern="100" dirty="0">
                <a:solidFill>
                  <a:srgbClr val="FF0000"/>
                </a:solidFill>
                <a:cs typeface="Times New Roman" panose="02020603050405020304" pitchFamily="18" charset="0"/>
              </a:rPr>
              <a:t>（一、二）下设任务团队，负责落实各项具体研究任务。相同的任务应各设两个独立研究团队（</a:t>
            </a:r>
            <a:r>
              <a:rPr lang="en-US" altLang="zh-CN" sz="2600" b="1" kern="100" dirty="0">
                <a:solidFill>
                  <a:srgbClr val="FF0000"/>
                </a:solidFill>
                <a:cs typeface="Times New Roman" panose="02020603050405020304" pitchFamily="18" charset="0"/>
              </a:rPr>
              <a:t>A</a:t>
            </a:r>
            <a:r>
              <a:rPr lang="zh-CN" altLang="en-US" sz="2600" b="1" kern="100" dirty="0">
                <a:solidFill>
                  <a:srgbClr val="FF0000"/>
                </a:solidFill>
                <a:cs typeface="Times New Roman" panose="02020603050405020304" pitchFamily="18" charset="0"/>
              </a:rPr>
              <a:t>，</a:t>
            </a:r>
            <a:r>
              <a:rPr lang="en-US" altLang="zh-CN" sz="2600" b="1" kern="100" dirty="0">
                <a:solidFill>
                  <a:srgbClr val="FF0000"/>
                </a:solidFill>
                <a:cs typeface="Times New Roman" panose="02020603050405020304" pitchFamily="18" charset="0"/>
              </a:rPr>
              <a:t>B</a:t>
            </a:r>
            <a:r>
              <a:rPr lang="zh-CN" altLang="en-US" sz="2600" b="1" kern="100" dirty="0">
                <a:solidFill>
                  <a:srgbClr val="FF0000"/>
                </a:solidFill>
                <a:cs typeface="Times New Roman" panose="02020603050405020304" pitchFamily="18" charset="0"/>
              </a:rPr>
              <a:t>团队，在特殊情况下可只设一个团队）。</a:t>
            </a:r>
          </a:p>
          <a:p>
            <a:pPr algn="just"/>
            <a:r>
              <a:rPr lang="zh-CN" altLang="en-US" sz="2600" b="1" kern="100" dirty="0" smtClean="0">
                <a:solidFill>
                  <a:prstClr val="black"/>
                </a:solidFill>
                <a:cs typeface="Times New Roman" panose="02020603050405020304" pitchFamily="18" charset="0"/>
              </a:rPr>
              <a:t>    </a:t>
            </a:r>
            <a:r>
              <a:rPr lang="en-US" altLang="zh-CN" sz="2600" b="1" kern="100" dirty="0" smtClean="0">
                <a:solidFill>
                  <a:prstClr val="black"/>
                </a:solidFill>
                <a:cs typeface="Times New Roman" panose="02020603050405020304" pitchFamily="18" charset="0"/>
              </a:rPr>
              <a:t>a)</a:t>
            </a:r>
            <a:r>
              <a:rPr lang="zh-CN" altLang="en-US" sz="2600" b="1" kern="100" dirty="0" smtClean="0">
                <a:solidFill>
                  <a:srgbClr val="0000CC"/>
                </a:solidFill>
                <a:cs typeface="Times New Roman" panose="02020603050405020304" pitchFamily="18" charset="0"/>
              </a:rPr>
              <a:t>每个</a:t>
            </a:r>
            <a:r>
              <a:rPr lang="zh-CN" altLang="en-US" sz="2600" b="1" kern="100" dirty="0">
                <a:solidFill>
                  <a:srgbClr val="0000CC"/>
                </a:solidFill>
                <a:cs typeface="Times New Roman" panose="02020603050405020304" pitchFamily="18" charset="0"/>
              </a:rPr>
              <a:t>任务团队至少包含三个以上的成员，每周召开一次学术会议，邀请所属课题所有人员及项目和所有课题负责人参加，可以视频参加。</a:t>
            </a:r>
          </a:p>
          <a:p>
            <a:pPr algn="just"/>
            <a:r>
              <a:rPr lang="zh-CN" altLang="en-US" sz="2600" b="1" kern="100" dirty="0" smtClean="0">
                <a:solidFill>
                  <a:prstClr val="black"/>
                </a:solidFill>
                <a:cs typeface="Times New Roman" panose="02020603050405020304" pitchFamily="18" charset="0"/>
              </a:rPr>
              <a:t>    </a:t>
            </a:r>
            <a:r>
              <a:rPr lang="en-US" altLang="zh-CN" sz="2600" b="1" kern="100" dirty="0" smtClean="0">
                <a:solidFill>
                  <a:prstClr val="black"/>
                </a:solidFill>
                <a:cs typeface="Times New Roman" panose="02020603050405020304" pitchFamily="18" charset="0"/>
              </a:rPr>
              <a:t>b)A</a:t>
            </a:r>
            <a:r>
              <a:rPr lang="zh-CN" altLang="en-US" sz="2600" b="1" kern="100" dirty="0">
                <a:solidFill>
                  <a:prstClr val="black"/>
                </a:solidFill>
                <a:cs typeface="Times New Roman" panose="02020603050405020304" pitchFamily="18" charset="0"/>
              </a:rPr>
              <a:t>，</a:t>
            </a:r>
            <a:r>
              <a:rPr lang="en-US" altLang="zh-CN" sz="2600" b="1" kern="100" dirty="0">
                <a:solidFill>
                  <a:prstClr val="black"/>
                </a:solidFill>
                <a:cs typeface="Times New Roman" panose="02020603050405020304" pitchFamily="18" charset="0"/>
              </a:rPr>
              <a:t>B</a:t>
            </a:r>
            <a:r>
              <a:rPr lang="zh-CN" altLang="en-US" sz="2600" b="1" kern="100" dirty="0">
                <a:solidFill>
                  <a:prstClr val="black"/>
                </a:solidFill>
                <a:cs typeface="Times New Roman" panose="02020603050405020304" pitchFamily="18" charset="0"/>
              </a:rPr>
              <a:t>任务组独立开展工作，相互检查，以保证高速度和高质量的研究成果。最终的研究成果（合作组文章）视为两个团队的共同成果。</a:t>
            </a:r>
          </a:p>
          <a:p>
            <a:pPr algn="just"/>
            <a:r>
              <a:rPr lang="zh-CN" altLang="en-US" sz="2600" b="1" kern="100" dirty="0" smtClean="0">
                <a:solidFill>
                  <a:prstClr val="black"/>
                </a:solidFill>
                <a:cs typeface="Times New Roman" panose="02020603050405020304" pitchFamily="18" charset="0"/>
              </a:rPr>
              <a:t>    </a:t>
            </a:r>
            <a:r>
              <a:rPr lang="en-US" altLang="zh-CN" sz="2600" b="1" kern="100" dirty="0" smtClean="0">
                <a:solidFill>
                  <a:srgbClr val="0000CC"/>
                </a:solidFill>
                <a:cs typeface="Times New Roman" panose="02020603050405020304" pitchFamily="18" charset="0"/>
              </a:rPr>
              <a:t>c)</a:t>
            </a:r>
            <a:r>
              <a:rPr lang="zh-CN" altLang="en-US" sz="2600" b="1" kern="100" dirty="0" smtClean="0">
                <a:solidFill>
                  <a:srgbClr val="0000CC"/>
                </a:solidFill>
                <a:cs typeface="Times New Roman" panose="02020603050405020304" pitchFamily="18" charset="0"/>
              </a:rPr>
              <a:t>当</a:t>
            </a:r>
            <a:r>
              <a:rPr lang="en-US" altLang="zh-CN" sz="2600" b="1" kern="100" dirty="0">
                <a:solidFill>
                  <a:srgbClr val="0000CC"/>
                </a:solidFill>
                <a:cs typeface="Times New Roman" panose="02020603050405020304" pitchFamily="18" charset="0"/>
              </a:rPr>
              <a:t>A</a:t>
            </a:r>
            <a:r>
              <a:rPr lang="zh-CN" altLang="en-US" sz="2600" b="1" kern="100" dirty="0">
                <a:solidFill>
                  <a:srgbClr val="0000CC"/>
                </a:solidFill>
                <a:cs typeface="Times New Roman" panose="02020603050405020304" pitchFamily="18" charset="0"/>
              </a:rPr>
              <a:t>，</a:t>
            </a:r>
            <a:r>
              <a:rPr lang="en-US" altLang="zh-CN" sz="2600" b="1" kern="100" dirty="0">
                <a:solidFill>
                  <a:srgbClr val="0000CC"/>
                </a:solidFill>
                <a:cs typeface="Times New Roman" panose="02020603050405020304" pitchFamily="18" charset="0"/>
              </a:rPr>
              <a:t>B</a:t>
            </a:r>
            <a:r>
              <a:rPr lang="zh-CN" altLang="en-US" sz="2600" b="1" kern="100" dirty="0">
                <a:solidFill>
                  <a:srgbClr val="0000CC"/>
                </a:solidFill>
                <a:cs typeface="Times New Roman" panose="02020603050405020304" pitchFamily="18" charset="0"/>
              </a:rPr>
              <a:t>任务组的工作存在分歧时，通过课题组，项目组的顺序逐级进行协调解决。</a:t>
            </a:r>
          </a:p>
          <a:p>
            <a:pPr algn="just"/>
            <a:r>
              <a:rPr lang="zh-CN" altLang="en-US" sz="2600" b="1" kern="100" dirty="0" smtClean="0">
                <a:solidFill>
                  <a:prstClr val="black"/>
                </a:solidFill>
                <a:cs typeface="Times New Roman" panose="02020603050405020304" pitchFamily="18" charset="0"/>
              </a:rPr>
              <a:t>   </a:t>
            </a:r>
            <a:r>
              <a:rPr lang="en-US" altLang="zh-CN" sz="2600" b="1" kern="100" dirty="0" smtClean="0">
                <a:solidFill>
                  <a:srgbClr val="CC00FF"/>
                </a:solidFill>
                <a:cs typeface="Times New Roman" panose="02020603050405020304" pitchFamily="18" charset="0"/>
              </a:rPr>
              <a:t>d)</a:t>
            </a:r>
            <a:r>
              <a:rPr lang="zh-CN" altLang="en-US" sz="2600" b="1" kern="100" dirty="0" smtClean="0">
                <a:solidFill>
                  <a:srgbClr val="CC00FF"/>
                </a:solidFill>
                <a:cs typeface="Times New Roman" panose="02020603050405020304" pitchFamily="18" charset="0"/>
              </a:rPr>
              <a:t>项目</a:t>
            </a:r>
            <a:r>
              <a:rPr lang="zh-CN" altLang="en-US" sz="2600" b="1" kern="100" dirty="0">
                <a:solidFill>
                  <a:srgbClr val="CC00FF"/>
                </a:solidFill>
                <a:cs typeface="Times New Roman" panose="02020603050405020304" pitchFamily="18" charset="0"/>
              </a:rPr>
              <a:t>负责人、课题负责人及专家组每年一次，检查和指导所有任务组负责人的工作。</a:t>
            </a:r>
          </a:p>
          <a:p>
            <a:pPr algn="just"/>
            <a:r>
              <a:rPr lang="zh-CN" altLang="en-US" sz="2600" b="1" kern="100" dirty="0" smtClean="0">
                <a:solidFill>
                  <a:prstClr val="black"/>
                </a:solidFill>
                <a:cs typeface="Times New Roman" panose="02020603050405020304" pitchFamily="18" charset="0"/>
              </a:rPr>
              <a:t>   </a:t>
            </a:r>
            <a:r>
              <a:rPr lang="en-US" altLang="zh-CN" sz="2600" b="1" kern="100" dirty="0" smtClean="0">
                <a:solidFill>
                  <a:prstClr val="black"/>
                </a:solidFill>
                <a:cs typeface="Times New Roman" panose="02020603050405020304" pitchFamily="18" charset="0"/>
              </a:rPr>
              <a:t>e)</a:t>
            </a:r>
            <a:r>
              <a:rPr lang="zh-CN" altLang="en-US" sz="2600" b="1" kern="100" dirty="0" smtClean="0">
                <a:solidFill>
                  <a:prstClr val="black"/>
                </a:solidFill>
                <a:cs typeface="Times New Roman" panose="02020603050405020304" pitchFamily="18" charset="0"/>
              </a:rPr>
              <a:t>任务</a:t>
            </a:r>
            <a:r>
              <a:rPr lang="zh-CN" altLang="en-US" sz="2600" b="1" kern="100" dirty="0">
                <a:solidFill>
                  <a:prstClr val="black"/>
                </a:solidFill>
                <a:cs typeface="Times New Roman" panose="02020603050405020304" pitchFamily="18" charset="0"/>
              </a:rPr>
              <a:t>组负责人每届任期一年，由课题负责人提出人选，经项目负责人批准，签订任务协议书后履职，可继任多届</a:t>
            </a:r>
            <a:r>
              <a:rPr lang="zh-CN" altLang="en-US" sz="2600" b="1" kern="100" dirty="0" smtClean="0">
                <a:solidFill>
                  <a:prstClr val="black"/>
                </a:solidFill>
                <a:cs typeface="Times New Roman" panose="02020603050405020304" pitchFamily="18" charset="0"/>
              </a:rPr>
              <a:t>。   </a:t>
            </a:r>
            <a:endParaRPr lang="zh-CN" altLang="en-US" sz="2600" b="1" kern="10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744048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804037"/>
            <a:ext cx="10515600" cy="1325563"/>
          </a:xfrm>
        </p:spPr>
        <p:txBody>
          <a:bodyPr/>
          <a:lstStyle/>
          <a:p>
            <a:pPr algn="ctr"/>
            <a:r>
              <a:rPr lang="zh-CN" altLang="en-US" b="1" dirty="0" smtClean="0"/>
              <a:t>项目组章程</a:t>
            </a:r>
            <a:r>
              <a:rPr lang="zh-CN" altLang="en-US" b="1" dirty="0">
                <a:solidFill>
                  <a:prstClr val="black"/>
                </a:solidFill>
              </a:rPr>
              <a:t>（草稿）</a:t>
            </a:r>
            <a:endParaRPr lang="zh-CN" altLang="en-US" b="1" dirty="0"/>
          </a:p>
        </p:txBody>
      </p:sp>
      <p:sp>
        <p:nvSpPr>
          <p:cNvPr id="3" name="矩形 2"/>
          <p:cNvSpPr/>
          <p:nvPr/>
        </p:nvSpPr>
        <p:spPr>
          <a:xfrm>
            <a:off x="1810512" y="2537103"/>
            <a:ext cx="8769096" cy="2893100"/>
          </a:xfrm>
          <a:prstGeom prst="rect">
            <a:avLst/>
          </a:prstGeom>
        </p:spPr>
        <p:txBody>
          <a:bodyPr wrap="square">
            <a:spAutoFit/>
          </a:bodyPr>
          <a:lstStyle/>
          <a:p>
            <a:pPr algn="just"/>
            <a:r>
              <a:rPr lang="en-US" altLang="zh-CN" sz="2600" b="1" kern="100" dirty="0" smtClean="0">
                <a:solidFill>
                  <a:prstClr val="black"/>
                </a:solidFill>
                <a:cs typeface="Times New Roman" panose="02020603050405020304" pitchFamily="18" charset="0"/>
              </a:rPr>
              <a:t>8</a:t>
            </a:r>
            <a:r>
              <a:rPr lang="zh-CN" altLang="en-US" sz="2600" b="1" kern="100" dirty="0" smtClean="0">
                <a:solidFill>
                  <a:prstClr val="black"/>
                </a:solidFill>
                <a:cs typeface="Times New Roman" panose="02020603050405020304" pitchFamily="18" charset="0"/>
              </a:rPr>
              <a:t>）</a:t>
            </a:r>
            <a:r>
              <a:rPr lang="zh-CN" altLang="en-US" sz="2600" b="1" kern="100" dirty="0" smtClean="0">
                <a:solidFill>
                  <a:srgbClr val="FF0000"/>
                </a:solidFill>
                <a:cs typeface="Times New Roman" panose="02020603050405020304" pitchFamily="18" charset="0"/>
              </a:rPr>
              <a:t>项目</a:t>
            </a:r>
            <a:r>
              <a:rPr lang="zh-CN" altLang="en-US" sz="2600" b="1" kern="100" dirty="0">
                <a:solidFill>
                  <a:srgbClr val="FF0000"/>
                </a:solidFill>
                <a:cs typeface="Times New Roman" panose="02020603050405020304" pitchFamily="18" charset="0"/>
              </a:rPr>
              <a:t>、</a:t>
            </a:r>
            <a:r>
              <a:rPr lang="zh-CN" altLang="en-US" sz="2600" b="1" kern="100" dirty="0" smtClean="0">
                <a:solidFill>
                  <a:srgbClr val="FF0000"/>
                </a:solidFill>
                <a:cs typeface="Times New Roman" panose="02020603050405020304" pitchFamily="18" charset="0"/>
              </a:rPr>
              <a:t>课题</a:t>
            </a:r>
            <a:r>
              <a:rPr lang="zh-CN" altLang="en-US" sz="2600" b="1" kern="100" dirty="0">
                <a:solidFill>
                  <a:srgbClr val="FF0000"/>
                </a:solidFill>
                <a:cs typeface="Times New Roman" panose="02020603050405020304" pitchFamily="18" charset="0"/>
              </a:rPr>
              <a:t>和任务组的每次会议报告，需全部收集，放在</a:t>
            </a:r>
            <a:r>
              <a:rPr lang="en-US" altLang="zh-CN" sz="2600" b="1" kern="100" dirty="0">
                <a:solidFill>
                  <a:srgbClr val="FF0000"/>
                </a:solidFill>
                <a:cs typeface="Times New Roman" panose="02020603050405020304" pitchFamily="18" charset="0"/>
              </a:rPr>
              <a:t>LHAASO</a:t>
            </a:r>
            <a:r>
              <a:rPr lang="zh-CN" altLang="en-US" sz="2600" b="1" kern="100" dirty="0">
                <a:solidFill>
                  <a:srgbClr val="FF0000"/>
                </a:solidFill>
                <a:cs typeface="Times New Roman" panose="02020603050405020304" pitchFamily="18" charset="0"/>
              </a:rPr>
              <a:t>的</a:t>
            </a:r>
            <a:r>
              <a:rPr lang="en-US" altLang="zh-CN" sz="2600" b="1" kern="100" dirty="0" err="1">
                <a:solidFill>
                  <a:srgbClr val="FF0000"/>
                </a:solidFill>
                <a:cs typeface="Times New Roman" panose="02020603050405020304" pitchFamily="18" charset="0"/>
              </a:rPr>
              <a:t>DocDB</a:t>
            </a:r>
            <a:r>
              <a:rPr lang="zh-CN" altLang="en-US" sz="2600" b="1" kern="100" dirty="0">
                <a:solidFill>
                  <a:srgbClr val="FF0000"/>
                </a:solidFill>
                <a:cs typeface="Times New Roman" panose="02020603050405020304" pitchFamily="18" charset="0"/>
              </a:rPr>
              <a:t>系统内保存，方便所有</a:t>
            </a:r>
            <a:r>
              <a:rPr lang="en-US" altLang="zh-CN" sz="2600" b="1" kern="100" dirty="0">
                <a:solidFill>
                  <a:srgbClr val="FF0000"/>
                </a:solidFill>
                <a:cs typeface="Times New Roman" panose="02020603050405020304" pitchFamily="18" charset="0"/>
              </a:rPr>
              <a:t>LHAASO</a:t>
            </a:r>
            <a:r>
              <a:rPr lang="zh-CN" altLang="en-US" sz="2600" b="1" kern="100" dirty="0">
                <a:solidFill>
                  <a:srgbClr val="FF0000"/>
                </a:solidFill>
                <a:cs typeface="Times New Roman" panose="02020603050405020304" pitchFamily="18" charset="0"/>
              </a:rPr>
              <a:t>合作组成员查阅。</a:t>
            </a:r>
          </a:p>
          <a:p>
            <a:pPr algn="just"/>
            <a:r>
              <a:rPr lang="en-US" altLang="zh-CN" sz="2600" b="1" kern="100" dirty="0">
                <a:solidFill>
                  <a:prstClr val="black"/>
                </a:solidFill>
                <a:cs typeface="Times New Roman" panose="02020603050405020304" pitchFamily="18" charset="0"/>
              </a:rPr>
              <a:t>9</a:t>
            </a:r>
            <a:r>
              <a:rPr lang="zh-CN" altLang="en-US" sz="2600" b="1" kern="100" dirty="0" smtClean="0">
                <a:solidFill>
                  <a:prstClr val="black"/>
                </a:solidFill>
                <a:cs typeface="Times New Roman" panose="02020603050405020304" pitchFamily="18" charset="0"/>
              </a:rPr>
              <a:t>）研究</a:t>
            </a:r>
            <a:r>
              <a:rPr lang="zh-CN" altLang="en-US" sz="2600" b="1" kern="100" dirty="0">
                <a:solidFill>
                  <a:prstClr val="black"/>
                </a:solidFill>
                <a:cs typeface="Times New Roman" panose="02020603050405020304" pitchFamily="18" charset="0"/>
              </a:rPr>
              <a:t>过程中获得重要成果，及时提交科技部信息转报或重点专项简讯，向上级汇报，向社会宣传。</a:t>
            </a:r>
          </a:p>
          <a:p>
            <a:pPr algn="just"/>
            <a:r>
              <a:rPr lang="en-US" altLang="zh-CN" sz="2600" b="1" kern="100" dirty="0" smtClean="0">
                <a:solidFill>
                  <a:prstClr val="black"/>
                </a:solidFill>
                <a:cs typeface="Times New Roman" panose="02020603050405020304" pitchFamily="18" charset="0"/>
              </a:rPr>
              <a:t>10</a:t>
            </a:r>
            <a:r>
              <a:rPr lang="zh-CN" altLang="en-US" sz="2600" b="1" kern="100" dirty="0">
                <a:solidFill>
                  <a:prstClr val="black"/>
                </a:solidFill>
                <a:cs typeface="Times New Roman" panose="02020603050405020304" pitchFamily="18" charset="0"/>
              </a:rPr>
              <a:t>）</a:t>
            </a:r>
            <a:r>
              <a:rPr lang="zh-CN" altLang="en-US" sz="2600" b="1" kern="100" dirty="0" smtClean="0">
                <a:solidFill>
                  <a:srgbClr val="0000CC"/>
                </a:solidFill>
                <a:cs typeface="Times New Roman" panose="02020603050405020304" pitchFamily="18" charset="0"/>
              </a:rPr>
              <a:t>本</a:t>
            </a:r>
            <a:r>
              <a:rPr lang="zh-CN" altLang="en-US" sz="2600" b="1" kern="100" dirty="0">
                <a:solidFill>
                  <a:srgbClr val="0000CC"/>
                </a:solidFill>
                <a:cs typeface="Times New Roman" panose="02020603050405020304" pitchFamily="18" charset="0"/>
              </a:rPr>
              <a:t>章程经项目组成员提议，项目负责人批准，可作修改，并在项目组年度会议上公布。</a:t>
            </a:r>
          </a:p>
        </p:txBody>
      </p:sp>
    </p:spTree>
    <p:extLst>
      <p:ext uri="{BB962C8B-B14F-4D97-AF65-F5344CB8AC3E}">
        <p14:creationId xmlns:p14="http://schemas.microsoft.com/office/powerpoint/2010/main" val="28698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73685"/>
            <a:ext cx="10515600" cy="695579"/>
          </a:xfrm>
        </p:spPr>
        <p:txBody>
          <a:bodyPr/>
          <a:lstStyle/>
          <a:p>
            <a:pPr algn="ctr"/>
            <a:r>
              <a:rPr lang="zh-CN" altLang="en-US" b="1" dirty="0" smtClean="0">
                <a:solidFill>
                  <a:prstClr val="black"/>
                </a:solidFill>
              </a:rPr>
              <a:t>实施方案举例：</a:t>
            </a:r>
            <a:r>
              <a:rPr lang="zh-CN" altLang="en-US" b="1" dirty="0" smtClean="0"/>
              <a:t>第三</a:t>
            </a:r>
            <a:r>
              <a:rPr lang="zh-CN" altLang="en-US" b="1" dirty="0" smtClean="0"/>
              <a:t>课题（初稿）</a:t>
            </a:r>
            <a:endParaRPr lang="zh-CN" altLang="en-US" b="1" dirty="0"/>
          </a:p>
        </p:txBody>
      </p:sp>
      <p:sp>
        <p:nvSpPr>
          <p:cNvPr id="3" name="矩形 2"/>
          <p:cNvSpPr/>
          <p:nvPr/>
        </p:nvSpPr>
        <p:spPr>
          <a:xfrm>
            <a:off x="1018032" y="1690688"/>
            <a:ext cx="10768584" cy="1200329"/>
          </a:xfrm>
          <a:prstGeom prst="rect">
            <a:avLst/>
          </a:prstGeom>
        </p:spPr>
        <p:txBody>
          <a:bodyPr wrap="square">
            <a:spAutoFit/>
          </a:bodyPr>
          <a:lstStyle/>
          <a:p>
            <a:r>
              <a:rPr lang="zh-CN" altLang="zh-CN" sz="2400" kern="100" dirty="0">
                <a:ea typeface="仿宋" panose="02010609060101010101" pitchFamily="49" charset="-122"/>
                <a:cs typeface="Times New Roman" panose="02020603050405020304" pitchFamily="18" charset="0"/>
              </a:rPr>
              <a:t>课题</a:t>
            </a:r>
            <a:r>
              <a:rPr lang="en-US" altLang="zh-CN" sz="2400" kern="100" dirty="0">
                <a:ea typeface="仿宋" panose="02010609060101010101" pitchFamily="49" charset="-122"/>
                <a:cs typeface="Times New Roman" panose="02020603050405020304" pitchFamily="18" charset="0"/>
              </a:rPr>
              <a:t>3</a:t>
            </a:r>
            <a:r>
              <a:rPr lang="zh-CN" altLang="zh-CN" sz="2400" kern="100" dirty="0">
                <a:ea typeface="仿宋" panose="02010609060101010101" pitchFamily="49" charset="-122"/>
                <a:cs typeface="Times New Roman" panose="02020603050405020304" pitchFamily="18" charset="0"/>
              </a:rPr>
              <a:t>下设</a:t>
            </a:r>
            <a:r>
              <a:rPr lang="en-US" altLang="zh-CN" sz="2400" kern="100" dirty="0">
                <a:ea typeface="仿宋" panose="02010609060101010101" pitchFamily="49" charset="-122"/>
                <a:cs typeface="Times New Roman" panose="02020603050405020304" pitchFamily="18" charset="0"/>
              </a:rPr>
              <a:t>3</a:t>
            </a:r>
            <a:r>
              <a:rPr lang="zh-CN" altLang="zh-CN" sz="2400" kern="100" dirty="0">
                <a:ea typeface="仿宋" panose="02010609060101010101" pitchFamily="49" charset="-122"/>
                <a:cs typeface="Times New Roman" panose="02020603050405020304" pitchFamily="18" charset="0"/>
              </a:rPr>
              <a:t>个任务组</a:t>
            </a:r>
            <a:r>
              <a:rPr lang="en-US" altLang="zh-CN" sz="2400" kern="100" dirty="0">
                <a:ea typeface="仿宋" panose="02010609060101010101" pitchFamily="49" charset="-122"/>
                <a:cs typeface="Times New Roman" panose="02020603050405020304" pitchFamily="18" charset="0"/>
              </a:rPr>
              <a:t>:a)</a:t>
            </a:r>
            <a:r>
              <a:rPr lang="zh-CN" altLang="zh-CN" sz="2400" kern="100" dirty="0">
                <a:ea typeface="仿宋" panose="02010609060101010101" pitchFamily="49" charset="-122"/>
                <a:cs typeface="Times New Roman" panose="02020603050405020304" pitchFamily="18" charset="0"/>
              </a:rPr>
              <a:t>宇宙线能谱和各项异性研究由</a:t>
            </a:r>
            <a:r>
              <a:rPr lang="zh-CN" altLang="zh-CN" sz="2400" kern="100" dirty="0">
                <a:solidFill>
                  <a:srgbClr val="FF0000"/>
                </a:solidFill>
                <a:ea typeface="仿宋" panose="02010609060101010101" pitchFamily="49" charset="-122"/>
                <a:cs typeface="Times New Roman" panose="02020603050405020304" pitchFamily="18" charset="0"/>
              </a:rPr>
              <a:t>刘四明，袁强和胡红波负责</a:t>
            </a:r>
            <a:r>
              <a:rPr lang="en-US" altLang="zh-CN" sz="2400" kern="100" dirty="0">
                <a:ea typeface="仿宋" panose="02010609060101010101" pitchFamily="49" charset="-122"/>
                <a:cs typeface="Times New Roman" panose="02020603050405020304" pitchFamily="18" charset="0"/>
              </a:rPr>
              <a:t>;b)</a:t>
            </a:r>
            <a:r>
              <a:rPr lang="zh-CN" altLang="zh-CN" sz="2400" kern="100" dirty="0">
                <a:ea typeface="仿宋" panose="02010609060101010101" pitchFamily="49" charset="-122"/>
                <a:cs typeface="Times New Roman" panose="02020603050405020304" pitchFamily="18" charset="0"/>
              </a:rPr>
              <a:t>河外宇宙射线源的研究由王祥玉负责</a:t>
            </a:r>
            <a:r>
              <a:rPr lang="en-US" altLang="zh-CN" sz="2400" kern="100" dirty="0">
                <a:ea typeface="仿宋" panose="02010609060101010101" pitchFamily="49" charset="-122"/>
                <a:cs typeface="Times New Roman" panose="02020603050405020304" pitchFamily="18" charset="0"/>
              </a:rPr>
              <a:t>;c)</a:t>
            </a:r>
            <a:r>
              <a:rPr lang="zh-CN" altLang="zh-CN" sz="2400" kern="100" dirty="0">
                <a:ea typeface="仿宋" panose="02010609060101010101" pitchFamily="49" charset="-122"/>
                <a:cs typeface="Times New Roman" panose="02020603050405020304" pitchFamily="18" charset="0"/>
              </a:rPr>
              <a:t>宇宙射线的多波段观测研究由朱辉和田文武负责。</a:t>
            </a:r>
            <a:endParaRPr lang="zh-CN" altLang="en-US" sz="2400" dirty="0"/>
          </a:p>
        </p:txBody>
      </p:sp>
      <p:sp>
        <p:nvSpPr>
          <p:cNvPr id="4" name="矩形 3"/>
          <p:cNvSpPr/>
          <p:nvPr/>
        </p:nvSpPr>
        <p:spPr>
          <a:xfrm>
            <a:off x="1018032" y="1045506"/>
            <a:ext cx="6288901" cy="523220"/>
          </a:xfrm>
          <a:prstGeom prst="rect">
            <a:avLst/>
          </a:prstGeom>
        </p:spPr>
        <p:txBody>
          <a:bodyPr wrap="none">
            <a:spAutoFit/>
          </a:bodyPr>
          <a:lstStyle/>
          <a:p>
            <a:r>
              <a:rPr lang="zh-CN" altLang="en-US" sz="2800" kern="100" dirty="0" smtClean="0">
                <a:ea typeface="黑体" panose="02010609060101010101" pitchFamily="49" charset="-122"/>
                <a:cs typeface="Times New Roman" panose="02020603050405020304" pitchFamily="18" charset="0"/>
              </a:rPr>
              <a:t>三、</a:t>
            </a:r>
            <a:r>
              <a:rPr lang="zh-CN" altLang="zh-CN" sz="2800" kern="100" dirty="0" smtClean="0">
                <a:ea typeface="黑体" panose="02010609060101010101" pitchFamily="49" charset="-122"/>
                <a:cs typeface="Times New Roman" panose="02020603050405020304" pitchFamily="18" charset="0"/>
              </a:rPr>
              <a:t>项目</a:t>
            </a:r>
            <a:r>
              <a:rPr lang="zh-CN" altLang="zh-CN" sz="2800" kern="100" dirty="0">
                <a:ea typeface="黑体" panose="02010609060101010101" pitchFamily="49" charset="-122"/>
                <a:cs typeface="Times New Roman" panose="02020603050405020304" pitchFamily="18" charset="0"/>
              </a:rPr>
              <a:t>实施关键节点与具体实施计划</a:t>
            </a:r>
            <a:endParaRPr lang="zh-CN" altLang="en-US" sz="2800" dirty="0"/>
          </a:p>
        </p:txBody>
      </p:sp>
      <p:sp>
        <p:nvSpPr>
          <p:cNvPr id="5" name="矩形 4"/>
          <p:cNvSpPr/>
          <p:nvPr/>
        </p:nvSpPr>
        <p:spPr>
          <a:xfrm>
            <a:off x="1018032" y="3076987"/>
            <a:ext cx="10475976" cy="3477875"/>
          </a:xfrm>
          <a:prstGeom prst="rect">
            <a:avLst/>
          </a:prstGeom>
        </p:spPr>
        <p:txBody>
          <a:bodyPr wrap="square">
            <a:spAutoFit/>
          </a:bodyPr>
          <a:lstStyle/>
          <a:p>
            <a:r>
              <a:rPr lang="zh-CN" altLang="zh-CN" sz="2400" kern="100" dirty="0">
                <a:ea typeface="仿宋" panose="02010609060101010101" pitchFamily="49" charset="-122"/>
                <a:cs typeface="Times New Roman" panose="02020603050405020304" pitchFamily="18" charset="0"/>
              </a:rPr>
              <a:t>各任务组每周组织研讨会一次，由任务组成员汇报工作进展。研讨会的时间地点通过合作组邮箱群发，项目其他成员可以通过视频等形式参与，相关报告要存档以便于查阅。</a:t>
            </a:r>
          </a:p>
          <a:p>
            <a:r>
              <a:rPr lang="zh-CN" altLang="zh-CN" sz="2400" kern="100" dirty="0">
                <a:ea typeface="仿宋" panose="02010609060101010101" pitchFamily="49" charset="-122"/>
                <a:cs typeface="Times New Roman" panose="02020603050405020304" pitchFamily="18" charset="0"/>
              </a:rPr>
              <a:t>课题组</a:t>
            </a:r>
            <a:r>
              <a:rPr lang="en-US" altLang="zh-CN" sz="2400" kern="100" dirty="0">
                <a:ea typeface="仿宋" panose="02010609060101010101" pitchFamily="49" charset="-122"/>
                <a:cs typeface="Times New Roman" panose="02020603050405020304" pitchFamily="18" charset="0"/>
              </a:rPr>
              <a:t>3</a:t>
            </a:r>
            <a:r>
              <a:rPr lang="zh-CN" altLang="zh-CN" sz="2400" kern="100" dirty="0">
                <a:ea typeface="仿宋" panose="02010609060101010101" pitchFamily="49" charset="-122"/>
                <a:cs typeface="Times New Roman" panose="02020603050405020304" pitchFamily="18" charset="0"/>
              </a:rPr>
              <a:t>每月组织研讨会一次，并邀请有关专家参与。研讨会的时间地点通过合作组邮箱群发，项目其他成员可以通过视频等形式参与，相关报告要存档以便于查阅。通过每月的研讨会，课题组将总结各任务组工作进展并为在每年两次的</a:t>
            </a:r>
            <a:r>
              <a:rPr lang="en-US" altLang="zh-CN" sz="2400" kern="100" dirty="0">
                <a:ea typeface="仿宋" panose="02010609060101010101" pitchFamily="49" charset="-122"/>
                <a:cs typeface="Times New Roman" panose="02020603050405020304" pitchFamily="18" charset="0"/>
              </a:rPr>
              <a:t>LHAASO</a:t>
            </a:r>
            <a:r>
              <a:rPr lang="zh-CN" altLang="zh-CN" sz="2400" kern="100" dirty="0">
                <a:ea typeface="仿宋" panose="02010609060101010101" pitchFamily="49" charset="-122"/>
                <a:cs typeface="Times New Roman" panose="02020603050405020304" pitchFamily="18" charset="0"/>
              </a:rPr>
              <a:t>合作组会议上汇报成果做准备</a:t>
            </a:r>
            <a:r>
              <a:rPr lang="zh-CN" altLang="zh-CN" sz="2400" kern="100" dirty="0" smtClean="0">
                <a:ea typeface="仿宋" panose="02010609060101010101" pitchFamily="49" charset="-122"/>
                <a:cs typeface="Times New Roman" panose="02020603050405020304" pitchFamily="18" charset="0"/>
              </a:rPr>
              <a:t>。</a:t>
            </a:r>
            <a:endParaRPr lang="en-US" altLang="zh-CN" sz="2400" kern="100" dirty="0" smtClean="0">
              <a:ea typeface="仿宋" panose="02010609060101010101" pitchFamily="49" charset="-122"/>
              <a:cs typeface="Times New Roman" panose="02020603050405020304" pitchFamily="18" charset="0"/>
            </a:endParaRPr>
          </a:p>
          <a:p>
            <a:endParaRPr lang="en-US" altLang="zh-CN" sz="2400" kern="100" dirty="0" smtClean="0">
              <a:ea typeface="仿宋" panose="02010609060101010101" pitchFamily="49" charset="-122"/>
              <a:cs typeface="Times New Roman" panose="02020603050405020304" pitchFamily="18" charset="0"/>
            </a:endParaRPr>
          </a:p>
          <a:p>
            <a:pPr lvl="0"/>
            <a:r>
              <a:rPr lang="zh-CN" altLang="zh-CN" sz="2400" kern="100" dirty="0">
                <a:solidFill>
                  <a:srgbClr val="0000CC"/>
                </a:solidFill>
                <a:ea typeface="仿宋" panose="02010609060101010101" pitchFamily="49" charset="-122"/>
                <a:cs typeface="Times New Roman" panose="02020603050405020304" pitchFamily="18" charset="0"/>
              </a:rPr>
              <a:t>各任务组的组成，具体研究任务和研究计划如下：</a:t>
            </a:r>
          </a:p>
        </p:txBody>
      </p:sp>
    </p:spTree>
    <p:extLst>
      <p:ext uri="{BB962C8B-B14F-4D97-AF65-F5344CB8AC3E}">
        <p14:creationId xmlns:p14="http://schemas.microsoft.com/office/powerpoint/2010/main" val="230778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99304" y="214302"/>
            <a:ext cx="7092696" cy="1325563"/>
          </a:xfrm>
        </p:spPr>
        <p:txBody>
          <a:bodyPr/>
          <a:lstStyle/>
          <a:p>
            <a:pPr algn="ctr"/>
            <a:r>
              <a:rPr lang="zh-CN" altLang="en-US" b="1" dirty="0" smtClean="0"/>
              <a:t>实现</a:t>
            </a:r>
            <a:r>
              <a:rPr lang="zh-CN" altLang="en-US" b="1" dirty="0"/>
              <a:t>更多</a:t>
            </a:r>
            <a:r>
              <a:rPr lang="zh-CN" altLang="en-US" b="1" dirty="0" smtClean="0"/>
              <a:t>登顶珠峰的梦想</a:t>
            </a:r>
            <a:endParaRPr lang="zh-CN" altLang="en-US" b="1"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5839"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656" y="2970072"/>
            <a:ext cx="6943344" cy="3818839"/>
          </a:xfrm>
          <a:prstGeom prst="rect">
            <a:avLst/>
          </a:prstGeom>
        </p:spPr>
      </p:pic>
      <p:sp>
        <p:nvSpPr>
          <p:cNvPr id="8" name="文本框 7"/>
          <p:cNvSpPr txBox="1"/>
          <p:nvPr/>
        </p:nvSpPr>
        <p:spPr>
          <a:xfrm>
            <a:off x="1759371" y="132799"/>
            <a:ext cx="3180679" cy="523220"/>
          </a:xfrm>
          <a:prstGeom prst="rect">
            <a:avLst/>
          </a:prstGeom>
          <a:noFill/>
        </p:spPr>
        <p:txBody>
          <a:bodyPr wrap="none" rtlCol="0">
            <a:spAutoFit/>
          </a:bodyPr>
          <a:lstStyle/>
          <a:p>
            <a:r>
              <a:rPr lang="en-US" altLang="zh-CN" sz="2800" b="1" dirty="0" smtClean="0">
                <a:solidFill>
                  <a:schemeClr val="bg1"/>
                </a:solidFill>
              </a:rPr>
              <a:t>2018.5.14 ：</a:t>
            </a:r>
            <a:r>
              <a:rPr lang="zh-CN" altLang="en-US" sz="2800" b="1" dirty="0" smtClean="0">
                <a:solidFill>
                  <a:schemeClr val="bg1"/>
                </a:solidFill>
              </a:rPr>
              <a:t>夏伯渝</a:t>
            </a:r>
            <a:endParaRPr lang="zh-CN" altLang="en-US" sz="2800" b="1" dirty="0">
              <a:solidFill>
                <a:schemeClr val="bg1"/>
              </a:solidFill>
            </a:endParaRPr>
          </a:p>
        </p:txBody>
      </p:sp>
      <p:sp>
        <p:nvSpPr>
          <p:cNvPr id="9" name="矩形 8"/>
          <p:cNvSpPr/>
          <p:nvPr/>
        </p:nvSpPr>
        <p:spPr>
          <a:xfrm>
            <a:off x="5248656" y="3010877"/>
            <a:ext cx="3820277" cy="523220"/>
          </a:xfrm>
          <a:prstGeom prst="rect">
            <a:avLst/>
          </a:prstGeom>
        </p:spPr>
        <p:txBody>
          <a:bodyPr wrap="none">
            <a:spAutoFit/>
          </a:bodyPr>
          <a:lstStyle/>
          <a:p>
            <a:r>
              <a:rPr lang="en-US" altLang="zh-CN" sz="2800" b="1" dirty="0">
                <a:solidFill>
                  <a:srgbClr val="0000CC"/>
                </a:solidFill>
              </a:rPr>
              <a:t>2018.5.15：</a:t>
            </a:r>
            <a:r>
              <a:rPr lang="zh-CN" altLang="en-US" sz="2800" b="1" dirty="0">
                <a:solidFill>
                  <a:srgbClr val="0000CC"/>
                </a:solidFill>
              </a:rPr>
              <a:t>北大山鹰社</a:t>
            </a:r>
          </a:p>
        </p:txBody>
      </p:sp>
      <p:sp>
        <p:nvSpPr>
          <p:cNvPr id="3" name="文本框 2"/>
          <p:cNvSpPr txBox="1"/>
          <p:nvPr/>
        </p:nvSpPr>
        <p:spPr>
          <a:xfrm>
            <a:off x="5715347" y="1731748"/>
            <a:ext cx="5955476" cy="523220"/>
          </a:xfrm>
          <a:prstGeom prst="rect">
            <a:avLst/>
          </a:prstGeom>
          <a:noFill/>
        </p:spPr>
        <p:txBody>
          <a:bodyPr wrap="none" rtlCol="0">
            <a:spAutoFit/>
          </a:bodyPr>
          <a:lstStyle/>
          <a:p>
            <a:r>
              <a:rPr lang="zh-CN" altLang="en-US" sz="2800" b="1" dirty="0" smtClean="0"/>
              <a:t>装备、训练和后勤：科学化、标准化</a:t>
            </a:r>
            <a:endParaRPr lang="zh-CN" altLang="en-US" sz="2800" b="1" dirty="0"/>
          </a:p>
        </p:txBody>
      </p:sp>
    </p:spTree>
    <p:extLst>
      <p:ext uri="{BB962C8B-B14F-4D97-AF65-F5344CB8AC3E}">
        <p14:creationId xmlns:p14="http://schemas.microsoft.com/office/powerpoint/2010/main" val="1789908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2208" y="756267"/>
            <a:ext cx="10515600" cy="4832092"/>
          </a:xfrm>
          <a:prstGeom prst="rect">
            <a:avLst/>
          </a:prstGeom>
        </p:spPr>
        <p:txBody>
          <a:bodyPr wrap="square">
            <a:spAutoFit/>
          </a:bodyPr>
          <a:lstStyle/>
          <a:p>
            <a:r>
              <a:rPr lang="en-US" altLang="zh-CN" sz="2800" kern="100" dirty="0" smtClean="0">
                <a:latin typeface="仿宋" panose="02010609060101010101" pitchFamily="49" charset="-122"/>
                <a:ea typeface="仿宋" panose="02010609060101010101" pitchFamily="49" charset="-122"/>
                <a:cs typeface="Times New Roman" panose="02020603050405020304" pitchFamily="18" charset="0"/>
              </a:rPr>
              <a:t>a</a:t>
            </a:r>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）宇宙线能谱和各项异性研究：</a:t>
            </a:r>
          </a:p>
          <a:p>
            <a:r>
              <a:rPr lang="zh-CN" altLang="zh-CN" sz="2800" b="1" kern="100" dirty="0">
                <a:latin typeface="Calibri" panose="020F0502020204030204" pitchFamily="34" charset="0"/>
                <a:ea typeface="仿宋" panose="02010609060101010101" pitchFamily="49" charset="-122"/>
                <a:cs typeface="Times New Roman" panose="02020603050405020304" pitchFamily="18" charset="0"/>
              </a:rPr>
              <a:t>负责人</a:t>
            </a:r>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：刘四明、袁强、胡红波</a:t>
            </a:r>
          </a:p>
          <a:p>
            <a:r>
              <a:rPr lang="zh-CN" altLang="zh-CN" sz="2800" b="1" kern="100" dirty="0">
                <a:latin typeface="Calibri" panose="020F0502020204030204" pitchFamily="34" charset="0"/>
                <a:ea typeface="仿宋" panose="02010609060101010101" pitchFamily="49" charset="-122"/>
                <a:cs typeface="Times New Roman" panose="02020603050405020304" pitchFamily="18" charset="0"/>
              </a:rPr>
              <a:t>核心成员</a:t>
            </a:r>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：刘伟、辛玉良、郭义庆、曾厚敦、张轶然（博士）、石召东（博士）、包逸炜（博士）、张潇</a:t>
            </a:r>
          </a:p>
          <a:p>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本任务组的</a:t>
            </a:r>
            <a:r>
              <a:rPr lang="zh-CN" altLang="zh-CN" sz="2800" b="1" kern="100" dirty="0">
                <a:latin typeface="Calibri" panose="020F0502020204030204" pitchFamily="34" charset="0"/>
                <a:ea typeface="仿宋" panose="02010609060101010101" pitchFamily="49" charset="-122"/>
                <a:cs typeface="Times New Roman" panose="02020603050405020304" pitchFamily="18" charset="0"/>
              </a:rPr>
              <a:t>核心任务</a:t>
            </a:r>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是对宇宙线的分组分能谱和各向异性观测给出自恰合理的解释，并结合</a:t>
            </a:r>
            <a:r>
              <a:rPr lang="en-US" altLang="zh-CN" sz="2800" kern="100" dirty="0">
                <a:latin typeface="Calibri" panose="020F0502020204030204" pitchFamily="34" charset="0"/>
                <a:ea typeface="仿宋" panose="02010609060101010101" pitchFamily="49" charset="-122"/>
                <a:cs typeface="Times New Roman" panose="02020603050405020304" pitchFamily="18" charset="0"/>
              </a:rPr>
              <a:t>LHAASO</a:t>
            </a:r>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的特点，对有关观测给出相应的理论预期。</a:t>
            </a:r>
          </a:p>
          <a:p>
            <a:r>
              <a:rPr lang="zh-CN" altLang="zh-CN" sz="2800" kern="100" dirty="0">
                <a:ea typeface="仿宋" panose="02010609060101010101" pitchFamily="49" charset="-122"/>
                <a:cs typeface="Times New Roman" panose="02020603050405020304" pitchFamily="18" charset="0"/>
              </a:rPr>
              <a:t>在</a:t>
            </a:r>
            <a:r>
              <a:rPr lang="zh-CN" altLang="zh-CN" sz="2800" b="1" kern="100" dirty="0">
                <a:ea typeface="仿宋" panose="02010609060101010101" pitchFamily="49" charset="-122"/>
                <a:cs typeface="Times New Roman" panose="02020603050405020304" pitchFamily="18" charset="0"/>
              </a:rPr>
              <a:t>研究方法</a:t>
            </a:r>
            <a:r>
              <a:rPr lang="zh-CN" altLang="zh-CN" sz="2800" kern="100" dirty="0">
                <a:ea typeface="仿宋" panose="02010609060101010101" pitchFamily="49" charset="-122"/>
                <a:cs typeface="Times New Roman" panose="02020603050405020304" pitchFamily="18" charset="0"/>
              </a:rPr>
              <a:t>上，主要开展以下工作</a:t>
            </a:r>
            <a:r>
              <a:rPr lang="zh-CN" altLang="zh-CN" sz="2800" kern="100" dirty="0" smtClean="0">
                <a:ea typeface="仿宋" panose="02010609060101010101" pitchFamily="49" charset="-122"/>
                <a:cs typeface="Times New Roman" panose="02020603050405020304" pitchFamily="18" charset="0"/>
              </a:rPr>
              <a:t>：</a:t>
            </a:r>
            <a:endParaRPr lang="en-US" altLang="zh-CN" sz="2800" kern="100" dirty="0" smtClean="0">
              <a:ea typeface="仿宋" panose="02010609060101010101" pitchFamily="49" charset="-122"/>
              <a:cs typeface="Times New Roman" panose="02020603050405020304" pitchFamily="18" charset="0"/>
            </a:endParaRPr>
          </a:p>
          <a:p>
            <a:r>
              <a:rPr lang="zh-CN" altLang="en-US" sz="2800" kern="100" dirty="0" smtClean="0">
                <a:ea typeface="仿宋" panose="02010609060101010101" pitchFamily="49" charset="-122"/>
                <a:cs typeface="Times New Roman" panose="02020603050405020304" pitchFamily="18" charset="0"/>
              </a:rPr>
              <a:t>（</a:t>
            </a:r>
            <a:r>
              <a:rPr lang="en-US" altLang="zh-CN" sz="2800" kern="100" dirty="0" smtClean="0">
                <a:ea typeface="仿宋" panose="02010609060101010101" pitchFamily="49" charset="-122"/>
                <a:cs typeface="Times New Roman" panose="02020603050405020304" pitchFamily="18" charset="0"/>
              </a:rPr>
              <a:t>1）</a:t>
            </a:r>
            <a:r>
              <a:rPr lang="zh-CN" altLang="en-US" sz="2800" kern="100" dirty="0" smtClean="0">
                <a:ea typeface="仿宋" panose="02010609060101010101" pitchFamily="49" charset="-122"/>
                <a:cs typeface="Times New Roman" panose="02020603050405020304" pitchFamily="18" charset="0"/>
              </a:rPr>
              <a:t>略</a:t>
            </a:r>
            <a:endParaRPr lang="en-US" altLang="zh-CN" sz="2800" dirty="0" smtClean="0"/>
          </a:p>
          <a:p>
            <a:r>
              <a:rPr lang="zh-CN" altLang="en-US" sz="2800" kern="100" dirty="0" smtClean="0">
                <a:ea typeface="仿宋" panose="02010609060101010101" pitchFamily="49" charset="-122"/>
                <a:cs typeface="Times New Roman" panose="02020603050405020304" pitchFamily="18" charset="0"/>
              </a:rPr>
              <a:t>（</a:t>
            </a:r>
            <a:r>
              <a:rPr lang="en-US" altLang="zh-CN" sz="2800" kern="100" dirty="0" smtClean="0">
                <a:ea typeface="仿宋" panose="02010609060101010101" pitchFamily="49" charset="-122"/>
                <a:cs typeface="Times New Roman" panose="02020603050405020304" pitchFamily="18" charset="0"/>
              </a:rPr>
              <a:t>2</a:t>
            </a:r>
            <a:r>
              <a:rPr lang="zh-CN" altLang="en-US" sz="2800" kern="100" dirty="0" smtClean="0">
                <a:ea typeface="仿宋" panose="02010609060101010101" pitchFamily="49" charset="-122"/>
                <a:cs typeface="Times New Roman" panose="02020603050405020304" pitchFamily="18" charset="0"/>
              </a:rPr>
              <a:t>）略</a:t>
            </a:r>
            <a:endParaRPr lang="en-US" altLang="zh-CN" sz="2800" kern="100" dirty="0" smtClean="0">
              <a:ea typeface="仿宋" panose="02010609060101010101" pitchFamily="49" charset="-122"/>
              <a:cs typeface="Times New Roman" panose="02020603050405020304" pitchFamily="18" charset="0"/>
            </a:endParaRPr>
          </a:p>
          <a:p>
            <a:r>
              <a:rPr lang="zh-CN" altLang="en-US" sz="2800" kern="100" dirty="0" smtClean="0">
                <a:ea typeface="仿宋" panose="02010609060101010101" pitchFamily="49" charset="-122"/>
                <a:cs typeface="Times New Roman" panose="02020603050405020304" pitchFamily="18" charset="0"/>
              </a:rPr>
              <a:t>（</a:t>
            </a:r>
            <a:r>
              <a:rPr lang="en-US" altLang="zh-CN" sz="2800" kern="100" dirty="0" smtClean="0">
                <a:ea typeface="仿宋" panose="02010609060101010101" pitchFamily="49" charset="-122"/>
                <a:cs typeface="Times New Roman" panose="02020603050405020304" pitchFamily="18" charset="0"/>
              </a:rPr>
              <a:t>3</a:t>
            </a:r>
            <a:r>
              <a:rPr lang="zh-CN" altLang="en-US" sz="2800" kern="100" dirty="0" smtClean="0">
                <a:ea typeface="仿宋" panose="02010609060101010101" pitchFamily="49" charset="-122"/>
                <a:cs typeface="Times New Roman" panose="02020603050405020304" pitchFamily="18" charset="0"/>
              </a:rPr>
              <a:t>）略</a:t>
            </a:r>
            <a:endParaRPr lang="en-US" altLang="zh-CN" sz="2800" kern="100" dirty="0" smtClean="0">
              <a:ea typeface="仿宋"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815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53312" y="303080"/>
            <a:ext cx="9628632" cy="6124754"/>
          </a:xfrm>
          <a:prstGeom prst="rect">
            <a:avLst/>
          </a:prstGeom>
        </p:spPr>
        <p:txBody>
          <a:bodyPr wrap="square">
            <a:spAutoFit/>
          </a:bodyPr>
          <a:lstStyle/>
          <a:p>
            <a:r>
              <a:rPr lang="zh-CN" altLang="zh-CN" sz="2800" b="1" kern="100" dirty="0">
                <a:latin typeface="Calibri" panose="020F0502020204030204" pitchFamily="34" charset="0"/>
                <a:ea typeface="仿宋" panose="02010609060101010101" pitchFamily="49" charset="-122"/>
                <a:cs typeface="Times New Roman" panose="02020603050405020304" pitchFamily="18" charset="0"/>
              </a:rPr>
              <a:t>具体研究任务</a:t>
            </a:r>
            <a:r>
              <a:rPr lang="zh-CN" altLang="zh-CN" sz="2800" kern="100" dirty="0">
                <a:latin typeface="Calibri" panose="020F0502020204030204" pitchFamily="34" charset="0"/>
                <a:ea typeface="仿宋" panose="02010609060101010101" pitchFamily="49" charset="-122"/>
                <a:cs typeface="Times New Roman" panose="02020603050405020304" pitchFamily="18" charset="0"/>
              </a:rPr>
              <a:t>：</a:t>
            </a:r>
          </a:p>
          <a:p>
            <a:r>
              <a:rPr lang="en-US" altLang="zh-CN" sz="2800" kern="100" dirty="0">
                <a:latin typeface="仿宋" panose="02010609060101010101" pitchFamily="49" charset="-122"/>
                <a:ea typeface="仿宋" panose="02010609060101010101" pitchFamily="49" charset="-122"/>
                <a:cs typeface="Times New Roman" panose="02020603050405020304" pitchFamily="18" charset="0"/>
              </a:rPr>
              <a:t>1:</a:t>
            </a:r>
            <a:r>
              <a:rPr lang="en-US" altLang="zh-CN" sz="2800" kern="0" dirty="0">
                <a:latin typeface="仿宋" panose="02010609060101010101" pitchFamily="49" charset="-122"/>
                <a:ea typeface="仿宋" panose="02010609060101010101" pitchFamily="49" charset="-122"/>
                <a:cs typeface="瀹嬩綋"/>
              </a:rPr>
              <a:t> </a:t>
            </a:r>
            <a:r>
              <a:rPr lang="zh-CN" altLang="zh-CN" sz="2800" kern="0" dirty="0">
                <a:latin typeface="Calibri" panose="020F0502020204030204" pitchFamily="34" charset="0"/>
                <a:ea typeface="仿宋" panose="02010609060101010101" pitchFamily="49" charset="-122"/>
                <a:cs typeface="瀹嬩綋"/>
              </a:rPr>
              <a:t>发展</a:t>
            </a:r>
            <a:r>
              <a:rPr lang="en-US" altLang="zh-CN" sz="2800" kern="0" dirty="0" err="1">
                <a:latin typeface="仿宋" panose="02010609060101010101" pitchFamily="49" charset="-122"/>
                <a:ea typeface="仿宋" panose="02010609060101010101" pitchFamily="49" charset="-122"/>
                <a:cs typeface="å®‹ä½“"/>
              </a:rPr>
              <a:t>Hillas</a:t>
            </a:r>
            <a:r>
              <a:rPr lang="zh-CN" altLang="zh-CN" sz="2800" kern="0" dirty="0">
                <a:latin typeface="Calibri" panose="020F0502020204030204" pitchFamily="34" charset="0"/>
                <a:ea typeface="仿宋" panose="02010609060101010101" pitchFamily="49" charset="-122"/>
                <a:cs typeface="瀹嬩綋"/>
              </a:rPr>
              <a:t>模型，开展超新星遗迹的多波段研究。</a:t>
            </a:r>
            <a:endParaRPr lang="zh-CN" altLang="zh-CN" sz="2800" kern="100" dirty="0">
              <a:latin typeface="Calibri" panose="020F0502020204030204" pitchFamily="34" charset="0"/>
              <a:ea typeface="仿宋" panose="02010609060101010101" pitchFamily="49" charset="-122"/>
              <a:cs typeface="Times New Roman" panose="02020603050405020304" pitchFamily="18" charset="0"/>
            </a:endParaRPr>
          </a:p>
          <a:p>
            <a:r>
              <a:rPr lang="en-US" altLang="zh-CN" sz="2800" kern="0" dirty="0">
                <a:latin typeface="仿宋" panose="02010609060101010101" pitchFamily="49" charset="-122"/>
                <a:ea typeface="仿宋" panose="02010609060101010101" pitchFamily="49" charset="-122"/>
                <a:cs typeface="瀹嬩綋"/>
              </a:rPr>
              <a:t>1a</a:t>
            </a:r>
            <a:r>
              <a:rPr lang="zh-CN" altLang="zh-CN" sz="2800" kern="0" dirty="0">
                <a:latin typeface="Calibri" panose="020F0502020204030204" pitchFamily="34" charset="0"/>
                <a:ea typeface="仿宋" panose="02010609060101010101" pitchFamily="49" charset="-122"/>
                <a:cs typeface="瀹嬩綋"/>
              </a:rPr>
              <a:t>：利用一个</a:t>
            </a:r>
            <a:r>
              <a:rPr lang="en-US" altLang="zh-CN" sz="2800" kern="0" dirty="0" err="1">
                <a:latin typeface="Calibri" panose="020F0502020204030204" pitchFamily="34" charset="0"/>
                <a:ea typeface="仿宋" panose="02010609060101010101" pitchFamily="49" charset="-122"/>
                <a:cs typeface="瀹嬩綋"/>
              </a:rPr>
              <a:t>TeV</a:t>
            </a:r>
            <a:r>
              <a:rPr lang="zh-CN" altLang="zh-CN" sz="2800" kern="0" dirty="0">
                <a:latin typeface="Calibri" panose="020F0502020204030204" pitchFamily="34" charset="0"/>
                <a:ea typeface="仿宋" panose="02010609060101010101" pitchFamily="49" charset="-122"/>
                <a:cs typeface="瀹嬩綋"/>
              </a:rPr>
              <a:t>辐射由轻子过程主导的年轻超新星遗样本（总共约</a:t>
            </a:r>
            <a:r>
              <a:rPr lang="en-US" altLang="zh-CN" sz="2800" kern="0" dirty="0">
                <a:latin typeface="Calibri" panose="020F0502020204030204" pitchFamily="34" charset="0"/>
                <a:ea typeface="仿宋" panose="02010609060101010101" pitchFamily="49" charset="-122"/>
                <a:cs typeface="瀹嬩綋"/>
              </a:rPr>
              <a:t>10</a:t>
            </a:r>
            <a:r>
              <a:rPr lang="zh-CN" altLang="zh-CN" sz="2800" kern="0" dirty="0">
                <a:latin typeface="Calibri" panose="020F0502020204030204" pitchFamily="34" charset="0"/>
                <a:ea typeface="仿宋" panose="02010609060101010101" pitchFamily="49" charset="-122"/>
                <a:cs typeface="瀹嬩綋"/>
              </a:rPr>
              <a:t>个源），分析年轻遗迹中高能电子分布函数的演化规律（刘四明、张潇、曾厚敦）</a:t>
            </a:r>
            <a:endParaRPr lang="zh-CN" altLang="zh-CN" sz="2800" kern="100" dirty="0">
              <a:latin typeface="Calibri" panose="020F0502020204030204" pitchFamily="34" charset="0"/>
              <a:ea typeface="仿宋" panose="02010609060101010101" pitchFamily="49" charset="-122"/>
              <a:cs typeface="Times New Roman" panose="02020603050405020304" pitchFamily="18" charset="0"/>
            </a:endParaRPr>
          </a:p>
          <a:p>
            <a:r>
              <a:rPr lang="en-US" altLang="zh-CN" sz="2800" kern="0" dirty="0">
                <a:latin typeface="仿宋" panose="02010609060101010101" pitchFamily="49" charset="-122"/>
                <a:ea typeface="仿宋" panose="02010609060101010101" pitchFamily="49" charset="-122"/>
                <a:cs typeface="瀹嬩綋"/>
              </a:rPr>
              <a:t>1b</a:t>
            </a:r>
            <a:r>
              <a:rPr lang="zh-CN" altLang="zh-CN" sz="2800" kern="0" dirty="0">
                <a:latin typeface="Calibri" panose="020F0502020204030204" pitchFamily="34" charset="0"/>
                <a:ea typeface="仿宋" panose="02010609060101010101" pitchFamily="49" charset="-122"/>
                <a:cs typeface="瀹嬩綋"/>
              </a:rPr>
              <a:t>：发展两分量的</a:t>
            </a:r>
            <a:r>
              <a:rPr lang="en-US" altLang="zh-CN" sz="2800" kern="0" dirty="0" err="1">
                <a:latin typeface="Calibri" panose="020F0502020204030204" pitchFamily="34" charset="0"/>
                <a:ea typeface="仿宋" panose="02010609060101010101" pitchFamily="49" charset="-122"/>
                <a:cs typeface="瀹嬩綋"/>
              </a:rPr>
              <a:t>Hillas</a:t>
            </a:r>
            <a:r>
              <a:rPr lang="zh-CN" altLang="zh-CN" sz="2800" kern="0" dirty="0">
                <a:latin typeface="Calibri" panose="020F0502020204030204" pitchFamily="34" charset="0"/>
                <a:ea typeface="仿宋" panose="02010609060101010101" pitchFamily="49" charset="-122"/>
                <a:cs typeface="瀹嬩綋"/>
              </a:rPr>
              <a:t>模型，将宇宙线总能谱和平均原子数谱与观测做比较（刘四明、张轶然）</a:t>
            </a:r>
            <a:endParaRPr lang="zh-CN" altLang="zh-CN" sz="2800" kern="100" dirty="0">
              <a:latin typeface="Calibri" panose="020F0502020204030204" pitchFamily="34" charset="0"/>
              <a:ea typeface="仿宋" panose="02010609060101010101" pitchFamily="49" charset="-122"/>
              <a:cs typeface="Times New Roman" panose="02020603050405020304" pitchFamily="18" charset="0"/>
            </a:endParaRPr>
          </a:p>
          <a:p>
            <a:r>
              <a:rPr lang="en-US" altLang="zh-CN" sz="2800" dirty="0">
                <a:latin typeface="仿宋" panose="02010609060101010101" pitchFamily="49" charset="-122"/>
                <a:cs typeface="瀹嬩綋"/>
              </a:rPr>
              <a:t>1c</a:t>
            </a:r>
            <a:r>
              <a:rPr lang="zh-CN" altLang="zh-CN" sz="2800" dirty="0">
                <a:ea typeface="仿宋" panose="02010609060101010101" pitchFamily="49" charset="-122"/>
                <a:cs typeface="瀹嬩綋"/>
              </a:rPr>
              <a:t>：对于已经探测到的</a:t>
            </a:r>
            <a:r>
              <a:rPr lang="en-US" altLang="zh-CN" sz="2800" dirty="0">
                <a:ea typeface="仿宋" panose="02010609060101010101" pitchFamily="49" charset="-122"/>
                <a:cs typeface="瀹嬩綋"/>
              </a:rPr>
              <a:t>30</a:t>
            </a:r>
            <a:r>
              <a:rPr lang="zh-CN" altLang="zh-CN" sz="2800" dirty="0">
                <a:ea typeface="仿宋" panose="02010609060101010101" pitchFamily="49" charset="-122"/>
                <a:cs typeface="瀹嬩綋"/>
              </a:rPr>
              <a:t>多个伽玛射线超新星遗迹，结合射电和</a:t>
            </a:r>
            <a:r>
              <a:rPr lang="en-US" altLang="zh-CN" sz="2800" dirty="0">
                <a:ea typeface="仿宋" panose="02010609060101010101" pitchFamily="49" charset="-122"/>
                <a:cs typeface="瀹嬩綋"/>
              </a:rPr>
              <a:t>X</a:t>
            </a:r>
            <a:r>
              <a:rPr lang="zh-CN" altLang="zh-CN" sz="2800" dirty="0">
                <a:ea typeface="仿宋" panose="02010609060101010101" pitchFamily="49" charset="-122"/>
                <a:cs typeface="瀹嬩綋"/>
              </a:rPr>
              <a:t>射线观测，通过多波段辐射能谱拟合分析超新星遗迹中高能粒子分布函数演化的规律（刘四明、</a:t>
            </a:r>
            <a:r>
              <a:rPr lang="zh-CN" altLang="zh-CN" sz="2800" dirty="0" smtClean="0">
                <a:ea typeface="仿宋" panose="02010609060101010101" pitchFamily="49" charset="-122"/>
                <a:cs typeface="瀹嬩綋"/>
              </a:rPr>
              <a:t>曾厚敦</a:t>
            </a:r>
            <a:r>
              <a:rPr lang="zh-CN" altLang="en-US" sz="2800" dirty="0" smtClean="0">
                <a:ea typeface="仿宋" panose="02010609060101010101" pitchFamily="49" charset="-122"/>
                <a:cs typeface="瀹嬩綋"/>
              </a:rPr>
              <a:t>）</a:t>
            </a:r>
            <a:endParaRPr lang="en-US" altLang="zh-CN" sz="2800" dirty="0" smtClean="0">
              <a:ea typeface="仿宋" panose="02010609060101010101" pitchFamily="49" charset="-122"/>
              <a:cs typeface="瀹嬩綋"/>
            </a:endParaRPr>
          </a:p>
          <a:p>
            <a:endParaRPr lang="en-US" altLang="zh-CN" sz="2800" dirty="0" smtClean="0">
              <a:ea typeface="仿宋" panose="02010609060101010101" pitchFamily="49" charset="-122"/>
            </a:endParaRPr>
          </a:p>
          <a:p>
            <a:r>
              <a:rPr lang="en-US" altLang="zh-CN" sz="2800" dirty="0" smtClean="0">
                <a:ea typeface="仿宋" panose="02010609060101010101" pitchFamily="49" charset="-122"/>
              </a:rPr>
              <a:t>2a-2e</a:t>
            </a:r>
            <a:r>
              <a:rPr lang="zh-CN" altLang="en-US" sz="2800" dirty="0" smtClean="0">
                <a:ea typeface="仿宋" panose="02010609060101010101" pitchFamily="49" charset="-122"/>
              </a:rPr>
              <a:t> 略</a:t>
            </a:r>
            <a:endParaRPr lang="en-US" altLang="zh-CN" sz="2800" dirty="0" smtClean="0">
              <a:ea typeface="仿宋" panose="02010609060101010101" pitchFamily="49" charset="-122"/>
            </a:endParaRPr>
          </a:p>
          <a:p>
            <a:r>
              <a:rPr lang="en-US" altLang="zh-CN" sz="2800" dirty="0" smtClean="0">
                <a:ea typeface="仿宋" panose="02010609060101010101" pitchFamily="49" charset="-122"/>
              </a:rPr>
              <a:t>3a-3b</a:t>
            </a:r>
            <a:r>
              <a:rPr lang="zh-CN" altLang="en-US" sz="2800" dirty="0" smtClean="0">
                <a:ea typeface="仿宋" panose="02010609060101010101" pitchFamily="49" charset="-122"/>
              </a:rPr>
              <a:t> 略</a:t>
            </a:r>
            <a:endParaRPr lang="en-US" altLang="zh-CN" sz="2800" dirty="0" smtClean="0">
              <a:ea typeface="仿宋" panose="02010609060101010101" pitchFamily="49" charset="-122"/>
            </a:endParaRPr>
          </a:p>
          <a:p>
            <a:r>
              <a:rPr lang="en-US" altLang="zh-CN" sz="2800" dirty="0" smtClean="0">
                <a:ea typeface="仿宋" panose="02010609060101010101" pitchFamily="49" charset="-122"/>
              </a:rPr>
              <a:t>…………………….</a:t>
            </a:r>
            <a:endParaRPr lang="zh-CN" altLang="en-US" sz="2800" dirty="0"/>
          </a:p>
        </p:txBody>
      </p:sp>
    </p:spTree>
    <p:extLst>
      <p:ext uri="{BB962C8B-B14F-4D97-AF65-F5344CB8AC3E}">
        <p14:creationId xmlns:p14="http://schemas.microsoft.com/office/powerpoint/2010/main" val="3563981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a:t>各</a:t>
            </a:r>
            <a:r>
              <a:rPr lang="zh-CN" altLang="en-US" b="1" dirty="0" smtClean="0"/>
              <a:t>研究任务的时间节点</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2107780467"/>
              </p:ext>
            </p:extLst>
          </p:nvPr>
        </p:nvGraphicFramePr>
        <p:xfrm>
          <a:off x="2122931" y="2587750"/>
          <a:ext cx="7946137" cy="2688337"/>
        </p:xfrm>
        <a:graphic>
          <a:graphicData uri="http://schemas.openxmlformats.org/drawingml/2006/table">
            <a:tbl>
              <a:tblPr firstRow="1" firstCol="1" bandRow="1"/>
              <a:tblGrid>
                <a:gridCol w="712921"/>
                <a:gridCol w="622050"/>
                <a:gridCol w="600504"/>
                <a:gridCol w="589263"/>
                <a:gridCol w="1164472"/>
                <a:gridCol w="398151"/>
                <a:gridCol w="664209"/>
                <a:gridCol w="663270"/>
                <a:gridCol w="393465"/>
                <a:gridCol w="393465"/>
                <a:gridCol w="415949"/>
                <a:gridCol w="664209"/>
                <a:gridCol w="664209"/>
              </a:tblGrid>
              <a:tr h="336042">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3</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4</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5</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6</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7</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8</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9</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10</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11</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12</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42">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2018</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1a</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36042">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2019</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1b</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1c</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2a</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2b</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just">
                        <a:spcAft>
                          <a:spcPts val="0"/>
                        </a:spcAft>
                      </a:pPr>
                      <a:r>
                        <a:rPr lang="en-US" sz="1400" b="1" kern="100">
                          <a:effectLst/>
                          <a:highlight>
                            <a:srgbClr val="00FF00"/>
                          </a:highligh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FF19"/>
                    </a:solidFill>
                  </a:tcPr>
                </a:tc>
                <a:tc>
                  <a:txBody>
                    <a:bodyPr/>
                    <a:lstStyle/>
                    <a:p>
                      <a:pPr algn="just">
                        <a:spcAft>
                          <a:spcPts val="0"/>
                        </a:spcAft>
                      </a:pPr>
                      <a:r>
                        <a:rPr lang="en-US" sz="1400" b="1" kern="100">
                          <a:effectLst/>
                          <a:highlight>
                            <a:srgbClr val="00FF00"/>
                          </a:highlight>
                          <a:latin typeface="Calibri" panose="020F0502020204030204" pitchFamily="34" charset="0"/>
                          <a:ea typeface="仿宋" panose="02010609060101010101" pitchFamily="49" charset="-122"/>
                          <a:cs typeface="Times New Roman" panose="02020603050405020304" pitchFamily="18" charset="0"/>
                        </a:rPr>
                        <a:t>C1</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FF19"/>
                    </a:solidFill>
                  </a:tcPr>
                </a:tc>
              </a:tr>
              <a:tr h="336042">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2020</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2c,2d</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3a</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C2</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336042">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2021</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3b</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B1</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4a</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4b</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36042">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2022</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solidFill>
                            <a:srgbClr val="FF0000"/>
                          </a:solidFill>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1400" b="1" kern="100">
                          <a:solidFill>
                            <a:srgbClr val="FF0000"/>
                          </a:solidFill>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4c</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C3</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672085">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2023</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B2,2e,C4,C5</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just">
                        <a:spcAft>
                          <a:spcPts val="0"/>
                        </a:spcAft>
                      </a:pPr>
                      <a:r>
                        <a:rPr lang="en-US" sz="1400" b="1" kern="10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kern="100" dirty="0">
                          <a:effectLst/>
                          <a:latin typeface="Calibri" panose="020F0502020204030204" pitchFamily="34" charset="0"/>
                          <a:ea typeface="仿宋" panose="02010609060101010101" pitchFamily="49" charset="-122"/>
                          <a:cs typeface="Times New Roman" panose="02020603050405020304" pitchFamily="18" charset="0"/>
                        </a:rPr>
                        <a:t> </a:t>
                      </a:r>
                      <a:endParaRPr lang="zh-CN" sz="1400" b="1" kern="100" dirty="0">
                        <a:effectLst/>
                        <a:latin typeface="Calibri" panose="020F0502020204030204" pitchFamily="34" charset="0"/>
                        <a:ea typeface="仿宋" panose="02010609060101010101" pitchFamily="49"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3250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b="1" dirty="0" smtClean="0"/>
              <a:t>下一步的工作</a:t>
            </a:r>
            <a:endParaRPr lang="zh-CN" altLang="en-US" b="1" dirty="0"/>
          </a:p>
        </p:txBody>
      </p:sp>
      <p:sp>
        <p:nvSpPr>
          <p:cNvPr id="3" name="文本框 2"/>
          <p:cNvSpPr txBox="1"/>
          <p:nvPr/>
        </p:nvSpPr>
        <p:spPr>
          <a:xfrm>
            <a:off x="1783080" y="2852928"/>
            <a:ext cx="8999580" cy="1384995"/>
          </a:xfrm>
          <a:prstGeom prst="rect">
            <a:avLst/>
          </a:prstGeom>
          <a:noFill/>
        </p:spPr>
        <p:txBody>
          <a:bodyPr wrap="none" rtlCol="0">
            <a:spAutoFit/>
          </a:bodyPr>
          <a:lstStyle/>
          <a:p>
            <a:pPr marL="514350" indent="-514350">
              <a:buFont typeface="+mj-lt"/>
              <a:buAutoNum type="arabicPeriod"/>
            </a:pPr>
            <a:r>
              <a:rPr lang="zh-CN" altLang="en-US" sz="2800" b="1" dirty="0" smtClean="0"/>
              <a:t>将于</a:t>
            </a:r>
            <a:r>
              <a:rPr lang="zh-CN" altLang="en-US" sz="2800" b="1" dirty="0"/>
              <a:t>近期完成编制实施方案及项目启动</a:t>
            </a:r>
            <a:r>
              <a:rPr lang="zh-CN" altLang="en-US" sz="2800" b="1" dirty="0" smtClean="0"/>
              <a:t>会的工作；</a:t>
            </a:r>
            <a:endParaRPr lang="en-US" altLang="zh-CN" sz="2800" b="1" dirty="0" smtClean="0"/>
          </a:p>
          <a:p>
            <a:pPr marL="514350" indent="-514350">
              <a:buFont typeface="+mj-lt"/>
              <a:buAutoNum type="arabicPeriod"/>
            </a:pPr>
            <a:endParaRPr lang="en-US" altLang="zh-CN" sz="2800" b="1" dirty="0" smtClean="0"/>
          </a:p>
          <a:p>
            <a:pPr marL="514350" lvl="0" indent="-514350">
              <a:buFont typeface="+mj-lt"/>
              <a:buAutoNum type="arabicPeriod"/>
            </a:pPr>
            <a:r>
              <a:rPr lang="zh-CN" altLang="en-US" sz="2800" b="1" dirty="0" smtClean="0"/>
              <a:t>项目研究工作已经开展，将</a:t>
            </a:r>
            <a:r>
              <a:rPr lang="zh-CN" altLang="en-US" sz="2800" b="1" dirty="0" smtClean="0">
                <a:solidFill>
                  <a:prstClr val="black"/>
                </a:solidFill>
              </a:rPr>
              <a:t>尽快建立会议和</a:t>
            </a:r>
            <a:r>
              <a:rPr lang="zh-CN" altLang="en-US" sz="2800" b="1" dirty="0" smtClean="0"/>
              <a:t>交流机制</a:t>
            </a:r>
            <a:endParaRPr lang="zh-CN" altLang="en-US" sz="2800" b="1" dirty="0"/>
          </a:p>
        </p:txBody>
      </p:sp>
    </p:spTree>
    <p:extLst>
      <p:ext uri="{BB962C8B-B14F-4D97-AF65-F5344CB8AC3E}">
        <p14:creationId xmlns:p14="http://schemas.microsoft.com/office/powerpoint/2010/main" val="58364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824861"/>
            <a:ext cx="10515600" cy="1325563"/>
          </a:xfrm>
        </p:spPr>
        <p:txBody>
          <a:bodyPr>
            <a:normAutofit/>
          </a:bodyPr>
          <a:lstStyle/>
          <a:p>
            <a:pPr algn="ctr"/>
            <a:r>
              <a:rPr lang="zh-CN" altLang="en-US" sz="6600" b="1" i="1" dirty="0" smtClean="0">
                <a:latin typeface="+mj-ea"/>
              </a:rPr>
              <a:t>谢谢大家</a:t>
            </a:r>
            <a:r>
              <a:rPr lang="en-US" altLang="zh-CN" sz="6600" b="1" i="1" dirty="0" smtClean="0">
                <a:latin typeface="+mj-ea"/>
              </a:rPr>
              <a:t>!</a:t>
            </a:r>
            <a:endParaRPr lang="zh-CN" altLang="en-US" sz="6600" b="1" i="1" dirty="0">
              <a:latin typeface="+mj-ea"/>
            </a:endParaRPr>
          </a:p>
        </p:txBody>
      </p:sp>
    </p:spTree>
    <p:extLst>
      <p:ext uri="{BB962C8B-B14F-4D97-AF65-F5344CB8AC3E}">
        <p14:creationId xmlns:p14="http://schemas.microsoft.com/office/powerpoint/2010/main" val="175139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88920" y="4212217"/>
            <a:ext cx="6144768" cy="1051560"/>
          </a:xfrm>
        </p:spPr>
        <p:txBody>
          <a:bodyPr>
            <a:normAutofit/>
          </a:bodyPr>
          <a:lstStyle/>
          <a:p>
            <a:pPr marL="0" indent="0" algn="ctr">
              <a:buNone/>
            </a:pPr>
            <a:r>
              <a:rPr lang="zh-CN" altLang="en-US" sz="6600" b="1" dirty="0" smtClean="0">
                <a:solidFill>
                  <a:srgbClr val="FF0000"/>
                </a:solidFill>
              </a:rPr>
              <a:t>国家任务</a:t>
            </a:r>
            <a:endParaRPr lang="en-US" altLang="zh-CN" sz="6600" b="1" dirty="0" smtClean="0">
              <a:solidFill>
                <a:srgbClr val="FF0000"/>
              </a:solidFill>
            </a:endParaRPr>
          </a:p>
        </p:txBody>
      </p:sp>
      <p:sp>
        <p:nvSpPr>
          <p:cNvPr id="4" name="文本框 3"/>
          <p:cNvSpPr txBox="1"/>
          <p:nvPr/>
        </p:nvSpPr>
        <p:spPr>
          <a:xfrm>
            <a:off x="1737255" y="5610963"/>
            <a:ext cx="8417689" cy="707886"/>
          </a:xfrm>
          <a:prstGeom prst="rect">
            <a:avLst/>
          </a:prstGeom>
          <a:noFill/>
        </p:spPr>
        <p:txBody>
          <a:bodyPr wrap="none" rtlCol="0">
            <a:spAutoFit/>
          </a:bodyPr>
          <a:lstStyle/>
          <a:p>
            <a:r>
              <a:rPr lang="zh-CN" altLang="en-US" sz="4000" b="1" dirty="0" smtClean="0"/>
              <a:t>项目管理部门和科研人员的</a:t>
            </a:r>
            <a:r>
              <a:rPr lang="zh-CN" altLang="en-US" sz="4000" b="1" dirty="0" smtClean="0"/>
              <a:t>共同</a:t>
            </a:r>
            <a:r>
              <a:rPr lang="zh-CN" altLang="en-US" sz="4000" b="1" dirty="0" smtClean="0"/>
              <a:t>责任</a:t>
            </a:r>
            <a:endParaRPr lang="zh-CN" altLang="en-US" sz="4000" b="1" dirty="0"/>
          </a:p>
        </p:txBody>
      </p:sp>
      <p:sp>
        <p:nvSpPr>
          <p:cNvPr id="2" name="文本框 1"/>
          <p:cNvSpPr txBox="1"/>
          <p:nvPr/>
        </p:nvSpPr>
        <p:spPr>
          <a:xfrm>
            <a:off x="4069080" y="563174"/>
            <a:ext cx="4145687" cy="769441"/>
          </a:xfrm>
          <a:prstGeom prst="rect">
            <a:avLst/>
          </a:prstGeom>
          <a:noFill/>
        </p:spPr>
        <p:txBody>
          <a:bodyPr wrap="none" rtlCol="0">
            <a:spAutoFit/>
          </a:bodyPr>
          <a:lstStyle/>
          <a:p>
            <a:r>
              <a:rPr lang="zh-CN" altLang="en-US" sz="4400" b="1" dirty="0"/>
              <a:t>重点研发项目：</a:t>
            </a:r>
          </a:p>
        </p:txBody>
      </p:sp>
      <p:sp>
        <p:nvSpPr>
          <p:cNvPr id="5" name="文本框 4"/>
          <p:cNvSpPr txBox="1"/>
          <p:nvPr/>
        </p:nvSpPr>
        <p:spPr>
          <a:xfrm>
            <a:off x="1994537" y="1863741"/>
            <a:ext cx="7903126" cy="707886"/>
          </a:xfrm>
          <a:prstGeom prst="rect">
            <a:avLst/>
          </a:prstGeom>
          <a:noFill/>
        </p:spPr>
        <p:txBody>
          <a:bodyPr wrap="none" rtlCol="0">
            <a:spAutoFit/>
          </a:bodyPr>
          <a:lstStyle/>
          <a:p>
            <a:r>
              <a:rPr lang="zh-CN" altLang="en-US" sz="4000" b="1" dirty="0" smtClean="0"/>
              <a:t>实现</a:t>
            </a:r>
            <a:r>
              <a:rPr lang="zh-CN" altLang="en-US" sz="4000" b="1" dirty="0"/>
              <a:t>更多</a:t>
            </a:r>
            <a:r>
              <a:rPr lang="zh-CN" altLang="en-US" sz="4000" b="1" dirty="0" smtClean="0"/>
              <a:t>攀登科学技术高峰</a:t>
            </a:r>
            <a:r>
              <a:rPr lang="zh-CN" altLang="en-US" sz="4000" b="1" dirty="0"/>
              <a:t>的梦想</a:t>
            </a:r>
          </a:p>
        </p:txBody>
      </p:sp>
      <p:sp>
        <p:nvSpPr>
          <p:cNvPr id="6" name="矩形 5"/>
          <p:cNvSpPr/>
          <p:nvPr/>
        </p:nvSpPr>
        <p:spPr>
          <a:xfrm>
            <a:off x="1824278" y="2913734"/>
            <a:ext cx="8417689" cy="707886"/>
          </a:xfrm>
          <a:prstGeom prst="rect">
            <a:avLst/>
          </a:prstGeom>
        </p:spPr>
        <p:txBody>
          <a:bodyPr wrap="none">
            <a:spAutoFit/>
          </a:bodyPr>
          <a:lstStyle/>
          <a:p>
            <a:pPr lvl="0"/>
            <a:r>
              <a:rPr lang="zh-CN" altLang="en-US" sz="4000" b="1" dirty="0" smtClean="0">
                <a:solidFill>
                  <a:srgbClr val="CC00FF"/>
                </a:solidFill>
              </a:rPr>
              <a:t>数据、软件和方法：科学化</a:t>
            </a:r>
            <a:r>
              <a:rPr lang="zh-CN" altLang="en-US" sz="4000" b="1" dirty="0">
                <a:solidFill>
                  <a:srgbClr val="CC00FF"/>
                </a:solidFill>
              </a:rPr>
              <a:t>、标准化</a:t>
            </a:r>
            <a:endParaRPr lang="zh-CN" altLang="en-US" sz="4000" b="1" dirty="0">
              <a:solidFill>
                <a:srgbClr val="CC00FF"/>
              </a:solidFill>
            </a:endParaRPr>
          </a:p>
        </p:txBody>
      </p:sp>
    </p:spTree>
    <p:extLst>
      <p:ext uri="{BB962C8B-B14F-4D97-AF65-F5344CB8AC3E}">
        <p14:creationId xmlns:p14="http://schemas.microsoft.com/office/powerpoint/2010/main" val="329934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453001" y="594492"/>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一、专项总体情况</a:t>
            </a:r>
          </a:p>
        </p:txBody>
      </p:sp>
      <p:sp>
        <p:nvSpPr>
          <p:cNvPr id="7" name="矩形 6"/>
          <p:cNvSpPr/>
          <p:nvPr/>
        </p:nvSpPr>
        <p:spPr>
          <a:xfrm>
            <a:off x="452398" y="2071678"/>
            <a:ext cx="11358642" cy="4616648"/>
          </a:xfrm>
          <a:prstGeom prst="rect">
            <a:avLst/>
          </a:prstGeom>
        </p:spPr>
        <p:txBody>
          <a:bodyPr wrap="square">
            <a:spAutoFit/>
          </a:bodyPr>
          <a:lstStyle/>
          <a:p>
            <a:pPr fontAlgn="base">
              <a:lnSpc>
                <a:spcPct val="150000"/>
              </a:lnSpc>
              <a:spcBef>
                <a:spcPct val="0"/>
              </a:spcBef>
              <a:spcAft>
                <a:spcPct val="0"/>
              </a:spcAft>
            </a:pPr>
            <a:r>
              <a:rPr lang="zh-CN" altLang="zh-CN" sz="2800" b="1" dirty="0">
                <a:solidFill>
                  <a:srgbClr val="000000"/>
                </a:solidFill>
                <a:latin typeface="微软雅黑" pitchFamily="34" charset="-122"/>
                <a:ea typeface="微软雅黑" pitchFamily="34" charset="-122"/>
              </a:rPr>
              <a:t>属于战略性前瞻性重大科学问题领域，旨在加强</a:t>
            </a:r>
            <a:r>
              <a:rPr lang="zh-CN" altLang="en-US" sz="2800" b="1" dirty="0">
                <a:solidFill>
                  <a:srgbClr val="990000"/>
                </a:solidFill>
                <a:latin typeface="微软雅黑" pitchFamily="34" charset="-122"/>
                <a:ea typeface="微软雅黑" pitchFamily="34" charset="-122"/>
              </a:rPr>
              <a:t>前瞻性、战略性、基础性</a:t>
            </a:r>
            <a:r>
              <a:rPr lang="zh-CN" altLang="zh-CN" sz="2800" b="1" dirty="0">
                <a:solidFill>
                  <a:srgbClr val="000000"/>
                </a:solidFill>
                <a:latin typeface="微软雅黑" pitchFamily="34" charset="-122"/>
                <a:ea typeface="微软雅黑" pitchFamily="34" charset="-122"/>
              </a:rPr>
              <a:t>部署，</a:t>
            </a:r>
            <a:r>
              <a:rPr lang="zh-CN" altLang="en-US" sz="2800" b="1" dirty="0">
                <a:solidFill>
                  <a:srgbClr val="000000"/>
                </a:solidFill>
                <a:latin typeface="微软雅黑" pitchFamily="34" charset="-122"/>
                <a:ea typeface="微软雅黑" pitchFamily="34" charset="-122"/>
              </a:rPr>
              <a:t>重点支持：一是基于专用型大科学装置开展的科学前沿探索研究；二是基于平台型装置开展的多自由度多尺度复杂体系、高温高压高密度极端物理、复杂湍流机理等前沿研究；三是基于平台型大科学装置开展的支撑其他学科发展的先进关键技术、方法和平台研究；四是适度开展服务于大科学装置的技术升级和能力提升交易及新一代大科学装置的预研</a:t>
            </a:r>
            <a:r>
              <a:rPr lang="zh-CN" altLang="zh-CN" sz="2800" b="1" dirty="0">
                <a:solidFill>
                  <a:srgbClr val="000000"/>
                </a:solidFill>
                <a:latin typeface="微软雅黑" pitchFamily="34" charset="-122"/>
                <a:ea typeface="微软雅黑" pitchFamily="34" charset="-122"/>
              </a:rPr>
              <a:t>。</a:t>
            </a:r>
            <a:endParaRPr lang="zh-CN" altLang="en-US" sz="2800" b="1" dirty="0">
              <a:solidFill>
                <a:srgbClr val="000000"/>
              </a:solidFill>
              <a:latin typeface="微软雅黑" pitchFamily="34" charset="-122"/>
              <a:ea typeface="微软雅黑" pitchFamily="34" charset="-122"/>
            </a:endParaRPr>
          </a:p>
        </p:txBody>
      </p:sp>
      <p:sp>
        <p:nvSpPr>
          <p:cNvPr id="10" name="单圆角矩形 9"/>
          <p:cNvSpPr/>
          <p:nvPr/>
        </p:nvSpPr>
        <p:spPr>
          <a:xfrm>
            <a:off x="452398" y="1214422"/>
            <a:ext cx="4464496" cy="571504"/>
          </a:xfrm>
          <a:prstGeom prst="round1Rect">
            <a:avLst>
              <a:gd name="adj" fmla="val 0"/>
            </a:avLst>
          </a:prstGeom>
          <a:solidFill>
            <a:schemeClr val="accent3">
              <a:lumMod val="85000"/>
            </a:schemeClr>
          </a:solidFill>
          <a:ln w="19050">
            <a:noFill/>
          </a:ln>
          <a:effectLst>
            <a:outerShdw blurRad="50800" dist="76200" dir="2700000" rotWithShape="0">
              <a:srgbClr val="000000">
                <a:alpha val="40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fontAlgn="base">
              <a:spcBef>
                <a:spcPct val="0"/>
              </a:spcBef>
              <a:spcAft>
                <a:spcPct val="0"/>
              </a:spcAft>
            </a:pPr>
            <a:r>
              <a:rPr lang="en-US" altLang="zh-CN" sz="2400" b="1" dirty="0">
                <a:solidFill>
                  <a:srgbClr val="002060"/>
                </a:solidFill>
                <a:latin typeface="微软雅黑" panose="020B0503020204020204" pitchFamily="34" charset="-122"/>
                <a:ea typeface="微软雅黑" panose="020B0503020204020204" pitchFamily="34" charset="-122"/>
              </a:rPr>
              <a:t>1</a:t>
            </a:r>
            <a:r>
              <a:rPr lang="zh-CN" altLang="en-US" sz="2400" b="1" dirty="0">
                <a:solidFill>
                  <a:srgbClr val="002060"/>
                </a:solidFill>
                <a:latin typeface="微软雅黑" panose="020B0503020204020204" pitchFamily="34" charset="-122"/>
                <a:ea typeface="微软雅黑" panose="020B0503020204020204" pitchFamily="34" charset="-122"/>
              </a:rPr>
              <a:t>、专项定位</a:t>
            </a:r>
          </a:p>
        </p:txBody>
      </p:sp>
      <p:sp>
        <p:nvSpPr>
          <p:cNvPr id="3" name="文本框 2"/>
          <p:cNvSpPr txBox="1"/>
          <p:nvPr/>
        </p:nvSpPr>
        <p:spPr>
          <a:xfrm>
            <a:off x="9766997" y="1130842"/>
            <a:ext cx="1811714" cy="369332"/>
          </a:xfrm>
          <a:prstGeom prst="rect">
            <a:avLst/>
          </a:prstGeom>
          <a:noFill/>
        </p:spPr>
        <p:txBody>
          <a:bodyPr wrap="none" rtlCol="0">
            <a:spAutoFit/>
          </a:bodyPr>
          <a:lstStyle/>
          <a:p>
            <a:r>
              <a:rPr lang="zh-CN" altLang="en-US" b="1" dirty="0" smtClean="0"/>
              <a:t>取自墨</a:t>
            </a:r>
            <a:r>
              <a:rPr lang="zh-CN" altLang="en-US" b="1" dirty="0"/>
              <a:t>宏</a:t>
            </a:r>
            <a:r>
              <a:rPr lang="zh-CN" altLang="en-US" b="1" dirty="0" smtClean="0"/>
              <a:t>山报告</a:t>
            </a:r>
            <a:endParaRPr lang="zh-CN" altLang="en-US" b="1" dirty="0"/>
          </a:p>
        </p:txBody>
      </p:sp>
    </p:spTree>
    <p:extLst>
      <p:ext uri="{BB962C8B-B14F-4D97-AF65-F5344CB8AC3E}">
        <p14:creationId xmlns:p14="http://schemas.microsoft.com/office/powerpoint/2010/main" val="1584207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4"/>
          <p:cNvGraphicFramePr>
            <a:graphicFrameLocks/>
          </p:cNvGraphicFramePr>
          <p:nvPr>
            <p:extLst>
              <p:ext uri="{D42A27DB-BD31-4B8C-83A1-F6EECF244321}">
                <p14:modId xmlns:p14="http://schemas.microsoft.com/office/powerpoint/2010/main" val="1003939210"/>
              </p:ext>
            </p:extLst>
          </p:nvPr>
        </p:nvGraphicFramePr>
        <p:xfrm>
          <a:off x="452398" y="1500174"/>
          <a:ext cx="11430080"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单圆角矩形 9"/>
          <p:cNvSpPr/>
          <p:nvPr/>
        </p:nvSpPr>
        <p:spPr>
          <a:xfrm>
            <a:off x="452398" y="1214422"/>
            <a:ext cx="4464496" cy="571504"/>
          </a:xfrm>
          <a:prstGeom prst="round1Rect">
            <a:avLst>
              <a:gd name="adj" fmla="val 0"/>
            </a:avLst>
          </a:prstGeom>
          <a:solidFill>
            <a:schemeClr val="accent3">
              <a:lumMod val="85000"/>
            </a:schemeClr>
          </a:solidFill>
          <a:ln w="19050">
            <a:noFill/>
          </a:ln>
          <a:effectLst>
            <a:outerShdw blurRad="50800" dist="76200" dir="2700000" rotWithShape="0">
              <a:srgbClr val="000000">
                <a:alpha val="40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fontAlgn="base">
              <a:spcBef>
                <a:spcPct val="0"/>
              </a:spcBef>
              <a:spcAft>
                <a:spcPct val="0"/>
              </a:spcAft>
            </a:pPr>
            <a:r>
              <a:rPr lang="en-US" altLang="zh-CN" sz="2400" b="1" dirty="0">
                <a:solidFill>
                  <a:srgbClr val="002060"/>
                </a:solidFill>
                <a:latin typeface="微软雅黑" pitchFamily="34" charset="-122"/>
                <a:ea typeface="微软雅黑" pitchFamily="34" charset="-122"/>
              </a:rPr>
              <a:t>2</a:t>
            </a:r>
            <a:r>
              <a:rPr lang="zh-CN" altLang="en-US" sz="2400" b="1" dirty="0">
                <a:solidFill>
                  <a:srgbClr val="002060"/>
                </a:solidFill>
                <a:latin typeface="微软雅黑" pitchFamily="34" charset="-122"/>
                <a:ea typeface="微软雅黑" pitchFamily="34" charset="-122"/>
              </a:rPr>
              <a:t>、专项目标</a:t>
            </a:r>
          </a:p>
        </p:txBody>
      </p:sp>
      <p:sp>
        <p:nvSpPr>
          <p:cNvPr id="5" name="TextBox 7"/>
          <p:cNvSpPr txBox="1"/>
          <p:nvPr/>
        </p:nvSpPr>
        <p:spPr>
          <a:xfrm>
            <a:off x="335360" y="476672"/>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itchFamily="34" charset="-122"/>
                <a:ea typeface="微软雅黑" pitchFamily="34" charset="-122"/>
                <a:cs typeface="Times New Roman" pitchFamily="18" charset="0"/>
              </a:rPr>
              <a:t>一、专项总体情况</a:t>
            </a:r>
          </a:p>
        </p:txBody>
      </p:sp>
    </p:spTree>
    <p:extLst>
      <p:ext uri="{BB962C8B-B14F-4D97-AF65-F5344CB8AC3E}">
        <p14:creationId xmlns:p14="http://schemas.microsoft.com/office/powerpoint/2010/main" val="74608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单圆角矩形 6"/>
          <p:cNvSpPr/>
          <p:nvPr/>
        </p:nvSpPr>
        <p:spPr>
          <a:xfrm>
            <a:off x="452398" y="1141852"/>
            <a:ext cx="4464496" cy="571504"/>
          </a:xfrm>
          <a:prstGeom prst="round1Rect">
            <a:avLst>
              <a:gd name="adj" fmla="val 0"/>
            </a:avLst>
          </a:prstGeom>
          <a:solidFill>
            <a:schemeClr val="accent3">
              <a:lumMod val="85000"/>
            </a:schemeClr>
          </a:solidFill>
          <a:ln w="19050">
            <a:noFill/>
          </a:ln>
          <a:effectLst>
            <a:outerShdw blurRad="50800" dist="76200" dir="2700000" rotWithShape="0">
              <a:srgbClr val="000000">
                <a:alpha val="40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fontAlgn="base">
              <a:spcBef>
                <a:spcPct val="0"/>
              </a:spcBef>
              <a:spcAft>
                <a:spcPct val="0"/>
              </a:spcAft>
            </a:pPr>
            <a:r>
              <a:rPr lang="en-US" altLang="zh-CN" sz="2400" b="1" dirty="0">
                <a:solidFill>
                  <a:srgbClr val="002060"/>
                </a:solidFill>
                <a:latin typeface="微软雅黑" panose="020B0503020204020204" pitchFamily="34" charset="-122"/>
                <a:ea typeface="微软雅黑" panose="020B0503020204020204" pitchFamily="34" charset="-122"/>
              </a:rPr>
              <a:t>4</a:t>
            </a:r>
            <a:r>
              <a:rPr lang="zh-CN" altLang="en-US" sz="2400" b="1" dirty="0">
                <a:solidFill>
                  <a:srgbClr val="002060"/>
                </a:solidFill>
                <a:latin typeface="微软雅黑" panose="020B0503020204020204" pitchFamily="34" charset="-122"/>
                <a:ea typeface="微软雅黑" panose="020B0503020204020204" pitchFamily="34" charset="-122"/>
              </a:rPr>
              <a:t>、专项总体部署</a:t>
            </a:r>
          </a:p>
        </p:txBody>
      </p:sp>
      <p:sp>
        <p:nvSpPr>
          <p:cNvPr id="8" name="文本占位符 2"/>
          <p:cNvSpPr txBox="1">
            <a:spLocks/>
          </p:cNvSpPr>
          <p:nvPr/>
        </p:nvSpPr>
        <p:spPr>
          <a:xfrm>
            <a:off x="809588" y="1855100"/>
            <a:ext cx="9929882" cy="3929090"/>
          </a:xfrm>
          <a:prstGeom prst="rect">
            <a:avLst/>
          </a:prstGeom>
        </p:spPr>
        <p:txBody>
          <a:bodyPr>
            <a:noAutofit/>
          </a:bodyPr>
          <a:lstStyle/>
          <a:p>
            <a:pPr marL="342900" indent="-342900" eaLnBrk="0" fontAlgn="base" hangingPunct="0">
              <a:lnSpc>
                <a:spcPct val="110000"/>
              </a:lnSpc>
              <a:spcAft>
                <a:spcPts val="600"/>
              </a:spcAft>
              <a:buFont typeface="Wingdings" panose="05000000000000000000" pitchFamily="2" charset="2"/>
              <a:buChar char="p"/>
              <a:defRPr/>
            </a:pPr>
            <a:r>
              <a:rPr lang="zh-CN" altLang="en-US" sz="2400" b="1" kern="0" dirty="0">
                <a:solidFill>
                  <a:srgbClr val="000000"/>
                </a:solidFill>
                <a:latin typeface="微软雅黑" pitchFamily="34" charset="-122"/>
                <a:ea typeface="微软雅黑" pitchFamily="34" charset="-122"/>
              </a:rPr>
              <a:t>基于专用型大科学装置的重大科学前沿研究</a:t>
            </a:r>
            <a:endParaRPr lang="en-US" altLang="zh-CN" sz="2400" b="1" kern="0" dirty="0">
              <a:solidFill>
                <a:srgbClr val="000000"/>
              </a:solidFill>
              <a:latin typeface="微软雅黑" pitchFamily="34" charset="-122"/>
              <a:ea typeface="微软雅黑" pitchFamily="34" charset="-122"/>
            </a:endParaRPr>
          </a:p>
          <a:p>
            <a:pPr marL="342900" indent="-342900" eaLnBrk="0" fontAlgn="base" hangingPunct="0">
              <a:lnSpc>
                <a:spcPct val="110000"/>
              </a:lnSpc>
              <a:spcAft>
                <a:spcPts val="600"/>
              </a:spcAft>
              <a:buFontTx/>
              <a:buChar char="•"/>
              <a:defRPr/>
            </a:pPr>
            <a:r>
              <a:rPr lang="en-US" altLang="zh-CN" sz="2400" b="1" kern="0" dirty="0">
                <a:solidFill>
                  <a:srgbClr val="3120D0"/>
                </a:solidFill>
                <a:latin typeface="微软雅黑" pitchFamily="34" charset="-122"/>
                <a:ea typeface="微软雅黑" pitchFamily="34" charset="-122"/>
              </a:rPr>
              <a:t>      </a:t>
            </a:r>
            <a:r>
              <a:rPr lang="en-US" altLang="zh-CN" sz="2400" b="1" kern="0" dirty="0">
                <a:solidFill>
                  <a:srgbClr val="000000"/>
                </a:solidFill>
                <a:latin typeface="微软雅黑" pitchFamily="34" charset="-122"/>
                <a:ea typeface="微软雅黑" pitchFamily="34" charset="-122"/>
              </a:rPr>
              <a:t>  </a:t>
            </a:r>
            <a:r>
              <a:rPr lang="zh-CN" altLang="zh-CN" sz="2400" b="1" kern="0" dirty="0">
                <a:solidFill>
                  <a:srgbClr val="3120D0"/>
                </a:solidFill>
                <a:latin typeface="微软雅黑" pitchFamily="34" charset="-122"/>
                <a:ea typeface="微软雅黑" pitchFamily="34" charset="-122"/>
              </a:rPr>
              <a:t>共部署</a:t>
            </a:r>
            <a:r>
              <a:rPr lang="en-US" altLang="zh-CN" sz="2400" b="1" kern="0" dirty="0">
                <a:solidFill>
                  <a:srgbClr val="3120D0"/>
                </a:solidFill>
                <a:latin typeface="微软雅黑" pitchFamily="34" charset="-122"/>
                <a:ea typeface="微软雅黑" pitchFamily="34" charset="-122"/>
              </a:rPr>
              <a:t>7</a:t>
            </a:r>
            <a:r>
              <a:rPr lang="zh-CN" altLang="en-US" sz="2400" b="1" kern="0" dirty="0">
                <a:solidFill>
                  <a:srgbClr val="3120D0"/>
                </a:solidFill>
                <a:latin typeface="微软雅黑" pitchFamily="34" charset="-122"/>
                <a:ea typeface="微软雅黑" pitchFamily="34" charset="-122"/>
              </a:rPr>
              <a:t>项</a:t>
            </a:r>
            <a:r>
              <a:rPr lang="zh-CN" altLang="zh-CN" sz="2400" b="1" kern="0" dirty="0">
                <a:solidFill>
                  <a:srgbClr val="3120D0"/>
                </a:solidFill>
                <a:latin typeface="微软雅黑" pitchFamily="34" charset="-122"/>
                <a:ea typeface="微软雅黑" pitchFamily="34" charset="-122"/>
              </a:rPr>
              <a:t>任务</a:t>
            </a:r>
            <a:r>
              <a:rPr lang="zh-CN" altLang="en-US" sz="2400" b="1" kern="0" dirty="0">
                <a:solidFill>
                  <a:srgbClr val="3120D0"/>
                </a:solidFill>
                <a:latin typeface="微软雅黑" pitchFamily="34" charset="-122"/>
                <a:ea typeface="微软雅黑" pitchFamily="34" charset="-122"/>
              </a:rPr>
              <a:t>（任务</a:t>
            </a:r>
            <a:r>
              <a:rPr lang="en-US" altLang="zh-CN" sz="2400" b="1" kern="0" dirty="0">
                <a:solidFill>
                  <a:srgbClr val="3120D0"/>
                </a:solidFill>
                <a:latin typeface="微软雅黑" pitchFamily="34" charset="-122"/>
                <a:ea typeface="微软雅黑" pitchFamily="34" charset="-122"/>
              </a:rPr>
              <a:t>1—4</a:t>
            </a:r>
            <a:r>
              <a:rPr lang="zh-CN" altLang="en-US" sz="2400" b="1" kern="0" dirty="0">
                <a:solidFill>
                  <a:srgbClr val="3120D0"/>
                </a:solidFill>
                <a:latin typeface="微软雅黑" pitchFamily="34" charset="-122"/>
                <a:ea typeface="微软雅黑" pitchFamily="34" charset="-122"/>
              </a:rPr>
              <a:t>和</a:t>
            </a:r>
            <a:r>
              <a:rPr lang="en-US" altLang="zh-CN" sz="2400" b="1" kern="0" dirty="0">
                <a:solidFill>
                  <a:srgbClr val="3120D0"/>
                </a:solidFill>
                <a:latin typeface="微软雅黑" pitchFamily="34" charset="-122"/>
                <a:ea typeface="微软雅黑" pitchFamily="34" charset="-122"/>
              </a:rPr>
              <a:t>6</a:t>
            </a:r>
            <a:r>
              <a:rPr lang="zh-CN" altLang="en-US"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8</a:t>
            </a:r>
            <a:r>
              <a:rPr lang="zh-CN" altLang="en-US"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9</a:t>
            </a:r>
            <a:r>
              <a:rPr lang="zh-CN" altLang="en-US" sz="2400" b="1" kern="0" dirty="0">
                <a:solidFill>
                  <a:srgbClr val="3120D0"/>
                </a:solidFill>
                <a:latin typeface="微软雅黑" pitchFamily="34" charset="-122"/>
                <a:ea typeface="微软雅黑" pitchFamily="34" charset="-122"/>
              </a:rPr>
              <a:t>）</a:t>
            </a:r>
            <a:r>
              <a:rPr lang="zh-CN" altLang="zh-CN"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16</a:t>
            </a:r>
            <a:r>
              <a:rPr lang="zh-CN" altLang="en-US" sz="2400" b="1" kern="0" dirty="0">
                <a:solidFill>
                  <a:srgbClr val="3120D0"/>
                </a:solidFill>
                <a:latin typeface="微软雅黑" pitchFamily="34" charset="-122"/>
                <a:ea typeface="微软雅黑" pitchFamily="34" charset="-122"/>
              </a:rPr>
              <a:t>项</a:t>
            </a:r>
            <a:r>
              <a:rPr lang="zh-CN" altLang="zh-CN" sz="2400" b="1" kern="0" dirty="0">
                <a:solidFill>
                  <a:srgbClr val="3120D0"/>
                </a:solidFill>
                <a:latin typeface="微软雅黑" pitchFamily="34" charset="-122"/>
                <a:ea typeface="微软雅黑" pitchFamily="34" charset="-122"/>
              </a:rPr>
              <a:t>子任务</a:t>
            </a:r>
            <a:endParaRPr lang="en-US" altLang="zh-CN" sz="2400" b="1" kern="0" dirty="0">
              <a:solidFill>
                <a:srgbClr val="3120D0"/>
              </a:solidFill>
              <a:latin typeface="微软雅黑" pitchFamily="34" charset="-122"/>
              <a:ea typeface="微软雅黑" pitchFamily="34" charset="-122"/>
            </a:endParaRPr>
          </a:p>
          <a:p>
            <a:pPr marL="342900" indent="-342900" eaLnBrk="0" fontAlgn="base" hangingPunct="0">
              <a:lnSpc>
                <a:spcPct val="110000"/>
              </a:lnSpc>
              <a:spcAft>
                <a:spcPts val="600"/>
              </a:spcAft>
              <a:buFont typeface="Wingdings" panose="05000000000000000000" pitchFamily="2" charset="2"/>
              <a:buChar char="p"/>
              <a:defRPr/>
            </a:pPr>
            <a:r>
              <a:rPr lang="zh-CN" altLang="en-US" sz="2400" b="1" kern="0" dirty="0">
                <a:solidFill>
                  <a:srgbClr val="000000"/>
                </a:solidFill>
                <a:latin typeface="微软雅黑" pitchFamily="34" charset="-122"/>
                <a:ea typeface="微软雅黑" pitchFamily="34" charset="-122"/>
              </a:rPr>
              <a:t>基于平台型大科学装置的学科前沿研究</a:t>
            </a:r>
            <a:endParaRPr lang="en-US" altLang="zh-CN" sz="2400" b="1" kern="0" dirty="0">
              <a:solidFill>
                <a:srgbClr val="000000"/>
              </a:solidFill>
              <a:latin typeface="微软雅黑" pitchFamily="34" charset="-122"/>
              <a:ea typeface="微软雅黑" pitchFamily="34" charset="-122"/>
            </a:endParaRPr>
          </a:p>
          <a:p>
            <a:pPr marL="342900" indent="-342900" eaLnBrk="0" fontAlgn="base" hangingPunct="0">
              <a:lnSpc>
                <a:spcPct val="110000"/>
              </a:lnSpc>
              <a:spcAft>
                <a:spcPts val="600"/>
              </a:spcAft>
              <a:buFontTx/>
              <a:buChar char="•"/>
              <a:defRPr/>
            </a:pPr>
            <a:r>
              <a:rPr lang="zh-CN" altLang="en-US" sz="2400" b="1" kern="0" dirty="0">
                <a:solidFill>
                  <a:srgbClr val="3120D0"/>
                </a:solidFill>
                <a:latin typeface="微软雅黑" pitchFamily="34" charset="-122"/>
                <a:ea typeface="微软雅黑" pitchFamily="34" charset="-122"/>
              </a:rPr>
              <a:t>        共部署</a:t>
            </a:r>
            <a:r>
              <a:rPr lang="en-US" altLang="zh-CN" sz="2400" b="1" kern="0" dirty="0">
                <a:solidFill>
                  <a:srgbClr val="3120D0"/>
                </a:solidFill>
                <a:latin typeface="微软雅黑" pitchFamily="34" charset="-122"/>
                <a:ea typeface="微软雅黑" pitchFamily="34" charset="-122"/>
              </a:rPr>
              <a:t>3</a:t>
            </a:r>
            <a:r>
              <a:rPr lang="zh-CN" altLang="en-US" sz="2400" b="1" kern="0" dirty="0">
                <a:solidFill>
                  <a:srgbClr val="3120D0"/>
                </a:solidFill>
                <a:latin typeface="微软雅黑" pitchFamily="34" charset="-122"/>
                <a:ea typeface="微软雅黑" pitchFamily="34" charset="-122"/>
              </a:rPr>
              <a:t>项任务（任务</a:t>
            </a:r>
            <a:r>
              <a:rPr lang="en-US" altLang="zh-CN" sz="2400" b="1" kern="0" dirty="0">
                <a:solidFill>
                  <a:srgbClr val="3120D0"/>
                </a:solidFill>
                <a:latin typeface="微软雅黑" pitchFamily="34" charset="-122"/>
                <a:ea typeface="微软雅黑" pitchFamily="34" charset="-122"/>
              </a:rPr>
              <a:t>10—12</a:t>
            </a:r>
            <a:r>
              <a:rPr lang="zh-CN" altLang="en-US"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13</a:t>
            </a:r>
            <a:r>
              <a:rPr lang="zh-CN" altLang="en-US" sz="2400" b="1" kern="0" dirty="0">
                <a:solidFill>
                  <a:srgbClr val="3120D0"/>
                </a:solidFill>
                <a:latin typeface="微软雅黑" pitchFamily="34" charset="-122"/>
                <a:ea typeface="微软雅黑" pitchFamily="34" charset="-122"/>
              </a:rPr>
              <a:t>项子任务</a:t>
            </a:r>
            <a:endParaRPr lang="en-US" altLang="zh-CN" sz="2400" b="1" kern="0" dirty="0">
              <a:solidFill>
                <a:srgbClr val="3120D0"/>
              </a:solidFill>
              <a:latin typeface="微软雅黑" pitchFamily="34" charset="-122"/>
              <a:ea typeface="微软雅黑" pitchFamily="34" charset="-122"/>
            </a:endParaRPr>
          </a:p>
          <a:p>
            <a:pPr marL="342900" indent="-342900" eaLnBrk="0" fontAlgn="base" hangingPunct="0">
              <a:lnSpc>
                <a:spcPct val="110000"/>
              </a:lnSpc>
              <a:spcAft>
                <a:spcPts val="600"/>
              </a:spcAft>
              <a:buFont typeface="Wingdings" panose="05000000000000000000" pitchFamily="2" charset="2"/>
              <a:buChar char="p"/>
              <a:defRPr/>
            </a:pPr>
            <a:r>
              <a:rPr lang="zh-CN" altLang="en-US" sz="2400" b="1" kern="0" dirty="0">
                <a:solidFill>
                  <a:srgbClr val="000000"/>
                </a:solidFill>
                <a:latin typeface="微软雅黑" pitchFamily="34" charset="-122"/>
                <a:ea typeface="微软雅黑" pitchFamily="34" charset="-122"/>
              </a:rPr>
              <a:t>基于平台型大科学装置的先进实验技术和方法研究</a:t>
            </a:r>
            <a:endParaRPr lang="en-US" altLang="zh-CN" sz="2400" b="1" kern="0" dirty="0">
              <a:solidFill>
                <a:srgbClr val="000000"/>
              </a:solidFill>
              <a:latin typeface="微软雅黑" pitchFamily="34" charset="-122"/>
              <a:ea typeface="微软雅黑" pitchFamily="34" charset="-122"/>
            </a:endParaRPr>
          </a:p>
          <a:p>
            <a:pPr marL="342900" indent="-342900" eaLnBrk="0" fontAlgn="base" hangingPunct="0">
              <a:lnSpc>
                <a:spcPct val="110000"/>
              </a:lnSpc>
              <a:spcAft>
                <a:spcPts val="600"/>
              </a:spcAft>
              <a:buFontTx/>
              <a:buChar char="•"/>
              <a:defRPr/>
            </a:pPr>
            <a:r>
              <a:rPr lang="en-US" altLang="zh-CN" sz="2400" b="1" kern="0" dirty="0">
                <a:solidFill>
                  <a:srgbClr val="3120D0"/>
                </a:solidFill>
                <a:latin typeface="微软雅黑" pitchFamily="34" charset="-122"/>
                <a:ea typeface="微软雅黑" pitchFamily="34" charset="-122"/>
              </a:rPr>
              <a:t>        </a:t>
            </a:r>
            <a:r>
              <a:rPr lang="zh-CN" altLang="zh-CN" sz="2400" b="1" kern="0" dirty="0">
                <a:solidFill>
                  <a:srgbClr val="3120D0"/>
                </a:solidFill>
                <a:latin typeface="微软雅黑" pitchFamily="34" charset="-122"/>
                <a:ea typeface="微软雅黑" pitchFamily="34" charset="-122"/>
              </a:rPr>
              <a:t>共部署</a:t>
            </a:r>
            <a:r>
              <a:rPr lang="en-US" altLang="zh-CN" sz="2400" b="1" kern="0" dirty="0">
                <a:solidFill>
                  <a:srgbClr val="3120D0"/>
                </a:solidFill>
                <a:latin typeface="微软雅黑" pitchFamily="34" charset="-122"/>
                <a:ea typeface="微软雅黑" pitchFamily="34" charset="-122"/>
              </a:rPr>
              <a:t>1</a:t>
            </a:r>
            <a:r>
              <a:rPr lang="zh-CN" altLang="en-US" sz="2400" b="1" kern="0" dirty="0">
                <a:solidFill>
                  <a:srgbClr val="3120D0"/>
                </a:solidFill>
                <a:latin typeface="微软雅黑" pitchFamily="34" charset="-122"/>
                <a:ea typeface="微软雅黑" pitchFamily="34" charset="-122"/>
              </a:rPr>
              <a:t>项</a:t>
            </a:r>
            <a:r>
              <a:rPr lang="zh-CN" altLang="zh-CN" sz="2400" b="1" kern="0" dirty="0">
                <a:solidFill>
                  <a:srgbClr val="3120D0"/>
                </a:solidFill>
                <a:latin typeface="微软雅黑" pitchFamily="34" charset="-122"/>
                <a:ea typeface="微软雅黑" pitchFamily="34" charset="-122"/>
              </a:rPr>
              <a:t>任务</a:t>
            </a:r>
            <a:r>
              <a:rPr lang="zh-CN" altLang="en-US" sz="2400" b="1" kern="0" dirty="0">
                <a:solidFill>
                  <a:srgbClr val="3120D0"/>
                </a:solidFill>
                <a:latin typeface="微软雅黑" pitchFamily="34" charset="-122"/>
                <a:ea typeface="微软雅黑" pitchFamily="34" charset="-122"/>
              </a:rPr>
              <a:t>（任务</a:t>
            </a:r>
            <a:r>
              <a:rPr lang="en-US" altLang="zh-CN" sz="2400" b="1" kern="0" dirty="0">
                <a:solidFill>
                  <a:srgbClr val="3120D0"/>
                </a:solidFill>
                <a:latin typeface="微软雅黑" pitchFamily="34" charset="-122"/>
                <a:ea typeface="微软雅黑" pitchFamily="34" charset="-122"/>
              </a:rPr>
              <a:t>13</a:t>
            </a:r>
            <a:r>
              <a:rPr lang="zh-CN" altLang="en-US" sz="2400" b="1" kern="0" dirty="0">
                <a:solidFill>
                  <a:srgbClr val="3120D0"/>
                </a:solidFill>
                <a:latin typeface="微软雅黑" pitchFamily="34" charset="-122"/>
                <a:ea typeface="微软雅黑" pitchFamily="34" charset="-122"/>
              </a:rPr>
              <a:t>）</a:t>
            </a:r>
            <a:r>
              <a:rPr lang="zh-CN" altLang="zh-CN"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5</a:t>
            </a:r>
            <a:r>
              <a:rPr lang="zh-CN" altLang="en-US" sz="2400" b="1" kern="0" dirty="0">
                <a:solidFill>
                  <a:srgbClr val="3120D0"/>
                </a:solidFill>
                <a:latin typeface="微软雅黑" pitchFamily="34" charset="-122"/>
                <a:ea typeface="微软雅黑" pitchFamily="34" charset="-122"/>
              </a:rPr>
              <a:t>项</a:t>
            </a:r>
            <a:r>
              <a:rPr lang="zh-CN" altLang="zh-CN" sz="2400" b="1" kern="0" dirty="0">
                <a:solidFill>
                  <a:srgbClr val="3120D0"/>
                </a:solidFill>
                <a:latin typeface="微软雅黑" pitchFamily="34" charset="-122"/>
                <a:ea typeface="微软雅黑" pitchFamily="34" charset="-122"/>
              </a:rPr>
              <a:t>子任务</a:t>
            </a:r>
            <a:endParaRPr lang="en-US" altLang="zh-CN" sz="2400" b="1" kern="0" dirty="0">
              <a:solidFill>
                <a:srgbClr val="3120D0"/>
              </a:solidFill>
              <a:latin typeface="微软雅黑" pitchFamily="34" charset="-122"/>
              <a:ea typeface="微软雅黑" pitchFamily="34" charset="-122"/>
            </a:endParaRPr>
          </a:p>
          <a:p>
            <a:pPr marL="342900" indent="-342900" eaLnBrk="0" fontAlgn="base" hangingPunct="0">
              <a:lnSpc>
                <a:spcPct val="110000"/>
              </a:lnSpc>
              <a:spcAft>
                <a:spcPts val="600"/>
              </a:spcAft>
              <a:buFont typeface="Wingdings" panose="05000000000000000000" pitchFamily="2" charset="2"/>
              <a:buChar char="p"/>
              <a:defRPr/>
            </a:pPr>
            <a:r>
              <a:rPr lang="zh-CN" altLang="en-US" sz="2400" b="1" kern="0" dirty="0">
                <a:solidFill>
                  <a:srgbClr val="000000"/>
                </a:solidFill>
                <a:latin typeface="微软雅黑" pitchFamily="34" charset="-122"/>
                <a:ea typeface="微软雅黑" pitchFamily="34" charset="-122"/>
              </a:rPr>
              <a:t>大科学装置技术升级和能力提升和新一代大科学装置预研</a:t>
            </a:r>
            <a:endParaRPr lang="en-US" altLang="zh-CN" sz="2400" b="1" kern="0" dirty="0">
              <a:solidFill>
                <a:srgbClr val="000000"/>
              </a:solidFill>
              <a:latin typeface="微软雅黑" pitchFamily="34" charset="-122"/>
              <a:ea typeface="微软雅黑" pitchFamily="34" charset="-122"/>
            </a:endParaRPr>
          </a:p>
          <a:p>
            <a:pPr marL="342900" indent="-342900" eaLnBrk="0" fontAlgn="base" hangingPunct="0">
              <a:lnSpc>
                <a:spcPct val="110000"/>
              </a:lnSpc>
              <a:spcAft>
                <a:spcPts val="600"/>
              </a:spcAft>
              <a:buFontTx/>
              <a:buChar char="•"/>
              <a:defRPr/>
            </a:pPr>
            <a:r>
              <a:rPr lang="en-US" altLang="zh-CN" sz="2400" b="1" kern="0" dirty="0">
                <a:solidFill>
                  <a:srgbClr val="3120D0"/>
                </a:solidFill>
                <a:latin typeface="微软雅黑" pitchFamily="34" charset="-122"/>
                <a:ea typeface="微软雅黑" pitchFamily="34" charset="-122"/>
              </a:rPr>
              <a:t>        </a:t>
            </a:r>
            <a:r>
              <a:rPr lang="zh-CN" altLang="en-US" sz="2400" b="1" kern="0" dirty="0">
                <a:solidFill>
                  <a:srgbClr val="3120D0"/>
                </a:solidFill>
                <a:latin typeface="微软雅黑" pitchFamily="34" charset="-122"/>
                <a:ea typeface="微软雅黑" pitchFamily="34" charset="-122"/>
              </a:rPr>
              <a:t>能力提升部署</a:t>
            </a:r>
            <a:r>
              <a:rPr lang="en-US" altLang="zh-CN" sz="2400" b="1" kern="0" dirty="0">
                <a:solidFill>
                  <a:srgbClr val="3120D0"/>
                </a:solidFill>
                <a:latin typeface="微软雅黑" pitchFamily="34" charset="-122"/>
                <a:ea typeface="微软雅黑" pitchFamily="34" charset="-122"/>
              </a:rPr>
              <a:t>1</a:t>
            </a:r>
            <a:r>
              <a:rPr lang="zh-CN" altLang="en-US" sz="2400" b="1" kern="0" dirty="0">
                <a:solidFill>
                  <a:srgbClr val="3120D0"/>
                </a:solidFill>
                <a:latin typeface="微软雅黑" pitchFamily="34" charset="-122"/>
                <a:ea typeface="微软雅黑" pitchFamily="34" charset="-122"/>
              </a:rPr>
              <a:t>项任务（任务</a:t>
            </a:r>
            <a:r>
              <a:rPr lang="en-US" altLang="zh-CN" sz="2400" b="1" kern="0" dirty="0">
                <a:solidFill>
                  <a:srgbClr val="3120D0"/>
                </a:solidFill>
                <a:latin typeface="微软雅黑" pitchFamily="34" charset="-122"/>
                <a:ea typeface="微软雅黑" pitchFamily="34" charset="-122"/>
              </a:rPr>
              <a:t>7</a:t>
            </a:r>
            <a:r>
              <a:rPr lang="zh-CN" altLang="en-US"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4</a:t>
            </a:r>
            <a:r>
              <a:rPr lang="zh-CN" altLang="en-US" sz="2400" b="1" kern="0" dirty="0">
                <a:solidFill>
                  <a:srgbClr val="3120D0"/>
                </a:solidFill>
                <a:latin typeface="微软雅黑" pitchFamily="34" charset="-122"/>
                <a:ea typeface="微软雅黑" pitchFamily="34" charset="-122"/>
              </a:rPr>
              <a:t>项子任务</a:t>
            </a:r>
            <a:endParaRPr lang="en-US" altLang="zh-CN" sz="2400" b="1" kern="0" dirty="0">
              <a:solidFill>
                <a:srgbClr val="3120D0"/>
              </a:solidFill>
              <a:latin typeface="微软雅黑" pitchFamily="34" charset="-122"/>
              <a:ea typeface="微软雅黑" pitchFamily="34" charset="-122"/>
            </a:endParaRPr>
          </a:p>
          <a:p>
            <a:pPr marL="342900" indent="-342900" eaLnBrk="0" fontAlgn="base" hangingPunct="0">
              <a:lnSpc>
                <a:spcPct val="110000"/>
              </a:lnSpc>
              <a:spcAft>
                <a:spcPts val="600"/>
              </a:spcAft>
              <a:buFontTx/>
              <a:buChar char="•"/>
              <a:defRPr/>
            </a:pPr>
            <a:r>
              <a:rPr lang="en-US" altLang="zh-CN" sz="2400" b="1" kern="0" dirty="0">
                <a:solidFill>
                  <a:srgbClr val="3120D0"/>
                </a:solidFill>
                <a:latin typeface="微软雅黑" pitchFamily="34" charset="-122"/>
                <a:ea typeface="微软雅黑" pitchFamily="34" charset="-122"/>
              </a:rPr>
              <a:t>        </a:t>
            </a:r>
            <a:r>
              <a:rPr lang="zh-CN" altLang="en-US" sz="2400" b="1" kern="0" dirty="0">
                <a:solidFill>
                  <a:srgbClr val="3120D0"/>
                </a:solidFill>
                <a:latin typeface="微软雅黑" pitchFamily="34" charset="-122"/>
                <a:ea typeface="微软雅黑" pitchFamily="34" charset="-122"/>
              </a:rPr>
              <a:t>预研</a:t>
            </a:r>
            <a:r>
              <a:rPr lang="zh-CN" altLang="zh-CN" sz="2400" b="1" kern="0" dirty="0">
                <a:solidFill>
                  <a:srgbClr val="3120D0"/>
                </a:solidFill>
                <a:latin typeface="微软雅黑" pitchFamily="34" charset="-122"/>
                <a:ea typeface="微软雅黑" pitchFamily="34" charset="-122"/>
              </a:rPr>
              <a:t>共部署</a:t>
            </a:r>
            <a:r>
              <a:rPr lang="en-US" altLang="zh-CN" sz="2400" b="1" kern="0" dirty="0">
                <a:solidFill>
                  <a:srgbClr val="3120D0"/>
                </a:solidFill>
                <a:latin typeface="微软雅黑" pitchFamily="34" charset="-122"/>
                <a:ea typeface="微软雅黑" pitchFamily="34" charset="-122"/>
              </a:rPr>
              <a:t>2</a:t>
            </a:r>
            <a:r>
              <a:rPr lang="zh-CN" altLang="en-US" sz="2400" b="1" kern="0" dirty="0">
                <a:solidFill>
                  <a:srgbClr val="3120D0"/>
                </a:solidFill>
                <a:latin typeface="微软雅黑" pitchFamily="34" charset="-122"/>
                <a:ea typeface="微软雅黑" pitchFamily="34" charset="-122"/>
              </a:rPr>
              <a:t>项</a:t>
            </a:r>
            <a:r>
              <a:rPr lang="zh-CN" altLang="zh-CN" sz="2400" b="1" kern="0" dirty="0">
                <a:solidFill>
                  <a:srgbClr val="3120D0"/>
                </a:solidFill>
                <a:latin typeface="微软雅黑" pitchFamily="34" charset="-122"/>
                <a:ea typeface="微软雅黑" pitchFamily="34" charset="-122"/>
              </a:rPr>
              <a:t>任务</a:t>
            </a:r>
            <a:r>
              <a:rPr lang="zh-CN" altLang="en-US" sz="2400" b="1" kern="0" dirty="0">
                <a:solidFill>
                  <a:srgbClr val="3120D0"/>
                </a:solidFill>
                <a:latin typeface="微软雅黑" pitchFamily="34" charset="-122"/>
                <a:ea typeface="微软雅黑" pitchFamily="34" charset="-122"/>
              </a:rPr>
              <a:t>（任务</a:t>
            </a:r>
            <a:r>
              <a:rPr lang="en-US" altLang="zh-CN" sz="2400" b="1" kern="0" dirty="0">
                <a:solidFill>
                  <a:srgbClr val="3120D0"/>
                </a:solidFill>
                <a:latin typeface="微软雅黑" pitchFamily="34" charset="-122"/>
                <a:ea typeface="微软雅黑" pitchFamily="34" charset="-122"/>
              </a:rPr>
              <a:t>5</a:t>
            </a:r>
            <a:r>
              <a:rPr lang="zh-CN" altLang="en-US"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14</a:t>
            </a:r>
            <a:r>
              <a:rPr lang="zh-CN" altLang="en-US" sz="2400" b="1" kern="0" dirty="0">
                <a:solidFill>
                  <a:srgbClr val="3120D0"/>
                </a:solidFill>
                <a:latin typeface="微软雅黑" pitchFamily="34" charset="-122"/>
                <a:ea typeface="微软雅黑" pitchFamily="34" charset="-122"/>
              </a:rPr>
              <a:t>）</a:t>
            </a:r>
            <a:r>
              <a:rPr lang="zh-CN" altLang="zh-CN" sz="2400" b="1" kern="0" dirty="0">
                <a:solidFill>
                  <a:srgbClr val="3120D0"/>
                </a:solidFill>
                <a:latin typeface="微软雅黑" pitchFamily="34" charset="-122"/>
                <a:ea typeface="微软雅黑" pitchFamily="34" charset="-122"/>
              </a:rPr>
              <a:t>，</a:t>
            </a:r>
            <a:r>
              <a:rPr lang="en-US" altLang="zh-CN" sz="2400" b="1" kern="0" dirty="0">
                <a:solidFill>
                  <a:srgbClr val="3120D0"/>
                </a:solidFill>
                <a:latin typeface="微软雅黑" pitchFamily="34" charset="-122"/>
                <a:ea typeface="微软雅黑" pitchFamily="34" charset="-122"/>
              </a:rPr>
              <a:t>8</a:t>
            </a:r>
            <a:r>
              <a:rPr lang="zh-CN" altLang="en-US" sz="2400" b="1" kern="0" dirty="0">
                <a:solidFill>
                  <a:srgbClr val="3120D0"/>
                </a:solidFill>
                <a:latin typeface="微软雅黑" pitchFamily="34" charset="-122"/>
                <a:ea typeface="微软雅黑" pitchFamily="34" charset="-122"/>
              </a:rPr>
              <a:t>项</a:t>
            </a:r>
            <a:r>
              <a:rPr lang="zh-CN" altLang="zh-CN" sz="2400" b="1" kern="0" dirty="0">
                <a:solidFill>
                  <a:srgbClr val="3120D0"/>
                </a:solidFill>
                <a:latin typeface="微软雅黑" pitchFamily="34" charset="-122"/>
                <a:ea typeface="微软雅黑" pitchFamily="34" charset="-122"/>
              </a:rPr>
              <a:t>子任务</a:t>
            </a:r>
            <a:endParaRPr lang="en-US" altLang="zh-CN" sz="2400" b="1" kern="0" dirty="0">
              <a:solidFill>
                <a:srgbClr val="3120D0"/>
              </a:solidFill>
              <a:latin typeface="微软雅黑" pitchFamily="34" charset="-122"/>
              <a:ea typeface="微软雅黑" pitchFamily="34" charset="-122"/>
            </a:endParaRPr>
          </a:p>
        </p:txBody>
      </p:sp>
      <p:sp>
        <p:nvSpPr>
          <p:cNvPr id="6" name="矩形 5"/>
          <p:cNvSpPr/>
          <p:nvPr/>
        </p:nvSpPr>
        <p:spPr>
          <a:xfrm>
            <a:off x="1284339" y="6239546"/>
            <a:ext cx="9429816" cy="477054"/>
          </a:xfrm>
          <a:prstGeom prst="rect">
            <a:avLst/>
          </a:prstGeom>
        </p:spPr>
        <p:txBody>
          <a:bodyPr wrap="square">
            <a:spAutoFit/>
          </a:bodyPr>
          <a:lstStyle/>
          <a:p>
            <a:pPr algn="just" fontAlgn="base">
              <a:spcBef>
                <a:spcPct val="0"/>
              </a:spcBef>
              <a:spcAft>
                <a:spcPct val="0"/>
              </a:spcAft>
            </a:pPr>
            <a:r>
              <a:rPr lang="zh-CN" altLang="en-US" sz="2500" b="1" dirty="0">
                <a:solidFill>
                  <a:srgbClr val="000000"/>
                </a:solidFill>
                <a:latin typeface="微软雅黑" pitchFamily="34" charset="-122"/>
                <a:ea typeface="微软雅黑" pitchFamily="34" charset="-122"/>
              </a:rPr>
              <a:t>按四个重点支持方向，共部署</a:t>
            </a:r>
            <a:r>
              <a:rPr lang="en-US" altLang="zh-CN" sz="2500" b="1" dirty="0">
                <a:solidFill>
                  <a:srgbClr val="000000"/>
                </a:solidFill>
                <a:latin typeface="微软雅黑" pitchFamily="34" charset="-122"/>
                <a:ea typeface="微软雅黑" pitchFamily="34" charset="-122"/>
              </a:rPr>
              <a:t>14</a:t>
            </a:r>
            <a:r>
              <a:rPr lang="zh-CN" altLang="en-US" sz="2500" b="1" dirty="0">
                <a:solidFill>
                  <a:srgbClr val="000000"/>
                </a:solidFill>
                <a:latin typeface="微软雅黑" pitchFamily="34" charset="-122"/>
                <a:ea typeface="微软雅黑" pitchFamily="34" charset="-122"/>
              </a:rPr>
              <a:t>项任务，</a:t>
            </a:r>
            <a:r>
              <a:rPr lang="en-US" sz="2500" b="1" dirty="0">
                <a:solidFill>
                  <a:srgbClr val="000000"/>
                </a:solidFill>
                <a:latin typeface="微软雅黑" pitchFamily="34" charset="-122"/>
                <a:ea typeface="微软雅黑" pitchFamily="34" charset="-122"/>
              </a:rPr>
              <a:t>46</a:t>
            </a:r>
            <a:r>
              <a:rPr lang="zh-CN" altLang="en-US" sz="2500" b="1" dirty="0">
                <a:solidFill>
                  <a:srgbClr val="000000"/>
                </a:solidFill>
                <a:latin typeface="微软雅黑" pitchFamily="34" charset="-122"/>
                <a:ea typeface="微软雅黑" pitchFamily="34" charset="-122"/>
              </a:rPr>
              <a:t>项子任务。</a:t>
            </a:r>
          </a:p>
        </p:txBody>
      </p:sp>
      <p:sp>
        <p:nvSpPr>
          <p:cNvPr id="9" name="TextBox 7"/>
          <p:cNvSpPr txBox="1"/>
          <p:nvPr/>
        </p:nvSpPr>
        <p:spPr>
          <a:xfrm>
            <a:off x="335360" y="391684"/>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一、专项总体情况</a:t>
            </a:r>
          </a:p>
        </p:txBody>
      </p:sp>
    </p:spTree>
    <p:extLst>
      <p:ext uri="{BB962C8B-B14F-4D97-AF65-F5344CB8AC3E}">
        <p14:creationId xmlns:p14="http://schemas.microsoft.com/office/powerpoint/2010/main" val="3961204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7"/>
          <p:cNvSpPr txBox="1"/>
          <p:nvPr/>
        </p:nvSpPr>
        <p:spPr>
          <a:xfrm>
            <a:off x="452398" y="371174"/>
            <a:ext cx="6380964" cy="477054"/>
          </a:xfrm>
          <a:prstGeom prst="rect">
            <a:avLst/>
          </a:prstGeom>
          <a:noFill/>
        </p:spPr>
        <p:txBody>
          <a:bodyPr wrap="square" rtlCol="0">
            <a:spAutoFit/>
          </a:bodyPr>
          <a:lstStyle/>
          <a:p>
            <a:pPr eaLnBrk="0" fontAlgn="base" hangingPunct="0">
              <a:lnSpc>
                <a:spcPts val="3000"/>
              </a:lnSpc>
              <a:spcBef>
                <a:spcPts val="600"/>
              </a:spcBef>
              <a:spcAft>
                <a:spcPts val="600"/>
              </a:spcAft>
            </a:pPr>
            <a:r>
              <a:rPr lang="zh-CN" altLang="en-US" sz="2500" b="1" dirty="0">
                <a:solidFill>
                  <a:srgbClr val="960000"/>
                </a:solidFill>
                <a:latin typeface="微软雅黑" panose="020B0503020204020204" pitchFamily="34" charset="-122"/>
                <a:ea typeface="微软雅黑" panose="020B0503020204020204" pitchFamily="34" charset="-122"/>
                <a:cs typeface="Times New Roman" pitchFamily="18" charset="0"/>
              </a:rPr>
              <a:t>一、重点专项基本情况</a:t>
            </a:r>
          </a:p>
        </p:txBody>
      </p:sp>
      <p:graphicFrame>
        <p:nvGraphicFramePr>
          <p:cNvPr id="6" name="表格 5"/>
          <p:cNvGraphicFramePr>
            <a:graphicFrameLocks noGrp="1"/>
          </p:cNvGraphicFramePr>
          <p:nvPr>
            <p:extLst/>
          </p:nvPr>
        </p:nvGraphicFramePr>
        <p:xfrm>
          <a:off x="952466" y="2629174"/>
          <a:ext cx="10358509" cy="1514206"/>
        </p:xfrm>
        <a:graphic>
          <a:graphicData uri="http://schemas.openxmlformats.org/drawingml/2006/table">
            <a:tbl>
              <a:tblPr/>
              <a:tblGrid>
                <a:gridCol w="1745917">
                  <a:extLst>
                    <a:ext uri="{9D8B030D-6E8A-4147-A177-3AD203B41FA5}">
                      <a16:colId xmlns="" xmlns:a16="http://schemas.microsoft.com/office/drawing/2014/main" val="20000"/>
                    </a:ext>
                  </a:extLst>
                </a:gridCol>
                <a:gridCol w="1745917">
                  <a:extLst>
                    <a:ext uri="{9D8B030D-6E8A-4147-A177-3AD203B41FA5}">
                      <a16:colId xmlns="" xmlns:a16="http://schemas.microsoft.com/office/drawing/2014/main" val="20001"/>
                    </a:ext>
                  </a:extLst>
                </a:gridCol>
                <a:gridCol w="1619924">
                  <a:extLst>
                    <a:ext uri="{9D8B030D-6E8A-4147-A177-3AD203B41FA5}">
                      <a16:colId xmlns="" xmlns:a16="http://schemas.microsoft.com/office/drawing/2014/main" val="20002"/>
                    </a:ext>
                  </a:extLst>
                </a:gridCol>
                <a:gridCol w="1763916">
                  <a:extLst>
                    <a:ext uri="{9D8B030D-6E8A-4147-A177-3AD203B41FA5}">
                      <a16:colId xmlns="" xmlns:a16="http://schemas.microsoft.com/office/drawing/2014/main" val="20003"/>
                    </a:ext>
                  </a:extLst>
                </a:gridCol>
                <a:gridCol w="1768416">
                  <a:extLst>
                    <a:ext uri="{9D8B030D-6E8A-4147-A177-3AD203B41FA5}">
                      <a16:colId xmlns="" xmlns:a16="http://schemas.microsoft.com/office/drawing/2014/main" val="20004"/>
                    </a:ext>
                  </a:extLst>
                </a:gridCol>
                <a:gridCol w="1714419">
                  <a:extLst>
                    <a:ext uri="{9D8B030D-6E8A-4147-A177-3AD203B41FA5}">
                      <a16:colId xmlns="" xmlns:a16="http://schemas.microsoft.com/office/drawing/2014/main" val="20005"/>
                    </a:ext>
                  </a:extLst>
                </a:gridCol>
              </a:tblGrid>
              <a:tr h="0">
                <a:tc gridSpan="6">
                  <a:txBody>
                    <a:bodyPr/>
                    <a:lstStyle/>
                    <a:p>
                      <a:pPr algn="ctr" fontAlgn="ctr"/>
                      <a:r>
                        <a:rPr lang="zh-CN" altLang="en-US" sz="2000" b="1" i="0" u="none" strike="noStrike" dirty="0">
                          <a:solidFill>
                            <a:schemeClr val="bg1"/>
                          </a:solidFill>
                          <a:latin typeface="宋体"/>
                        </a:rPr>
                        <a:t>国拨</a:t>
                      </a:r>
                      <a:r>
                        <a:rPr lang="zh-CN" altLang="en-US" sz="2000" b="1" i="0" u="none" strike="noStrike" dirty="0" smtClean="0">
                          <a:solidFill>
                            <a:schemeClr val="bg1"/>
                          </a:solidFill>
                          <a:latin typeface="宋体"/>
                        </a:rPr>
                        <a:t>经费（万元）</a:t>
                      </a:r>
                      <a:endParaRPr lang="zh-CN" altLang="en-US" sz="2000" b="1" i="0" u="none" strike="noStrike" dirty="0">
                        <a:solidFill>
                          <a:schemeClr val="bg1"/>
                        </a:solidFill>
                        <a:latin typeface="宋体"/>
                      </a:endParaRPr>
                    </a:p>
                  </a:txBody>
                  <a:tcPr marL="0" marR="0" marT="108000" marB="10800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493340">
                <a:tc>
                  <a:txBody>
                    <a:bodyPr/>
                    <a:lstStyle/>
                    <a:p>
                      <a:pPr algn="ctr" fontAlgn="ctr"/>
                      <a:r>
                        <a:rPr lang="en-US" altLang="zh-CN" sz="2000" b="1" i="0" u="none" strike="noStrike" dirty="0">
                          <a:solidFill>
                            <a:srgbClr val="000000"/>
                          </a:solidFill>
                          <a:latin typeface="宋体"/>
                        </a:rPr>
                        <a:t>2016</a:t>
                      </a:r>
                      <a:r>
                        <a:rPr lang="zh-CN" altLang="en-US" sz="2000" b="1" i="0" u="none" strike="noStrike" dirty="0">
                          <a:solidFill>
                            <a:srgbClr val="000000"/>
                          </a:solidFill>
                          <a:latin typeface="宋体"/>
                        </a:rPr>
                        <a:t>年</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ctr"/>
                      <a:r>
                        <a:rPr lang="en-US" altLang="zh-CN" sz="2000" b="1" i="0" u="none" strike="noStrike" dirty="0">
                          <a:solidFill>
                            <a:srgbClr val="000000"/>
                          </a:solidFill>
                          <a:latin typeface="宋体"/>
                        </a:rPr>
                        <a:t>2017</a:t>
                      </a:r>
                      <a:r>
                        <a:rPr lang="zh-CN" altLang="en-US" sz="2000" b="1" i="0" u="none" strike="noStrike" dirty="0">
                          <a:solidFill>
                            <a:srgbClr val="000000"/>
                          </a:solidFill>
                          <a:latin typeface="宋体"/>
                        </a:rPr>
                        <a:t>年</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ctr"/>
                      <a:r>
                        <a:rPr lang="en-US" altLang="zh-CN" sz="2000" b="1" i="0" u="none" strike="noStrike" dirty="0">
                          <a:solidFill>
                            <a:srgbClr val="000000"/>
                          </a:solidFill>
                          <a:latin typeface="宋体"/>
                        </a:rPr>
                        <a:t>2018</a:t>
                      </a:r>
                      <a:r>
                        <a:rPr lang="zh-CN" altLang="en-US" sz="2000" b="1" i="0" u="none" strike="noStrike" dirty="0">
                          <a:solidFill>
                            <a:srgbClr val="000000"/>
                          </a:solidFill>
                          <a:latin typeface="宋体"/>
                        </a:rPr>
                        <a:t>年</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ctr"/>
                      <a:r>
                        <a:rPr lang="en-US" altLang="zh-CN" sz="2000" b="1" i="0" u="none" strike="noStrike" dirty="0">
                          <a:solidFill>
                            <a:srgbClr val="000000"/>
                          </a:solidFill>
                          <a:latin typeface="宋体"/>
                        </a:rPr>
                        <a:t>2019</a:t>
                      </a:r>
                      <a:r>
                        <a:rPr lang="zh-CN" altLang="en-US" sz="2000" b="1" i="0" u="none" strike="noStrike" dirty="0">
                          <a:solidFill>
                            <a:srgbClr val="000000"/>
                          </a:solidFill>
                          <a:latin typeface="宋体"/>
                        </a:rPr>
                        <a:t>年</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ctr"/>
                      <a:r>
                        <a:rPr lang="en-US" altLang="zh-CN" sz="2000" b="1" i="0" u="none" strike="noStrike" dirty="0">
                          <a:solidFill>
                            <a:srgbClr val="000000"/>
                          </a:solidFill>
                          <a:latin typeface="宋体"/>
                        </a:rPr>
                        <a:t>2020</a:t>
                      </a:r>
                      <a:r>
                        <a:rPr lang="zh-CN" altLang="en-US" sz="2000" b="1" i="0" u="none" strike="noStrike" dirty="0">
                          <a:solidFill>
                            <a:srgbClr val="000000"/>
                          </a:solidFill>
                          <a:latin typeface="宋体"/>
                        </a:rPr>
                        <a:t>年</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ctr"/>
                      <a:r>
                        <a:rPr lang="zh-CN" altLang="en-US" sz="2000" b="1" i="0" u="none" strike="noStrike" dirty="0">
                          <a:solidFill>
                            <a:srgbClr val="000000"/>
                          </a:solidFill>
                          <a:latin typeface="宋体"/>
                        </a:rPr>
                        <a:t>小计</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extLst>
                  <a:ext uri="{0D108BD9-81ED-4DB2-BD59-A6C34878D82A}">
                    <a16:rowId xmlns="" xmlns:a16="http://schemas.microsoft.com/office/drawing/2014/main" val="10001"/>
                  </a:ext>
                </a:extLst>
              </a:tr>
              <a:tr h="500066">
                <a:tc>
                  <a:txBody>
                    <a:bodyPr/>
                    <a:lstStyle/>
                    <a:p>
                      <a:pPr algn="ctr" fontAlgn="ctr"/>
                      <a:r>
                        <a:rPr lang="en-US" altLang="zh-CN" sz="2000" b="1" i="0" u="none" strike="noStrike" dirty="0" smtClean="0">
                          <a:solidFill>
                            <a:srgbClr val="000000"/>
                          </a:solidFill>
                          <a:latin typeface="宋体"/>
                        </a:rPr>
                        <a:t>26,900.00</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fontAlgn="ctr"/>
                      <a:r>
                        <a:rPr lang="en-US" altLang="zh-CN" sz="2000" b="1" i="0" u="none" strike="noStrike" dirty="0" smtClean="0">
                          <a:solidFill>
                            <a:srgbClr val="000000"/>
                          </a:solidFill>
                          <a:latin typeface="宋体"/>
                        </a:rPr>
                        <a:t>39,600.00 </a:t>
                      </a:r>
                      <a:endParaRPr lang="en-US" altLang="zh-CN" sz="2000" b="1" i="0" u="none" strike="noStrike" dirty="0">
                        <a:solidFill>
                          <a:srgbClr val="000000"/>
                        </a:solidFill>
                        <a:latin typeface="宋体"/>
                      </a:endParaRP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fontAlgn="ctr"/>
                      <a:r>
                        <a:rPr lang="en-US" altLang="zh-CN" sz="2000" b="1" i="0" u="none" strike="noStrike" kern="1200" dirty="0" smtClean="0">
                          <a:solidFill>
                            <a:srgbClr val="000000"/>
                          </a:solidFill>
                          <a:latin typeface="宋体"/>
                          <a:ea typeface="+mn-ea"/>
                          <a:cs typeface="+mn-cs"/>
                        </a:rPr>
                        <a:t>43,400.00</a:t>
                      </a: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fontAlgn="ctr"/>
                      <a:r>
                        <a:rPr lang="en-US" altLang="zh-CN" sz="2000" b="1" i="0" u="none" strike="noStrike" dirty="0" smtClean="0">
                          <a:solidFill>
                            <a:srgbClr val="000000"/>
                          </a:solidFill>
                          <a:latin typeface="宋体"/>
                        </a:rPr>
                        <a:t>36,800.00 </a:t>
                      </a:r>
                      <a:endParaRPr lang="en-US" altLang="zh-CN" sz="2000" b="1" i="0" u="none" strike="noStrike" dirty="0">
                        <a:solidFill>
                          <a:srgbClr val="000000"/>
                        </a:solidFill>
                        <a:latin typeface="宋体"/>
                      </a:endParaRP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fontAlgn="ctr"/>
                      <a:r>
                        <a:rPr lang="en-US" altLang="zh-CN" sz="2000" b="1" i="0" u="none" strike="noStrike" dirty="0" smtClean="0">
                          <a:solidFill>
                            <a:srgbClr val="000000"/>
                          </a:solidFill>
                          <a:latin typeface="宋体"/>
                        </a:rPr>
                        <a:t>24,100.00 </a:t>
                      </a:r>
                      <a:endParaRPr lang="en-US" altLang="zh-CN" sz="2000" b="1" i="0" u="none" strike="noStrike" dirty="0">
                        <a:solidFill>
                          <a:srgbClr val="000000"/>
                        </a:solidFill>
                        <a:latin typeface="宋体"/>
                      </a:endParaRP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fontAlgn="ctr"/>
                      <a:r>
                        <a:rPr lang="en-US" altLang="zh-CN" sz="2000" b="1" i="0" u="none" strike="noStrike" dirty="0" smtClean="0">
                          <a:solidFill>
                            <a:srgbClr val="000000"/>
                          </a:solidFill>
                          <a:latin typeface="宋体"/>
                        </a:rPr>
                        <a:t>170,800.00  </a:t>
                      </a:r>
                      <a:endParaRPr lang="en-US" altLang="zh-CN" sz="2000" b="1" i="0" u="none" strike="noStrike" dirty="0">
                        <a:solidFill>
                          <a:srgbClr val="000000"/>
                        </a:solidFill>
                        <a:latin typeface="宋体"/>
                      </a:endParaRPr>
                    </a:p>
                  </a:txBody>
                  <a:tcPr marL="9291" marR="9291" marT="9291"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extLst>
                  <a:ext uri="{0D108BD9-81ED-4DB2-BD59-A6C34878D82A}">
                    <a16:rowId xmlns="" xmlns:a16="http://schemas.microsoft.com/office/drawing/2014/main" val="10002"/>
                  </a:ext>
                </a:extLst>
              </a:tr>
            </a:tbl>
          </a:graphicData>
        </a:graphic>
      </p:graphicFrame>
      <p:sp>
        <p:nvSpPr>
          <p:cNvPr id="5" name="单圆角矩形 4"/>
          <p:cNvSpPr/>
          <p:nvPr/>
        </p:nvSpPr>
        <p:spPr>
          <a:xfrm>
            <a:off x="452398" y="1214422"/>
            <a:ext cx="4464496" cy="571504"/>
          </a:xfrm>
          <a:prstGeom prst="round1Rect">
            <a:avLst>
              <a:gd name="adj" fmla="val 0"/>
            </a:avLst>
          </a:prstGeom>
          <a:solidFill>
            <a:schemeClr val="accent3">
              <a:lumMod val="85000"/>
            </a:schemeClr>
          </a:solidFill>
          <a:ln w="19050">
            <a:noFill/>
          </a:ln>
          <a:effectLst>
            <a:outerShdw blurRad="50800" dist="76200" dir="2700000" rotWithShape="0">
              <a:srgbClr val="000000">
                <a:alpha val="40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fontAlgn="base">
              <a:spcBef>
                <a:spcPct val="0"/>
              </a:spcBef>
              <a:spcAft>
                <a:spcPct val="0"/>
              </a:spcAft>
            </a:pPr>
            <a:r>
              <a:rPr lang="en-US" altLang="zh-CN" sz="2400" b="1" dirty="0">
                <a:solidFill>
                  <a:srgbClr val="002060"/>
                </a:solidFill>
                <a:latin typeface="微软雅黑" panose="020B0503020204020204" pitchFamily="34" charset="-122"/>
                <a:ea typeface="微软雅黑" panose="020B0503020204020204" pitchFamily="34" charset="-122"/>
              </a:rPr>
              <a:t>5</a:t>
            </a:r>
            <a:r>
              <a:rPr lang="zh-CN" altLang="en-US" sz="2400" b="1" dirty="0">
                <a:solidFill>
                  <a:srgbClr val="002060"/>
                </a:solidFill>
                <a:latin typeface="微软雅黑" panose="020B0503020204020204" pitchFamily="34" charset="-122"/>
                <a:ea typeface="微软雅黑" panose="020B0503020204020204" pitchFamily="34" charset="-122"/>
              </a:rPr>
              <a:t>、专项经费情况</a:t>
            </a:r>
          </a:p>
        </p:txBody>
      </p:sp>
      <p:sp>
        <p:nvSpPr>
          <p:cNvPr id="8" name="矩形 7"/>
          <p:cNvSpPr/>
          <p:nvPr/>
        </p:nvSpPr>
        <p:spPr>
          <a:xfrm>
            <a:off x="881026" y="5095086"/>
            <a:ext cx="9429816" cy="477054"/>
          </a:xfrm>
          <a:prstGeom prst="rect">
            <a:avLst/>
          </a:prstGeom>
        </p:spPr>
        <p:txBody>
          <a:bodyPr wrap="square">
            <a:spAutoFit/>
          </a:bodyPr>
          <a:lstStyle/>
          <a:p>
            <a:pPr algn="just" fontAlgn="base">
              <a:spcBef>
                <a:spcPct val="0"/>
              </a:spcBef>
              <a:spcAft>
                <a:spcPct val="0"/>
              </a:spcAft>
            </a:pPr>
            <a:r>
              <a:rPr lang="zh-CN" altLang="en-US" sz="2500" b="1" dirty="0">
                <a:solidFill>
                  <a:srgbClr val="000000"/>
                </a:solidFill>
                <a:latin typeface="微软雅黑" pitchFamily="34" charset="-122"/>
                <a:ea typeface="微软雅黑" pitchFamily="34" charset="-122"/>
              </a:rPr>
              <a:t>专项五年经费预算为</a:t>
            </a:r>
            <a:r>
              <a:rPr lang="en-US" altLang="zh-CN" sz="2500" b="1" dirty="0">
                <a:solidFill>
                  <a:srgbClr val="000000"/>
                </a:solidFill>
                <a:latin typeface="微软雅黑" pitchFamily="34" charset="-122"/>
                <a:ea typeface="微软雅黑" pitchFamily="34" charset="-122"/>
              </a:rPr>
              <a:t>17.08</a:t>
            </a:r>
            <a:r>
              <a:rPr lang="zh-CN" altLang="en-US" sz="2500" b="1" dirty="0">
                <a:solidFill>
                  <a:srgbClr val="000000"/>
                </a:solidFill>
                <a:latin typeface="微软雅黑" pitchFamily="34" charset="-122"/>
                <a:ea typeface="微软雅黑" pitchFamily="34" charset="-122"/>
              </a:rPr>
              <a:t>亿元。</a:t>
            </a:r>
          </a:p>
        </p:txBody>
      </p:sp>
    </p:spTree>
    <p:extLst>
      <p:ext uri="{BB962C8B-B14F-4D97-AF65-F5344CB8AC3E}">
        <p14:creationId xmlns:p14="http://schemas.microsoft.com/office/powerpoint/2010/main" val="4059697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模板-高技术中心-交通处">
  <a:themeElements>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模板-高技术中心-交通处">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模板-高技术中心-交通处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模板-高技术中心-交通处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模板-高技术中心-交通处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模板-高技术中心-交通处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模板-高技术中心-交通处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模板-高技术中心-交通处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模板-高技术中心-交通处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模板-高技术中心-交通处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模板-高技术中心-交通处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模板-高技术中心-交通处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模板-高技术中心-交通处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模板-高技术中心-交通处">
  <a:themeElements>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模板-高技术中心-交通处">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模板-高技术中心-交通处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模板-高技术中心-交通处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模板-高技术中心-交通处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模板-高技术中心-交通处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模板-高技术中心-交通处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模板-高技术中心-交通处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模板-高技术中心-交通处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模板-高技术中心-交通处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模板-高技术中心-交通处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模板-高技术中心-交通处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模板-高技术中心-交通处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模板-高技术中心-交通处">
  <a:themeElements>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模板-高技术中心-交通处">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模板-高技术中心-交通处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模板-高技术中心-交通处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模板-高技术中心-交通处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模板-高技术中心-交通处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模板-高技术中心-交通处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模板-高技术中心-交通处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模板-高技术中心-交通处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模板-高技术中心-交通处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模板-高技术中心-交通处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模板-高技术中心-交通处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模板-高技术中心-交通处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模板-高技术中心-交通处">
  <a:themeElements>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模板-高技术中心-交通处">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5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模板-高技术中心-交通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模板-高技术中心-交通处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模板-高技术中心-交通处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模板-高技术中心-交通处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模板-高技术中心-交通处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模板-高技术中心-交通处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模板-高技术中心-交通处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模板-高技术中心-交通处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模板-高技术中心-交通处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模板-高技术中心-交通处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模板-高技术中心-交通处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模板-高技术中心-交通处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AS模版">
  <a:themeElements>
    <a:clrScheme name="4_CAS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4_CAS模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defPPr>
      </a:lstStyle>
    </a:txDef>
  </a:objectDefaults>
  <a:extraClrSchemeLst>
    <a:extraClrScheme>
      <a:clrScheme name="4_CAS模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AS模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AS模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AS模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AS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AS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AS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AS模版">
  <a:themeElements>
    <a:clrScheme name="4_CAS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4_CAS模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defPPr>
      </a:lstStyle>
    </a:txDef>
  </a:objectDefaults>
  <a:extraClrSchemeLst>
    <a:extraClrScheme>
      <a:clrScheme name="4_CAS模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AS模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AS模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AS模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AS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AS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AS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3642</Words>
  <Application>Microsoft Office PowerPoint</Application>
  <PresentationFormat>宽屏</PresentationFormat>
  <Paragraphs>490</Paragraphs>
  <Slides>44</Slides>
  <Notes>12</Notes>
  <HiddenSlides>0</HiddenSlides>
  <MMClips>0</MMClips>
  <ScaleCrop>false</ScaleCrop>
  <HeadingPairs>
    <vt:vector size="6" baseType="variant">
      <vt:variant>
        <vt:lpstr>已用的字体</vt:lpstr>
      </vt:variant>
      <vt:variant>
        <vt:i4>13</vt:i4>
      </vt:variant>
      <vt:variant>
        <vt:lpstr>主题</vt:lpstr>
      </vt:variant>
      <vt:variant>
        <vt:i4>7</vt:i4>
      </vt:variant>
      <vt:variant>
        <vt:lpstr>幻灯片标题</vt:lpstr>
      </vt:variant>
      <vt:variant>
        <vt:i4>44</vt:i4>
      </vt:variant>
    </vt:vector>
  </HeadingPairs>
  <TitlesOfParts>
    <vt:vector size="64" baseType="lpstr">
      <vt:lpstr>å®‹ä½“</vt:lpstr>
      <vt:lpstr>仿宋</vt:lpstr>
      <vt:lpstr>黑体</vt:lpstr>
      <vt:lpstr>华文行楷</vt:lpstr>
      <vt:lpstr>华文楷体</vt:lpstr>
      <vt:lpstr>宋体</vt:lpstr>
      <vt:lpstr>微软雅黑</vt:lpstr>
      <vt:lpstr>瀹嬩綋</vt:lpstr>
      <vt:lpstr>Arial</vt:lpstr>
      <vt:lpstr>Calibri</vt:lpstr>
      <vt:lpstr>Calibri Light</vt:lpstr>
      <vt:lpstr>Times New Roman</vt:lpstr>
      <vt:lpstr>Wingdings</vt:lpstr>
      <vt:lpstr>Office 主题</vt:lpstr>
      <vt:lpstr>1_模板-高技术中心-交通处</vt:lpstr>
      <vt:lpstr>2_模板-高技术中心-交通处</vt:lpstr>
      <vt:lpstr>3_模板-高技术中心-交通处</vt:lpstr>
      <vt:lpstr>4_模板-高技术中心-交通处</vt:lpstr>
      <vt:lpstr>4_CAS模版</vt:lpstr>
      <vt:lpstr>5_CAS模版</vt:lpstr>
      <vt:lpstr>重点专项申报及落实实施方案的汇报</vt:lpstr>
      <vt:lpstr>PowerPoint 演示文稿</vt:lpstr>
      <vt:lpstr>PowerPoint 演示文稿</vt:lpstr>
      <vt:lpstr>实现更多登顶珠峰的梦想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技术路线</vt:lpstr>
      <vt:lpstr>PowerPoint 演示文稿</vt:lpstr>
      <vt:lpstr>PowerPoint 演示文稿</vt:lpstr>
      <vt:lpstr>各课题的相互关系</vt:lpstr>
      <vt:lpstr>经费需求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项目办及项目专家</vt:lpstr>
      <vt:lpstr>PowerPoint 演示文稿</vt:lpstr>
      <vt:lpstr>PowerPoint 演示文稿</vt:lpstr>
      <vt:lpstr>PowerPoint 演示文稿</vt:lpstr>
      <vt:lpstr>项目组章程（草稿）</vt:lpstr>
      <vt:lpstr>项目组章程（草稿）</vt:lpstr>
      <vt:lpstr>项目组章程（草稿）</vt:lpstr>
      <vt:lpstr>实施方案举例：第三课题（初稿）</vt:lpstr>
      <vt:lpstr>PowerPoint 演示文稿</vt:lpstr>
      <vt:lpstr>PowerPoint 演示文稿</vt:lpstr>
      <vt:lpstr>各研究任务的时间节点</vt:lpstr>
      <vt:lpstr>下一步的工作</vt:lpstr>
      <vt:lpstr>谢谢大家!</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huhb</dc:creator>
  <cp:lastModifiedBy>huhb</cp:lastModifiedBy>
  <cp:revision>95</cp:revision>
  <dcterms:created xsi:type="dcterms:W3CDTF">2018-10-04T01:48:04Z</dcterms:created>
  <dcterms:modified xsi:type="dcterms:W3CDTF">2018-10-08T13:36:30Z</dcterms:modified>
</cp:coreProperties>
</file>