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2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3">
  <p:sldMasterIdLst>
    <p:sldMasterId id="2147483648" r:id="rId1"/>
    <p:sldMasterId id="2147483726" r:id="rId2"/>
  </p:sldMasterIdLst>
  <p:notesMasterIdLst>
    <p:notesMasterId r:id="rId35"/>
  </p:notesMasterIdLst>
  <p:sldIdLst>
    <p:sldId id="562" r:id="rId3"/>
    <p:sldId id="520" r:id="rId4"/>
    <p:sldId id="710" r:id="rId5"/>
    <p:sldId id="729" r:id="rId6"/>
    <p:sldId id="658" r:id="rId7"/>
    <p:sldId id="711" r:id="rId8"/>
    <p:sldId id="629" r:id="rId9"/>
    <p:sldId id="702" r:id="rId10"/>
    <p:sldId id="705" r:id="rId11"/>
    <p:sldId id="706" r:id="rId12"/>
    <p:sldId id="707" r:id="rId13"/>
    <p:sldId id="671" r:id="rId14"/>
    <p:sldId id="712" r:id="rId15"/>
    <p:sldId id="713" r:id="rId16"/>
    <p:sldId id="714" r:id="rId17"/>
    <p:sldId id="715" r:id="rId18"/>
    <p:sldId id="721" r:id="rId19"/>
    <p:sldId id="722" r:id="rId20"/>
    <p:sldId id="723" r:id="rId21"/>
    <p:sldId id="726" r:id="rId22"/>
    <p:sldId id="725" r:id="rId23"/>
    <p:sldId id="727" r:id="rId24"/>
    <p:sldId id="717" r:id="rId25"/>
    <p:sldId id="718" r:id="rId26"/>
    <p:sldId id="701" r:id="rId27"/>
    <p:sldId id="720" r:id="rId28"/>
    <p:sldId id="290" r:id="rId29"/>
    <p:sldId id="709" r:id="rId30"/>
    <p:sldId id="676" r:id="rId31"/>
    <p:sldId id="620" r:id="rId32"/>
    <p:sldId id="622" r:id="rId33"/>
    <p:sldId id="728" r:id="rId34"/>
  </p:sldIdLst>
  <p:sldSz cx="9144000" cy="6858000" type="screen4x3"/>
  <p:notesSz cx="6858000" cy="9144000"/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12" autoAdjust="0"/>
    <p:restoredTop sz="94660"/>
  </p:normalViewPr>
  <p:slideViewPr>
    <p:cSldViewPr>
      <p:cViewPr varScale="1">
        <p:scale>
          <a:sx n="66" d="100"/>
          <a:sy n="66" d="100"/>
        </p:scale>
        <p:origin x="1228" y="4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tableStyles" Target="tableStyles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viewProps" Target="view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notesMaster" Target="notesMasters/notesMaster1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6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24BB6A-867C-4D5C-86AF-859812E5FCA3}" type="datetimeFigureOut">
              <a:rPr lang="zh-CN" altLang="en-US" smtClean="0"/>
              <a:pPr/>
              <a:t>2018/10/9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59F084C-BEB3-48D0-B6D1-FD39215CF56E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54870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698A-D66C-4FA1-BBD8-F72AE9E6E751}" type="slidenum">
              <a:rPr lang="zh-CN" altLang="en-US" smtClean="0">
                <a:solidFill>
                  <a:prstClr val="black"/>
                </a:solidFill>
                <a:ea typeface="微软雅黑" panose="020B0503020204020204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8</a:t>
            </a:fld>
            <a:endParaRPr lang="zh-CN" altLang="en-US">
              <a:solidFill>
                <a:prstClr val="black"/>
              </a:solidFill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91440734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F084C-BEB3-48D0-B6D1-FD39215CF56E}" type="slidenum">
              <a:rPr lang="zh-CN" altLang="en-US" smtClean="0"/>
              <a:pPr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936165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F084C-BEB3-48D0-B6D1-FD39215CF56E}" type="slidenum">
              <a:rPr lang="zh-CN" altLang="en-US" smtClean="0">
                <a:solidFill>
                  <a:prstClr val="black"/>
                </a:solidFill>
              </a:rPr>
              <a:pPr/>
              <a:t>14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2803639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F084C-BEB3-48D0-B6D1-FD39215CF56E}" type="slidenum">
              <a:rPr lang="zh-CN" altLang="en-US" smtClean="0">
                <a:solidFill>
                  <a:prstClr val="black"/>
                </a:solidFill>
              </a:rPr>
              <a:pPr/>
              <a:t>23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871801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1249363" y="1279525"/>
            <a:ext cx="4605337" cy="34544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fld id="{39AD698A-D66C-4FA1-BBD8-F72AE9E6E751}" type="slidenum">
              <a:rPr lang="zh-CN" altLang="en-US" smtClean="0">
                <a:solidFill>
                  <a:prstClr val="black"/>
                </a:solidFill>
                <a:ea typeface="微软雅黑" panose="020B0503020204020204" charset="-122"/>
              </a:rPr>
              <a:pPr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t>25</a:t>
            </a:fld>
            <a:endParaRPr lang="zh-CN" altLang="en-US">
              <a:solidFill>
                <a:prstClr val="black"/>
              </a:solidFill>
              <a:ea typeface="微软雅黑" panose="020B0503020204020204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16164630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59F084C-BEB3-48D0-B6D1-FD39215CF56E}" type="slidenum">
              <a:rPr lang="zh-CN" altLang="en-US" smtClean="0">
                <a:solidFill>
                  <a:prstClr val="black"/>
                </a:solidFill>
              </a:rPr>
              <a:pPr/>
              <a:t>26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34903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jpe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 smtClean="0"/>
              <a:t>单击此处编辑母版副标题样式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6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1" b="49608"/>
          <a:stretch>
            <a:fillRect/>
          </a:stretch>
        </p:blipFill>
        <p:spPr>
          <a:xfrm>
            <a:off x="8512" y="28061"/>
            <a:ext cx="1545071" cy="661699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1485435" y="169844"/>
            <a:ext cx="7660153" cy="480210"/>
            <a:chOff x="1483847" y="895350"/>
            <a:chExt cx="7660153" cy="480210"/>
          </a:xfrm>
        </p:grpSpPr>
        <p:sp>
          <p:nvSpPr>
            <p:cNvPr id="10" name="矩形 9"/>
            <p:cNvSpPr/>
            <p:nvPr userDrawn="1"/>
          </p:nvSpPr>
          <p:spPr>
            <a:xfrm>
              <a:off x="1545071" y="1165843"/>
              <a:ext cx="7598929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/>
            <p:cNvSpPr/>
            <p:nvPr userDrawn="1"/>
          </p:nvSpPr>
          <p:spPr>
            <a:xfrm>
              <a:off x="1545071" y="1225111"/>
              <a:ext cx="7598929" cy="180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72000" bIns="0"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等腰三角形 10"/>
            <p:cNvSpPr/>
            <p:nvPr userDrawn="1"/>
          </p:nvSpPr>
          <p:spPr>
            <a:xfrm rot="10800000">
              <a:off x="6363760" y="1092667"/>
              <a:ext cx="234318" cy="111332"/>
            </a:xfrm>
            <a:prstGeom prst="triangle">
              <a:avLst>
                <a:gd name="adj" fmla="val 14856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等腰三角形 11"/>
            <p:cNvSpPr/>
            <p:nvPr userDrawn="1"/>
          </p:nvSpPr>
          <p:spPr>
            <a:xfrm rot="10800000" flipV="1">
              <a:off x="8515350" y="895350"/>
              <a:ext cx="314325" cy="318174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" name="等腰三角形 1"/>
            <p:cNvSpPr/>
            <p:nvPr userDrawn="1"/>
          </p:nvSpPr>
          <p:spPr>
            <a:xfrm rot="10800000" flipH="1" flipV="1">
              <a:off x="1483847" y="1128206"/>
              <a:ext cx="386898" cy="247354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 flipV="1">
            <a:off x="2686050" y="6562723"/>
            <a:ext cx="6457951" cy="229287"/>
            <a:chOff x="1483847" y="442406"/>
            <a:chExt cx="7660153" cy="247354"/>
          </a:xfrm>
        </p:grpSpPr>
        <p:sp>
          <p:nvSpPr>
            <p:cNvPr id="17" name="矩形 16"/>
            <p:cNvSpPr/>
            <p:nvPr userDrawn="1"/>
          </p:nvSpPr>
          <p:spPr>
            <a:xfrm>
              <a:off x="1545071" y="480043"/>
              <a:ext cx="7598929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矩形 17"/>
            <p:cNvSpPr/>
            <p:nvPr userDrawn="1"/>
          </p:nvSpPr>
          <p:spPr>
            <a:xfrm>
              <a:off x="1545071" y="539311"/>
              <a:ext cx="7598929" cy="180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72000" bIns="0"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等腰三角形 20"/>
            <p:cNvSpPr/>
            <p:nvPr userDrawn="1"/>
          </p:nvSpPr>
          <p:spPr>
            <a:xfrm rot="10800000" flipH="1" flipV="1">
              <a:off x="1483847" y="442406"/>
              <a:ext cx="386898" cy="247354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5" y="6454812"/>
            <a:ext cx="2409975" cy="3532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5" t="50497" r="13831" b="42118"/>
          <a:stretch>
            <a:fillRect/>
          </a:stretch>
        </p:blipFill>
        <p:spPr>
          <a:xfrm>
            <a:off x="6561565" y="185073"/>
            <a:ext cx="2163335" cy="303352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7412668" y="449862"/>
            <a:ext cx="5373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dirty="0" smtClean="0">
                <a:solidFill>
                  <a:prstClr val="black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4410</a:t>
            </a:r>
            <a:endParaRPr lang="zh-CN" altLang="en-US" sz="1100" dirty="0">
              <a:solidFill>
                <a:prstClr val="black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392549217"/>
      </p:ext>
    </p:extLst>
  </p:cSld>
  <p:clrMapOvr>
    <a:masterClrMapping/>
  </p:clrMapOvr>
  <p:transition/>
  <p:hf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7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271" b="49608"/>
          <a:stretch>
            <a:fillRect/>
          </a:stretch>
        </p:blipFill>
        <p:spPr>
          <a:xfrm>
            <a:off x="8512" y="28061"/>
            <a:ext cx="1545071" cy="661699"/>
          </a:xfrm>
          <a:prstGeom prst="rect">
            <a:avLst/>
          </a:prstGeom>
        </p:spPr>
      </p:pic>
      <p:grpSp>
        <p:nvGrpSpPr>
          <p:cNvPr id="14" name="组合 13"/>
          <p:cNvGrpSpPr/>
          <p:nvPr/>
        </p:nvGrpSpPr>
        <p:grpSpPr>
          <a:xfrm>
            <a:off x="1485435" y="169844"/>
            <a:ext cx="7660153" cy="480210"/>
            <a:chOff x="1483847" y="895350"/>
            <a:chExt cx="7660153" cy="480210"/>
          </a:xfrm>
        </p:grpSpPr>
        <p:sp>
          <p:nvSpPr>
            <p:cNvPr id="10" name="矩形 9"/>
            <p:cNvSpPr/>
            <p:nvPr userDrawn="1"/>
          </p:nvSpPr>
          <p:spPr>
            <a:xfrm>
              <a:off x="1545071" y="1165843"/>
              <a:ext cx="7598929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6" name="矩形 15"/>
            <p:cNvSpPr/>
            <p:nvPr userDrawn="1"/>
          </p:nvSpPr>
          <p:spPr>
            <a:xfrm>
              <a:off x="1545071" y="1225111"/>
              <a:ext cx="7598929" cy="180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72000" bIns="0"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1" name="等腰三角形 10"/>
            <p:cNvSpPr/>
            <p:nvPr userDrawn="1"/>
          </p:nvSpPr>
          <p:spPr>
            <a:xfrm rot="10800000">
              <a:off x="6363760" y="1092667"/>
              <a:ext cx="234318" cy="111332"/>
            </a:xfrm>
            <a:prstGeom prst="triangle">
              <a:avLst>
                <a:gd name="adj" fmla="val 14856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2" name="等腰三角形 11"/>
            <p:cNvSpPr/>
            <p:nvPr userDrawn="1"/>
          </p:nvSpPr>
          <p:spPr>
            <a:xfrm rot="10800000" flipV="1">
              <a:off x="8515350" y="895350"/>
              <a:ext cx="314325" cy="318174"/>
            </a:xfrm>
            <a:prstGeom prst="triangle">
              <a:avLst>
                <a:gd name="adj" fmla="val 10000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" name="等腰三角形 1"/>
            <p:cNvSpPr/>
            <p:nvPr userDrawn="1"/>
          </p:nvSpPr>
          <p:spPr>
            <a:xfrm rot="10800000" flipH="1" flipV="1">
              <a:off x="1483847" y="1128206"/>
              <a:ext cx="386898" cy="247354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grpSp>
        <p:nvGrpSpPr>
          <p:cNvPr id="15" name="组合 14"/>
          <p:cNvGrpSpPr/>
          <p:nvPr/>
        </p:nvGrpSpPr>
        <p:grpSpPr>
          <a:xfrm flipV="1">
            <a:off x="2686050" y="6562723"/>
            <a:ext cx="6457951" cy="229287"/>
            <a:chOff x="1483847" y="442406"/>
            <a:chExt cx="7660153" cy="247354"/>
          </a:xfrm>
        </p:grpSpPr>
        <p:sp>
          <p:nvSpPr>
            <p:cNvPr id="17" name="矩形 16"/>
            <p:cNvSpPr/>
            <p:nvPr userDrawn="1"/>
          </p:nvSpPr>
          <p:spPr>
            <a:xfrm>
              <a:off x="1545071" y="480043"/>
              <a:ext cx="7598929" cy="45719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18" name="矩形 17"/>
            <p:cNvSpPr/>
            <p:nvPr userDrawn="1"/>
          </p:nvSpPr>
          <p:spPr>
            <a:xfrm>
              <a:off x="1545071" y="539311"/>
              <a:ext cx="7598929" cy="18000"/>
            </a:xfrm>
            <a:prstGeom prst="rect">
              <a:avLst/>
            </a:prstGeom>
            <a:solidFill>
              <a:srgbClr val="0070C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72000" tIns="0" rIns="72000" bIns="0"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21" name="等腰三角形 20"/>
            <p:cNvSpPr/>
            <p:nvPr userDrawn="1"/>
          </p:nvSpPr>
          <p:spPr>
            <a:xfrm rot="10800000" flipH="1" flipV="1">
              <a:off x="1483847" y="442406"/>
              <a:ext cx="386898" cy="247354"/>
            </a:xfrm>
            <a:prstGeom prst="triangle">
              <a:avLst>
                <a:gd name="adj" fmla="val 0"/>
              </a:avLst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5" y="6454812"/>
            <a:ext cx="2409975" cy="353290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945" t="50497" r="13831" b="42118"/>
          <a:stretch>
            <a:fillRect/>
          </a:stretch>
        </p:blipFill>
        <p:spPr>
          <a:xfrm>
            <a:off x="6561565" y="185073"/>
            <a:ext cx="2163335" cy="303352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7412668" y="449862"/>
            <a:ext cx="537327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1100" dirty="0" smtClean="0">
                <a:solidFill>
                  <a:prstClr val="black"/>
                </a:solidFill>
                <a:latin typeface="华文中宋" panose="02010600040101010101" pitchFamily="2" charset="-122"/>
                <a:ea typeface="华文中宋" panose="02010600040101010101" pitchFamily="2" charset="-122"/>
              </a:rPr>
              <a:t>4410</a:t>
            </a:r>
            <a:endParaRPr lang="zh-CN" altLang="en-US" sz="1100" dirty="0">
              <a:solidFill>
                <a:prstClr val="black"/>
              </a:solidFill>
              <a:latin typeface="华文中宋" panose="02010600040101010101" pitchFamily="2" charset="-122"/>
              <a:ea typeface="华文中宋" panose="0201060004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1625089361"/>
      </p:ext>
    </p:extLst>
  </p:cSld>
  <p:clrMapOvr>
    <a:masterClrMapping/>
  </p:clrMapOvr>
  <p:transition/>
  <p:hf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79" y="182879"/>
            <a:ext cx="8778240" cy="6492240"/>
          </a:xfrm>
          <a:prstGeom prst="rect">
            <a:avLst/>
          </a:prstGeom>
          <a:solidFill>
            <a:schemeClr val="accent1"/>
          </a:solidFill>
          <a:ln w="1270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2485" y="882376"/>
            <a:ext cx="7475220" cy="2926080"/>
          </a:xfrm>
        </p:spPr>
        <p:txBody>
          <a:bodyPr anchor="b">
            <a:normAutofit/>
          </a:bodyPr>
          <a:lstStyle>
            <a:lvl1pPr algn="ctr">
              <a:lnSpc>
                <a:spcPct val="85000"/>
              </a:lnSpc>
              <a:defRPr sz="6000" b="1" cap="all" baseline="0">
                <a:solidFill>
                  <a:srgbClr val="FFFFFF"/>
                </a:solidFill>
              </a:defRPr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282148" y="3869635"/>
            <a:ext cx="6575895" cy="1388165"/>
          </a:xfrm>
        </p:spPr>
        <p:txBody>
          <a:bodyPr>
            <a:normAutofit/>
          </a:bodyPr>
          <a:lstStyle>
            <a:lvl1pPr marL="0" indent="0" algn="ctr">
              <a:spcBef>
                <a:spcPts val="1000"/>
              </a:spcBef>
              <a:buNone/>
              <a:defRPr sz="1800">
                <a:solidFill>
                  <a:srgbClr val="FFFFFF"/>
                </a:solidFill>
              </a:defRPr>
            </a:lvl1pPr>
            <a:lvl2pPr marL="342900" indent="0" algn="ctr">
              <a:buNone/>
              <a:defRPr sz="1800"/>
            </a:lvl2pPr>
            <a:lvl3pPr marL="685800" indent="0" algn="ctr">
              <a:buNone/>
              <a:defRPr sz="1800"/>
            </a:lvl3pPr>
            <a:lvl4pPr marL="1028700" indent="0" algn="ctr">
              <a:buNone/>
              <a:defRPr sz="1500"/>
            </a:lvl4pPr>
            <a:lvl5pPr marL="1371600" indent="0" algn="ctr">
              <a:buNone/>
              <a:defRPr sz="1500"/>
            </a:lvl5pPr>
            <a:lvl6pPr marL="1714500" indent="0" algn="ctr">
              <a:buNone/>
              <a:defRPr sz="1500"/>
            </a:lvl6pPr>
            <a:lvl7pPr marL="2057400" indent="0" algn="ctr">
              <a:buNone/>
              <a:defRPr sz="1500"/>
            </a:lvl7pPr>
            <a:lvl8pPr marL="2400300" indent="0" algn="ctr">
              <a:buNone/>
              <a:defRPr sz="1500"/>
            </a:lvl8pPr>
            <a:lvl9pPr marL="2743200" indent="0" algn="ctr">
              <a:buNone/>
              <a:defRPr sz="1500"/>
            </a:lvl9pPr>
          </a:lstStyle>
          <a:p>
            <a:r>
              <a:rPr lang="zh-CN" altLang="en-US" smtClean="0"/>
              <a:t>单击此处编辑母版副标题样式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2018/10/9</a:t>
            </a:fld>
            <a:endParaRPr lang="zh-CN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483995" y="3733800"/>
            <a:ext cx="6172201" cy="0"/>
          </a:xfrm>
          <a:prstGeom prst="line">
            <a:avLst/>
          </a:prstGeom>
          <a:ln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4622617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spcBef>
                <a:spcPts val="1000"/>
              </a:spcBef>
              <a:defRPr/>
            </a:lvl1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A6B727"/>
                </a:solidFill>
              </a:rPr>
              <a:pPr/>
              <a:t>2018/10/9</a:t>
            </a:fld>
            <a:endParaRPr lang="zh-CN" altLang="en-US">
              <a:solidFill>
                <a:srgbClr val="A6B72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A6B72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A6B727"/>
                </a:solidFill>
              </a:rPr>
              <a:pPr/>
              <a:t>‹#›</a:t>
            </a:fld>
            <a:endParaRPr lang="zh-CN" altLang="en-US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83345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9818" y="1173575"/>
            <a:ext cx="7475220" cy="2926080"/>
          </a:xfrm>
        </p:spPr>
        <p:txBody>
          <a:bodyPr anchor="b">
            <a:noAutofit/>
          </a:bodyPr>
          <a:lstStyle>
            <a:lvl1pPr algn="ctr">
              <a:lnSpc>
                <a:spcPct val="85000"/>
              </a:lnSpc>
              <a:defRPr sz="6000" b="0" cap="all" baseline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2446" y="4154520"/>
            <a:ext cx="6576822" cy="1363806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>
                <a:solidFill>
                  <a:schemeClr val="accent1"/>
                </a:solidFill>
              </a:defRPr>
            </a:lvl1pPr>
            <a:lvl2pPr marL="3429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05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A6B727"/>
                </a:solidFill>
              </a:rPr>
              <a:pPr/>
              <a:t>2018/10/9</a:t>
            </a:fld>
            <a:endParaRPr lang="zh-CN" altLang="en-US">
              <a:solidFill>
                <a:srgbClr val="A6B72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A6B72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A6B727"/>
                </a:solidFill>
              </a:rPr>
              <a:pPr/>
              <a:t>‹#›</a:t>
            </a:fld>
            <a:endParaRPr lang="zh-CN" altLang="en-US">
              <a:solidFill>
                <a:srgbClr val="A6B727"/>
              </a:solidFill>
            </a:endParaRPr>
          </a:p>
        </p:txBody>
      </p:sp>
      <p:cxnSp>
        <p:nvCxnSpPr>
          <p:cNvPr id="7" name="Straight Connector 6"/>
          <p:cNvCxnSpPr/>
          <p:nvPr/>
        </p:nvCxnSpPr>
        <p:spPr>
          <a:xfrm>
            <a:off x="1485900" y="4020408"/>
            <a:ext cx="6172201" cy="0"/>
          </a:xfrm>
          <a:prstGeom prst="line">
            <a:avLst/>
          </a:prstGeom>
          <a:ln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6630710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57250" y="2057399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00709" y="2057400"/>
            <a:ext cx="3566160" cy="402336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A6B727"/>
                </a:solidFill>
              </a:rPr>
              <a:pPr/>
              <a:t>2018/10/9</a:t>
            </a:fld>
            <a:endParaRPr lang="zh-CN" altLang="en-US">
              <a:solidFill>
                <a:srgbClr val="A6B72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A6B72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A6B727"/>
                </a:solidFill>
              </a:rPr>
              <a:pPr/>
              <a:t>‹#›</a:t>
            </a:fld>
            <a:endParaRPr lang="zh-CN" altLang="en-US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98978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0" y="2001511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57250" y="2721483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01880" y="1999032"/>
            <a:ext cx="3566160" cy="777240"/>
          </a:xfrm>
        </p:spPr>
        <p:txBody>
          <a:bodyPr anchor="ctr"/>
          <a:lstStyle>
            <a:lvl1pPr marL="0" indent="0">
              <a:spcBef>
                <a:spcPts val="0"/>
              </a:spcBef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01880" y="2719322"/>
            <a:ext cx="3566160" cy="3383280"/>
          </a:xfrm>
        </p:spPr>
        <p:txBody>
          <a:bodyPr/>
          <a:lstStyle>
            <a:lvl1pPr>
              <a:defRPr sz="165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A6B727"/>
                </a:solidFill>
              </a:rPr>
              <a:pPr/>
              <a:t>2018/10/9</a:t>
            </a:fld>
            <a:endParaRPr lang="zh-CN" altLang="en-US">
              <a:solidFill>
                <a:srgbClr val="A6B727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A6B727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A6B727"/>
                </a:solidFill>
              </a:rPr>
              <a:pPr/>
              <a:t>‹#›</a:t>
            </a:fld>
            <a:endParaRPr lang="zh-CN" altLang="en-US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719021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A6B727"/>
                </a:solidFill>
              </a:rPr>
              <a:pPr/>
              <a:t>2018/10/9</a:t>
            </a:fld>
            <a:endParaRPr lang="zh-CN" altLang="en-US">
              <a:solidFill>
                <a:srgbClr val="A6B727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A6B727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A6B727"/>
                </a:solidFill>
              </a:rPr>
              <a:pPr/>
              <a:t>‹#›</a:t>
            </a:fld>
            <a:endParaRPr lang="zh-CN" altLang="en-US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063120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A6B727"/>
                </a:solidFill>
              </a:rPr>
              <a:pPr/>
              <a:t>2018/10/9</a:t>
            </a:fld>
            <a:endParaRPr lang="zh-CN" altLang="en-US">
              <a:solidFill>
                <a:srgbClr val="A6B727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A6B727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A6B727"/>
                </a:solidFill>
              </a:rPr>
              <a:pPr/>
              <a:t>‹#›</a:t>
            </a:fld>
            <a:endParaRPr lang="zh-CN" altLang="en-US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36100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9314" y="1097280"/>
            <a:ext cx="4149638" cy="4663440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92608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A6B727"/>
                </a:solidFill>
              </a:rPr>
              <a:pPr/>
              <a:t>2018/10/9</a:t>
            </a:fld>
            <a:endParaRPr lang="zh-CN" altLang="en-US">
              <a:solidFill>
                <a:srgbClr val="A6B72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A6B72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A6B727"/>
                </a:solidFill>
              </a:rPr>
              <a:pPr/>
              <a:t>‹#›</a:t>
            </a:fld>
            <a:endParaRPr lang="zh-CN" altLang="en-US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159387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57250" y="1097280"/>
            <a:ext cx="2834640" cy="1737360"/>
          </a:xfrm>
        </p:spPr>
        <p:txBody>
          <a:bodyPr anchor="b">
            <a:noAutofit/>
          </a:bodyPr>
          <a:lstStyle>
            <a:lvl1pPr>
              <a:lnSpc>
                <a:spcPct val="90000"/>
              </a:lnSpc>
              <a:defRPr sz="3000" b="0"/>
            </a:lvl1pPr>
          </a:lstStyle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019107" y="1069847"/>
            <a:ext cx="4257703" cy="4645153"/>
          </a:xfrm>
        </p:spPr>
        <p:txBody>
          <a:bodyPr lIns="274320" tIns="182880" anchor="t">
            <a:normAutofit/>
          </a:bodyPr>
          <a:lstStyle>
            <a:lvl1pPr marL="0" indent="0">
              <a:buNone/>
              <a:defRPr sz="21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zh-CN" altLang="en-US" smtClean="0"/>
              <a:t>单击图标添加图片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57250" y="2834640"/>
            <a:ext cx="2834640" cy="2880360"/>
          </a:xfrm>
        </p:spPr>
        <p:txBody>
          <a:bodyPr>
            <a:normAutofit/>
          </a:bodyPr>
          <a:lstStyle>
            <a:lvl1pPr marL="0" indent="0">
              <a:lnSpc>
                <a:spcPct val="100000"/>
              </a:lnSpc>
              <a:spcBef>
                <a:spcPts val="800"/>
              </a:spcBef>
              <a:buNone/>
              <a:defRPr sz="1275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A6B727"/>
                </a:solidFill>
              </a:rPr>
              <a:pPr/>
              <a:t>2018/10/9</a:t>
            </a:fld>
            <a:endParaRPr lang="zh-CN" altLang="en-US">
              <a:solidFill>
                <a:srgbClr val="A6B727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A6B727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A6B727"/>
                </a:solidFill>
              </a:rPr>
              <a:pPr/>
              <a:t>‹#›</a:t>
            </a:fld>
            <a:endParaRPr lang="zh-CN" altLang="en-US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51739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A6B727"/>
                </a:solidFill>
              </a:rPr>
              <a:pPr/>
              <a:t>2018/10/9</a:t>
            </a:fld>
            <a:endParaRPr lang="zh-CN" altLang="en-US">
              <a:solidFill>
                <a:srgbClr val="A6B72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A6B72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A6B727"/>
                </a:solidFill>
              </a:rPr>
              <a:pPr/>
              <a:t>‹#›</a:t>
            </a:fld>
            <a:endParaRPr lang="zh-CN" altLang="en-US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98414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762000"/>
            <a:ext cx="1743075" cy="5410200"/>
          </a:xfrm>
        </p:spPr>
        <p:txBody>
          <a:bodyPr vert="eaVert"/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57250" y="762000"/>
            <a:ext cx="5572125" cy="5410200"/>
          </a:xfrm>
        </p:spPr>
        <p:txBody>
          <a:bodyPr vert="eaVert"/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>
                <a:solidFill>
                  <a:srgbClr val="A6B727"/>
                </a:solidFill>
              </a:rPr>
              <a:pPr/>
              <a:t>2018/10/9</a:t>
            </a:fld>
            <a:endParaRPr lang="zh-CN" altLang="en-US">
              <a:solidFill>
                <a:srgbClr val="A6B72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srgbClr val="A6B72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>
                <a:solidFill>
                  <a:srgbClr val="A6B727"/>
                </a:solidFill>
              </a:rPr>
              <a:pPr/>
              <a:t>‹#›</a:t>
            </a:fld>
            <a:endParaRPr lang="zh-CN" altLang="en-US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52147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2018/10/9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2018/10/9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2018/10/9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 smtClean="0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30820CF-B880-4189-942D-D702A7CBA730}" type="datetimeFigureOut">
              <a:rPr lang="zh-CN" altLang="en-US" smtClean="0"/>
              <a:pPr/>
              <a:t>2018/10/9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3" Type="http://schemas.openxmlformats.org/officeDocument/2006/relationships/slideLayout" Target="../slideLayouts/slideLayout16.xml"/><Relationship Id="rId7" Type="http://schemas.openxmlformats.org/officeDocument/2006/relationships/slideLayout" Target="../slideLayouts/slideLayout20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5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5" Type="http://schemas.openxmlformats.org/officeDocument/2006/relationships/slideLayout" Target="../slideLayouts/slideLayout18.xml"/><Relationship Id="rId10" Type="http://schemas.openxmlformats.org/officeDocument/2006/relationships/slideLayout" Target="../slideLayouts/slideLayout23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0820CF-B880-4189-942D-D702A7CBA730}" type="datetimeFigureOut">
              <a:rPr lang="zh-CN" altLang="en-US" smtClean="0"/>
              <a:pPr/>
              <a:t>2018/10/9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913308-F349-4B6D-A68A-DD1791B4A57B}" type="slidenum">
              <a:rPr lang="zh-CN" altLang="en-US" smtClean="0"/>
              <a:pPr/>
              <a:t>‹#›</a:t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55" r:id="rId12"/>
    <p:sldLayoutId id="2147483756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82880" y="182880"/>
            <a:ext cx="8778240" cy="6492240"/>
          </a:xfrm>
          <a:prstGeom prst="rect">
            <a:avLst/>
          </a:prstGeom>
          <a:solidFill>
            <a:schemeClr val="bg1"/>
          </a:solidFill>
          <a:ln w="127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57250" y="609600"/>
            <a:ext cx="7406640" cy="135636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smtClean="0"/>
              <a:t>单击此处编辑母版标题样式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57251" y="2057400"/>
            <a:ext cx="7404653" cy="40386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smtClean="0"/>
              <a:t>单击此处编辑母版文本样式</a:t>
            </a:r>
          </a:p>
          <a:p>
            <a:pPr lvl="1"/>
            <a:r>
              <a:rPr lang="zh-CN" altLang="en-US" smtClean="0"/>
              <a:t>第二级</a:t>
            </a:r>
          </a:p>
          <a:p>
            <a:pPr lvl="2"/>
            <a:r>
              <a:rPr lang="zh-CN" altLang="en-US" smtClean="0"/>
              <a:t>第三级</a:t>
            </a:r>
          </a:p>
          <a:p>
            <a:pPr lvl="3"/>
            <a:r>
              <a:rPr lang="zh-CN" altLang="en-US" smtClean="0"/>
              <a:t>第四级</a:t>
            </a:r>
          </a:p>
          <a:p>
            <a:pPr lvl="4"/>
            <a:r>
              <a:rPr lang="zh-CN" altLang="en-US" smtClean="0"/>
              <a:t>第五级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7247" y="6223829"/>
            <a:ext cx="1746806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accent1"/>
                </a:solidFill>
              </a:defRPr>
            </a:lvl1pPr>
          </a:lstStyle>
          <a:p>
            <a:fld id="{530820CF-B880-4189-942D-D702A7CBA730}" type="datetimeFigureOut">
              <a:rPr lang="zh-CN" altLang="en-US" smtClean="0">
                <a:solidFill>
                  <a:srgbClr val="A6B727"/>
                </a:solidFill>
              </a:rPr>
              <a:pPr/>
              <a:t>2018/10/9</a:t>
            </a:fld>
            <a:endParaRPr lang="zh-CN" altLang="en-US">
              <a:solidFill>
                <a:srgbClr val="A6B727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961861" y="6223829"/>
            <a:ext cx="353833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000">
                <a:solidFill>
                  <a:schemeClr val="accent1"/>
                </a:solidFill>
              </a:defRPr>
            </a:lvl1pPr>
          </a:lstStyle>
          <a:p>
            <a:endParaRPr lang="zh-CN" altLang="en-US">
              <a:solidFill>
                <a:srgbClr val="A6B727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997148" y="6223829"/>
            <a:ext cx="12796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accent1"/>
                </a:solidFill>
              </a:defRPr>
            </a:lvl1pPr>
          </a:lstStyle>
          <a:p>
            <a:fld id="{0C913308-F349-4B6D-A68A-DD1791B4A57B}" type="slidenum">
              <a:rPr lang="zh-CN" altLang="en-US" smtClean="0">
                <a:solidFill>
                  <a:srgbClr val="A6B727"/>
                </a:solidFill>
              </a:rPr>
              <a:pPr/>
              <a:t>‹#›</a:t>
            </a:fld>
            <a:endParaRPr lang="zh-CN" altLang="en-US">
              <a:solidFill>
                <a:srgbClr val="A6B72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52045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171450" indent="-137160" algn="l" defTabSz="685800" rtl="0" eaLnBrk="1" latinLnBrk="0" hangingPunct="1">
        <a:lnSpc>
          <a:spcPct val="90000"/>
        </a:lnSpc>
        <a:spcBef>
          <a:spcPts val="1000"/>
        </a:spcBef>
        <a:buClr>
          <a:schemeClr val="accent1"/>
        </a:buClr>
        <a:buSzPct val="80000"/>
        <a:buFont typeface="Corbel" pitchFamily="34" charset="0"/>
        <a:buChar char="•"/>
        <a:defRPr sz="2000" kern="1200">
          <a:solidFill>
            <a:schemeClr val="accent1"/>
          </a:solidFill>
          <a:latin typeface="+mn-lt"/>
          <a:ea typeface="+mn-ea"/>
          <a:cs typeface="+mn-cs"/>
        </a:defRPr>
      </a:lvl1pPr>
      <a:lvl2pPr marL="34290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800" kern="1200">
          <a:solidFill>
            <a:schemeClr val="accent1"/>
          </a:solidFill>
          <a:latin typeface="+mn-lt"/>
          <a:ea typeface="+mn-ea"/>
          <a:cs typeface="+mn-cs"/>
        </a:defRPr>
      </a:lvl2pPr>
      <a:lvl3pPr marL="54864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600" kern="1200">
          <a:solidFill>
            <a:schemeClr val="accent1"/>
          </a:solidFill>
          <a:latin typeface="+mn-lt"/>
          <a:ea typeface="+mn-ea"/>
          <a:cs typeface="+mn-cs"/>
        </a:defRPr>
      </a:lvl3pPr>
      <a:lvl4pPr marL="75438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4pPr>
      <a:lvl5pPr marL="920120" indent="-13716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5pPr>
      <a:lvl6pPr marL="11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6pPr>
      <a:lvl7pPr marL="13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7pPr>
      <a:lvl8pPr marL="15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8pPr>
      <a:lvl9pPr marL="1700000" indent="-171450" algn="l" defTabSz="685800" rtl="0" eaLnBrk="1" latinLnBrk="0" hangingPunct="1">
        <a:lnSpc>
          <a:spcPct val="90000"/>
        </a:lnSpc>
        <a:spcBef>
          <a:spcPts val="150"/>
        </a:spcBef>
        <a:spcAft>
          <a:spcPts val="300"/>
        </a:spcAft>
        <a:buClr>
          <a:schemeClr val="accent1"/>
        </a:buClr>
        <a:buSzPct val="80000"/>
        <a:buFont typeface="Corbel" pitchFamily="34" charset="0"/>
        <a:buChar char="•"/>
        <a:defRPr sz="1400" kern="1200">
          <a:solidFill>
            <a:schemeClr val="accent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7" Type="http://schemas.openxmlformats.org/officeDocument/2006/relationships/image" Target="../media/image2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5.jpeg"/><Relationship Id="rId4" Type="http://schemas.openxmlformats.org/officeDocument/2006/relationships/image" Target="../media/image19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15.jpeg"/><Relationship Id="rId7" Type="http://schemas.openxmlformats.org/officeDocument/2006/relationships/image" Target="../media/image36.jpeg"/><Relationship Id="rId12" Type="http://schemas.openxmlformats.org/officeDocument/2006/relationships/image" Target="../media/image41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11" Type="http://schemas.openxmlformats.org/officeDocument/2006/relationships/image" Target="../media/image40.jpeg"/><Relationship Id="rId5" Type="http://schemas.openxmlformats.org/officeDocument/2006/relationships/image" Target="../media/image34.png"/><Relationship Id="rId10" Type="http://schemas.openxmlformats.org/officeDocument/2006/relationships/image" Target="../media/image39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4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35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5.png"/><Relationship Id="rId5" Type="http://schemas.openxmlformats.org/officeDocument/2006/relationships/image" Target="../media/image64.png"/><Relationship Id="rId4" Type="http://schemas.openxmlformats.org/officeDocument/2006/relationships/image" Target="../media/image63.emf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wmf"/><Relationship Id="rId3" Type="http://schemas.openxmlformats.org/officeDocument/2006/relationships/image" Target="../media/image67.png"/><Relationship Id="rId7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2.xml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wmf"/><Relationship Id="rId2" Type="http://schemas.openxmlformats.org/officeDocument/2006/relationships/image" Target="../media/image74.w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6.wmf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7" Type="http://schemas.openxmlformats.org/officeDocument/2006/relationships/image" Target="../media/image19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eg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3.xml"/><Relationship Id="rId1" Type="http://schemas.openxmlformats.org/officeDocument/2006/relationships/tags" Target="../tags/tag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215515" y="620688"/>
            <a:ext cx="8712968" cy="1614041"/>
          </a:xfrm>
        </p:spPr>
        <p:txBody>
          <a:bodyPr>
            <a:noAutofit/>
          </a:bodyPr>
          <a:lstStyle/>
          <a:p>
            <a:r>
              <a:rPr lang="en-US" altLang="zh-CN" sz="4000" i="1" dirty="0" smtClean="0"/>
              <a:t>LHAASO-WFCTA </a:t>
            </a:r>
            <a:r>
              <a:rPr lang="zh-CN" altLang="en-US" sz="4000" i="1" dirty="0" smtClean="0"/>
              <a:t>进展</a:t>
            </a:r>
            <a:endParaRPr lang="zh-CN" altLang="en-US" sz="4000" i="1" dirty="0"/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683568" y="2924944"/>
            <a:ext cx="7704856" cy="1752600"/>
          </a:xfrm>
        </p:spPr>
        <p:txBody>
          <a:bodyPr>
            <a:noAutofit/>
          </a:bodyPr>
          <a:lstStyle/>
          <a:p>
            <a:r>
              <a:rPr lang="zh-CN" altLang="en-US" b="1" dirty="0" smtClean="0">
                <a:solidFill>
                  <a:srgbClr val="FFFF00"/>
                </a:solidFill>
              </a:rPr>
              <a:t>张寿山</a:t>
            </a:r>
            <a:endParaRPr lang="en-US" altLang="zh-CN" b="1" dirty="0" smtClean="0">
              <a:solidFill>
                <a:srgbClr val="FFFF00"/>
              </a:solidFill>
            </a:endParaRPr>
          </a:p>
          <a:p>
            <a:endParaRPr lang="en-US" altLang="zh-CN" sz="2400" dirty="0" smtClean="0">
              <a:solidFill>
                <a:srgbClr val="54DC24"/>
              </a:solidFill>
            </a:endParaRPr>
          </a:p>
          <a:p>
            <a:r>
              <a:rPr lang="zh-CN" altLang="en-US" sz="2800" b="1" dirty="0" smtClean="0">
                <a:solidFill>
                  <a:srgbClr val="00B0F0"/>
                </a:solidFill>
              </a:rPr>
              <a:t>中国科学院高能物理研究所</a:t>
            </a:r>
            <a:endParaRPr lang="en-US" altLang="zh-CN" sz="2800" b="1" dirty="0" smtClean="0">
              <a:solidFill>
                <a:srgbClr val="00B0F0"/>
              </a:solidFill>
            </a:endParaRPr>
          </a:p>
          <a:p>
            <a:pPr algn="ctr"/>
            <a:endParaRPr lang="en-US" altLang="zh-CN" sz="2400" b="1" dirty="0">
              <a:solidFill>
                <a:srgbClr val="FFFF00"/>
              </a:solidFill>
            </a:endParaRPr>
          </a:p>
          <a:p>
            <a:r>
              <a:rPr lang="en-US" altLang="zh-CN" sz="2400" b="1" dirty="0" smtClean="0">
                <a:solidFill>
                  <a:srgbClr val="FF0000"/>
                </a:solidFill>
              </a:rPr>
              <a:t>LHAASO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合作组会议，西藏林芝，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 2018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年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10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月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 8-12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日</a:t>
            </a:r>
            <a:endParaRPr lang="en-US" altLang="zh-CN" sz="24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27917817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文本框 5"/>
          <p:cNvSpPr txBox="1"/>
          <p:nvPr/>
        </p:nvSpPr>
        <p:spPr>
          <a:xfrm>
            <a:off x="2554699" y="117857"/>
            <a:ext cx="5176332" cy="52322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zh-CN" sz="28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反射式球面光学</a:t>
            </a:r>
            <a:r>
              <a:rPr lang="zh-CN" altLang="en-US" sz="28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系统进展</a:t>
            </a:r>
            <a:endParaRPr lang="zh-CN" altLang="en-US" sz="2800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7" name="图片 6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886" t="8866" r="18180" b="5836"/>
          <a:stretch>
            <a:fillRect/>
          </a:stretch>
        </p:blipFill>
        <p:spPr>
          <a:xfrm>
            <a:off x="4395188" y="1194937"/>
            <a:ext cx="2023510" cy="1999899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pic>
        <p:nvPicPr>
          <p:cNvPr id="8" name="图片 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8"/>
          <a:stretch/>
        </p:blipFill>
        <p:spPr>
          <a:xfrm rot="5400000">
            <a:off x="6379108" y="1029233"/>
            <a:ext cx="2732594" cy="2385710"/>
          </a:xfrm>
          <a:prstGeom prst="rect">
            <a:avLst/>
          </a:prstGeom>
        </p:spPr>
      </p:pic>
      <p:sp>
        <p:nvSpPr>
          <p:cNvPr id="9" name="文本框 8"/>
          <p:cNvSpPr txBox="1"/>
          <p:nvPr/>
        </p:nvSpPr>
        <p:spPr>
          <a:xfrm>
            <a:off x="99124" y="1512155"/>
            <a:ext cx="4176464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zh-CN" altLang="en-US" sz="2400" dirty="0"/>
              <a:t>主要参数</a:t>
            </a:r>
            <a:endParaRPr lang="en-US" altLang="zh-CN" sz="2400" dirty="0"/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2400" dirty="0" smtClean="0">
                <a:solidFill>
                  <a:srgbClr val="FF0000"/>
                </a:solidFill>
              </a:rPr>
              <a:t>面积</a:t>
            </a:r>
            <a:r>
              <a:rPr lang="zh-CN" altLang="en-US" sz="2400" dirty="0">
                <a:solidFill>
                  <a:srgbClr val="FF0000"/>
                </a:solidFill>
              </a:rPr>
              <a:t>：</a:t>
            </a:r>
            <a:r>
              <a:rPr lang="en-US" altLang="zh-CN" sz="2400" dirty="0" smtClean="0">
                <a:solidFill>
                  <a:srgbClr val="FF0000"/>
                </a:solidFill>
              </a:rPr>
              <a:t>~</a:t>
            </a:r>
            <a:r>
              <a:rPr lang="en-US" altLang="zh-CN" sz="2400" dirty="0">
                <a:solidFill>
                  <a:srgbClr val="FF0000"/>
                </a:solidFill>
              </a:rPr>
              <a:t>5m</a:t>
            </a:r>
            <a:r>
              <a:rPr lang="en-US" altLang="zh-CN" sz="2400" baseline="30000" dirty="0">
                <a:solidFill>
                  <a:srgbClr val="FF0000"/>
                </a:solidFill>
              </a:rPr>
              <a:t>2</a:t>
            </a:r>
            <a:r>
              <a:rPr lang="en-US" altLang="zh-CN" sz="2400" dirty="0">
                <a:solidFill>
                  <a:srgbClr val="FF0000"/>
                </a:solidFill>
              </a:rPr>
              <a:t>/</a:t>
            </a:r>
            <a:r>
              <a:rPr lang="zh-CN" altLang="en-US" sz="2400" dirty="0" smtClean="0">
                <a:solidFill>
                  <a:srgbClr val="FF0000"/>
                </a:solidFill>
              </a:rPr>
              <a:t>台；</a:t>
            </a:r>
            <a:endParaRPr lang="en-US" altLang="zh-CN" sz="2400" dirty="0">
              <a:solidFill>
                <a:srgbClr val="FF0000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2400" dirty="0" smtClean="0">
                <a:solidFill>
                  <a:srgbClr val="FF0000"/>
                </a:solidFill>
              </a:rPr>
              <a:t>每</a:t>
            </a:r>
            <a:r>
              <a:rPr lang="zh-CN" altLang="en-US" sz="2400" dirty="0">
                <a:solidFill>
                  <a:srgbClr val="FF0000"/>
                </a:solidFill>
              </a:rPr>
              <a:t>台由</a:t>
            </a:r>
            <a:r>
              <a:rPr lang="en-US" altLang="zh-CN" sz="2400" dirty="0">
                <a:solidFill>
                  <a:srgbClr val="FF0000"/>
                </a:solidFill>
              </a:rPr>
              <a:t>20</a:t>
            </a:r>
            <a:r>
              <a:rPr lang="zh-CN" altLang="en-US" sz="2400" dirty="0">
                <a:solidFill>
                  <a:srgbClr val="FF0000"/>
                </a:solidFill>
              </a:rPr>
              <a:t>面六边形球面镜和</a:t>
            </a:r>
            <a:r>
              <a:rPr lang="en-US" altLang="zh-CN" sz="2400" dirty="0">
                <a:solidFill>
                  <a:srgbClr val="FF0000"/>
                </a:solidFill>
              </a:rPr>
              <a:t>5</a:t>
            </a:r>
            <a:r>
              <a:rPr lang="zh-CN" altLang="en-US" sz="2400" dirty="0">
                <a:solidFill>
                  <a:srgbClr val="FF0000"/>
                </a:solidFill>
              </a:rPr>
              <a:t>面半镜</a:t>
            </a:r>
            <a:r>
              <a:rPr lang="zh-CN" altLang="en-US" sz="2400" dirty="0" smtClean="0">
                <a:solidFill>
                  <a:srgbClr val="FF0000"/>
                </a:solidFill>
              </a:rPr>
              <a:t>组成；</a:t>
            </a:r>
            <a:endParaRPr lang="zh-CN" altLang="en-US" sz="24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FF0000"/>
                </a:solidFill>
              </a:rPr>
              <a:t>曲率半</a:t>
            </a:r>
            <a:r>
              <a:rPr lang="zh-CN" altLang="en-US" sz="2400" dirty="0" smtClean="0">
                <a:solidFill>
                  <a:srgbClr val="FF0000"/>
                </a:solidFill>
              </a:rPr>
              <a:t>镜：</a:t>
            </a:r>
            <a:r>
              <a:rPr lang="en-US" altLang="zh-CN" sz="2400" dirty="0" smtClean="0">
                <a:solidFill>
                  <a:srgbClr val="FF0000"/>
                </a:solidFill>
              </a:rPr>
              <a:t>5800±10mm</a:t>
            </a:r>
            <a:endParaRPr lang="en-US" altLang="zh-CN" sz="24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2400" dirty="0">
                <a:solidFill>
                  <a:srgbClr val="FF0000"/>
                </a:solidFill>
              </a:rPr>
              <a:t>反射率：</a:t>
            </a:r>
            <a:r>
              <a:rPr lang="en-US" altLang="zh-CN" sz="2400" dirty="0">
                <a:solidFill>
                  <a:srgbClr val="FF0000"/>
                </a:solidFill>
              </a:rPr>
              <a:t>&gt;85%@400nm</a:t>
            </a:r>
            <a:endParaRPr lang="en-US" altLang="zh-CN" sz="2400" dirty="0">
              <a:solidFill>
                <a:srgbClr val="FF0000"/>
              </a:solidFill>
              <a:latin typeface="微软雅黑" panose="020B0503020204020204" charset="-122"/>
              <a:ea typeface="微软雅黑" panose="020B0503020204020204" charset="-122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24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sz="2400" dirty="0" smtClean="0"/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400" dirty="0" smtClean="0"/>
              <a:t> </a:t>
            </a:r>
            <a:r>
              <a:rPr lang="zh-CN" altLang="en-US" sz="2400" dirty="0" smtClean="0"/>
              <a:t>已完成</a:t>
            </a:r>
            <a:r>
              <a:rPr lang="en-US" altLang="zh-CN" sz="2400" dirty="0" smtClean="0"/>
              <a:t>6</a:t>
            </a:r>
            <a:r>
              <a:rPr lang="zh-CN" altLang="en-US" sz="2400" dirty="0" smtClean="0"/>
              <a:t>台镜子生产和测试，这个月底上稻城组装</a:t>
            </a:r>
            <a:endParaRPr lang="en-US" altLang="zh-CN" sz="2400" dirty="0"/>
          </a:p>
        </p:txBody>
      </p:sp>
      <p:sp>
        <p:nvSpPr>
          <p:cNvPr id="13" name="文本框 12"/>
          <p:cNvSpPr txBox="1"/>
          <p:nvPr/>
        </p:nvSpPr>
        <p:spPr>
          <a:xfrm>
            <a:off x="5142865" y="3724910"/>
            <a:ext cx="1210310" cy="3384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单面反射镜</a:t>
            </a:r>
          </a:p>
        </p:txBody>
      </p:sp>
      <p:sp>
        <p:nvSpPr>
          <p:cNvPr id="14" name="文本框 13"/>
          <p:cNvSpPr txBox="1"/>
          <p:nvPr/>
        </p:nvSpPr>
        <p:spPr>
          <a:xfrm>
            <a:off x="7111999" y="6352376"/>
            <a:ext cx="1826260" cy="3384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16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反射镜安装</a:t>
            </a:r>
            <a:r>
              <a:rPr lang="zh-CN" altLang="zh-CN" sz="1600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拼接</a:t>
            </a:r>
            <a:r>
              <a:rPr lang="zh-CN" altLang="en-US" sz="16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图</a:t>
            </a:r>
          </a:p>
        </p:txBody>
      </p:sp>
      <p:sp>
        <p:nvSpPr>
          <p:cNvPr id="15" name="文本框 14"/>
          <p:cNvSpPr txBox="1"/>
          <p:nvPr/>
        </p:nvSpPr>
        <p:spPr>
          <a:xfrm>
            <a:off x="6934200" y="3733165"/>
            <a:ext cx="1826260" cy="33845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拼接完整的反射镜</a:t>
            </a:r>
          </a:p>
        </p:txBody>
      </p:sp>
      <p:pic>
        <p:nvPicPr>
          <p:cNvPr id="16" name="Picture 2" descr="LS-WFCTA-00-01-01-02 反射镜装配图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1126" t="10919" r="33986" b="19583"/>
          <a:stretch>
            <a:fillRect/>
          </a:stretch>
        </p:blipFill>
        <p:spPr bwMode="auto">
          <a:xfrm>
            <a:off x="6846680" y="4117340"/>
            <a:ext cx="2091579" cy="2189316"/>
          </a:xfrm>
          <a:prstGeom prst="rect">
            <a:avLst/>
          </a:prstGeom>
          <a:noFill/>
          <a:ln>
            <a:noFill/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7" name="矩形 16"/>
          <p:cNvSpPr/>
          <p:nvPr/>
        </p:nvSpPr>
        <p:spPr>
          <a:xfrm>
            <a:off x="4163541" y="6205980"/>
            <a:ext cx="2214880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zh-CN" sz="1600" kern="1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Times New Roman" panose="02020603050405020304" pitchFamily="18" charset="0"/>
              </a:rPr>
              <a:t>反射镜安装固定示意图</a:t>
            </a:r>
          </a:p>
        </p:txBody>
      </p:sp>
      <p:grpSp>
        <p:nvGrpSpPr>
          <p:cNvPr id="18" name="组合 17"/>
          <p:cNvGrpSpPr/>
          <p:nvPr/>
        </p:nvGrpSpPr>
        <p:grpSpPr>
          <a:xfrm>
            <a:off x="4278198" y="4326319"/>
            <a:ext cx="2512948" cy="1616075"/>
            <a:chOff x="7285" y="6550"/>
            <a:chExt cx="4136" cy="2558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9" name="图片 1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37" y="6550"/>
              <a:ext cx="3185" cy="2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20" name="Picture 4" descr="joint1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903" r="71811"/>
            <a:stretch>
              <a:fillRect/>
            </a:stretch>
          </p:blipFill>
          <p:spPr bwMode="auto">
            <a:xfrm>
              <a:off x="7285" y="6550"/>
              <a:ext cx="965" cy="25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797436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7728" y="3221596"/>
            <a:ext cx="4848538" cy="3636404"/>
          </a:xfrm>
          <a:prstGeom prst="rect">
            <a:avLst/>
          </a:prstGeom>
        </p:spPr>
      </p:pic>
      <p:pic>
        <p:nvPicPr>
          <p:cNvPr id="3" name="Picture 2" descr="24068954680463153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3221596"/>
            <a:ext cx="2030695" cy="360946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58082" name="Picture 2" descr="711162326193541280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173"/>
            <a:ext cx="4209172" cy="3156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000"/>
          <a:stretch/>
        </p:blipFill>
        <p:spPr>
          <a:xfrm>
            <a:off x="5364088" y="0"/>
            <a:ext cx="3024336" cy="31856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7608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标题 1"/>
          <p:cNvSpPr>
            <a:spLocks noGrp="1"/>
          </p:cNvSpPr>
          <p:nvPr>
            <p:ph type="title"/>
          </p:nvPr>
        </p:nvSpPr>
        <p:spPr>
          <a:xfrm>
            <a:off x="590872" y="188640"/>
            <a:ext cx="8229600" cy="692696"/>
          </a:xfrm>
        </p:spPr>
        <p:txBody>
          <a:bodyPr>
            <a:normAutofit/>
          </a:bodyPr>
          <a:lstStyle/>
          <a:p>
            <a:r>
              <a:rPr lang="en-US" altLang="zh-CN" sz="3200" b="1" dirty="0">
                <a:solidFill>
                  <a:srgbClr val="FF3300"/>
                </a:solidFill>
                <a:latin typeface="Times New Roman" pitchFamily="18" charset="0"/>
              </a:rPr>
              <a:t>Schematic diagram of SiPM camera assembly</a:t>
            </a:r>
            <a:endParaRPr lang="zh-CN" altLang="en-US" sz="3200" dirty="0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6676528" y="5728198"/>
            <a:ext cx="2133600" cy="365125"/>
          </a:xfr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913308-F349-4B6D-A68A-DD1791B4A57B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grpSp>
        <p:nvGrpSpPr>
          <p:cNvPr id="2" name="组合 12"/>
          <p:cNvGrpSpPr/>
          <p:nvPr/>
        </p:nvGrpSpPr>
        <p:grpSpPr>
          <a:xfrm>
            <a:off x="4978078" y="3025351"/>
            <a:ext cx="1800200" cy="1285692"/>
            <a:chOff x="5430814" y="3140968"/>
            <a:chExt cx="1800200" cy="1285692"/>
          </a:xfrm>
        </p:grpSpPr>
        <p:sp>
          <p:nvSpPr>
            <p:cNvPr id="16" name="TextBox 15"/>
            <p:cNvSpPr txBox="1"/>
            <p:nvPr/>
          </p:nvSpPr>
          <p:spPr>
            <a:xfrm>
              <a:off x="6366918" y="3306470"/>
              <a:ext cx="864096" cy="338554"/>
            </a:xfrm>
            <a:prstGeom prst="rect">
              <a:avLst/>
            </a:prstGeom>
            <a:noFill/>
            <a:scene3d>
              <a:camera prst="isometricRightUp">
                <a:rot lat="2090848" lon="18534220" rev="39046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itchFamily="49" charset="-122"/>
                  <a:ea typeface="黑体" pitchFamily="49" charset="-122"/>
                  <a:cs typeface="+mn-cs"/>
                </a:rPr>
                <a:t>AB1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  <a:cs typeface="+mn-cs"/>
              </a:endParaRP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5430814" y="3140968"/>
              <a:ext cx="864096" cy="338554"/>
            </a:xfrm>
            <a:prstGeom prst="rect">
              <a:avLst/>
            </a:prstGeom>
            <a:noFill/>
            <a:scene3d>
              <a:camera prst="isometricRightUp">
                <a:rot lat="2090848" lon="18534220" rev="390460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16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itchFamily="49" charset="-122"/>
                  <a:ea typeface="黑体" pitchFamily="49" charset="-122"/>
                  <a:cs typeface="+mn-cs"/>
                </a:rPr>
                <a:t>AB2</a:t>
              </a:r>
              <a:endParaRPr kumimoji="0" lang="zh-CN" alt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  <a:cs typeface="+mn-cs"/>
              </a:endParaRP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5862862" y="4026550"/>
              <a:ext cx="864096" cy="400110"/>
            </a:xfrm>
            <a:prstGeom prst="rect">
              <a:avLst/>
            </a:prstGeom>
            <a:noFill/>
            <a:scene3d>
              <a:camera prst="isometricOffAxis2Top">
                <a:rot lat="18664796" lon="2041231" rev="18789303"/>
              </a:camera>
              <a:lightRig rig="threePt" dir="t"/>
            </a:scene3d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黑体" pitchFamily="49" charset="-122"/>
                  <a:ea typeface="黑体" pitchFamily="49" charset="-122"/>
                  <a:cs typeface="+mn-cs"/>
                </a:rPr>
                <a:t>DB</a:t>
              </a:r>
              <a:endParaRPr kumimoji="0" lang="zh-CN" alt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黑体" pitchFamily="49" charset="-122"/>
                <a:ea typeface="黑体" pitchFamily="49" charset="-122"/>
                <a:cs typeface="+mn-cs"/>
              </a:endParaRPr>
            </a:p>
          </p:txBody>
        </p:sp>
      </p:grpSp>
      <p:sp>
        <p:nvSpPr>
          <p:cNvPr id="33" name="矩形 32"/>
          <p:cNvSpPr/>
          <p:nvPr/>
        </p:nvSpPr>
        <p:spPr>
          <a:xfrm>
            <a:off x="6550677" y="3431392"/>
            <a:ext cx="953787" cy="369332"/>
          </a:xfrm>
          <a:prstGeom prst="rect">
            <a:avLst/>
          </a:prstGeom>
          <a:scene3d>
            <a:camera prst="isometricOffAxis1Top">
              <a:rot lat="19870902" lon="19477353" rev="2251746"/>
            </a:camera>
            <a:lightRig rig="threePt" dir="t"/>
          </a:scene3d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微软雅黑" pitchFamily="34" charset="-122"/>
                <a:ea typeface="微软雅黑" pitchFamily="34" charset="-122"/>
                <a:cs typeface="+mn-cs"/>
              </a:rPr>
              <a:t>Cluster</a:t>
            </a: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19" name="图片 18" descr="装配板.JPG"/>
          <p:cNvPicPr>
            <a:picLocks noChangeAspect="1"/>
          </p:cNvPicPr>
          <p:nvPr/>
        </p:nvPicPr>
        <p:blipFill>
          <a:blip r:embed="rId2" cstate="print"/>
          <a:srcRect l="23288" t="14444" r="24856"/>
          <a:stretch>
            <a:fillRect/>
          </a:stretch>
        </p:blipFill>
        <p:spPr>
          <a:xfrm rot="5400000">
            <a:off x="6096370" y="940492"/>
            <a:ext cx="2160240" cy="2466053"/>
          </a:xfrm>
          <a:prstGeom prst="rect">
            <a:avLst/>
          </a:prstGeom>
        </p:spPr>
      </p:pic>
      <p:pic>
        <p:nvPicPr>
          <p:cNvPr id="20" name="图片 19" descr="装配板21.JPG"/>
          <p:cNvPicPr>
            <a:picLocks noChangeAspect="1"/>
          </p:cNvPicPr>
          <p:nvPr/>
        </p:nvPicPr>
        <p:blipFill>
          <a:blip r:embed="rId3" cstate="print"/>
          <a:srcRect l="22438" t="6751" r="31100"/>
          <a:stretch>
            <a:fillRect/>
          </a:stretch>
        </p:blipFill>
        <p:spPr>
          <a:xfrm rot="5400000">
            <a:off x="2148021" y="3285389"/>
            <a:ext cx="1826488" cy="2536380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5903195" y="3155623"/>
            <a:ext cx="2388795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SiPM camera box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73938" y="5423181"/>
            <a:ext cx="423987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SiPM camera</a:t>
            </a:r>
            <a:r>
              <a:rPr kumimoji="0" lang="zh-CN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：</a:t>
            </a: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32×32 </a:t>
            </a:r>
            <a:r>
              <a:rPr kumimoji="0" lang="en-US" altLang="zh-CN" sz="2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宋体" panose="02010600030101010101" pitchFamily="2" charset="-122"/>
                <a:cs typeface="+mn-cs"/>
              </a:rPr>
              <a:t>SiPMs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1" name="右箭头 20"/>
          <p:cNvSpPr/>
          <p:nvPr/>
        </p:nvSpPr>
        <p:spPr>
          <a:xfrm>
            <a:off x="5383195" y="2347161"/>
            <a:ext cx="57606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3516465" y="1249269"/>
            <a:ext cx="110479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64 ×</a:t>
            </a:r>
            <a:endParaRPr kumimoji="0" lang="zh-CN" altLang="en-US" sz="3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2621798" y="3140968"/>
            <a:ext cx="298671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A module has 4×4 </a:t>
            </a:r>
            <a:r>
              <a:rPr kumimoji="0" lang="en-US" altLang="zh-CN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SiPMs</a:t>
            </a:r>
            <a:r>
              <a:rPr kumimoji="0" lang="en-US" altLang="zh-CN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.</a:t>
            </a:r>
            <a:endParaRPr kumimoji="0" lang="zh-CN" altLang="en-US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7" name="右箭头 26"/>
          <p:cNvSpPr/>
          <p:nvPr/>
        </p:nvSpPr>
        <p:spPr>
          <a:xfrm>
            <a:off x="4642385" y="4261742"/>
            <a:ext cx="921702" cy="4292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032948" y="5420319"/>
            <a:ext cx="17323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rPr>
              <a:t>Optical filter</a:t>
            </a:r>
            <a:endParaRPr kumimoji="0" lang="zh-CN" altLang="en-US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30" name="图片 29" descr="装配板-2.JPG"/>
          <p:cNvPicPr>
            <a:picLocks noChangeAspect="1"/>
          </p:cNvPicPr>
          <p:nvPr/>
        </p:nvPicPr>
        <p:blipFill>
          <a:blip r:embed="rId4" cstate="print"/>
          <a:srcRect l="30313" t="4589" r="27163" b="8271"/>
          <a:stretch>
            <a:fillRect/>
          </a:stretch>
        </p:blipFill>
        <p:spPr>
          <a:xfrm rot="5566625">
            <a:off x="6260484" y="3429755"/>
            <a:ext cx="1731128" cy="2276113"/>
          </a:xfrm>
          <a:prstGeom prst="rect">
            <a:avLst/>
          </a:prstGeom>
        </p:spPr>
      </p:pic>
      <p:sp>
        <p:nvSpPr>
          <p:cNvPr id="26" name="右箭头 25"/>
          <p:cNvSpPr/>
          <p:nvPr/>
        </p:nvSpPr>
        <p:spPr>
          <a:xfrm>
            <a:off x="623408" y="4409400"/>
            <a:ext cx="921702" cy="42923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29" name="图片 5"/>
          <p:cNvPicPr>
            <a:picLocks noChangeAspect="1" noChangeArrowheads="1"/>
          </p:cNvPicPr>
          <p:nvPr/>
        </p:nvPicPr>
        <p:blipFill>
          <a:blip r:embed="rId5" cstate="print"/>
          <a:srcRect l="32986" t="21297" r="34549" b="41975"/>
          <a:stretch>
            <a:fillRect/>
          </a:stretch>
        </p:blipFill>
        <p:spPr bwMode="auto">
          <a:xfrm>
            <a:off x="218977" y="980728"/>
            <a:ext cx="597257" cy="379292"/>
          </a:xfrm>
          <a:prstGeom prst="rect">
            <a:avLst/>
          </a:prstGeom>
          <a:noFill/>
        </p:spPr>
      </p:pic>
      <p:pic>
        <p:nvPicPr>
          <p:cNvPr id="31" name="图片 6"/>
          <p:cNvPicPr>
            <a:picLocks noChangeAspect="1" noChangeArrowheads="1"/>
          </p:cNvPicPr>
          <p:nvPr/>
        </p:nvPicPr>
        <p:blipFill>
          <a:blip r:embed="rId6" cstate="print"/>
          <a:srcRect l="26736" t="10802" r="27257" b="24074"/>
          <a:stretch>
            <a:fillRect/>
          </a:stretch>
        </p:blipFill>
        <p:spPr bwMode="auto">
          <a:xfrm>
            <a:off x="123328" y="1466761"/>
            <a:ext cx="717564" cy="573019"/>
          </a:xfrm>
          <a:prstGeom prst="rect">
            <a:avLst/>
          </a:prstGeom>
          <a:noFill/>
        </p:spPr>
      </p:pic>
      <p:pic>
        <p:nvPicPr>
          <p:cNvPr id="35" name="图片 3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750" t="4933" r="34250" b="18158"/>
          <a:stretch/>
        </p:blipFill>
        <p:spPr>
          <a:xfrm>
            <a:off x="1147767" y="2944389"/>
            <a:ext cx="645308" cy="1161554"/>
          </a:xfrm>
          <a:prstGeom prst="rect">
            <a:avLst/>
          </a:prstGeom>
        </p:spPr>
      </p:pic>
      <p:sp>
        <p:nvSpPr>
          <p:cNvPr id="36" name="右箭头 35"/>
          <p:cNvSpPr/>
          <p:nvPr/>
        </p:nvSpPr>
        <p:spPr>
          <a:xfrm>
            <a:off x="2396845" y="2297420"/>
            <a:ext cx="576064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pic>
        <p:nvPicPr>
          <p:cNvPr id="40" name="内容占位符 3" descr="电子组件装配图2.png"/>
          <p:cNvPicPr>
            <a:picLocks noGrp="1" noChangeAspect="1"/>
          </p:cNvPicPr>
          <p:nvPr>
            <p:ph idx="1"/>
          </p:nvPr>
        </p:nvPicPr>
        <p:blipFill>
          <a:blip r:embed="rId8" cstate="print"/>
          <a:srcRect l="14514" t="6996" r="24272" b="5499"/>
          <a:stretch>
            <a:fillRect/>
          </a:stretch>
        </p:blipFill>
        <p:spPr>
          <a:xfrm>
            <a:off x="3230292" y="1844825"/>
            <a:ext cx="1596214" cy="1272344"/>
          </a:xfr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01" t="51050" r="38800" b="23750"/>
          <a:stretch/>
        </p:blipFill>
        <p:spPr>
          <a:xfrm>
            <a:off x="199859" y="2174489"/>
            <a:ext cx="659849" cy="688538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4" t="45713" r="50116" b="42737"/>
          <a:stretch/>
        </p:blipFill>
        <p:spPr>
          <a:xfrm>
            <a:off x="172723" y="2935900"/>
            <a:ext cx="755320" cy="692377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8" t="13076" r="6833" b="13425"/>
          <a:stretch/>
        </p:blipFill>
        <p:spPr>
          <a:xfrm>
            <a:off x="1043165" y="1895701"/>
            <a:ext cx="906645" cy="99164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" t="16051" b="26200"/>
          <a:stretch/>
        </p:blipFill>
        <p:spPr>
          <a:xfrm>
            <a:off x="986887" y="1059039"/>
            <a:ext cx="997936" cy="794913"/>
          </a:xfrm>
          <a:prstGeom prst="rect">
            <a:avLst/>
          </a:prstGeom>
        </p:spPr>
      </p:pic>
      <p:sp>
        <p:nvSpPr>
          <p:cNvPr id="32" name="文本框 31">
            <a:extLst>
              <a:ext uri="{FF2B5EF4-FFF2-40B4-BE49-F238E27FC236}">
                <a16:creationId xmlns:a16="http://schemas.microsoft.com/office/drawing/2014/main" xmlns="" id="{01FE744F-F52E-466C-9958-9EB838F60BCB}"/>
              </a:ext>
            </a:extLst>
          </p:cNvPr>
          <p:cNvSpPr txBox="1"/>
          <p:nvPr/>
        </p:nvSpPr>
        <p:spPr>
          <a:xfrm>
            <a:off x="1361651" y="6096131"/>
            <a:ext cx="636424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200" b="1" i="1" dirty="0" smtClean="0">
                <a:solidFill>
                  <a:srgbClr val="FF0000"/>
                </a:solidFill>
              </a:rPr>
              <a:t>在云大超净室组装（葛茂茂报告）</a:t>
            </a:r>
            <a:endParaRPr lang="en-US" altLang="zh-CN" sz="3200" b="1" i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18792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3544" y="1244146"/>
            <a:ext cx="6721836" cy="3168109"/>
          </a:xfrm>
          <a:prstGeom prst="rect">
            <a:avLst/>
          </a:prstGeom>
        </p:spPr>
      </p:pic>
      <p:grpSp>
        <p:nvGrpSpPr>
          <p:cNvPr id="2" name="组合 25"/>
          <p:cNvGrpSpPr/>
          <p:nvPr/>
        </p:nvGrpSpPr>
        <p:grpSpPr>
          <a:xfrm>
            <a:off x="1283503" y="971222"/>
            <a:ext cx="6941908" cy="2832815"/>
            <a:chOff x="1553089" y="1723240"/>
            <a:chExt cx="6941908" cy="2832815"/>
          </a:xfrm>
        </p:grpSpPr>
        <p:cxnSp>
          <p:nvCxnSpPr>
            <p:cNvPr id="9" name="直接箭头连接符 8"/>
            <p:cNvCxnSpPr/>
            <p:nvPr/>
          </p:nvCxnSpPr>
          <p:spPr>
            <a:xfrm flipH="1">
              <a:off x="7550409" y="2045159"/>
              <a:ext cx="272170" cy="143035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0" name="TextBox 9"/>
            <p:cNvSpPr txBox="1"/>
            <p:nvPr/>
          </p:nvSpPr>
          <p:spPr>
            <a:xfrm>
              <a:off x="6972080" y="1723240"/>
              <a:ext cx="152291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 smtClean="0">
                  <a:solidFill>
                    <a:prstClr val="black"/>
                  </a:solidFill>
                </a:rPr>
                <a:t>Digital Board</a:t>
              </a:r>
              <a:endParaRPr lang="zh-CN" altLang="en-US" sz="2000" dirty="0">
                <a:solidFill>
                  <a:prstClr val="black"/>
                </a:solidFill>
              </a:endParaRPr>
            </a:p>
          </p:txBody>
        </p:sp>
        <p:cxnSp>
          <p:nvCxnSpPr>
            <p:cNvPr id="13" name="直接箭头连接符 12"/>
            <p:cNvCxnSpPr/>
            <p:nvPr/>
          </p:nvCxnSpPr>
          <p:spPr>
            <a:xfrm flipH="1">
              <a:off x="5939148" y="2254709"/>
              <a:ext cx="116933" cy="41414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5" name="TextBox 14"/>
            <p:cNvSpPr txBox="1"/>
            <p:nvPr/>
          </p:nvSpPr>
          <p:spPr>
            <a:xfrm>
              <a:off x="5264999" y="1875656"/>
              <a:ext cx="1582164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 smtClean="0">
                  <a:solidFill>
                    <a:prstClr val="black"/>
                  </a:solidFill>
                </a:rPr>
                <a:t>Analog Board</a:t>
              </a:r>
              <a:endParaRPr lang="zh-CN" altLang="en-US" sz="2000" dirty="0">
                <a:solidFill>
                  <a:prstClr val="black"/>
                </a:solidFill>
              </a:endParaRPr>
            </a:p>
          </p:txBody>
        </p:sp>
        <p:cxnSp>
          <p:nvCxnSpPr>
            <p:cNvPr id="17" name="直接箭头连接符 16"/>
            <p:cNvCxnSpPr/>
            <p:nvPr/>
          </p:nvCxnSpPr>
          <p:spPr>
            <a:xfrm flipH="1" flipV="1">
              <a:off x="6857810" y="3338314"/>
              <a:ext cx="1008112" cy="57606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19" name="TextBox 18"/>
            <p:cNvSpPr txBox="1"/>
            <p:nvPr/>
          </p:nvSpPr>
          <p:spPr>
            <a:xfrm>
              <a:off x="6861991" y="3848169"/>
              <a:ext cx="1534394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 smtClean="0">
                  <a:solidFill>
                    <a:prstClr val="black"/>
                  </a:solidFill>
                </a:rPr>
                <a:t>Slow control </a:t>
              </a:r>
            </a:p>
            <a:p>
              <a:r>
                <a:rPr lang="en-US" altLang="zh-CN" sz="2000" dirty="0" smtClean="0">
                  <a:solidFill>
                    <a:prstClr val="black"/>
                  </a:solidFill>
                </a:rPr>
                <a:t>board</a:t>
              </a:r>
            </a:p>
          </p:txBody>
        </p:sp>
        <p:cxnSp>
          <p:nvCxnSpPr>
            <p:cNvPr id="20" name="直接箭头连接符 19"/>
            <p:cNvCxnSpPr/>
            <p:nvPr/>
          </p:nvCxnSpPr>
          <p:spPr>
            <a:xfrm>
              <a:off x="4310939" y="2262033"/>
              <a:ext cx="249403" cy="402561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1" name="TextBox 20"/>
            <p:cNvSpPr txBox="1"/>
            <p:nvPr/>
          </p:nvSpPr>
          <p:spPr>
            <a:xfrm>
              <a:off x="3654839" y="1958292"/>
              <a:ext cx="147495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 smtClean="0">
                  <a:solidFill>
                    <a:prstClr val="black"/>
                  </a:solidFill>
                </a:rPr>
                <a:t>Metal frame</a:t>
              </a:r>
              <a:endParaRPr lang="zh-CN" altLang="en-US" sz="2000" dirty="0">
                <a:solidFill>
                  <a:prstClr val="black"/>
                </a:solidFill>
              </a:endParaRPr>
            </a:p>
          </p:txBody>
        </p:sp>
        <p:cxnSp>
          <p:nvCxnSpPr>
            <p:cNvPr id="22" name="直接箭头连接符 21"/>
            <p:cNvCxnSpPr/>
            <p:nvPr/>
          </p:nvCxnSpPr>
          <p:spPr>
            <a:xfrm>
              <a:off x="3115589" y="2646502"/>
              <a:ext cx="309493" cy="174824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3" name="TextBox 22"/>
            <p:cNvSpPr txBox="1"/>
            <p:nvPr/>
          </p:nvSpPr>
          <p:spPr>
            <a:xfrm>
              <a:off x="2471341" y="2308810"/>
              <a:ext cx="138659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 smtClean="0">
                  <a:solidFill>
                    <a:prstClr val="black"/>
                  </a:solidFill>
                </a:rPr>
                <a:t>SiPM board</a:t>
              </a:r>
              <a:endParaRPr lang="zh-CN" altLang="en-US" sz="2000" dirty="0">
                <a:solidFill>
                  <a:prstClr val="black"/>
                </a:solidFill>
              </a:endParaRPr>
            </a:p>
          </p:txBody>
        </p:sp>
        <p:cxnSp>
          <p:nvCxnSpPr>
            <p:cNvPr id="24" name="直接箭头连接符 23"/>
            <p:cNvCxnSpPr/>
            <p:nvPr/>
          </p:nvCxnSpPr>
          <p:spPr>
            <a:xfrm>
              <a:off x="2229215" y="3058276"/>
              <a:ext cx="267613" cy="184660"/>
            </a:xfrm>
            <a:prstGeom prst="straightConnector1">
              <a:avLst/>
            </a:prstGeom>
            <a:ln>
              <a:tailEnd type="arrow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25" name="TextBox 24"/>
            <p:cNvSpPr txBox="1"/>
            <p:nvPr/>
          </p:nvSpPr>
          <p:spPr>
            <a:xfrm>
              <a:off x="1553089" y="2667107"/>
              <a:ext cx="161986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dirty="0" smtClean="0">
                  <a:solidFill>
                    <a:prstClr val="black"/>
                  </a:solidFill>
                </a:rPr>
                <a:t>Winston cone</a:t>
              </a:r>
              <a:endParaRPr lang="zh-CN" altLang="en-US" sz="2000" dirty="0">
                <a:solidFill>
                  <a:prstClr val="black"/>
                </a:solidFill>
              </a:endParaRPr>
            </a:p>
          </p:txBody>
        </p:sp>
      </p:grpSp>
      <p:sp>
        <p:nvSpPr>
          <p:cNvPr id="27" name="TextBox 26"/>
          <p:cNvSpPr txBox="1"/>
          <p:nvPr/>
        </p:nvSpPr>
        <p:spPr>
          <a:xfrm>
            <a:off x="107504" y="4125848"/>
            <a:ext cx="9001000" cy="28315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 smtClean="0">
                <a:solidFill>
                  <a:prstClr val="black"/>
                </a:solidFill>
              </a:rPr>
              <a:t>Light concentrator (</a:t>
            </a:r>
            <a:r>
              <a:rPr lang="en-US" altLang="zh-CN" sz="2000" dirty="0">
                <a:solidFill>
                  <a:prstClr val="black"/>
                </a:solidFill>
              </a:rPr>
              <a:t>Winston </a:t>
            </a:r>
            <a:r>
              <a:rPr lang="en-US" altLang="zh-CN" sz="2000" dirty="0" smtClean="0">
                <a:solidFill>
                  <a:prstClr val="black"/>
                </a:solidFill>
              </a:rPr>
              <a:t>cone): is to increase the effective area of the SiPM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 smtClean="0">
                <a:solidFill>
                  <a:prstClr val="black"/>
                </a:solidFill>
              </a:rPr>
              <a:t>SiPM board: </a:t>
            </a:r>
            <a:r>
              <a:rPr lang="en-US" altLang="zh-CN" sz="2000" dirty="0">
                <a:solidFill>
                  <a:prstClr val="black"/>
                </a:solidFill>
              </a:rPr>
              <a:t>16 </a:t>
            </a:r>
            <a:r>
              <a:rPr lang="en-US" altLang="zh-CN" sz="2000" dirty="0" err="1">
                <a:solidFill>
                  <a:prstClr val="black"/>
                </a:solidFill>
              </a:rPr>
              <a:t>SiPMs</a:t>
            </a:r>
            <a:r>
              <a:rPr lang="en-US" altLang="zh-CN" sz="2000" dirty="0">
                <a:solidFill>
                  <a:prstClr val="black"/>
                </a:solidFill>
              </a:rPr>
              <a:t>, 16 temperature sensors (embedded in the SiPM chip ), and 16 pre-amplifiers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 smtClean="0">
                <a:solidFill>
                  <a:prstClr val="black"/>
                </a:solidFill>
              </a:rPr>
              <a:t>Slow control board: 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altLang="zh-CN" sz="2000" dirty="0" smtClean="0">
                <a:solidFill>
                  <a:prstClr val="black"/>
                </a:solidFill>
              </a:rPr>
              <a:t>16 temperature and high voltage compensation loops;</a:t>
            </a:r>
          </a:p>
          <a:p>
            <a:pPr marL="800100" lvl="1" indent="-342900">
              <a:buFont typeface="Arial" pitchFamily="34" charset="0"/>
              <a:buChar char="•"/>
            </a:pPr>
            <a:r>
              <a:rPr lang="en-US" altLang="zh-CN" sz="2000" dirty="0" smtClean="0">
                <a:solidFill>
                  <a:prstClr val="black"/>
                </a:solidFill>
              </a:rPr>
              <a:t>16 channels of high voltage power supply.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 smtClean="0">
                <a:solidFill>
                  <a:prstClr val="black"/>
                </a:solidFill>
              </a:rPr>
              <a:t> Analogue board:  16 channels of amplifier and shaping circuit </a:t>
            </a:r>
          </a:p>
          <a:p>
            <a:pPr marL="342900" indent="-342900">
              <a:buFont typeface="Wingdings" pitchFamily="2" charset="2"/>
              <a:buChar char="Ø"/>
            </a:pPr>
            <a:r>
              <a:rPr lang="en-US" altLang="zh-CN" sz="2000" dirty="0" smtClean="0">
                <a:solidFill>
                  <a:prstClr val="black"/>
                </a:solidFill>
              </a:rPr>
              <a:t> Digital board: 50 MHz FADC and FPGA </a:t>
            </a:r>
          </a:p>
          <a:p>
            <a:pPr marL="342900" indent="-342900">
              <a:buFontTx/>
              <a:buAutoNum type="arabicPeriod"/>
            </a:pP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827584" y="46365"/>
            <a:ext cx="66363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altLang="zh-CN" sz="3600" b="1" dirty="0" smtClean="0">
                <a:solidFill>
                  <a:prstClr val="black"/>
                </a:solidFill>
              </a:rPr>
              <a:t>Square SiPM</a:t>
            </a:r>
            <a:r>
              <a:rPr lang="zh-CN" altLang="en-US" sz="3600" b="1" dirty="0" smtClean="0">
                <a:solidFill>
                  <a:prstClr val="black"/>
                </a:solidFill>
              </a:rPr>
              <a:t>：</a:t>
            </a:r>
            <a:r>
              <a:rPr lang="en-US" altLang="zh-CN" sz="3600" b="1" dirty="0" smtClean="0">
                <a:solidFill>
                  <a:prstClr val="black"/>
                </a:solidFill>
              </a:rPr>
              <a:t>15 mm×15 mm</a:t>
            </a:r>
          </a:p>
        </p:txBody>
      </p:sp>
      <p:sp>
        <p:nvSpPr>
          <p:cNvPr id="28" name="左大括号 27"/>
          <p:cNvSpPr/>
          <p:nvPr/>
        </p:nvSpPr>
        <p:spPr>
          <a:xfrm rot="15000000" flipH="1">
            <a:off x="3107276" y="1810013"/>
            <a:ext cx="135184" cy="726652"/>
          </a:xfrm>
          <a:prstGeom prst="leftBrac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5197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图片 5"/>
          <p:cNvPicPr>
            <a:picLocks noChangeAspect="1" noChangeArrowheads="1"/>
          </p:cNvPicPr>
          <p:nvPr/>
        </p:nvPicPr>
        <p:blipFill>
          <a:blip r:embed="rId3" cstate="print"/>
          <a:srcRect l="32986" t="21297" r="34549" b="41975"/>
          <a:stretch>
            <a:fillRect/>
          </a:stretch>
        </p:blipFill>
        <p:spPr bwMode="auto">
          <a:xfrm>
            <a:off x="467544" y="692696"/>
            <a:ext cx="1730524" cy="1098982"/>
          </a:xfrm>
          <a:prstGeom prst="rect">
            <a:avLst/>
          </a:prstGeom>
          <a:noFill/>
        </p:spPr>
      </p:pic>
      <p:pic>
        <p:nvPicPr>
          <p:cNvPr id="14" name="图片 6"/>
          <p:cNvPicPr>
            <a:picLocks noChangeAspect="1" noChangeArrowheads="1"/>
          </p:cNvPicPr>
          <p:nvPr/>
        </p:nvPicPr>
        <p:blipFill>
          <a:blip r:embed="rId4" cstate="print"/>
          <a:srcRect l="26736" t="10802" r="27257" b="24074"/>
          <a:stretch>
            <a:fillRect/>
          </a:stretch>
        </p:blipFill>
        <p:spPr bwMode="auto">
          <a:xfrm>
            <a:off x="395536" y="1844824"/>
            <a:ext cx="1656184" cy="1322564"/>
          </a:xfrm>
          <a:prstGeom prst="rect">
            <a:avLst/>
          </a:prstGeom>
          <a:noFill/>
        </p:spPr>
      </p:pic>
      <p:sp>
        <p:nvSpPr>
          <p:cNvPr id="15" name="矩形 14"/>
          <p:cNvSpPr/>
          <p:nvPr/>
        </p:nvSpPr>
        <p:spPr>
          <a:xfrm>
            <a:off x="5508104" y="1700808"/>
            <a:ext cx="3268715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000" b="1" dirty="0" smtClean="0">
                <a:solidFill>
                  <a:srgbClr val="FF0000"/>
                </a:solidFill>
              </a:rPr>
              <a:t>Light concentrator (cone)</a:t>
            </a:r>
            <a:r>
              <a:rPr lang="zh-CN" altLang="en-US" sz="2000" b="1" dirty="0" smtClean="0">
                <a:solidFill>
                  <a:srgbClr val="FF0000"/>
                </a:solidFill>
              </a:rPr>
              <a:t>：</a:t>
            </a:r>
            <a:endParaRPr lang="en-US" altLang="zh-CN" sz="2000" b="1" dirty="0" smtClean="0">
              <a:solidFill>
                <a:srgbClr val="FF0000"/>
              </a:solidFill>
            </a:endParaRPr>
          </a:p>
          <a:p>
            <a:r>
              <a:rPr lang="en-US" altLang="zh-CN" sz="2000" b="1" dirty="0">
                <a:solidFill>
                  <a:srgbClr val="FF0000"/>
                </a:solidFill>
              </a:rPr>
              <a:t> </a:t>
            </a:r>
            <a:r>
              <a:rPr lang="en-US" altLang="zh-CN" sz="2000" b="1" dirty="0" smtClean="0">
                <a:solidFill>
                  <a:srgbClr val="FF0000"/>
                </a:solidFill>
              </a:rPr>
              <a:t>       Outlet: 15 mm×15 mm</a:t>
            </a:r>
          </a:p>
          <a:p>
            <a:r>
              <a:rPr lang="en-US" altLang="zh-CN" sz="2000" b="1" dirty="0" smtClean="0">
                <a:solidFill>
                  <a:srgbClr val="FF0000"/>
                </a:solidFill>
              </a:rPr>
              <a:t>        Inlet: 25.4mm×25.4mm</a:t>
            </a:r>
          </a:p>
          <a:p>
            <a:r>
              <a:rPr lang="en-US" altLang="zh-CN" sz="2000" b="1" dirty="0" smtClean="0">
                <a:solidFill>
                  <a:srgbClr val="FF0000"/>
                </a:solidFill>
              </a:rPr>
              <a:t>        Height: 25.3mm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1187624" y="0"/>
            <a:ext cx="65321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1"/>
            <a:r>
              <a:rPr lang="en-US" altLang="zh-CN" sz="3600" b="1" dirty="0" smtClean="0">
                <a:solidFill>
                  <a:prstClr val="black"/>
                </a:solidFill>
              </a:rPr>
              <a:t>Square SiPM</a:t>
            </a:r>
            <a:r>
              <a:rPr lang="zh-CN" altLang="en-US" sz="3600" b="1" dirty="0" smtClean="0">
                <a:solidFill>
                  <a:prstClr val="black"/>
                </a:solidFill>
              </a:rPr>
              <a:t>：</a:t>
            </a:r>
            <a:r>
              <a:rPr lang="en-US" altLang="zh-CN" sz="3600" b="1" dirty="0" smtClean="0">
                <a:solidFill>
                  <a:prstClr val="black"/>
                </a:solidFill>
              </a:rPr>
              <a:t>15 mm×15mm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5508104" y="920914"/>
            <a:ext cx="350640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prstClr val="black"/>
                </a:solidFill>
              </a:rPr>
              <a:t>Pixel size: 25.4 mm × 25.4 mm</a:t>
            </a:r>
            <a:endParaRPr lang="zh-CN" altLang="en-US" sz="2000" b="1" dirty="0" smtClean="0">
              <a:solidFill>
                <a:prstClr val="black"/>
              </a:solidFill>
            </a:endParaRPr>
          </a:p>
          <a:p>
            <a:r>
              <a:rPr lang="en-US" altLang="zh-CN" sz="2000" b="1" dirty="0" smtClean="0">
                <a:solidFill>
                  <a:prstClr val="black"/>
                </a:solidFill>
              </a:rPr>
              <a:t>SiPM size: 15 mm × 15 mm</a:t>
            </a:r>
          </a:p>
        </p:txBody>
      </p:sp>
      <p:sp>
        <p:nvSpPr>
          <p:cNvPr id="28" name="矩形 27"/>
          <p:cNvSpPr/>
          <p:nvPr/>
        </p:nvSpPr>
        <p:spPr>
          <a:xfrm>
            <a:off x="395536" y="3275692"/>
            <a:ext cx="268259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prstClr val="black"/>
                </a:solidFill>
              </a:rPr>
              <a:t>light concentrators (cone) </a:t>
            </a:r>
            <a:endParaRPr lang="zh-CN" altLang="en-US" b="1" dirty="0">
              <a:solidFill>
                <a:prstClr val="black"/>
              </a:solidFill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35" t="16051" b="26200"/>
          <a:stretch/>
        </p:blipFill>
        <p:spPr>
          <a:xfrm>
            <a:off x="395536" y="4120062"/>
            <a:ext cx="2904965" cy="231397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01" t="29000" r="5201" b="21651"/>
          <a:stretch/>
        </p:blipFill>
        <p:spPr>
          <a:xfrm>
            <a:off x="2483768" y="937738"/>
            <a:ext cx="2902090" cy="2131222"/>
          </a:xfrm>
          <a:prstGeom prst="rect">
            <a:avLst/>
          </a:prstGeom>
        </p:spPr>
      </p:pic>
      <p:grpSp>
        <p:nvGrpSpPr>
          <p:cNvPr id="6" name="组合 5"/>
          <p:cNvGrpSpPr/>
          <p:nvPr/>
        </p:nvGrpSpPr>
        <p:grpSpPr>
          <a:xfrm>
            <a:off x="3934813" y="3140968"/>
            <a:ext cx="5068397" cy="3456384"/>
            <a:chOff x="3901132" y="3068960"/>
            <a:chExt cx="5068397" cy="3456384"/>
          </a:xfrm>
        </p:grpSpPr>
        <p:pic>
          <p:nvPicPr>
            <p:cNvPr id="2" name="图片 1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901132" y="3068960"/>
              <a:ext cx="5068397" cy="3456384"/>
            </a:xfrm>
            <a:prstGeom prst="rect">
              <a:avLst/>
            </a:prstGeom>
          </p:spPr>
        </p:pic>
        <p:sp>
          <p:nvSpPr>
            <p:cNvPr id="5" name="文本框 4"/>
            <p:cNvSpPr txBox="1"/>
            <p:nvPr/>
          </p:nvSpPr>
          <p:spPr>
            <a:xfrm>
              <a:off x="6012160" y="3096255"/>
              <a:ext cx="813043" cy="215444"/>
            </a:xfrm>
            <a:prstGeom prst="rect">
              <a:avLst/>
            </a:prstGeom>
            <a:solidFill>
              <a:schemeClr val="bg1"/>
            </a:solidFill>
          </p:spPr>
          <p:txBody>
            <a:bodyPr wrap="none" rtlCol="0">
              <a:spAutoFit/>
            </a:bodyPr>
            <a:lstStyle/>
            <a:p>
              <a:r>
                <a:rPr lang="en-US" altLang="zh-CN" sz="800" dirty="0" smtClean="0">
                  <a:solidFill>
                    <a:prstClr val="black"/>
                  </a:solidFill>
                </a:rPr>
                <a:t>                            </a:t>
              </a:r>
              <a:endParaRPr lang="zh-CN" altLang="en-US" sz="800" dirty="0">
                <a:solidFill>
                  <a:prstClr val="black"/>
                </a:solidFill>
              </a:endParaRPr>
            </a:p>
          </p:txBody>
        </p:sp>
      </p:grpSp>
      <p:sp>
        <p:nvSpPr>
          <p:cNvPr id="7" name="文本框 6"/>
          <p:cNvSpPr txBox="1"/>
          <p:nvPr/>
        </p:nvSpPr>
        <p:spPr>
          <a:xfrm>
            <a:off x="5328026" y="6372036"/>
            <a:ext cx="248433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With cone/without</a:t>
            </a:r>
            <a:r>
              <a:rPr lang="zh-CN" altLang="en-US" dirty="0" smtClean="0">
                <a:solidFill>
                  <a:prstClr val="black"/>
                </a:solidFill>
              </a:rPr>
              <a:t> </a:t>
            </a:r>
            <a:r>
              <a:rPr lang="en-US" altLang="zh-CN" dirty="0" smtClean="0">
                <a:solidFill>
                  <a:prstClr val="black"/>
                </a:solidFill>
              </a:rPr>
              <a:t>cone</a:t>
            </a:r>
          </a:p>
        </p:txBody>
      </p:sp>
      <p:sp>
        <p:nvSpPr>
          <p:cNvPr id="8" name="文本框 7"/>
          <p:cNvSpPr txBox="1"/>
          <p:nvPr/>
        </p:nvSpPr>
        <p:spPr>
          <a:xfrm>
            <a:off x="4644008" y="3645024"/>
            <a:ext cx="165618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000" b="1" dirty="0" smtClean="0">
                <a:solidFill>
                  <a:prstClr val="black"/>
                </a:solidFill>
              </a:rPr>
              <a:t>The number of photons increased by  ~2.3 times</a:t>
            </a:r>
            <a:endParaRPr lang="zh-CN" altLang="en-US" sz="2000" b="1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705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4168" y="3356992"/>
            <a:ext cx="2550544" cy="315548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263" t="26901" r="12988" b="12201"/>
          <a:stretch/>
        </p:blipFill>
        <p:spPr>
          <a:xfrm>
            <a:off x="4355976" y="116632"/>
            <a:ext cx="4608512" cy="2672937"/>
          </a:xfrm>
          <a:prstGeom prst="rect">
            <a:avLst/>
          </a:prstGeom>
        </p:spPr>
      </p:pic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988" t="23750" r="16138" b="20601"/>
          <a:stretch/>
        </p:blipFill>
        <p:spPr>
          <a:xfrm>
            <a:off x="160349" y="195438"/>
            <a:ext cx="4176464" cy="245947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3501008"/>
            <a:ext cx="2289702" cy="3052936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3356992"/>
            <a:ext cx="2289702" cy="3052936"/>
          </a:xfrm>
          <a:prstGeom prst="rect">
            <a:avLst/>
          </a:prstGeom>
        </p:spPr>
      </p:pic>
      <p:sp>
        <p:nvSpPr>
          <p:cNvPr id="11" name="矩形 10"/>
          <p:cNvSpPr/>
          <p:nvPr/>
        </p:nvSpPr>
        <p:spPr>
          <a:xfrm>
            <a:off x="971600" y="2736989"/>
            <a:ext cx="72388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b="1" dirty="0">
                <a:solidFill>
                  <a:srgbClr val="FF0000"/>
                </a:solidFill>
              </a:rPr>
              <a:t>64 sub-clusters  have been assembled 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in </a:t>
            </a:r>
            <a:r>
              <a:rPr lang="en-US" altLang="zh-CN" sz="2400" b="1" dirty="0">
                <a:solidFill>
                  <a:srgbClr val="FF0000"/>
                </a:solidFill>
              </a:rPr>
              <a:t>the clean room</a:t>
            </a:r>
          </a:p>
        </p:txBody>
      </p:sp>
    </p:spTree>
    <p:extLst>
      <p:ext uri="{BB962C8B-B14F-4D97-AF65-F5344CB8AC3E}">
        <p14:creationId xmlns:p14="http://schemas.microsoft.com/office/powerpoint/2010/main" val="2920655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组合 2"/>
          <p:cNvGrpSpPr/>
          <p:nvPr/>
        </p:nvGrpSpPr>
        <p:grpSpPr>
          <a:xfrm>
            <a:off x="4371230" y="333350"/>
            <a:ext cx="4739466" cy="3214120"/>
            <a:chOff x="4404534" y="2303112"/>
            <a:chExt cx="4739466" cy="3214120"/>
          </a:xfrm>
        </p:grpSpPr>
        <p:pic>
          <p:nvPicPr>
            <p:cNvPr id="6" name="Picture 3" descr="C:\Users\WFCTA\Desktop\20180318-yinlq\ele+sl-1_plots\Res_ele+sl-1.png">
              <a:extLst>
                <a:ext uri="{FF2B5EF4-FFF2-40B4-BE49-F238E27FC236}">
                  <a16:creationId xmlns:a16="http://schemas.microsoft.com/office/drawing/2014/main" xmlns="" id="{58865944-4288-4C9C-A3E8-C0DCDCA358C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404534" y="2303112"/>
              <a:ext cx="4739466" cy="3214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8" name="直接连接符 7">
              <a:extLst>
                <a:ext uri="{FF2B5EF4-FFF2-40B4-BE49-F238E27FC236}">
                  <a16:creationId xmlns:a16="http://schemas.microsoft.com/office/drawing/2014/main" xmlns="" id="{88E27374-23A3-42BB-AC54-6CD05CD309C4}"/>
                </a:ext>
              </a:extLst>
            </p:cNvPr>
            <p:cNvCxnSpPr>
              <a:cxnSpLocks/>
            </p:cNvCxnSpPr>
            <p:nvPr/>
          </p:nvCxnSpPr>
          <p:spPr>
            <a:xfrm>
              <a:off x="5004048" y="3861048"/>
              <a:ext cx="3672408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9" name="直接连接符 8">
              <a:extLst>
                <a:ext uri="{FF2B5EF4-FFF2-40B4-BE49-F238E27FC236}">
                  <a16:creationId xmlns:a16="http://schemas.microsoft.com/office/drawing/2014/main" xmlns="" id="{815C6A23-8C5C-4B55-B5F0-506D16F52020}"/>
                </a:ext>
              </a:extLst>
            </p:cNvPr>
            <p:cNvCxnSpPr>
              <a:cxnSpLocks/>
            </p:cNvCxnSpPr>
            <p:nvPr/>
          </p:nvCxnSpPr>
          <p:spPr>
            <a:xfrm>
              <a:off x="5004048" y="4723979"/>
              <a:ext cx="3672408" cy="0"/>
            </a:xfrm>
            <a:prstGeom prst="line">
              <a:avLst/>
            </a:prstGeom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  <p:cxnSp>
          <p:nvCxnSpPr>
            <p:cNvPr id="10" name="直接连接符 9">
              <a:extLst>
                <a:ext uri="{FF2B5EF4-FFF2-40B4-BE49-F238E27FC236}">
                  <a16:creationId xmlns:a16="http://schemas.microsoft.com/office/drawing/2014/main" xmlns="" id="{EF7EDF52-B9A9-4AE0-8B5D-0903F3A715CC}"/>
                </a:ext>
              </a:extLst>
            </p:cNvPr>
            <p:cNvCxnSpPr/>
            <p:nvPr/>
          </p:nvCxnSpPr>
          <p:spPr>
            <a:xfrm>
              <a:off x="5765314" y="2677099"/>
              <a:ext cx="0" cy="244827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直接连接符 10">
              <a:extLst>
                <a:ext uri="{FF2B5EF4-FFF2-40B4-BE49-F238E27FC236}">
                  <a16:creationId xmlns:a16="http://schemas.microsoft.com/office/drawing/2014/main" xmlns="" id="{6D6AB829-5750-43DC-A4C3-6F6E2B874A99}"/>
                </a:ext>
              </a:extLst>
            </p:cNvPr>
            <p:cNvCxnSpPr/>
            <p:nvPr/>
          </p:nvCxnSpPr>
          <p:spPr>
            <a:xfrm>
              <a:off x="6833120" y="2677099"/>
              <a:ext cx="0" cy="2448272"/>
            </a:xfrm>
            <a:prstGeom prst="line">
              <a:avLst/>
            </a:prstGeom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xmlns="" id="{3BFFE879-41F6-482C-A030-C4D5B7C101F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1242" y="333350"/>
            <a:ext cx="4780753" cy="3242120"/>
          </a:xfrm>
          <a:prstGeom prst="rect">
            <a:avLst/>
          </a:prstGeom>
        </p:spPr>
      </p:pic>
      <p:sp>
        <p:nvSpPr>
          <p:cNvPr id="2" name="文本框 1"/>
          <p:cNvSpPr txBox="1"/>
          <p:nvPr/>
        </p:nvSpPr>
        <p:spPr>
          <a:xfrm>
            <a:off x="5751333" y="97468"/>
            <a:ext cx="16643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solidFill>
                  <a:prstClr val="black"/>
                </a:solidFill>
              </a:rPr>
              <a:t>resolution</a:t>
            </a:r>
            <a:endParaRPr lang="zh-CN" altLang="en-US" sz="2800" dirty="0">
              <a:solidFill>
                <a:prstClr val="black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1103636" y="97468"/>
            <a:ext cx="2434577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800" dirty="0">
                <a:solidFill>
                  <a:prstClr val="black"/>
                </a:solidFill>
              </a:rPr>
              <a:t>Dynamic range </a:t>
            </a:r>
            <a:endParaRPr lang="zh-CN" altLang="en-US" dirty="0">
              <a:solidFill>
                <a:prstClr val="black"/>
              </a:solidFill>
            </a:endParaRPr>
          </a:p>
        </p:txBody>
      </p:sp>
      <p:pic>
        <p:nvPicPr>
          <p:cNvPr id="24" name="图片 2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3928" y="3950010"/>
            <a:ext cx="4903236" cy="2901773"/>
          </a:xfrm>
          <a:prstGeom prst="rect">
            <a:avLst/>
          </a:prstGeom>
        </p:spPr>
      </p:pic>
      <p:sp>
        <p:nvSpPr>
          <p:cNvPr id="25" name="文本框 24"/>
          <p:cNvSpPr txBox="1"/>
          <p:nvPr/>
        </p:nvSpPr>
        <p:spPr>
          <a:xfrm>
            <a:off x="240214" y="3534511"/>
            <a:ext cx="33076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</a:rPr>
              <a:t>64 sub-clusters have passed the test.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214" y="4406834"/>
            <a:ext cx="3107650" cy="2330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23007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4008" y="404664"/>
            <a:ext cx="4013649" cy="53515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548680"/>
            <a:ext cx="3709304" cy="49457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0844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7983" y="260648"/>
            <a:ext cx="4419155" cy="5892207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260648"/>
            <a:ext cx="4419155" cy="589220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547664" y="6150114"/>
            <a:ext cx="108876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/>
              <a:t>&lt;40</a:t>
            </a:r>
            <a:r>
              <a:rPr lang="zh-CN" altLang="en-US" sz="2800" dirty="0" smtClean="0"/>
              <a:t>℃</a:t>
            </a:r>
            <a:endParaRPr lang="zh-CN" altLang="en-US" sz="2800" dirty="0"/>
          </a:p>
        </p:txBody>
      </p:sp>
    </p:spTree>
    <p:extLst>
      <p:ext uri="{BB962C8B-B14F-4D97-AF65-F5344CB8AC3E}">
        <p14:creationId xmlns:p14="http://schemas.microsoft.com/office/powerpoint/2010/main" val="241755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04664"/>
            <a:ext cx="8856984" cy="5236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1723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2749998" y="837100"/>
            <a:ext cx="3600403" cy="4751751"/>
          </a:xfrm>
          <a:prstGeom prst="rect">
            <a:avLst/>
          </a:prstGeom>
        </p:spPr>
      </p:pic>
      <p:sp>
        <p:nvSpPr>
          <p:cNvPr id="12" name="文本框 11"/>
          <p:cNvSpPr txBox="1"/>
          <p:nvPr/>
        </p:nvSpPr>
        <p:spPr>
          <a:xfrm>
            <a:off x="107504" y="3789040"/>
            <a:ext cx="2066820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WCDA:</a:t>
            </a:r>
            <a:r>
              <a:rPr lang="en-US" altLang="zh-CN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78,000 m</a:t>
            </a:r>
            <a:r>
              <a:rPr lang="en-US" altLang="zh-CN" baseline="30000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3000 cells (25m</a:t>
            </a:r>
            <a:r>
              <a:rPr lang="en-US" altLang="zh-CN" baseline="300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altLang="zh-CN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/cell</a:t>
            </a:r>
            <a:r>
              <a:rPr lang="en-US" altLang="zh-CN" dirty="0" smtClean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sp>
        <p:nvSpPr>
          <p:cNvPr id="13" name="文本框 12"/>
          <p:cNvSpPr txBox="1"/>
          <p:nvPr/>
        </p:nvSpPr>
        <p:spPr>
          <a:xfrm>
            <a:off x="7055603" y="2245548"/>
            <a:ext cx="1944216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WFCTA:</a:t>
            </a:r>
          </a:p>
          <a:p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zh-CN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Cherenkov telescopes (1024 pixels/telescope)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491880" y="908720"/>
            <a:ext cx="2448272" cy="646331"/>
          </a:xfrm>
          <a:prstGeom prst="rect">
            <a:avLst/>
          </a:prstGeom>
          <a:noFill/>
          <a:effectLst>
            <a:glow rad="228600">
              <a:schemeClr val="accent2">
                <a:satMod val="175000"/>
                <a:alpha val="40000"/>
              </a:schemeClr>
            </a:glow>
            <a:softEdge rad="12700"/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i="1" dirty="0" smtClean="0">
                <a:latin typeface="Cooper Std Black" panose="0208090304030B020404" pitchFamily="18" charset="0"/>
                <a:ea typeface="华文琥珀" panose="02010800040101010101" pitchFamily="2" charset="-122"/>
              </a:rPr>
              <a:t>LHAASO</a:t>
            </a:r>
            <a:endParaRPr lang="en-US" sz="3600" b="1" i="1" dirty="0">
              <a:latin typeface="Cooper Std Black" panose="0208090304030B020404" pitchFamily="18" charset="0"/>
              <a:ea typeface="华文琥珀" panose="02010800040101010101" pitchFamily="2" charset="-122"/>
            </a:endParaRPr>
          </a:p>
        </p:txBody>
      </p:sp>
      <p:sp>
        <p:nvSpPr>
          <p:cNvPr id="4" name="矩形标注 3"/>
          <p:cNvSpPr>
            <a:spLocks/>
          </p:cNvSpPr>
          <p:nvPr/>
        </p:nvSpPr>
        <p:spPr>
          <a:xfrm>
            <a:off x="6400619" y="113302"/>
            <a:ext cx="2599200" cy="1764000"/>
          </a:xfrm>
          <a:prstGeom prst="wedgeRectCallout">
            <a:avLst>
              <a:gd name="adj1" fmla="val -97927"/>
              <a:gd name="adj2" fmla="val 122986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8" name="组合 24"/>
          <p:cNvGrpSpPr/>
          <p:nvPr/>
        </p:nvGrpSpPr>
        <p:grpSpPr>
          <a:xfrm>
            <a:off x="251520" y="165600"/>
            <a:ext cx="3081600" cy="1764000"/>
            <a:chOff x="251520" y="165600"/>
            <a:chExt cx="3081600" cy="1764000"/>
          </a:xfrm>
        </p:grpSpPr>
        <p:sp>
          <p:nvSpPr>
            <p:cNvPr id="18" name="矩形标注 17"/>
            <p:cNvSpPr/>
            <p:nvPr/>
          </p:nvSpPr>
          <p:spPr>
            <a:xfrm>
              <a:off x="251520" y="165600"/>
              <a:ext cx="3081600" cy="1764000"/>
            </a:xfrm>
            <a:prstGeom prst="wedgeRectCallout">
              <a:avLst>
                <a:gd name="adj1" fmla="val 45996"/>
                <a:gd name="adj2" fmla="val 116971"/>
              </a:avLst>
            </a:prstGeom>
          </p:spPr>
          <p:style>
            <a:lnRef idx="3">
              <a:schemeClr val="lt1"/>
            </a:lnRef>
            <a:fillRef idx="1">
              <a:schemeClr val="accent3"/>
            </a:fillRef>
            <a:effectRef idx="1">
              <a:schemeClr val="accent3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87660" y="208164"/>
              <a:ext cx="3008000" cy="1692000"/>
            </a:xfrm>
            <a:prstGeom prst="rect">
              <a:avLst/>
            </a:prstGeom>
          </p:spPr>
        </p:pic>
      </p:grpSp>
      <p:sp>
        <p:nvSpPr>
          <p:cNvPr id="21" name="矩形标注 20"/>
          <p:cNvSpPr/>
          <p:nvPr/>
        </p:nvSpPr>
        <p:spPr>
          <a:xfrm>
            <a:off x="251520" y="4905360"/>
            <a:ext cx="2822400" cy="1764000"/>
          </a:xfrm>
          <a:prstGeom prst="wedgeRectCallout">
            <a:avLst>
              <a:gd name="adj1" fmla="val 90504"/>
              <a:gd name="adj2" fmla="val -133843"/>
            </a:avLst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0" name="组合 14"/>
          <p:cNvGrpSpPr>
            <a:grpSpLocks/>
          </p:cNvGrpSpPr>
          <p:nvPr/>
        </p:nvGrpSpPr>
        <p:grpSpPr bwMode="auto">
          <a:xfrm>
            <a:off x="3979380" y="5023838"/>
            <a:ext cx="4896766" cy="1789538"/>
            <a:chOff x="179512" y="1052736"/>
            <a:chExt cx="8027362" cy="2376599"/>
          </a:xfrm>
        </p:grpSpPr>
        <p:pic>
          <p:nvPicPr>
            <p:cNvPr id="24" name="图片 15"/>
            <p:cNvPicPr>
              <a:picLocks noChangeAspect="1"/>
            </p:cNvPicPr>
            <p:nvPr/>
          </p:nvPicPr>
          <p:blipFill>
            <a:blip r:embed="rId4" cstate="print"/>
            <a:srcRect t="16017" b="15700"/>
            <a:stretch>
              <a:fillRect/>
            </a:stretch>
          </p:blipFill>
          <p:spPr bwMode="auto">
            <a:xfrm>
              <a:off x="179512" y="1052736"/>
              <a:ext cx="5220072" cy="237626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25" name="图片 17"/>
            <p:cNvPicPr>
              <a:picLocks noChangeAspect="1"/>
            </p:cNvPicPr>
            <p:nvPr/>
          </p:nvPicPr>
          <p:blipFill>
            <a:blip r:embed="rId5" cstate="print"/>
            <a:srcRect t="2113"/>
            <a:stretch>
              <a:fillRect/>
            </a:stretch>
          </p:blipFill>
          <p:spPr bwMode="auto">
            <a:xfrm>
              <a:off x="4570175" y="1056114"/>
              <a:ext cx="3636699" cy="237322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7" name="文本框 10"/>
          <p:cNvSpPr txBox="1"/>
          <p:nvPr/>
        </p:nvSpPr>
        <p:spPr>
          <a:xfrm>
            <a:off x="179512" y="2145630"/>
            <a:ext cx="1728192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KM2A:</a:t>
            </a:r>
          </a:p>
          <a:p>
            <a:r>
              <a:rPr lang="en-US" altLang="zh-CN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5195 EDs </a:t>
            </a:r>
          </a:p>
          <a:p>
            <a:r>
              <a:rPr lang="en-US" altLang="zh-CN" dirty="0" smtClean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1171 MDs</a:t>
            </a:r>
          </a:p>
          <a:p>
            <a:endParaRPr lang="en-US" b="1" dirty="0" smtClean="0">
              <a:solidFill>
                <a:srgbClr val="C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9" name="日期占位符 2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6D44CC9-28E1-4DDA-9B88-3F9E0F54C139}" type="datetime1">
              <a:rPr lang="zh-CN" altLang="en-US" smtClean="0"/>
              <a:pPr/>
              <a:t>2018/10/9</a:t>
            </a:fld>
            <a:endParaRPr lang="zh-CN" altLang="en-US"/>
          </a:p>
        </p:txBody>
      </p:sp>
      <p:sp>
        <p:nvSpPr>
          <p:cNvPr id="22" name="灯片编号占位符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C913308-F349-4B6D-A68A-DD1791B4A57B}" type="slidenum">
              <a:rPr lang="zh-CN" altLang="en-US" smtClean="0"/>
              <a:pPr/>
              <a:t>2</a:t>
            </a:fld>
            <a:endParaRPr lang="zh-CN" altLang="en-US"/>
          </a:p>
        </p:txBody>
      </p:sp>
      <p:sp>
        <p:nvSpPr>
          <p:cNvPr id="30" name="矩形 29"/>
          <p:cNvSpPr/>
          <p:nvPr/>
        </p:nvSpPr>
        <p:spPr>
          <a:xfrm>
            <a:off x="4139952" y="5025370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zh-CN" sz="2000" b="1" dirty="0" err="1" smtClean="0"/>
              <a:t>Daochen</a:t>
            </a:r>
            <a:r>
              <a:rPr lang="en-US" altLang="zh-CN" sz="2000" b="1" dirty="0" smtClean="0"/>
              <a:t>, Sichuan (29</a:t>
            </a:r>
            <a:r>
              <a:rPr lang="en-US" altLang="zh-CN" sz="2000" b="1" baseline="30000" dirty="0" smtClean="0"/>
              <a:t>o</a:t>
            </a:r>
            <a:r>
              <a:rPr lang="en-US" altLang="zh-CN" sz="2000" b="1" dirty="0" smtClean="0"/>
              <a:t>21’ 31” N, 100</a:t>
            </a:r>
            <a:r>
              <a:rPr lang="en-US" altLang="zh-CN" sz="2000" b="1" baseline="30000" dirty="0" smtClean="0"/>
              <a:t>o</a:t>
            </a:r>
            <a:r>
              <a:rPr lang="en-US" altLang="zh-CN" sz="2000" b="1" dirty="0" smtClean="0"/>
              <a:t>08’15” E, 4410 m </a:t>
            </a:r>
            <a:r>
              <a:rPr lang="en-US" altLang="zh-CN" sz="2000" b="1" dirty="0" err="1" smtClean="0"/>
              <a:t>a.s.l</a:t>
            </a:r>
            <a:r>
              <a:rPr lang="en-US" altLang="zh-CN" sz="2000" b="1" dirty="0" smtClean="0"/>
              <a:t>., 600 g/cm)</a:t>
            </a:r>
            <a:endParaRPr lang="zh-CN" altLang="en-US" sz="2000" b="1" dirty="0"/>
          </a:p>
        </p:txBody>
      </p:sp>
      <p:pic>
        <p:nvPicPr>
          <p:cNvPr id="26" name="图片 2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2656" y="4955124"/>
            <a:ext cx="2791263" cy="1908091"/>
          </a:xfrm>
          <a:prstGeom prst="rect">
            <a:avLst/>
          </a:prstGeom>
        </p:spPr>
      </p:pic>
      <p:pic>
        <p:nvPicPr>
          <p:cNvPr id="31" name="图片 30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44624"/>
            <a:ext cx="2736304" cy="19805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9383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24560"/>
            <a:ext cx="8280920" cy="68421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5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1520" y="116632"/>
            <a:ext cx="8568952" cy="70800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23264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134883"/>
            <a:ext cx="8136904" cy="67231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644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 descr="装配板-2.JPG"/>
          <p:cNvPicPr>
            <a:picLocks noChangeAspect="1"/>
          </p:cNvPicPr>
          <p:nvPr/>
        </p:nvPicPr>
        <p:blipFill>
          <a:blip r:embed="rId3" cstate="print"/>
          <a:srcRect l="30313" t="4589" r="27163" b="8271"/>
          <a:stretch>
            <a:fillRect/>
          </a:stretch>
        </p:blipFill>
        <p:spPr>
          <a:xfrm rot="5566625">
            <a:off x="925542" y="1560013"/>
            <a:ext cx="1797452" cy="2363317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143913" y="424868"/>
            <a:ext cx="424609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b="1" dirty="0" smtClean="0">
                <a:solidFill>
                  <a:srgbClr val="FF0000"/>
                </a:solidFill>
              </a:rPr>
              <a:t>Filter window</a:t>
            </a:r>
            <a:r>
              <a:rPr lang="zh-CN" altLang="en-US" sz="2800" b="1" dirty="0" smtClean="0">
                <a:solidFill>
                  <a:srgbClr val="FF0000"/>
                </a:solidFill>
              </a:rPr>
              <a:t>：</a:t>
            </a:r>
            <a:r>
              <a:rPr lang="en-US" altLang="zh-CN" sz="2800" b="1" dirty="0" smtClean="0">
                <a:solidFill>
                  <a:srgbClr val="FF0000"/>
                </a:solidFill>
              </a:rPr>
              <a:t>AR + cutoff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16016" y="105017"/>
            <a:ext cx="4253978" cy="345838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84942" y="1171439"/>
            <a:ext cx="472180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800" dirty="0" smtClean="0">
                <a:solidFill>
                  <a:prstClr val="black"/>
                </a:solidFill>
              </a:rPr>
              <a:t>To improve signal to noise ratio</a:t>
            </a:r>
            <a:endParaRPr lang="zh-CN" altLang="en-US" sz="2800" dirty="0">
              <a:solidFill>
                <a:prstClr val="black"/>
              </a:solidFill>
            </a:endParaRPr>
          </a:p>
        </p:txBody>
      </p:sp>
      <p:sp>
        <p:nvSpPr>
          <p:cNvPr id="9" name="TextBox 18"/>
          <p:cNvSpPr txBox="1"/>
          <p:nvPr/>
        </p:nvSpPr>
        <p:spPr>
          <a:xfrm>
            <a:off x="5718192" y="4365104"/>
            <a:ext cx="351339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 smtClean="0">
                <a:solidFill>
                  <a:srgbClr val="C00000"/>
                </a:solidFill>
              </a:rPr>
              <a:t>Sky background light spectrum </a:t>
            </a:r>
          </a:p>
          <a:p>
            <a:r>
              <a:rPr lang="en-US" altLang="zh-CN" sz="2000" b="1" dirty="0" smtClean="0">
                <a:solidFill>
                  <a:srgbClr val="C00000"/>
                </a:solidFill>
              </a:rPr>
              <a:t>in the moon less night</a:t>
            </a:r>
            <a:endParaRPr lang="zh-CN" altLang="en-US" sz="2000" b="1" dirty="0">
              <a:solidFill>
                <a:srgbClr val="C00000"/>
              </a:solidFill>
            </a:endParaRPr>
          </a:p>
        </p:txBody>
      </p:sp>
      <p:cxnSp>
        <p:nvCxnSpPr>
          <p:cNvPr id="11" name="直接箭头连接符 10"/>
          <p:cNvCxnSpPr/>
          <p:nvPr/>
        </p:nvCxnSpPr>
        <p:spPr>
          <a:xfrm flipH="1" flipV="1">
            <a:off x="5364088" y="1556792"/>
            <a:ext cx="216024" cy="19686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2" name="文本框 11"/>
          <p:cNvSpPr txBox="1"/>
          <p:nvPr/>
        </p:nvSpPr>
        <p:spPr>
          <a:xfrm>
            <a:off x="5604255" y="1527175"/>
            <a:ext cx="91196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>
                <a:solidFill>
                  <a:prstClr val="black"/>
                </a:solidFill>
              </a:rPr>
              <a:t>F</a:t>
            </a:r>
            <a:r>
              <a:rPr lang="en-US" altLang="zh-CN" sz="2400" dirty="0" smtClean="0">
                <a:solidFill>
                  <a:prstClr val="black"/>
                </a:solidFill>
              </a:rPr>
              <a:t>ilter</a:t>
            </a:r>
            <a:endParaRPr lang="zh-CN" altLang="en-US" sz="2400" dirty="0">
              <a:solidFill>
                <a:prstClr val="black"/>
              </a:solidFill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496" y="3501008"/>
            <a:ext cx="4384604" cy="3096344"/>
          </a:xfrm>
          <a:prstGeom prst="rect">
            <a:avLst/>
          </a:prstGeom>
        </p:spPr>
      </p:pic>
      <p:sp>
        <p:nvSpPr>
          <p:cNvPr id="14" name="文本框 13"/>
          <p:cNvSpPr txBox="1"/>
          <p:nvPr/>
        </p:nvSpPr>
        <p:spPr>
          <a:xfrm>
            <a:off x="728298" y="3645024"/>
            <a:ext cx="17070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prstClr val="black"/>
                </a:solidFill>
              </a:rPr>
              <a:t>Moon less night</a:t>
            </a:r>
            <a:endParaRPr lang="zh-CN" altLang="en-US" b="1" dirty="0">
              <a:solidFill>
                <a:prstClr val="black"/>
              </a:solidFill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2227798" y="4751856"/>
            <a:ext cx="12998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prstClr val="black"/>
                </a:solidFill>
              </a:rPr>
              <a:t>Moon night</a:t>
            </a:r>
            <a:endParaRPr lang="zh-CN" altLang="en-US" b="1" dirty="0">
              <a:solidFill>
                <a:prstClr val="black"/>
              </a:solidFill>
            </a:endParaRPr>
          </a:p>
        </p:txBody>
      </p:sp>
      <p:sp>
        <p:nvSpPr>
          <p:cNvPr id="16" name="文本框 15"/>
          <p:cNvSpPr txBox="1"/>
          <p:nvPr/>
        </p:nvSpPr>
        <p:spPr>
          <a:xfrm rot="5400000">
            <a:off x="-1447954" y="4989488"/>
            <a:ext cx="3480248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1600" b="1" dirty="0" smtClean="0">
                <a:solidFill>
                  <a:prstClr val="black"/>
                </a:solidFill>
              </a:rPr>
              <a:t>NSB(without filter)/NSB</a:t>
            </a:r>
            <a:r>
              <a:rPr lang="zh-CN" altLang="en-US" sz="1600" b="1" dirty="0" smtClean="0">
                <a:solidFill>
                  <a:prstClr val="black"/>
                </a:solidFill>
              </a:rPr>
              <a:t>（</a:t>
            </a:r>
            <a:r>
              <a:rPr lang="en-US" altLang="zh-CN" sz="1600" b="1" dirty="0" smtClean="0">
                <a:solidFill>
                  <a:prstClr val="black"/>
                </a:solidFill>
              </a:rPr>
              <a:t>with filter</a:t>
            </a:r>
            <a:r>
              <a:rPr lang="zh-CN" altLang="en-US" sz="1600" b="1" dirty="0" smtClean="0">
                <a:solidFill>
                  <a:prstClr val="black"/>
                </a:solidFill>
              </a:rPr>
              <a:t>）</a:t>
            </a:r>
            <a:endParaRPr lang="zh-CN" altLang="en-US" sz="1600" b="1" dirty="0">
              <a:solidFill>
                <a:prstClr val="black"/>
              </a:solidFill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211960" y="3645024"/>
            <a:ext cx="4947621" cy="3078133"/>
          </a:xfrm>
          <a:prstGeom prst="rect">
            <a:avLst/>
          </a:prstGeom>
        </p:spPr>
      </p:pic>
      <p:sp>
        <p:nvSpPr>
          <p:cNvPr id="17" name="文本框 16"/>
          <p:cNvSpPr txBox="1"/>
          <p:nvPr/>
        </p:nvSpPr>
        <p:spPr>
          <a:xfrm>
            <a:off x="6060235" y="6453336"/>
            <a:ext cx="2110378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λ </a:t>
            </a:r>
            <a:r>
              <a:rPr lang="zh-CN" altLang="en-US" dirty="0" smtClean="0">
                <a:solidFill>
                  <a:prstClr val="black"/>
                </a:solidFill>
              </a:rPr>
              <a:t>（</a:t>
            </a:r>
            <a:r>
              <a:rPr lang="en-US" altLang="zh-CN" dirty="0" smtClean="0">
                <a:solidFill>
                  <a:prstClr val="black"/>
                </a:solidFill>
              </a:rPr>
              <a:t>nm</a:t>
            </a:r>
            <a:r>
              <a:rPr lang="zh-CN" altLang="en-US" dirty="0" smtClean="0">
                <a:solidFill>
                  <a:prstClr val="black"/>
                </a:solidFill>
              </a:rPr>
              <a:t>）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8" name="文本框 17"/>
          <p:cNvSpPr txBox="1"/>
          <p:nvPr/>
        </p:nvSpPr>
        <p:spPr>
          <a:xfrm>
            <a:off x="6030753" y="4265593"/>
            <a:ext cx="8947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550 nm</a:t>
            </a:r>
            <a:endParaRPr lang="zh-CN" alt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5276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37480" y="0"/>
            <a:ext cx="5362912" cy="3569986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36512" y="4547995"/>
            <a:ext cx="9261333" cy="2615269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25971" y="2056524"/>
            <a:ext cx="2545829" cy="251570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0" y="-74740"/>
            <a:ext cx="2771800" cy="2273643"/>
          </a:xfrm>
          <a:prstGeom prst="rect">
            <a:avLst/>
          </a:prstGeom>
        </p:spPr>
      </p:pic>
      <p:sp>
        <p:nvSpPr>
          <p:cNvPr id="11" name="文本框 10"/>
          <p:cNvSpPr txBox="1"/>
          <p:nvPr/>
        </p:nvSpPr>
        <p:spPr>
          <a:xfrm>
            <a:off x="2858166" y="3501008"/>
            <a:ext cx="63223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b="1" dirty="0" smtClean="0">
                <a:solidFill>
                  <a:srgbClr val="FF0000"/>
                </a:solidFill>
              </a:rPr>
              <a:t>Threshold of the telescope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：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 </a:t>
            </a:r>
          </a:p>
          <a:p>
            <a:r>
              <a:rPr lang="en-US" altLang="zh-CN" sz="2400" b="1" dirty="0" smtClean="0">
                <a:solidFill>
                  <a:srgbClr val="FF0000"/>
                </a:solidFill>
              </a:rPr>
              <a:t> 	~15 </a:t>
            </a:r>
            <a:r>
              <a:rPr lang="en-US" altLang="zh-CN" sz="2400" b="1" dirty="0" err="1" smtClean="0">
                <a:solidFill>
                  <a:srgbClr val="FF0000"/>
                </a:solidFill>
              </a:rPr>
              <a:t>TeV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 @ moonless night</a:t>
            </a:r>
            <a:r>
              <a:rPr lang="zh-CN" altLang="en-US" sz="2400" b="1" dirty="0" smtClean="0">
                <a:solidFill>
                  <a:srgbClr val="FF0000"/>
                </a:solidFill>
              </a:rPr>
              <a:t>，</a:t>
            </a:r>
            <a:endParaRPr lang="en-US" altLang="zh-CN" sz="2400" b="1" dirty="0" smtClean="0">
              <a:solidFill>
                <a:srgbClr val="FF0000"/>
              </a:solidFill>
            </a:endParaRPr>
          </a:p>
          <a:p>
            <a:r>
              <a:rPr lang="en-US" altLang="zh-CN" sz="2400" b="1" dirty="0" smtClean="0">
                <a:solidFill>
                  <a:srgbClr val="FF0000"/>
                </a:solidFill>
              </a:rPr>
              <a:t> 	~100 </a:t>
            </a:r>
            <a:r>
              <a:rPr lang="en-US" altLang="zh-CN" sz="2400" b="1" dirty="0" err="1" smtClean="0">
                <a:solidFill>
                  <a:srgbClr val="FF0000"/>
                </a:solidFill>
              </a:rPr>
              <a:t>TeV</a:t>
            </a:r>
            <a:r>
              <a:rPr lang="en-US" altLang="zh-CN" sz="2400" b="1" dirty="0" smtClean="0">
                <a:solidFill>
                  <a:srgbClr val="FF0000"/>
                </a:solidFill>
              </a:rPr>
              <a:t> @ full moon night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12" name="文本框 11"/>
          <p:cNvSpPr txBox="1"/>
          <p:nvPr/>
        </p:nvSpPr>
        <p:spPr>
          <a:xfrm>
            <a:off x="297979" y="5013176"/>
            <a:ext cx="1105669" cy="1785104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altLang="zh-CN" sz="2200" dirty="0" smtClean="0">
                <a:solidFill>
                  <a:prstClr val="black"/>
                </a:solidFill>
              </a:rPr>
              <a:t>Proton</a:t>
            </a:r>
          </a:p>
          <a:p>
            <a:r>
              <a:rPr lang="en-US" altLang="zh-CN" sz="2200" dirty="0" smtClean="0">
                <a:solidFill>
                  <a:prstClr val="black"/>
                </a:solidFill>
              </a:rPr>
              <a:t>Helium</a:t>
            </a:r>
          </a:p>
          <a:p>
            <a:r>
              <a:rPr lang="en-US" altLang="zh-CN" sz="2200" dirty="0" smtClean="0">
                <a:solidFill>
                  <a:prstClr val="black"/>
                </a:solidFill>
              </a:rPr>
              <a:t>CNO</a:t>
            </a:r>
          </a:p>
          <a:p>
            <a:r>
              <a:rPr lang="en-US" altLang="zh-CN" sz="2200" dirty="0" err="1" smtClean="0">
                <a:solidFill>
                  <a:prstClr val="black"/>
                </a:solidFill>
              </a:rPr>
              <a:t>MgSiAl</a:t>
            </a:r>
            <a:endParaRPr lang="en-US" altLang="zh-CN" sz="2200" dirty="0" smtClean="0">
              <a:solidFill>
                <a:prstClr val="black"/>
              </a:solidFill>
            </a:endParaRPr>
          </a:p>
          <a:p>
            <a:r>
              <a:rPr lang="en-US" altLang="zh-CN" sz="2200" dirty="0">
                <a:solidFill>
                  <a:prstClr val="black"/>
                </a:solidFill>
              </a:rPr>
              <a:t>Iron</a:t>
            </a:r>
            <a:endParaRPr lang="zh-CN" altLang="en-US" sz="2200" dirty="0">
              <a:solidFill>
                <a:prstClr val="black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 rot="5400000">
            <a:off x="1815839" y="1554161"/>
            <a:ext cx="2436886" cy="461665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prstClr val="black"/>
                </a:solidFill>
              </a:rPr>
              <a:t>      NSB/NSB</a:t>
            </a:r>
            <a:r>
              <a:rPr lang="en-US" altLang="zh-CN" sz="2400" baseline="-25000" dirty="0" smtClean="0">
                <a:solidFill>
                  <a:prstClr val="black"/>
                </a:solidFill>
              </a:rPr>
              <a:t>0</a:t>
            </a:r>
            <a:r>
              <a:rPr lang="en-US" altLang="zh-CN" sz="2400" dirty="0" smtClean="0">
                <a:solidFill>
                  <a:prstClr val="black"/>
                </a:solidFill>
              </a:rPr>
              <a:t>         </a:t>
            </a:r>
            <a:endParaRPr lang="zh-CN" altLang="en-US" sz="2400" dirty="0">
              <a:solidFill>
                <a:prstClr val="black"/>
              </a:solidFill>
            </a:endParaRPr>
          </a:p>
        </p:txBody>
      </p:sp>
      <p:graphicFrame>
        <p:nvGraphicFramePr>
          <p:cNvPr id="16" name="对象 15"/>
          <p:cNvGraphicFramePr>
            <a:graphicFrameLocks noChangeAspect="1"/>
          </p:cNvGraphicFramePr>
          <p:nvPr>
            <p:extLst/>
          </p:nvPr>
        </p:nvGraphicFramePr>
        <p:xfrm>
          <a:off x="5509280" y="350650"/>
          <a:ext cx="2242336" cy="63007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9138" name="Equation" r:id="rId7" imgW="1536480" imgH="431640" progId="Equation.DSMT4">
                  <p:embed/>
                </p:oleObj>
              </mc:Choice>
              <mc:Fallback>
                <p:oleObj name="Equation" r:id="rId7" imgW="1536480" imgH="43164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8"/>
                      <a:stretch>
                        <a:fillRect/>
                      </a:stretch>
                    </p:blipFill>
                    <p:spPr>
                      <a:xfrm>
                        <a:off x="5509280" y="350650"/>
                        <a:ext cx="2242336" cy="63007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17" name="文本框 16"/>
          <p:cNvSpPr txBox="1"/>
          <p:nvPr/>
        </p:nvSpPr>
        <p:spPr>
          <a:xfrm>
            <a:off x="4368175" y="2420888"/>
            <a:ext cx="213584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>
                <a:solidFill>
                  <a:prstClr val="black"/>
                </a:solidFill>
              </a:rPr>
              <a:t>Full moon night</a:t>
            </a:r>
            <a:endParaRPr lang="zh-CN" alt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530004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图片 2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86513" y="3657829"/>
            <a:ext cx="2978785" cy="2234565"/>
          </a:xfrm>
          <a:prstGeom prst="rect">
            <a:avLst/>
          </a:prstGeom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</p:pic>
      <p:sp>
        <p:nvSpPr>
          <p:cNvPr id="27" name="矩形 26"/>
          <p:cNvSpPr/>
          <p:nvPr/>
        </p:nvSpPr>
        <p:spPr>
          <a:xfrm>
            <a:off x="1651952" y="5954522"/>
            <a:ext cx="2576195" cy="33718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16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N2/YAG</a:t>
            </a:r>
            <a:r>
              <a:rPr lang="zh-CN" altLang="zh-CN" sz="16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激光器及激光转台</a:t>
            </a:r>
          </a:p>
        </p:txBody>
      </p:sp>
      <p:grpSp>
        <p:nvGrpSpPr>
          <p:cNvPr id="43" name="组合 42"/>
          <p:cNvGrpSpPr/>
          <p:nvPr/>
        </p:nvGrpSpPr>
        <p:grpSpPr>
          <a:xfrm>
            <a:off x="231457" y="3997007"/>
            <a:ext cx="5966460" cy="2296160"/>
            <a:chOff x="376" y="6258"/>
            <a:chExt cx="9396" cy="3616"/>
          </a:xfrm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grpSpPr>
        <p:pic>
          <p:nvPicPr>
            <p:cNvPr id="38" name="对象 7"/>
            <p:cNvPicPr/>
            <p:nvPr/>
          </p:nvPicPr>
          <p:blipFill>
            <a:blip r:embed="rId5" cstate="print"/>
            <a:srcRect t="12804" r="78007" b="47609"/>
            <a:stretch>
              <a:fillRect/>
            </a:stretch>
          </p:blipFill>
          <p:spPr bwMode="auto">
            <a:xfrm>
              <a:off x="376" y="6258"/>
              <a:ext cx="2657" cy="36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grpSp>
          <p:nvGrpSpPr>
            <p:cNvPr id="41" name="组合 40"/>
            <p:cNvGrpSpPr/>
            <p:nvPr/>
          </p:nvGrpSpPr>
          <p:grpSpPr>
            <a:xfrm>
              <a:off x="2628" y="6591"/>
              <a:ext cx="7144" cy="2678"/>
              <a:chOff x="2628" y="6591"/>
              <a:chExt cx="7144" cy="2678"/>
            </a:xfrm>
          </p:grpSpPr>
          <p:pic>
            <p:nvPicPr>
              <p:cNvPr id="39" name="对象 7"/>
              <p:cNvPicPr/>
              <p:nvPr/>
            </p:nvPicPr>
            <p:blipFill>
              <a:blip r:embed="rId5" cstate="print"/>
              <a:srcRect l="54452" t="12536" r="-4520" b="47609"/>
              <a:stretch>
                <a:fillRect/>
              </a:stretch>
            </p:blipFill>
            <p:spPr bwMode="auto">
              <a:xfrm>
                <a:off x="5322" y="6591"/>
                <a:ext cx="4450" cy="267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40" name="对象 7"/>
              <p:cNvPicPr/>
              <p:nvPr/>
            </p:nvPicPr>
            <p:blipFill>
              <a:blip r:embed="rId5" cstate="print"/>
              <a:srcRect l="22995" t="17390" r="42661" b="54275"/>
              <a:stretch>
                <a:fillRect/>
              </a:stretch>
            </p:blipFill>
            <p:spPr bwMode="auto">
              <a:xfrm>
                <a:off x="2628" y="6673"/>
                <a:ext cx="3754" cy="234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sp>
        <p:nvSpPr>
          <p:cNvPr id="46" name="文本框 45"/>
          <p:cNvSpPr txBox="1"/>
          <p:nvPr/>
        </p:nvSpPr>
        <p:spPr>
          <a:xfrm>
            <a:off x="2660650" y="1205865"/>
            <a:ext cx="995680" cy="337185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6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工艺性能</a:t>
            </a:r>
          </a:p>
        </p:txBody>
      </p:sp>
      <p:sp>
        <p:nvSpPr>
          <p:cNvPr id="48" name="文本框 47"/>
          <p:cNvSpPr txBox="1"/>
          <p:nvPr/>
        </p:nvSpPr>
        <p:spPr>
          <a:xfrm>
            <a:off x="10160" y="1623060"/>
            <a:ext cx="5628442" cy="34988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lvl="1">
              <a:lnSpc>
                <a:spcPts val="2300"/>
              </a:lnSpc>
              <a:spcBef>
                <a:spcPts val="300"/>
              </a:spcBef>
            </a:pPr>
            <a:endParaRPr lang="zh-CN" altLang="en-US" sz="1200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graphicFrame>
        <p:nvGraphicFramePr>
          <p:cNvPr id="49" name="表格 4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0985964"/>
              </p:ext>
            </p:extLst>
          </p:nvPr>
        </p:nvGraphicFramePr>
        <p:xfrm>
          <a:off x="5103971" y="1616232"/>
          <a:ext cx="3938429" cy="15932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34271"/>
                <a:gridCol w="3104158"/>
              </a:tblGrid>
              <a:tr h="253365"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/>
                        <a:t>项目</a:t>
                      </a:r>
                      <a:endParaRPr lang="zh-CN" altLang="en-US" sz="12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en-US" sz="1200" dirty="0" smtClean="0"/>
                        <a:t>技术指标</a:t>
                      </a:r>
                      <a:endParaRPr lang="zh-CN" altLang="en-US" sz="1200" dirty="0" smtClean="0">
                        <a:latin typeface="微软雅黑" panose="020B0503020204020204" charset="-122"/>
                        <a:ea typeface="微软雅黑" panose="020B0503020204020204" charset="-122"/>
                      </a:endParaRPr>
                    </a:p>
                  </a:txBody>
                  <a:tcPr marL="0" marR="0" marT="0" marB="0" anchor="ctr"/>
                </a:tc>
              </a:tr>
              <a:tr h="24320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 N2</a:t>
                      </a:r>
                      <a:r>
                        <a:rPr lang="zh-CN" altLang="zh-CN" sz="1400" dirty="0" smtClean="0"/>
                        <a:t>激光器</a:t>
                      </a:r>
                      <a:endParaRPr lang="zh-CN" altLang="zh-CN" sz="1400" dirty="0" smtClean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400" dirty="0" smtClean="0"/>
                        <a:t>波长</a:t>
                      </a:r>
                      <a:r>
                        <a:rPr lang="en-US" altLang="zh-CN" sz="1400" dirty="0" smtClean="0"/>
                        <a:t>337nm</a:t>
                      </a:r>
                      <a:r>
                        <a:rPr lang="zh-CN" altLang="zh-CN" sz="1400" dirty="0" smtClean="0"/>
                        <a:t>，能量</a:t>
                      </a:r>
                      <a:r>
                        <a:rPr lang="zh-CN" altLang="en-US" sz="1400" dirty="0" smtClean="0"/>
                        <a:t>≥</a:t>
                      </a:r>
                      <a:r>
                        <a:rPr lang="en-US" altLang="zh-CN" sz="1400" dirty="0" smtClean="0"/>
                        <a:t>170μJ</a:t>
                      </a:r>
                      <a:endParaRPr lang="en-US" altLang="zh-CN" sz="1400" dirty="0" smtClean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anchor="ctr"/>
                </a:tc>
              </a:tr>
              <a:tr h="243205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YAG</a:t>
                      </a:r>
                      <a:r>
                        <a:rPr lang="zh-CN" altLang="zh-CN" sz="1400" dirty="0" smtClean="0"/>
                        <a:t>激光器</a:t>
                      </a:r>
                      <a:endParaRPr lang="zh-CN" altLang="zh-CN" sz="1400" dirty="0" smtClean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CN" altLang="zh-CN" sz="1400" dirty="0" smtClean="0"/>
                        <a:t>波长</a:t>
                      </a:r>
                      <a:r>
                        <a:rPr lang="en-US" altLang="zh-CN" sz="1400" dirty="0" smtClean="0"/>
                        <a:t>355nm</a:t>
                      </a:r>
                      <a:r>
                        <a:rPr lang="zh-CN" altLang="zh-CN" sz="1400" dirty="0" smtClean="0"/>
                        <a:t>，能量</a:t>
                      </a:r>
                      <a:r>
                        <a:rPr lang="zh-CN" altLang="en-US" sz="1400" dirty="0" smtClean="0"/>
                        <a:t>≥</a:t>
                      </a:r>
                      <a:r>
                        <a:rPr lang="en-US" altLang="zh-CN" sz="1400" dirty="0" smtClean="0"/>
                        <a:t>2mJ</a:t>
                      </a:r>
                      <a:endParaRPr lang="en-US" altLang="zh-CN" sz="1400" dirty="0" smtClean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anchor="ctr"/>
                </a:tc>
              </a:tr>
              <a:tr h="548640">
                <a:tc>
                  <a:txBody>
                    <a:bodyPr/>
                    <a:lstStyle/>
                    <a:p>
                      <a:pPr algn="ctr"/>
                      <a:r>
                        <a:rPr lang="en-US" altLang="zh-CN" sz="1400" dirty="0" smtClean="0"/>
                        <a:t> </a:t>
                      </a:r>
                      <a:r>
                        <a:rPr lang="zh-CN" altLang="zh-CN" sz="1400" dirty="0" smtClean="0"/>
                        <a:t>三维旋转台</a:t>
                      </a:r>
                      <a:endParaRPr lang="zh-CN" altLang="zh-CN" sz="1400" dirty="0" smtClean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lvl="0" algn="ctr"/>
                      <a:r>
                        <a:rPr lang="zh-CN" altLang="zh-CN" sz="1400" dirty="0" smtClean="0"/>
                        <a:t>方位角范围：</a:t>
                      </a:r>
                      <a:r>
                        <a:rPr lang="en-US" altLang="zh-CN" sz="1400" dirty="0" smtClean="0"/>
                        <a:t>0-360</a:t>
                      </a:r>
                      <a:r>
                        <a:rPr lang="zh-CN" altLang="zh-CN" sz="1400" dirty="0" smtClean="0"/>
                        <a:t>°</a:t>
                      </a:r>
                    </a:p>
                    <a:p>
                      <a:pPr lvl="0" algn="ctr"/>
                      <a:r>
                        <a:rPr lang="zh-CN" altLang="zh-CN" sz="1400" dirty="0" smtClean="0"/>
                        <a:t>仰角范围：</a:t>
                      </a:r>
                      <a:r>
                        <a:rPr lang="en-US" altLang="zh-CN" sz="1400" dirty="0" smtClean="0"/>
                        <a:t>0-90°</a:t>
                      </a:r>
                      <a:r>
                        <a:rPr lang="zh-CN" altLang="zh-CN" sz="1400" dirty="0" smtClean="0"/>
                        <a:t>角位台范围：±</a:t>
                      </a:r>
                      <a:r>
                        <a:rPr lang="en-US" altLang="zh-CN" sz="1400" dirty="0" smtClean="0"/>
                        <a:t>45</a:t>
                      </a:r>
                      <a:r>
                        <a:rPr lang="zh-CN" altLang="zh-CN" sz="1400" dirty="0" smtClean="0"/>
                        <a:t>°</a:t>
                      </a:r>
                    </a:p>
                    <a:p>
                      <a:pPr lvl="0" algn="ctr"/>
                      <a:r>
                        <a:rPr lang="zh-CN" altLang="zh-CN" sz="1400" dirty="0" smtClean="0"/>
                        <a:t>最小转动角度：＜</a:t>
                      </a:r>
                      <a:r>
                        <a:rPr lang="en-US" altLang="zh-CN" sz="1400" dirty="0" smtClean="0"/>
                        <a:t>0.02°</a:t>
                      </a:r>
                      <a:r>
                        <a:rPr lang="zh-CN" altLang="zh-CN" sz="1400" dirty="0" smtClean="0"/>
                        <a:t>重复精度：</a:t>
                      </a:r>
                      <a:r>
                        <a:rPr lang="en-US" altLang="zh-CN" sz="1400" dirty="0" smtClean="0"/>
                        <a:t>&lt;0.05</a:t>
                      </a:r>
                      <a:r>
                        <a:rPr lang="zh-CN" altLang="zh-CN" sz="1400" dirty="0" smtClean="0"/>
                        <a:t>°</a:t>
                      </a:r>
                      <a:endParaRPr lang="zh-CN" altLang="zh-CN" sz="1400" dirty="0" smtClean="0">
                        <a:solidFill>
                          <a:schemeClr val="bg1"/>
                        </a:solidFill>
                        <a:latin typeface="微软雅黑" panose="020B0503020204020204" charset="-122"/>
                        <a:ea typeface="微软雅黑" panose="020B0503020204020204" charset="-122"/>
                        <a:cs typeface="微软雅黑" panose="020B0503020204020204" charset="-122"/>
                      </a:endParaRPr>
                    </a:p>
                  </a:txBody>
                  <a:tcPr marL="0" marR="0" marT="0" marB="0" anchor="ctr"/>
                </a:tc>
              </a:tr>
            </a:tbl>
          </a:graphicData>
        </a:graphic>
      </p:graphicFrame>
      <p:sp>
        <p:nvSpPr>
          <p:cNvPr id="59" name="文本框 58"/>
          <p:cNvSpPr txBox="1"/>
          <p:nvPr/>
        </p:nvSpPr>
        <p:spPr>
          <a:xfrm>
            <a:off x="6588224" y="6276209"/>
            <a:ext cx="11988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激光升降台</a:t>
            </a:r>
          </a:p>
        </p:txBody>
      </p:sp>
      <p:sp>
        <p:nvSpPr>
          <p:cNvPr id="42" name="矩形 41"/>
          <p:cNvSpPr/>
          <p:nvPr/>
        </p:nvSpPr>
        <p:spPr>
          <a:xfrm>
            <a:off x="215900" y="1253728"/>
            <a:ext cx="4572000" cy="369332"/>
          </a:xfrm>
          <a:prstGeom prst="rect">
            <a:avLst/>
          </a:prstGeom>
          <a:solidFill>
            <a:srgbClr val="3BC6B6">
              <a:alpha val="74000"/>
            </a:srgbClr>
          </a:solidFill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altLang="zh-CN" b="1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b="1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工艺性能</a:t>
            </a:r>
            <a:r>
              <a:rPr lang="en-US" altLang="zh-CN" b="1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4" name="矩形 3"/>
          <p:cNvSpPr/>
          <p:nvPr/>
        </p:nvSpPr>
        <p:spPr>
          <a:xfrm>
            <a:off x="-36512" y="1624489"/>
            <a:ext cx="4888071" cy="1272143"/>
          </a:xfrm>
          <a:prstGeom prst="rect">
            <a:avLst/>
          </a:prstGeom>
          <a:ln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 lvl="1">
              <a:lnSpc>
                <a:spcPts val="2300"/>
              </a:lnSpc>
              <a:spcBef>
                <a:spcPts val="300"/>
              </a:spcBef>
            </a:pPr>
            <a:r>
              <a:rPr lang="zh-CN" altLang="en-US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主要由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N2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激光器</a:t>
            </a:r>
            <a:r>
              <a:rPr lang="en-US" altLang="zh-CN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/YAG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固体激光器、激光控制器、能量探头、功率计、水冷却系统、升降台，三维转台等部分构成；绝对刻度望远镜能量和监测站点大气质量。</a:t>
            </a:r>
          </a:p>
        </p:txBody>
      </p:sp>
      <p:sp>
        <p:nvSpPr>
          <p:cNvPr id="44" name="矩形 43"/>
          <p:cNvSpPr/>
          <p:nvPr/>
        </p:nvSpPr>
        <p:spPr>
          <a:xfrm>
            <a:off x="5105400" y="1239598"/>
            <a:ext cx="3937000" cy="369332"/>
          </a:xfrm>
          <a:prstGeom prst="rect">
            <a:avLst/>
          </a:prstGeom>
          <a:solidFill>
            <a:srgbClr val="F9AA33">
              <a:alpha val="41000"/>
            </a:srgbClr>
          </a:solidFill>
        </p:spPr>
        <p:txBody>
          <a:bodyPr wrap="square">
            <a:spAutoFit/>
          </a:bodyPr>
          <a:lstStyle/>
          <a:p>
            <a:r>
              <a:rPr lang="zh-CN" altLang="en-US" b="1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   主要指标</a:t>
            </a:r>
            <a:endParaRPr lang="zh-CN" altLang="en-US" b="1" dirty="0">
              <a:solidFill>
                <a:prstClr val="black"/>
              </a:solidFill>
            </a:endParaRPr>
          </a:p>
        </p:txBody>
      </p:sp>
      <p:sp>
        <p:nvSpPr>
          <p:cNvPr id="50" name="文本框 33"/>
          <p:cNvSpPr txBox="1"/>
          <p:nvPr/>
        </p:nvSpPr>
        <p:spPr>
          <a:xfrm>
            <a:off x="231457" y="2983005"/>
            <a:ext cx="4556443" cy="369332"/>
          </a:xfrm>
          <a:prstGeom prst="rect">
            <a:avLst/>
          </a:prstGeom>
          <a:solidFill>
            <a:srgbClr val="DA3126">
              <a:alpha val="45000"/>
            </a:srgbClr>
          </a:solidFill>
        </p:spPr>
        <p:txBody>
          <a:bodyPr wrap="square" rtlCol="0" anchor="t">
            <a:spAutoFit/>
          </a:bodyPr>
          <a:lstStyle/>
          <a:p>
            <a:r>
              <a:rPr lang="zh-CN" altLang="en-US" b="1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工程</a:t>
            </a:r>
            <a:r>
              <a:rPr lang="zh-CN" altLang="en-US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进度</a:t>
            </a:r>
          </a:p>
        </p:txBody>
      </p:sp>
      <p:sp>
        <p:nvSpPr>
          <p:cNvPr id="6" name="矩形 5"/>
          <p:cNvSpPr/>
          <p:nvPr/>
        </p:nvSpPr>
        <p:spPr>
          <a:xfrm>
            <a:off x="215899" y="3356906"/>
            <a:ext cx="4635659" cy="682238"/>
          </a:xfrm>
          <a:prstGeom prst="rect">
            <a:avLst/>
          </a:prstGeom>
          <a:ln>
            <a:solidFill>
              <a:schemeClr val="tx1"/>
            </a:solidFill>
            <a:prstDash val="sysDash"/>
          </a:ln>
        </p:spPr>
        <p:txBody>
          <a:bodyPr wrap="square">
            <a:spAutoFit/>
          </a:bodyPr>
          <a:lstStyle/>
          <a:p>
            <a:pPr>
              <a:lnSpc>
                <a:spcPts val="2300"/>
              </a:lnSpc>
              <a:spcBef>
                <a:spcPts val="300"/>
              </a:spcBef>
            </a:pPr>
            <a:r>
              <a:rPr lang="zh-CN" altLang="en-US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已</a:t>
            </a:r>
            <a:r>
              <a:rPr lang="zh-CN" altLang="en-US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完成第一台激光升降台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制作；</a:t>
            </a:r>
            <a:r>
              <a:rPr lang="en-US" altLang="zh-CN" dirty="0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2019</a:t>
            </a:r>
            <a:r>
              <a:rPr lang="zh-CN" altLang="en-US" dirty="0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年</a:t>
            </a:r>
            <a:r>
              <a:rPr lang="en-US" altLang="zh-CN" dirty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7</a:t>
            </a:r>
            <a:r>
              <a:rPr lang="zh-CN" altLang="en-US" dirty="0" smtClean="0">
                <a:solidFill>
                  <a:srgbClr val="C00000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月</a:t>
            </a:r>
            <a:r>
              <a:rPr lang="zh-CN" altLang="en-US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完成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激光定标和大气监测系统安装和调试。</a:t>
            </a:r>
          </a:p>
        </p:txBody>
      </p:sp>
      <p:sp>
        <p:nvSpPr>
          <p:cNvPr id="7" name="文本框 6"/>
          <p:cNvSpPr txBox="1"/>
          <p:nvPr/>
        </p:nvSpPr>
        <p:spPr>
          <a:xfrm>
            <a:off x="4499992" y="6337075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zh-CN" altLang="en-US" dirty="0"/>
          </a:p>
        </p:txBody>
      </p:sp>
      <p:sp>
        <p:nvSpPr>
          <p:cNvPr id="22" name="文本框 21"/>
          <p:cNvSpPr txBox="1"/>
          <p:nvPr/>
        </p:nvSpPr>
        <p:spPr>
          <a:xfrm>
            <a:off x="1907704" y="607413"/>
            <a:ext cx="619268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激光定标和大气监测</a:t>
            </a:r>
            <a:r>
              <a:rPr lang="zh-CN" altLang="en-US" sz="2800" b="1" dirty="0" smtClean="0">
                <a:latin typeface="微软雅黑" panose="020B0503020204020204" charset="-122"/>
                <a:ea typeface="微软雅黑" panose="020B0503020204020204" charset="-122"/>
                <a:sym typeface="+mn-ea"/>
              </a:rPr>
              <a:t>系统 （谢宁报告）</a:t>
            </a:r>
            <a:endParaRPr lang="zh-CN" altLang="en-US" sz="2800" b="1" dirty="0" smtClean="0"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8726047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274638"/>
            <a:ext cx="8229600" cy="778098"/>
          </a:xfrm>
        </p:spPr>
        <p:txBody>
          <a:bodyPr/>
          <a:lstStyle/>
          <a:p>
            <a:r>
              <a:rPr lang="zh-CN" altLang="en-US" dirty="0" smtClean="0"/>
              <a:t>总结</a:t>
            </a:r>
            <a:endParaRPr lang="zh-CN" altLang="en-US" dirty="0"/>
          </a:p>
        </p:txBody>
      </p:sp>
      <p:sp>
        <p:nvSpPr>
          <p:cNvPr id="5" name="内容占位符 2"/>
          <p:cNvSpPr txBox="1">
            <a:spLocks/>
          </p:cNvSpPr>
          <p:nvPr/>
        </p:nvSpPr>
        <p:spPr>
          <a:xfrm>
            <a:off x="323528" y="1412776"/>
            <a:ext cx="8640960" cy="53732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marL="342900" indent="-3429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altLang="zh-CN" sz="2400" dirty="0" smtClean="0">
                <a:solidFill>
                  <a:srgbClr val="000000"/>
                </a:solidFill>
              </a:rPr>
              <a:t> </a:t>
            </a:r>
            <a:r>
              <a:rPr lang="zh-CN" altLang="en-US" sz="2400" dirty="0" smtClean="0">
                <a:solidFill>
                  <a:srgbClr val="000000"/>
                </a:solidFill>
              </a:rPr>
              <a:t>已完成</a:t>
            </a:r>
            <a:r>
              <a:rPr lang="en-US" altLang="zh-CN" sz="2400" dirty="0" smtClean="0">
                <a:solidFill>
                  <a:srgbClr val="000000"/>
                </a:solidFill>
              </a:rPr>
              <a:t>6</a:t>
            </a:r>
            <a:r>
              <a:rPr lang="zh-CN" altLang="en-US" sz="2400" dirty="0" smtClean="0">
                <a:solidFill>
                  <a:srgbClr val="000000"/>
                </a:solidFill>
              </a:rPr>
              <a:t>台可移动可调节镜筒和球面反射镜的生产和测试</a:t>
            </a:r>
            <a:endParaRPr lang="en-US" altLang="zh-CN" sz="2400" dirty="0" smtClean="0">
              <a:solidFill>
                <a:srgbClr val="000000"/>
              </a:solidFill>
            </a:endParaRP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2400" dirty="0" smtClean="0">
                <a:solidFill>
                  <a:srgbClr val="000000"/>
                </a:solidFill>
              </a:rPr>
              <a:t> </a:t>
            </a:r>
            <a:r>
              <a:rPr lang="zh-CN" altLang="en-US" sz="2400" dirty="0" smtClean="0">
                <a:solidFill>
                  <a:srgbClr val="000000"/>
                </a:solidFill>
              </a:rPr>
              <a:t>测试结果：性能满足要求</a:t>
            </a:r>
            <a:endParaRPr lang="en-US" altLang="zh-CN" sz="2400" dirty="0" smtClean="0">
              <a:solidFill>
                <a:srgbClr val="000000"/>
              </a:solidFill>
            </a:endParaRP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sz="2400" dirty="0" smtClean="0">
                <a:solidFill>
                  <a:srgbClr val="000000"/>
                </a:solidFill>
              </a:rPr>
              <a:t>镜筒正在做防腐喷漆，拆装运输</a:t>
            </a:r>
            <a:r>
              <a:rPr lang="en-US" altLang="zh-CN" sz="2400" dirty="0" smtClean="0">
                <a:solidFill>
                  <a:srgbClr val="000000"/>
                </a:solidFill>
              </a:rPr>
              <a:t> </a:t>
            </a: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sz="2400" dirty="0" smtClean="0">
                <a:solidFill>
                  <a:srgbClr val="000000"/>
                </a:solidFill>
              </a:rPr>
              <a:t>预计月底运输到稻城组装</a:t>
            </a:r>
            <a:endParaRPr lang="en-US" altLang="zh-CN" sz="2400" dirty="0" smtClean="0">
              <a:solidFill>
                <a:srgbClr val="000000"/>
              </a:solidFill>
            </a:endParaRP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altLang="zh-CN" sz="2400" dirty="0">
                <a:solidFill>
                  <a:srgbClr val="000000"/>
                </a:solidFill>
              </a:rPr>
              <a:t> </a:t>
            </a:r>
            <a:r>
              <a:rPr lang="zh-CN" altLang="en-US" sz="2400" dirty="0" smtClean="0">
                <a:solidFill>
                  <a:srgbClr val="000000"/>
                </a:solidFill>
              </a:rPr>
              <a:t>已完成第一台</a:t>
            </a:r>
            <a:r>
              <a:rPr lang="en-US" altLang="zh-CN" sz="2400" dirty="0" err="1" smtClean="0">
                <a:solidFill>
                  <a:srgbClr val="000000"/>
                </a:solidFill>
              </a:rPr>
              <a:t>SiPM</a:t>
            </a:r>
            <a:r>
              <a:rPr lang="zh-CN" altLang="en-US" sz="2400" dirty="0" smtClean="0">
                <a:solidFill>
                  <a:srgbClr val="000000"/>
                </a:solidFill>
              </a:rPr>
              <a:t>成像探头制作</a:t>
            </a:r>
            <a:endParaRPr lang="en-US" altLang="zh-CN" sz="2400" dirty="0" smtClean="0">
              <a:solidFill>
                <a:srgbClr val="000000"/>
              </a:solidFill>
            </a:endParaRP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sz="2400" dirty="0" smtClean="0">
                <a:solidFill>
                  <a:srgbClr val="000000"/>
                </a:solidFill>
              </a:rPr>
              <a:t>已在实验运行</a:t>
            </a:r>
            <a:r>
              <a:rPr lang="en-US" altLang="zh-CN" sz="2400" dirty="0" smtClean="0">
                <a:solidFill>
                  <a:srgbClr val="000000"/>
                </a:solidFill>
              </a:rPr>
              <a:t>3</a:t>
            </a:r>
            <a:r>
              <a:rPr lang="zh-CN" altLang="en-US" sz="2400" dirty="0" smtClean="0">
                <a:solidFill>
                  <a:srgbClr val="000000"/>
                </a:solidFill>
              </a:rPr>
              <a:t>天，硬件工作正常</a:t>
            </a:r>
            <a:endParaRPr lang="en-US" altLang="zh-CN" sz="2400" dirty="0" smtClean="0">
              <a:solidFill>
                <a:srgbClr val="000000"/>
              </a:solidFill>
            </a:endParaRP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2400" dirty="0" smtClean="0">
                <a:solidFill>
                  <a:srgbClr val="000000"/>
                </a:solidFill>
              </a:rPr>
              <a:t> FPGA</a:t>
            </a:r>
            <a:r>
              <a:rPr lang="zh-CN" altLang="en-US" sz="2400" dirty="0" smtClean="0">
                <a:solidFill>
                  <a:srgbClr val="000000"/>
                </a:solidFill>
              </a:rPr>
              <a:t>程序有一些</a:t>
            </a:r>
            <a:r>
              <a:rPr lang="en-US" altLang="zh-CN" sz="2400" dirty="0" smtClean="0">
                <a:solidFill>
                  <a:srgbClr val="000000"/>
                </a:solidFill>
              </a:rPr>
              <a:t>bug</a:t>
            </a:r>
            <a:r>
              <a:rPr lang="zh-CN" altLang="en-US" sz="2400" dirty="0" smtClean="0">
                <a:solidFill>
                  <a:srgbClr val="000000"/>
                </a:solidFill>
              </a:rPr>
              <a:t>，正在调试</a:t>
            </a:r>
            <a:endParaRPr lang="en-US" altLang="zh-CN" sz="2400" dirty="0" smtClean="0">
              <a:solidFill>
                <a:srgbClr val="000000"/>
              </a:solidFill>
            </a:endParaRP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2400" dirty="0" smtClean="0">
                <a:solidFill>
                  <a:srgbClr val="000000"/>
                </a:solidFill>
              </a:rPr>
              <a:t> </a:t>
            </a:r>
            <a:r>
              <a:rPr lang="zh-CN" altLang="en-US" sz="2400" dirty="0" smtClean="0">
                <a:solidFill>
                  <a:srgbClr val="000000"/>
                </a:solidFill>
              </a:rPr>
              <a:t>预计</a:t>
            </a:r>
            <a:r>
              <a:rPr lang="en-US" altLang="zh-CN" sz="2400" dirty="0" smtClean="0">
                <a:solidFill>
                  <a:srgbClr val="000000"/>
                </a:solidFill>
              </a:rPr>
              <a:t>10</a:t>
            </a:r>
            <a:r>
              <a:rPr lang="zh-CN" altLang="en-US" sz="2400" dirty="0" smtClean="0">
                <a:solidFill>
                  <a:srgbClr val="000000"/>
                </a:solidFill>
              </a:rPr>
              <a:t>月</a:t>
            </a:r>
            <a:r>
              <a:rPr lang="en-US" altLang="zh-CN" sz="2400" dirty="0" smtClean="0">
                <a:solidFill>
                  <a:srgbClr val="000000"/>
                </a:solidFill>
              </a:rPr>
              <a:t>20</a:t>
            </a:r>
            <a:r>
              <a:rPr lang="zh-CN" altLang="en-US" sz="2400" dirty="0" smtClean="0">
                <a:solidFill>
                  <a:srgbClr val="000000"/>
                </a:solidFill>
              </a:rPr>
              <a:t>号左右运输至稻城测试</a:t>
            </a:r>
            <a:endParaRPr lang="en-US" altLang="zh-CN" sz="2400" dirty="0" smtClean="0">
              <a:solidFill>
                <a:srgbClr val="000000"/>
              </a:solidFill>
            </a:endParaRPr>
          </a:p>
          <a:p>
            <a:pPr marL="342900" indent="-342900">
              <a:spcBef>
                <a:spcPct val="20000"/>
              </a:spcBef>
              <a:buFont typeface="Wingdings" pitchFamily="2" charset="2"/>
              <a:buChar char="Ø"/>
              <a:defRPr/>
            </a:pPr>
            <a:r>
              <a:rPr lang="en-US" altLang="zh-CN" sz="2400" dirty="0">
                <a:solidFill>
                  <a:srgbClr val="000000"/>
                </a:solidFill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</a:rPr>
              <a:t>6</a:t>
            </a:r>
            <a:r>
              <a:rPr lang="zh-CN" altLang="en-US" sz="2400" dirty="0" smtClean="0">
                <a:solidFill>
                  <a:srgbClr val="000000"/>
                </a:solidFill>
              </a:rPr>
              <a:t>台</a:t>
            </a:r>
            <a:r>
              <a:rPr lang="zh-CN" altLang="en-US" sz="2400" dirty="0" smtClean="0">
                <a:solidFill>
                  <a:srgbClr val="000000"/>
                </a:solidFill>
              </a:rPr>
              <a:t>望远镜制作和运行</a:t>
            </a:r>
            <a:r>
              <a:rPr lang="zh-CN" altLang="en-US" sz="2400" dirty="0" smtClean="0">
                <a:solidFill>
                  <a:srgbClr val="000000"/>
                </a:solidFill>
              </a:rPr>
              <a:t>计划</a:t>
            </a:r>
            <a:endParaRPr lang="en-US" altLang="zh-CN" sz="2400" dirty="0" smtClean="0">
              <a:solidFill>
                <a:srgbClr val="000000"/>
              </a:solidFill>
            </a:endParaRP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zh-CN" altLang="en-US" sz="2400" dirty="0" smtClean="0">
                <a:solidFill>
                  <a:srgbClr val="000000"/>
                </a:solidFill>
              </a:rPr>
              <a:t>预计</a:t>
            </a:r>
            <a:r>
              <a:rPr lang="en-US" altLang="zh-CN" sz="2400" dirty="0" smtClean="0">
                <a:solidFill>
                  <a:srgbClr val="000000"/>
                </a:solidFill>
              </a:rPr>
              <a:t>11</a:t>
            </a:r>
            <a:r>
              <a:rPr lang="zh-CN" altLang="en-US" sz="2400" dirty="0" smtClean="0">
                <a:solidFill>
                  <a:srgbClr val="000000"/>
                </a:solidFill>
              </a:rPr>
              <a:t>月份第一台望远镜开始在稻城运行</a:t>
            </a:r>
            <a:endParaRPr lang="en-US" altLang="zh-CN" sz="2400" dirty="0" smtClean="0">
              <a:solidFill>
                <a:srgbClr val="000000"/>
              </a:solidFill>
            </a:endParaRPr>
          </a:p>
          <a:p>
            <a:pPr marL="800100" lvl="1" indent="-342900">
              <a:spcBef>
                <a:spcPct val="20000"/>
              </a:spcBef>
              <a:buFont typeface="Arial" panose="020B0604020202020204" pitchFamily="34" charset="0"/>
              <a:buChar char="•"/>
              <a:defRPr/>
            </a:pPr>
            <a:r>
              <a:rPr lang="en-US" altLang="zh-CN" sz="2400" dirty="0">
                <a:solidFill>
                  <a:srgbClr val="000000"/>
                </a:solidFill>
              </a:rPr>
              <a:t> </a:t>
            </a:r>
            <a:r>
              <a:rPr lang="en-US" altLang="zh-CN" sz="2400" dirty="0" smtClean="0">
                <a:solidFill>
                  <a:srgbClr val="000000"/>
                </a:solidFill>
              </a:rPr>
              <a:t>2019</a:t>
            </a:r>
            <a:r>
              <a:rPr lang="zh-CN" altLang="en-US" sz="2400" dirty="0" smtClean="0">
                <a:solidFill>
                  <a:srgbClr val="000000"/>
                </a:solidFill>
              </a:rPr>
              <a:t>年</a:t>
            </a:r>
            <a:r>
              <a:rPr lang="en-US" altLang="zh-CN" sz="2400" dirty="0" smtClean="0">
                <a:solidFill>
                  <a:srgbClr val="000000"/>
                </a:solidFill>
              </a:rPr>
              <a:t>6</a:t>
            </a:r>
            <a:r>
              <a:rPr lang="zh-CN" altLang="en-US" sz="2400" dirty="0" smtClean="0">
                <a:solidFill>
                  <a:srgbClr val="000000"/>
                </a:solidFill>
              </a:rPr>
              <a:t>月份共</a:t>
            </a:r>
            <a:r>
              <a:rPr lang="en-US" altLang="zh-CN" sz="2400" dirty="0" smtClean="0">
                <a:solidFill>
                  <a:srgbClr val="000000"/>
                </a:solidFill>
              </a:rPr>
              <a:t>6</a:t>
            </a:r>
            <a:r>
              <a:rPr lang="zh-CN" altLang="en-US" sz="2400" dirty="0" smtClean="0">
                <a:solidFill>
                  <a:srgbClr val="000000"/>
                </a:solidFill>
              </a:rPr>
              <a:t>台望远镜在稻城运行</a:t>
            </a:r>
            <a:endParaRPr lang="en-US" altLang="zh-CN" sz="2400" dirty="0" smtClean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5907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323528" y="994718"/>
            <a:ext cx="8507288" cy="4162474"/>
          </a:xfrm>
        </p:spPr>
        <p:txBody>
          <a:bodyPr>
            <a:noAutofit/>
          </a:bodyPr>
          <a:lstStyle/>
          <a:p>
            <a:r>
              <a:rPr lang="en-US" altLang="zh-CN" sz="7200" i="1" dirty="0" smtClean="0">
                <a:solidFill>
                  <a:srgbClr val="FF0000"/>
                </a:solidFill>
              </a:rPr>
              <a:t>Thank you for</a:t>
            </a:r>
            <a:br>
              <a:rPr lang="en-US" altLang="zh-CN" sz="7200" i="1" dirty="0" smtClean="0">
                <a:solidFill>
                  <a:srgbClr val="FF0000"/>
                </a:solidFill>
              </a:rPr>
            </a:br>
            <a:r>
              <a:rPr lang="en-US" altLang="zh-CN" sz="7200" i="1" dirty="0" smtClean="0">
                <a:solidFill>
                  <a:srgbClr val="FF0000"/>
                </a:solidFill>
              </a:rPr>
              <a:t> your attention!</a:t>
            </a:r>
            <a:endParaRPr lang="zh-CN" altLang="en-US" sz="7200" i="1" dirty="0">
              <a:solidFill>
                <a:srgbClr val="FF0000"/>
              </a:solidFill>
            </a:endParaRPr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85425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6396" y="-22234"/>
            <a:ext cx="8229600" cy="634082"/>
          </a:xfrm>
        </p:spPr>
        <p:txBody>
          <a:bodyPr/>
          <a:lstStyle/>
          <a:p>
            <a:pPr algn="ctr"/>
            <a:r>
              <a:rPr lang="en-US" altLang="zh-CN" sz="3200" dirty="0" err="1"/>
              <a:t>SiPM</a:t>
            </a:r>
            <a:r>
              <a:rPr lang="zh-CN" altLang="en-US" sz="3200" dirty="0"/>
              <a:t>成像探头增益监测</a:t>
            </a:r>
            <a:endParaRPr lang="zh-CN" altLang="en-US" sz="3200" dirty="0">
              <a:solidFill>
                <a:schemeClr val="tx1"/>
              </a:solidFill>
            </a:endParaRPr>
          </a:p>
        </p:txBody>
      </p:sp>
      <p:sp>
        <p:nvSpPr>
          <p:cNvPr id="13" name="Freeform 20"/>
          <p:cNvSpPr>
            <a:spLocks/>
          </p:cNvSpPr>
          <p:nvPr/>
        </p:nvSpPr>
        <p:spPr bwMode="auto">
          <a:xfrm>
            <a:off x="5292079" y="4276938"/>
            <a:ext cx="264619" cy="2372472"/>
          </a:xfrm>
          <a:custGeom>
            <a:avLst/>
            <a:gdLst>
              <a:gd name="T0" fmla="*/ 174 w 504"/>
              <a:gd name="T1" fmla="*/ 0 h 2064"/>
              <a:gd name="T2" fmla="*/ 8 w 504"/>
              <a:gd name="T3" fmla="*/ 734 h 2064"/>
              <a:gd name="T4" fmla="*/ 124 w 504"/>
              <a:gd name="T5" fmla="*/ 1503 h 2064"/>
              <a:gd name="T6" fmla="*/ 0 60000 65536"/>
              <a:gd name="T7" fmla="*/ 0 60000 65536"/>
              <a:gd name="T8" fmla="*/ 0 60000 65536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0" t="0" r="r" b="b"/>
            <a:pathLst>
              <a:path w="504" h="2064">
                <a:moveTo>
                  <a:pt x="504" y="0"/>
                </a:moveTo>
                <a:cubicBezTo>
                  <a:pt x="276" y="332"/>
                  <a:pt x="48" y="664"/>
                  <a:pt x="24" y="1008"/>
                </a:cubicBezTo>
                <a:cubicBezTo>
                  <a:pt x="0" y="1352"/>
                  <a:pt x="304" y="1880"/>
                  <a:pt x="360" y="2064"/>
                </a:cubicBezTo>
              </a:path>
            </a:pathLst>
          </a:cu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4" name="Text Box 21"/>
          <p:cNvSpPr txBox="1">
            <a:spLocks noChangeArrowheads="1"/>
          </p:cNvSpPr>
          <p:nvPr/>
        </p:nvSpPr>
        <p:spPr bwMode="auto">
          <a:xfrm>
            <a:off x="5544531" y="4216497"/>
            <a:ext cx="748232" cy="3646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</a:rPr>
              <a:t>Mirror</a:t>
            </a:r>
          </a:p>
        </p:txBody>
      </p:sp>
      <p:grpSp>
        <p:nvGrpSpPr>
          <p:cNvPr id="6" name="组合 5"/>
          <p:cNvGrpSpPr/>
          <p:nvPr/>
        </p:nvGrpSpPr>
        <p:grpSpPr>
          <a:xfrm>
            <a:off x="7490106" y="4800354"/>
            <a:ext cx="1406523" cy="1188662"/>
            <a:chOff x="7482025" y="5157192"/>
            <a:chExt cx="1105619" cy="858699"/>
          </a:xfrm>
        </p:grpSpPr>
        <p:sp>
          <p:nvSpPr>
            <p:cNvPr id="15" name="Rectangle 22"/>
            <p:cNvSpPr>
              <a:spLocks noChangeArrowheads="1"/>
            </p:cNvSpPr>
            <p:nvPr/>
          </p:nvSpPr>
          <p:spPr bwMode="auto">
            <a:xfrm>
              <a:off x="7482025" y="5157192"/>
              <a:ext cx="1105619" cy="85869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zh-CN" altLang="en-US">
                <a:solidFill>
                  <a:prstClr val="black"/>
                </a:solidFill>
              </a:endParaRPr>
            </a:p>
          </p:txBody>
        </p:sp>
        <p:grpSp>
          <p:nvGrpSpPr>
            <p:cNvPr id="5" name="Group 23"/>
            <p:cNvGrpSpPr>
              <a:grpSpLocks/>
            </p:cNvGrpSpPr>
            <p:nvPr/>
          </p:nvGrpSpPr>
          <p:grpSpPr bwMode="auto">
            <a:xfrm>
              <a:off x="7529170" y="5221910"/>
              <a:ext cx="1025016" cy="746626"/>
              <a:chOff x="271" y="231"/>
              <a:chExt cx="5217" cy="3698"/>
            </a:xfrm>
          </p:grpSpPr>
          <p:sp>
            <p:nvSpPr>
              <p:cNvPr id="23" name="AutoShape 24"/>
              <p:cNvSpPr>
                <a:spLocks noChangeArrowheads="1"/>
              </p:cNvSpPr>
              <p:nvPr/>
            </p:nvSpPr>
            <p:spPr bwMode="auto">
              <a:xfrm rot="5400000">
                <a:off x="294" y="231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4" name="AutoShape 25"/>
              <p:cNvSpPr>
                <a:spLocks noChangeArrowheads="1"/>
              </p:cNvSpPr>
              <p:nvPr/>
            </p:nvSpPr>
            <p:spPr bwMode="auto">
              <a:xfrm rot="5400000">
                <a:off x="612" y="231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5" name="AutoShape 26"/>
              <p:cNvSpPr>
                <a:spLocks noChangeArrowheads="1"/>
              </p:cNvSpPr>
              <p:nvPr/>
            </p:nvSpPr>
            <p:spPr bwMode="auto">
              <a:xfrm rot="5400000">
                <a:off x="929" y="231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r>
                  <a:rPr lang="en-US" altLang="zh-CN">
                    <a:solidFill>
                      <a:prstClr val="black"/>
                    </a:solidFill>
                  </a:rPr>
                  <a:t> </a:t>
                </a:r>
              </a:p>
            </p:txBody>
          </p:sp>
          <p:sp>
            <p:nvSpPr>
              <p:cNvPr id="26" name="AutoShape 27"/>
              <p:cNvSpPr>
                <a:spLocks noChangeArrowheads="1"/>
              </p:cNvSpPr>
              <p:nvPr/>
            </p:nvSpPr>
            <p:spPr bwMode="auto">
              <a:xfrm rot="5400000">
                <a:off x="1247" y="231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7" name="AutoShape 28"/>
              <p:cNvSpPr>
                <a:spLocks noChangeArrowheads="1"/>
              </p:cNvSpPr>
              <p:nvPr/>
            </p:nvSpPr>
            <p:spPr bwMode="auto">
              <a:xfrm rot="5400000">
                <a:off x="1564" y="231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8" name="AutoShape 29"/>
              <p:cNvSpPr>
                <a:spLocks noChangeArrowheads="1"/>
              </p:cNvSpPr>
              <p:nvPr/>
            </p:nvSpPr>
            <p:spPr bwMode="auto">
              <a:xfrm rot="5400000">
                <a:off x="1882" y="231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9" name="AutoShape 30"/>
              <p:cNvSpPr>
                <a:spLocks noChangeArrowheads="1"/>
              </p:cNvSpPr>
              <p:nvPr/>
            </p:nvSpPr>
            <p:spPr bwMode="auto">
              <a:xfrm rot="5400000">
                <a:off x="2199" y="231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30" name="AutoShape 31"/>
              <p:cNvSpPr>
                <a:spLocks noChangeArrowheads="1"/>
              </p:cNvSpPr>
              <p:nvPr/>
            </p:nvSpPr>
            <p:spPr bwMode="auto">
              <a:xfrm rot="5400000">
                <a:off x="2517" y="231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31" name="AutoShape 32"/>
              <p:cNvSpPr>
                <a:spLocks noChangeArrowheads="1"/>
              </p:cNvSpPr>
              <p:nvPr/>
            </p:nvSpPr>
            <p:spPr bwMode="auto">
              <a:xfrm rot="5400000">
                <a:off x="2834" y="231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32" name="AutoShape 33"/>
              <p:cNvSpPr>
                <a:spLocks noChangeArrowheads="1"/>
              </p:cNvSpPr>
              <p:nvPr/>
            </p:nvSpPr>
            <p:spPr bwMode="auto">
              <a:xfrm rot="5400000">
                <a:off x="3152" y="231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33" name="AutoShape 34"/>
              <p:cNvSpPr>
                <a:spLocks noChangeArrowheads="1"/>
              </p:cNvSpPr>
              <p:nvPr/>
            </p:nvSpPr>
            <p:spPr bwMode="auto">
              <a:xfrm rot="5400000">
                <a:off x="3469" y="231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34" name="AutoShape 35"/>
              <p:cNvSpPr>
                <a:spLocks noChangeArrowheads="1"/>
              </p:cNvSpPr>
              <p:nvPr/>
            </p:nvSpPr>
            <p:spPr bwMode="auto">
              <a:xfrm rot="5400000">
                <a:off x="3787" y="231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35" name="AutoShape 36"/>
              <p:cNvSpPr>
                <a:spLocks noChangeArrowheads="1"/>
              </p:cNvSpPr>
              <p:nvPr/>
            </p:nvSpPr>
            <p:spPr bwMode="auto">
              <a:xfrm rot="5400000">
                <a:off x="4104" y="231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36" name="AutoShape 37"/>
              <p:cNvSpPr>
                <a:spLocks noChangeArrowheads="1"/>
              </p:cNvSpPr>
              <p:nvPr/>
            </p:nvSpPr>
            <p:spPr bwMode="auto">
              <a:xfrm rot="5400000">
                <a:off x="4422" y="231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37" name="AutoShape 38"/>
              <p:cNvSpPr>
                <a:spLocks noChangeArrowheads="1"/>
              </p:cNvSpPr>
              <p:nvPr/>
            </p:nvSpPr>
            <p:spPr bwMode="auto">
              <a:xfrm rot="5400000">
                <a:off x="4739" y="231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38" name="AutoShape 39"/>
              <p:cNvSpPr>
                <a:spLocks noChangeArrowheads="1"/>
              </p:cNvSpPr>
              <p:nvPr/>
            </p:nvSpPr>
            <p:spPr bwMode="auto">
              <a:xfrm rot="5400000">
                <a:off x="5057" y="231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39" name="AutoShape 40"/>
              <p:cNvSpPr>
                <a:spLocks noChangeArrowheads="1"/>
              </p:cNvSpPr>
              <p:nvPr/>
            </p:nvSpPr>
            <p:spPr bwMode="auto">
              <a:xfrm rot="5400000">
                <a:off x="430" y="45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40" name="AutoShape 41"/>
              <p:cNvSpPr>
                <a:spLocks noChangeArrowheads="1"/>
              </p:cNvSpPr>
              <p:nvPr/>
            </p:nvSpPr>
            <p:spPr bwMode="auto">
              <a:xfrm rot="5400000">
                <a:off x="748" y="45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41" name="AutoShape 42"/>
              <p:cNvSpPr>
                <a:spLocks noChangeArrowheads="1"/>
              </p:cNvSpPr>
              <p:nvPr/>
            </p:nvSpPr>
            <p:spPr bwMode="auto">
              <a:xfrm rot="5400000">
                <a:off x="1065" y="45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r>
                  <a:rPr lang="en-US" altLang="zh-CN" dirty="0">
                    <a:solidFill>
                      <a:prstClr val="black"/>
                    </a:solidFill>
                  </a:rPr>
                  <a:t> </a:t>
                </a:r>
              </a:p>
            </p:txBody>
          </p:sp>
          <p:sp>
            <p:nvSpPr>
              <p:cNvPr id="42" name="AutoShape 43"/>
              <p:cNvSpPr>
                <a:spLocks noChangeArrowheads="1"/>
              </p:cNvSpPr>
              <p:nvPr/>
            </p:nvSpPr>
            <p:spPr bwMode="auto">
              <a:xfrm rot="5400000">
                <a:off x="1383" y="45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43" name="AutoShape 44"/>
              <p:cNvSpPr>
                <a:spLocks noChangeArrowheads="1"/>
              </p:cNvSpPr>
              <p:nvPr/>
            </p:nvSpPr>
            <p:spPr bwMode="auto">
              <a:xfrm rot="5400000">
                <a:off x="1700" y="45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44" name="AutoShape 45"/>
              <p:cNvSpPr>
                <a:spLocks noChangeArrowheads="1"/>
              </p:cNvSpPr>
              <p:nvPr/>
            </p:nvSpPr>
            <p:spPr bwMode="auto">
              <a:xfrm rot="5400000">
                <a:off x="2018" y="45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45" name="AutoShape 46"/>
              <p:cNvSpPr>
                <a:spLocks noChangeArrowheads="1"/>
              </p:cNvSpPr>
              <p:nvPr/>
            </p:nvSpPr>
            <p:spPr bwMode="auto">
              <a:xfrm rot="5400000">
                <a:off x="2335" y="45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46" name="AutoShape 47"/>
              <p:cNvSpPr>
                <a:spLocks noChangeArrowheads="1"/>
              </p:cNvSpPr>
              <p:nvPr/>
            </p:nvSpPr>
            <p:spPr bwMode="auto">
              <a:xfrm rot="5400000">
                <a:off x="2653" y="45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47" name="AutoShape 48"/>
              <p:cNvSpPr>
                <a:spLocks noChangeArrowheads="1"/>
              </p:cNvSpPr>
              <p:nvPr/>
            </p:nvSpPr>
            <p:spPr bwMode="auto">
              <a:xfrm rot="5400000">
                <a:off x="2970" y="45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48" name="AutoShape 49"/>
              <p:cNvSpPr>
                <a:spLocks noChangeArrowheads="1"/>
              </p:cNvSpPr>
              <p:nvPr/>
            </p:nvSpPr>
            <p:spPr bwMode="auto">
              <a:xfrm rot="5400000">
                <a:off x="3288" y="45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49" name="AutoShape 50"/>
              <p:cNvSpPr>
                <a:spLocks noChangeArrowheads="1"/>
              </p:cNvSpPr>
              <p:nvPr/>
            </p:nvSpPr>
            <p:spPr bwMode="auto">
              <a:xfrm rot="5400000">
                <a:off x="3605" y="45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50" name="AutoShape 51"/>
              <p:cNvSpPr>
                <a:spLocks noChangeArrowheads="1"/>
              </p:cNvSpPr>
              <p:nvPr/>
            </p:nvSpPr>
            <p:spPr bwMode="auto">
              <a:xfrm rot="5400000">
                <a:off x="3923" y="45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51" name="AutoShape 52"/>
              <p:cNvSpPr>
                <a:spLocks noChangeArrowheads="1"/>
              </p:cNvSpPr>
              <p:nvPr/>
            </p:nvSpPr>
            <p:spPr bwMode="auto">
              <a:xfrm rot="5400000">
                <a:off x="4240" y="45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52" name="AutoShape 53"/>
              <p:cNvSpPr>
                <a:spLocks noChangeArrowheads="1"/>
              </p:cNvSpPr>
              <p:nvPr/>
            </p:nvSpPr>
            <p:spPr bwMode="auto">
              <a:xfrm rot="5400000">
                <a:off x="4558" y="45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53" name="AutoShape 54"/>
              <p:cNvSpPr>
                <a:spLocks noChangeArrowheads="1"/>
              </p:cNvSpPr>
              <p:nvPr/>
            </p:nvSpPr>
            <p:spPr bwMode="auto">
              <a:xfrm rot="5400000">
                <a:off x="4875" y="45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54" name="AutoShape 55"/>
              <p:cNvSpPr>
                <a:spLocks noChangeArrowheads="1"/>
              </p:cNvSpPr>
              <p:nvPr/>
            </p:nvSpPr>
            <p:spPr bwMode="auto">
              <a:xfrm rot="5400000">
                <a:off x="5193" y="45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55" name="AutoShape 56"/>
              <p:cNvSpPr>
                <a:spLocks noChangeArrowheads="1"/>
              </p:cNvSpPr>
              <p:nvPr/>
            </p:nvSpPr>
            <p:spPr bwMode="auto">
              <a:xfrm rot="5400000">
                <a:off x="294" y="68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56" name="AutoShape 57"/>
              <p:cNvSpPr>
                <a:spLocks noChangeArrowheads="1"/>
              </p:cNvSpPr>
              <p:nvPr/>
            </p:nvSpPr>
            <p:spPr bwMode="auto">
              <a:xfrm rot="5400000">
                <a:off x="612" y="68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57" name="AutoShape 58"/>
              <p:cNvSpPr>
                <a:spLocks noChangeArrowheads="1"/>
              </p:cNvSpPr>
              <p:nvPr/>
            </p:nvSpPr>
            <p:spPr bwMode="auto">
              <a:xfrm rot="5400000">
                <a:off x="929" y="68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r>
                  <a:rPr lang="en-US" altLang="zh-CN">
                    <a:solidFill>
                      <a:prstClr val="black"/>
                    </a:solidFill>
                  </a:rPr>
                  <a:t> </a:t>
                </a:r>
              </a:p>
            </p:txBody>
          </p:sp>
          <p:sp>
            <p:nvSpPr>
              <p:cNvPr id="58" name="AutoShape 59"/>
              <p:cNvSpPr>
                <a:spLocks noChangeArrowheads="1"/>
              </p:cNvSpPr>
              <p:nvPr/>
            </p:nvSpPr>
            <p:spPr bwMode="auto">
              <a:xfrm rot="5400000">
                <a:off x="1247" y="68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59" name="AutoShape 60"/>
              <p:cNvSpPr>
                <a:spLocks noChangeArrowheads="1"/>
              </p:cNvSpPr>
              <p:nvPr/>
            </p:nvSpPr>
            <p:spPr bwMode="auto">
              <a:xfrm rot="5400000">
                <a:off x="1564" y="68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60" name="AutoShape 61"/>
              <p:cNvSpPr>
                <a:spLocks noChangeArrowheads="1"/>
              </p:cNvSpPr>
              <p:nvPr/>
            </p:nvSpPr>
            <p:spPr bwMode="auto">
              <a:xfrm rot="5400000">
                <a:off x="1882" y="68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61" name="AutoShape 62"/>
              <p:cNvSpPr>
                <a:spLocks noChangeArrowheads="1"/>
              </p:cNvSpPr>
              <p:nvPr/>
            </p:nvSpPr>
            <p:spPr bwMode="auto">
              <a:xfrm rot="5400000">
                <a:off x="2199" y="68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62" name="AutoShape 63"/>
              <p:cNvSpPr>
                <a:spLocks noChangeArrowheads="1"/>
              </p:cNvSpPr>
              <p:nvPr/>
            </p:nvSpPr>
            <p:spPr bwMode="auto">
              <a:xfrm rot="5400000">
                <a:off x="2517" y="68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63" name="AutoShape 64"/>
              <p:cNvSpPr>
                <a:spLocks noChangeArrowheads="1"/>
              </p:cNvSpPr>
              <p:nvPr/>
            </p:nvSpPr>
            <p:spPr bwMode="auto">
              <a:xfrm rot="5400000">
                <a:off x="2834" y="68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64" name="AutoShape 65"/>
              <p:cNvSpPr>
                <a:spLocks noChangeArrowheads="1"/>
              </p:cNvSpPr>
              <p:nvPr/>
            </p:nvSpPr>
            <p:spPr bwMode="auto">
              <a:xfrm rot="5400000">
                <a:off x="3152" y="68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65" name="AutoShape 66"/>
              <p:cNvSpPr>
                <a:spLocks noChangeArrowheads="1"/>
              </p:cNvSpPr>
              <p:nvPr/>
            </p:nvSpPr>
            <p:spPr bwMode="auto">
              <a:xfrm rot="5400000">
                <a:off x="3469" y="68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66" name="AutoShape 67"/>
              <p:cNvSpPr>
                <a:spLocks noChangeArrowheads="1"/>
              </p:cNvSpPr>
              <p:nvPr/>
            </p:nvSpPr>
            <p:spPr bwMode="auto">
              <a:xfrm rot="5400000">
                <a:off x="3787" y="68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67" name="AutoShape 68"/>
              <p:cNvSpPr>
                <a:spLocks noChangeArrowheads="1"/>
              </p:cNvSpPr>
              <p:nvPr/>
            </p:nvSpPr>
            <p:spPr bwMode="auto">
              <a:xfrm rot="5400000">
                <a:off x="4104" y="68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68" name="AutoShape 69"/>
              <p:cNvSpPr>
                <a:spLocks noChangeArrowheads="1"/>
              </p:cNvSpPr>
              <p:nvPr/>
            </p:nvSpPr>
            <p:spPr bwMode="auto">
              <a:xfrm rot="5400000">
                <a:off x="4422" y="68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69" name="AutoShape 70"/>
              <p:cNvSpPr>
                <a:spLocks noChangeArrowheads="1"/>
              </p:cNvSpPr>
              <p:nvPr/>
            </p:nvSpPr>
            <p:spPr bwMode="auto">
              <a:xfrm rot="5400000">
                <a:off x="4739" y="68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70" name="AutoShape 71"/>
              <p:cNvSpPr>
                <a:spLocks noChangeArrowheads="1"/>
              </p:cNvSpPr>
              <p:nvPr/>
            </p:nvSpPr>
            <p:spPr bwMode="auto">
              <a:xfrm rot="5400000">
                <a:off x="5057" y="68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71" name="AutoShape 72"/>
              <p:cNvSpPr>
                <a:spLocks noChangeArrowheads="1"/>
              </p:cNvSpPr>
              <p:nvPr/>
            </p:nvSpPr>
            <p:spPr bwMode="auto">
              <a:xfrm rot="5400000">
                <a:off x="1383" y="91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72" name="AutoShape 73"/>
              <p:cNvSpPr>
                <a:spLocks noChangeArrowheads="1"/>
              </p:cNvSpPr>
              <p:nvPr/>
            </p:nvSpPr>
            <p:spPr bwMode="auto">
              <a:xfrm rot="5400000">
                <a:off x="1700" y="91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73" name="AutoShape 74"/>
              <p:cNvSpPr>
                <a:spLocks noChangeArrowheads="1"/>
              </p:cNvSpPr>
              <p:nvPr/>
            </p:nvSpPr>
            <p:spPr bwMode="auto">
              <a:xfrm rot="5400000">
                <a:off x="2018" y="91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74" name="AutoShape 75"/>
              <p:cNvSpPr>
                <a:spLocks noChangeArrowheads="1"/>
              </p:cNvSpPr>
              <p:nvPr/>
            </p:nvSpPr>
            <p:spPr bwMode="auto">
              <a:xfrm rot="5400000">
                <a:off x="2335" y="91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75" name="AutoShape 76"/>
              <p:cNvSpPr>
                <a:spLocks noChangeArrowheads="1"/>
              </p:cNvSpPr>
              <p:nvPr/>
            </p:nvSpPr>
            <p:spPr bwMode="auto">
              <a:xfrm rot="5400000">
                <a:off x="2653" y="91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76" name="AutoShape 77"/>
              <p:cNvSpPr>
                <a:spLocks noChangeArrowheads="1"/>
              </p:cNvSpPr>
              <p:nvPr/>
            </p:nvSpPr>
            <p:spPr bwMode="auto">
              <a:xfrm rot="5400000">
                <a:off x="2970" y="91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77" name="AutoShape 78"/>
              <p:cNvSpPr>
                <a:spLocks noChangeArrowheads="1"/>
              </p:cNvSpPr>
              <p:nvPr/>
            </p:nvSpPr>
            <p:spPr bwMode="auto">
              <a:xfrm rot="5400000">
                <a:off x="3288" y="91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78" name="AutoShape 79"/>
              <p:cNvSpPr>
                <a:spLocks noChangeArrowheads="1"/>
              </p:cNvSpPr>
              <p:nvPr/>
            </p:nvSpPr>
            <p:spPr bwMode="auto">
              <a:xfrm rot="5400000">
                <a:off x="3605" y="91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79" name="AutoShape 80"/>
              <p:cNvSpPr>
                <a:spLocks noChangeArrowheads="1"/>
              </p:cNvSpPr>
              <p:nvPr/>
            </p:nvSpPr>
            <p:spPr bwMode="auto">
              <a:xfrm rot="5400000">
                <a:off x="3923" y="91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80" name="AutoShape 81"/>
              <p:cNvSpPr>
                <a:spLocks noChangeArrowheads="1"/>
              </p:cNvSpPr>
              <p:nvPr/>
            </p:nvSpPr>
            <p:spPr bwMode="auto">
              <a:xfrm rot="5400000">
                <a:off x="4240" y="91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81" name="AutoShape 82"/>
              <p:cNvSpPr>
                <a:spLocks noChangeArrowheads="1"/>
              </p:cNvSpPr>
              <p:nvPr/>
            </p:nvSpPr>
            <p:spPr bwMode="auto">
              <a:xfrm rot="5400000">
                <a:off x="4558" y="91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82" name="AutoShape 83"/>
              <p:cNvSpPr>
                <a:spLocks noChangeArrowheads="1"/>
              </p:cNvSpPr>
              <p:nvPr/>
            </p:nvSpPr>
            <p:spPr bwMode="auto">
              <a:xfrm rot="5400000">
                <a:off x="4875" y="91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83" name="AutoShape 84"/>
              <p:cNvSpPr>
                <a:spLocks noChangeArrowheads="1"/>
              </p:cNvSpPr>
              <p:nvPr/>
            </p:nvSpPr>
            <p:spPr bwMode="auto">
              <a:xfrm rot="5400000">
                <a:off x="5193" y="91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84" name="AutoShape 85"/>
              <p:cNvSpPr>
                <a:spLocks noChangeArrowheads="1"/>
              </p:cNvSpPr>
              <p:nvPr/>
            </p:nvSpPr>
            <p:spPr bwMode="auto">
              <a:xfrm rot="5400000">
                <a:off x="1247" y="113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85" name="AutoShape 86"/>
              <p:cNvSpPr>
                <a:spLocks noChangeArrowheads="1"/>
              </p:cNvSpPr>
              <p:nvPr/>
            </p:nvSpPr>
            <p:spPr bwMode="auto">
              <a:xfrm rot="5400000">
                <a:off x="1564" y="113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86" name="AutoShape 87"/>
              <p:cNvSpPr>
                <a:spLocks noChangeArrowheads="1"/>
              </p:cNvSpPr>
              <p:nvPr/>
            </p:nvSpPr>
            <p:spPr bwMode="auto">
              <a:xfrm rot="5400000">
                <a:off x="1882" y="113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87" name="AutoShape 88"/>
              <p:cNvSpPr>
                <a:spLocks noChangeArrowheads="1"/>
              </p:cNvSpPr>
              <p:nvPr/>
            </p:nvSpPr>
            <p:spPr bwMode="auto">
              <a:xfrm rot="5400000">
                <a:off x="2199" y="113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88" name="AutoShape 89"/>
              <p:cNvSpPr>
                <a:spLocks noChangeArrowheads="1"/>
              </p:cNvSpPr>
              <p:nvPr/>
            </p:nvSpPr>
            <p:spPr bwMode="auto">
              <a:xfrm rot="5400000">
                <a:off x="2517" y="113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89" name="AutoShape 90"/>
              <p:cNvSpPr>
                <a:spLocks noChangeArrowheads="1"/>
              </p:cNvSpPr>
              <p:nvPr/>
            </p:nvSpPr>
            <p:spPr bwMode="auto">
              <a:xfrm rot="5400000">
                <a:off x="2834" y="113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90" name="AutoShape 91"/>
              <p:cNvSpPr>
                <a:spLocks noChangeArrowheads="1"/>
              </p:cNvSpPr>
              <p:nvPr/>
            </p:nvSpPr>
            <p:spPr bwMode="auto">
              <a:xfrm rot="5400000">
                <a:off x="3152" y="113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91" name="AutoShape 92"/>
              <p:cNvSpPr>
                <a:spLocks noChangeArrowheads="1"/>
              </p:cNvSpPr>
              <p:nvPr/>
            </p:nvSpPr>
            <p:spPr bwMode="auto">
              <a:xfrm rot="5400000">
                <a:off x="3469" y="113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92" name="AutoShape 93"/>
              <p:cNvSpPr>
                <a:spLocks noChangeArrowheads="1"/>
              </p:cNvSpPr>
              <p:nvPr/>
            </p:nvSpPr>
            <p:spPr bwMode="auto">
              <a:xfrm rot="5400000">
                <a:off x="3787" y="113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93" name="AutoShape 94"/>
              <p:cNvSpPr>
                <a:spLocks noChangeArrowheads="1"/>
              </p:cNvSpPr>
              <p:nvPr/>
            </p:nvSpPr>
            <p:spPr bwMode="auto">
              <a:xfrm rot="5400000">
                <a:off x="4104" y="113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94" name="AutoShape 95"/>
              <p:cNvSpPr>
                <a:spLocks noChangeArrowheads="1"/>
              </p:cNvSpPr>
              <p:nvPr/>
            </p:nvSpPr>
            <p:spPr bwMode="auto">
              <a:xfrm rot="5400000">
                <a:off x="4422" y="113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95" name="AutoShape 96"/>
              <p:cNvSpPr>
                <a:spLocks noChangeArrowheads="1"/>
              </p:cNvSpPr>
              <p:nvPr/>
            </p:nvSpPr>
            <p:spPr bwMode="auto">
              <a:xfrm rot="5400000">
                <a:off x="4739" y="113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96" name="AutoShape 97"/>
              <p:cNvSpPr>
                <a:spLocks noChangeArrowheads="1"/>
              </p:cNvSpPr>
              <p:nvPr/>
            </p:nvSpPr>
            <p:spPr bwMode="auto">
              <a:xfrm rot="5400000">
                <a:off x="5057" y="1138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97" name="AutoShape 98"/>
              <p:cNvSpPr>
                <a:spLocks noChangeArrowheads="1"/>
              </p:cNvSpPr>
              <p:nvPr/>
            </p:nvSpPr>
            <p:spPr bwMode="auto">
              <a:xfrm rot="5400000">
                <a:off x="1065" y="136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r>
                  <a:rPr lang="en-US" altLang="zh-CN">
                    <a:solidFill>
                      <a:prstClr val="black"/>
                    </a:solidFill>
                  </a:rPr>
                  <a:t> </a:t>
                </a:r>
              </a:p>
            </p:txBody>
          </p:sp>
          <p:sp>
            <p:nvSpPr>
              <p:cNvPr id="98" name="AutoShape 99"/>
              <p:cNvSpPr>
                <a:spLocks noChangeArrowheads="1"/>
              </p:cNvSpPr>
              <p:nvPr/>
            </p:nvSpPr>
            <p:spPr bwMode="auto">
              <a:xfrm rot="5400000">
                <a:off x="1383" y="136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99" name="AutoShape 100"/>
              <p:cNvSpPr>
                <a:spLocks noChangeArrowheads="1"/>
              </p:cNvSpPr>
              <p:nvPr/>
            </p:nvSpPr>
            <p:spPr bwMode="auto">
              <a:xfrm rot="5400000">
                <a:off x="1700" y="136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00" name="AutoShape 101"/>
              <p:cNvSpPr>
                <a:spLocks noChangeArrowheads="1"/>
              </p:cNvSpPr>
              <p:nvPr/>
            </p:nvSpPr>
            <p:spPr bwMode="auto">
              <a:xfrm rot="5400000">
                <a:off x="2018" y="136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01" name="AutoShape 102"/>
              <p:cNvSpPr>
                <a:spLocks noChangeArrowheads="1"/>
              </p:cNvSpPr>
              <p:nvPr/>
            </p:nvSpPr>
            <p:spPr bwMode="auto">
              <a:xfrm rot="5400000">
                <a:off x="2335" y="136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02" name="AutoShape 103"/>
              <p:cNvSpPr>
                <a:spLocks noChangeArrowheads="1"/>
              </p:cNvSpPr>
              <p:nvPr/>
            </p:nvSpPr>
            <p:spPr bwMode="auto">
              <a:xfrm rot="5400000">
                <a:off x="2653" y="136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03" name="AutoShape 104"/>
              <p:cNvSpPr>
                <a:spLocks noChangeArrowheads="1"/>
              </p:cNvSpPr>
              <p:nvPr/>
            </p:nvSpPr>
            <p:spPr bwMode="auto">
              <a:xfrm rot="5400000">
                <a:off x="2970" y="136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04" name="AutoShape 105"/>
              <p:cNvSpPr>
                <a:spLocks noChangeArrowheads="1"/>
              </p:cNvSpPr>
              <p:nvPr/>
            </p:nvSpPr>
            <p:spPr bwMode="auto">
              <a:xfrm rot="5400000">
                <a:off x="3288" y="136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05" name="AutoShape 106"/>
              <p:cNvSpPr>
                <a:spLocks noChangeArrowheads="1"/>
              </p:cNvSpPr>
              <p:nvPr/>
            </p:nvSpPr>
            <p:spPr bwMode="auto">
              <a:xfrm rot="5400000">
                <a:off x="3605" y="136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06" name="AutoShape 107"/>
              <p:cNvSpPr>
                <a:spLocks noChangeArrowheads="1"/>
              </p:cNvSpPr>
              <p:nvPr/>
            </p:nvSpPr>
            <p:spPr bwMode="auto">
              <a:xfrm rot="5400000">
                <a:off x="3923" y="136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07" name="AutoShape 108"/>
              <p:cNvSpPr>
                <a:spLocks noChangeArrowheads="1"/>
              </p:cNvSpPr>
              <p:nvPr/>
            </p:nvSpPr>
            <p:spPr bwMode="auto">
              <a:xfrm rot="5400000">
                <a:off x="4240" y="136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08" name="AutoShape 109"/>
              <p:cNvSpPr>
                <a:spLocks noChangeArrowheads="1"/>
              </p:cNvSpPr>
              <p:nvPr/>
            </p:nvSpPr>
            <p:spPr bwMode="auto">
              <a:xfrm rot="5400000">
                <a:off x="4558" y="136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09" name="AutoShape 110"/>
              <p:cNvSpPr>
                <a:spLocks noChangeArrowheads="1"/>
              </p:cNvSpPr>
              <p:nvPr/>
            </p:nvSpPr>
            <p:spPr bwMode="auto">
              <a:xfrm rot="5400000">
                <a:off x="4875" y="136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10" name="AutoShape 111"/>
              <p:cNvSpPr>
                <a:spLocks noChangeArrowheads="1"/>
              </p:cNvSpPr>
              <p:nvPr/>
            </p:nvSpPr>
            <p:spPr bwMode="auto">
              <a:xfrm rot="5400000">
                <a:off x="5193" y="1365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11" name="AutoShape 112"/>
              <p:cNvSpPr>
                <a:spLocks noChangeArrowheads="1"/>
              </p:cNvSpPr>
              <p:nvPr/>
            </p:nvSpPr>
            <p:spPr bwMode="auto">
              <a:xfrm rot="5400000">
                <a:off x="294" y="159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12" name="AutoShape 113"/>
              <p:cNvSpPr>
                <a:spLocks noChangeArrowheads="1"/>
              </p:cNvSpPr>
              <p:nvPr/>
            </p:nvSpPr>
            <p:spPr bwMode="auto">
              <a:xfrm rot="5400000">
                <a:off x="612" y="159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13" name="AutoShape 114"/>
              <p:cNvSpPr>
                <a:spLocks noChangeArrowheads="1"/>
              </p:cNvSpPr>
              <p:nvPr/>
            </p:nvSpPr>
            <p:spPr bwMode="auto">
              <a:xfrm rot="5400000">
                <a:off x="929" y="159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r>
                  <a:rPr lang="en-US" altLang="zh-CN">
                    <a:solidFill>
                      <a:prstClr val="black"/>
                    </a:solidFill>
                  </a:rPr>
                  <a:t> </a:t>
                </a:r>
              </a:p>
            </p:txBody>
          </p:sp>
          <p:sp>
            <p:nvSpPr>
              <p:cNvPr id="114" name="AutoShape 115"/>
              <p:cNvSpPr>
                <a:spLocks noChangeArrowheads="1"/>
              </p:cNvSpPr>
              <p:nvPr/>
            </p:nvSpPr>
            <p:spPr bwMode="auto">
              <a:xfrm rot="5400000">
                <a:off x="1247" y="159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15" name="AutoShape 116"/>
              <p:cNvSpPr>
                <a:spLocks noChangeArrowheads="1"/>
              </p:cNvSpPr>
              <p:nvPr/>
            </p:nvSpPr>
            <p:spPr bwMode="auto">
              <a:xfrm rot="5400000">
                <a:off x="1564" y="159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16" name="AutoShape 117"/>
              <p:cNvSpPr>
                <a:spLocks noChangeArrowheads="1"/>
              </p:cNvSpPr>
              <p:nvPr/>
            </p:nvSpPr>
            <p:spPr bwMode="auto">
              <a:xfrm rot="5400000">
                <a:off x="1882" y="159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17" name="AutoShape 118"/>
              <p:cNvSpPr>
                <a:spLocks noChangeArrowheads="1"/>
              </p:cNvSpPr>
              <p:nvPr/>
            </p:nvSpPr>
            <p:spPr bwMode="auto">
              <a:xfrm rot="5400000">
                <a:off x="2199" y="159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18" name="AutoShape 119"/>
              <p:cNvSpPr>
                <a:spLocks noChangeArrowheads="1"/>
              </p:cNvSpPr>
              <p:nvPr/>
            </p:nvSpPr>
            <p:spPr bwMode="auto">
              <a:xfrm rot="5400000">
                <a:off x="2517" y="159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19" name="AutoShape 120"/>
              <p:cNvSpPr>
                <a:spLocks noChangeArrowheads="1"/>
              </p:cNvSpPr>
              <p:nvPr/>
            </p:nvSpPr>
            <p:spPr bwMode="auto">
              <a:xfrm rot="5400000">
                <a:off x="2834" y="159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20" name="AutoShape 121"/>
              <p:cNvSpPr>
                <a:spLocks noChangeArrowheads="1"/>
              </p:cNvSpPr>
              <p:nvPr/>
            </p:nvSpPr>
            <p:spPr bwMode="auto">
              <a:xfrm rot="5400000">
                <a:off x="3152" y="159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21" name="AutoShape 122"/>
              <p:cNvSpPr>
                <a:spLocks noChangeArrowheads="1"/>
              </p:cNvSpPr>
              <p:nvPr/>
            </p:nvSpPr>
            <p:spPr bwMode="auto">
              <a:xfrm rot="5400000">
                <a:off x="3469" y="159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22" name="AutoShape 123"/>
              <p:cNvSpPr>
                <a:spLocks noChangeArrowheads="1"/>
              </p:cNvSpPr>
              <p:nvPr/>
            </p:nvSpPr>
            <p:spPr bwMode="auto">
              <a:xfrm rot="5400000">
                <a:off x="3787" y="159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23" name="AutoShape 124"/>
              <p:cNvSpPr>
                <a:spLocks noChangeArrowheads="1"/>
              </p:cNvSpPr>
              <p:nvPr/>
            </p:nvSpPr>
            <p:spPr bwMode="auto">
              <a:xfrm rot="5400000">
                <a:off x="4104" y="159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24" name="AutoShape 125"/>
              <p:cNvSpPr>
                <a:spLocks noChangeArrowheads="1"/>
              </p:cNvSpPr>
              <p:nvPr/>
            </p:nvSpPr>
            <p:spPr bwMode="auto">
              <a:xfrm rot="5400000">
                <a:off x="4422" y="159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25" name="AutoShape 126"/>
              <p:cNvSpPr>
                <a:spLocks noChangeArrowheads="1"/>
              </p:cNvSpPr>
              <p:nvPr/>
            </p:nvSpPr>
            <p:spPr bwMode="auto">
              <a:xfrm rot="5400000">
                <a:off x="4739" y="159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26" name="AutoShape 127"/>
              <p:cNvSpPr>
                <a:spLocks noChangeArrowheads="1"/>
              </p:cNvSpPr>
              <p:nvPr/>
            </p:nvSpPr>
            <p:spPr bwMode="auto">
              <a:xfrm rot="5400000">
                <a:off x="5057" y="159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AutoShape 128"/>
              <p:cNvSpPr>
                <a:spLocks noChangeArrowheads="1"/>
              </p:cNvSpPr>
              <p:nvPr/>
            </p:nvSpPr>
            <p:spPr bwMode="auto">
              <a:xfrm rot="5400000">
                <a:off x="430" y="1819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28" name="AutoShape 129"/>
              <p:cNvSpPr>
                <a:spLocks noChangeArrowheads="1"/>
              </p:cNvSpPr>
              <p:nvPr/>
            </p:nvSpPr>
            <p:spPr bwMode="auto">
              <a:xfrm rot="5400000">
                <a:off x="748" y="1819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AutoShape 130"/>
              <p:cNvSpPr>
                <a:spLocks noChangeArrowheads="1"/>
              </p:cNvSpPr>
              <p:nvPr/>
            </p:nvSpPr>
            <p:spPr bwMode="auto">
              <a:xfrm rot="5400000">
                <a:off x="1065" y="1819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r>
                  <a:rPr lang="en-US" altLang="zh-CN">
                    <a:solidFill>
                      <a:prstClr val="black"/>
                    </a:solidFill>
                  </a:rPr>
                  <a:t> </a:t>
                </a:r>
              </a:p>
            </p:txBody>
          </p:sp>
          <p:sp>
            <p:nvSpPr>
              <p:cNvPr id="130" name="AutoShape 131"/>
              <p:cNvSpPr>
                <a:spLocks noChangeArrowheads="1"/>
              </p:cNvSpPr>
              <p:nvPr/>
            </p:nvSpPr>
            <p:spPr bwMode="auto">
              <a:xfrm rot="5400000">
                <a:off x="1383" y="1819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31" name="AutoShape 132"/>
              <p:cNvSpPr>
                <a:spLocks noChangeArrowheads="1"/>
              </p:cNvSpPr>
              <p:nvPr/>
            </p:nvSpPr>
            <p:spPr bwMode="auto">
              <a:xfrm rot="5400000">
                <a:off x="1700" y="1819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AutoShape 133"/>
              <p:cNvSpPr>
                <a:spLocks noChangeArrowheads="1"/>
              </p:cNvSpPr>
              <p:nvPr/>
            </p:nvSpPr>
            <p:spPr bwMode="auto">
              <a:xfrm rot="5400000">
                <a:off x="2018" y="1819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AutoShape 134"/>
              <p:cNvSpPr>
                <a:spLocks noChangeArrowheads="1"/>
              </p:cNvSpPr>
              <p:nvPr/>
            </p:nvSpPr>
            <p:spPr bwMode="auto">
              <a:xfrm rot="5400000">
                <a:off x="2335" y="1819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AutoShape 135"/>
              <p:cNvSpPr>
                <a:spLocks noChangeArrowheads="1"/>
              </p:cNvSpPr>
              <p:nvPr/>
            </p:nvSpPr>
            <p:spPr bwMode="auto">
              <a:xfrm rot="5400000">
                <a:off x="2653" y="1819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AutoShape 136"/>
              <p:cNvSpPr>
                <a:spLocks noChangeArrowheads="1"/>
              </p:cNvSpPr>
              <p:nvPr/>
            </p:nvSpPr>
            <p:spPr bwMode="auto">
              <a:xfrm rot="5400000">
                <a:off x="2970" y="1819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AutoShape 137"/>
              <p:cNvSpPr>
                <a:spLocks noChangeArrowheads="1"/>
              </p:cNvSpPr>
              <p:nvPr/>
            </p:nvSpPr>
            <p:spPr bwMode="auto">
              <a:xfrm rot="5400000">
                <a:off x="3288" y="1819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AutoShape 138"/>
              <p:cNvSpPr>
                <a:spLocks noChangeArrowheads="1"/>
              </p:cNvSpPr>
              <p:nvPr/>
            </p:nvSpPr>
            <p:spPr bwMode="auto">
              <a:xfrm rot="5400000">
                <a:off x="3605" y="1819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AutoShape 139"/>
              <p:cNvSpPr>
                <a:spLocks noChangeArrowheads="1"/>
              </p:cNvSpPr>
              <p:nvPr/>
            </p:nvSpPr>
            <p:spPr bwMode="auto">
              <a:xfrm rot="5400000">
                <a:off x="3923" y="1819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AutoShape 140"/>
              <p:cNvSpPr>
                <a:spLocks noChangeArrowheads="1"/>
              </p:cNvSpPr>
              <p:nvPr/>
            </p:nvSpPr>
            <p:spPr bwMode="auto">
              <a:xfrm rot="5400000">
                <a:off x="4240" y="1819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AutoShape 141"/>
              <p:cNvSpPr>
                <a:spLocks noChangeArrowheads="1"/>
              </p:cNvSpPr>
              <p:nvPr/>
            </p:nvSpPr>
            <p:spPr bwMode="auto">
              <a:xfrm rot="5400000">
                <a:off x="4558" y="1819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AutoShape 142"/>
              <p:cNvSpPr>
                <a:spLocks noChangeArrowheads="1"/>
              </p:cNvSpPr>
              <p:nvPr/>
            </p:nvSpPr>
            <p:spPr bwMode="auto">
              <a:xfrm rot="5400000">
                <a:off x="4875" y="1819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AutoShape 143"/>
              <p:cNvSpPr>
                <a:spLocks noChangeArrowheads="1"/>
              </p:cNvSpPr>
              <p:nvPr/>
            </p:nvSpPr>
            <p:spPr bwMode="auto">
              <a:xfrm rot="5400000">
                <a:off x="5193" y="1819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AutoShape 144"/>
              <p:cNvSpPr>
                <a:spLocks noChangeArrowheads="1"/>
              </p:cNvSpPr>
              <p:nvPr/>
            </p:nvSpPr>
            <p:spPr bwMode="auto">
              <a:xfrm rot="5400000">
                <a:off x="271" y="2046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AutoShape 145"/>
              <p:cNvSpPr>
                <a:spLocks noChangeArrowheads="1"/>
              </p:cNvSpPr>
              <p:nvPr/>
            </p:nvSpPr>
            <p:spPr bwMode="auto">
              <a:xfrm rot="16200000" flipV="1">
                <a:off x="589" y="2046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AutoShape 146"/>
              <p:cNvSpPr>
                <a:spLocks noChangeArrowheads="1"/>
              </p:cNvSpPr>
              <p:nvPr/>
            </p:nvSpPr>
            <p:spPr bwMode="auto">
              <a:xfrm rot="5400000">
                <a:off x="906" y="2046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r>
                  <a:rPr lang="en-US" altLang="zh-CN">
                    <a:solidFill>
                      <a:prstClr val="black"/>
                    </a:solidFill>
                  </a:rPr>
                  <a:t> </a:t>
                </a:r>
              </a:p>
            </p:txBody>
          </p:sp>
          <p:sp>
            <p:nvSpPr>
              <p:cNvPr id="146" name="AutoShape 147"/>
              <p:cNvSpPr>
                <a:spLocks noChangeArrowheads="1"/>
              </p:cNvSpPr>
              <p:nvPr/>
            </p:nvSpPr>
            <p:spPr bwMode="auto">
              <a:xfrm rot="5400000">
                <a:off x="1224" y="2046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AutoShape 148"/>
              <p:cNvSpPr>
                <a:spLocks noChangeArrowheads="1"/>
              </p:cNvSpPr>
              <p:nvPr/>
            </p:nvSpPr>
            <p:spPr bwMode="auto">
              <a:xfrm rot="5400000">
                <a:off x="1541" y="2046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AutoShape 149"/>
              <p:cNvSpPr>
                <a:spLocks noChangeArrowheads="1"/>
              </p:cNvSpPr>
              <p:nvPr/>
            </p:nvSpPr>
            <p:spPr bwMode="auto">
              <a:xfrm rot="5400000">
                <a:off x="1859" y="2046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AutoShape 150"/>
              <p:cNvSpPr>
                <a:spLocks noChangeArrowheads="1"/>
              </p:cNvSpPr>
              <p:nvPr/>
            </p:nvSpPr>
            <p:spPr bwMode="auto">
              <a:xfrm rot="5400000">
                <a:off x="2176" y="2046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AutoShape 151"/>
              <p:cNvSpPr>
                <a:spLocks noChangeArrowheads="1"/>
              </p:cNvSpPr>
              <p:nvPr/>
            </p:nvSpPr>
            <p:spPr bwMode="auto">
              <a:xfrm rot="5400000">
                <a:off x="2494" y="2046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AutoShape 152"/>
              <p:cNvSpPr>
                <a:spLocks noChangeArrowheads="1"/>
              </p:cNvSpPr>
              <p:nvPr/>
            </p:nvSpPr>
            <p:spPr bwMode="auto">
              <a:xfrm rot="5400000">
                <a:off x="2811" y="2046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AutoShape 153"/>
              <p:cNvSpPr>
                <a:spLocks noChangeArrowheads="1"/>
              </p:cNvSpPr>
              <p:nvPr/>
            </p:nvSpPr>
            <p:spPr bwMode="auto">
              <a:xfrm rot="5400000">
                <a:off x="3129" y="2046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AutoShape 154"/>
              <p:cNvSpPr>
                <a:spLocks noChangeArrowheads="1"/>
              </p:cNvSpPr>
              <p:nvPr/>
            </p:nvSpPr>
            <p:spPr bwMode="auto">
              <a:xfrm rot="5400000">
                <a:off x="3446" y="2046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AutoShape 155"/>
              <p:cNvSpPr>
                <a:spLocks noChangeArrowheads="1"/>
              </p:cNvSpPr>
              <p:nvPr/>
            </p:nvSpPr>
            <p:spPr bwMode="auto">
              <a:xfrm rot="5400000">
                <a:off x="3764" y="2046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AutoShape 156"/>
              <p:cNvSpPr>
                <a:spLocks noChangeArrowheads="1"/>
              </p:cNvSpPr>
              <p:nvPr/>
            </p:nvSpPr>
            <p:spPr bwMode="auto">
              <a:xfrm rot="5400000">
                <a:off x="4081" y="2046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AutoShape 157"/>
              <p:cNvSpPr>
                <a:spLocks noChangeArrowheads="1"/>
              </p:cNvSpPr>
              <p:nvPr/>
            </p:nvSpPr>
            <p:spPr bwMode="auto">
              <a:xfrm rot="5400000">
                <a:off x="4399" y="2046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AutoShape 158"/>
              <p:cNvSpPr>
                <a:spLocks noChangeArrowheads="1"/>
              </p:cNvSpPr>
              <p:nvPr/>
            </p:nvSpPr>
            <p:spPr bwMode="auto">
              <a:xfrm rot="5400000">
                <a:off x="4716" y="2046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AutoShape 159"/>
              <p:cNvSpPr>
                <a:spLocks noChangeArrowheads="1"/>
              </p:cNvSpPr>
              <p:nvPr/>
            </p:nvSpPr>
            <p:spPr bwMode="auto">
              <a:xfrm rot="5400000">
                <a:off x="5034" y="2046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AutoShape 160"/>
              <p:cNvSpPr>
                <a:spLocks noChangeArrowheads="1"/>
              </p:cNvSpPr>
              <p:nvPr/>
            </p:nvSpPr>
            <p:spPr bwMode="auto">
              <a:xfrm rot="5400000">
                <a:off x="407" y="227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AutoShape 161"/>
              <p:cNvSpPr>
                <a:spLocks noChangeArrowheads="1"/>
              </p:cNvSpPr>
              <p:nvPr/>
            </p:nvSpPr>
            <p:spPr bwMode="auto">
              <a:xfrm rot="5400000">
                <a:off x="725" y="227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AutoShape 162"/>
              <p:cNvSpPr>
                <a:spLocks noChangeArrowheads="1"/>
              </p:cNvSpPr>
              <p:nvPr/>
            </p:nvSpPr>
            <p:spPr bwMode="auto">
              <a:xfrm rot="5400000">
                <a:off x="1042" y="227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r>
                  <a:rPr lang="en-US" altLang="zh-CN">
                    <a:solidFill>
                      <a:prstClr val="black"/>
                    </a:solidFill>
                  </a:rPr>
                  <a:t> </a:t>
                </a:r>
              </a:p>
            </p:txBody>
          </p:sp>
          <p:sp>
            <p:nvSpPr>
              <p:cNvPr id="162" name="AutoShape 163"/>
              <p:cNvSpPr>
                <a:spLocks noChangeArrowheads="1"/>
              </p:cNvSpPr>
              <p:nvPr/>
            </p:nvSpPr>
            <p:spPr bwMode="auto">
              <a:xfrm rot="5400000">
                <a:off x="1360" y="227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AutoShape 164"/>
              <p:cNvSpPr>
                <a:spLocks noChangeArrowheads="1"/>
              </p:cNvSpPr>
              <p:nvPr/>
            </p:nvSpPr>
            <p:spPr bwMode="auto">
              <a:xfrm rot="5400000">
                <a:off x="1677" y="227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64" name="AutoShape 165"/>
              <p:cNvSpPr>
                <a:spLocks noChangeArrowheads="1"/>
              </p:cNvSpPr>
              <p:nvPr/>
            </p:nvSpPr>
            <p:spPr bwMode="auto">
              <a:xfrm rot="5400000">
                <a:off x="1995" y="227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AutoShape 166"/>
              <p:cNvSpPr>
                <a:spLocks noChangeArrowheads="1"/>
              </p:cNvSpPr>
              <p:nvPr/>
            </p:nvSpPr>
            <p:spPr bwMode="auto">
              <a:xfrm rot="5400000">
                <a:off x="2312" y="227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AutoShape 167"/>
              <p:cNvSpPr>
                <a:spLocks noChangeArrowheads="1"/>
              </p:cNvSpPr>
              <p:nvPr/>
            </p:nvSpPr>
            <p:spPr bwMode="auto">
              <a:xfrm rot="5400000">
                <a:off x="2630" y="227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AutoShape 168"/>
              <p:cNvSpPr>
                <a:spLocks noChangeArrowheads="1"/>
              </p:cNvSpPr>
              <p:nvPr/>
            </p:nvSpPr>
            <p:spPr bwMode="auto">
              <a:xfrm rot="5400000">
                <a:off x="2947" y="227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AutoShape 169"/>
              <p:cNvSpPr>
                <a:spLocks noChangeArrowheads="1"/>
              </p:cNvSpPr>
              <p:nvPr/>
            </p:nvSpPr>
            <p:spPr bwMode="auto">
              <a:xfrm rot="5400000">
                <a:off x="3265" y="227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AutoShape 170"/>
              <p:cNvSpPr>
                <a:spLocks noChangeArrowheads="1"/>
              </p:cNvSpPr>
              <p:nvPr/>
            </p:nvSpPr>
            <p:spPr bwMode="auto">
              <a:xfrm rot="5400000">
                <a:off x="3582" y="227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AutoShape 171"/>
              <p:cNvSpPr>
                <a:spLocks noChangeArrowheads="1"/>
              </p:cNvSpPr>
              <p:nvPr/>
            </p:nvSpPr>
            <p:spPr bwMode="auto">
              <a:xfrm rot="5400000">
                <a:off x="3900" y="227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AutoShape 172"/>
              <p:cNvSpPr>
                <a:spLocks noChangeArrowheads="1"/>
              </p:cNvSpPr>
              <p:nvPr/>
            </p:nvSpPr>
            <p:spPr bwMode="auto">
              <a:xfrm rot="5400000">
                <a:off x="4217" y="227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AutoShape 173"/>
              <p:cNvSpPr>
                <a:spLocks noChangeArrowheads="1"/>
              </p:cNvSpPr>
              <p:nvPr/>
            </p:nvSpPr>
            <p:spPr bwMode="auto">
              <a:xfrm rot="5400000">
                <a:off x="4535" y="227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AutoShape 174"/>
              <p:cNvSpPr>
                <a:spLocks noChangeArrowheads="1"/>
              </p:cNvSpPr>
              <p:nvPr/>
            </p:nvSpPr>
            <p:spPr bwMode="auto">
              <a:xfrm rot="5400000">
                <a:off x="4852" y="227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AutoShape 175"/>
              <p:cNvSpPr>
                <a:spLocks noChangeArrowheads="1"/>
              </p:cNvSpPr>
              <p:nvPr/>
            </p:nvSpPr>
            <p:spPr bwMode="auto">
              <a:xfrm rot="5400000">
                <a:off x="5170" y="227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AutoShape 176"/>
              <p:cNvSpPr>
                <a:spLocks noChangeArrowheads="1"/>
              </p:cNvSpPr>
              <p:nvPr/>
            </p:nvSpPr>
            <p:spPr bwMode="auto">
              <a:xfrm rot="5400000">
                <a:off x="271" y="250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AutoShape 177"/>
              <p:cNvSpPr>
                <a:spLocks noChangeArrowheads="1"/>
              </p:cNvSpPr>
              <p:nvPr/>
            </p:nvSpPr>
            <p:spPr bwMode="auto">
              <a:xfrm rot="5400000">
                <a:off x="589" y="250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AutoShape 178"/>
              <p:cNvSpPr>
                <a:spLocks noChangeArrowheads="1"/>
              </p:cNvSpPr>
              <p:nvPr/>
            </p:nvSpPr>
            <p:spPr bwMode="auto">
              <a:xfrm rot="5400000">
                <a:off x="906" y="250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r>
                  <a:rPr lang="en-US" altLang="zh-CN">
                    <a:solidFill>
                      <a:prstClr val="black"/>
                    </a:solidFill>
                  </a:rPr>
                  <a:t> </a:t>
                </a:r>
              </a:p>
            </p:txBody>
          </p:sp>
          <p:sp>
            <p:nvSpPr>
              <p:cNvPr id="178" name="AutoShape 179"/>
              <p:cNvSpPr>
                <a:spLocks noChangeArrowheads="1"/>
              </p:cNvSpPr>
              <p:nvPr/>
            </p:nvSpPr>
            <p:spPr bwMode="auto">
              <a:xfrm rot="5400000">
                <a:off x="1224" y="250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AutoShape 180"/>
              <p:cNvSpPr>
                <a:spLocks noChangeArrowheads="1"/>
              </p:cNvSpPr>
              <p:nvPr/>
            </p:nvSpPr>
            <p:spPr bwMode="auto">
              <a:xfrm rot="5400000">
                <a:off x="1541" y="250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AutoShape 181"/>
              <p:cNvSpPr>
                <a:spLocks noChangeArrowheads="1"/>
              </p:cNvSpPr>
              <p:nvPr/>
            </p:nvSpPr>
            <p:spPr bwMode="auto">
              <a:xfrm rot="5400000">
                <a:off x="1859" y="250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AutoShape 182"/>
              <p:cNvSpPr>
                <a:spLocks noChangeArrowheads="1"/>
              </p:cNvSpPr>
              <p:nvPr/>
            </p:nvSpPr>
            <p:spPr bwMode="auto">
              <a:xfrm rot="5400000">
                <a:off x="2176" y="250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AutoShape 183"/>
              <p:cNvSpPr>
                <a:spLocks noChangeArrowheads="1"/>
              </p:cNvSpPr>
              <p:nvPr/>
            </p:nvSpPr>
            <p:spPr bwMode="auto">
              <a:xfrm rot="5400000">
                <a:off x="2494" y="250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AutoShape 184"/>
              <p:cNvSpPr>
                <a:spLocks noChangeArrowheads="1"/>
              </p:cNvSpPr>
              <p:nvPr/>
            </p:nvSpPr>
            <p:spPr bwMode="auto">
              <a:xfrm rot="5400000">
                <a:off x="2811" y="250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AutoShape 185"/>
              <p:cNvSpPr>
                <a:spLocks noChangeArrowheads="1"/>
              </p:cNvSpPr>
              <p:nvPr/>
            </p:nvSpPr>
            <p:spPr bwMode="auto">
              <a:xfrm rot="5400000">
                <a:off x="3129" y="250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AutoShape 186"/>
              <p:cNvSpPr>
                <a:spLocks noChangeArrowheads="1"/>
              </p:cNvSpPr>
              <p:nvPr/>
            </p:nvSpPr>
            <p:spPr bwMode="auto">
              <a:xfrm rot="5400000">
                <a:off x="3446" y="250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AutoShape 187"/>
              <p:cNvSpPr>
                <a:spLocks noChangeArrowheads="1"/>
              </p:cNvSpPr>
              <p:nvPr/>
            </p:nvSpPr>
            <p:spPr bwMode="auto">
              <a:xfrm rot="5400000">
                <a:off x="3764" y="250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AutoShape 188"/>
              <p:cNvSpPr>
                <a:spLocks noChangeArrowheads="1"/>
              </p:cNvSpPr>
              <p:nvPr/>
            </p:nvSpPr>
            <p:spPr bwMode="auto">
              <a:xfrm rot="5400000">
                <a:off x="4081" y="250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AutoShape 189"/>
              <p:cNvSpPr>
                <a:spLocks noChangeArrowheads="1"/>
              </p:cNvSpPr>
              <p:nvPr/>
            </p:nvSpPr>
            <p:spPr bwMode="auto">
              <a:xfrm rot="5400000">
                <a:off x="4399" y="250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AutoShape 190"/>
              <p:cNvSpPr>
                <a:spLocks noChangeArrowheads="1"/>
              </p:cNvSpPr>
              <p:nvPr/>
            </p:nvSpPr>
            <p:spPr bwMode="auto">
              <a:xfrm rot="5400000">
                <a:off x="4716" y="250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AutoShape 191"/>
              <p:cNvSpPr>
                <a:spLocks noChangeArrowheads="1"/>
              </p:cNvSpPr>
              <p:nvPr/>
            </p:nvSpPr>
            <p:spPr bwMode="auto">
              <a:xfrm rot="5400000">
                <a:off x="5034" y="250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AutoShape 192"/>
              <p:cNvSpPr>
                <a:spLocks noChangeArrowheads="1"/>
              </p:cNvSpPr>
              <p:nvPr/>
            </p:nvSpPr>
            <p:spPr bwMode="auto">
              <a:xfrm rot="5400000">
                <a:off x="407" y="272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AutoShape 193"/>
              <p:cNvSpPr>
                <a:spLocks noChangeArrowheads="1"/>
              </p:cNvSpPr>
              <p:nvPr/>
            </p:nvSpPr>
            <p:spPr bwMode="auto">
              <a:xfrm rot="5400000">
                <a:off x="725" y="272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AutoShape 194"/>
              <p:cNvSpPr>
                <a:spLocks noChangeArrowheads="1"/>
              </p:cNvSpPr>
              <p:nvPr/>
            </p:nvSpPr>
            <p:spPr bwMode="auto">
              <a:xfrm rot="5400000">
                <a:off x="1042" y="272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r>
                  <a:rPr lang="en-US" altLang="zh-CN">
                    <a:solidFill>
                      <a:prstClr val="black"/>
                    </a:solidFill>
                  </a:rPr>
                  <a:t> </a:t>
                </a:r>
              </a:p>
            </p:txBody>
          </p:sp>
          <p:sp>
            <p:nvSpPr>
              <p:cNvPr id="194" name="AutoShape 195"/>
              <p:cNvSpPr>
                <a:spLocks noChangeArrowheads="1"/>
              </p:cNvSpPr>
              <p:nvPr/>
            </p:nvSpPr>
            <p:spPr bwMode="auto">
              <a:xfrm rot="5400000">
                <a:off x="1360" y="272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AutoShape 196"/>
              <p:cNvSpPr>
                <a:spLocks noChangeArrowheads="1"/>
              </p:cNvSpPr>
              <p:nvPr/>
            </p:nvSpPr>
            <p:spPr bwMode="auto">
              <a:xfrm rot="5400000">
                <a:off x="1677" y="272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AutoShape 197"/>
              <p:cNvSpPr>
                <a:spLocks noChangeArrowheads="1"/>
              </p:cNvSpPr>
              <p:nvPr/>
            </p:nvSpPr>
            <p:spPr bwMode="auto">
              <a:xfrm rot="5400000">
                <a:off x="1995" y="272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AutoShape 198"/>
              <p:cNvSpPr>
                <a:spLocks noChangeArrowheads="1"/>
              </p:cNvSpPr>
              <p:nvPr/>
            </p:nvSpPr>
            <p:spPr bwMode="auto">
              <a:xfrm rot="5400000">
                <a:off x="2312" y="272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AutoShape 199"/>
              <p:cNvSpPr>
                <a:spLocks noChangeArrowheads="1"/>
              </p:cNvSpPr>
              <p:nvPr/>
            </p:nvSpPr>
            <p:spPr bwMode="auto">
              <a:xfrm rot="5400000">
                <a:off x="2630" y="272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AutoShape 200"/>
              <p:cNvSpPr>
                <a:spLocks noChangeArrowheads="1"/>
              </p:cNvSpPr>
              <p:nvPr/>
            </p:nvSpPr>
            <p:spPr bwMode="auto">
              <a:xfrm rot="5400000">
                <a:off x="2947" y="272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00" name="AutoShape 201"/>
              <p:cNvSpPr>
                <a:spLocks noChangeArrowheads="1"/>
              </p:cNvSpPr>
              <p:nvPr/>
            </p:nvSpPr>
            <p:spPr bwMode="auto">
              <a:xfrm rot="5400000">
                <a:off x="3265" y="272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01" name="AutoShape 202"/>
              <p:cNvSpPr>
                <a:spLocks noChangeArrowheads="1"/>
              </p:cNvSpPr>
              <p:nvPr/>
            </p:nvSpPr>
            <p:spPr bwMode="auto">
              <a:xfrm rot="5400000">
                <a:off x="3582" y="272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02" name="AutoShape 203"/>
              <p:cNvSpPr>
                <a:spLocks noChangeArrowheads="1"/>
              </p:cNvSpPr>
              <p:nvPr/>
            </p:nvSpPr>
            <p:spPr bwMode="auto">
              <a:xfrm rot="5400000">
                <a:off x="3900" y="272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03" name="AutoShape 204"/>
              <p:cNvSpPr>
                <a:spLocks noChangeArrowheads="1"/>
              </p:cNvSpPr>
              <p:nvPr/>
            </p:nvSpPr>
            <p:spPr bwMode="auto">
              <a:xfrm rot="5400000">
                <a:off x="4217" y="272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04" name="AutoShape 205"/>
              <p:cNvSpPr>
                <a:spLocks noChangeArrowheads="1"/>
              </p:cNvSpPr>
              <p:nvPr/>
            </p:nvSpPr>
            <p:spPr bwMode="auto">
              <a:xfrm rot="5400000">
                <a:off x="4535" y="272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05" name="AutoShape 206"/>
              <p:cNvSpPr>
                <a:spLocks noChangeArrowheads="1"/>
              </p:cNvSpPr>
              <p:nvPr/>
            </p:nvSpPr>
            <p:spPr bwMode="auto">
              <a:xfrm rot="5400000">
                <a:off x="4852" y="272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06" name="AutoShape 207"/>
              <p:cNvSpPr>
                <a:spLocks noChangeArrowheads="1"/>
              </p:cNvSpPr>
              <p:nvPr/>
            </p:nvSpPr>
            <p:spPr bwMode="auto">
              <a:xfrm rot="5400000">
                <a:off x="5170" y="272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07" name="AutoShape 208"/>
              <p:cNvSpPr>
                <a:spLocks noChangeArrowheads="1"/>
              </p:cNvSpPr>
              <p:nvPr/>
            </p:nvSpPr>
            <p:spPr bwMode="auto">
              <a:xfrm rot="5400000">
                <a:off x="271" y="295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08" name="AutoShape 209"/>
              <p:cNvSpPr>
                <a:spLocks noChangeArrowheads="1"/>
              </p:cNvSpPr>
              <p:nvPr/>
            </p:nvSpPr>
            <p:spPr bwMode="auto">
              <a:xfrm rot="5400000">
                <a:off x="589" y="295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09" name="AutoShape 210"/>
              <p:cNvSpPr>
                <a:spLocks noChangeArrowheads="1"/>
              </p:cNvSpPr>
              <p:nvPr/>
            </p:nvSpPr>
            <p:spPr bwMode="auto">
              <a:xfrm rot="5400000">
                <a:off x="906" y="295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r>
                  <a:rPr lang="en-US" altLang="zh-CN">
                    <a:solidFill>
                      <a:prstClr val="black"/>
                    </a:solidFill>
                  </a:rPr>
                  <a:t> </a:t>
                </a:r>
              </a:p>
            </p:txBody>
          </p:sp>
          <p:sp>
            <p:nvSpPr>
              <p:cNvPr id="210" name="AutoShape 211"/>
              <p:cNvSpPr>
                <a:spLocks noChangeArrowheads="1"/>
              </p:cNvSpPr>
              <p:nvPr/>
            </p:nvSpPr>
            <p:spPr bwMode="auto">
              <a:xfrm rot="5400000">
                <a:off x="1224" y="295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11" name="AutoShape 212"/>
              <p:cNvSpPr>
                <a:spLocks noChangeArrowheads="1"/>
              </p:cNvSpPr>
              <p:nvPr/>
            </p:nvSpPr>
            <p:spPr bwMode="auto">
              <a:xfrm rot="5400000">
                <a:off x="1541" y="295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12" name="AutoShape 213"/>
              <p:cNvSpPr>
                <a:spLocks noChangeArrowheads="1"/>
              </p:cNvSpPr>
              <p:nvPr/>
            </p:nvSpPr>
            <p:spPr bwMode="auto">
              <a:xfrm rot="5400000">
                <a:off x="1859" y="295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13" name="AutoShape 214"/>
              <p:cNvSpPr>
                <a:spLocks noChangeArrowheads="1"/>
              </p:cNvSpPr>
              <p:nvPr/>
            </p:nvSpPr>
            <p:spPr bwMode="auto">
              <a:xfrm rot="5400000">
                <a:off x="2176" y="295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14" name="AutoShape 215"/>
              <p:cNvSpPr>
                <a:spLocks noChangeArrowheads="1"/>
              </p:cNvSpPr>
              <p:nvPr/>
            </p:nvSpPr>
            <p:spPr bwMode="auto">
              <a:xfrm rot="5400000">
                <a:off x="2494" y="295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15" name="AutoShape 216"/>
              <p:cNvSpPr>
                <a:spLocks noChangeArrowheads="1"/>
              </p:cNvSpPr>
              <p:nvPr/>
            </p:nvSpPr>
            <p:spPr bwMode="auto">
              <a:xfrm rot="5400000">
                <a:off x="2811" y="295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16" name="AutoShape 217"/>
              <p:cNvSpPr>
                <a:spLocks noChangeArrowheads="1"/>
              </p:cNvSpPr>
              <p:nvPr/>
            </p:nvSpPr>
            <p:spPr bwMode="auto">
              <a:xfrm rot="5400000">
                <a:off x="3129" y="295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17" name="AutoShape 218"/>
              <p:cNvSpPr>
                <a:spLocks noChangeArrowheads="1"/>
              </p:cNvSpPr>
              <p:nvPr/>
            </p:nvSpPr>
            <p:spPr bwMode="auto">
              <a:xfrm rot="5400000">
                <a:off x="3446" y="295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18" name="AutoShape 219"/>
              <p:cNvSpPr>
                <a:spLocks noChangeArrowheads="1"/>
              </p:cNvSpPr>
              <p:nvPr/>
            </p:nvSpPr>
            <p:spPr bwMode="auto">
              <a:xfrm rot="5400000">
                <a:off x="3764" y="295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19" name="AutoShape 220"/>
              <p:cNvSpPr>
                <a:spLocks noChangeArrowheads="1"/>
              </p:cNvSpPr>
              <p:nvPr/>
            </p:nvSpPr>
            <p:spPr bwMode="auto">
              <a:xfrm rot="5400000">
                <a:off x="4081" y="295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20" name="AutoShape 221"/>
              <p:cNvSpPr>
                <a:spLocks noChangeArrowheads="1"/>
              </p:cNvSpPr>
              <p:nvPr/>
            </p:nvSpPr>
            <p:spPr bwMode="auto">
              <a:xfrm rot="5400000">
                <a:off x="4399" y="295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21" name="AutoShape 222"/>
              <p:cNvSpPr>
                <a:spLocks noChangeArrowheads="1"/>
              </p:cNvSpPr>
              <p:nvPr/>
            </p:nvSpPr>
            <p:spPr bwMode="auto">
              <a:xfrm rot="5400000">
                <a:off x="4716" y="295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22" name="AutoShape 223"/>
              <p:cNvSpPr>
                <a:spLocks noChangeArrowheads="1"/>
              </p:cNvSpPr>
              <p:nvPr/>
            </p:nvSpPr>
            <p:spPr bwMode="auto">
              <a:xfrm rot="5400000">
                <a:off x="5034" y="2953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23" name="AutoShape 224"/>
              <p:cNvSpPr>
                <a:spLocks noChangeArrowheads="1"/>
              </p:cNvSpPr>
              <p:nvPr/>
            </p:nvSpPr>
            <p:spPr bwMode="auto">
              <a:xfrm rot="5400000">
                <a:off x="407" y="318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24" name="AutoShape 225"/>
              <p:cNvSpPr>
                <a:spLocks noChangeArrowheads="1"/>
              </p:cNvSpPr>
              <p:nvPr/>
            </p:nvSpPr>
            <p:spPr bwMode="auto">
              <a:xfrm rot="5400000">
                <a:off x="725" y="318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25" name="AutoShape 226"/>
              <p:cNvSpPr>
                <a:spLocks noChangeArrowheads="1"/>
              </p:cNvSpPr>
              <p:nvPr/>
            </p:nvSpPr>
            <p:spPr bwMode="auto">
              <a:xfrm rot="5400000">
                <a:off x="1042" y="318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r>
                  <a:rPr lang="en-US" altLang="zh-CN">
                    <a:solidFill>
                      <a:prstClr val="black"/>
                    </a:solidFill>
                  </a:rPr>
                  <a:t> </a:t>
                </a:r>
              </a:p>
            </p:txBody>
          </p:sp>
          <p:sp>
            <p:nvSpPr>
              <p:cNvPr id="226" name="AutoShape 227"/>
              <p:cNvSpPr>
                <a:spLocks noChangeArrowheads="1"/>
              </p:cNvSpPr>
              <p:nvPr/>
            </p:nvSpPr>
            <p:spPr bwMode="auto">
              <a:xfrm rot="5400000">
                <a:off x="1360" y="318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27" name="AutoShape 228"/>
              <p:cNvSpPr>
                <a:spLocks noChangeArrowheads="1"/>
              </p:cNvSpPr>
              <p:nvPr/>
            </p:nvSpPr>
            <p:spPr bwMode="auto">
              <a:xfrm rot="5400000">
                <a:off x="1677" y="318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28" name="AutoShape 229"/>
              <p:cNvSpPr>
                <a:spLocks noChangeArrowheads="1"/>
              </p:cNvSpPr>
              <p:nvPr/>
            </p:nvSpPr>
            <p:spPr bwMode="auto">
              <a:xfrm rot="5400000">
                <a:off x="1995" y="318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29" name="AutoShape 230"/>
              <p:cNvSpPr>
                <a:spLocks noChangeArrowheads="1"/>
              </p:cNvSpPr>
              <p:nvPr/>
            </p:nvSpPr>
            <p:spPr bwMode="auto">
              <a:xfrm rot="5400000">
                <a:off x="2312" y="318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30" name="AutoShape 231"/>
              <p:cNvSpPr>
                <a:spLocks noChangeArrowheads="1"/>
              </p:cNvSpPr>
              <p:nvPr/>
            </p:nvSpPr>
            <p:spPr bwMode="auto">
              <a:xfrm rot="5400000">
                <a:off x="2630" y="318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31" name="AutoShape 232"/>
              <p:cNvSpPr>
                <a:spLocks noChangeArrowheads="1"/>
              </p:cNvSpPr>
              <p:nvPr/>
            </p:nvSpPr>
            <p:spPr bwMode="auto">
              <a:xfrm rot="5400000">
                <a:off x="2947" y="318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32" name="AutoShape 233"/>
              <p:cNvSpPr>
                <a:spLocks noChangeArrowheads="1"/>
              </p:cNvSpPr>
              <p:nvPr/>
            </p:nvSpPr>
            <p:spPr bwMode="auto">
              <a:xfrm rot="5400000">
                <a:off x="3265" y="318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33" name="AutoShape 234"/>
              <p:cNvSpPr>
                <a:spLocks noChangeArrowheads="1"/>
              </p:cNvSpPr>
              <p:nvPr/>
            </p:nvSpPr>
            <p:spPr bwMode="auto">
              <a:xfrm rot="5400000">
                <a:off x="3582" y="318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34" name="AutoShape 235"/>
              <p:cNvSpPr>
                <a:spLocks noChangeArrowheads="1"/>
              </p:cNvSpPr>
              <p:nvPr/>
            </p:nvSpPr>
            <p:spPr bwMode="auto">
              <a:xfrm rot="5400000">
                <a:off x="3900" y="318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35" name="AutoShape 236"/>
              <p:cNvSpPr>
                <a:spLocks noChangeArrowheads="1"/>
              </p:cNvSpPr>
              <p:nvPr/>
            </p:nvSpPr>
            <p:spPr bwMode="auto">
              <a:xfrm rot="5400000">
                <a:off x="4217" y="318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36" name="AutoShape 237"/>
              <p:cNvSpPr>
                <a:spLocks noChangeArrowheads="1"/>
              </p:cNvSpPr>
              <p:nvPr/>
            </p:nvSpPr>
            <p:spPr bwMode="auto">
              <a:xfrm rot="5400000">
                <a:off x="4535" y="318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37" name="AutoShape 238"/>
              <p:cNvSpPr>
                <a:spLocks noChangeArrowheads="1"/>
              </p:cNvSpPr>
              <p:nvPr/>
            </p:nvSpPr>
            <p:spPr bwMode="auto">
              <a:xfrm rot="5400000">
                <a:off x="4852" y="318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38" name="AutoShape 239"/>
              <p:cNvSpPr>
                <a:spLocks noChangeArrowheads="1"/>
              </p:cNvSpPr>
              <p:nvPr/>
            </p:nvSpPr>
            <p:spPr bwMode="auto">
              <a:xfrm rot="5400000">
                <a:off x="5170" y="3180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39" name="AutoShape 240"/>
              <p:cNvSpPr>
                <a:spLocks noChangeArrowheads="1"/>
              </p:cNvSpPr>
              <p:nvPr/>
            </p:nvSpPr>
            <p:spPr bwMode="auto">
              <a:xfrm rot="5400000">
                <a:off x="271" y="340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40" name="AutoShape 241"/>
              <p:cNvSpPr>
                <a:spLocks noChangeArrowheads="1"/>
              </p:cNvSpPr>
              <p:nvPr/>
            </p:nvSpPr>
            <p:spPr bwMode="auto">
              <a:xfrm rot="5400000">
                <a:off x="589" y="340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41" name="AutoShape 242"/>
              <p:cNvSpPr>
                <a:spLocks noChangeArrowheads="1"/>
              </p:cNvSpPr>
              <p:nvPr/>
            </p:nvSpPr>
            <p:spPr bwMode="auto">
              <a:xfrm rot="5400000">
                <a:off x="906" y="340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r>
                  <a:rPr lang="en-US" altLang="zh-CN">
                    <a:solidFill>
                      <a:prstClr val="black"/>
                    </a:solidFill>
                  </a:rPr>
                  <a:t> </a:t>
                </a:r>
              </a:p>
            </p:txBody>
          </p:sp>
          <p:sp>
            <p:nvSpPr>
              <p:cNvPr id="242" name="AutoShape 243"/>
              <p:cNvSpPr>
                <a:spLocks noChangeArrowheads="1"/>
              </p:cNvSpPr>
              <p:nvPr/>
            </p:nvSpPr>
            <p:spPr bwMode="auto">
              <a:xfrm rot="5400000">
                <a:off x="1224" y="340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43" name="AutoShape 244"/>
              <p:cNvSpPr>
                <a:spLocks noChangeArrowheads="1"/>
              </p:cNvSpPr>
              <p:nvPr/>
            </p:nvSpPr>
            <p:spPr bwMode="auto">
              <a:xfrm rot="5400000">
                <a:off x="1541" y="340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44" name="AutoShape 245"/>
              <p:cNvSpPr>
                <a:spLocks noChangeArrowheads="1"/>
              </p:cNvSpPr>
              <p:nvPr/>
            </p:nvSpPr>
            <p:spPr bwMode="auto">
              <a:xfrm rot="5400000">
                <a:off x="1859" y="340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45" name="AutoShape 246"/>
              <p:cNvSpPr>
                <a:spLocks noChangeArrowheads="1"/>
              </p:cNvSpPr>
              <p:nvPr/>
            </p:nvSpPr>
            <p:spPr bwMode="auto">
              <a:xfrm rot="5400000">
                <a:off x="2176" y="340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46" name="AutoShape 247"/>
              <p:cNvSpPr>
                <a:spLocks noChangeArrowheads="1"/>
              </p:cNvSpPr>
              <p:nvPr/>
            </p:nvSpPr>
            <p:spPr bwMode="auto">
              <a:xfrm rot="5400000">
                <a:off x="2494" y="340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47" name="AutoShape 248"/>
              <p:cNvSpPr>
                <a:spLocks noChangeArrowheads="1"/>
              </p:cNvSpPr>
              <p:nvPr/>
            </p:nvSpPr>
            <p:spPr bwMode="auto">
              <a:xfrm rot="5400000">
                <a:off x="2811" y="340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48" name="AutoShape 249"/>
              <p:cNvSpPr>
                <a:spLocks noChangeArrowheads="1"/>
              </p:cNvSpPr>
              <p:nvPr/>
            </p:nvSpPr>
            <p:spPr bwMode="auto">
              <a:xfrm rot="5400000">
                <a:off x="3129" y="340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49" name="AutoShape 250"/>
              <p:cNvSpPr>
                <a:spLocks noChangeArrowheads="1"/>
              </p:cNvSpPr>
              <p:nvPr/>
            </p:nvSpPr>
            <p:spPr bwMode="auto">
              <a:xfrm rot="5400000">
                <a:off x="3446" y="340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50" name="AutoShape 251"/>
              <p:cNvSpPr>
                <a:spLocks noChangeArrowheads="1"/>
              </p:cNvSpPr>
              <p:nvPr/>
            </p:nvSpPr>
            <p:spPr bwMode="auto">
              <a:xfrm rot="5400000">
                <a:off x="3764" y="340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51" name="AutoShape 252"/>
              <p:cNvSpPr>
                <a:spLocks noChangeArrowheads="1"/>
              </p:cNvSpPr>
              <p:nvPr/>
            </p:nvSpPr>
            <p:spPr bwMode="auto">
              <a:xfrm rot="5400000">
                <a:off x="4081" y="340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52" name="AutoShape 253"/>
              <p:cNvSpPr>
                <a:spLocks noChangeArrowheads="1"/>
              </p:cNvSpPr>
              <p:nvPr/>
            </p:nvSpPr>
            <p:spPr bwMode="auto">
              <a:xfrm rot="5400000">
                <a:off x="4399" y="340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53" name="AutoShape 254"/>
              <p:cNvSpPr>
                <a:spLocks noChangeArrowheads="1"/>
              </p:cNvSpPr>
              <p:nvPr/>
            </p:nvSpPr>
            <p:spPr bwMode="auto">
              <a:xfrm rot="5400000">
                <a:off x="4716" y="340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54" name="AutoShape 255"/>
              <p:cNvSpPr>
                <a:spLocks noChangeArrowheads="1"/>
              </p:cNvSpPr>
              <p:nvPr/>
            </p:nvSpPr>
            <p:spPr bwMode="auto">
              <a:xfrm rot="5400000">
                <a:off x="5034" y="3407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55" name="AutoShape 256"/>
              <p:cNvSpPr>
                <a:spLocks noChangeArrowheads="1"/>
              </p:cNvSpPr>
              <p:nvPr/>
            </p:nvSpPr>
            <p:spPr bwMode="auto">
              <a:xfrm rot="5400000">
                <a:off x="407" y="3634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56" name="AutoShape 257"/>
              <p:cNvSpPr>
                <a:spLocks noChangeArrowheads="1"/>
              </p:cNvSpPr>
              <p:nvPr/>
            </p:nvSpPr>
            <p:spPr bwMode="auto">
              <a:xfrm rot="5400000">
                <a:off x="725" y="3634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57" name="AutoShape 258"/>
              <p:cNvSpPr>
                <a:spLocks noChangeArrowheads="1"/>
              </p:cNvSpPr>
              <p:nvPr/>
            </p:nvSpPr>
            <p:spPr bwMode="auto">
              <a:xfrm rot="5400000">
                <a:off x="1042" y="3634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r>
                  <a:rPr lang="en-US" altLang="zh-CN">
                    <a:solidFill>
                      <a:prstClr val="black"/>
                    </a:solidFill>
                  </a:rPr>
                  <a:t> </a:t>
                </a:r>
              </a:p>
            </p:txBody>
          </p:sp>
          <p:sp>
            <p:nvSpPr>
              <p:cNvPr id="258" name="AutoShape 259"/>
              <p:cNvSpPr>
                <a:spLocks noChangeArrowheads="1"/>
              </p:cNvSpPr>
              <p:nvPr/>
            </p:nvSpPr>
            <p:spPr bwMode="auto">
              <a:xfrm rot="5400000">
                <a:off x="1360" y="3634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59" name="AutoShape 260"/>
              <p:cNvSpPr>
                <a:spLocks noChangeArrowheads="1"/>
              </p:cNvSpPr>
              <p:nvPr/>
            </p:nvSpPr>
            <p:spPr bwMode="auto">
              <a:xfrm rot="5400000">
                <a:off x="1677" y="3634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60" name="AutoShape 261"/>
              <p:cNvSpPr>
                <a:spLocks noChangeArrowheads="1"/>
              </p:cNvSpPr>
              <p:nvPr/>
            </p:nvSpPr>
            <p:spPr bwMode="auto">
              <a:xfrm rot="5400000">
                <a:off x="1995" y="3634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61" name="AutoShape 262"/>
              <p:cNvSpPr>
                <a:spLocks noChangeArrowheads="1"/>
              </p:cNvSpPr>
              <p:nvPr/>
            </p:nvSpPr>
            <p:spPr bwMode="auto">
              <a:xfrm rot="5400000">
                <a:off x="2312" y="3634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62" name="AutoShape 263"/>
              <p:cNvSpPr>
                <a:spLocks noChangeArrowheads="1"/>
              </p:cNvSpPr>
              <p:nvPr/>
            </p:nvSpPr>
            <p:spPr bwMode="auto">
              <a:xfrm rot="5400000">
                <a:off x="2630" y="3634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63" name="AutoShape 264"/>
              <p:cNvSpPr>
                <a:spLocks noChangeArrowheads="1"/>
              </p:cNvSpPr>
              <p:nvPr/>
            </p:nvSpPr>
            <p:spPr bwMode="auto">
              <a:xfrm rot="5400000">
                <a:off x="2947" y="3634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64" name="AutoShape 265"/>
              <p:cNvSpPr>
                <a:spLocks noChangeArrowheads="1"/>
              </p:cNvSpPr>
              <p:nvPr/>
            </p:nvSpPr>
            <p:spPr bwMode="auto">
              <a:xfrm rot="5400000">
                <a:off x="3265" y="3634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65" name="AutoShape 266"/>
              <p:cNvSpPr>
                <a:spLocks noChangeArrowheads="1"/>
              </p:cNvSpPr>
              <p:nvPr/>
            </p:nvSpPr>
            <p:spPr bwMode="auto">
              <a:xfrm rot="5400000">
                <a:off x="3582" y="3634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66" name="AutoShape 267"/>
              <p:cNvSpPr>
                <a:spLocks noChangeArrowheads="1"/>
              </p:cNvSpPr>
              <p:nvPr/>
            </p:nvSpPr>
            <p:spPr bwMode="auto">
              <a:xfrm rot="5400000">
                <a:off x="3900" y="3634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67" name="AutoShape 268"/>
              <p:cNvSpPr>
                <a:spLocks noChangeArrowheads="1"/>
              </p:cNvSpPr>
              <p:nvPr/>
            </p:nvSpPr>
            <p:spPr bwMode="auto">
              <a:xfrm rot="5400000">
                <a:off x="4217" y="3634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68" name="AutoShape 269"/>
              <p:cNvSpPr>
                <a:spLocks noChangeArrowheads="1"/>
              </p:cNvSpPr>
              <p:nvPr/>
            </p:nvSpPr>
            <p:spPr bwMode="auto">
              <a:xfrm rot="5400000">
                <a:off x="4535" y="3634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69" name="AutoShape 270"/>
              <p:cNvSpPr>
                <a:spLocks noChangeArrowheads="1"/>
              </p:cNvSpPr>
              <p:nvPr/>
            </p:nvSpPr>
            <p:spPr bwMode="auto">
              <a:xfrm rot="5400000">
                <a:off x="4852" y="3634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70" name="AutoShape 271"/>
              <p:cNvSpPr>
                <a:spLocks noChangeArrowheads="1"/>
              </p:cNvSpPr>
              <p:nvPr/>
            </p:nvSpPr>
            <p:spPr bwMode="auto">
              <a:xfrm rot="5400000">
                <a:off x="5170" y="3634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71" name="AutoShape 272"/>
              <p:cNvSpPr>
                <a:spLocks noChangeArrowheads="1"/>
              </p:cNvSpPr>
              <p:nvPr/>
            </p:nvSpPr>
            <p:spPr bwMode="auto">
              <a:xfrm rot="5400000">
                <a:off x="1100" y="916"/>
                <a:ext cx="295" cy="288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72" name="AutoShape 273"/>
              <p:cNvSpPr>
                <a:spLocks noChangeArrowheads="1"/>
              </p:cNvSpPr>
              <p:nvPr/>
            </p:nvSpPr>
            <p:spPr bwMode="auto">
              <a:xfrm rot="5400000">
                <a:off x="462" y="91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73" name="AutoShape 274"/>
              <p:cNvSpPr>
                <a:spLocks noChangeArrowheads="1"/>
              </p:cNvSpPr>
              <p:nvPr/>
            </p:nvSpPr>
            <p:spPr bwMode="auto">
              <a:xfrm rot="5400000">
                <a:off x="779" y="912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r>
                  <a:rPr lang="en-US" altLang="zh-CN">
                    <a:solidFill>
                      <a:prstClr val="black"/>
                    </a:solidFill>
                  </a:rPr>
                  <a:t> </a:t>
                </a:r>
              </a:p>
            </p:txBody>
          </p:sp>
          <p:sp>
            <p:nvSpPr>
              <p:cNvPr id="274" name="AutoShape 275"/>
              <p:cNvSpPr>
                <a:spLocks noChangeArrowheads="1"/>
              </p:cNvSpPr>
              <p:nvPr/>
            </p:nvSpPr>
            <p:spPr bwMode="auto">
              <a:xfrm rot="5400000">
                <a:off x="280" y="1139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75" name="AutoShape 276"/>
              <p:cNvSpPr>
                <a:spLocks noChangeArrowheads="1"/>
              </p:cNvSpPr>
              <p:nvPr/>
            </p:nvSpPr>
            <p:spPr bwMode="auto">
              <a:xfrm rot="5400000">
                <a:off x="598" y="1139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76" name="AutoShape 277"/>
              <p:cNvSpPr>
                <a:spLocks noChangeArrowheads="1"/>
              </p:cNvSpPr>
              <p:nvPr/>
            </p:nvSpPr>
            <p:spPr bwMode="auto">
              <a:xfrm rot="5400000">
                <a:off x="915" y="1139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r>
                  <a:rPr lang="en-US" altLang="zh-CN">
                    <a:solidFill>
                      <a:prstClr val="black"/>
                    </a:solidFill>
                  </a:rPr>
                  <a:t> </a:t>
                </a:r>
              </a:p>
            </p:txBody>
          </p:sp>
          <p:sp>
            <p:nvSpPr>
              <p:cNvPr id="277" name="AutoShape 278"/>
              <p:cNvSpPr>
                <a:spLocks noChangeArrowheads="1"/>
              </p:cNvSpPr>
              <p:nvPr/>
            </p:nvSpPr>
            <p:spPr bwMode="auto">
              <a:xfrm rot="5400000">
                <a:off x="462" y="1366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278" name="AutoShape 279"/>
              <p:cNvSpPr>
                <a:spLocks noChangeArrowheads="1"/>
              </p:cNvSpPr>
              <p:nvPr/>
            </p:nvSpPr>
            <p:spPr bwMode="auto">
              <a:xfrm rot="5400000">
                <a:off x="779" y="1366"/>
                <a:ext cx="295" cy="295"/>
              </a:xfrm>
              <a:prstGeom prst="flowChartPreparation">
                <a:avLst/>
              </a:prstGeom>
              <a:solidFill>
                <a:srgbClr val="99CCFF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r>
                  <a:rPr lang="en-US" altLang="zh-CN">
                    <a:solidFill>
                      <a:prstClr val="black"/>
                    </a:solidFill>
                  </a:rPr>
                  <a:t> </a:t>
                </a:r>
              </a:p>
            </p:txBody>
          </p:sp>
        </p:grpSp>
      </p:grpSp>
      <p:sp>
        <p:nvSpPr>
          <p:cNvPr id="17" name="Line 280"/>
          <p:cNvSpPr>
            <a:spLocks noChangeShapeType="1"/>
          </p:cNvSpPr>
          <p:nvPr/>
        </p:nvSpPr>
        <p:spPr bwMode="auto">
          <a:xfrm flipV="1">
            <a:off x="5990124" y="5083547"/>
            <a:ext cx="1347425" cy="30307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8" name="Line 281"/>
          <p:cNvSpPr>
            <a:spLocks noChangeShapeType="1"/>
          </p:cNvSpPr>
          <p:nvPr/>
        </p:nvSpPr>
        <p:spPr bwMode="auto">
          <a:xfrm>
            <a:off x="5990124" y="5438707"/>
            <a:ext cx="1347425" cy="0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9" name="Line 282"/>
          <p:cNvSpPr>
            <a:spLocks noChangeShapeType="1"/>
          </p:cNvSpPr>
          <p:nvPr/>
        </p:nvSpPr>
        <p:spPr bwMode="auto">
          <a:xfrm>
            <a:off x="5990124" y="5487641"/>
            <a:ext cx="1347425" cy="202047"/>
          </a:xfrm>
          <a:prstGeom prst="line">
            <a:avLst/>
          </a:prstGeom>
          <a:noFill/>
          <a:ln w="9525">
            <a:solidFill>
              <a:srgbClr val="0000CC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20" name="Rectangle 283"/>
          <p:cNvSpPr>
            <a:spLocks noChangeArrowheads="1"/>
          </p:cNvSpPr>
          <p:nvPr/>
        </p:nvSpPr>
        <p:spPr bwMode="auto">
          <a:xfrm>
            <a:off x="5769739" y="4807198"/>
            <a:ext cx="1105619" cy="30464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CN" dirty="0">
                <a:solidFill>
                  <a:prstClr val="black"/>
                </a:solidFill>
              </a:rPr>
              <a:t>UV light 400 nm</a:t>
            </a:r>
          </a:p>
        </p:txBody>
      </p:sp>
      <p:sp>
        <p:nvSpPr>
          <p:cNvPr id="21" name="Text Box 284"/>
          <p:cNvSpPr txBox="1">
            <a:spLocks noChangeArrowheads="1"/>
          </p:cNvSpPr>
          <p:nvPr/>
        </p:nvSpPr>
        <p:spPr bwMode="auto">
          <a:xfrm>
            <a:off x="7484384" y="6096913"/>
            <a:ext cx="1484297" cy="3693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</a:rPr>
              <a:t>SiPM camera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22" name="Rectangle 19"/>
          <p:cNvSpPr>
            <a:spLocks noChangeArrowheads="1"/>
          </p:cNvSpPr>
          <p:nvPr/>
        </p:nvSpPr>
        <p:spPr bwMode="auto">
          <a:xfrm>
            <a:off x="5316412" y="5310670"/>
            <a:ext cx="778647" cy="268945"/>
          </a:xfrm>
          <a:prstGeom prst="rect">
            <a:avLst/>
          </a:prstGeom>
          <a:solidFill>
            <a:schemeClr val="accent2"/>
          </a:solidFill>
          <a:ln w="9525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pPr algn="ctr"/>
            <a:r>
              <a:rPr lang="en-US" altLang="zh-CN" sz="1600" dirty="0">
                <a:solidFill>
                  <a:prstClr val="black"/>
                </a:solidFill>
              </a:rPr>
              <a:t>UV LED</a:t>
            </a:r>
          </a:p>
        </p:txBody>
      </p:sp>
      <p:sp>
        <p:nvSpPr>
          <p:cNvPr id="282" name="矩形 281"/>
          <p:cNvSpPr/>
          <p:nvPr/>
        </p:nvSpPr>
        <p:spPr>
          <a:xfrm>
            <a:off x="179512" y="692696"/>
            <a:ext cx="8444699" cy="32624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400" b="1" dirty="0">
                <a:solidFill>
                  <a:prstClr val="black"/>
                </a:solidFill>
                <a:latin typeface="Calibri"/>
              </a:rPr>
              <a:t> </a:t>
            </a:r>
            <a:r>
              <a:rPr lang="en-US" altLang="zh-CN" sz="2400" dirty="0">
                <a:solidFill>
                  <a:prstClr val="black"/>
                </a:solidFill>
                <a:latin typeface="Calibri"/>
              </a:rPr>
              <a:t>UV-LEDs </a:t>
            </a:r>
            <a:r>
              <a:rPr lang="zh-CN" altLang="en-US" sz="2400" dirty="0">
                <a:solidFill>
                  <a:prstClr val="black"/>
                </a:solidFill>
                <a:latin typeface="Calibri"/>
              </a:rPr>
              <a:t>安装在镜子中心，监测</a:t>
            </a:r>
            <a:r>
              <a:rPr lang="en-US" altLang="zh-CN" sz="2400" dirty="0" err="1">
                <a:solidFill>
                  <a:prstClr val="black"/>
                </a:solidFill>
                <a:latin typeface="Calibri"/>
              </a:rPr>
              <a:t>SiPM</a:t>
            </a:r>
            <a:r>
              <a:rPr lang="zh-CN" altLang="en-US" sz="2400" dirty="0">
                <a:solidFill>
                  <a:prstClr val="black"/>
                </a:solidFill>
                <a:latin typeface="Calibri"/>
              </a:rPr>
              <a:t>成像探头的效应</a:t>
            </a:r>
            <a:endParaRPr lang="en-US" altLang="zh-CN" sz="2400" dirty="0">
              <a:solidFill>
                <a:prstClr val="black"/>
              </a:solidFill>
              <a:latin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dirty="0" err="1">
                <a:solidFill>
                  <a:prstClr val="black"/>
                </a:solidFill>
                <a:latin typeface="Calibri"/>
              </a:rPr>
              <a:t>SiPM</a:t>
            </a:r>
            <a:r>
              <a:rPr lang="zh-CN" altLang="en-US" sz="2000" dirty="0">
                <a:solidFill>
                  <a:prstClr val="black"/>
                </a:solidFill>
                <a:latin typeface="Calibri"/>
              </a:rPr>
              <a:t>成像探头增益的温度效应</a:t>
            </a:r>
            <a:endParaRPr lang="en-US" altLang="zh-CN" sz="2000" dirty="0">
              <a:solidFill>
                <a:prstClr val="black"/>
              </a:solidFill>
              <a:latin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prstClr val="black"/>
                </a:solidFill>
                <a:latin typeface="Calibri"/>
              </a:rPr>
              <a:t>背景光对</a:t>
            </a:r>
            <a:r>
              <a:rPr lang="en-US" altLang="zh-CN" sz="2000" dirty="0" err="1">
                <a:solidFill>
                  <a:prstClr val="black"/>
                </a:solidFill>
                <a:latin typeface="Calibri"/>
              </a:rPr>
              <a:t>SiPM</a:t>
            </a:r>
            <a:r>
              <a:rPr lang="zh-CN" altLang="en-US" sz="2000" dirty="0">
                <a:solidFill>
                  <a:prstClr val="black"/>
                </a:solidFill>
                <a:latin typeface="Calibri"/>
              </a:rPr>
              <a:t>增益的影响</a:t>
            </a:r>
            <a:endParaRPr lang="en-US" altLang="zh-CN" sz="2000" dirty="0">
              <a:solidFill>
                <a:prstClr val="black"/>
              </a:solidFill>
              <a:latin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prstClr val="black"/>
                </a:solidFill>
                <a:latin typeface="Calibri"/>
              </a:rPr>
              <a:t>监测电子学高低增益的比值</a:t>
            </a:r>
            <a:endParaRPr lang="en-US" altLang="zh-CN" sz="2000" dirty="0">
              <a:solidFill>
                <a:prstClr val="black"/>
              </a:solidFill>
              <a:latin typeface="Calibri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r>
              <a:rPr lang="en-US" altLang="zh-CN" sz="2400" dirty="0">
                <a:solidFill>
                  <a:prstClr val="black"/>
                </a:solidFill>
                <a:latin typeface="Calibri"/>
              </a:rPr>
              <a:t>UV-LEDs </a:t>
            </a:r>
            <a:r>
              <a:rPr lang="zh-CN" altLang="en-US" sz="2400" dirty="0">
                <a:solidFill>
                  <a:prstClr val="black"/>
                </a:solidFill>
                <a:latin typeface="Calibri"/>
              </a:rPr>
              <a:t>基本信息</a:t>
            </a:r>
            <a:endParaRPr lang="en-US" altLang="zh-CN" sz="2400" dirty="0">
              <a:solidFill>
                <a:prstClr val="black"/>
              </a:solidFill>
              <a:latin typeface="Calibri"/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dirty="0">
                <a:solidFill>
                  <a:prstClr val="black"/>
                </a:solidFill>
              </a:rPr>
              <a:t> </a:t>
            </a:r>
            <a:r>
              <a:rPr lang="en-US" altLang="zh-CN" sz="2000" dirty="0">
                <a:solidFill>
                  <a:prstClr val="black"/>
                </a:solidFill>
              </a:rPr>
              <a:t>6</a:t>
            </a:r>
            <a:r>
              <a:rPr lang="zh-CN" altLang="en-US" sz="2000" dirty="0">
                <a:solidFill>
                  <a:prstClr val="black"/>
                </a:solidFill>
              </a:rPr>
              <a:t>个</a:t>
            </a:r>
            <a:r>
              <a:rPr lang="en-US" altLang="zh-CN" sz="2000" dirty="0">
                <a:solidFill>
                  <a:prstClr val="black"/>
                </a:solidFill>
              </a:rPr>
              <a:t>LED</a:t>
            </a:r>
            <a:r>
              <a:rPr lang="zh-CN" altLang="en-US" sz="2000" dirty="0">
                <a:solidFill>
                  <a:prstClr val="black"/>
                </a:solidFill>
              </a:rPr>
              <a:t>灯珠，每个光强</a:t>
            </a:r>
            <a:r>
              <a:rPr lang="en-US" altLang="zh-CN" sz="2000" dirty="0">
                <a:solidFill>
                  <a:prstClr val="black"/>
                </a:solidFill>
              </a:rPr>
              <a:t>~3000 photons/</a:t>
            </a:r>
            <a:r>
              <a:rPr lang="en-US" altLang="zh-CN" sz="2000" dirty="0" err="1">
                <a:solidFill>
                  <a:prstClr val="black"/>
                </a:solidFill>
              </a:rPr>
              <a:t>SiPM</a:t>
            </a:r>
            <a:r>
              <a:rPr lang="en-US" altLang="zh-CN" sz="2000" dirty="0">
                <a:solidFill>
                  <a:prstClr val="black"/>
                </a:solidFill>
              </a:rPr>
              <a:t> </a:t>
            </a:r>
            <a:r>
              <a:rPr lang="zh-CN" altLang="en-US" sz="2000" dirty="0">
                <a:solidFill>
                  <a:prstClr val="black"/>
                </a:solidFill>
              </a:rPr>
              <a:t>（</a:t>
            </a:r>
            <a:r>
              <a:rPr lang="en-US" altLang="zh-CN" sz="2000" dirty="0">
                <a:solidFill>
                  <a:prstClr val="black"/>
                </a:solidFill>
              </a:rPr>
              <a:t>~1000pe/</a:t>
            </a:r>
            <a:r>
              <a:rPr lang="en-US" altLang="zh-CN" sz="2000" dirty="0" err="1">
                <a:solidFill>
                  <a:prstClr val="black"/>
                </a:solidFill>
              </a:rPr>
              <a:t>SiPM</a:t>
            </a:r>
            <a:r>
              <a:rPr lang="zh-CN" altLang="en-US" sz="2000" dirty="0">
                <a:solidFill>
                  <a:prstClr val="black"/>
                </a:solidFill>
              </a:rPr>
              <a:t>）</a:t>
            </a:r>
            <a:endParaRPr lang="en-US" altLang="zh-CN" sz="2000" dirty="0">
              <a:solidFill>
                <a:prstClr val="black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altLang="zh-CN" sz="2000" dirty="0">
                <a:solidFill>
                  <a:prstClr val="black"/>
                </a:solidFill>
                <a:latin typeface="Calibri"/>
              </a:rPr>
              <a:t> </a:t>
            </a:r>
            <a:r>
              <a:rPr lang="zh-CN" altLang="en-US" sz="2000" dirty="0">
                <a:solidFill>
                  <a:prstClr val="black"/>
                </a:solidFill>
                <a:latin typeface="Calibri"/>
              </a:rPr>
              <a:t>脉冲宽度</a:t>
            </a:r>
            <a:r>
              <a:rPr lang="en-US" altLang="zh-CN" sz="2000" dirty="0">
                <a:solidFill>
                  <a:prstClr val="black"/>
                </a:solidFill>
              </a:rPr>
              <a:t>&lt;20 ns</a:t>
            </a:r>
            <a:r>
              <a:rPr lang="zh-CN" altLang="en-US" sz="2000" dirty="0">
                <a:solidFill>
                  <a:prstClr val="black"/>
                </a:solidFill>
              </a:rPr>
              <a:t>，</a:t>
            </a:r>
            <a:r>
              <a:rPr lang="en-US" altLang="zh-CN" sz="2000" dirty="0">
                <a:solidFill>
                  <a:prstClr val="black"/>
                </a:solidFill>
              </a:rPr>
              <a:t> </a:t>
            </a:r>
            <a:r>
              <a:rPr lang="zh-CN" altLang="en-US" sz="2000" dirty="0">
                <a:solidFill>
                  <a:prstClr val="black"/>
                </a:solidFill>
              </a:rPr>
              <a:t>频率</a:t>
            </a:r>
            <a:r>
              <a:rPr lang="en-US" altLang="zh-CN" sz="2000" dirty="0">
                <a:solidFill>
                  <a:prstClr val="black"/>
                </a:solidFill>
                <a:latin typeface="Calibri"/>
              </a:rPr>
              <a:t> 1 Hz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zh-CN" altLang="en-US" sz="2000" dirty="0">
                <a:solidFill>
                  <a:prstClr val="black"/>
                </a:solidFill>
                <a:latin typeface="Calibri"/>
              </a:rPr>
              <a:t>监测统计误差</a:t>
            </a:r>
            <a:r>
              <a:rPr lang="en-US" altLang="zh-CN" sz="2000" dirty="0">
                <a:solidFill>
                  <a:prstClr val="black"/>
                </a:solidFill>
                <a:latin typeface="Calibri"/>
              </a:rPr>
              <a:t>: ~0.6% /</a:t>
            </a:r>
            <a:r>
              <a:rPr lang="zh-CN" altLang="en-US" sz="2000" dirty="0">
                <a:solidFill>
                  <a:prstClr val="black"/>
                </a:solidFill>
                <a:latin typeface="Calibri"/>
              </a:rPr>
              <a:t>分钟</a:t>
            </a:r>
            <a:r>
              <a:rPr lang="en-US" altLang="zh-CN" sz="2000" dirty="0">
                <a:solidFill>
                  <a:prstClr val="black"/>
                </a:solidFill>
                <a:latin typeface="Calibri"/>
              </a:rPr>
              <a:t> @ </a:t>
            </a:r>
            <a:r>
              <a:rPr lang="zh-CN" altLang="en-US" sz="2000" dirty="0">
                <a:solidFill>
                  <a:prstClr val="black"/>
                </a:solidFill>
                <a:latin typeface="Calibri"/>
              </a:rPr>
              <a:t>无月</a:t>
            </a:r>
            <a:r>
              <a:rPr lang="en-US" altLang="zh-CN" sz="2000" dirty="0">
                <a:solidFill>
                  <a:prstClr val="black"/>
                </a:solidFill>
                <a:latin typeface="Calibri"/>
              </a:rPr>
              <a:t>, </a:t>
            </a:r>
          </a:p>
          <a:p>
            <a:pPr lvl="1"/>
            <a:r>
              <a:rPr lang="en-US" altLang="zh-CN" sz="2000" dirty="0">
                <a:solidFill>
                  <a:prstClr val="black"/>
                </a:solidFill>
                <a:latin typeface="Calibri"/>
              </a:rPr>
              <a:t>                                 ~0.8%/</a:t>
            </a:r>
            <a:r>
              <a:rPr lang="zh-CN" altLang="en-US" sz="2000" dirty="0">
                <a:solidFill>
                  <a:prstClr val="black"/>
                </a:solidFill>
                <a:latin typeface="Calibri"/>
              </a:rPr>
              <a:t>分钟</a:t>
            </a:r>
            <a:r>
              <a:rPr lang="en-US" altLang="zh-CN" sz="2000" dirty="0">
                <a:solidFill>
                  <a:prstClr val="black"/>
                </a:solidFill>
                <a:latin typeface="Calibri"/>
              </a:rPr>
              <a:t>@100</a:t>
            </a:r>
            <a:r>
              <a:rPr lang="zh-CN" altLang="en-US" sz="2000" dirty="0">
                <a:solidFill>
                  <a:prstClr val="black"/>
                </a:solidFill>
                <a:latin typeface="Calibri"/>
              </a:rPr>
              <a:t>倍背景光</a:t>
            </a:r>
            <a:endParaRPr lang="en-US" altLang="zh-CN" sz="2000" dirty="0">
              <a:solidFill>
                <a:prstClr val="black"/>
              </a:solidFill>
              <a:latin typeface="Calibri"/>
            </a:endParaRPr>
          </a:p>
          <a:p>
            <a:pPr marL="285750" indent="-285750">
              <a:buFont typeface="Wingdings" panose="05000000000000000000" pitchFamily="2" charset="2"/>
              <a:buChar char="Ø"/>
            </a:pPr>
            <a:endParaRPr lang="en-US" altLang="zh-CN" dirty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283" name="组合 282"/>
          <p:cNvGrpSpPr/>
          <p:nvPr/>
        </p:nvGrpSpPr>
        <p:grpSpPr>
          <a:xfrm>
            <a:off x="35496" y="3645023"/>
            <a:ext cx="4176465" cy="2343993"/>
            <a:chOff x="527693" y="116631"/>
            <a:chExt cx="4620371" cy="2664163"/>
          </a:xfrm>
        </p:grpSpPr>
        <p:cxnSp>
          <p:nvCxnSpPr>
            <p:cNvPr id="284" name="直接连接符 283"/>
            <p:cNvCxnSpPr/>
            <p:nvPr/>
          </p:nvCxnSpPr>
          <p:spPr>
            <a:xfrm>
              <a:off x="1853001" y="1906194"/>
              <a:ext cx="0" cy="688293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85" name="直接连接符 284"/>
            <p:cNvCxnSpPr/>
            <p:nvPr/>
          </p:nvCxnSpPr>
          <p:spPr>
            <a:xfrm>
              <a:off x="2944237" y="1389427"/>
              <a:ext cx="1333867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86" name="直接连接符 285"/>
            <p:cNvCxnSpPr/>
            <p:nvPr/>
          </p:nvCxnSpPr>
          <p:spPr>
            <a:xfrm>
              <a:off x="3157656" y="2268225"/>
              <a:ext cx="480191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87" name="直接连接符 286"/>
            <p:cNvCxnSpPr/>
            <p:nvPr/>
          </p:nvCxnSpPr>
          <p:spPr>
            <a:xfrm>
              <a:off x="1282906" y="1916920"/>
              <a:ext cx="1656536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88" name="圆角矩形 287"/>
            <p:cNvSpPr/>
            <p:nvPr/>
          </p:nvSpPr>
          <p:spPr>
            <a:xfrm>
              <a:off x="3531138" y="1357410"/>
              <a:ext cx="266773" cy="54231"/>
            </a:xfrm>
            <a:prstGeom prst="round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289" name="直接连接符 288"/>
            <p:cNvCxnSpPr/>
            <p:nvPr/>
          </p:nvCxnSpPr>
          <p:spPr>
            <a:xfrm>
              <a:off x="4171393" y="2105532"/>
              <a:ext cx="976671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90" name="直接连接符 289"/>
            <p:cNvCxnSpPr/>
            <p:nvPr/>
          </p:nvCxnSpPr>
          <p:spPr>
            <a:xfrm>
              <a:off x="4267176" y="1400534"/>
              <a:ext cx="0" cy="704998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91" name="直接连接符 290"/>
            <p:cNvCxnSpPr/>
            <p:nvPr/>
          </p:nvCxnSpPr>
          <p:spPr>
            <a:xfrm>
              <a:off x="2955165" y="1379625"/>
              <a:ext cx="0" cy="542307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92" name="TextBox 125"/>
            <p:cNvSpPr txBox="1"/>
            <p:nvPr/>
          </p:nvSpPr>
          <p:spPr>
            <a:xfrm>
              <a:off x="3431775" y="942584"/>
              <a:ext cx="431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altLang="zh-CN" b="1" kern="0" dirty="0">
                  <a:solidFill>
                    <a:prstClr val="black"/>
                  </a:solidFill>
                  <a:latin typeface="Calibri"/>
                </a:rPr>
                <a:t>R3</a:t>
              </a:r>
              <a:endParaRPr lang="zh-CN" altLang="en-US" b="1" kern="0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293" name="组合 48"/>
            <p:cNvGrpSpPr/>
            <p:nvPr/>
          </p:nvGrpSpPr>
          <p:grpSpPr>
            <a:xfrm>
              <a:off x="3554831" y="1553741"/>
              <a:ext cx="616563" cy="936357"/>
              <a:chOff x="2607431" y="4074020"/>
              <a:chExt cx="665588" cy="1012179"/>
            </a:xfrm>
          </p:grpSpPr>
          <p:sp>
            <p:nvSpPr>
              <p:cNvPr id="332" name="等腰三角形 7"/>
              <p:cNvSpPr/>
              <p:nvPr/>
            </p:nvSpPr>
            <p:spPr>
              <a:xfrm rot="5400000">
                <a:off x="2574679" y="4382508"/>
                <a:ext cx="820710" cy="575971"/>
              </a:xfrm>
              <a:prstGeom prst="triangle">
                <a:avLst/>
              </a:prstGeom>
              <a:solidFill>
                <a:srgbClr val="4F81BD"/>
              </a:solidFill>
              <a:ln w="25400" cap="flat" cmpd="sng" algn="ctr">
                <a:solidFill>
                  <a:srgbClr val="4F81BD">
                    <a:shade val="50000"/>
                  </a:srgbClr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zh-CN" altLang="en-US" kern="0" dirty="0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333" name="TextBox 16"/>
              <p:cNvSpPr txBox="1"/>
              <p:nvPr/>
            </p:nvSpPr>
            <p:spPr>
              <a:xfrm>
                <a:off x="2607431" y="4074020"/>
                <a:ext cx="386519" cy="1012179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altLang="zh-CN" sz="2800" b="1" kern="0" dirty="0">
                    <a:solidFill>
                      <a:prstClr val="black"/>
                    </a:solidFill>
                    <a:latin typeface="Calibri"/>
                  </a:rPr>
                  <a:t>-</a:t>
                </a:r>
              </a:p>
              <a:p>
                <a:pPr>
                  <a:defRPr/>
                </a:pPr>
                <a:r>
                  <a:rPr lang="en-US" altLang="zh-CN" sz="2800" b="1" kern="0" dirty="0">
                    <a:solidFill>
                      <a:prstClr val="black"/>
                    </a:solidFill>
                    <a:latin typeface="Calibri"/>
                  </a:rPr>
                  <a:t>+</a:t>
                </a:r>
                <a:endParaRPr lang="zh-CN" altLang="en-US" sz="2800" b="1" kern="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cxnSp>
          <p:nvCxnSpPr>
            <p:cNvPr id="294" name="直接连接符 293"/>
            <p:cNvCxnSpPr/>
            <p:nvPr/>
          </p:nvCxnSpPr>
          <p:spPr>
            <a:xfrm>
              <a:off x="1285145" y="557356"/>
              <a:ext cx="0" cy="786233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95" name="直接连接符 294"/>
            <p:cNvCxnSpPr/>
            <p:nvPr/>
          </p:nvCxnSpPr>
          <p:spPr>
            <a:xfrm>
              <a:off x="1178436" y="557356"/>
              <a:ext cx="213419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296" name="圆角矩形 295"/>
            <p:cNvSpPr/>
            <p:nvPr/>
          </p:nvSpPr>
          <p:spPr>
            <a:xfrm>
              <a:off x="1263290" y="747052"/>
              <a:ext cx="53355" cy="271153"/>
            </a:xfrm>
            <a:prstGeom prst="round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297" name="直接连接符 296"/>
            <p:cNvCxnSpPr/>
            <p:nvPr/>
          </p:nvCxnSpPr>
          <p:spPr>
            <a:xfrm>
              <a:off x="1285145" y="1126666"/>
              <a:ext cx="160064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cxnSp>
          <p:nvCxnSpPr>
            <p:cNvPr id="298" name="直接连接符 297"/>
            <p:cNvCxnSpPr/>
            <p:nvPr/>
          </p:nvCxnSpPr>
          <p:spPr>
            <a:xfrm>
              <a:off x="1497281" y="1126666"/>
              <a:ext cx="308190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grpSp>
          <p:nvGrpSpPr>
            <p:cNvPr id="299" name="组合 64"/>
            <p:cNvGrpSpPr/>
            <p:nvPr/>
          </p:nvGrpSpPr>
          <p:grpSpPr>
            <a:xfrm>
              <a:off x="1445209" y="1051526"/>
              <a:ext cx="53355" cy="162692"/>
              <a:chOff x="2267744" y="332656"/>
              <a:chExt cx="72008" cy="216024"/>
            </a:xfrm>
          </p:grpSpPr>
          <p:cxnSp>
            <p:nvCxnSpPr>
              <p:cNvPr id="330" name="直接连接符 43"/>
              <p:cNvCxnSpPr/>
              <p:nvPr/>
            </p:nvCxnSpPr>
            <p:spPr>
              <a:xfrm>
                <a:off x="2267744" y="332656"/>
                <a:ext cx="0" cy="216024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  <p:cxnSp>
            <p:nvCxnSpPr>
              <p:cNvPr id="331" name="直接连接符 44"/>
              <p:cNvCxnSpPr/>
              <p:nvPr/>
            </p:nvCxnSpPr>
            <p:spPr>
              <a:xfrm>
                <a:off x="2339752" y="332656"/>
                <a:ext cx="0" cy="216024"/>
              </a:xfrm>
              <a:prstGeom prst="line">
                <a:avLst/>
              </a:prstGeom>
              <a:noFill/>
              <a:ln w="25400" cap="flat" cmpd="sng" algn="ctr">
                <a:solidFill>
                  <a:srgbClr val="4F81BD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sp>
          <p:nvSpPr>
            <p:cNvPr id="300" name="TextBox 133"/>
            <p:cNvSpPr txBox="1"/>
            <p:nvPr/>
          </p:nvSpPr>
          <p:spPr>
            <a:xfrm flipH="1">
              <a:off x="1058063" y="116631"/>
              <a:ext cx="695491" cy="52472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altLang="zh-CN" sz="2400" b="1" kern="0" dirty="0" err="1">
                  <a:solidFill>
                    <a:prstClr val="black"/>
                  </a:solidFill>
                  <a:latin typeface="Calibri"/>
                </a:rPr>
                <a:t>v</a:t>
              </a:r>
              <a:r>
                <a:rPr lang="en-US" altLang="zh-CN" sz="2400" b="1" kern="0" baseline="-25000" dirty="0" err="1">
                  <a:solidFill>
                    <a:prstClr val="black"/>
                  </a:solidFill>
                  <a:latin typeface="Calibri"/>
                </a:rPr>
                <a:t>cc</a:t>
              </a:r>
              <a:endParaRPr lang="zh-CN" altLang="en-US" sz="2400" b="1" kern="0" baseline="-250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301" name="直接连接符 300"/>
            <p:cNvCxnSpPr/>
            <p:nvPr/>
          </p:nvCxnSpPr>
          <p:spPr>
            <a:xfrm>
              <a:off x="1285145" y="1483977"/>
              <a:ext cx="0" cy="433846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02" name="等腰三角形 41"/>
            <p:cNvSpPr/>
            <p:nvPr/>
          </p:nvSpPr>
          <p:spPr>
            <a:xfrm>
              <a:off x="1071727" y="1343589"/>
              <a:ext cx="426837" cy="379615"/>
            </a:xfrm>
            <a:prstGeom prst="triangle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 dirty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3" name="TextBox 137"/>
            <p:cNvSpPr txBox="1"/>
            <p:nvPr/>
          </p:nvSpPr>
          <p:spPr>
            <a:xfrm>
              <a:off x="527693" y="1196752"/>
              <a:ext cx="500281" cy="27815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altLang="zh-CN" b="1" kern="0" dirty="0">
                  <a:solidFill>
                    <a:prstClr val="black"/>
                  </a:solidFill>
                  <a:latin typeface="Calibri"/>
                </a:rPr>
                <a:t>SiPM</a:t>
              </a:r>
              <a:endParaRPr lang="zh-CN" altLang="en-US" b="1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4" name="TextBox 138"/>
            <p:cNvSpPr txBox="1"/>
            <p:nvPr/>
          </p:nvSpPr>
          <p:spPr>
            <a:xfrm>
              <a:off x="1405248" y="690585"/>
              <a:ext cx="392319" cy="34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altLang="zh-CN" b="1" kern="0" dirty="0">
                  <a:solidFill>
                    <a:prstClr val="black"/>
                  </a:solidFill>
                  <a:latin typeface="Calibri"/>
                </a:rPr>
                <a:t>C1</a:t>
              </a:r>
              <a:endParaRPr lang="zh-CN" altLang="en-US" b="1" kern="0" dirty="0">
                <a:solidFill>
                  <a:prstClr val="black"/>
                </a:solidFill>
                <a:latin typeface="Calibri"/>
              </a:endParaRPr>
            </a:p>
          </p:txBody>
        </p:sp>
        <p:grpSp>
          <p:nvGrpSpPr>
            <p:cNvPr id="305" name="组合 82"/>
            <p:cNvGrpSpPr/>
            <p:nvPr/>
          </p:nvGrpSpPr>
          <p:grpSpPr>
            <a:xfrm>
              <a:off x="1658403" y="1129595"/>
              <a:ext cx="266817" cy="399683"/>
              <a:chOff x="1331640" y="3630276"/>
              <a:chExt cx="288032" cy="432048"/>
            </a:xfrm>
          </p:grpSpPr>
          <p:grpSp>
            <p:nvGrpSpPr>
              <p:cNvPr id="325" name="组合 68"/>
              <p:cNvGrpSpPr/>
              <p:nvPr/>
            </p:nvGrpSpPr>
            <p:grpSpPr>
              <a:xfrm>
                <a:off x="1331640" y="3909924"/>
                <a:ext cx="288032" cy="152400"/>
                <a:chOff x="7308304" y="5157192"/>
                <a:chExt cx="288032" cy="152400"/>
              </a:xfrm>
            </p:grpSpPr>
            <p:cxnSp>
              <p:nvCxnSpPr>
                <p:cNvPr id="327" name="直接连接符 326"/>
                <p:cNvCxnSpPr/>
                <p:nvPr/>
              </p:nvCxnSpPr>
              <p:spPr>
                <a:xfrm>
                  <a:off x="7308304" y="5157192"/>
                  <a:ext cx="288032" cy="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328" name="直接连接符 70"/>
                <p:cNvCxnSpPr/>
                <p:nvPr/>
              </p:nvCxnSpPr>
              <p:spPr>
                <a:xfrm>
                  <a:off x="7386964" y="5309592"/>
                  <a:ext cx="135632" cy="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329" name="直接连接符 44"/>
                <p:cNvCxnSpPr/>
                <p:nvPr/>
              </p:nvCxnSpPr>
              <p:spPr>
                <a:xfrm>
                  <a:off x="7365564" y="5229200"/>
                  <a:ext cx="207640" cy="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</p:grpSp>
          <p:cxnSp>
            <p:nvCxnSpPr>
              <p:cNvPr id="326" name="直接连接符 325"/>
              <p:cNvCxnSpPr/>
              <p:nvPr/>
            </p:nvCxnSpPr>
            <p:spPr>
              <a:xfrm>
                <a:off x="1480288" y="3630276"/>
                <a:ext cx="0" cy="288032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grpSp>
          <p:nvGrpSpPr>
            <p:cNvPr id="306" name="组合 78"/>
            <p:cNvGrpSpPr/>
            <p:nvPr/>
          </p:nvGrpSpPr>
          <p:grpSpPr>
            <a:xfrm>
              <a:off x="3040052" y="2263633"/>
              <a:ext cx="266817" cy="399683"/>
              <a:chOff x="2051720" y="4797152"/>
              <a:chExt cx="288032" cy="432048"/>
            </a:xfrm>
          </p:grpSpPr>
          <p:grpSp>
            <p:nvGrpSpPr>
              <p:cNvPr id="320" name="组合 73"/>
              <p:cNvGrpSpPr/>
              <p:nvPr/>
            </p:nvGrpSpPr>
            <p:grpSpPr>
              <a:xfrm>
                <a:off x="2051720" y="5076800"/>
                <a:ext cx="288032" cy="152400"/>
                <a:chOff x="7308304" y="5157192"/>
                <a:chExt cx="288032" cy="152400"/>
              </a:xfrm>
            </p:grpSpPr>
            <p:cxnSp>
              <p:nvCxnSpPr>
                <p:cNvPr id="322" name="直接连接符 74"/>
                <p:cNvCxnSpPr/>
                <p:nvPr/>
              </p:nvCxnSpPr>
              <p:spPr>
                <a:xfrm>
                  <a:off x="7308304" y="5157192"/>
                  <a:ext cx="288032" cy="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323" name="直接连接符 322"/>
                <p:cNvCxnSpPr/>
                <p:nvPr/>
              </p:nvCxnSpPr>
              <p:spPr>
                <a:xfrm>
                  <a:off x="7386964" y="5309592"/>
                  <a:ext cx="135632" cy="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324" name="直接连接符 39"/>
                <p:cNvCxnSpPr/>
                <p:nvPr/>
              </p:nvCxnSpPr>
              <p:spPr>
                <a:xfrm>
                  <a:off x="7336068" y="5229200"/>
                  <a:ext cx="207640" cy="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</p:grpSp>
          <p:cxnSp>
            <p:nvCxnSpPr>
              <p:cNvPr id="321" name="直接连接符 36"/>
              <p:cNvCxnSpPr/>
              <p:nvPr/>
            </p:nvCxnSpPr>
            <p:spPr>
              <a:xfrm>
                <a:off x="2185620" y="4797152"/>
                <a:ext cx="0" cy="288032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sp>
          <p:nvSpPr>
            <p:cNvPr id="307" name="TextBox 141"/>
            <p:cNvSpPr txBox="1"/>
            <p:nvPr/>
          </p:nvSpPr>
          <p:spPr>
            <a:xfrm>
              <a:off x="728754" y="650194"/>
              <a:ext cx="431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altLang="zh-CN" b="1" kern="0" dirty="0">
                  <a:solidFill>
                    <a:prstClr val="black"/>
                  </a:solidFill>
                  <a:latin typeface="Calibri"/>
                </a:rPr>
                <a:t>R0</a:t>
              </a:r>
              <a:endParaRPr lang="zh-CN" altLang="en-US" b="1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08" name="圆角矩形 307"/>
            <p:cNvSpPr/>
            <p:nvPr/>
          </p:nvSpPr>
          <p:spPr>
            <a:xfrm>
              <a:off x="1824442" y="2112682"/>
              <a:ext cx="69722" cy="275317"/>
            </a:xfrm>
            <a:prstGeom prst="round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latin typeface="Calibri"/>
              </a:endParaRPr>
            </a:p>
          </p:txBody>
        </p:sp>
        <p:grpSp>
          <p:nvGrpSpPr>
            <p:cNvPr id="309" name="组合 78"/>
            <p:cNvGrpSpPr/>
            <p:nvPr/>
          </p:nvGrpSpPr>
          <p:grpSpPr>
            <a:xfrm>
              <a:off x="1727837" y="2381097"/>
              <a:ext cx="266817" cy="399697"/>
              <a:chOff x="2051720" y="4797152"/>
              <a:chExt cx="288032" cy="432065"/>
            </a:xfrm>
          </p:grpSpPr>
          <p:grpSp>
            <p:nvGrpSpPr>
              <p:cNvPr id="315" name="组合 73"/>
              <p:cNvGrpSpPr/>
              <p:nvPr/>
            </p:nvGrpSpPr>
            <p:grpSpPr>
              <a:xfrm>
                <a:off x="2051720" y="5076816"/>
                <a:ext cx="288032" cy="152401"/>
                <a:chOff x="7308304" y="5157192"/>
                <a:chExt cx="288032" cy="152400"/>
              </a:xfrm>
            </p:grpSpPr>
            <p:cxnSp>
              <p:nvCxnSpPr>
                <p:cNvPr id="317" name="直接连接符 74"/>
                <p:cNvCxnSpPr/>
                <p:nvPr/>
              </p:nvCxnSpPr>
              <p:spPr>
                <a:xfrm>
                  <a:off x="7308304" y="5157192"/>
                  <a:ext cx="288032" cy="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318" name="直接连接符 317"/>
                <p:cNvCxnSpPr/>
                <p:nvPr/>
              </p:nvCxnSpPr>
              <p:spPr>
                <a:xfrm>
                  <a:off x="7386964" y="5309592"/>
                  <a:ext cx="135632" cy="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  <p:cxnSp>
              <p:nvCxnSpPr>
                <p:cNvPr id="319" name="直接连接符 318"/>
                <p:cNvCxnSpPr/>
                <p:nvPr/>
              </p:nvCxnSpPr>
              <p:spPr>
                <a:xfrm>
                  <a:off x="7336068" y="5229200"/>
                  <a:ext cx="207640" cy="0"/>
                </a:xfrm>
                <a:prstGeom prst="line">
                  <a:avLst/>
                </a:prstGeom>
                <a:noFill/>
                <a:ln w="25400" cap="flat" cmpd="sng" algn="ctr">
                  <a:solidFill>
                    <a:sysClr val="windowText" lastClr="000000"/>
                  </a:solidFill>
                  <a:prstDash val="solid"/>
                </a:ln>
                <a:effectLst>
                  <a:outerShdw blurRad="40000" dist="20000" dir="5400000" rotWithShape="0">
                    <a:srgbClr val="000000">
                      <a:alpha val="38000"/>
                    </a:srgbClr>
                  </a:outerShdw>
                </a:effectLst>
              </p:spPr>
            </p:cxnSp>
          </p:grpSp>
          <p:cxnSp>
            <p:nvCxnSpPr>
              <p:cNvPr id="316" name="直接连接符 315"/>
              <p:cNvCxnSpPr/>
              <p:nvPr/>
            </p:nvCxnSpPr>
            <p:spPr>
              <a:xfrm>
                <a:off x="2185620" y="4797152"/>
                <a:ext cx="0" cy="288032"/>
              </a:xfrm>
              <a:prstGeom prst="line">
                <a:avLst/>
              </a:prstGeom>
              <a:noFill/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>
                <a:outerShdw blurRad="40000" dist="20000" dir="5400000" rotWithShape="0">
                  <a:srgbClr val="000000">
                    <a:alpha val="38000"/>
                  </a:srgbClr>
                </a:outerShdw>
              </a:effectLst>
            </p:spPr>
          </p:cxnSp>
        </p:grpSp>
        <p:sp>
          <p:nvSpPr>
            <p:cNvPr id="310" name="TextBox 144"/>
            <p:cNvSpPr txBox="1"/>
            <p:nvPr/>
          </p:nvSpPr>
          <p:spPr>
            <a:xfrm>
              <a:off x="1336387" y="2043852"/>
              <a:ext cx="431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altLang="zh-CN" b="1" kern="0" dirty="0">
                  <a:solidFill>
                    <a:prstClr val="black"/>
                  </a:solidFill>
                  <a:latin typeface="Calibri"/>
                </a:rPr>
                <a:t>R1</a:t>
              </a:r>
              <a:endParaRPr lang="zh-CN" altLang="en-US" b="1" kern="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311" name="直接连接符 310"/>
            <p:cNvCxnSpPr/>
            <p:nvPr/>
          </p:nvCxnSpPr>
          <p:spPr>
            <a:xfrm>
              <a:off x="2843808" y="1916832"/>
              <a:ext cx="792088" cy="0"/>
            </a:xfrm>
            <a:prstGeom prst="line">
              <a:avLst/>
            </a:prstGeom>
            <a:noFill/>
            <a:ln w="25400" cap="flat" cmpd="sng" algn="ctr">
              <a:solidFill>
                <a:sysClr val="windowText" lastClr="000000"/>
              </a:solidFill>
              <a:prstDash val="solid"/>
            </a:ln>
            <a:effectLst>
              <a:outerShdw blurRad="40000" dist="20000" dir="5400000" rotWithShape="0">
                <a:srgbClr val="000000">
                  <a:alpha val="38000"/>
                </a:srgbClr>
              </a:outerShdw>
            </a:effectLst>
          </p:spPr>
        </p:cxnSp>
        <p:sp>
          <p:nvSpPr>
            <p:cNvPr id="312" name="矩形 311"/>
            <p:cNvSpPr/>
            <p:nvPr/>
          </p:nvSpPr>
          <p:spPr>
            <a:xfrm>
              <a:off x="3995936" y="2348880"/>
              <a:ext cx="1079398" cy="400110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zh-CN" sz="2000" b="1" kern="0" dirty="0">
                  <a:solidFill>
                    <a:prstClr val="black"/>
                  </a:solidFill>
                  <a:latin typeface="Calibri"/>
                </a:rPr>
                <a:t>OPA 846</a:t>
              </a:r>
              <a:endParaRPr lang="zh-CN" altLang="en-US" sz="2000" b="1" kern="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313" name="圆角矩形 312"/>
            <p:cNvSpPr/>
            <p:nvPr/>
          </p:nvSpPr>
          <p:spPr>
            <a:xfrm>
              <a:off x="2236516" y="1887336"/>
              <a:ext cx="360040" cy="72008"/>
            </a:xfrm>
            <a:prstGeom prst="roundRect">
              <a:avLst/>
            </a:prstGeom>
            <a:solidFill>
              <a:srgbClr val="4F81BD"/>
            </a:solidFill>
            <a:ln w="25400" cap="flat" cmpd="sng" algn="ctr">
              <a:solidFill>
                <a:srgbClr val="4F81BD">
                  <a:shade val="50000"/>
                </a:srgbClr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zh-CN" altLang="en-US" kern="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14" name="TextBox 148"/>
            <p:cNvSpPr txBox="1"/>
            <p:nvPr/>
          </p:nvSpPr>
          <p:spPr>
            <a:xfrm>
              <a:off x="2195736" y="1484784"/>
              <a:ext cx="431528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altLang="zh-CN" b="1" kern="0" dirty="0">
                  <a:solidFill>
                    <a:prstClr val="black"/>
                  </a:solidFill>
                  <a:latin typeface="Calibri"/>
                </a:rPr>
                <a:t>R2</a:t>
              </a:r>
              <a:endParaRPr lang="zh-CN" altLang="en-US" b="1" kern="0" dirty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6" name="矩形 15"/>
          <p:cNvSpPr/>
          <p:nvPr/>
        </p:nvSpPr>
        <p:spPr>
          <a:xfrm>
            <a:off x="3713" y="6280078"/>
            <a:ext cx="522598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  <a:latin typeface="Calibri"/>
              </a:rPr>
              <a:t>The supply voltage of the SiPM is equal to Vcc-V</a:t>
            </a:r>
            <a:r>
              <a:rPr lang="en-US" altLang="zh-CN" baseline="-25000" dirty="0">
                <a:solidFill>
                  <a:prstClr val="black"/>
                </a:solidFill>
                <a:latin typeface="Calibri"/>
              </a:rPr>
              <a:t>R0</a:t>
            </a:r>
            <a:r>
              <a:rPr lang="en-US" altLang="zh-CN" dirty="0">
                <a:solidFill>
                  <a:prstClr val="black"/>
                </a:solidFill>
                <a:latin typeface="Calibri"/>
              </a:rPr>
              <a:t> . </a:t>
            </a:r>
            <a:endParaRPr lang="zh-CN" altLang="en-US" dirty="0">
              <a:solidFill>
                <a:prstClr val="black"/>
              </a:solidFill>
            </a:endParaRPr>
          </a:p>
        </p:txBody>
      </p:sp>
      <p:pic>
        <p:nvPicPr>
          <p:cNvPr id="334" name="图片 33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5624"/>
          <a:stretch/>
        </p:blipFill>
        <p:spPr>
          <a:xfrm>
            <a:off x="6217555" y="2780928"/>
            <a:ext cx="2242644" cy="1499506"/>
          </a:xfrm>
          <a:prstGeom prst="rect">
            <a:avLst/>
          </a:prstGeom>
        </p:spPr>
      </p:pic>
      <p:sp>
        <p:nvSpPr>
          <p:cNvPr id="335" name="文本框 334"/>
          <p:cNvSpPr txBox="1"/>
          <p:nvPr/>
        </p:nvSpPr>
        <p:spPr>
          <a:xfrm>
            <a:off x="8407671" y="2969346"/>
            <a:ext cx="70083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000" b="1" dirty="0"/>
              <a:t>LED</a:t>
            </a:r>
          </a:p>
          <a:p>
            <a:r>
              <a:rPr lang="zh-CN" altLang="en-US" sz="2000" b="1" dirty="0"/>
              <a:t>安装</a:t>
            </a:r>
            <a:endParaRPr lang="en-US" altLang="zh-CN" sz="2000" b="1" dirty="0"/>
          </a:p>
          <a:p>
            <a:r>
              <a:rPr lang="zh-CN" altLang="en-US" sz="2000" b="1" dirty="0"/>
              <a:t>位置</a:t>
            </a:r>
            <a:endParaRPr lang="en-US" altLang="zh-CN" sz="2000" b="1" dirty="0"/>
          </a:p>
        </p:txBody>
      </p:sp>
      <p:sp>
        <p:nvSpPr>
          <p:cNvPr id="3" name="文本框 2">
            <a:extLst>
              <a:ext uri="{FF2B5EF4-FFF2-40B4-BE49-F238E27FC236}">
                <a16:creationId xmlns:a16="http://schemas.microsoft.com/office/drawing/2014/main" xmlns="" id="{026C5D43-369E-44CE-A2E6-927E37FB48F2}"/>
              </a:ext>
            </a:extLst>
          </p:cNvPr>
          <p:cNvSpPr txBox="1"/>
          <p:nvPr/>
        </p:nvSpPr>
        <p:spPr>
          <a:xfrm>
            <a:off x="5664688" y="6381328"/>
            <a:ext cx="338105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/>
              <a:t>LED</a:t>
            </a:r>
            <a:r>
              <a:rPr lang="zh-CN" altLang="en-US" sz="2400" dirty="0"/>
              <a:t>温度效应：</a:t>
            </a:r>
            <a:r>
              <a:rPr lang="en-US" altLang="zh-CN" sz="2400" dirty="0"/>
              <a:t>0.2%/</a:t>
            </a:r>
            <a:r>
              <a:rPr lang="zh-CN" altLang="en-US" sz="2400" dirty="0"/>
              <a:t>℃</a:t>
            </a:r>
          </a:p>
        </p:txBody>
      </p:sp>
      <p:cxnSp>
        <p:nvCxnSpPr>
          <p:cNvPr id="7" name="直接箭头连接符 6">
            <a:extLst>
              <a:ext uri="{FF2B5EF4-FFF2-40B4-BE49-F238E27FC236}">
                <a16:creationId xmlns:a16="http://schemas.microsoft.com/office/drawing/2014/main" xmlns="" id="{DA989844-CD4A-46CA-BA05-639757719A44}"/>
              </a:ext>
            </a:extLst>
          </p:cNvPr>
          <p:cNvCxnSpPr/>
          <p:nvPr/>
        </p:nvCxnSpPr>
        <p:spPr>
          <a:xfrm>
            <a:off x="4950190" y="4964364"/>
            <a:ext cx="288031" cy="510316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8" name="文本框 7">
            <a:extLst>
              <a:ext uri="{FF2B5EF4-FFF2-40B4-BE49-F238E27FC236}">
                <a16:creationId xmlns:a16="http://schemas.microsoft.com/office/drawing/2014/main" xmlns="" id="{6807B64D-A191-47A6-8A67-F7C044516C7E}"/>
              </a:ext>
            </a:extLst>
          </p:cNvPr>
          <p:cNvSpPr txBox="1"/>
          <p:nvPr/>
        </p:nvSpPr>
        <p:spPr>
          <a:xfrm>
            <a:off x="3958856" y="4318965"/>
            <a:ext cx="172354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400" dirty="0"/>
              <a:t>恒温系统：</a:t>
            </a:r>
            <a:endParaRPr lang="en-US" altLang="zh-CN" sz="2400" dirty="0"/>
          </a:p>
          <a:p>
            <a:r>
              <a:rPr lang="en-US" altLang="zh-CN" sz="2400" dirty="0"/>
              <a:t>±3</a:t>
            </a:r>
            <a:r>
              <a:rPr lang="zh-CN" altLang="en-US" sz="2400" dirty="0"/>
              <a:t>℃</a:t>
            </a:r>
          </a:p>
        </p:txBody>
      </p:sp>
    </p:spTree>
    <p:extLst>
      <p:ext uri="{BB962C8B-B14F-4D97-AF65-F5344CB8AC3E}">
        <p14:creationId xmlns:p14="http://schemas.microsoft.com/office/powerpoint/2010/main" val="2967058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293096"/>
            <a:ext cx="5184576" cy="258265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4005064"/>
            <a:ext cx="3697416" cy="2825552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35496" y="1268760"/>
            <a:ext cx="5760640" cy="3272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77AB1"/>
              </a:buClr>
              <a:buSzPct val="50000"/>
              <a:buFont typeface="Wingdings 2"/>
              <a:buChar char=""/>
              <a:tabLst/>
              <a:defRPr/>
            </a:pP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0.1-10 </a:t>
            </a:r>
            <a:r>
              <a:rPr kumimoji="0" lang="en-US" altLang="zh-CN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PeV</a:t>
            </a: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 (Cherenkov mode) </a:t>
            </a:r>
          </a:p>
          <a:p>
            <a:pPr marL="800100" lvl="1" indent="-342900">
              <a:spcBef>
                <a:spcPts val="300"/>
              </a:spcBef>
              <a:buClr>
                <a:srgbClr val="477AB1"/>
              </a:buClr>
              <a:buSzPct val="50000"/>
              <a:buFont typeface="Wingdings 2"/>
              <a:buChar char=""/>
            </a:pP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pure proton and light nuclei (</a:t>
            </a:r>
            <a:r>
              <a:rPr kumimoji="0" lang="en-US" altLang="zh-CN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P+He</a:t>
            </a: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) spectra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1848E"/>
              </a:buClr>
              <a:buSzPct val="50000"/>
              <a:buFont typeface="Wingdings 2"/>
              <a:buChar char="³"/>
              <a:tabLst/>
              <a:defRPr/>
            </a:pP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6 telescopes (30°in zenith) + ¼ WCDA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77AB1"/>
              </a:buClr>
              <a:buSzPct val="50000"/>
              <a:buFont typeface="Wingdings 2"/>
              <a:buChar char=""/>
              <a:tabLst/>
              <a:defRPr/>
            </a:pP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1- 100 </a:t>
            </a:r>
            <a:r>
              <a:rPr kumimoji="0" lang="en-US" altLang="zh-CN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PeV</a:t>
            </a: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 (Cherenkov mode)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1848E"/>
              </a:buClr>
              <a:buSzPct val="50000"/>
              <a:buFont typeface="Wingdings 2"/>
              <a:buChar char="³"/>
              <a:tabLst/>
              <a:defRPr/>
            </a:pP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Pure iron or heavy nuclei  spectra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1848E"/>
              </a:buClr>
              <a:buSzPct val="50000"/>
              <a:buFont typeface="Wingdings 2"/>
              <a:buChar char="³"/>
              <a:tabLst/>
              <a:defRPr/>
            </a:pP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18 telescopes (45 °in zenith) + </a:t>
            </a: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scintillator detectors </a:t>
            </a: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+ </a:t>
            </a:r>
            <a:r>
              <a:rPr kumimoji="0" lang="en-US" altLang="zh-CN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muon</a:t>
            </a: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 detectors array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77AB1"/>
              </a:buClr>
              <a:buSzPct val="50000"/>
              <a:buFont typeface="Wingdings 2"/>
              <a:buChar char=""/>
              <a:tabLst/>
              <a:defRPr/>
            </a:pP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&gt;100 </a:t>
            </a:r>
            <a:r>
              <a:rPr kumimoji="0" lang="en-US" altLang="zh-CN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PeV</a:t>
            </a: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 (fluorescence mode) 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1848E"/>
              </a:buClr>
              <a:buSzPct val="50000"/>
              <a:buFont typeface="Wingdings 2"/>
              <a:buChar char="³"/>
              <a:tabLst/>
              <a:defRPr/>
            </a:pP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2</a:t>
            </a:r>
            <a:r>
              <a:rPr kumimoji="0" lang="en-US" altLang="zh-CN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nd</a:t>
            </a: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 knee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1848E"/>
              </a:buClr>
              <a:buSzPct val="50000"/>
              <a:buFont typeface="Wingdings 2"/>
              <a:buChar char="³"/>
              <a:tabLst/>
              <a:defRPr/>
            </a:pP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20 telescopes +  </a:t>
            </a:r>
            <a:r>
              <a:rPr kumimoji="0" lang="en-US" altLang="zh-CN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muon</a:t>
            </a: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 detectors array</a:t>
            </a:r>
            <a:endParaRPr kumimoji="0" lang="zh-CN" altLang="en-US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华文楷体" panose="02010600040101010101" pitchFamily="2" charset="-122"/>
            </a:endParaRPr>
          </a:p>
        </p:txBody>
      </p:sp>
      <p:sp>
        <p:nvSpPr>
          <p:cNvPr id="15" name="内容占位符 1"/>
          <p:cNvSpPr>
            <a:spLocks noGrp="1"/>
          </p:cNvSpPr>
          <p:nvPr>
            <p:ph idx="1"/>
          </p:nvPr>
        </p:nvSpPr>
        <p:spPr>
          <a:xfrm>
            <a:off x="1108699" y="568218"/>
            <a:ext cx="8431853" cy="844558"/>
          </a:xfrm>
        </p:spPr>
        <p:txBody>
          <a:bodyPr>
            <a:normAutofit/>
          </a:bodyPr>
          <a:lstStyle/>
          <a:p>
            <a:pPr lvl="1"/>
            <a:r>
              <a:rPr lang="en-US" altLang="zh-CN" sz="2000" b="1" dirty="0" smtClean="0">
                <a:solidFill>
                  <a:schemeClr val="tx2"/>
                </a:solidFill>
              </a:rPr>
              <a:t>Measure </a:t>
            </a:r>
            <a:r>
              <a:rPr lang="en-US" altLang="zh-CN" sz="2000" b="1" dirty="0">
                <a:solidFill>
                  <a:schemeClr val="tx2"/>
                </a:solidFill>
              </a:rPr>
              <a:t>individual cosmic ray spectra from 10TeV to </a:t>
            </a:r>
            <a:r>
              <a:rPr lang="en-US" altLang="zh-CN" sz="2000" b="1" dirty="0" err="1" smtClean="0">
                <a:solidFill>
                  <a:schemeClr val="tx2"/>
                </a:solidFill>
              </a:rPr>
              <a:t>EeV</a:t>
            </a:r>
            <a:endParaRPr lang="en-US" altLang="zh-CN" sz="2000" b="1" dirty="0" smtClean="0">
              <a:solidFill>
                <a:schemeClr val="tx2"/>
              </a:solidFill>
            </a:endParaRPr>
          </a:p>
          <a:p>
            <a:pPr lvl="1"/>
            <a:r>
              <a:rPr lang="en-US" altLang="zh-CN" sz="2000" b="1" dirty="0" smtClean="0">
                <a:solidFill>
                  <a:schemeClr val="tx2"/>
                </a:solidFill>
              </a:rPr>
              <a:t>Multi-parameters, Multi-stages </a:t>
            </a:r>
          </a:p>
          <a:p>
            <a:pPr marL="457200" lvl="1" indent="0">
              <a:buNone/>
            </a:pPr>
            <a:endParaRPr lang="zh-CN" altLang="en-US" sz="2000" dirty="0"/>
          </a:p>
        </p:txBody>
      </p:sp>
      <p:sp>
        <p:nvSpPr>
          <p:cNvPr id="18" name="标题 2"/>
          <p:cNvSpPr>
            <a:spLocks noGrp="1"/>
          </p:cNvSpPr>
          <p:nvPr>
            <p:ph type="title"/>
          </p:nvPr>
        </p:nvSpPr>
        <p:spPr>
          <a:xfrm>
            <a:off x="673224" y="63874"/>
            <a:ext cx="7211144" cy="576064"/>
          </a:xfrm>
        </p:spPr>
        <p:txBody>
          <a:bodyPr>
            <a:norm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</a:rPr>
              <a:t>LHAASO science in cosmic ray measurement 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5447181" y="990497"/>
            <a:ext cx="3013251" cy="2870552"/>
            <a:chOff x="5447181" y="990497"/>
            <a:chExt cx="3013251" cy="2870552"/>
          </a:xfrm>
        </p:grpSpPr>
        <p:grpSp>
          <p:nvGrpSpPr>
            <p:cNvPr id="29" name="组合 28"/>
            <p:cNvGrpSpPr/>
            <p:nvPr/>
          </p:nvGrpSpPr>
          <p:grpSpPr>
            <a:xfrm>
              <a:off x="5447181" y="990497"/>
              <a:ext cx="3013251" cy="2870552"/>
              <a:chOff x="2231740" y="783954"/>
              <a:chExt cx="6264696" cy="5472608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2231740" y="783954"/>
                <a:ext cx="6264696" cy="5472608"/>
                <a:chOff x="2915816" y="1043426"/>
                <a:chExt cx="5616624" cy="5451198"/>
              </a:xfrm>
            </p:grpSpPr>
            <p:pic>
              <p:nvPicPr>
                <p:cNvPr id="10" name="图片 9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600000">
                  <a:off x="2915816" y="1043426"/>
                  <a:ext cx="5616624" cy="5451198"/>
                </a:xfrm>
                <a:prstGeom prst="rect">
                  <a:avLst/>
                </a:prstGeom>
              </p:spPr>
            </p:pic>
            <p:sp>
              <p:nvSpPr>
                <p:cNvPr id="4" name="文本框 3"/>
                <p:cNvSpPr txBox="1"/>
                <p:nvPr/>
              </p:nvSpPr>
              <p:spPr>
                <a:xfrm rot="19906441">
                  <a:off x="5495599" y="4327625"/>
                  <a:ext cx="457056" cy="10772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endParaRPr lang="zh-CN" altLang="en-US" sz="100" dirty="0"/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4831154" y="4077072"/>
                <a:ext cx="315041" cy="192141"/>
                <a:chOff x="4831154" y="4077072"/>
                <a:chExt cx="315041" cy="192141"/>
              </a:xfrm>
            </p:grpSpPr>
            <p:cxnSp>
              <p:nvCxnSpPr>
                <p:cNvPr id="22" name="直接连接符 21"/>
                <p:cNvCxnSpPr/>
                <p:nvPr/>
              </p:nvCxnSpPr>
              <p:spPr>
                <a:xfrm flipV="1">
                  <a:off x="4932040" y="4197205"/>
                  <a:ext cx="214155" cy="72008"/>
                </a:xfrm>
                <a:prstGeom prst="line">
                  <a:avLst/>
                </a:prstGeom>
                <a:ln w="57150">
                  <a:solidFill>
                    <a:srgbClr val="C00000"/>
                  </a:solidFill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接连接符 23"/>
                <p:cNvCxnSpPr/>
                <p:nvPr/>
              </p:nvCxnSpPr>
              <p:spPr>
                <a:xfrm flipH="1" flipV="1">
                  <a:off x="4831154" y="4077072"/>
                  <a:ext cx="91261" cy="187750"/>
                </a:xfrm>
                <a:prstGeom prst="line">
                  <a:avLst/>
                </a:prstGeom>
                <a:ln w="57150">
                  <a:solidFill>
                    <a:srgbClr val="C00000"/>
                  </a:solidFill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0" name="椭圆 29"/>
            <p:cNvSpPr/>
            <p:nvPr/>
          </p:nvSpPr>
          <p:spPr>
            <a:xfrm rot="-1800000">
              <a:off x="7045635" y="2677867"/>
              <a:ext cx="184083" cy="75636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2307791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67544" y="-27384"/>
            <a:ext cx="4485456" cy="864096"/>
          </a:xfrm>
        </p:spPr>
        <p:txBody>
          <a:bodyPr>
            <a:normAutofit/>
          </a:bodyPr>
          <a:lstStyle/>
          <a:p>
            <a:pPr algn="l"/>
            <a:r>
              <a:rPr lang="en-US" altLang="zh-CN" sz="4000" dirty="0" smtClean="0">
                <a:solidFill>
                  <a:srgbClr val="002060"/>
                </a:solidFill>
              </a:rPr>
              <a:t>Trigger algorithm</a:t>
            </a:r>
            <a:endParaRPr lang="zh-CN" altLang="en-US" sz="4000" dirty="0">
              <a:solidFill>
                <a:srgbClr val="002060"/>
              </a:solidFill>
            </a:endParaRPr>
          </a:p>
        </p:txBody>
      </p:sp>
      <p:sp>
        <p:nvSpPr>
          <p:cNvPr id="104" name="Text Box 94"/>
          <p:cNvSpPr txBox="1">
            <a:spLocks noChangeArrowheads="1"/>
          </p:cNvSpPr>
          <p:nvPr/>
        </p:nvSpPr>
        <p:spPr bwMode="auto">
          <a:xfrm>
            <a:off x="28575" y="836712"/>
            <a:ext cx="5847755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zh-CN" altLang="en-US" sz="2400" dirty="0" smtClean="0">
                <a:solidFill>
                  <a:srgbClr val="FF0000"/>
                </a:solidFill>
              </a:rPr>
              <a:t> </a:t>
            </a:r>
            <a:r>
              <a:rPr lang="en-US" altLang="zh-CN" sz="2400" dirty="0" smtClean="0">
                <a:solidFill>
                  <a:srgbClr val="FF0000"/>
                </a:solidFill>
              </a:rPr>
              <a:t>First level trigger</a:t>
            </a:r>
            <a:r>
              <a:rPr lang="zh-CN" altLang="en-US" sz="2400" dirty="0" smtClean="0">
                <a:solidFill>
                  <a:srgbClr val="FF0000"/>
                </a:solidFill>
              </a:rPr>
              <a:t>：</a:t>
            </a:r>
            <a:r>
              <a:rPr lang="en-US" altLang="zh-CN" sz="2400" dirty="0">
                <a:solidFill>
                  <a:srgbClr val="FF0000"/>
                </a:solidFill>
              </a:rPr>
              <a:t>s</a:t>
            </a:r>
            <a:r>
              <a:rPr lang="en-US" altLang="zh-CN" sz="2400" dirty="0" smtClean="0">
                <a:solidFill>
                  <a:srgbClr val="FF0000"/>
                </a:solidFill>
              </a:rPr>
              <a:t>ingle channel trigger</a:t>
            </a:r>
            <a:endParaRPr lang="zh-CN" altLang="en-US" sz="2400" dirty="0">
              <a:solidFill>
                <a:srgbClr val="FF0000"/>
              </a:solidFill>
            </a:endParaRPr>
          </a:p>
        </p:txBody>
      </p:sp>
      <p:sp>
        <p:nvSpPr>
          <p:cNvPr id="105" name="Rectangle 95"/>
          <p:cNvSpPr>
            <a:spLocks noChangeArrowheads="1"/>
          </p:cNvSpPr>
          <p:nvPr/>
        </p:nvSpPr>
        <p:spPr bwMode="auto">
          <a:xfrm>
            <a:off x="152400" y="1359024"/>
            <a:ext cx="4800600" cy="485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/>
          <a:lstStyle/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zh-CN" sz="2000" dirty="0" smtClean="0">
                <a:solidFill>
                  <a:prstClr val="black"/>
                </a:solidFill>
              </a:rPr>
              <a:t>Signal to noise ratio:</a:t>
            </a:r>
            <a:r>
              <a:rPr lang="zh-CN" altLang="en-US" sz="2000" dirty="0">
                <a:solidFill>
                  <a:prstClr val="black"/>
                </a:solidFill>
              </a:rPr>
              <a:t> </a:t>
            </a:r>
            <a:r>
              <a:rPr lang="en-US" altLang="zh-CN" sz="2000" dirty="0" smtClean="0">
                <a:solidFill>
                  <a:prstClr val="black"/>
                </a:solidFill>
              </a:rPr>
              <a:t>S/N&gt;n   </a:t>
            </a:r>
          </a:p>
          <a:p>
            <a:pPr marL="342900" indent="-34290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r>
              <a:rPr lang="en-US" altLang="zh-CN" sz="2000" dirty="0" smtClean="0">
                <a:solidFill>
                  <a:prstClr val="black"/>
                </a:solidFill>
              </a:rPr>
              <a:t>Threshold </a:t>
            </a:r>
            <a:r>
              <a:rPr lang="en-US" altLang="zh-CN" sz="2000" dirty="0"/>
              <a:t>varies with the intensity of the sky background light.</a:t>
            </a:r>
            <a:r>
              <a:rPr lang="en-US" altLang="zh-CN" sz="2000" dirty="0" smtClean="0">
                <a:solidFill>
                  <a:prstClr val="black"/>
                </a:solidFill>
              </a:rPr>
              <a:t>   </a:t>
            </a:r>
            <a:endParaRPr lang="en-US" altLang="zh-CN" sz="2000" dirty="0">
              <a:solidFill>
                <a:prstClr val="black"/>
              </a:solidFill>
            </a:endParaRPr>
          </a:p>
        </p:txBody>
      </p:sp>
      <p:sp>
        <p:nvSpPr>
          <p:cNvPr id="118" name="Text Box 78"/>
          <p:cNvSpPr txBox="1">
            <a:spLocks noChangeArrowheads="1"/>
          </p:cNvSpPr>
          <p:nvPr/>
        </p:nvSpPr>
        <p:spPr bwMode="auto">
          <a:xfrm>
            <a:off x="60325" y="2348880"/>
            <a:ext cx="4968875" cy="8309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 smtClean="0">
                <a:solidFill>
                  <a:srgbClr val="FF0000"/>
                </a:solidFill>
              </a:rPr>
              <a:t>Second level trigger</a:t>
            </a:r>
            <a:r>
              <a:rPr lang="zh-CN" altLang="en-US" sz="2400" dirty="0" smtClean="0">
                <a:solidFill>
                  <a:srgbClr val="FF0000"/>
                </a:solidFill>
              </a:rPr>
              <a:t>： </a:t>
            </a:r>
            <a:r>
              <a:rPr lang="en-US" altLang="zh-CN" sz="2400" dirty="0" smtClean="0">
                <a:solidFill>
                  <a:srgbClr val="FF0000"/>
                </a:solidFill>
              </a:rPr>
              <a:t>pattern recognition</a:t>
            </a:r>
            <a:endParaRPr lang="zh-CN" altLang="en-US" dirty="0">
              <a:solidFill>
                <a:srgbClr val="FF0000"/>
              </a:solidFill>
            </a:endParaRPr>
          </a:p>
        </p:txBody>
      </p:sp>
      <p:grpSp>
        <p:nvGrpSpPr>
          <p:cNvPr id="120" name="组合 93"/>
          <p:cNvGrpSpPr/>
          <p:nvPr/>
        </p:nvGrpSpPr>
        <p:grpSpPr>
          <a:xfrm>
            <a:off x="435634" y="3356992"/>
            <a:ext cx="3488292" cy="2016224"/>
            <a:chOff x="5933318" y="4430439"/>
            <a:chExt cx="3382468" cy="1849287"/>
          </a:xfrm>
        </p:grpSpPr>
        <p:grpSp>
          <p:nvGrpSpPr>
            <p:cNvPr id="122" name="Group 4"/>
            <p:cNvGrpSpPr>
              <a:grpSpLocks/>
            </p:cNvGrpSpPr>
            <p:nvPr/>
          </p:nvGrpSpPr>
          <p:grpSpPr bwMode="auto">
            <a:xfrm>
              <a:off x="7524326" y="4430439"/>
              <a:ext cx="1512168" cy="1152127"/>
              <a:chOff x="3446" y="2569"/>
              <a:chExt cx="2019" cy="1429"/>
            </a:xfrm>
          </p:grpSpPr>
          <p:sp>
            <p:nvSpPr>
              <p:cNvPr id="164" name="AutoShape 5"/>
              <p:cNvSpPr>
                <a:spLocks noChangeArrowheads="1"/>
              </p:cNvSpPr>
              <p:nvPr/>
            </p:nvSpPr>
            <p:spPr bwMode="auto">
              <a:xfrm rot="5400000">
                <a:off x="3446" y="2569"/>
                <a:ext cx="295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65" name="AutoShape 6"/>
              <p:cNvSpPr>
                <a:spLocks noChangeArrowheads="1"/>
              </p:cNvSpPr>
              <p:nvPr/>
            </p:nvSpPr>
            <p:spPr bwMode="auto">
              <a:xfrm rot="5400000">
                <a:off x="3764" y="2569"/>
                <a:ext cx="295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66" name="AutoShape 7"/>
              <p:cNvSpPr>
                <a:spLocks noChangeArrowheads="1"/>
              </p:cNvSpPr>
              <p:nvPr/>
            </p:nvSpPr>
            <p:spPr bwMode="auto">
              <a:xfrm rot="5400000">
                <a:off x="4115" y="2594"/>
                <a:ext cx="295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67" name="AutoShape 8"/>
              <p:cNvSpPr>
                <a:spLocks noChangeArrowheads="1"/>
              </p:cNvSpPr>
              <p:nvPr/>
            </p:nvSpPr>
            <p:spPr bwMode="auto">
              <a:xfrm rot="5400000">
                <a:off x="4399" y="2569"/>
                <a:ext cx="295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68" name="AutoShape 9"/>
              <p:cNvSpPr>
                <a:spLocks noChangeArrowheads="1"/>
              </p:cNvSpPr>
              <p:nvPr/>
            </p:nvSpPr>
            <p:spPr bwMode="auto">
              <a:xfrm rot="5400000">
                <a:off x="4716" y="2569"/>
                <a:ext cx="295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69" name="AutoShape 10"/>
              <p:cNvSpPr>
                <a:spLocks noChangeArrowheads="1"/>
              </p:cNvSpPr>
              <p:nvPr/>
            </p:nvSpPr>
            <p:spPr bwMode="auto">
              <a:xfrm rot="5400000">
                <a:off x="5034" y="2569"/>
                <a:ext cx="295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70" name="AutoShape 11"/>
              <p:cNvSpPr>
                <a:spLocks noChangeArrowheads="1"/>
              </p:cNvSpPr>
              <p:nvPr/>
            </p:nvSpPr>
            <p:spPr bwMode="auto">
              <a:xfrm rot="5400000">
                <a:off x="3582" y="2796"/>
                <a:ext cx="295" cy="295"/>
              </a:xfrm>
              <a:prstGeom prst="flowChartPreparation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71" name="AutoShape 12"/>
              <p:cNvSpPr>
                <a:spLocks noChangeArrowheads="1"/>
              </p:cNvSpPr>
              <p:nvPr/>
            </p:nvSpPr>
            <p:spPr bwMode="auto">
              <a:xfrm rot="5400000">
                <a:off x="3900" y="2796"/>
                <a:ext cx="295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72" name="AutoShape 13"/>
              <p:cNvSpPr>
                <a:spLocks noChangeArrowheads="1"/>
              </p:cNvSpPr>
              <p:nvPr/>
            </p:nvSpPr>
            <p:spPr bwMode="auto">
              <a:xfrm rot="5400000">
                <a:off x="4217" y="2796"/>
                <a:ext cx="295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73" name="AutoShape 14"/>
              <p:cNvSpPr>
                <a:spLocks noChangeArrowheads="1"/>
              </p:cNvSpPr>
              <p:nvPr/>
            </p:nvSpPr>
            <p:spPr bwMode="auto">
              <a:xfrm rot="5400000">
                <a:off x="4535" y="2796"/>
                <a:ext cx="295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74" name="AutoShape 15"/>
              <p:cNvSpPr>
                <a:spLocks noChangeArrowheads="1"/>
              </p:cNvSpPr>
              <p:nvPr/>
            </p:nvSpPr>
            <p:spPr bwMode="auto">
              <a:xfrm rot="5400000">
                <a:off x="4852" y="2796"/>
                <a:ext cx="295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75" name="AutoShape 16"/>
              <p:cNvSpPr>
                <a:spLocks noChangeArrowheads="1"/>
              </p:cNvSpPr>
              <p:nvPr/>
            </p:nvSpPr>
            <p:spPr bwMode="auto">
              <a:xfrm rot="5400000">
                <a:off x="5170" y="2796"/>
                <a:ext cx="295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76" name="AutoShape 17"/>
              <p:cNvSpPr>
                <a:spLocks noChangeArrowheads="1"/>
              </p:cNvSpPr>
              <p:nvPr/>
            </p:nvSpPr>
            <p:spPr bwMode="auto">
              <a:xfrm rot="5400000">
                <a:off x="3446" y="3022"/>
                <a:ext cx="295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77" name="AutoShape 18"/>
              <p:cNvSpPr>
                <a:spLocks noChangeArrowheads="1"/>
              </p:cNvSpPr>
              <p:nvPr/>
            </p:nvSpPr>
            <p:spPr bwMode="auto">
              <a:xfrm rot="5400000">
                <a:off x="3764" y="3022"/>
                <a:ext cx="295" cy="295"/>
              </a:xfrm>
              <a:prstGeom prst="flowChartPreparation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78" name="AutoShape 19"/>
              <p:cNvSpPr>
                <a:spLocks noChangeArrowheads="1"/>
              </p:cNvSpPr>
              <p:nvPr/>
            </p:nvSpPr>
            <p:spPr bwMode="auto">
              <a:xfrm rot="5400000">
                <a:off x="4081" y="3022"/>
                <a:ext cx="295" cy="295"/>
              </a:xfrm>
              <a:prstGeom prst="flowChartPreparation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79" name="AutoShape 20"/>
              <p:cNvSpPr>
                <a:spLocks noChangeArrowheads="1"/>
              </p:cNvSpPr>
              <p:nvPr/>
            </p:nvSpPr>
            <p:spPr bwMode="auto">
              <a:xfrm rot="5400000">
                <a:off x="4399" y="3022"/>
                <a:ext cx="295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80" name="AutoShape 21"/>
              <p:cNvSpPr>
                <a:spLocks noChangeArrowheads="1"/>
              </p:cNvSpPr>
              <p:nvPr/>
            </p:nvSpPr>
            <p:spPr bwMode="auto">
              <a:xfrm rot="5400000">
                <a:off x="4716" y="3022"/>
                <a:ext cx="295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81" name="AutoShape 22"/>
              <p:cNvSpPr>
                <a:spLocks noChangeArrowheads="1"/>
              </p:cNvSpPr>
              <p:nvPr/>
            </p:nvSpPr>
            <p:spPr bwMode="auto">
              <a:xfrm rot="5400000">
                <a:off x="5034" y="3022"/>
                <a:ext cx="295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82" name="AutoShape 23"/>
              <p:cNvSpPr>
                <a:spLocks noChangeArrowheads="1"/>
              </p:cNvSpPr>
              <p:nvPr/>
            </p:nvSpPr>
            <p:spPr bwMode="auto">
              <a:xfrm rot="5400000">
                <a:off x="3582" y="3249"/>
                <a:ext cx="295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83" name="AutoShape 24"/>
              <p:cNvSpPr>
                <a:spLocks noChangeArrowheads="1"/>
              </p:cNvSpPr>
              <p:nvPr/>
            </p:nvSpPr>
            <p:spPr bwMode="auto">
              <a:xfrm rot="5400000">
                <a:off x="3900" y="3249"/>
                <a:ext cx="295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84" name="AutoShape 25"/>
              <p:cNvSpPr>
                <a:spLocks noChangeArrowheads="1"/>
              </p:cNvSpPr>
              <p:nvPr/>
            </p:nvSpPr>
            <p:spPr bwMode="auto">
              <a:xfrm rot="5400000">
                <a:off x="4217" y="3249"/>
                <a:ext cx="295" cy="295"/>
              </a:xfrm>
              <a:prstGeom prst="flowChartPreparation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85" name="AutoShape 26"/>
              <p:cNvSpPr>
                <a:spLocks noChangeArrowheads="1"/>
              </p:cNvSpPr>
              <p:nvPr/>
            </p:nvSpPr>
            <p:spPr bwMode="auto">
              <a:xfrm rot="5400000">
                <a:off x="4535" y="3249"/>
                <a:ext cx="295" cy="295"/>
              </a:xfrm>
              <a:prstGeom prst="flowChartPreparation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86" name="AutoShape 27"/>
              <p:cNvSpPr>
                <a:spLocks noChangeArrowheads="1"/>
              </p:cNvSpPr>
              <p:nvPr/>
            </p:nvSpPr>
            <p:spPr bwMode="auto">
              <a:xfrm rot="5400000">
                <a:off x="4852" y="3249"/>
                <a:ext cx="295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87" name="AutoShape 28"/>
              <p:cNvSpPr>
                <a:spLocks noChangeArrowheads="1"/>
              </p:cNvSpPr>
              <p:nvPr/>
            </p:nvSpPr>
            <p:spPr bwMode="auto">
              <a:xfrm rot="5400000">
                <a:off x="5170" y="3249"/>
                <a:ext cx="295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88" name="AutoShape 29"/>
              <p:cNvSpPr>
                <a:spLocks noChangeArrowheads="1"/>
              </p:cNvSpPr>
              <p:nvPr/>
            </p:nvSpPr>
            <p:spPr bwMode="auto">
              <a:xfrm rot="5400000">
                <a:off x="3446" y="3476"/>
                <a:ext cx="295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89" name="AutoShape 30"/>
              <p:cNvSpPr>
                <a:spLocks noChangeArrowheads="1"/>
              </p:cNvSpPr>
              <p:nvPr/>
            </p:nvSpPr>
            <p:spPr bwMode="auto">
              <a:xfrm rot="5400000">
                <a:off x="3764" y="3476"/>
                <a:ext cx="295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90" name="AutoShape 31"/>
              <p:cNvSpPr>
                <a:spLocks noChangeArrowheads="1"/>
              </p:cNvSpPr>
              <p:nvPr/>
            </p:nvSpPr>
            <p:spPr bwMode="auto">
              <a:xfrm rot="5400000">
                <a:off x="4081" y="3476"/>
                <a:ext cx="295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91" name="AutoShape 32"/>
              <p:cNvSpPr>
                <a:spLocks noChangeArrowheads="1"/>
              </p:cNvSpPr>
              <p:nvPr/>
            </p:nvSpPr>
            <p:spPr bwMode="auto">
              <a:xfrm rot="5400000">
                <a:off x="4399" y="3476"/>
                <a:ext cx="295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92" name="AutoShape 33"/>
              <p:cNvSpPr>
                <a:spLocks noChangeArrowheads="1"/>
              </p:cNvSpPr>
              <p:nvPr/>
            </p:nvSpPr>
            <p:spPr bwMode="auto">
              <a:xfrm rot="5400000">
                <a:off x="4716" y="3476"/>
                <a:ext cx="295" cy="295"/>
              </a:xfrm>
              <a:prstGeom prst="flowChartPreparation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93" name="AutoShape 34"/>
              <p:cNvSpPr>
                <a:spLocks noChangeArrowheads="1"/>
              </p:cNvSpPr>
              <p:nvPr/>
            </p:nvSpPr>
            <p:spPr bwMode="auto">
              <a:xfrm rot="5400000">
                <a:off x="5034" y="3476"/>
                <a:ext cx="295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94" name="AutoShape 35"/>
              <p:cNvSpPr>
                <a:spLocks noChangeArrowheads="1"/>
              </p:cNvSpPr>
              <p:nvPr/>
            </p:nvSpPr>
            <p:spPr bwMode="auto">
              <a:xfrm rot="5400000">
                <a:off x="3582" y="3703"/>
                <a:ext cx="295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95" name="AutoShape 36"/>
              <p:cNvSpPr>
                <a:spLocks noChangeArrowheads="1"/>
              </p:cNvSpPr>
              <p:nvPr/>
            </p:nvSpPr>
            <p:spPr bwMode="auto">
              <a:xfrm rot="5400000">
                <a:off x="3900" y="3703"/>
                <a:ext cx="295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96" name="AutoShape 37"/>
              <p:cNvSpPr>
                <a:spLocks noChangeArrowheads="1"/>
              </p:cNvSpPr>
              <p:nvPr/>
            </p:nvSpPr>
            <p:spPr bwMode="auto">
              <a:xfrm rot="5400000">
                <a:off x="4217" y="3703"/>
                <a:ext cx="295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97" name="AutoShape 38"/>
              <p:cNvSpPr>
                <a:spLocks noChangeArrowheads="1"/>
              </p:cNvSpPr>
              <p:nvPr/>
            </p:nvSpPr>
            <p:spPr bwMode="auto">
              <a:xfrm rot="5400000">
                <a:off x="4535" y="3703"/>
                <a:ext cx="295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98" name="AutoShape 39"/>
              <p:cNvSpPr>
                <a:spLocks noChangeArrowheads="1"/>
              </p:cNvSpPr>
              <p:nvPr/>
            </p:nvSpPr>
            <p:spPr bwMode="auto">
              <a:xfrm rot="5400000">
                <a:off x="4852" y="3703"/>
                <a:ext cx="295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99" name="AutoShape 40"/>
              <p:cNvSpPr>
                <a:spLocks noChangeArrowheads="1"/>
              </p:cNvSpPr>
              <p:nvPr/>
            </p:nvSpPr>
            <p:spPr bwMode="auto">
              <a:xfrm rot="5400000">
                <a:off x="5170" y="3703"/>
                <a:ext cx="295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</p:grpSp>
        <p:grpSp>
          <p:nvGrpSpPr>
            <p:cNvPr id="123" name="Group 41"/>
            <p:cNvGrpSpPr>
              <a:grpSpLocks/>
            </p:cNvGrpSpPr>
            <p:nvPr/>
          </p:nvGrpSpPr>
          <p:grpSpPr bwMode="auto">
            <a:xfrm>
              <a:off x="5964260" y="4430439"/>
              <a:ext cx="1479374" cy="1148185"/>
              <a:chOff x="3552" y="2784"/>
              <a:chExt cx="2019" cy="1292"/>
            </a:xfrm>
          </p:grpSpPr>
          <p:sp>
            <p:nvSpPr>
              <p:cNvPr id="126" name="AutoShape 42"/>
              <p:cNvSpPr>
                <a:spLocks noChangeArrowheads="1"/>
              </p:cNvSpPr>
              <p:nvPr/>
            </p:nvSpPr>
            <p:spPr bwMode="auto">
              <a:xfrm rot="5400000">
                <a:off x="3566" y="2770"/>
                <a:ext cx="267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27" name="AutoShape 43"/>
              <p:cNvSpPr>
                <a:spLocks noChangeArrowheads="1"/>
              </p:cNvSpPr>
              <p:nvPr/>
            </p:nvSpPr>
            <p:spPr bwMode="auto">
              <a:xfrm rot="5400000">
                <a:off x="3884" y="2770"/>
                <a:ext cx="267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29" name="AutoShape 44"/>
              <p:cNvSpPr>
                <a:spLocks noChangeArrowheads="1"/>
              </p:cNvSpPr>
              <p:nvPr/>
            </p:nvSpPr>
            <p:spPr bwMode="auto">
              <a:xfrm rot="5400000">
                <a:off x="4201" y="2770"/>
                <a:ext cx="267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30" name="AutoShape 45"/>
              <p:cNvSpPr>
                <a:spLocks noChangeArrowheads="1"/>
              </p:cNvSpPr>
              <p:nvPr/>
            </p:nvSpPr>
            <p:spPr bwMode="auto">
              <a:xfrm rot="5400000">
                <a:off x="4519" y="2770"/>
                <a:ext cx="267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32" name="AutoShape 46"/>
              <p:cNvSpPr>
                <a:spLocks noChangeArrowheads="1"/>
              </p:cNvSpPr>
              <p:nvPr/>
            </p:nvSpPr>
            <p:spPr bwMode="auto">
              <a:xfrm rot="5400000">
                <a:off x="4836" y="2770"/>
                <a:ext cx="267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33" name="AutoShape 47"/>
              <p:cNvSpPr>
                <a:spLocks noChangeArrowheads="1"/>
              </p:cNvSpPr>
              <p:nvPr/>
            </p:nvSpPr>
            <p:spPr bwMode="auto">
              <a:xfrm rot="5400000">
                <a:off x="5154" y="2770"/>
                <a:ext cx="267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34" name="AutoShape 48"/>
              <p:cNvSpPr>
                <a:spLocks noChangeArrowheads="1"/>
              </p:cNvSpPr>
              <p:nvPr/>
            </p:nvSpPr>
            <p:spPr bwMode="auto">
              <a:xfrm rot="5400000">
                <a:off x="3702" y="2975"/>
                <a:ext cx="267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35" name="AutoShape 49"/>
              <p:cNvSpPr>
                <a:spLocks noChangeArrowheads="1"/>
              </p:cNvSpPr>
              <p:nvPr/>
            </p:nvSpPr>
            <p:spPr bwMode="auto">
              <a:xfrm rot="5400000">
                <a:off x="4020" y="2975"/>
                <a:ext cx="267" cy="295"/>
              </a:xfrm>
              <a:prstGeom prst="flowChartPreparation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36" name="AutoShape 50"/>
              <p:cNvSpPr>
                <a:spLocks noChangeArrowheads="1"/>
              </p:cNvSpPr>
              <p:nvPr/>
            </p:nvSpPr>
            <p:spPr bwMode="auto">
              <a:xfrm rot="5400000">
                <a:off x="4337" y="2975"/>
                <a:ext cx="267" cy="295"/>
              </a:xfrm>
              <a:prstGeom prst="flowChartPreparation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37" name="AutoShape 51"/>
              <p:cNvSpPr>
                <a:spLocks noChangeArrowheads="1"/>
              </p:cNvSpPr>
              <p:nvPr/>
            </p:nvSpPr>
            <p:spPr bwMode="auto">
              <a:xfrm rot="5400000">
                <a:off x="4655" y="2975"/>
                <a:ext cx="267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38" name="AutoShape 52"/>
              <p:cNvSpPr>
                <a:spLocks noChangeArrowheads="1"/>
              </p:cNvSpPr>
              <p:nvPr/>
            </p:nvSpPr>
            <p:spPr bwMode="auto">
              <a:xfrm rot="5400000">
                <a:off x="4972" y="2975"/>
                <a:ext cx="267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39" name="AutoShape 53"/>
              <p:cNvSpPr>
                <a:spLocks noChangeArrowheads="1"/>
              </p:cNvSpPr>
              <p:nvPr/>
            </p:nvSpPr>
            <p:spPr bwMode="auto">
              <a:xfrm rot="5400000">
                <a:off x="5290" y="2975"/>
                <a:ext cx="267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40" name="AutoShape 54"/>
              <p:cNvSpPr>
                <a:spLocks noChangeArrowheads="1"/>
              </p:cNvSpPr>
              <p:nvPr/>
            </p:nvSpPr>
            <p:spPr bwMode="auto">
              <a:xfrm rot="5400000">
                <a:off x="3567" y="3179"/>
                <a:ext cx="266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41" name="AutoShape 55"/>
              <p:cNvSpPr>
                <a:spLocks noChangeArrowheads="1"/>
              </p:cNvSpPr>
              <p:nvPr/>
            </p:nvSpPr>
            <p:spPr bwMode="auto">
              <a:xfrm rot="5400000">
                <a:off x="3885" y="3179"/>
                <a:ext cx="266" cy="295"/>
              </a:xfrm>
              <a:prstGeom prst="flowChartPreparation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42" name="AutoShape 56"/>
              <p:cNvSpPr>
                <a:spLocks noChangeArrowheads="1"/>
              </p:cNvSpPr>
              <p:nvPr/>
            </p:nvSpPr>
            <p:spPr bwMode="auto">
              <a:xfrm rot="5400000">
                <a:off x="4202" y="3179"/>
                <a:ext cx="266" cy="295"/>
              </a:xfrm>
              <a:prstGeom prst="flowChartPreparation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43" name="AutoShape 57"/>
              <p:cNvSpPr>
                <a:spLocks noChangeArrowheads="1"/>
              </p:cNvSpPr>
              <p:nvPr/>
            </p:nvSpPr>
            <p:spPr bwMode="auto">
              <a:xfrm rot="5400000">
                <a:off x="4520" y="3179"/>
                <a:ext cx="266" cy="295"/>
              </a:xfrm>
              <a:prstGeom prst="flowChartPreparation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44" name="AutoShape 58"/>
              <p:cNvSpPr>
                <a:spLocks noChangeArrowheads="1"/>
              </p:cNvSpPr>
              <p:nvPr/>
            </p:nvSpPr>
            <p:spPr bwMode="auto">
              <a:xfrm rot="5400000">
                <a:off x="4837" y="3179"/>
                <a:ext cx="266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45" name="AutoShape 59"/>
              <p:cNvSpPr>
                <a:spLocks noChangeArrowheads="1"/>
              </p:cNvSpPr>
              <p:nvPr/>
            </p:nvSpPr>
            <p:spPr bwMode="auto">
              <a:xfrm rot="5400000">
                <a:off x="5155" y="3179"/>
                <a:ext cx="266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46" name="AutoShape 60"/>
              <p:cNvSpPr>
                <a:spLocks noChangeArrowheads="1"/>
              </p:cNvSpPr>
              <p:nvPr/>
            </p:nvSpPr>
            <p:spPr bwMode="auto">
              <a:xfrm rot="5400000">
                <a:off x="3702" y="3385"/>
                <a:ext cx="267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47" name="AutoShape 61"/>
              <p:cNvSpPr>
                <a:spLocks noChangeArrowheads="1"/>
              </p:cNvSpPr>
              <p:nvPr/>
            </p:nvSpPr>
            <p:spPr bwMode="auto">
              <a:xfrm rot="5400000">
                <a:off x="4020" y="3385"/>
                <a:ext cx="267" cy="295"/>
              </a:xfrm>
              <a:prstGeom prst="flowChartPreparation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48" name="AutoShape 62"/>
              <p:cNvSpPr>
                <a:spLocks noChangeArrowheads="1"/>
              </p:cNvSpPr>
              <p:nvPr/>
            </p:nvSpPr>
            <p:spPr bwMode="auto">
              <a:xfrm rot="5400000">
                <a:off x="4337" y="3385"/>
                <a:ext cx="267" cy="295"/>
              </a:xfrm>
              <a:prstGeom prst="flowChartPreparation">
                <a:avLst/>
              </a:prstGeom>
              <a:solidFill>
                <a:schemeClr val="tx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49" name="AutoShape 63"/>
              <p:cNvSpPr>
                <a:spLocks noChangeArrowheads="1"/>
              </p:cNvSpPr>
              <p:nvPr/>
            </p:nvSpPr>
            <p:spPr bwMode="auto">
              <a:xfrm rot="5400000">
                <a:off x="4655" y="3385"/>
                <a:ext cx="267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50" name="AutoShape 64"/>
              <p:cNvSpPr>
                <a:spLocks noChangeArrowheads="1"/>
              </p:cNvSpPr>
              <p:nvPr/>
            </p:nvSpPr>
            <p:spPr bwMode="auto">
              <a:xfrm rot="5400000">
                <a:off x="4972" y="3385"/>
                <a:ext cx="267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51" name="AutoShape 65"/>
              <p:cNvSpPr>
                <a:spLocks noChangeArrowheads="1"/>
              </p:cNvSpPr>
              <p:nvPr/>
            </p:nvSpPr>
            <p:spPr bwMode="auto">
              <a:xfrm rot="5400000">
                <a:off x="5290" y="3385"/>
                <a:ext cx="267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52" name="AutoShape 66"/>
              <p:cNvSpPr>
                <a:spLocks noChangeArrowheads="1"/>
              </p:cNvSpPr>
              <p:nvPr/>
            </p:nvSpPr>
            <p:spPr bwMode="auto">
              <a:xfrm rot="5400000">
                <a:off x="3566" y="3590"/>
                <a:ext cx="267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53" name="AutoShape 67"/>
              <p:cNvSpPr>
                <a:spLocks noChangeArrowheads="1"/>
              </p:cNvSpPr>
              <p:nvPr/>
            </p:nvSpPr>
            <p:spPr bwMode="auto">
              <a:xfrm rot="5400000">
                <a:off x="3884" y="3590"/>
                <a:ext cx="267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54" name="AutoShape 68"/>
              <p:cNvSpPr>
                <a:spLocks noChangeArrowheads="1"/>
              </p:cNvSpPr>
              <p:nvPr/>
            </p:nvSpPr>
            <p:spPr bwMode="auto">
              <a:xfrm rot="5400000">
                <a:off x="4201" y="3590"/>
                <a:ext cx="267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55" name="AutoShape 69"/>
              <p:cNvSpPr>
                <a:spLocks noChangeArrowheads="1"/>
              </p:cNvSpPr>
              <p:nvPr/>
            </p:nvSpPr>
            <p:spPr bwMode="auto">
              <a:xfrm rot="5400000">
                <a:off x="4519" y="3590"/>
                <a:ext cx="267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56" name="AutoShape 70"/>
              <p:cNvSpPr>
                <a:spLocks noChangeArrowheads="1"/>
              </p:cNvSpPr>
              <p:nvPr/>
            </p:nvSpPr>
            <p:spPr bwMode="auto">
              <a:xfrm rot="5400000">
                <a:off x="4836" y="3590"/>
                <a:ext cx="267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57" name="AutoShape 71"/>
              <p:cNvSpPr>
                <a:spLocks noChangeArrowheads="1"/>
              </p:cNvSpPr>
              <p:nvPr/>
            </p:nvSpPr>
            <p:spPr bwMode="auto">
              <a:xfrm rot="5400000">
                <a:off x="5154" y="3590"/>
                <a:ext cx="267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58" name="AutoShape 72"/>
              <p:cNvSpPr>
                <a:spLocks noChangeArrowheads="1"/>
              </p:cNvSpPr>
              <p:nvPr/>
            </p:nvSpPr>
            <p:spPr bwMode="auto">
              <a:xfrm rot="5400000">
                <a:off x="3702" y="3795"/>
                <a:ext cx="267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59" name="AutoShape 73"/>
              <p:cNvSpPr>
                <a:spLocks noChangeArrowheads="1"/>
              </p:cNvSpPr>
              <p:nvPr/>
            </p:nvSpPr>
            <p:spPr bwMode="auto">
              <a:xfrm rot="5400000">
                <a:off x="4020" y="3795"/>
                <a:ext cx="267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60" name="AutoShape 74"/>
              <p:cNvSpPr>
                <a:spLocks noChangeArrowheads="1"/>
              </p:cNvSpPr>
              <p:nvPr/>
            </p:nvSpPr>
            <p:spPr bwMode="auto">
              <a:xfrm rot="5400000">
                <a:off x="4337" y="3795"/>
                <a:ext cx="267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61" name="AutoShape 75"/>
              <p:cNvSpPr>
                <a:spLocks noChangeArrowheads="1"/>
              </p:cNvSpPr>
              <p:nvPr/>
            </p:nvSpPr>
            <p:spPr bwMode="auto">
              <a:xfrm rot="5400000">
                <a:off x="4655" y="3795"/>
                <a:ext cx="267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62" name="AutoShape 76"/>
              <p:cNvSpPr>
                <a:spLocks noChangeArrowheads="1"/>
              </p:cNvSpPr>
              <p:nvPr/>
            </p:nvSpPr>
            <p:spPr bwMode="auto">
              <a:xfrm rot="5400000">
                <a:off x="4972" y="3795"/>
                <a:ext cx="267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  <p:sp>
            <p:nvSpPr>
              <p:cNvPr id="163" name="AutoShape 77"/>
              <p:cNvSpPr>
                <a:spLocks noChangeArrowheads="1"/>
              </p:cNvSpPr>
              <p:nvPr/>
            </p:nvSpPr>
            <p:spPr bwMode="auto">
              <a:xfrm rot="5400000">
                <a:off x="5290" y="3795"/>
                <a:ext cx="267" cy="295"/>
              </a:xfrm>
              <a:prstGeom prst="flowChartPreparation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rot="10800000" vert="eaVert" wrap="none" anchor="ctr"/>
              <a:lstStyle/>
              <a:p>
                <a:pPr algn="r"/>
                <a:endParaRPr lang="zh-CN" altLang="zh-CN">
                  <a:solidFill>
                    <a:prstClr val="black"/>
                  </a:solidFill>
                </a:endParaRPr>
              </a:p>
            </p:txBody>
          </p:sp>
        </p:grpSp>
        <p:sp>
          <p:nvSpPr>
            <p:cNvPr id="124" name="Rectangle 80"/>
            <p:cNvSpPr>
              <a:spLocks noChangeArrowheads="1"/>
            </p:cNvSpPr>
            <p:nvPr/>
          </p:nvSpPr>
          <p:spPr bwMode="auto">
            <a:xfrm>
              <a:off x="5933318" y="5686909"/>
              <a:ext cx="1497235" cy="592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r>
                <a:rPr lang="en-US" altLang="zh-CN" dirty="0" smtClean="0">
                  <a:solidFill>
                    <a:prstClr val="black"/>
                  </a:solidFill>
                </a:rPr>
                <a:t>Round-shaped</a:t>
              </a:r>
            </a:p>
            <a:p>
              <a:r>
                <a:rPr lang="en-US" altLang="zh-CN" dirty="0" smtClean="0">
                  <a:solidFill>
                    <a:prstClr val="black"/>
                  </a:solidFill>
                </a:rPr>
                <a:t> pattern</a:t>
              </a:r>
              <a:endParaRPr lang="en-US" altLang="zh-CN" dirty="0">
                <a:solidFill>
                  <a:prstClr val="black"/>
                </a:solidFill>
              </a:endParaRPr>
            </a:p>
          </p:txBody>
        </p:sp>
        <p:sp>
          <p:nvSpPr>
            <p:cNvPr id="125" name="Rectangle 81"/>
            <p:cNvSpPr>
              <a:spLocks noChangeArrowheads="1"/>
            </p:cNvSpPr>
            <p:nvPr/>
          </p:nvSpPr>
          <p:spPr bwMode="auto">
            <a:xfrm>
              <a:off x="7649209" y="5686909"/>
              <a:ext cx="1666577" cy="59281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/>
          </p:spPr>
          <p:txBody>
            <a:bodyPr wrap="square">
              <a:spAutoFit/>
            </a:bodyPr>
            <a:lstStyle/>
            <a:p>
              <a:r>
                <a:rPr lang="en-US" altLang="zh-CN" dirty="0"/>
                <a:t>L</a:t>
              </a:r>
              <a:r>
                <a:rPr lang="en-US" altLang="zh-CN" dirty="0" smtClean="0"/>
                <a:t>ine-shaped pattern</a:t>
              </a:r>
              <a:endParaRPr lang="en-US" altLang="zh-CN" dirty="0">
                <a:solidFill>
                  <a:prstClr val="black"/>
                </a:solidFill>
              </a:endParaRPr>
            </a:p>
          </p:txBody>
        </p:sp>
      </p:grpSp>
      <p:grpSp>
        <p:nvGrpSpPr>
          <p:cNvPr id="103" name="组合 11"/>
          <p:cNvGrpSpPr>
            <a:grpSpLocks/>
          </p:cNvGrpSpPr>
          <p:nvPr/>
        </p:nvGrpSpPr>
        <p:grpSpPr bwMode="auto">
          <a:xfrm>
            <a:off x="5689373" y="260648"/>
            <a:ext cx="3222610" cy="3283885"/>
            <a:chOff x="5491096" y="831225"/>
            <a:chExt cx="3222510" cy="3283574"/>
          </a:xfrm>
        </p:grpSpPr>
        <p:grpSp>
          <p:nvGrpSpPr>
            <p:cNvPr id="106" name="Group 9"/>
            <p:cNvGrpSpPr>
              <a:grpSpLocks/>
            </p:cNvGrpSpPr>
            <p:nvPr/>
          </p:nvGrpSpPr>
          <p:grpSpPr bwMode="auto">
            <a:xfrm>
              <a:off x="5491096" y="1195143"/>
              <a:ext cx="3222510" cy="2919656"/>
              <a:chOff x="1475" y="918"/>
              <a:chExt cx="3051" cy="2515"/>
            </a:xfrm>
          </p:grpSpPr>
          <p:pic>
            <p:nvPicPr>
              <p:cNvPr id="113" name="Picture 10" descr="tnt01_big_good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00000" r="-1955" b="30688"/>
              <a:stretch>
                <a:fillRect/>
              </a:stretch>
            </p:blipFill>
            <p:spPr bwMode="auto">
              <a:xfrm>
                <a:off x="2852" y="935"/>
                <a:ext cx="56" cy="234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116" name="Picture 11" descr="tnt02_big_good"/>
              <p:cNvPicPr>
                <a:picLocks noChangeAspect="1" noChangeArrowheads="1"/>
              </p:cNvPicPr>
              <p:nvPr/>
            </p:nvPicPr>
            <p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977" t="-505" r="-977" b="30180"/>
              <a:stretch>
                <a:fillRect/>
              </a:stretch>
            </p:blipFill>
            <p:spPr bwMode="auto">
              <a:xfrm>
                <a:off x="1475" y="918"/>
                <a:ext cx="3051" cy="2515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sp>
          <p:nvSpPr>
            <p:cNvPr id="111" name="TextBox 10"/>
            <p:cNvSpPr txBox="1">
              <a:spLocks noChangeArrowheads="1"/>
            </p:cNvSpPr>
            <p:nvPr/>
          </p:nvSpPr>
          <p:spPr bwMode="auto">
            <a:xfrm>
              <a:off x="5562561" y="831225"/>
              <a:ext cx="3134094" cy="400072"/>
            </a:xfrm>
            <a:prstGeom prst="rect">
              <a:avLst/>
            </a:prstGeom>
            <a:solidFill>
              <a:srgbClr val="FFFF0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宋体" charset="-122"/>
                </a:defRPr>
              </a:lvl9pPr>
            </a:lstStyle>
            <a:p>
              <a:pPr marL="0" marR="0" lvl="0" indent="0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zh-CN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charset="0"/>
                  <a:ea typeface="宋体" charset="-122"/>
                </a:rPr>
                <a:t>One of Cherenkov event</a:t>
              </a:r>
              <a:endParaRPr kumimoji="0" lang="zh-CN" altLang="en-US" sz="2000" b="1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charset="0"/>
                <a:ea typeface="宋体" charset="-122"/>
              </a:endParaRPr>
            </a:p>
          </p:txBody>
        </p:sp>
      </p:grpSp>
      <p:pic>
        <p:nvPicPr>
          <p:cNvPr id="201" name="Picture 7" descr="1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4" cstate="print"/>
          <a:srcRect l="5396" t="20523" r="3744" b="15341"/>
          <a:stretch>
            <a:fillRect/>
          </a:stretch>
        </p:blipFill>
        <p:spPr>
          <a:xfrm>
            <a:off x="5719536" y="3861048"/>
            <a:ext cx="3028928" cy="3028928"/>
          </a:xfrm>
          <a:prstGeom prst="rect">
            <a:avLst/>
          </a:prstGeom>
          <a:noFill/>
          <a:ln/>
        </p:spPr>
      </p:pic>
      <p:sp>
        <p:nvSpPr>
          <p:cNvPr id="3" name="文本框 2"/>
          <p:cNvSpPr txBox="1"/>
          <p:nvPr/>
        </p:nvSpPr>
        <p:spPr>
          <a:xfrm>
            <a:off x="6372200" y="3573016"/>
            <a:ext cx="19987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Fluorescence event</a:t>
            </a:r>
            <a:endParaRPr lang="zh-CN" altLang="en-US" dirty="0"/>
          </a:p>
        </p:txBody>
      </p:sp>
      <p:sp>
        <p:nvSpPr>
          <p:cNvPr id="4" name="文本框 3"/>
          <p:cNvSpPr txBox="1"/>
          <p:nvPr/>
        </p:nvSpPr>
        <p:spPr>
          <a:xfrm>
            <a:off x="7508392" y="4454384"/>
            <a:ext cx="703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Site2 </a:t>
            </a:r>
            <a:endParaRPr lang="zh-CN" altLang="en-US" dirty="0"/>
          </a:p>
        </p:txBody>
      </p:sp>
      <p:sp>
        <p:nvSpPr>
          <p:cNvPr id="202" name="文本框 201"/>
          <p:cNvSpPr txBox="1"/>
          <p:nvPr/>
        </p:nvSpPr>
        <p:spPr>
          <a:xfrm>
            <a:off x="7538986" y="5657472"/>
            <a:ext cx="703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Site1 </a:t>
            </a:r>
            <a:endParaRPr lang="zh-CN" altLang="en-US" dirty="0"/>
          </a:p>
        </p:txBody>
      </p:sp>
      <p:sp>
        <p:nvSpPr>
          <p:cNvPr id="203" name="文本框 202"/>
          <p:cNvSpPr txBox="1"/>
          <p:nvPr/>
        </p:nvSpPr>
        <p:spPr>
          <a:xfrm>
            <a:off x="6660232" y="4499828"/>
            <a:ext cx="7031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/>
              <a:t>Site3 </a:t>
            </a:r>
            <a:endParaRPr lang="zh-CN" altLang="en-US" dirty="0"/>
          </a:p>
        </p:txBody>
      </p:sp>
      <p:sp>
        <p:nvSpPr>
          <p:cNvPr id="204" name="Text Box 78"/>
          <p:cNvSpPr txBox="1">
            <a:spLocks noChangeArrowheads="1"/>
          </p:cNvSpPr>
          <p:nvPr/>
        </p:nvSpPr>
        <p:spPr bwMode="auto">
          <a:xfrm>
            <a:off x="107504" y="5589240"/>
            <a:ext cx="5569028" cy="147732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en-US" altLang="zh-CN" sz="2400" dirty="0" smtClean="0">
                <a:solidFill>
                  <a:srgbClr val="FF0000"/>
                </a:solidFill>
              </a:rPr>
              <a:t>Energy </a:t>
            </a:r>
            <a:r>
              <a:rPr lang="en-US" altLang="zh-CN" sz="2400" dirty="0">
                <a:solidFill>
                  <a:srgbClr val="FF0000"/>
                </a:solidFill>
              </a:rPr>
              <a:t>threshold of the telescope:  ~30 </a:t>
            </a:r>
            <a:r>
              <a:rPr lang="en-US" altLang="zh-CN" sz="2400" dirty="0" err="1">
                <a:solidFill>
                  <a:srgbClr val="FF0000"/>
                </a:solidFill>
              </a:rPr>
              <a:t>TeV</a:t>
            </a:r>
            <a:r>
              <a:rPr lang="en-US" altLang="zh-CN" sz="2400" dirty="0">
                <a:solidFill>
                  <a:srgbClr val="FF0000"/>
                </a:solidFill>
              </a:rPr>
              <a:t> @ moonless night, ~300 </a:t>
            </a:r>
            <a:r>
              <a:rPr lang="en-US" altLang="zh-CN" sz="2400" dirty="0" err="1">
                <a:solidFill>
                  <a:srgbClr val="FF0000"/>
                </a:solidFill>
              </a:rPr>
              <a:t>TeV</a:t>
            </a:r>
            <a:r>
              <a:rPr lang="en-US" altLang="zh-CN" sz="2400" dirty="0">
                <a:solidFill>
                  <a:srgbClr val="FF0000"/>
                </a:solidFill>
              </a:rPr>
              <a:t> @ half moon night.</a:t>
            </a:r>
          </a:p>
          <a:p>
            <a:pPr>
              <a:buFont typeface="Wingdings" pitchFamily="2" charset="2"/>
              <a:buChar char="l"/>
            </a:pPr>
            <a:endParaRPr lang="zh-CN" alt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6306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图片 13" descr="C:\Users\yinlq\Desktop\el_az_seen.png"/>
          <p:cNvPicPr/>
          <p:nvPr/>
        </p:nvPicPr>
        <p:blipFill rotWithShape="1">
          <a:blip r:embed="rId2" cstate="print"/>
          <a:srcRect t="7295"/>
          <a:stretch/>
        </p:blipFill>
        <p:spPr bwMode="auto">
          <a:xfrm>
            <a:off x="185324" y="1268760"/>
            <a:ext cx="5314372" cy="36337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5" name="直接连接符 14"/>
          <p:cNvCxnSpPr/>
          <p:nvPr/>
        </p:nvCxnSpPr>
        <p:spPr>
          <a:xfrm>
            <a:off x="611560" y="3040085"/>
            <a:ext cx="4392488" cy="0"/>
          </a:xfrm>
          <a:prstGeom prst="line">
            <a:avLst/>
          </a:prstGeom>
          <a:ln/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899592" y="1961776"/>
            <a:ext cx="17658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</a:rPr>
              <a:t>Moon trajectory 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6364992" y="692696"/>
            <a:ext cx="7344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North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956376" y="2461185"/>
            <a:ext cx="5677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East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364992" y="4571503"/>
            <a:ext cx="73289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</a:rPr>
              <a:t>S</a:t>
            </a:r>
            <a:r>
              <a:rPr lang="en-US" altLang="zh-CN" dirty="0" smtClean="0">
                <a:solidFill>
                  <a:prstClr val="black"/>
                </a:solidFill>
              </a:rPr>
              <a:t>outh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173489" y="2757995"/>
            <a:ext cx="66095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dirty="0" smtClean="0">
                <a:solidFill>
                  <a:prstClr val="black"/>
                </a:solidFill>
              </a:rPr>
              <a:t>West</a:t>
            </a:r>
            <a:endParaRPr lang="zh-CN" altLang="en-US" dirty="0">
              <a:solidFill>
                <a:prstClr val="black"/>
              </a:solidFill>
            </a:endParaRPr>
          </a:p>
        </p:txBody>
      </p:sp>
      <p:cxnSp>
        <p:nvCxnSpPr>
          <p:cNvPr id="24" name="直接箭头连接符 23"/>
          <p:cNvCxnSpPr/>
          <p:nvPr/>
        </p:nvCxnSpPr>
        <p:spPr>
          <a:xfrm flipV="1">
            <a:off x="6731438" y="1180897"/>
            <a:ext cx="0" cy="325621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26" name="直接箭头连接符 25"/>
          <p:cNvCxnSpPr/>
          <p:nvPr/>
        </p:nvCxnSpPr>
        <p:spPr>
          <a:xfrm>
            <a:off x="5503964" y="2780529"/>
            <a:ext cx="2736304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12" name="下弧形箭头 11"/>
          <p:cNvSpPr/>
          <p:nvPr/>
        </p:nvSpPr>
        <p:spPr>
          <a:xfrm rot="13977899">
            <a:off x="6540298" y="2442329"/>
            <a:ext cx="494397" cy="221789"/>
          </a:xfrm>
          <a:prstGeom prst="curved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55576" y="5419761"/>
            <a:ext cx="78488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2400" dirty="0" smtClean="0">
                <a:solidFill>
                  <a:prstClr val="black"/>
                </a:solidFill>
              </a:rPr>
              <a:t>Cherenkov telescope array: 16 telescopes are aimed from north-east to north-west.</a:t>
            </a:r>
            <a:endParaRPr lang="zh-CN" altLang="en-US" sz="2400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44058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圆角矩形 92"/>
          <p:cNvSpPr/>
          <p:nvPr/>
        </p:nvSpPr>
        <p:spPr>
          <a:xfrm>
            <a:off x="0" y="142852"/>
            <a:ext cx="9144000" cy="3646188"/>
          </a:xfrm>
          <a:prstGeom prst="roundRect">
            <a:avLst/>
          </a:prstGeom>
          <a:ln>
            <a:prstDash val="sysDot"/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prstClr val="black"/>
              </a:solidFill>
            </a:endParaRPr>
          </a:p>
        </p:txBody>
      </p:sp>
      <p:sp>
        <p:nvSpPr>
          <p:cNvPr id="7" name="圆角矩形 6"/>
          <p:cNvSpPr/>
          <p:nvPr/>
        </p:nvSpPr>
        <p:spPr>
          <a:xfrm>
            <a:off x="179512" y="476672"/>
            <a:ext cx="936104" cy="1512168"/>
          </a:xfrm>
          <a:prstGeom prst="round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prstClr val="black"/>
                </a:solidFill>
              </a:rPr>
              <a:t>4</a:t>
            </a:r>
            <a:r>
              <a:rPr lang="zh-CN" altLang="zh-CN" b="1" dirty="0" smtClean="0">
                <a:solidFill>
                  <a:prstClr val="black"/>
                </a:solidFill>
              </a:rPr>
              <a:t> × </a:t>
            </a:r>
            <a:r>
              <a:rPr lang="en-US" altLang="zh-CN" b="1" dirty="0" smtClean="0">
                <a:solidFill>
                  <a:prstClr val="black"/>
                </a:solidFill>
              </a:rPr>
              <a:t>4 </a:t>
            </a:r>
            <a:r>
              <a:rPr lang="en-US" altLang="zh-CN" b="1" dirty="0" err="1" smtClean="0">
                <a:solidFill>
                  <a:prstClr val="black"/>
                </a:solidFill>
              </a:rPr>
              <a:t>SiPMs</a:t>
            </a:r>
            <a:r>
              <a:rPr lang="en-US" altLang="zh-CN" b="1" dirty="0" smtClean="0">
                <a:solidFill>
                  <a:prstClr val="black"/>
                </a:solidFill>
              </a:rPr>
              <a:t> &amp; Preamplifiers</a:t>
            </a:r>
          </a:p>
        </p:txBody>
      </p:sp>
      <p:sp>
        <p:nvSpPr>
          <p:cNvPr id="11" name="圆角矩形 10"/>
          <p:cNvSpPr/>
          <p:nvPr/>
        </p:nvSpPr>
        <p:spPr>
          <a:xfrm>
            <a:off x="4932040" y="5688632"/>
            <a:ext cx="4176464" cy="980728"/>
          </a:xfrm>
          <a:prstGeom prst="roundRect">
            <a:avLst/>
          </a:prstGeom>
          <a:solidFill>
            <a:srgbClr val="00206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prstClr val="white"/>
                </a:solidFill>
              </a:rPr>
              <a:t>Service</a:t>
            </a:r>
            <a:endParaRPr lang="zh-CN" altLang="en-US" b="1" dirty="0">
              <a:solidFill>
                <a:prstClr val="white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6372200" y="3923764"/>
            <a:ext cx="812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prstClr val="white"/>
                </a:solidFill>
              </a:rPr>
              <a:t>TCP/IP</a:t>
            </a:r>
          </a:p>
        </p:txBody>
      </p:sp>
      <p:sp>
        <p:nvSpPr>
          <p:cNvPr id="15" name="圆角矩形 14"/>
          <p:cNvSpPr/>
          <p:nvPr/>
        </p:nvSpPr>
        <p:spPr>
          <a:xfrm>
            <a:off x="6516216" y="4437112"/>
            <a:ext cx="1512168" cy="576064"/>
          </a:xfrm>
          <a:prstGeom prst="roundRect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prstClr val="white"/>
                </a:solidFill>
              </a:rPr>
              <a:t>Switch</a:t>
            </a:r>
            <a:endParaRPr lang="zh-CN" altLang="en-US" b="1" dirty="0">
              <a:solidFill>
                <a:prstClr val="white"/>
              </a:solidFill>
            </a:endParaRPr>
          </a:p>
        </p:txBody>
      </p:sp>
      <p:sp>
        <p:nvSpPr>
          <p:cNvPr id="19" name="上下箭头 18"/>
          <p:cNvSpPr/>
          <p:nvPr/>
        </p:nvSpPr>
        <p:spPr>
          <a:xfrm>
            <a:off x="7020272" y="5085184"/>
            <a:ext cx="288032" cy="504056"/>
          </a:xfrm>
          <a:prstGeom prst="upDown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prstClr val="white"/>
              </a:solidFill>
            </a:endParaRPr>
          </a:p>
        </p:txBody>
      </p:sp>
      <p:sp>
        <p:nvSpPr>
          <p:cNvPr id="28" name="圆角矩形 27"/>
          <p:cNvSpPr/>
          <p:nvPr/>
        </p:nvSpPr>
        <p:spPr>
          <a:xfrm>
            <a:off x="2051720" y="4509120"/>
            <a:ext cx="1656184" cy="801963"/>
          </a:xfrm>
          <a:prstGeom prst="roundRect">
            <a:avLst/>
          </a:prstGeom>
          <a:solidFill>
            <a:schemeClr val="accent3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prstClr val="white"/>
                </a:solidFill>
              </a:rPr>
              <a:t>Low voltage power supply</a:t>
            </a:r>
            <a:endParaRPr lang="zh-CN" altLang="en-US" b="1" dirty="0">
              <a:solidFill>
                <a:prstClr val="white"/>
              </a:solidFill>
            </a:endParaRPr>
          </a:p>
        </p:txBody>
      </p:sp>
      <p:sp>
        <p:nvSpPr>
          <p:cNvPr id="35" name="圆角矩形 34"/>
          <p:cNvSpPr/>
          <p:nvPr/>
        </p:nvSpPr>
        <p:spPr>
          <a:xfrm>
            <a:off x="107504" y="2699045"/>
            <a:ext cx="1584176" cy="729955"/>
          </a:xfrm>
          <a:prstGeom prst="roundRect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prstClr val="white"/>
                </a:solidFill>
              </a:rPr>
              <a:t>Slow Control Board</a:t>
            </a:r>
            <a:endParaRPr lang="zh-CN" altLang="en-US" b="1" dirty="0">
              <a:solidFill>
                <a:prstClr val="white"/>
              </a:solidFill>
            </a:endParaRPr>
          </a:p>
        </p:txBody>
      </p:sp>
      <p:sp>
        <p:nvSpPr>
          <p:cNvPr id="92" name="上箭头 91"/>
          <p:cNvSpPr/>
          <p:nvPr/>
        </p:nvSpPr>
        <p:spPr>
          <a:xfrm>
            <a:off x="2843808" y="3933056"/>
            <a:ext cx="288032" cy="505220"/>
          </a:xfrm>
          <a:prstGeom prst="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prstClr val="white"/>
              </a:solidFill>
            </a:endParaRPr>
          </a:p>
        </p:txBody>
      </p:sp>
      <p:sp>
        <p:nvSpPr>
          <p:cNvPr id="95" name="矩形 94"/>
          <p:cNvSpPr/>
          <p:nvPr/>
        </p:nvSpPr>
        <p:spPr>
          <a:xfrm>
            <a:off x="4067944" y="3212976"/>
            <a:ext cx="121802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3200" b="1" dirty="0" smtClean="0">
                <a:solidFill>
                  <a:prstClr val="black"/>
                </a:solidFill>
              </a:rPr>
              <a:t>64 </a:t>
            </a:r>
            <a:r>
              <a:rPr lang="zh-CN" altLang="zh-CN" sz="3200" b="1" dirty="0" smtClean="0">
                <a:solidFill>
                  <a:prstClr val="black"/>
                </a:solidFill>
              </a:rPr>
              <a:t>×</a:t>
            </a:r>
            <a:r>
              <a:rPr lang="en-US" altLang="zh-CN" sz="3200" b="1" dirty="0" smtClean="0">
                <a:solidFill>
                  <a:prstClr val="black"/>
                </a:solidFill>
              </a:rPr>
              <a:t> </a:t>
            </a:r>
            <a:endParaRPr lang="zh-CN" altLang="en-US" sz="3200" b="1" dirty="0">
              <a:solidFill>
                <a:prstClr val="black"/>
              </a:solidFill>
            </a:endParaRPr>
          </a:p>
        </p:txBody>
      </p:sp>
      <p:sp>
        <p:nvSpPr>
          <p:cNvPr id="51" name="圆角矩形 50"/>
          <p:cNvSpPr/>
          <p:nvPr/>
        </p:nvSpPr>
        <p:spPr>
          <a:xfrm>
            <a:off x="3286116" y="285728"/>
            <a:ext cx="3214710" cy="2143140"/>
          </a:xfrm>
          <a:prstGeom prst="round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solidFill>
                  <a:srgbClr val="FF0000"/>
                </a:solidFill>
              </a:rPr>
              <a:t>DB</a:t>
            </a:r>
            <a:endParaRPr lang="zh-CN" altLang="en-US" sz="2400" b="1" dirty="0">
              <a:solidFill>
                <a:srgbClr val="FF0000"/>
              </a:solidFill>
            </a:endParaRPr>
          </a:p>
        </p:txBody>
      </p:sp>
      <p:sp>
        <p:nvSpPr>
          <p:cNvPr id="9" name="圆角矩形 8"/>
          <p:cNvSpPr/>
          <p:nvPr/>
        </p:nvSpPr>
        <p:spPr>
          <a:xfrm>
            <a:off x="5436096" y="510840"/>
            <a:ext cx="936104" cy="1728192"/>
          </a:xfrm>
          <a:prstGeom prst="round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prstClr val="black"/>
                </a:solidFill>
              </a:rPr>
              <a:t>FPGA</a:t>
            </a:r>
          </a:p>
        </p:txBody>
      </p:sp>
      <p:sp>
        <p:nvSpPr>
          <p:cNvPr id="68" name="圆角矩形 67"/>
          <p:cNvSpPr/>
          <p:nvPr/>
        </p:nvSpPr>
        <p:spPr>
          <a:xfrm>
            <a:off x="3518168" y="1662968"/>
            <a:ext cx="1368152" cy="64807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prstClr val="black"/>
                </a:solidFill>
              </a:rPr>
              <a:t>50M 14 bit FADC</a:t>
            </a:r>
            <a:endParaRPr lang="zh-CN" altLang="en-US" b="1" dirty="0">
              <a:solidFill>
                <a:prstClr val="black"/>
              </a:solidFill>
            </a:endParaRPr>
          </a:p>
        </p:txBody>
      </p:sp>
      <p:sp>
        <p:nvSpPr>
          <p:cNvPr id="8" name="圆角矩形 7"/>
          <p:cNvSpPr/>
          <p:nvPr/>
        </p:nvSpPr>
        <p:spPr>
          <a:xfrm>
            <a:off x="3491880" y="510840"/>
            <a:ext cx="1368152" cy="648072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prstClr val="black"/>
                </a:solidFill>
              </a:rPr>
              <a:t>50M 14 bit FADC</a:t>
            </a:r>
            <a:endParaRPr lang="zh-CN" altLang="en-US" b="1" dirty="0">
              <a:solidFill>
                <a:prstClr val="black"/>
              </a:solidFill>
            </a:endParaRPr>
          </a:p>
        </p:txBody>
      </p:sp>
      <p:sp>
        <p:nvSpPr>
          <p:cNvPr id="72" name="右箭头 71"/>
          <p:cNvSpPr/>
          <p:nvPr/>
        </p:nvSpPr>
        <p:spPr>
          <a:xfrm>
            <a:off x="5004048" y="726864"/>
            <a:ext cx="360040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prstClr val="white"/>
              </a:solidFill>
            </a:endParaRPr>
          </a:p>
        </p:txBody>
      </p:sp>
      <p:sp>
        <p:nvSpPr>
          <p:cNvPr id="73" name="右箭头 72"/>
          <p:cNvSpPr/>
          <p:nvPr/>
        </p:nvSpPr>
        <p:spPr>
          <a:xfrm>
            <a:off x="4932040" y="1878992"/>
            <a:ext cx="360040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prstClr val="white"/>
              </a:solidFill>
            </a:endParaRPr>
          </a:p>
        </p:txBody>
      </p:sp>
      <p:grpSp>
        <p:nvGrpSpPr>
          <p:cNvPr id="2" name="组合 53"/>
          <p:cNvGrpSpPr/>
          <p:nvPr/>
        </p:nvGrpSpPr>
        <p:grpSpPr>
          <a:xfrm>
            <a:off x="7429520" y="214290"/>
            <a:ext cx="1714480" cy="2928958"/>
            <a:chOff x="7429552" y="214290"/>
            <a:chExt cx="1714480" cy="2928958"/>
          </a:xfrm>
        </p:grpSpPr>
        <p:sp>
          <p:nvSpPr>
            <p:cNvPr id="52" name="圆角矩形 51"/>
            <p:cNvSpPr/>
            <p:nvPr/>
          </p:nvSpPr>
          <p:spPr>
            <a:xfrm>
              <a:off x="7429552" y="214290"/>
              <a:ext cx="1714480" cy="2857520"/>
            </a:xfrm>
            <a:prstGeom prst="roundRect">
              <a:avLst/>
            </a:prstGeom>
          </p:spPr>
          <p:style>
            <a:lnRef idx="2">
              <a:schemeClr val="accent5">
                <a:shade val="50000"/>
              </a:schemeClr>
            </a:lnRef>
            <a:fillRef idx="1">
              <a:schemeClr val="accent5"/>
            </a:fillRef>
            <a:effectRef idx="0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dirty="0">
                <a:solidFill>
                  <a:prstClr val="white"/>
                </a:solidFill>
              </a:endParaRPr>
            </a:p>
          </p:txBody>
        </p:sp>
        <p:sp>
          <p:nvSpPr>
            <p:cNvPr id="53" name="TextBox 52"/>
            <p:cNvSpPr txBox="1"/>
            <p:nvPr/>
          </p:nvSpPr>
          <p:spPr>
            <a:xfrm>
              <a:off x="7929586" y="2743138"/>
              <a:ext cx="63511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 smtClean="0">
                  <a:solidFill>
                    <a:prstClr val="white"/>
                  </a:solidFill>
                </a:rPr>
                <a:t>BDB</a:t>
              </a:r>
              <a:endParaRPr lang="zh-CN" altLang="en-US" sz="2000" b="1" dirty="0">
                <a:solidFill>
                  <a:prstClr val="white"/>
                </a:solidFill>
              </a:endParaRPr>
            </a:p>
          </p:txBody>
        </p:sp>
      </p:grpSp>
      <p:sp>
        <p:nvSpPr>
          <p:cNvPr id="12" name="圆角矩形 11"/>
          <p:cNvSpPr/>
          <p:nvPr/>
        </p:nvSpPr>
        <p:spPr>
          <a:xfrm>
            <a:off x="7812360" y="304108"/>
            <a:ext cx="1152128" cy="2475656"/>
          </a:xfrm>
          <a:prstGeom prst="roundRect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altLang="zh-CN" b="1" dirty="0" smtClean="0">
                <a:solidFill>
                  <a:prstClr val="black"/>
                </a:solidFill>
              </a:rPr>
              <a:t>Trigger &amp; Data Buffer &amp; Communication Board</a:t>
            </a:r>
            <a:endParaRPr lang="zh-CN" altLang="en-US" b="1" dirty="0">
              <a:solidFill>
                <a:prstClr val="black"/>
              </a:solidFill>
            </a:endParaRPr>
          </a:p>
        </p:txBody>
      </p:sp>
      <p:sp>
        <p:nvSpPr>
          <p:cNvPr id="44" name="左箭头 43"/>
          <p:cNvSpPr/>
          <p:nvPr/>
        </p:nvSpPr>
        <p:spPr>
          <a:xfrm>
            <a:off x="6545712" y="1583081"/>
            <a:ext cx="1224136" cy="117727"/>
          </a:xfrm>
          <a:prstGeom prst="left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prstClr val="white"/>
              </a:solidFill>
            </a:endParaRPr>
          </a:p>
        </p:txBody>
      </p:sp>
      <p:sp>
        <p:nvSpPr>
          <p:cNvPr id="48" name="TextBox 47"/>
          <p:cNvSpPr txBox="1"/>
          <p:nvPr/>
        </p:nvSpPr>
        <p:spPr>
          <a:xfrm>
            <a:off x="6484176" y="1705183"/>
            <a:ext cx="14001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prstClr val="black"/>
                </a:solidFill>
              </a:rPr>
              <a:t>Event trigger</a:t>
            </a:r>
            <a:endParaRPr lang="zh-CN" altLang="en-US" b="1" dirty="0">
              <a:solidFill>
                <a:prstClr val="black"/>
              </a:solidFill>
            </a:endParaRPr>
          </a:p>
        </p:txBody>
      </p:sp>
      <p:sp>
        <p:nvSpPr>
          <p:cNvPr id="74" name="左右箭头 73"/>
          <p:cNvSpPr/>
          <p:nvPr/>
        </p:nvSpPr>
        <p:spPr>
          <a:xfrm>
            <a:off x="6575208" y="539388"/>
            <a:ext cx="1080120" cy="153308"/>
          </a:xfrm>
          <a:prstGeom prst="left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60232" y="251356"/>
            <a:ext cx="63395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prstClr val="black"/>
                </a:solidFill>
              </a:rPr>
              <a:t>Data</a:t>
            </a:r>
          </a:p>
        </p:txBody>
      </p:sp>
      <p:sp>
        <p:nvSpPr>
          <p:cNvPr id="81" name="直角双向箭头 80"/>
          <p:cNvSpPr/>
          <p:nvPr/>
        </p:nvSpPr>
        <p:spPr>
          <a:xfrm flipH="1" flipV="1">
            <a:off x="7164288" y="2203700"/>
            <a:ext cx="504056" cy="2161404"/>
          </a:xfrm>
          <a:prstGeom prst="leftUpArrow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prstClr val="white"/>
              </a:solidFill>
            </a:endParaRPr>
          </a:p>
        </p:txBody>
      </p:sp>
      <p:grpSp>
        <p:nvGrpSpPr>
          <p:cNvPr id="3" name="组合 59"/>
          <p:cNvGrpSpPr/>
          <p:nvPr/>
        </p:nvGrpSpPr>
        <p:grpSpPr>
          <a:xfrm>
            <a:off x="1834914" y="242426"/>
            <a:ext cx="1357322" cy="2443676"/>
            <a:chOff x="-1357322" y="1028244"/>
            <a:chExt cx="1357322" cy="2443676"/>
          </a:xfrm>
        </p:grpSpPr>
        <p:sp>
          <p:nvSpPr>
            <p:cNvPr id="56" name="圆角矩形 55"/>
            <p:cNvSpPr/>
            <p:nvPr/>
          </p:nvSpPr>
          <p:spPr>
            <a:xfrm>
              <a:off x="-1357322" y="1028244"/>
              <a:ext cx="1357322" cy="2357454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black"/>
                </a:solidFill>
              </a:endParaRPr>
            </a:p>
          </p:txBody>
        </p:sp>
        <p:sp>
          <p:nvSpPr>
            <p:cNvPr id="57" name="TextBox 56"/>
            <p:cNvSpPr txBox="1"/>
            <p:nvPr/>
          </p:nvSpPr>
          <p:spPr>
            <a:xfrm>
              <a:off x="-511679" y="3071810"/>
              <a:ext cx="48442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sz="2000" b="1" dirty="0" smtClean="0">
                  <a:solidFill>
                    <a:srgbClr val="FF0000"/>
                  </a:solidFill>
                </a:rPr>
                <a:t>AB</a:t>
              </a:r>
              <a:endParaRPr lang="zh-CN" altLang="en-US" sz="2000" b="1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4" name="组合 56"/>
          <p:cNvGrpSpPr/>
          <p:nvPr/>
        </p:nvGrpSpPr>
        <p:grpSpPr>
          <a:xfrm>
            <a:off x="2123729" y="294817"/>
            <a:ext cx="864102" cy="1080120"/>
            <a:chOff x="2267738" y="5633864"/>
            <a:chExt cx="1080126" cy="1224136"/>
          </a:xfrm>
        </p:grpSpPr>
        <p:sp>
          <p:nvSpPr>
            <p:cNvPr id="58" name="流程图: 摘录 57"/>
            <p:cNvSpPr/>
            <p:nvPr/>
          </p:nvSpPr>
          <p:spPr>
            <a:xfrm rot="5400000">
              <a:off x="2231740" y="5741876"/>
              <a:ext cx="1224136" cy="1008112"/>
            </a:xfrm>
            <a:prstGeom prst="flowChartExtra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59" name="TextBox 58"/>
            <p:cNvSpPr txBox="1"/>
            <p:nvPr/>
          </p:nvSpPr>
          <p:spPr>
            <a:xfrm>
              <a:off x="2267738" y="5878691"/>
              <a:ext cx="794928" cy="732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solidFill>
                    <a:prstClr val="black"/>
                  </a:solidFill>
                </a:rPr>
                <a:t>Low</a:t>
              </a:r>
            </a:p>
            <a:p>
              <a:r>
                <a:rPr lang="en-US" altLang="zh-CN" b="1" dirty="0" smtClean="0">
                  <a:solidFill>
                    <a:prstClr val="black"/>
                  </a:solidFill>
                </a:rPr>
                <a:t> gain</a:t>
              </a:r>
            </a:p>
          </p:txBody>
        </p:sp>
      </p:grpSp>
      <p:grpSp>
        <p:nvGrpSpPr>
          <p:cNvPr id="5" name="组合 59"/>
          <p:cNvGrpSpPr/>
          <p:nvPr/>
        </p:nvGrpSpPr>
        <p:grpSpPr>
          <a:xfrm>
            <a:off x="2123728" y="1446944"/>
            <a:ext cx="864096" cy="1080120"/>
            <a:chOff x="2267744" y="5878692"/>
            <a:chExt cx="1080120" cy="1224136"/>
          </a:xfrm>
        </p:grpSpPr>
        <p:sp>
          <p:nvSpPr>
            <p:cNvPr id="61" name="流程图: 摘录 60"/>
            <p:cNvSpPr/>
            <p:nvPr/>
          </p:nvSpPr>
          <p:spPr>
            <a:xfrm rot="5400000">
              <a:off x="2231740" y="5986703"/>
              <a:ext cx="1224136" cy="1008113"/>
            </a:xfrm>
            <a:prstGeom prst="flowChartExtra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b="1" dirty="0">
                <a:solidFill>
                  <a:prstClr val="white"/>
                </a:solidFill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2267744" y="6123520"/>
              <a:ext cx="773850" cy="73250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altLang="zh-CN" b="1" dirty="0" smtClean="0">
                  <a:solidFill>
                    <a:prstClr val="black"/>
                  </a:solidFill>
                </a:rPr>
                <a:t>High</a:t>
              </a:r>
            </a:p>
            <a:p>
              <a:r>
                <a:rPr lang="en-US" altLang="zh-CN" b="1" dirty="0" smtClean="0">
                  <a:solidFill>
                    <a:prstClr val="black"/>
                  </a:solidFill>
                </a:rPr>
                <a:t>gain</a:t>
              </a:r>
            </a:p>
          </p:txBody>
        </p:sp>
      </p:grpSp>
      <p:sp>
        <p:nvSpPr>
          <p:cNvPr id="65" name="右箭头 64"/>
          <p:cNvSpPr/>
          <p:nvPr/>
        </p:nvSpPr>
        <p:spPr>
          <a:xfrm flipV="1">
            <a:off x="1145112" y="1283507"/>
            <a:ext cx="432048" cy="144015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prstClr val="white"/>
              </a:solidFill>
            </a:endParaRPr>
          </a:p>
        </p:txBody>
      </p:sp>
      <p:sp>
        <p:nvSpPr>
          <p:cNvPr id="70" name="右箭头 69"/>
          <p:cNvSpPr/>
          <p:nvPr/>
        </p:nvSpPr>
        <p:spPr>
          <a:xfrm>
            <a:off x="3059832" y="1878992"/>
            <a:ext cx="360040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prstClr val="white"/>
              </a:solidFill>
            </a:endParaRPr>
          </a:p>
        </p:txBody>
      </p:sp>
      <p:sp>
        <p:nvSpPr>
          <p:cNvPr id="69" name="右箭头 68"/>
          <p:cNvSpPr/>
          <p:nvPr/>
        </p:nvSpPr>
        <p:spPr>
          <a:xfrm>
            <a:off x="3059832" y="798872"/>
            <a:ext cx="360040" cy="144016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prstClr val="white"/>
              </a:solidFill>
            </a:endParaRPr>
          </a:p>
        </p:txBody>
      </p:sp>
      <p:cxnSp>
        <p:nvCxnSpPr>
          <p:cNvPr id="55" name="直接连接符 54"/>
          <p:cNvCxnSpPr/>
          <p:nvPr/>
        </p:nvCxnSpPr>
        <p:spPr>
          <a:xfrm>
            <a:off x="1619672" y="821964"/>
            <a:ext cx="0" cy="1238884"/>
          </a:xfrm>
          <a:prstGeom prst="line">
            <a:avLst/>
          </a:prstGeom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60" name="右箭头 59"/>
          <p:cNvSpPr/>
          <p:nvPr/>
        </p:nvSpPr>
        <p:spPr>
          <a:xfrm>
            <a:off x="1619672" y="821706"/>
            <a:ext cx="504056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prstClr val="white"/>
              </a:solidFill>
            </a:endParaRPr>
          </a:p>
        </p:txBody>
      </p:sp>
      <p:sp>
        <p:nvSpPr>
          <p:cNvPr id="64" name="右箭头 63"/>
          <p:cNvSpPr/>
          <p:nvPr/>
        </p:nvSpPr>
        <p:spPr>
          <a:xfrm>
            <a:off x="1634420" y="2029877"/>
            <a:ext cx="504056" cy="45719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>
              <a:solidFill>
                <a:prstClr val="white"/>
              </a:solidFill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6372200" y="1187460"/>
            <a:ext cx="157857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b="1" dirty="0" smtClean="0">
                <a:solidFill>
                  <a:prstClr val="black"/>
                </a:solidFill>
              </a:rPr>
              <a:t>Synchronizing </a:t>
            </a:r>
          </a:p>
        </p:txBody>
      </p:sp>
      <p:sp>
        <p:nvSpPr>
          <p:cNvPr id="75" name="TextBox 74"/>
          <p:cNvSpPr txBox="1"/>
          <p:nvPr/>
        </p:nvSpPr>
        <p:spPr>
          <a:xfrm>
            <a:off x="7380312" y="5095059"/>
            <a:ext cx="812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prstClr val="white"/>
                </a:solidFill>
              </a:rPr>
              <a:t>TCP/IP</a:t>
            </a:r>
          </a:p>
        </p:txBody>
      </p:sp>
      <p:sp>
        <p:nvSpPr>
          <p:cNvPr id="89" name="上下箭头 88"/>
          <p:cNvSpPr/>
          <p:nvPr/>
        </p:nvSpPr>
        <p:spPr>
          <a:xfrm>
            <a:off x="755576" y="2060848"/>
            <a:ext cx="144016" cy="576064"/>
          </a:xfrm>
          <a:prstGeom prst="upDownArrow">
            <a:avLst/>
          </a:prstGeom>
          <a:solidFill>
            <a:schemeClr val="accent1"/>
          </a:solidFill>
          <a:ln>
            <a:solidFill>
              <a:srgbClr val="0070C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8" name="直角双向箭头 97"/>
          <p:cNvSpPr/>
          <p:nvPr/>
        </p:nvSpPr>
        <p:spPr>
          <a:xfrm>
            <a:off x="1835696" y="2348880"/>
            <a:ext cx="4248472" cy="1008112"/>
          </a:xfrm>
          <a:prstGeom prst="leftUpArrow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99" name="矩形 98"/>
          <p:cNvSpPr/>
          <p:nvPr/>
        </p:nvSpPr>
        <p:spPr>
          <a:xfrm>
            <a:off x="72008" y="5517232"/>
            <a:ext cx="39239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b="1" dirty="0" smtClean="0">
                <a:solidFill>
                  <a:prstClr val="white"/>
                </a:solidFill>
              </a:rPr>
              <a:t>The SiPM gain (break down voltage) is sensitive to the temperature. </a:t>
            </a:r>
          </a:p>
          <a:p>
            <a:pPr algn="ctr"/>
            <a:r>
              <a:rPr lang="en-US" altLang="zh-CN" b="1" dirty="0" smtClean="0">
                <a:solidFill>
                  <a:prstClr val="white"/>
                </a:solidFill>
              </a:rPr>
              <a:t>Slow Control Board: temperature &amp; high voltage compensation loop. </a:t>
            </a:r>
            <a:endParaRPr lang="zh-CN" altLang="en-US" b="1" dirty="0">
              <a:solidFill>
                <a:prstClr val="white"/>
              </a:solidFill>
            </a:endParaRPr>
          </a:p>
        </p:txBody>
      </p:sp>
      <p:sp>
        <p:nvSpPr>
          <p:cNvPr id="94" name="圆角矩形 93"/>
          <p:cNvSpPr/>
          <p:nvPr/>
        </p:nvSpPr>
        <p:spPr>
          <a:xfrm>
            <a:off x="1907704" y="214860"/>
            <a:ext cx="3168352" cy="2420888"/>
          </a:xfrm>
          <a:prstGeom prst="roundRect">
            <a:avLst/>
          </a:prstGeom>
          <a:noFill/>
          <a:ln>
            <a:prstDash val="sysDot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zh-CN" sz="2400" b="1" dirty="0" smtClean="0">
                <a:solidFill>
                  <a:prstClr val="black"/>
                </a:solidFill>
              </a:rPr>
              <a:t>16</a:t>
            </a:r>
            <a:r>
              <a:rPr lang="zh-CN" altLang="zh-CN" sz="2400" b="1" dirty="0" smtClean="0">
                <a:solidFill>
                  <a:prstClr val="black"/>
                </a:solidFill>
              </a:rPr>
              <a:t> ×</a:t>
            </a:r>
            <a:endParaRPr lang="zh-CN" altLang="en-US" sz="2400" b="1" dirty="0">
              <a:solidFill>
                <a:prstClr val="black"/>
              </a:solidFill>
            </a:endParaRPr>
          </a:p>
        </p:txBody>
      </p:sp>
      <p:sp>
        <p:nvSpPr>
          <p:cNvPr id="100" name="TextBox 99"/>
          <p:cNvSpPr txBox="1"/>
          <p:nvPr/>
        </p:nvSpPr>
        <p:spPr>
          <a:xfrm>
            <a:off x="-72008" y="2060848"/>
            <a:ext cx="8995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prstClr val="black"/>
                </a:solidFill>
              </a:rPr>
              <a:t>Temperature</a:t>
            </a:r>
          </a:p>
        </p:txBody>
      </p:sp>
      <p:sp>
        <p:nvSpPr>
          <p:cNvPr id="101" name="TextBox 100"/>
          <p:cNvSpPr txBox="1"/>
          <p:nvPr/>
        </p:nvSpPr>
        <p:spPr>
          <a:xfrm>
            <a:off x="899592" y="1988840"/>
            <a:ext cx="10081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b="1" dirty="0" smtClean="0">
                <a:solidFill>
                  <a:prstClr val="black"/>
                </a:solidFill>
              </a:rPr>
              <a:t>High </a:t>
            </a:r>
          </a:p>
          <a:p>
            <a:r>
              <a:rPr lang="en-US" altLang="zh-CN" b="1" dirty="0" smtClean="0">
                <a:solidFill>
                  <a:prstClr val="black"/>
                </a:solidFill>
              </a:rPr>
              <a:t>voltage</a:t>
            </a:r>
          </a:p>
        </p:txBody>
      </p:sp>
      <p:sp>
        <p:nvSpPr>
          <p:cNvPr id="102" name="TextBox 101"/>
          <p:cNvSpPr txBox="1"/>
          <p:nvPr/>
        </p:nvSpPr>
        <p:spPr>
          <a:xfrm>
            <a:off x="3779912" y="3861048"/>
            <a:ext cx="2654060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b="1" dirty="0" smtClean="0">
                <a:solidFill>
                  <a:srgbClr val="FFFF00"/>
                </a:solidFill>
              </a:rPr>
              <a:t>The architecture </a:t>
            </a:r>
          </a:p>
          <a:p>
            <a:r>
              <a:rPr lang="en-US" altLang="zh-CN" sz="2400" b="1" dirty="0" smtClean="0">
                <a:solidFill>
                  <a:srgbClr val="FFFF00"/>
                </a:solidFill>
              </a:rPr>
              <a:t>of  SiPM camera </a:t>
            </a:r>
          </a:p>
          <a:p>
            <a:r>
              <a:rPr lang="en-US" altLang="zh-CN" sz="2400" b="1" dirty="0" smtClean="0">
                <a:solidFill>
                  <a:srgbClr val="FFFF00"/>
                </a:solidFill>
              </a:rPr>
              <a:t>readout electronics</a:t>
            </a:r>
          </a:p>
        </p:txBody>
      </p:sp>
      <p:sp>
        <p:nvSpPr>
          <p:cNvPr id="54" name="右箭头 53"/>
          <p:cNvSpPr/>
          <p:nvPr/>
        </p:nvSpPr>
        <p:spPr>
          <a:xfrm>
            <a:off x="6588224" y="1052736"/>
            <a:ext cx="1080120" cy="72008"/>
          </a:xfrm>
          <a:prstGeom prst="rightArrow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prstClr val="white"/>
              </a:solidFill>
            </a:endParaRPr>
          </a:p>
        </p:txBody>
      </p:sp>
      <p:sp>
        <p:nvSpPr>
          <p:cNvPr id="63" name="TextBox 62"/>
          <p:cNvSpPr txBox="1"/>
          <p:nvPr/>
        </p:nvSpPr>
        <p:spPr>
          <a:xfrm>
            <a:off x="6445128" y="692696"/>
            <a:ext cx="1439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b="1" dirty="0" smtClean="0">
                <a:solidFill>
                  <a:prstClr val="black"/>
                </a:solidFill>
              </a:rPr>
              <a:t>Single trigger</a:t>
            </a:r>
            <a:endParaRPr lang="zh-CN" altLang="en-US" b="1" dirty="0">
              <a:solidFill>
                <a:prstClr val="black"/>
              </a:solidFill>
            </a:endParaRPr>
          </a:p>
        </p:txBody>
      </p:sp>
      <p:sp>
        <p:nvSpPr>
          <p:cNvPr id="66" name="左箭头 65"/>
          <p:cNvSpPr/>
          <p:nvPr/>
        </p:nvSpPr>
        <p:spPr>
          <a:xfrm>
            <a:off x="6545712" y="2087137"/>
            <a:ext cx="1224136" cy="117727"/>
          </a:xfrm>
          <a:prstGeom prst="leftArrow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b="1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767147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293096"/>
            <a:ext cx="5184576" cy="258265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4005064"/>
            <a:ext cx="3697416" cy="2825552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35496" y="1268760"/>
            <a:ext cx="5760640" cy="3272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77AB1"/>
              </a:buClr>
              <a:buSzPct val="50000"/>
              <a:buFont typeface="Wingdings 2"/>
              <a:buChar char=""/>
              <a:tabLst/>
              <a:defRPr/>
            </a:pP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0.1-10 </a:t>
            </a:r>
            <a:r>
              <a:rPr kumimoji="0" lang="en-US" altLang="zh-CN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PeV</a:t>
            </a: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 (Cherenkov mode) </a:t>
            </a:r>
          </a:p>
          <a:p>
            <a:pPr marL="800100" lvl="1" indent="-342900">
              <a:spcBef>
                <a:spcPts val="300"/>
              </a:spcBef>
              <a:buClr>
                <a:srgbClr val="477AB1"/>
              </a:buClr>
              <a:buSzPct val="50000"/>
              <a:buFont typeface="Wingdings 2"/>
              <a:buChar char=""/>
            </a:pP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pure proton and light nuclei (</a:t>
            </a:r>
            <a:r>
              <a:rPr kumimoji="0" lang="en-US" altLang="zh-CN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P+He</a:t>
            </a: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) spectra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1848E"/>
              </a:buClr>
              <a:buSzPct val="50000"/>
              <a:buFont typeface="Wingdings 2"/>
              <a:buChar char="³"/>
              <a:tabLst/>
              <a:defRPr/>
            </a:pP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6 telescopes (30°in zenith) + ¼ WCDA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77AB1"/>
              </a:buClr>
              <a:buSzPct val="50000"/>
              <a:buFont typeface="Wingdings 2"/>
              <a:buChar char=""/>
              <a:tabLst/>
              <a:defRPr/>
            </a:pP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1- 100 </a:t>
            </a:r>
            <a:r>
              <a:rPr kumimoji="0" lang="en-US" altLang="zh-CN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PeV</a:t>
            </a: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 (Cherenkov mode)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1848E"/>
              </a:buClr>
              <a:buSzPct val="50000"/>
              <a:buFont typeface="Wingdings 2"/>
              <a:buChar char="³"/>
              <a:tabLst/>
              <a:defRPr/>
            </a:pP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Pure iron or heavy nuclei  spectra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1848E"/>
              </a:buClr>
              <a:buSzPct val="50000"/>
              <a:buFont typeface="Wingdings 2"/>
              <a:buChar char="³"/>
              <a:tabLst/>
              <a:defRPr/>
            </a:pP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18 telescopes (45 °in zenith) + </a:t>
            </a: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scintillator detectors </a:t>
            </a: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+ </a:t>
            </a:r>
            <a:r>
              <a:rPr kumimoji="0" lang="en-US" altLang="zh-CN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muon</a:t>
            </a: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 detectors array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77AB1"/>
              </a:buClr>
              <a:buSzPct val="50000"/>
              <a:buFont typeface="Wingdings 2"/>
              <a:buChar char=""/>
              <a:tabLst/>
              <a:defRPr/>
            </a:pP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&gt;100 </a:t>
            </a:r>
            <a:r>
              <a:rPr kumimoji="0" lang="en-US" altLang="zh-CN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PeV</a:t>
            </a: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 (fluorescence mode) 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1848E"/>
              </a:buClr>
              <a:buSzPct val="50000"/>
              <a:buFont typeface="Wingdings 2"/>
              <a:buChar char="³"/>
              <a:tabLst/>
              <a:defRPr/>
            </a:pP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2</a:t>
            </a:r>
            <a:r>
              <a:rPr kumimoji="0" lang="en-US" altLang="zh-CN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nd</a:t>
            </a: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 knee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1848E"/>
              </a:buClr>
              <a:buSzPct val="50000"/>
              <a:buFont typeface="Wingdings 2"/>
              <a:buChar char="³"/>
              <a:tabLst/>
              <a:defRPr/>
            </a:pP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20 telescopes +  </a:t>
            </a:r>
            <a:r>
              <a:rPr kumimoji="0" lang="en-US" altLang="zh-CN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muon</a:t>
            </a: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 detectors array</a:t>
            </a:r>
            <a:endParaRPr kumimoji="0" lang="zh-CN" altLang="en-US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华文楷体" panose="02010600040101010101" pitchFamily="2" charset="-122"/>
            </a:endParaRPr>
          </a:p>
        </p:txBody>
      </p:sp>
      <p:sp>
        <p:nvSpPr>
          <p:cNvPr id="15" name="内容占位符 1"/>
          <p:cNvSpPr>
            <a:spLocks noGrp="1"/>
          </p:cNvSpPr>
          <p:nvPr>
            <p:ph idx="1"/>
          </p:nvPr>
        </p:nvSpPr>
        <p:spPr>
          <a:xfrm>
            <a:off x="1108699" y="568218"/>
            <a:ext cx="8431853" cy="844558"/>
          </a:xfrm>
        </p:spPr>
        <p:txBody>
          <a:bodyPr>
            <a:normAutofit/>
          </a:bodyPr>
          <a:lstStyle/>
          <a:p>
            <a:pPr lvl="1"/>
            <a:r>
              <a:rPr lang="en-US" altLang="zh-CN" sz="2000" b="1" dirty="0" smtClean="0">
                <a:solidFill>
                  <a:schemeClr val="tx2"/>
                </a:solidFill>
              </a:rPr>
              <a:t>Measure </a:t>
            </a:r>
            <a:r>
              <a:rPr lang="en-US" altLang="zh-CN" sz="2000" b="1" dirty="0">
                <a:solidFill>
                  <a:schemeClr val="tx2"/>
                </a:solidFill>
              </a:rPr>
              <a:t>individual cosmic ray spectra from 10TeV to </a:t>
            </a:r>
            <a:r>
              <a:rPr lang="en-US" altLang="zh-CN" sz="2000" b="1" dirty="0" err="1" smtClean="0">
                <a:solidFill>
                  <a:schemeClr val="tx2"/>
                </a:solidFill>
              </a:rPr>
              <a:t>EeV</a:t>
            </a:r>
            <a:endParaRPr lang="en-US" altLang="zh-CN" sz="2000" b="1" dirty="0" smtClean="0">
              <a:solidFill>
                <a:schemeClr val="tx2"/>
              </a:solidFill>
            </a:endParaRPr>
          </a:p>
          <a:p>
            <a:pPr lvl="1"/>
            <a:r>
              <a:rPr lang="en-US" altLang="zh-CN" sz="2000" b="1" dirty="0" smtClean="0">
                <a:solidFill>
                  <a:schemeClr val="tx2"/>
                </a:solidFill>
              </a:rPr>
              <a:t>Multi-parameters, Multi-stages </a:t>
            </a:r>
          </a:p>
          <a:p>
            <a:pPr marL="457200" lvl="1" indent="0">
              <a:buNone/>
            </a:pPr>
            <a:endParaRPr lang="zh-CN" altLang="en-US" sz="2000" dirty="0"/>
          </a:p>
        </p:txBody>
      </p:sp>
      <p:sp>
        <p:nvSpPr>
          <p:cNvPr id="18" name="标题 2"/>
          <p:cNvSpPr>
            <a:spLocks noGrp="1"/>
          </p:cNvSpPr>
          <p:nvPr>
            <p:ph type="title"/>
          </p:nvPr>
        </p:nvSpPr>
        <p:spPr>
          <a:xfrm>
            <a:off x="673224" y="63874"/>
            <a:ext cx="7211144" cy="576064"/>
          </a:xfrm>
        </p:spPr>
        <p:txBody>
          <a:bodyPr>
            <a:norm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</a:rPr>
              <a:t>LHAASO science in cosmic ray measurement 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grpSp>
        <p:nvGrpSpPr>
          <p:cNvPr id="31" name="组合 30"/>
          <p:cNvGrpSpPr/>
          <p:nvPr/>
        </p:nvGrpSpPr>
        <p:grpSpPr>
          <a:xfrm>
            <a:off x="5447181" y="990497"/>
            <a:ext cx="3013251" cy="2870552"/>
            <a:chOff x="5447181" y="990497"/>
            <a:chExt cx="3013251" cy="2870552"/>
          </a:xfrm>
        </p:grpSpPr>
        <p:grpSp>
          <p:nvGrpSpPr>
            <p:cNvPr id="29" name="组合 28"/>
            <p:cNvGrpSpPr/>
            <p:nvPr/>
          </p:nvGrpSpPr>
          <p:grpSpPr>
            <a:xfrm>
              <a:off x="5447181" y="990497"/>
              <a:ext cx="3013251" cy="2870552"/>
              <a:chOff x="2231740" y="783954"/>
              <a:chExt cx="6264696" cy="5472608"/>
            </a:xfrm>
          </p:grpSpPr>
          <p:grpSp>
            <p:nvGrpSpPr>
              <p:cNvPr id="5" name="组合 4"/>
              <p:cNvGrpSpPr/>
              <p:nvPr/>
            </p:nvGrpSpPr>
            <p:grpSpPr>
              <a:xfrm>
                <a:off x="2231740" y="783954"/>
                <a:ext cx="6264696" cy="5472608"/>
                <a:chOff x="2915816" y="1043426"/>
                <a:chExt cx="5616624" cy="5451198"/>
              </a:xfrm>
            </p:grpSpPr>
            <p:pic>
              <p:nvPicPr>
                <p:cNvPr id="10" name="图片 9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600000">
                  <a:off x="2915816" y="1043426"/>
                  <a:ext cx="5616624" cy="5451198"/>
                </a:xfrm>
                <a:prstGeom prst="rect">
                  <a:avLst/>
                </a:prstGeom>
              </p:spPr>
            </p:pic>
            <p:sp>
              <p:nvSpPr>
                <p:cNvPr id="4" name="文本框 3"/>
                <p:cNvSpPr txBox="1"/>
                <p:nvPr/>
              </p:nvSpPr>
              <p:spPr>
                <a:xfrm rot="19906441">
                  <a:off x="5495599" y="4327625"/>
                  <a:ext cx="457056" cy="10772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endParaRPr lang="zh-CN" altLang="en-US" sz="100" dirty="0"/>
                </a:p>
              </p:txBody>
            </p:sp>
          </p:grpSp>
          <p:grpSp>
            <p:nvGrpSpPr>
              <p:cNvPr id="28" name="组合 27"/>
              <p:cNvGrpSpPr/>
              <p:nvPr/>
            </p:nvGrpSpPr>
            <p:grpSpPr>
              <a:xfrm>
                <a:off x="4831154" y="4077072"/>
                <a:ext cx="315041" cy="192141"/>
                <a:chOff x="4831154" y="4077072"/>
                <a:chExt cx="315041" cy="192141"/>
              </a:xfrm>
            </p:grpSpPr>
            <p:cxnSp>
              <p:nvCxnSpPr>
                <p:cNvPr id="22" name="直接连接符 21"/>
                <p:cNvCxnSpPr/>
                <p:nvPr/>
              </p:nvCxnSpPr>
              <p:spPr>
                <a:xfrm flipV="1">
                  <a:off x="4932040" y="4197205"/>
                  <a:ext cx="214155" cy="72008"/>
                </a:xfrm>
                <a:prstGeom prst="line">
                  <a:avLst/>
                </a:prstGeom>
                <a:ln w="57150">
                  <a:solidFill>
                    <a:srgbClr val="C00000"/>
                  </a:solidFill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直接连接符 23"/>
                <p:cNvCxnSpPr/>
                <p:nvPr/>
              </p:nvCxnSpPr>
              <p:spPr>
                <a:xfrm flipH="1" flipV="1">
                  <a:off x="4831154" y="4077072"/>
                  <a:ext cx="91261" cy="187750"/>
                </a:xfrm>
                <a:prstGeom prst="line">
                  <a:avLst/>
                </a:prstGeom>
                <a:ln w="57150">
                  <a:solidFill>
                    <a:srgbClr val="C00000"/>
                  </a:solidFill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30" name="椭圆 29"/>
            <p:cNvSpPr/>
            <p:nvPr/>
          </p:nvSpPr>
          <p:spPr>
            <a:xfrm rot="-1800000">
              <a:off x="7045635" y="2677867"/>
              <a:ext cx="184083" cy="75636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8056" y="1184585"/>
            <a:ext cx="3773448" cy="26472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80944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293096"/>
            <a:ext cx="5184576" cy="2582651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35496" y="1268760"/>
            <a:ext cx="5760640" cy="3272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77AB1"/>
              </a:buClr>
              <a:buSzPct val="50000"/>
              <a:buFont typeface="Wingdings 2"/>
              <a:buChar char=""/>
              <a:tabLst/>
              <a:defRPr/>
            </a:pP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0.1-10 </a:t>
            </a:r>
            <a:r>
              <a:rPr kumimoji="0" lang="en-US" altLang="zh-CN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PeV</a:t>
            </a: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 (Cherenkov mode) </a:t>
            </a:r>
          </a:p>
          <a:p>
            <a:pPr marL="800100" lvl="1" indent="-342900">
              <a:spcBef>
                <a:spcPts val="300"/>
              </a:spcBef>
              <a:buClr>
                <a:srgbClr val="477AB1"/>
              </a:buClr>
              <a:buSzPct val="50000"/>
              <a:buFont typeface="Wingdings 2"/>
              <a:buChar char=""/>
            </a:pP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pure proton and light nuclei (</a:t>
            </a:r>
            <a:r>
              <a:rPr kumimoji="0" lang="en-US" altLang="zh-CN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P+He</a:t>
            </a: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) spectra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1848E"/>
              </a:buClr>
              <a:buSzPct val="50000"/>
              <a:buFont typeface="Wingdings 2"/>
              <a:buChar char="³"/>
              <a:tabLst/>
              <a:defRPr/>
            </a:pP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6 telescopes (30°in zenith) + ¼ WCDA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77AB1"/>
              </a:buClr>
              <a:buSzPct val="50000"/>
              <a:buFont typeface="Wingdings 2"/>
              <a:buChar char=""/>
              <a:tabLst/>
              <a:defRPr/>
            </a:pP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1- 100 </a:t>
            </a:r>
            <a:r>
              <a:rPr kumimoji="0" lang="en-US" altLang="zh-CN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PeV</a:t>
            </a: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 (Cherenkov mode)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1848E"/>
              </a:buClr>
              <a:buSzPct val="50000"/>
              <a:buFont typeface="Wingdings 2"/>
              <a:buChar char="³"/>
              <a:tabLst/>
              <a:defRPr/>
            </a:pP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Pure iron or heavy nuclei  spectra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1848E"/>
              </a:buClr>
              <a:buSzPct val="50000"/>
              <a:buFont typeface="Wingdings 2"/>
              <a:buChar char="³"/>
              <a:tabLst/>
              <a:defRPr/>
            </a:pP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18 telescopes (45 °in zenith) + </a:t>
            </a: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scintillator detectors </a:t>
            </a: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+ </a:t>
            </a:r>
            <a:r>
              <a:rPr kumimoji="0" lang="en-US" altLang="zh-CN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muon</a:t>
            </a: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 detectors array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77AB1"/>
              </a:buClr>
              <a:buSzPct val="50000"/>
              <a:buFont typeface="Wingdings 2"/>
              <a:buChar char=""/>
              <a:tabLst/>
              <a:defRPr/>
            </a:pP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&gt;100 </a:t>
            </a:r>
            <a:r>
              <a:rPr kumimoji="0" lang="en-US" altLang="zh-CN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PeV</a:t>
            </a: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 (fluorescence mode) 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1848E"/>
              </a:buClr>
              <a:buSzPct val="50000"/>
              <a:buFont typeface="Wingdings 2"/>
              <a:buChar char="³"/>
              <a:tabLst/>
              <a:defRPr/>
            </a:pP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2</a:t>
            </a:r>
            <a:r>
              <a:rPr kumimoji="0" lang="en-US" altLang="zh-CN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nd</a:t>
            </a: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 knee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1848E"/>
              </a:buClr>
              <a:buSzPct val="50000"/>
              <a:buFont typeface="Wingdings 2"/>
              <a:buChar char="³"/>
              <a:tabLst/>
              <a:defRPr/>
            </a:pP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20 telescopes +  </a:t>
            </a:r>
            <a:r>
              <a:rPr kumimoji="0" lang="en-US" altLang="zh-CN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muon</a:t>
            </a: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 detectors array</a:t>
            </a:r>
            <a:endParaRPr kumimoji="0" lang="zh-CN" altLang="en-US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华文楷体" panose="02010600040101010101" pitchFamily="2" charset="-122"/>
            </a:endParaRPr>
          </a:p>
        </p:txBody>
      </p:sp>
      <p:sp>
        <p:nvSpPr>
          <p:cNvPr id="15" name="内容占位符 1"/>
          <p:cNvSpPr>
            <a:spLocks noGrp="1"/>
          </p:cNvSpPr>
          <p:nvPr>
            <p:ph idx="1"/>
          </p:nvPr>
        </p:nvSpPr>
        <p:spPr>
          <a:xfrm>
            <a:off x="1108699" y="568218"/>
            <a:ext cx="8431853" cy="844558"/>
          </a:xfrm>
        </p:spPr>
        <p:txBody>
          <a:bodyPr>
            <a:normAutofit/>
          </a:bodyPr>
          <a:lstStyle/>
          <a:p>
            <a:pPr lvl="1"/>
            <a:r>
              <a:rPr lang="en-US" altLang="zh-CN" sz="2000" b="1" dirty="0" smtClean="0">
                <a:solidFill>
                  <a:schemeClr val="tx2"/>
                </a:solidFill>
              </a:rPr>
              <a:t>Measure </a:t>
            </a:r>
            <a:r>
              <a:rPr lang="en-US" altLang="zh-CN" sz="2000" b="1" dirty="0">
                <a:solidFill>
                  <a:schemeClr val="tx2"/>
                </a:solidFill>
              </a:rPr>
              <a:t>individual cosmic ray spectra from 10TeV to </a:t>
            </a:r>
            <a:r>
              <a:rPr lang="en-US" altLang="zh-CN" sz="2000" b="1" dirty="0" err="1" smtClean="0">
                <a:solidFill>
                  <a:schemeClr val="tx2"/>
                </a:solidFill>
              </a:rPr>
              <a:t>EeV</a:t>
            </a:r>
            <a:endParaRPr lang="en-US" altLang="zh-CN" sz="2000" b="1" dirty="0" smtClean="0">
              <a:solidFill>
                <a:schemeClr val="tx2"/>
              </a:solidFill>
            </a:endParaRPr>
          </a:p>
          <a:p>
            <a:pPr lvl="1"/>
            <a:r>
              <a:rPr lang="en-US" altLang="zh-CN" sz="2000" b="1" dirty="0" smtClean="0">
                <a:solidFill>
                  <a:schemeClr val="tx2"/>
                </a:solidFill>
              </a:rPr>
              <a:t>Multi-parameters, Multi-stages </a:t>
            </a:r>
          </a:p>
          <a:p>
            <a:pPr marL="457200" lvl="1" indent="0">
              <a:buNone/>
            </a:pPr>
            <a:endParaRPr lang="zh-CN" altLang="en-US" sz="2000" dirty="0"/>
          </a:p>
        </p:txBody>
      </p:sp>
      <p:sp>
        <p:nvSpPr>
          <p:cNvPr id="18" name="标题 2"/>
          <p:cNvSpPr>
            <a:spLocks noGrp="1"/>
          </p:cNvSpPr>
          <p:nvPr>
            <p:ph type="title"/>
          </p:nvPr>
        </p:nvSpPr>
        <p:spPr>
          <a:xfrm>
            <a:off x="673224" y="63874"/>
            <a:ext cx="7211144" cy="576064"/>
          </a:xfrm>
        </p:spPr>
        <p:txBody>
          <a:bodyPr>
            <a:norm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</a:rPr>
              <a:t>LHAASO science in cosmic ray measurement 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247" y="4492624"/>
            <a:ext cx="9161247" cy="2180099"/>
          </a:xfrm>
          <a:prstGeom prst="rect">
            <a:avLst/>
          </a:prstGeom>
        </p:spPr>
      </p:pic>
      <p:grpSp>
        <p:nvGrpSpPr>
          <p:cNvPr id="23" name="组合 22"/>
          <p:cNvGrpSpPr/>
          <p:nvPr/>
        </p:nvGrpSpPr>
        <p:grpSpPr>
          <a:xfrm>
            <a:off x="5447181" y="990497"/>
            <a:ext cx="3013251" cy="2870552"/>
            <a:chOff x="5447181" y="990497"/>
            <a:chExt cx="3013251" cy="2870552"/>
          </a:xfrm>
        </p:grpSpPr>
        <p:grpSp>
          <p:nvGrpSpPr>
            <p:cNvPr id="24" name="组合 23"/>
            <p:cNvGrpSpPr/>
            <p:nvPr/>
          </p:nvGrpSpPr>
          <p:grpSpPr>
            <a:xfrm>
              <a:off x="5447181" y="990497"/>
              <a:ext cx="3013251" cy="2870552"/>
              <a:chOff x="2231740" y="783954"/>
              <a:chExt cx="6264696" cy="5472608"/>
            </a:xfrm>
          </p:grpSpPr>
          <p:grpSp>
            <p:nvGrpSpPr>
              <p:cNvPr id="26" name="组合 25"/>
              <p:cNvGrpSpPr/>
              <p:nvPr/>
            </p:nvGrpSpPr>
            <p:grpSpPr>
              <a:xfrm>
                <a:off x="2231740" y="783954"/>
                <a:ext cx="6264696" cy="5472608"/>
                <a:chOff x="2915816" y="1043426"/>
                <a:chExt cx="5616624" cy="5451198"/>
              </a:xfrm>
            </p:grpSpPr>
            <p:pic>
              <p:nvPicPr>
                <p:cNvPr id="30" name="图片 29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600000">
                  <a:off x="2915816" y="1043426"/>
                  <a:ext cx="5616624" cy="5451198"/>
                </a:xfrm>
                <a:prstGeom prst="rect">
                  <a:avLst/>
                </a:prstGeom>
              </p:spPr>
            </p:pic>
            <p:sp>
              <p:nvSpPr>
                <p:cNvPr id="31" name="文本框 30"/>
                <p:cNvSpPr txBox="1"/>
                <p:nvPr/>
              </p:nvSpPr>
              <p:spPr>
                <a:xfrm rot="19906441">
                  <a:off x="5495599" y="4327625"/>
                  <a:ext cx="457056" cy="10772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endParaRPr lang="zh-CN" altLang="en-US" sz="100" dirty="0"/>
                </a:p>
              </p:txBody>
            </p:sp>
          </p:grpSp>
          <p:grpSp>
            <p:nvGrpSpPr>
              <p:cNvPr id="27" name="组合 26"/>
              <p:cNvGrpSpPr/>
              <p:nvPr/>
            </p:nvGrpSpPr>
            <p:grpSpPr>
              <a:xfrm>
                <a:off x="4831154" y="4077072"/>
                <a:ext cx="315041" cy="192141"/>
                <a:chOff x="4831154" y="4077072"/>
                <a:chExt cx="315041" cy="192141"/>
              </a:xfrm>
            </p:grpSpPr>
            <p:cxnSp>
              <p:nvCxnSpPr>
                <p:cNvPr id="28" name="直接连接符 27"/>
                <p:cNvCxnSpPr/>
                <p:nvPr/>
              </p:nvCxnSpPr>
              <p:spPr>
                <a:xfrm flipV="1">
                  <a:off x="4932040" y="4197205"/>
                  <a:ext cx="214155" cy="72008"/>
                </a:xfrm>
                <a:prstGeom prst="line">
                  <a:avLst/>
                </a:prstGeom>
                <a:ln w="57150">
                  <a:solidFill>
                    <a:srgbClr val="C00000"/>
                  </a:solidFill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9" name="直接连接符 28"/>
                <p:cNvCxnSpPr/>
                <p:nvPr/>
              </p:nvCxnSpPr>
              <p:spPr>
                <a:xfrm flipH="1" flipV="1">
                  <a:off x="4831154" y="4077072"/>
                  <a:ext cx="91261" cy="187750"/>
                </a:xfrm>
                <a:prstGeom prst="line">
                  <a:avLst/>
                </a:prstGeom>
                <a:ln w="57150">
                  <a:solidFill>
                    <a:srgbClr val="C00000"/>
                  </a:solidFill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25" name="椭圆 24"/>
            <p:cNvSpPr/>
            <p:nvPr/>
          </p:nvSpPr>
          <p:spPr>
            <a:xfrm rot="-1800000">
              <a:off x="7045635" y="2677867"/>
              <a:ext cx="184083" cy="75636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14662614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4" y="4293096"/>
            <a:ext cx="5184576" cy="2582651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64088" y="4005064"/>
            <a:ext cx="3697416" cy="2825552"/>
          </a:xfrm>
          <a:prstGeom prst="rect">
            <a:avLst/>
          </a:prstGeom>
        </p:spPr>
      </p:pic>
      <p:sp>
        <p:nvSpPr>
          <p:cNvPr id="14" name="矩形 13"/>
          <p:cNvSpPr/>
          <p:nvPr/>
        </p:nvSpPr>
        <p:spPr>
          <a:xfrm>
            <a:off x="35496" y="1268760"/>
            <a:ext cx="5760640" cy="32726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77AB1"/>
              </a:buClr>
              <a:buSzPct val="50000"/>
              <a:buFont typeface="Wingdings 2"/>
              <a:buChar char=""/>
              <a:tabLst/>
              <a:defRPr/>
            </a:pP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0.1-10 </a:t>
            </a:r>
            <a:r>
              <a:rPr kumimoji="0" lang="en-US" altLang="zh-CN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PeV</a:t>
            </a: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 (Cherenkov mode) </a:t>
            </a:r>
          </a:p>
          <a:p>
            <a:pPr marL="800100" lvl="1" indent="-342900">
              <a:spcBef>
                <a:spcPts val="300"/>
              </a:spcBef>
              <a:buClr>
                <a:srgbClr val="477AB1"/>
              </a:buClr>
              <a:buSzPct val="50000"/>
              <a:buFont typeface="Wingdings 2"/>
              <a:buChar char=""/>
            </a:pP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pure proton and light nuclei (</a:t>
            </a:r>
            <a:r>
              <a:rPr kumimoji="0" lang="en-US" altLang="zh-CN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P+He</a:t>
            </a: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) spectra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1848E"/>
              </a:buClr>
              <a:buSzPct val="50000"/>
              <a:buFont typeface="Wingdings 2"/>
              <a:buChar char="³"/>
              <a:tabLst/>
              <a:defRPr/>
            </a:pP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6 telescopes (30°in zenith) + ¼ WCDA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77AB1"/>
              </a:buClr>
              <a:buSzPct val="50000"/>
              <a:buFont typeface="Wingdings 2"/>
              <a:buChar char=""/>
              <a:tabLst/>
              <a:defRPr/>
            </a:pP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1- 100 </a:t>
            </a:r>
            <a:r>
              <a:rPr kumimoji="0" lang="en-US" altLang="zh-CN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PeV</a:t>
            </a: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 (Cherenkov mode)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1848E"/>
              </a:buClr>
              <a:buSzPct val="50000"/>
              <a:buFont typeface="Wingdings 2"/>
              <a:buChar char="³"/>
              <a:tabLst/>
              <a:defRPr/>
            </a:pP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Pure iron or heavy nuclei  spectra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1848E"/>
              </a:buClr>
              <a:buSzPct val="50000"/>
              <a:buFont typeface="Wingdings 2"/>
              <a:buChar char="³"/>
              <a:tabLst/>
              <a:defRPr/>
            </a:pP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18 telescopes (45 °in zenith) + </a:t>
            </a: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</a:rPr>
              <a:t>scintillator detectors </a:t>
            </a: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+ </a:t>
            </a:r>
            <a:r>
              <a:rPr kumimoji="0" lang="en-US" altLang="zh-CN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muon</a:t>
            </a: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 detectors array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477AB1"/>
              </a:buClr>
              <a:buSzPct val="50000"/>
              <a:buFont typeface="Wingdings 2"/>
              <a:buChar char=""/>
              <a:tabLst/>
              <a:defRPr/>
            </a:pP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&gt;100 </a:t>
            </a:r>
            <a:r>
              <a:rPr kumimoji="0" lang="en-US" altLang="zh-CN" i="0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PeV</a:t>
            </a: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 (fluorescence mode) 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1848E"/>
              </a:buClr>
              <a:buSzPct val="50000"/>
              <a:buFont typeface="Wingdings 2"/>
              <a:buChar char="³"/>
              <a:tabLst/>
              <a:defRPr/>
            </a:pP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2</a:t>
            </a:r>
            <a:r>
              <a:rPr kumimoji="0" lang="en-US" altLang="zh-CN" i="0" u="none" strike="noStrike" kern="0" cap="none" spc="0" normalizeH="0" baseline="30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nd</a:t>
            </a: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 knee</a:t>
            </a:r>
          </a:p>
          <a:p>
            <a:pPr marL="742950" marR="0" lvl="1" indent="-285750" defTabSz="914400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>
                <a:srgbClr val="51848E"/>
              </a:buClr>
              <a:buSzPct val="50000"/>
              <a:buFont typeface="Wingdings 2"/>
              <a:buChar char="³"/>
              <a:tabLst/>
              <a:defRPr/>
            </a:pP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20 telescopes +  </a:t>
            </a:r>
            <a:r>
              <a:rPr kumimoji="0" lang="en-US" altLang="zh-CN" i="0" u="none" strike="noStrike" kern="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muon</a:t>
            </a:r>
            <a:r>
              <a:rPr kumimoji="0" lang="en-US" altLang="zh-CN" i="0" u="none" strike="noStrike" kern="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/>
                <a:ea typeface="华文楷体" panose="02010600040101010101" pitchFamily="2" charset="-122"/>
              </a:rPr>
              <a:t> detectors array</a:t>
            </a:r>
            <a:endParaRPr kumimoji="0" lang="zh-CN" altLang="en-US" i="0" u="none" strike="noStrike" kern="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/>
              <a:ea typeface="华文楷体" panose="02010600040101010101" pitchFamily="2" charset="-122"/>
            </a:endParaRPr>
          </a:p>
        </p:txBody>
      </p:sp>
      <p:sp>
        <p:nvSpPr>
          <p:cNvPr id="15" name="内容占位符 1"/>
          <p:cNvSpPr>
            <a:spLocks noGrp="1"/>
          </p:cNvSpPr>
          <p:nvPr>
            <p:ph idx="1"/>
          </p:nvPr>
        </p:nvSpPr>
        <p:spPr>
          <a:xfrm>
            <a:off x="1108699" y="568218"/>
            <a:ext cx="8431853" cy="844558"/>
          </a:xfrm>
        </p:spPr>
        <p:txBody>
          <a:bodyPr>
            <a:normAutofit/>
          </a:bodyPr>
          <a:lstStyle/>
          <a:p>
            <a:pPr lvl="1"/>
            <a:r>
              <a:rPr lang="en-US" altLang="zh-CN" sz="2000" b="1" dirty="0" smtClean="0">
                <a:solidFill>
                  <a:schemeClr val="tx2"/>
                </a:solidFill>
              </a:rPr>
              <a:t>Measure </a:t>
            </a:r>
            <a:r>
              <a:rPr lang="en-US" altLang="zh-CN" sz="2000" b="1" dirty="0">
                <a:solidFill>
                  <a:schemeClr val="tx2"/>
                </a:solidFill>
              </a:rPr>
              <a:t>individual cosmic ray spectra from 10TeV to </a:t>
            </a:r>
            <a:r>
              <a:rPr lang="en-US" altLang="zh-CN" sz="2000" b="1" dirty="0" err="1" smtClean="0">
                <a:solidFill>
                  <a:schemeClr val="tx2"/>
                </a:solidFill>
              </a:rPr>
              <a:t>EeV</a:t>
            </a:r>
            <a:endParaRPr lang="en-US" altLang="zh-CN" sz="2000" b="1" dirty="0" smtClean="0">
              <a:solidFill>
                <a:schemeClr val="tx2"/>
              </a:solidFill>
            </a:endParaRPr>
          </a:p>
          <a:p>
            <a:pPr lvl="1"/>
            <a:r>
              <a:rPr lang="en-US" altLang="zh-CN" sz="2000" b="1" dirty="0" smtClean="0">
                <a:solidFill>
                  <a:schemeClr val="tx2"/>
                </a:solidFill>
              </a:rPr>
              <a:t>Multi-parameters, Multi-stages </a:t>
            </a:r>
          </a:p>
          <a:p>
            <a:pPr marL="457200" lvl="1" indent="0">
              <a:buNone/>
            </a:pPr>
            <a:endParaRPr lang="zh-CN" altLang="en-US" sz="2000" dirty="0"/>
          </a:p>
        </p:txBody>
      </p:sp>
      <p:sp>
        <p:nvSpPr>
          <p:cNvPr id="18" name="标题 2"/>
          <p:cNvSpPr>
            <a:spLocks noGrp="1"/>
          </p:cNvSpPr>
          <p:nvPr>
            <p:ph type="title"/>
          </p:nvPr>
        </p:nvSpPr>
        <p:spPr>
          <a:xfrm>
            <a:off x="673224" y="63874"/>
            <a:ext cx="7211144" cy="576064"/>
          </a:xfrm>
        </p:spPr>
        <p:txBody>
          <a:bodyPr>
            <a:normAutofit/>
          </a:bodyPr>
          <a:lstStyle/>
          <a:p>
            <a:r>
              <a:rPr lang="en-US" altLang="zh-CN" sz="2800" b="1" dirty="0">
                <a:solidFill>
                  <a:srgbClr val="FF0000"/>
                </a:solidFill>
              </a:rPr>
              <a:t>LHAASO science in cosmic ray measurement </a:t>
            </a:r>
            <a:endParaRPr lang="zh-CN" altLang="en-US" sz="2800" b="1" dirty="0">
              <a:solidFill>
                <a:srgbClr val="FF0000"/>
              </a:solidFill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5447181" y="990497"/>
            <a:ext cx="3013251" cy="2870552"/>
            <a:chOff x="5447181" y="990497"/>
            <a:chExt cx="3013251" cy="2870552"/>
          </a:xfrm>
        </p:grpSpPr>
        <p:grpSp>
          <p:nvGrpSpPr>
            <p:cNvPr id="11" name="组合 10"/>
            <p:cNvGrpSpPr/>
            <p:nvPr/>
          </p:nvGrpSpPr>
          <p:grpSpPr>
            <a:xfrm>
              <a:off x="5447181" y="990497"/>
              <a:ext cx="3013251" cy="2870552"/>
              <a:chOff x="2231740" y="783954"/>
              <a:chExt cx="6264696" cy="5472608"/>
            </a:xfrm>
          </p:grpSpPr>
          <p:grpSp>
            <p:nvGrpSpPr>
              <p:cNvPr id="16" name="组合 15"/>
              <p:cNvGrpSpPr/>
              <p:nvPr/>
            </p:nvGrpSpPr>
            <p:grpSpPr>
              <a:xfrm>
                <a:off x="2231740" y="783954"/>
                <a:ext cx="6264696" cy="5472608"/>
                <a:chOff x="2915816" y="1043426"/>
                <a:chExt cx="5616624" cy="5451198"/>
              </a:xfrm>
            </p:grpSpPr>
            <p:pic>
              <p:nvPicPr>
                <p:cNvPr id="21" name="图片 20"/>
                <p:cNvPicPr>
                  <a:picLocks noChangeAspect="1"/>
                </p:cNvPicPr>
                <p:nvPr/>
              </p:nvPicPr>
              <p:blipFill>
                <a:blip r:embed="rId4" cstate="print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 rot="21600000">
                  <a:off x="2915816" y="1043426"/>
                  <a:ext cx="5616624" cy="5451198"/>
                </a:xfrm>
                <a:prstGeom prst="rect">
                  <a:avLst/>
                </a:prstGeom>
              </p:spPr>
            </p:pic>
            <p:sp>
              <p:nvSpPr>
                <p:cNvPr id="22" name="文本框 21"/>
                <p:cNvSpPr txBox="1"/>
                <p:nvPr/>
              </p:nvSpPr>
              <p:spPr>
                <a:xfrm rot="19906441">
                  <a:off x="5495599" y="4327625"/>
                  <a:ext cx="457056" cy="107722"/>
                </a:xfrm>
                <a:prstGeom prst="rect">
                  <a:avLst/>
                </a:prstGeom>
                <a:solidFill>
                  <a:schemeClr val="bg1"/>
                </a:solidFill>
              </p:spPr>
              <p:txBody>
                <a:bodyPr wrap="square" rtlCol="0">
                  <a:spAutoFit/>
                </a:bodyPr>
                <a:lstStyle/>
                <a:p>
                  <a:endParaRPr lang="zh-CN" altLang="en-US" sz="100" dirty="0"/>
                </a:p>
              </p:txBody>
            </p:sp>
          </p:grpSp>
          <p:grpSp>
            <p:nvGrpSpPr>
              <p:cNvPr id="17" name="组合 16"/>
              <p:cNvGrpSpPr/>
              <p:nvPr/>
            </p:nvGrpSpPr>
            <p:grpSpPr>
              <a:xfrm>
                <a:off x="4831154" y="4077072"/>
                <a:ext cx="315041" cy="192141"/>
                <a:chOff x="4831154" y="4077072"/>
                <a:chExt cx="315041" cy="192141"/>
              </a:xfrm>
            </p:grpSpPr>
            <p:cxnSp>
              <p:nvCxnSpPr>
                <p:cNvPr id="19" name="直接连接符 18"/>
                <p:cNvCxnSpPr/>
                <p:nvPr/>
              </p:nvCxnSpPr>
              <p:spPr>
                <a:xfrm flipV="1">
                  <a:off x="4932040" y="4197205"/>
                  <a:ext cx="214155" cy="72008"/>
                </a:xfrm>
                <a:prstGeom prst="line">
                  <a:avLst/>
                </a:prstGeom>
                <a:ln w="57150">
                  <a:solidFill>
                    <a:srgbClr val="C00000"/>
                  </a:solidFill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直接连接符 19"/>
                <p:cNvCxnSpPr/>
                <p:nvPr/>
              </p:nvCxnSpPr>
              <p:spPr>
                <a:xfrm flipH="1" flipV="1">
                  <a:off x="4831154" y="4077072"/>
                  <a:ext cx="91261" cy="187750"/>
                </a:xfrm>
                <a:prstGeom prst="line">
                  <a:avLst/>
                </a:prstGeom>
                <a:ln w="57150">
                  <a:solidFill>
                    <a:srgbClr val="C00000"/>
                  </a:solidFill>
                </a:ln>
              </p:spPr>
              <p:style>
                <a:lnRef idx="3">
                  <a:schemeClr val="accent1"/>
                </a:lnRef>
                <a:fillRef idx="0">
                  <a:schemeClr val="accent1"/>
                </a:fillRef>
                <a:effectRef idx="2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sp>
          <p:nvSpPr>
            <p:cNvPr id="12" name="椭圆 11"/>
            <p:cNvSpPr/>
            <p:nvPr/>
          </p:nvSpPr>
          <p:spPr>
            <a:xfrm rot="-1800000">
              <a:off x="7045635" y="2677867"/>
              <a:ext cx="184083" cy="75636"/>
            </a:xfrm>
            <a:prstGeom prst="ellipse">
              <a:avLst/>
            </a:prstGeom>
            <a:noFill/>
            <a:ln w="57150">
              <a:solidFill>
                <a:srgbClr val="C0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</p:spTree>
    <p:extLst>
      <p:ext uri="{BB962C8B-B14F-4D97-AF65-F5344CB8AC3E}">
        <p14:creationId xmlns:p14="http://schemas.microsoft.com/office/powerpoint/2010/main" val="33977837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Rectangle 9"/>
          <p:cNvSpPr>
            <a:spLocks noChangeArrowheads="1"/>
          </p:cNvSpPr>
          <p:nvPr/>
        </p:nvSpPr>
        <p:spPr bwMode="auto">
          <a:xfrm>
            <a:off x="107504" y="620688"/>
            <a:ext cx="4587621" cy="341632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  <a:extLst/>
        </p:spPr>
        <p:txBody>
          <a:bodyPr wrap="square">
            <a:spAutoFit/>
          </a:bodyPr>
          <a:lstStyle/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zh-CN" altLang="en-US" sz="2400" b="1" kern="0" dirty="0" smtClean="0">
              <a:latin typeface="Times New Roman" pitchFamily="18" charset="0"/>
            </a:endParaRPr>
          </a:p>
          <a:p>
            <a:pPr marL="342900" indent="-342900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US" altLang="zh-CN" sz="2400" b="1" kern="0" dirty="0" smtClean="0">
                <a:latin typeface="Times New Roman" pitchFamily="18" charset="0"/>
              </a:rPr>
              <a:t>5m</a:t>
            </a:r>
            <a:r>
              <a:rPr lang="en-US" altLang="zh-CN" sz="2400" b="1" kern="0" baseline="30000" dirty="0" smtClean="0">
                <a:latin typeface="Times New Roman" pitchFamily="18" charset="0"/>
              </a:rPr>
              <a:t>2</a:t>
            </a:r>
            <a:r>
              <a:rPr lang="en-US" altLang="zh-CN" sz="2400" b="1" kern="0" dirty="0" smtClean="0">
                <a:latin typeface="Times New Roman" pitchFamily="18" charset="0"/>
              </a:rPr>
              <a:t> spherical mirror</a:t>
            </a:r>
            <a:endParaRPr kumimoji="0" lang="en-US" altLang="zh-CN" sz="2400" b="1" i="0" u="none" strike="noStrike" kern="0" cap="none" spc="0" normalizeH="0" baseline="0" noProof="0" dirty="0" smtClean="0">
              <a:ln>
                <a:noFill/>
              </a:ln>
              <a:effectLst/>
              <a:uLnTx/>
              <a:uFillTx/>
              <a:latin typeface="Times New Roman" pitchFamily="18" charset="0"/>
            </a:endParaRP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altLang="zh-CN" sz="2400" b="1" kern="0" dirty="0" smtClean="0">
                <a:latin typeface="Times New Roman" pitchFamily="18" charset="0"/>
              </a:rPr>
              <a:t>32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×32 </a:t>
            </a:r>
            <a:r>
              <a:rPr kumimoji="0" lang="en-US" altLang="zh-CN" sz="2400" b="1" i="0" u="none" strike="noStrike" kern="0" cap="none" spc="0" normalizeH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kumimoji="0" lang="en-US" altLang="zh-CN" sz="2400" b="1" i="0" u="none" strike="noStrike" kern="0" cap="none" spc="0" normalizeH="0" noProof="0" dirty="0" err="1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SiPMs</a:t>
            </a:r>
            <a:r>
              <a:rPr kumimoji="0" lang="en-US" altLang="zh-CN" sz="2400" b="1" i="0" u="none" strike="noStrike" kern="0" cap="none" spc="0" normalizeH="0" baseline="0" noProof="0" dirty="0" smtClean="0">
                <a:ln>
                  <a:noFill/>
                </a:ln>
                <a:effectLst/>
                <a:uLnTx/>
                <a:uFillTx/>
                <a:latin typeface="Times New Roman" pitchFamily="18" charset="0"/>
              </a:rPr>
              <a:t> </a:t>
            </a:r>
            <a:r>
              <a:rPr lang="en-US" altLang="zh-CN" sz="2400" b="1" kern="0" dirty="0">
                <a:latin typeface="Times New Roman" pitchFamily="18" charset="0"/>
              </a:rPr>
              <a:t>array 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altLang="zh-CN" sz="2400" b="1" kern="0" dirty="0">
                <a:latin typeface="Times New Roman" pitchFamily="18" charset="0"/>
              </a:rPr>
              <a:t>Pixel size 0.5°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altLang="zh-CN" sz="2400" b="1" kern="0" dirty="0">
                <a:latin typeface="Times New Roman" pitchFamily="18" charset="0"/>
              </a:rPr>
              <a:t>FOV: </a:t>
            </a:r>
            <a:r>
              <a:rPr lang="en-US" altLang="zh-CN" sz="2400" b="1" kern="0" dirty="0" smtClean="0">
                <a:latin typeface="Times New Roman" pitchFamily="18" charset="0"/>
              </a:rPr>
              <a:t>16°× </a:t>
            </a:r>
            <a:r>
              <a:rPr lang="en-US" altLang="zh-CN" sz="2400" b="1" kern="0" dirty="0">
                <a:latin typeface="Times New Roman" pitchFamily="18" charset="0"/>
              </a:rPr>
              <a:t>16°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r>
              <a:rPr lang="en-US" altLang="zh-CN" sz="2400" b="1" kern="0" dirty="0">
                <a:latin typeface="Times New Roman" pitchFamily="18" charset="0"/>
              </a:rPr>
              <a:t>Portable design: easy to switch the array configurations</a:t>
            </a:r>
          </a:p>
          <a:p>
            <a:pPr marL="342900" indent="-342900">
              <a:spcBef>
                <a:spcPct val="0"/>
              </a:spcBef>
              <a:buFont typeface="Wingdings" pitchFamily="2" charset="2"/>
              <a:buChar char="Ø"/>
              <a:defRPr/>
            </a:pPr>
            <a:r>
              <a:rPr lang="en-US" altLang="zh-CN" sz="2400" b="1" kern="0" dirty="0">
                <a:latin typeface="Times New Roman" pitchFamily="18" charset="0"/>
              </a:rPr>
              <a:t>Duty cycle</a:t>
            </a:r>
            <a:r>
              <a:rPr lang="zh-CN" altLang="en-US" sz="2400" b="1" kern="0" dirty="0">
                <a:latin typeface="Times New Roman" pitchFamily="18" charset="0"/>
              </a:rPr>
              <a:t>：</a:t>
            </a:r>
            <a:r>
              <a:rPr lang="en-US" altLang="zh-CN" sz="2400" b="1" kern="0" dirty="0">
                <a:latin typeface="Times New Roman" pitchFamily="18" charset="0"/>
              </a:rPr>
              <a:t>&gt;30%.</a:t>
            </a:r>
          </a:p>
          <a:p>
            <a:pPr marL="342900" marR="0" lvl="0" indent="-34290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Wingdings" pitchFamily="2" charset="2"/>
              <a:buChar char="Ø"/>
              <a:tabLst/>
              <a:defRPr/>
            </a:pPr>
            <a:endParaRPr lang="en-US" altLang="zh-CN" sz="2400" b="1" kern="0" dirty="0">
              <a:latin typeface="Times New Roman" pitchFamily="18" charset="0"/>
            </a:endParaRPr>
          </a:p>
        </p:txBody>
      </p:sp>
      <p:pic>
        <p:nvPicPr>
          <p:cNvPr id="31" name="图片 30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6194" y="1255636"/>
            <a:ext cx="3637415" cy="2632731"/>
          </a:xfrm>
          <a:prstGeom prst="rect">
            <a:avLst/>
          </a:prstGeom>
        </p:spPr>
      </p:pic>
      <p:sp>
        <p:nvSpPr>
          <p:cNvPr id="28" name="标题 1"/>
          <p:cNvSpPr>
            <a:spLocks noGrp="1"/>
          </p:cNvSpPr>
          <p:nvPr>
            <p:ph type="title"/>
          </p:nvPr>
        </p:nvSpPr>
        <p:spPr>
          <a:xfrm>
            <a:off x="544009" y="-1842"/>
            <a:ext cx="8229600" cy="1313384"/>
          </a:xfrm>
        </p:spPr>
        <p:txBody>
          <a:bodyPr>
            <a:noAutofit/>
          </a:bodyPr>
          <a:lstStyle/>
          <a:p>
            <a:pPr lvl="0" algn="ctr"/>
            <a:r>
              <a:rPr lang="en-US" altLang="zh-CN" sz="3200" b="1" kern="0" dirty="0" smtClean="0">
                <a:solidFill>
                  <a:srgbClr val="C00000"/>
                </a:solidFill>
                <a:latin typeface="Times New Roman" pitchFamily="18" charset="0"/>
              </a:rPr>
              <a:t>Wide Field of View Cherenkov Telescope (WFCTA)</a:t>
            </a:r>
            <a:endParaRPr lang="zh-CN" altLang="en-US" sz="3200" dirty="0">
              <a:solidFill>
                <a:srgbClr val="C00000"/>
              </a:solidFill>
            </a:endParaRPr>
          </a:p>
        </p:txBody>
      </p:sp>
      <p:pic>
        <p:nvPicPr>
          <p:cNvPr id="34" name="图片 33" descr="装配板21.JPG"/>
          <p:cNvPicPr>
            <a:picLocks noChangeAspect="1"/>
          </p:cNvPicPr>
          <p:nvPr/>
        </p:nvPicPr>
        <p:blipFill>
          <a:blip r:embed="rId3" cstate="print"/>
          <a:srcRect l="22438" t="6751" r="31100"/>
          <a:stretch>
            <a:fillRect/>
          </a:stretch>
        </p:blipFill>
        <p:spPr>
          <a:xfrm rot="5400000">
            <a:off x="1670881" y="4171642"/>
            <a:ext cx="1601140" cy="2223448"/>
          </a:xfrm>
          <a:prstGeom prst="rect">
            <a:avLst/>
          </a:prstGeom>
        </p:spPr>
      </p:pic>
      <p:sp>
        <p:nvSpPr>
          <p:cNvPr id="35" name="矩形 34"/>
          <p:cNvSpPr/>
          <p:nvPr/>
        </p:nvSpPr>
        <p:spPr>
          <a:xfrm>
            <a:off x="1331640" y="6021288"/>
            <a:ext cx="1850186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sz="2400" dirty="0" smtClean="0">
                <a:latin typeface="Times New Roman" pitchFamily="18" charset="0"/>
              </a:rPr>
              <a:t>SiPM camera</a:t>
            </a:r>
            <a:endParaRPr lang="zh-CN" altLang="en-US" sz="2400" dirty="0"/>
          </a:p>
        </p:txBody>
      </p:sp>
      <p:sp>
        <p:nvSpPr>
          <p:cNvPr id="37" name="TextBox 13"/>
          <p:cNvSpPr txBox="1"/>
          <p:nvPr/>
        </p:nvSpPr>
        <p:spPr>
          <a:xfrm>
            <a:off x="3434398" y="6464977"/>
            <a:ext cx="295350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2400" dirty="0" smtClean="0"/>
              <a:t>A prototype of WFCTA</a:t>
            </a:r>
            <a:endParaRPr lang="zh-CN" altLang="en-US" sz="2400" dirty="0"/>
          </a:p>
        </p:txBody>
      </p:sp>
      <p:sp>
        <p:nvSpPr>
          <p:cNvPr id="41" name="文本框 40"/>
          <p:cNvSpPr txBox="1"/>
          <p:nvPr/>
        </p:nvSpPr>
        <p:spPr>
          <a:xfrm>
            <a:off x="5436096" y="2852936"/>
            <a:ext cx="2843643" cy="92333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b="1" dirty="0" smtClean="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WFCTA:</a:t>
            </a:r>
          </a:p>
          <a:p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18</a:t>
            </a:r>
            <a:r>
              <a:rPr lang="zh-CN" altLang="en-US" dirty="0" smtClean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altLang="zh-CN" dirty="0" smtClean="0">
                <a:latin typeface="Arial" panose="020B0604020202020204" pitchFamily="34" charset="0"/>
                <a:cs typeface="Arial" panose="020B0604020202020204" pitchFamily="34" charset="0"/>
              </a:rPr>
              <a:t>Cherenkov telescopes (1024 pixels/telescope)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36127" y="3915657"/>
            <a:ext cx="2531273" cy="2590077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84" t="45713" r="50116" b="42737"/>
          <a:stretch/>
        </p:blipFill>
        <p:spPr>
          <a:xfrm>
            <a:off x="428136" y="5522480"/>
            <a:ext cx="779817" cy="714832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050" y="3952597"/>
            <a:ext cx="1492627" cy="1492627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48"/>
          <a:stretch/>
        </p:blipFill>
        <p:spPr>
          <a:xfrm rot="5400000">
            <a:off x="6214457" y="4136658"/>
            <a:ext cx="2732594" cy="2385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017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/>
        </p:nvGrpSpPr>
        <p:grpSpPr>
          <a:xfrm>
            <a:off x="0" y="711200"/>
            <a:ext cx="9144000" cy="446405"/>
            <a:chOff x="508" y="1288"/>
            <a:chExt cx="13559" cy="755"/>
          </a:xfrm>
          <a:solidFill>
            <a:srgbClr val="0070C0"/>
          </a:solidFill>
        </p:grpSpPr>
        <p:sp>
          <p:nvSpPr>
            <p:cNvPr id="2" name="矩形 1"/>
            <p:cNvSpPr/>
            <p:nvPr/>
          </p:nvSpPr>
          <p:spPr>
            <a:xfrm>
              <a:off x="508" y="1288"/>
              <a:ext cx="13559" cy="755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prstClr val="white"/>
                </a:solidFill>
              </a:endParaRPr>
            </a:p>
          </p:txBody>
        </p:sp>
        <p:sp>
          <p:nvSpPr>
            <p:cNvPr id="3" name="文本框 2"/>
            <p:cNvSpPr txBox="1"/>
            <p:nvPr/>
          </p:nvSpPr>
          <p:spPr>
            <a:xfrm>
              <a:off x="4523" y="1324"/>
              <a:ext cx="5504" cy="674"/>
            </a:xfrm>
            <a:prstGeom prst="rect">
              <a:avLst/>
            </a:prstGeom>
            <a:grpFill/>
          </p:spPr>
          <p:txBody>
            <a:bodyPr wrap="square" rtlCol="0">
              <a:spAutoFit/>
            </a:bodyPr>
            <a:lstStyle/>
            <a:p>
              <a:pPr algn="ctr"/>
              <a:r>
                <a:rPr lang="zh-CN" altLang="en-US" sz="2000" b="1" dirty="0" smtClean="0">
                  <a:solidFill>
                    <a:prstClr val="white"/>
                  </a:solidFill>
                  <a:latin typeface="微软雅黑" panose="020B0503020204020204" charset="-122"/>
                  <a:ea typeface="微软雅黑" panose="020B0503020204020204" charset="-122"/>
                  <a:sym typeface="+mn-ea"/>
                </a:rPr>
                <a:t>合作任务与单位</a:t>
              </a:r>
              <a:endParaRPr lang="zh-CN" altLang="en-US" sz="20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endParaRPr>
            </a:p>
          </p:txBody>
        </p:sp>
      </p:grpSp>
      <p:sp>
        <p:nvSpPr>
          <p:cNvPr id="32" name="文本框 31"/>
          <p:cNvSpPr txBox="1"/>
          <p:nvPr/>
        </p:nvSpPr>
        <p:spPr>
          <a:xfrm>
            <a:off x="5086064" y="2123796"/>
            <a:ext cx="877163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高能所</a:t>
            </a:r>
          </a:p>
        </p:txBody>
      </p:sp>
      <p:sp>
        <p:nvSpPr>
          <p:cNvPr id="33" name="文本框 32"/>
          <p:cNvSpPr txBox="1"/>
          <p:nvPr/>
        </p:nvSpPr>
        <p:spPr>
          <a:xfrm>
            <a:off x="5092903" y="4345662"/>
            <a:ext cx="877163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高能所</a:t>
            </a:r>
          </a:p>
        </p:txBody>
      </p:sp>
      <p:sp>
        <p:nvSpPr>
          <p:cNvPr id="34" name="文本框 33"/>
          <p:cNvSpPr txBox="1"/>
          <p:nvPr/>
        </p:nvSpPr>
        <p:spPr>
          <a:xfrm>
            <a:off x="2406670" y="3077726"/>
            <a:ext cx="1668780" cy="369570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en-US" altLang="zh-CN" dirty="0" err="1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SiPM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成像</a:t>
            </a:r>
            <a:r>
              <a:rPr lang="zh-CN" altLang="en-US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探头</a:t>
            </a:r>
          </a:p>
        </p:txBody>
      </p:sp>
      <p:sp>
        <p:nvSpPr>
          <p:cNvPr id="44" name="文本框 43"/>
          <p:cNvSpPr txBox="1"/>
          <p:nvPr/>
        </p:nvSpPr>
        <p:spPr>
          <a:xfrm>
            <a:off x="5098909" y="2633166"/>
            <a:ext cx="1107996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/>
            <a:r>
              <a:rPr lang="zh-CN" altLang="en-US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空间中心</a:t>
            </a:r>
          </a:p>
        </p:txBody>
      </p:sp>
      <p:sp>
        <p:nvSpPr>
          <p:cNvPr id="43" name="矩形 42"/>
          <p:cNvSpPr/>
          <p:nvPr/>
        </p:nvSpPr>
        <p:spPr>
          <a:xfrm>
            <a:off x="1199515" y="1345049"/>
            <a:ext cx="2771775" cy="369332"/>
          </a:xfrm>
          <a:prstGeom prst="rect">
            <a:avLst/>
          </a:prstGeom>
          <a:solidFill>
            <a:srgbClr val="3BC6B6">
              <a:alpha val="74000"/>
            </a:srgbClr>
          </a:solidFill>
        </p:spPr>
        <p:txBody>
          <a:bodyPr wrap="square">
            <a:spAutoFit/>
          </a:bodyPr>
          <a:lstStyle/>
          <a:p>
            <a:r>
              <a:rPr lang="en-US" altLang="zh-CN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</a:t>
            </a:r>
            <a:r>
              <a:rPr lang="en-US" altLang="zh-CN" b="1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</a:t>
            </a:r>
            <a:r>
              <a:rPr lang="zh-CN" altLang="en-US" b="1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合作任务</a:t>
            </a:r>
            <a:r>
              <a:rPr lang="en-US" altLang="zh-CN" b="1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</a:rPr>
              <a:t>    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45" name="文本框 33"/>
          <p:cNvSpPr txBox="1"/>
          <p:nvPr/>
        </p:nvSpPr>
        <p:spPr>
          <a:xfrm>
            <a:off x="5163186" y="1344930"/>
            <a:ext cx="2068830" cy="369332"/>
          </a:xfrm>
          <a:prstGeom prst="rect">
            <a:avLst/>
          </a:prstGeom>
          <a:solidFill>
            <a:srgbClr val="DA3126">
              <a:alpha val="45000"/>
            </a:srgbClr>
          </a:solidFill>
        </p:spPr>
        <p:txBody>
          <a:bodyPr wrap="square" rtlCol="0" anchor="t">
            <a:spAutoFit/>
          </a:bodyPr>
          <a:lstStyle/>
          <a:p>
            <a:r>
              <a:rPr lang="zh-CN" altLang="en-US" b="1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   </a:t>
            </a:r>
            <a:r>
              <a:rPr lang="zh-CN" altLang="en-US" b="1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合作单位</a:t>
            </a:r>
          </a:p>
        </p:txBody>
      </p:sp>
      <p:sp>
        <p:nvSpPr>
          <p:cNvPr id="7" name="矩形 6"/>
          <p:cNvSpPr/>
          <p:nvPr/>
        </p:nvSpPr>
        <p:spPr>
          <a:xfrm>
            <a:off x="1982660" y="2133640"/>
            <a:ext cx="216918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zh-CN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可移动可调节镜筒 </a:t>
            </a:r>
          </a:p>
        </p:txBody>
      </p:sp>
      <p:sp>
        <p:nvSpPr>
          <p:cNvPr id="8" name="矩形 7"/>
          <p:cNvSpPr/>
          <p:nvPr/>
        </p:nvSpPr>
        <p:spPr>
          <a:xfrm>
            <a:off x="2008060" y="2633166"/>
            <a:ext cx="210025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慢控制和监测系统 </a:t>
            </a:r>
          </a:p>
        </p:txBody>
      </p:sp>
      <p:sp>
        <p:nvSpPr>
          <p:cNvPr id="9" name="矩形 8"/>
          <p:cNvSpPr/>
          <p:nvPr/>
        </p:nvSpPr>
        <p:spPr>
          <a:xfrm>
            <a:off x="5029691" y="3078996"/>
            <a:ext cx="117692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云南大学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4619025" y="3458746"/>
            <a:ext cx="18004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1"/>
            <a:r>
              <a:rPr lang="zh-CN" altLang="en-US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日内瓦大学</a:t>
            </a:r>
            <a:endParaRPr lang="zh-CN" altLang="en-US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sp>
        <p:nvSpPr>
          <p:cNvPr id="15" name="矩形 14"/>
          <p:cNvSpPr/>
          <p:nvPr/>
        </p:nvSpPr>
        <p:spPr>
          <a:xfrm>
            <a:off x="5029894" y="3863033"/>
            <a:ext cx="9460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zh-CN" altLang="en-US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 </a:t>
            </a:r>
            <a:r>
              <a:rPr lang="zh-CN" altLang="en-US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高能所</a:t>
            </a:r>
            <a:endParaRPr lang="zh-CN" altLang="en-US" dirty="0">
              <a:solidFill>
                <a:prstClr val="black"/>
              </a:solidFill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256827" y="4341485"/>
            <a:ext cx="1869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反射式球面光学 </a:t>
            </a:r>
          </a:p>
        </p:txBody>
      </p:sp>
      <p:sp>
        <p:nvSpPr>
          <p:cNvPr id="18" name="矩形 17"/>
          <p:cNvSpPr/>
          <p:nvPr/>
        </p:nvSpPr>
        <p:spPr>
          <a:xfrm>
            <a:off x="1592905" y="4782304"/>
            <a:ext cx="256192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buFont typeface="Wingdings" panose="05000000000000000000" pitchFamily="2" charset="2"/>
              <a:buNone/>
            </a:pPr>
            <a:r>
              <a:rPr lang="zh-CN" altLang="en-US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望远镜标定及大气监测 </a:t>
            </a:r>
          </a:p>
        </p:txBody>
      </p:sp>
      <p:sp>
        <p:nvSpPr>
          <p:cNvPr id="51" name="文本框 49"/>
          <p:cNvSpPr txBox="1"/>
          <p:nvPr/>
        </p:nvSpPr>
        <p:spPr>
          <a:xfrm>
            <a:off x="5054600" y="4791710"/>
            <a:ext cx="2031325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>
              <a:buFont typeface="Wingdings" panose="05000000000000000000" pitchFamily="2" charset="2"/>
              <a:buNone/>
            </a:pPr>
            <a:r>
              <a:rPr lang="zh-CN" altLang="en-US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西南交大，高能所</a:t>
            </a:r>
          </a:p>
        </p:txBody>
      </p:sp>
      <p:sp>
        <p:nvSpPr>
          <p:cNvPr id="19" name="矩形 18"/>
          <p:cNvSpPr/>
          <p:nvPr/>
        </p:nvSpPr>
        <p:spPr>
          <a:xfrm>
            <a:off x="2309494" y="5253990"/>
            <a:ext cx="186942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buFont typeface="Wingdings" panose="05000000000000000000" pitchFamily="2" charset="2"/>
              <a:buNone/>
            </a:pPr>
            <a:r>
              <a:rPr lang="zh-CN" altLang="en-US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读出电子学系统 </a:t>
            </a:r>
          </a:p>
        </p:txBody>
      </p:sp>
      <p:sp>
        <p:nvSpPr>
          <p:cNvPr id="56" name="文本框 35"/>
          <p:cNvSpPr txBox="1"/>
          <p:nvPr/>
        </p:nvSpPr>
        <p:spPr>
          <a:xfrm>
            <a:off x="5095339" y="5245497"/>
            <a:ext cx="1107996" cy="369332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pPr algn="ctr">
              <a:buFont typeface="Wingdings" panose="05000000000000000000" pitchFamily="2" charset="2"/>
              <a:buNone/>
            </a:pPr>
            <a:r>
              <a:rPr lang="zh-CN" altLang="en-US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  <a:cs typeface="微软雅黑" panose="020B0503020204020204" charset="-122"/>
                <a:sym typeface="+mn-ea"/>
              </a:rPr>
              <a:t>四川大学</a:t>
            </a:r>
          </a:p>
        </p:txBody>
      </p:sp>
      <p:sp>
        <p:nvSpPr>
          <p:cNvPr id="57" name="三角"/>
          <p:cNvSpPr/>
          <p:nvPr/>
        </p:nvSpPr>
        <p:spPr>
          <a:xfrm rot="5400000">
            <a:off x="4471070" y="2170985"/>
            <a:ext cx="274955" cy="274955"/>
          </a:xfrm>
          <a:custGeom>
            <a:avLst/>
            <a:gdLst/>
            <a:ahLst/>
            <a:cxnLst/>
            <a:rect l="l" t="t" r="r" b="b"/>
            <a:pathLst>
              <a:path w="751403" h="647761">
                <a:moveTo>
                  <a:pt x="375702" y="0"/>
                </a:moveTo>
                <a:lnTo>
                  <a:pt x="751403" y="647761"/>
                </a:lnTo>
                <a:lnTo>
                  <a:pt x="745416" y="647761"/>
                </a:lnTo>
                <a:lnTo>
                  <a:pt x="375702" y="432047"/>
                </a:lnTo>
                <a:lnTo>
                  <a:pt x="5987" y="647761"/>
                </a:lnTo>
                <a:lnTo>
                  <a:pt x="0" y="6477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cxnSp>
        <p:nvCxnSpPr>
          <p:cNvPr id="21" name="直接连接符 20"/>
          <p:cNvCxnSpPr/>
          <p:nvPr/>
        </p:nvCxnSpPr>
        <p:spPr>
          <a:xfrm>
            <a:off x="1199515" y="2540240"/>
            <a:ext cx="6032501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直接连接符 60"/>
          <p:cNvCxnSpPr/>
          <p:nvPr/>
        </p:nvCxnSpPr>
        <p:spPr>
          <a:xfrm>
            <a:off x="1212215" y="3022840"/>
            <a:ext cx="6032501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直接连接符 61"/>
          <p:cNvCxnSpPr/>
          <p:nvPr/>
        </p:nvCxnSpPr>
        <p:spPr>
          <a:xfrm>
            <a:off x="1237615" y="4292840"/>
            <a:ext cx="6032501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3" name="三角"/>
          <p:cNvSpPr/>
          <p:nvPr/>
        </p:nvSpPr>
        <p:spPr>
          <a:xfrm rot="5400000">
            <a:off x="4473292" y="2645866"/>
            <a:ext cx="274955" cy="274955"/>
          </a:xfrm>
          <a:custGeom>
            <a:avLst/>
            <a:gdLst/>
            <a:ahLst/>
            <a:cxnLst/>
            <a:rect l="l" t="t" r="r" b="b"/>
            <a:pathLst>
              <a:path w="751403" h="647761">
                <a:moveTo>
                  <a:pt x="375702" y="0"/>
                </a:moveTo>
                <a:lnTo>
                  <a:pt x="751403" y="647761"/>
                </a:lnTo>
                <a:lnTo>
                  <a:pt x="745416" y="647761"/>
                </a:lnTo>
                <a:lnTo>
                  <a:pt x="375702" y="432047"/>
                </a:lnTo>
                <a:lnTo>
                  <a:pt x="5987" y="647761"/>
                </a:lnTo>
                <a:lnTo>
                  <a:pt x="0" y="6477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64" name="三角"/>
          <p:cNvSpPr/>
          <p:nvPr/>
        </p:nvSpPr>
        <p:spPr>
          <a:xfrm rot="5400000">
            <a:off x="4473292" y="3141166"/>
            <a:ext cx="274955" cy="274955"/>
          </a:xfrm>
          <a:custGeom>
            <a:avLst/>
            <a:gdLst/>
            <a:ahLst/>
            <a:cxnLst/>
            <a:rect l="l" t="t" r="r" b="b"/>
            <a:pathLst>
              <a:path w="751403" h="647761">
                <a:moveTo>
                  <a:pt x="375702" y="0"/>
                </a:moveTo>
                <a:lnTo>
                  <a:pt x="751403" y="647761"/>
                </a:lnTo>
                <a:lnTo>
                  <a:pt x="745416" y="647761"/>
                </a:lnTo>
                <a:lnTo>
                  <a:pt x="375702" y="432047"/>
                </a:lnTo>
                <a:lnTo>
                  <a:pt x="5987" y="647761"/>
                </a:lnTo>
                <a:lnTo>
                  <a:pt x="0" y="6477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cxnSp>
        <p:nvCxnSpPr>
          <p:cNvPr id="65" name="直接连接符 64"/>
          <p:cNvCxnSpPr/>
          <p:nvPr/>
        </p:nvCxnSpPr>
        <p:spPr>
          <a:xfrm>
            <a:off x="1237615" y="4737340"/>
            <a:ext cx="6032501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直接连接符 66"/>
          <p:cNvCxnSpPr/>
          <p:nvPr/>
        </p:nvCxnSpPr>
        <p:spPr>
          <a:xfrm>
            <a:off x="1237615" y="5207240"/>
            <a:ext cx="6032501" cy="0"/>
          </a:xfrm>
          <a:prstGeom prst="line">
            <a:avLst/>
          </a:prstGeom>
          <a:ln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直接连接符 67"/>
          <p:cNvCxnSpPr/>
          <p:nvPr/>
        </p:nvCxnSpPr>
        <p:spPr>
          <a:xfrm>
            <a:off x="1237615" y="5733256"/>
            <a:ext cx="6032501" cy="0"/>
          </a:xfrm>
          <a:prstGeom prst="line">
            <a:avLst/>
          </a:prstGeom>
          <a:ln w="5715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9" name="直接连接符 68"/>
          <p:cNvCxnSpPr/>
          <p:nvPr/>
        </p:nvCxnSpPr>
        <p:spPr>
          <a:xfrm>
            <a:off x="1212215" y="2057640"/>
            <a:ext cx="6032501" cy="0"/>
          </a:xfrm>
          <a:prstGeom prst="line">
            <a:avLst/>
          </a:prstGeom>
          <a:ln w="57150">
            <a:solidFill>
              <a:srgbClr val="C00000"/>
            </a:solidFill>
            <a:prstDash val="soli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1" name="三角"/>
          <p:cNvSpPr/>
          <p:nvPr/>
        </p:nvSpPr>
        <p:spPr>
          <a:xfrm rot="5400000">
            <a:off x="4473292" y="4388673"/>
            <a:ext cx="274955" cy="274955"/>
          </a:xfrm>
          <a:custGeom>
            <a:avLst/>
            <a:gdLst/>
            <a:ahLst/>
            <a:cxnLst/>
            <a:rect l="l" t="t" r="r" b="b"/>
            <a:pathLst>
              <a:path w="751403" h="647761">
                <a:moveTo>
                  <a:pt x="375702" y="0"/>
                </a:moveTo>
                <a:lnTo>
                  <a:pt x="751403" y="647761"/>
                </a:lnTo>
                <a:lnTo>
                  <a:pt x="745416" y="647761"/>
                </a:lnTo>
                <a:lnTo>
                  <a:pt x="375702" y="432047"/>
                </a:lnTo>
                <a:lnTo>
                  <a:pt x="5987" y="647761"/>
                </a:lnTo>
                <a:lnTo>
                  <a:pt x="0" y="6477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82" name="三角"/>
          <p:cNvSpPr/>
          <p:nvPr/>
        </p:nvSpPr>
        <p:spPr>
          <a:xfrm rot="5400000">
            <a:off x="4473292" y="4838898"/>
            <a:ext cx="274955" cy="274955"/>
          </a:xfrm>
          <a:custGeom>
            <a:avLst/>
            <a:gdLst/>
            <a:ahLst/>
            <a:cxnLst/>
            <a:rect l="l" t="t" r="r" b="b"/>
            <a:pathLst>
              <a:path w="751403" h="647761">
                <a:moveTo>
                  <a:pt x="375702" y="0"/>
                </a:moveTo>
                <a:lnTo>
                  <a:pt x="751403" y="647761"/>
                </a:lnTo>
                <a:lnTo>
                  <a:pt x="745416" y="647761"/>
                </a:lnTo>
                <a:lnTo>
                  <a:pt x="375702" y="432047"/>
                </a:lnTo>
                <a:lnTo>
                  <a:pt x="5987" y="647761"/>
                </a:lnTo>
                <a:lnTo>
                  <a:pt x="0" y="6477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  <p:sp>
        <p:nvSpPr>
          <p:cNvPr id="83" name="三角"/>
          <p:cNvSpPr/>
          <p:nvPr/>
        </p:nvSpPr>
        <p:spPr>
          <a:xfrm rot="5400000">
            <a:off x="4488214" y="5292685"/>
            <a:ext cx="274955" cy="274955"/>
          </a:xfrm>
          <a:custGeom>
            <a:avLst/>
            <a:gdLst/>
            <a:ahLst/>
            <a:cxnLst/>
            <a:rect l="l" t="t" r="r" b="b"/>
            <a:pathLst>
              <a:path w="751403" h="647761">
                <a:moveTo>
                  <a:pt x="375702" y="0"/>
                </a:moveTo>
                <a:lnTo>
                  <a:pt x="751403" y="647761"/>
                </a:lnTo>
                <a:lnTo>
                  <a:pt x="745416" y="647761"/>
                </a:lnTo>
                <a:lnTo>
                  <a:pt x="375702" y="432047"/>
                </a:lnTo>
                <a:lnTo>
                  <a:pt x="5987" y="647761"/>
                </a:lnTo>
                <a:lnTo>
                  <a:pt x="0" y="64776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>
            <a:defPPr>
              <a:defRPr lang="zh-CN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zh-CN" altLang="en-US">
              <a:solidFill>
                <a:srgbClr val="FFFFFF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1360459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9"/>
    </mc:Choice>
    <mc:Fallback xmlns="">
      <p:transition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文本框 6"/>
          <p:cNvSpPr txBox="1"/>
          <p:nvPr/>
        </p:nvSpPr>
        <p:spPr>
          <a:xfrm>
            <a:off x="2542554" y="116632"/>
            <a:ext cx="4993829" cy="523220"/>
          </a:xfrm>
          <a:prstGeom prst="rect">
            <a:avLst/>
          </a:prstGeom>
          <a:solidFill>
            <a:srgbClr val="0070C0"/>
          </a:solidFill>
        </p:spPr>
        <p:txBody>
          <a:bodyPr wrap="square" rtlCol="0">
            <a:spAutoFit/>
          </a:bodyPr>
          <a:lstStyle/>
          <a:p>
            <a:pPr algn="ctr"/>
            <a:r>
              <a:rPr lang="zh-CN" altLang="en-US" sz="28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可移动可调节镜</a:t>
            </a:r>
            <a:r>
              <a:rPr lang="zh-CN" altLang="en-US" sz="28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筒</a:t>
            </a:r>
            <a:r>
              <a:rPr lang="zh-CN" altLang="en-US" sz="2800" b="1" dirty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进展</a:t>
            </a:r>
            <a:endParaRPr lang="zh-CN" altLang="en-US" sz="2800" b="1" dirty="0" smtClean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cs typeface="微软雅黑" panose="020B0503020204020204" charset="-122"/>
              <a:sym typeface="+mn-ea"/>
            </a:endParaRPr>
          </a:p>
        </p:txBody>
      </p:sp>
      <p:pic>
        <p:nvPicPr>
          <p:cNvPr id="8" name="内容占位符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475" t="2237" r="22542"/>
          <a:stretch>
            <a:fillRect/>
          </a:stretch>
        </p:blipFill>
        <p:spPr>
          <a:xfrm>
            <a:off x="6062980" y="1312545"/>
            <a:ext cx="2666365" cy="2393315"/>
          </a:xfrm>
          <a:prstGeom prst="rect">
            <a:avLst/>
          </a:prstGeom>
        </p:spPr>
      </p:pic>
      <p:pic>
        <p:nvPicPr>
          <p:cNvPr id="9" name="图片 8"/>
          <p:cNvPicPr/>
          <p:nvPr/>
        </p:nvPicPr>
        <p:blipFill>
          <a:blip r:embed="rId3" cstate="print"/>
          <a:srcRect r="2129"/>
          <a:stretch>
            <a:fillRect/>
          </a:stretch>
        </p:blipFill>
        <p:spPr>
          <a:xfrm>
            <a:off x="6062980" y="4127500"/>
            <a:ext cx="2773680" cy="1939290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6323246" y="3742465"/>
            <a:ext cx="22148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可</a:t>
            </a:r>
            <a:r>
              <a:rPr lang="zh-CN" altLang="en-US" sz="1600" dirty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移动可调节镜</a:t>
            </a:r>
            <a:r>
              <a:rPr lang="zh-CN" altLang="en-US" sz="1600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筒样机</a:t>
            </a:r>
            <a:endParaRPr lang="en-US" altLang="zh-CN" sz="16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6501706" y="6111848"/>
            <a:ext cx="2011680" cy="33718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600" dirty="0" smtClean="0">
                <a:solidFill>
                  <a:prstClr val="black"/>
                </a:solidFill>
                <a:latin typeface="微软雅黑" panose="020B0503020204020204" charset="-122"/>
                <a:ea typeface="微软雅黑" panose="020B0503020204020204" charset="-122"/>
              </a:rPr>
              <a:t>镜筒内部结构示意图</a:t>
            </a:r>
            <a:endParaRPr lang="en-US" altLang="zh-CN" sz="1600" dirty="0">
              <a:solidFill>
                <a:prstClr val="black"/>
              </a:solidFill>
              <a:latin typeface="微软雅黑" panose="020B0503020204020204" charset="-122"/>
              <a:ea typeface="微软雅黑" panose="020B0503020204020204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2288540" y="2634615"/>
            <a:ext cx="1005403" cy="338554"/>
          </a:xfrm>
          <a:prstGeom prst="rect">
            <a:avLst/>
          </a:prstGeom>
          <a:noFill/>
        </p:spPr>
        <p:txBody>
          <a:bodyPr wrap="none" rtlCol="0" anchor="t">
            <a:spAutoFit/>
          </a:bodyPr>
          <a:lstStyle/>
          <a:p>
            <a:r>
              <a:rPr lang="zh-CN" altLang="en-US" sz="1600" b="1" dirty="0" smtClean="0">
                <a:solidFill>
                  <a:prstClr val="white"/>
                </a:solidFill>
                <a:latin typeface="微软雅黑" panose="020B0503020204020204" charset="-122"/>
                <a:ea typeface="微软雅黑" panose="020B0503020204020204" charset="-122"/>
                <a:sym typeface="+mn-ea"/>
              </a:rPr>
              <a:t>主要指标</a:t>
            </a:r>
            <a:endParaRPr lang="zh-CN" altLang="en-US" sz="1600" b="1" dirty="0">
              <a:solidFill>
                <a:prstClr val="white"/>
              </a:solidFill>
              <a:latin typeface="微软雅黑" panose="020B0503020204020204" charset="-122"/>
              <a:ea typeface="微软雅黑" panose="020B0503020204020204" charset="-122"/>
              <a:sym typeface="+mn-ea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205044" y="756312"/>
            <a:ext cx="5172393" cy="3016210"/>
          </a:xfrm>
          <a:prstGeom prst="rect">
            <a:avLst/>
          </a:prstGeom>
          <a:noFill/>
          <a:ln>
            <a:noFill/>
            <a:prstDash val="sysDash"/>
          </a:ln>
        </p:spPr>
        <p:txBody>
          <a:bodyPr wrap="square">
            <a:spAutoFit/>
          </a:bodyPr>
          <a:lstStyle/>
          <a:p>
            <a:pPr marL="742950" lvl="1" indent="-285750">
              <a:spcBef>
                <a:spcPts val="1200"/>
              </a:spcBef>
              <a:buFont typeface="Wingdings" panose="05000000000000000000" pitchFamily="2" charset="2"/>
              <a:buChar char="u"/>
            </a:pPr>
            <a:r>
              <a:rPr lang="zh-CN" altLang="en-US" sz="2000" dirty="0">
                <a:solidFill>
                  <a:prstClr val="black"/>
                </a:solidFill>
                <a:latin typeface="+mn-ea"/>
                <a:cs typeface="微软雅黑" panose="020B0503020204020204" charset="-122"/>
                <a:sym typeface="+mn-ea"/>
              </a:rPr>
              <a:t>由望远镜镜筒、可移动底盘、俯仰轴系和球面反射镜悬挂桁架组成；</a:t>
            </a:r>
            <a:endParaRPr lang="en-US" altLang="zh-CN" sz="2000" dirty="0">
              <a:solidFill>
                <a:prstClr val="black"/>
              </a:solidFill>
              <a:latin typeface="+mn-ea"/>
              <a:cs typeface="微软雅黑" panose="020B0503020204020204" charset="-122"/>
            </a:endParaRPr>
          </a:p>
          <a:p>
            <a:pPr marL="742950" lvl="1" indent="-285750">
              <a:spcBef>
                <a:spcPts val="1200"/>
              </a:spcBef>
              <a:buFont typeface="Wingdings" panose="05000000000000000000" pitchFamily="2" charset="2"/>
              <a:buChar char="u"/>
            </a:pPr>
            <a:r>
              <a:rPr lang="zh-CN" altLang="en-US" sz="2000" dirty="0">
                <a:solidFill>
                  <a:prstClr val="black"/>
                </a:solidFill>
                <a:latin typeface="+mn-ea"/>
                <a:cs typeface="微软雅黑" panose="020B0503020204020204" charset="-122"/>
                <a:sym typeface="+mn-ea"/>
              </a:rPr>
              <a:t>采用可移动设计，仰角</a:t>
            </a:r>
            <a:r>
              <a:rPr lang="en-US" altLang="zh-CN" sz="2000" dirty="0">
                <a:solidFill>
                  <a:prstClr val="black"/>
                </a:solidFill>
                <a:latin typeface="+mn-ea"/>
                <a:cs typeface="微软雅黑" panose="020B0503020204020204" charset="-122"/>
                <a:sym typeface="+mn-ea"/>
              </a:rPr>
              <a:t>0°- 90°</a:t>
            </a:r>
            <a:r>
              <a:rPr lang="zh-CN" altLang="en-US" sz="2000" dirty="0">
                <a:solidFill>
                  <a:prstClr val="black"/>
                </a:solidFill>
                <a:latin typeface="+mn-ea"/>
                <a:cs typeface="微软雅黑" panose="020B0503020204020204" charset="-122"/>
                <a:sym typeface="+mn-ea"/>
              </a:rPr>
              <a:t>可调，实现望远镜阵列重新布局，实现不同能区观测需求</a:t>
            </a:r>
            <a:r>
              <a:rPr lang="zh-CN" altLang="en-US" sz="2000" dirty="0" smtClean="0">
                <a:solidFill>
                  <a:prstClr val="black"/>
                </a:solidFill>
                <a:latin typeface="+mn-ea"/>
                <a:cs typeface="微软雅黑" panose="020B0503020204020204" charset="-122"/>
                <a:sym typeface="+mn-ea"/>
              </a:rPr>
              <a:t>。</a:t>
            </a:r>
            <a:endParaRPr lang="en-US" altLang="zh-CN" sz="2000" dirty="0" smtClean="0">
              <a:solidFill>
                <a:prstClr val="black"/>
              </a:solidFill>
              <a:latin typeface="+mn-ea"/>
              <a:cs typeface="微软雅黑" panose="020B0503020204020204" charset="-122"/>
              <a:sym typeface="+mn-ea"/>
            </a:endParaRPr>
          </a:p>
          <a:p>
            <a:pPr marL="742950" lvl="1" indent="-285750">
              <a:spcBef>
                <a:spcPts val="1200"/>
              </a:spcBef>
              <a:buFont typeface="Wingdings" panose="05000000000000000000" pitchFamily="2" charset="2"/>
              <a:buChar char="u"/>
            </a:pPr>
            <a:r>
              <a:rPr lang="zh-CN" altLang="en-US" sz="2000" dirty="0"/>
              <a:t>已完成</a:t>
            </a:r>
            <a:r>
              <a:rPr lang="en-US" altLang="zh-CN" sz="2000" dirty="0"/>
              <a:t>6</a:t>
            </a:r>
            <a:r>
              <a:rPr lang="zh-CN" altLang="en-US" sz="2000" dirty="0" smtClean="0"/>
              <a:t>台生产和测试，</a:t>
            </a:r>
            <a:r>
              <a:rPr lang="zh-CN" altLang="en-US" sz="2000" dirty="0"/>
              <a:t>这个月底</a:t>
            </a:r>
            <a:r>
              <a:rPr lang="zh-CN" altLang="en-US" sz="2000" dirty="0" smtClean="0"/>
              <a:t>上稻城组装</a:t>
            </a:r>
            <a:endParaRPr lang="en-US" altLang="zh-CN" sz="2000" dirty="0"/>
          </a:p>
          <a:p>
            <a:pPr lvl="1">
              <a:spcBef>
                <a:spcPts val="1200"/>
              </a:spcBef>
            </a:pPr>
            <a:endParaRPr lang="zh-CN" altLang="en-US" sz="2000" dirty="0">
              <a:solidFill>
                <a:prstClr val="black"/>
              </a:solidFill>
              <a:latin typeface="+mn-ea"/>
              <a:cs typeface="微软雅黑" panose="020B0503020204020204" charset="-122"/>
              <a:sym typeface="+mn-ea"/>
            </a:endParaRPr>
          </a:p>
        </p:txBody>
      </p:sp>
      <p:pic>
        <p:nvPicPr>
          <p:cNvPr id="20" name="图片 1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3888" y="3429000"/>
            <a:ext cx="2345315" cy="3127087"/>
          </a:xfrm>
          <a:prstGeom prst="rect">
            <a:avLst/>
          </a:prstGeom>
        </p:spPr>
      </p:pic>
      <p:pic>
        <p:nvPicPr>
          <p:cNvPr id="21" name="图片 20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00" t="42650" r="9400" b="12200"/>
          <a:stretch/>
        </p:blipFill>
        <p:spPr>
          <a:xfrm>
            <a:off x="79206" y="3772522"/>
            <a:ext cx="3407794" cy="2526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900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SLIDE_SUBTYPE" val="pureTxt"/>
  <p:tag name="KSO_WM_TEMPLATE_TOPIC_DEFAULT" val="1"/>
  <p:tag name="KSO_WM_TEMPLATE_JOB_ID" val="2"/>
  <p:tag name="KSO_WM_TEMPLATE_SCENE_ID" val="1"/>
  <p:tag name="KSO_WM_TEMPLATE_OUTLINE_ID" val="15"/>
  <p:tag name="KSO_WM_TEMPLATE_TOPIC_ID" val="2869567"/>
  <p:tag name="KSO_WM_SLIDE_SIZE" val="828*343"/>
  <p:tag name="KSO_WM_SLIDE_POSITION" val="66*144"/>
  <p:tag name="KSO_WM_BEAUTIFY_FLAG" val="#wm#"/>
  <p:tag name="KSO_WM_SLIDE_TYPE" val="title"/>
  <p:tag name="KSO_WM_SLIDE_LAYOUT_CNT" val="1_1"/>
  <p:tag name="KSO_WM_SLIDE_LAYOUT" val="a_b"/>
  <p:tag name="KSO_WM_SLIDE_ITEM_CNT" val="2"/>
  <p:tag name="KSO_WM_SLIDE_INDEX" val="1"/>
  <p:tag name="KSO_WM_SLIDE_ID" val="custom20184553_1"/>
  <p:tag name="KSO_WM_TAG_VERSION" val="1.0"/>
  <p:tag name="KSO_WM_TEMPLATE_INDEX" val="20184553"/>
  <p:tag name="KSO_WM_TEMPLATE_CATEGORY" val="custom"/>
  <p:tag name="KSO_WM_TEMPLATE_THUMBS_INDEX" val="1、6、10、14、20、26、27、28、29、31"/>
</p:tagLst>
</file>

<file path=ppt/theme/theme1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基础">
  <a:themeElements>
    <a:clrScheme name="基础">
      <a:dk1>
        <a:srgbClr val="000000"/>
      </a:dk1>
      <a:lt1>
        <a:srgbClr val="FFFFFF"/>
      </a:lt1>
      <a:dk2>
        <a:srgbClr val="565349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7D447"/>
      </a:accent5>
      <a:accent6>
        <a:srgbClr val="818183"/>
      </a:accent6>
      <a:hlink>
        <a:srgbClr val="F59E00"/>
      </a:hlink>
      <a:folHlink>
        <a:srgbClr val="B2B2B2"/>
      </a:folHlink>
    </a:clrScheme>
    <a:fontScheme name="基础">
      <a:maj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orbel" panose="020B0503020204020204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基础">
      <a:fillStyleLst>
        <a:solidFill>
          <a:schemeClr val="phClr"/>
        </a:solidFill>
        <a:solidFill>
          <a:schemeClr val="phClr">
            <a:tint val="55000"/>
            <a:satMod val="130000"/>
          </a:schemeClr>
        </a:solidFill>
        <a:gradFill rotWithShape="1">
          <a:gsLst>
            <a:gs pos="0">
              <a:schemeClr val="phClr"/>
            </a:gs>
            <a:gs pos="90000">
              <a:schemeClr val="phClr">
                <a:shade val="100000"/>
                <a:satMod val="105000"/>
              </a:schemeClr>
            </a:gs>
            <a:gs pos="100000">
              <a:schemeClr val="phClr">
                <a:shade val="80000"/>
                <a:satMod val="12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53975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rightRoom" dir="t"/>
          </a:scene3d>
          <a:sp3d extrusionH="12700" contourW="25400" prstMaterial="flat">
            <a:bevelT w="63500" h="152400" prst="angle"/>
            <a:contourClr>
              <a:schemeClr val="phClr">
                <a:shade val="27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95000"/>
            <a:satMod val="140000"/>
          </a:schemeClr>
        </a:solidFill>
        <a:solidFill>
          <a:schemeClr val="phClr">
            <a:tint val="90000"/>
            <a:shade val="85000"/>
            <a:satMod val="160000"/>
            <a:lumMod val="110000"/>
          </a:schemeClr>
        </a:soli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asis" id="{5665723A-49BA-4B57-8411-A56F8F207965}" vid="{90E45F77-AEFC-46EF-A7C1-5B338C297B02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Fan</Template>
  <TotalTime>13745</TotalTime>
  <Words>1513</Words>
  <Application>Microsoft Office PowerPoint</Application>
  <PresentationFormat>全屏显示(4:3)</PresentationFormat>
  <Paragraphs>314</Paragraphs>
  <Slides>32</Slides>
  <Notes>6</Notes>
  <HiddenSlides>0</HiddenSlides>
  <MMClips>0</MMClips>
  <ScaleCrop>false</ScaleCrop>
  <HeadingPairs>
    <vt:vector size="8" baseType="variant">
      <vt:variant>
        <vt:lpstr>已用的字体</vt:lpstr>
      </vt:variant>
      <vt:variant>
        <vt:i4>14</vt:i4>
      </vt:variant>
      <vt:variant>
        <vt:lpstr>主题</vt:lpstr>
      </vt:variant>
      <vt:variant>
        <vt:i4>2</vt:i4>
      </vt:variant>
      <vt:variant>
        <vt:lpstr>嵌入 OLE 服务器</vt:lpstr>
      </vt:variant>
      <vt:variant>
        <vt:i4>1</vt:i4>
      </vt:variant>
      <vt:variant>
        <vt:lpstr>幻灯片标题</vt:lpstr>
      </vt:variant>
      <vt:variant>
        <vt:i4>32</vt:i4>
      </vt:variant>
    </vt:vector>
  </HeadingPairs>
  <TitlesOfParts>
    <vt:vector size="49" baseType="lpstr">
      <vt:lpstr>Cooper Std Black</vt:lpstr>
      <vt:lpstr>黑体</vt:lpstr>
      <vt:lpstr>华文琥珀</vt:lpstr>
      <vt:lpstr>华文楷体</vt:lpstr>
      <vt:lpstr>华文中宋</vt:lpstr>
      <vt:lpstr>宋体</vt:lpstr>
      <vt:lpstr>微软雅黑</vt:lpstr>
      <vt:lpstr>Arial</vt:lpstr>
      <vt:lpstr>Calibri</vt:lpstr>
      <vt:lpstr>Cambria</vt:lpstr>
      <vt:lpstr>Corbel</vt:lpstr>
      <vt:lpstr>Times New Roman</vt:lpstr>
      <vt:lpstr>Wingdings</vt:lpstr>
      <vt:lpstr>Wingdings 2</vt:lpstr>
      <vt:lpstr>Office 主题</vt:lpstr>
      <vt:lpstr>基础</vt:lpstr>
      <vt:lpstr>Equation</vt:lpstr>
      <vt:lpstr>LHAASO-WFCTA 进展</vt:lpstr>
      <vt:lpstr>PowerPoint 演示文稿</vt:lpstr>
      <vt:lpstr>LHAASO science in cosmic ray measurement </vt:lpstr>
      <vt:lpstr>LHAASO science in cosmic ray measurement </vt:lpstr>
      <vt:lpstr>LHAASO science in cosmic ray measurement </vt:lpstr>
      <vt:lpstr>LHAASO science in cosmic ray measurement </vt:lpstr>
      <vt:lpstr>Wide Field of View Cherenkov Telescope (WFCTA)</vt:lpstr>
      <vt:lpstr>PowerPoint 演示文稿</vt:lpstr>
      <vt:lpstr>PowerPoint 演示文稿</vt:lpstr>
      <vt:lpstr>PowerPoint 演示文稿</vt:lpstr>
      <vt:lpstr>PowerPoint 演示文稿</vt:lpstr>
      <vt:lpstr>Schematic diagram of SiPM camera assembly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总结</vt:lpstr>
      <vt:lpstr>Thank you for  your attention!</vt:lpstr>
      <vt:lpstr>PowerPoint 演示文稿</vt:lpstr>
      <vt:lpstr>SiPM成像探头增益监测</vt:lpstr>
      <vt:lpstr>Trigger algorithm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WFCTA-SiPM阵列设计</dc:title>
  <dc:creator>menghun</dc:creator>
  <cp:lastModifiedBy>menghun</cp:lastModifiedBy>
  <cp:revision>1548</cp:revision>
  <dcterms:created xsi:type="dcterms:W3CDTF">2016-04-08T08:10:20Z</dcterms:created>
  <dcterms:modified xsi:type="dcterms:W3CDTF">2018-10-09T01:51:43Z</dcterms:modified>
</cp:coreProperties>
</file>