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707" r:id="rId5"/>
    <p:sldMasterId id="2147483725" r:id="rId6"/>
    <p:sldMasterId id="2147483746" r:id="rId7"/>
  </p:sldMasterIdLst>
  <p:notesMasterIdLst>
    <p:notesMasterId r:id="rId49"/>
  </p:notesMasterIdLst>
  <p:handoutMasterIdLst>
    <p:handoutMasterId r:id="rId50"/>
  </p:handoutMasterIdLst>
  <p:sldIdLst>
    <p:sldId id="256" r:id="rId8"/>
    <p:sldId id="633" r:id="rId9"/>
    <p:sldId id="957" r:id="rId10"/>
    <p:sldId id="609" r:id="rId11"/>
    <p:sldId id="864" r:id="rId12"/>
    <p:sldId id="949" r:id="rId13"/>
    <p:sldId id="929" r:id="rId14"/>
    <p:sldId id="865" r:id="rId15"/>
    <p:sldId id="913" r:id="rId16"/>
    <p:sldId id="915" r:id="rId17"/>
    <p:sldId id="918" r:id="rId18"/>
    <p:sldId id="910" r:id="rId19"/>
    <p:sldId id="911" r:id="rId20"/>
    <p:sldId id="912" r:id="rId21"/>
    <p:sldId id="896" r:id="rId22"/>
    <p:sldId id="898" r:id="rId23"/>
    <p:sldId id="889" r:id="rId24"/>
    <p:sldId id="890" r:id="rId25"/>
    <p:sldId id="891" r:id="rId26"/>
    <p:sldId id="722" r:id="rId27"/>
    <p:sldId id="875" r:id="rId28"/>
    <p:sldId id="958" r:id="rId29"/>
    <p:sldId id="931" r:id="rId30"/>
    <p:sldId id="950" r:id="rId31"/>
    <p:sldId id="951" r:id="rId32"/>
    <p:sldId id="799" r:id="rId33"/>
    <p:sldId id="946" r:id="rId34"/>
    <p:sldId id="947" r:id="rId35"/>
    <p:sldId id="724" r:id="rId36"/>
    <p:sldId id="904" r:id="rId37"/>
    <p:sldId id="651" r:id="rId38"/>
    <p:sldId id="834" r:id="rId39"/>
    <p:sldId id="868" r:id="rId40"/>
    <p:sldId id="869" r:id="rId41"/>
    <p:sldId id="784" r:id="rId42"/>
    <p:sldId id="923" r:id="rId43"/>
    <p:sldId id="924" r:id="rId44"/>
    <p:sldId id="926" r:id="rId45"/>
    <p:sldId id="927" r:id="rId46"/>
    <p:sldId id="928" r:id="rId47"/>
    <p:sldId id="655" r:id="rId4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107" autoAdjust="0"/>
  </p:normalViewPr>
  <p:slideViewPr>
    <p:cSldViewPr>
      <p:cViewPr>
        <p:scale>
          <a:sx n="66" d="100"/>
          <a:sy n="66" d="100"/>
        </p:scale>
        <p:origin x="-1506" y="-114"/>
      </p:cViewPr>
      <p:guideLst>
        <p:guide orient="horz" pos="2160"/>
        <p:guide pos="289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2018-10-9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79118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6FA45D-6FE8-4F9C-8CB9-6A06EB7AAD4A}" type="datetimeFigureOut">
              <a:rPr lang="zh-CN" altLang="en-US" smtClean="0"/>
              <a:t>2018-10-9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96B791-5023-4179-8CA9-8E4D5356D6BA}" type="slidenum">
              <a:rPr lang="zh-CN" altLang="en-US" smtClean="0"/>
              <a:t>‹#›</a:t>
            </a:fld>
            <a:endParaRPr lang="zh-CN" altLang="en-US"/>
          </a:p>
        </p:txBody>
      </p:sp>
    </p:spTree>
    <p:extLst>
      <p:ext uri="{BB962C8B-B14F-4D97-AF65-F5344CB8AC3E}">
        <p14:creationId xmlns:p14="http://schemas.microsoft.com/office/powerpoint/2010/main" val="341928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843280" eaLnBrk="0" fontAlgn="base" hangingPunct="0">
              <a:spcBef>
                <a:spcPct val="0"/>
              </a:spcBef>
              <a:spcAft>
                <a:spcPct val="0"/>
              </a:spcAft>
              <a:defRPr/>
            </a:pPr>
            <a:fld id="{39AD698A-D66C-4FA1-BBD8-F72AE9E6E751}" type="slidenum">
              <a:rPr lang="zh-CN" altLang="en-US" sz="1100">
                <a:solidFill>
                  <a:prstClr val="black"/>
                </a:solidFill>
                <a:latin typeface="Calibri" panose="020F0502020204030204" pitchFamily="34" charset="0"/>
                <a:ea typeface="微软雅黑" panose="020B0503020204020204" pitchFamily="34" charset="-122"/>
              </a:rPr>
              <a:t>5</a:t>
            </a:fld>
            <a:endParaRPr lang="zh-CN" altLang="en-US" sz="1100">
              <a:solidFill>
                <a:prstClr val="black"/>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843280" eaLnBrk="0" fontAlgn="base" hangingPunct="0">
              <a:spcBef>
                <a:spcPct val="0"/>
              </a:spcBef>
              <a:spcAft>
                <a:spcPct val="0"/>
              </a:spcAft>
              <a:defRPr/>
            </a:pPr>
            <a:fld id="{39AD698A-D66C-4FA1-BBD8-F72AE9E6E751}" type="slidenum">
              <a:rPr lang="zh-CN" altLang="en-US" sz="1100">
                <a:solidFill>
                  <a:prstClr val="black"/>
                </a:solidFill>
                <a:latin typeface="Calibri" panose="020F0502020204030204" charset="0"/>
                <a:ea typeface="微软雅黑" panose="020B0503020204020204" charset="-122"/>
              </a:rPr>
              <a:t>8</a:t>
            </a:fld>
            <a:endParaRPr lang="zh-CN" altLang="en-US" sz="1100">
              <a:solidFill>
                <a:prstClr val="black"/>
              </a:solidFill>
              <a:latin typeface="Calibri" panose="020F0502020204030204" charset="0"/>
              <a:ea typeface="微软雅黑" panose="020B050302020402020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37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搭建了系统，做了</a:t>
            </a:r>
            <a:r>
              <a:rPr lang="en-US" altLang="zh-CN" smtClean="0"/>
              <a:t>DAQ</a:t>
            </a:r>
            <a:r>
              <a:rPr lang="zh-CN" altLang="en-US" smtClean="0"/>
              <a:t>，实现了对所需参数的测试功能，下面介绍各个参数的测试方法</a:t>
            </a:r>
          </a:p>
        </p:txBody>
      </p:sp>
      <p:sp>
        <p:nvSpPr>
          <p:cNvPr id="215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4CCF316-B526-4B41-AC0B-59B1EB1653EE}" type="slidenum">
              <a:rPr lang="zh-CN" altLang="en-US">
                <a:solidFill>
                  <a:prstClr val="black"/>
                </a:solidFill>
              </a:rPr>
              <a:pPr>
                <a:defRPr/>
              </a:pPr>
              <a:t>21</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06C45F-B5F4-4F84-A4FB-B4168A35112A}"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17142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8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18271" b="49608"/>
          <a:stretch>
            <a:fillRect/>
          </a:stretch>
        </p:blipFill>
        <p:spPr>
          <a:xfrm>
            <a:off x="8515" y="28061"/>
            <a:ext cx="1545071" cy="661699"/>
          </a:xfrm>
          <a:prstGeom prst="rect">
            <a:avLst/>
          </a:prstGeom>
        </p:spPr>
      </p:pic>
      <p:grpSp>
        <p:nvGrpSpPr>
          <p:cNvPr id="14" name="组合 13"/>
          <p:cNvGrpSpPr/>
          <p:nvPr/>
        </p:nvGrpSpPr>
        <p:grpSpPr>
          <a:xfrm>
            <a:off x="1485438" y="169844"/>
            <a:ext cx="7660153" cy="480211"/>
            <a:chOff x="1483847" y="895350"/>
            <a:chExt cx="7660153" cy="480210"/>
          </a:xfrm>
        </p:grpSpPr>
        <p:sp>
          <p:nvSpPr>
            <p:cNvPr id="10" name="矩形 9"/>
            <p:cNvSpPr/>
            <p:nvPr userDrawn="1"/>
          </p:nvSpPr>
          <p:spPr>
            <a:xfrm>
              <a:off x="1545071" y="11658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1545071" y="12251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a:p>
          </p:txBody>
        </p:sp>
        <p:sp>
          <p:nvSpPr>
            <p:cNvPr id="11" name="等腰三角形 10"/>
            <p:cNvSpPr/>
            <p:nvPr userDrawn="1"/>
          </p:nvSpPr>
          <p:spPr>
            <a:xfrm rot="10800000">
              <a:off x="6363760" y="1092667"/>
              <a:ext cx="234318" cy="111332"/>
            </a:xfrm>
            <a:prstGeom prst="triangle">
              <a:avLst>
                <a:gd name="adj" fmla="val 148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10800000" flipV="1">
              <a:off x="8515350" y="895350"/>
              <a:ext cx="314325" cy="318174"/>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等腰三角形 1"/>
            <p:cNvSpPr/>
            <p:nvPr userDrawn="1"/>
          </p:nvSpPr>
          <p:spPr>
            <a:xfrm rot="10800000" flipH="1" flipV="1">
              <a:off x="1483847" y="11282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flipV="1">
            <a:off x="2686054" y="6562729"/>
            <a:ext cx="6457951" cy="229287"/>
            <a:chOff x="1483847" y="442406"/>
            <a:chExt cx="7660153" cy="247354"/>
          </a:xfrm>
        </p:grpSpPr>
        <p:sp>
          <p:nvSpPr>
            <p:cNvPr id="17" name="矩形 16"/>
            <p:cNvSpPr/>
            <p:nvPr userDrawn="1"/>
          </p:nvSpPr>
          <p:spPr>
            <a:xfrm>
              <a:off x="1545071" y="4800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1545071" y="5393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a:p>
          </p:txBody>
        </p:sp>
        <p:sp>
          <p:nvSpPr>
            <p:cNvPr id="21" name="等腰三角形 20"/>
            <p:cNvSpPr/>
            <p:nvPr userDrawn="1"/>
          </p:nvSpPr>
          <p:spPr>
            <a:xfrm rot="10800000" flipH="1" flipV="1">
              <a:off x="1483847" y="4424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8" y="6454812"/>
            <a:ext cx="2409975" cy="35329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5945" t="50497" r="13831" b="42118"/>
          <a:stretch>
            <a:fillRect/>
          </a:stretch>
        </p:blipFill>
        <p:spPr>
          <a:xfrm>
            <a:off x="6561569" y="185073"/>
            <a:ext cx="2163335" cy="303352"/>
          </a:xfrm>
          <a:prstGeom prst="rect">
            <a:avLst/>
          </a:prstGeom>
        </p:spPr>
      </p:pic>
      <p:sp>
        <p:nvSpPr>
          <p:cNvPr id="22" name="文本框 21"/>
          <p:cNvSpPr txBox="1"/>
          <p:nvPr/>
        </p:nvSpPr>
        <p:spPr>
          <a:xfrm>
            <a:off x="7412672" y="449862"/>
            <a:ext cx="537327" cy="261610"/>
          </a:xfrm>
          <a:prstGeom prst="rect">
            <a:avLst/>
          </a:prstGeom>
          <a:noFill/>
        </p:spPr>
        <p:txBody>
          <a:bodyPr wrap="none" rtlCol="0">
            <a:spAutoFit/>
          </a:bodyPr>
          <a:lstStyle/>
          <a:p>
            <a:r>
              <a:rPr lang="en-US" altLang="zh-CN" sz="1100" dirty="0" smtClean="0">
                <a:latin typeface="华文中宋" panose="02010600040101010101" pitchFamily="2" charset="-122"/>
                <a:ea typeface="华文中宋" panose="02010600040101010101" pitchFamily="2" charset="-122"/>
              </a:rPr>
              <a:t>4410</a:t>
            </a:r>
            <a:endParaRPr lang="zh-CN" altLang="en-US" sz="1100" dirty="0">
              <a:latin typeface="华文中宋" panose="02010600040101010101" pitchFamily="2" charset="-122"/>
              <a:ea typeface="华文中宋" panose="02010600040101010101" pitchFamily="2" charset="-122"/>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标题幻灯片">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18271" b="49608"/>
          <a:stretch>
            <a:fillRect/>
          </a:stretch>
        </p:blipFill>
        <p:spPr>
          <a:xfrm>
            <a:off x="8515" y="28061"/>
            <a:ext cx="1545071" cy="661699"/>
          </a:xfrm>
          <a:prstGeom prst="rect">
            <a:avLst/>
          </a:prstGeom>
        </p:spPr>
      </p:pic>
      <p:grpSp>
        <p:nvGrpSpPr>
          <p:cNvPr id="14" name="组合 13"/>
          <p:cNvGrpSpPr/>
          <p:nvPr/>
        </p:nvGrpSpPr>
        <p:grpSpPr>
          <a:xfrm>
            <a:off x="1485438" y="169844"/>
            <a:ext cx="7660153" cy="480211"/>
            <a:chOff x="1483847" y="895350"/>
            <a:chExt cx="7660153" cy="480210"/>
          </a:xfrm>
        </p:grpSpPr>
        <p:sp>
          <p:nvSpPr>
            <p:cNvPr id="10" name="矩形 9"/>
            <p:cNvSpPr/>
            <p:nvPr userDrawn="1"/>
          </p:nvSpPr>
          <p:spPr>
            <a:xfrm>
              <a:off x="1545071" y="11658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1545071" y="12251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a:p>
          </p:txBody>
        </p:sp>
        <p:sp>
          <p:nvSpPr>
            <p:cNvPr id="11" name="等腰三角形 10"/>
            <p:cNvSpPr/>
            <p:nvPr userDrawn="1"/>
          </p:nvSpPr>
          <p:spPr>
            <a:xfrm rot="10800000">
              <a:off x="6363760" y="1092667"/>
              <a:ext cx="234318" cy="111332"/>
            </a:xfrm>
            <a:prstGeom prst="triangle">
              <a:avLst>
                <a:gd name="adj" fmla="val 148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10800000" flipV="1">
              <a:off x="8515350" y="895350"/>
              <a:ext cx="314325" cy="318174"/>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等腰三角形 1"/>
            <p:cNvSpPr/>
            <p:nvPr userDrawn="1"/>
          </p:nvSpPr>
          <p:spPr>
            <a:xfrm rot="10800000" flipH="1" flipV="1">
              <a:off x="1483847" y="11282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flipV="1">
            <a:off x="2686054" y="6562729"/>
            <a:ext cx="6457951" cy="229287"/>
            <a:chOff x="1483847" y="442406"/>
            <a:chExt cx="7660153" cy="247354"/>
          </a:xfrm>
        </p:grpSpPr>
        <p:sp>
          <p:nvSpPr>
            <p:cNvPr id="17" name="矩形 16"/>
            <p:cNvSpPr/>
            <p:nvPr userDrawn="1"/>
          </p:nvSpPr>
          <p:spPr>
            <a:xfrm>
              <a:off x="1545071" y="4800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1545071" y="5393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a:p>
          </p:txBody>
        </p:sp>
        <p:sp>
          <p:nvSpPr>
            <p:cNvPr id="21" name="等腰三角形 20"/>
            <p:cNvSpPr/>
            <p:nvPr userDrawn="1"/>
          </p:nvSpPr>
          <p:spPr>
            <a:xfrm rot="10800000" flipH="1" flipV="1">
              <a:off x="1483847" y="4424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8" y="6454812"/>
            <a:ext cx="2409975" cy="35329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5945" t="50497" r="13831" b="42118"/>
          <a:stretch>
            <a:fillRect/>
          </a:stretch>
        </p:blipFill>
        <p:spPr>
          <a:xfrm>
            <a:off x="6561569" y="185073"/>
            <a:ext cx="2163335" cy="303352"/>
          </a:xfrm>
          <a:prstGeom prst="rect">
            <a:avLst/>
          </a:prstGeom>
        </p:spPr>
      </p:pic>
      <p:sp>
        <p:nvSpPr>
          <p:cNvPr id="22" name="文本框 21"/>
          <p:cNvSpPr txBox="1"/>
          <p:nvPr/>
        </p:nvSpPr>
        <p:spPr>
          <a:xfrm>
            <a:off x="7412672" y="449862"/>
            <a:ext cx="537327" cy="261610"/>
          </a:xfrm>
          <a:prstGeom prst="rect">
            <a:avLst/>
          </a:prstGeom>
          <a:noFill/>
        </p:spPr>
        <p:txBody>
          <a:bodyPr wrap="none" rtlCol="0">
            <a:spAutoFit/>
          </a:bodyPr>
          <a:lstStyle/>
          <a:p>
            <a:r>
              <a:rPr lang="en-US" altLang="zh-CN" sz="1100" dirty="0" smtClean="0">
                <a:latin typeface="华文中宋" panose="02010600040101010101" pitchFamily="2" charset="-122"/>
                <a:ea typeface="华文中宋" panose="02010600040101010101" pitchFamily="2" charset="-122"/>
              </a:rPr>
              <a:t>4410</a:t>
            </a:r>
            <a:endParaRPr lang="zh-CN" altLang="en-US" sz="1100" dirty="0">
              <a:latin typeface="华文中宋" panose="02010600040101010101" pitchFamily="2" charset="-122"/>
              <a:ea typeface="华文中宋" panose="02010600040101010101" pitchFamily="2" charset="-122"/>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0"/>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4"/>
            <a:ext cx="3886200" cy="43513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4"/>
            <a:ext cx="3886200" cy="43513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5" y="1778439"/>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4" name="内容占位符 3"/>
          <p:cNvSpPr>
            <a:spLocks noGrp="1"/>
          </p:cNvSpPr>
          <p:nvPr>
            <p:ph sz="half" idx="2"/>
          </p:nvPr>
        </p:nvSpPr>
        <p:spPr>
          <a:xfrm>
            <a:off x="890085" y="2665379"/>
            <a:ext cx="3655181"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9"/>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0"/>
            <a:ext cx="462915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1"/>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4"/>
            <a:ext cx="1971675" cy="581183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3" y="365124"/>
            <a:ext cx="5800725" cy="581183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4"/>
            <a:ext cx="7886700" cy="58118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图片 6" descr="高能所.jpg"/>
          <p:cNvPicPr>
            <a:picLocks noChangeAspect="1"/>
          </p:cNvPicPr>
          <p:nvPr userDrawn="1"/>
        </p:nvPicPr>
        <p:blipFill>
          <a:blip r:embed="rId2" cstate="print"/>
          <a:stretch>
            <a:fillRect/>
          </a:stretch>
        </p:blipFill>
        <p:spPr>
          <a:xfrm>
            <a:off x="0" y="0"/>
            <a:ext cx="9144000" cy="6858000"/>
          </a:xfrm>
          <a:prstGeom prst="rect">
            <a:avLst/>
          </a:prstGeom>
        </p:spPr>
      </p:pic>
      <p:sp>
        <p:nvSpPr>
          <p:cNvPr id="155650" name="Rectangle 2"/>
          <p:cNvSpPr>
            <a:spLocks noGrp="1" noChangeArrowheads="1"/>
          </p:cNvSpPr>
          <p:nvPr>
            <p:ph type="ctrTitle"/>
          </p:nvPr>
        </p:nvSpPr>
        <p:spPr>
          <a:xfrm>
            <a:off x="685800" y="2130433"/>
            <a:ext cx="7772400" cy="1470025"/>
          </a:xfrm>
        </p:spPr>
        <p:txBody>
          <a:bodyPr/>
          <a:lstStyle>
            <a:lvl1pPr algn="ctr">
              <a:defRPr sz="6000" b="1">
                <a:solidFill>
                  <a:srgbClr val="FF0000"/>
                </a:solidFill>
              </a:defRPr>
            </a:lvl1pPr>
          </a:lstStyle>
          <a:p>
            <a:r>
              <a:rPr lang="zh-CN" altLang="en-US" dirty="0"/>
              <a:t>单击此处编辑母版标题样式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19" name="文本占位符 18"/>
          <p:cNvSpPr>
            <a:spLocks noGrp="1"/>
          </p:cNvSpPr>
          <p:nvPr>
            <p:ph type="body" sz="quarter" idx="12"/>
          </p:nvPr>
        </p:nvSpPr>
        <p:spPr>
          <a:xfrm>
            <a:off x="1979712" y="4581532"/>
            <a:ext cx="4968552" cy="792163"/>
          </a:xfrm>
        </p:spPr>
        <p:txBody>
          <a:bodyPr/>
          <a:lstStyle>
            <a:lvl1pPr algn="ctr">
              <a:buNone/>
              <a:defRPr/>
            </a:lvl1pPr>
          </a:lstStyle>
          <a:p>
            <a:pPr lvl="0"/>
            <a:r>
              <a:rPr lang="zh-CN" altLang="en-US" dirty="0" smtClean="0"/>
              <a:t>单击此处编辑母版文本样式</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zh-CN" altLang="en-US" dirty="0"/>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63"/>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2362200" y="1752600"/>
            <a:ext cx="4267200" cy="1450975"/>
          </a:xfrm>
        </p:spPr>
        <p:txBody>
          <a:bodyPr/>
          <a:lstStyle>
            <a:lvl1pPr>
              <a:defRPr/>
            </a:lvl1pPr>
          </a:lstStyle>
          <a:p>
            <a:pPr lvl="0"/>
            <a:r>
              <a:rPr lang="zh-CN" altLang="en-US" noProof="0" smtClean="0"/>
              <a:t>单击此处编辑母版标题样式</a:t>
            </a:r>
          </a:p>
        </p:txBody>
      </p:sp>
      <p:sp>
        <p:nvSpPr>
          <p:cNvPr id="9220" name="Rectangle 4"/>
          <p:cNvSpPr>
            <a:spLocks noGrp="1" noChangeArrowheads="1"/>
          </p:cNvSpPr>
          <p:nvPr>
            <p:ph type="subTitle" idx="1"/>
          </p:nvPr>
        </p:nvSpPr>
        <p:spPr>
          <a:xfrm>
            <a:off x="2286000" y="3733800"/>
            <a:ext cx="4648200" cy="1752600"/>
          </a:xfrm>
        </p:spPr>
        <p:txBody>
          <a:bodyPr/>
          <a:lstStyle>
            <a:lvl1pPr marL="0" indent="0" algn="ctr">
              <a:buFont typeface="Wingdings" pitchFamily="2" charset="2"/>
              <a:buNone/>
              <a:defRPr sz="4000">
                <a:solidFill>
                  <a:srgbClr val="990033"/>
                </a:solidFill>
              </a:defRPr>
            </a:lvl1pPr>
          </a:lstStyle>
          <a:p>
            <a:pPr lvl="0"/>
            <a:r>
              <a:rPr lang="zh-CN" altLang="en-US" noProof="0" smtClean="0"/>
              <a:t>单击此处编辑母版副标题样式</a:t>
            </a:r>
          </a:p>
        </p:txBody>
      </p:sp>
    </p:spTree>
    <p:extLst>
      <p:ext uri="{BB962C8B-B14F-4D97-AF65-F5344CB8AC3E}">
        <p14:creationId xmlns:p14="http://schemas.microsoft.com/office/powerpoint/2010/main" val="120387157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smtClean="0"/>
            </a:lvl1pPr>
          </a:lstStyle>
          <a:p>
            <a:pPr>
              <a:defRPr/>
            </a:pPr>
            <a:endParaRPr lang="en-US" altLang="zh-CN">
              <a:solidFill>
                <a:srgbClr val="333399"/>
              </a:solidFill>
            </a:endParaRPr>
          </a:p>
        </p:txBody>
      </p:sp>
      <p:sp>
        <p:nvSpPr>
          <p:cNvPr id="5" name="标题 4"/>
          <p:cNvSpPr>
            <a:spLocks noGrp="1"/>
          </p:cNvSpPr>
          <p:nvPr>
            <p:ph type="title"/>
          </p:nvPr>
        </p:nvSpPr>
        <p:spPr/>
        <p:txBody>
          <a:bodyPr/>
          <a:lstStyle/>
          <a:p>
            <a:r>
              <a:rPr lang="zh-CN" altLang="en-US" dirty="0" smtClean="0"/>
              <a:t>单击此处编辑母版标题样式</a:t>
            </a:r>
            <a:endParaRPr lang="zh-CN" altLang="en-US" dirty="0"/>
          </a:p>
        </p:txBody>
      </p:sp>
      <p:pic>
        <p:nvPicPr>
          <p:cNvPr id="6" name="Picture 5" descr="dot"/>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21" t="-5229" r="1005" b="2353"/>
          <a:stretch/>
        </p:blipFill>
        <p:spPr bwMode="auto">
          <a:xfrm rot="10800000">
            <a:off x="-152400" y="940102"/>
            <a:ext cx="9067800" cy="381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69774167"/>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333399"/>
              </a:solidFill>
            </a:endParaRPr>
          </a:p>
        </p:txBody>
      </p:sp>
    </p:spTree>
    <p:extLst>
      <p:ext uri="{BB962C8B-B14F-4D97-AF65-F5344CB8AC3E}">
        <p14:creationId xmlns:p14="http://schemas.microsoft.com/office/powerpoint/2010/main" val="400752884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mtClean="0"/>
            </a:lvl1pPr>
          </a:lstStyle>
          <a:p>
            <a:pPr>
              <a:defRPr/>
            </a:pPr>
            <a:endParaRPr lang="en-US" altLang="zh-CN">
              <a:solidFill>
                <a:srgbClr val="333399"/>
              </a:solidFill>
            </a:endParaRPr>
          </a:p>
        </p:txBody>
      </p:sp>
    </p:spTree>
    <p:extLst>
      <p:ext uri="{BB962C8B-B14F-4D97-AF65-F5344CB8AC3E}">
        <p14:creationId xmlns:p14="http://schemas.microsoft.com/office/powerpoint/2010/main" val="7921979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页_2">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文本占位符 5"/>
          <p:cNvSpPr>
            <a:spLocks noGrp="1"/>
          </p:cNvSpPr>
          <p:nvPr>
            <p:ph type="body" sz="quarter" idx="13"/>
          </p:nvPr>
        </p:nvSpPr>
        <p:spPr>
          <a:xfrm>
            <a:off x="0" y="228600"/>
            <a:ext cx="4826259" cy="652366"/>
          </a:xfrm>
          <a:prstGeom prst="rect">
            <a:avLst/>
          </a:prstGeom>
          <a:noFill/>
        </p:spPr>
        <p:txBody>
          <a:bodyPr anchor="ctr"/>
          <a:lstStyle>
            <a:lvl1pPr marL="0" indent="0">
              <a:lnSpc>
                <a:spcPct val="100000"/>
              </a:lnSpc>
              <a:buNone/>
              <a:defRPr sz="2400" b="1">
                <a:solidFill>
                  <a:srgbClr val="365E68"/>
                </a:solidFill>
                <a:effectLst/>
              </a:defRPr>
            </a:lvl1pPr>
          </a:lstStyle>
          <a:p>
            <a:pPr lvl="0"/>
            <a:endParaRPr kumimoji="1" lang="zh-CN" altLang="en-US" dirty="0"/>
          </a:p>
        </p:txBody>
      </p:sp>
    </p:spTree>
    <p:extLst>
      <p:ext uri="{BB962C8B-B14F-4D97-AF65-F5344CB8AC3E}">
        <p14:creationId xmlns:p14="http://schemas.microsoft.com/office/powerpoint/2010/main" val="17859363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内容页_2">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文本占位符 5"/>
          <p:cNvSpPr>
            <a:spLocks noGrp="1"/>
          </p:cNvSpPr>
          <p:nvPr>
            <p:ph type="body" sz="quarter" idx="13"/>
          </p:nvPr>
        </p:nvSpPr>
        <p:spPr>
          <a:xfrm>
            <a:off x="70562" y="228600"/>
            <a:ext cx="4826259" cy="652366"/>
          </a:xfrm>
          <a:prstGeom prst="rect">
            <a:avLst/>
          </a:prstGeom>
          <a:noFill/>
        </p:spPr>
        <p:txBody>
          <a:bodyPr anchor="ctr"/>
          <a:lstStyle>
            <a:lvl1pPr marL="0" indent="0">
              <a:lnSpc>
                <a:spcPct val="100000"/>
              </a:lnSpc>
              <a:buNone/>
              <a:defRPr sz="2400" b="1">
                <a:solidFill>
                  <a:srgbClr val="365E68"/>
                </a:solidFill>
                <a:effectLst/>
              </a:defRPr>
            </a:lvl1pPr>
          </a:lstStyle>
          <a:p>
            <a:pPr lvl="0"/>
            <a:endParaRPr kumimoji="1" lang="zh-CN" altLang="en-US" dirty="0"/>
          </a:p>
        </p:txBody>
      </p:sp>
    </p:spTree>
    <p:extLst>
      <p:ext uri="{BB962C8B-B14F-4D97-AF65-F5344CB8AC3E}">
        <p14:creationId xmlns:p14="http://schemas.microsoft.com/office/powerpoint/2010/main" val="269151763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2362200" y="1752600"/>
            <a:ext cx="4267200" cy="1450975"/>
          </a:xfrm>
        </p:spPr>
        <p:txBody>
          <a:bodyPr/>
          <a:lstStyle>
            <a:lvl1pPr>
              <a:defRPr/>
            </a:lvl1pPr>
          </a:lstStyle>
          <a:p>
            <a:pPr lvl="0"/>
            <a:r>
              <a:rPr lang="zh-CN" altLang="en-US" noProof="0" smtClean="0"/>
              <a:t>单击此处编辑母版标题样式</a:t>
            </a:r>
          </a:p>
        </p:txBody>
      </p:sp>
      <p:sp>
        <p:nvSpPr>
          <p:cNvPr id="9220" name="Rectangle 4"/>
          <p:cNvSpPr>
            <a:spLocks noGrp="1" noChangeArrowheads="1"/>
          </p:cNvSpPr>
          <p:nvPr>
            <p:ph type="subTitle" idx="1"/>
          </p:nvPr>
        </p:nvSpPr>
        <p:spPr>
          <a:xfrm>
            <a:off x="2286000" y="3733800"/>
            <a:ext cx="4648200" cy="1752600"/>
          </a:xfrm>
        </p:spPr>
        <p:txBody>
          <a:bodyPr/>
          <a:lstStyle>
            <a:lvl1pPr marL="0" indent="0" algn="ctr">
              <a:buFont typeface="Wingdings" pitchFamily="2" charset="2"/>
              <a:buNone/>
              <a:defRPr sz="4000">
                <a:solidFill>
                  <a:srgbClr val="990033"/>
                </a:solidFill>
              </a:defRPr>
            </a:lvl1pPr>
          </a:lstStyle>
          <a:p>
            <a:pPr lvl="0"/>
            <a:r>
              <a:rPr lang="zh-CN" altLang="en-US" noProof="0" smtClean="0"/>
              <a:t>单击此处编辑母版副标题样式</a:t>
            </a:r>
          </a:p>
        </p:txBody>
      </p:sp>
    </p:spTree>
    <p:extLst>
      <p:ext uri="{BB962C8B-B14F-4D97-AF65-F5344CB8AC3E}">
        <p14:creationId xmlns:p14="http://schemas.microsoft.com/office/powerpoint/2010/main" val="7060248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smtClean="0"/>
            </a:lvl1pPr>
          </a:lstStyle>
          <a:p>
            <a:pPr fontAlgn="base">
              <a:spcBef>
                <a:spcPct val="0"/>
              </a:spcBef>
              <a:spcAft>
                <a:spcPct val="0"/>
              </a:spcAft>
              <a:defRPr/>
            </a:pPr>
            <a:endParaRPr lang="en-US" altLang="zh-CN">
              <a:solidFill>
                <a:srgbClr val="333399"/>
              </a:solidFill>
            </a:endParaRPr>
          </a:p>
        </p:txBody>
      </p:sp>
      <p:sp>
        <p:nvSpPr>
          <p:cNvPr id="5" name="标题 4"/>
          <p:cNvSpPr>
            <a:spLocks noGrp="1"/>
          </p:cNvSpPr>
          <p:nvPr>
            <p:ph type="title"/>
          </p:nvPr>
        </p:nvSpPr>
        <p:spPr/>
        <p:txBody>
          <a:bodyPr/>
          <a:lstStyle/>
          <a:p>
            <a:r>
              <a:rPr lang="zh-CN" altLang="en-US" dirty="0" smtClean="0"/>
              <a:t>单击此处编辑母版标题样式</a:t>
            </a:r>
            <a:endParaRPr lang="zh-CN" altLang="en-US" dirty="0"/>
          </a:p>
        </p:txBody>
      </p:sp>
      <p:pic>
        <p:nvPicPr>
          <p:cNvPr id="6" name="Picture 5" descr="dot"/>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21" t="-5229" r="1005" b="2353"/>
          <a:stretch/>
        </p:blipFill>
        <p:spPr bwMode="auto">
          <a:xfrm rot="10800000">
            <a:off x="-152400" y="940102"/>
            <a:ext cx="9067800" cy="381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642758486"/>
      </p:ext>
    </p:extLst>
  </p:cSld>
  <p:clrMapOvr>
    <a:masterClrMapping/>
  </p:clrMapOvr>
  <p:transition spd="slow">
    <p:push dir="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zh-CN">
              <a:solidFill>
                <a:srgbClr val="333399"/>
              </a:solidFill>
            </a:endParaRPr>
          </a:p>
        </p:txBody>
      </p:sp>
    </p:spTree>
    <p:extLst>
      <p:ext uri="{BB962C8B-B14F-4D97-AF65-F5344CB8AC3E}">
        <p14:creationId xmlns:p14="http://schemas.microsoft.com/office/powerpoint/2010/main" val="7275449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mtClean="0"/>
            </a:lvl1pPr>
          </a:lstStyle>
          <a:p>
            <a:pPr fontAlgn="base">
              <a:spcBef>
                <a:spcPct val="0"/>
              </a:spcBef>
              <a:spcAft>
                <a:spcPct val="0"/>
              </a:spcAft>
              <a:defRPr/>
            </a:pPr>
            <a:endParaRPr lang="en-US" altLang="zh-CN">
              <a:solidFill>
                <a:srgbClr val="333399"/>
              </a:solidFill>
            </a:endParaRPr>
          </a:p>
        </p:txBody>
      </p:sp>
    </p:spTree>
    <p:extLst>
      <p:ext uri="{BB962C8B-B14F-4D97-AF65-F5344CB8AC3E}">
        <p14:creationId xmlns:p14="http://schemas.microsoft.com/office/powerpoint/2010/main" val="145710153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2362200" y="1752600"/>
            <a:ext cx="4267200" cy="1450975"/>
          </a:xfrm>
        </p:spPr>
        <p:txBody>
          <a:bodyPr/>
          <a:lstStyle>
            <a:lvl1pPr>
              <a:defRPr/>
            </a:lvl1pPr>
          </a:lstStyle>
          <a:p>
            <a:pPr lvl="0"/>
            <a:r>
              <a:rPr lang="zh-CN" altLang="en-US" noProof="0" smtClean="0"/>
              <a:t>单击此处编辑母版标题样式</a:t>
            </a:r>
          </a:p>
        </p:txBody>
      </p:sp>
      <p:sp>
        <p:nvSpPr>
          <p:cNvPr id="9220" name="Rectangle 4"/>
          <p:cNvSpPr>
            <a:spLocks noGrp="1" noChangeArrowheads="1"/>
          </p:cNvSpPr>
          <p:nvPr>
            <p:ph type="subTitle" idx="1"/>
          </p:nvPr>
        </p:nvSpPr>
        <p:spPr>
          <a:xfrm>
            <a:off x="2286000" y="3733800"/>
            <a:ext cx="4648200" cy="1752600"/>
          </a:xfrm>
        </p:spPr>
        <p:txBody>
          <a:bodyPr/>
          <a:lstStyle>
            <a:lvl1pPr marL="0" indent="0" algn="ctr">
              <a:buFont typeface="Wingdings" pitchFamily="2" charset="2"/>
              <a:buNone/>
              <a:defRPr sz="4000">
                <a:solidFill>
                  <a:srgbClr val="990033"/>
                </a:solidFill>
              </a:defRPr>
            </a:lvl1pPr>
          </a:lstStyle>
          <a:p>
            <a:pPr lvl="0"/>
            <a:r>
              <a:rPr lang="zh-CN" altLang="en-US" noProof="0" smtClean="0"/>
              <a:t>单击此处编辑母版副标题样式</a:t>
            </a:r>
          </a:p>
        </p:txBody>
      </p:sp>
    </p:spTree>
    <p:extLst>
      <p:ext uri="{BB962C8B-B14F-4D97-AF65-F5344CB8AC3E}">
        <p14:creationId xmlns:p14="http://schemas.microsoft.com/office/powerpoint/2010/main" val="208492639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smtClean="0"/>
            </a:lvl1pPr>
          </a:lstStyle>
          <a:p>
            <a:pPr>
              <a:defRPr/>
            </a:pPr>
            <a:endParaRPr lang="en-US" altLang="zh-CN">
              <a:solidFill>
                <a:srgbClr val="333399"/>
              </a:solidFill>
            </a:endParaRPr>
          </a:p>
        </p:txBody>
      </p:sp>
      <p:sp>
        <p:nvSpPr>
          <p:cNvPr id="5" name="标题 4"/>
          <p:cNvSpPr>
            <a:spLocks noGrp="1"/>
          </p:cNvSpPr>
          <p:nvPr>
            <p:ph type="title"/>
          </p:nvPr>
        </p:nvSpPr>
        <p:spPr/>
        <p:txBody>
          <a:bodyPr/>
          <a:lstStyle/>
          <a:p>
            <a:r>
              <a:rPr lang="zh-CN" altLang="en-US" dirty="0" smtClean="0"/>
              <a:t>单击此处编辑母版标题样式</a:t>
            </a:r>
            <a:endParaRPr lang="zh-CN" altLang="en-US" dirty="0"/>
          </a:p>
        </p:txBody>
      </p:sp>
      <p:pic>
        <p:nvPicPr>
          <p:cNvPr id="6" name="Picture 5" descr="dot"/>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21" t="-5229" r="1005" b="2353"/>
          <a:stretch/>
        </p:blipFill>
        <p:spPr bwMode="auto">
          <a:xfrm rot="10800000">
            <a:off x="-152400" y="940102"/>
            <a:ext cx="9067800" cy="381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39236362"/>
      </p:ext>
    </p:extLst>
  </p:cSld>
  <p:clrMapOvr>
    <a:masterClrMapping/>
  </p:clrMapOvr>
  <p:transition spd="slow">
    <p:push dir="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solidFill>
                <a:srgbClr val="333399"/>
              </a:solidFill>
            </a:endParaRPr>
          </a:p>
        </p:txBody>
      </p:sp>
    </p:spTree>
    <p:extLst>
      <p:ext uri="{BB962C8B-B14F-4D97-AF65-F5344CB8AC3E}">
        <p14:creationId xmlns:p14="http://schemas.microsoft.com/office/powerpoint/2010/main" val="257940219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mtClean="0"/>
            </a:lvl1pPr>
          </a:lstStyle>
          <a:p>
            <a:pPr>
              <a:defRPr/>
            </a:pPr>
            <a:endParaRPr lang="en-US" altLang="zh-CN">
              <a:solidFill>
                <a:srgbClr val="333399"/>
              </a:solidFill>
            </a:endParaRPr>
          </a:p>
        </p:txBody>
      </p:sp>
    </p:spTree>
    <p:extLst>
      <p:ext uri="{BB962C8B-B14F-4D97-AF65-F5344CB8AC3E}">
        <p14:creationId xmlns:p14="http://schemas.microsoft.com/office/powerpoint/2010/main" val="11643148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5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容页_2">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文本占位符 5"/>
          <p:cNvSpPr>
            <a:spLocks noGrp="1"/>
          </p:cNvSpPr>
          <p:nvPr>
            <p:ph type="body" sz="quarter" idx="13"/>
          </p:nvPr>
        </p:nvSpPr>
        <p:spPr>
          <a:xfrm>
            <a:off x="0" y="228600"/>
            <a:ext cx="4826259" cy="652366"/>
          </a:xfrm>
          <a:prstGeom prst="rect">
            <a:avLst/>
          </a:prstGeom>
          <a:noFill/>
        </p:spPr>
        <p:txBody>
          <a:bodyPr anchor="ctr"/>
          <a:lstStyle>
            <a:lvl1pPr marL="0" indent="0">
              <a:lnSpc>
                <a:spcPct val="100000"/>
              </a:lnSpc>
              <a:buNone/>
              <a:defRPr sz="2400" b="1">
                <a:solidFill>
                  <a:srgbClr val="365E68"/>
                </a:solidFill>
                <a:effectLst/>
              </a:defRPr>
            </a:lvl1pPr>
          </a:lstStyle>
          <a:p>
            <a:pPr lvl="0"/>
            <a:endParaRPr kumimoji="1" lang="zh-CN" altLang="en-US" dirty="0"/>
          </a:p>
        </p:txBody>
      </p:sp>
    </p:spTree>
    <p:extLst>
      <p:ext uri="{BB962C8B-B14F-4D97-AF65-F5344CB8AC3E}">
        <p14:creationId xmlns:p14="http://schemas.microsoft.com/office/powerpoint/2010/main" val="291593267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内容页_2">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文本占位符 5"/>
          <p:cNvSpPr>
            <a:spLocks noGrp="1"/>
          </p:cNvSpPr>
          <p:nvPr>
            <p:ph type="body" sz="quarter" idx="13"/>
          </p:nvPr>
        </p:nvSpPr>
        <p:spPr>
          <a:xfrm>
            <a:off x="70562" y="228600"/>
            <a:ext cx="4826259" cy="652366"/>
          </a:xfrm>
          <a:prstGeom prst="rect">
            <a:avLst/>
          </a:prstGeom>
          <a:noFill/>
        </p:spPr>
        <p:txBody>
          <a:bodyPr anchor="ctr"/>
          <a:lstStyle>
            <a:lvl1pPr marL="0" indent="0">
              <a:lnSpc>
                <a:spcPct val="100000"/>
              </a:lnSpc>
              <a:buNone/>
              <a:defRPr sz="2400" b="1">
                <a:solidFill>
                  <a:srgbClr val="365E68"/>
                </a:solidFill>
                <a:effectLst/>
              </a:defRPr>
            </a:lvl1pPr>
          </a:lstStyle>
          <a:p>
            <a:pPr lvl="0"/>
            <a:endParaRPr kumimoji="1" lang="zh-CN" altLang="en-US" dirty="0"/>
          </a:p>
        </p:txBody>
      </p:sp>
    </p:spTree>
    <p:extLst>
      <p:ext uri="{BB962C8B-B14F-4D97-AF65-F5344CB8AC3E}">
        <p14:creationId xmlns:p14="http://schemas.microsoft.com/office/powerpoint/2010/main" val="15979687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内容页_1">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文本占位符 5"/>
          <p:cNvSpPr>
            <a:spLocks noGrp="1"/>
          </p:cNvSpPr>
          <p:nvPr>
            <p:ph type="body" sz="quarter" idx="13"/>
          </p:nvPr>
        </p:nvSpPr>
        <p:spPr>
          <a:xfrm>
            <a:off x="30480" y="228600"/>
            <a:ext cx="8311438" cy="652366"/>
          </a:xfrm>
          <a:prstGeom prst="rect">
            <a:avLst/>
          </a:prstGeom>
          <a:noFill/>
        </p:spPr>
        <p:txBody>
          <a:bodyPr anchor="ctr"/>
          <a:lstStyle>
            <a:lvl1pPr marL="0" indent="0">
              <a:lnSpc>
                <a:spcPct val="100000"/>
              </a:lnSpc>
              <a:buNone/>
              <a:defRPr sz="2400" b="1">
                <a:solidFill>
                  <a:srgbClr val="693070"/>
                </a:solidFill>
                <a:effectLst/>
              </a:defRPr>
            </a:lvl1pPr>
          </a:lstStyle>
          <a:p>
            <a:pPr lvl="0"/>
            <a:endParaRPr kumimoji="1" lang="zh-CN" altLang="en-US" dirty="0"/>
          </a:p>
        </p:txBody>
      </p:sp>
    </p:spTree>
    <p:extLst>
      <p:ext uri="{BB962C8B-B14F-4D97-AF65-F5344CB8AC3E}">
        <p14:creationId xmlns:p14="http://schemas.microsoft.com/office/powerpoint/2010/main" val="383281552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内容页_1">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文本占位符 5"/>
          <p:cNvSpPr>
            <a:spLocks noGrp="1"/>
          </p:cNvSpPr>
          <p:nvPr>
            <p:ph type="body" sz="quarter" idx="12" hasCustomPrompt="1"/>
          </p:nvPr>
        </p:nvSpPr>
        <p:spPr>
          <a:xfrm>
            <a:off x="1" y="223935"/>
            <a:ext cx="727787" cy="652366"/>
          </a:xfrm>
          <a:prstGeom prst="rect">
            <a:avLst/>
          </a:prstGeom>
          <a:solidFill>
            <a:srgbClr val="693070"/>
          </a:solidFill>
          <a:ln>
            <a:noFill/>
          </a:ln>
        </p:spPr>
        <p:style>
          <a:lnRef idx="1">
            <a:schemeClr val="accent3"/>
          </a:lnRef>
          <a:fillRef idx="2">
            <a:schemeClr val="accent3"/>
          </a:fillRef>
          <a:effectRef idx="1">
            <a:schemeClr val="accent3"/>
          </a:effectRef>
          <a:fontRef idx="none"/>
        </p:style>
        <p:txBody>
          <a:bodyPr anchor="ctr"/>
          <a:lstStyle>
            <a:lvl1pPr marL="0" indent="0">
              <a:buNone/>
              <a:defRPr sz="3000" b="1">
                <a:solidFill>
                  <a:schemeClr val="bg1"/>
                </a:solidFill>
              </a:defRPr>
            </a:lvl1pPr>
          </a:lstStyle>
          <a:p>
            <a:pPr lvl="0"/>
            <a:r>
              <a:rPr kumimoji="1" lang="en-US" altLang="zh-CN" dirty="0" smtClean="0"/>
              <a:t>01</a:t>
            </a:r>
            <a:endParaRPr kumimoji="1" lang="zh-CN" altLang="en-US" dirty="0"/>
          </a:p>
        </p:txBody>
      </p:sp>
      <p:sp>
        <p:nvSpPr>
          <p:cNvPr id="3" name="文本占位符 5"/>
          <p:cNvSpPr>
            <a:spLocks noGrp="1"/>
          </p:cNvSpPr>
          <p:nvPr>
            <p:ph type="body" sz="quarter" idx="13"/>
          </p:nvPr>
        </p:nvSpPr>
        <p:spPr>
          <a:xfrm>
            <a:off x="832562" y="223935"/>
            <a:ext cx="4826259" cy="652366"/>
          </a:xfrm>
          <a:prstGeom prst="rect">
            <a:avLst/>
          </a:prstGeom>
          <a:noFill/>
        </p:spPr>
        <p:txBody>
          <a:bodyPr anchor="ctr"/>
          <a:lstStyle>
            <a:lvl1pPr marL="0" indent="0">
              <a:lnSpc>
                <a:spcPct val="100000"/>
              </a:lnSpc>
              <a:buNone/>
              <a:defRPr sz="2400" b="1">
                <a:solidFill>
                  <a:srgbClr val="693070"/>
                </a:solidFill>
                <a:effectLst>
                  <a:outerShdw blurRad="88900" sx="102000" sy="102000" algn="ctr" rotWithShape="0">
                    <a:prstClr val="black">
                      <a:alpha val="25000"/>
                    </a:prstClr>
                  </a:outerShdw>
                </a:effectLst>
              </a:defRPr>
            </a:lvl1pPr>
          </a:lstStyle>
          <a:p>
            <a:pPr lvl="0"/>
            <a:endParaRPr kumimoji="1" lang="zh-CN" altLang="en-US" dirty="0"/>
          </a:p>
        </p:txBody>
      </p:sp>
      <p:sp>
        <p:nvSpPr>
          <p:cNvPr id="4" name="矩形 3"/>
          <p:cNvSpPr/>
          <p:nvPr userDrawn="1"/>
        </p:nvSpPr>
        <p:spPr>
          <a:xfrm flipV="1">
            <a:off x="0" y="6489700"/>
            <a:ext cx="9144000" cy="88900"/>
          </a:xfrm>
          <a:prstGeom prst="rect">
            <a:avLst/>
          </a:prstGeom>
          <a:solidFill>
            <a:srgbClr val="693070"/>
          </a:solidFill>
          <a:ln/>
        </p:spPr>
        <p:style>
          <a:lnRef idx="0">
            <a:schemeClr val="accent3"/>
          </a:lnRef>
          <a:fillRef idx="3">
            <a:schemeClr val="accent3"/>
          </a:fillRef>
          <a:effectRef idx="3">
            <a:schemeClr val="accent3"/>
          </a:effectRef>
          <a:fontRef idx="minor">
            <a:schemeClr val="lt1"/>
          </a:fontRef>
        </p:style>
        <p:txBody>
          <a:bodyPr rtlCol="0" anchor="ctr"/>
          <a:lstStyle/>
          <a:p>
            <a:pPr algn="ctr" defTabSz="914377"/>
            <a:endParaRPr kumimoji="1" lang="zh-CN" altLang="en-US" sz="1350">
              <a:solidFill>
                <a:prstClr val="white"/>
              </a:solidFill>
            </a:endParaRPr>
          </a:p>
        </p:txBody>
      </p:sp>
      <p:sp>
        <p:nvSpPr>
          <p:cNvPr id="5" name="矩形 4"/>
          <p:cNvSpPr/>
          <p:nvPr userDrawn="1"/>
        </p:nvSpPr>
        <p:spPr>
          <a:xfrm flipV="1">
            <a:off x="0" y="6380481"/>
            <a:ext cx="9144000" cy="45719"/>
          </a:xfrm>
          <a:prstGeom prst="rect">
            <a:avLst/>
          </a:prstGeom>
          <a:gradFill>
            <a:gsLst>
              <a:gs pos="0">
                <a:srgbClr val="693070"/>
              </a:gs>
              <a:gs pos="50000">
                <a:schemeClr val="accent3">
                  <a:lumMod val="105000"/>
                  <a:satMod val="103000"/>
                  <a:tint val="73000"/>
                </a:schemeClr>
              </a:gs>
              <a:gs pos="100000">
                <a:schemeClr val="accent3">
                  <a:lumMod val="105000"/>
                  <a:satMod val="109000"/>
                  <a:tint val="81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defTabSz="914377"/>
            <a:endParaRPr kumimoji="1" lang="zh-CN" altLang="en-US" sz="1350">
              <a:solidFill>
                <a:prstClr val="black"/>
              </a:solidFill>
            </a:endParaRPr>
          </a:p>
        </p:txBody>
      </p:sp>
    </p:spTree>
    <p:extLst>
      <p:ext uri="{BB962C8B-B14F-4D97-AF65-F5344CB8AC3E}">
        <p14:creationId xmlns:p14="http://schemas.microsoft.com/office/powerpoint/2010/main" val="93353881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8271" b="49608"/>
          <a:stretch>
            <a:fillRect/>
          </a:stretch>
        </p:blipFill>
        <p:spPr>
          <a:xfrm>
            <a:off x="8512" y="28061"/>
            <a:ext cx="1545071" cy="661699"/>
          </a:xfrm>
          <a:prstGeom prst="rect">
            <a:avLst/>
          </a:prstGeom>
        </p:spPr>
      </p:pic>
      <p:grpSp>
        <p:nvGrpSpPr>
          <p:cNvPr id="14" name="组合 13"/>
          <p:cNvGrpSpPr/>
          <p:nvPr userDrawn="1"/>
        </p:nvGrpSpPr>
        <p:grpSpPr>
          <a:xfrm>
            <a:off x="1485435" y="169844"/>
            <a:ext cx="7660153" cy="480210"/>
            <a:chOff x="1483847" y="895350"/>
            <a:chExt cx="7660153" cy="480210"/>
          </a:xfrm>
        </p:grpSpPr>
        <p:sp>
          <p:nvSpPr>
            <p:cNvPr id="10" name="矩形 9"/>
            <p:cNvSpPr/>
            <p:nvPr userDrawn="1"/>
          </p:nvSpPr>
          <p:spPr>
            <a:xfrm>
              <a:off x="1545071" y="11658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userDrawn="1"/>
          </p:nvSpPr>
          <p:spPr>
            <a:xfrm>
              <a:off x="1545071" y="12251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a:solidFill>
                  <a:prstClr val="white"/>
                </a:solidFill>
              </a:endParaRPr>
            </a:p>
          </p:txBody>
        </p:sp>
        <p:sp>
          <p:nvSpPr>
            <p:cNvPr id="11" name="等腰三角形 10"/>
            <p:cNvSpPr/>
            <p:nvPr userDrawn="1"/>
          </p:nvSpPr>
          <p:spPr>
            <a:xfrm rot="10800000">
              <a:off x="6363760" y="1092667"/>
              <a:ext cx="234318" cy="111332"/>
            </a:xfrm>
            <a:prstGeom prst="triangle">
              <a:avLst>
                <a:gd name="adj" fmla="val 148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10800000" flipV="1">
              <a:off x="8515350" y="895350"/>
              <a:ext cx="314325" cy="318174"/>
            </a:xfrm>
            <a:prstGeom prst="triangle">
              <a:avLst>
                <a:gd name="adj"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等腰三角形 1"/>
            <p:cNvSpPr/>
            <p:nvPr userDrawn="1"/>
          </p:nvSpPr>
          <p:spPr>
            <a:xfrm rot="10800000" flipH="1" flipV="1">
              <a:off x="1483847" y="11282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p:cNvGrpSpPr/>
          <p:nvPr userDrawn="1"/>
        </p:nvGrpSpPr>
        <p:grpSpPr>
          <a:xfrm flipV="1">
            <a:off x="2686050" y="6562723"/>
            <a:ext cx="6457951" cy="229287"/>
            <a:chOff x="1483847" y="442406"/>
            <a:chExt cx="7660153" cy="247354"/>
          </a:xfrm>
        </p:grpSpPr>
        <p:sp>
          <p:nvSpPr>
            <p:cNvPr id="17" name="矩形 16"/>
            <p:cNvSpPr/>
            <p:nvPr userDrawn="1"/>
          </p:nvSpPr>
          <p:spPr>
            <a:xfrm>
              <a:off x="1545071" y="480043"/>
              <a:ext cx="7598929"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userDrawn="1"/>
          </p:nvSpPr>
          <p:spPr>
            <a:xfrm>
              <a:off x="1545071" y="539311"/>
              <a:ext cx="7598929" cy="1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endParaRPr lang="zh-CN" altLang="en-US">
                <a:solidFill>
                  <a:prstClr val="white"/>
                </a:solidFill>
              </a:endParaRPr>
            </a:p>
          </p:txBody>
        </p:sp>
        <p:sp>
          <p:nvSpPr>
            <p:cNvPr id="21" name="等腰三角形 20"/>
            <p:cNvSpPr/>
            <p:nvPr userDrawn="1"/>
          </p:nvSpPr>
          <p:spPr>
            <a:xfrm rot="10800000" flipH="1" flipV="1">
              <a:off x="1483847" y="442406"/>
              <a:ext cx="386898" cy="2473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575" y="6454812"/>
            <a:ext cx="2409975" cy="353290"/>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5945" t="50497" r="13831" b="42118"/>
          <a:stretch>
            <a:fillRect/>
          </a:stretch>
        </p:blipFill>
        <p:spPr>
          <a:xfrm>
            <a:off x="6561565" y="185073"/>
            <a:ext cx="2163335" cy="303352"/>
          </a:xfrm>
          <a:prstGeom prst="rect">
            <a:avLst/>
          </a:prstGeom>
        </p:spPr>
      </p:pic>
      <p:sp>
        <p:nvSpPr>
          <p:cNvPr id="22" name="文本框 21"/>
          <p:cNvSpPr txBox="1"/>
          <p:nvPr userDrawn="1"/>
        </p:nvSpPr>
        <p:spPr>
          <a:xfrm>
            <a:off x="7412668" y="449862"/>
            <a:ext cx="537327" cy="261610"/>
          </a:xfrm>
          <a:prstGeom prst="rect">
            <a:avLst/>
          </a:prstGeom>
          <a:noFill/>
        </p:spPr>
        <p:txBody>
          <a:bodyPr wrap="none" rtlCol="0">
            <a:spAutoFit/>
          </a:bodyPr>
          <a:lstStyle/>
          <a:p>
            <a:r>
              <a:rPr lang="en-US" altLang="zh-CN" sz="1100" dirty="0" smtClean="0">
                <a:solidFill>
                  <a:prstClr val="black"/>
                </a:solidFill>
                <a:latin typeface="华文中宋" panose="02010600040101010101" pitchFamily="2" charset="-122"/>
                <a:ea typeface="华文中宋" panose="02010600040101010101" pitchFamily="2" charset="-122"/>
              </a:rPr>
              <a:t>4410</a:t>
            </a:r>
            <a:endParaRPr lang="zh-CN" altLang="en-US" sz="1100" dirty="0">
              <a:solidFill>
                <a:prstClr val="black"/>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520267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064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6311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2602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7320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351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4409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9733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9695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13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167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585096-76F5-4EAA-A50A-50DDAACC244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85096-76F5-4EAA-A50A-50DDAACC244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403648" y="53752"/>
            <a:ext cx="7139136" cy="1143000"/>
          </a:xfrm>
          <a:prstGeom prst="rect">
            <a:avLst/>
          </a:prstGeom>
          <a:noFill/>
          <a:ln w="9525">
            <a:noFill/>
            <a:miter lim="800000"/>
          </a:ln>
        </p:spPr>
        <p:txBody>
          <a:bodyPr vert="horz" wrap="square" lIns="91440" tIns="45720" rIns="91440" bIns="45720" numCol="1" anchor="ctr" anchorCtr="0" compatLnSpc="1"/>
          <a:lstStyle/>
          <a:p>
            <a:pPr lvl="0"/>
            <a:r>
              <a:rPr lang="zh-CN" altLang="en-US" dirty="0" smtClean="0"/>
              <a:t>单击此处编辑母版标题样式</a:t>
            </a:r>
          </a:p>
        </p:txBody>
      </p:sp>
      <p:sp>
        <p:nvSpPr>
          <p:cNvPr id="1028" name="Rectangle 3"/>
          <p:cNvSpPr>
            <a:spLocks noGrp="1" noChangeArrowheads="1"/>
          </p:cNvSpPr>
          <p:nvPr>
            <p:ph type="body" idx="1"/>
          </p:nvPr>
        </p:nvSpPr>
        <p:spPr bwMode="auto">
          <a:xfrm>
            <a:off x="457200" y="1600205"/>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endParaRPr lang="zh-CN" altLang="en-US" dirty="0" smtClean="0"/>
          </a:p>
        </p:txBody>
      </p:sp>
      <p:sp>
        <p:nvSpPr>
          <p:cNvPr id="153604" name="Rectangle 4"/>
          <p:cNvSpPr>
            <a:spLocks noGrp="1" noChangeArrowheads="1"/>
          </p:cNvSpPr>
          <p:nvPr>
            <p:ph type="dt" sz="half" idx="2"/>
          </p:nvPr>
        </p:nvSpPr>
        <p:spPr bwMode="auto">
          <a:xfrm>
            <a:off x="457200" y="6245225"/>
            <a:ext cx="2133600" cy="476251"/>
          </a:xfrm>
          <a:prstGeom prst="rect">
            <a:avLst/>
          </a:prstGeom>
          <a:noFill/>
          <a:ln w="9525">
            <a:noFill/>
            <a:miter lim="800000"/>
          </a:ln>
          <a:effectLst/>
        </p:spPr>
        <p:txBody>
          <a:bodyPr vert="horz" wrap="square" lIns="91440" tIns="45720" rIns="91440" bIns="45720" numCol="1" anchor="t" anchorCtr="0" compatLnSpc="1"/>
          <a:lstStyle>
            <a:lvl1pPr algn="l" eaLnBrk="0" hangingPunct="0">
              <a:defRPr sz="1400"/>
            </a:lvl1pPr>
          </a:lstStyle>
          <a:p>
            <a:pPr fontAlgn="base">
              <a:spcBef>
                <a:spcPct val="0"/>
              </a:spcBef>
              <a:spcAft>
                <a:spcPct val="0"/>
              </a:spcAft>
              <a:defRPr/>
            </a:pPr>
            <a:endParaRPr lang="en-US" altLang="zh-CN" b="1">
              <a:solidFill>
                <a:srgbClr val="FFFFFF"/>
              </a:solidFill>
              <a:latin typeface="Times New Roman" panose="02020603050405020304" pitchFamily="18" charset="0"/>
              <a:ea typeface="华文中宋" panose="02010600040101010101" pitchFamily="2" charset="-122"/>
            </a:endParaRPr>
          </a:p>
        </p:txBody>
      </p:sp>
      <p:sp>
        <p:nvSpPr>
          <p:cNvPr id="153605" name="Rectangle 5"/>
          <p:cNvSpPr>
            <a:spLocks noGrp="1" noChangeArrowheads="1"/>
          </p:cNvSpPr>
          <p:nvPr>
            <p:ph type="ftr" sz="quarter" idx="3"/>
          </p:nvPr>
        </p:nvSpPr>
        <p:spPr bwMode="auto">
          <a:xfrm>
            <a:off x="3124200" y="6245225"/>
            <a:ext cx="2895600" cy="476251"/>
          </a:xfrm>
          <a:prstGeom prst="rect">
            <a:avLst/>
          </a:prstGeom>
          <a:noFill/>
          <a:ln w="9525">
            <a:noFill/>
            <a:miter lim="800000"/>
          </a:ln>
          <a:effectLst/>
        </p:spPr>
        <p:txBody>
          <a:bodyPr vert="horz" wrap="square" lIns="91440" tIns="45720" rIns="91440" bIns="45720" numCol="1" anchor="t" anchorCtr="0" compatLnSpc="1"/>
          <a:lstStyle>
            <a:lvl1pPr eaLnBrk="0" hangingPunct="0">
              <a:defRPr sz="1400"/>
            </a:lvl1pPr>
          </a:lstStyle>
          <a:p>
            <a:pPr algn="ctr" fontAlgn="base">
              <a:spcBef>
                <a:spcPct val="0"/>
              </a:spcBef>
              <a:spcAft>
                <a:spcPct val="0"/>
              </a:spcAft>
              <a:defRPr/>
            </a:pPr>
            <a:endParaRPr lang="en-US" altLang="zh-CN" b="1">
              <a:solidFill>
                <a:srgbClr val="FFFFFF"/>
              </a:solidFill>
              <a:latin typeface="Times New Roman" panose="02020603050405020304" pitchFamily="18" charset="0"/>
              <a:ea typeface="华文中宋" panose="02010600040101010101" pitchFamily="2" charset="-122"/>
            </a:endParaRPr>
          </a:p>
        </p:txBody>
      </p:sp>
      <p:sp>
        <p:nvSpPr>
          <p:cNvPr id="10" name="矩形 9"/>
          <p:cNvSpPr/>
          <p:nvPr userDrawn="1"/>
        </p:nvSpPr>
        <p:spPr bwMode="auto">
          <a:xfrm>
            <a:off x="0" y="6669366"/>
            <a:ext cx="9144000" cy="646331"/>
          </a:xfrm>
          <a:prstGeom prst="rect">
            <a:avLst/>
          </a:prstGeom>
          <a:solidFill>
            <a:srgbClr val="C3C3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1905" algn="ctr" fontAlgn="base">
              <a:spcBef>
                <a:spcPct val="0"/>
              </a:spcBef>
              <a:spcAft>
                <a:spcPct val="0"/>
              </a:spcAft>
            </a:pPr>
            <a:endParaRPr lang="zh-CN" altLang="en-US" sz="3600" b="1">
              <a:solidFill>
                <a:srgbClr val="FFFFFF"/>
              </a:solidFill>
              <a:latin typeface="Times New Roman" panose="02020603050405020304" pitchFamily="18" charset="0"/>
              <a:ea typeface="华文中宋" panose="02010600040101010101" pitchFamily="2" charset="-122"/>
            </a:endParaRPr>
          </a:p>
        </p:txBody>
      </p:sp>
      <p:pic>
        <p:nvPicPr>
          <p:cNvPr id="1026"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67664"/>
            <a:ext cx="1403302" cy="102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split orient="vert"/>
  </p:transition>
  <p:hf sldNum="0" hdr="0" ftr="0" dt="0"/>
  <p:txStyles>
    <p:titleStyle>
      <a:lvl1pPr algn="ctr" rtl="0" eaLnBrk="0" fontAlgn="base" hangingPunct="0">
        <a:spcBef>
          <a:spcPct val="0"/>
        </a:spcBef>
        <a:spcAft>
          <a:spcPct val="0"/>
        </a:spcAft>
        <a:defRPr sz="4000" b="1" cap="none" spc="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9pPr>
    </p:titleStyle>
    <p:bodyStyle>
      <a:lvl1pPr marL="342900" indent="-342900" algn="l" rtl="0" eaLnBrk="0" fontAlgn="base" hangingPunct="0">
        <a:spcBef>
          <a:spcPct val="20000"/>
        </a:spcBef>
        <a:spcAft>
          <a:spcPct val="0"/>
        </a:spcAft>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954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8197" name="Rectangle 5"/>
          <p:cNvSpPr>
            <a:spLocks noGrp="1" noChangeArrowheads="1"/>
          </p:cNvSpPr>
          <p:nvPr>
            <p:ph type="dt" sz="half" idx="2"/>
          </p:nvPr>
        </p:nvSpPr>
        <p:spPr bwMode="auto">
          <a:xfrm>
            <a:off x="6324600" y="6324600"/>
            <a:ext cx="2428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600" b="1" smtClean="0">
                <a:solidFill>
                  <a:srgbClr val="FF6600"/>
                </a:solidFill>
                <a:latin typeface="Arial" pitchFamily="34" charset="0"/>
              </a:defRPr>
            </a:lvl1pPr>
          </a:lstStyle>
          <a:p>
            <a:pPr fontAlgn="base">
              <a:spcBef>
                <a:spcPct val="0"/>
              </a:spcBef>
              <a:spcAft>
                <a:spcPct val="0"/>
              </a:spcAft>
              <a:defRPr/>
            </a:pPr>
            <a:endParaRPr lang="en-US" altLang="zh-CN">
              <a:solidFill>
                <a:srgbClr val="333399"/>
              </a:solidFill>
            </a:endParaRPr>
          </a:p>
        </p:txBody>
      </p:sp>
      <p:sp>
        <p:nvSpPr>
          <p:cNvPr id="1030" name="Line 7"/>
          <p:cNvSpPr>
            <a:spLocks noChangeShapeType="1"/>
          </p:cNvSpPr>
          <p:nvPr userDrawn="1"/>
        </p:nvSpPr>
        <p:spPr bwMode="auto">
          <a:xfrm>
            <a:off x="0" y="990600"/>
            <a:ext cx="7543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1" name="Line 8"/>
          <p:cNvSpPr>
            <a:spLocks noChangeShapeType="1"/>
          </p:cNvSpPr>
          <p:nvPr userDrawn="1"/>
        </p:nvSpPr>
        <p:spPr bwMode="auto">
          <a:xfrm>
            <a:off x="0" y="1066800"/>
            <a:ext cx="81534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2" name="Line 9"/>
          <p:cNvSpPr>
            <a:spLocks noChangeShapeType="1"/>
          </p:cNvSpPr>
          <p:nvPr userDrawn="1"/>
        </p:nvSpPr>
        <p:spPr bwMode="auto">
          <a:xfrm>
            <a:off x="1600200" y="6172200"/>
            <a:ext cx="7543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3" name="Line 10"/>
          <p:cNvSpPr>
            <a:spLocks noChangeShapeType="1"/>
          </p:cNvSpPr>
          <p:nvPr userDrawn="1"/>
        </p:nvSpPr>
        <p:spPr bwMode="auto">
          <a:xfrm>
            <a:off x="990600" y="6096000"/>
            <a:ext cx="81534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Tree>
    <p:extLst>
      <p:ext uri="{BB962C8B-B14F-4D97-AF65-F5344CB8AC3E}">
        <p14:creationId xmlns:p14="http://schemas.microsoft.com/office/powerpoint/2010/main" val="38739798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Arial" pitchFamily="34" charset="0"/>
          <a:ea typeface="宋体" pitchFamily="2" charset="-122"/>
        </a:defRPr>
      </a:lvl2pPr>
      <a:lvl3pPr algn="ctr" rtl="0" eaLnBrk="0" fontAlgn="base" hangingPunct="0">
        <a:spcBef>
          <a:spcPct val="0"/>
        </a:spcBef>
        <a:spcAft>
          <a:spcPct val="0"/>
        </a:spcAft>
        <a:defRPr sz="3600">
          <a:solidFill>
            <a:schemeClr val="accent2"/>
          </a:solidFill>
          <a:latin typeface="Arial" pitchFamily="34" charset="0"/>
          <a:ea typeface="宋体" pitchFamily="2" charset="-122"/>
        </a:defRPr>
      </a:lvl3pPr>
      <a:lvl4pPr algn="ctr" rtl="0" eaLnBrk="0" fontAlgn="base" hangingPunct="0">
        <a:spcBef>
          <a:spcPct val="0"/>
        </a:spcBef>
        <a:spcAft>
          <a:spcPct val="0"/>
        </a:spcAft>
        <a:defRPr sz="3600">
          <a:solidFill>
            <a:schemeClr val="accent2"/>
          </a:solidFill>
          <a:latin typeface="Arial" pitchFamily="34" charset="0"/>
          <a:ea typeface="宋体" pitchFamily="2" charset="-122"/>
        </a:defRPr>
      </a:lvl4pPr>
      <a:lvl5pPr algn="ctr" rtl="0" eaLnBrk="0" fontAlgn="base" hangingPunct="0">
        <a:spcBef>
          <a:spcPct val="0"/>
        </a:spcBef>
        <a:spcAft>
          <a:spcPct val="0"/>
        </a:spcAft>
        <a:defRPr sz="3600">
          <a:solidFill>
            <a:schemeClr val="accent2"/>
          </a:solidFill>
          <a:latin typeface="Arial" pitchFamily="34" charset="0"/>
          <a:ea typeface="宋体" pitchFamily="2" charset="-122"/>
        </a:defRPr>
      </a:lvl5pPr>
      <a:lvl6pPr marL="457200" algn="ctr" rtl="0" fontAlgn="base">
        <a:spcBef>
          <a:spcPct val="0"/>
        </a:spcBef>
        <a:spcAft>
          <a:spcPct val="0"/>
        </a:spcAft>
        <a:defRPr sz="3600">
          <a:solidFill>
            <a:schemeClr val="accent2"/>
          </a:solidFill>
          <a:latin typeface="Arial" pitchFamily="34" charset="0"/>
          <a:ea typeface="宋体" pitchFamily="2" charset="-122"/>
        </a:defRPr>
      </a:lvl6pPr>
      <a:lvl7pPr marL="914400" algn="ctr" rtl="0" fontAlgn="base">
        <a:spcBef>
          <a:spcPct val="0"/>
        </a:spcBef>
        <a:spcAft>
          <a:spcPct val="0"/>
        </a:spcAft>
        <a:defRPr sz="3600">
          <a:solidFill>
            <a:schemeClr val="accent2"/>
          </a:solidFill>
          <a:latin typeface="Arial" pitchFamily="34" charset="0"/>
          <a:ea typeface="宋体" pitchFamily="2" charset="-122"/>
        </a:defRPr>
      </a:lvl7pPr>
      <a:lvl8pPr marL="1371600" algn="ctr" rtl="0" fontAlgn="base">
        <a:spcBef>
          <a:spcPct val="0"/>
        </a:spcBef>
        <a:spcAft>
          <a:spcPct val="0"/>
        </a:spcAft>
        <a:defRPr sz="3600">
          <a:solidFill>
            <a:schemeClr val="accent2"/>
          </a:solidFill>
          <a:latin typeface="Arial" pitchFamily="34" charset="0"/>
          <a:ea typeface="宋体" pitchFamily="2" charset="-122"/>
        </a:defRPr>
      </a:lvl8pPr>
      <a:lvl9pPr marL="1828800" algn="ctr" rtl="0" fontAlgn="base">
        <a:spcBef>
          <a:spcPct val="0"/>
        </a:spcBef>
        <a:spcAft>
          <a:spcPct val="0"/>
        </a:spcAft>
        <a:defRPr sz="3600">
          <a:solidFill>
            <a:schemeClr val="accent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lr>
          <a:schemeClr val="accent2"/>
        </a:buClr>
        <a:buFont typeface="Wingdings" pitchFamily="2" charset="2"/>
        <a:buChar char="n"/>
        <a:defRPr sz="3200">
          <a:solidFill>
            <a:schemeClr val="accent2"/>
          </a:solidFill>
          <a:latin typeface="+mn-lt"/>
          <a:ea typeface="+mn-ea"/>
          <a:cs typeface="+mn-cs"/>
        </a:defRPr>
      </a:lvl1pPr>
      <a:lvl2pPr marL="742950" indent="-285750" algn="l" rtl="0" eaLnBrk="0" fontAlgn="base" hangingPunct="0">
        <a:spcBef>
          <a:spcPct val="20000"/>
        </a:spcBef>
        <a:spcAft>
          <a:spcPct val="0"/>
        </a:spcAft>
        <a:buClr>
          <a:srgbClr val="660033"/>
        </a:buClr>
        <a:buFont typeface="Wingdings" pitchFamily="2" charset="2"/>
        <a:buChar char="Ø"/>
        <a:defRPr sz="2800">
          <a:solidFill>
            <a:srgbClr val="990033"/>
          </a:solidFill>
          <a:latin typeface="+mn-lt"/>
          <a:ea typeface="+mn-ea"/>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954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8197" name="Rectangle 5"/>
          <p:cNvSpPr>
            <a:spLocks noGrp="1" noChangeArrowheads="1"/>
          </p:cNvSpPr>
          <p:nvPr>
            <p:ph type="dt" sz="half" idx="2"/>
          </p:nvPr>
        </p:nvSpPr>
        <p:spPr bwMode="auto">
          <a:xfrm>
            <a:off x="6324600" y="6324600"/>
            <a:ext cx="2428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600" b="1" smtClean="0">
                <a:solidFill>
                  <a:srgbClr val="FF6600"/>
                </a:solidFill>
                <a:latin typeface="Arial" pitchFamily="34" charset="0"/>
              </a:defRPr>
            </a:lvl1pPr>
          </a:lstStyle>
          <a:p>
            <a:pPr fontAlgn="base">
              <a:spcBef>
                <a:spcPct val="0"/>
              </a:spcBef>
              <a:spcAft>
                <a:spcPct val="0"/>
              </a:spcAft>
              <a:defRPr/>
            </a:pPr>
            <a:endParaRPr lang="en-US" altLang="zh-CN">
              <a:solidFill>
                <a:srgbClr val="333399"/>
              </a:solidFill>
            </a:endParaRPr>
          </a:p>
        </p:txBody>
      </p:sp>
      <p:sp>
        <p:nvSpPr>
          <p:cNvPr id="1030" name="Line 7"/>
          <p:cNvSpPr>
            <a:spLocks noChangeShapeType="1"/>
          </p:cNvSpPr>
          <p:nvPr userDrawn="1"/>
        </p:nvSpPr>
        <p:spPr bwMode="auto">
          <a:xfrm>
            <a:off x="0" y="990600"/>
            <a:ext cx="7543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1" name="Line 8"/>
          <p:cNvSpPr>
            <a:spLocks noChangeShapeType="1"/>
          </p:cNvSpPr>
          <p:nvPr userDrawn="1"/>
        </p:nvSpPr>
        <p:spPr bwMode="auto">
          <a:xfrm>
            <a:off x="0" y="1066800"/>
            <a:ext cx="81534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2" name="Line 9"/>
          <p:cNvSpPr>
            <a:spLocks noChangeShapeType="1"/>
          </p:cNvSpPr>
          <p:nvPr userDrawn="1"/>
        </p:nvSpPr>
        <p:spPr bwMode="auto">
          <a:xfrm>
            <a:off x="1600200" y="6172200"/>
            <a:ext cx="7543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3" name="Line 10"/>
          <p:cNvSpPr>
            <a:spLocks noChangeShapeType="1"/>
          </p:cNvSpPr>
          <p:nvPr userDrawn="1"/>
        </p:nvSpPr>
        <p:spPr bwMode="auto">
          <a:xfrm>
            <a:off x="990600" y="6096000"/>
            <a:ext cx="81534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Tree>
    <p:extLst>
      <p:ext uri="{BB962C8B-B14F-4D97-AF65-F5344CB8AC3E}">
        <p14:creationId xmlns:p14="http://schemas.microsoft.com/office/powerpoint/2010/main" val="11500350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Arial" pitchFamily="34" charset="0"/>
          <a:ea typeface="宋体" pitchFamily="2" charset="-122"/>
        </a:defRPr>
      </a:lvl2pPr>
      <a:lvl3pPr algn="ctr" rtl="0" eaLnBrk="0" fontAlgn="base" hangingPunct="0">
        <a:spcBef>
          <a:spcPct val="0"/>
        </a:spcBef>
        <a:spcAft>
          <a:spcPct val="0"/>
        </a:spcAft>
        <a:defRPr sz="3600">
          <a:solidFill>
            <a:schemeClr val="accent2"/>
          </a:solidFill>
          <a:latin typeface="Arial" pitchFamily="34" charset="0"/>
          <a:ea typeface="宋体" pitchFamily="2" charset="-122"/>
        </a:defRPr>
      </a:lvl3pPr>
      <a:lvl4pPr algn="ctr" rtl="0" eaLnBrk="0" fontAlgn="base" hangingPunct="0">
        <a:spcBef>
          <a:spcPct val="0"/>
        </a:spcBef>
        <a:spcAft>
          <a:spcPct val="0"/>
        </a:spcAft>
        <a:defRPr sz="3600">
          <a:solidFill>
            <a:schemeClr val="accent2"/>
          </a:solidFill>
          <a:latin typeface="Arial" pitchFamily="34" charset="0"/>
          <a:ea typeface="宋体" pitchFamily="2" charset="-122"/>
        </a:defRPr>
      </a:lvl4pPr>
      <a:lvl5pPr algn="ctr" rtl="0" eaLnBrk="0" fontAlgn="base" hangingPunct="0">
        <a:spcBef>
          <a:spcPct val="0"/>
        </a:spcBef>
        <a:spcAft>
          <a:spcPct val="0"/>
        </a:spcAft>
        <a:defRPr sz="3600">
          <a:solidFill>
            <a:schemeClr val="accent2"/>
          </a:solidFill>
          <a:latin typeface="Arial" pitchFamily="34" charset="0"/>
          <a:ea typeface="宋体" pitchFamily="2" charset="-122"/>
        </a:defRPr>
      </a:lvl5pPr>
      <a:lvl6pPr marL="457200" algn="ctr" rtl="0" fontAlgn="base">
        <a:spcBef>
          <a:spcPct val="0"/>
        </a:spcBef>
        <a:spcAft>
          <a:spcPct val="0"/>
        </a:spcAft>
        <a:defRPr sz="3600">
          <a:solidFill>
            <a:schemeClr val="accent2"/>
          </a:solidFill>
          <a:latin typeface="Arial" pitchFamily="34" charset="0"/>
          <a:ea typeface="宋体" pitchFamily="2" charset="-122"/>
        </a:defRPr>
      </a:lvl6pPr>
      <a:lvl7pPr marL="914400" algn="ctr" rtl="0" fontAlgn="base">
        <a:spcBef>
          <a:spcPct val="0"/>
        </a:spcBef>
        <a:spcAft>
          <a:spcPct val="0"/>
        </a:spcAft>
        <a:defRPr sz="3600">
          <a:solidFill>
            <a:schemeClr val="accent2"/>
          </a:solidFill>
          <a:latin typeface="Arial" pitchFamily="34" charset="0"/>
          <a:ea typeface="宋体" pitchFamily="2" charset="-122"/>
        </a:defRPr>
      </a:lvl7pPr>
      <a:lvl8pPr marL="1371600" algn="ctr" rtl="0" fontAlgn="base">
        <a:spcBef>
          <a:spcPct val="0"/>
        </a:spcBef>
        <a:spcAft>
          <a:spcPct val="0"/>
        </a:spcAft>
        <a:defRPr sz="3600">
          <a:solidFill>
            <a:schemeClr val="accent2"/>
          </a:solidFill>
          <a:latin typeface="Arial" pitchFamily="34" charset="0"/>
          <a:ea typeface="宋体" pitchFamily="2" charset="-122"/>
        </a:defRPr>
      </a:lvl8pPr>
      <a:lvl9pPr marL="1828800" algn="ctr" rtl="0" fontAlgn="base">
        <a:spcBef>
          <a:spcPct val="0"/>
        </a:spcBef>
        <a:spcAft>
          <a:spcPct val="0"/>
        </a:spcAft>
        <a:defRPr sz="3600">
          <a:solidFill>
            <a:schemeClr val="accent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lr>
          <a:schemeClr val="accent2"/>
        </a:buClr>
        <a:buFont typeface="Wingdings" pitchFamily="2" charset="2"/>
        <a:buChar char="n"/>
        <a:defRPr sz="3200">
          <a:solidFill>
            <a:schemeClr val="accent2"/>
          </a:solidFill>
          <a:latin typeface="+mn-lt"/>
          <a:ea typeface="+mn-ea"/>
          <a:cs typeface="+mn-cs"/>
        </a:defRPr>
      </a:lvl1pPr>
      <a:lvl2pPr marL="742950" indent="-285750" algn="l" rtl="0" eaLnBrk="0" fontAlgn="base" hangingPunct="0">
        <a:spcBef>
          <a:spcPct val="20000"/>
        </a:spcBef>
        <a:spcAft>
          <a:spcPct val="0"/>
        </a:spcAft>
        <a:buClr>
          <a:srgbClr val="660033"/>
        </a:buClr>
        <a:buFont typeface="Wingdings" pitchFamily="2" charset="2"/>
        <a:buChar char="Ø"/>
        <a:defRPr sz="2800">
          <a:solidFill>
            <a:srgbClr val="990033"/>
          </a:solidFill>
          <a:latin typeface="+mn-lt"/>
          <a:ea typeface="+mn-ea"/>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954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8197" name="Rectangle 5"/>
          <p:cNvSpPr>
            <a:spLocks noGrp="1" noChangeArrowheads="1"/>
          </p:cNvSpPr>
          <p:nvPr>
            <p:ph type="dt" sz="half" idx="2"/>
          </p:nvPr>
        </p:nvSpPr>
        <p:spPr bwMode="auto">
          <a:xfrm>
            <a:off x="6324600" y="6324600"/>
            <a:ext cx="24288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600" b="1" smtClean="0">
                <a:solidFill>
                  <a:srgbClr val="FF6600"/>
                </a:solidFill>
                <a:latin typeface="Arial" pitchFamily="34" charset="0"/>
              </a:defRPr>
            </a:lvl1pPr>
          </a:lstStyle>
          <a:p>
            <a:pPr fontAlgn="base">
              <a:spcBef>
                <a:spcPct val="0"/>
              </a:spcBef>
              <a:spcAft>
                <a:spcPct val="0"/>
              </a:spcAft>
              <a:defRPr/>
            </a:pPr>
            <a:endParaRPr lang="en-US" altLang="zh-CN">
              <a:solidFill>
                <a:srgbClr val="333399"/>
              </a:solidFill>
            </a:endParaRPr>
          </a:p>
        </p:txBody>
      </p:sp>
      <p:sp>
        <p:nvSpPr>
          <p:cNvPr id="1030" name="Line 7"/>
          <p:cNvSpPr>
            <a:spLocks noChangeShapeType="1"/>
          </p:cNvSpPr>
          <p:nvPr userDrawn="1"/>
        </p:nvSpPr>
        <p:spPr bwMode="auto">
          <a:xfrm>
            <a:off x="0" y="990600"/>
            <a:ext cx="7543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1" name="Line 8"/>
          <p:cNvSpPr>
            <a:spLocks noChangeShapeType="1"/>
          </p:cNvSpPr>
          <p:nvPr userDrawn="1"/>
        </p:nvSpPr>
        <p:spPr bwMode="auto">
          <a:xfrm>
            <a:off x="0" y="1066800"/>
            <a:ext cx="81534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2" name="Line 9"/>
          <p:cNvSpPr>
            <a:spLocks noChangeShapeType="1"/>
          </p:cNvSpPr>
          <p:nvPr userDrawn="1"/>
        </p:nvSpPr>
        <p:spPr bwMode="auto">
          <a:xfrm>
            <a:off x="1600200" y="6172200"/>
            <a:ext cx="7543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
        <p:nvSpPr>
          <p:cNvPr id="1033" name="Line 10"/>
          <p:cNvSpPr>
            <a:spLocks noChangeShapeType="1"/>
          </p:cNvSpPr>
          <p:nvPr userDrawn="1"/>
        </p:nvSpPr>
        <p:spPr bwMode="auto">
          <a:xfrm>
            <a:off x="990600" y="6096000"/>
            <a:ext cx="81534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a:solidFill>
                <a:srgbClr val="000000"/>
              </a:solidFill>
            </a:endParaRPr>
          </a:p>
        </p:txBody>
      </p:sp>
    </p:spTree>
    <p:extLst>
      <p:ext uri="{BB962C8B-B14F-4D97-AF65-F5344CB8AC3E}">
        <p14:creationId xmlns:p14="http://schemas.microsoft.com/office/powerpoint/2010/main" val="324655295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Arial" pitchFamily="34" charset="0"/>
          <a:ea typeface="宋体" pitchFamily="2" charset="-122"/>
        </a:defRPr>
      </a:lvl2pPr>
      <a:lvl3pPr algn="ctr" rtl="0" eaLnBrk="0" fontAlgn="base" hangingPunct="0">
        <a:spcBef>
          <a:spcPct val="0"/>
        </a:spcBef>
        <a:spcAft>
          <a:spcPct val="0"/>
        </a:spcAft>
        <a:defRPr sz="3600">
          <a:solidFill>
            <a:schemeClr val="accent2"/>
          </a:solidFill>
          <a:latin typeface="Arial" pitchFamily="34" charset="0"/>
          <a:ea typeface="宋体" pitchFamily="2" charset="-122"/>
        </a:defRPr>
      </a:lvl3pPr>
      <a:lvl4pPr algn="ctr" rtl="0" eaLnBrk="0" fontAlgn="base" hangingPunct="0">
        <a:spcBef>
          <a:spcPct val="0"/>
        </a:spcBef>
        <a:spcAft>
          <a:spcPct val="0"/>
        </a:spcAft>
        <a:defRPr sz="3600">
          <a:solidFill>
            <a:schemeClr val="accent2"/>
          </a:solidFill>
          <a:latin typeface="Arial" pitchFamily="34" charset="0"/>
          <a:ea typeface="宋体" pitchFamily="2" charset="-122"/>
        </a:defRPr>
      </a:lvl4pPr>
      <a:lvl5pPr algn="ctr" rtl="0" eaLnBrk="0" fontAlgn="base" hangingPunct="0">
        <a:spcBef>
          <a:spcPct val="0"/>
        </a:spcBef>
        <a:spcAft>
          <a:spcPct val="0"/>
        </a:spcAft>
        <a:defRPr sz="3600">
          <a:solidFill>
            <a:schemeClr val="accent2"/>
          </a:solidFill>
          <a:latin typeface="Arial" pitchFamily="34" charset="0"/>
          <a:ea typeface="宋体" pitchFamily="2" charset="-122"/>
        </a:defRPr>
      </a:lvl5pPr>
      <a:lvl6pPr marL="457200" algn="ctr" rtl="0" fontAlgn="base">
        <a:spcBef>
          <a:spcPct val="0"/>
        </a:spcBef>
        <a:spcAft>
          <a:spcPct val="0"/>
        </a:spcAft>
        <a:defRPr sz="3600">
          <a:solidFill>
            <a:schemeClr val="accent2"/>
          </a:solidFill>
          <a:latin typeface="Arial" pitchFamily="34" charset="0"/>
          <a:ea typeface="宋体" pitchFamily="2" charset="-122"/>
        </a:defRPr>
      </a:lvl6pPr>
      <a:lvl7pPr marL="914400" algn="ctr" rtl="0" fontAlgn="base">
        <a:spcBef>
          <a:spcPct val="0"/>
        </a:spcBef>
        <a:spcAft>
          <a:spcPct val="0"/>
        </a:spcAft>
        <a:defRPr sz="3600">
          <a:solidFill>
            <a:schemeClr val="accent2"/>
          </a:solidFill>
          <a:latin typeface="Arial" pitchFamily="34" charset="0"/>
          <a:ea typeface="宋体" pitchFamily="2" charset="-122"/>
        </a:defRPr>
      </a:lvl7pPr>
      <a:lvl8pPr marL="1371600" algn="ctr" rtl="0" fontAlgn="base">
        <a:spcBef>
          <a:spcPct val="0"/>
        </a:spcBef>
        <a:spcAft>
          <a:spcPct val="0"/>
        </a:spcAft>
        <a:defRPr sz="3600">
          <a:solidFill>
            <a:schemeClr val="accent2"/>
          </a:solidFill>
          <a:latin typeface="Arial" pitchFamily="34" charset="0"/>
          <a:ea typeface="宋体" pitchFamily="2" charset="-122"/>
        </a:defRPr>
      </a:lvl8pPr>
      <a:lvl9pPr marL="1828800" algn="ctr" rtl="0" fontAlgn="base">
        <a:spcBef>
          <a:spcPct val="0"/>
        </a:spcBef>
        <a:spcAft>
          <a:spcPct val="0"/>
        </a:spcAft>
        <a:defRPr sz="3600">
          <a:solidFill>
            <a:schemeClr val="accent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lr>
          <a:schemeClr val="accent2"/>
        </a:buClr>
        <a:buFont typeface="Wingdings" pitchFamily="2" charset="2"/>
        <a:buChar char="n"/>
        <a:defRPr sz="3200">
          <a:solidFill>
            <a:schemeClr val="accent2"/>
          </a:solidFill>
          <a:latin typeface="+mn-lt"/>
          <a:ea typeface="+mn-ea"/>
          <a:cs typeface="+mn-cs"/>
        </a:defRPr>
      </a:lvl1pPr>
      <a:lvl2pPr marL="742950" indent="-285750" algn="l" rtl="0" eaLnBrk="0" fontAlgn="base" hangingPunct="0">
        <a:spcBef>
          <a:spcPct val="20000"/>
        </a:spcBef>
        <a:spcAft>
          <a:spcPct val="0"/>
        </a:spcAft>
        <a:buClr>
          <a:srgbClr val="660033"/>
        </a:buClr>
        <a:buFont typeface="Wingdings" pitchFamily="2" charset="2"/>
        <a:buChar char="Ø"/>
        <a:defRPr sz="2800">
          <a:solidFill>
            <a:srgbClr val="990033"/>
          </a:solidFill>
          <a:latin typeface="+mn-lt"/>
          <a:ea typeface="+mn-ea"/>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AACA5-2DC3-48CA-8A27-8384E4C4446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416680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743585" y="3429000"/>
            <a:ext cx="7772400" cy="1470025"/>
          </a:xfrm>
        </p:spPr>
        <p:txBody>
          <a:bodyPr>
            <a:normAutofit/>
          </a:bodyPr>
          <a:lstStyle/>
          <a:p>
            <a:r>
              <a:rPr lang="zh-CN" altLang="en-US" sz="3600" b="1" dirty="0">
                <a:latin typeface="Times New Roman" panose="02020603050405020304" pitchFamily="18" charset="0"/>
                <a:ea typeface="新宋体" panose="02010609030101010101" pitchFamily="49" charset="-122"/>
                <a:cs typeface="Times New Roman" panose="02020603050405020304" pitchFamily="18" charset="0"/>
              </a:rPr>
              <a:t>电磁粒子</a:t>
            </a:r>
            <a:r>
              <a:rPr lang="zh-CN" altLang="en-US" sz="3600" b="1" smtClean="0">
                <a:latin typeface="Times New Roman" panose="02020603050405020304" pitchFamily="18" charset="0"/>
                <a:ea typeface="新宋体" panose="02010609030101010101" pitchFamily="49" charset="-122"/>
                <a:cs typeface="Times New Roman" panose="02020603050405020304" pitchFamily="18" charset="0"/>
              </a:rPr>
              <a:t>探测器工作总体进展</a:t>
            </a:r>
            <a:endParaRPr lang="zh-CN" altLang="en-US" sz="36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副标题 2"/>
          <p:cNvSpPr>
            <a:spLocks noGrp="1"/>
          </p:cNvSpPr>
          <p:nvPr>
            <p:ph type="subTitle" idx="4294967295"/>
          </p:nvPr>
        </p:nvSpPr>
        <p:spPr>
          <a:xfrm>
            <a:off x="1259632" y="4581128"/>
            <a:ext cx="6400800" cy="1752600"/>
          </a:xfrm>
        </p:spPr>
        <p:txBody>
          <a:bodyPr>
            <a:normAutofit fontScale="97500"/>
          </a:bodyPr>
          <a:lstStyle/>
          <a:p>
            <a:pPr marL="0" indent="0" algn="ctr">
              <a:buNone/>
            </a:pP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盛祥东</a:t>
            </a:r>
            <a:endPar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p>
            <a:pPr marL="0" indent="0" algn="ctr">
              <a:buNone/>
            </a:pP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电磁粒子探测器分总体</a:t>
            </a:r>
            <a:endPar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p>
            <a:pPr marL="0" indent="0" algn="ctr">
              <a:buNone/>
            </a:pPr>
            <a:endPar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p>
            <a:pPr marL="0" indent="0" algn="ctr">
              <a:buNone/>
            </a:pPr>
            <a:r>
              <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LHAASO</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合作组林芝会议    </a:t>
            </a:r>
            <a:r>
              <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2018</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年</a:t>
            </a:r>
            <a:r>
              <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9</a:t>
            </a:r>
            <a:r>
              <a:rPr lang="zh-CN" altLang="en-US" sz="24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日</a:t>
            </a:r>
            <a:endParaRPr lang="zh-CN" altLang="en-US" sz="24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4" name="Picture 2" descr="D:\盛祥东文档之二\5_LHAASO项目进展\3_LHAASO阵列视图与灵敏度曲线\LHAASO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780" y="767080"/>
            <a:ext cx="5668010" cy="2560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57940" y="692695"/>
            <a:ext cx="9036050" cy="2736305"/>
          </a:xfrm>
        </p:spPr>
        <p:txBody>
          <a:bodyPr>
            <a:noAutofit/>
          </a:bodyPr>
          <a:lstStyle/>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）检测方法</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buFont typeface="Wingdings" pitchFamily="2" charset="2"/>
              <a:buChar char="ü"/>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对</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每批</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闪烁体（</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800</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块）进行</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抽样检验，检验块数不少于</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240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块（误判率</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&lt;2%</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一</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次同时测试</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块闪烁体，每天可测试</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30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块，</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8</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天可完成</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测试。</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buFont typeface="Wingdings" pitchFamily="2" charset="2"/>
              <a:buChar char="ü"/>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对</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厚度和光输出及一致性进行</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检测；</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塑闪单元批量</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测试</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系统的系统误差</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~2</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定期对每个</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channel</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进行</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标定。</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endParaRPr lang="en-US" altLang="zh-CN" sz="2000" b="1" dirty="0"/>
          </a:p>
        </p:txBody>
      </p:sp>
      <p:pic>
        <p:nvPicPr>
          <p:cNvPr id="4" name="图片 3"/>
          <p:cNvPicPr>
            <a:picLocks noChangeAspect="1"/>
          </p:cNvPicPr>
          <p:nvPr/>
        </p:nvPicPr>
        <p:blipFill>
          <a:blip r:embed="rId2"/>
          <a:stretch>
            <a:fillRect/>
          </a:stretch>
        </p:blipFill>
        <p:spPr>
          <a:xfrm>
            <a:off x="323528" y="4076137"/>
            <a:ext cx="1992485" cy="189676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945" y="3594117"/>
            <a:ext cx="1687563" cy="244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组合 1"/>
          <p:cNvGrpSpPr/>
          <p:nvPr/>
        </p:nvGrpSpPr>
        <p:grpSpPr>
          <a:xfrm>
            <a:off x="5364088" y="2420888"/>
            <a:ext cx="3456384" cy="2847113"/>
            <a:chOff x="5292080" y="2453627"/>
            <a:chExt cx="3456384" cy="2847113"/>
          </a:xfrm>
        </p:grpSpPr>
        <p:pic>
          <p:nvPicPr>
            <p:cNvPr id="6" name="内容占位符 3" descr="3-240mod"/>
            <p:cNvPicPr/>
            <p:nvPr/>
          </p:nvPicPr>
          <p:blipFill>
            <a:blip r:embed="rId4"/>
            <a:stretch>
              <a:fillRect/>
            </a:stretch>
          </p:blipFill>
          <p:spPr>
            <a:xfrm>
              <a:off x="5292080" y="2453627"/>
              <a:ext cx="3456384" cy="2847113"/>
            </a:xfrm>
            <a:prstGeom prst="rect">
              <a:avLst/>
            </a:prstGeom>
          </p:spPr>
        </p:pic>
        <p:sp>
          <p:nvSpPr>
            <p:cNvPr id="7" name="文本框 9"/>
            <p:cNvSpPr txBox="1"/>
            <p:nvPr/>
          </p:nvSpPr>
          <p:spPr>
            <a:xfrm>
              <a:off x="5724127" y="2710661"/>
              <a:ext cx="2232165" cy="584775"/>
            </a:xfrm>
            <a:prstGeom prst="rect">
              <a:avLst/>
            </a:prstGeom>
            <a:noFill/>
          </p:spPr>
          <p:txBody>
            <a:bodyPr wrap="square" rtlCol="0">
              <a:spAutoFit/>
            </a:bodyPr>
            <a:lstStyle/>
            <a:p>
              <a:r>
                <a:rPr lang="en-US" altLang="zh-CN" sz="1600" b="1" dirty="0" err="1">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N</a:t>
              </a:r>
              <a:r>
                <a:rPr lang="en-US" altLang="zh-CN" sz="1600" b="1" dirty="0" err="1"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pe</a:t>
              </a:r>
              <a:r>
                <a:rPr lang="zh-CN"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平均值</a:t>
              </a:r>
              <a:r>
                <a:rPr lang="en-US"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63.99</a:t>
              </a:r>
              <a:r>
                <a:rPr lang="zh-CN"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不一致性</a:t>
              </a:r>
              <a:r>
                <a:rPr lang="zh-CN"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3.11%</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grpSp>
      <p:sp>
        <p:nvSpPr>
          <p:cNvPr id="8" name="矩形 7"/>
          <p:cNvSpPr/>
          <p:nvPr/>
        </p:nvSpPr>
        <p:spPr>
          <a:xfrm>
            <a:off x="102020" y="5673992"/>
            <a:ext cx="5334075" cy="369332"/>
          </a:xfrm>
          <a:prstGeom prst="rect">
            <a:avLst/>
          </a:prstGeom>
        </p:spPr>
        <p:txBody>
          <a:bodyPr wrap="square">
            <a:spAutoFit/>
          </a:bodyPr>
          <a:lstStyle/>
          <a:p>
            <a:r>
              <a:rPr lang="zh-CN" altLang="en-US" b="1" dirty="0" smtClean="0"/>
              <a:t>          </a:t>
            </a:r>
            <a:endParaRPr lang="zh-CN" altLang="en-US" b="1" dirty="0"/>
          </a:p>
        </p:txBody>
      </p:sp>
      <p:sp>
        <p:nvSpPr>
          <p:cNvPr id="9" name="矩形 8"/>
          <p:cNvSpPr/>
          <p:nvPr/>
        </p:nvSpPr>
        <p:spPr>
          <a:xfrm>
            <a:off x="5004047" y="5301208"/>
            <a:ext cx="4139953" cy="1323439"/>
          </a:xfrm>
          <a:prstGeom prst="rect">
            <a:avLst/>
          </a:prstGeom>
        </p:spPr>
        <p:txBody>
          <a:bodyPr wrap="square">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已</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检测的四批塑闪单元的厚度、光输出及一致性均满足指标要求</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。但存在少量塑闪表面划伤、运输磕碰等问题。</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2897490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520" y="908720"/>
            <a:ext cx="8640960" cy="4401205"/>
          </a:xfrm>
          <a:prstGeom prst="rect">
            <a:avLst/>
          </a:prstGeom>
          <a:noFill/>
        </p:spPr>
        <p:txBody>
          <a:bodyPr wrap="square" rtlCol="0">
            <a:spAutoFit/>
          </a:bodyPr>
          <a:lstStyle/>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）现存的问题及其解决办法</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285750" indent="-285750">
              <a:buFont typeface="Wingdings" pitchFamily="2" charset="2"/>
              <a:buChar char="ü"/>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部分闪烁体表面出现应力性质的银纹现象；</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其中，每批</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240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块双面揭膜加工的闪烁体概率约</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，未揭膜的</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560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块银纹概率约</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285750" lvl="0" indent="-285750">
              <a:buFont typeface="Wingdings" pitchFamily="2" charset="2"/>
              <a:buChar char="ü"/>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问题查找及工艺优化；</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经过调研和分析，认为银纹出现与塑闪较薄（同时存在一定的不平整度）、加工时真空吸盘吸力大等因素有关。</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经过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研究，目前采用传统压板固定塑闪的装夹方式，同时减小进刀量等处理</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。现在</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的试加工已改进了刀具的参数，初步整理了新工艺的评审报告（还需修改和补充）</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新</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工艺的尝试正在进行，经过一定批量塑闪验证合格后，将提请专家评审，并加以实施。</a:t>
            </a:r>
          </a:p>
          <a:p>
            <a:pPr marL="285750" lvl="0" indent="-285750">
              <a:buFont typeface="Wingdings" pitchFamily="2" charset="2"/>
              <a:buChar char="ü"/>
            </a:pPr>
            <a:r>
              <a:rPr lang="zh-CN" altLang="en-US" sz="2000" b="1"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预计</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本月可以完成上述任务，做好恢复批量加工的准备</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41285301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620713"/>
            <a:ext cx="6227763" cy="849312"/>
          </a:xfrm>
        </p:spPr>
        <p:txBody>
          <a:bodyPr>
            <a:normAutofit/>
          </a:bodyPr>
          <a:lstStyle/>
          <a:p>
            <a:pPr algn="l"/>
            <a:r>
              <a:rPr lang="en-US" altLang="zh-CN" sz="2800" b="1" dirty="0" smtClean="0"/>
              <a:t>2.  </a:t>
            </a:r>
            <a:r>
              <a:rPr lang="zh-CN" altLang="en-US" sz="2800" b="1" dirty="0" smtClean="0"/>
              <a:t>波长位移光纤供货及批量质量检测</a:t>
            </a:r>
            <a:endParaRPr lang="zh-CN" altLang="en-US" sz="2800" b="1" dirty="0"/>
          </a:p>
        </p:txBody>
      </p:sp>
      <p:grpSp>
        <p:nvGrpSpPr>
          <p:cNvPr id="6" name="组合 5"/>
          <p:cNvGrpSpPr/>
          <p:nvPr/>
        </p:nvGrpSpPr>
        <p:grpSpPr>
          <a:xfrm>
            <a:off x="6588224" y="527273"/>
            <a:ext cx="2395877" cy="2973735"/>
            <a:chOff x="7883646" y="2682622"/>
            <a:chExt cx="4127787" cy="4041042"/>
          </a:xfrm>
        </p:grpSpPr>
        <p:pic>
          <p:nvPicPr>
            <p:cNvPr id="8" name="图片 7"/>
            <p:cNvPicPr>
              <a:picLocks noChangeAspect="1"/>
            </p:cNvPicPr>
            <p:nvPr/>
          </p:nvPicPr>
          <p:blipFill>
            <a:blip r:embed="rId2"/>
            <a:stretch>
              <a:fillRect/>
            </a:stretch>
          </p:blipFill>
          <p:spPr>
            <a:xfrm>
              <a:off x="7883646" y="2682622"/>
              <a:ext cx="2018638" cy="2403033"/>
            </a:xfrm>
            <a:prstGeom prst="rect">
              <a:avLst/>
            </a:prstGeom>
          </p:spPr>
        </p:pic>
        <p:pic>
          <p:nvPicPr>
            <p:cNvPr id="9" name="图片 8"/>
            <p:cNvPicPr>
              <a:picLocks noChangeAspect="1"/>
            </p:cNvPicPr>
            <p:nvPr/>
          </p:nvPicPr>
          <p:blipFill>
            <a:blip r:embed="rId3"/>
            <a:stretch>
              <a:fillRect/>
            </a:stretch>
          </p:blipFill>
          <p:spPr>
            <a:xfrm>
              <a:off x="10075254" y="2682622"/>
              <a:ext cx="1936179" cy="2403034"/>
            </a:xfrm>
            <a:prstGeom prst="rect">
              <a:avLst/>
            </a:prstGeom>
          </p:spPr>
        </p:pic>
        <p:pic>
          <p:nvPicPr>
            <p:cNvPr id="10" name="图片 9"/>
            <p:cNvPicPr/>
            <p:nvPr/>
          </p:nvPicPr>
          <p:blipFill>
            <a:blip r:embed="rId4"/>
            <a:stretch>
              <a:fillRect/>
            </a:stretch>
          </p:blipFill>
          <p:spPr>
            <a:xfrm>
              <a:off x="8379889" y="5198327"/>
              <a:ext cx="3442682" cy="1525337"/>
            </a:xfrm>
            <a:prstGeom prst="rect">
              <a:avLst/>
            </a:prstGeom>
          </p:spPr>
        </p:pic>
      </p:grpSp>
      <p:sp>
        <p:nvSpPr>
          <p:cNvPr id="5" name="矩形 4"/>
          <p:cNvSpPr/>
          <p:nvPr/>
        </p:nvSpPr>
        <p:spPr>
          <a:xfrm>
            <a:off x="179512" y="1466321"/>
            <a:ext cx="6192688" cy="1754326"/>
          </a:xfrm>
          <a:prstGeom prst="rect">
            <a:avLst/>
          </a:prstGeom>
        </p:spPr>
        <p:txBody>
          <a:bodyPr wrap="square">
            <a:spAutoFit/>
          </a:bodyPr>
          <a:lstStyle/>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）光纤</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的货</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期与指标要求；</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2018</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至</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2020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年，共分</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11</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批供货</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（共计</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720km</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），目前已</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按期交付</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批，占总量的</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34</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光纤</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直径</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1.5mm±3%</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；与闪烁体单元耦合，用于单谬事例测量，获得的光电子数不少于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个。</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1" name="矩形 10"/>
          <p:cNvSpPr/>
          <p:nvPr/>
        </p:nvSpPr>
        <p:spPr>
          <a:xfrm>
            <a:off x="190781" y="3682767"/>
            <a:ext cx="8838982" cy="2554545"/>
          </a:xfrm>
          <a:prstGeom prst="rect">
            <a:avLst/>
          </a:prstGeom>
        </p:spPr>
        <p:txBody>
          <a:bodyPr wrap="square">
            <a:spAutoFit/>
          </a:bodyPr>
          <a:lstStyle/>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）每次到货，抽取部分光纤进行检测；</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每</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箱装</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11</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盘光纤</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，随机</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抽取</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盘。截取</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5.4</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米长的</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光纤若干根</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itchFamily="2" charset="2"/>
              <a:buChar char="ü"/>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使用游标卡尺测量</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光纤的</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直径；</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itchFamily="2" charset="2"/>
              <a:buChar char="ü"/>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实验室测量光纤的衰减</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长度；</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itchFamily="2" charset="2"/>
              <a:buChar char="ü"/>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比较</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不同批次之间分布的平均值和不一致性</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itchFamily="2" charset="2"/>
              <a:buChar char="ü"/>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利用实验室塑闪灵敏单元测试系统，随机抽取</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12</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根光纤与一块固定的塑闪单元耦合测量单缪</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信号</a:t>
            </a:r>
            <a:r>
              <a:rPr lang="en-US" altLang="zh-CN" sz="2000" b="1" dirty="0" err="1"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Npe</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33387237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图片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733" y="961093"/>
            <a:ext cx="429536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stretch>
            <a:fillRect/>
          </a:stretch>
        </p:blipFill>
        <p:spPr>
          <a:xfrm>
            <a:off x="5580111" y="964091"/>
            <a:ext cx="2628993" cy="2167271"/>
          </a:xfrm>
          <a:prstGeom prst="rect">
            <a:avLst/>
          </a:prstGeom>
        </p:spPr>
      </p:pic>
      <p:sp>
        <p:nvSpPr>
          <p:cNvPr id="6" name="TextBox 5"/>
          <p:cNvSpPr txBox="1"/>
          <p:nvPr/>
        </p:nvSpPr>
        <p:spPr>
          <a:xfrm>
            <a:off x="971600" y="3068960"/>
            <a:ext cx="2448272" cy="346249"/>
          </a:xfrm>
          <a:prstGeom prst="rect">
            <a:avLst/>
          </a:prstGeom>
          <a:noFill/>
        </p:spPr>
        <p:txBody>
          <a:bodyPr wrap="square" lIns="68580" tIns="34290" rIns="68580" bIns="34290" rtlCol="0">
            <a:spAutoFit/>
          </a:bodyPr>
          <a:lstStyle/>
          <a:p>
            <a:r>
              <a:rPr lang="zh-CN" altLang="en-US" b="1" dirty="0" smtClean="0">
                <a:solidFill>
                  <a:prstClr val="black"/>
                </a:solidFill>
              </a:rPr>
              <a:t>光纤测试系统原理图  </a:t>
            </a:r>
            <a:endParaRPr lang="zh-CN" altLang="en-US" b="1" dirty="0">
              <a:solidFill>
                <a:prstClr val="black"/>
              </a:solidFill>
            </a:endParaRPr>
          </a:p>
        </p:txBody>
      </p:sp>
      <p:sp>
        <p:nvSpPr>
          <p:cNvPr id="3" name="矩形 2"/>
          <p:cNvSpPr/>
          <p:nvPr/>
        </p:nvSpPr>
        <p:spPr>
          <a:xfrm>
            <a:off x="179512" y="4822120"/>
            <a:ext cx="8784976" cy="400110"/>
          </a:xfrm>
          <a:prstGeom prst="rect">
            <a:avLst/>
          </a:prstGeom>
        </p:spPr>
        <p:txBody>
          <a:bodyPr wrap="square">
            <a:spAutoFit/>
          </a:bodyPr>
          <a:lstStyle/>
          <a:p>
            <a:pPr lvl="0"/>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8" name="矩形 7"/>
          <p:cNvSpPr/>
          <p:nvPr/>
        </p:nvSpPr>
        <p:spPr>
          <a:xfrm>
            <a:off x="179512" y="3652569"/>
            <a:ext cx="8784976" cy="2431435"/>
          </a:xfrm>
          <a:prstGeom prst="rect">
            <a:avLst/>
          </a:prstGeom>
        </p:spPr>
        <p:txBody>
          <a:bodyPr wrap="square">
            <a:spAutoFit/>
          </a:bodyPr>
          <a:lstStyle/>
          <a:p>
            <a:pPr marL="342900" lvl="0" indent="-342900">
              <a:spcBef>
                <a:spcPct val="20000"/>
              </a:spcBef>
              <a:buFont typeface="Wingdings" pitchFamily="2" charset="2"/>
              <a:buChar char="ü"/>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已完成全部五批光纤的检测</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工作，都能够满足</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的指标需求。</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itchFamily="2" charset="2"/>
              <a:buChar char="ü"/>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旧的光纤测试</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流程存在费时</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费力的问题，数据</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需要</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分段处理和拼接；</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itchFamily="2" charset="2"/>
              <a:buChar char="ü"/>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新</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搭建</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完成一套新的光纤性能测试系统</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采用</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米行程的直线导轨</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伺服电机，一次即可完成整条光纤的测量，该系统实现可靠性更高的光源耦合和光纤固定方式，并开发了图形化的操作界面，提高了测量效率。未来，预留了升级到同时测量多根（</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4-6</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根）光纤的条件</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28179903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56244" y="3544765"/>
            <a:ext cx="3887764" cy="2908571"/>
            <a:chOff x="611560" y="3645024"/>
            <a:chExt cx="3887764" cy="2908570"/>
          </a:xfrm>
        </p:grpSpPr>
        <p:pic>
          <p:nvPicPr>
            <p:cNvPr id="7" name="内容占位符 4">
              <a:extLst>
                <a:ext uri="{FF2B5EF4-FFF2-40B4-BE49-F238E27FC236}">
                  <a16:creationId xmlns="" xmlns:a16="http://schemas.microsoft.com/office/drawing/2014/main" id="{8F89E51B-C7D0-BA47-BBBF-94DD7B332073}"/>
                </a:ext>
              </a:extLst>
            </p:cNvPr>
            <p:cNvPicPr>
              <a:picLocks noChangeAspect="1"/>
            </p:cNvPicPr>
            <p:nvPr/>
          </p:nvPicPr>
          <p:blipFill>
            <a:blip r:embed="rId2"/>
            <a:stretch>
              <a:fillRect/>
            </a:stretch>
          </p:blipFill>
          <p:spPr>
            <a:xfrm>
              <a:off x="611560" y="3645024"/>
              <a:ext cx="3887764" cy="2908570"/>
            </a:xfrm>
            <a:prstGeom prst="rect">
              <a:avLst/>
            </a:prstGeom>
          </p:spPr>
        </p:pic>
        <p:sp>
          <p:nvSpPr>
            <p:cNvPr id="8" name="文本框 6">
              <a:extLst>
                <a:ext uri="{FF2B5EF4-FFF2-40B4-BE49-F238E27FC236}">
                  <a16:creationId xmlns="" xmlns:a16="http://schemas.microsoft.com/office/drawing/2014/main" id="{0E77CCA9-83A5-7843-88E3-762062DA0DEA}"/>
                </a:ext>
              </a:extLst>
            </p:cNvPr>
            <p:cNvSpPr txBox="1"/>
            <p:nvPr/>
          </p:nvSpPr>
          <p:spPr>
            <a:xfrm>
              <a:off x="2339752" y="4211796"/>
              <a:ext cx="877163" cy="369332"/>
            </a:xfrm>
            <a:prstGeom prst="rect">
              <a:avLst/>
            </a:prstGeom>
            <a:noFill/>
          </p:spPr>
          <p:txBody>
            <a:bodyPr wrap="none" rtlCol="0">
              <a:spAutoFit/>
            </a:bodyPr>
            <a:lstStyle/>
            <a:p>
              <a:r>
                <a:rPr kumimoji="1" lang="zh-CN" altLang="en-US" dirty="0">
                  <a:solidFill>
                    <a:prstClr val="black"/>
                  </a:solidFill>
                </a:rPr>
                <a:t>旧系统</a:t>
              </a:r>
            </a:p>
          </p:txBody>
        </p:sp>
      </p:grpSp>
      <p:grpSp>
        <p:nvGrpSpPr>
          <p:cNvPr id="10" name="组合 9"/>
          <p:cNvGrpSpPr/>
          <p:nvPr/>
        </p:nvGrpSpPr>
        <p:grpSpPr>
          <a:xfrm>
            <a:off x="5047338" y="3561045"/>
            <a:ext cx="3538802" cy="2892291"/>
            <a:chOff x="5047338" y="3904806"/>
            <a:chExt cx="3538802" cy="2892290"/>
          </a:xfrm>
        </p:grpSpPr>
        <p:pic>
          <p:nvPicPr>
            <p:cNvPr id="11" name="内容占位符 4">
              <a:extLst>
                <a:ext uri="{FF2B5EF4-FFF2-40B4-BE49-F238E27FC236}">
                  <a16:creationId xmlns="" xmlns:a16="http://schemas.microsoft.com/office/drawing/2014/main" id="{7F7B3306-52EB-5243-8CC3-4EAA9DBCD53B}"/>
                </a:ext>
              </a:extLst>
            </p:cNvPr>
            <p:cNvPicPr>
              <a:picLocks noChangeAspect="1"/>
            </p:cNvPicPr>
            <p:nvPr/>
          </p:nvPicPr>
          <p:blipFill>
            <a:blip r:embed="rId3"/>
            <a:stretch>
              <a:fillRect/>
            </a:stretch>
          </p:blipFill>
          <p:spPr>
            <a:xfrm>
              <a:off x="5047338" y="3904806"/>
              <a:ext cx="3538802" cy="2892290"/>
            </a:xfrm>
            <a:prstGeom prst="rect">
              <a:avLst/>
            </a:prstGeom>
          </p:spPr>
        </p:pic>
        <p:sp>
          <p:nvSpPr>
            <p:cNvPr id="12" name="文本框 7">
              <a:extLst>
                <a:ext uri="{FF2B5EF4-FFF2-40B4-BE49-F238E27FC236}">
                  <a16:creationId xmlns="" xmlns:a16="http://schemas.microsoft.com/office/drawing/2014/main" id="{9057CDA3-A598-6F49-B1EC-7AF74FD052F9}"/>
                </a:ext>
              </a:extLst>
            </p:cNvPr>
            <p:cNvSpPr txBox="1"/>
            <p:nvPr/>
          </p:nvSpPr>
          <p:spPr>
            <a:xfrm>
              <a:off x="6475378" y="4149081"/>
              <a:ext cx="877163" cy="369332"/>
            </a:xfrm>
            <a:prstGeom prst="rect">
              <a:avLst/>
            </a:prstGeom>
            <a:noFill/>
          </p:spPr>
          <p:txBody>
            <a:bodyPr wrap="none" rtlCol="0">
              <a:spAutoFit/>
            </a:bodyPr>
            <a:lstStyle/>
            <a:p>
              <a:r>
                <a:rPr kumimoji="1" lang="zh-CN" altLang="en-US" dirty="0">
                  <a:solidFill>
                    <a:prstClr val="black"/>
                  </a:solidFill>
                </a:rPr>
                <a:t>新系统</a:t>
              </a:r>
            </a:p>
          </p:txBody>
        </p:sp>
      </p:grpSp>
      <p:sp>
        <p:nvSpPr>
          <p:cNvPr id="13" name="矩形 12"/>
          <p:cNvSpPr/>
          <p:nvPr/>
        </p:nvSpPr>
        <p:spPr>
          <a:xfrm>
            <a:off x="107505" y="764704"/>
            <a:ext cx="3797835" cy="400110"/>
          </a:xfrm>
          <a:prstGeom prst="rect">
            <a:avLst/>
          </a:prstGeom>
        </p:spPr>
        <p:txBody>
          <a:bodyPr wrap="none">
            <a:spAutoFit/>
          </a:bodyPr>
          <a:lstStyle/>
          <a:p>
            <a:r>
              <a:rPr lang="zh-CN" altLang="en-US" sz="2000" b="1" dirty="0"/>
              <a:t>新的</a:t>
            </a:r>
            <a:r>
              <a:rPr lang="zh-CN" altLang="en-US" sz="2000" b="1" dirty="0" smtClean="0"/>
              <a:t>波长</a:t>
            </a:r>
            <a:r>
              <a:rPr lang="zh-CN" altLang="en-US" sz="2000" b="1" dirty="0"/>
              <a:t>位移</a:t>
            </a:r>
            <a:r>
              <a:rPr lang="zh-CN" altLang="en-US" sz="2000" b="1" dirty="0" smtClean="0"/>
              <a:t>光纤性能测试</a:t>
            </a:r>
            <a:r>
              <a:rPr lang="zh-CN" altLang="en-US" sz="2000" b="1" dirty="0"/>
              <a:t>系统</a:t>
            </a:r>
          </a:p>
        </p:txBody>
      </p:sp>
      <p:pic>
        <p:nvPicPr>
          <p:cNvPr id="3074" name="Picture 2" descr="D:\电磁粒子探测器工作规划与管理\林芝会议报告（New）\光纤测试系统图片\光衰减长度测试系统_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64491" y="465106"/>
            <a:ext cx="1823332" cy="33843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电磁粒子探测器工作规划与管理\林芝会议报告（New）\光纤测试系统图片\光衰减长度测试系统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9054" y="1245627"/>
            <a:ext cx="2599599" cy="194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354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787351"/>
            <a:ext cx="6453764" cy="523220"/>
          </a:xfrm>
          <a:prstGeom prst="rect">
            <a:avLst/>
          </a:prstGeom>
        </p:spPr>
        <p:txBody>
          <a:bodyPr wrap="square">
            <a:spAutoFit/>
          </a:bodyPr>
          <a:lstStyle/>
          <a:p>
            <a:r>
              <a:rPr lang="en-US" altLang="zh-CN" sz="28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  </a:t>
            </a:r>
            <a:r>
              <a:rPr lang="zh-CN" altLang="en-US" sz="28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小</a:t>
            </a:r>
            <a:r>
              <a:rPr lang="zh-CN" altLang="en-US" sz="28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尺寸光敏探头供货及其批量</a:t>
            </a:r>
            <a:r>
              <a:rPr lang="zh-CN" altLang="en-US" sz="28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 </a:t>
            </a:r>
            <a:endParaRPr lang="zh-CN" altLang="en-US" sz="28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0" name="矩形 9"/>
          <p:cNvSpPr/>
          <p:nvPr/>
        </p:nvSpPr>
        <p:spPr>
          <a:xfrm>
            <a:off x="220372" y="1484784"/>
            <a:ext cx="7736004" cy="400110"/>
          </a:xfrm>
          <a:prstGeom prst="rect">
            <a:avLst/>
          </a:prstGeom>
        </p:spPr>
        <p:txBody>
          <a:bodyPr wrap="square">
            <a:spAutoFit/>
          </a:bodyPr>
          <a:lstStyle/>
          <a:p>
            <a:r>
              <a:rPr lang="zh-CN" altLang="en-US" sz="2000" b="1" dirty="0"/>
              <a:t>山东大学承担了</a:t>
            </a:r>
            <a:r>
              <a:rPr lang="en-US" altLang="zh-CN" sz="2000" b="1" dirty="0"/>
              <a:t>ED PMT</a:t>
            </a:r>
            <a:r>
              <a:rPr lang="zh-CN" altLang="en-US" sz="2000" b="1" dirty="0"/>
              <a:t>的</a:t>
            </a:r>
            <a:r>
              <a:rPr lang="zh-CN" altLang="en-US" sz="2000" b="1" dirty="0" smtClean="0"/>
              <a:t>研制、选型、分压器设计及批量</a:t>
            </a:r>
            <a:r>
              <a:rPr lang="zh-CN" altLang="en-US" sz="2000" b="1" dirty="0"/>
              <a:t>测试</a:t>
            </a:r>
            <a:r>
              <a:rPr lang="zh-CN" altLang="en-US" sz="2000" b="1" dirty="0" smtClean="0"/>
              <a:t>任务</a:t>
            </a:r>
            <a:r>
              <a:rPr lang="zh-CN" altLang="en-US" sz="2000" b="1" dirty="0"/>
              <a:t>。</a:t>
            </a:r>
          </a:p>
        </p:txBody>
      </p:sp>
      <p:grpSp>
        <p:nvGrpSpPr>
          <p:cNvPr id="13" name="Group 4"/>
          <p:cNvGrpSpPr/>
          <p:nvPr/>
        </p:nvGrpSpPr>
        <p:grpSpPr>
          <a:xfrm>
            <a:off x="864625" y="4521980"/>
            <a:ext cx="1944216" cy="1277978"/>
            <a:chOff x="1043608" y="2127058"/>
            <a:chExt cx="2592288" cy="1628584"/>
          </a:xfrm>
        </p:grpSpPr>
        <p:pic>
          <p:nvPicPr>
            <p:cNvPr id="22" name="图片 21"/>
            <p:cNvPicPr>
              <a:picLocks noChangeAspect="1"/>
            </p:cNvPicPr>
            <p:nvPr/>
          </p:nvPicPr>
          <p:blipFill>
            <a:blip r:embed="rId2"/>
            <a:stretch>
              <a:fillRect/>
            </a:stretch>
          </p:blipFill>
          <p:spPr>
            <a:xfrm rot="16200000">
              <a:off x="1542181" y="1628485"/>
              <a:ext cx="1595142" cy="2592288"/>
            </a:xfrm>
            <a:prstGeom prst="rect">
              <a:avLst/>
            </a:prstGeom>
            <a:noFill/>
            <a:ln w="9525">
              <a:noFill/>
            </a:ln>
          </p:spPr>
        </p:pic>
        <p:sp>
          <p:nvSpPr>
            <p:cNvPr id="23" name="Rectangle 3"/>
            <p:cNvSpPr/>
            <p:nvPr/>
          </p:nvSpPr>
          <p:spPr>
            <a:xfrm>
              <a:off x="2339752" y="3284986"/>
              <a:ext cx="831852" cy="470656"/>
            </a:xfrm>
            <a:prstGeom prst="rect">
              <a:avLst/>
            </a:prstGeom>
          </p:spPr>
          <p:txBody>
            <a:bodyPr wrap="none">
              <a:spAutoFit/>
            </a:bodyPr>
            <a:lstStyle/>
            <a:p>
              <a:r>
                <a:rPr lang="en-US" altLang="zh-CN" b="1" dirty="0">
                  <a:solidFill>
                    <a:prstClr val="black"/>
                  </a:solidFill>
                </a:rPr>
                <a:t>PMT</a:t>
              </a:r>
              <a:endParaRPr lang="zh-CN" altLang="en-US" dirty="0">
                <a:solidFill>
                  <a:prstClr val="black"/>
                </a:solidFill>
              </a:endParaRPr>
            </a:p>
          </p:txBody>
        </p:sp>
      </p:grpSp>
      <p:sp>
        <p:nvSpPr>
          <p:cNvPr id="24" name="Rectangle 18"/>
          <p:cNvSpPr/>
          <p:nvPr/>
        </p:nvSpPr>
        <p:spPr>
          <a:xfrm>
            <a:off x="3851920" y="2060848"/>
            <a:ext cx="5040560" cy="3323987"/>
          </a:xfrm>
          <a:prstGeom prst="rect">
            <a:avLst/>
          </a:prstGeom>
        </p:spPr>
        <p:txBody>
          <a:bodyPr wrap="square">
            <a:spAutoFit/>
          </a:bodyPr>
          <a:lstStyle/>
          <a:p>
            <a:pPr>
              <a:lnSpc>
                <a:spcPct val="150000"/>
              </a:lnSpc>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）已经搭建并使用</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平台，自</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2018</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月在 </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批量测试</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方案通过之后开展批量测试工作；</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）实现</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的各项测试</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任务；</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测量工</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作一键式操作</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测试精度达到</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要求；</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）测试数据实现规范数据库管理</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25" name="图片 3" descr="C:\Users\星凡慧儿\Desktop\新建文件夹\IMG_20140629_1116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6152" y="2060848"/>
            <a:ext cx="3012250" cy="1695100"/>
          </a:xfrm>
          <a:prstGeom prst="rect">
            <a:avLst/>
          </a:prstGeom>
          <a:noFill/>
          <a:ln>
            <a:noFill/>
          </a:ln>
        </p:spPr>
      </p:pic>
      <p:sp>
        <p:nvSpPr>
          <p:cNvPr id="26" name="矩形 12"/>
          <p:cNvSpPr/>
          <p:nvPr/>
        </p:nvSpPr>
        <p:spPr>
          <a:xfrm>
            <a:off x="864625" y="3881032"/>
            <a:ext cx="1997663" cy="369332"/>
          </a:xfrm>
          <a:prstGeom prst="rect">
            <a:avLst/>
          </a:prstGeom>
        </p:spPr>
        <p:txBody>
          <a:bodyPr wrap="none">
            <a:spAutoFit/>
          </a:bodyPr>
          <a:lstStyle/>
          <a:p>
            <a:r>
              <a:rPr lang="en-US" altLang="zh-CN" dirty="0" smtClean="0">
                <a:solidFill>
                  <a:prstClr val="black"/>
                </a:solidFill>
              </a:rPr>
              <a:t>PMT</a:t>
            </a:r>
            <a:r>
              <a:rPr lang="zh-CN" altLang="en-US" dirty="0" smtClean="0">
                <a:solidFill>
                  <a:prstClr val="black"/>
                </a:solidFill>
              </a:rPr>
              <a:t>批量测试</a:t>
            </a:r>
            <a:r>
              <a:rPr lang="zh-CN" altLang="en-US" dirty="0">
                <a:solidFill>
                  <a:prstClr val="black"/>
                </a:solidFill>
              </a:rPr>
              <a:t>平台</a:t>
            </a:r>
          </a:p>
        </p:txBody>
      </p:sp>
      <p:sp>
        <p:nvSpPr>
          <p:cNvPr id="2" name="矩形 1"/>
          <p:cNvSpPr/>
          <p:nvPr/>
        </p:nvSpPr>
        <p:spPr>
          <a:xfrm>
            <a:off x="3844461" y="5517231"/>
            <a:ext cx="4565802" cy="1015663"/>
          </a:xfrm>
          <a:prstGeom prst="rect">
            <a:avLst/>
          </a:prstGeom>
        </p:spPr>
        <p:txBody>
          <a:bodyPr wrap="square">
            <a:spAutoFit/>
          </a:bodyPr>
          <a:lstStyle/>
          <a:p>
            <a:pPr lvl="0">
              <a:lnSpc>
                <a:spcPct val="150000"/>
              </a:lnSpc>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分压器供货能力：每月</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500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个</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lnSpc>
                <a:spcPct val="150000"/>
              </a:lnSpc>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供货能力： 每月</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300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支合格</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p>
        </p:txBody>
      </p:sp>
    </p:spTree>
    <p:extLst>
      <p:ext uri="{BB962C8B-B14F-4D97-AF65-F5344CB8AC3E}">
        <p14:creationId xmlns:p14="http://schemas.microsoft.com/office/powerpoint/2010/main" val="2382669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79512" y="1340768"/>
            <a:ext cx="8712968" cy="3168352"/>
          </a:xfrm>
        </p:spPr>
        <p:txBody>
          <a:bodyPr>
            <a:noAutofit/>
          </a:bodyPr>
          <a:lstStyle/>
          <a:p>
            <a:pPr marL="0" indent="0">
              <a:lnSpc>
                <a:spcPct val="150000"/>
              </a:lnSpc>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确保大批量光电倍增管的测试与供应，成熟的管理方案中要求责任到人，涉及如下的内容：</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验收与存放；</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测试过程记录；</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不合格</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的筛选与合格管子的存放、后续处理；</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lnSpc>
                <a:spcPct val="150000"/>
              </a:lnSpc>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已</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提供</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970</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支合格的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，用于</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组装任务。</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lnSpc>
                <a:spcPct val="150000"/>
              </a:lnSpc>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测试结果录入数据库系统</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4" name="矩形 3"/>
          <p:cNvSpPr/>
          <p:nvPr/>
        </p:nvSpPr>
        <p:spPr>
          <a:xfrm>
            <a:off x="179512" y="787351"/>
            <a:ext cx="2952328" cy="461665"/>
          </a:xfrm>
          <a:prstGeom prst="rect">
            <a:avLst/>
          </a:prstGeom>
        </p:spPr>
        <p:txBody>
          <a:bodyPr wrap="square">
            <a:spAutoFit/>
          </a:bodyPr>
          <a:lstStyle/>
          <a:p>
            <a:r>
              <a:rPr lang="en-US" altLang="zh-CN"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4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批量管理方案</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矩形 1"/>
          <p:cNvSpPr/>
          <p:nvPr/>
        </p:nvSpPr>
        <p:spPr>
          <a:xfrm>
            <a:off x="571961" y="4904000"/>
            <a:ext cx="8176503" cy="1477328"/>
          </a:xfrm>
          <a:prstGeom prst="rect">
            <a:avLst/>
          </a:prstGeom>
        </p:spPr>
        <p:txBody>
          <a:bodyPr wrap="square">
            <a:spAutoFit/>
          </a:bodyPr>
          <a:lstStyle/>
          <a:p>
            <a:pPr marL="342900" lvl="0" indent="-342900">
              <a:lnSpc>
                <a:spcPct val="150000"/>
              </a:lnSpc>
              <a:buFont typeface="Wingdings" panose="05000000000000000000" pitchFamily="2" charset="2"/>
              <a:buChar char="Ø"/>
            </a:pPr>
            <a:r>
              <a:rPr lang="zh-CN" altLang="en-US" sz="2000" b="1" dirty="0">
                <a:solidFill>
                  <a:prstClr val="black"/>
                </a:solidFill>
                <a:latin typeface="Times New Roman" panose="02020603050405020304" pitchFamily="18" charset="0"/>
                <a:cs typeface="Times New Roman" panose="02020603050405020304" pitchFamily="18" charset="0"/>
              </a:rPr>
              <a:t>使用</a:t>
            </a:r>
            <a:r>
              <a:rPr lang="en-US" altLang="zh-CN" sz="2000" b="1" dirty="0">
                <a:solidFill>
                  <a:prstClr val="black"/>
                </a:solidFill>
                <a:latin typeface="Times New Roman" panose="02020603050405020304" pitchFamily="18" charset="0"/>
                <a:cs typeface="Times New Roman" panose="02020603050405020304" pitchFamily="18" charset="0"/>
              </a:rPr>
              <a:t>LHAASO</a:t>
            </a:r>
            <a:r>
              <a:rPr lang="zh-CN" altLang="en-US" sz="2000" b="1" dirty="0">
                <a:solidFill>
                  <a:prstClr val="black"/>
                </a:solidFill>
                <a:latin typeface="Times New Roman" panose="02020603050405020304" pitchFamily="18" charset="0"/>
                <a:cs typeface="Times New Roman" panose="02020603050405020304" pitchFamily="18" charset="0"/>
              </a:rPr>
              <a:t>合作组数据库系统进行</a:t>
            </a:r>
            <a:r>
              <a:rPr lang="en-US" altLang="zh-CN" sz="2000" b="1" dirty="0">
                <a:solidFill>
                  <a:prstClr val="black"/>
                </a:solidFill>
                <a:latin typeface="Times New Roman" panose="02020603050405020304" pitchFamily="18" charset="0"/>
                <a:cs typeface="Times New Roman" panose="02020603050405020304" pitchFamily="18" charset="0"/>
              </a:rPr>
              <a:t>PMT</a:t>
            </a:r>
            <a:r>
              <a:rPr lang="zh-CN" altLang="en-US" sz="2000" b="1" dirty="0">
                <a:solidFill>
                  <a:prstClr val="black"/>
                </a:solidFill>
                <a:latin typeface="Times New Roman" panose="02020603050405020304" pitchFamily="18" charset="0"/>
                <a:cs typeface="Times New Roman" panose="02020603050405020304" pitchFamily="18" charset="0"/>
              </a:rPr>
              <a:t>测试数据管理与网上查询</a:t>
            </a:r>
            <a:endParaRPr lang="en-US" altLang="zh-CN" sz="2000" b="1" dirty="0">
              <a:solidFill>
                <a:prstClr val="black"/>
              </a:solidFill>
              <a:latin typeface="Times New Roman" panose="02020603050405020304" pitchFamily="18" charset="0"/>
              <a:cs typeface="Times New Roman" panose="02020603050405020304" pitchFamily="18" charset="0"/>
            </a:endParaRPr>
          </a:p>
          <a:p>
            <a:pPr marL="342900" lvl="0" indent="-342900">
              <a:lnSpc>
                <a:spcPct val="150000"/>
              </a:lnSpc>
              <a:buFont typeface="Wingdings" panose="05000000000000000000" pitchFamily="2" charset="2"/>
              <a:buChar char="Ø"/>
            </a:pPr>
            <a:r>
              <a:rPr lang="zh-CN" altLang="en-US" sz="2000" b="1" dirty="0">
                <a:solidFill>
                  <a:prstClr val="black"/>
                </a:solidFill>
                <a:latin typeface="Times New Roman" panose="02020603050405020304" pitchFamily="18" charset="0"/>
                <a:cs typeface="Times New Roman" panose="02020603050405020304" pitchFamily="18" charset="0"/>
              </a:rPr>
              <a:t>已供货</a:t>
            </a:r>
            <a:r>
              <a:rPr lang="en-US" altLang="zh-CN" sz="2000" b="1" dirty="0">
                <a:solidFill>
                  <a:prstClr val="black"/>
                </a:solidFill>
                <a:latin typeface="Times New Roman" panose="02020603050405020304" pitchFamily="18" charset="0"/>
                <a:cs typeface="Times New Roman" panose="02020603050405020304" pitchFamily="18" charset="0"/>
              </a:rPr>
              <a:t>PMT</a:t>
            </a:r>
            <a:r>
              <a:rPr lang="zh-CN" altLang="en-US" sz="2000" b="1" dirty="0">
                <a:solidFill>
                  <a:prstClr val="black"/>
                </a:solidFill>
                <a:latin typeface="Times New Roman" panose="02020603050405020304" pitchFamily="18" charset="0"/>
                <a:cs typeface="Times New Roman" panose="02020603050405020304" pitchFamily="18" charset="0"/>
              </a:rPr>
              <a:t>参数全部录入数据库</a:t>
            </a:r>
            <a:endParaRPr lang="en-US" altLang="zh-CN" sz="2000" b="1" dirty="0">
              <a:solidFill>
                <a:prstClr val="black"/>
              </a:solidFill>
              <a:latin typeface="Times New Roman" panose="02020603050405020304" pitchFamily="18" charset="0"/>
              <a:cs typeface="Times New Roman" panose="02020603050405020304" pitchFamily="18" charset="0"/>
            </a:endParaRPr>
          </a:p>
          <a:p>
            <a:pPr marL="342900" lvl="0" indent="-342900">
              <a:lnSpc>
                <a:spcPct val="150000"/>
              </a:lnSpc>
              <a:buFont typeface="Wingdings" panose="05000000000000000000" pitchFamily="2" charset="2"/>
              <a:buChar char="Ø"/>
            </a:pPr>
            <a:r>
              <a:rPr lang="zh-CN" altLang="en-US" sz="2000" b="1" dirty="0">
                <a:solidFill>
                  <a:prstClr val="black"/>
                </a:solidFill>
                <a:latin typeface="Times New Roman" panose="02020603050405020304" pitchFamily="18" charset="0"/>
                <a:cs typeface="Times New Roman" panose="02020603050405020304" pitchFamily="18" charset="0"/>
              </a:rPr>
              <a:t>访问网址：</a:t>
            </a:r>
            <a:r>
              <a:rPr lang="en-US" altLang="zh-CN" sz="2000" b="1" dirty="0">
                <a:solidFill>
                  <a:prstClr val="black"/>
                </a:solidFill>
                <a:latin typeface="Times New Roman" panose="02020603050405020304" pitchFamily="18" charset="0"/>
                <a:cs typeface="Times New Roman" panose="02020603050405020304" pitchFamily="18" charset="0"/>
              </a:rPr>
              <a:t>http://lhaasodb.hepg.sdu.edu.cn:8888/phpmyadmin</a:t>
            </a:r>
            <a:endParaRPr lang="zh-CN"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5788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2454" y="1419225"/>
            <a:ext cx="6299746" cy="497607"/>
          </a:xfrm>
        </p:spPr>
        <p:txBody>
          <a:bodyPr>
            <a:normAutofit/>
          </a:bodyPr>
          <a:lstStyle/>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面向工程的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电子学设备的批量制作已经开展起来。</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104005075"/>
              </p:ext>
            </p:extLst>
          </p:nvPr>
        </p:nvGraphicFramePr>
        <p:xfrm>
          <a:off x="683568" y="1983117"/>
          <a:ext cx="7560841" cy="3030059"/>
        </p:xfrm>
        <a:graphic>
          <a:graphicData uri="http://schemas.openxmlformats.org/drawingml/2006/table">
            <a:tbl>
              <a:tblPr firstRow="1" firstCol="1" bandRow="1">
                <a:tableStyleId>{5C22544A-7EE6-4342-B048-85BDC9FD1C3A}</a:tableStyleId>
              </a:tblPr>
              <a:tblGrid>
                <a:gridCol w="2835316"/>
                <a:gridCol w="2069753"/>
                <a:gridCol w="2655772"/>
              </a:tblGrid>
              <a:tr h="258856">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测试项目</a:t>
                      </a:r>
                    </a:p>
                  </a:txBody>
                  <a:tcPr marL="51435" marR="51435" marT="0" marB="0"/>
                </a:tc>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指标要求</a:t>
                      </a:r>
                    </a:p>
                  </a:txBody>
                  <a:tcPr marL="51435" marR="51435" marT="0" marB="0"/>
                </a:tc>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测试指标</a:t>
                      </a:r>
                    </a:p>
                  </a:txBody>
                  <a:tcPr marL="51435" marR="51435" marT="0" marB="0"/>
                </a:tc>
              </a:tr>
              <a:tr h="258856">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电子学外观</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完好</a:t>
                      </a:r>
                    </a:p>
                  </a:txBody>
                  <a:tcPr marL="51435" marR="51435" marT="0" marB="0"/>
                </a:tc>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无漏焊，接插件可靠</a:t>
                      </a:r>
                    </a:p>
                  </a:txBody>
                  <a:tcPr marL="51435" marR="51435" marT="0" marB="0"/>
                </a:tc>
              </a:tr>
              <a:tr h="258856">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电源</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正常</a:t>
                      </a:r>
                    </a:p>
                  </a:txBody>
                  <a:tcPr marL="51435" marR="51435" marT="0" marB="0"/>
                </a:tc>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正常</a:t>
                      </a:r>
                    </a:p>
                  </a:txBody>
                  <a:tcPr marL="51435" marR="51435" marT="0" marB="0"/>
                </a:tc>
              </a:tr>
              <a:tr h="363106">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阳极电荷分辨（</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1.28pc</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c>
                  <a:txBody>
                    <a:bodyPr/>
                    <a:lstStyle/>
                    <a:p>
                      <a:pPr algn="ctr">
                        <a:spcAft>
                          <a:spcPts val="0"/>
                        </a:spcAft>
                        <a:tabLst>
                          <a:tab pos="342900" algn="l"/>
                        </a:tabLst>
                      </a:pP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10</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c>
                  <a:txBody>
                    <a:bodyPr/>
                    <a:lstStyle/>
                    <a:p>
                      <a:pPr algn="ctr">
                        <a:spcAft>
                          <a:spcPts val="0"/>
                        </a:spcAft>
                        <a:tabLst>
                          <a:tab pos="342900" algn="l"/>
                        </a:tabLst>
                      </a:pP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4.22</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r>
              <a:tr h="363106">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打拿级电荷分辨（</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0.64pc</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c>
                  <a:txBody>
                    <a:bodyPr/>
                    <a:lstStyle/>
                    <a:p>
                      <a:pPr algn="ctr">
                        <a:spcAft>
                          <a:spcPts val="0"/>
                        </a:spcAft>
                        <a:tabLst>
                          <a:tab pos="342900" algn="l"/>
                        </a:tabLst>
                      </a:pP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10</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c>
                  <a:txBody>
                    <a:bodyPr/>
                    <a:lstStyle/>
                    <a:p>
                      <a:pPr algn="ctr">
                        <a:spcAft>
                          <a:spcPts val="0"/>
                        </a:spcAft>
                        <a:tabLst>
                          <a:tab pos="342900" algn="l"/>
                        </a:tabLst>
                      </a:pP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5.05</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r>
              <a:tr h="258856">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时间分辨（</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1.28pc</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51435" marR="51435" marT="0" marB="0"/>
                </a:tc>
                <a:tc>
                  <a:txBody>
                    <a:bodyPr/>
                    <a:lstStyle/>
                    <a:p>
                      <a:pPr algn="ctr">
                        <a:spcAft>
                          <a:spcPts val="0"/>
                        </a:spcAft>
                        <a:tabLst>
                          <a:tab pos="342900" algn="l"/>
                        </a:tabLst>
                      </a:pP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1ns</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1435" marR="51435" marT="0" marB="0"/>
                </a:tc>
                <a:tc>
                  <a:txBody>
                    <a:bodyPr/>
                    <a:lstStyle/>
                    <a:p>
                      <a:pPr algn="ctr">
                        <a:spcAft>
                          <a:spcPts val="0"/>
                        </a:spcAft>
                        <a:tabLst>
                          <a:tab pos="342900" algn="l"/>
                        </a:tabLst>
                      </a:pP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0.36ns</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1435" marR="51435" marT="0" marB="0"/>
                </a:tc>
              </a:tr>
              <a:tr h="363106">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慢控功能</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高压，温湿度</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高压，温湿度读数正确</a:t>
                      </a:r>
                    </a:p>
                  </a:txBody>
                  <a:tcPr marL="51435" marR="51435" marT="0" marB="0"/>
                </a:tc>
              </a:tr>
              <a:tr h="363106">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自刻度功能</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具有自刻度功能</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可以实现电子学自刻度</a:t>
                      </a:r>
                    </a:p>
                  </a:txBody>
                  <a:tcPr marL="51435" marR="51435" marT="0" marB="0"/>
                </a:tc>
              </a:tr>
              <a:tr h="480355">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远程更新</a:t>
                      </a:r>
                    </a:p>
                  </a:txBody>
                  <a:tcPr marL="51435" marR="51435" marT="0" marB="0"/>
                </a:tc>
                <a:tc>
                  <a:txBody>
                    <a:bodyPr/>
                    <a:lstStyle/>
                    <a:p>
                      <a:pPr algn="ctr">
                        <a:spcAft>
                          <a:spcPts val="0"/>
                        </a:spcAft>
                        <a:tabLst>
                          <a:tab pos="342900" algn="l"/>
                        </a:tabLst>
                      </a:pPr>
                      <a:r>
                        <a:rPr lang="zh-CN" sz="1800" b="1" kern="100">
                          <a:effectLst/>
                          <a:latin typeface="Times New Roman" panose="02020603050405020304" pitchFamily="18" charset="0"/>
                          <a:ea typeface="新宋体" panose="02010609030101010101" pitchFamily="49" charset="-122"/>
                          <a:cs typeface="Times New Roman" panose="02020603050405020304" pitchFamily="18" charset="0"/>
                        </a:rPr>
                        <a:t>具有远程更新功能</a:t>
                      </a:r>
                    </a:p>
                  </a:txBody>
                  <a:tcPr marL="51435" marR="51435" marT="0" marB="0"/>
                </a:tc>
                <a:tc>
                  <a:txBody>
                    <a:bodyPr/>
                    <a:lstStyle/>
                    <a:p>
                      <a:pPr algn="ctr">
                        <a:spcAft>
                          <a:spcPts val="0"/>
                        </a:spcAft>
                        <a:tabLst>
                          <a:tab pos="342900" algn="l"/>
                        </a:tabLs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可以实现远程更新</a:t>
                      </a:r>
                    </a:p>
                  </a:txBody>
                  <a:tcPr marL="51435" marR="51435" marT="0" marB="0"/>
                </a:tc>
              </a:tr>
            </a:tbl>
          </a:graphicData>
        </a:graphic>
      </p:graphicFrame>
      <p:sp>
        <p:nvSpPr>
          <p:cNvPr id="5" name="矩形 4"/>
          <p:cNvSpPr/>
          <p:nvPr/>
        </p:nvSpPr>
        <p:spPr>
          <a:xfrm>
            <a:off x="179512" y="764704"/>
            <a:ext cx="2935419" cy="523220"/>
          </a:xfrm>
          <a:prstGeom prst="rect">
            <a:avLst/>
          </a:prstGeom>
        </p:spPr>
        <p:txBody>
          <a:bodyPr wrap="none">
            <a:spAutoFit/>
          </a:bodyPr>
          <a:lstStyle/>
          <a:p>
            <a:r>
              <a:rPr lang="en-US" altLang="zh-CN" sz="28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  ED</a:t>
            </a:r>
            <a:r>
              <a:rPr lang="zh-CN" altLang="en-US" sz="28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电子学进展</a:t>
            </a:r>
            <a:endParaRPr lang="zh-CN" altLang="en-US" sz="28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矩形 1"/>
          <p:cNvSpPr/>
          <p:nvPr/>
        </p:nvSpPr>
        <p:spPr>
          <a:xfrm>
            <a:off x="323528" y="5313402"/>
            <a:ext cx="6192688" cy="707886"/>
          </a:xfrm>
          <a:prstGeom prst="rect">
            <a:avLst/>
          </a:prstGeom>
        </p:spPr>
        <p:txBody>
          <a:bodyPr wrap="square">
            <a:spAutoFit/>
          </a:bodyPr>
          <a:lstStyle/>
          <a:p>
            <a:pPr lvl="0"/>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电子学批量测试平台搭建并投入使用；</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电子学批量测试数据</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分析，及时展开；</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2228968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86" y="1628800"/>
            <a:ext cx="2362540" cy="1769141"/>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338" y="1023380"/>
            <a:ext cx="1991141" cy="40201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4280204"/>
            <a:ext cx="2362541" cy="1769141"/>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157" y="1628800"/>
            <a:ext cx="2375428" cy="1778791"/>
          </a:xfrm>
          <a:prstGeom prst="rect">
            <a:avLst/>
          </a:prstGeom>
        </p:spPr>
      </p:pic>
      <p:pic>
        <p:nvPicPr>
          <p:cNvPr id="8" name="图片 7"/>
          <p:cNvPicPr>
            <a:picLocks noChangeAspect="1"/>
          </p:cNvPicPr>
          <p:nvPr/>
        </p:nvPicPr>
        <p:blipFill>
          <a:blip r:embed="rId6"/>
          <a:stretch>
            <a:fillRect/>
          </a:stretch>
        </p:blipFill>
        <p:spPr>
          <a:xfrm>
            <a:off x="3414404" y="4005064"/>
            <a:ext cx="1064804" cy="1110961"/>
          </a:xfrm>
          <a:prstGeom prst="rect">
            <a:avLst/>
          </a:prstGeom>
        </p:spPr>
      </p:pic>
      <p:pic>
        <p:nvPicPr>
          <p:cNvPr id="9" name="图片 8"/>
          <p:cNvPicPr>
            <a:picLocks noChangeAspect="1"/>
          </p:cNvPicPr>
          <p:nvPr/>
        </p:nvPicPr>
        <p:blipFill>
          <a:blip r:embed="rId7"/>
          <a:stretch>
            <a:fillRect/>
          </a:stretch>
        </p:blipFill>
        <p:spPr>
          <a:xfrm>
            <a:off x="3414404" y="5116021"/>
            <a:ext cx="1064804" cy="1033319"/>
          </a:xfrm>
          <a:prstGeom prst="rect">
            <a:avLst/>
          </a:prstGeom>
        </p:spPr>
      </p:pic>
      <p:sp>
        <p:nvSpPr>
          <p:cNvPr id="10" name="文本框 9"/>
          <p:cNvSpPr txBox="1"/>
          <p:nvPr/>
        </p:nvSpPr>
        <p:spPr>
          <a:xfrm>
            <a:off x="827584" y="3481298"/>
            <a:ext cx="1944216" cy="369332"/>
          </a:xfrm>
          <a:prstGeom prst="rect">
            <a:avLst/>
          </a:prstGeom>
          <a:noFill/>
        </p:spPr>
        <p:txBody>
          <a:bodyPr wrap="square" rtlCol="0">
            <a:spAutoFit/>
          </a:bodyPr>
          <a:lstStyle/>
          <a:p>
            <a:r>
              <a:rPr lang="zh-CN" altLang="en-US" dirty="0" smtClean="0">
                <a:solidFill>
                  <a:prstClr val="black"/>
                </a:solidFill>
              </a:rPr>
              <a:t>批量测试平台</a:t>
            </a:r>
            <a:endParaRPr lang="zh-CN" altLang="en-US" dirty="0">
              <a:solidFill>
                <a:prstClr val="black"/>
              </a:solidFill>
            </a:endParaRPr>
          </a:p>
        </p:txBody>
      </p:sp>
      <p:sp>
        <p:nvSpPr>
          <p:cNvPr id="11" name="文本框 10"/>
          <p:cNvSpPr txBox="1"/>
          <p:nvPr/>
        </p:nvSpPr>
        <p:spPr>
          <a:xfrm>
            <a:off x="4479208" y="5726179"/>
            <a:ext cx="1676968" cy="369332"/>
          </a:xfrm>
          <a:prstGeom prst="rect">
            <a:avLst/>
          </a:prstGeom>
          <a:noFill/>
        </p:spPr>
        <p:txBody>
          <a:bodyPr wrap="square" rtlCol="0">
            <a:spAutoFit/>
          </a:bodyPr>
          <a:lstStyle/>
          <a:p>
            <a:r>
              <a:rPr lang="zh-CN" altLang="en-US" dirty="0" smtClean="0">
                <a:solidFill>
                  <a:prstClr val="black"/>
                </a:solidFill>
              </a:rPr>
              <a:t>时钟标定平台</a:t>
            </a:r>
            <a:endParaRPr lang="zh-CN" altLang="en-US" dirty="0">
              <a:solidFill>
                <a:prstClr val="black"/>
              </a:solidFill>
            </a:endParaRPr>
          </a:p>
        </p:txBody>
      </p:sp>
      <p:sp>
        <p:nvSpPr>
          <p:cNvPr id="12" name="文本框 11"/>
          <p:cNvSpPr txBox="1"/>
          <p:nvPr/>
        </p:nvSpPr>
        <p:spPr>
          <a:xfrm>
            <a:off x="4162138" y="3481298"/>
            <a:ext cx="1561990" cy="369332"/>
          </a:xfrm>
          <a:prstGeom prst="rect">
            <a:avLst/>
          </a:prstGeom>
          <a:noFill/>
        </p:spPr>
        <p:txBody>
          <a:bodyPr wrap="square" rtlCol="0">
            <a:spAutoFit/>
          </a:bodyPr>
          <a:lstStyle/>
          <a:p>
            <a:r>
              <a:rPr lang="zh-CN" altLang="en-US" dirty="0" smtClean="0">
                <a:solidFill>
                  <a:prstClr val="black"/>
                </a:solidFill>
              </a:rPr>
              <a:t>维修平台</a:t>
            </a:r>
            <a:endParaRPr lang="zh-CN" altLang="en-US" dirty="0">
              <a:solidFill>
                <a:prstClr val="black"/>
              </a:solidFill>
            </a:endParaRPr>
          </a:p>
        </p:txBody>
      </p:sp>
      <p:sp>
        <p:nvSpPr>
          <p:cNvPr id="13" name="文本框 12"/>
          <p:cNvSpPr txBox="1"/>
          <p:nvPr/>
        </p:nvSpPr>
        <p:spPr>
          <a:xfrm>
            <a:off x="6901339" y="5042121"/>
            <a:ext cx="1991140" cy="369332"/>
          </a:xfrm>
          <a:prstGeom prst="rect">
            <a:avLst/>
          </a:prstGeom>
          <a:noFill/>
        </p:spPr>
        <p:txBody>
          <a:bodyPr wrap="square" rtlCol="0">
            <a:spAutoFit/>
          </a:bodyPr>
          <a:lstStyle/>
          <a:p>
            <a:r>
              <a:rPr lang="zh-CN" altLang="en-US" dirty="0" smtClean="0">
                <a:solidFill>
                  <a:prstClr val="black"/>
                </a:solidFill>
              </a:rPr>
              <a:t>温度测试平台</a:t>
            </a:r>
            <a:endParaRPr lang="zh-CN" altLang="en-US" dirty="0">
              <a:solidFill>
                <a:prstClr val="black"/>
              </a:solidFill>
            </a:endParaRPr>
          </a:p>
        </p:txBody>
      </p:sp>
    </p:spTree>
    <p:extLst>
      <p:ext uri="{BB962C8B-B14F-4D97-AF65-F5344CB8AC3E}">
        <p14:creationId xmlns:p14="http://schemas.microsoft.com/office/powerpoint/2010/main" val="4180349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txBox="1">
            <a:spLocks/>
          </p:cNvSpPr>
          <p:nvPr/>
        </p:nvSpPr>
        <p:spPr>
          <a:xfrm>
            <a:off x="136455" y="908720"/>
            <a:ext cx="4579561" cy="27146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矩形 1"/>
          <p:cNvSpPr/>
          <p:nvPr/>
        </p:nvSpPr>
        <p:spPr>
          <a:xfrm>
            <a:off x="75423" y="1124743"/>
            <a:ext cx="3904208" cy="3477875"/>
          </a:xfrm>
          <a:prstGeom prst="rect">
            <a:avLst/>
          </a:prstGeom>
        </p:spPr>
        <p:txBody>
          <a:bodyPr wrap="square">
            <a:spAutoFit/>
          </a:bodyPr>
          <a:lstStyle/>
          <a:p>
            <a:pPr lvl="0"/>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总共焊接完成</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600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块电子学板</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1"/>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已经调试完成</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块电子学板；</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1"/>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及时通过指标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合格的电子学</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板，用于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组装。</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1"/>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之前</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存在的问题：</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订购</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芯片供货</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延迟。目前芯片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已</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到货。</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焊接</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质量问题：出厂 焊接问题：～</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％，大部分可</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维修。及时提高</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效率。</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9" y="684125"/>
            <a:ext cx="2850882" cy="2668741"/>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634" y="794359"/>
            <a:ext cx="2615366" cy="244827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631" y="3582106"/>
            <a:ext cx="2739478" cy="2564455"/>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259" y="3623345"/>
            <a:ext cx="2651372" cy="2481979"/>
          </a:xfrm>
          <a:prstGeom prst="rect">
            <a:avLst/>
          </a:prstGeom>
        </p:spPr>
      </p:pic>
    </p:spTree>
    <p:extLst>
      <p:ext uri="{BB962C8B-B14F-4D97-AF65-F5344CB8AC3E}">
        <p14:creationId xmlns:p14="http://schemas.microsoft.com/office/powerpoint/2010/main" val="20704588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914400" y="765175"/>
            <a:ext cx="8229600" cy="1143000"/>
          </a:xfrm>
        </p:spPr>
        <p:txBody>
          <a:bodyPr/>
          <a:lstStyle/>
          <a:p>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内  容</a:t>
            </a:r>
            <a:endParaRPr lang="zh-CN" altLang="en-US"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内容占位符 2"/>
          <p:cNvSpPr>
            <a:spLocks noGrp="1"/>
          </p:cNvSpPr>
          <p:nvPr>
            <p:ph idx="4294967295"/>
          </p:nvPr>
        </p:nvSpPr>
        <p:spPr>
          <a:xfrm>
            <a:off x="1043608" y="2060848"/>
            <a:ext cx="6178550" cy="2860675"/>
          </a:xfrm>
        </p:spPr>
        <p:txBody>
          <a:bodyPr>
            <a:normAutofit lnSpcReduction="10000"/>
          </a:bodyPr>
          <a:lstStyle/>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概况</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一、</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各组分供货及进展情况</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二、</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组装与性能测试</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三、</a:t>
            </a:r>
            <a:r>
              <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安装工作进展</a:t>
            </a:r>
            <a:endParaRPr lang="en-US" altLang="zh-CN"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结论</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与展望</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192" y="749895"/>
            <a:ext cx="2664512" cy="523220"/>
          </a:xfrm>
          <a:prstGeom prst="rect">
            <a:avLst/>
          </a:prstGeom>
          <a:noFill/>
        </p:spPr>
        <p:txBody>
          <a:bodyPr wrap="none" rtlCol="0">
            <a:spAutoFit/>
          </a:bodyPr>
          <a:lstStyle/>
          <a:p>
            <a:r>
              <a:rPr lang="en-US" altLang="zh-CN" sz="2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5.   ED</a:t>
            </a:r>
            <a:r>
              <a:rPr lang="zh-CN" altLang="en-US" sz="2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电源系统</a:t>
            </a:r>
            <a:endParaRPr lang="zh-CN" altLang="en-US" sz="28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9" name="矩形 8"/>
          <p:cNvSpPr/>
          <p:nvPr/>
        </p:nvSpPr>
        <p:spPr>
          <a:xfrm>
            <a:off x="121883" y="1268760"/>
            <a:ext cx="7042405" cy="861774"/>
          </a:xfrm>
          <a:prstGeom prst="rect">
            <a:avLst/>
          </a:prstGeom>
        </p:spPr>
        <p:txBody>
          <a:bodyPr wrap="square">
            <a:spAutoFit/>
          </a:bodyPr>
          <a:lstStyle/>
          <a:p>
            <a:pPr indent="-1270" algn="just">
              <a:lnSpc>
                <a:spcPts val="2000"/>
              </a:lnSpc>
            </a:pPr>
            <a:r>
              <a:rPr lang="zh-CN" altLang="en-US" sz="2000" b="1" kern="100" dirty="0" smtClean="0">
                <a:solidFill>
                  <a:prstClr val="black"/>
                </a:solidFill>
                <a:latin typeface="Times New Roman" panose="02020603050405020304"/>
                <a:ea typeface="新宋体" panose="02010609030101010101" pitchFamily="49" charset="-122"/>
              </a:rPr>
              <a:t>河北师大承担</a:t>
            </a:r>
            <a:r>
              <a:rPr lang="en-US" altLang="zh-CN" sz="2000" b="1" kern="100" dirty="0" smtClean="0">
                <a:solidFill>
                  <a:prstClr val="black"/>
                </a:solidFill>
                <a:latin typeface="Times New Roman" panose="02020603050405020304"/>
                <a:ea typeface="新宋体" panose="02010609030101010101" pitchFamily="49" charset="-122"/>
              </a:rPr>
              <a:t>KM2A</a:t>
            </a:r>
            <a:r>
              <a:rPr lang="zh-CN" altLang="en-US" sz="2000" b="1" kern="100" dirty="0" smtClean="0">
                <a:solidFill>
                  <a:prstClr val="black"/>
                </a:solidFill>
                <a:latin typeface="Times New Roman" panose="02020603050405020304"/>
                <a:ea typeface="新宋体" panose="02010609030101010101" pitchFamily="49" charset="-122"/>
              </a:rPr>
              <a:t>电源系统研制及测试任务。</a:t>
            </a:r>
            <a:endParaRPr lang="en-US" altLang="zh-CN" sz="2000" b="1" kern="100" dirty="0" smtClean="0">
              <a:solidFill>
                <a:prstClr val="black"/>
              </a:solidFill>
              <a:latin typeface="Times New Roman" panose="02020603050405020304"/>
              <a:ea typeface="新宋体" panose="02010609030101010101" pitchFamily="49" charset="-122"/>
            </a:endParaRPr>
          </a:p>
          <a:p>
            <a:pPr indent="-1270" algn="just">
              <a:lnSpc>
                <a:spcPts val="2000"/>
              </a:lnSpc>
            </a:pPr>
            <a:r>
              <a:rPr lang="zh-CN" altLang="en-US" sz="2000" b="1" kern="100" dirty="0" smtClean="0">
                <a:solidFill>
                  <a:prstClr val="black"/>
                </a:solidFill>
                <a:latin typeface="Times New Roman" panose="02020603050405020304"/>
                <a:ea typeface="新宋体" panose="02010609030101010101" pitchFamily="49" charset="-122"/>
              </a:rPr>
              <a:t>（</a:t>
            </a:r>
            <a:r>
              <a:rPr lang="en-US" altLang="zh-CN" sz="2000" b="1" kern="100" dirty="0" smtClean="0">
                <a:solidFill>
                  <a:prstClr val="black"/>
                </a:solidFill>
                <a:latin typeface="Times New Roman" panose="02020603050405020304"/>
                <a:ea typeface="新宋体" panose="02010609030101010101" pitchFamily="49" charset="-122"/>
              </a:rPr>
              <a:t>1</a:t>
            </a:r>
            <a:r>
              <a:rPr lang="zh-CN" altLang="en-US" sz="2000" b="1" kern="100" dirty="0" smtClean="0">
                <a:solidFill>
                  <a:prstClr val="black"/>
                </a:solidFill>
                <a:latin typeface="Times New Roman" panose="02020603050405020304"/>
                <a:ea typeface="新宋体" panose="02010609030101010101" pitchFamily="49" charset="-122"/>
              </a:rPr>
              <a:t>）采用“直流</a:t>
            </a:r>
            <a:r>
              <a:rPr lang="zh-CN" altLang="en-US" sz="2000" b="1" kern="100" dirty="0">
                <a:solidFill>
                  <a:prstClr val="black"/>
                </a:solidFill>
                <a:latin typeface="Times New Roman" panose="02020603050405020304"/>
                <a:ea typeface="新宋体" panose="02010609030101010101" pitchFamily="49" charset="-122"/>
              </a:rPr>
              <a:t>源</a:t>
            </a:r>
            <a:r>
              <a:rPr lang="en-US" altLang="zh-CN" sz="2000" b="1" kern="100" dirty="0">
                <a:solidFill>
                  <a:prstClr val="black"/>
                </a:solidFill>
                <a:latin typeface="Times New Roman" panose="02020603050405020304"/>
                <a:ea typeface="新宋体" panose="02010609030101010101" pitchFamily="49" charset="-122"/>
              </a:rPr>
              <a:t>+</a:t>
            </a:r>
            <a:r>
              <a:rPr lang="zh-CN" altLang="en-US" sz="2000" b="1" kern="100" dirty="0">
                <a:solidFill>
                  <a:prstClr val="black"/>
                </a:solidFill>
                <a:latin typeface="Times New Roman" panose="02020603050405020304"/>
                <a:ea typeface="新宋体" panose="02010609030101010101" pitchFamily="49" charset="-122"/>
              </a:rPr>
              <a:t>高压模块</a:t>
            </a:r>
            <a:r>
              <a:rPr lang="en-US" altLang="zh-CN" sz="2000" b="1" kern="100" dirty="0">
                <a:solidFill>
                  <a:prstClr val="black"/>
                </a:solidFill>
                <a:latin typeface="Times New Roman" panose="02020603050405020304"/>
                <a:ea typeface="新宋体" panose="02010609030101010101" pitchFamily="49" charset="-122"/>
              </a:rPr>
              <a:t>+</a:t>
            </a:r>
            <a:r>
              <a:rPr lang="zh-CN" altLang="en-US" sz="2000" b="1" kern="100" dirty="0">
                <a:solidFill>
                  <a:prstClr val="black"/>
                </a:solidFill>
                <a:latin typeface="Times New Roman" panose="02020603050405020304"/>
                <a:ea typeface="新宋体" panose="02010609030101010101" pitchFamily="49" charset="-122"/>
              </a:rPr>
              <a:t>单片机</a:t>
            </a:r>
            <a:r>
              <a:rPr lang="zh-CN" altLang="en-US" sz="2000" b="1" kern="100" dirty="0" smtClean="0">
                <a:solidFill>
                  <a:prstClr val="black"/>
                </a:solidFill>
                <a:latin typeface="Times New Roman" panose="02020603050405020304"/>
                <a:ea typeface="新宋体" panose="02010609030101010101" pitchFamily="49" charset="-122"/>
              </a:rPr>
              <a:t>监控”的设计方式；</a:t>
            </a:r>
            <a:endParaRPr lang="en-US" altLang="zh-CN" sz="2000" b="1" kern="100" dirty="0">
              <a:solidFill>
                <a:prstClr val="black"/>
              </a:solidFill>
              <a:latin typeface="Times New Roman" panose="02020603050405020304"/>
              <a:ea typeface="新宋体" panose="02010609030101010101" pitchFamily="49" charset="-122"/>
            </a:endParaRPr>
          </a:p>
          <a:p>
            <a:pPr indent="-1270" algn="just">
              <a:lnSpc>
                <a:spcPts val="2000"/>
              </a:lnSpc>
            </a:pPr>
            <a:r>
              <a:rPr lang="zh-CN" altLang="en-US" sz="2000" b="1" kern="100" dirty="0" smtClean="0">
                <a:solidFill>
                  <a:prstClr val="black"/>
                </a:solidFill>
                <a:latin typeface="Times New Roman" panose="02020603050405020304"/>
                <a:ea typeface="新宋体" panose="02010609030101010101" pitchFamily="49" charset="-122"/>
                <a:cs typeface="Times New Roman" panose="02020603050405020304" pitchFamily="18" charset="0"/>
              </a:rPr>
              <a:t>（</a:t>
            </a:r>
            <a:r>
              <a:rPr lang="en-US" altLang="zh-CN" sz="2000" b="1" kern="100" dirty="0" smtClean="0">
                <a:solidFill>
                  <a:prstClr val="black"/>
                </a:solidFill>
                <a:latin typeface="Times New Roman" panose="02020603050405020304"/>
                <a:ea typeface="新宋体" panose="02010609030101010101" pitchFamily="49" charset="-122"/>
                <a:cs typeface="Times New Roman" panose="02020603050405020304" pitchFamily="18" charset="0"/>
              </a:rPr>
              <a:t>2</a:t>
            </a:r>
            <a:r>
              <a:rPr lang="zh-CN" altLang="en-US" sz="2000" b="1" kern="100" dirty="0" smtClean="0">
                <a:solidFill>
                  <a:prstClr val="black"/>
                </a:solidFill>
                <a:latin typeface="Times New Roman" panose="02020603050405020304"/>
                <a:ea typeface="新宋体" panose="02010609030101010101" pitchFamily="49" charset="-122"/>
                <a:cs typeface="Times New Roman" panose="02020603050405020304" pitchFamily="18" charset="0"/>
              </a:rPr>
              <a:t>）统一</a:t>
            </a:r>
            <a:r>
              <a:rPr lang="zh-CN" altLang="en-US" sz="2000" b="1" dirty="0" smtClean="0">
                <a:solidFill>
                  <a:srgbClr val="000000"/>
                </a:solidFill>
                <a:latin typeface="Times New Roman" panose="02020603050405020304" pitchFamily="18" charset="0"/>
                <a:cs typeface="Times New Roman" panose="02020603050405020304" pitchFamily="18" charset="0"/>
              </a:rPr>
              <a:t>高低压输出的指标要求和</a:t>
            </a:r>
            <a:r>
              <a:rPr lang="zh-CN" altLang="en-US" sz="2000" b="1" dirty="0" smtClean="0">
                <a:solidFill>
                  <a:prstClr val="black"/>
                </a:solidFill>
                <a:latin typeface="Times New Roman" panose="02020603050405020304" pitchFamily="18" charset="0"/>
                <a:cs typeface="Times New Roman" panose="02020603050405020304" pitchFamily="18" charset="0"/>
              </a:rPr>
              <a:t>通讯协议。</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513" y="2226097"/>
            <a:ext cx="3827975" cy="415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276872"/>
            <a:ext cx="4466244" cy="41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91" y="3543762"/>
            <a:ext cx="5445026" cy="297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descr="P81002-170932"/>
          <p:cNvPicPr>
            <a:picLocks noChangeAspect="1" noChangeArrowheads="1"/>
          </p:cNvPicPr>
          <p:nvPr/>
        </p:nvPicPr>
        <p:blipFill>
          <a:blip r:embed="rId4"/>
          <a:srcRect/>
          <a:stretch>
            <a:fillRect/>
          </a:stretch>
        </p:blipFill>
        <p:spPr bwMode="auto">
          <a:xfrm rot="16200000">
            <a:off x="6270738" y="3327539"/>
            <a:ext cx="2232248" cy="3011236"/>
          </a:xfrm>
          <a:prstGeom prst="rect">
            <a:avLst/>
          </a:prstGeom>
          <a:noFill/>
          <a:ln w="9525">
            <a:noFill/>
            <a:miter lim="800000"/>
            <a:headEnd/>
            <a:tailEnd/>
          </a:ln>
        </p:spPr>
      </p:pic>
      <p:sp>
        <p:nvSpPr>
          <p:cNvPr id="26" name="矩形 9"/>
          <p:cNvSpPr>
            <a:spLocks noChangeArrowheads="1"/>
          </p:cNvSpPr>
          <p:nvPr/>
        </p:nvSpPr>
        <p:spPr bwMode="auto">
          <a:xfrm>
            <a:off x="6444208" y="5962054"/>
            <a:ext cx="2259830" cy="369332"/>
          </a:xfrm>
          <a:prstGeom prst="rect">
            <a:avLst/>
          </a:prstGeom>
          <a:noFill/>
          <a:ln w="9525">
            <a:noFill/>
            <a:miter lim="800000"/>
            <a:headEnd/>
            <a:tailEnd/>
          </a:ln>
        </p:spPr>
        <p:txBody>
          <a:bodyPr wrap="square">
            <a:spAutoFit/>
          </a:bodyPr>
          <a:lstStyle/>
          <a:p>
            <a:pPr fontAlgn="base">
              <a:spcBef>
                <a:spcPct val="0"/>
              </a:spcBef>
              <a:spcAft>
                <a:spcPct val="0"/>
              </a:spcAft>
            </a:pPr>
            <a:r>
              <a:rPr lang="zh-CN" altLang="en-US" dirty="0" smtClean="0">
                <a:solidFill>
                  <a:srgbClr val="000000"/>
                </a:solidFill>
                <a:latin typeface="Franklin Gothic Book"/>
                <a:ea typeface="黑体" pitchFamily="49" charset="-122"/>
              </a:rPr>
              <a:t>单道计数率测试</a:t>
            </a:r>
            <a:r>
              <a:rPr lang="zh-CN" altLang="zh-CN" dirty="0" smtClean="0">
                <a:solidFill>
                  <a:srgbClr val="000000"/>
                </a:solidFill>
                <a:latin typeface="Franklin Gothic Book"/>
                <a:ea typeface="黑体" pitchFamily="49" charset="-122"/>
              </a:rPr>
              <a:t>暗箱</a:t>
            </a:r>
            <a:endParaRPr lang="zh-CN" altLang="en-US" dirty="0">
              <a:solidFill>
                <a:srgbClr val="000000"/>
              </a:solidFill>
              <a:latin typeface="Franklin Gothic Book"/>
              <a:ea typeface="黑体" pitchFamily="49" charset="-122"/>
            </a:endParaRPr>
          </a:p>
        </p:txBody>
      </p:sp>
      <p:sp>
        <p:nvSpPr>
          <p:cNvPr id="8" name="矩形 7"/>
          <p:cNvSpPr/>
          <p:nvPr/>
        </p:nvSpPr>
        <p:spPr>
          <a:xfrm>
            <a:off x="310905" y="833774"/>
            <a:ext cx="2781397" cy="400110"/>
          </a:xfrm>
          <a:prstGeom prst="rect">
            <a:avLst/>
          </a:prstGeom>
        </p:spPr>
        <p:txBody>
          <a:bodyPr wrap="square">
            <a:spAutoFit/>
          </a:bodyPr>
          <a:lstStyle/>
          <a:p>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电源系统批量</a:t>
            </a:r>
            <a:r>
              <a:rPr lang="zh-CN" altLang="en-US" sz="2000" b="1" kern="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测试</a:t>
            </a:r>
            <a:r>
              <a:rPr lang="zh-CN" altLang="en-US" sz="2000" b="1" kern="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平台</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8" name="TextBox 4"/>
          <p:cNvSpPr txBox="1">
            <a:spLocks noChangeArrowheads="1"/>
          </p:cNvSpPr>
          <p:nvPr/>
        </p:nvSpPr>
        <p:spPr bwMode="auto">
          <a:xfrm>
            <a:off x="303446" y="1340768"/>
            <a:ext cx="3188434" cy="1938992"/>
          </a:xfrm>
          <a:prstGeom prst="rect">
            <a:avLst/>
          </a:prstGeom>
          <a:noFill/>
          <a:ln w="9525">
            <a:noFill/>
            <a:miter lim="800000"/>
            <a:headEnd/>
            <a:tailEnd/>
          </a:ln>
        </p:spPr>
        <p:txBody>
          <a:bodyPr wrap="square">
            <a:spAutoFit/>
          </a:bodyPr>
          <a:lstStyle/>
          <a:p>
            <a:pPr marL="342900" indent="-342900" fontAlgn="base">
              <a:spcBef>
                <a:spcPct val="0"/>
              </a:spcBef>
              <a:spcAft>
                <a:spcPct val="0"/>
              </a:spcAft>
              <a:buFont typeface="Wingdings" panose="05000000000000000000" pitchFamily="2" charset="2"/>
              <a:buChar char="Ø"/>
            </a:pPr>
            <a:r>
              <a:rPr lang="zh-CN" altLang="en-US"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纹波系数测试 </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Ø"/>
            </a:pPr>
            <a:r>
              <a:rPr lang="zh-CN" altLang="en-US"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温度系数测试 </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Ø"/>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输出</a:t>
            </a:r>
            <a:r>
              <a:rPr lang="zh-CN" altLang="en-US"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功率测试 </a:t>
            </a: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Ø"/>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转换效率分析；</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Ø"/>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功率因数测试；</a:t>
            </a:r>
            <a:endParaRPr lang="en-US" altLang="zh-CN"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Ø"/>
            </a:pPr>
            <a:r>
              <a:rPr lang="zh-CN" altLang="en-US" sz="20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单道计数率测试等</a:t>
            </a:r>
            <a:endParaRPr lang="en-US" altLang="zh-CN" sz="20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10" name="Picture 8" descr="电源照片2"/>
          <p:cNvPicPr>
            <a:picLocks noChangeAspect="1" noChangeArrowheads="1"/>
          </p:cNvPicPr>
          <p:nvPr/>
        </p:nvPicPr>
        <p:blipFill>
          <a:blip r:embed="rId5"/>
          <a:srcRect/>
          <a:stretch>
            <a:fillRect/>
          </a:stretch>
        </p:blipFill>
        <p:spPr bwMode="auto">
          <a:xfrm>
            <a:off x="4644008" y="967503"/>
            <a:ext cx="2673350" cy="1981200"/>
          </a:xfrm>
          <a:prstGeom prst="rect">
            <a:avLst/>
          </a:prstGeom>
          <a:noFill/>
          <a:ln w="9525">
            <a:noFill/>
            <a:miter lim="800000"/>
            <a:headEnd/>
            <a:tailEnd/>
          </a:ln>
        </p:spPr>
      </p:pic>
    </p:spTree>
    <p:extLst>
      <p:ext uri="{BB962C8B-B14F-4D97-AF65-F5344CB8AC3E}">
        <p14:creationId xmlns:p14="http://schemas.microsoft.com/office/powerpoint/2010/main" val="29030661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692696"/>
            <a:ext cx="8928992" cy="2185214"/>
          </a:xfrm>
          <a:prstGeom prst="rect">
            <a:avLst/>
          </a:prstGeom>
        </p:spPr>
        <p:txBody>
          <a:bodyPr wrap="square">
            <a:spAutoFit/>
          </a:bodyPr>
          <a:lstStyle/>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测试项目以及当前的问题；</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）常规测试项目（低压、高压指标等）；</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天津森特尔电源系统均能达标；</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）单道计数率测试</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项目</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在测试金属暗箱中，利用待测电源系统、电子学系统、</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PMT</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等搭建测试平台。测试工作情况下，单道计数率的变化情况。</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3" name="Picture 8" descr="P81002-170948"/>
          <p:cNvPicPr>
            <a:picLocks noChangeAspect="1" noChangeArrowheads="1"/>
          </p:cNvPicPr>
          <p:nvPr/>
        </p:nvPicPr>
        <p:blipFill>
          <a:blip r:embed="rId2"/>
          <a:srcRect/>
          <a:stretch>
            <a:fillRect/>
          </a:stretch>
        </p:blipFill>
        <p:spPr bwMode="auto">
          <a:xfrm>
            <a:off x="5976689" y="2708920"/>
            <a:ext cx="2771775" cy="3738562"/>
          </a:xfrm>
          <a:prstGeom prst="rect">
            <a:avLst/>
          </a:prstGeom>
          <a:noFill/>
          <a:ln w="9525">
            <a:noFill/>
            <a:miter lim="800000"/>
            <a:headEnd/>
            <a:tailEnd/>
          </a:ln>
        </p:spPr>
      </p:pic>
      <p:sp>
        <p:nvSpPr>
          <p:cNvPr id="4" name="矩形 3"/>
          <p:cNvSpPr/>
          <p:nvPr/>
        </p:nvSpPr>
        <p:spPr>
          <a:xfrm>
            <a:off x="107504" y="3026563"/>
            <a:ext cx="5472608" cy="3354765"/>
          </a:xfrm>
          <a:prstGeom prst="rect">
            <a:avLst/>
          </a:prstGeom>
        </p:spPr>
        <p:txBody>
          <a:bodyPr wrap="square">
            <a:spAutoFit/>
          </a:bodyPr>
          <a:lstStyle/>
          <a:p>
            <a:pPr marL="342900" lvl="0" indent="-342900">
              <a:spcBef>
                <a:spcPct val="20000"/>
              </a:spcBef>
              <a:buFont typeface="Wingdings" panose="05000000000000000000" pitchFamily="2" charset="2"/>
              <a:buChar char="Ø"/>
            </a:pP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低</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阈值、室温情况下，测试</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过程持续</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分钟，每</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秒计算出一</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个单道计数率值；</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anose="05000000000000000000" pitchFamily="2" charset="2"/>
              <a:buChar char="Ø"/>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从</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最后</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分钟的计数率数据的平均值结果发现，不同电源的计数率接近高斯分布</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~N(µ,</a:t>
            </a:r>
            <a:r>
              <a:rPr lang="el-GR"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σ</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；差电源计数率偏高，且分布比较散</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lvl="0" indent="-342900">
              <a:spcBef>
                <a:spcPct val="20000"/>
              </a:spcBef>
              <a:buFont typeface="Wingdings" panose="05000000000000000000" pitchFamily="2" charset="2"/>
              <a:buChar char="Ø"/>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筛选标准；</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1">
              <a:spcBef>
                <a:spcPct val="20000"/>
              </a:spcBef>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基于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分钟</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测试数据，选取单道计数率平均值（最后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分钟）、</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RMS/Mean</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分钟内），同时结合</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分钟内单道计数率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的变化情况</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进行综合判断。</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26125042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792" y="1353818"/>
            <a:ext cx="2884600" cy="194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790" y="3476418"/>
            <a:ext cx="2943618" cy="186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14"/>
          <p:cNvSpPr txBox="1"/>
          <p:nvPr/>
        </p:nvSpPr>
        <p:spPr>
          <a:xfrm>
            <a:off x="5148064" y="980728"/>
            <a:ext cx="3417520" cy="307777"/>
          </a:xfrm>
          <a:prstGeom prst="rect">
            <a:avLst/>
          </a:prstGeom>
          <a:noFill/>
        </p:spPr>
        <p:txBody>
          <a:bodyPr wrap="square" rtlCol="0">
            <a:spAutoFit/>
          </a:bodyPr>
          <a:lstStyle/>
          <a:p>
            <a:r>
              <a:rPr lang="zh-CN" altLang="en-US" sz="1400" dirty="0" smtClean="0">
                <a:solidFill>
                  <a:prstClr val="black"/>
                </a:solidFill>
              </a:rPr>
              <a:t>测试</a:t>
            </a:r>
            <a:r>
              <a:rPr lang="en-US" altLang="zh-CN" sz="1400" dirty="0" smtClean="0">
                <a:solidFill>
                  <a:prstClr val="black"/>
                </a:solidFill>
              </a:rPr>
              <a:t>20</a:t>
            </a:r>
            <a:r>
              <a:rPr lang="zh-CN" altLang="en-US" sz="1400" dirty="0" smtClean="0">
                <a:solidFill>
                  <a:prstClr val="black"/>
                </a:solidFill>
              </a:rPr>
              <a:t>分钟内的计数率变化</a:t>
            </a:r>
            <a:r>
              <a:rPr lang="en-US" altLang="zh-CN" sz="1400" dirty="0" smtClean="0">
                <a:solidFill>
                  <a:prstClr val="black"/>
                </a:solidFill>
              </a:rPr>
              <a:t>(</a:t>
            </a:r>
            <a:r>
              <a:rPr lang="zh-CN" altLang="en-US" sz="1400" dirty="0" smtClean="0">
                <a:solidFill>
                  <a:prstClr val="black"/>
                </a:solidFill>
              </a:rPr>
              <a:t>正常情况</a:t>
            </a:r>
            <a:r>
              <a:rPr lang="en-US" altLang="zh-CN" sz="1400" dirty="0" smtClean="0">
                <a:solidFill>
                  <a:prstClr val="black"/>
                </a:solidFill>
              </a:rPr>
              <a:t>)</a:t>
            </a:r>
            <a:r>
              <a:rPr lang="zh-CN" altLang="en-US" sz="1400" dirty="0" smtClean="0">
                <a:solidFill>
                  <a:prstClr val="black"/>
                </a:solidFill>
              </a:rPr>
              <a:t>：</a:t>
            </a:r>
            <a:endParaRPr lang="zh-CN" altLang="en-US" sz="1400" dirty="0">
              <a:solidFill>
                <a:prstClr val="black"/>
              </a:solidFill>
            </a:endParaRPr>
          </a:p>
        </p:txBody>
      </p:sp>
      <p:sp>
        <p:nvSpPr>
          <p:cNvPr id="16" name="文本框 15"/>
          <p:cNvSpPr txBox="1"/>
          <p:nvPr/>
        </p:nvSpPr>
        <p:spPr>
          <a:xfrm>
            <a:off x="5300926" y="5526565"/>
            <a:ext cx="3262072" cy="307777"/>
          </a:xfrm>
          <a:prstGeom prst="rect">
            <a:avLst/>
          </a:prstGeom>
          <a:noFill/>
        </p:spPr>
        <p:txBody>
          <a:bodyPr wrap="square" rtlCol="0">
            <a:spAutoFit/>
          </a:bodyPr>
          <a:lstStyle/>
          <a:p>
            <a:r>
              <a:rPr lang="zh-CN" altLang="en-US" sz="1400" dirty="0" smtClean="0">
                <a:solidFill>
                  <a:prstClr val="black"/>
                </a:solidFill>
              </a:rPr>
              <a:t>测试</a:t>
            </a:r>
            <a:r>
              <a:rPr lang="en-US" altLang="zh-CN" sz="1400" dirty="0" smtClean="0">
                <a:solidFill>
                  <a:prstClr val="black"/>
                </a:solidFill>
              </a:rPr>
              <a:t>20</a:t>
            </a:r>
            <a:r>
              <a:rPr lang="zh-CN" altLang="en-US" sz="1400" dirty="0" smtClean="0">
                <a:solidFill>
                  <a:prstClr val="black"/>
                </a:solidFill>
              </a:rPr>
              <a:t>分钟内的计数率变化</a:t>
            </a:r>
            <a:r>
              <a:rPr lang="en-US" altLang="zh-CN" sz="1400" dirty="0" smtClean="0">
                <a:solidFill>
                  <a:prstClr val="black"/>
                </a:solidFill>
              </a:rPr>
              <a:t>(</a:t>
            </a:r>
            <a:r>
              <a:rPr lang="zh-CN" altLang="en-US" sz="1400" dirty="0" smtClean="0">
                <a:solidFill>
                  <a:prstClr val="black"/>
                </a:solidFill>
              </a:rPr>
              <a:t>异常情况</a:t>
            </a:r>
            <a:r>
              <a:rPr lang="en-US" altLang="zh-CN" sz="1400" dirty="0" smtClean="0">
                <a:solidFill>
                  <a:prstClr val="black"/>
                </a:solidFill>
              </a:rPr>
              <a:t>)</a:t>
            </a:r>
            <a:r>
              <a:rPr lang="zh-CN" altLang="en-US" sz="1400" dirty="0" smtClean="0">
                <a:solidFill>
                  <a:prstClr val="black"/>
                </a:solidFill>
              </a:rPr>
              <a:t>：</a:t>
            </a:r>
            <a:endParaRPr lang="zh-CN" altLang="en-US" sz="1400" dirty="0">
              <a:solidFill>
                <a:prstClr val="black"/>
              </a:solidFill>
            </a:endParaRPr>
          </a:p>
        </p:txBody>
      </p:sp>
      <p:sp>
        <p:nvSpPr>
          <p:cNvPr id="2" name="矩形 1"/>
          <p:cNvSpPr/>
          <p:nvPr/>
        </p:nvSpPr>
        <p:spPr>
          <a:xfrm>
            <a:off x="728790" y="4274457"/>
            <a:ext cx="4572000" cy="369332"/>
          </a:xfrm>
          <a:prstGeom prst="rect">
            <a:avLst/>
          </a:prstGeom>
        </p:spPr>
        <p:txBody>
          <a:bodyPr>
            <a:spAutoFit/>
          </a:bodyPr>
          <a:lstStyle/>
          <a:p>
            <a:endParaRPr lang="zh-CN" altLang="en-US" dirty="0"/>
          </a:p>
        </p:txBody>
      </p:sp>
      <p:sp>
        <p:nvSpPr>
          <p:cNvPr id="3" name="矩形 2"/>
          <p:cNvSpPr/>
          <p:nvPr/>
        </p:nvSpPr>
        <p:spPr>
          <a:xfrm>
            <a:off x="323528" y="1719912"/>
            <a:ext cx="4104456" cy="3477875"/>
          </a:xfrm>
          <a:prstGeom prst="rect">
            <a:avLst/>
          </a:prstGeom>
        </p:spPr>
        <p:txBody>
          <a:bodyPr wrap="square">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针对</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森特尔第一、二批共</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90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块</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电源测试的情况，基于单道计数率、（</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RMS/mean</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）的分布情况，进行判选，初步认为合格率约为</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80%</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判断</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标准需要经过更多的检验，进行必要的调整之后才能完全确定。</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目前，一方面积极与厂家联系，查找具体原因，提高产品合格率；另一方面，准备样品鉴定与验收任务（</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月下旬完成）。</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35126822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a:spLocks/>
          </p:cNvSpPr>
          <p:nvPr/>
        </p:nvSpPr>
        <p:spPr>
          <a:xfrm>
            <a:off x="395536" y="3068960"/>
            <a:ext cx="8306263" cy="3384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）改善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WR</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交换机的散热，去除风扇</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）将</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基于铜缆的管理端口更换为基于光纤</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lvl="1"/>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使用多芯光缆连接</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WR</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交换机，无需单独布置铜缆的管理网络</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lvl="1"/>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物理层替换，不影响逻辑</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lvl="1"/>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WRS</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直接集成</a:t>
            </a: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）优化</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WRS</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电路布局和功能</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lvl="1"/>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改进布局，更换工业级器件</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4</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）提高时钟性能</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marL="0" indent="0">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）建立大规模</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WRS</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的生产测试平台</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 name="内容占位符 1"/>
          <p:cNvSpPr txBox="1">
            <a:spLocks/>
          </p:cNvSpPr>
          <p:nvPr/>
        </p:nvSpPr>
        <p:spPr>
          <a:xfrm>
            <a:off x="609600" y="2872865"/>
            <a:ext cx="7026380"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1600" b="1" dirty="0">
              <a:solidFill>
                <a:prstClr val="black"/>
              </a:solidFill>
              <a:ea typeface="黑体" pitchFamily="49" charset="-122"/>
            </a:endParaRPr>
          </a:p>
        </p:txBody>
      </p:sp>
      <p:grpSp>
        <p:nvGrpSpPr>
          <p:cNvPr id="6" name="组合 5"/>
          <p:cNvGrpSpPr/>
          <p:nvPr/>
        </p:nvGrpSpPr>
        <p:grpSpPr>
          <a:xfrm>
            <a:off x="462809" y="1400789"/>
            <a:ext cx="8357663" cy="1308131"/>
            <a:chOff x="30761" y="1328781"/>
            <a:chExt cx="9005735" cy="1740179"/>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112" y="1342468"/>
              <a:ext cx="4652384" cy="1726492"/>
            </a:xfrm>
            <a:prstGeom prst="rect">
              <a:avLst/>
            </a:prstGeom>
          </p:spPr>
        </p:pic>
        <p:pic>
          <p:nvPicPr>
            <p:cNvPr id="23554" name="Picture 2" descr="https://www.ohwr.org/attachments/2645/wrs3_03-v3.3-top-wik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1" y="1328781"/>
              <a:ext cx="3325495" cy="1587924"/>
            </a:xfrm>
            <a:prstGeom prst="rect">
              <a:avLst/>
            </a:prstGeom>
            <a:noFill/>
            <a:extLst>
              <a:ext uri="{909E8E84-426E-40DD-AFC4-6F175D3DCCD1}">
                <a14:hiddenFill xmlns:a14="http://schemas.microsoft.com/office/drawing/2010/main">
                  <a:solidFill>
                    <a:srgbClr val="FFFFFF"/>
                  </a:solidFill>
                </a14:hiddenFill>
              </a:ext>
            </a:extLst>
          </p:spPr>
        </p:pic>
        <p:sp>
          <p:nvSpPr>
            <p:cNvPr id="2" name="右箭头 1"/>
            <p:cNvSpPr/>
            <p:nvPr/>
          </p:nvSpPr>
          <p:spPr>
            <a:xfrm>
              <a:off x="3222484" y="1867136"/>
              <a:ext cx="1295400" cy="413871"/>
            </a:xfrm>
            <a:prstGeom prst="rightArrow">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9" name="TextBox 8"/>
          <p:cNvSpPr txBox="1"/>
          <p:nvPr/>
        </p:nvSpPr>
        <p:spPr>
          <a:xfrm>
            <a:off x="131192" y="749895"/>
            <a:ext cx="3680751" cy="523220"/>
          </a:xfrm>
          <a:prstGeom prst="rect">
            <a:avLst/>
          </a:prstGeom>
          <a:noFill/>
        </p:spPr>
        <p:txBody>
          <a:bodyPr wrap="none" rtlCol="0">
            <a:spAutoFit/>
          </a:bodyPr>
          <a:lstStyle/>
          <a:p>
            <a:r>
              <a:rPr lang="en-US" altLang="zh-CN" sz="28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6</a:t>
            </a:r>
            <a:r>
              <a:rPr lang="en-US" altLang="zh-CN" sz="2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8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WR</a:t>
            </a:r>
            <a:r>
              <a:rPr lang="zh-CN" altLang="en-US" sz="28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交换机</a:t>
            </a:r>
            <a:r>
              <a:rPr lang="zh-CN" altLang="en-US" sz="2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改进</a:t>
            </a:r>
            <a:r>
              <a:rPr lang="zh-CN" altLang="en-US" sz="2800" b="1"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情况</a:t>
            </a:r>
          </a:p>
        </p:txBody>
      </p:sp>
    </p:spTree>
    <p:extLst>
      <p:ext uri="{BB962C8B-B14F-4D97-AF65-F5344CB8AC3E}">
        <p14:creationId xmlns:p14="http://schemas.microsoft.com/office/powerpoint/2010/main" val="49743387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p:cNvSpPr>
            <a:spLocks noGrp="1"/>
          </p:cNvSpPr>
          <p:nvPr>
            <p:ph type="title" idx="4294967295"/>
          </p:nvPr>
        </p:nvSpPr>
        <p:spPr>
          <a:xfrm>
            <a:off x="67968" y="836712"/>
            <a:ext cx="6911975" cy="836612"/>
          </a:xfrm>
        </p:spPr>
        <p:txBody>
          <a:bodyPr>
            <a:normAutofit fontScale="90000"/>
          </a:bodyPr>
          <a:lstStyle/>
          <a:p>
            <a:r>
              <a:rPr lang="zh-CN" altLang="en-US" dirty="0"/>
              <a:t/>
            </a:r>
            <a:br>
              <a:rPr lang="zh-CN" altLang="en-US" dirty="0"/>
            </a:br>
            <a:endParaRPr lang="zh-CN" altLang="en-US" dirty="0"/>
          </a:p>
        </p:txBody>
      </p:sp>
      <p:sp>
        <p:nvSpPr>
          <p:cNvPr id="3" name="矩形 2"/>
          <p:cNvSpPr/>
          <p:nvPr/>
        </p:nvSpPr>
        <p:spPr>
          <a:xfrm>
            <a:off x="189268" y="692696"/>
            <a:ext cx="8798123" cy="1015663"/>
          </a:xfrm>
          <a:prstGeom prst="rect">
            <a:avLst/>
          </a:prstGeom>
        </p:spPr>
        <p:txBody>
          <a:bodyPr wrap="square">
            <a:spAutoFit/>
          </a:bodyPr>
          <a:lstStyle/>
          <a:p>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WRS-SCB </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布局布线的修改</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优化；开</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源设计，</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WR </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合作组详细设计</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评审；</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取消未用的预留功能，增加</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low jitter</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电路，修改电源处理</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电路；</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调整布局布线和散热</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设计</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44824"/>
            <a:ext cx="3946878" cy="2952328"/>
          </a:xfrm>
          <a:prstGeom prst="rect">
            <a:avLst/>
          </a:prstGeom>
        </p:spPr>
      </p:pic>
      <p:sp>
        <p:nvSpPr>
          <p:cNvPr id="4" name="矩形 3"/>
          <p:cNvSpPr/>
          <p:nvPr/>
        </p:nvSpPr>
        <p:spPr>
          <a:xfrm>
            <a:off x="611560" y="4901098"/>
            <a:ext cx="2748399" cy="400110"/>
          </a:xfrm>
          <a:prstGeom prst="rect">
            <a:avLst/>
          </a:prstGeom>
        </p:spPr>
        <p:txBody>
          <a:bodyPr wrap="square">
            <a:spAutoFit/>
          </a:bodyPr>
          <a:lstStyle/>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WRS-FL Switch</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测试</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84784"/>
            <a:ext cx="4520395" cy="321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文本框 12"/>
          <p:cNvSpPr txBox="1"/>
          <p:nvPr/>
        </p:nvSpPr>
        <p:spPr>
          <a:xfrm>
            <a:off x="4588329" y="4869160"/>
            <a:ext cx="4376159"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经过</a:t>
            </a:r>
            <a:r>
              <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30</a:t>
            </a:r>
            <a:r>
              <a:rPr lang="zh-CN" altLang="en-US"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套设备生产验证，确立工艺流程</a:t>
            </a:r>
            <a:endParaRPr lang="en-US" altLang="zh-CN"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52" name="矩形 51"/>
          <p:cNvSpPr/>
          <p:nvPr/>
        </p:nvSpPr>
        <p:spPr>
          <a:xfrm>
            <a:off x="107504" y="5445224"/>
            <a:ext cx="8856984" cy="1015663"/>
          </a:xfrm>
          <a:prstGeom prst="rect">
            <a:avLst/>
          </a:prstGeom>
        </p:spPr>
        <p:txBody>
          <a:bodyPr wrap="square">
            <a:spAutoFit/>
          </a:bodyPr>
          <a:lstStyle/>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WRS-FL</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是针对</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LHAASO</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定制的</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WR</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交换机，目前新的样机已经用于不同测试系统的实际使用当中，功能</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及性能测试</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正常。清华方面建立</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了批量生产和检测的</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流程，具备</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批量生产的</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条件。</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369984041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95714" y="692696"/>
            <a:ext cx="4108817" cy="523220"/>
          </a:xfrm>
          <a:prstGeom prst="rect">
            <a:avLst/>
          </a:prstGeom>
        </p:spPr>
        <p:txBody>
          <a:bodyPr wrap="none">
            <a:spAutoFit/>
          </a:bodyPr>
          <a:lstStyle/>
          <a:p>
            <a:r>
              <a:rPr lang="zh-CN" altLang="en-US" sz="28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二</a:t>
            </a:r>
            <a:r>
              <a:rPr lang="zh-CN" altLang="en-US" sz="28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8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ED</a:t>
            </a:r>
            <a:r>
              <a:rPr lang="zh-CN" altLang="en-US" sz="28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组装与性能测试</a:t>
            </a:r>
            <a:endParaRPr lang="zh-CN" altLang="en-US" sz="28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6" name="TextBox 35"/>
          <p:cNvSpPr txBox="1"/>
          <p:nvPr/>
        </p:nvSpPr>
        <p:spPr>
          <a:xfrm>
            <a:off x="4214445" y="1395568"/>
            <a:ext cx="4822051" cy="1015663"/>
          </a:xfrm>
          <a:prstGeom prst="rect">
            <a:avLst/>
          </a:prstGeom>
          <a:noFill/>
        </p:spPr>
        <p:txBody>
          <a:bodyPr wrap="square" rtlCol="0">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中国科学院光电研究院</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承担</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组装任务</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探测器组装及初步测试</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速度：</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156/</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月。</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8" name="内容占位符 2"/>
          <p:cNvSpPr txBox="1"/>
          <p:nvPr/>
        </p:nvSpPr>
        <p:spPr>
          <a:xfrm>
            <a:off x="4261314" y="1795681"/>
            <a:ext cx="5200621" cy="4785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Font typeface="Arial" panose="020B0604020202020204"/>
              <a:buNone/>
            </a:pPr>
            <a:endParaRPr lang="zh-CN" altLang="en-US" sz="2000"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54287"/>
            <a:ext cx="3784480" cy="336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7793" y="2564904"/>
            <a:ext cx="4718703" cy="3010146"/>
          </a:xfrm>
          <a:prstGeom prst="rect">
            <a:avLst/>
          </a:prstGeom>
        </p:spPr>
      </p:pic>
      <p:sp>
        <p:nvSpPr>
          <p:cNvPr id="2" name="矩形 1"/>
          <p:cNvSpPr/>
          <p:nvPr/>
        </p:nvSpPr>
        <p:spPr>
          <a:xfrm>
            <a:off x="467544" y="5765194"/>
            <a:ext cx="4213711" cy="400110"/>
          </a:xfrm>
          <a:prstGeom prst="rect">
            <a:avLst/>
          </a:prstGeom>
        </p:spPr>
        <p:txBody>
          <a:bodyPr wrap="square">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各</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部件</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组装、线缆连接与初步测试；</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2" name="TextBox 31"/>
          <p:cNvSpPr txBox="1"/>
          <p:nvPr/>
        </p:nvSpPr>
        <p:spPr>
          <a:xfrm>
            <a:off x="179512" y="1268760"/>
            <a:ext cx="2311851" cy="461665"/>
          </a:xfrm>
          <a:prstGeom prst="rect">
            <a:avLst/>
          </a:prstGeom>
          <a:noFill/>
        </p:spPr>
        <p:txBody>
          <a:bodyPr wrap="none" rtlCol="0">
            <a:spAutoFit/>
          </a:bodyPr>
          <a:lstStyle/>
          <a:p>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1.   ED</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组装工程</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046959782"/>
              </p:ext>
            </p:extLst>
          </p:nvPr>
        </p:nvGraphicFramePr>
        <p:xfrm>
          <a:off x="251520" y="2203460"/>
          <a:ext cx="6408712" cy="4177868"/>
        </p:xfrm>
        <a:graphic>
          <a:graphicData uri="http://schemas.openxmlformats.org/drawingml/2006/table">
            <a:tbl>
              <a:tblPr firstRow="1" bandRow="1">
                <a:tableStyleId>{5C22544A-7EE6-4342-B048-85BDC9FD1C3A}</a:tableStyleId>
              </a:tblPr>
              <a:tblGrid>
                <a:gridCol w="1963029"/>
                <a:gridCol w="4445683"/>
              </a:tblGrid>
              <a:tr h="222426">
                <a:tc>
                  <a:txBody>
                    <a:bodyPr/>
                    <a:lstStyle/>
                    <a:p>
                      <a:pPr algn="l">
                        <a:spcAft>
                          <a:spcPts val="0"/>
                        </a:spcAft>
                      </a:pPr>
                      <a:r>
                        <a:rPr lang="zh-CN" sz="1800" b="1" dirty="0">
                          <a:effectLst/>
                          <a:latin typeface="Times New Roman" panose="02020603050405020304" pitchFamily="18" charset="0"/>
                          <a:ea typeface="新宋体" panose="02010609030101010101" pitchFamily="49" charset="-122"/>
                          <a:cs typeface="Times New Roman" panose="02020603050405020304" pitchFamily="18" charset="0"/>
                        </a:rPr>
                        <a:t>工序名称</a:t>
                      </a:r>
                    </a:p>
                  </a:txBody>
                  <a:tcPr marL="68580" marR="68580" marT="0" marB="0" anchor="ctr"/>
                </a:tc>
                <a:tc>
                  <a:txBody>
                    <a:bodyPr/>
                    <a:lstStyle/>
                    <a:p>
                      <a:pPr algn="l">
                        <a:spcAft>
                          <a:spcPts val="0"/>
                        </a:spcAft>
                      </a:pPr>
                      <a:r>
                        <a:rPr lang="zh-CN" sz="1800" b="1" dirty="0">
                          <a:effectLst/>
                          <a:latin typeface="Times New Roman" panose="02020603050405020304" pitchFamily="18" charset="0"/>
                          <a:ea typeface="新宋体" panose="02010609030101010101" pitchFamily="49" charset="-122"/>
                          <a:cs typeface="Times New Roman" panose="02020603050405020304" pitchFamily="18" charset="0"/>
                        </a:rPr>
                        <a:t>指标要求</a:t>
                      </a:r>
                    </a:p>
                  </a:txBody>
                  <a:tcPr marL="68580" marR="68580" marT="0" marB="0" anchor="ctr"/>
                </a:tc>
              </a:tr>
              <a:tr h="1334554">
                <a:tc>
                  <a:txBody>
                    <a:bodyPr/>
                    <a:lstStyle/>
                    <a:p>
                      <a:pPr indent="-1270" algn="l">
                        <a:lnSpc>
                          <a:spcPct val="150000"/>
                        </a:lnSpc>
                        <a:spcAft>
                          <a:spcPts val="0"/>
                        </a:spcAft>
                      </a:pP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探测器</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单元制作</a:t>
                      </a:r>
                    </a:p>
                  </a:txBody>
                  <a:tcPr marL="68580" marR="68580" marT="0" marB="0"/>
                </a:tc>
                <a:tc>
                  <a:txBody>
                    <a:bodyPr/>
                    <a:lstStyle/>
                    <a:p>
                      <a:pPr marL="19685" indent="635" algn="l">
                        <a:lnSpc>
                          <a:spcPct val="150000"/>
                        </a:lnSpc>
                        <a:spcAft>
                          <a:spcPts val="0"/>
                        </a:spcAf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制作完成后，光纤无断裂。</a:t>
                      </a:r>
                    </a:p>
                    <a:p>
                      <a:pPr marL="19685" indent="635" algn="l">
                        <a:lnSpc>
                          <a:spcPct val="150000"/>
                        </a:lnSpc>
                        <a:spcAft>
                          <a:spcPts val="0"/>
                        </a:spcAf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光纤圆弧顶端距离闪烁体边缘</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6.5cm</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sym typeface="Symbol"/>
                        </a:rPr>
                        <a:t></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0.5cm</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p>
                      <a:pPr marL="19685" indent="635" algn="l">
                        <a:lnSpc>
                          <a:spcPct val="150000"/>
                        </a:lnSpc>
                        <a:spcAft>
                          <a:spcPts val="0"/>
                        </a:spcAf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包层贴合完整，无外露闪烁体。</a:t>
                      </a:r>
                    </a:p>
                  </a:txBody>
                  <a:tcPr marL="68580" marR="68580" marT="0" marB="0"/>
                </a:tc>
              </a:tr>
              <a:tr h="1000915">
                <a:tc>
                  <a:txBody>
                    <a:bodyPr/>
                    <a:lstStyle/>
                    <a:p>
                      <a:pPr indent="18415" algn="l">
                        <a:lnSpc>
                          <a:spcPct val="150000"/>
                        </a:lnSpc>
                        <a:spcAft>
                          <a:spcPts val="0"/>
                        </a:spcAft>
                      </a:pP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探测</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灵敏单元的内置</a:t>
                      </a:r>
                    </a:p>
                  </a:txBody>
                  <a:tcPr marL="68580" marR="68580" marT="0" marB="0"/>
                </a:tc>
                <a:tc>
                  <a:txBody>
                    <a:bodyPr/>
                    <a:lstStyle/>
                    <a:p>
                      <a:pPr marL="19685" indent="19685" algn="l">
                        <a:lnSpc>
                          <a:spcPct val="150000"/>
                        </a:lnSpc>
                        <a:spcAft>
                          <a:spcPts val="0"/>
                        </a:spcAf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内置完成后，光纤无断裂。</a:t>
                      </a:r>
                    </a:p>
                    <a:p>
                      <a:pPr marL="19685" indent="19685" algn="l">
                        <a:lnSpc>
                          <a:spcPct val="150000"/>
                        </a:lnSpc>
                        <a:spcAft>
                          <a:spcPts val="0"/>
                        </a:spcAf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探测器单元固定在外壳内确定位置，定位精度小于</a:t>
                      </a:r>
                      <a:r>
                        <a:rPr lang="en-US" sz="1800" b="1" kern="100" dirty="0">
                          <a:effectLst/>
                          <a:latin typeface="Times New Roman" panose="02020603050405020304" pitchFamily="18" charset="0"/>
                          <a:ea typeface="新宋体" panose="02010609030101010101" pitchFamily="49" charset="-122"/>
                          <a:cs typeface="Times New Roman" panose="02020603050405020304" pitchFamily="18" charset="0"/>
                        </a:rPr>
                        <a:t>3mm</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a:t>
                      </a:r>
                    </a:p>
                  </a:txBody>
                  <a:tcPr marL="68580" marR="68580" marT="0" marB="0"/>
                </a:tc>
              </a:tr>
              <a:tr h="667277">
                <a:tc>
                  <a:txBody>
                    <a:bodyPr/>
                    <a:lstStyle/>
                    <a:p>
                      <a:pPr marL="1270" indent="-19685" algn="l">
                        <a:lnSpc>
                          <a:spcPct val="150000"/>
                        </a:lnSpc>
                        <a:spcAft>
                          <a:spcPts val="0"/>
                        </a:spcAft>
                      </a:pP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光纤端面处理</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marL="19685" indent="19685" algn="l">
                        <a:lnSpc>
                          <a:spcPct val="150000"/>
                        </a:lnSpc>
                        <a:spcAft>
                          <a:spcPts val="0"/>
                        </a:spcAft>
                      </a:pP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光纤端面无裂痕</a:t>
                      </a:r>
                    </a:p>
                  </a:txBody>
                  <a:tcPr marL="68580" marR="68580" marT="0" marB="0"/>
                </a:tc>
              </a:tr>
              <a:tr h="667277">
                <a:tc>
                  <a:txBody>
                    <a:bodyPr/>
                    <a:lstStyle/>
                    <a:p>
                      <a:pPr marL="1270" indent="-19685" algn="l">
                        <a:lnSpc>
                          <a:spcPct val="150000"/>
                        </a:lnSpc>
                        <a:spcAft>
                          <a:spcPts val="0"/>
                        </a:spcAft>
                      </a:pP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附件组装</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c>
                  <a:txBody>
                    <a:bodyPr/>
                    <a:lstStyle/>
                    <a:p>
                      <a:pPr marL="19685" indent="19685" algn="l">
                        <a:lnSpc>
                          <a:spcPct val="150000"/>
                        </a:lnSpc>
                        <a:spcAft>
                          <a:spcPts val="0"/>
                        </a:spcAft>
                      </a:pP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电子学</a:t>
                      </a:r>
                      <a:r>
                        <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rPr>
                        <a:t>系统</a:t>
                      </a: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a:t>
                      </a:r>
                      <a:r>
                        <a:rPr lang="zh-CN" altLang="en-US"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光电倍增管、</a:t>
                      </a:r>
                      <a:r>
                        <a:rPr lang="zh-CN"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电源系统</a:t>
                      </a:r>
                      <a:r>
                        <a:rPr lang="zh-CN" altLang="en-US" sz="1800" b="1" kern="100" dirty="0" smtClean="0">
                          <a:effectLst/>
                          <a:latin typeface="Times New Roman" panose="02020603050405020304" pitchFamily="18" charset="0"/>
                          <a:ea typeface="新宋体" panose="02010609030101010101" pitchFamily="49" charset="-122"/>
                          <a:cs typeface="Times New Roman" panose="02020603050405020304" pitchFamily="18" charset="0"/>
                        </a:rPr>
                        <a:t>等</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68580" marR="68580" marT="0" marB="0"/>
                </a:tc>
              </a:tr>
            </a:tbl>
          </a:graphicData>
        </a:graphic>
      </p:graphicFrame>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185413" y="4472051"/>
            <a:ext cx="1518558" cy="2024744"/>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31339" t="41690" r="25019"/>
          <a:stretch/>
        </p:blipFill>
        <p:spPr>
          <a:xfrm rot="10800000">
            <a:off x="6984704" y="2564903"/>
            <a:ext cx="1919976" cy="1923967"/>
          </a:xfrm>
          <a:prstGeom prst="rect">
            <a:avLst/>
          </a:prstGeom>
        </p:spPr>
      </p:pic>
      <p:sp>
        <p:nvSpPr>
          <p:cNvPr id="12" name="矩形 11"/>
          <p:cNvSpPr/>
          <p:nvPr/>
        </p:nvSpPr>
        <p:spPr>
          <a:xfrm>
            <a:off x="323528" y="764704"/>
            <a:ext cx="6264696" cy="1323439"/>
          </a:xfrm>
          <a:prstGeom prst="rect">
            <a:avLst/>
          </a:prstGeom>
        </p:spPr>
        <p:txBody>
          <a:bodyPr wrap="square">
            <a:spAutoFit/>
          </a:bodyPr>
          <a:lstStyle/>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9</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月初开始，对光电院的工人</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进行了组装</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培训，确定组装工艺流程以及组装中各项指标要求，严格规范执行。组装之后的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需要经过现场简单的测试，反映工作情况，及时</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发现</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问题并加以解决。</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704" y="908720"/>
            <a:ext cx="1919976" cy="1439982"/>
          </a:xfrm>
          <a:prstGeom prst="rect">
            <a:avLst/>
          </a:prstGeom>
        </p:spPr>
      </p:pic>
    </p:spTree>
    <p:extLst>
      <p:ext uri="{BB962C8B-B14F-4D97-AF65-F5344CB8AC3E}">
        <p14:creationId xmlns:p14="http://schemas.microsoft.com/office/powerpoint/2010/main" val="30980854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2780928"/>
            <a:ext cx="2232248" cy="2976331"/>
          </a:xfrm>
          <a:prstGeom prst="rect">
            <a:avLst/>
          </a:prstGeom>
        </p:spPr>
      </p:pic>
      <p:sp>
        <p:nvSpPr>
          <p:cNvPr id="4" name="矩形 3"/>
          <p:cNvSpPr/>
          <p:nvPr/>
        </p:nvSpPr>
        <p:spPr>
          <a:xfrm>
            <a:off x="107504" y="764704"/>
            <a:ext cx="8856984" cy="1323439"/>
          </a:xfrm>
          <a:prstGeom prst="rect">
            <a:avLst/>
          </a:prstGeom>
        </p:spPr>
        <p:txBody>
          <a:bodyPr wrap="square">
            <a:spAutoFit/>
          </a:bodyPr>
          <a:lstStyle/>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9</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月初正式开始批量组装。首批的一摞</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于</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9</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日发往山大。目前正在进行性能测试。</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预计</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月中下旬，将完成一整车（</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156ED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）的组装并运往山大进行整体性能测试</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。随后，将陆续制作年底前需要的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并及时运输至稻城。</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p:txBody>
      </p:sp>
      <p:graphicFrame>
        <p:nvGraphicFramePr>
          <p:cNvPr id="7" name="内容占位符 3"/>
          <p:cNvGraphicFramePr>
            <a:graphicFrameLocks/>
          </p:cNvGraphicFramePr>
          <p:nvPr>
            <p:extLst>
              <p:ext uri="{D42A27DB-BD31-4B8C-83A1-F6EECF244321}">
                <p14:modId xmlns:p14="http://schemas.microsoft.com/office/powerpoint/2010/main" val="1614413786"/>
              </p:ext>
            </p:extLst>
          </p:nvPr>
        </p:nvGraphicFramePr>
        <p:xfrm>
          <a:off x="323528" y="2334246"/>
          <a:ext cx="5688632" cy="3903066"/>
        </p:xfrm>
        <a:graphic>
          <a:graphicData uri="http://schemas.openxmlformats.org/drawingml/2006/table">
            <a:tbl>
              <a:tblPr firstRow="1" firstCol="1" bandRow="1">
                <a:tableStyleId>{5C22544A-7EE6-4342-B048-85BDC9FD1C3A}</a:tableStyleId>
              </a:tblPr>
              <a:tblGrid>
                <a:gridCol w="2925014"/>
                <a:gridCol w="2763618"/>
              </a:tblGrid>
              <a:tr h="371310">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组件名称</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个数</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417414">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闪烁体</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dirty="0" smtClean="0">
                          <a:effectLst/>
                          <a:latin typeface="Times New Roman" panose="02020603050405020304" pitchFamily="18" charset="0"/>
                          <a:ea typeface="新宋体" panose="02010609030101010101" pitchFamily="49" charset="-122"/>
                          <a:cs typeface="Times New Roman" panose="02020603050405020304" pitchFamily="18" charset="0"/>
                        </a:rPr>
                        <a:t>1800</a:t>
                      </a:r>
                      <a:r>
                        <a:rPr lang="zh-CN" sz="1800" b="1" kern="0" dirty="0" smtClean="0">
                          <a:effectLst/>
                          <a:latin typeface="Times New Roman" panose="02020603050405020304" pitchFamily="18" charset="0"/>
                          <a:ea typeface="新宋体" panose="02010609030101010101" pitchFamily="49" charset="-122"/>
                          <a:cs typeface="Times New Roman" panose="02020603050405020304" pitchFamily="18" charset="0"/>
                        </a:rPr>
                        <a:t>块</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423221">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光纤</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dirty="0" smtClean="0">
                          <a:effectLst/>
                          <a:latin typeface="Times New Roman" panose="02020603050405020304" pitchFamily="18" charset="0"/>
                          <a:ea typeface="新宋体" panose="02010609030101010101" pitchFamily="49" charset="-122"/>
                          <a:cs typeface="Times New Roman" panose="02020603050405020304" pitchFamily="18" charset="0"/>
                        </a:rPr>
                        <a:t>235km</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371310">
                <a:tc>
                  <a:txBody>
                    <a:bodyPr/>
                    <a:lstStyle/>
                    <a:p>
                      <a:pPr algn="ctr">
                        <a:spcAft>
                          <a:spcPts val="0"/>
                        </a:spcAft>
                      </a:pP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PMT</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（含磁屏蔽膜）</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a:effectLst/>
                          <a:latin typeface="Times New Roman" panose="02020603050405020304" pitchFamily="18" charset="0"/>
                          <a:ea typeface="新宋体" panose="02010609030101010101" pitchFamily="49" charset="-122"/>
                          <a:cs typeface="Times New Roman" panose="02020603050405020304" pitchFamily="18" charset="0"/>
                        </a:rPr>
                        <a:t>548</a:t>
                      </a:r>
                      <a:r>
                        <a:rPr lang="zh-CN" sz="1800" b="1" kern="0">
                          <a:effectLst/>
                          <a:latin typeface="Times New Roman" panose="02020603050405020304" pitchFamily="18" charset="0"/>
                          <a:ea typeface="新宋体" panose="02010609030101010101" pitchFamily="49" charset="-122"/>
                          <a:cs typeface="Times New Roman" panose="02020603050405020304" pitchFamily="18" charset="0"/>
                        </a:rPr>
                        <a:t>只</a:t>
                      </a:r>
                      <a:endParaRPr lang="zh-CN" sz="1800" b="1" kern="1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371310">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电子学</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141</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371310">
                <a:tc>
                  <a:txBody>
                    <a:bodyPr/>
                    <a:lstStyle/>
                    <a:p>
                      <a:pPr algn="ctr">
                        <a:spcAft>
                          <a:spcPts val="0"/>
                        </a:spcAft>
                      </a:pPr>
                      <a:r>
                        <a:rPr lang="zh-CN" sz="1800" b="1" kern="0">
                          <a:effectLst/>
                          <a:latin typeface="Times New Roman" panose="02020603050405020304" pitchFamily="18" charset="0"/>
                          <a:ea typeface="新宋体" panose="02010609030101010101" pitchFamily="49" charset="-122"/>
                          <a:cs typeface="Times New Roman" panose="02020603050405020304" pitchFamily="18" charset="0"/>
                        </a:rPr>
                        <a:t>电源</a:t>
                      </a:r>
                      <a:endParaRPr lang="zh-CN" sz="1800" b="1" kern="1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156</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371310">
                <a:tc>
                  <a:txBody>
                    <a:bodyPr/>
                    <a:lstStyle/>
                    <a:p>
                      <a:pPr algn="ctr">
                        <a:spcAft>
                          <a:spcPts val="0"/>
                        </a:spcAft>
                      </a:pP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Tyvek</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，黑布</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可供</a:t>
                      </a: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1200</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台</a:t>
                      </a: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ED</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使用</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371310">
                <a:tc>
                  <a:txBody>
                    <a:bodyPr/>
                    <a:lstStyle/>
                    <a:p>
                      <a:pPr algn="ctr">
                        <a:spcAft>
                          <a:spcPts val="0"/>
                        </a:spcAft>
                      </a:pPr>
                      <a:r>
                        <a:rPr lang="zh-CN" sz="1800" b="1" kern="0">
                          <a:effectLst/>
                          <a:latin typeface="Times New Roman" panose="02020603050405020304" pitchFamily="18" charset="0"/>
                          <a:ea typeface="新宋体" panose="02010609030101010101" pitchFamily="49" charset="-122"/>
                          <a:cs typeface="Times New Roman" panose="02020603050405020304" pitchFamily="18" charset="0"/>
                        </a:rPr>
                        <a:t>光电复合连接器插座</a:t>
                      </a:r>
                      <a:endParaRPr lang="zh-CN" sz="1800" b="1" kern="1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290</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439713">
                <a:tc>
                  <a:txBody>
                    <a:bodyPr/>
                    <a:lstStyle/>
                    <a:p>
                      <a:pPr algn="ctr">
                        <a:spcAft>
                          <a:spcPts val="0"/>
                        </a:spcAft>
                      </a:pPr>
                      <a:r>
                        <a:rPr lang="zh-CN" sz="1800" b="1" kern="0">
                          <a:effectLst/>
                          <a:latin typeface="Times New Roman" panose="02020603050405020304" pitchFamily="18" charset="0"/>
                          <a:ea typeface="新宋体" panose="02010609030101010101" pitchFamily="49" charset="-122"/>
                          <a:cs typeface="Times New Roman" panose="02020603050405020304" pitchFamily="18" charset="0"/>
                        </a:rPr>
                        <a:t>信号线缆，温湿度探头</a:t>
                      </a:r>
                      <a:endParaRPr lang="zh-CN" sz="1800" b="1" kern="1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信号</a:t>
                      </a: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462</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对，温湿度</a:t>
                      </a: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200</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对</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r h="371310">
                <a:tc>
                  <a:txBody>
                    <a:bodyPr/>
                    <a:lstStyle/>
                    <a:p>
                      <a:pPr algn="ctr">
                        <a:spcAft>
                          <a:spcPts val="0"/>
                        </a:spcAft>
                      </a:pPr>
                      <a:r>
                        <a:rPr lang="zh-CN" sz="1800" b="1" kern="0">
                          <a:effectLst/>
                          <a:latin typeface="Times New Roman" panose="02020603050405020304" pitchFamily="18" charset="0"/>
                          <a:ea typeface="新宋体" panose="02010609030101010101" pitchFamily="49" charset="-122"/>
                          <a:cs typeface="Times New Roman" panose="02020603050405020304" pitchFamily="18" charset="0"/>
                        </a:rPr>
                        <a:t>外壳</a:t>
                      </a:r>
                      <a:endParaRPr lang="zh-CN" sz="1800" b="1" kern="10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c>
                  <a:txBody>
                    <a:bodyPr/>
                    <a:lstStyle/>
                    <a:p>
                      <a:pPr algn="ctr">
                        <a:spcAft>
                          <a:spcPts val="0"/>
                        </a:spcAft>
                      </a:pPr>
                      <a:r>
                        <a:rPr lang="en-US" sz="1800" b="1" kern="0" dirty="0">
                          <a:effectLst/>
                          <a:latin typeface="Times New Roman" panose="02020603050405020304" pitchFamily="18" charset="0"/>
                          <a:ea typeface="新宋体" panose="02010609030101010101" pitchFamily="49" charset="-122"/>
                          <a:cs typeface="Times New Roman" panose="02020603050405020304" pitchFamily="18" charset="0"/>
                        </a:rPr>
                        <a:t>507</a:t>
                      </a:r>
                      <a:r>
                        <a:rPr lang="zh-CN" sz="1800" b="1" kern="0" dirty="0">
                          <a:effectLst/>
                          <a:latin typeface="Times New Roman" panose="02020603050405020304" pitchFamily="18" charset="0"/>
                          <a:ea typeface="新宋体" panose="02010609030101010101" pitchFamily="49" charset="-122"/>
                          <a:cs typeface="Times New Roman" panose="02020603050405020304" pitchFamily="18" charset="0"/>
                        </a:rPr>
                        <a:t>套</a:t>
                      </a:r>
                      <a:endParaRPr lang="zh-CN" sz="1800" b="1" kern="100" dirty="0">
                        <a:effectLst/>
                        <a:latin typeface="Times New Roman" panose="02020603050405020304" pitchFamily="18" charset="0"/>
                        <a:ea typeface="新宋体" panose="02010609030101010101" pitchFamily="49" charset="-122"/>
                        <a:cs typeface="Times New Roman" panose="02020603050405020304" pitchFamily="18" charset="0"/>
                      </a:endParaRPr>
                    </a:p>
                  </a:txBody>
                  <a:tcPr marL="50177" marR="50177" marT="50177" marB="50177"/>
                </a:tc>
              </a:tr>
            </a:tbl>
          </a:graphicData>
        </a:graphic>
      </p:graphicFrame>
    </p:spTree>
    <p:extLst>
      <p:ext uri="{BB962C8B-B14F-4D97-AF65-F5344CB8AC3E}">
        <p14:creationId xmlns:p14="http://schemas.microsoft.com/office/powerpoint/2010/main" val="6440799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504" y="764704"/>
            <a:ext cx="3888432" cy="461665"/>
          </a:xfrm>
          <a:prstGeom prst="rect">
            <a:avLst/>
          </a:prstGeom>
        </p:spPr>
        <p:txBody>
          <a:bodyPr wrap="square">
            <a:spAutoFit/>
          </a:bodyPr>
          <a:lstStyle/>
          <a:p>
            <a:r>
              <a:rPr lang="en-US" altLang="zh-CN" sz="2400" b="1" kern="0"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en-US" altLang="zh-CN"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ED</a:t>
            </a:r>
            <a:r>
              <a:rPr lang="zh-CN" altLang="en-US"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整体性能测量与标定</a:t>
            </a:r>
            <a:endParaRPr lang="en-US" altLang="zh-CN" sz="24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矩形 1"/>
          <p:cNvSpPr/>
          <p:nvPr/>
        </p:nvSpPr>
        <p:spPr>
          <a:xfrm>
            <a:off x="4971290" y="2153176"/>
            <a:ext cx="4065206" cy="3724096"/>
          </a:xfrm>
          <a:prstGeom prst="rect">
            <a:avLst/>
          </a:prstGeom>
        </p:spPr>
        <p:txBody>
          <a:bodyPr wrap="square">
            <a:spAutoFit/>
          </a:bodyPr>
          <a:lstStyle/>
          <a:p>
            <a:pPr indent="306070" algn="just">
              <a:spcAft>
                <a:spcPts val="0"/>
              </a:spcAft>
            </a:pPr>
            <a:r>
              <a:rPr lang="zh-CN" altLang="en-US" sz="2000" b="1" kern="100" dirty="0" smtClean="0">
                <a:solidFill>
                  <a:srgbClr val="FF0000"/>
                </a:solidFill>
                <a:latin typeface="Times New Roman" panose="02020603050405020304" pitchFamily="18" charset="0"/>
                <a:ea typeface="新宋体" panose="02010609030101010101" pitchFamily="49" charset="-122"/>
                <a:cs typeface="Times New Roman" panose="02020603050405020304" pitchFamily="18" charset="0"/>
              </a:rPr>
              <a:t>主要测试项目和测试精度要求</a:t>
            </a:r>
            <a:r>
              <a:rPr lang="zh-CN" altLang="en-US" sz="2000"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zh-CN" sz="2000" kern="100" dirty="0">
              <a:latin typeface="Times New Roman" panose="02020603050405020304" pitchFamily="18" charset="0"/>
              <a:ea typeface="新宋体" panose="02010609030101010101" pitchFamily="49" charset="-122"/>
              <a:cs typeface="Times New Roman" panose="02020603050405020304" pitchFamily="18" charset="0"/>
            </a:endParaRPr>
          </a:p>
          <a:p>
            <a:pPr lvl="0" algn="just">
              <a:spcAft>
                <a:spcPts val="0"/>
              </a:spcAft>
            </a:pP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每个</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位置的单粒子电荷谱。要求电荷谱峰值位置测量精度好于</a:t>
            </a:r>
            <a:r>
              <a:rPr lang="en-US"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kern="100" dirty="0">
              <a:latin typeface="Times New Roman" panose="02020603050405020304" pitchFamily="18" charset="0"/>
              <a:ea typeface="新宋体" panose="02010609030101010101" pitchFamily="49" charset="-122"/>
              <a:cs typeface="Times New Roman" panose="02020603050405020304" pitchFamily="18" charset="0"/>
            </a:endParaRPr>
          </a:p>
          <a:p>
            <a:pPr lvl="0" algn="just">
              <a:spcAft>
                <a:spcPts val="0"/>
              </a:spcAft>
            </a:pP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每个</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位置的时间分辨。要求时间分辨值的测量精度小于</a:t>
            </a:r>
            <a:r>
              <a:rPr lang="en-US"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0.1ns</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zh-CN" kern="100" dirty="0">
              <a:latin typeface="Times New Roman" panose="02020603050405020304" pitchFamily="18" charset="0"/>
              <a:ea typeface="新宋体" panose="02010609030101010101" pitchFamily="49" charset="-122"/>
              <a:cs typeface="Times New Roman" panose="02020603050405020304" pitchFamily="18" charset="0"/>
            </a:endParaRPr>
          </a:p>
          <a:p>
            <a:pPr lvl="0" algn="just">
              <a:spcAft>
                <a:spcPts val="0"/>
              </a:spcAft>
            </a:pP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每个</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位置的探测效率。要求探测效率的测量误差小于</a:t>
            </a:r>
            <a:r>
              <a:rPr lang="en-US"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zh-CN" kern="100" dirty="0">
              <a:latin typeface="Times New Roman" panose="02020603050405020304" pitchFamily="18" charset="0"/>
              <a:ea typeface="新宋体" panose="02010609030101010101" pitchFamily="49" charset="-122"/>
              <a:cs typeface="Times New Roman" panose="02020603050405020304" pitchFamily="18" charset="0"/>
            </a:endParaRPr>
          </a:p>
          <a:p>
            <a:pPr lvl="0" algn="just">
              <a:spcAft>
                <a:spcPts val="0"/>
              </a:spcAft>
            </a:pP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4</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不同</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探测器间的相对时间差。要求每个位置上的时间测量差值的精度小于</a:t>
            </a:r>
            <a:r>
              <a:rPr lang="en-US"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0.1ns</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zh-CN" kern="100" dirty="0">
              <a:latin typeface="Times New Roman" panose="02020603050405020304" pitchFamily="18" charset="0"/>
              <a:ea typeface="新宋体" panose="02010609030101010101" pitchFamily="49" charset="-122"/>
              <a:cs typeface="Times New Roman" panose="02020603050405020304" pitchFamily="18" charset="0"/>
            </a:endParaRPr>
          </a:p>
          <a:p>
            <a:pPr lvl="0" algn="just">
              <a:spcAft>
                <a:spcPts val="0"/>
              </a:spcAft>
            </a:pP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给</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出每个探测器单道计数率的测量结果</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kern="100" dirty="0" smtClean="0">
              <a:latin typeface="Times New Roman" panose="02020603050405020304" pitchFamily="18" charset="0"/>
              <a:ea typeface="新宋体" panose="02010609030101010101" pitchFamily="49" charset="-122"/>
              <a:cs typeface="Times New Roman" panose="02020603050405020304" pitchFamily="18" charset="0"/>
            </a:endParaRPr>
          </a:p>
          <a:p>
            <a:pPr lvl="0" algn="just">
              <a:spcAft>
                <a:spcPts val="0"/>
              </a:spcAft>
            </a:pP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6</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每天</a:t>
            </a:r>
            <a:r>
              <a:rPr lang="zh-CN" altLang="zh-CN" b="1" kern="100" dirty="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测试的探测器</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数目</a:t>
            </a:r>
            <a:r>
              <a:rPr lang="zh-CN" altLang="en-US"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&gt;10</a:t>
            </a:r>
            <a:r>
              <a:rPr lang="zh-CN" altLang="zh-CN" b="1" kern="100"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个</a:t>
            </a:r>
            <a:endParaRPr lang="zh-CN" altLang="zh-CN" kern="100"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7" name="TextBox 6"/>
          <p:cNvSpPr txBox="1"/>
          <p:nvPr/>
        </p:nvSpPr>
        <p:spPr>
          <a:xfrm>
            <a:off x="323528" y="1280954"/>
            <a:ext cx="8424936" cy="707886"/>
          </a:xfrm>
          <a:prstGeom prst="rect">
            <a:avLst/>
          </a:prstGeom>
          <a:noFill/>
        </p:spPr>
        <p:txBody>
          <a:bodyPr wrap="square" rtlCol="0">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山东大学物理学院承担</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批量性能测试与标定工作。目前已经搭建并使用更新后的测试平台。</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82" y="2132033"/>
            <a:ext cx="474295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1925" y="1772816"/>
            <a:ext cx="4837430" cy="2245360"/>
          </a:xfrm>
          <a:prstGeom prst="rect">
            <a:avLst/>
          </a:prstGeom>
        </p:spPr>
        <p:txBody>
          <a:bodyPr wrap="square">
            <a:spAutoFit/>
          </a:bodyPr>
          <a:lstStyle/>
          <a:p>
            <a:pPr>
              <a:buFont typeface="Wingdings" panose="05000000000000000000" pitchFamily="2" charset="2"/>
              <a:buNone/>
            </a:pP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KM2A</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的物理目标</a:t>
            </a:r>
          </a:p>
          <a:p>
            <a:pPr marL="342900" indent="-342900">
              <a:buFont typeface="Wingdings" panose="05000000000000000000" pitchFamily="2" charset="2"/>
              <a:buChar char="Ø"/>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发现河内宇宙线源；研究高能</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gamma</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辐射机制和河外源；</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Ø"/>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测量高端</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gamma</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能谱（</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10TeV—</a:t>
            </a:r>
            <a:r>
              <a:rPr lang="en-US" altLang="zh-CN" sz="2000" b="1" dirty="0" err="1">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PeV</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），研究轻子</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强子起源 ；</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Font typeface="Wingdings" panose="05000000000000000000" pitchFamily="2" charset="2"/>
              <a:buChar char="Ø"/>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宇宙线物理</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研究（</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20TeV — 100PeV</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）等</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8" name="TextBox 7"/>
          <p:cNvSpPr txBox="1"/>
          <p:nvPr/>
        </p:nvSpPr>
        <p:spPr>
          <a:xfrm>
            <a:off x="151490" y="4601071"/>
            <a:ext cx="3543935" cy="1322070"/>
          </a:xfrm>
          <a:prstGeom prst="rect">
            <a:avLst/>
          </a:prstGeom>
          <a:noFill/>
        </p:spPr>
        <p:txBody>
          <a:bodyPr wrap="square" rtlCol="0">
            <a:spAutoFit/>
          </a:bodyPr>
          <a:lstStyle/>
          <a:p>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电磁粒子探测器（</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）阵列主要功能：</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测量</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EAS</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前锋面上的次级粒子数密度和到达时间，能量跨度</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10TeV—100PeV</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6" name="文本框 5"/>
          <p:cNvSpPr txBox="1"/>
          <p:nvPr/>
        </p:nvSpPr>
        <p:spPr>
          <a:xfrm>
            <a:off x="4132391" y="4509120"/>
            <a:ext cx="4904105" cy="1938020"/>
          </a:xfrm>
          <a:prstGeom prst="rect">
            <a:avLst/>
          </a:prstGeom>
          <a:noFill/>
        </p:spPr>
        <p:txBody>
          <a:bodyPr wrap="square" rtlCol="0">
            <a:spAutoFit/>
          </a:bodyPr>
          <a:lstStyle/>
          <a:p>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KM2A</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的指标要求：</a:t>
            </a:r>
          </a:p>
          <a:p>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）好的</a:t>
            </a:r>
            <a:r>
              <a:rPr lang="zh-CN"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角分辨，对源区细致观测；</a:t>
            </a:r>
          </a:p>
          <a:p>
            <a:r>
              <a:rPr lang="zh-CN"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a:t>
            </a:r>
            <a:r>
              <a:rPr lang="zh-CN"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）探测效率高，</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&gt;10TeV</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能谱精确测量；（</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阵列提供</a:t>
            </a:r>
            <a:r>
              <a:rPr lang="zh-CN"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触发，</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MD</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给出</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muon</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信息</a:t>
            </a:r>
            <a:r>
              <a:rPr lang="zh-CN"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确保其探测灵敏度，</a:t>
            </a:r>
            <a:r>
              <a:rPr lang="zh-CN" altLang="en-US" sz="2000" b="1" kern="0"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sym typeface="+mn-ea"/>
              </a:rPr>
              <a:t>1% Crab @50TeV。</a:t>
            </a:r>
          </a:p>
        </p:txBody>
      </p:sp>
      <p:pic>
        <p:nvPicPr>
          <p:cNvPr id="7" name="图片 6"/>
          <p:cNvPicPr>
            <a:picLocks noChangeAspect="1"/>
          </p:cNvPicPr>
          <p:nvPr/>
        </p:nvPicPr>
        <p:blipFill>
          <a:blip r:embed="rId2"/>
          <a:stretch>
            <a:fillRect/>
          </a:stretch>
        </p:blipFill>
        <p:spPr>
          <a:xfrm>
            <a:off x="5709285" y="1196752"/>
            <a:ext cx="3042285" cy="2883535"/>
          </a:xfrm>
          <a:prstGeom prst="rect">
            <a:avLst/>
          </a:prstGeom>
        </p:spPr>
      </p:pic>
      <p:sp>
        <p:nvSpPr>
          <p:cNvPr id="2" name="TextBox 1"/>
          <p:cNvSpPr txBox="1"/>
          <p:nvPr/>
        </p:nvSpPr>
        <p:spPr>
          <a:xfrm>
            <a:off x="683568" y="912694"/>
            <a:ext cx="902811" cy="523220"/>
          </a:xfrm>
          <a:prstGeom prst="rect">
            <a:avLst/>
          </a:prstGeom>
          <a:noFill/>
        </p:spPr>
        <p:txBody>
          <a:bodyPr wrap="none" rtlCol="0">
            <a:spAutoFit/>
          </a:bodyPr>
          <a:lstStyle/>
          <a:p>
            <a:r>
              <a:rPr lang="zh-CN" altLang="en-US" sz="2800" b="1" dirty="0" smtClean="0"/>
              <a:t>概况</a:t>
            </a:r>
            <a:endParaRPr lang="zh-CN" altLang="en-US" sz="2800" b="1" dirty="0"/>
          </a:p>
        </p:txBody>
      </p:sp>
    </p:spTree>
    <p:extLst>
      <p:ext uri="{BB962C8B-B14F-4D97-AF65-F5344CB8AC3E}">
        <p14:creationId xmlns:p14="http://schemas.microsoft.com/office/powerpoint/2010/main" val="3151464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5843680" cy="20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996952"/>
            <a:ext cx="5184576" cy="359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24"/>
          <p:cNvSpPr>
            <a:spLocks noChangeArrowheads="1"/>
          </p:cNvSpPr>
          <p:nvPr/>
        </p:nvSpPr>
        <p:spPr bwMode="auto">
          <a:xfrm>
            <a:off x="6156176" y="1025441"/>
            <a:ext cx="29158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2400">
                <a:solidFill>
                  <a:schemeClr val="tx1"/>
                </a:solidFill>
                <a:latin typeface="Arial" charset="0"/>
                <a:ea typeface="宋体" pitchFamily="2" charset="-122"/>
              </a:defRPr>
            </a:lvl3pPr>
            <a:lvl4pPr marL="1600200" indent="-228600" eaLnBrk="0" hangingPunct="0">
              <a:spcBef>
                <a:spcPct val="20000"/>
              </a:spcBef>
              <a:buChar char="–"/>
              <a:defRPr sz="20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eaLnBrk="1" hangingPunct="1">
              <a:spcBef>
                <a:spcPct val="0"/>
              </a:spcBef>
              <a:buFontTx/>
              <a:buNone/>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err="1" smtClean="0">
                <a:latin typeface="Times New Roman" panose="02020603050405020304" pitchFamily="18" charset="0"/>
                <a:ea typeface="新宋体" panose="02010609030101010101" pitchFamily="49" charset="-122"/>
                <a:cs typeface="Times New Roman" panose="02020603050405020304" pitchFamily="18" charset="0"/>
              </a:rPr>
              <a:t>CoRaRS</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测试系统可以满足 </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 </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的批量测试</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。测试速度不低于</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156ED/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94" y="3002136"/>
            <a:ext cx="2633466" cy="3214664"/>
          </a:xfrm>
          <a:prstGeom prst="rect">
            <a:avLst/>
          </a:prstGeom>
        </p:spPr>
      </p:pic>
    </p:spTree>
    <p:extLst>
      <p:ext uri="{BB962C8B-B14F-4D97-AF65-F5344CB8AC3E}">
        <p14:creationId xmlns:p14="http://schemas.microsoft.com/office/powerpoint/2010/main" val="12631291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3034" y="850253"/>
            <a:ext cx="2811988" cy="461665"/>
          </a:xfrm>
          <a:prstGeom prst="rect">
            <a:avLst/>
          </a:prstGeom>
        </p:spPr>
        <p:txBody>
          <a:bodyPr wrap="none">
            <a:spAutoFit/>
          </a:bodyPr>
          <a:lstStyle/>
          <a:p>
            <a:r>
              <a:rPr lang="en-US" altLang="zh-CN" sz="2400" b="1" dirty="0">
                <a:solidFill>
                  <a:prstClr val="black"/>
                </a:solidFill>
                <a:latin typeface="Times New Roman" panose="02020603050405020304" pitchFamily="18" charset="0"/>
                <a:cs typeface="Times New Roman" panose="02020603050405020304" pitchFamily="18" charset="0"/>
              </a:rPr>
              <a:t>3</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zh-CN" altLang="en-US" sz="2400" b="1" dirty="0" smtClean="0">
                <a:solidFill>
                  <a:prstClr val="black"/>
                </a:solidFill>
                <a:latin typeface="Times New Roman" panose="02020603050405020304" pitchFamily="18" charset="0"/>
                <a:cs typeface="Times New Roman" panose="02020603050405020304" pitchFamily="18" charset="0"/>
              </a:rPr>
              <a:t>探测器</a:t>
            </a:r>
            <a:r>
              <a:rPr lang="zh-CN" altLang="en-US" sz="2400" b="1" dirty="0">
                <a:solidFill>
                  <a:prstClr val="black"/>
                </a:solidFill>
                <a:latin typeface="Times New Roman" panose="02020603050405020304" pitchFamily="18" charset="0"/>
                <a:cs typeface="Times New Roman" panose="02020603050405020304" pitchFamily="18" charset="0"/>
              </a:rPr>
              <a:t>批量</a:t>
            </a:r>
            <a:r>
              <a:rPr lang="zh-CN" altLang="en-US" sz="2400" b="1" dirty="0" smtClean="0">
                <a:solidFill>
                  <a:prstClr val="black"/>
                </a:solidFill>
                <a:latin typeface="Times New Roman" panose="02020603050405020304" pitchFamily="18" charset="0"/>
                <a:cs typeface="Times New Roman" panose="02020603050405020304" pitchFamily="18" charset="0"/>
              </a:rPr>
              <a:t>运输</a:t>
            </a:r>
            <a:endParaRPr lang="zh-CN" altLang="en-US" sz="2400" b="1" dirty="0">
              <a:latin typeface="Times New Roman" panose="02020603050405020304" pitchFamily="18" charset="0"/>
              <a:cs typeface="Times New Roman" panose="02020603050405020304" pitchFamily="18" charset="0"/>
            </a:endParaRPr>
          </a:p>
        </p:txBody>
      </p:sp>
      <p:pic>
        <p:nvPicPr>
          <p:cNvPr id="16" name="Picture 5" descr="C:\Users\liujia\Desktop\365520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6855" y="3433821"/>
            <a:ext cx="3744416" cy="26159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liujia\Desktop\17509070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3284984"/>
            <a:ext cx="1627302" cy="29136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4319" y="3760824"/>
            <a:ext cx="2811155" cy="400110"/>
          </a:xfrm>
          <a:prstGeom prst="rect">
            <a:avLst/>
          </a:prstGeom>
          <a:noFill/>
        </p:spPr>
        <p:txBody>
          <a:bodyPr wrap="square" rtlCol="0">
            <a:spAutoFit/>
          </a:bodyPr>
          <a:lstStyle/>
          <a:p>
            <a:r>
              <a:rPr lang="zh-CN" altLang="en-US" sz="2000" b="1" dirty="0" smtClean="0">
                <a:latin typeface="新宋体" panose="02010609030101010101" pitchFamily="49" charset="-122"/>
                <a:ea typeface="新宋体" panose="02010609030101010101" pitchFamily="49" charset="-122"/>
              </a:rPr>
              <a:t>    </a:t>
            </a:r>
            <a:endParaRPr lang="zh-CN" altLang="en-US" sz="2000" b="1" dirty="0">
              <a:latin typeface="新宋体" panose="02010609030101010101" pitchFamily="49" charset="-122"/>
              <a:ea typeface="新宋体" panose="02010609030101010101" pitchFamily="49" charset="-122"/>
            </a:endParaRPr>
          </a:p>
        </p:txBody>
      </p:sp>
      <p:sp>
        <p:nvSpPr>
          <p:cNvPr id="3" name="矩形 2"/>
          <p:cNvSpPr/>
          <p:nvPr/>
        </p:nvSpPr>
        <p:spPr>
          <a:xfrm>
            <a:off x="273034" y="1484784"/>
            <a:ext cx="8638628" cy="1631216"/>
          </a:xfrm>
          <a:prstGeom prst="rect">
            <a:avLst/>
          </a:prstGeom>
        </p:spPr>
        <p:txBody>
          <a:bodyPr wrap="square">
            <a:spAutoFit/>
          </a:bodyPr>
          <a:lstStyle/>
          <a:p>
            <a:r>
              <a:rPr lang="zh-CN" altLang="en-US" dirty="0" smtClean="0"/>
              <a:t>       </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利用</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高栏货车以多组整</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摞的运输方式，经过调整之后更为安全可靠。</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）机械系统给出新的探测器固定支架稳固设计；</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外壳、</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摞的周转与存放，协调完成。</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156ED</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车；每月发送一车前往测控</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基地</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预防大雪封山，首批运输（</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156ED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）将在</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11</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中旬实施。</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998" y="836712"/>
            <a:ext cx="3830938" cy="523220"/>
          </a:xfrm>
          <a:prstGeom prst="rect">
            <a:avLst/>
          </a:prstGeom>
          <a:noFill/>
        </p:spPr>
        <p:txBody>
          <a:bodyPr wrap="square" rtlCol="0">
            <a:spAutoFit/>
          </a:bodyPr>
          <a:lstStyle/>
          <a:p>
            <a:r>
              <a:rPr lang="zh-CN" altLang="en-US" sz="2800" b="1" dirty="0">
                <a:latin typeface="Times New Roman" panose="02020603050405020304" pitchFamily="18" charset="0"/>
                <a:ea typeface="新宋体" panose="02010609030101010101" pitchFamily="49" charset="-122"/>
                <a:cs typeface="Times New Roman" panose="02020603050405020304" pitchFamily="18" charset="0"/>
              </a:rPr>
              <a:t>三</a:t>
            </a:r>
            <a:r>
              <a:rPr lang="zh-CN" altLang="en-US" sz="2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8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800" b="1" dirty="0" smtClean="0">
                <a:latin typeface="Times New Roman" panose="02020603050405020304" pitchFamily="18" charset="0"/>
                <a:ea typeface="新宋体" panose="02010609030101010101" pitchFamily="49" charset="-122"/>
                <a:cs typeface="Times New Roman" panose="02020603050405020304" pitchFamily="18" charset="0"/>
              </a:rPr>
              <a:t>安装工作进展</a:t>
            </a:r>
            <a:endParaRPr lang="en-US" altLang="zh-CN" sz="2800" b="1" dirty="0" smtClean="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5" name="Picture 2" descr="D:\LHAASO电磁粒子探测器系统工作\21_ED系统工程新进展\9_ED安装工程\MD探测器安装顺序(20170505)\MDinstallatio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3149006"/>
            <a:ext cx="3413123" cy="332010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076056" y="3501008"/>
            <a:ext cx="3528392" cy="2616101"/>
          </a:xfrm>
          <a:prstGeom prst="rect">
            <a:avLst/>
          </a:prstGeom>
        </p:spPr>
        <p:txBody>
          <a:bodyPr wrap="square">
            <a:spAutoFit/>
          </a:bodyPr>
          <a:lstStyle/>
          <a:p>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阵列工程的实施顺序</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FontTx/>
              <a:buAutoNum type="arabicParenR"/>
            </a:pP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安装区域的</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定位</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MD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阵列局部完成覆土之后，</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安装开始准备；</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线</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缆</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敷设；</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安装；</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457200" indent="-457200">
              <a:buAutoNum type="arabicParenR"/>
            </a:pP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连线调试；阵列逐步并入</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DAQ</a:t>
            </a:r>
          </a:p>
        </p:txBody>
      </p:sp>
      <p:sp>
        <p:nvSpPr>
          <p:cNvPr id="7" name="矩形 6"/>
          <p:cNvSpPr/>
          <p:nvPr/>
        </p:nvSpPr>
        <p:spPr>
          <a:xfrm>
            <a:off x="1259632" y="1424188"/>
            <a:ext cx="6207202" cy="1692771"/>
          </a:xfrm>
          <a:prstGeom prst="rect">
            <a:avLst/>
          </a:prstGeom>
        </p:spPr>
        <p:txBody>
          <a:bodyPr wrap="square">
            <a:spAutoFit/>
          </a:bodyPr>
          <a:lstStyle/>
          <a:p>
            <a:pPr lvl="0"/>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阵列</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安装</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进度</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规划：</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lvl="0"/>
            <a:r>
              <a:rPr lang="en-US" altLang="zh-CN" sz="2000" b="1" kern="100" dirty="0" smtClean="0">
                <a:latin typeface="Times New Roman" panose="02020603050405020304"/>
                <a:ea typeface="新宋体" panose="02010609030101010101" pitchFamily="49" charset="-122"/>
                <a:cs typeface="Times New Roman" panose="02020603050405020304"/>
              </a:rPr>
              <a:t>1</a:t>
            </a:r>
            <a:r>
              <a:rPr lang="zh-CN" altLang="en-US" sz="2000" b="1" kern="100" dirty="0" smtClean="0">
                <a:latin typeface="Times New Roman" panose="02020603050405020304"/>
                <a:ea typeface="新宋体" panose="02010609030101010101" pitchFamily="49" charset="-122"/>
                <a:cs typeface="Times New Roman" panose="02020603050405020304"/>
              </a:rPr>
              <a:t>）</a:t>
            </a:r>
            <a:r>
              <a:rPr lang="en-US" altLang="zh-CN" sz="2000" b="1" kern="100" dirty="0" smtClean="0">
                <a:latin typeface="Times New Roman" panose="02020603050405020304"/>
                <a:ea typeface="新宋体" panose="02010609030101010101" pitchFamily="49" charset="-122"/>
                <a:cs typeface="Times New Roman" panose="02020603050405020304"/>
              </a:rPr>
              <a:t>&gt;1%</a:t>
            </a:r>
            <a:r>
              <a:rPr lang="zh-CN" altLang="en-US" sz="2000" b="1" kern="100" dirty="0" smtClean="0">
                <a:latin typeface="Times New Roman" panose="02020603050405020304"/>
                <a:ea typeface="新宋体" panose="02010609030101010101" pitchFamily="49" charset="-122"/>
                <a:cs typeface="Times New Roman" panose="02020603050405020304"/>
              </a:rPr>
              <a:t>阵列规模（</a:t>
            </a:r>
            <a:r>
              <a:rPr lang="en-US" altLang="zh-CN" sz="2000" b="1" kern="100" dirty="0" smtClean="0">
                <a:latin typeface="Times New Roman" panose="02020603050405020304"/>
                <a:ea typeface="新宋体" panose="02010609030101010101" pitchFamily="49" charset="-122"/>
                <a:cs typeface="Times New Roman" panose="02020603050405020304"/>
              </a:rPr>
              <a:t>33</a:t>
            </a:r>
            <a:r>
              <a:rPr lang="zh-CN" altLang="zh-CN" sz="2000" b="1" kern="100" dirty="0" smtClean="0">
                <a:latin typeface="Times New Roman" panose="02020603050405020304"/>
                <a:ea typeface="新宋体" panose="02010609030101010101" pitchFamily="49" charset="-122"/>
                <a:cs typeface="Times New Roman" panose="02020603050405020304"/>
              </a:rPr>
              <a:t>个</a:t>
            </a:r>
            <a:r>
              <a:rPr lang="en-US" altLang="zh-CN" sz="2000" b="1" kern="100" dirty="0" smtClean="0">
                <a:latin typeface="Times New Roman" panose="02020603050405020304"/>
                <a:ea typeface="新宋体" panose="02010609030101010101" pitchFamily="49" charset="-122"/>
                <a:cs typeface="Times New Roman" panose="02020603050405020304"/>
              </a:rPr>
              <a:t>ED</a:t>
            </a:r>
            <a:r>
              <a:rPr lang="zh-CN" altLang="en-US" sz="2000" b="1" kern="100" dirty="0" smtClean="0">
                <a:latin typeface="Times New Roman" panose="02020603050405020304"/>
                <a:ea typeface="新宋体" panose="02010609030101010101" pitchFamily="49" charset="-122"/>
                <a:cs typeface="Times New Roman" panose="02020603050405020304"/>
              </a:rPr>
              <a:t>），今年</a:t>
            </a:r>
            <a:r>
              <a:rPr lang="en-US" altLang="zh-CN" sz="2000" b="1" kern="100" dirty="0" smtClean="0">
                <a:latin typeface="Times New Roman" panose="02020603050405020304"/>
                <a:ea typeface="新宋体" panose="02010609030101010101" pitchFamily="49" charset="-122"/>
                <a:cs typeface="Times New Roman" panose="02020603050405020304"/>
              </a:rPr>
              <a:t>2</a:t>
            </a:r>
            <a:r>
              <a:rPr lang="zh-CN" altLang="en-US" sz="2000" b="1" kern="100" dirty="0">
                <a:latin typeface="Times New Roman" panose="02020603050405020304"/>
                <a:ea typeface="新宋体" panose="02010609030101010101" pitchFamily="49" charset="-122"/>
                <a:cs typeface="Times New Roman" panose="02020603050405020304"/>
              </a:rPr>
              <a:t>月初</a:t>
            </a:r>
            <a:r>
              <a:rPr lang="zh-CN" altLang="en-US" sz="2000" b="1" kern="100" dirty="0" smtClean="0">
                <a:latin typeface="Times New Roman" panose="02020603050405020304"/>
                <a:ea typeface="新宋体" panose="02010609030101010101" pitchFamily="49" charset="-122"/>
                <a:cs typeface="Times New Roman" panose="02020603050405020304"/>
              </a:rPr>
              <a:t>完成。</a:t>
            </a:r>
            <a:endParaRPr lang="en-US" altLang="zh-CN" sz="2000" b="1" kern="100" dirty="0" smtClean="0">
              <a:latin typeface="Times New Roman" panose="02020603050405020304"/>
              <a:ea typeface="新宋体" panose="02010609030101010101" pitchFamily="49" charset="-122"/>
              <a:cs typeface="Times New Roman" panose="02020603050405020304"/>
            </a:endParaRPr>
          </a:p>
          <a:p>
            <a:pPr lvl="0"/>
            <a:r>
              <a:rPr lang="en-US" altLang="zh-CN" sz="2000" b="1" kern="100" dirty="0" smtClean="0">
                <a:latin typeface="Times New Roman" panose="02020603050405020304"/>
                <a:ea typeface="新宋体" panose="02010609030101010101" pitchFamily="49" charset="-122"/>
                <a:cs typeface="Times New Roman" panose="02020603050405020304"/>
              </a:rPr>
              <a:t>2</a:t>
            </a:r>
            <a:r>
              <a:rPr lang="zh-CN" altLang="en-US" sz="2000" b="1" kern="100" dirty="0" smtClean="0">
                <a:latin typeface="Times New Roman" panose="02020603050405020304"/>
                <a:ea typeface="新宋体" panose="02010609030101010101" pitchFamily="49" charset="-122"/>
                <a:cs typeface="Times New Roman" panose="02020603050405020304"/>
              </a:rPr>
              <a:t>）</a:t>
            </a:r>
            <a:r>
              <a:rPr lang="en-US" altLang="zh-CN" sz="2000" b="1" kern="100" dirty="0" smtClean="0">
                <a:latin typeface="Times New Roman" panose="02020603050405020304"/>
                <a:ea typeface="新宋体" panose="02010609030101010101" pitchFamily="49" charset="-122"/>
                <a:cs typeface="Times New Roman" panose="02020603050405020304"/>
              </a:rPr>
              <a:t>1/10</a:t>
            </a:r>
            <a:r>
              <a:rPr lang="zh-CN" altLang="en-US" sz="2000" b="1" kern="100" dirty="0" smtClean="0">
                <a:latin typeface="Times New Roman" panose="02020603050405020304"/>
                <a:ea typeface="新宋体" panose="02010609030101010101" pitchFamily="49" charset="-122"/>
                <a:cs typeface="Times New Roman" panose="02020603050405020304"/>
              </a:rPr>
              <a:t>阵列规模，预计</a:t>
            </a:r>
            <a:r>
              <a:rPr lang="en-US" altLang="zh-CN" sz="2000" b="1" kern="100" dirty="0" smtClean="0">
                <a:latin typeface="Times New Roman" panose="02020603050405020304"/>
                <a:ea typeface="新宋体" panose="02010609030101010101" pitchFamily="49" charset="-122"/>
                <a:cs typeface="Times New Roman" panose="02020603050405020304"/>
              </a:rPr>
              <a:t>2019</a:t>
            </a:r>
            <a:r>
              <a:rPr lang="zh-CN" altLang="en-US" sz="2000" b="1" kern="100" dirty="0" smtClean="0">
                <a:latin typeface="Times New Roman" panose="02020603050405020304"/>
                <a:ea typeface="新宋体" panose="02010609030101010101" pitchFamily="49" charset="-122"/>
                <a:cs typeface="Times New Roman" panose="02020603050405020304"/>
              </a:rPr>
              <a:t>年</a:t>
            </a:r>
            <a:r>
              <a:rPr lang="en-US" altLang="zh-CN" sz="2000" b="1" kern="100" dirty="0" smtClean="0">
                <a:latin typeface="Times New Roman" panose="02020603050405020304"/>
                <a:ea typeface="新宋体" panose="02010609030101010101" pitchFamily="49" charset="-122"/>
                <a:cs typeface="Times New Roman" panose="02020603050405020304"/>
              </a:rPr>
              <a:t>2</a:t>
            </a:r>
            <a:r>
              <a:rPr lang="zh-CN" altLang="en-US" sz="2000" b="1" kern="100" dirty="0" smtClean="0">
                <a:latin typeface="Times New Roman" panose="02020603050405020304"/>
                <a:ea typeface="新宋体" panose="02010609030101010101" pitchFamily="49" charset="-122"/>
                <a:cs typeface="Times New Roman" panose="02020603050405020304"/>
              </a:rPr>
              <a:t>月之前完成；</a:t>
            </a:r>
            <a:endParaRPr lang="en-US" altLang="zh-CN" sz="2000" b="1" kern="100" dirty="0">
              <a:latin typeface="Times New Roman" panose="02020603050405020304"/>
              <a:ea typeface="新宋体" panose="02010609030101010101" pitchFamily="49" charset="-122"/>
              <a:cs typeface="Times New Roman" panose="02020603050405020304"/>
            </a:endParaRPr>
          </a:p>
          <a:p>
            <a:pPr lvl="0"/>
            <a:r>
              <a:rPr lang="en-US" altLang="zh-CN" sz="2000" b="1" kern="100" dirty="0" smtClean="0">
                <a:latin typeface="Times New Roman" panose="02020603050405020304"/>
                <a:ea typeface="新宋体" panose="02010609030101010101" pitchFamily="49" charset="-122"/>
                <a:cs typeface="Times New Roman" panose="02020603050405020304"/>
              </a:rPr>
              <a:t>3</a:t>
            </a:r>
            <a:r>
              <a:rPr lang="zh-CN" altLang="en-US" sz="2000" b="1" kern="100" dirty="0">
                <a:latin typeface="Times New Roman" panose="02020603050405020304"/>
                <a:ea typeface="新宋体" panose="02010609030101010101" pitchFamily="49" charset="-122"/>
                <a:cs typeface="Times New Roman" panose="02020603050405020304"/>
              </a:rPr>
              <a:t>）</a:t>
            </a:r>
            <a:r>
              <a:rPr lang="en-US" altLang="zh-CN" sz="2000" b="1" kern="100" dirty="0">
                <a:latin typeface="Times New Roman" panose="02020603050405020304"/>
                <a:ea typeface="新宋体" panose="02010609030101010101" pitchFamily="49" charset="-122"/>
                <a:cs typeface="Times New Roman" panose="02020603050405020304"/>
              </a:rPr>
              <a:t>2/3</a:t>
            </a:r>
            <a:r>
              <a:rPr lang="zh-CN" altLang="en-US" sz="2000" b="1" kern="100" dirty="0">
                <a:latin typeface="Times New Roman" panose="02020603050405020304"/>
                <a:ea typeface="新宋体" panose="02010609030101010101" pitchFamily="49" charset="-122"/>
                <a:cs typeface="Times New Roman" panose="02020603050405020304"/>
              </a:rPr>
              <a:t>阵列规模，</a:t>
            </a:r>
            <a:r>
              <a:rPr lang="en-US" altLang="zh-CN" sz="2000" b="1" kern="100" dirty="0">
                <a:latin typeface="Times New Roman" panose="02020603050405020304"/>
                <a:ea typeface="新宋体" panose="02010609030101010101" pitchFamily="49" charset="-122"/>
                <a:cs typeface="Times New Roman" panose="02020603050405020304"/>
              </a:rPr>
              <a:t>2019</a:t>
            </a:r>
            <a:r>
              <a:rPr lang="zh-CN" altLang="en-US" sz="2000" b="1" kern="100" dirty="0">
                <a:latin typeface="Times New Roman" panose="02020603050405020304"/>
                <a:ea typeface="新宋体" panose="02010609030101010101" pitchFamily="49" charset="-122"/>
                <a:cs typeface="Times New Roman" panose="02020603050405020304"/>
              </a:rPr>
              <a:t>年底</a:t>
            </a:r>
            <a:r>
              <a:rPr lang="zh-CN" altLang="en-US" sz="2000" b="1" kern="100" dirty="0" smtClean="0">
                <a:latin typeface="Times New Roman" panose="02020603050405020304"/>
                <a:ea typeface="新宋体" panose="02010609030101010101" pitchFamily="49" charset="-122"/>
                <a:cs typeface="Times New Roman" panose="02020603050405020304"/>
              </a:rPr>
              <a:t>完成；</a:t>
            </a:r>
            <a:endParaRPr lang="en-US" altLang="zh-CN" sz="2000" b="1" kern="100" dirty="0">
              <a:latin typeface="Times New Roman" panose="02020603050405020304"/>
              <a:ea typeface="新宋体" panose="02010609030101010101" pitchFamily="49" charset="-122"/>
              <a:cs typeface="Times New Roman" panose="02020603050405020304"/>
            </a:endParaRPr>
          </a:p>
          <a:p>
            <a:pPr lvl="0"/>
            <a:r>
              <a:rPr lang="en-US" altLang="zh-CN" sz="2000" b="1" kern="100" dirty="0" smtClean="0">
                <a:latin typeface="Times New Roman" panose="02020603050405020304"/>
                <a:ea typeface="新宋体" panose="02010609030101010101" pitchFamily="49" charset="-122"/>
                <a:cs typeface="Times New Roman" panose="02020603050405020304"/>
              </a:rPr>
              <a:t>4</a:t>
            </a:r>
            <a:r>
              <a:rPr lang="zh-CN" altLang="en-US" sz="2000" b="1" kern="100" dirty="0" smtClean="0">
                <a:latin typeface="Times New Roman" panose="02020603050405020304"/>
                <a:ea typeface="新宋体" panose="02010609030101010101" pitchFamily="49" charset="-122"/>
                <a:cs typeface="Times New Roman" panose="02020603050405020304"/>
              </a:rPr>
              <a:t>）</a:t>
            </a:r>
            <a:r>
              <a:rPr lang="zh-CN" altLang="en-US" sz="2000" b="1" kern="100" dirty="0">
                <a:latin typeface="Times New Roman" panose="02020603050405020304"/>
                <a:ea typeface="新宋体" panose="02010609030101010101" pitchFamily="49" charset="-122"/>
                <a:cs typeface="Times New Roman" panose="02020603050405020304"/>
              </a:rPr>
              <a:t>全</a:t>
            </a:r>
            <a:r>
              <a:rPr lang="zh-CN" altLang="en-US" sz="2000" b="1" kern="100" dirty="0" smtClean="0">
                <a:latin typeface="Times New Roman" panose="02020603050405020304"/>
                <a:ea typeface="新宋体" panose="02010609030101010101" pitchFamily="49" charset="-122"/>
                <a:cs typeface="Times New Roman" panose="02020603050405020304"/>
              </a:rPr>
              <a:t>阵列规模，</a:t>
            </a:r>
            <a:r>
              <a:rPr lang="en-US" altLang="zh-CN" sz="2000" b="1" kern="100" dirty="0" smtClean="0">
                <a:latin typeface="Times New Roman" panose="02020603050405020304"/>
                <a:ea typeface="新宋体" panose="02010609030101010101" pitchFamily="49" charset="-122"/>
                <a:cs typeface="Times New Roman" panose="02020603050405020304"/>
              </a:rPr>
              <a:t>2021</a:t>
            </a:r>
            <a:r>
              <a:rPr lang="zh-CN" altLang="en-US" sz="2000" b="1" kern="100" dirty="0" smtClean="0">
                <a:latin typeface="Times New Roman" panose="02020603050405020304"/>
                <a:ea typeface="新宋体" panose="02010609030101010101" pitchFamily="49" charset="-122"/>
                <a:cs typeface="Times New Roman" panose="02020603050405020304"/>
              </a:rPr>
              <a:t>年</a:t>
            </a:r>
            <a:r>
              <a:rPr lang="en-US" altLang="zh-CN" sz="2000" b="1" kern="100" dirty="0" smtClean="0">
                <a:latin typeface="Times New Roman" panose="02020603050405020304"/>
                <a:ea typeface="新宋体" panose="02010609030101010101" pitchFamily="49" charset="-122"/>
                <a:cs typeface="Times New Roman" panose="02020603050405020304"/>
              </a:rPr>
              <a:t>1</a:t>
            </a:r>
            <a:r>
              <a:rPr lang="zh-CN" altLang="en-US" sz="2000" b="1" kern="100" dirty="0" smtClean="0">
                <a:latin typeface="Times New Roman" panose="02020603050405020304"/>
                <a:ea typeface="新宋体" panose="02010609030101010101" pitchFamily="49" charset="-122"/>
                <a:cs typeface="Times New Roman" panose="02020603050405020304"/>
              </a:rPr>
              <a:t>月份完成；</a:t>
            </a:r>
            <a:endParaRPr lang="en-US" altLang="zh-CN" sz="2000" b="1" kern="100" dirty="0">
              <a:latin typeface="Times New Roman" panose="02020603050405020304"/>
              <a:ea typeface="新宋体" panose="02010609030101010101" pitchFamily="49" charset="-122"/>
              <a:cs typeface="Times New Roman" panose="02020603050405020304"/>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1540367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59" y="2661556"/>
            <a:ext cx="3379141" cy="25090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621249"/>
            <a:ext cx="4752528" cy="1015663"/>
          </a:xfrm>
          <a:prstGeom prst="rect">
            <a:avLst/>
          </a:prstGeom>
          <a:noFill/>
        </p:spPr>
        <p:txBody>
          <a:bodyPr wrap="square" rtlCol="0">
            <a:spAutoFit/>
          </a:bodyPr>
          <a:lstStyle/>
          <a:p>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9</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月底至</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月初，探测器安装前的定位工作由</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系统与华西公司共同承担完成，</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定位数量超过</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400</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个。</a:t>
            </a:r>
            <a:endPar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9351" y="987987"/>
            <a:ext cx="3024336" cy="289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5364088" y="4015370"/>
            <a:ext cx="3347864" cy="646331"/>
          </a:xfrm>
          <a:prstGeom prst="rect">
            <a:avLst/>
          </a:prstGeom>
        </p:spPr>
        <p:txBody>
          <a:bodyPr wrap="square">
            <a:spAutoFit/>
          </a:bodyPr>
          <a:lstStyle/>
          <a:p>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黄色框是希望安装的区域</a:t>
            </a:r>
            <a:br>
              <a:rPr lang="zh-CN" altLang="en-US" b="1" dirty="0">
                <a:latin typeface="Times New Roman" panose="02020603050405020304" pitchFamily="18" charset="0"/>
                <a:ea typeface="新宋体" panose="02010609030101010101" pitchFamily="49" charset="-122"/>
                <a:cs typeface="Times New Roman" panose="02020603050405020304" pitchFamily="18" charset="0"/>
              </a:rPr>
            </a:br>
            <a:r>
              <a:rPr lang="zh-CN" altLang="en-US" b="1" dirty="0" smtClean="0">
                <a:latin typeface="Times New Roman" panose="02020603050405020304" pitchFamily="18" charset="0"/>
                <a:ea typeface="新宋体" panose="02010609030101010101" pitchFamily="49" charset="-122"/>
                <a:cs typeface="Times New Roman" panose="02020603050405020304" pitchFamily="18" charset="0"/>
              </a:rPr>
              <a:t>蓝色</a:t>
            </a:r>
            <a:r>
              <a:rPr lang="zh-CN" altLang="en-US" b="1" dirty="0">
                <a:latin typeface="Times New Roman" panose="02020603050405020304" pitchFamily="18" charset="0"/>
                <a:ea typeface="新宋体" panose="02010609030101010101" pitchFamily="49" charset="-122"/>
                <a:cs typeface="Times New Roman" panose="02020603050405020304" pitchFamily="18" charset="0"/>
              </a:rPr>
              <a:t>框是确定一定安装的区域</a:t>
            </a:r>
          </a:p>
        </p:txBody>
      </p:sp>
      <p:sp>
        <p:nvSpPr>
          <p:cNvPr id="2" name="矩形 1"/>
          <p:cNvSpPr/>
          <p:nvPr/>
        </p:nvSpPr>
        <p:spPr>
          <a:xfrm>
            <a:off x="5004048" y="4941168"/>
            <a:ext cx="3960439" cy="1631216"/>
          </a:xfrm>
          <a:prstGeom prst="rect">
            <a:avLst/>
          </a:prstGeom>
        </p:spPr>
        <p:txBody>
          <a:bodyPr wrap="square">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年初安装的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33 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绝大多数保持</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稳固，少量存在问题的</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经过支撑钢管砸深后变得稳固。支撑钢管的防锈能力，也得到实地验证。</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3" name="矩形 2"/>
          <p:cNvSpPr/>
          <p:nvPr/>
        </p:nvSpPr>
        <p:spPr>
          <a:xfrm>
            <a:off x="413792" y="5365665"/>
            <a:ext cx="4302224" cy="1015663"/>
          </a:xfrm>
          <a:prstGeom prst="rect">
            <a:avLst/>
          </a:prstGeom>
        </p:spPr>
        <p:txBody>
          <a:bodyPr wrap="square">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使用</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GPS</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设备进行探测器定位；其高度测量精度与全站仪的定位精度一致，均满足实验要求。</a:t>
            </a:r>
          </a:p>
        </p:txBody>
      </p:sp>
      <p:sp>
        <p:nvSpPr>
          <p:cNvPr id="4" name="TextBox 3"/>
          <p:cNvSpPr txBox="1"/>
          <p:nvPr/>
        </p:nvSpPr>
        <p:spPr>
          <a:xfrm>
            <a:off x="383638" y="803321"/>
            <a:ext cx="1925527" cy="461665"/>
          </a:xfrm>
          <a:prstGeom prst="rect">
            <a:avLst/>
          </a:prstGeom>
          <a:noFill/>
        </p:spPr>
        <p:txBody>
          <a:bodyPr wrap="none" rtlCol="0">
            <a:spAutoFit/>
          </a:bodyPr>
          <a:lstStyle/>
          <a:p>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1.  ED</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的定位</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125853112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35111" y="821903"/>
            <a:ext cx="3888433" cy="461665"/>
          </a:xfrm>
          <a:prstGeom prst="rect">
            <a:avLst/>
          </a:prstGeom>
          <a:noFill/>
        </p:spPr>
        <p:txBody>
          <a:bodyPr wrap="square" rtlCol="0">
            <a:spAutoFit/>
          </a:bodyPr>
          <a:lstStyle/>
          <a:p>
            <a:r>
              <a:rPr lang="en-US" altLang="zh-CN" sz="2400" b="1" dirty="0" smtClean="0">
                <a:solidFill>
                  <a:prstClr val="black"/>
                </a:solidFill>
              </a:rPr>
              <a:t>2.   </a:t>
            </a:r>
            <a:r>
              <a:rPr lang="zh-CN" altLang="en-US" sz="2400" b="1" dirty="0" smtClean="0">
                <a:solidFill>
                  <a:prstClr val="black"/>
                </a:solidFill>
              </a:rPr>
              <a:t>测控基地装配大厅规划</a:t>
            </a:r>
            <a:endParaRPr lang="zh-CN" altLang="en-US" sz="2400" b="1" dirty="0">
              <a:solidFill>
                <a:prstClr val="black"/>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052736"/>
            <a:ext cx="6130206" cy="431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descr="C:\Users\Administrator\Desktop\4353504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87538"/>
            <a:ext cx="2286226" cy="30483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5589240"/>
            <a:ext cx="6994222" cy="400110"/>
          </a:xfrm>
          <a:prstGeom prst="rect">
            <a:avLst/>
          </a:prstGeom>
          <a:noFill/>
        </p:spPr>
        <p:txBody>
          <a:bodyPr wrap="none" rtlCol="0">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随着</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摞的到位，铅锑板组装工作和场地运输将陆续展开。</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15403832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7859" y="764704"/>
            <a:ext cx="8970645" cy="2062103"/>
          </a:xfrm>
          <a:prstGeom prst="rect">
            <a:avLst/>
          </a:prstGeom>
          <a:noFill/>
        </p:spPr>
        <p:txBody>
          <a:bodyPr wrap="square" rtlCol="0" anchor="t">
            <a:spAutoFit/>
          </a:bodyPr>
          <a:lstStyle/>
          <a:p>
            <a:pPr marL="457200" indent="-457200">
              <a:buFont typeface="Arial" panose="020B0604020202020204" pitchFamily="34" charset="0"/>
              <a:buAutoNum type="arabicPeriod" startAt="3"/>
            </a:pP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阵列实验的运行与数据分析</a:t>
            </a:r>
            <a:endPar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sym typeface="+mn-ea"/>
            </a:endParaRPr>
          </a:p>
          <a:p>
            <a:endParaRPr lang="en-US" altLang="zh-CN" sz="2400" b="1" dirty="0">
              <a:latin typeface="Times New Roman" panose="02020603050405020304" pitchFamily="18" charset="0"/>
              <a:ea typeface="新宋体" panose="02010609030101010101" pitchFamily="49" charset="-122"/>
              <a:cs typeface="Times New Roman" panose="02020603050405020304" pitchFamily="18" charset="0"/>
              <a:sym typeface="+mn-ea"/>
            </a:endParaRPr>
          </a:p>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       </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自</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2018</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年</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2</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月</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初</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，全部</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33</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个</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探测器安装完成并持续运行至今。触发条件 </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 5/33</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200ns</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时间窗口</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内），相应触发事例率</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sym typeface="+mn-ea"/>
              </a:rPr>
              <a:t>~45Hz</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截至</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sym typeface="+mn-ea"/>
              </a:rPr>
              <a:t>10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月</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sym typeface="+mn-ea"/>
              </a:rPr>
              <a:t>1</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日，生成数据有效时间</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sym typeface="+mn-ea"/>
              </a:rPr>
              <a:t>~153</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sym typeface="+mn-ea"/>
              </a:rPr>
              <a:t>天，有效事例</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sym typeface="+mn-ea"/>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6</a:t>
            </a:r>
            <a:r>
              <a:rPr lang="en-US" altLang="zh-CN" sz="2000" b="1" dirty="0" smtClean="0">
                <a:latin typeface="新宋体"/>
                <a:ea typeface="新宋体"/>
                <a:cs typeface="Times New Roman" panose="02020603050405020304" pitchFamily="18" charset="0"/>
                <a:sym typeface="+mn-ea"/>
              </a:rPr>
              <a:t>×</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10</a:t>
            </a:r>
            <a:r>
              <a:rPr lang="en-US" altLang="zh-CN" sz="2000" b="1" baseline="30000" dirty="0" smtClean="0">
                <a:latin typeface="Times New Roman" panose="02020603050405020304" pitchFamily="18" charset="0"/>
                <a:ea typeface="新宋体" panose="02010609030101010101" pitchFamily="49" charset="-122"/>
                <a:cs typeface="Times New Roman" panose="02020603050405020304" pitchFamily="18" charset="0"/>
                <a:sym typeface="+mn-ea"/>
              </a:rPr>
              <a:t>8</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sym typeface="+mn-ea"/>
              </a:rPr>
              <a: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原始数据</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传输并存放在计算中心的</a:t>
            </a:r>
            <a:r>
              <a:rPr lang="en-US" altLang="zh-CN" sz="2000" b="1" dirty="0" err="1">
                <a:latin typeface="Times New Roman" panose="02020603050405020304" pitchFamily="18" charset="0"/>
                <a:ea typeface="新宋体" panose="02010609030101010101" pitchFamily="49" charset="-122"/>
                <a:cs typeface="Times New Roman" panose="02020603050405020304" pitchFamily="18" charset="0"/>
              </a:rPr>
              <a:t>PCfarm</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上，</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Decode</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解码程序及</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root</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数据文件</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，放置在公共目录下。</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107504" y="2996952"/>
            <a:ext cx="8841972" cy="3354471"/>
          </a:xfrm>
          <a:prstGeom prst="rect">
            <a:avLst/>
          </a:prstGeom>
        </p:spPr>
      </p:pic>
      <p:sp>
        <p:nvSpPr>
          <p:cNvPr id="6" name="TextBox 5"/>
          <p:cNvSpPr txBox="1"/>
          <p:nvPr/>
        </p:nvSpPr>
        <p:spPr>
          <a:xfrm>
            <a:off x="5534405" y="6197534"/>
            <a:ext cx="2277955" cy="307777"/>
          </a:xfrm>
          <a:prstGeom prst="rect">
            <a:avLst/>
          </a:prstGeom>
          <a:noFill/>
        </p:spPr>
        <p:txBody>
          <a:bodyPr wrap="square" rtlCol="0">
            <a:spAutoFit/>
          </a:bodyPr>
          <a:lstStyle/>
          <a:p>
            <a:r>
              <a:rPr lang="zh-CN" altLang="en-US" sz="1400" dirty="0">
                <a:solidFill>
                  <a:prstClr val="black"/>
                </a:solidFill>
                <a:latin typeface="宋体"/>
                <a:cs typeface="Arial" panose="020B0604020202020204" pitchFamily="34" charset="0"/>
              </a:rPr>
              <a:t>阵列监测系统框架</a:t>
            </a:r>
            <a:r>
              <a:rPr lang="zh-CN" altLang="en-US" sz="1400" dirty="0" smtClean="0">
                <a:solidFill>
                  <a:prstClr val="black"/>
                </a:solidFill>
                <a:latin typeface="宋体"/>
                <a:cs typeface="Arial" panose="020B0604020202020204" pitchFamily="34" charset="0"/>
              </a:rPr>
              <a:t>图</a:t>
            </a:r>
            <a:endParaRPr lang="en-US" altLang="zh-CN" sz="1400" dirty="0">
              <a:solidFill>
                <a:prstClr val="black"/>
              </a:solidFill>
              <a:latin typeface="宋体"/>
              <a:cs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descr="C:\Users\Administrator\Desktop\论文\检测项目图终.jpg">
            <a:extLst>
              <a:ext uri="{FF2B5EF4-FFF2-40B4-BE49-F238E27FC236}">
                <a16:creationId xmlns:a16="http://schemas.microsoft.com/office/drawing/2014/main" xmlns="" id="{7F43D4A0-85C7-454F-AC76-9F27E6BD418E}"/>
              </a:ext>
            </a:extLst>
          </p:cNvPr>
          <p:cNvPicPr>
            <a:picLocks noChangeAspect="1" noChangeArrowheads="1"/>
          </p:cNvPicPr>
          <p:nvPr/>
        </p:nvPicPr>
        <p:blipFill>
          <a:blip r:embed="rId2"/>
          <a:srcRect/>
          <a:stretch>
            <a:fillRect/>
          </a:stretch>
        </p:blipFill>
        <p:spPr>
          <a:xfrm>
            <a:off x="1115616" y="1698037"/>
            <a:ext cx="7103278" cy="4630371"/>
          </a:xfrm>
          <a:prstGeom prst="rect">
            <a:avLst/>
          </a:prstGeom>
          <a:noFill/>
          <a:ln w="9525">
            <a:noFill/>
            <a:miter lim="800000"/>
            <a:headEnd/>
            <a:tailEnd/>
          </a:ln>
        </p:spPr>
      </p:pic>
      <p:sp>
        <p:nvSpPr>
          <p:cNvPr id="12" name="文本框 11">
            <a:extLst>
              <a:ext uri="{FF2B5EF4-FFF2-40B4-BE49-F238E27FC236}">
                <a16:creationId xmlns:a16="http://schemas.microsoft.com/office/drawing/2014/main" xmlns="" id="{FA7E04A8-6E42-411A-874F-D15E838245DE}"/>
              </a:ext>
            </a:extLst>
          </p:cNvPr>
          <p:cNvSpPr txBox="1"/>
          <p:nvPr/>
        </p:nvSpPr>
        <p:spPr>
          <a:xfrm>
            <a:off x="0" y="692696"/>
            <a:ext cx="9144000" cy="1015663"/>
          </a:xfrm>
          <a:prstGeom prst="rect">
            <a:avLst/>
          </a:prstGeom>
          <a:noFill/>
        </p:spPr>
        <p:txBody>
          <a:bodyPr wrap="square">
            <a:spAutoFit/>
          </a:bodyPr>
          <a:lstStyle/>
          <a:p>
            <a:pPr>
              <a:lnSpc>
                <a:spcPct val="150000"/>
              </a:lnSpc>
              <a:buClr>
                <a:srgbClr val="044875"/>
              </a:buClr>
              <a:defRPr/>
            </a:pPr>
            <a:r>
              <a:rPr lang="zh-CN" altLang="en-US" sz="2000" b="1" dirty="0" smtClean="0">
                <a:latin typeface="Times New Roman" panose="02020603050405020304" pitchFamily="18" charset="0"/>
                <a:cs typeface="Times New Roman" panose="02020603050405020304" pitchFamily="18" charset="0"/>
              </a:rPr>
              <a:t>分析</a:t>
            </a:r>
            <a:r>
              <a:rPr lang="zh-CN" altLang="en-US" sz="2000" b="1" dirty="0">
                <a:latin typeface="Times New Roman" panose="02020603050405020304" pitchFamily="18" charset="0"/>
                <a:cs typeface="Times New Roman" panose="02020603050405020304" pitchFamily="18" charset="0"/>
              </a:rPr>
              <a:t>过程</a:t>
            </a:r>
            <a:r>
              <a:rPr lang="zh-CN" altLang="en-US" sz="2000" b="1" dirty="0" smtClean="0">
                <a:latin typeface="Times New Roman" panose="02020603050405020304" pitchFamily="18" charset="0"/>
                <a:cs typeface="Times New Roman" panose="02020603050405020304" pitchFamily="18" charset="0"/>
              </a:rPr>
              <a:t>：从事例重建、探测器输出信息、</a:t>
            </a:r>
            <a:r>
              <a:rPr lang="zh-CN" altLang="en-US" sz="2000" b="1" dirty="0">
                <a:latin typeface="Times New Roman" panose="02020603050405020304" pitchFamily="18" charset="0"/>
                <a:cs typeface="Times New Roman" panose="02020603050405020304" pitchFamily="18" charset="0"/>
              </a:rPr>
              <a:t>慢</a:t>
            </a:r>
            <a:r>
              <a:rPr lang="zh-CN" altLang="en-US" sz="2000" b="1" dirty="0" smtClean="0">
                <a:latin typeface="Times New Roman" panose="02020603050405020304" pitchFamily="18" charset="0"/>
                <a:cs typeface="Times New Roman" panose="02020603050405020304" pitchFamily="18" charset="0"/>
              </a:rPr>
              <a:t>控制信息等数据分析进行探测器</a:t>
            </a:r>
            <a:r>
              <a:rPr lang="zh-CN" altLang="en-US" sz="2000" b="1" dirty="0">
                <a:latin typeface="Times New Roman" panose="02020603050405020304" pitchFamily="18" charset="0"/>
                <a:cs typeface="Times New Roman" panose="02020603050405020304" pitchFamily="18" charset="0"/>
              </a:rPr>
              <a:t>运行</a:t>
            </a:r>
            <a:r>
              <a:rPr lang="zh-CN" altLang="en-US" sz="2000" b="1" dirty="0" smtClean="0">
                <a:latin typeface="Times New Roman" panose="02020603050405020304" pitchFamily="18" charset="0"/>
                <a:cs typeface="Times New Roman" panose="02020603050405020304" pitchFamily="18" charset="0"/>
              </a:rPr>
              <a:t>状态的长期监测。</a:t>
            </a:r>
            <a:endParaRPr lang="en-US" altLang="zh-CN" sz="2000" b="1" dirty="0">
              <a:latin typeface="Times New Roman" panose="02020603050405020304" pitchFamily="18" charset="0"/>
              <a:cs typeface="Times New Roman" panose="02020603050405020304" pitchFamily="18" charset="0"/>
            </a:endParaRPr>
          </a:p>
        </p:txBody>
      </p:sp>
      <p:sp>
        <p:nvSpPr>
          <p:cNvPr id="13" name="TextBox 1"/>
          <p:cNvSpPr txBox="1"/>
          <p:nvPr/>
        </p:nvSpPr>
        <p:spPr>
          <a:xfrm>
            <a:off x="3203848" y="6355372"/>
            <a:ext cx="3124853" cy="338554"/>
          </a:xfrm>
          <a:prstGeom prst="rect">
            <a:avLst/>
          </a:prstGeom>
          <a:noFill/>
        </p:spPr>
        <p:txBody>
          <a:bodyPr wrap="square" rtlCol="0">
            <a:spAutoFit/>
          </a:bodyPr>
          <a:lstStyle/>
          <a:p>
            <a:r>
              <a:rPr lang="zh-CN" altLang="en-US" sz="1600" b="1" dirty="0">
                <a:latin typeface="宋体"/>
                <a:cs typeface="Arial" panose="020B0604020202020204" pitchFamily="34" charset="0"/>
              </a:rPr>
              <a:t>多</a:t>
            </a:r>
            <a:r>
              <a:rPr lang="zh-CN" altLang="en-US" sz="1600" b="1" dirty="0" smtClean="0">
                <a:latin typeface="宋体"/>
                <a:cs typeface="Arial" panose="020B0604020202020204" pitchFamily="34" charset="0"/>
              </a:rPr>
              <a:t>参数性能分析系统的监测项目</a:t>
            </a:r>
            <a:endParaRPr lang="en-US" altLang="zh-CN" sz="1600" b="1" dirty="0">
              <a:latin typeface="宋体"/>
              <a:cs typeface="Arial" panose="020B0604020202020204" pitchFamily="34" charset="0"/>
            </a:endParaRPr>
          </a:p>
        </p:txBody>
      </p:sp>
    </p:spTree>
    <p:extLst>
      <p:ext uri="{BB962C8B-B14F-4D97-AF65-F5344CB8AC3E}">
        <p14:creationId xmlns:p14="http://schemas.microsoft.com/office/powerpoint/2010/main" val="21840746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326831" y="1200817"/>
            <a:ext cx="6496609" cy="4604820"/>
          </a:xfrm>
          <a:prstGeom prst="rect">
            <a:avLst/>
          </a:prstGeom>
        </p:spPr>
      </p:pic>
      <p:sp>
        <p:nvSpPr>
          <p:cNvPr id="6" name="矩形 5"/>
          <p:cNvSpPr/>
          <p:nvPr/>
        </p:nvSpPr>
        <p:spPr>
          <a:xfrm>
            <a:off x="251520" y="806081"/>
            <a:ext cx="4541628" cy="400110"/>
          </a:xfrm>
          <a:prstGeom prst="rect">
            <a:avLst/>
          </a:prstGeom>
        </p:spPr>
        <p:txBody>
          <a:bodyPr wrap="none">
            <a:spAutoFit/>
          </a:bodyPr>
          <a:lstStyle/>
          <a:p>
            <a:r>
              <a:rPr lang="zh-CN" altLang="en-US" sz="2000" b="1" dirty="0">
                <a:solidFill>
                  <a:prstClr val="black"/>
                </a:solidFill>
                <a:latin typeface="Times New Roman" panose="02020603050405020304" pitchFamily="18" charset="0"/>
                <a:cs typeface="Times New Roman" panose="02020603050405020304" pitchFamily="18" charset="0"/>
              </a:rPr>
              <a:t>阵列整体监测图</a:t>
            </a:r>
            <a:r>
              <a:rPr lang="zh-CN" altLang="en-US" sz="2000" b="1" dirty="0" smtClean="0">
                <a:solidFill>
                  <a:prstClr val="black"/>
                </a:solidFill>
                <a:latin typeface="Times New Roman" panose="02020603050405020304" pitchFamily="18" charset="0"/>
                <a:cs typeface="Times New Roman" panose="02020603050405020304" pitchFamily="18" charset="0"/>
              </a:rPr>
              <a:t>情况  </a:t>
            </a:r>
            <a:r>
              <a:rPr lang="en-US" altLang="zh-CN" sz="2000" b="1" dirty="0" smtClean="0">
                <a:solidFill>
                  <a:prstClr val="black"/>
                </a:solidFill>
                <a:latin typeface="Times New Roman" panose="02020603050405020304" pitchFamily="18" charset="0"/>
                <a:cs typeface="Times New Roman" panose="02020603050405020304" pitchFamily="18" charset="0"/>
              </a:rPr>
              <a:t>(2018</a:t>
            </a:r>
            <a:r>
              <a:rPr lang="zh-CN" altLang="en-US" sz="2000" b="1" dirty="0">
                <a:solidFill>
                  <a:prstClr val="black"/>
                </a:solidFill>
                <a:latin typeface="Times New Roman" panose="02020603050405020304" pitchFamily="18" charset="0"/>
                <a:cs typeface="Times New Roman" panose="02020603050405020304" pitchFamily="18" charset="0"/>
              </a:rPr>
              <a:t>年</a:t>
            </a:r>
            <a:r>
              <a:rPr lang="en-US" altLang="zh-CN" sz="2000" b="1" dirty="0">
                <a:solidFill>
                  <a:prstClr val="black"/>
                </a:solidFill>
                <a:latin typeface="Times New Roman" panose="02020603050405020304" pitchFamily="18" charset="0"/>
                <a:cs typeface="Times New Roman" panose="02020603050405020304" pitchFamily="18" charset="0"/>
              </a:rPr>
              <a:t>10</a:t>
            </a:r>
            <a:r>
              <a:rPr lang="zh-CN" altLang="en-US" sz="2000" b="1" dirty="0">
                <a:solidFill>
                  <a:prstClr val="black"/>
                </a:solidFill>
                <a:latin typeface="Times New Roman" panose="02020603050405020304" pitchFamily="18" charset="0"/>
                <a:cs typeface="Times New Roman" panose="02020603050405020304" pitchFamily="18" charset="0"/>
              </a:rPr>
              <a:t>月</a:t>
            </a:r>
            <a:r>
              <a:rPr lang="en-US" altLang="zh-CN" sz="2000" b="1" dirty="0">
                <a:solidFill>
                  <a:prstClr val="black"/>
                </a:solidFill>
                <a:latin typeface="Times New Roman" panose="02020603050405020304" pitchFamily="18" charset="0"/>
                <a:cs typeface="Times New Roman" panose="02020603050405020304" pitchFamily="18" charset="0"/>
              </a:rPr>
              <a:t>1</a:t>
            </a:r>
            <a:r>
              <a:rPr lang="zh-CN" altLang="en-US" sz="2000" b="1" dirty="0">
                <a:solidFill>
                  <a:prstClr val="black"/>
                </a:solidFill>
                <a:latin typeface="Times New Roman" panose="02020603050405020304" pitchFamily="18" charset="0"/>
                <a:cs typeface="Times New Roman" panose="02020603050405020304" pitchFamily="18" charset="0"/>
              </a:rPr>
              <a:t>日 </a:t>
            </a:r>
            <a:r>
              <a:rPr lang="en-US" altLang="zh-CN" sz="2000" b="1" dirty="0" smtClean="0">
                <a:solidFill>
                  <a:prstClr val="black"/>
                </a:solidFill>
                <a:latin typeface="Times New Roman" panose="02020603050405020304" pitchFamily="18" charset="0"/>
                <a:cs typeface="Times New Roman" panose="02020603050405020304" pitchFamily="18" charset="0"/>
              </a:rPr>
              <a:t>)</a:t>
            </a:r>
            <a:endParaRPr lang="en-US" altLang="zh-CN" sz="2000" b="1" dirty="0">
              <a:solidFill>
                <a:prstClr val="black"/>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xmlns="" id="{54393445-AEEE-4E80-8BA6-46C4E1556A06}"/>
              </a:ext>
            </a:extLst>
          </p:cNvPr>
          <p:cNvSpPr txBox="1"/>
          <p:nvPr/>
        </p:nvSpPr>
        <p:spPr>
          <a:xfrm>
            <a:off x="827584" y="3349338"/>
            <a:ext cx="4220855" cy="307777"/>
          </a:xfrm>
          <a:prstGeom prst="rect">
            <a:avLst/>
          </a:prstGeom>
          <a:noFill/>
        </p:spPr>
        <p:txBody>
          <a:bodyPr wrap="square" rtlCol="0">
            <a:spAutoFit/>
          </a:bodyPr>
          <a:lstStyle/>
          <a:p>
            <a:pPr marL="285750" indent="-285750">
              <a:buFont typeface="Wingdings" panose="05000000000000000000" pitchFamily="2" charset="2"/>
              <a:buChar char="n"/>
            </a:pPr>
            <a:r>
              <a:rPr lang="zh-CN" altLang="en-US" sz="1400" dirty="0" smtClean="0">
                <a:solidFill>
                  <a:prstClr val="black"/>
                </a:solidFill>
                <a:latin typeface="宋体"/>
              </a:rPr>
              <a:t>相邻触发事例的时间间隔分布</a:t>
            </a:r>
            <a:r>
              <a:rPr lang="en-US" altLang="zh-CN" sz="1400" dirty="0" smtClean="0">
                <a:solidFill>
                  <a:prstClr val="black"/>
                </a:solidFill>
                <a:latin typeface="宋体"/>
              </a:rPr>
              <a:t>(</a:t>
            </a:r>
            <a:r>
              <a:rPr lang="zh-CN" altLang="en-US" sz="1400" dirty="0" smtClean="0">
                <a:solidFill>
                  <a:prstClr val="black"/>
                </a:solidFill>
                <a:latin typeface="宋体"/>
              </a:rPr>
              <a:t>由此得到事例率</a:t>
            </a:r>
            <a:r>
              <a:rPr lang="en-US" altLang="zh-CN" sz="1400" dirty="0" smtClean="0">
                <a:solidFill>
                  <a:prstClr val="black"/>
                </a:solidFill>
                <a:latin typeface="宋体"/>
              </a:rPr>
              <a:t>)</a:t>
            </a:r>
            <a:r>
              <a:rPr lang="zh-CN" altLang="en-US" sz="1400" dirty="0" smtClean="0">
                <a:solidFill>
                  <a:prstClr val="black"/>
                </a:solidFill>
                <a:latin typeface="宋体"/>
              </a:rPr>
              <a:t>；</a:t>
            </a:r>
            <a:endParaRPr lang="en-US" altLang="zh-CN" sz="1400" dirty="0">
              <a:solidFill>
                <a:prstClr val="black"/>
              </a:solidFill>
              <a:latin typeface="宋体"/>
            </a:endParaRPr>
          </a:p>
        </p:txBody>
      </p:sp>
      <p:sp>
        <p:nvSpPr>
          <p:cNvPr id="8" name="文本框 7">
            <a:extLst>
              <a:ext uri="{FF2B5EF4-FFF2-40B4-BE49-F238E27FC236}">
                <a16:creationId xmlns:a16="http://schemas.microsoft.com/office/drawing/2014/main" xmlns="" id="{54393445-AEEE-4E80-8BA6-46C4E1556A06}"/>
              </a:ext>
            </a:extLst>
          </p:cNvPr>
          <p:cNvSpPr txBox="1"/>
          <p:nvPr/>
        </p:nvSpPr>
        <p:spPr>
          <a:xfrm>
            <a:off x="5048440" y="3353090"/>
            <a:ext cx="3035808" cy="307777"/>
          </a:xfrm>
          <a:prstGeom prst="rect">
            <a:avLst/>
          </a:prstGeom>
          <a:noFill/>
        </p:spPr>
        <p:txBody>
          <a:bodyPr wrap="square" rtlCol="0">
            <a:spAutoFit/>
          </a:bodyPr>
          <a:lstStyle/>
          <a:p>
            <a:pPr marL="285750" indent="-285750">
              <a:buFont typeface="Wingdings" panose="05000000000000000000" pitchFamily="2" charset="2"/>
              <a:buChar char="n"/>
            </a:pPr>
            <a:r>
              <a:rPr lang="zh-CN" altLang="en-US" sz="1400" dirty="0" smtClean="0">
                <a:solidFill>
                  <a:prstClr val="black"/>
                </a:solidFill>
                <a:latin typeface="宋体"/>
              </a:rPr>
              <a:t>事例的着火</a:t>
            </a:r>
            <a:r>
              <a:rPr lang="en-US" altLang="zh-CN" sz="1400" dirty="0" smtClean="0">
                <a:solidFill>
                  <a:prstClr val="black"/>
                </a:solidFill>
                <a:latin typeface="宋体"/>
              </a:rPr>
              <a:t>hit</a:t>
            </a:r>
            <a:r>
              <a:rPr lang="zh-CN" altLang="en-US" sz="1400" dirty="0" smtClean="0">
                <a:solidFill>
                  <a:prstClr val="black"/>
                </a:solidFill>
                <a:latin typeface="宋体"/>
              </a:rPr>
              <a:t>数分布；</a:t>
            </a:r>
            <a:endParaRPr lang="en-US" altLang="zh-CN" sz="1400" dirty="0">
              <a:solidFill>
                <a:prstClr val="black"/>
              </a:solidFill>
              <a:latin typeface="宋体"/>
            </a:endParaRPr>
          </a:p>
        </p:txBody>
      </p:sp>
      <p:sp>
        <p:nvSpPr>
          <p:cNvPr id="9" name="文本框 8">
            <a:extLst>
              <a:ext uri="{FF2B5EF4-FFF2-40B4-BE49-F238E27FC236}">
                <a16:creationId xmlns:a16="http://schemas.microsoft.com/office/drawing/2014/main" xmlns="" id="{54393445-AEEE-4E80-8BA6-46C4E1556A06}"/>
              </a:ext>
            </a:extLst>
          </p:cNvPr>
          <p:cNvSpPr txBox="1"/>
          <p:nvPr/>
        </p:nvSpPr>
        <p:spPr>
          <a:xfrm>
            <a:off x="1715248" y="5710364"/>
            <a:ext cx="2702255" cy="307777"/>
          </a:xfrm>
          <a:prstGeom prst="rect">
            <a:avLst/>
          </a:prstGeom>
          <a:noFill/>
        </p:spPr>
        <p:txBody>
          <a:bodyPr wrap="square" rtlCol="0">
            <a:spAutoFit/>
          </a:bodyPr>
          <a:lstStyle/>
          <a:p>
            <a:pPr marL="285750" indent="-285750">
              <a:buFont typeface="Wingdings" panose="05000000000000000000" pitchFamily="2" charset="2"/>
              <a:buChar char="n"/>
            </a:pPr>
            <a:r>
              <a:rPr lang="zh-CN" altLang="en-US" sz="1400" dirty="0" smtClean="0">
                <a:solidFill>
                  <a:prstClr val="black"/>
                </a:solidFill>
                <a:latin typeface="宋体"/>
              </a:rPr>
              <a:t>事例重建天顶角分布；</a:t>
            </a:r>
            <a:endParaRPr lang="en-US" altLang="zh-CN" sz="1400" dirty="0">
              <a:solidFill>
                <a:prstClr val="black"/>
              </a:solidFill>
              <a:latin typeface="宋体"/>
            </a:endParaRPr>
          </a:p>
        </p:txBody>
      </p:sp>
      <p:sp>
        <p:nvSpPr>
          <p:cNvPr id="10" name="文本框 9">
            <a:extLst>
              <a:ext uri="{FF2B5EF4-FFF2-40B4-BE49-F238E27FC236}">
                <a16:creationId xmlns:a16="http://schemas.microsoft.com/office/drawing/2014/main" xmlns="" id="{54393445-AEEE-4E80-8BA6-46C4E1556A06}"/>
              </a:ext>
            </a:extLst>
          </p:cNvPr>
          <p:cNvSpPr txBox="1"/>
          <p:nvPr/>
        </p:nvSpPr>
        <p:spPr>
          <a:xfrm>
            <a:off x="5121185" y="5710363"/>
            <a:ext cx="2702255" cy="307777"/>
          </a:xfrm>
          <a:prstGeom prst="rect">
            <a:avLst/>
          </a:prstGeom>
          <a:noFill/>
        </p:spPr>
        <p:txBody>
          <a:bodyPr wrap="square" rtlCol="0">
            <a:spAutoFit/>
          </a:bodyPr>
          <a:lstStyle/>
          <a:p>
            <a:pPr marL="285750" indent="-285750">
              <a:buFont typeface="Wingdings" panose="05000000000000000000" pitchFamily="2" charset="2"/>
              <a:buChar char="n"/>
            </a:pPr>
            <a:r>
              <a:rPr lang="zh-CN" altLang="en-US" sz="1400" dirty="0" smtClean="0">
                <a:solidFill>
                  <a:prstClr val="black"/>
                </a:solidFill>
                <a:latin typeface="宋体"/>
              </a:rPr>
              <a:t>事例重建方位角分布；</a:t>
            </a:r>
            <a:endParaRPr lang="en-US" altLang="zh-CN" sz="1400" dirty="0">
              <a:solidFill>
                <a:prstClr val="black"/>
              </a:solidFill>
              <a:latin typeface="宋体"/>
            </a:endParaRPr>
          </a:p>
        </p:txBody>
      </p:sp>
    </p:spTree>
    <p:extLst>
      <p:ext uri="{BB962C8B-B14F-4D97-AF65-F5344CB8AC3E}">
        <p14:creationId xmlns:p14="http://schemas.microsoft.com/office/powerpoint/2010/main" val="23700890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71600" y="4149080"/>
            <a:ext cx="3183105" cy="2191124"/>
          </a:xfrm>
          <a:prstGeom prst="rect">
            <a:avLst/>
          </a:prstGeom>
        </p:spPr>
      </p:pic>
      <p:pic>
        <p:nvPicPr>
          <p:cNvPr id="6" name="图片 5"/>
          <p:cNvPicPr>
            <a:picLocks noChangeAspect="1"/>
          </p:cNvPicPr>
          <p:nvPr/>
        </p:nvPicPr>
        <p:blipFill>
          <a:blip r:embed="rId3"/>
          <a:stretch>
            <a:fillRect/>
          </a:stretch>
        </p:blipFill>
        <p:spPr>
          <a:xfrm>
            <a:off x="1043608" y="1566286"/>
            <a:ext cx="3183105" cy="2150746"/>
          </a:xfrm>
          <a:prstGeom prst="rect">
            <a:avLst/>
          </a:prstGeom>
        </p:spPr>
      </p:pic>
      <p:pic>
        <p:nvPicPr>
          <p:cNvPr id="9" name="图片 8"/>
          <p:cNvPicPr>
            <a:picLocks noChangeAspect="1"/>
          </p:cNvPicPr>
          <p:nvPr/>
        </p:nvPicPr>
        <p:blipFill>
          <a:blip r:embed="rId4"/>
          <a:stretch>
            <a:fillRect/>
          </a:stretch>
        </p:blipFill>
        <p:spPr>
          <a:xfrm>
            <a:off x="5240222" y="1638112"/>
            <a:ext cx="3181500" cy="2150928"/>
          </a:xfrm>
          <a:prstGeom prst="rect">
            <a:avLst/>
          </a:prstGeom>
        </p:spPr>
      </p:pic>
      <p:pic>
        <p:nvPicPr>
          <p:cNvPr id="10" name="图片 9"/>
          <p:cNvPicPr>
            <a:picLocks noChangeAspect="1"/>
          </p:cNvPicPr>
          <p:nvPr/>
        </p:nvPicPr>
        <p:blipFill>
          <a:blip r:embed="rId5"/>
          <a:stretch>
            <a:fillRect/>
          </a:stretch>
        </p:blipFill>
        <p:spPr>
          <a:xfrm>
            <a:off x="5283251" y="4268559"/>
            <a:ext cx="3177181" cy="2150768"/>
          </a:xfrm>
          <a:prstGeom prst="rect">
            <a:avLst/>
          </a:prstGeom>
        </p:spPr>
      </p:pic>
      <p:sp>
        <p:nvSpPr>
          <p:cNvPr id="8" name="矩形 7">
            <a:extLst>
              <a:ext uri="{FF2B5EF4-FFF2-40B4-BE49-F238E27FC236}">
                <a16:creationId xmlns:a16="http://schemas.microsoft.com/office/drawing/2014/main" xmlns="" id="{FCCE310E-FC14-46A5-9DCB-86E3328F4215}"/>
              </a:ext>
            </a:extLst>
          </p:cNvPr>
          <p:cNvSpPr/>
          <p:nvPr/>
        </p:nvSpPr>
        <p:spPr>
          <a:xfrm>
            <a:off x="467544" y="3789040"/>
            <a:ext cx="4592026" cy="307777"/>
          </a:xfrm>
          <a:prstGeom prst="rect">
            <a:avLst/>
          </a:prstGeom>
        </p:spPr>
        <p:txBody>
          <a:bodyPr wrap="none">
            <a:spAutoFit/>
          </a:bodyPr>
          <a:lstStyle/>
          <a:p>
            <a:pPr marL="285750" indent="-285750">
              <a:buFont typeface="Wingdings" panose="05000000000000000000" pitchFamily="2" charset="2"/>
              <a:buChar char="p"/>
            </a:pPr>
            <a:r>
              <a:rPr lang="zh-CN" altLang="en-US" sz="1400" dirty="0" smtClean="0">
                <a:solidFill>
                  <a:prstClr val="black"/>
                </a:solidFill>
              </a:rPr>
              <a:t>输出电荷量</a:t>
            </a:r>
            <a:r>
              <a:rPr lang="en-US" altLang="zh-CN" sz="1400" dirty="0" smtClean="0">
                <a:solidFill>
                  <a:prstClr val="black"/>
                </a:solidFill>
              </a:rPr>
              <a:t>MPV</a:t>
            </a:r>
            <a:r>
              <a:rPr lang="zh-CN" altLang="en-US" sz="1400" dirty="0">
                <a:solidFill>
                  <a:prstClr val="black"/>
                </a:solidFill>
              </a:rPr>
              <a:t>值随时间的</a:t>
            </a:r>
            <a:r>
              <a:rPr lang="zh-CN" altLang="en-US" sz="1400" dirty="0" smtClean="0">
                <a:solidFill>
                  <a:prstClr val="black"/>
                </a:solidFill>
              </a:rPr>
              <a:t>变化</a:t>
            </a:r>
            <a:r>
              <a:rPr lang="en-US" altLang="zh-CN" sz="1400" dirty="0" smtClean="0">
                <a:solidFill>
                  <a:prstClr val="black"/>
                </a:solidFill>
                <a:latin typeface="宋体"/>
              </a:rPr>
              <a:t>(</a:t>
            </a:r>
            <a:r>
              <a:rPr lang="en-US" altLang="zh-CN" sz="1400" dirty="0">
                <a:solidFill>
                  <a:prstClr val="black"/>
                </a:solidFill>
                <a:latin typeface="宋体"/>
              </a:rPr>
              <a:t>9</a:t>
            </a:r>
            <a:r>
              <a:rPr lang="zh-CN" altLang="en-US" sz="1400" dirty="0" smtClean="0">
                <a:solidFill>
                  <a:prstClr val="black"/>
                </a:solidFill>
                <a:latin typeface="宋体"/>
              </a:rPr>
              <a:t>月</a:t>
            </a:r>
            <a:r>
              <a:rPr lang="en-US" altLang="zh-CN" sz="1400" dirty="0" smtClean="0">
                <a:solidFill>
                  <a:prstClr val="black"/>
                </a:solidFill>
                <a:latin typeface="宋体"/>
              </a:rPr>
              <a:t>21</a:t>
            </a:r>
            <a:r>
              <a:rPr lang="zh-CN" altLang="en-US" sz="1400" dirty="0" smtClean="0">
                <a:solidFill>
                  <a:prstClr val="black"/>
                </a:solidFill>
                <a:latin typeface="宋体"/>
              </a:rPr>
              <a:t>号</a:t>
            </a:r>
            <a:r>
              <a:rPr lang="en-US" altLang="zh-CN" sz="1400" dirty="0" smtClean="0">
                <a:solidFill>
                  <a:prstClr val="black"/>
                </a:solidFill>
                <a:latin typeface="宋体"/>
              </a:rPr>
              <a:t>-10</a:t>
            </a:r>
            <a:r>
              <a:rPr lang="zh-CN" altLang="en-US" sz="1400" dirty="0" smtClean="0">
                <a:solidFill>
                  <a:prstClr val="black"/>
                </a:solidFill>
                <a:latin typeface="宋体"/>
              </a:rPr>
              <a:t>月</a:t>
            </a:r>
            <a:r>
              <a:rPr lang="en-US" altLang="zh-CN" sz="1400" dirty="0" smtClean="0">
                <a:solidFill>
                  <a:prstClr val="black"/>
                </a:solidFill>
                <a:latin typeface="宋体"/>
              </a:rPr>
              <a:t>1</a:t>
            </a:r>
            <a:r>
              <a:rPr lang="zh-CN" altLang="en-US" sz="1400" dirty="0" smtClean="0">
                <a:solidFill>
                  <a:prstClr val="black"/>
                </a:solidFill>
                <a:latin typeface="宋体"/>
              </a:rPr>
              <a:t>号</a:t>
            </a:r>
            <a:r>
              <a:rPr lang="en-US" altLang="zh-CN" sz="1400" dirty="0" smtClean="0">
                <a:solidFill>
                  <a:prstClr val="black"/>
                </a:solidFill>
                <a:latin typeface="宋体"/>
              </a:rPr>
              <a:t>);</a:t>
            </a:r>
            <a:endParaRPr lang="zh-CN" altLang="en-US" sz="1400" dirty="0">
              <a:solidFill>
                <a:prstClr val="black"/>
              </a:solidFill>
            </a:endParaRPr>
          </a:p>
        </p:txBody>
      </p:sp>
      <p:sp>
        <p:nvSpPr>
          <p:cNvPr id="11" name="矩形 10">
            <a:extLst>
              <a:ext uri="{FF2B5EF4-FFF2-40B4-BE49-F238E27FC236}">
                <a16:creationId xmlns:a16="http://schemas.microsoft.com/office/drawing/2014/main" xmlns="" id="{F4CD5907-A66E-496D-A324-2BD392D98EE2}"/>
              </a:ext>
            </a:extLst>
          </p:cNvPr>
          <p:cNvSpPr/>
          <p:nvPr/>
        </p:nvSpPr>
        <p:spPr>
          <a:xfrm>
            <a:off x="5383247" y="6419327"/>
            <a:ext cx="3293209" cy="307777"/>
          </a:xfrm>
          <a:prstGeom prst="rect">
            <a:avLst/>
          </a:prstGeom>
        </p:spPr>
        <p:txBody>
          <a:bodyPr wrap="none">
            <a:spAutoFit/>
          </a:bodyPr>
          <a:lstStyle/>
          <a:p>
            <a:pPr marL="285750" indent="-285750">
              <a:buFont typeface="Wingdings" panose="05000000000000000000" pitchFamily="2" charset="2"/>
              <a:buChar char="p"/>
            </a:pPr>
            <a:r>
              <a:rPr lang="en-US" altLang="zh-CN" sz="1400" dirty="0" smtClean="0">
                <a:solidFill>
                  <a:prstClr val="black"/>
                </a:solidFill>
              </a:rPr>
              <a:t>33</a:t>
            </a:r>
            <a:r>
              <a:rPr lang="zh-CN" altLang="en-US" sz="1400" dirty="0" smtClean="0">
                <a:solidFill>
                  <a:prstClr val="black"/>
                </a:solidFill>
              </a:rPr>
              <a:t>台</a:t>
            </a:r>
            <a:r>
              <a:rPr lang="en-US" altLang="zh-CN" sz="1400" dirty="0" smtClean="0">
                <a:solidFill>
                  <a:prstClr val="black"/>
                </a:solidFill>
              </a:rPr>
              <a:t>ED</a:t>
            </a:r>
            <a:r>
              <a:rPr lang="zh-CN" altLang="en-US" sz="1400" dirty="0" smtClean="0">
                <a:solidFill>
                  <a:prstClr val="black"/>
                </a:solidFill>
              </a:rPr>
              <a:t>相对温度系数的统计分布；</a:t>
            </a:r>
            <a:endParaRPr lang="zh-CN" altLang="en-US" sz="1400" dirty="0">
              <a:solidFill>
                <a:prstClr val="black"/>
              </a:solidFill>
            </a:endParaRPr>
          </a:p>
        </p:txBody>
      </p:sp>
      <p:sp>
        <p:nvSpPr>
          <p:cNvPr id="14" name="文本框 13"/>
          <p:cNvSpPr txBox="1"/>
          <p:nvPr/>
        </p:nvSpPr>
        <p:spPr>
          <a:xfrm>
            <a:off x="1713800" y="1798981"/>
            <a:ext cx="1463040" cy="584775"/>
          </a:xfrm>
          <a:prstGeom prst="rect">
            <a:avLst/>
          </a:prstGeom>
          <a:noFill/>
        </p:spPr>
        <p:txBody>
          <a:bodyPr wrap="square" rtlCol="0">
            <a:spAutoFit/>
          </a:bodyPr>
          <a:lstStyle/>
          <a:p>
            <a:r>
              <a:rPr lang="en-US" altLang="zh-CN" sz="1600" dirty="0">
                <a:solidFill>
                  <a:prstClr val="black"/>
                </a:solidFill>
              </a:rPr>
              <a:t>IP.3</a:t>
            </a:r>
          </a:p>
          <a:p>
            <a:r>
              <a:rPr lang="en-US" altLang="zh-CN" sz="1600" dirty="0" smtClean="0">
                <a:solidFill>
                  <a:srgbClr val="FF0000"/>
                </a:solidFill>
              </a:rPr>
              <a:t>IP.11</a:t>
            </a:r>
            <a:endParaRPr lang="en-US" altLang="zh-CN" sz="1600" dirty="0">
              <a:solidFill>
                <a:srgbClr val="FF0000"/>
              </a:solidFill>
            </a:endParaRPr>
          </a:p>
        </p:txBody>
      </p:sp>
      <p:sp>
        <p:nvSpPr>
          <p:cNvPr id="15" name="矩形 14">
            <a:extLst>
              <a:ext uri="{FF2B5EF4-FFF2-40B4-BE49-F238E27FC236}">
                <a16:creationId xmlns:a16="http://schemas.microsoft.com/office/drawing/2014/main" xmlns="" id="{FCCE310E-FC14-46A5-9DCB-86E3328F4215}"/>
              </a:ext>
            </a:extLst>
          </p:cNvPr>
          <p:cNvSpPr/>
          <p:nvPr/>
        </p:nvSpPr>
        <p:spPr>
          <a:xfrm>
            <a:off x="4860032" y="3789040"/>
            <a:ext cx="4243469" cy="307777"/>
          </a:xfrm>
          <a:prstGeom prst="rect">
            <a:avLst/>
          </a:prstGeom>
        </p:spPr>
        <p:txBody>
          <a:bodyPr wrap="none">
            <a:spAutoFit/>
          </a:bodyPr>
          <a:lstStyle/>
          <a:p>
            <a:pPr marL="285750" indent="-285750">
              <a:buFont typeface="Wingdings" panose="05000000000000000000" pitchFamily="2" charset="2"/>
              <a:buChar char="p"/>
            </a:pPr>
            <a:r>
              <a:rPr lang="zh-CN" altLang="en-US" sz="1400" dirty="0" smtClean="0">
                <a:solidFill>
                  <a:prstClr val="black"/>
                </a:solidFill>
              </a:rPr>
              <a:t>探测器内温度随时</a:t>
            </a:r>
            <a:r>
              <a:rPr lang="zh-CN" altLang="en-US" sz="1400" dirty="0">
                <a:solidFill>
                  <a:prstClr val="black"/>
                </a:solidFill>
              </a:rPr>
              <a:t>间的</a:t>
            </a:r>
            <a:r>
              <a:rPr lang="zh-CN" altLang="en-US" sz="1400" dirty="0" smtClean="0">
                <a:solidFill>
                  <a:prstClr val="black"/>
                </a:solidFill>
              </a:rPr>
              <a:t>变化</a:t>
            </a:r>
            <a:r>
              <a:rPr lang="en-US" altLang="zh-CN" sz="1400" dirty="0" smtClean="0">
                <a:solidFill>
                  <a:prstClr val="black"/>
                </a:solidFill>
                <a:latin typeface="宋体"/>
              </a:rPr>
              <a:t>(</a:t>
            </a:r>
            <a:r>
              <a:rPr lang="en-US" altLang="zh-CN" sz="1400" dirty="0">
                <a:solidFill>
                  <a:prstClr val="black"/>
                </a:solidFill>
                <a:latin typeface="宋体"/>
              </a:rPr>
              <a:t>9</a:t>
            </a:r>
            <a:r>
              <a:rPr lang="zh-CN" altLang="en-US" sz="1400" dirty="0" smtClean="0">
                <a:solidFill>
                  <a:prstClr val="black"/>
                </a:solidFill>
                <a:latin typeface="宋体"/>
              </a:rPr>
              <a:t>月</a:t>
            </a:r>
            <a:r>
              <a:rPr lang="en-US" altLang="zh-CN" sz="1400" dirty="0" smtClean="0">
                <a:solidFill>
                  <a:prstClr val="black"/>
                </a:solidFill>
                <a:latin typeface="宋体"/>
              </a:rPr>
              <a:t>21</a:t>
            </a:r>
            <a:r>
              <a:rPr lang="zh-CN" altLang="en-US" sz="1400" dirty="0" smtClean="0">
                <a:solidFill>
                  <a:prstClr val="black"/>
                </a:solidFill>
                <a:latin typeface="宋体"/>
              </a:rPr>
              <a:t>号</a:t>
            </a:r>
            <a:r>
              <a:rPr lang="en-US" altLang="zh-CN" sz="1400" dirty="0" smtClean="0">
                <a:solidFill>
                  <a:prstClr val="black"/>
                </a:solidFill>
                <a:latin typeface="宋体"/>
              </a:rPr>
              <a:t>-10</a:t>
            </a:r>
            <a:r>
              <a:rPr lang="zh-CN" altLang="en-US" sz="1400" dirty="0" smtClean="0">
                <a:solidFill>
                  <a:prstClr val="black"/>
                </a:solidFill>
                <a:latin typeface="宋体"/>
              </a:rPr>
              <a:t>月</a:t>
            </a:r>
            <a:r>
              <a:rPr lang="en-US" altLang="zh-CN" sz="1400" dirty="0" smtClean="0">
                <a:solidFill>
                  <a:prstClr val="black"/>
                </a:solidFill>
                <a:latin typeface="宋体"/>
              </a:rPr>
              <a:t>1</a:t>
            </a:r>
            <a:r>
              <a:rPr lang="zh-CN" altLang="en-US" sz="1400" dirty="0" smtClean="0">
                <a:solidFill>
                  <a:prstClr val="black"/>
                </a:solidFill>
                <a:latin typeface="宋体"/>
              </a:rPr>
              <a:t>号</a:t>
            </a:r>
            <a:r>
              <a:rPr lang="en-US" altLang="zh-CN" sz="1400" dirty="0" smtClean="0">
                <a:solidFill>
                  <a:prstClr val="black"/>
                </a:solidFill>
                <a:latin typeface="宋体"/>
              </a:rPr>
              <a:t>);</a:t>
            </a:r>
            <a:endParaRPr lang="zh-CN" altLang="en-US" sz="1400" dirty="0">
              <a:solidFill>
                <a:prstClr val="black"/>
              </a:solidFill>
            </a:endParaRPr>
          </a:p>
        </p:txBody>
      </p:sp>
      <p:sp>
        <p:nvSpPr>
          <p:cNvPr id="16" name="矩形 15">
            <a:extLst>
              <a:ext uri="{FF2B5EF4-FFF2-40B4-BE49-F238E27FC236}">
                <a16:creationId xmlns:a16="http://schemas.microsoft.com/office/drawing/2014/main" xmlns="" id="{F4CD5907-A66E-496D-A324-2BD392D98EE2}"/>
              </a:ext>
            </a:extLst>
          </p:cNvPr>
          <p:cNvSpPr/>
          <p:nvPr/>
        </p:nvSpPr>
        <p:spPr>
          <a:xfrm>
            <a:off x="757687" y="6289575"/>
            <a:ext cx="4385688" cy="307777"/>
          </a:xfrm>
          <a:prstGeom prst="rect">
            <a:avLst/>
          </a:prstGeom>
        </p:spPr>
        <p:txBody>
          <a:bodyPr wrap="none">
            <a:spAutoFit/>
          </a:bodyPr>
          <a:lstStyle/>
          <a:p>
            <a:pPr marL="285750" indent="-285750">
              <a:buFont typeface="Wingdings" panose="05000000000000000000" pitchFamily="2" charset="2"/>
              <a:buChar char="p"/>
            </a:pPr>
            <a:r>
              <a:rPr lang="en-US" altLang="zh-CN" sz="1400" dirty="0" smtClean="0">
                <a:solidFill>
                  <a:prstClr val="black"/>
                </a:solidFill>
              </a:rPr>
              <a:t>ED IP.11</a:t>
            </a:r>
            <a:r>
              <a:rPr lang="zh-CN" altLang="en-US" sz="1400" dirty="0" smtClean="0">
                <a:solidFill>
                  <a:prstClr val="black"/>
                </a:solidFill>
              </a:rPr>
              <a:t>输出电荷量和温度的相关性</a:t>
            </a:r>
            <a:r>
              <a:rPr lang="en-US" altLang="zh-CN" sz="1400" dirty="0" smtClean="0">
                <a:solidFill>
                  <a:prstClr val="black"/>
                </a:solidFill>
              </a:rPr>
              <a:t>(9</a:t>
            </a:r>
            <a:r>
              <a:rPr lang="zh-CN" altLang="en-US" sz="1400" dirty="0" smtClean="0">
                <a:solidFill>
                  <a:prstClr val="black"/>
                </a:solidFill>
              </a:rPr>
              <a:t>月份数据</a:t>
            </a:r>
            <a:r>
              <a:rPr lang="en-US" altLang="zh-CN" sz="1400" dirty="0" smtClean="0">
                <a:solidFill>
                  <a:prstClr val="black"/>
                </a:solidFill>
              </a:rPr>
              <a:t>)</a:t>
            </a:r>
            <a:r>
              <a:rPr lang="zh-CN" altLang="en-US" sz="1400" dirty="0" smtClean="0">
                <a:solidFill>
                  <a:prstClr val="black"/>
                </a:solidFill>
              </a:rPr>
              <a:t>；</a:t>
            </a:r>
            <a:endParaRPr lang="zh-CN" altLang="en-US" sz="1400" dirty="0">
              <a:solidFill>
                <a:prstClr val="black"/>
              </a:solidFill>
            </a:endParaRPr>
          </a:p>
        </p:txBody>
      </p:sp>
      <p:sp>
        <p:nvSpPr>
          <p:cNvPr id="2" name="矩形 1"/>
          <p:cNvSpPr/>
          <p:nvPr/>
        </p:nvSpPr>
        <p:spPr>
          <a:xfrm>
            <a:off x="159320" y="776898"/>
            <a:ext cx="8805168" cy="707886"/>
          </a:xfrm>
          <a:prstGeom prst="rect">
            <a:avLst/>
          </a:prstGeom>
        </p:spPr>
        <p:txBody>
          <a:bodyPr wrap="square">
            <a:spAutoFit/>
          </a:bodyPr>
          <a:lstStyle/>
          <a:p>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         从</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长期监测数据中可以看出</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输出电荷量和温度有很好的相关性，可以用线性拟合近似得到温漂系数 。</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输出电荷</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量</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的</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温度变化系数约为</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0.3%/</a:t>
            </a:r>
            <a:r>
              <a:rPr lang="en-US" altLang="zh-CN" sz="2000" b="1" dirty="0" smtClean="0">
                <a:latin typeface="新宋体"/>
                <a:ea typeface="新宋体"/>
                <a:cs typeface="Times New Roman" panose="02020603050405020304" pitchFamily="18" charset="0"/>
              </a:rPr>
              <a:t>℃</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202116957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496144" y="2348880"/>
            <a:ext cx="3638780" cy="2520566"/>
          </a:xfrm>
          <a:prstGeom prst="rect">
            <a:avLst/>
          </a:prstGeom>
        </p:spPr>
      </p:pic>
      <p:pic>
        <p:nvPicPr>
          <p:cNvPr id="11" name="图片 10"/>
          <p:cNvPicPr>
            <a:picLocks noChangeAspect="1"/>
          </p:cNvPicPr>
          <p:nvPr/>
        </p:nvPicPr>
        <p:blipFill>
          <a:blip r:embed="rId3"/>
          <a:stretch>
            <a:fillRect/>
          </a:stretch>
        </p:blipFill>
        <p:spPr>
          <a:xfrm>
            <a:off x="4983971" y="2348880"/>
            <a:ext cx="3640818" cy="2520566"/>
          </a:xfrm>
          <a:prstGeom prst="rect">
            <a:avLst/>
          </a:prstGeom>
        </p:spPr>
      </p:pic>
      <p:sp>
        <p:nvSpPr>
          <p:cNvPr id="15" name="矩形 14">
            <a:extLst>
              <a:ext uri="{FF2B5EF4-FFF2-40B4-BE49-F238E27FC236}">
                <a16:creationId xmlns:a16="http://schemas.microsoft.com/office/drawing/2014/main" xmlns="" id="{FCCE310E-FC14-46A5-9DCB-86E3328F4215}"/>
              </a:ext>
            </a:extLst>
          </p:cNvPr>
          <p:cNvSpPr/>
          <p:nvPr/>
        </p:nvSpPr>
        <p:spPr>
          <a:xfrm>
            <a:off x="1145983" y="4874676"/>
            <a:ext cx="2646878" cy="338554"/>
          </a:xfrm>
          <a:prstGeom prst="rect">
            <a:avLst/>
          </a:prstGeom>
        </p:spPr>
        <p:txBody>
          <a:bodyPr wrap="none">
            <a:spAutoFit/>
          </a:bodyPr>
          <a:lstStyle/>
          <a:p>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探测器内温度随时间的变化</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6" name="矩形 15">
            <a:extLst>
              <a:ext uri="{FF2B5EF4-FFF2-40B4-BE49-F238E27FC236}">
                <a16:creationId xmlns:a16="http://schemas.microsoft.com/office/drawing/2014/main" xmlns="" id="{FCCE310E-FC14-46A5-9DCB-86E3328F4215}"/>
              </a:ext>
            </a:extLst>
          </p:cNvPr>
          <p:cNvSpPr/>
          <p:nvPr/>
        </p:nvSpPr>
        <p:spPr>
          <a:xfrm>
            <a:off x="5580112" y="4882172"/>
            <a:ext cx="2666114" cy="338554"/>
          </a:xfrm>
          <a:prstGeom prst="rect">
            <a:avLst/>
          </a:prstGeom>
        </p:spPr>
        <p:txBody>
          <a:bodyPr wrap="none">
            <a:spAutoFit/>
          </a:bodyPr>
          <a:lstStyle/>
          <a:p>
            <a:r>
              <a:rPr lang="zh-CN" altLang="en-US" sz="1600" b="1" dirty="0" smtClean="0">
                <a:solidFill>
                  <a:prstClr val="black"/>
                </a:solidFill>
              </a:rPr>
              <a:t>探测器内湿度随时间的变化</a:t>
            </a:r>
            <a:endParaRPr lang="zh-CN" altLang="en-US" sz="1600" b="1" dirty="0">
              <a:solidFill>
                <a:prstClr val="black"/>
              </a:solidFill>
            </a:endParaRPr>
          </a:p>
        </p:txBody>
      </p:sp>
      <p:sp>
        <p:nvSpPr>
          <p:cNvPr id="2" name="矩形 1"/>
          <p:cNvSpPr/>
          <p:nvPr/>
        </p:nvSpPr>
        <p:spPr>
          <a:xfrm>
            <a:off x="201338" y="836712"/>
            <a:ext cx="8763149" cy="1015663"/>
          </a:xfrm>
          <a:prstGeom prst="rect">
            <a:avLst/>
          </a:prstGeom>
        </p:spPr>
        <p:txBody>
          <a:bodyPr wrap="square">
            <a:spAutoFit/>
          </a:bodyPr>
          <a:lstStyle/>
          <a:p>
            <a:r>
              <a:rPr lang="zh-CN" altLang="en-US" sz="2000" b="1" dirty="0" smtClean="0"/>
              <a:t>         </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每</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台</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内部布设温、湿度探头，</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内温度</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在</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8</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个月的时间内（</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3</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号</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1</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号），从</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-20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度至</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25</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度变化</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不同探测器之间温度差别不超过</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度</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；相对湿度从</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10%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至</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60%(</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部分探测器有少许差异</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latin typeface="Times New Roman" panose="02020603050405020304" pitchFamily="18" charset="0"/>
                <a:ea typeface="新宋体" panose="02010609030101010101" pitchFamily="49" charset="-122"/>
                <a:cs typeface="Times New Roman" panose="02020603050405020304" pitchFamily="18" charset="0"/>
              </a:rPr>
              <a:t>。</a:t>
            </a:r>
          </a:p>
        </p:txBody>
      </p:sp>
    </p:spTree>
    <p:extLst>
      <p:ext uri="{BB962C8B-B14F-4D97-AF65-F5344CB8AC3E}">
        <p14:creationId xmlns:p14="http://schemas.microsoft.com/office/powerpoint/2010/main" val="176944671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374796503"/>
              </p:ext>
            </p:extLst>
          </p:nvPr>
        </p:nvGraphicFramePr>
        <p:xfrm>
          <a:off x="4860032" y="1628800"/>
          <a:ext cx="4120656" cy="4053840"/>
        </p:xfrm>
        <a:graphic>
          <a:graphicData uri="http://schemas.openxmlformats.org/drawingml/2006/table">
            <a:tbl>
              <a:tblPr firstRow="1" bandRow="1"/>
              <a:tblGrid>
                <a:gridCol w="1373552"/>
                <a:gridCol w="2747104"/>
              </a:tblGrid>
              <a:tr h="38711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项目</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指标要求和特点</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6253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电磁粒子成分</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μ±</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e±</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γ </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endParaRPr>
                    </a:p>
                    <a:p>
                      <a:pPr algn="ct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5mm</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铅板（阈能</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&gt;5MeV</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573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zh-CN" altLang="en-US"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探测面积</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1m×1m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573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kumimoji="0" lang="zh-CN" altLang="en-US"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探测效率</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kumimoji="0" lang="en-US" altLang="zh-CN"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&gt;95%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89333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探测粒子数密度</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1/m2 </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 </a:t>
                      </a:r>
                      <a:r>
                        <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rPr>
                        <a:t>10000/m2</a:t>
                      </a:r>
                      <a:r>
                        <a:rPr lang="zh-CN" altLang="en-US" sz="1800" b="1" dirty="0" smtClean="0">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18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25%@</a:t>
                      </a:r>
                      <a:r>
                        <a:rPr lang="zh-CN" altLang="en-US"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单</a:t>
                      </a:r>
                      <a:r>
                        <a:rPr lang="zh-TW" altLang="en-US"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粒子</a:t>
                      </a:r>
                      <a:r>
                        <a:rPr lang="zh-CN" altLang="en-US"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5%@10</a:t>
                      </a:r>
                      <a:r>
                        <a:rPr lang="en-US" altLang="zh-TW"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000</a:t>
                      </a:r>
                      <a:r>
                        <a:rPr lang="zh-TW" altLang="en-US"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个粒子</a:t>
                      </a:r>
                      <a:endParaRPr lang="en-US" altLang="zh-CN"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573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zh-TW" altLang="en-US"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时间分辨</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altLang="zh-TW" sz="1800" b="1" dirty="0" smtClean="0">
                          <a:solidFill>
                            <a:srgbClr val="000000"/>
                          </a:solidFill>
                          <a:latin typeface="Times New Roman" panose="02020603050405020304" pitchFamily="18" charset="0"/>
                          <a:ea typeface="新宋体" panose="02010609030101010101" pitchFamily="49" charset="-122"/>
                          <a:cs typeface="Times New Roman" panose="02020603050405020304" pitchFamily="18" charset="0"/>
                        </a:rPr>
                        <a:t>&lt;2ns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573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kumimoji="0" lang="zh-CN" altLang="en-US"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单道计数率</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&lt; 2kHz@</a:t>
                      </a:r>
                      <a:r>
                        <a:rPr kumimoji="0" lang="zh-CN" altLang="en-US"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工作增益</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6253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新宋体" panose="02010609030101010101" pitchFamily="49" charset="-122"/>
                          <a:cs typeface="Times New Roman" panose="02020603050405020304" pitchFamily="18" charset="0"/>
                        </a:rPr>
                        <a:t>运行时间</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&gt;20</a:t>
                      </a:r>
                      <a:r>
                        <a:rPr kumimoji="0" lang="zh-CN"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年（</a:t>
                      </a:r>
                      <a:r>
                        <a:rPr kumimoji="0" lang="en-US" altLang="zh-C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0.6atm</a:t>
                      </a:r>
                      <a:r>
                        <a:rPr kumimoji="0" lang="zh-CN"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a:t>
                      </a:r>
                      <a:r>
                        <a:rPr kumimoji="0" lang="en-US" altLang="zh-C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±25℃</a:t>
                      </a:r>
                      <a:r>
                        <a:rPr kumimoji="0" lang="zh-CN"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rPr>
                        <a:t>；紫外线强）</a:t>
                      </a:r>
                      <a:endParaRPr kumimoji="0" lang="en-US" altLang="zh-CN"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新宋体" panose="02010609030101010101" pitchFamily="49" charset="-122"/>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grpSp>
        <p:nvGrpSpPr>
          <p:cNvPr id="7" name="组合 6"/>
          <p:cNvGrpSpPr/>
          <p:nvPr/>
        </p:nvGrpSpPr>
        <p:grpSpPr>
          <a:xfrm>
            <a:off x="179512" y="2202858"/>
            <a:ext cx="4470841" cy="2762528"/>
            <a:chOff x="838" y="7365"/>
            <a:chExt cx="5552" cy="3379"/>
          </a:xfrm>
        </p:grpSpPr>
        <p:pic>
          <p:nvPicPr>
            <p:cNvPr id="9" name="图片 8"/>
            <p:cNvPicPr>
              <a:picLocks noChangeAspect="1"/>
            </p:cNvPicPr>
            <p:nvPr/>
          </p:nvPicPr>
          <p:blipFill>
            <a:blip r:embed="rId2"/>
            <a:stretch>
              <a:fillRect/>
            </a:stretch>
          </p:blipFill>
          <p:spPr>
            <a:xfrm>
              <a:off x="838" y="7365"/>
              <a:ext cx="5552" cy="2871"/>
            </a:xfrm>
            <a:prstGeom prst="rect">
              <a:avLst/>
            </a:prstGeom>
          </p:spPr>
        </p:pic>
        <p:sp>
          <p:nvSpPr>
            <p:cNvPr id="10" name="文本框 2"/>
            <p:cNvSpPr txBox="1"/>
            <p:nvPr/>
          </p:nvSpPr>
          <p:spPr>
            <a:xfrm>
              <a:off x="2333" y="10330"/>
              <a:ext cx="2540" cy="414"/>
            </a:xfrm>
            <a:prstGeom prst="rect">
              <a:avLst/>
            </a:prstGeom>
            <a:noFill/>
          </p:spPr>
          <p:txBody>
            <a:bodyPr wrap="none" rtlCol="0">
              <a:spAutoFit/>
            </a:bodyPr>
            <a:lstStyle/>
            <a:p>
              <a:r>
                <a:rPr lang="zh-CN" altLang="en-US" sz="1600" b="1" dirty="0"/>
                <a:t>电磁粒子探测器外观</a:t>
              </a:r>
            </a:p>
          </p:txBody>
        </p:sp>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13643388-9EFE-4AD7-96B2-BC4DBFC1C0AB}"/>
              </a:ext>
            </a:extLst>
          </p:cNvPr>
          <p:cNvPicPr>
            <a:picLocks noChangeAspect="1"/>
          </p:cNvPicPr>
          <p:nvPr/>
        </p:nvPicPr>
        <p:blipFill>
          <a:blip r:embed="rId2"/>
          <a:stretch>
            <a:fillRect/>
          </a:stretch>
        </p:blipFill>
        <p:spPr>
          <a:xfrm>
            <a:off x="539552" y="2316924"/>
            <a:ext cx="3594173" cy="2629773"/>
          </a:xfrm>
          <a:prstGeom prst="rect">
            <a:avLst/>
          </a:prstGeom>
        </p:spPr>
      </p:pic>
      <p:pic>
        <p:nvPicPr>
          <p:cNvPr id="13" name="图片 12">
            <a:extLst>
              <a:ext uri="{FF2B5EF4-FFF2-40B4-BE49-F238E27FC236}">
                <a16:creationId xmlns:a16="http://schemas.microsoft.com/office/drawing/2014/main" xmlns="" id="{1EC8ABF6-09B7-4897-BB32-FCE9E16CE138}"/>
              </a:ext>
            </a:extLst>
          </p:cNvPr>
          <p:cNvPicPr>
            <a:picLocks noChangeAspect="1"/>
          </p:cNvPicPr>
          <p:nvPr/>
        </p:nvPicPr>
        <p:blipFill>
          <a:blip r:embed="rId3"/>
          <a:stretch>
            <a:fillRect/>
          </a:stretch>
        </p:blipFill>
        <p:spPr>
          <a:xfrm>
            <a:off x="4958192" y="2316924"/>
            <a:ext cx="3582198" cy="2572543"/>
          </a:xfrm>
          <a:prstGeom prst="rect">
            <a:avLst/>
          </a:prstGeom>
        </p:spPr>
      </p:pic>
      <p:sp>
        <p:nvSpPr>
          <p:cNvPr id="15" name="文本框 14">
            <a:extLst>
              <a:ext uri="{FF2B5EF4-FFF2-40B4-BE49-F238E27FC236}">
                <a16:creationId xmlns:a16="http://schemas.microsoft.com/office/drawing/2014/main" xmlns="" id="{C081EC09-D071-4FC5-A659-39B1030B78D1}"/>
              </a:ext>
            </a:extLst>
          </p:cNvPr>
          <p:cNvSpPr txBox="1"/>
          <p:nvPr/>
        </p:nvSpPr>
        <p:spPr>
          <a:xfrm>
            <a:off x="395536" y="5106670"/>
            <a:ext cx="3735487" cy="338554"/>
          </a:xfrm>
          <a:prstGeom prst="rect">
            <a:avLst/>
          </a:prstGeom>
          <a:noFill/>
        </p:spPr>
        <p:txBody>
          <a:bodyPr wrap="square" rtlCol="0">
            <a:spAutoFit/>
          </a:bodyPr>
          <a:lstStyle/>
          <a:p>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降雨量数据</a:t>
            </a:r>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en-US"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8</a:t>
            </a:r>
            <a:r>
              <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a:t>
            </a:r>
            <a:r>
              <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日</a:t>
            </a:r>
            <a:r>
              <a:rPr lang="en-US"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12:00-8</a:t>
            </a:r>
            <a:r>
              <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月</a:t>
            </a:r>
            <a:r>
              <a:rPr lang="en-US" altLang="zh-CN"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7</a:t>
            </a:r>
            <a:r>
              <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日</a:t>
            </a:r>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17:00)</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16" name="文本框 15">
            <a:extLst>
              <a:ext uri="{FF2B5EF4-FFF2-40B4-BE49-F238E27FC236}">
                <a16:creationId xmlns:a16="http://schemas.microsoft.com/office/drawing/2014/main" xmlns="" id="{88EF89A1-3D72-458D-8D23-039F6C305670}"/>
              </a:ext>
            </a:extLst>
          </p:cNvPr>
          <p:cNvSpPr txBox="1"/>
          <p:nvPr/>
        </p:nvSpPr>
        <p:spPr>
          <a:xfrm>
            <a:off x="5273488" y="4946697"/>
            <a:ext cx="2951606" cy="338554"/>
          </a:xfrm>
          <a:prstGeom prst="rect">
            <a:avLst/>
          </a:prstGeom>
          <a:noFill/>
        </p:spPr>
        <p:txBody>
          <a:bodyPr wrap="square" rtlCol="0">
            <a:spAutoFit/>
          </a:bodyPr>
          <a:lstStyle/>
          <a:p>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相同时间段内</a:t>
            </a:r>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ED.4</a:t>
            </a:r>
            <a:r>
              <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在线</a:t>
            </a:r>
            <a:r>
              <a:rPr lang="zh-CN" altLang="en-US"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计数率</a:t>
            </a:r>
            <a:r>
              <a:rPr lang="en-US" altLang="zh-CN" sz="16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zh-CN" altLang="en-US" sz="16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2" name="矩形 21">
            <a:extLst>
              <a:ext uri="{FF2B5EF4-FFF2-40B4-BE49-F238E27FC236}">
                <a16:creationId xmlns:a16="http://schemas.microsoft.com/office/drawing/2014/main" xmlns="" id="{80479204-F287-4812-9128-BD130F28D70D}"/>
              </a:ext>
            </a:extLst>
          </p:cNvPr>
          <p:cNvSpPr/>
          <p:nvPr/>
        </p:nvSpPr>
        <p:spPr>
          <a:xfrm>
            <a:off x="64996" y="583520"/>
            <a:ext cx="8924544" cy="1477328"/>
          </a:xfrm>
          <a:prstGeom prst="rect">
            <a:avLst/>
          </a:prstGeom>
        </p:spPr>
        <p:txBody>
          <a:bodyPr wrap="square">
            <a:spAutoFit/>
          </a:bodyPr>
          <a:lstStyle/>
          <a:p>
            <a:pPr>
              <a:lnSpc>
                <a:spcPct val="150000"/>
              </a:lnSpc>
            </a:pP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在长时间监测中发现，</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在</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下雨</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的时间</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段，所有探测器计数率</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都出现突然升高的</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情况</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对观测基地给出的气象数据进一步对比分析表明，</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单道计数率和降雨期间放射性氡的积累及其衰变产生的低能伽马射线增多有关联。</a:t>
            </a:r>
            <a:endPar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2" name="TextBox 1"/>
          <p:cNvSpPr txBox="1"/>
          <p:nvPr/>
        </p:nvSpPr>
        <p:spPr>
          <a:xfrm>
            <a:off x="395536" y="5805264"/>
            <a:ext cx="4288353" cy="400110"/>
          </a:xfrm>
          <a:prstGeom prst="rect">
            <a:avLst/>
          </a:prstGeom>
          <a:noFill/>
        </p:spPr>
        <p:txBody>
          <a:bodyPr wrap="none" rtlCol="0">
            <a:spAutoFit/>
          </a:bodyPr>
          <a:lstStyle/>
          <a:p>
            <a:r>
              <a:rPr lang="zh-CN" altLang="en-US" sz="2000" b="1" dirty="0" smtClean="0"/>
              <a:t>其它方面的工作进展仍在继续当中。</a:t>
            </a:r>
            <a:endParaRPr lang="zh-CN" altLang="en-US" sz="2000" b="1" dirty="0"/>
          </a:p>
        </p:txBody>
      </p:sp>
    </p:spTree>
    <p:extLst>
      <p:ext uri="{BB962C8B-B14F-4D97-AF65-F5344CB8AC3E}">
        <p14:creationId xmlns:p14="http://schemas.microsoft.com/office/powerpoint/2010/main" val="168047313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56180" y="6165367"/>
            <a:ext cx="224452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prstClr val="black"/>
                </a:solidFill>
                <a:effectLst/>
                <a:uLnTx/>
                <a:uFillTx/>
              </a:rPr>
              <a:t>谢谢大家！</a:t>
            </a:r>
          </a:p>
        </p:txBody>
      </p:sp>
      <p:sp>
        <p:nvSpPr>
          <p:cNvPr id="2" name="矩形 1"/>
          <p:cNvSpPr/>
          <p:nvPr/>
        </p:nvSpPr>
        <p:spPr>
          <a:xfrm>
            <a:off x="3563888" y="611977"/>
            <a:ext cx="2244525" cy="584775"/>
          </a:xfrm>
          <a:prstGeom prst="rect">
            <a:avLst/>
          </a:prstGeom>
        </p:spPr>
        <p:txBody>
          <a:bodyPr wrap="none">
            <a:spAutoFit/>
          </a:bodyPr>
          <a:lstStyle/>
          <a:p>
            <a:pPr lvl="0">
              <a:spcBef>
                <a:spcPct val="20000"/>
              </a:spcBef>
            </a:pPr>
            <a:r>
              <a:rPr lang="zh-CN" altLang="en-US" sz="32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结论</a:t>
            </a:r>
            <a:r>
              <a:rPr lang="zh-CN" altLang="en-US" sz="32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与展望</a:t>
            </a:r>
          </a:p>
        </p:txBody>
      </p:sp>
      <p:sp>
        <p:nvSpPr>
          <p:cNvPr id="3" name="TextBox 2"/>
          <p:cNvSpPr txBox="1"/>
          <p:nvPr/>
        </p:nvSpPr>
        <p:spPr>
          <a:xfrm>
            <a:off x="251520" y="1313473"/>
            <a:ext cx="8640960" cy="1323439"/>
          </a:xfrm>
          <a:prstGeom prst="rect">
            <a:avLst/>
          </a:prstGeom>
          <a:noFill/>
        </p:spPr>
        <p:txBody>
          <a:bodyPr wrap="square" rtlCol="0">
            <a:spAutoFit/>
          </a:bodyPr>
          <a:lstStyle/>
          <a:p>
            <a:pPr marL="342900" indent="-342900">
              <a:buAutoNum type="arabicPeriod"/>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各组分的供货和测试进展基本就绪；</a:t>
            </a:r>
            <a:endParaRPr lang="en-US" altLang="zh-CN" sz="2000" b="1" dirty="0">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AutoNum type="arabicPeriod"/>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组装与性能测试工作需要加紧进行；</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AutoNum type="arabicPeriod"/>
            </a:pP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2018</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年底至</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2019</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年初，</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1/10 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阵列建设需要按时完成；</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a:p>
            <a:pPr marL="342900" indent="-342900">
              <a:buAutoNum type="arabicPeriod"/>
            </a:pPr>
            <a:r>
              <a:rPr lang="zh-CN" altLang="en-US" sz="2000" b="1" smtClean="0">
                <a:latin typeface="Times New Roman" panose="02020603050405020304" pitchFamily="18" charset="0"/>
                <a:ea typeface="新宋体" panose="02010609030101010101" pitchFamily="49" charset="-122"/>
                <a:cs typeface="Times New Roman" panose="02020603050405020304" pitchFamily="18" charset="0"/>
              </a:rPr>
              <a:t>深入的阵列</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实验运行维护</a:t>
            </a:r>
            <a:r>
              <a:rPr lang="zh-CN" altLang="en-US" sz="2000" b="1" smtClean="0">
                <a:latin typeface="Times New Roman" panose="02020603050405020304" pitchFamily="18" charset="0"/>
                <a:ea typeface="新宋体" panose="02010609030101010101" pitchFamily="49" charset="-122"/>
                <a:cs typeface="Times New Roman" panose="02020603050405020304" pitchFamily="18" charset="0"/>
              </a:rPr>
              <a:t>与数据分析工作需要及时展开。</a:t>
            </a:r>
            <a:endPar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711204"/>
            <a:ext cx="9144000" cy="446405"/>
            <a:chOff x="508" y="1288"/>
            <a:chExt cx="13559" cy="755"/>
          </a:xfrm>
          <a:solidFill>
            <a:srgbClr val="0070C0"/>
          </a:solidFill>
        </p:grpSpPr>
        <p:sp>
          <p:nvSpPr>
            <p:cNvPr id="2" name="矩形 1"/>
            <p:cNvSpPr/>
            <p:nvPr/>
          </p:nvSpPr>
          <p:spPr>
            <a:xfrm>
              <a:off x="508" y="1288"/>
              <a:ext cx="13559" cy="7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523" y="1324"/>
              <a:ext cx="5504" cy="677"/>
            </a:xfrm>
            <a:prstGeom prst="rect">
              <a:avLst/>
            </a:prstGeom>
            <a:grpFill/>
          </p:spPr>
          <p:txBody>
            <a:bodyPr wrap="square"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合作项目与单位</a:t>
              </a:r>
              <a:endParaRPr lang="zh-CN" altLang="en-US" sz="2000" b="1" noProof="0" dirty="0" smtClean="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2" name="文本框 31"/>
          <p:cNvSpPr txBox="1"/>
          <p:nvPr/>
        </p:nvSpPr>
        <p:spPr>
          <a:xfrm>
            <a:off x="5086069" y="2123796"/>
            <a:ext cx="877163" cy="369332"/>
          </a:xfrm>
          <a:prstGeom prst="rect">
            <a:avLst/>
          </a:prstGeom>
          <a:noFill/>
        </p:spPr>
        <p:txBody>
          <a:bodyPr wrap="none" rtlCol="0" anchor="t">
            <a:spAutoFit/>
          </a:bodyPr>
          <a:lstStyle/>
          <a:p>
            <a:pPr algn="ct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高能所</a:t>
            </a:r>
          </a:p>
        </p:txBody>
      </p:sp>
      <p:sp>
        <p:nvSpPr>
          <p:cNvPr id="33" name="文本框 32"/>
          <p:cNvSpPr txBox="1"/>
          <p:nvPr/>
        </p:nvSpPr>
        <p:spPr>
          <a:xfrm>
            <a:off x="5105431" y="3556357"/>
            <a:ext cx="1569660" cy="369332"/>
          </a:xfrm>
          <a:prstGeom prst="rect">
            <a:avLst/>
          </a:prstGeom>
          <a:noFill/>
        </p:spPr>
        <p:txBody>
          <a:bodyPr wrap="none" rtlCol="0" anchor="t">
            <a:spAutoFit/>
          </a:bodyPr>
          <a:lstStyle/>
          <a:p>
            <a:pPr algn="ct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河北师范大学</a:t>
            </a:r>
          </a:p>
        </p:txBody>
      </p:sp>
      <p:sp>
        <p:nvSpPr>
          <p:cNvPr id="34" name="文本框 33"/>
          <p:cNvSpPr txBox="1"/>
          <p:nvPr/>
        </p:nvSpPr>
        <p:spPr>
          <a:xfrm>
            <a:off x="2406671" y="3077727"/>
            <a:ext cx="1641796" cy="369332"/>
          </a:xfrm>
          <a:prstGeom prst="rect">
            <a:avLst/>
          </a:prstGeom>
          <a:noFill/>
        </p:spPr>
        <p:txBody>
          <a:bodyPr wrap="none" rtlCol="0" anchor="t">
            <a:spAutoFit/>
          </a:bodyPr>
          <a:lstStyle/>
          <a:p>
            <a:pPr indent="0">
              <a:lnSpc>
                <a:spcPct val="100000"/>
              </a:lnSpc>
              <a:buFont typeface="Wingdings" panose="05000000000000000000" pitchFamily="2" charset="2"/>
              <a:buNone/>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ED</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电子学系统</a:t>
            </a:r>
          </a:p>
        </p:txBody>
      </p:sp>
      <p:sp>
        <p:nvSpPr>
          <p:cNvPr id="44" name="文本框 43"/>
          <p:cNvSpPr txBox="1"/>
          <p:nvPr/>
        </p:nvSpPr>
        <p:spPr>
          <a:xfrm>
            <a:off x="5098909" y="2633167"/>
            <a:ext cx="1107996" cy="369332"/>
          </a:xfrm>
          <a:prstGeom prst="rect">
            <a:avLst/>
          </a:prstGeom>
          <a:noFill/>
        </p:spPr>
        <p:txBody>
          <a:bodyPr wrap="none" rtlCol="0" anchor="t">
            <a:spAutoFit/>
          </a:bodyPr>
          <a:lstStyle/>
          <a:p>
            <a:pPr algn="ct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山东大学</a:t>
            </a:r>
          </a:p>
        </p:txBody>
      </p:sp>
      <p:sp>
        <p:nvSpPr>
          <p:cNvPr id="43" name="矩形 42"/>
          <p:cNvSpPr/>
          <p:nvPr/>
        </p:nvSpPr>
        <p:spPr>
          <a:xfrm>
            <a:off x="1199515" y="1345049"/>
            <a:ext cx="2771775" cy="369332"/>
          </a:xfrm>
          <a:prstGeom prst="rect">
            <a:avLst/>
          </a:prstGeom>
          <a:solidFill>
            <a:srgbClr val="3BC6B6">
              <a:alpha val="74000"/>
            </a:srgbClr>
          </a:solidFill>
        </p:spPr>
        <p:txBody>
          <a:bodyPr wrap="square">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合作项目</a:t>
            </a:r>
            <a:r>
              <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p>
        </p:txBody>
      </p:sp>
      <p:sp>
        <p:nvSpPr>
          <p:cNvPr id="45" name="文本框 33"/>
          <p:cNvSpPr txBox="1"/>
          <p:nvPr/>
        </p:nvSpPr>
        <p:spPr>
          <a:xfrm>
            <a:off x="5163186" y="1344931"/>
            <a:ext cx="2068830" cy="369332"/>
          </a:xfrm>
          <a:prstGeom prst="rect">
            <a:avLst/>
          </a:prstGeom>
          <a:solidFill>
            <a:srgbClr val="DA3126">
              <a:alpha val="45000"/>
            </a:srgbClr>
          </a:solidFill>
        </p:spPr>
        <p:txBody>
          <a:bodyPr wrap="square" rtlCol="0" anchor="t">
            <a:spAutoFit/>
          </a:bodyPr>
          <a:lstStyle/>
          <a:p>
            <a:r>
              <a:rPr lang="zh-CN" altLang="en-US" b="1" dirty="0" smtClean="0">
                <a:latin typeface="微软雅黑" panose="020B0503020204020204" pitchFamily="34" charset="-122"/>
                <a:ea typeface="微软雅黑" panose="020B0503020204020204" pitchFamily="34" charset="-122"/>
                <a:sym typeface="+mn-ea"/>
              </a:rPr>
              <a:t>   </a:t>
            </a:r>
            <a:r>
              <a:rPr lang="zh-CN" altLang="en-US" b="1" dirty="0">
                <a:latin typeface="微软雅黑" panose="020B0503020204020204" pitchFamily="34" charset="-122"/>
                <a:ea typeface="微软雅黑" panose="020B0503020204020204" pitchFamily="34" charset="-122"/>
                <a:sym typeface="+mn-ea"/>
              </a:rPr>
              <a:t>合作单位</a:t>
            </a:r>
          </a:p>
        </p:txBody>
      </p:sp>
      <p:sp>
        <p:nvSpPr>
          <p:cNvPr id="7" name="矩形 6"/>
          <p:cNvSpPr/>
          <p:nvPr/>
        </p:nvSpPr>
        <p:spPr>
          <a:xfrm>
            <a:off x="1982658" y="2133640"/>
            <a:ext cx="1476686"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探测器单元 </a:t>
            </a:r>
          </a:p>
        </p:txBody>
      </p:sp>
      <p:sp>
        <p:nvSpPr>
          <p:cNvPr id="8" name="矩形 7"/>
          <p:cNvSpPr/>
          <p:nvPr/>
        </p:nvSpPr>
        <p:spPr>
          <a:xfrm>
            <a:off x="1892644" y="2633167"/>
            <a:ext cx="2331086"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小尺寸光敏探头研制 </a:t>
            </a:r>
          </a:p>
        </p:txBody>
      </p:sp>
      <p:sp>
        <p:nvSpPr>
          <p:cNvPr id="9" name="矩形 8"/>
          <p:cNvSpPr/>
          <p:nvPr/>
        </p:nvSpPr>
        <p:spPr>
          <a:xfrm>
            <a:off x="5029695" y="3078996"/>
            <a:ext cx="94609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 高能所</a:t>
            </a:r>
            <a:endParaRPr lang="zh-CN" altLang="en-US" dirty="0"/>
          </a:p>
        </p:txBody>
      </p:sp>
      <p:sp>
        <p:nvSpPr>
          <p:cNvPr id="17" name="矩形 16"/>
          <p:cNvSpPr/>
          <p:nvPr/>
        </p:nvSpPr>
        <p:spPr>
          <a:xfrm>
            <a:off x="2220761" y="3552180"/>
            <a:ext cx="1941557" cy="369332"/>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程控</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ED</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电源系统 </a:t>
            </a:r>
          </a:p>
        </p:txBody>
      </p:sp>
      <p:sp>
        <p:nvSpPr>
          <p:cNvPr id="18" name="矩形 17"/>
          <p:cNvSpPr/>
          <p:nvPr/>
        </p:nvSpPr>
        <p:spPr>
          <a:xfrm>
            <a:off x="1556839" y="4064755"/>
            <a:ext cx="2634054" cy="369332"/>
          </a:xfrm>
          <a:prstGeom prst="rect">
            <a:avLst/>
          </a:prstGeom>
        </p:spPr>
        <p:txBody>
          <a:bodyPr wrap="none">
            <a:spAutoFit/>
          </a:bodyPr>
          <a:lstStyle/>
          <a:p>
            <a:pPr indent="0" algn="ctr">
              <a:lnSpc>
                <a:spcPct val="100000"/>
              </a:lnSpc>
              <a:buFont typeface="Wingdings" panose="05000000000000000000" pitchFamily="2" charset="2"/>
              <a:buNone/>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ED</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整体性能测试与标定 </a:t>
            </a:r>
          </a:p>
        </p:txBody>
      </p:sp>
      <p:sp>
        <p:nvSpPr>
          <p:cNvPr id="51" name="文本框 49"/>
          <p:cNvSpPr txBox="1"/>
          <p:nvPr/>
        </p:nvSpPr>
        <p:spPr>
          <a:xfrm>
            <a:off x="5085736" y="4074160"/>
            <a:ext cx="1107996" cy="369332"/>
          </a:xfrm>
          <a:prstGeom prst="rect">
            <a:avLst/>
          </a:prstGeom>
          <a:noFill/>
        </p:spPr>
        <p:txBody>
          <a:bodyPr wrap="none" rtlCol="0" anchor="t">
            <a:spAutoFit/>
          </a:bodyPr>
          <a:lstStyle/>
          <a:p>
            <a:pPr indent="0" algn="ctr">
              <a:lnSpc>
                <a:spcPct val="100000"/>
              </a:lnSpc>
              <a:buFont typeface="Wingdings" panose="05000000000000000000" pitchFamily="2" charset="2"/>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山东大学</a:t>
            </a:r>
          </a:p>
        </p:txBody>
      </p:sp>
      <p:sp>
        <p:nvSpPr>
          <p:cNvPr id="57" name="三角"/>
          <p:cNvSpPr/>
          <p:nvPr/>
        </p:nvSpPr>
        <p:spPr>
          <a:xfrm rot="5400000">
            <a:off x="4471073" y="2170991"/>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cxnSp>
        <p:nvCxnSpPr>
          <p:cNvPr id="21" name="直接连接符 20"/>
          <p:cNvCxnSpPr/>
          <p:nvPr/>
        </p:nvCxnSpPr>
        <p:spPr>
          <a:xfrm>
            <a:off x="1199518" y="2540240"/>
            <a:ext cx="6032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212217" y="3022840"/>
            <a:ext cx="6032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237617" y="3503535"/>
            <a:ext cx="6032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3" name="三角"/>
          <p:cNvSpPr/>
          <p:nvPr/>
        </p:nvSpPr>
        <p:spPr>
          <a:xfrm rot="5400000">
            <a:off x="4473295" y="2645872"/>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 name="三角"/>
          <p:cNvSpPr/>
          <p:nvPr/>
        </p:nvSpPr>
        <p:spPr>
          <a:xfrm rot="5400000">
            <a:off x="4473295" y="3141172"/>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cxnSp>
        <p:nvCxnSpPr>
          <p:cNvPr id="65" name="直接连接符 64"/>
          <p:cNvCxnSpPr/>
          <p:nvPr/>
        </p:nvCxnSpPr>
        <p:spPr>
          <a:xfrm>
            <a:off x="1237617" y="4019791"/>
            <a:ext cx="6032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237617" y="4561445"/>
            <a:ext cx="6032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237617" y="5714962"/>
            <a:ext cx="6032501"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212217" y="2057640"/>
            <a:ext cx="6032501"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81" name="三角"/>
          <p:cNvSpPr/>
          <p:nvPr/>
        </p:nvSpPr>
        <p:spPr>
          <a:xfrm rot="5400000">
            <a:off x="4473295" y="3599373"/>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2" name="三角"/>
          <p:cNvSpPr/>
          <p:nvPr/>
        </p:nvSpPr>
        <p:spPr>
          <a:xfrm rot="5400000">
            <a:off x="4473295" y="4121353"/>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cxnSp>
        <p:nvCxnSpPr>
          <p:cNvPr id="6" name="直接连接符 5"/>
          <p:cNvCxnSpPr/>
          <p:nvPr/>
        </p:nvCxnSpPr>
        <p:spPr>
          <a:xfrm>
            <a:off x="1221109" y="5118975"/>
            <a:ext cx="6032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648533" y="4694039"/>
            <a:ext cx="2417649" cy="369332"/>
          </a:xfrm>
          <a:prstGeom prst="rect">
            <a:avLst/>
          </a:prstGeom>
        </p:spPr>
        <p:txBody>
          <a:bodyPr wrap="none">
            <a:spAutoFit/>
          </a:bodyPr>
          <a:lstStyle/>
          <a:p>
            <a:pPr indent="0" algn="ctr">
              <a:lnSpc>
                <a:spcPct val="100000"/>
              </a:lnSpc>
              <a:buFont typeface="Wingdings" panose="05000000000000000000" pitchFamily="2" charset="2"/>
              <a:buNone/>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WR</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精密时钟分配系统</a:t>
            </a:r>
          </a:p>
        </p:txBody>
      </p:sp>
      <p:sp>
        <p:nvSpPr>
          <p:cNvPr id="12" name="三角"/>
          <p:cNvSpPr/>
          <p:nvPr/>
        </p:nvSpPr>
        <p:spPr>
          <a:xfrm rot="5400000">
            <a:off x="4456785" y="4678884"/>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文本框 49"/>
          <p:cNvSpPr txBox="1"/>
          <p:nvPr/>
        </p:nvSpPr>
        <p:spPr>
          <a:xfrm>
            <a:off x="5069226" y="4631691"/>
            <a:ext cx="1107996" cy="369332"/>
          </a:xfrm>
          <a:prstGeom prst="rect">
            <a:avLst/>
          </a:prstGeom>
          <a:noFill/>
        </p:spPr>
        <p:txBody>
          <a:bodyPr wrap="none" rtlCol="0" anchor="t">
            <a:spAutoFit/>
          </a:bodyPr>
          <a:lstStyle/>
          <a:p>
            <a:pPr indent="0" algn="ctr">
              <a:lnSpc>
                <a:spcPct val="100000"/>
              </a:lnSpc>
              <a:buFont typeface="Wingdings" panose="05000000000000000000" pitchFamily="2" charset="2"/>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清华大学</a:t>
            </a:r>
          </a:p>
        </p:txBody>
      </p:sp>
      <p:sp>
        <p:nvSpPr>
          <p:cNvPr id="16" name="矩形 15"/>
          <p:cNvSpPr/>
          <p:nvPr/>
        </p:nvSpPr>
        <p:spPr>
          <a:xfrm>
            <a:off x="2292984" y="5157192"/>
            <a:ext cx="1569660" cy="369332"/>
          </a:xfrm>
          <a:prstGeom prst="rect">
            <a:avLst/>
          </a:prstGeom>
        </p:spPr>
        <p:txBody>
          <a:bodyPr wrap="none">
            <a:spAutoFit/>
          </a:bodyPr>
          <a:lstStyle/>
          <a:p>
            <a:pPr indent="0">
              <a:lnSpc>
                <a:spcPct val="100000"/>
              </a:lnSpc>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数据获取系统</a:t>
            </a:r>
          </a:p>
        </p:txBody>
      </p:sp>
      <p:sp>
        <p:nvSpPr>
          <p:cNvPr id="20" name="三角"/>
          <p:cNvSpPr/>
          <p:nvPr/>
        </p:nvSpPr>
        <p:spPr>
          <a:xfrm rot="5400000">
            <a:off x="4471707" y="5267647"/>
            <a:ext cx="274955" cy="274955"/>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文本框 21"/>
          <p:cNvSpPr txBox="1"/>
          <p:nvPr/>
        </p:nvSpPr>
        <p:spPr>
          <a:xfrm>
            <a:off x="5141314" y="5184218"/>
            <a:ext cx="877163" cy="369332"/>
          </a:xfrm>
          <a:prstGeom prst="rect">
            <a:avLst/>
          </a:prstGeom>
          <a:noFill/>
        </p:spPr>
        <p:txBody>
          <a:bodyPr wrap="none" rtlCol="0" anchor="t">
            <a:spAutoFit/>
          </a:bodyPr>
          <a:lstStyle/>
          <a:p>
            <a:pPr algn="ct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高能所</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05" y="1124744"/>
            <a:ext cx="8809763"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3888" y="620688"/>
            <a:ext cx="2159566" cy="400110"/>
          </a:xfrm>
          <a:prstGeom prst="rect">
            <a:avLst/>
          </a:prstGeom>
          <a:noFill/>
        </p:spPr>
        <p:txBody>
          <a:bodyPr wrap="none" rtlCol="0">
            <a:spAutoFit/>
          </a:bodyPr>
          <a:lstStyle/>
          <a:p>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系统</a:t>
            </a:r>
            <a:r>
              <a:rPr lang="en-US" altLang="zh-CN" sz="2000" b="1" dirty="0" smtClean="0">
                <a:latin typeface="Times New Roman" panose="02020603050405020304" pitchFamily="18" charset="0"/>
                <a:ea typeface="新宋体" panose="02010609030101010101" pitchFamily="49" charset="-122"/>
                <a:cs typeface="Times New Roman" panose="02020603050405020304" pitchFamily="18" charset="0"/>
              </a:rPr>
              <a:t>CPM</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计划</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92185053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1196752"/>
            <a:ext cx="8856984" cy="707886"/>
          </a:xfrm>
          <a:prstGeom prst="rect">
            <a:avLst/>
          </a:prstGeom>
        </p:spPr>
        <p:txBody>
          <a:bodyPr wrap="square">
            <a:spAutoFit/>
          </a:bodyPr>
          <a:lstStyle/>
          <a:p>
            <a:pPr lvl="0" algn="just" defTabSz="913765">
              <a:tabLst>
                <a:tab pos="269875" algn="l"/>
              </a:tabLst>
            </a:pPr>
            <a:r>
              <a:rPr lang="zh-CN" altLang="en-US" sz="2000" b="1" kern="100" dirty="0" smtClean="0">
                <a:solidFill>
                  <a:srgbClr val="000000"/>
                </a:solidFill>
                <a:latin typeface="Times New Roman" panose="02020603050405020304"/>
                <a:ea typeface="新宋体" panose="02010609030101010101" pitchFamily="49" charset="-122"/>
                <a:cs typeface="Times New Roman" panose="02020603050405020304"/>
              </a:rPr>
              <a:t>        </a:t>
            </a:r>
            <a:r>
              <a:rPr lang="zh-CN" altLang="en-US" sz="2000" b="1" kern="100" dirty="0" smtClean="0">
                <a:latin typeface="Times New Roman" panose="02020603050405020304"/>
                <a:ea typeface="新宋体" panose="02010609030101010101" pitchFamily="49" charset="-122"/>
                <a:cs typeface="Times New Roman" panose="02020603050405020304"/>
              </a:rPr>
              <a:t>共涉及</a:t>
            </a:r>
            <a:r>
              <a:rPr lang="en-US" altLang="zh-CN" sz="2000" b="1" kern="100" dirty="0" smtClean="0">
                <a:latin typeface="Times New Roman" panose="02020603050405020304"/>
                <a:ea typeface="新宋体" panose="02010609030101010101" pitchFamily="49" charset="-122"/>
                <a:cs typeface="Times New Roman" panose="02020603050405020304"/>
              </a:rPr>
              <a:t>13</a:t>
            </a:r>
            <a:r>
              <a:rPr lang="zh-CN" altLang="en-US" sz="2000" b="1" kern="100" dirty="0" smtClean="0">
                <a:latin typeface="Times New Roman" panose="02020603050405020304"/>
                <a:ea typeface="新宋体" panose="02010609030101010101" pitchFamily="49" charset="-122"/>
                <a:cs typeface="Times New Roman" panose="02020603050405020304"/>
              </a:rPr>
              <a:t>项招标任务，</a:t>
            </a:r>
            <a:r>
              <a:rPr lang="zh-CN" altLang="en-US" sz="2000" b="1" kern="100" dirty="0">
                <a:latin typeface="Times New Roman" panose="02020603050405020304"/>
                <a:ea typeface="新宋体" panose="02010609030101010101" pitchFamily="49" charset="-122"/>
                <a:cs typeface="Times New Roman" panose="02020603050405020304"/>
              </a:rPr>
              <a:t>已经</a:t>
            </a:r>
            <a:r>
              <a:rPr lang="zh-CN" altLang="en-US" sz="2000" b="1" kern="100" dirty="0" smtClean="0">
                <a:latin typeface="Times New Roman" panose="02020603050405020304"/>
                <a:ea typeface="新宋体" panose="02010609030101010101" pitchFamily="49" charset="-122"/>
                <a:cs typeface="Times New Roman" panose="02020603050405020304"/>
              </a:rPr>
              <a:t>全部完成并签署合同。对涉及的相关项目开展必要的鉴定件评审和小批量质量验收工作。</a:t>
            </a:r>
            <a:endParaRPr lang="zh-CN" altLang="en-US" sz="2000" b="1" kern="100" dirty="0">
              <a:latin typeface="Times New Roman" panose="02020603050405020304"/>
              <a:ea typeface="新宋体" panose="02010609030101010101" pitchFamily="49" charset="-122"/>
              <a:cs typeface="Times New Roman" panose="02020603050405020304"/>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139" y="2060848"/>
            <a:ext cx="6847714" cy="403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07510" y="690678"/>
            <a:ext cx="4325223" cy="461665"/>
          </a:xfrm>
          <a:prstGeom prst="rect">
            <a:avLst/>
          </a:prstGeom>
        </p:spPr>
        <p:txBody>
          <a:bodyPr wrap="none">
            <a:spAutoFit/>
          </a:bodyPr>
          <a:lstStyle/>
          <a:p>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一</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400" b="1" dirty="0" smtClean="0">
                <a:latin typeface="Times New Roman" panose="02020603050405020304" pitchFamily="18" charset="0"/>
                <a:ea typeface="新宋体" panose="02010609030101010101" pitchFamily="49" charset="-122"/>
                <a:cs typeface="Times New Roman" panose="02020603050405020304" pitchFamily="18" charset="0"/>
              </a:rPr>
              <a:t>ED</a:t>
            </a:r>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各</a:t>
            </a:r>
            <a:r>
              <a:rPr lang="zh-CN" altLang="en-US" sz="2400" b="1" dirty="0" smtClean="0">
                <a:latin typeface="Times New Roman" panose="02020603050405020304" pitchFamily="18" charset="0"/>
                <a:ea typeface="新宋体" panose="02010609030101010101" pitchFamily="49" charset="-122"/>
                <a:cs typeface="Times New Roman" panose="02020603050405020304" pitchFamily="18" charset="0"/>
              </a:rPr>
              <a:t>组分供货及进展情况</a:t>
            </a:r>
            <a:endParaRPr lang="zh-CN" altLang="en-US" sz="2400" b="1" dirty="0">
              <a:latin typeface="Times New Roman" panose="02020603050405020304" pitchFamily="18" charset="0"/>
              <a:ea typeface="新宋体"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38973815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格 29"/>
          <p:cNvGraphicFramePr/>
          <p:nvPr>
            <p:extLst>
              <p:ext uri="{D42A27DB-BD31-4B8C-83A1-F6EECF244321}">
                <p14:modId xmlns:p14="http://schemas.microsoft.com/office/powerpoint/2010/main" val="1078721423"/>
              </p:ext>
            </p:extLst>
          </p:nvPr>
        </p:nvGraphicFramePr>
        <p:xfrm>
          <a:off x="539552" y="872806"/>
          <a:ext cx="8208912" cy="5364506"/>
        </p:xfrm>
        <a:graphic>
          <a:graphicData uri="http://schemas.openxmlformats.org/drawingml/2006/table">
            <a:tbl>
              <a:tblPr firstRow="1" bandRow="1">
                <a:tableStyleId>{5C22544A-7EE6-4342-B048-85BDC9FD1C3A}</a:tableStyleId>
              </a:tblPr>
              <a:tblGrid>
                <a:gridCol w="626759"/>
                <a:gridCol w="2093094"/>
                <a:gridCol w="1034569"/>
                <a:gridCol w="1359927"/>
                <a:gridCol w="3094563"/>
              </a:tblGrid>
              <a:tr h="556260">
                <a:tc>
                  <a:txBody>
                    <a:bodyPr/>
                    <a:lstStyle/>
                    <a:p>
                      <a:pPr algn="ctr"/>
                      <a:r>
                        <a:rPr lang="en-US" altLang="zh-CN"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No.</a:t>
                      </a:r>
                    </a:p>
                  </a:txBody>
                  <a:tcPr marL="51435" marR="51435" marT="34291" marB="34291" anchor="ctr">
                    <a:solidFill>
                      <a:schemeClr val="accent3">
                        <a:lumMod val="75000"/>
                      </a:schemeClr>
                    </a:solidFill>
                  </a:tcPr>
                </a:tc>
                <a:tc>
                  <a:txBody>
                    <a:bodyPr/>
                    <a:lstStyle/>
                    <a:p>
                      <a:pPr algn="ctr"/>
                      <a:r>
                        <a:rPr lang="zh-CN" altLang="en-US"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组成部分</a:t>
                      </a:r>
                    </a:p>
                  </a:txBody>
                  <a:tcPr marL="51435" marR="51435" marT="34291" marB="34291" anchor="ctr">
                    <a:solidFill>
                      <a:schemeClr val="accent3">
                        <a:lumMod val="75000"/>
                      </a:schemeClr>
                    </a:solidFill>
                  </a:tcPr>
                </a:tc>
                <a:tc>
                  <a:txBody>
                    <a:bodyPr/>
                    <a:lstStyle/>
                    <a:p>
                      <a:pPr algn="ctr"/>
                      <a:r>
                        <a:rPr lang="en-US" altLang="zh-CN"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CPM</a:t>
                      </a:r>
                      <a:r>
                        <a:rPr lang="zh-CN" altLang="en-US"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计划</a:t>
                      </a:r>
                    </a:p>
                  </a:txBody>
                  <a:tcPr marL="51435" marR="51435" marT="34291" marB="34291" anchor="ctr">
                    <a:solidFill>
                      <a:schemeClr val="accent3">
                        <a:lumMod val="75000"/>
                      </a:schemeClr>
                    </a:solidFill>
                  </a:tcPr>
                </a:tc>
                <a:tc>
                  <a:txBody>
                    <a:bodyPr/>
                    <a:lstStyle/>
                    <a:p>
                      <a:pPr algn="ctr"/>
                      <a:r>
                        <a:rPr lang="en-US" altLang="zh-CN"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9</a:t>
                      </a:r>
                      <a:r>
                        <a:rPr lang="zh-CN" altLang="en-US"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月底实际进度</a:t>
                      </a:r>
                    </a:p>
                  </a:txBody>
                  <a:tcPr marL="51435" marR="51435" marT="34291" marB="34291" anchor="ctr">
                    <a:solidFill>
                      <a:schemeClr val="accent3">
                        <a:lumMod val="75000"/>
                      </a:schemeClr>
                    </a:solidFill>
                  </a:tcPr>
                </a:tc>
                <a:tc>
                  <a:txBody>
                    <a:bodyPr/>
                    <a:lstStyle/>
                    <a:p>
                      <a:pPr algn="ctr"/>
                      <a:r>
                        <a:rPr lang="zh-CN" altLang="en-US" sz="16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备注</a:t>
                      </a:r>
                    </a:p>
                  </a:txBody>
                  <a:tcPr marL="51435" marR="51435" marT="34291" marB="34291" anchor="ctr">
                    <a:solidFill>
                      <a:schemeClr val="accent3">
                        <a:lumMod val="75000"/>
                      </a:schemeClr>
                    </a:solidFill>
                  </a:tcPr>
                </a:tc>
              </a:tr>
              <a:tr h="43434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1</a:t>
                      </a:r>
                    </a:p>
                  </a:txBody>
                  <a:tcPr marL="51435" marR="51435" marT="34291" marB="34291" anchor="ctr">
                    <a:solidFill>
                      <a:srgbClr val="A5A5A5"/>
                    </a:solidFill>
                  </a:tcPr>
                </a:tc>
                <a:tc>
                  <a:txBody>
                    <a:bodyPr/>
                    <a:lstStyle/>
                    <a:p>
                      <a:pPr algn="ct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塑料闪烁体</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4800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块</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4800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块</a:t>
                      </a:r>
                    </a:p>
                  </a:txBody>
                  <a:tcPr marL="51435" marR="51435" marT="34291" marB="34291" anchor="ctr">
                    <a:solidFill>
                      <a:schemeClr val="accent5">
                        <a:lumMod val="75000"/>
                        <a:alpha val="27059"/>
                      </a:schemeClr>
                    </a:solidFill>
                  </a:tcPr>
                </a:tc>
                <a:tc>
                  <a:txBody>
                    <a:bodyPr/>
                    <a:lstStyle/>
                    <a:p>
                      <a:pPr algn="ctr"/>
                      <a:r>
                        <a:rPr lang="zh-CN" altLang="en-US" sz="1200" b="1">
                          <a:solidFill>
                            <a:schemeClr val="tx1"/>
                          </a:solidFill>
                          <a:latin typeface="Times New Roman" panose="02020603050405020304" pitchFamily="18" charset="0"/>
                          <a:ea typeface="微软雅黑" panose="020B0503020204020204" charset="-122"/>
                          <a:cs typeface="Times New Roman" panose="02020603050405020304" pitchFamily="18" charset="0"/>
                        </a:rPr>
                        <a:t>单块尺寸为</a:t>
                      </a:r>
                      <a:r>
                        <a:rPr lang="en-US" altLang="zh-CN" sz="1200" b="1">
                          <a:solidFill>
                            <a:schemeClr val="tx1"/>
                          </a:solidFill>
                          <a:latin typeface="Times New Roman" panose="02020603050405020304" pitchFamily="18" charset="0"/>
                          <a:ea typeface="微软雅黑" panose="020B0503020204020204" charset="-122"/>
                          <a:cs typeface="Times New Roman" panose="02020603050405020304" pitchFamily="18" charset="0"/>
                        </a:rPr>
                        <a:t>100cm*25cm*1cm</a:t>
                      </a:r>
                      <a:r>
                        <a:rPr lang="zh-CN" altLang="en-US" sz="1200" b="1">
                          <a:solidFill>
                            <a:schemeClr val="tx1"/>
                          </a:solidFill>
                          <a:latin typeface="Times New Roman" panose="02020603050405020304" pitchFamily="18" charset="0"/>
                          <a:ea typeface="微软雅黑" panose="020B0503020204020204" charset="-122"/>
                          <a:cs typeface="Times New Roman" panose="02020603050405020304" pitchFamily="18" charset="0"/>
                        </a:rPr>
                        <a:t>；</a:t>
                      </a:r>
                    </a:p>
                    <a:p>
                      <a:pPr algn="ctr"/>
                      <a:r>
                        <a:rPr lang="en-US" altLang="zh-CN" sz="1200" b="1">
                          <a:solidFill>
                            <a:schemeClr val="tx1"/>
                          </a:solidFill>
                          <a:latin typeface="Times New Roman" panose="02020603050405020304" pitchFamily="18" charset="0"/>
                          <a:ea typeface="微软雅黑" panose="020B0503020204020204" charset="-122"/>
                          <a:cs typeface="Times New Roman" panose="02020603050405020304" pitchFamily="18" charset="0"/>
                        </a:rPr>
                        <a:t>4</a:t>
                      </a:r>
                      <a:r>
                        <a:rPr lang="zh-CN" altLang="en-US" sz="1200" b="1">
                          <a:solidFill>
                            <a:schemeClr val="tx1"/>
                          </a:solidFill>
                          <a:latin typeface="Times New Roman" panose="02020603050405020304" pitchFamily="18" charset="0"/>
                          <a:ea typeface="微软雅黑" panose="020B0503020204020204" charset="-122"/>
                          <a:cs typeface="Times New Roman" panose="02020603050405020304" pitchFamily="18" charset="0"/>
                        </a:rPr>
                        <a:t>块组成一个</a:t>
                      </a:r>
                      <a:r>
                        <a:rPr lang="en-US" altLang="zh-CN" sz="1200" b="1">
                          <a:solidFill>
                            <a:schemeClr val="tx1"/>
                          </a:solidFill>
                          <a:latin typeface="Times New Roman" panose="02020603050405020304" pitchFamily="18" charset="0"/>
                          <a:ea typeface="微软雅黑" panose="020B0503020204020204" charset="-122"/>
                          <a:cs typeface="Times New Roman" panose="02020603050405020304" pitchFamily="18" charset="0"/>
                        </a:rPr>
                        <a:t>ED</a:t>
                      </a:r>
                    </a:p>
                  </a:txBody>
                  <a:tcPr marL="51435" marR="51435" marT="34291" marB="34291" anchor="ctr">
                    <a:solidFill>
                      <a:schemeClr val="accent5">
                        <a:lumMod val="75000"/>
                        <a:alpha val="27059"/>
                      </a:scheme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2</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波长位移光纤</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235km</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235km</a:t>
                      </a:r>
                    </a:p>
                  </a:txBody>
                  <a:tcPr marL="51435" marR="51435" marT="34291" marB="34291" anchor="ctr">
                    <a:solidFill>
                      <a:schemeClr val="accent5">
                        <a:lumMod val="75000"/>
                        <a:alpha val="27059"/>
                      </a:schemeClr>
                    </a:solidFill>
                  </a:tcPr>
                </a:tc>
                <a:tc>
                  <a:txBody>
                    <a:bodyPr/>
                    <a:lstStyle/>
                    <a:p>
                      <a:pPr algn="ctr"/>
                      <a:endParaRPr lang="zh-CN" altLang="en-US"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txBody>
                  <a:tcPr marL="51435" marR="51435" marT="34291" marB="34291" anchor="ctr">
                    <a:solidFill>
                      <a:schemeClr val="accent5">
                        <a:lumMod val="75000"/>
                        <a:alpha val="27059"/>
                      </a:scheme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3</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kern="1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小尺寸光敏探头</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970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只</a:t>
                      </a:r>
                    </a:p>
                  </a:txBody>
                  <a:tcPr marL="51435" marR="51435" marT="34291" marB="34291" anchor="ctr">
                    <a:solidFill>
                      <a:schemeClr val="accent5">
                        <a:lumMod val="75000"/>
                        <a:alpha val="27059"/>
                      </a:schemeClr>
                    </a:solidFill>
                  </a:tcPr>
                </a:tc>
                <a:tc>
                  <a:txBody>
                    <a:bodyPr/>
                    <a:lstStyle/>
                    <a:p>
                      <a:pPr algn="ctr"/>
                      <a:r>
                        <a:rPr lang="en-US" altLang="zh-CN" sz="1900" b="1"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970</a:t>
                      </a:r>
                      <a:r>
                        <a:rPr lang="zh-CN" altLang="en-US" sz="1900" b="1"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只</a:t>
                      </a:r>
                      <a:endPar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endParaRPr>
                    </a:p>
                  </a:txBody>
                  <a:tcPr marL="51435" marR="51435" marT="34291" marB="34291" anchor="ctr">
                    <a:solidFill>
                      <a:schemeClr val="accent5">
                        <a:lumMod val="75000"/>
                        <a:alpha val="27059"/>
                      </a:schemeClr>
                    </a:solidFill>
                  </a:tcPr>
                </a:tc>
                <a:tc>
                  <a:txBody>
                    <a:bodyPr/>
                    <a:lstStyle/>
                    <a:p>
                      <a:pPr algn="ctr"/>
                      <a:endParaRPr lang="zh-CN" altLang="en-US"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txBody>
                  <a:tcPr marL="51435" marR="51435" marT="34291" marB="34291" anchor="ctr">
                    <a:solidFill>
                      <a:schemeClr val="accent5">
                        <a:lumMod val="75000"/>
                        <a:alpha val="27059"/>
                      </a:scheme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4</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电子学系统</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800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套</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600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套</a:t>
                      </a:r>
                    </a:p>
                  </a:txBody>
                  <a:tcPr marL="51435" marR="51435" marT="34291" marB="34291" anchor="ctr">
                    <a:solidFill>
                      <a:schemeClr val="accent5">
                        <a:lumMod val="75000"/>
                        <a:alpha val="27059"/>
                      </a:schemeClr>
                    </a:solidFill>
                  </a:tcPr>
                </a:tc>
                <a:tc>
                  <a:txBody>
                    <a:bodyPr/>
                    <a:lstStyle/>
                    <a:p>
                      <a:pPr algn="ct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芯片质量问题，导致耽搁</a:t>
                      </a:r>
                    </a:p>
                  </a:txBody>
                  <a:tcPr marL="51435" marR="51435" marT="34291" marB="34291" anchor="ctr">
                    <a:solidFill>
                      <a:schemeClr val="accent5">
                        <a:lumMod val="75000"/>
                        <a:alpha val="27059"/>
                      </a:schemeClr>
                    </a:solidFill>
                  </a:tcPr>
                </a:tc>
              </a:tr>
              <a:tr h="434340">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5</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电源系统</a:t>
                      </a:r>
                    </a:p>
                  </a:txBody>
                  <a:tcPr marL="51435" marR="51435" marT="34291" marB="34291" anchor="ctr">
                    <a:solidFill>
                      <a:schemeClr val="accent5">
                        <a:lumMod val="75000"/>
                        <a:alpha val="27059"/>
                      </a:scheme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800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套</a:t>
                      </a:r>
                    </a:p>
                  </a:txBody>
                  <a:tcPr marL="51435" marR="51435" marT="34291" marB="34291" anchor="ctr">
                    <a:solidFill>
                      <a:schemeClr val="accent5">
                        <a:lumMod val="75000"/>
                        <a:alpha val="27059"/>
                      </a:schemeClr>
                    </a:solidFill>
                  </a:tcPr>
                </a:tc>
                <a:tc>
                  <a:txBody>
                    <a:bodyPr/>
                    <a:lstStyle/>
                    <a:p>
                      <a:pPr algn="ctr"/>
                      <a:r>
                        <a:rPr lang="en-US" altLang="zh-CN" sz="19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sym typeface="+mn-ea"/>
                        </a:rPr>
                        <a:t>200</a:t>
                      </a:r>
                      <a:r>
                        <a:rPr lang="zh-CN" altLang="en-US" sz="19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sym typeface="+mn-ea"/>
                        </a:rPr>
                        <a:t>套</a:t>
                      </a:r>
                    </a:p>
                  </a:txBody>
                  <a:tcPr marL="51435" marR="51435" marT="34291" marB="34291" anchor="ctr">
                    <a:solidFill>
                      <a:schemeClr val="accent5">
                        <a:lumMod val="75000"/>
                        <a:alpha val="27059"/>
                      </a:schemeClr>
                    </a:solidFill>
                  </a:tcPr>
                </a:tc>
                <a:tc>
                  <a:txBody>
                    <a:bodyPr/>
                    <a:lstStyle/>
                    <a:p>
                      <a:pPr algn="ct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产品质量经过长期检验，近期实现达标</a:t>
                      </a:r>
                    </a:p>
                  </a:txBody>
                  <a:tcPr marL="51435" marR="51435" marT="34291" marB="34291" anchor="ctr">
                    <a:solidFill>
                      <a:schemeClr val="accent5">
                        <a:lumMod val="75000"/>
                        <a:alpha val="27059"/>
                      </a:scheme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6</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铅锑板</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4320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块</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4320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块</a:t>
                      </a:r>
                    </a:p>
                  </a:txBody>
                  <a:tcPr marL="51435" marR="51435" marT="34291" marB="34291" anchor="ctr">
                    <a:solidFill>
                      <a:srgbClr val="F06F3C">
                        <a:alpha val="45882"/>
                      </a:srgbClr>
                    </a:solidFill>
                  </a:tcPr>
                </a:tc>
                <a:tc>
                  <a:txBody>
                    <a:bodyPr/>
                    <a:lstStyle/>
                    <a:p>
                      <a:pPr algn="ctr"/>
                      <a:endParaRPr lang="zh-CN" altLang="en-US"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txBody>
                  <a:tcPr marL="51435" marR="51435" marT="34291" marB="34291" anchor="ctr">
                    <a:solidFill>
                      <a:srgbClr val="F06F3C">
                        <a:alpha val="45882"/>
                      </a:srgb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7</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塑料闪烁体加工</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3200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块</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2000</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块</a:t>
                      </a:r>
                    </a:p>
                  </a:txBody>
                  <a:tcPr marL="51435" marR="51435" marT="34291" marB="34291" anchor="ctr">
                    <a:solidFill>
                      <a:srgbClr val="F06F3C">
                        <a:alpha val="45882"/>
                      </a:srgbClr>
                    </a:solidFill>
                  </a:tcPr>
                </a:tc>
                <a:tc>
                  <a:txBody>
                    <a:bodyPr/>
                    <a:lstStyle/>
                    <a:p>
                      <a:pPr algn="ctr"/>
                      <a:endParaRPr lang="zh-CN" altLang="en-US"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txBody>
                  <a:tcPr marL="51435" marR="51435" marT="34291" marB="34291" anchor="ctr">
                    <a:solidFill>
                      <a:srgbClr val="F06F3C">
                        <a:alpha val="45882"/>
                      </a:srgb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8</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防护与监测设备</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1014</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套</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1014</a:t>
                      </a:r>
                      <a:r>
                        <a:rPr lang="zh-CN" altLang="en-US"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套</a:t>
                      </a:r>
                    </a:p>
                  </a:txBody>
                  <a:tcPr marL="51435" marR="51435" marT="34291" marB="34291" anchor="ctr">
                    <a:solidFill>
                      <a:srgbClr val="F06F3C">
                        <a:alpha val="45882"/>
                      </a:srgbClr>
                    </a:solidFill>
                  </a:tcPr>
                </a:tc>
                <a:tc>
                  <a:txBody>
                    <a:bodyPr/>
                    <a:lstStyle/>
                    <a:p>
                      <a:pPr algn="ctr"/>
                      <a:endParaRPr lang="zh-CN" altLang="en-US"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txBody>
                  <a:tcPr marL="51435" marR="51435" marT="34291" marB="34291" anchor="ctr">
                    <a:solidFill>
                      <a:srgbClr val="F06F3C">
                        <a:alpha val="45882"/>
                      </a:srgbClr>
                    </a:solidFill>
                  </a:tcPr>
                </a:tc>
              </a:tr>
              <a:tr h="353061">
                <a:tc>
                  <a:txBody>
                    <a:bodyPr/>
                    <a:lstStyle/>
                    <a:p>
                      <a:pPr algn="ctr"/>
                      <a:r>
                        <a:rPr lang="en-US" altLang="zh-CN" sz="1600" b="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9</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ED</a:t>
                      </a: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组装</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624</a:t>
                      </a:r>
                    </a:p>
                  </a:txBody>
                  <a:tcPr marL="51435" marR="51435" marT="34291" marB="34291" anchor="ctr">
                    <a:solidFill>
                      <a:srgbClr val="F06F3C">
                        <a:alpha val="45882"/>
                      </a:srgbClr>
                    </a:solidFill>
                  </a:tcPr>
                </a:tc>
                <a:tc>
                  <a:txBody>
                    <a:bodyPr/>
                    <a:lstStyle/>
                    <a:p>
                      <a:pPr algn="ctr"/>
                      <a:r>
                        <a:rPr lang="en-US" altLang="zh-CN" sz="19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50</a:t>
                      </a:r>
                    </a:p>
                  </a:txBody>
                  <a:tcPr marL="51435" marR="51435" marT="34291" marB="34291" anchor="ctr">
                    <a:solidFill>
                      <a:srgbClr val="F06F3C">
                        <a:alpha val="45882"/>
                      </a:srgbClr>
                    </a:solidFill>
                  </a:tcPr>
                </a:tc>
                <a:tc>
                  <a:txBody>
                    <a:bodyPr/>
                    <a:lstStyle/>
                    <a:p>
                      <a:pPr algn="ctr"/>
                      <a:r>
                        <a:rPr lang="zh-CN" altLang="en-US" sz="12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正在</a:t>
                      </a: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追进度</a:t>
                      </a:r>
                    </a:p>
                  </a:txBody>
                  <a:tcPr marL="51435" marR="51435" marT="34291" marB="34291" anchor="ctr">
                    <a:solidFill>
                      <a:srgbClr val="F06F3C">
                        <a:alpha val="45882"/>
                      </a:srgbClr>
                    </a:solidFill>
                  </a:tcPr>
                </a:tc>
              </a:tr>
              <a:tr h="353061">
                <a:tc>
                  <a:txBody>
                    <a:bodyPr/>
                    <a:lstStyle/>
                    <a:p>
                      <a:pPr algn="ctr">
                        <a:buNone/>
                      </a:pPr>
                      <a:r>
                        <a:rPr lang="en-US" altLang="zh-CN"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rPr>
                        <a:t>10</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ED</a:t>
                      </a: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整体性能测试</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624</a:t>
                      </a:r>
                    </a:p>
                  </a:txBody>
                  <a:tcPr marL="51435" marR="51435" marT="34291" marB="34291" anchor="ctr">
                    <a:solidFill>
                      <a:srgbClr val="F06F3C">
                        <a:alpha val="45882"/>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50</a:t>
                      </a:r>
                    </a:p>
                  </a:txBody>
                  <a:tcPr marL="51435" marR="51435" marT="34291" marB="34291" anchor="ctr">
                    <a:solidFill>
                      <a:srgbClr val="F06F3C">
                        <a:alpha val="45882"/>
                      </a:srgbClr>
                    </a:solidFill>
                  </a:tcPr>
                </a:tc>
                <a:tc>
                  <a:txBody>
                    <a:bodyPr/>
                    <a:lstStyle/>
                    <a:p>
                      <a:pPr algn="ctr">
                        <a:buNone/>
                      </a:pPr>
                      <a:r>
                        <a:rPr lang="zh-CN" altLang="en-US" sz="12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正在</a:t>
                      </a: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追进度</a:t>
                      </a:r>
                    </a:p>
                  </a:txBody>
                  <a:tcPr marL="51435" marR="51435" marT="34291" marB="34291" anchor="ctr">
                    <a:solidFill>
                      <a:srgbClr val="F06F3C">
                        <a:alpha val="45882"/>
                      </a:srgbClr>
                    </a:solidFill>
                  </a:tcPr>
                </a:tc>
              </a:tr>
              <a:tr h="353061">
                <a:tc>
                  <a:txBody>
                    <a:bodyPr/>
                    <a:lstStyle/>
                    <a:p>
                      <a:pPr algn="ctr">
                        <a:buNone/>
                      </a:pPr>
                      <a:r>
                        <a:rPr lang="en-US" altLang="zh-CN"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rPr>
                        <a:t>11</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ED</a:t>
                      </a: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运输服务</a:t>
                      </a:r>
                    </a:p>
                  </a:txBody>
                  <a:tcPr marL="51435" marR="51435" marT="34291" marB="34291" anchor="ctr">
                    <a:solidFill>
                      <a:srgbClr val="1F9C93">
                        <a:alpha val="72157"/>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312</a:t>
                      </a:r>
                    </a:p>
                  </a:txBody>
                  <a:tcPr marL="51435" marR="51435" marT="34291" marB="34291" anchor="ctr">
                    <a:solidFill>
                      <a:srgbClr val="1F9C93">
                        <a:alpha val="72157"/>
                      </a:srgbClr>
                    </a:solidFill>
                  </a:tcPr>
                </a:tc>
                <a:tc>
                  <a:txBody>
                    <a:bodyPr/>
                    <a:lstStyle/>
                    <a:p>
                      <a:pPr algn="ctr">
                        <a:buNone/>
                      </a:pPr>
                      <a:r>
                        <a:rPr lang="en-US" altLang="zh-CN" sz="19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33</a:t>
                      </a:r>
                    </a:p>
                  </a:txBody>
                  <a:tcPr marL="51435" marR="51435" marT="34291" marB="34291" anchor="ctr">
                    <a:solidFill>
                      <a:srgbClr val="1F9C93">
                        <a:alpha val="72157"/>
                      </a:srgbClr>
                    </a:solidFill>
                  </a:tcPr>
                </a:tc>
                <a:tc>
                  <a:txBody>
                    <a:bodyPr/>
                    <a:lstStyle/>
                    <a:p>
                      <a:pPr algn="ctr">
                        <a:buNone/>
                      </a:pPr>
                      <a:r>
                        <a:rPr lang="zh-CN" altLang="en-US" sz="12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正在</a:t>
                      </a: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追进度</a:t>
                      </a:r>
                      <a:endPar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marL="51435" marR="51435" marT="34291" marB="34291" anchor="ctr">
                    <a:solidFill>
                      <a:srgbClr val="1F9C93">
                        <a:alpha val="72157"/>
                      </a:srgbClr>
                    </a:solidFill>
                  </a:tcPr>
                </a:tc>
              </a:tr>
              <a:tr h="353061">
                <a:tc>
                  <a:txBody>
                    <a:bodyPr/>
                    <a:lstStyle/>
                    <a:p>
                      <a:pPr algn="ctr">
                        <a:buNone/>
                      </a:pPr>
                      <a:r>
                        <a:rPr lang="en-US" altLang="zh-CN"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rPr>
                        <a:t>12</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WR时钟分配系统</a:t>
                      </a:r>
                    </a:p>
                  </a:txBody>
                  <a:tcPr marL="51435" marR="51435" marT="34291" marB="34291" anchor="ctr">
                    <a:solidFill>
                      <a:srgbClr val="1F9C93">
                        <a:alpha val="72157"/>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60</a:t>
                      </a:r>
                    </a:p>
                  </a:txBody>
                  <a:tcPr marL="51435" marR="51435" marT="34291" marB="34291" anchor="ctr">
                    <a:solidFill>
                      <a:srgbClr val="1F9C93">
                        <a:alpha val="72157"/>
                      </a:srgbClr>
                    </a:solidFill>
                  </a:tcPr>
                </a:tc>
                <a:tc>
                  <a:txBody>
                    <a:bodyPr/>
                    <a:lstStyle/>
                    <a:p>
                      <a:pPr algn="ctr">
                        <a:buNone/>
                      </a:pPr>
                      <a:r>
                        <a:rPr lang="en-US" altLang="zh-CN" sz="19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20</a:t>
                      </a:r>
                    </a:p>
                  </a:txBody>
                  <a:tcPr marL="51435" marR="51435" marT="34291" marB="34291" anchor="ctr">
                    <a:solidFill>
                      <a:srgbClr val="1F9C93">
                        <a:alpha val="72157"/>
                      </a:srgbClr>
                    </a:solidFill>
                  </a:tcPr>
                </a:tc>
                <a:tc>
                  <a:txBody>
                    <a:bodyPr/>
                    <a:lstStyle/>
                    <a:p>
                      <a:pPr algn="ctr">
                        <a:buNone/>
                      </a:pP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实现国产化，近期经过评审</a:t>
                      </a:r>
                    </a:p>
                  </a:txBody>
                  <a:tcPr marL="51435" marR="51435" marT="34291" marB="34291" anchor="ctr">
                    <a:solidFill>
                      <a:srgbClr val="1F9C93">
                        <a:alpha val="72157"/>
                      </a:srgbClr>
                    </a:solidFill>
                  </a:tcPr>
                </a:tc>
              </a:tr>
              <a:tr h="353061">
                <a:tc>
                  <a:txBody>
                    <a:bodyPr/>
                    <a:lstStyle/>
                    <a:p>
                      <a:pPr algn="ctr">
                        <a:buNone/>
                      </a:pPr>
                      <a:r>
                        <a:rPr lang="en-US" altLang="zh-CN" sz="1600" b="0" dirty="0">
                          <a:solidFill>
                            <a:schemeClr val="tx1"/>
                          </a:solidFill>
                          <a:latin typeface="Times New Roman" panose="02020603050405020304" pitchFamily="18" charset="0"/>
                          <a:ea typeface="微软雅黑" panose="020B0503020204020204" charset="-122"/>
                          <a:cs typeface="Times New Roman" panose="02020603050405020304" pitchFamily="18" charset="0"/>
                        </a:rPr>
                        <a:t>13</a:t>
                      </a:r>
                    </a:p>
                  </a:txBody>
                  <a:tcPr marL="51435" marR="51435" marT="34291" marB="34291" anchor="ctr">
                    <a:solidFill>
                      <a:srgbClr val="A5A5A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ED</a:t>
                      </a:r>
                      <a:r>
                        <a:rPr lang="zh-CN" altLang="en-US" sz="1600" b="1" kern="1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安装</a:t>
                      </a:r>
                    </a:p>
                  </a:txBody>
                  <a:tcPr marL="51435" marR="51435" marT="34291" marB="34291" anchor="ctr">
                    <a:solidFill>
                      <a:srgbClr val="1F9C93">
                        <a:alpha val="72157"/>
                      </a:srgbClr>
                    </a:solidFill>
                  </a:tcPr>
                </a:tc>
                <a:tc>
                  <a:txBody>
                    <a:bodyPr/>
                    <a:lstStyle/>
                    <a:p>
                      <a:pPr algn="ctr"/>
                      <a:r>
                        <a:rPr lang="en-US" altLang="zh-CN" sz="1900" b="1" dirty="0" smtClean="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312</a:t>
                      </a:r>
                    </a:p>
                  </a:txBody>
                  <a:tcPr marL="51435" marR="51435" marT="34291" marB="34291" anchor="ctr">
                    <a:solidFill>
                      <a:srgbClr val="1F9C93">
                        <a:alpha val="72157"/>
                      </a:srgbClr>
                    </a:solidFill>
                  </a:tcPr>
                </a:tc>
                <a:tc>
                  <a:txBody>
                    <a:bodyPr/>
                    <a:lstStyle/>
                    <a:p>
                      <a:pPr algn="ctr">
                        <a:buNone/>
                      </a:pPr>
                      <a:r>
                        <a:rPr lang="en-US" altLang="zh-CN" sz="1900" b="1" dirty="0">
                          <a:solidFill>
                            <a:schemeClr val="tx1"/>
                          </a:solidFill>
                          <a:latin typeface="Times New Roman" panose="02020603050405020304" pitchFamily="18" charset="0"/>
                          <a:ea typeface="新宋体" panose="02010609030101010101" pitchFamily="49" charset="-122"/>
                          <a:cs typeface="Times New Roman" panose="02020603050405020304" pitchFamily="18" charset="0"/>
                        </a:rPr>
                        <a:t>33</a:t>
                      </a:r>
                    </a:p>
                  </a:txBody>
                  <a:tcPr marL="51435" marR="51435" marT="34291" marB="34291" anchor="ctr">
                    <a:solidFill>
                      <a:srgbClr val="1F9C93">
                        <a:alpha val="72157"/>
                      </a:srgbClr>
                    </a:solidFill>
                  </a:tcPr>
                </a:tc>
                <a:tc>
                  <a:txBody>
                    <a:bodyPr/>
                    <a:lstStyle/>
                    <a:p>
                      <a:pPr algn="ctr">
                        <a:buNone/>
                      </a:pPr>
                      <a:r>
                        <a:rPr lang="zh-CN" altLang="en-US" sz="12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正在</a:t>
                      </a:r>
                      <a:r>
                        <a:rPr lang="zh-CN" altLang="en-US" sz="12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追进度</a:t>
                      </a:r>
                    </a:p>
                  </a:txBody>
                  <a:tcPr marL="51435" marR="51435" marT="34291" marB="34291" anchor="ctr">
                    <a:solidFill>
                      <a:srgbClr val="1F9C93">
                        <a:alpha val="72157"/>
                      </a:srgbClr>
                    </a:solidFill>
                  </a:tcPr>
                </a:tc>
              </a:tr>
            </a:tbl>
          </a:graphicData>
        </a:graphic>
      </p:graphicFrame>
    </p:spTree>
    <p:custDataLst>
      <p:tags r:id="rId1"/>
    </p:custDataLst>
    <p:extLst>
      <p:ext uri="{BB962C8B-B14F-4D97-AF65-F5344CB8AC3E}">
        <p14:creationId xmlns:p14="http://schemas.microsoft.com/office/powerpoint/2010/main" val="2511591216"/>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496" y="1484784"/>
            <a:ext cx="5290000" cy="2677656"/>
          </a:xfrm>
          <a:prstGeom prst="rect">
            <a:avLst/>
          </a:prstGeom>
        </p:spPr>
        <p:txBody>
          <a:bodyPr wrap="square">
            <a:spAutoFit/>
          </a:bodyPr>
          <a:lstStyle/>
          <a:p>
            <a:pPr lvl="0">
              <a:spcBef>
                <a:spcPct val="20000"/>
              </a:spcBef>
            </a:pPr>
            <a:r>
              <a:rPr lang="zh-CN" altLang="en-US" sz="2000" b="1" dirty="0" smtClean="0">
                <a:solidFill>
                  <a:prstClr val="black"/>
                </a:solidFill>
              </a:rPr>
              <a:t>（</a:t>
            </a:r>
            <a:r>
              <a:rPr lang="en-US" altLang="zh-CN" sz="2000" b="1" dirty="0" smtClean="0">
                <a:solidFill>
                  <a:prstClr val="black"/>
                </a:solidFill>
              </a:rPr>
              <a:t>1</a:t>
            </a:r>
            <a:r>
              <a:rPr lang="zh-CN" altLang="en-US" sz="2000" b="1" dirty="0" smtClean="0">
                <a:solidFill>
                  <a:prstClr val="black"/>
                </a:solidFill>
              </a:rPr>
              <a:t>）闪烁体</a:t>
            </a:r>
            <a:r>
              <a:rPr lang="zh-CN" altLang="en-US" sz="2000" b="1" dirty="0">
                <a:solidFill>
                  <a:prstClr val="black"/>
                </a:solidFill>
              </a:rPr>
              <a:t>货期</a:t>
            </a:r>
            <a:r>
              <a:rPr lang="zh-CN" altLang="en-US" sz="2000" b="1" dirty="0" smtClean="0">
                <a:solidFill>
                  <a:prstClr val="black"/>
                </a:solidFill>
              </a:rPr>
              <a:t>与指标验收；</a:t>
            </a:r>
            <a:endParaRPr lang="en-US" altLang="zh-CN" sz="2000" b="1" dirty="0">
              <a:solidFill>
                <a:prstClr val="black"/>
              </a:solidFill>
            </a:endParaRPr>
          </a:p>
          <a:p>
            <a:pPr lvl="0">
              <a:spcBef>
                <a:spcPct val="20000"/>
              </a:spcBef>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2018</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年至</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2020</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年分</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14</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供货</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（塑料闪烁体</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5242</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平米（约</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63</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吨））</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目前已按期交付</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7</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批，占总量的</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23</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endPar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endParaRPr>
          </a:p>
          <a:p>
            <a:pPr lvl="0">
              <a:spcBef>
                <a:spcPct val="20000"/>
              </a:spcBef>
            </a:pP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      </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闪烁体厚度：</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10mm±0.5mm</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；超出</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范围的点≤</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en-US" altLang="zh-CN"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输出：光输出平均值与标准批</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比较</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以内；不同</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批次</a:t>
            </a:r>
            <a:r>
              <a:rPr lang="zh-CN" altLang="en-US" sz="2000" b="1" dirty="0" smtClean="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光</a:t>
            </a:r>
            <a:r>
              <a:rPr lang="zh-CN" altLang="en-US"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输出一致性： ≤</a:t>
            </a:r>
            <a:r>
              <a:rPr lang="en-US" altLang="zh-CN" sz="2000" b="1" dirty="0">
                <a:solidFill>
                  <a:prstClr val="black"/>
                </a:solidFill>
                <a:latin typeface="Times New Roman" panose="02020603050405020304" pitchFamily="18" charset="0"/>
                <a:ea typeface="新宋体" panose="02010609030101010101" pitchFamily="49" charset="-122"/>
                <a:cs typeface="Times New Roman" panose="02020603050405020304" pitchFamily="18" charset="0"/>
              </a:rPr>
              <a:t>5%</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692696"/>
            <a:ext cx="374649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3"/>
          <a:stretch>
            <a:fillRect/>
          </a:stretch>
        </p:blipFill>
        <p:spPr>
          <a:xfrm>
            <a:off x="5570601" y="2630587"/>
            <a:ext cx="3312368" cy="2222492"/>
          </a:xfrm>
          <a:prstGeom prst="rect">
            <a:avLst/>
          </a:prstGeom>
        </p:spPr>
      </p:pic>
      <p:sp>
        <p:nvSpPr>
          <p:cNvPr id="7" name="标题 1"/>
          <p:cNvSpPr txBox="1">
            <a:spLocks/>
          </p:cNvSpPr>
          <p:nvPr/>
        </p:nvSpPr>
        <p:spPr>
          <a:xfrm>
            <a:off x="134549" y="4197648"/>
            <a:ext cx="4268788" cy="6715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a:t>
            </a:r>
            <a:r>
              <a:rPr lang="en-US" altLang="zh-CN" sz="2000" b="1" dirty="0">
                <a:latin typeface="Times New Roman" panose="02020603050405020304" pitchFamily="18" charset="0"/>
                <a:ea typeface="新宋体" panose="02010609030101010101" pitchFamily="49" charset="-122"/>
                <a:cs typeface="Times New Roman" panose="02020603050405020304" pitchFamily="18" charset="0"/>
              </a:rPr>
              <a:t>2</a:t>
            </a:r>
            <a:r>
              <a:rPr lang="zh-CN" altLang="en-US" sz="2000" b="1" dirty="0" smtClean="0">
                <a:latin typeface="Times New Roman" panose="02020603050405020304" pitchFamily="18" charset="0"/>
                <a:ea typeface="新宋体" panose="02010609030101010101" pitchFamily="49" charset="-122"/>
                <a:cs typeface="Times New Roman" panose="02020603050405020304" pitchFamily="18" charset="0"/>
              </a:rPr>
              <a:t>）塑料闪烁体加工</a:t>
            </a:r>
            <a:endParaRPr lang="zh-CN" altLang="en-US" sz="2000" b="1" dirty="0">
              <a:latin typeface="Times New Roman" panose="02020603050405020304" pitchFamily="18" charset="0"/>
              <a:ea typeface="新宋体" panose="02010609030101010101" pitchFamily="49" charset="-122"/>
              <a:cs typeface="Times New Roman" panose="02020603050405020304" pitchFamily="18" charset="0"/>
            </a:endParaRPr>
          </a:p>
        </p:txBody>
      </p:sp>
      <p:sp>
        <p:nvSpPr>
          <p:cNvPr id="8" name="矩形 7"/>
          <p:cNvSpPr/>
          <p:nvPr/>
        </p:nvSpPr>
        <p:spPr>
          <a:xfrm>
            <a:off x="179512" y="4800054"/>
            <a:ext cx="4968552" cy="1446550"/>
          </a:xfrm>
          <a:prstGeom prst="rect">
            <a:avLst/>
          </a:prstGeom>
        </p:spPr>
        <p:txBody>
          <a:bodyPr wrap="square">
            <a:spAutoFit/>
          </a:bodyPr>
          <a:lstStyle/>
          <a:p>
            <a:pPr lvl="0">
              <a:spcBef>
                <a:spcPct val="20000"/>
              </a:spcBef>
            </a:pPr>
            <a:r>
              <a:rPr lang="zh-CN" altLang="en-US" sz="2000" b="1" dirty="0" smtClean="0">
                <a:solidFill>
                  <a:prstClr val="black"/>
                </a:solidFill>
              </a:rPr>
              <a:t>标准加工工艺：塑闪单元四周切边并抛光，之后表面</a:t>
            </a:r>
            <a:r>
              <a:rPr lang="zh-CN" altLang="en-US" sz="2000" b="1" dirty="0">
                <a:solidFill>
                  <a:prstClr val="black"/>
                </a:solidFill>
              </a:rPr>
              <a:t>刻光纤</a:t>
            </a:r>
            <a:r>
              <a:rPr lang="zh-CN" altLang="en-US" sz="2000" b="1" dirty="0" smtClean="0">
                <a:solidFill>
                  <a:prstClr val="black"/>
                </a:solidFill>
              </a:rPr>
              <a:t>槽；</a:t>
            </a:r>
            <a:endParaRPr lang="en-US" altLang="zh-CN" sz="2000" b="1" dirty="0" smtClean="0">
              <a:solidFill>
                <a:prstClr val="black"/>
              </a:solidFill>
            </a:endParaRPr>
          </a:p>
          <a:p>
            <a:pPr lvl="0">
              <a:spcBef>
                <a:spcPct val="20000"/>
              </a:spcBef>
            </a:pPr>
            <a:r>
              <a:rPr lang="zh-CN" altLang="en-US" sz="2000" b="1" dirty="0" smtClean="0">
                <a:solidFill>
                  <a:prstClr val="black"/>
                </a:solidFill>
              </a:rPr>
              <a:t>抽检部分：塑闪四周</a:t>
            </a:r>
            <a:r>
              <a:rPr lang="zh-CN" altLang="en-US" sz="2000" b="1" dirty="0">
                <a:solidFill>
                  <a:prstClr val="black"/>
                </a:solidFill>
              </a:rPr>
              <a:t>切边和</a:t>
            </a:r>
            <a:r>
              <a:rPr lang="zh-CN" altLang="en-US" sz="2000" b="1" dirty="0" smtClean="0">
                <a:solidFill>
                  <a:prstClr val="black"/>
                </a:solidFill>
              </a:rPr>
              <a:t>抛光；</a:t>
            </a:r>
            <a:endParaRPr lang="en-US" altLang="zh-CN" sz="2000" b="1" dirty="0" smtClean="0">
              <a:solidFill>
                <a:prstClr val="black"/>
              </a:solidFill>
            </a:endParaRPr>
          </a:p>
          <a:p>
            <a:pPr lvl="0">
              <a:spcBef>
                <a:spcPct val="20000"/>
              </a:spcBef>
            </a:pPr>
            <a:r>
              <a:rPr lang="zh-CN" altLang="en-US" sz="2000" b="1" dirty="0" smtClean="0">
                <a:solidFill>
                  <a:prstClr val="black"/>
                </a:solidFill>
              </a:rPr>
              <a:t>加工任务由航天部二院</a:t>
            </a:r>
            <a:r>
              <a:rPr lang="en-US" altLang="zh-CN" sz="2000" b="1" dirty="0" smtClean="0">
                <a:solidFill>
                  <a:prstClr val="black"/>
                </a:solidFill>
              </a:rPr>
              <a:t>699</a:t>
            </a:r>
            <a:r>
              <a:rPr lang="zh-CN" altLang="en-US" sz="2000" b="1" dirty="0" smtClean="0">
                <a:solidFill>
                  <a:prstClr val="black"/>
                </a:solidFill>
              </a:rPr>
              <a:t>厂承担。</a:t>
            </a:r>
            <a:endParaRPr lang="zh-CN" altLang="en-US" sz="2000" b="1" dirty="0">
              <a:solidFill>
                <a:prstClr val="black"/>
              </a:solidFill>
            </a:endParaRPr>
          </a:p>
        </p:txBody>
      </p:sp>
      <p:pic>
        <p:nvPicPr>
          <p:cNvPr id="9" name="图片 8"/>
          <p:cNvPicPr>
            <a:picLocks noChangeAspect="1"/>
          </p:cNvPicPr>
          <p:nvPr/>
        </p:nvPicPr>
        <p:blipFill>
          <a:blip r:embed="rId4"/>
          <a:stretch>
            <a:fillRect/>
          </a:stretch>
        </p:blipFill>
        <p:spPr>
          <a:xfrm>
            <a:off x="5777114" y="5085184"/>
            <a:ext cx="2899342" cy="1499800"/>
          </a:xfrm>
          <a:prstGeom prst="rect">
            <a:avLst/>
          </a:prstGeom>
        </p:spPr>
      </p:pic>
      <p:sp>
        <p:nvSpPr>
          <p:cNvPr id="3" name="矩形 2"/>
          <p:cNvSpPr/>
          <p:nvPr/>
        </p:nvSpPr>
        <p:spPr>
          <a:xfrm>
            <a:off x="179512" y="908720"/>
            <a:ext cx="4668266" cy="461665"/>
          </a:xfrm>
          <a:prstGeom prst="rect">
            <a:avLst/>
          </a:prstGeom>
        </p:spPr>
        <p:txBody>
          <a:bodyPr wrap="none">
            <a:spAutoFit/>
          </a:bodyPr>
          <a:lstStyle/>
          <a:p>
            <a:r>
              <a:rPr lang="en-US" altLang="zh-CN" sz="2400" b="1" dirty="0">
                <a:latin typeface="Times New Roman" panose="02020603050405020304" pitchFamily="18" charset="0"/>
                <a:ea typeface="新宋体" panose="02010609030101010101" pitchFamily="49" charset="-122"/>
                <a:cs typeface="Times New Roman" panose="02020603050405020304" pitchFamily="18" charset="0"/>
              </a:rPr>
              <a:t>1.   </a:t>
            </a:r>
            <a:r>
              <a:rPr lang="zh-CN" altLang="en-US" sz="2400" b="1" dirty="0">
                <a:latin typeface="Times New Roman" panose="02020603050405020304" pitchFamily="18" charset="0"/>
                <a:ea typeface="新宋体" panose="02010609030101010101" pitchFamily="49" charset="-122"/>
                <a:cs typeface="Times New Roman" panose="02020603050405020304" pitchFamily="18" charset="0"/>
              </a:rPr>
              <a:t>塑料闪烁体供货及其质量检测</a:t>
            </a:r>
          </a:p>
        </p:txBody>
      </p:sp>
    </p:spTree>
    <p:extLst>
      <p:ext uri="{BB962C8B-B14F-4D97-AF65-F5344CB8AC3E}">
        <p14:creationId xmlns:p14="http://schemas.microsoft.com/office/powerpoint/2010/main" val="366081305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spAutoFit/>
      </a:bodyPr>
      <a:lstStyle>
        <a:defPPr marL="1905"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Times New Roman" panose="02020603050405020304" pitchFamily="18" charset="0"/>
            <a:ea typeface="华文中宋" panose="02010600040101010101" pitchFamily="2" charset="-122"/>
          </a:defRPr>
        </a:defPPr>
      </a:lstStyle>
    </a:spDef>
    <a:ln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spAutoFit/>
      </a:bodyPr>
      <a:lstStyle>
        <a:defPPr marL="1905"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Times New Roman" panose="02020603050405020304" pitchFamily="18" charset="0"/>
            <a:ea typeface="华文中宋" panose="02010600040101010101"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b="1" dirty="0" smtClean="0">
            <a:solidFill>
              <a:srgbClr val="FF0000"/>
            </a:solidFill>
            <a:latin typeface="+mn-lt"/>
            <a:ea typeface="黑体" pitchFamily="49" charset="-122"/>
          </a:defRPr>
        </a:defPPr>
      </a:lstStyle>
    </a:tx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b="1" dirty="0" smtClean="0">
            <a:solidFill>
              <a:srgbClr val="FF0000"/>
            </a:solidFill>
            <a:latin typeface="+mn-lt"/>
            <a:ea typeface="黑体" pitchFamily="49" charset="-122"/>
          </a:defRPr>
        </a:defPPr>
      </a:lstStyle>
    </a:tx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b="1" dirty="0" smtClean="0">
            <a:solidFill>
              <a:srgbClr val="FF0000"/>
            </a:solidFill>
            <a:latin typeface="+mn-lt"/>
            <a:ea typeface="黑体" pitchFamily="49" charset="-122"/>
          </a:defRPr>
        </a:defPPr>
      </a:lstStyle>
    </a:tx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3457</Words>
  <Application>Microsoft Office PowerPoint</Application>
  <PresentationFormat>全屏显示(4:3)</PresentationFormat>
  <Paragraphs>390</Paragraphs>
  <Slides>41</Slides>
  <Notes>4</Notes>
  <HiddenSlides>0</HiddenSlides>
  <MMClips>0</MMClips>
  <ScaleCrop>false</ScaleCrop>
  <HeadingPairs>
    <vt:vector size="4" baseType="variant">
      <vt:variant>
        <vt:lpstr>主题</vt:lpstr>
      </vt:variant>
      <vt:variant>
        <vt:i4>7</vt:i4>
      </vt:variant>
      <vt:variant>
        <vt:lpstr>幻灯片标题</vt:lpstr>
      </vt:variant>
      <vt:variant>
        <vt:i4>41</vt:i4>
      </vt:variant>
    </vt:vector>
  </HeadingPairs>
  <TitlesOfParts>
    <vt:vector size="48" baseType="lpstr">
      <vt:lpstr>Office 主题​​</vt:lpstr>
      <vt:lpstr>1_自定义设计方案</vt:lpstr>
      <vt:lpstr>自定义设计方案</vt:lpstr>
      <vt:lpstr>7_默认设计模板</vt:lpstr>
      <vt:lpstr>6_默认设计模板</vt:lpstr>
      <vt:lpstr>8_默认设计模板</vt:lpstr>
      <vt:lpstr>1_Office 主题</vt:lpstr>
      <vt:lpstr>电磁粒子探测器工作总体进展</vt:lpstr>
      <vt:lpstr>内  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波长位移光纤供货及批量质量检测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ihep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ED系统工作进展</dc:title>
  <dc:creator>user</dc:creator>
  <cp:lastModifiedBy>user</cp:lastModifiedBy>
  <cp:revision>3006</cp:revision>
  <dcterms:created xsi:type="dcterms:W3CDTF">2015-03-10T05:55:00Z</dcterms:created>
  <dcterms:modified xsi:type="dcterms:W3CDTF">2018-10-08T23:18:27Z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y fmtid="{D5CDD505-2E9C-101B-9397-08002B2CF9AE}" pid="3" name="KSORubyTemplateID">
    <vt:lpwstr>2</vt:lpwstr>
  </property>
</Properties>
</file>