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27"/>
  </p:notesMasterIdLst>
  <p:sldIdLst>
    <p:sldId id="256" r:id="rId2"/>
    <p:sldId id="299" r:id="rId3"/>
    <p:sldId id="257" r:id="rId4"/>
    <p:sldId id="268" r:id="rId5"/>
    <p:sldId id="261" r:id="rId6"/>
    <p:sldId id="297" r:id="rId7"/>
    <p:sldId id="276" r:id="rId8"/>
    <p:sldId id="275" r:id="rId9"/>
    <p:sldId id="281" r:id="rId10"/>
    <p:sldId id="288" r:id="rId11"/>
    <p:sldId id="282" r:id="rId12"/>
    <p:sldId id="285" r:id="rId13"/>
    <p:sldId id="286" r:id="rId14"/>
    <p:sldId id="287" r:id="rId15"/>
    <p:sldId id="272" r:id="rId16"/>
    <p:sldId id="294" r:id="rId17"/>
    <p:sldId id="284" r:id="rId18"/>
    <p:sldId id="270" r:id="rId19"/>
    <p:sldId id="296" r:id="rId20"/>
    <p:sldId id="269" r:id="rId21"/>
    <p:sldId id="298" r:id="rId22"/>
    <p:sldId id="290" r:id="rId23"/>
    <p:sldId id="280" r:id="rId24"/>
    <p:sldId id="292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4567"/>
  </p:normalViewPr>
  <p:slideViewPr>
    <p:cSldViewPr snapToGrid="0" snapToObjects="1">
      <p:cViewPr>
        <p:scale>
          <a:sx n="96" d="100"/>
          <a:sy n="96" d="100"/>
        </p:scale>
        <p:origin x="106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58332-3E40-C14F-AB87-822663ACF5B5}" type="datetimeFigureOut">
              <a:rPr kumimoji="1" lang="zh-CN" altLang="en-US" smtClean="0"/>
              <a:t>2018/10/9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43094-72D6-E34C-AE51-6AF42ACCCEC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315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43094-72D6-E34C-AE51-6AF42ACCCECC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75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主要贡献来自电子的逆康普顿过程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43094-72D6-E34C-AE51-6AF42ACCCECC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679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43094-72D6-E34C-AE51-6AF42ACCCECC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77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8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0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649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8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27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96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3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0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0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2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7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3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1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2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7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0" Type="http://schemas.openxmlformats.org/officeDocument/2006/relationships/image" Target="../media/image33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7" Type="http://schemas.openxmlformats.org/officeDocument/2006/relationships/image" Target="../media/image28.png"/><Relationship Id="rId11" Type="http://schemas.openxmlformats.org/officeDocument/2006/relationships/image" Target="../media/image25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90.png"/><Relationship Id="rId6" Type="http://schemas.openxmlformats.org/officeDocument/2006/relationships/image" Target="../media/image300.png"/><Relationship Id="rId7" Type="http://schemas.openxmlformats.org/officeDocument/2006/relationships/image" Target="../media/image28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0.png"/><Relationship Id="rId5" Type="http://schemas.openxmlformats.org/officeDocument/2006/relationships/image" Target="../media/image320.png"/><Relationship Id="rId6" Type="http://schemas.openxmlformats.org/officeDocument/2006/relationships/image" Target="../media/image34.png"/><Relationship Id="rId7" Type="http://schemas.openxmlformats.org/officeDocument/2006/relationships/image" Target="../media/image350.png"/><Relationship Id="rId1" Type="http://schemas.openxmlformats.org/officeDocument/2006/relationships/slideLayout" Target="../slideLayouts/slideLayout6.xml"/><Relationship Id="rId8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8" Type="http://schemas.openxmlformats.org/officeDocument/2006/relationships/image" Target="../media/image5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280.png"/><Relationship Id="rId7" Type="http://schemas.openxmlformats.org/officeDocument/2006/relationships/image" Target="../media/image180.png"/><Relationship Id="rId8" Type="http://schemas.openxmlformats.org/officeDocument/2006/relationships/image" Target="../media/image190.png"/><Relationship Id="rId9" Type="http://schemas.openxmlformats.org/officeDocument/2006/relationships/image" Target="../media/image34.png"/><Relationship Id="rId10" Type="http://schemas.openxmlformats.org/officeDocument/2006/relationships/image" Target="../media/image460.png"/><Relationship Id="rId11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3620" y="1133476"/>
            <a:ext cx="7186611" cy="3329581"/>
          </a:xfrm>
        </p:spPr>
        <p:txBody>
          <a:bodyPr/>
          <a:lstStyle/>
          <a:p>
            <a:pPr algn="ctr"/>
            <a:r>
              <a:rPr kumimoji="1" lang="en-US" altLang="zh-CN" sz="4500" dirty="0" smtClean="0"/>
              <a:t>Evolution</a:t>
            </a:r>
            <a:r>
              <a:rPr kumimoji="1" lang="zh-CN" altLang="en-US" sz="4500" dirty="0" smtClean="0"/>
              <a:t> </a:t>
            </a:r>
            <a:r>
              <a:rPr kumimoji="1" lang="en-US" altLang="zh-CN" sz="4500" dirty="0" smtClean="0"/>
              <a:t>of</a:t>
            </a:r>
            <a:r>
              <a:rPr kumimoji="1" lang="zh-CN" altLang="en-US" sz="4500" dirty="0" smtClean="0"/>
              <a:t> </a:t>
            </a:r>
            <a:r>
              <a:rPr kumimoji="1" lang="en-US" altLang="zh-CN" sz="4500" dirty="0" smtClean="0"/>
              <a:t>the</a:t>
            </a:r>
            <a:r>
              <a:rPr kumimoji="1" lang="zh-CN" altLang="en-US" sz="4500" dirty="0" smtClean="0"/>
              <a:t> </a:t>
            </a:r>
            <a:r>
              <a:rPr kumimoji="1" lang="en-US" altLang="zh-CN" sz="4500" dirty="0" smtClean="0"/>
              <a:t>time-integral</a:t>
            </a:r>
            <a:r>
              <a:rPr kumimoji="1" lang="zh-CN" altLang="en-US" sz="4500" dirty="0" smtClean="0"/>
              <a:t> </a:t>
            </a:r>
            <a:r>
              <a:rPr kumimoji="1" lang="en-US" altLang="zh-CN" sz="4500" dirty="0" smtClean="0"/>
              <a:t>spectrum</a:t>
            </a:r>
            <a:r>
              <a:rPr kumimoji="1" lang="zh-CN" altLang="en-US" sz="4500" dirty="0" smtClean="0"/>
              <a:t> </a:t>
            </a:r>
            <a:r>
              <a:rPr kumimoji="1" lang="en-US" altLang="zh-CN" sz="4500" dirty="0" smtClean="0"/>
              <a:t>of</a:t>
            </a:r>
            <a:r>
              <a:rPr kumimoji="1" lang="zh-CN" altLang="en-US" sz="4500" dirty="0" smtClean="0"/>
              <a:t> </a:t>
            </a:r>
            <a:r>
              <a:rPr kumimoji="1" lang="en-US" altLang="zh-CN" sz="4500" dirty="0" smtClean="0"/>
              <a:t>electrons</a:t>
            </a:r>
            <a:r>
              <a:rPr kumimoji="1" lang="zh-CN" altLang="en-US" sz="4500" dirty="0" smtClean="0"/>
              <a:t> </a:t>
            </a:r>
            <a:r>
              <a:rPr kumimoji="1" lang="en-US" altLang="zh-CN" sz="4500" dirty="0" smtClean="0"/>
              <a:t>in</a:t>
            </a:r>
            <a:r>
              <a:rPr kumimoji="1" lang="zh-CN" altLang="en-US" sz="4500" dirty="0" smtClean="0"/>
              <a:t> </a:t>
            </a:r>
            <a:r>
              <a:rPr kumimoji="1" lang="en-US" altLang="zh-CN" sz="4500" dirty="0" smtClean="0"/>
              <a:t>young</a:t>
            </a:r>
            <a:r>
              <a:rPr kumimoji="1" lang="zh-CN" altLang="en-US" sz="4500" dirty="0" smtClean="0"/>
              <a:t> </a:t>
            </a:r>
            <a:r>
              <a:rPr kumimoji="1" lang="en-US" altLang="zh-CN" sz="4500" dirty="0" smtClean="0"/>
              <a:t>SNRs</a:t>
            </a:r>
            <a:endParaRPr kumimoji="1" lang="zh-CN" altLang="en-US" sz="45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kumimoji="1" lang="zh-CN" altLang="en-US" sz="2800" dirty="0" smtClean="0"/>
              <a:t>张潇 </a:t>
            </a:r>
            <a:r>
              <a:rPr kumimoji="1" lang="en-US" altLang="zh-CN" sz="2800" dirty="0" smtClean="0"/>
              <a:t>@</a:t>
            </a:r>
            <a:r>
              <a:rPr kumimoji="1" lang="zh-CN" altLang="en-US" sz="2800" dirty="0" smtClean="0"/>
              <a:t> </a:t>
            </a:r>
            <a:r>
              <a:rPr kumimoji="1" lang="zh-CN" altLang="en-US" sz="2800" dirty="0" smtClean="0"/>
              <a:t>林芝</a:t>
            </a:r>
          </a:p>
          <a:p>
            <a:pPr algn="ctr"/>
            <a:r>
              <a:rPr kumimoji="1" lang="en-US" altLang="zh-CN" sz="2800" dirty="0" smtClean="0"/>
              <a:t>(</a:t>
            </a:r>
            <a:r>
              <a:rPr kumimoji="1" lang="zh-CN" altLang="en-US" sz="2800" dirty="0" smtClean="0"/>
              <a:t>刘四明、陈阳、曾厚墩</a:t>
            </a:r>
            <a:r>
              <a:rPr kumimoji="1" lang="en-US" altLang="zh-CN" sz="2800" dirty="0" smtClean="0"/>
              <a:t>)</a:t>
            </a:r>
            <a:endParaRPr kumimoji="1" lang="zh-CN" altLang="en-US" sz="2800" dirty="0" smtClean="0"/>
          </a:p>
          <a:p>
            <a:pPr algn="ctr"/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65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Broken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Power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Law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08" y="1330630"/>
            <a:ext cx="6228997" cy="936742"/>
          </a:xfrm>
          <a:prstGeom prst="rect">
            <a:avLst/>
          </a:prstGeom>
        </p:spPr>
      </p:pic>
      <p:grpSp>
        <p:nvGrpSpPr>
          <p:cNvPr id="21" name="组 20"/>
          <p:cNvGrpSpPr/>
          <p:nvPr/>
        </p:nvGrpSpPr>
        <p:grpSpPr>
          <a:xfrm>
            <a:off x="1953439" y="2360136"/>
            <a:ext cx="5467383" cy="2490160"/>
            <a:chOff x="1313911" y="1388027"/>
            <a:chExt cx="5638133" cy="2675642"/>
          </a:xfrm>
        </p:grpSpPr>
        <p:cxnSp>
          <p:nvCxnSpPr>
            <p:cNvPr id="25" name="Straight Connector 22"/>
            <p:cNvCxnSpPr/>
            <p:nvPr/>
          </p:nvCxnSpPr>
          <p:spPr bwMode="auto">
            <a:xfrm>
              <a:off x="4180574" y="1973531"/>
              <a:ext cx="0" cy="1710492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3"/>
            <p:cNvCxnSpPr/>
            <p:nvPr/>
          </p:nvCxnSpPr>
          <p:spPr bwMode="auto">
            <a:xfrm flipH="1">
              <a:off x="5742822" y="2871719"/>
              <a:ext cx="4209" cy="82261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3731876" y="1535733"/>
              <a:ext cx="9536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break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5416000" y="2306855"/>
              <a:ext cx="10121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cutoff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/>
                <p:cNvSpPr txBox="1"/>
                <p:nvPr/>
              </p:nvSpPr>
              <p:spPr>
                <a:xfrm>
                  <a:off x="3824476" y="3694337"/>
                  <a:ext cx="6554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𝑏𝑟𝑒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38" name="文本框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4476" y="3694337"/>
                  <a:ext cx="65543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259" r="-2778" b="-2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/>
                <p:cNvSpPr txBox="1"/>
                <p:nvPr/>
              </p:nvSpPr>
              <p:spPr>
                <a:xfrm>
                  <a:off x="5387612" y="3694337"/>
                  <a:ext cx="6386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𝑐𝑢𝑡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39" name="文本框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7612" y="3694337"/>
                  <a:ext cx="63863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615" r="-192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组 30"/>
            <p:cNvGrpSpPr/>
            <p:nvPr/>
          </p:nvGrpSpPr>
          <p:grpSpPr>
            <a:xfrm>
              <a:off x="1313911" y="1388027"/>
              <a:ext cx="5638133" cy="2674468"/>
              <a:chOff x="1313911" y="1388027"/>
              <a:chExt cx="5638133" cy="2674468"/>
            </a:xfrm>
          </p:grpSpPr>
          <p:cxnSp>
            <p:nvCxnSpPr>
              <p:cNvPr id="39" name="Straight Arrow Connector 14"/>
              <p:cNvCxnSpPr/>
              <p:nvPr/>
            </p:nvCxnSpPr>
            <p:spPr bwMode="auto">
              <a:xfrm>
                <a:off x="2218024" y="3681993"/>
                <a:ext cx="465733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15"/>
              <p:cNvCxnSpPr/>
              <p:nvPr/>
            </p:nvCxnSpPr>
            <p:spPr bwMode="auto">
              <a:xfrm flipV="1">
                <a:off x="2216441" y="1388027"/>
                <a:ext cx="0" cy="229097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本框 40"/>
                  <p:cNvSpPr txBox="1"/>
                  <p:nvPr/>
                </p:nvSpPr>
                <p:spPr>
                  <a:xfrm>
                    <a:off x="1313911" y="1975261"/>
                    <a:ext cx="894732" cy="7012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kumimoji="1" lang="mr-IN" altLang="zh-CN" sz="240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𝑑𝐸</m:t>
                              </m:r>
                            </m:den>
                          </m:f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47" name="文本框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3911" y="1975261"/>
                    <a:ext cx="894732" cy="70121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文本框 41"/>
                  <p:cNvSpPr txBox="1"/>
                  <p:nvPr/>
                </p:nvSpPr>
                <p:spPr>
                  <a:xfrm>
                    <a:off x="6662669" y="3693163"/>
                    <a:ext cx="28937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𝐸</m:t>
                          </m:r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48" name="文本框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2669" y="3693163"/>
                    <a:ext cx="289375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1277" r="-17021" b="-819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组 34"/>
            <p:cNvGrpSpPr/>
            <p:nvPr/>
          </p:nvGrpSpPr>
          <p:grpSpPr>
            <a:xfrm>
              <a:off x="2216441" y="1973531"/>
              <a:ext cx="3670269" cy="1663021"/>
              <a:chOff x="2216441" y="1973531"/>
              <a:chExt cx="3670269" cy="1663021"/>
            </a:xfrm>
          </p:grpSpPr>
          <p:cxnSp>
            <p:nvCxnSpPr>
              <p:cNvPr id="36" name="Straight Connector 17"/>
              <p:cNvCxnSpPr/>
              <p:nvPr/>
            </p:nvCxnSpPr>
            <p:spPr bwMode="auto">
              <a:xfrm>
                <a:off x="2216441" y="1973531"/>
                <a:ext cx="196964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7"/>
              <p:cNvCxnSpPr/>
              <p:nvPr/>
            </p:nvCxnSpPr>
            <p:spPr bwMode="auto">
              <a:xfrm>
                <a:off x="4189863" y="1975261"/>
                <a:ext cx="1412892" cy="8147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任意形状 37"/>
              <p:cNvSpPr/>
              <p:nvPr/>
            </p:nvSpPr>
            <p:spPr>
              <a:xfrm>
                <a:off x="5600448" y="2783999"/>
                <a:ext cx="286262" cy="852553"/>
              </a:xfrm>
              <a:custGeom>
                <a:avLst/>
                <a:gdLst>
                  <a:gd name="connsiteX0" fmla="*/ 0 w 286262"/>
                  <a:gd name="connsiteY0" fmla="*/ 0 h 1211056"/>
                  <a:gd name="connsiteX1" fmla="*/ 146583 w 286262"/>
                  <a:gd name="connsiteY1" fmla="*/ 101212 h 1211056"/>
                  <a:gd name="connsiteX2" fmla="*/ 244305 w 286262"/>
                  <a:gd name="connsiteY2" fmla="*/ 251285 h 1211056"/>
                  <a:gd name="connsiteX3" fmla="*/ 279206 w 286262"/>
                  <a:gd name="connsiteY3" fmla="*/ 418809 h 1211056"/>
                  <a:gd name="connsiteX4" fmla="*/ 286186 w 286262"/>
                  <a:gd name="connsiteY4" fmla="*/ 582843 h 1211056"/>
                  <a:gd name="connsiteX5" fmla="*/ 282696 w 286262"/>
                  <a:gd name="connsiteY5" fmla="*/ 778287 h 1211056"/>
                  <a:gd name="connsiteX6" fmla="*/ 279206 w 286262"/>
                  <a:gd name="connsiteY6" fmla="*/ 1047023 h 1211056"/>
                  <a:gd name="connsiteX7" fmla="*/ 279206 w 286262"/>
                  <a:gd name="connsiteY7" fmla="*/ 1211056 h 1211056"/>
                  <a:gd name="connsiteX0" fmla="*/ 0 w 286262"/>
                  <a:gd name="connsiteY0" fmla="*/ 0 h 1047023"/>
                  <a:gd name="connsiteX1" fmla="*/ 146583 w 286262"/>
                  <a:gd name="connsiteY1" fmla="*/ 101212 h 1047023"/>
                  <a:gd name="connsiteX2" fmla="*/ 244305 w 286262"/>
                  <a:gd name="connsiteY2" fmla="*/ 251285 h 1047023"/>
                  <a:gd name="connsiteX3" fmla="*/ 279206 w 286262"/>
                  <a:gd name="connsiteY3" fmla="*/ 418809 h 1047023"/>
                  <a:gd name="connsiteX4" fmla="*/ 286186 w 286262"/>
                  <a:gd name="connsiteY4" fmla="*/ 582843 h 1047023"/>
                  <a:gd name="connsiteX5" fmla="*/ 282696 w 286262"/>
                  <a:gd name="connsiteY5" fmla="*/ 778287 h 1047023"/>
                  <a:gd name="connsiteX6" fmla="*/ 279206 w 286262"/>
                  <a:gd name="connsiteY6" fmla="*/ 1047023 h 1047023"/>
                  <a:gd name="connsiteX0" fmla="*/ 0 w 286262"/>
                  <a:gd name="connsiteY0" fmla="*/ 0 h 778287"/>
                  <a:gd name="connsiteX1" fmla="*/ 146583 w 286262"/>
                  <a:gd name="connsiteY1" fmla="*/ 101212 h 778287"/>
                  <a:gd name="connsiteX2" fmla="*/ 244305 w 286262"/>
                  <a:gd name="connsiteY2" fmla="*/ 251285 h 778287"/>
                  <a:gd name="connsiteX3" fmla="*/ 279206 w 286262"/>
                  <a:gd name="connsiteY3" fmla="*/ 418809 h 778287"/>
                  <a:gd name="connsiteX4" fmla="*/ 286186 w 286262"/>
                  <a:gd name="connsiteY4" fmla="*/ 582843 h 778287"/>
                  <a:gd name="connsiteX5" fmla="*/ 282696 w 286262"/>
                  <a:gd name="connsiteY5" fmla="*/ 778287 h 77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262" h="778287">
                    <a:moveTo>
                      <a:pt x="0" y="0"/>
                    </a:moveTo>
                    <a:cubicBezTo>
                      <a:pt x="52933" y="29665"/>
                      <a:pt x="105866" y="59331"/>
                      <a:pt x="146583" y="101212"/>
                    </a:cubicBezTo>
                    <a:cubicBezTo>
                      <a:pt x="187301" y="143093"/>
                      <a:pt x="222201" y="198352"/>
                      <a:pt x="244305" y="251285"/>
                    </a:cubicBezTo>
                    <a:cubicBezTo>
                      <a:pt x="266409" y="304218"/>
                      <a:pt x="272226" y="363549"/>
                      <a:pt x="279206" y="418809"/>
                    </a:cubicBezTo>
                    <a:cubicBezTo>
                      <a:pt x="286186" y="474069"/>
                      <a:pt x="285604" y="522930"/>
                      <a:pt x="286186" y="582843"/>
                    </a:cubicBezTo>
                    <a:cubicBezTo>
                      <a:pt x="286768" y="642756"/>
                      <a:pt x="283859" y="700924"/>
                      <a:pt x="282696" y="77828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3042353" y="5394643"/>
            <a:ext cx="334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 smtClean="0"/>
              <a:t>Cas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      </a:t>
            </a:r>
            <a:r>
              <a:rPr kumimoji="1" lang="en-US" altLang="zh-CN" sz="2400" dirty="0" smtClean="0"/>
              <a:t>vs</a:t>
            </a:r>
            <a:r>
              <a:rPr kumimoji="1" lang="zh-CN" altLang="en-US" sz="2400" dirty="0" smtClean="0"/>
              <a:t>     </a:t>
            </a:r>
            <a:r>
              <a:rPr kumimoji="1" lang="en-US" altLang="zh-CN" sz="2400" dirty="0" smtClean="0"/>
              <a:t>J1713</a:t>
            </a:r>
            <a:endParaRPr kumimoji="1"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4849" y="5981562"/>
            <a:ext cx="1943100" cy="457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9630" y="6005333"/>
            <a:ext cx="20066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Timescale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Emax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79" y="1453198"/>
            <a:ext cx="5002892" cy="6471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79" y="2337707"/>
            <a:ext cx="4284435" cy="5631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482" y="3308054"/>
            <a:ext cx="4093029" cy="496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482" y="4108533"/>
            <a:ext cx="3538455" cy="4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482" y="5606106"/>
            <a:ext cx="4457700" cy="4622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679" y="4041821"/>
            <a:ext cx="1959431" cy="5385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679" y="3308054"/>
            <a:ext cx="1959431" cy="5397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679" y="5597966"/>
            <a:ext cx="1959431" cy="51318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59524" y="3320633"/>
            <a:ext cx="55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加</a:t>
            </a:r>
          </a:p>
          <a:p>
            <a:r>
              <a:rPr kumimoji="1" lang="zh-CN" altLang="en-US" sz="2400" dirty="0" smtClean="0"/>
              <a:t>速</a:t>
            </a:r>
          </a:p>
          <a:p>
            <a:r>
              <a:rPr kumimoji="1" lang="zh-CN" altLang="en-US" sz="2400" dirty="0" smtClean="0"/>
              <a:t>区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03066" y="5194146"/>
            <a:ext cx="51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发</a:t>
            </a:r>
          </a:p>
          <a:p>
            <a:r>
              <a:rPr kumimoji="1" lang="zh-CN" altLang="en-US" sz="2400" dirty="0" smtClean="0"/>
              <a:t>射</a:t>
            </a:r>
          </a:p>
          <a:p>
            <a:r>
              <a:rPr kumimoji="1" lang="zh-CN" altLang="en-US" sz="2400" dirty="0" smtClean="0"/>
              <a:t>区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373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阶段一：双幂率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4692033" y="4920655"/>
                <a:ext cx="3033515" cy="449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𝑏𝑟𝑒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𝑏𝑟𝑒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𝑐𝑜𝑜𝑙</m:t>
                          </m:r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33" y="4920655"/>
                <a:ext cx="3033515" cy="449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4726656" y="5585086"/>
                <a:ext cx="3695447" cy="469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𝑐𝑢𝑡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𝑚𝑎𝑥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𝑐𝑜𝑜𝑙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/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𝑎𝑔𝑒</m:t>
                          </m:r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656" y="5585086"/>
                <a:ext cx="3695447" cy="469552"/>
              </a:xfrm>
              <a:prstGeom prst="rect">
                <a:avLst/>
              </a:prstGeom>
              <a:blipFill rotWithShape="0"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3374688" y="4925164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发射区</a:t>
            </a:r>
            <a:endParaRPr kumimoji="1" lang="zh-CN" altLang="en-US" sz="2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374688" y="5576145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加速区</a:t>
            </a:r>
            <a:endParaRPr kumimoji="1" lang="zh-CN" altLang="en-US" sz="2400" dirty="0"/>
          </a:p>
        </p:txBody>
      </p:sp>
      <p:grpSp>
        <p:nvGrpSpPr>
          <p:cNvPr id="24" name="组 23"/>
          <p:cNvGrpSpPr/>
          <p:nvPr/>
        </p:nvGrpSpPr>
        <p:grpSpPr>
          <a:xfrm>
            <a:off x="197013" y="2224342"/>
            <a:ext cx="2710543" cy="3727523"/>
            <a:chOff x="914400" y="1800433"/>
            <a:chExt cx="2710543" cy="3727523"/>
          </a:xfrm>
        </p:grpSpPr>
        <p:grpSp>
          <p:nvGrpSpPr>
            <p:cNvPr id="25" name="组 24"/>
            <p:cNvGrpSpPr/>
            <p:nvPr/>
          </p:nvGrpSpPr>
          <p:grpSpPr>
            <a:xfrm>
              <a:off x="914400" y="2302328"/>
              <a:ext cx="2710543" cy="2710543"/>
              <a:chOff x="1485900" y="2726871"/>
              <a:chExt cx="2710543" cy="271054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485900" y="2726871"/>
                <a:ext cx="2710543" cy="2710543"/>
              </a:xfrm>
              <a:prstGeom prst="ellipse">
                <a:avLst/>
              </a:prstGeom>
              <a:pattFill prst="wdUpDiag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45128" y="3086099"/>
                <a:ext cx="1992086" cy="1992086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008859" y="1800433"/>
              <a:ext cx="1880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 smtClean="0"/>
                <a:t>Shock</a:t>
              </a:r>
              <a:r>
                <a:rPr kumimoji="1" lang="zh-CN" altLang="en-US" sz="2000" dirty="0" smtClean="0"/>
                <a:t> </a:t>
              </a:r>
              <a:r>
                <a:rPr kumimoji="1" lang="en-US" altLang="zh-CN" sz="2000" dirty="0" smtClean="0"/>
                <a:t>front</a:t>
              </a:r>
              <a:endParaRPr kumimoji="1" lang="zh-CN" altLang="en-US" sz="20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59642" y="5127846"/>
              <a:ext cx="1917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 smtClean="0"/>
                <a:t>Emission</a:t>
              </a:r>
              <a:r>
                <a:rPr kumimoji="1" lang="zh-CN" altLang="en-US" sz="2000" dirty="0" smtClean="0"/>
                <a:t> </a:t>
              </a:r>
              <a:r>
                <a:rPr kumimoji="1" lang="en-US" altLang="zh-CN" sz="2000" dirty="0" smtClean="0"/>
                <a:t>zone</a:t>
              </a:r>
              <a:endParaRPr kumimoji="1" lang="zh-CN" altLang="en-US" sz="2000" dirty="0"/>
            </a:p>
          </p:txBody>
        </p:sp>
        <p:cxnSp>
          <p:nvCxnSpPr>
            <p:cNvPr id="28" name="直线箭头连接符 27"/>
            <p:cNvCxnSpPr/>
            <p:nvPr/>
          </p:nvCxnSpPr>
          <p:spPr>
            <a:xfrm flipH="1" flipV="1">
              <a:off x="1281793" y="2171696"/>
              <a:ext cx="204109" cy="3592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右箭头 28"/>
            <p:cNvSpPr/>
            <p:nvPr/>
          </p:nvSpPr>
          <p:spPr>
            <a:xfrm rot="2134648">
              <a:off x="2435445" y="4816325"/>
              <a:ext cx="715818" cy="21885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85902" y="3396343"/>
              <a:ext cx="1453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dirty="0" smtClean="0">
                  <a:solidFill>
                    <a:schemeClr val="bg1"/>
                  </a:solidFill>
                </a:rPr>
                <a:t>SNR</a:t>
              </a:r>
              <a:endParaRPr kumimoji="1"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2971477" y="1464309"/>
            <a:ext cx="5638133" cy="2675642"/>
            <a:chOff x="1313911" y="1388027"/>
            <a:chExt cx="5638133" cy="2675642"/>
          </a:xfrm>
        </p:grpSpPr>
        <p:cxnSp>
          <p:nvCxnSpPr>
            <p:cNvPr id="34" name="Straight Connector 22"/>
            <p:cNvCxnSpPr/>
            <p:nvPr/>
          </p:nvCxnSpPr>
          <p:spPr bwMode="auto">
            <a:xfrm>
              <a:off x="4180574" y="1973531"/>
              <a:ext cx="0" cy="1710492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3"/>
            <p:cNvCxnSpPr/>
            <p:nvPr/>
          </p:nvCxnSpPr>
          <p:spPr bwMode="auto">
            <a:xfrm flipH="1">
              <a:off x="5742822" y="2871719"/>
              <a:ext cx="4209" cy="82261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3731876" y="1535733"/>
              <a:ext cx="9536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break</a:t>
              </a: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5416000" y="2306855"/>
              <a:ext cx="10121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cutoff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/>
                <p:cNvSpPr txBox="1"/>
                <p:nvPr/>
              </p:nvSpPr>
              <p:spPr>
                <a:xfrm>
                  <a:off x="3824476" y="3694337"/>
                  <a:ext cx="6554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𝑏𝑟𝑒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38" name="文本框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4476" y="3694337"/>
                  <a:ext cx="65543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259" r="-2778" b="-2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/>
                <p:cNvSpPr txBox="1"/>
                <p:nvPr/>
              </p:nvSpPr>
              <p:spPr>
                <a:xfrm>
                  <a:off x="5387612" y="3694337"/>
                  <a:ext cx="6386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𝑐𝑢𝑡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39" name="文本框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7612" y="3694337"/>
                  <a:ext cx="63863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615" r="-192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组 39"/>
            <p:cNvGrpSpPr/>
            <p:nvPr/>
          </p:nvGrpSpPr>
          <p:grpSpPr>
            <a:xfrm>
              <a:off x="1313911" y="1388027"/>
              <a:ext cx="5638133" cy="2674468"/>
              <a:chOff x="1313911" y="1388027"/>
              <a:chExt cx="5638133" cy="2674468"/>
            </a:xfrm>
          </p:grpSpPr>
          <p:cxnSp>
            <p:nvCxnSpPr>
              <p:cNvPr id="45" name="Straight Arrow Connector 14"/>
              <p:cNvCxnSpPr/>
              <p:nvPr/>
            </p:nvCxnSpPr>
            <p:spPr bwMode="auto">
              <a:xfrm>
                <a:off x="2218024" y="3681993"/>
                <a:ext cx="465733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15"/>
              <p:cNvCxnSpPr/>
              <p:nvPr/>
            </p:nvCxnSpPr>
            <p:spPr bwMode="auto">
              <a:xfrm flipV="1">
                <a:off x="2216441" y="1388027"/>
                <a:ext cx="0" cy="229097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本框 46"/>
                  <p:cNvSpPr txBox="1"/>
                  <p:nvPr/>
                </p:nvSpPr>
                <p:spPr>
                  <a:xfrm>
                    <a:off x="1313911" y="1975261"/>
                    <a:ext cx="894732" cy="7012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kumimoji="1" lang="mr-IN" altLang="zh-CN" sz="240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𝑑𝐸</m:t>
                              </m:r>
                            </m:den>
                          </m:f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47" name="文本框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3911" y="1975261"/>
                    <a:ext cx="894732" cy="70121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文本框 47"/>
                  <p:cNvSpPr txBox="1"/>
                  <p:nvPr/>
                </p:nvSpPr>
                <p:spPr>
                  <a:xfrm>
                    <a:off x="6662669" y="3693163"/>
                    <a:ext cx="28937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𝐸</m:t>
                          </m:r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48" name="文本框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2669" y="3693163"/>
                    <a:ext cx="289375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1277" r="-17021" b="-819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组 40"/>
            <p:cNvGrpSpPr/>
            <p:nvPr/>
          </p:nvGrpSpPr>
          <p:grpSpPr>
            <a:xfrm>
              <a:off x="2216441" y="1973531"/>
              <a:ext cx="3670269" cy="1663021"/>
              <a:chOff x="2216441" y="1973531"/>
              <a:chExt cx="3670269" cy="1663021"/>
            </a:xfrm>
          </p:grpSpPr>
          <p:cxnSp>
            <p:nvCxnSpPr>
              <p:cNvPr id="42" name="Straight Connector 17"/>
              <p:cNvCxnSpPr/>
              <p:nvPr/>
            </p:nvCxnSpPr>
            <p:spPr bwMode="auto">
              <a:xfrm>
                <a:off x="2216441" y="1973531"/>
                <a:ext cx="196964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7"/>
              <p:cNvCxnSpPr/>
              <p:nvPr/>
            </p:nvCxnSpPr>
            <p:spPr bwMode="auto">
              <a:xfrm>
                <a:off x="4189863" y="1975261"/>
                <a:ext cx="1412892" cy="8147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任意形状 43"/>
              <p:cNvSpPr/>
              <p:nvPr/>
            </p:nvSpPr>
            <p:spPr>
              <a:xfrm>
                <a:off x="5600448" y="2783999"/>
                <a:ext cx="286262" cy="852553"/>
              </a:xfrm>
              <a:custGeom>
                <a:avLst/>
                <a:gdLst>
                  <a:gd name="connsiteX0" fmla="*/ 0 w 286262"/>
                  <a:gd name="connsiteY0" fmla="*/ 0 h 1211056"/>
                  <a:gd name="connsiteX1" fmla="*/ 146583 w 286262"/>
                  <a:gd name="connsiteY1" fmla="*/ 101212 h 1211056"/>
                  <a:gd name="connsiteX2" fmla="*/ 244305 w 286262"/>
                  <a:gd name="connsiteY2" fmla="*/ 251285 h 1211056"/>
                  <a:gd name="connsiteX3" fmla="*/ 279206 w 286262"/>
                  <a:gd name="connsiteY3" fmla="*/ 418809 h 1211056"/>
                  <a:gd name="connsiteX4" fmla="*/ 286186 w 286262"/>
                  <a:gd name="connsiteY4" fmla="*/ 582843 h 1211056"/>
                  <a:gd name="connsiteX5" fmla="*/ 282696 w 286262"/>
                  <a:gd name="connsiteY5" fmla="*/ 778287 h 1211056"/>
                  <a:gd name="connsiteX6" fmla="*/ 279206 w 286262"/>
                  <a:gd name="connsiteY6" fmla="*/ 1047023 h 1211056"/>
                  <a:gd name="connsiteX7" fmla="*/ 279206 w 286262"/>
                  <a:gd name="connsiteY7" fmla="*/ 1211056 h 1211056"/>
                  <a:gd name="connsiteX0" fmla="*/ 0 w 286262"/>
                  <a:gd name="connsiteY0" fmla="*/ 0 h 1047023"/>
                  <a:gd name="connsiteX1" fmla="*/ 146583 w 286262"/>
                  <a:gd name="connsiteY1" fmla="*/ 101212 h 1047023"/>
                  <a:gd name="connsiteX2" fmla="*/ 244305 w 286262"/>
                  <a:gd name="connsiteY2" fmla="*/ 251285 h 1047023"/>
                  <a:gd name="connsiteX3" fmla="*/ 279206 w 286262"/>
                  <a:gd name="connsiteY3" fmla="*/ 418809 h 1047023"/>
                  <a:gd name="connsiteX4" fmla="*/ 286186 w 286262"/>
                  <a:gd name="connsiteY4" fmla="*/ 582843 h 1047023"/>
                  <a:gd name="connsiteX5" fmla="*/ 282696 w 286262"/>
                  <a:gd name="connsiteY5" fmla="*/ 778287 h 1047023"/>
                  <a:gd name="connsiteX6" fmla="*/ 279206 w 286262"/>
                  <a:gd name="connsiteY6" fmla="*/ 1047023 h 1047023"/>
                  <a:gd name="connsiteX0" fmla="*/ 0 w 286262"/>
                  <a:gd name="connsiteY0" fmla="*/ 0 h 778287"/>
                  <a:gd name="connsiteX1" fmla="*/ 146583 w 286262"/>
                  <a:gd name="connsiteY1" fmla="*/ 101212 h 778287"/>
                  <a:gd name="connsiteX2" fmla="*/ 244305 w 286262"/>
                  <a:gd name="connsiteY2" fmla="*/ 251285 h 778287"/>
                  <a:gd name="connsiteX3" fmla="*/ 279206 w 286262"/>
                  <a:gd name="connsiteY3" fmla="*/ 418809 h 778287"/>
                  <a:gd name="connsiteX4" fmla="*/ 286186 w 286262"/>
                  <a:gd name="connsiteY4" fmla="*/ 582843 h 778287"/>
                  <a:gd name="connsiteX5" fmla="*/ 282696 w 286262"/>
                  <a:gd name="connsiteY5" fmla="*/ 778287 h 77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262" h="778287">
                    <a:moveTo>
                      <a:pt x="0" y="0"/>
                    </a:moveTo>
                    <a:cubicBezTo>
                      <a:pt x="52933" y="29665"/>
                      <a:pt x="105866" y="59331"/>
                      <a:pt x="146583" y="101212"/>
                    </a:cubicBezTo>
                    <a:cubicBezTo>
                      <a:pt x="187301" y="143093"/>
                      <a:pt x="222201" y="198352"/>
                      <a:pt x="244305" y="251285"/>
                    </a:cubicBezTo>
                    <a:cubicBezTo>
                      <a:pt x="266409" y="304218"/>
                      <a:pt x="272226" y="363549"/>
                      <a:pt x="279206" y="418809"/>
                    </a:cubicBezTo>
                    <a:cubicBezTo>
                      <a:pt x="286186" y="474069"/>
                      <a:pt x="285604" y="522930"/>
                      <a:pt x="286186" y="582843"/>
                    </a:cubicBezTo>
                    <a:cubicBezTo>
                      <a:pt x="286768" y="642756"/>
                      <a:pt x="283859" y="700924"/>
                      <a:pt x="282696" y="77828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42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阶段二：单幂率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3821699" y="5331264"/>
                <a:ext cx="4689757" cy="465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𝑐𝑢𝑡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charset="0"/>
                        </a:rPr>
                        <m:t>~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𝑚𝑎𝑥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𝑐𝑜𝑜𝑙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charset="0"/>
                        </a:rPr>
                        <m:t>~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𝑚𝑎𝑥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𝑎𝑔𝑒</m:t>
                          </m:r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699" y="5331264"/>
                <a:ext cx="4689757" cy="4658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 23"/>
          <p:cNvGrpSpPr/>
          <p:nvPr/>
        </p:nvGrpSpPr>
        <p:grpSpPr>
          <a:xfrm>
            <a:off x="144005" y="2224342"/>
            <a:ext cx="2710543" cy="3727523"/>
            <a:chOff x="914400" y="1800433"/>
            <a:chExt cx="2710543" cy="3727523"/>
          </a:xfrm>
        </p:grpSpPr>
        <p:grpSp>
          <p:nvGrpSpPr>
            <p:cNvPr id="25" name="组 24"/>
            <p:cNvGrpSpPr/>
            <p:nvPr/>
          </p:nvGrpSpPr>
          <p:grpSpPr>
            <a:xfrm>
              <a:off x="914400" y="2302328"/>
              <a:ext cx="2710543" cy="2710543"/>
              <a:chOff x="1485900" y="2726871"/>
              <a:chExt cx="2710543" cy="271054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485900" y="2726871"/>
                <a:ext cx="2710543" cy="2710543"/>
              </a:xfrm>
              <a:prstGeom prst="ellipse">
                <a:avLst/>
              </a:prstGeom>
              <a:pattFill prst="wdUpDiag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45128" y="3086099"/>
                <a:ext cx="1992086" cy="1992086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008859" y="1800433"/>
              <a:ext cx="1880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 smtClean="0"/>
                <a:t>Shock</a:t>
              </a:r>
              <a:r>
                <a:rPr kumimoji="1" lang="zh-CN" altLang="en-US" sz="2000" dirty="0" smtClean="0"/>
                <a:t> </a:t>
              </a:r>
              <a:r>
                <a:rPr kumimoji="1" lang="en-US" altLang="zh-CN" sz="2000" dirty="0" smtClean="0"/>
                <a:t>front</a:t>
              </a:r>
              <a:endParaRPr kumimoji="1" lang="zh-CN" altLang="en-US" sz="20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59642" y="5127846"/>
              <a:ext cx="1917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 smtClean="0"/>
                <a:t>Emission</a:t>
              </a:r>
              <a:r>
                <a:rPr kumimoji="1" lang="zh-CN" altLang="en-US" sz="2000" dirty="0" smtClean="0"/>
                <a:t> </a:t>
              </a:r>
              <a:r>
                <a:rPr kumimoji="1" lang="en-US" altLang="zh-CN" sz="2000" dirty="0" smtClean="0"/>
                <a:t>zone</a:t>
              </a:r>
              <a:endParaRPr kumimoji="1" lang="zh-CN" altLang="en-US" sz="2000" dirty="0"/>
            </a:p>
          </p:txBody>
        </p:sp>
        <p:cxnSp>
          <p:nvCxnSpPr>
            <p:cNvPr id="28" name="直线箭头连接符 27"/>
            <p:cNvCxnSpPr/>
            <p:nvPr/>
          </p:nvCxnSpPr>
          <p:spPr>
            <a:xfrm flipH="1" flipV="1">
              <a:off x="1281793" y="2171696"/>
              <a:ext cx="204109" cy="3592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右箭头 28"/>
            <p:cNvSpPr/>
            <p:nvPr/>
          </p:nvSpPr>
          <p:spPr>
            <a:xfrm rot="2134648">
              <a:off x="2435445" y="4816325"/>
              <a:ext cx="715818" cy="21885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85902" y="3396343"/>
              <a:ext cx="1453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dirty="0" smtClean="0">
                  <a:solidFill>
                    <a:schemeClr val="bg1"/>
                  </a:solidFill>
                </a:rPr>
                <a:t>SNR</a:t>
              </a:r>
              <a:endParaRPr kumimoji="1" lang="zh-CN" altLang="en-US" sz="24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4361066" y="4724430"/>
                <a:ext cx="293212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𝑐𝑢𝑡</m:t>
                          </m:r>
                        </m:sub>
                      </m:sSub>
                      <m:r>
                        <a:rPr kumimoji="1" lang="en-US" altLang="zh-CN" sz="2800" b="0" i="1" smtClean="0">
                          <a:latin typeface="Cambria Math" charset="0"/>
                        </a:rPr>
                        <m:t>&lt;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latin typeface="Cambria Math" charset="0"/>
                            </a:rPr>
                            <m:t>𝑏𝑟𝑒</m:t>
                          </m:r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066" y="4724430"/>
                <a:ext cx="293212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 33"/>
          <p:cNvGrpSpPr/>
          <p:nvPr/>
        </p:nvGrpSpPr>
        <p:grpSpPr>
          <a:xfrm>
            <a:off x="2971477" y="1469349"/>
            <a:ext cx="5638133" cy="2675642"/>
            <a:chOff x="546719" y="500807"/>
            <a:chExt cx="5638133" cy="2675642"/>
          </a:xfrm>
        </p:grpSpPr>
        <p:cxnSp>
          <p:nvCxnSpPr>
            <p:cNvPr id="36" name="Straight Connector 23"/>
            <p:cNvCxnSpPr/>
            <p:nvPr/>
          </p:nvCxnSpPr>
          <p:spPr bwMode="auto">
            <a:xfrm>
              <a:off x="4663616" y="1203767"/>
              <a:ext cx="0" cy="155408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 36"/>
            <p:cNvGrpSpPr/>
            <p:nvPr/>
          </p:nvGrpSpPr>
          <p:grpSpPr>
            <a:xfrm>
              <a:off x="546719" y="500807"/>
              <a:ext cx="5638133" cy="2675642"/>
              <a:chOff x="546719" y="500807"/>
              <a:chExt cx="5638133" cy="2675642"/>
            </a:xfrm>
          </p:grpSpPr>
          <p:sp>
            <p:nvSpPr>
              <p:cNvPr id="42" name="Text Box 25"/>
              <p:cNvSpPr txBox="1">
                <a:spLocks noChangeArrowheads="1"/>
              </p:cNvSpPr>
              <p:nvPr/>
            </p:nvSpPr>
            <p:spPr bwMode="auto">
              <a:xfrm>
                <a:off x="4384907" y="679405"/>
                <a:ext cx="101214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000"/>
                  <a:t>cutoff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文本框 42"/>
                  <p:cNvSpPr txBox="1"/>
                  <p:nvPr/>
                </p:nvSpPr>
                <p:spPr>
                  <a:xfrm>
                    <a:off x="4620420" y="2807117"/>
                    <a:ext cx="63863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𝑐𝑢𝑡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43" name="文本框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0420" y="2807117"/>
                    <a:ext cx="638636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9615" r="-1923" b="-1967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组 43"/>
              <p:cNvGrpSpPr/>
              <p:nvPr/>
            </p:nvGrpSpPr>
            <p:grpSpPr>
              <a:xfrm>
                <a:off x="546719" y="500807"/>
                <a:ext cx="5638133" cy="2674468"/>
                <a:chOff x="1313911" y="1388027"/>
                <a:chExt cx="5638133" cy="2674468"/>
              </a:xfrm>
            </p:grpSpPr>
            <p:cxnSp>
              <p:nvCxnSpPr>
                <p:cNvPr id="45" name="Straight Arrow Connector 14"/>
                <p:cNvCxnSpPr/>
                <p:nvPr/>
              </p:nvCxnSpPr>
              <p:spPr bwMode="auto">
                <a:xfrm>
                  <a:off x="2218024" y="3681993"/>
                  <a:ext cx="4657338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15"/>
                <p:cNvCxnSpPr/>
                <p:nvPr/>
              </p:nvCxnSpPr>
              <p:spPr bwMode="auto">
                <a:xfrm flipV="1">
                  <a:off x="2216441" y="1388027"/>
                  <a:ext cx="0" cy="2290976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文本框 46"/>
                    <p:cNvSpPr txBox="1"/>
                    <p:nvPr/>
                  </p:nvSpPr>
                  <p:spPr>
                    <a:xfrm>
                      <a:off x="1313911" y="1975261"/>
                      <a:ext cx="894732" cy="7012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kumimoji="1" lang="mr-IN" altLang="zh-CN" sz="240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𝑑𝑁</m:t>
                                </m:r>
                              </m:num>
                              <m:den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𝑑𝐸</m:t>
                                </m:r>
                              </m:den>
                            </m:f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47" name="文本框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3911" y="1975261"/>
                      <a:ext cx="894732" cy="701218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文本框 47"/>
                    <p:cNvSpPr txBox="1"/>
                    <p:nvPr/>
                  </p:nvSpPr>
                  <p:spPr>
                    <a:xfrm>
                      <a:off x="6662669" y="3693163"/>
                      <a:ext cx="2893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48" name="文本框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2669" y="3693163"/>
                      <a:ext cx="289375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21277" r="-17021" b="-8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8" name="组 37"/>
            <p:cNvGrpSpPr/>
            <p:nvPr/>
          </p:nvGrpSpPr>
          <p:grpSpPr>
            <a:xfrm>
              <a:off x="1449249" y="1085392"/>
              <a:ext cx="3397983" cy="1676250"/>
              <a:chOff x="1449249" y="1085392"/>
              <a:chExt cx="3397983" cy="1676250"/>
            </a:xfrm>
          </p:grpSpPr>
          <p:sp>
            <p:nvSpPr>
              <p:cNvPr id="39" name="Arc 18"/>
              <p:cNvSpPr/>
              <p:nvPr/>
            </p:nvSpPr>
            <p:spPr bwMode="auto">
              <a:xfrm>
                <a:off x="3841118" y="1085392"/>
                <a:ext cx="1006114" cy="1224669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/>
                <a:endParaRPr lang="en-US" noProof="1"/>
              </a:p>
            </p:txBody>
          </p:sp>
          <p:cxnSp>
            <p:nvCxnSpPr>
              <p:cNvPr id="40" name="Straight Connector 19"/>
              <p:cNvCxnSpPr/>
              <p:nvPr/>
            </p:nvCxnSpPr>
            <p:spPr bwMode="auto">
              <a:xfrm>
                <a:off x="4847232" y="1709187"/>
                <a:ext cx="0" cy="10524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7"/>
              <p:cNvCxnSpPr/>
              <p:nvPr/>
            </p:nvCxnSpPr>
            <p:spPr bwMode="auto">
              <a:xfrm>
                <a:off x="1449249" y="1086311"/>
                <a:ext cx="289492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579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阶段三：双幂率</a:t>
            </a:r>
            <a:endParaRPr kumimoji="1" lang="zh-CN" altLang="en-US" dirty="0"/>
          </a:p>
        </p:txBody>
      </p:sp>
      <p:grpSp>
        <p:nvGrpSpPr>
          <p:cNvPr id="24" name="组 23"/>
          <p:cNvGrpSpPr/>
          <p:nvPr/>
        </p:nvGrpSpPr>
        <p:grpSpPr>
          <a:xfrm>
            <a:off x="144005" y="2224342"/>
            <a:ext cx="2710543" cy="3727523"/>
            <a:chOff x="914400" y="1800433"/>
            <a:chExt cx="2710543" cy="3727523"/>
          </a:xfrm>
        </p:grpSpPr>
        <p:grpSp>
          <p:nvGrpSpPr>
            <p:cNvPr id="25" name="组 24"/>
            <p:cNvGrpSpPr/>
            <p:nvPr/>
          </p:nvGrpSpPr>
          <p:grpSpPr>
            <a:xfrm>
              <a:off x="914400" y="2302328"/>
              <a:ext cx="2710543" cy="2710543"/>
              <a:chOff x="1485900" y="2726871"/>
              <a:chExt cx="2710543" cy="271054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485900" y="2726871"/>
                <a:ext cx="2710543" cy="2710543"/>
              </a:xfrm>
              <a:prstGeom prst="ellipse">
                <a:avLst/>
              </a:prstGeom>
              <a:pattFill prst="wdUpDiag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45128" y="3086099"/>
                <a:ext cx="1992086" cy="1992086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008859" y="1800433"/>
              <a:ext cx="1880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 smtClean="0"/>
                <a:t>Shock</a:t>
              </a:r>
              <a:r>
                <a:rPr kumimoji="1" lang="zh-CN" altLang="en-US" sz="2000" dirty="0" smtClean="0"/>
                <a:t> </a:t>
              </a:r>
              <a:r>
                <a:rPr kumimoji="1" lang="en-US" altLang="zh-CN" sz="2000" dirty="0" smtClean="0"/>
                <a:t>front</a:t>
              </a:r>
              <a:endParaRPr kumimoji="1" lang="zh-CN" altLang="en-US" sz="20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59642" y="5127846"/>
              <a:ext cx="1917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 smtClean="0"/>
                <a:t>Emission</a:t>
              </a:r>
              <a:r>
                <a:rPr kumimoji="1" lang="zh-CN" altLang="en-US" sz="2000" dirty="0" smtClean="0"/>
                <a:t> </a:t>
              </a:r>
              <a:r>
                <a:rPr kumimoji="1" lang="en-US" altLang="zh-CN" sz="2000" dirty="0" smtClean="0"/>
                <a:t>zone</a:t>
              </a:r>
              <a:endParaRPr kumimoji="1" lang="zh-CN" altLang="en-US" sz="2000" dirty="0"/>
            </a:p>
          </p:txBody>
        </p:sp>
        <p:cxnSp>
          <p:nvCxnSpPr>
            <p:cNvPr id="28" name="直线箭头连接符 27"/>
            <p:cNvCxnSpPr/>
            <p:nvPr/>
          </p:nvCxnSpPr>
          <p:spPr>
            <a:xfrm flipH="1" flipV="1">
              <a:off x="1281793" y="2171696"/>
              <a:ext cx="204109" cy="3592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右箭头 28"/>
            <p:cNvSpPr/>
            <p:nvPr/>
          </p:nvSpPr>
          <p:spPr>
            <a:xfrm rot="2134648">
              <a:off x="2435445" y="4816325"/>
              <a:ext cx="715818" cy="21885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85902" y="3396343"/>
              <a:ext cx="1453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dirty="0" smtClean="0">
                  <a:solidFill>
                    <a:schemeClr val="bg1"/>
                  </a:solidFill>
                </a:rPr>
                <a:t>SNR</a:t>
              </a:r>
              <a:endParaRPr kumimoji="1"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2806423" y="1192695"/>
            <a:ext cx="6223714" cy="5520141"/>
            <a:chOff x="1459915" y="1191563"/>
            <a:chExt cx="6470292" cy="5559854"/>
          </a:xfrm>
        </p:grpSpPr>
        <p:grpSp>
          <p:nvGrpSpPr>
            <p:cNvPr id="34" name="组 33"/>
            <p:cNvGrpSpPr/>
            <p:nvPr/>
          </p:nvGrpSpPr>
          <p:grpSpPr>
            <a:xfrm>
              <a:off x="1459915" y="1191563"/>
              <a:ext cx="5638133" cy="2674468"/>
              <a:chOff x="1459915" y="926518"/>
              <a:chExt cx="5638133" cy="2674468"/>
            </a:xfrm>
          </p:grpSpPr>
          <p:cxnSp>
            <p:nvCxnSpPr>
              <p:cNvPr id="78" name="Straight Connector 22"/>
              <p:cNvCxnSpPr/>
              <p:nvPr/>
            </p:nvCxnSpPr>
            <p:spPr bwMode="auto">
              <a:xfrm>
                <a:off x="4326578" y="1512022"/>
                <a:ext cx="0" cy="171049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3"/>
              <p:cNvCxnSpPr/>
              <p:nvPr/>
            </p:nvCxnSpPr>
            <p:spPr bwMode="auto">
              <a:xfrm flipH="1">
                <a:off x="5888826" y="2410210"/>
                <a:ext cx="4209" cy="82261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 Box 24"/>
              <p:cNvSpPr txBox="1">
                <a:spLocks noChangeArrowheads="1"/>
              </p:cNvSpPr>
              <p:nvPr/>
            </p:nvSpPr>
            <p:spPr bwMode="auto">
              <a:xfrm>
                <a:off x="3877880" y="1074224"/>
                <a:ext cx="9536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000"/>
                  <a:t>break</a:t>
                </a:r>
              </a:p>
            </p:txBody>
          </p:sp>
          <p:sp>
            <p:nvSpPr>
              <p:cNvPr id="81" name="Text Box 25"/>
              <p:cNvSpPr txBox="1">
                <a:spLocks noChangeArrowheads="1"/>
              </p:cNvSpPr>
              <p:nvPr/>
            </p:nvSpPr>
            <p:spPr bwMode="auto">
              <a:xfrm>
                <a:off x="5562004" y="1845346"/>
                <a:ext cx="101214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000"/>
                  <a:t>cutoff</a:t>
                </a:r>
              </a:p>
            </p:txBody>
          </p:sp>
          <p:grpSp>
            <p:nvGrpSpPr>
              <p:cNvPr id="82" name="组 81"/>
              <p:cNvGrpSpPr/>
              <p:nvPr/>
            </p:nvGrpSpPr>
            <p:grpSpPr>
              <a:xfrm>
                <a:off x="1459915" y="926518"/>
                <a:ext cx="5638133" cy="2674468"/>
                <a:chOff x="1313911" y="1388027"/>
                <a:chExt cx="5638133" cy="2674468"/>
              </a:xfrm>
            </p:grpSpPr>
            <p:cxnSp>
              <p:nvCxnSpPr>
                <p:cNvPr id="87" name="Straight Arrow Connector 14"/>
                <p:cNvCxnSpPr/>
                <p:nvPr/>
              </p:nvCxnSpPr>
              <p:spPr bwMode="auto">
                <a:xfrm>
                  <a:off x="2218024" y="3681993"/>
                  <a:ext cx="4657338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15"/>
                <p:cNvCxnSpPr/>
                <p:nvPr/>
              </p:nvCxnSpPr>
              <p:spPr bwMode="auto">
                <a:xfrm flipV="1">
                  <a:off x="2216441" y="1388027"/>
                  <a:ext cx="0" cy="2290976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文本框 88"/>
                    <p:cNvSpPr txBox="1"/>
                    <p:nvPr/>
                  </p:nvSpPr>
                  <p:spPr>
                    <a:xfrm>
                      <a:off x="1313911" y="1975261"/>
                      <a:ext cx="894732" cy="7012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kumimoji="1" lang="mr-IN" altLang="zh-CN" sz="240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𝑑𝑁</m:t>
                                </m:r>
                              </m:num>
                              <m:den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𝑑𝐸</m:t>
                                </m:r>
                              </m:den>
                            </m:f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12" name="文本框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3911" y="1975261"/>
                      <a:ext cx="894732" cy="701218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文本框 89"/>
                    <p:cNvSpPr txBox="1"/>
                    <p:nvPr/>
                  </p:nvSpPr>
                  <p:spPr>
                    <a:xfrm>
                      <a:off x="6662669" y="3693163"/>
                      <a:ext cx="2893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21" name="文本框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2669" y="3693163"/>
                      <a:ext cx="289375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0833" r="-14583"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3" name="组 82"/>
              <p:cNvGrpSpPr/>
              <p:nvPr/>
            </p:nvGrpSpPr>
            <p:grpSpPr>
              <a:xfrm>
                <a:off x="2362445" y="1512022"/>
                <a:ext cx="3670269" cy="1663021"/>
                <a:chOff x="2216441" y="1973531"/>
                <a:chExt cx="3670269" cy="1663021"/>
              </a:xfrm>
            </p:grpSpPr>
            <p:cxnSp>
              <p:nvCxnSpPr>
                <p:cNvPr id="84" name="Straight Connector 17"/>
                <p:cNvCxnSpPr/>
                <p:nvPr/>
              </p:nvCxnSpPr>
              <p:spPr bwMode="auto">
                <a:xfrm>
                  <a:off x="2216441" y="1973531"/>
                  <a:ext cx="1969649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17"/>
                <p:cNvCxnSpPr/>
                <p:nvPr/>
              </p:nvCxnSpPr>
              <p:spPr bwMode="auto">
                <a:xfrm>
                  <a:off x="4189863" y="1975261"/>
                  <a:ext cx="1412892" cy="81472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任意形状 85"/>
                <p:cNvSpPr/>
                <p:nvPr/>
              </p:nvSpPr>
              <p:spPr>
                <a:xfrm>
                  <a:off x="5600448" y="2783999"/>
                  <a:ext cx="286262" cy="852553"/>
                </a:xfrm>
                <a:custGeom>
                  <a:avLst/>
                  <a:gdLst>
                    <a:gd name="connsiteX0" fmla="*/ 0 w 286262"/>
                    <a:gd name="connsiteY0" fmla="*/ 0 h 1211056"/>
                    <a:gd name="connsiteX1" fmla="*/ 146583 w 286262"/>
                    <a:gd name="connsiteY1" fmla="*/ 101212 h 1211056"/>
                    <a:gd name="connsiteX2" fmla="*/ 244305 w 286262"/>
                    <a:gd name="connsiteY2" fmla="*/ 251285 h 1211056"/>
                    <a:gd name="connsiteX3" fmla="*/ 279206 w 286262"/>
                    <a:gd name="connsiteY3" fmla="*/ 418809 h 1211056"/>
                    <a:gd name="connsiteX4" fmla="*/ 286186 w 286262"/>
                    <a:gd name="connsiteY4" fmla="*/ 582843 h 1211056"/>
                    <a:gd name="connsiteX5" fmla="*/ 282696 w 286262"/>
                    <a:gd name="connsiteY5" fmla="*/ 778287 h 1211056"/>
                    <a:gd name="connsiteX6" fmla="*/ 279206 w 286262"/>
                    <a:gd name="connsiteY6" fmla="*/ 1047023 h 1211056"/>
                    <a:gd name="connsiteX7" fmla="*/ 279206 w 286262"/>
                    <a:gd name="connsiteY7" fmla="*/ 1211056 h 1211056"/>
                    <a:gd name="connsiteX0" fmla="*/ 0 w 286262"/>
                    <a:gd name="connsiteY0" fmla="*/ 0 h 1047023"/>
                    <a:gd name="connsiteX1" fmla="*/ 146583 w 286262"/>
                    <a:gd name="connsiteY1" fmla="*/ 101212 h 1047023"/>
                    <a:gd name="connsiteX2" fmla="*/ 244305 w 286262"/>
                    <a:gd name="connsiteY2" fmla="*/ 251285 h 1047023"/>
                    <a:gd name="connsiteX3" fmla="*/ 279206 w 286262"/>
                    <a:gd name="connsiteY3" fmla="*/ 418809 h 1047023"/>
                    <a:gd name="connsiteX4" fmla="*/ 286186 w 286262"/>
                    <a:gd name="connsiteY4" fmla="*/ 582843 h 1047023"/>
                    <a:gd name="connsiteX5" fmla="*/ 282696 w 286262"/>
                    <a:gd name="connsiteY5" fmla="*/ 778287 h 1047023"/>
                    <a:gd name="connsiteX6" fmla="*/ 279206 w 286262"/>
                    <a:gd name="connsiteY6" fmla="*/ 1047023 h 1047023"/>
                    <a:gd name="connsiteX0" fmla="*/ 0 w 286262"/>
                    <a:gd name="connsiteY0" fmla="*/ 0 h 778287"/>
                    <a:gd name="connsiteX1" fmla="*/ 146583 w 286262"/>
                    <a:gd name="connsiteY1" fmla="*/ 101212 h 778287"/>
                    <a:gd name="connsiteX2" fmla="*/ 244305 w 286262"/>
                    <a:gd name="connsiteY2" fmla="*/ 251285 h 778287"/>
                    <a:gd name="connsiteX3" fmla="*/ 279206 w 286262"/>
                    <a:gd name="connsiteY3" fmla="*/ 418809 h 778287"/>
                    <a:gd name="connsiteX4" fmla="*/ 286186 w 286262"/>
                    <a:gd name="connsiteY4" fmla="*/ 582843 h 778287"/>
                    <a:gd name="connsiteX5" fmla="*/ 282696 w 286262"/>
                    <a:gd name="connsiteY5" fmla="*/ 778287 h 77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6262" h="778287">
                      <a:moveTo>
                        <a:pt x="0" y="0"/>
                      </a:moveTo>
                      <a:cubicBezTo>
                        <a:pt x="52933" y="29665"/>
                        <a:pt x="105866" y="59331"/>
                        <a:pt x="146583" y="101212"/>
                      </a:cubicBezTo>
                      <a:cubicBezTo>
                        <a:pt x="187301" y="143093"/>
                        <a:pt x="222201" y="198352"/>
                        <a:pt x="244305" y="251285"/>
                      </a:cubicBezTo>
                      <a:cubicBezTo>
                        <a:pt x="266409" y="304218"/>
                        <a:pt x="272226" y="363549"/>
                        <a:pt x="279206" y="418809"/>
                      </a:cubicBezTo>
                      <a:cubicBezTo>
                        <a:pt x="286186" y="474069"/>
                        <a:pt x="285604" y="522930"/>
                        <a:pt x="286186" y="582843"/>
                      </a:cubicBezTo>
                      <a:cubicBezTo>
                        <a:pt x="286768" y="642756"/>
                        <a:pt x="283859" y="700924"/>
                        <a:pt x="282696" y="77828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  <p:cxnSp>
          <p:nvCxnSpPr>
            <p:cNvPr id="35" name="Straight Connector 22"/>
            <p:cNvCxnSpPr/>
            <p:nvPr/>
          </p:nvCxnSpPr>
          <p:spPr bwMode="auto">
            <a:xfrm>
              <a:off x="4326578" y="3578090"/>
              <a:ext cx="0" cy="266743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3"/>
            <p:cNvCxnSpPr/>
            <p:nvPr/>
          </p:nvCxnSpPr>
          <p:spPr bwMode="auto">
            <a:xfrm>
              <a:off x="5888827" y="3555830"/>
              <a:ext cx="0" cy="262343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/>
                <p:cNvSpPr txBox="1"/>
                <p:nvPr/>
              </p:nvSpPr>
              <p:spPr>
                <a:xfrm>
                  <a:off x="2513558" y="3745975"/>
                  <a:ext cx="1771235" cy="8694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kumimoji="1" lang="is-IS" altLang="zh-CN" sz="240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kumimoji="1" lang="en-US" altLang="zh-CN" sz="240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kumimoji="1" lang="en-US" altLang="zh-CN" sz="240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𝑄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)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48" name="文本框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558" y="3745975"/>
                  <a:ext cx="1771235" cy="86940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组 37"/>
            <p:cNvGrpSpPr/>
            <p:nvPr/>
          </p:nvGrpSpPr>
          <p:grpSpPr>
            <a:xfrm>
              <a:off x="1926351" y="4824837"/>
              <a:ext cx="6003856" cy="1926580"/>
              <a:chOff x="1926351" y="4559792"/>
              <a:chExt cx="6003856" cy="19265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本框 40"/>
                  <p:cNvSpPr txBox="1"/>
                  <p:nvPr/>
                </p:nvSpPr>
                <p:spPr>
                  <a:xfrm>
                    <a:off x="4342383" y="4704822"/>
                    <a:ext cx="1449051" cy="3327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𝑚𝑎𝑥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𝑎𝑔𝑒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zh-CN" altLang="en-US" sz="2000" dirty="0"/>
                  </a:p>
                </p:txBody>
              </p:sp>
            </mc:Choice>
            <mc:Fallback xmlns="">
              <p:sp>
                <p:nvSpPr>
                  <p:cNvPr id="9" name="文本框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2383" y="4704822"/>
                    <a:ext cx="1449051" cy="3327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941" r="-5882" b="-254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文本框 41"/>
                  <p:cNvSpPr txBox="1"/>
                  <p:nvPr/>
                </p:nvSpPr>
                <p:spPr>
                  <a:xfrm>
                    <a:off x="3970480" y="6117040"/>
                    <a:ext cx="65543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𝑏𝑟𝑒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25" name="文本框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0480" y="6117040"/>
                    <a:ext cx="655436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9259" r="-2778" b="-1967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文本框 42"/>
                  <p:cNvSpPr txBox="1"/>
                  <p:nvPr/>
                </p:nvSpPr>
                <p:spPr>
                  <a:xfrm>
                    <a:off x="5533616" y="6117040"/>
                    <a:ext cx="63863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𝑐𝑢𝑡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26" name="文本框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3616" y="6117040"/>
                    <a:ext cx="638636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9524" r="-952" b="-180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Connector 17"/>
              <p:cNvCxnSpPr/>
              <p:nvPr/>
            </p:nvCxnSpPr>
            <p:spPr bwMode="auto">
              <a:xfrm>
                <a:off x="2357438" y="5141973"/>
                <a:ext cx="196964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本框 44"/>
                  <p:cNvSpPr txBox="1"/>
                  <p:nvPr/>
                </p:nvSpPr>
                <p:spPr>
                  <a:xfrm>
                    <a:off x="1992610" y="4910975"/>
                    <a:ext cx="34490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36" name="文本框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2610" y="4910975"/>
                    <a:ext cx="344903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6071" r="-5357" b="-1639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/>
                  <p:cNvSpPr txBox="1"/>
                  <p:nvPr/>
                </p:nvSpPr>
                <p:spPr>
                  <a:xfrm>
                    <a:off x="1992610" y="5421180"/>
                    <a:ext cx="33778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37" name="文本框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2610" y="5421180"/>
                    <a:ext cx="337785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6364" r="-5455" b="-18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组 46"/>
              <p:cNvGrpSpPr/>
              <p:nvPr/>
            </p:nvGrpSpPr>
            <p:grpSpPr>
              <a:xfrm>
                <a:off x="2385077" y="5691124"/>
                <a:ext cx="4095235" cy="0"/>
                <a:chOff x="2385077" y="4909241"/>
                <a:chExt cx="4095235" cy="0"/>
              </a:xfrm>
            </p:grpSpPr>
            <p:cxnSp>
              <p:nvCxnSpPr>
                <p:cNvPr id="76" name="Straight Connector 17"/>
                <p:cNvCxnSpPr/>
                <p:nvPr/>
              </p:nvCxnSpPr>
              <p:spPr bwMode="auto">
                <a:xfrm>
                  <a:off x="2385077" y="4909241"/>
                  <a:ext cx="3467857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17"/>
                <p:cNvCxnSpPr/>
                <p:nvPr/>
              </p:nvCxnSpPr>
              <p:spPr bwMode="auto">
                <a:xfrm>
                  <a:off x="5994842" y="4909241"/>
                  <a:ext cx="48547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组 47"/>
              <p:cNvGrpSpPr/>
              <p:nvPr/>
            </p:nvGrpSpPr>
            <p:grpSpPr>
              <a:xfrm>
                <a:off x="1926351" y="4559792"/>
                <a:ext cx="5171697" cy="1925406"/>
                <a:chOff x="1926351" y="4294745"/>
                <a:chExt cx="5171697" cy="1925406"/>
              </a:xfrm>
            </p:grpSpPr>
            <p:cxnSp>
              <p:nvCxnSpPr>
                <p:cNvPr id="72" name="Straight Arrow Connector 14"/>
                <p:cNvCxnSpPr/>
                <p:nvPr/>
              </p:nvCxnSpPr>
              <p:spPr bwMode="auto">
                <a:xfrm>
                  <a:off x="2364028" y="5839649"/>
                  <a:ext cx="4657338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15"/>
                <p:cNvCxnSpPr/>
                <p:nvPr/>
              </p:nvCxnSpPr>
              <p:spPr bwMode="auto">
                <a:xfrm flipV="1">
                  <a:off x="2362445" y="4373217"/>
                  <a:ext cx="0" cy="1463442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文本框 73"/>
                    <p:cNvSpPr txBox="1"/>
                    <p:nvPr/>
                  </p:nvSpPr>
                  <p:spPr>
                    <a:xfrm>
                      <a:off x="6808673" y="5850819"/>
                      <a:ext cx="2893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35" name="文本框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08673" y="5850819"/>
                      <a:ext cx="289375" cy="369332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l="-21277" r="-17021"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文本框 74"/>
                    <p:cNvSpPr txBox="1"/>
                    <p:nvPr/>
                  </p:nvSpPr>
                  <p:spPr>
                    <a:xfrm>
                      <a:off x="1926351" y="4294745"/>
                      <a:ext cx="274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𝑇</m:t>
                            </m:r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44" name="文本框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6351" y="4294745"/>
                      <a:ext cx="274434" cy="369332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l="-22222" r="-20000" b="-8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文本框 64"/>
                  <p:cNvSpPr txBox="1"/>
                  <p:nvPr/>
                </p:nvSpPr>
                <p:spPr>
                  <a:xfrm>
                    <a:off x="5939919" y="5148620"/>
                    <a:ext cx="1990288" cy="3211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𝑏𝑟𝑒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𝑐𝑜𝑜𝑙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zh-CN" altLang="en-US" sz="2000" dirty="0"/>
                  </a:p>
                </p:txBody>
              </p:sp>
            </mc:Choice>
            <mc:Fallback xmlns="">
              <p:sp>
                <p:nvSpPr>
                  <p:cNvPr id="46" name="文本框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9919" y="5148620"/>
                    <a:ext cx="1990288" cy="321178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306" r="-2141" b="-301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文本框 65"/>
                  <p:cNvSpPr txBox="1"/>
                  <p:nvPr/>
                </p:nvSpPr>
                <p:spPr>
                  <a:xfrm>
                    <a:off x="6649649" y="5544887"/>
                    <a:ext cx="105753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zh-CN" altLang="en-US" sz="2000" dirty="0"/>
                  </a:p>
                </p:txBody>
              </p:sp>
            </mc:Choice>
            <mc:Fallback xmlns="">
              <p:sp>
                <p:nvSpPr>
                  <p:cNvPr id="47" name="文本框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9649" y="5544887"/>
                    <a:ext cx="1057534" cy="30777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4624" r="-8671" b="-372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椭圆 66"/>
              <p:cNvSpPr/>
              <p:nvPr/>
            </p:nvSpPr>
            <p:spPr>
              <a:xfrm>
                <a:off x="5830962" y="5603511"/>
                <a:ext cx="132521" cy="1403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267203" y="5060175"/>
                <a:ext cx="132521" cy="1403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6433936" y="5610139"/>
                <a:ext cx="132521" cy="1403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文本框 69"/>
                  <p:cNvSpPr txBox="1"/>
                  <p:nvPr/>
                </p:nvSpPr>
                <p:spPr>
                  <a:xfrm>
                    <a:off x="2524106" y="5347206"/>
                    <a:ext cx="84856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𝑄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𝐸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63" name="文本框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4106" y="5347206"/>
                    <a:ext cx="848566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7914" r="-935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文本框 70"/>
                  <p:cNvSpPr txBox="1"/>
                  <p:nvPr/>
                </p:nvSpPr>
                <p:spPr>
                  <a:xfrm>
                    <a:off x="2530653" y="4818560"/>
                    <a:ext cx="85388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𝑄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𝐸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64" name="文本框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0653" y="4818560"/>
                    <a:ext cx="853887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7857" r="-9286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文本框 38"/>
                <p:cNvSpPr txBox="1"/>
                <p:nvPr/>
              </p:nvSpPr>
              <p:spPr>
                <a:xfrm>
                  <a:off x="2504811" y="2527562"/>
                  <a:ext cx="16690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𝑄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𝐸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)∝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a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>
            <p:sp>
              <p:nvSpPr>
                <p:cNvPr id="39" name="文本框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4811" y="2527562"/>
                  <a:ext cx="1669047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7197" r="-1894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上箭头 39"/>
            <p:cNvSpPr/>
            <p:nvPr/>
          </p:nvSpPr>
          <p:spPr>
            <a:xfrm>
              <a:off x="4507168" y="3839527"/>
              <a:ext cx="276285" cy="690265"/>
            </a:xfrm>
            <a:prstGeom prst="up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70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电子能</a:t>
            </a:r>
            <a:r>
              <a:rPr kumimoji="1" lang="zh-CN" altLang="en-US" dirty="0" smtClean="0"/>
              <a:t>谱演化</a:t>
            </a:r>
            <a:r>
              <a:rPr kumimoji="1" lang="zh-CN" altLang="en-US" dirty="0" smtClean="0"/>
              <a:t>总结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966843"/>
            <a:ext cx="88646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‘年轻’遗迹样本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524000" y="1283405"/>
            <a:ext cx="66790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 err="1" smtClean="0"/>
              <a:t>Tycho</a:t>
            </a:r>
            <a:endParaRPr kumimoji="1" lang="zh-CN" altLang="en-US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 smtClean="0"/>
              <a:t>SN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1006</a:t>
            </a:r>
            <a:endParaRPr kumimoji="1" lang="zh-CN" altLang="en-US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 smtClean="0"/>
              <a:t>RX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J0852.0-4622</a:t>
            </a:r>
            <a:endParaRPr kumimoji="1" lang="zh-CN" altLang="en-US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 smtClean="0"/>
              <a:t>RCW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86</a:t>
            </a:r>
            <a:endParaRPr kumimoji="1" lang="zh-CN" altLang="en-US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 smtClean="0"/>
              <a:t>RX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J1713.7-3946</a:t>
            </a:r>
            <a:endParaRPr kumimoji="1" lang="zh-CN" altLang="en-US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 smtClean="0"/>
              <a:t>HESS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J1731-347</a:t>
            </a:r>
            <a:endParaRPr kumimoji="1" lang="zh-CN" altLang="en-US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 smtClean="0"/>
              <a:t>HESS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J1534-571</a:t>
            </a:r>
            <a:endParaRPr kumimoji="1" lang="zh-CN" altLang="en-US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 smtClean="0"/>
              <a:t>G150.3+4.5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6702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8126855" cy="1400530"/>
          </a:xfrm>
        </p:spPr>
        <p:txBody>
          <a:bodyPr/>
          <a:lstStyle/>
          <a:p>
            <a:r>
              <a:rPr kumimoji="1" lang="zh-CN" altLang="en-US" dirty="0" smtClean="0"/>
              <a:t>拟合示例</a:t>
            </a:r>
            <a:endParaRPr kumimoji="1" lang="zh-CN" altLang="en-US" sz="3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2" y="3953452"/>
            <a:ext cx="7815617" cy="277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83" y="1276566"/>
            <a:ext cx="3993516" cy="259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0" y="1276567"/>
            <a:ext cx="3683208" cy="259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707606" y="2767413"/>
            <a:ext cx="133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</a:rPr>
              <a:t>阶段一</a:t>
            </a:r>
            <a:endParaRPr kumimoji="1" lang="zh-CN" altLang="en-US" sz="24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24851" y="2692833"/>
            <a:ext cx="121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chemeClr val="bg1"/>
                </a:solidFill>
              </a:rPr>
              <a:t>阶段二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98234" y="5554179"/>
            <a:ext cx="118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chemeClr val="bg1"/>
                </a:solidFill>
              </a:rPr>
              <a:t>阶段三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17962" y="5529194"/>
            <a:ext cx="123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chemeClr val="bg1"/>
                </a:solidFill>
              </a:rPr>
              <a:t>阶段三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统一框架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5931"/>
            <a:ext cx="9144000" cy="3396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21" y="102429"/>
            <a:ext cx="4004365" cy="27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5931"/>
            <a:ext cx="9144000" cy="33960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质子最大能量</a:t>
            </a:r>
            <a:br>
              <a:rPr kumimoji="1" lang="zh-CN" altLang="en-US" dirty="0" smtClean="0"/>
            </a:br>
            <a:r>
              <a:rPr kumimoji="1" lang="zh-CN" altLang="en-US" dirty="0" smtClean="0"/>
              <a:t>与宇宙线能谱</a:t>
            </a:r>
            <a:endParaRPr kumimoji="1" lang="zh-CN" altLang="en-US" dirty="0"/>
          </a:p>
        </p:txBody>
      </p:sp>
      <p:cxnSp>
        <p:nvCxnSpPr>
          <p:cNvPr id="6" name="直线连接符 5"/>
          <p:cNvCxnSpPr/>
          <p:nvPr/>
        </p:nvCxnSpPr>
        <p:spPr>
          <a:xfrm flipV="1">
            <a:off x="5287617" y="3476638"/>
            <a:ext cx="543340" cy="18762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5844209" y="3463386"/>
            <a:ext cx="1934817" cy="243910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5287617" y="1961322"/>
            <a:ext cx="954157" cy="27829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287" y="13252"/>
            <a:ext cx="4337323" cy="2932788"/>
          </a:xfrm>
          <a:prstGeom prst="rect">
            <a:avLst/>
          </a:prstGeom>
        </p:spPr>
      </p:pic>
      <p:cxnSp>
        <p:nvCxnSpPr>
          <p:cNvPr id="17" name="直线箭头连接符 16"/>
          <p:cNvCxnSpPr/>
          <p:nvPr/>
        </p:nvCxnSpPr>
        <p:spPr>
          <a:xfrm flipV="1">
            <a:off x="6056243" y="662609"/>
            <a:ext cx="675861" cy="3001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kumimoji="1" lang="zh-CN" altLang="en-US" dirty="0" smtClean="0"/>
              <a:t>超新星遗迹：</a:t>
            </a:r>
            <a:r>
              <a:rPr kumimoji="1" lang="zh-CN" altLang="en-US" dirty="0" smtClean="0"/>
              <a:t>宇宙</a:t>
            </a:r>
            <a:r>
              <a:rPr kumimoji="1" lang="zh-CN" altLang="en-US" dirty="0" smtClean="0"/>
              <a:t>的焰火</a:t>
            </a:r>
            <a:endParaRPr kumimoji="1" lang="zh-CN" altLang="en-US" dirty="0"/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836690"/>
              </p:ext>
            </p:extLst>
          </p:nvPr>
        </p:nvGraphicFramePr>
        <p:xfrm>
          <a:off x="213389" y="1469736"/>
          <a:ext cx="3439109" cy="2673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4" imgW="8723810" imgH="6780952" progId="">
                  <p:embed/>
                </p:oleObj>
              </mc:Choice>
              <mc:Fallback>
                <p:oleObj name="Image" r:id="rId4" imgW="8723810" imgH="67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89" y="1469736"/>
                        <a:ext cx="3439109" cy="2673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49" y="1469735"/>
            <a:ext cx="3517799" cy="267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explos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69" y="2110243"/>
            <a:ext cx="1492260" cy="147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4" y="4297387"/>
            <a:ext cx="7922330" cy="239465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935392" y="1679383"/>
            <a:ext cx="115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&gt;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8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Msun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8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总结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27700" y="2052926"/>
                <a:ext cx="6711654" cy="3687384"/>
              </a:xfrm>
            </p:spPr>
            <p:txBody>
              <a:bodyPr>
                <a:normAutofit/>
              </a:bodyPr>
              <a:lstStyle/>
              <a:p>
                <a:r>
                  <a:rPr kumimoji="1" lang="zh-CN" altLang="en-US" sz="2800" dirty="0" smtClean="0"/>
                  <a:t>遗迹发射区的电子能谱有：双幂率 </a:t>
                </a:r>
                <a14:m>
                  <m:oMath xmlns:m="http://schemas.openxmlformats.org/officeDocument/2006/math">
                    <m:r>
                      <a:rPr kumimoji="1" lang="is-IS" altLang="zh-CN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kumimoji="1" lang="zh-CN" altLang="en-US" sz="2800" dirty="0" smtClean="0"/>
                  <a:t> 单幂率 </a:t>
                </a:r>
                <a14:m>
                  <m:oMath xmlns:m="http://schemas.openxmlformats.org/officeDocument/2006/math">
                    <m:r>
                      <a:rPr kumimoji="1" lang="is-IS" altLang="zh-CN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kumimoji="1" lang="zh-CN" altLang="en-US" sz="2800" dirty="0" smtClean="0"/>
                  <a:t> 双幂率 </a:t>
                </a:r>
                <a:r>
                  <a:rPr kumimoji="1" lang="en-US" altLang="zh-CN" sz="2800" dirty="0" smtClean="0">
                    <a:solidFill>
                      <a:schemeClr val="tx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is-IS" altLang="zh-CN" sz="28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kumimoji="1" lang="zh-CN" altLang="en-US" sz="2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单幂率</a:t>
                </a:r>
                <a:r>
                  <a:rPr kumimoji="1" lang="en-US" altLang="zh-CN" sz="2800" dirty="0" smtClean="0">
                    <a:solidFill>
                      <a:schemeClr val="tx1">
                        <a:lumMod val="75000"/>
                      </a:schemeClr>
                    </a:solidFill>
                  </a:rPr>
                  <a:t>)</a:t>
                </a:r>
                <a:r>
                  <a:rPr kumimoji="1" lang="zh-CN" altLang="en-US" sz="2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kumimoji="1" lang="zh-CN" altLang="en-US" sz="2800" dirty="0" smtClean="0"/>
                  <a:t>的演化过程。</a:t>
                </a:r>
              </a:p>
              <a:p>
                <a:endParaRPr kumimoji="1" lang="zh-CN" altLang="en-US" sz="2800" dirty="0" smtClean="0"/>
              </a:p>
              <a:p>
                <a:r>
                  <a:rPr kumimoji="1" lang="zh-CN" altLang="en-US" sz="2800" dirty="0" smtClean="0"/>
                  <a:t>统一框架下，在遗迹</a:t>
                </a:r>
                <a:r>
                  <a:rPr kumimoji="1" lang="en-US" altLang="zh-CN" sz="2800" dirty="0" err="1" smtClean="0"/>
                  <a:t>Sedov</a:t>
                </a:r>
                <a:r>
                  <a:rPr kumimoji="1" lang="zh-CN" altLang="en-US" sz="2800" dirty="0" smtClean="0"/>
                  <a:t>早期，</a:t>
                </a:r>
                <a:r>
                  <a:rPr kumimoji="1" lang="zh-CN" altLang="en-US" sz="2800" dirty="0" smtClean="0"/>
                  <a:t>质子能被加速到</a:t>
                </a:r>
                <a:r>
                  <a:rPr kumimoji="1" lang="en-US" altLang="zh-CN" sz="2800" dirty="0" smtClean="0"/>
                  <a:t>~</a:t>
                </a:r>
                <a:r>
                  <a:rPr kumimoji="1" lang="en-US" altLang="zh-CN" sz="2800" dirty="0" err="1" smtClean="0"/>
                  <a:t>PeV</a:t>
                </a:r>
                <a:r>
                  <a:rPr kumimoji="1" lang="zh-CN" altLang="en-US" sz="2800" dirty="0" smtClean="0"/>
                  <a:t>量级</a:t>
                </a:r>
                <a:endParaRPr kumimoji="1" lang="zh-CN" altLang="en-US" sz="28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700" y="2052926"/>
                <a:ext cx="6711654" cy="3687384"/>
              </a:xfrm>
              <a:blipFill rotWithShape="0">
                <a:blip r:embed="rId2"/>
                <a:stretch>
                  <a:fillRect l="-1181" t="-2149" r="-7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6543931" y="5740309"/>
            <a:ext cx="1990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smtClean="0"/>
              <a:t>谢谢！</a:t>
            </a:r>
            <a:endParaRPr kumimoji="1" lang="zh-CN" altLang="en-US" sz="4800"/>
          </a:p>
        </p:txBody>
      </p:sp>
    </p:spTree>
    <p:extLst>
      <p:ext uri="{BB962C8B-B14F-4D97-AF65-F5344CB8AC3E}">
        <p14:creationId xmlns:p14="http://schemas.microsoft.com/office/powerpoint/2010/main" val="7704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6191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1459915" y="1191563"/>
            <a:ext cx="6470292" cy="5559854"/>
            <a:chOff x="1459915" y="1191563"/>
            <a:chExt cx="6470292" cy="5559854"/>
          </a:xfrm>
        </p:grpSpPr>
        <p:grpSp>
          <p:nvGrpSpPr>
            <p:cNvPr id="45" name="组 44"/>
            <p:cNvGrpSpPr/>
            <p:nvPr/>
          </p:nvGrpSpPr>
          <p:grpSpPr>
            <a:xfrm>
              <a:off x="1459915" y="1191563"/>
              <a:ext cx="5638133" cy="2674468"/>
              <a:chOff x="1459915" y="926518"/>
              <a:chExt cx="5638133" cy="2674468"/>
            </a:xfrm>
          </p:grpSpPr>
          <p:cxnSp>
            <p:nvCxnSpPr>
              <p:cNvPr id="5" name="Straight Connector 22"/>
              <p:cNvCxnSpPr/>
              <p:nvPr/>
            </p:nvCxnSpPr>
            <p:spPr bwMode="auto">
              <a:xfrm>
                <a:off x="4326578" y="1512022"/>
                <a:ext cx="0" cy="171049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23"/>
              <p:cNvCxnSpPr/>
              <p:nvPr/>
            </p:nvCxnSpPr>
            <p:spPr bwMode="auto">
              <a:xfrm flipH="1">
                <a:off x="5888826" y="2410210"/>
                <a:ext cx="4209" cy="82261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 Box 24"/>
              <p:cNvSpPr txBox="1">
                <a:spLocks noChangeArrowheads="1"/>
              </p:cNvSpPr>
              <p:nvPr/>
            </p:nvSpPr>
            <p:spPr bwMode="auto">
              <a:xfrm>
                <a:off x="3877880" y="1074224"/>
                <a:ext cx="9536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000"/>
                  <a:t>break</a:t>
                </a:r>
              </a:p>
            </p:txBody>
          </p:sp>
          <p:sp>
            <p:nvSpPr>
              <p:cNvPr id="8" name="Text Box 25"/>
              <p:cNvSpPr txBox="1">
                <a:spLocks noChangeArrowheads="1"/>
              </p:cNvSpPr>
              <p:nvPr/>
            </p:nvSpPr>
            <p:spPr bwMode="auto">
              <a:xfrm>
                <a:off x="5562004" y="1845346"/>
                <a:ext cx="101214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000"/>
                  <a:t>cutoff</a:t>
                </a:r>
              </a:p>
            </p:txBody>
          </p:sp>
          <p:grpSp>
            <p:nvGrpSpPr>
              <p:cNvPr id="11" name="组 10"/>
              <p:cNvGrpSpPr/>
              <p:nvPr/>
            </p:nvGrpSpPr>
            <p:grpSpPr>
              <a:xfrm>
                <a:off x="1459915" y="926518"/>
                <a:ext cx="5638133" cy="2674468"/>
                <a:chOff x="1313911" y="1388027"/>
                <a:chExt cx="5638133" cy="2674468"/>
              </a:xfrm>
            </p:grpSpPr>
            <p:cxnSp>
              <p:nvCxnSpPr>
                <p:cNvPr id="16" name="Straight Arrow Connector 14"/>
                <p:cNvCxnSpPr/>
                <p:nvPr/>
              </p:nvCxnSpPr>
              <p:spPr bwMode="auto">
                <a:xfrm>
                  <a:off x="2218024" y="3681993"/>
                  <a:ext cx="4657338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5"/>
                <p:cNvCxnSpPr/>
                <p:nvPr/>
              </p:nvCxnSpPr>
              <p:spPr bwMode="auto">
                <a:xfrm flipV="1">
                  <a:off x="2216441" y="1388027"/>
                  <a:ext cx="0" cy="2290976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文本框 17"/>
                    <p:cNvSpPr txBox="1"/>
                    <p:nvPr/>
                  </p:nvSpPr>
                  <p:spPr>
                    <a:xfrm>
                      <a:off x="1313911" y="1975261"/>
                      <a:ext cx="894732" cy="7012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kumimoji="1" lang="mr-IN" altLang="zh-CN" sz="240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𝑑𝑁</m:t>
                                </m:r>
                              </m:num>
                              <m:den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𝑑𝐸</m:t>
                                </m:r>
                              </m:den>
                            </m:f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12" name="文本框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3911" y="1975261"/>
                      <a:ext cx="894732" cy="701218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文本框 18"/>
                    <p:cNvSpPr txBox="1"/>
                    <p:nvPr/>
                  </p:nvSpPr>
                  <p:spPr>
                    <a:xfrm>
                      <a:off x="6662669" y="3693163"/>
                      <a:ext cx="2893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21" name="文本框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2669" y="3693163"/>
                      <a:ext cx="289375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0833" r="-14583"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组 11"/>
              <p:cNvGrpSpPr/>
              <p:nvPr/>
            </p:nvGrpSpPr>
            <p:grpSpPr>
              <a:xfrm>
                <a:off x="2362445" y="1512022"/>
                <a:ext cx="3670269" cy="1663021"/>
                <a:chOff x="2216441" y="1973531"/>
                <a:chExt cx="3670269" cy="1663021"/>
              </a:xfrm>
            </p:grpSpPr>
            <p:cxnSp>
              <p:nvCxnSpPr>
                <p:cNvPr id="13" name="Straight Connector 17"/>
                <p:cNvCxnSpPr/>
                <p:nvPr/>
              </p:nvCxnSpPr>
              <p:spPr bwMode="auto">
                <a:xfrm>
                  <a:off x="2216441" y="1973531"/>
                  <a:ext cx="1969649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7"/>
                <p:cNvCxnSpPr/>
                <p:nvPr/>
              </p:nvCxnSpPr>
              <p:spPr bwMode="auto">
                <a:xfrm>
                  <a:off x="4189863" y="1975261"/>
                  <a:ext cx="1412892" cy="81472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任意形状 14"/>
                <p:cNvSpPr/>
                <p:nvPr/>
              </p:nvSpPr>
              <p:spPr>
                <a:xfrm>
                  <a:off x="5600448" y="2783999"/>
                  <a:ext cx="286262" cy="852553"/>
                </a:xfrm>
                <a:custGeom>
                  <a:avLst/>
                  <a:gdLst>
                    <a:gd name="connsiteX0" fmla="*/ 0 w 286262"/>
                    <a:gd name="connsiteY0" fmla="*/ 0 h 1211056"/>
                    <a:gd name="connsiteX1" fmla="*/ 146583 w 286262"/>
                    <a:gd name="connsiteY1" fmla="*/ 101212 h 1211056"/>
                    <a:gd name="connsiteX2" fmla="*/ 244305 w 286262"/>
                    <a:gd name="connsiteY2" fmla="*/ 251285 h 1211056"/>
                    <a:gd name="connsiteX3" fmla="*/ 279206 w 286262"/>
                    <a:gd name="connsiteY3" fmla="*/ 418809 h 1211056"/>
                    <a:gd name="connsiteX4" fmla="*/ 286186 w 286262"/>
                    <a:gd name="connsiteY4" fmla="*/ 582843 h 1211056"/>
                    <a:gd name="connsiteX5" fmla="*/ 282696 w 286262"/>
                    <a:gd name="connsiteY5" fmla="*/ 778287 h 1211056"/>
                    <a:gd name="connsiteX6" fmla="*/ 279206 w 286262"/>
                    <a:gd name="connsiteY6" fmla="*/ 1047023 h 1211056"/>
                    <a:gd name="connsiteX7" fmla="*/ 279206 w 286262"/>
                    <a:gd name="connsiteY7" fmla="*/ 1211056 h 1211056"/>
                    <a:gd name="connsiteX0" fmla="*/ 0 w 286262"/>
                    <a:gd name="connsiteY0" fmla="*/ 0 h 1047023"/>
                    <a:gd name="connsiteX1" fmla="*/ 146583 w 286262"/>
                    <a:gd name="connsiteY1" fmla="*/ 101212 h 1047023"/>
                    <a:gd name="connsiteX2" fmla="*/ 244305 w 286262"/>
                    <a:gd name="connsiteY2" fmla="*/ 251285 h 1047023"/>
                    <a:gd name="connsiteX3" fmla="*/ 279206 w 286262"/>
                    <a:gd name="connsiteY3" fmla="*/ 418809 h 1047023"/>
                    <a:gd name="connsiteX4" fmla="*/ 286186 w 286262"/>
                    <a:gd name="connsiteY4" fmla="*/ 582843 h 1047023"/>
                    <a:gd name="connsiteX5" fmla="*/ 282696 w 286262"/>
                    <a:gd name="connsiteY5" fmla="*/ 778287 h 1047023"/>
                    <a:gd name="connsiteX6" fmla="*/ 279206 w 286262"/>
                    <a:gd name="connsiteY6" fmla="*/ 1047023 h 1047023"/>
                    <a:gd name="connsiteX0" fmla="*/ 0 w 286262"/>
                    <a:gd name="connsiteY0" fmla="*/ 0 h 778287"/>
                    <a:gd name="connsiteX1" fmla="*/ 146583 w 286262"/>
                    <a:gd name="connsiteY1" fmla="*/ 101212 h 778287"/>
                    <a:gd name="connsiteX2" fmla="*/ 244305 w 286262"/>
                    <a:gd name="connsiteY2" fmla="*/ 251285 h 778287"/>
                    <a:gd name="connsiteX3" fmla="*/ 279206 w 286262"/>
                    <a:gd name="connsiteY3" fmla="*/ 418809 h 778287"/>
                    <a:gd name="connsiteX4" fmla="*/ 286186 w 286262"/>
                    <a:gd name="connsiteY4" fmla="*/ 582843 h 778287"/>
                    <a:gd name="connsiteX5" fmla="*/ 282696 w 286262"/>
                    <a:gd name="connsiteY5" fmla="*/ 778287 h 77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6262" h="778287">
                      <a:moveTo>
                        <a:pt x="0" y="0"/>
                      </a:moveTo>
                      <a:cubicBezTo>
                        <a:pt x="52933" y="29665"/>
                        <a:pt x="105866" y="59331"/>
                        <a:pt x="146583" y="101212"/>
                      </a:cubicBezTo>
                      <a:cubicBezTo>
                        <a:pt x="187301" y="143093"/>
                        <a:pt x="222201" y="198352"/>
                        <a:pt x="244305" y="251285"/>
                      </a:cubicBezTo>
                      <a:cubicBezTo>
                        <a:pt x="266409" y="304218"/>
                        <a:pt x="272226" y="363549"/>
                        <a:pt x="279206" y="418809"/>
                      </a:cubicBezTo>
                      <a:cubicBezTo>
                        <a:pt x="286186" y="474069"/>
                        <a:pt x="285604" y="522930"/>
                        <a:pt x="286186" y="582843"/>
                      </a:cubicBezTo>
                      <a:cubicBezTo>
                        <a:pt x="286768" y="642756"/>
                        <a:pt x="283859" y="700924"/>
                        <a:pt x="282696" y="77828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  <p:cxnSp>
          <p:nvCxnSpPr>
            <p:cNvPr id="21" name="Straight Connector 22"/>
            <p:cNvCxnSpPr/>
            <p:nvPr/>
          </p:nvCxnSpPr>
          <p:spPr bwMode="auto">
            <a:xfrm>
              <a:off x="4326578" y="3578090"/>
              <a:ext cx="0" cy="266743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3"/>
            <p:cNvCxnSpPr/>
            <p:nvPr/>
          </p:nvCxnSpPr>
          <p:spPr bwMode="auto">
            <a:xfrm>
              <a:off x="5888827" y="3555830"/>
              <a:ext cx="0" cy="262343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/>
                <p:cNvSpPr txBox="1"/>
                <p:nvPr/>
              </p:nvSpPr>
              <p:spPr>
                <a:xfrm>
                  <a:off x="2513558" y="3745975"/>
                  <a:ext cx="1771235" cy="8694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kumimoji="1" lang="is-IS" altLang="zh-CN" sz="240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kumimoji="1" lang="en-US" altLang="zh-CN" sz="240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kumimoji="1" lang="en-US" altLang="zh-CN" sz="240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𝑄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)</m:t>
                            </m:r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48" name="文本框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558" y="3745975"/>
                  <a:ext cx="1771235" cy="86940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3" name="组 72"/>
            <p:cNvGrpSpPr/>
            <p:nvPr/>
          </p:nvGrpSpPr>
          <p:grpSpPr>
            <a:xfrm>
              <a:off x="1926351" y="4824837"/>
              <a:ext cx="6003856" cy="1926580"/>
              <a:chOff x="1926351" y="4559792"/>
              <a:chExt cx="6003856" cy="19265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/>
                  <p:cNvSpPr txBox="1"/>
                  <p:nvPr/>
                </p:nvSpPr>
                <p:spPr>
                  <a:xfrm>
                    <a:off x="4342383" y="4704822"/>
                    <a:ext cx="1449051" cy="3327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𝑚𝑎𝑥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𝑎𝑔𝑒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zh-CN" altLang="en-US" sz="2000" dirty="0"/>
                  </a:p>
                </p:txBody>
              </p:sp>
            </mc:Choice>
            <mc:Fallback xmlns="">
              <p:sp>
                <p:nvSpPr>
                  <p:cNvPr id="9" name="文本框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2383" y="4704822"/>
                    <a:ext cx="1449051" cy="3327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941" r="-5882" b="-254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/>
                  <p:cNvSpPr txBox="1"/>
                  <p:nvPr/>
                </p:nvSpPr>
                <p:spPr>
                  <a:xfrm>
                    <a:off x="3970480" y="6117040"/>
                    <a:ext cx="65543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𝑏𝑟𝑒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25" name="文本框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0480" y="6117040"/>
                    <a:ext cx="655436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9259" r="-2778" b="-1967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本框 25"/>
                  <p:cNvSpPr txBox="1"/>
                  <p:nvPr/>
                </p:nvSpPr>
                <p:spPr>
                  <a:xfrm>
                    <a:off x="5533616" y="6117040"/>
                    <a:ext cx="63863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𝑐𝑢𝑡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26" name="文本框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3616" y="6117040"/>
                    <a:ext cx="638636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9524" r="-952" b="-180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17"/>
              <p:cNvCxnSpPr/>
              <p:nvPr/>
            </p:nvCxnSpPr>
            <p:spPr bwMode="auto">
              <a:xfrm>
                <a:off x="2357438" y="5141973"/>
                <a:ext cx="196964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本框 35"/>
                  <p:cNvSpPr txBox="1"/>
                  <p:nvPr/>
                </p:nvSpPr>
                <p:spPr>
                  <a:xfrm>
                    <a:off x="1992610" y="4910975"/>
                    <a:ext cx="34490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36" name="文本框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2610" y="4910975"/>
                    <a:ext cx="344903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6071" r="-5357" b="-1639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文本框 36"/>
                  <p:cNvSpPr txBox="1"/>
                  <p:nvPr/>
                </p:nvSpPr>
                <p:spPr>
                  <a:xfrm>
                    <a:off x="1992610" y="5421180"/>
                    <a:ext cx="33778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37" name="文本框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2610" y="5421180"/>
                    <a:ext cx="337785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6364" r="-5455" b="-18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组 41"/>
              <p:cNvGrpSpPr/>
              <p:nvPr/>
            </p:nvGrpSpPr>
            <p:grpSpPr>
              <a:xfrm>
                <a:off x="2385077" y="5691124"/>
                <a:ext cx="4095235" cy="0"/>
                <a:chOff x="2385077" y="4909241"/>
                <a:chExt cx="4095235" cy="0"/>
              </a:xfrm>
            </p:grpSpPr>
            <p:cxnSp>
              <p:nvCxnSpPr>
                <p:cNvPr id="38" name="Straight Connector 17"/>
                <p:cNvCxnSpPr/>
                <p:nvPr/>
              </p:nvCxnSpPr>
              <p:spPr bwMode="auto">
                <a:xfrm>
                  <a:off x="2385077" y="4909241"/>
                  <a:ext cx="3467857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17"/>
                <p:cNvCxnSpPr/>
                <p:nvPr/>
              </p:nvCxnSpPr>
              <p:spPr bwMode="auto">
                <a:xfrm>
                  <a:off x="5994842" y="4909241"/>
                  <a:ext cx="48547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组 64"/>
              <p:cNvGrpSpPr/>
              <p:nvPr/>
            </p:nvGrpSpPr>
            <p:grpSpPr>
              <a:xfrm>
                <a:off x="1926351" y="4559792"/>
                <a:ext cx="5171697" cy="1925406"/>
                <a:chOff x="1926351" y="4294745"/>
                <a:chExt cx="5171697" cy="1925406"/>
              </a:xfrm>
            </p:grpSpPr>
            <p:cxnSp>
              <p:nvCxnSpPr>
                <p:cNvPr id="32" name="Straight Arrow Connector 14"/>
                <p:cNvCxnSpPr/>
                <p:nvPr/>
              </p:nvCxnSpPr>
              <p:spPr bwMode="auto">
                <a:xfrm>
                  <a:off x="2364028" y="5839649"/>
                  <a:ext cx="4657338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15"/>
                <p:cNvCxnSpPr/>
                <p:nvPr/>
              </p:nvCxnSpPr>
              <p:spPr bwMode="auto">
                <a:xfrm flipV="1">
                  <a:off x="2362445" y="4373217"/>
                  <a:ext cx="0" cy="1463442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文本框 34"/>
                    <p:cNvSpPr txBox="1"/>
                    <p:nvPr/>
                  </p:nvSpPr>
                  <p:spPr>
                    <a:xfrm>
                      <a:off x="6808673" y="5850819"/>
                      <a:ext cx="2893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35" name="文本框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08673" y="5850819"/>
                      <a:ext cx="289375" cy="369332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l="-21277" r="-17021"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文本框 43"/>
                    <p:cNvSpPr txBox="1"/>
                    <p:nvPr/>
                  </p:nvSpPr>
                  <p:spPr>
                    <a:xfrm>
                      <a:off x="1926351" y="4294745"/>
                      <a:ext cx="274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𝑇</m:t>
                            </m:r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44" name="文本框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6351" y="4294745"/>
                      <a:ext cx="274434" cy="369332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l="-22222" r="-20000" b="-8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/>
                  <p:cNvSpPr txBox="1"/>
                  <p:nvPr/>
                </p:nvSpPr>
                <p:spPr>
                  <a:xfrm>
                    <a:off x="5939919" y="5148620"/>
                    <a:ext cx="1990288" cy="3211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𝑏𝑟𝑒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𝑐𝑜𝑜𝑙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zh-CN" altLang="en-US" sz="2000" dirty="0"/>
                  </a:p>
                </p:txBody>
              </p:sp>
            </mc:Choice>
            <mc:Fallback xmlns="">
              <p:sp>
                <p:nvSpPr>
                  <p:cNvPr id="46" name="文本框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9919" y="5148620"/>
                    <a:ext cx="1990288" cy="321178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306" r="-2141" b="-301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本框 46"/>
                  <p:cNvSpPr txBox="1"/>
                  <p:nvPr/>
                </p:nvSpPr>
                <p:spPr>
                  <a:xfrm>
                    <a:off x="6649649" y="5544887"/>
                    <a:ext cx="105753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zh-CN" altLang="en-US" sz="2000" dirty="0"/>
                  </a:p>
                </p:txBody>
              </p:sp>
            </mc:Choice>
            <mc:Fallback xmlns="">
              <p:sp>
                <p:nvSpPr>
                  <p:cNvPr id="47" name="文本框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9649" y="5544887"/>
                    <a:ext cx="1057534" cy="30777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4624" r="-8671" b="-372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椭圆 51"/>
              <p:cNvSpPr/>
              <p:nvPr/>
            </p:nvSpPr>
            <p:spPr>
              <a:xfrm>
                <a:off x="5830962" y="5603511"/>
                <a:ext cx="132521" cy="1403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4267203" y="5060175"/>
                <a:ext cx="132521" cy="1403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6433936" y="5610139"/>
                <a:ext cx="132521" cy="1403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文本框 62"/>
                  <p:cNvSpPr txBox="1"/>
                  <p:nvPr/>
                </p:nvSpPr>
                <p:spPr>
                  <a:xfrm>
                    <a:off x="2524106" y="5347206"/>
                    <a:ext cx="84856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𝑄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𝐸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63" name="文本框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4106" y="5347206"/>
                    <a:ext cx="848566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7914" r="-935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文本框 63"/>
                  <p:cNvSpPr txBox="1"/>
                  <p:nvPr/>
                </p:nvSpPr>
                <p:spPr>
                  <a:xfrm>
                    <a:off x="2530653" y="4818560"/>
                    <a:ext cx="85388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𝑄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𝐸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64" name="文本框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0653" y="4818560"/>
                    <a:ext cx="853887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7857" r="-9286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/>
                <p:cNvSpPr txBox="1"/>
                <p:nvPr/>
              </p:nvSpPr>
              <p:spPr>
                <a:xfrm>
                  <a:off x="2504811" y="2527562"/>
                  <a:ext cx="1680909" cy="3866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𝑄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𝐸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)∝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67" name="文本框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4811" y="2527562"/>
                  <a:ext cx="1680909" cy="3866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上箭头 77"/>
            <p:cNvSpPr/>
            <p:nvPr/>
          </p:nvSpPr>
          <p:spPr>
            <a:xfrm>
              <a:off x="4507168" y="3839527"/>
              <a:ext cx="276285" cy="690265"/>
            </a:xfrm>
            <a:prstGeom prst="up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0" name="标题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kumimoji="1" lang="zh-CN" altLang="en-US" dirty="0" smtClean="0"/>
              <a:t>阶段三双幂率形成示意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676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 52"/>
          <p:cNvGrpSpPr/>
          <p:nvPr/>
        </p:nvGrpSpPr>
        <p:grpSpPr>
          <a:xfrm>
            <a:off x="106144" y="76844"/>
            <a:ext cx="5638133" cy="2675642"/>
            <a:chOff x="1313911" y="1388027"/>
            <a:chExt cx="5638133" cy="2675642"/>
          </a:xfrm>
        </p:grpSpPr>
        <p:cxnSp>
          <p:nvCxnSpPr>
            <p:cNvPr id="7" name="Straight Connector 22"/>
            <p:cNvCxnSpPr/>
            <p:nvPr/>
          </p:nvCxnSpPr>
          <p:spPr bwMode="auto">
            <a:xfrm>
              <a:off x="4180574" y="1973531"/>
              <a:ext cx="0" cy="1710492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/>
            <p:cNvCxnSpPr/>
            <p:nvPr/>
          </p:nvCxnSpPr>
          <p:spPr bwMode="auto">
            <a:xfrm flipH="1">
              <a:off x="5742822" y="2871719"/>
              <a:ext cx="4209" cy="82261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3731876" y="1535733"/>
              <a:ext cx="9536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break</a:t>
              </a: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5416000" y="2306855"/>
              <a:ext cx="10121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cutoff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/>
                <p:cNvSpPr txBox="1"/>
                <p:nvPr/>
              </p:nvSpPr>
              <p:spPr>
                <a:xfrm>
                  <a:off x="3824476" y="3694337"/>
                  <a:ext cx="6554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𝑏𝑟𝑒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4476" y="3694337"/>
                  <a:ext cx="655436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346" r="-2804" b="-2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/>
                <p:cNvSpPr txBox="1"/>
                <p:nvPr/>
              </p:nvSpPr>
              <p:spPr>
                <a:xfrm>
                  <a:off x="5387612" y="3694337"/>
                  <a:ext cx="6386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𝑐𝑢𝑡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7612" y="3694337"/>
                  <a:ext cx="63863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524" r="-1905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组 47"/>
            <p:cNvGrpSpPr/>
            <p:nvPr/>
          </p:nvGrpSpPr>
          <p:grpSpPr>
            <a:xfrm>
              <a:off x="1313911" y="1388027"/>
              <a:ext cx="5638133" cy="2674468"/>
              <a:chOff x="1313911" y="1388027"/>
              <a:chExt cx="5638133" cy="2674468"/>
            </a:xfrm>
          </p:grpSpPr>
          <p:cxnSp>
            <p:nvCxnSpPr>
              <p:cNvPr id="19" name="Straight Arrow Connector 14"/>
              <p:cNvCxnSpPr/>
              <p:nvPr/>
            </p:nvCxnSpPr>
            <p:spPr bwMode="auto">
              <a:xfrm>
                <a:off x="2218024" y="3681993"/>
                <a:ext cx="465733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5"/>
              <p:cNvCxnSpPr/>
              <p:nvPr/>
            </p:nvCxnSpPr>
            <p:spPr bwMode="auto">
              <a:xfrm flipV="1">
                <a:off x="2216441" y="1388027"/>
                <a:ext cx="0" cy="229097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/>
                  <p:cNvSpPr txBox="1"/>
                  <p:nvPr/>
                </p:nvSpPr>
                <p:spPr>
                  <a:xfrm>
                    <a:off x="1313911" y="1975261"/>
                    <a:ext cx="894732" cy="7012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kumimoji="1" lang="mr-IN" altLang="zh-CN" sz="240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𝑑𝐸</m:t>
                              </m:r>
                            </m:den>
                          </m:f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12" name="文本框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3911" y="1975261"/>
                    <a:ext cx="894732" cy="70121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/>
                  <p:cNvSpPr txBox="1"/>
                  <p:nvPr/>
                </p:nvSpPr>
                <p:spPr>
                  <a:xfrm>
                    <a:off x="6662669" y="3693163"/>
                    <a:ext cx="28937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400" b="0" i="1" smtClean="0">
                              <a:latin typeface="Cambria Math" charset="0"/>
                            </a:rPr>
                            <m:t>𝐸</m:t>
                          </m:r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21" name="文本框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2669" y="3693163"/>
                    <a:ext cx="289375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833" r="-14583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组 49"/>
            <p:cNvGrpSpPr/>
            <p:nvPr/>
          </p:nvGrpSpPr>
          <p:grpSpPr>
            <a:xfrm>
              <a:off x="2216441" y="1973531"/>
              <a:ext cx="3670269" cy="1663021"/>
              <a:chOff x="2216441" y="1973531"/>
              <a:chExt cx="3670269" cy="1663021"/>
            </a:xfrm>
          </p:grpSpPr>
          <p:cxnSp>
            <p:nvCxnSpPr>
              <p:cNvPr id="16" name="Straight Connector 17"/>
              <p:cNvCxnSpPr/>
              <p:nvPr/>
            </p:nvCxnSpPr>
            <p:spPr bwMode="auto">
              <a:xfrm>
                <a:off x="2216441" y="1973531"/>
                <a:ext cx="196964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7"/>
              <p:cNvCxnSpPr/>
              <p:nvPr/>
            </p:nvCxnSpPr>
            <p:spPr bwMode="auto">
              <a:xfrm>
                <a:off x="4189863" y="1975261"/>
                <a:ext cx="1412892" cy="8147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任意形状 38"/>
              <p:cNvSpPr/>
              <p:nvPr/>
            </p:nvSpPr>
            <p:spPr>
              <a:xfrm>
                <a:off x="5600448" y="2783999"/>
                <a:ext cx="286262" cy="852553"/>
              </a:xfrm>
              <a:custGeom>
                <a:avLst/>
                <a:gdLst>
                  <a:gd name="connsiteX0" fmla="*/ 0 w 286262"/>
                  <a:gd name="connsiteY0" fmla="*/ 0 h 1211056"/>
                  <a:gd name="connsiteX1" fmla="*/ 146583 w 286262"/>
                  <a:gd name="connsiteY1" fmla="*/ 101212 h 1211056"/>
                  <a:gd name="connsiteX2" fmla="*/ 244305 w 286262"/>
                  <a:gd name="connsiteY2" fmla="*/ 251285 h 1211056"/>
                  <a:gd name="connsiteX3" fmla="*/ 279206 w 286262"/>
                  <a:gd name="connsiteY3" fmla="*/ 418809 h 1211056"/>
                  <a:gd name="connsiteX4" fmla="*/ 286186 w 286262"/>
                  <a:gd name="connsiteY4" fmla="*/ 582843 h 1211056"/>
                  <a:gd name="connsiteX5" fmla="*/ 282696 w 286262"/>
                  <a:gd name="connsiteY5" fmla="*/ 778287 h 1211056"/>
                  <a:gd name="connsiteX6" fmla="*/ 279206 w 286262"/>
                  <a:gd name="connsiteY6" fmla="*/ 1047023 h 1211056"/>
                  <a:gd name="connsiteX7" fmla="*/ 279206 w 286262"/>
                  <a:gd name="connsiteY7" fmla="*/ 1211056 h 1211056"/>
                  <a:gd name="connsiteX0" fmla="*/ 0 w 286262"/>
                  <a:gd name="connsiteY0" fmla="*/ 0 h 1047023"/>
                  <a:gd name="connsiteX1" fmla="*/ 146583 w 286262"/>
                  <a:gd name="connsiteY1" fmla="*/ 101212 h 1047023"/>
                  <a:gd name="connsiteX2" fmla="*/ 244305 w 286262"/>
                  <a:gd name="connsiteY2" fmla="*/ 251285 h 1047023"/>
                  <a:gd name="connsiteX3" fmla="*/ 279206 w 286262"/>
                  <a:gd name="connsiteY3" fmla="*/ 418809 h 1047023"/>
                  <a:gd name="connsiteX4" fmla="*/ 286186 w 286262"/>
                  <a:gd name="connsiteY4" fmla="*/ 582843 h 1047023"/>
                  <a:gd name="connsiteX5" fmla="*/ 282696 w 286262"/>
                  <a:gd name="connsiteY5" fmla="*/ 778287 h 1047023"/>
                  <a:gd name="connsiteX6" fmla="*/ 279206 w 286262"/>
                  <a:gd name="connsiteY6" fmla="*/ 1047023 h 1047023"/>
                  <a:gd name="connsiteX0" fmla="*/ 0 w 286262"/>
                  <a:gd name="connsiteY0" fmla="*/ 0 h 778287"/>
                  <a:gd name="connsiteX1" fmla="*/ 146583 w 286262"/>
                  <a:gd name="connsiteY1" fmla="*/ 101212 h 778287"/>
                  <a:gd name="connsiteX2" fmla="*/ 244305 w 286262"/>
                  <a:gd name="connsiteY2" fmla="*/ 251285 h 778287"/>
                  <a:gd name="connsiteX3" fmla="*/ 279206 w 286262"/>
                  <a:gd name="connsiteY3" fmla="*/ 418809 h 778287"/>
                  <a:gd name="connsiteX4" fmla="*/ 286186 w 286262"/>
                  <a:gd name="connsiteY4" fmla="*/ 582843 h 778287"/>
                  <a:gd name="connsiteX5" fmla="*/ 282696 w 286262"/>
                  <a:gd name="connsiteY5" fmla="*/ 778287 h 77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262" h="778287">
                    <a:moveTo>
                      <a:pt x="0" y="0"/>
                    </a:moveTo>
                    <a:cubicBezTo>
                      <a:pt x="52933" y="29665"/>
                      <a:pt x="105866" y="59331"/>
                      <a:pt x="146583" y="101212"/>
                    </a:cubicBezTo>
                    <a:cubicBezTo>
                      <a:pt x="187301" y="143093"/>
                      <a:pt x="222201" y="198352"/>
                      <a:pt x="244305" y="251285"/>
                    </a:cubicBezTo>
                    <a:cubicBezTo>
                      <a:pt x="266409" y="304218"/>
                      <a:pt x="272226" y="363549"/>
                      <a:pt x="279206" y="418809"/>
                    </a:cubicBezTo>
                    <a:cubicBezTo>
                      <a:pt x="286186" y="474069"/>
                      <a:pt x="285604" y="522930"/>
                      <a:pt x="286186" y="582843"/>
                    </a:cubicBezTo>
                    <a:cubicBezTo>
                      <a:pt x="286768" y="642756"/>
                      <a:pt x="283859" y="700924"/>
                      <a:pt x="282696" y="77828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87" name="组 86"/>
          <p:cNvGrpSpPr/>
          <p:nvPr/>
        </p:nvGrpSpPr>
        <p:grpSpPr>
          <a:xfrm>
            <a:off x="0" y="4033830"/>
            <a:ext cx="6398483" cy="2811803"/>
            <a:chOff x="1430065" y="3603638"/>
            <a:chExt cx="6398483" cy="2811803"/>
          </a:xfrm>
        </p:grpSpPr>
        <p:grpSp>
          <p:nvGrpSpPr>
            <p:cNvPr id="88" name="组 87"/>
            <p:cNvGrpSpPr/>
            <p:nvPr/>
          </p:nvGrpSpPr>
          <p:grpSpPr>
            <a:xfrm>
              <a:off x="2506220" y="3603638"/>
              <a:ext cx="5267435" cy="2293966"/>
              <a:chOff x="2506220" y="3603638"/>
              <a:chExt cx="5267435" cy="2293966"/>
            </a:xfrm>
          </p:grpSpPr>
          <p:cxnSp>
            <p:nvCxnSpPr>
              <p:cNvPr id="102" name="Straight Arrow Connector 14"/>
              <p:cNvCxnSpPr/>
              <p:nvPr/>
            </p:nvCxnSpPr>
            <p:spPr bwMode="auto">
              <a:xfrm>
                <a:off x="2507803" y="5897604"/>
                <a:ext cx="5265852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5"/>
              <p:cNvCxnSpPr/>
              <p:nvPr/>
            </p:nvCxnSpPr>
            <p:spPr bwMode="auto">
              <a:xfrm flipV="1">
                <a:off x="2506220" y="3603638"/>
                <a:ext cx="0" cy="229097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组 88"/>
            <p:cNvGrpSpPr/>
            <p:nvPr/>
          </p:nvGrpSpPr>
          <p:grpSpPr>
            <a:xfrm>
              <a:off x="2790172" y="4118393"/>
              <a:ext cx="3301716" cy="1512272"/>
              <a:chOff x="2790172" y="4118393"/>
              <a:chExt cx="3301716" cy="1512272"/>
            </a:xfrm>
          </p:grpSpPr>
          <p:cxnSp>
            <p:nvCxnSpPr>
              <p:cNvPr id="98" name="Straight Connector 16"/>
              <p:cNvCxnSpPr/>
              <p:nvPr/>
            </p:nvCxnSpPr>
            <p:spPr bwMode="auto">
              <a:xfrm flipV="1">
                <a:off x="2790172" y="4118393"/>
                <a:ext cx="1559574" cy="151227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17"/>
              <p:cNvCxnSpPr/>
              <p:nvPr/>
            </p:nvCxnSpPr>
            <p:spPr bwMode="auto">
              <a:xfrm>
                <a:off x="4351371" y="4120432"/>
                <a:ext cx="1226141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Arc 18"/>
              <p:cNvSpPr/>
              <p:nvPr/>
            </p:nvSpPr>
            <p:spPr bwMode="auto">
              <a:xfrm>
                <a:off x="5085774" y="4118809"/>
                <a:ext cx="1006114" cy="1224669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/>
                <a:endParaRPr lang="en-US" noProof="1"/>
              </a:p>
            </p:txBody>
          </p:sp>
          <p:cxnSp>
            <p:nvCxnSpPr>
              <p:cNvPr id="101" name="Straight Connector 19"/>
              <p:cNvCxnSpPr/>
              <p:nvPr/>
            </p:nvCxnSpPr>
            <p:spPr bwMode="auto">
              <a:xfrm>
                <a:off x="6091056" y="4744505"/>
                <a:ext cx="0" cy="85102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Straight Connector 22"/>
            <p:cNvCxnSpPr/>
            <p:nvPr/>
          </p:nvCxnSpPr>
          <p:spPr bwMode="auto">
            <a:xfrm>
              <a:off x="4355031" y="4118393"/>
              <a:ext cx="0" cy="178124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23"/>
            <p:cNvCxnSpPr/>
            <p:nvPr/>
          </p:nvCxnSpPr>
          <p:spPr bwMode="auto">
            <a:xfrm>
              <a:off x="5879499" y="4129088"/>
              <a:ext cx="0" cy="177494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 Box 24"/>
            <p:cNvSpPr txBox="1">
              <a:spLocks noChangeArrowheads="1"/>
            </p:cNvSpPr>
            <p:nvPr/>
          </p:nvSpPr>
          <p:spPr bwMode="auto">
            <a:xfrm>
              <a:off x="3842899" y="3636693"/>
              <a:ext cx="9536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break</a:t>
              </a:r>
            </a:p>
          </p:txBody>
        </p:sp>
        <p:sp>
          <p:nvSpPr>
            <p:cNvPr id="93" name="Text Box 25"/>
            <p:cNvSpPr txBox="1">
              <a:spLocks noChangeArrowheads="1"/>
            </p:cNvSpPr>
            <p:nvPr/>
          </p:nvSpPr>
          <p:spPr bwMode="auto">
            <a:xfrm>
              <a:off x="5388655" y="3617996"/>
              <a:ext cx="10121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cutoff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6603621" y="5953776"/>
              <a:ext cx="122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smtClean="0"/>
                <a:t>Energy</a:t>
              </a:r>
              <a:endParaRPr kumimoji="1"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/>
                <p:cNvSpPr txBox="1"/>
                <p:nvPr/>
              </p:nvSpPr>
              <p:spPr>
                <a:xfrm>
                  <a:off x="1430065" y="4190872"/>
                  <a:ext cx="894732" cy="7012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kumimoji="1" lang="mr-IN" altLang="zh-CN" sz="240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𝑑𝐸</m:t>
                            </m:r>
                          </m:den>
                        </m:f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0065" y="4190872"/>
                  <a:ext cx="894732" cy="70121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/>
                <p:cNvSpPr txBox="1"/>
                <p:nvPr/>
              </p:nvSpPr>
              <p:spPr>
                <a:xfrm>
                  <a:off x="4021655" y="5933098"/>
                  <a:ext cx="6554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𝑏𝑟𝑒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1655" y="5933098"/>
                  <a:ext cx="65543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346" r="-2804" b="-2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/>
                <p:cNvSpPr txBox="1"/>
                <p:nvPr/>
              </p:nvSpPr>
              <p:spPr>
                <a:xfrm>
                  <a:off x="5573216" y="5921692"/>
                  <a:ext cx="6386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𝑐𝑢𝑡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216" y="5921692"/>
                  <a:ext cx="63863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524" r="-1905" b="-180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 34"/>
          <p:cNvGrpSpPr/>
          <p:nvPr/>
        </p:nvGrpSpPr>
        <p:grpSpPr>
          <a:xfrm>
            <a:off x="3338926" y="2426072"/>
            <a:ext cx="5638133" cy="2675642"/>
            <a:chOff x="546719" y="500807"/>
            <a:chExt cx="5638133" cy="2675642"/>
          </a:xfrm>
        </p:grpSpPr>
        <p:cxnSp>
          <p:nvCxnSpPr>
            <p:cNvPr id="36" name="Straight Connector 23"/>
            <p:cNvCxnSpPr/>
            <p:nvPr/>
          </p:nvCxnSpPr>
          <p:spPr bwMode="auto">
            <a:xfrm>
              <a:off x="4663616" y="1203767"/>
              <a:ext cx="0" cy="155408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 36"/>
            <p:cNvGrpSpPr/>
            <p:nvPr/>
          </p:nvGrpSpPr>
          <p:grpSpPr>
            <a:xfrm>
              <a:off x="546719" y="500807"/>
              <a:ext cx="5638133" cy="2675642"/>
              <a:chOff x="546719" y="500807"/>
              <a:chExt cx="5638133" cy="2675642"/>
            </a:xfrm>
          </p:grpSpPr>
          <p:sp>
            <p:nvSpPr>
              <p:cNvPr id="43" name="Text Box 25"/>
              <p:cNvSpPr txBox="1">
                <a:spLocks noChangeArrowheads="1"/>
              </p:cNvSpPr>
              <p:nvPr/>
            </p:nvSpPr>
            <p:spPr bwMode="auto">
              <a:xfrm>
                <a:off x="4384907" y="679405"/>
                <a:ext cx="101214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000"/>
                  <a:t>cutoff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本框 43"/>
                  <p:cNvSpPr txBox="1"/>
                  <p:nvPr/>
                </p:nvSpPr>
                <p:spPr>
                  <a:xfrm>
                    <a:off x="4620420" y="2807117"/>
                    <a:ext cx="63863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𝑐𝑢𝑡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27" name="文本框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0420" y="2807117"/>
                    <a:ext cx="638636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9524" r="-952" b="-1967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5" name="组 44"/>
              <p:cNvGrpSpPr/>
              <p:nvPr/>
            </p:nvGrpSpPr>
            <p:grpSpPr>
              <a:xfrm>
                <a:off x="546719" y="500807"/>
                <a:ext cx="5638133" cy="2674468"/>
                <a:chOff x="1313911" y="1388027"/>
                <a:chExt cx="5638133" cy="2674468"/>
              </a:xfrm>
            </p:grpSpPr>
            <p:cxnSp>
              <p:nvCxnSpPr>
                <p:cNvPr id="46" name="Straight Arrow Connector 14"/>
                <p:cNvCxnSpPr/>
                <p:nvPr/>
              </p:nvCxnSpPr>
              <p:spPr bwMode="auto">
                <a:xfrm>
                  <a:off x="2218024" y="3681993"/>
                  <a:ext cx="4657338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15"/>
                <p:cNvCxnSpPr/>
                <p:nvPr/>
              </p:nvCxnSpPr>
              <p:spPr bwMode="auto">
                <a:xfrm flipV="1">
                  <a:off x="2216441" y="1388027"/>
                  <a:ext cx="0" cy="2290976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文本框 48"/>
                    <p:cNvSpPr txBox="1"/>
                    <p:nvPr/>
                  </p:nvSpPr>
                  <p:spPr>
                    <a:xfrm>
                      <a:off x="1313911" y="1975261"/>
                      <a:ext cx="894732" cy="7012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kumimoji="1" lang="mr-IN" altLang="zh-CN" sz="240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𝑑𝑁</m:t>
                                </m:r>
                              </m:num>
                              <m:den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𝑑𝐸</m:t>
                                </m:r>
                              </m:den>
                            </m:f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35" name="文本框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3911" y="1975261"/>
                      <a:ext cx="894732" cy="701218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文本框 50"/>
                    <p:cNvSpPr txBox="1"/>
                    <p:nvPr/>
                  </p:nvSpPr>
                  <p:spPr>
                    <a:xfrm>
                      <a:off x="6662669" y="3693163"/>
                      <a:ext cx="2893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36" name="文本框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2669" y="3693163"/>
                      <a:ext cx="289375" cy="369332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l="-20833" r="-14583" b="-8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8" name="组 37"/>
            <p:cNvGrpSpPr/>
            <p:nvPr/>
          </p:nvGrpSpPr>
          <p:grpSpPr>
            <a:xfrm>
              <a:off x="1449249" y="1085392"/>
              <a:ext cx="3397983" cy="1676250"/>
              <a:chOff x="1449249" y="1085392"/>
              <a:chExt cx="3397983" cy="1676250"/>
            </a:xfrm>
          </p:grpSpPr>
          <p:sp>
            <p:nvSpPr>
              <p:cNvPr id="40" name="Arc 18"/>
              <p:cNvSpPr/>
              <p:nvPr/>
            </p:nvSpPr>
            <p:spPr bwMode="auto">
              <a:xfrm>
                <a:off x="3841118" y="1085392"/>
                <a:ext cx="1006114" cy="1224669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/>
                <a:endParaRPr lang="en-US" noProof="1"/>
              </a:p>
            </p:txBody>
          </p:sp>
          <p:cxnSp>
            <p:nvCxnSpPr>
              <p:cNvPr id="41" name="Straight Connector 19"/>
              <p:cNvCxnSpPr/>
              <p:nvPr/>
            </p:nvCxnSpPr>
            <p:spPr bwMode="auto">
              <a:xfrm>
                <a:off x="4847232" y="1709187"/>
                <a:ext cx="0" cy="10524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7"/>
              <p:cNvCxnSpPr/>
              <p:nvPr/>
            </p:nvCxnSpPr>
            <p:spPr bwMode="auto">
              <a:xfrm>
                <a:off x="1449249" y="1086311"/>
                <a:ext cx="289492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034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电子能谱演化</a:t>
            </a:r>
            <a:endParaRPr kumimoji="1"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352926" y="1732547"/>
          <a:ext cx="8550440" cy="429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453"/>
                <a:gridCol w="2104723"/>
                <a:gridCol w="1710088"/>
                <a:gridCol w="1710088"/>
                <a:gridCol w="1710088"/>
              </a:tblGrid>
              <a:tr h="805265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阶段一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阶段二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阶段三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阶段四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805265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双幂率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单幂率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双幂率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单幂率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13899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err="1" smtClean="0"/>
                        <a:t>E</a:t>
                      </a:r>
                      <a:r>
                        <a:rPr lang="en-US" altLang="zh-CN" sz="2800" baseline="-25000" dirty="0" err="1" smtClean="0"/>
                        <a:t>bre</a:t>
                      </a:r>
                      <a:endParaRPr lang="zh-CN" altLang="en-US" sz="2800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err="1" smtClean="0"/>
                        <a:t>E</a:t>
                      </a:r>
                      <a:r>
                        <a:rPr lang="en-US" altLang="zh-CN" sz="2800" baseline="-25000" dirty="0" err="1" smtClean="0"/>
                        <a:t>bre,cool</a:t>
                      </a:r>
                      <a:endParaRPr lang="zh-CN" alt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err="1" smtClean="0"/>
                        <a:t>E</a:t>
                      </a:r>
                      <a:r>
                        <a:rPr lang="en-US" altLang="zh-CN" sz="2800" baseline="-25000" dirty="0" err="1" smtClean="0"/>
                        <a:t>max,age</a:t>
                      </a:r>
                      <a:endParaRPr lang="zh-CN" alt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</a:tr>
              <a:tr h="12922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err="1" smtClean="0"/>
                        <a:t>E</a:t>
                      </a:r>
                      <a:r>
                        <a:rPr lang="en-US" altLang="zh-CN" sz="2800" baseline="-25000" dirty="0" err="1" smtClean="0"/>
                        <a:t>cut</a:t>
                      </a:r>
                      <a:endParaRPr lang="zh-CN" alt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err="1" smtClean="0"/>
                        <a:t>E</a:t>
                      </a:r>
                      <a:r>
                        <a:rPr lang="en-US" altLang="zh-CN" sz="2800" baseline="-25000" dirty="0" err="1" smtClean="0"/>
                        <a:t>max,age</a:t>
                      </a:r>
                      <a:endParaRPr lang="zh-CN" altLang="en-US" sz="2800" baseline="-25000" dirty="0" smtClean="0"/>
                    </a:p>
                    <a:p>
                      <a:pPr algn="ctr"/>
                      <a:r>
                        <a:rPr lang="en-US" altLang="zh-CN" sz="2800" i="1" dirty="0" err="1" smtClean="0"/>
                        <a:t>E</a:t>
                      </a:r>
                      <a:r>
                        <a:rPr lang="en-US" altLang="zh-CN" sz="2800" baseline="-25000" dirty="0" err="1" smtClean="0"/>
                        <a:t>max,cool</a:t>
                      </a:r>
                      <a:endParaRPr lang="zh-CN" alt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err="1" smtClean="0"/>
                        <a:t>E</a:t>
                      </a:r>
                      <a:r>
                        <a:rPr lang="en-US" altLang="zh-CN" sz="2800" baseline="-25000" dirty="0" err="1" smtClean="0"/>
                        <a:t>max,age</a:t>
                      </a:r>
                      <a:endParaRPr lang="zh-CN" altLang="en-US" sz="2800" baseline="-25000" dirty="0" smtClean="0"/>
                    </a:p>
                    <a:p>
                      <a:pPr algn="ctr"/>
                      <a:r>
                        <a:rPr lang="en-US" altLang="zh-CN" sz="2800" i="1" dirty="0" err="1" smtClean="0"/>
                        <a:t>E</a:t>
                      </a:r>
                      <a:r>
                        <a:rPr lang="en-US" altLang="zh-CN" sz="2800" baseline="-25000" dirty="0" err="1" smtClean="0"/>
                        <a:t>max,cool</a:t>
                      </a:r>
                      <a:endParaRPr lang="zh-CN" altLang="en-US" sz="2800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i="1" dirty="0" err="1" smtClean="0"/>
                        <a:t>E</a:t>
                      </a:r>
                      <a:r>
                        <a:rPr lang="en-US" altLang="zh-CN" sz="2800" baseline="-25000" dirty="0" err="1" smtClean="0"/>
                        <a:t>bre,cool</a:t>
                      </a:r>
                      <a:endParaRPr lang="zh-CN" alt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i="1" dirty="0" err="1" smtClean="0"/>
                        <a:t>E</a:t>
                      </a:r>
                      <a:r>
                        <a:rPr lang="en-US" altLang="zh-CN" sz="2400" baseline="-25000" dirty="0" err="1" smtClean="0"/>
                        <a:t>bre,cool</a:t>
                      </a:r>
                      <a:endParaRPr lang="zh-CN" altLang="en-US" sz="2400" baseline="-25000" dirty="0" smtClean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1" name="直线连接符 10"/>
          <p:cNvCxnSpPr/>
          <p:nvPr/>
        </p:nvCxnSpPr>
        <p:spPr>
          <a:xfrm>
            <a:off x="4186989" y="4074695"/>
            <a:ext cx="9946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7540090" y="4066674"/>
            <a:ext cx="9946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203206" y="1732547"/>
            <a:ext cx="1668377" cy="4292696"/>
          </a:xfrm>
          <a:prstGeom prst="rect">
            <a:avLst/>
          </a:prstGeom>
          <a:solidFill>
            <a:schemeClr val="tx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>
                  <a:alpha val="36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Timescale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Emax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79" y="1453198"/>
            <a:ext cx="4284435" cy="5542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80" y="2112424"/>
            <a:ext cx="3586330" cy="471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900" y="2923746"/>
            <a:ext cx="3404109" cy="4126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900" y="3455192"/>
            <a:ext cx="2900527" cy="3982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900" y="4385465"/>
            <a:ext cx="3894439" cy="403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679" y="3432229"/>
            <a:ext cx="1412973" cy="3883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679" y="2923746"/>
            <a:ext cx="1412973" cy="3892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678" y="4390439"/>
            <a:ext cx="1412973" cy="37006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81626" y="2620261"/>
            <a:ext cx="553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加</a:t>
            </a:r>
          </a:p>
          <a:p>
            <a:r>
              <a:rPr kumimoji="1" lang="zh-CN" altLang="en-US" sz="2400" dirty="0" smtClean="0"/>
              <a:t>速</a:t>
            </a:r>
            <a:endParaRPr kumimoji="1" lang="zh-CN" altLang="en-US" sz="2400" dirty="0" smtClean="0"/>
          </a:p>
          <a:p>
            <a:r>
              <a:rPr kumimoji="1" lang="zh-CN" altLang="en-US" sz="2400" dirty="0" smtClean="0"/>
              <a:t>区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371681" y="3987233"/>
            <a:ext cx="51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发</a:t>
            </a:r>
          </a:p>
          <a:p>
            <a:r>
              <a:rPr kumimoji="1" lang="zh-CN" altLang="en-US" sz="2400" dirty="0" smtClean="0"/>
              <a:t>射</a:t>
            </a:r>
          </a:p>
          <a:p>
            <a:r>
              <a:rPr kumimoji="1" lang="zh-CN" altLang="en-US" sz="2400" dirty="0" smtClean="0"/>
              <a:t>区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355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err="1"/>
              <a:t>TeV</a:t>
            </a:r>
            <a:r>
              <a:rPr kumimoji="1" lang="en-US" altLang="zh-CN" sz="4400" dirty="0"/>
              <a:t>-bright</a:t>
            </a:r>
            <a:r>
              <a:rPr kumimoji="1" lang="zh-CN" altLang="en-US" sz="4400" dirty="0"/>
              <a:t> </a:t>
            </a:r>
            <a:r>
              <a:rPr kumimoji="1" lang="en-US" altLang="zh-CN" sz="4400" dirty="0"/>
              <a:t>shell-type</a:t>
            </a:r>
            <a:r>
              <a:rPr kumimoji="1" lang="zh-CN" altLang="en-US" sz="4400" dirty="0"/>
              <a:t> </a:t>
            </a:r>
            <a:r>
              <a:rPr kumimoji="1" lang="en-US" altLang="zh-CN" sz="4400" dirty="0"/>
              <a:t>SNRs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4069044"/>
            <a:ext cx="2652713" cy="2350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8" y="1756996"/>
            <a:ext cx="2691446" cy="22504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688" y="3786188"/>
            <a:ext cx="2636260" cy="24537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07512" y="6274355"/>
            <a:ext cx="2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Ahronian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2009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731" y="1321112"/>
            <a:ext cx="2611438" cy="23623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31049" y="3065466"/>
            <a:ext cx="339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Abramowski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2011</a:t>
            </a:r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3356" y="3878857"/>
            <a:ext cx="2478088" cy="253039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04918" y="3522994"/>
            <a:ext cx="237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Acero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2010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84710" y="6467225"/>
            <a:ext cx="237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Abdalla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2017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44748" y="1394223"/>
            <a:ext cx="237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Abdalla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2017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306509" y="1628659"/>
            <a:ext cx="2121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RX J0852.0</a:t>
            </a:r>
          </a:p>
          <a:p>
            <a:r>
              <a:rPr kumimoji="1" lang="en-US" altLang="zh-CN" sz="2000" dirty="0" smtClean="0"/>
              <a:t>RX J1713.7</a:t>
            </a:r>
          </a:p>
          <a:p>
            <a:r>
              <a:rPr kumimoji="1" lang="en-US" altLang="zh-CN" sz="2000" dirty="0" smtClean="0"/>
              <a:t>SN 1006</a:t>
            </a:r>
          </a:p>
          <a:p>
            <a:r>
              <a:rPr kumimoji="1" lang="en-US" altLang="zh-CN" sz="2000" dirty="0" smtClean="0"/>
              <a:t>RCW 86</a:t>
            </a:r>
          </a:p>
          <a:p>
            <a:r>
              <a:rPr kumimoji="1" lang="en-US" altLang="zh-CN" sz="2000" dirty="0" smtClean="0"/>
              <a:t>HESS J1731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31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1" y="1328934"/>
            <a:ext cx="7741754" cy="54155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Broad-band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Spectra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528706" y="4957496"/>
                <a:ext cx="28041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kumimoji="1" lang="en-US" altLang="zh-CN" sz="240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r>
                  <a:rPr kumimoji="1" lang="en-US" altLang="zh-CN" sz="240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GeV-</a:t>
                </a:r>
                <a:r>
                  <a:rPr kumimoji="1" lang="en-US" altLang="zh-CN" sz="24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r>
                  <a:rPr kumimoji="1" lang="en-US" altLang="zh-CN" sz="240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TeV</a:t>
                </a:r>
                <a:r>
                  <a:rPr kumimoji="1" lang="zh-CN" altLang="en-US" sz="2400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400" i="1" smtClean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Γ</m:t>
                    </m:r>
                    <m:r>
                      <a:rPr kumimoji="1" lang="zh-CN" altLang="en-US" sz="2400" b="0" i="1" smtClean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a:rPr kumimoji="1" lang="en-US" altLang="zh-CN" sz="2400" b="0" i="1" smtClean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~</m:t>
                    </m:r>
                    <m:r>
                      <a:rPr kumimoji="1" lang="zh-CN" altLang="en-US" sz="2400" b="0" i="1" smtClean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a:rPr kumimoji="1" lang="en-US" altLang="zh-CN" sz="2400" b="0" i="1" smtClean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m:t>1.6</m:t>
                    </m:r>
                  </m:oMath>
                </a14:m>
                <a:endParaRPr kumimoji="1" lang="zh-CN" altLang="en-US" sz="2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706" y="4957496"/>
                <a:ext cx="28041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739" t="-137705" r="-3261" b="-1786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0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One-zone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188279" y="1856375"/>
            <a:ext cx="331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Single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Power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Law:</a:t>
            </a:r>
            <a:endParaRPr kumimoji="1" lang="zh-CN" altLang="en-US" sz="28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79" y="2650086"/>
            <a:ext cx="4197349" cy="1185325"/>
          </a:xfrm>
          <a:prstGeom prst="rect">
            <a:avLst/>
          </a:prstGeom>
        </p:spPr>
      </p:pic>
      <p:grpSp>
        <p:nvGrpSpPr>
          <p:cNvPr id="21" name="组 20"/>
          <p:cNvGrpSpPr/>
          <p:nvPr/>
        </p:nvGrpSpPr>
        <p:grpSpPr>
          <a:xfrm>
            <a:off x="609604" y="1893197"/>
            <a:ext cx="2710543" cy="3727523"/>
            <a:chOff x="914400" y="1800433"/>
            <a:chExt cx="2710543" cy="3727523"/>
          </a:xfrm>
        </p:grpSpPr>
        <p:grpSp>
          <p:nvGrpSpPr>
            <p:cNvPr id="7" name="组 6"/>
            <p:cNvGrpSpPr/>
            <p:nvPr/>
          </p:nvGrpSpPr>
          <p:grpSpPr>
            <a:xfrm>
              <a:off x="914400" y="2302328"/>
              <a:ext cx="2710543" cy="2710543"/>
              <a:chOff x="1485900" y="2726871"/>
              <a:chExt cx="2710543" cy="2710543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1485900" y="2726871"/>
                <a:ext cx="2710543" cy="2710543"/>
              </a:xfrm>
              <a:prstGeom prst="ellipse">
                <a:avLst/>
              </a:prstGeom>
              <a:pattFill prst="wdUpDiag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845128" y="3086099"/>
                <a:ext cx="1992086" cy="1992086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008859" y="1800433"/>
              <a:ext cx="1880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 smtClean="0"/>
                <a:t>Shock</a:t>
              </a:r>
              <a:r>
                <a:rPr kumimoji="1" lang="zh-CN" altLang="en-US" sz="2000" dirty="0" smtClean="0"/>
                <a:t> </a:t>
              </a:r>
              <a:r>
                <a:rPr kumimoji="1" lang="en-US" altLang="zh-CN" sz="2000" dirty="0" smtClean="0"/>
                <a:t>front</a:t>
              </a:r>
              <a:endParaRPr kumimoji="1" lang="zh-CN" altLang="en-US" sz="2000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59642" y="5127846"/>
              <a:ext cx="1917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 smtClean="0"/>
                <a:t>Emission</a:t>
              </a:r>
              <a:r>
                <a:rPr kumimoji="1" lang="zh-CN" altLang="en-US" sz="2000" dirty="0" smtClean="0"/>
                <a:t> </a:t>
              </a:r>
              <a:r>
                <a:rPr kumimoji="1" lang="en-US" altLang="zh-CN" sz="2000" dirty="0" smtClean="0"/>
                <a:t>zone</a:t>
              </a:r>
              <a:endParaRPr kumimoji="1" lang="zh-CN" altLang="en-US" sz="2000" dirty="0"/>
            </a:p>
          </p:txBody>
        </p:sp>
        <p:cxnSp>
          <p:nvCxnSpPr>
            <p:cNvPr id="15" name="直线箭头连接符 14"/>
            <p:cNvCxnSpPr/>
            <p:nvPr/>
          </p:nvCxnSpPr>
          <p:spPr>
            <a:xfrm flipH="1" flipV="1">
              <a:off x="1281793" y="2171696"/>
              <a:ext cx="204109" cy="3592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箭头 15"/>
            <p:cNvSpPr/>
            <p:nvPr/>
          </p:nvSpPr>
          <p:spPr>
            <a:xfrm rot="2134648">
              <a:off x="2435445" y="4816325"/>
              <a:ext cx="715818" cy="21885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85902" y="3396343"/>
              <a:ext cx="1453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dirty="0" smtClean="0">
                  <a:solidFill>
                    <a:schemeClr val="bg1"/>
                  </a:solidFill>
                </a:rPr>
                <a:t>SNR</a:t>
              </a:r>
              <a:endParaRPr kumimoji="1"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3819378" y="4015412"/>
            <a:ext cx="4913805" cy="2411896"/>
            <a:chOff x="3872386" y="4293704"/>
            <a:chExt cx="4913805" cy="2411896"/>
          </a:xfrm>
        </p:grpSpPr>
        <p:cxnSp>
          <p:nvCxnSpPr>
            <p:cNvPr id="17" name="Straight Connector 23"/>
            <p:cNvCxnSpPr/>
            <p:nvPr/>
          </p:nvCxnSpPr>
          <p:spPr bwMode="auto">
            <a:xfrm>
              <a:off x="7506913" y="4916894"/>
              <a:ext cx="0" cy="137773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 21"/>
            <p:cNvGrpSpPr/>
            <p:nvPr/>
          </p:nvGrpSpPr>
          <p:grpSpPr>
            <a:xfrm>
              <a:off x="3872386" y="4293704"/>
              <a:ext cx="4913805" cy="2411896"/>
              <a:chOff x="341865" y="500807"/>
              <a:chExt cx="5842987" cy="2675642"/>
            </a:xfrm>
          </p:grpSpPr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4384907" y="679405"/>
                <a:ext cx="1153800" cy="45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000"/>
                  <a:t>cutoff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4620420" y="2807117"/>
                    <a:ext cx="63863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charset="0"/>
                                </a:rPr>
                                <m:t>𝑐𝑢𝑡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400" dirty="0"/>
                  </a:p>
                </p:txBody>
              </p:sp>
            </mc:Choice>
            <mc:Fallback xmlns="">
              <p:sp>
                <p:nvSpPr>
                  <p:cNvPr id="43" name="文本框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0420" y="2807117"/>
                    <a:ext cx="638636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9615" r="-1923" b="-1967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组 28"/>
              <p:cNvGrpSpPr/>
              <p:nvPr/>
            </p:nvGrpSpPr>
            <p:grpSpPr>
              <a:xfrm>
                <a:off x="341865" y="500807"/>
                <a:ext cx="5842987" cy="2674468"/>
                <a:chOff x="1109057" y="1388027"/>
                <a:chExt cx="5842987" cy="2674468"/>
              </a:xfrm>
            </p:grpSpPr>
            <p:cxnSp>
              <p:nvCxnSpPr>
                <p:cNvPr id="30" name="Straight Arrow Connector 14"/>
                <p:cNvCxnSpPr/>
                <p:nvPr/>
              </p:nvCxnSpPr>
              <p:spPr bwMode="auto">
                <a:xfrm>
                  <a:off x="2218024" y="3681993"/>
                  <a:ext cx="4657338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15"/>
                <p:cNvCxnSpPr/>
                <p:nvPr/>
              </p:nvCxnSpPr>
              <p:spPr bwMode="auto">
                <a:xfrm flipV="1">
                  <a:off x="2216441" y="1388027"/>
                  <a:ext cx="0" cy="2290976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2" name="文本框 31"/>
                    <p:cNvSpPr txBox="1"/>
                    <p:nvPr/>
                  </p:nvSpPr>
                  <p:spPr>
                    <a:xfrm>
                      <a:off x="1109057" y="2035054"/>
                      <a:ext cx="894733" cy="7012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kumimoji="1" lang="mr-IN" altLang="zh-CN" sz="240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𝑑𝑁</m:t>
                                </m:r>
                              </m:num>
                              <m:den>
                                <m:r>
                                  <a:rPr kumimoji="1" lang="en-US" altLang="zh-CN" sz="2400" b="0" i="1" smtClean="0">
                                    <a:latin typeface="Cambria Math" charset="0"/>
                                  </a:rPr>
                                  <m:t>𝑑𝐸</m:t>
                                </m:r>
                              </m:den>
                            </m:f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>
                <p:sp>
                  <p:nvSpPr>
                    <p:cNvPr id="32" name="文本框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9057" y="2035054"/>
                      <a:ext cx="894733" cy="701218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r="-7317" b="-96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文本框 32"/>
                    <p:cNvSpPr txBox="1"/>
                    <p:nvPr/>
                  </p:nvSpPr>
                  <p:spPr>
                    <a:xfrm>
                      <a:off x="6662669" y="3693163"/>
                      <a:ext cx="2893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𝐸</m:t>
                            </m:r>
                          </m:oMath>
                        </m:oMathPara>
                      </a14:m>
                      <a:endParaRPr kumimoji="1"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48" name="文本框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2669" y="3693163"/>
                      <a:ext cx="289375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21277" r="-17021" b="-8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3" name="组 22"/>
            <p:cNvGrpSpPr/>
            <p:nvPr/>
          </p:nvGrpSpPr>
          <p:grpSpPr>
            <a:xfrm>
              <a:off x="4803677" y="4811952"/>
              <a:ext cx="2857655" cy="1486034"/>
              <a:chOff x="1449249" y="1085392"/>
              <a:chExt cx="3397983" cy="1676250"/>
            </a:xfrm>
          </p:grpSpPr>
          <p:sp>
            <p:nvSpPr>
              <p:cNvPr id="24" name="Arc 18"/>
              <p:cNvSpPr/>
              <p:nvPr/>
            </p:nvSpPr>
            <p:spPr bwMode="auto">
              <a:xfrm>
                <a:off x="3841118" y="1085392"/>
                <a:ext cx="1006114" cy="1224669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/>
                <a:endParaRPr lang="en-US" noProof="1"/>
              </a:p>
            </p:txBody>
          </p:sp>
          <p:cxnSp>
            <p:nvCxnSpPr>
              <p:cNvPr id="25" name="Straight Connector 19"/>
              <p:cNvCxnSpPr/>
              <p:nvPr/>
            </p:nvCxnSpPr>
            <p:spPr bwMode="auto">
              <a:xfrm>
                <a:off x="4847232" y="1709187"/>
                <a:ext cx="0" cy="10524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7"/>
              <p:cNvCxnSpPr/>
              <p:nvPr/>
            </p:nvCxnSpPr>
            <p:spPr bwMode="auto">
              <a:xfrm>
                <a:off x="1449249" y="1086311"/>
                <a:ext cx="289492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361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One-zone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model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02" y="1765933"/>
            <a:ext cx="4239315" cy="30438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283" y="1692860"/>
            <a:ext cx="4452497" cy="31899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17983" y="3723861"/>
            <a:ext cx="117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>
                <a:solidFill>
                  <a:schemeClr val="bg1"/>
                </a:solidFill>
              </a:rPr>
              <a:t>J1713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70104" y="3723861"/>
            <a:ext cx="117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RCW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86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</a:rPr>
              <a:t>ubstructure</a:t>
            </a:r>
            <a:endParaRPr kumimoji="1" lang="zh-CN" alt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67" y="1234628"/>
            <a:ext cx="8300061" cy="2632740"/>
          </a:xfrm>
          <a:prstGeom prst="rect">
            <a:avLst/>
          </a:prstGeom>
        </p:spPr>
      </p:pic>
      <p:grpSp>
        <p:nvGrpSpPr>
          <p:cNvPr id="19" name="组 18"/>
          <p:cNvGrpSpPr/>
          <p:nvPr/>
        </p:nvGrpSpPr>
        <p:grpSpPr>
          <a:xfrm>
            <a:off x="288767" y="4049485"/>
            <a:ext cx="4587352" cy="2655503"/>
            <a:chOff x="294891" y="3971683"/>
            <a:chExt cx="4760843" cy="279862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b="90635"/>
            <a:stretch/>
          </p:blipFill>
          <p:spPr>
            <a:xfrm>
              <a:off x="305097" y="3971683"/>
              <a:ext cx="4750637" cy="45098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/>
            <a:srcRect t="51249"/>
            <a:stretch/>
          </p:blipFill>
          <p:spPr>
            <a:xfrm>
              <a:off x="294891" y="4422667"/>
              <a:ext cx="4750637" cy="2347636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389337" y="4480154"/>
            <a:ext cx="275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/>
              <a:t>Broken</a:t>
            </a:r>
            <a:r>
              <a:rPr kumimoji="1" lang="zh-CN" altLang="en-US" sz="3200" dirty="0" smtClean="0"/>
              <a:t> </a:t>
            </a:r>
          </a:p>
          <a:p>
            <a:pPr algn="ctr"/>
            <a:r>
              <a:rPr kumimoji="1" lang="en-US" altLang="zh-CN" sz="3200" dirty="0" smtClean="0"/>
              <a:t>Power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Law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!</a:t>
            </a:r>
            <a:endParaRPr kumimoji="1"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5108988" y="1397363"/>
            <a:ext cx="2955471" cy="6694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72401" y="1869577"/>
            <a:ext cx="669471" cy="1510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26183" y="1797473"/>
            <a:ext cx="100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smtClean="0">
                <a:solidFill>
                  <a:schemeClr val="bg1"/>
                </a:solidFill>
              </a:rPr>
              <a:t>Break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98601" y="5883965"/>
            <a:ext cx="4567684" cy="4545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21307" y="1284866"/>
            <a:ext cx="298998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 smtClean="0">
                <a:solidFill>
                  <a:srgbClr val="0070C0"/>
                </a:solidFill>
              </a:rPr>
              <a:t>Abdalla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et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al.</a:t>
            </a:r>
            <a:r>
              <a:rPr kumimoji="1" lang="zh-CN" altLang="en-US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70C0"/>
                </a:solidFill>
              </a:rPr>
              <a:t>2016</a:t>
            </a:r>
            <a:endParaRPr kumimoji="1"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566" y="5830344"/>
            <a:ext cx="20066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Example: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6" y="2035621"/>
            <a:ext cx="4181769" cy="28897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0" y="5964306"/>
            <a:ext cx="3048000" cy="495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10" y="5271903"/>
            <a:ext cx="3606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Example: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6" y="2035621"/>
            <a:ext cx="4181769" cy="28897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55" y="2035621"/>
            <a:ext cx="4144550" cy="2889778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3755568" y="3233057"/>
            <a:ext cx="1404257" cy="359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06786" y="5261254"/>
            <a:ext cx="275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/>
              <a:t>Broken</a:t>
            </a:r>
            <a:r>
              <a:rPr kumimoji="1" lang="zh-CN" altLang="en-US" sz="3200" dirty="0" smtClean="0"/>
              <a:t> </a:t>
            </a:r>
          </a:p>
          <a:p>
            <a:pPr algn="ctr"/>
            <a:r>
              <a:rPr kumimoji="1" lang="en-US" altLang="zh-CN" sz="3200" dirty="0" smtClean="0"/>
              <a:t>Power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Law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!</a:t>
            </a:r>
            <a:endParaRPr kumimoji="1" lang="zh-CN" altLang="en-US" sz="32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10" y="5271903"/>
            <a:ext cx="3606800" cy="495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10" y="5964306"/>
            <a:ext cx="3048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离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7708</TotalTime>
  <Words>352</Words>
  <Application>Microsoft Macintosh PowerPoint</Application>
  <PresentationFormat>全屏显示(4:3)</PresentationFormat>
  <Paragraphs>185</Paragraphs>
  <Slides>25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Calibri</vt:lpstr>
      <vt:lpstr>Cambria Math</vt:lpstr>
      <vt:lpstr>Century Gothic</vt:lpstr>
      <vt:lpstr>Mangal</vt:lpstr>
      <vt:lpstr>Wingdings 3</vt:lpstr>
      <vt:lpstr>宋体</vt:lpstr>
      <vt:lpstr>Arial</vt:lpstr>
      <vt:lpstr>离子</vt:lpstr>
      <vt:lpstr>Image</vt:lpstr>
      <vt:lpstr>Evolution of the time-integral spectrum of electrons in young SNRs</vt:lpstr>
      <vt:lpstr>超新星遗迹：宇宙的焰火</vt:lpstr>
      <vt:lpstr>TeV-bright shell-type SNRs</vt:lpstr>
      <vt:lpstr>Broad-band Spectra</vt:lpstr>
      <vt:lpstr>One-zone model</vt:lpstr>
      <vt:lpstr>One-zone model</vt:lpstr>
      <vt:lpstr>Substructure</vt:lpstr>
      <vt:lpstr>Example: Cas A</vt:lpstr>
      <vt:lpstr>Example: Cas A</vt:lpstr>
      <vt:lpstr>Broken Power Law</vt:lpstr>
      <vt:lpstr>Timescale and Emax</vt:lpstr>
      <vt:lpstr>阶段一：双幂率</vt:lpstr>
      <vt:lpstr>阶段二：单幂率</vt:lpstr>
      <vt:lpstr>阶段三：双幂率</vt:lpstr>
      <vt:lpstr>电子能谱演化总结</vt:lpstr>
      <vt:lpstr>‘年轻’遗迹样本</vt:lpstr>
      <vt:lpstr>拟合示例</vt:lpstr>
      <vt:lpstr>统一框架</vt:lpstr>
      <vt:lpstr>质子最大能量 与宇宙线能谱</vt:lpstr>
      <vt:lpstr>总结</vt:lpstr>
      <vt:lpstr>PowerPoint 演示文稿</vt:lpstr>
      <vt:lpstr>阶段三双幂率形成示意</vt:lpstr>
      <vt:lpstr>PowerPoint 演示文稿</vt:lpstr>
      <vt:lpstr>电子能谱演化</vt:lpstr>
      <vt:lpstr>Timescale and Emax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超新星遗迹Kes 73的分子环境及伽马射线辐射</dc:title>
  <dc:creator>Microsoft Office 用户</dc:creator>
  <cp:lastModifiedBy>Microsoft Office 用户</cp:lastModifiedBy>
  <cp:revision>147</cp:revision>
  <dcterms:created xsi:type="dcterms:W3CDTF">2017-10-30T07:14:58Z</dcterms:created>
  <dcterms:modified xsi:type="dcterms:W3CDTF">2018-10-09T04:19:18Z</dcterms:modified>
</cp:coreProperties>
</file>