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  <p:sldMasterId id="2147483866" r:id="rId2"/>
  </p:sldMasterIdLst>
  <p:notesMasterIdLst>
    <p:notesMasterId r:id="rId34"/>
  </p:notesMasterIdLst>
  <p:sldIdLst>
    <p:sldId id="256" r:id="rId3"/>
    <p:sldId id="376" r:id="rId4"/>
    <p:sldId id="377" r:id="rId5"/>
    <p:sldId id="379" r:id="rId6"/>
    <p:sldId id="383" r:id="rId7"/>
    <p:sldId id="378" r:id="rId8"/>
    <p:sldId id="382" r:id="rId9"/>
    <p:sldId id="381" r:id="rId10"/>
    <p:sldId id="384" r:id="rId11"/>
    <p:sldId id="385" r:id="rId12"/>
    <p:sldId id="386" r:id="rId13"/>
    <p:sldId id="390" r:id="rId14"/>
    <p:sldId id="392" r:id="rId15"/>
    <p:sldId id="393" r:id="rId16"/>
    <p:sldId id="396" r:id="rId17"/>
    <p:sldId id="395" r:id="rId18"/>
    <p:sldId id="389" r:id="rId19"/>
    <p:sldId id="394" r:id="rId20"/>
    <p:sldId id="397" r:id="rId21"/>
    <p:sldId id="398" r:id="rId22"/>
    <p:sldId id="404" r:id="rId23"/>
    <p:sldId id="408" r:id="rId24"/>
    <p:sldId id="400" r:id="rId25"/>
    <p:sldId id="399" r:id="rId26"/>
    <p:sldId id="401" r:id="rId27"/>
    <p:sldId id="402" r:id="rId28"/>
    <p:sldId id="403" r:id="rId29"/>
    <p:sldId id="405" r:id="rId30"/>
    <p:sldId id="406" r:id="rId31"/>
    <p:sldId id="407" r:id="rId32"/>
    <p:sldId id="257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31EF55"/>
    <a:srgbClr val="03067D"/>
    <a:srgbClr val="02117E"/>
    <a:srgbClr val="0B0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94" autoAdjust="0"/>
  </p:normalViewPr>
  <p:slideViewPr>
    <p:cSldViewPr snapToGrid="0">
      <p:cViewPr varScale="1">
        <p:scale>
          <a:sx n="61" d="100"/>
          <a:sy n="61" d="100"/>
        </p:scale>
        <p:origin x="16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9181C-116E-474E-BD27-16834141D11E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E085D-75EF-4460-89B6-1393C079E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76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E085D-75EF-4460-89B6-1393C079E47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64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472-E930-4747-9E3B-ED6B547FEFCA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8559-42F0-4A02-BFE6-BF1D7D82D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90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472-E930-4747-9E3B-ED6B547FEFCA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8559-42F0-4A02-BFE6-BF1D7D82D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33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472-E930-4747-9E3B-ED6B547FEFCA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8559-42F0-4A02-BFE6-BF1D7D82D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748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852-111C-4AB2-A882-6A2BA681CDCF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470-E1B7-4EF2-ACC7-34A34405E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994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lnSpc>
                <a:spcPct val="150000"/>
              </a:lnSpc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>
              <a:lnSpc>
                <a:spcPct val="150000"/>
              </a:lnSpc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>
              <a:lnSpc>
                <a:spcPct val="150000"/>
              </a:lnSpc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>
              <a:lnSpc>
                <a:spcPct val="150000"/>
              </a:lnSpc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852-111C-4AB2-A882-6A2BA681CDCF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470-E1B7-4EF2-ACC7-34A34405E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76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852-111C-4AB2-A882-6A2BA681CDCF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470-E1B7-4EF2-ACC7-34A34405E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843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852-111C-4AB2-A882-6A2BA681CDCF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470-E1B7-4EF2-ACC7-34A34405E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02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852-111C-4AB2-A882-6A2BA681CDCF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470-E1B7-4EF2-ACC7-34A34405E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314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852-111C-4AB2-A882-6A2BA681CDCF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470-E1B7-4EF2-ACC7-34A34405E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122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852-111C-4AB2-A882-6A2BA681CDCF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470-E1B7-4EF2-ACC7-34A34405E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929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852-111C-4AB2-A882-6A2BA681CDCF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470-E1B7-4EF2-ACC7-34A34405E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11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472-E930-4747-9E3B-ED6B547FEFCA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8559-42F0-4A02-BFE6-BF1D7D82D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453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852-111C-4AB2-A882-6A2BA681CDCF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470-E1B7-4EF2-ACC7-34A34405E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722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852-111C-4AB2-A882-6A2BA681CDCF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470-E1B7-4EF2-ACC7-34A34405E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826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852-111C-4AB2-A882-6A2BA681CDCF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470-E1B7-4EF2-ACC7-34A34405E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880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F852-111C-4AB2-A882-6A2BA681CDCF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470-E1B7-4EF2-ACC7-34A34405E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39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472-E930-4747-9E3B-ED6B547FEFCA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8559-42F0-4A02-BFE6-BF1D7D82D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78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472-E930-4747-9E3B-ED6B547FEFCA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8559-42F0-4A02-BFE6-BF1D7D82D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08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472-E930-4747-9E3B-ED6B547FEFCA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8559-42F0-4A02-BFE6-BF1D7D82D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13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472-E930-4747-9E3B-ED6B547FEFCA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8559-42F0-4A02-BFE6-BF1D7D82D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14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472-E930-4747-9E3B-ED6B547FEFCA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8559-42F0-4A02-BFE6-BF1D7D82D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63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472-E930-4747-9E3B-ED6B547FEFCA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8559-42F0-4A02-BFE6-BF1D7D82D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64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472-E930-4747-9E3B-ED6B547FEFCA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8559-42F0-4A02-BFE6-BF1D7D82D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33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2472-E930-4747-9E3B-ED6B547FEFCA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38559-42F0-4A02-BFE6-BF1D7D82D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2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F852-111C-4AB2-A882-6A2BA681CDCF}" type="datetimeFigureOut">
              <a:rPr lang="zh-CN" altLang="en-US" smtClean="0"/>
              <a:pPr/>
              <a:t>2018/10/9</a:t>
            </a:fld>
            <a:r>
              <a:rPr lang="en-US" altLang="zh-CN" smtClean="0"/>
              <a:t>1@Shanghai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b="1" smtClean="0"/>
              <a:t>8</a:t>
            </a:r>
            <a:r>
              <a:rPr lang="en-US" altLang="zh-CN" b="1" baseline="30000" smtClean="0"/>
              <a:t>th</a:t>
            </a:r>
            <a:r>
              <a:rPr lang="en-US" altLang="zh-CN" b="1" smtClean="0"/>
              <a:t> International Workshop on Air Shower Detection at High Altitudes</a:t>
            </a:r>
            <a:endParaRPr lang="en-US" altLang="zh-CN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Chen Songzhan 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>
              <a:alphaModFix amt="56000"/>
            </a:blip>
            <a:srcRect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002">
            <a:schemeClr val="dk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806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840" y="1195905"/>
            <a:ext cx="7746772" cy="1451760"/>
          </a:xfrm>
        </p:spPr>
        <p:txBody>
          <a:bodyPr>
            <a:normAutofit/>
          </a:bodyPr>
          <a:lstStyle/>
          <a:p>
            <a:r>
              <a:rPr lang="zh-CN" altLang="en-US" sz="4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寻找宇宙线源</a:t>
            </a:r>
            <a:r>
              <a:rPr lang="en-US" altLang="zh-CN" sz="4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en-US" altLang="zh-CN" sz="4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altLang="zh-CN" sz="48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——LHAASO</a:t>
            </a:r>
            <a:r>
              <a:rPr lang="zh-CN" altLang="en-US" sz="4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的机遇与挑战</a:t>
            </a:r>
            <a:endParaRPr lang="en-US" altLang="zh-CN" sz="48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05909" y="3587058"/>
            <a:ext cx="7315199" cy="1544500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b="0" dirty="0" smtClean="0"/>
              <a:t>陈松战</a:t>
            </a:r>
            <a:endParaRPr lang="en-US" altLang="zh-CN" sz="3200" b="0" dirty="0" smtClean="0"/>
          </a:p>
          <a:p>
            <a:pPr algn="ctr"/>
            <a:r>
              <a:rPr lang="zh-CN" altLang="en-US" b="0" dirty="0" smtClean="0"/>
              <a:t>高能物理研究所</a:t>
            </a:r>
            <a:endParaRPr lang="en-US" altLang="zh-CN" b="0" dirty="0" smtClean="0"/>
          </a:p>
          <a:p>
            <a:pPr algn="ctr"/>
            <a:r>
              <a:rPr lang="en-US" altLang="zh-CN" dirty="0" smtClean="0"/>
              <a:t>2018.10.9</a:t>
            </a:r>
            <a:endParaRPr lang="en-US" altLang="zh-CN" b="0" dirty="0"/>
          </a:p>
        </p:txBody>
      </p:sp>
      <p:sp>
        <p:nvSpPr>
          <p:cNvPr id="7" name="文本框 6"/>
          <p:cNvSpPr txBox="1"/>
          <p:nvPr/>
        </p:nvSpPr>
        <p:spPr>
          <a:xfrm>
            <a:off x="4390221" y="6345448"/>
            <a:ext cx="4517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i="1" dirty="0" smtClean="0"/>
              <a:t>LHAASO</a:t>
            </a:r>
            <a:r>
              <a:rPr lang="zh-CN" altLang="en-US" sz="1600" b="1" i="1" dirty="0" smtClean="0"/>
              <a:t>合作组会</a:t>
            </a:r>
            <a:r>
              <a:rPr lang="en-US" altLang="zh-CN" sz="1600" dirty="0"/>
              <a:t> </a:t>
            </a:r>
            <a:r>
              <a:rPr lang="en-US" altLang="zh-CN" sz="1600" b="1" i="1" dirty="0" smtClean="0"/>
              <a:t>,</a:t>
            </a:r>
            <a:r>
              <a:rPr lang="zh-CN" altLang="en-US" sz="1600" b="1" i="1" dirty="0" smtClean="0"/>
              <a:t>林芝</a:t>
            </a:r>
            <a:r>
              <a:rPr lang="en-US" altLang="zh-CN" sz="1600" b="1" i="1" dirty="0" smtClean="0"/>
              <a:t> , 2018</a:t>
            </a:r>
            <a:r>
              <a:rPr lang="zh-CN" altLang="en-US" sz="1600" b="1" i="1" dirty="0" smtClean="0"/>
              <a:t>年</a:t>
            </a:r>
            <a:r>
              <a:rPr lang="en-US" altLang="zh-CN" sz="1600" b="1" i="1" dirty="0" smtClean="0"/>
              <a:t>10</a:t>
            </a:r>
            <a:r>
              <a:rPr lang="zh-CN" altLang="en-US" sz="1600" b="1" i="1" dirty="0" smtClean="0"/>
              <a:t>月</a:t>
            </a:r>
            <a:r>
              <a:rPr lang="en-US" altLang="zh-CN" sz="1600" b="1" i="1" dirty="0" smtClean="0"/>
              <a:t>8-12</a:t>
            </a:r>
            <a:r>
              <a:rPr lang="zh-CN" altLang="en-US" sz="1600" b="1" i="1" dirty="0" smtClean="0"/>
              <a:t>日</a:t>
            </a:r>
            <a:endParaRPr lang="zh-CN" alt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5594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4000" y="624731"/>
            <a:ext cx="8775700" cy="56490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3800" b="1" dirty="0" smtClean="0"/>
              <a:t>宙线各向异性与宇宙线能谱关联，说明其成因与宇宙线起源起源息息相关！</a:t>
            </a:r>
            <a:endParaRPr lang="en-US" altLang="zh-CN" sz="3800" b="1" dirty="0" smtClean="0"/>
          </a:p>
          <a:p>
            <a:pPr marL="0" indent="0" algn="ctr">
              <a:buNone/>
            </a:pPr>
            <a:r>
              <a:rPr lang="en-US" altLang="zh-CN" sz="3800" b="1" dirty="0" smtClean="0">
                <a:solidFill>
                  <a:srgbClr val="0000FF"/>
                </a:solidFill>
              </a:rPr>
              <a:t>100TeV-10PeV</a:t>
            </a:r>
            <a:r>
              <a:rPr lang="zh-CN" altLang="en-US" sz="3800" b="1" dirty="0" smtClean="0">
                <a:solidFill>
                  <a:srgbClr val="0000FF"/>
                </a:solidFill>
              </a:rPr>
              <a:t>的各向异性将对膝区宇宙线起源提供重要信息！</a:t>
            </a:r>
            <a:endParaRPr lang="en-US" altLang="zh-CN" sz="3800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altLang="zh-CN" sz="3800" b="1" dirty="0" smtClean="0">
                <a:solidFill>
                  <a:srgbClr val="FF0000"/>
                </a:solidFill>
              </a:rPr>
              <a:t>LHAASO</a:t>
            </a:r>
            <a:r>
              <a:rPr lang="zh-CN" altLang="en-US" sz="3800" b="1" dirty="0">
                <a:solidFill>
                  <a:srgbClr val="FF0000"/>
                </a:solidFill>
              </a:rPr>
              <a:t>在能</a:t>
            </a:r>
            <a:r>
              <a:rPr lang="zh-CN" altLang="en-US" sz="3800" b="1" dirty="0" smtClean="0">
                <a:solidFill>
                  <a:srgbClr val="FF0000"/>
                </a:solidFill>
              </a:rPr>
              <a:t>否对</a:t>
            </a:r>
            <a:r>
              <a:rPr lang="en-US" altLang="zh-CN" sz="3800" b="1" dirty="0" smtClean="0">
                <a:solidFill>
                  <a:srgbClr val="FF0000"/>
                </a:solidFill>
              </a:rPr>
              <a:t>10PeV</a:t>
            </a:r>
            <a:r>
              <a:rPr lang="zh-CN" altLang="en-US" sz="3800" b="1" dirty="0" smtClean="0">
                <a:solidFill>
                  <a:srgbClr val="FF0000"/>
                </a:solidFill>
              </a:rPr>
              <a:t>以下各向异性能量、成分依赖给出清晰的测量？</a:t>
            </a:r>
            <a:endParaRPr lang="en-US" altLang="zh-CN" sz="3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1598" y="0"/>
            <a:ext cx="7764004" cy="1325563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极高能宇宙线各向异性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606"/>
            <a:ext cx="4813300" cy="31802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1174114"/>
            <a:ext cx="4133149" cy="321170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37972" y="4385821"/>
            <a:ext cx="187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/>
              <a:t>Auger </a:t>
            </a:r>
            <a:r>
              <a:rPr lang="zh-CN" altLang="en-US" b="1" i="1" dirty="0" smtClean="0"/>
              <a:t> </a:t>
            </a:r>
            <a:r>
              <a:rPr lang="en-US" altLang="zh-CN" b="1" i="1" dirty="0" smtClean="0"/>
              <a:t>2017</a:t>
            </a:r>
            <a:endParaRPr lang="zh-CN" altLang="en-US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4820280"/>
            <a:ext cx="8699500" cy="154229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67273" y="6211669"/>
            <a:ext cx="122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0070C0"/>
                </a:solidFill>
              </a:rPr>
              <a:t>5.2</a:t>
            </a:r>
            <a:r>
              <a:rPr lang="el-GR" altLang="zh-CN" sz="3600" dirty="0" smtClean="0">
                <a:solidFill>
                  <a:srgbClr val="0070C0"/>
                </a:solidFill>
              </a:rPr>
              <a:t>σ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5181600" y="5321300"/>
            <a:ext cx="1270000" cy="1041271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524000" y="6345406"/>
            <a:ext cx="566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5EeV</a:t>
            </a:r>
            <a:r>
              <a:rPr lang="en-US" altLang="zh-CN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11.5EeV</a:t>
            </a:r>
            <a:r>
              <a:rPr lang="zh-CN" alt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，为何对能量如此灵敏？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Hotspot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013200" y="6182324"/>
            <a:ext cx="199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Auger 2018</a:t>
            </a:r>
            <a:endParaRPr lang="zh-CN" altLang="en-US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002246"/>
            <a:ext cx="8813800" cy="405318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98550" y="5655323"/>
            <a:ext cx="162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894</a:t>
            </a:r>
            <a:r>
              <a:rPr lang="zh-CN" altLang="en-US" sz="2000" b="1" dirty="0" smtClean="0"/>
              <a:t>个事例</a:t>
            </a:r>
            <a:endParaRPr lang="zh-CN" altLang="en-US" sz="20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5334000" y="5518714"/>
            <a:ext cx="162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177</a:t>
            </a:r>
            <a:r>
              <a:rPr lang="zh-CN" altLang="en-US" sz="2000" b="1" dirty="0" smtClean="0"/>
              <a:t>个事例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227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Hotspot</a:t>
            </a:r>
            <a:r>
              <a:rPr lang="zh-CN" altLang="en-US" dirty="0" smtClean="0"/>
              <a:t>？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527300" y="6327561"/>
            <a:ext cx="503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TA 2017</a:t>
            </a: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4150"/>
            <a:ext cx="9144000" cy="42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900" y="1043831"/>
            <a:ext cx="8775700" cy="56490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3800" b="1" dirty="0" smtClean="0"/>
              <a:t>现有的极</a:t>
            </a:r>
            <a:r>
              <a:rPr lang="zh-CN" altLang="en-US" sz="3800" b="1" dirty="0"/>
              <a:t>高能宇宙</a:t>
            </a:r>
            <a:r>
              <a:rPr lang="zh-CN" altLang="en-US" sz="3800" b="1" dirty="0" smtClean="0"/>
              <a:t>线大尺度各</a:t>
            </a:r>
            <a:r>
              <a:rPr lang="zh-CN" altLang="en-US" sz="3800" b="1" dirty="0"/>
              <a:t>向异</a:t>
            </a:r>
            <a:r>
              <a:rPr lang="zh-CN" altLang="en-US" sz="3800" b="1" dirty="0" smtClean="0"/>
              <a:t>性结果显著性处于临近点，合理性存疑，需要进一步确</a:t>
            </a:r>
            <a:r>
              <a:rPr lang="zh-CN" altLang="en-US" sz="3800" b="1" dirty="0"/>
              <a:t>认</a:t>
            </a:r>
            <a:r>
              <a:rPr lang="zh-CN" altLang="en-US" sz="3800" b="1" dirty="0" smtClean="0"/>
              <a:t>！</a:t>
            </a:r>
            <a:endParaRPr lang="en-US" altLang="zh-CN" sz="3800" b="1" dirty="0" smtClean="0"/>
          </a:p>
          <a:p>
            <a:pPr marL="0" indent="0" algn="ctr">
              <a:buNone/>
            </a:pPr>
            <a:r>
              <a:rPr lang="zh-CN" altLang="en-US" sz="3800" b="1" dirty="0" smtClean="0"/>
              <a:t>小尺度仍没有足够显著的结果出现！</a:t>
            </a:r>
            <a:endParaRPr lang="en-US" altLang="zh-CN" sz="3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 </a:t>
            </a:r>
            <a:r>
              <a:rPr lang="zh-CN" altLang="en-US" dirty="0" smtClean="0"/>
              <a:t>中微子天文：能谱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542087"/>
            <a:ext cx="7886700" cy="442691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44600" y="6311899"/>
            <a:ext cx="680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能谱中观测到明显的宇宙中微子成分！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中微子天文：高能中微子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1597025"/>
            <a:ext cx="6489700" cy="444303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36850" y="6334780"/>
            <a:ext cx="367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没有发现中微子源！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1598" y="0"/>
            <a:ext cx="7764004" cy="1325563"/>
          </a:xfrm>
        </p:spPr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</a:rPr>
              <a:t>中微子天文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58522" y="6015965"/>
            <a:ext cx="187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err="1" smtClean="0"/>
              <a:t>IceCube</a:t>
            </a:r>
            <a:r>
              <a:rPr lang="en-US" altLang="zh-CN" b="1" i="1" dirty="0" smtClean="0"/>
              <a:t> </a:t>
            </a:r>
            <a:r>
              <a:rPr lang="zh-CN" altLang="en-US" b="1" i="1" dirty="0" smtClean="0"/>
              <a:t> </a:t>
            </a:r>
            <a:r>
              <a:rPr lang="en-US" altLang="zh-CN" b="1" i="1" dirty="0" smtClean="0"/>
              <a:t>2017</a:t>
            </a:r>
            <a:endParaRPr lang="zh-CN" altLang="en-US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08" y="1135063"/>
            <a:ext cx="6905681" cy="488090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85302" y="6015965"/>
            <a:ext cx="367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没有发现中微子源！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第一个中微子源？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2750" y="1459021"/>
            <a:ext cx="8566150" cy="14365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b="1" dirty="0" smtClean="0">
                <a:solidFill>
                  <a:srgbClr val="0000FF"/>
                </a:solidFill>
              </a:rPr>
              <a:t>2017</a:t>
            </a:r>
            <a:r>
              <a:rPr lang="zh-CN" altLang="en-US" b="1" dirty="0" smtClean="0">
                <a:solidFill>
                  <a:srgbClr val="0000FF"/>
                </a:solidFill>
              </a:rPr>
              <a:t>年</a:t>
            </a:r>
            <a:r>
              <a:rPr lang="en-US" altLang="zh-CN" b="1" dirty="0" smtClean="0">
                <a:solidFill>
                  <a:srgbClr val="0000FF"/>
                </a:solidFill>
              </a:rPr>
              <a:t>9</a:t>
            </a:r>
            <a:r>
              <a:rPr lang="zh-CN" altLang="en-US" b="1" dirty="0" smtClean="0">
                <a:solidFill>
                  <a:srgbClr val="0000FF"/>
                </a:solidFill>
              </a:rPr>
              <a:t>月</a:t>
            </a:r>
            <a:r>
              <a:rPr lang="en-US" altLang="zh-CN" b="1" dirty="0" smtClean="0">
                <a:solidFill>
                  <a:srgbClr val="0000FF"/>
                </a:solidFill>
              </a:rPr>
              <a:t>22</a:t>
            </a:r>
            <a:r>
              <a:rPr lang="zh-CN" altLang="en-US" b="1" dirty="0" smtClean="0">
                <a:solidFill>
                  <a:srgbClr val="0000FF"/>
                </a:solidFill>
              </a:rPr>
              <a:t>日，一个</a:t>
            </a:r>
            <a:r>
              <a:rPr lang="en-US" altLang="zh-CN" b="1" dirty="0" smtClean="0">
                <a:solidFill>
                  <a:srgbClr val="0000FF"/>
                </a:solidFill>
              </a:rPr>
              <a:t>290TeV</a:t>
            </a:r>
            <a:r>
              <a:rPr lang="zh-CN" altLang="en-US" b="1" dirty="0" smtClean="0">
                <a:solidFill>
                  <a:srgbClr val="0000FF"/>
                </a:solidFill>
              </a:rPr>
              <a:t>中微子与</a:t>
            </a:r>
            <a:r>
              <a:rPr lang="en-US" altLang="zh-CN" b="1" dirty="0" smtClean="0">
                <a:solidFill>
                  <a:srgbClr val="0000FF"/>
                </a:solidFill>
              </a:rPr>
              <a:t>flaring gamma-ray </a:t>
            </a:r>
            <a:r>
              <a:rPr lang="en-US" altLang="zh-CN" b="1" dirty="0">
                <a:solidFill>
                  <a:srgbClr val="0000FF"/>
                </a:solidFill>
              </a:rPr>
              <a:t>blazar </a:t>
            </a:r>
            <a:r>
              <a:rPr lang="en-US" altLang="zh-CN" b="1" dirty="0" smtClean="0">
                <a:solidFill>
                  <a:srgbClr val="0000FF"/>
                </a:solidFill>
              </a:rPr>
              <a:t>TXS 0506+056</a:t>
            </a:r>
            <a:r>
              <a:rPr lang="zh-CN" altLang="en-US" b="1" dirty="0" smtClean="0">
                <a:solidFill>
                  <a:srgbClr val="0000FF"/>
                </a:solidFill>
              </a:rPr>
              <a:t>成协，关联显著性</a:t>
            </a:r>
            <a:r>
              <a:rPr lang="en-US" altLang="zh-CN" b="1" dirty="0" smtClean="0">
                <a:solidFill>
                  <a:srgbClr val="0000FF"/>
                </a:solidFill>
              </a:rPr>
              <a:t>3</a:t>
            </a:r>
            <a:r>
              <a:rPr lang="el-GR" altLang="zh-CN" b="1" dirty="0" smtClean="0">
                <a:solidFill>
                  <a:srgbClr val="0000FF"/>
                </a:solidFill>
              </a:rPr>
              <a:t>σ</a:t>
            </a:r>
            <a:r>
              <a:rPr lang="zh-CN" altLang="en-US" b="1" dirty="0" smtClean="0">
                <a:solidFill>
                  <a:srgbClr val="0000FF"/>
                </a:solidFill>
              </a:rPr>
              <a:t>！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967" y="3214905"/>
            <a:ext cx="5013564" cy="36430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66345" y="6165670"/>
            <a:ext cx="187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err="1" smtClean="0"/>
              <a:t>IceCube</a:t>
            </a:r>
            <a:r>
              <a:rPr lang="en-US" altLang="zh-CN" b="1" i="1" dirty="0" smtClean="0"/>
              <a:t> </a:t>
            </a:r>
            <a:r>
              <a:rPr lang="zh-CN" altLang="en-US" b="1" i="1" dirty="0" smtClean="0"/>
              <a:t> </a:t>
            </a:r>
            <a:r>
              <a:rPr lang="en-US" altLang="zh-CN" b="1" i="1" dirty="0" smtClean="0"/>
              <a:t>2018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6553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IceCube</a:t>
            </a:r>
            <a:r>
              <a:rPr lang="zh-CN" altLang="en-US" dirty="0" smtClean="0"/>
              <a:t>未来升级计划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825625"/>
            <a:ext cx="8851900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1350" y="1649483"/>
            <a:ext cx="8147050" cy="363847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zh-CN" sz="4800" b="1" dirty="0" smtClean="0"/>
              <a:t>LHAASO</a:t>
            </a:r>
            <a:r>
              <a:rPr lang="zh-CN" altLang="en-US" sz="4800" b="1" dirty="0" smtClean="0"/>
              <a:t>最核</a:t>
            </a:r>
            <a:r>
              <a:rPr lang="zh-CN" altLang="en-US" sz="4800" b="1" dirty="0"/>
              <a:t>心科学目</a:t>
            </a:r>
            <a:r>
              <a:rPr lang="zh-CN" altLang="en-US" sz="4800" b="1" dirty="0" smtClean="0"/>
              <a:t>标：</a:t>
            </a:r>
            <a:endParaRPr lang="en-US" altLang="zh-CN" sz="4800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4800" b="1" dirty="0" smtClean="0">
                <a:solidFill>
                  <a:srgbClr val="FF0000"/>
                </a:solidFill>
              </a:rPr>
              <a:t>探</a:t>
            </a:r>
            <a:r>
              <a:rPr lang="zh-CN" altLang="en-US" sz="4800" b="1" dirty="0">
                <a:solidFill>
                  <a:srgbClr val="FF0000"/>
                </a:solidFill>
              </a:rPr>
              <a:t>索高能宇宙线起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源！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4000" y="624731"/>
            <a:ext cx="8775700" cy="56490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3800" b="1" dirty="0" smtClean="0"/>
              <a:t>中微实验已经在高能段明显看到了宇宙中微成分，但仍未找到稳定的中微子源（即宇宙线源）！</a:t>
            </a:r>
            <a:endParaRPr lang="en-US" altLang="zh-CN" sz="3800" b="1" dirty="0" smtClean="0"/>
          </a:p>
          <a:p>
            <a:pPr marL="0" indent="0" algn="ctr">
              <a:buNone/>
            </a:pPr>
            <a:r>
              <a:rPr lang="zh-CN" altLang="en-US" sz="3800" b="1" dirty="0" smtClean="0">
                <a:solidFill>
                  <a:srgbClr val="0000FF"/>
                </a:solidFill>
              </a:rPr>
              <a:t>高能中微与</a:t>
            </a:r>
            <a:r>
              <a:rPr lang="en-US" altLang="zh-CN" sz="3800" b="1" dirty="0" smtClean="0">
                <a:solidFill>
                  <a:srgbClr val="0000FF"/>
                </a:solidFill>
              </a:rPr>
              <a:t>AGN</a:t>
            </a:r>
            <a:r>
              <a:rPr lang="zh-CN" altLang="en-US" sz="3800" b="1" dirty="0" smtClean="0">
                <a:solidFill>
                  <a:srgbClr val="0000FF"/>
                </a:solidFill>
              </a:rPr>
              <a:t>爆发关联，只是给我们以希望，但显著性并未达到确认标准！</a:t>
            </a:r>
            <a:endParaRPr lang="en-US" altLang="zh-CN" sz="3800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zh-CN" altLang="en-US" sz="3800" b="1" dirty="0" smtClean="0">
                <a:solidFill>
                  <a:srgbClr val="FF0000"/>
                </a:solidFill>
              </a:rPr>
              <a:t>未来的</a:t>
            </a:r>
            <a:r>
              <a:rPr lang="en-US" altLang="zh-CN" sz="3800" b="1" dirty="0" smtClean="0">
                <a:solidFill>
                  <a:srgbClr val="FF0000"/>
                </a:solidFill>
              </a:rPr>
              <a:t>10xIceCube</a:t>
            </a:r>
            <a:r>
              <a:rPr lang="zh-CN" altLang="en-US" sz="3800" b="1" dirty="0" smtClean="0">
                <a:solidFill>
                  <a:srgbClr val="FF0000"/>
                </a:solidFill>
              </a:rPr>
              <a:t>能否发现宇宙线源？</a:t>
            </a:r>
            <a:endParaRPr lang="en-US" altLang="zh-CN" sz="3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740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4. </a:t>
            </a:r>
            <a:r>
              <a:rPr lang="zh-CN" altLang="en-US" dirty="0" smtClean="0">
                <a:solidFill>
                  <a:srgbClr val="0070C0"/>
                </a:solidFill>
              </a:rPr>
              <a:t>伽马天文：</a:t>
            </a:r>
            <a:r>
              <a:rPr lang="en-US" altLang="zh-CN" dirty="0" smtClean="0">
                <a:solidFill>
                  <a:srgbClr val="0070C0"/>
                </a:solidFill>
              </a:rPr>
              <a:t/>
            </a:r>
            <a:br>
              <a:rPr lang="en-US" altLang="zh-CN" dirty="0" smtClean="0">
                <a:solidFill>
                  <a:srgbClr val="0070C0"/>
                </a:solidFill>
              </a:rPr>
            </a:br>
            <a:r>
              <a:rPr lang="en-US" altLang="zh-CN" dirty="0" smtClean="0">
                <a:solidFill>
                  <a:srgbClr val="0070C0"/>
                </a:solidFill>
              </a:rPr>
              <a:t>LHAASO</a:t>
            </a:r>
            <a:r>
              <a:rPr lang="zh-CN" altLang="en-US" dirty="0" smtClean="0">
                <a:solidFill>
                  <a:srgbClr val="0070C0"/>
                </a:solidFill>
              </a:rPr>
              <a:t>灵敏度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32" y="1634012"/>
            <a:ext cx="5922736" cy="3459146"/>
          </a:xfrm>
          <a:ln w="25400">
            <a:solidFill>
              <a:srgbClr val="0000FF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457200" y="55499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00FF"/>
                </a:solidFill>
              </a:rPr>
              <a:t>LHAASO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在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3TeV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以上超过现有的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IACT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：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HESS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、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VERITAS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、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MAGIC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！</a:t>
            </a:r>
            <a:endParaRPr lang="en-US" altLang="zh-CN" sz="2400" b="1" dirty="0" smtClean="0">
              <a:solidFill>
                <a:srgbClr val="0000FF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rgbClr val="0000FF"/>
                </a:solidFill>
              </a:rPr>
              <a:t>在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20TeV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以上超过未来的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CTA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！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 smtClean="0">
                <a:solidFill>
                  <a:srgbClr val="0000FF"/>
                </a:solidFill>
              </a:rPr>
              <a:t>能量分辩率</a:t>
            </a:r>
            <a:endParaRPr lang="zh-CN" altLang="en-US" sz="48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0936" y="1707576"/>
            <a:ext cx="7834414" cy="529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b="1" dirty="0" smtClean="0">
                <a:solidFill>
                  <a:srgbClr val="FF0000"/>
                </a:solidFill>
              </a:rPr>
              <a:t>HAWC:~100%                              KM2A: ~20%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76" y="2590687"/>
            <a:ext cx="4066162" cy="34529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85" y="2590689"/>
            <a:ext cx="4066533" cy="34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1598" y="0"/>
            <a:ext cx="7764004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SNR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9" name="图片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2" y="1541363"/>
            <a:ext cx="8974288" cy="417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148702" y="5311308"/>
            <a:ext cx="191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Fermi-LAT 2013</a:t>
            </a:r>
            <a:endParaRPr lang="zh-CN" altLang="en-US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1623501" y="5828172"/>
            <a:ext cx="61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</a:rPr>
              <a:t>通过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0.1GeV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附近能谱特征认证强子源！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08" y="2063314"/>
            <a:ext cx="4256271" cy="29423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1598" y="0"/>
            <a:ext cx="7764004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SNR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23962" y="1808163"/>
            <a:ext cx="13718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FF"/>
                </a:solidFill>
              </a:rPr>
              <a:t>Cassiopeia A (</a:t>
            </a:r>
            <a:r>
              <a:rPr lang="en-US" altLang="zh-CN" b="1" dirty="0" smtClean="0">
                <a:solidFill>
                  <a:srgbClr val="0000FF"/>
                </a:solidFill>
              </a:rPr>
              <a:t>338</a:t>
            </a:r>
            <a:r>
              <a:rPr lang="en-US" altLang="zh-CN" b="1" dirty="0">
                <a:solidFill>
                  <a:srgbClr val="0000FF"/>
                </a:solidFill>
              </a:rPr>
              <a:t> </a:t>
            </a:r>
            <a:r>
              <a:rPr lang="en-US" altLang="zh-CN" b="1" dirty="0" err="1">
                <a:solidFill>
                  <a:srgbClr val="0000FF"/>
                </a:solidFill>
              </a:rPr>
              <a:t>yr</a:t>
            </a:r>
            <a:r>
              <a:rPr lang="en-US" altLang="zh-CN" b="1" dirty="0">
                <a:solidFill>
                  <a:srgbClr val="0000FF"/>
                </a:solidFill>
              </a:rPr>
              <a:t>)</a:t>
            </a:r>
            <a:r>
              <a:rPr lang="en-US" altLang="zh-CN" b="1" dirty="0" smtClean="0"/>
              <a:t> </a:t>
            </a:r>
            <a:endParaRPr lang="zh-CN" altLang="en-US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1103128" y="5076187"/>
            <a:ext cx="174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MAGIC 2017</a:t>
            </a:r>
            <a:endParaRPr lang="zh-CN" altLang="en-US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317500" y="5743453"/>
            <a:ext cx="842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</a:rPr>
              <a:t>伽马射线截断能量在</a:t>
            </a:r>
            <a:r>
              <a:rPr lang="en-US" altLang="zh-CN" sz="2400" b="1" dirty="0" err="1" smtClean="0">
                <a:solidFill>
                  <a:srgbClr val="0000FF"/>
                </a:solidFill>
              </a:rPr>
              <a:t>TeV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附近，说明原初强子在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10TeV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附近！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808163"/>
            <a:ext cx="4432300" cy="326802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494533" y="2303463"/>
            <a:ext cx="13718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>
                <a:solidFill>
                  <a:srgbClr val="0000FF"/>
                </a:solidFill>
              </a:rPr>
              <a:t>Tycho</a:t>
            </a:r>
            <a:r>
              <a:rPr lang="en-US" altLang="zh-CN" b="1" dirty="0" smtClean="0">
                <a:solidFill>
                  <a:srgbClr val="0000FF"/>
                </a:solidFill>
              </a:rPr>
              <a:t> (446</a:t>
            </a:r>
            <a:r>
              <a:rPr lang="en-US" altLang="zh-CN" b="1" dirty="0">
                <a:solidFill>
                  <a:srgbClr val="0000FF"/>
                </a:solidFill>
              </a:rPr>
              <a:t> </a:t>
            </a:r>
            <a:r>
              <a:rPr lang="en-US" altLang="zh-CN" b="1" dirty="0" err="1">
                <a:solidFill>
                  <a:srgbClr val="0000FF"/>
                </a:solidFill>
              </a:rPr>
              <a:t>yr</a:t>
            </a:r>
            <a:r>
              <a:rPr lang="en-US" altLang="zh-CN" b="1" dirty="0">
                <a:solidFill>
                  <a:srgbClr val="0000FF"/>
                </a:solidFill>
              </a:rPr>
              <a:t>)</a:t>
            </a:r>
            <a:r>
              <a:rPr lang="en-US" altLang="zh-CN" b="1" dirty="0" smtClean="0"/>
              <a:t> </a:t>
            </a:r>
            <a:endParaRPr lang="zh-CN" altLang="en-US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5841233" y="5101881"/>
            <a:ext cx="174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VERITAS 2017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62828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1598" y="0"/>
            <a:ext cx="7764004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SNR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02883" y="4966004"/>
            <a:ext cx="174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Liu, et al. 2016</a:t>
            </a:r>
            <a:endParaRPr lang="zh-CN" altLang="en-US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1555750" y="5616453"/>
            <a:ext cx="623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LHAASO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能否找到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SNR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加速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PeV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宇宙线证据？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314174"/>
            <a:ext cx="8420100" cy="361304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890965" y="2471131"/>
            <a:ext cx="98633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15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effectLst/>
              </a:rPr>
              <a:t>?</a:t>
            </a:r>
            <a:endParaRPr lang="zh-CN" alt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FF"/>
              </a:solidFill>
              <a:effectLst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41215" y="2759340"/>
            <a:ext cx="98633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15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effectLst/>
              </a:rPr>
              <a:t>?</a:t>
            </a:r>
            <a:endParaRPr lang="zh-CN" alt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74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396" y="310126"/>
            <a:ext cx="8515350" cy="160058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 smtClean="0"/>
              <a:t>Massive </a:t>
            </a:r>
            <a:r>
              <a:rPr lang="en-US" altLang="zh-CN" b="1" dirty="0"/>
              <a:t>Stars as Major Factories of Galactic Cosmic Rays?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9490" y="2019301"/>
            <a:ext cx="8659256" cy="834640"/>
          </a:xfrm>
        </p:spPr>
        <p:txBody>
          <a:bodyPr>
            <a:noAutofit/>
          </a:bodyPr>
          <a:lstStyle/>
          <a:p>
            <a:r>
              <a:rPr lang="zh-CN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原初质子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∼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PeV</a:t>
            </a:r>
            <a:r>
              <a:rPr lang="zh-CN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  <a:endParaRPr lang="en-US" altLang="zh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72" y="3071123"/>
            <a:ext cx="4141653" cy="311249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93118" y="6266680"/>
            <a:ext cx="245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Aharonian</a:t>
            </a:r>
            <a:r>
              <a:rPr lang="en-US" altLang="zh-CN" dirty="0"/>
              <a:t> et al. 2018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523" y="3128789"/>
            <a:ext cx="4065223" cy="31124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37712" y="6400797"/>
            <a:ext cx="266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ARGO-YBJ coll. 2014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53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2100" y="0"/>
            <a:ext cx="8851900" cy="1325562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 smtClean="0"/>
              <a:t>银心区域加速</a:t>
            </a:r>
            <a:r>
              <a:rPr lang="en-US" altLang="zh-CN" b="1" dirty="0" err="1" smtClean="0"/>
              <a:t>PeV</a:t>
            </a:r>
            <a:r>
              <a:rPr lang="zh-CN" altLang="en-US" b="1" dirty="0" smtClean="0"/>
              <a:t>宇宙线！？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0864"/>
            <a:ext cx="7886700" cy="73505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2" y="1290153"/>
            <a:ext cx="8515350" cy="25315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322" y="3821675"/>
            <a:ext cx="3666239" cy="28037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52" y="3873607"/>
            <a:ext cx="3592850" cy="279972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26904" y="6572601"/>
            <a:ext cx="31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HESS coll. 2016, Nature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388126" y="3957540"/>
            <a:ext cx="2864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FF"/>
                </a:solidFill>
              </a:rPr>
              <a:t>The 1/</a:t>
            </a:r>
            <a:r>
              <a:rPr lang="en-US" altLang="zh-CN" i="1" dirty="0">
                <a:solidFill>
                  <a:srgbClr val="FF00FF"/>
                </a:solidFill>
              </a:rPr>
              <a:t>r </a:t>
            </a:r>
            <a:r>
              <a:rPr lang="en-US" altLang="zh-CN" dirty="0">
                <a:solidFill>
                  <a:srgbClr val="FF00FF"/>
                </a:solidFill>
              </a:rPr>
              <a:t>profile indicates a quasi-continuous injection.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42642" y="3896227"/>
            <a:ext cx="197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FF"/>
                </a:solidFill>
              </a:rPr>
              <a:t>95% </a:t>
            </a:r>
            <a:r>
              <a:rPr lang="en-US" altLang="zh-CN" dirty="0" err="1">
                <a:solidFill>
                  <a:srgbClr val="FF00FF"/>
                </a:solidFill>
              </a:rPr>
              <a:t>Ecut</a:t>
            </a:r>
            <a:r>
              <a:rPr lang="en-US" altLang="zh-CN" dirty="0">
                <a:solidFill>
                  <a:srgbClr val="FF00FF"/>
                </a:solidFill>
              </a:rPr>
              <a:t>&gt;0.4PeV.</a:t>
            </a:r>
            <a:endParaRPr lang="zh-CN" alt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4023" y="5119074"/>
            <a:ext cx="82159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rgbClr val="FF0000"/>
                </a:solidFill>
              </a:rPr>
              <a:t>LHAASO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对银盘不同位置的弥散伽马测量，特别是截断能量测量将为宇宙线源研究提供重要信息！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85428"/>
            <a:ext cx="9144000" cy="1157318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 smtClean="0">
                <a:solidFill>
                  <a:srgbClr val="0070C0"/>
                </a:solidFill>
              </a:rPr>
              <a:t>银盘弥散伽马辐射</a:t>
            </a:r>
            <a:endParaRPr lang="zh-CN" altLang="en-US" sz="4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1" y="1096811"/>
            <a:ext cx="7207921" cy="38811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191" y="1237957"/>
            <a:ext cx="1725840" cy="4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HAWC</a:t>
            </a:r>
            <a:r>
              <a:rPr lang="zh-CN" altLang="en-US" dirty="0" smtClean="0"/>
              <a:t>高能结果</a:t>
            </a:r>
            <a:r>
              <a:rPr lang="zh-CN" altLang="en-US" sz="1200" dirty="0" smtClean="0"/>
              <a:t>（</a:t>
            </a:r>
            <a:r>
              <a:rPr lang="en-US" altLang="zh-CN" sz="1200" dirty="0" smtClean="0"/>
              <a:t>1017</a:t>
            </a:r>
            <a:r>
              <a:rPr lang="zh-CN" altLang="en-US" sz="1200" dirty="0" smtClean="0"/>
              <a:t>天数据）</a:t>
            </a:r>
            <a:endParaRPr lang="zh-CN" altLang="en-US" sz="1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8263" y="1520480"/>
            <a:ext cx="7886700" cy="1717675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HAWC</a:t>
            </a:r>
            <a:r>
              <a:rPr lang="zh-CN" altLang="en-US" dirty="0" smtClean="0">
                <a:solidFill>
                  <a:srgbClr val="0000FF"/>
                </a:solidFill>
              </a:rPr>
              <a:t>在</a:t>
            </a:r>
            <a:r>
              <a:rPr lang="en-US" altLang="zh-CN" dirty="0" smtClean="0">
                <a:solidFill>
                  <a:srgbClr val="0000FF"/>
                </a:solidFill>
              </a:rPr>
              <a:t>50TeV</a:t>
            </a:r>
            <a:r>
              <a:rPr lang="zh-CN" altLang="en-US" dirty="0" smtClean="0">
                <a:solidFill>
                  <a:srgbClr val="0000FF"/>
                </a:solidFill>
              </a:rPr>
              <a:t>以上已经看到几个已知的</a:t>
            </a:r>
            <a:r>
              <a:rPr lang="en-US" altLang="zh-CN" dirty="0" err="1" smtClean="0">
                <a:solidFill>
                  <a:srgbClr val="0000FF"/>
                </a:solidFill>
              </a:rPr>
              <a:t>TeV</a:t>
            </a:r>
            <a:r>
              <a:rPr lang="zh-CN" altLang="en-US" dirty="0" smtClean="0">
                <a:solidFill>
                  <a:srgbClr val="0000FF"/>
                </a:solidFill>
              </a:rPr>
              <a:t>源，能否认证其</a:t>
            </a:r>
            <a:r>
              <a:rPr lang="en-US" altLang="zh-CN" dirty="0" err="1" smtClean="0">
                <a:solidFill>
                  <a:srgbClr val="0000FF"/>
                </a:solidFill>
              </a:rPr>
              <a:t>PeV</a:t>
            </a:r>
            <a:r>
              <a:rPr lang="zh-CN" altLang="en-US" dirty="0" smtClean="0">
                <a:solidFill>
                  <a:srgbClr val="0000FF"/>
                </a:solidFill>
              </a:rPr>
              <a:t>强子起源？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4402126"/>
            <a:ext cx="7950200" cy="15967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4660"/>
            <a:ext cx="9144000" cy="154746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5311" y="5768033"/>
            <a:ext cx="2443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MGRO J2019+37</a:t>
            </a:r>
            <a:endParaRPr lang="zh-CN" altLang="en-US" sz="2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3561255" y="5814199"/>
            <a:ext cx="2605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MGRO J1907+06/</a:t>
            </a:r>
          </a:p>
          <a:p>
            <a:r>
              <a:rPr lang="en-US" altLang="zh-CN" sz="2400" b="1" dirty="0" smtClean="0"/>
              <a:t>ARGO</a:t>
            </a:r>
            <a:r>
              <a:rPr lang="zh-CN" altLang="en-US" sz="2400" b="1" dirty="0"/>
              <a:t> </a:t>
            </a:r>
            <a:r>
              <a:rPr lang="en-US" altLang="zh-CN" sz="2400" b="1" dirty="0" smtClean="0"/>
              <a:t>J1907+0627</a:t>
            </a:r>
            <a:endParaRPr lang="zh-CN" altLang="en-US" sz="2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6700345" y="5804425"/>
            <a:ext cx="2443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HESS J1826−</a:t>
            </a:r>
            <a:r>
              <a:rPr lang="en-US" altLang="zh-CN" sz="2400" b="1" dirty="0" smtClean="0"/>
              <a:t>130/</a:t>
            </a:r>
          </a:p>
          <a:p>
            <a:r>
              <a:rPr lang="en-US" altLang="zh-CN" sz="2400" b="1" dirty="0" smtClean="0"/>
              <a:t>2HWC J1825-134</a:t>
            </a:r>
            <a:endParaRPr lang="zh-CN" altLang="en-US" sz="2400" b="1" dirty="0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1213945" y="5060731"/>
            <a:ext cx="15765" cy="7534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4898258" y="5167439"/>
            <a:ext cx="15765" cy="7534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7373007" y="5050957"/>
            <a:ext cx="15765" cy="7534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4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探索宇宙线起源的方法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zh-CN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宇宙线能谱</a:t>
            </a:r>
            <a:endParaRPr lang="en-US" altLang="zh-CN" sz="4000" b="1" dirty="0" smtClean="0"/>
          </a:p>
          <a:p>
            <a:pPr algn="ctr"/>
            <a:r>
              <a:rPr lang="en-US" altLang="zh-CN" sz="4000" b="1" dirty="0" smtClean="0">
                <a:solidFill>
                  <a:srgbClr val="00B0F0"/>
                </a:solidFill>
              </a:rPr>
              <a:t>2. </a:t>
            </a:r>
            <a:r>
              <a:rPr lang="zh-CN" altLang="en-US" sz="4000" b="1" dirty="0" smtClean="0">
                <a:solidFill>
                  <a:srgbClr val="00B0F0"/>
                </a:solidFill>
              </a:rPr>
              <a:t>宇宙线各向异性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（含极</a:t>
            </a:r>
            <a:r>
              <a:rPr lang="zh-CN" altLang="en-US" sz="2400" b="1" dirty="0">
                <a:solidFill>
                  <a:srgbClr val="00B0F0"/>
                </a:solidFill>
              </a:rPr>
              <a:t>高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能）</a:t>
            </a:r>
            <a:endParaRPr lang="en-US" altLang="zh-CN" sz="2400" b="1" dirty="0" smtClean="0">
              <a:solidFill>
                <a:srgbClr val="00B0F0"/>
              </a:solidFill>
            </a:endParaRPr>
          </a:p>
          <a:p>
            <a:pPr algn="ctr"/>
            <a:r>
              <a:rPr lang="en-US" altLang="zh-CN" sz="4000" b="1" dirty="0" smtClean="0">
                <a:solidFill>
                  <a:srgbClr val="FF00FF"/>
                </a:solidFill>
              </a:rPr>
              <a:t>3. </a:t>
            </a:r>
            <a:r>
              <a:rPr lang="zh-CN" altLang="en-US" sz="4000" b="1" dirty="0" smtClean="0">
                <a:solidFill>
                  <a:srgbClr val="FF00FF"/>
                </a:solidFill>
              </a:rPr>
              <a:t>中</a:t>
            </a:r>
            <a:r>
              <a:rPr lang="zh-CN" altLang="en-US" sz="4000" b="1" dirty="0">
                <a:solidFill>
                  <a:srgbClr val="FF00FF"/>
                </a:solidFill>
              </a:rPr>
              <a:t>微子天文</a:t>
            </a:r>
            <a:endParaRPr lang="en-US" altLang="zh-CN" sz="4000" b="1" dirty="0">
              <a:solidFill>
                <a:srgbClr val="FF00FF"/>
              </a:solidFill>
            </a:endParaRPr>
          </a:p>
          <a:p>
            <a:pPr algn="ctr"/>
            <a:r>
              <a:rPr lang="en-US" altLang="zh-CN" sz="4000" b="1" dirty="0" smtClean="0">
                <a:solidFill>
                  <a:srgbClr val="0000FF"/>
                </a:solidFill>
              </a:rPr>
              <a:t>4. </a:t>
            </a:r>
            <a:r>
              <a:rPr lang="zh-CN" altLang="en-US" sz="4000" b="1" dirty="0" smtClean="0">
                <a:solidFill>
                  <a:srgbClr val="0000FF"/>
                </a:solidFill>
              </a:rPr>
              <a:t>伽马天文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287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4000" y="624731"/>
            <a:ext cx="8890000" cy="598461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CN" sz="3200" b="1" dirty="0"/>
              <a:t>HESS</a:t>
            </a:r>
            <a:r>
              <a:rPr lang="zh-CN" altLang="en-US" sz="3200" b="1" dirty="0"/>
              <a:t>虽然宣称银心区域为</a:t>
            </a:r>
            <a:r>
              <a:rPr lang="en-US" altLang="zh-CN" sz="3200" b="1" dirty="0" err="1"/>
              <a:t>PeV</a:t>
            </a:r>
            <a:r>
              <a:rPr lang="zh-CN" altLang="en-US" sz="3200" b="1" dirty="0"/>
              <a:t>强子加速区，但是仍需更高能的观测检验！</a:t>
            </a:r>
            <a:endParaRPr lang="en-US" altLang="zh-CN" sz="32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3200" b="1" dirty="0" smtClean="0">
                <a:solidFill>
                  <a:srgbClr val="0000FF"/>
                </a:solidFill>
              </a:rPr>
              <a:t>SNR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已经被认证为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&lt;10 </a:t>
            </a:r>
            <a:r>
              <a:rPr lang="en-US" altLang="zh-CN" sz="3200" b="1" dirty="0" err="1" smtClean="0">
                <a:solidFill>
                  <a:srgbClr val="0000FF"/>
                </a:solidFill>
              </a:rPr>
              <a:t>TeV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宇宙线源，但是否为</a:t>
            </a:r>
            <a:r>
              <a:rPr lang="en-US" altLang="zh-CN" sz="3200" b="1" dirty="0" err="1" smtClean="0">
                <a:solidFill>
                  <a:srgbClr val="0000FF"/>
                </a:solidFill>
              </a:rPr>
              <a:t>PeV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有待进一步测量！</a:t>
            </a:r>
            <a:endParaRPr lang="en-US" altLang="zh-CN" sz="3200" b="1" dirty="0" smtClean="0">
              <a:solidFill>
                <a:srgbClr val="0000FF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CN" altLang="en-US" sz="3200" b="1" dirty="0" smtClean="0">
                <a:solidFill>
                  <a:srgbClr val="0000FF"/>
                </a:solidFill>
              </a:rPr>
              <a:t>银盘弥散伽马测量将为宇宙线加速源分布提供重要！</a:t>
            </a:r>
            <a:endParaRPr lang="en-US" altLang="zh-CN" sz="3200" b="1" dirty="0" smtClean="0">
              <a:solidFill>
                <a:srgbClr val="0000FF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3200" b="1" dirty="0" smtClean="0">
                <a:solidFill>
                  <a:srgbClr val="FF0000"/>
                </a:solidFill>
              </a:rPr>
              <a:t>HAWC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已经在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&gt;50TeV</a:t>
            </a:r>
            <a:r>
              <a:rPr lang="zh-CN" altLang="en-US" sz="3200" b="1" dirty="0">
                <a:solidFill>
                  <a:srgbClr val="FF0000"/>
                </a:solidFill>
              </a:rPr>
              <a:t>探测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到几个已知源，这些是否为强子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PeV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源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11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总结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4742" y="1690689"/>
            <a:ext cx="8472991" cy="4849008"/>
          </a:xfrm>
        </p:spPr>
        <p:txBody>
          <a:bodyPr>
            <a:noAutofit/>
          </a:bodyPr>
          <a:lstStyle/>
          <a:p>
            <a:r>
              <a:rPr lang="zh-CN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中微子和超高能宇宙线虽然取得重要进展，但是仍然没有观测到明确的宇宙线源，伽马天文已认证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SNR</a:t>
            </a:r>
            <a:r>
              <a:rPr lang="zh-CN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为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&lt;10TeV</a:t>
            </a:r>
            <a:r>
              <a:rPr lang="zh-CN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源，银心区域到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~100TeV</a:t>
            </a:r>
            <a:r>
              <a:rPr lang="zh-CN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，但</a:t>
            </a:r>
            <a:r>
              <a:rPr lang="en-US" altLang="zh-C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PeV</a:t>
            </a:r>
            <a:r>
              <a:rPr lang="zh-CN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源仍需进一步确认和探索。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LHAASO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机遇与挑战：</a:t>
            </a: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能谱：</a:t>
            </a:r>
            <a:r>
              <a:rPr lang="zh-CN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能否对膝区成分谱给出清楚测量，为起源研究提供重要基础？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各向异性：</a:t>
            </a:r>
            <a:r>
              <a:rPr lang="zh-CN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能否清楚测量膝区各向异性为起源提供信息？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伽马：</a:t>
            </a:r>
            <a:r>
              <a:rPr lang="zh-CN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能否找到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SNR</a:t>
            </a:r>
            <a:r>
              <a:rPr lang="zh-CN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加速</a:t>
            </a:r>
            <a:r>
              <a:rPr lang="en-US" altLang="zh-C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PeV</a:t>
            </a:r>
            <a:r>
              <a:rPr lang="zh-CN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宇宙线证据？能否通过弥散伽马找到银盘不同区域宇宙线加速上限？能否找到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100TeV</a:t>
            </a:r>
            <a:r>
              <a:rPr lang="zh-CN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伽马射线源？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" y="1565560"/>
            <a:ext cx="4385620" cy="25954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60120" y="1828800"/>
            <a:ext cx="190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CREAM 2011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86" y="1590455"/>
            <a:ext cx="4584796" cy="526803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97548" y="4089924"/>
            <a:ext cx="13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AMS 2015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6" y="4161005"/>
            <a:ext cx="4385620" cy="244196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20525" y="6061977"/>
            <a:ext cx="201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NUCLEON 2018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</a:rPr>
              <a:t>宇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宙线能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</a:rPr>
              <a:t>谱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zh-CN" altLang="en-US" b="1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直接测量</a:t>
            </a:r>
            <a:endParaRPr lang="zh-CN" altLang="en-US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34" y="6487456"/>
            <a:ext cx="4148921" cy="4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宇宙线能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</a:rPr>
              <a:t>谱：</a:t>
            </a:r>
            <a:r>
              <a:rPr lang="zh-CN" altLang="en-US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间</a:t>
            </a:r>
            <a:r>
              <a:rPr lang="zh-CN" altLang="en-US" b="1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接</a:t>
            </a:r>
            <a:r>
              <a:rPr lang="zh-CN" altLang="en-US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测量</a:t>
            </a:r>
            <a:endParaRPr lang="zh-CN" altLang="en-US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81507"/>
            <a:ext cx="7886700" cy="124204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/>
              <a:t>膝区成分谱的谜团</a:t>
            </a:r>
            <a:r>
              <a:rPr lang="en-US" altLang="zh-CN" sz="3200" b="1" dirty="0" smtClean="0"/>
              <a:t>?</a:t>
            </a:r>
            <a:endParaRPr lang="zh-CN" altLang="en-US" sz="32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1501253" y="6318203"/>
            <a:ext cx="171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KASCADE 2005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576398" y="6318203"/>
            <a:ext cx="315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ARGO+LHAASO 2015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854" y="2579427"/>
            <a:ext cx="3842436" cy="33754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441" y="2119457"/>
            <a:ext cx="2944081" cy="5215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85" y="2478342"/>
            <a:ext cx="4376729" cy="36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宇宙线能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</a:rPr>
              <a:t>谱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81507"/>
            <a:ext cx="7886700" cy="1242040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3200" b="1" dirty="0" smtClean="0"/>
              <a:t>膝区及以下银河系内起源，踝区以上银河系外起源</a:t>
            </a:r>
            <a:r>
              <a:rPr lang="en-US" altLang="zh-CN" sz="3200" b="1" dirty="0" smtClean="0"/>
              <a:t>.</a:t>
            </a:r>
          </a:p>
          <a:p>
            <a:r>
              <a:rPr lang="zh-CN" altLang="en-US" sz="3200" b="1" dirty="0" smtClean="0"/>
              <a:t>多个特征，多个起源！</a:t>
            </a:r>
            <a:endParaRPr lang="zh-CN" altLang="en-US" sz="32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566" y="2823547"/>
            <a:ext cx="4125734" cy="3330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505053" y="6343603"/>
            <a:ext cx="171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Gaisser</a:t>
            </a:r>
            <a:r>
              <a:rPr lang="en-US" altLang="zh-CN" dirty="0" smtClean="0"/>
              <a:t> 2012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84" y="2823547"/>
            <a:ext cx="4249916" cy="33308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24370" y="6343603"/>
            <a:ext cx="315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Zatsepin</a:t>
            </a:r>
            <a:r>
              <a:rPr lang="en-US" altLang="zh-CN" dirty="0" smtClean="0"/>
              <a:t> </a:t>
            </a:r>
            <a:r>
              <a:rPr lang="en-US" altLang="zh-CN" dirty="0"/>
              <a:t>and </a:t>
            </a:r>
            <a:r>
              <a:rPr lang="en-US" altLang="zh-CN" dirty="0" err="1" smtClean="0"/>
              <a:t>Sokolskaya</a:t>
            </a:r>
            <a:r>
              <a:rPr lang="en-US" altLang="zh-CN" dirty="0" smtClean="0"/>
              <a:t> 2006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17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7500" y="1158131"/>
            <a:ext cx="8661400" cy="42873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3800" b="1" dirty="0" smtClean="0"/>
              <a:t>宇宙线能谱是探索宇宙线源的重要基础！</a:t>
            </a:r>
            <a:endParaRPr lang="en-US" altLang="zh-CN" sz="3800" b="1" dirty="0" smtClean="0"/>
          </a:p>
          <a:p>
            <a:pPr marL="0" indent="0" algn="ctr">
              <a:buNone/>
            </a:pPr>
            <a:r>
              <a:rPr lang="zh-CN" altLang="en-US" sz="3800" b="1" dirty="0" smtClean="0">
                <a:solidFill>
                  <a:srgbClr val="0000FF"/>
                </a:solidFill>
              </a:rPr>
              <a:t>膝区附近成分谱是河内宇宙线能谱测量最后一块拼图！</a:t>
            </a:r>
            <a:endParaRPr lang="en-US" altLang="zh-CN" sz="3800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altLang="zh-CN" sz="3800" b="1" dirty="0" smtClean="0">
                <a:solidFill>
                  <a:srgbClr val="FF0000"/>
                </a:solidFill>
              </a:rPr>
              <a:t>LHAASO</a:t>
            </a:r>
            <a:r>
              <a:rPr lang="zh-CN" altLang="en-US" sz="3800" b="1" dirty="0" smtClean="0">
                <a:solidFill>
                  <a:srgbClr val="FF0000"/>
                </a:solidFill>
              </a:rPr>
              <a:t>能否很好完成使命？</a:t>
            </a:r>
            <a:endParaRPr lang="en-US" altLang="zh-CN" sz="3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351" y="156785"/>
            <a:ext cx="4857750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2. </a:t>
            </a:r>
            <a:r>
              <a:rPr lang="zh-CN" altLang="en-US" b="1" dirty="0" smtClean="0">
                <a:solidFill>
                  <a:srgbClr val="0070C0"/>
                </a:solidFill>
              </a:rPr>
              <a:t>宇宙线各向异性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9" y="1990725"/>
            <a:ext cx="4188741" cy="40544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0073" y="5945132"/>
            <a:ext cx="247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Schwadron</a:t>
            </a:r>
            <a:r>
              <a:rPr lang="en-US" altLang="zh-CN" dirty="0"/>
              <a:t> </a:t>
            </a:r>
            <a:r>
              <a:rPr lang="en-US" altLang="zh-CN" i="1" dirty="0"/>
              <a:t>et </a:t>
            </a:r>
            <a:r>
              <a:rPr lang="en-US" altLang="zh-CN" i="1" dirty="0" smtClean="0"/>
              <a:t>al. 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2014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709" y="0"/>
            <a:ext cx="4017291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54662" y="6427133"/>
            <a:ext cx="187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ARGO-YBJ 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2018</a:t>
            </a:r>
            <a:endParaRPr lang="zh-CN" altLang="en-US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5517925" y="68302"/>
            <a:ext cx="113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4.0TeV</a:t>
            </a:r>
            <a:endParaRPr lang="zh-CN" altLang="en-US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5508605" y="819567"/>
            <a:ext cx="113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7.1TeV</a:t>
            </a:r>
            <a:endParaRPr lang="zh-CN" altLang="en-US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5508605" y="1713101"/>
            <a:ext cx="113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12TeV</a:t>
            </a:r>
            <a:endParaRPr lang="zh-CN" altLang="en-US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5517925" y="2528879"/>
            <a:ext cx="113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22TeV</a:t>
            </a:r>
            <a:endParaRPr lang="zh-CN" altLang="en-US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5562785" y="3375202"/>
            <a:ext cx="113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39TeV</a:t>
            </a:r>
            <a:endParaRPr lang="zh-CN" altLang="en-US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5517925" y="4230146"/>
            <a:ext cx="113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71TeV</a:t>
            </a:r>
            <a:endParaRPr lang="zh-CN" altLang="en-US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5483205" y="5074298"/>
            <a:ext cx="113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160TeV</a:t>
            </a:r>
            <a:endParaRPr lang="zh-CN" altLang="en-US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5575300" y="5918450"/>
            <a:ext cx="113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520TeV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6460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1598" y="0"/>
            <a:ext cx="7764004" cy="1325563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宇宙线各向异性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350963"/>
            <a:ext cx="9144000" cy="33540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9100" y="4964187"/>
            <a:ext cx="8538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3200" b="1" dirty="0"/>
              <a:t>&lt;</a:t>
            </a:r>
            <a:r>
              <a:rPr lang="en-US" altLang="zh-CN" sz="3200" b="1" dirty="0" smtClean="0"/>
              <a:t>100TeV</a:t>
            </a:r>
            <a:r>
              <a:rPr lang="zh-CN" altLang="en-US" sz="3200" b="1" dirty="0" smtClean="0"/>
              <a:t>：峰值</a:t>
            </a:r>
            <a:r>
              <a:rPr lang="en-US" altLang="zh-CN" sz="3200" b="1" dirty="0" smtClean="0"/>
              <a:t>~ 7 </a:t>
            </a:r>
            <a:r>
              <a:rPr lang="en-US" altLang="zh-CN" sz="3200" b="1" dirty="0" err="1" smtClean="0"/>
              <a:t>TeV</a:t>
            </a:r>
            <a:r>
              <a:rPr lang="zh-CN" altLang="en-US" sz="3200" b="1" dirty="0" smtClean="0"/>
              <a:t>，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与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NUCLEON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能谱结构类似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3200" b="1" dirty="0" smtClean="0"/>
              <a:t>&gt;100TeV:    </a:t>
            </a:r>
            <a:r>
              <a:rPr lang="en-US" altLang="zh-CN" sz="3200" b="1" dirty="0" err="1" smtClean="0"/>
              <a:t>PeV</a:t>
            </a:r>
            <a:r>
              <a:rPr lang="zh-CN" altLang="en-US" sz="3200" b="1" dirty="0" smtClean="0"/>
              <a:t>之前上升</a:t>
            </a:r>
            <a:endParaRPr lang="zh-CN" altLang="en-US" sz="32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3937972" y="4385821"/>
            <a:ext cx="187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ARGO-YBJ 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2018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32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5534</TotalTime>
  <Words>836</Words>
  <Application>Microsoft Office PowerPoint</Application>
  <PresentationFormat>全屏显示(4:3)</PresentationFormat>
  <Paragraphs>119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华文楷体</vt:lpstr>
      <vt:lpstr>华文中宋</vt:lpstr>
      <vt:lpstr>宋体</vt:lpstr>
      <vt:lpstr>Arial</vt:lpstr>
      <vt:lpstr>Calibri</vt:lpstr>
      <vt:lpstr>Calibri Light</vt:lpstr>
      <vt:lpstr>Wingdings</vt:lpstr>
      <vt:lpstr>自定义设计方案</vt:lpstr>
      <vt:lpstr>Office 主题</vt:lpstr>
      <vt:lpstr>寻找宇宙线源 ——LHAASO的机遇与挑战</vt:lpstr>
      <vt:lpstr>PowerPoint 演示文稿</vt:lpstr>
      <vt:lpstr>探索宇宙线起源的方法</vt:lpstr>
      <vt:lpstr>1. 宇宙线能谱: 直接测量</vt:lpstr>
      <vt:lpstr>宇宙线能谱：间接测量</vt:lpstr>
      <vt:lpstr>宇宙线能谱</vt:lpstr>
      <vt:lpstr>PowerPoint 演示文稿</vt:lpstr>
      <vt:lpstr>2. 宇宙线各向异性</vt:lpstr>
      <vt:lpstr>宇宙线各向异性</vt:lpstr>
      <vt:lpstr>PowerPoint 演示文稿</vt:lpstr>
      <vt:lpstr>极高能宇宙线各向异性</vt:lpstr>
      <vt:lpstr>Hotspot？</vt:lpstr>
      <vt:lpstr>Hotspot？ </vt:lpstr>
      <vt:lpstr>PowerPoint 演示文稿</vt:lpstr>
      <vt:lpstr>3. 中微子天文：能谱</vt:lpstr>
      <vt:lpstr>中微子天文：高能中微子</vt:lpstr>
      <vt:lpstr>中微子天文</vt:lpstr>
      <vt:lpstr>第一个中微子源？</vt:lpstr>
      <vt:lpstr>IceCube未来升级计划</vt:lpstr>
      <vt:lpstr>PowerPoint 演示文稿</vt:lpstr>
      <vt:lpstr>4. 伽马天文： LHAASO灵敏度</vt:lpstr>
      <vt:lpstr>能量分辩率</vt:lpstr>
      <vt:lpstr>SNR</vt:lpstr>
      <vt:lpstr>SNR</vt:lpstr>
      <vt:lpstr>SNR</vt:lpstr>
      <vt:lpstr>Massive Stars as Major Factories of Galactic Cosmic Rays?</vt:lpstr>
      <vt:lpstr>银心区域加速PeV宇宙线！？</vt:lpstr>
      <vt:lpstr>银盘弥散伽马辐射</vt:lpstr>
      <vt:lpstr>HAWC高能结果（1017天数据）</vt:lpstr>
      <vt:lpstr>PowerPoint 演示文稿</vt:lpstr>
      <vt:lpstr>总结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LHAASO official software: simulation and reconstruction</dc:title>
  <dc:creator>陈松战</dc:creator>
  <cp:lastModifiedBy>chensz</cp:lastModifiedBy>
  <cp:revision>714</cp:revision>
  <dcterms:created xsi:type="dcterms:W3CDTF">2017-11-10T01:26:44Z</dcterms:created>
  <dcterms:modified xsi:type="dcterms:W3CDTF">2018-10-09T03:26:03Z</dcterms:modified>
</cp:coreProperties>
</file>