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375" r:id="rId3"/>
    <p:sldId id="399" r:id="rId4"/>
    <p:sldId id="385" r:id="rId5"/>
    <p:sldId id="386" r:id="rId6"/>
    <p:sldId id="376" r:id="rId7"/>
    <p:sldId id="377" r:id="rId8"/>
    <p:sldId id="378" r:id="rId9"/>
    <p:sldId id="379" r:id="rId10"/>
    <p:sldId id="380" r:id="rId11"/>
    <p:sldId id="390" r:id="rId12"/>
    <p:sldId id="402" r:id="rId13"/>
    <p:sldId id="393" r:id="rId14"/>
    <p:sldId id="395" r:id="rId15"/>
    <p:sldId id="396" r:id="rId16"/>
    <p:sldId id="404" r:id="rId17"/>
    <p:sldId id="40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3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a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7753-7E28-4327-8E33-EB21967E6739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abc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2DB58-52FB-4541-8C0D-EA3EBA24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464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a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3BF9-5004-4AD0-9FB9-07081BE2E3F2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abc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C54BE-AEBA-4F26-804F-36471236F0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93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7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7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51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5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2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4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E54-F1F4-44BA-881F-5AEB3751C486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2EE-1115-497C-9483-3EC9596EE81D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70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89B6-21A3-4769-BC2C-9BC216AE4454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9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D2E8-A9AB-4BEA-9256-F685E6803ACE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0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FD08-4199-42E9-B1B6-DE6D96AE681E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83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6D41-0BAA-4BA7-A368-D1D09786D650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1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E533-23BB-4D06-B645-66717DD00F5E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2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739F-F09C-4C79-BDCE-9AAC33277084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7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E3F4-583D-4E3D-8F8F-A1ADEFE7C335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32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F30F-AB0A-4F40-8C74-D07A6BB5F1AB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35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1EBD-0417-42EB-80D2-3621BFCE1171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8F49-9568-4E38-B9FC-A03700E13D57}" type="datetime1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8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3392" y="1484784"/>
            <a:ext cx="7772400" cy="1470025"/>
          </a:xfrm>
        </p:spPr>
        <p:txBody>
          <a:bodyPr/>
          <a:lstStyle/>
          <a:p>
            <a:r>
              <a:rPr lang="en-US" altLang="zh-CN" dirty="0" err="1" smtClean="0"/>
              <a:t>Geminga</a:t>
            </a:r>
            <a:r>
              <a:rPr lang="zh-CN" altLang="en-US" dirty="0" smtClean="0"/>
              <a:t>周围宇宙线慢扩散和伽马射线辐射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毕效</a:t>
            </a:r>
            <a:r>
              <a:rPr lang="zh-CN" altLang="en-US" dirty="0" smtClean="0"/>
              <a:t>军 （高能所）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2018/10/9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西藏</a:t>
            </a:r>
            <a:r>
              <a:rPr lang="en-US" altLang="zh-CN" dirty="0" smtClean="0"/>
              <a:t>-</a:t>
            </a:r>
            <a:r>
              <a:rPr lang="zh-CN" altLang="en-US" dirty="0" smtClean="0"/>
              <a:t>林芝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39752" y="6061460"/>
            <a:ext cx="630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2018</a:t>
            </a:r>
            <a:r>
              <a:rPr lang="zh-CN" altLang="en-US" dirty="0" smtClean="0"/>
              <a:t>年第二次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合作组会议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7776864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r>
              <a:rPr lang="en-US" altLang="zh-CN" sz="3600" b="1" dirty="0" smtClean="0">
                <a:solidFill>
                  <a:srgbClr val="008080"/>
                </a:solidFill>
                <a:sym typeface="宋体" pitchFamily="2" charset="-122"/>
              </a:rPr>
              <a:t> (considering the HAWC new </a:t>
            </a:r>
            <a:r>
              <a:rPr lang="en-US" altLang="zh-CN" sz="3600" b="1" dirty="0" err="1" smtClean="0">
                <a:solidFill>
                  <a:srgbClr val="008080"/>
                </a:solidFill>
                <a:sym typeface="宋体" pitchFamily="2" charset="-122"/>
              </a:rPr>
              <a:t>observaton</a:t>
            </a:r>
            <a:r>
              <a:rPr lang="en-US" altLang="zh-CN" sz="3600" b="1" dirty="0" smtClean="0">
                <a:solidFill>
                  <a:srgbClr val="008080"/>
                </a:solidFill>
                <a:sym typeface="宋体" pitchFamily="2" charset="-122"/>
              </a:rPr>
              <a:t>) solves the positron excess</a:t>
            </a:r>
            <a:endParaRPr lang="zh-CN" altLang="en-US" sz="3600" dirty="0" smtClean="0"/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651000"/>
            <a:ext cx="55102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文本框 2"/>
          <p:cNvSpPr txBox="1">
            <a:spLocks noChangeArrowheads="1"/>
          </p:cNvSpPr>
          <p:nvPr/>
        </p:nvSpPr>
        <p:spPr bwMode="auto">
          <a:xfrm>
            <a:off x="301625" y="11906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8080"/>
                </a:solidFill>
              </a:rPr>
              <a:t>Compare with AMS-02 e+</a:t>
            </a:r>
          </a:p>
        </p:txBody>
      </p:sp>
      <p:sp>
        <p:nvSpPr>
          <p:cNvPr id="13317" name="文本框 4"/>
          <p:cNvSpPr txBox="1">
            <a:spLocks noChangeArrowheads="1"/>
          </p:cNvSpPr>
          <p:nvPr/>
        </p:nvSpPr>
        <p:spPr bwMode="auto">
          <a:xfrm>
            <a:off x="5360988" y="4822825"/>
            <a:ext cx="460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K. Fang, X. Bi, P. Yin, Q. Yuan 2018</a:t>
            </a:r>
            <a:endParaRPr lang="zh-CN" altLang="en-US">
              <a:solidFill>
                <a:srgbClr val="008080"/>
              </a:solidFill>
            </a:endParaRPr>
          </a:p>
        </p:txBody>
      </p:sp>
      <p:pic>
        <p:nvPicPr>
          <p:cNvPr id="13318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884363"/>
            <a:ext cx="35528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文本框 3"/>
          <p:cNvSpPr txBox="1">
            <a:spLocks noChangeArrowheads="1"/>
          </p:cNvSpPr>
          <p:nvPr/>
        </p:nvSpPr>
        <p:spPr bwMode="auto">
          <a:xfrm>
            <a:off x="647700" y="5581650"/>
            <a:ext cx="8210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best-fit </a:t>
            </a:r>
            <a:r>
              <a:rPr lang="en-US" altLang="zh-CN" sz="2000" dirty="0" err="1">
                <a:solidFill>
                  <a:srgbClr val="008080"/>
                </a:solidFill>
              </a:rPr>
              <a:t>r_star</a:t>
            </a:r>
            <a:r>
              <a:rPr lang="en-US" altLang="zh-CN" sz="2000" dirty="0">
                <a:solidFill>
                  <a:srgbClr val="008080"/>
                </a:solidFill>
              </a:rPr>
              <a:t> is 50 pc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conversion </a:t>
            </a:r>
            <a:r>
              <a:rPr lang="en-US" altLang="zh-CN" sz="2000" dirty="0" smtClean="0">
                <a:solidFill>
                  <a:srgbClr val="008080"/>
                </a:solidFill>
              </a:rPr>
              <a:t>efficiency of </a:t>
            </a:r>
            <a:r>
              <a:rPr lang="en-US" altLang="zh-CN" sz="2000" dirty="0" err="1" smtClean="0">
                <a:solidFill>
                  <a:srgbClr val="008080"/>
                </a:solidFill>
              </a:rPr>
              <a:t>Geminga</a:t>
            </a:r>
            <a:r>
              <a:rPr lang="en-US" altLang="zh-CN" sz="2000" dirty="0" smtClean="0">
                <a:solidFill>
                  <a:srgbClr val="008080"/>
                </a:solidFill>
              </a:rPr>
              <a:t> is ~50-70% </a:t>
            </a:r>
            <a:endParaRPr lang="en-US" altLang="zh-CN" sz="2000" dirty="0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tx2"/>
                </a:solidFill>
              </a:rPr>
              <a:t>What is </a:t>
            </a:r>
            <a:r>
              <a:rPr lang="en-US" altLang="zh-CN" sz="2800" dirty="0">
                <a:solidFill>
                  <a:schemeClr val="tx2"/>
                </a:solidFill>
              </a:rPr>
              <a:t>m</a:t>
            </a:r>
            <a:r>
              <a:rPr lang="en-US" altLang="zh-CN" sz="2800" dirty="0" smtClean="0">
                <a:solidFill>
                  <a:schemeClr val="tx2"/>
                </a:solidFill>
              </a:rPr>
              <a:t>echanism to produce a slow diffusion?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943425"/>
            <a:ext cx="718026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en-US" altLang="zh-CN" sz="2000" noProof="1" smtClean="0"/>
              <a:t>MHD </a:t>
            </a:r>
            <a:r>
              <a:rPr lang="en-US" altLang="zh-CN" sz="2000" noProof="1"/>
              <a:t>waves can be amplifed by CRs streaming </a:t>
            </a:r>
            <a:r>
              <a:rPr lang="en-US" altLang="zh-CN" sz="2000" noProof="1" smtClean="0"/>
              <a:t>instabiltiy due to the large cosmic ray density gradient – a widely discussed mechanism necessary for DSA  ( see Ptuskin et al 2003)</a:t>
            </a:r>
            <a:endParaRPr lang="en-US" altLang="zh-CN" sz="2000" noProof="1"/>
          </a:p>
        </p:txBody>
      </p:sp>
      <p:pic>
        <p:nvPicPr>
          <p:cNvPr id="614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996952"/>
            <a:ext cx="700441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文本框 4"/>
          <p:cNvSpPr txBox="1">
            <a:spLocks noChangeArrowheads="1"/>
          </p:cNvSpPr>
          <p:nvPr/>
        </p:nvSpPr>
        <p:spPr bwMode="auto">
          <a:xfrm>
            <a:off x="514350" y="6253163"/>
            <a:ext cx="811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err="1"/>
              <a:t>Evoli</a:t>
            </a:r>
            <a:r>
              <a:rPr lang="en-US" altLang="zh-CN" dirty="0"/>
              <a:t> et al. 2018 </a:t>
            </a:r>
            <a:r>
              <a:rPr lang="en-US" altLang="zh-CN" dirty="0" smtClean="0"/>
              <a:t>has given a careful calculation of D based on the mechanism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4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tx2"/>
                </a:solidFill>
              </a:rPr>
              <a:t>Self-generated turbulence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5600" y="1052736"/>
            <a:ext cx="83899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en-US" altLang="zh-CN" sz="2000" noProof="1" smtClean="0"/>
              <a:t>Evoli et al adopt a one-dimensional diffusion assuming the electrons transport within a 1pc tube flux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en-US" altLang="zh-CN" sz="2000" noProof="1" smtClean="0"/>
              <a:t>We have done a 3D calculation for the self-generated turbulence and the D</a:t>
            </a:r>
            <a:endParaRPr lang="zh-CN" altLang="en-US" sz="2000" noProof="1"/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6" y="2708920"/>
            <a:ext cx="859472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669925" y="5805264"/>
            <a:ext cx="7418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left</a:t>
            </a:r>
            <a:r>
              <a:rPr lang="zh-CN" altLang="en-US" dirty="0" smtClean="0"/>
              <a:t>：</a:t>
            </a:r>
            <a:r>
              <a:rPr lang="en-US" altLang="zh-CN" dirty="0"/>
              <a:t>100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diffusion coefficient at 100TeV near </a:t>
            </a:r>
            <a:r>
              <a:rPr lang="en-US" altLang="zh-CN" dirty="0" err="1" smtClean="0"/>
              <a:t>Geminga</a:t>
            </a:r>
            <a:endParaRPr lang="zh-CN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right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growth and dissipation rate at different time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3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tx2"/>
                </a:solidFill>
              </a:rPr>
              <a:t>Self-generated waves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9220" name="文本框 2"/>
          <p:cNvSpPr txBox="1">
            <a:spLocks noChangeArrowheads="1"/>
          </p:cNvSpPr>
          <p:nvPr/>
        </p:nvSpPr>
        <p:spPr bwMode="auto">
          <a:xfrm>
            <a:off x="710406" y="4019718"/>
            <a:ext cx="7418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left</a:t>
            </a:r>
            <a:r>
              <a:rPr lang="zh-CN" altLang="en-US" dirty="0" smtClean="0"/>
              <a:t>：</a:t>
            </a:r>
            <a:r>
              <a:rPr lang="en-US" altLang="zh-CN" dirty="0"/>
              <a:t>100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diffusion coefficient at 100TeV near </a:t>
            </a:r>
            <a:r>
              <a:rPr lang="en-US" altLang="zh-CN" dirty="0" err="1" smtClean="0"/>
              <a:t>Geminga</a:t>
            </a:r>
            <a:endParaRPr lang="zh-CN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right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growth and </a:t>
            </a:r>
            <a:r>
              <a:rPr lang="en-US" altLang="zh-CN" dirty="0" err="1" smtClean="0"/>
              <a:t>dissapiation</a:t>
            </a:r>
            <a:r>
              <a:rPr lang="en-US" altLang="zh-CN" dirty="0" smtClean="0"/>
              <a:t> rate at different time</a:t>
            </a:r>
            <a:endParaRPr lang="zh-CN" altLang="en-US" dirty="0"/>
          </a:p>
        </p:txBody>
      </p:sp>
      <p:sp>
        <p:nvSpPr>
          <p:cNvPr id="9221" name="文本框 4"/>
          <p:cNvSpPr txBox="1">
            <a:spLocks noChangeArrowheads="1"/>
          </p:cNvSpPr>
          <p:nvPr/>
        </p:nvSpPr>
        <p:spPr bwMode="auto">
          <a:xfrm>
            <a:off x="323528" y="4941168"/>
            <a:ext cx="8496944" cy="16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/>
              <a:t>So this mechanism does not work to generate such a small diffusion coefficient! (Similar to not work to accelerate CR up to the knee.) Actually the reason is simple as the high energy electron (~100TeV) energy density is too small to amplify the MHD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waves</a:t>
            </a:r>
            <a:r>
              <a:rPr lang="en-US" altLang="zh-CN" sz="2000" dirty="0" smtClean="0"/>
              <a:t>. </a:t>
            </a:r>
            <a:r>
              <a:rPr lang="en-US" altLang="zh-CN" sz="2000" dirty="0" smtClean="0"/>
              <a:t>(reason to ISM)</a:t>
            </a:r>
            <a:endParaRPr lang="en-US" altLang="zh-CN" sz="2000" dirty="0" smtClean="0"/>
          </a:p>
          <a:p>
            <a:pPr eaLnBrk="1" hangingPunct="1"/>
            <a:r>
              <a:rPr lang="en-US" altLang="zh-CN" sz="2000" dirty="0" smtClean="0"/>
              <a:t>We suspect if this is an environment effect?</a:t>
            </a:r>
            <a:endParaRPr lang="zh-CN" altLang="en-US" sz="2000" dirty="0"/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85850"/>
            <a:ext cx="84137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tx2"/>
                </a:solidFill>
              </a:rPr>
              <a:t>A possible mechanism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pic>
        <p:nvPicPr>
          <p:cNvPr id="11267" name="图片 1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5393"/>
            <a:ext cx="4139952" cy="39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2"/>
          <p:cNvSpPr txBox="1">
            <a:spLocks noChangeArrowheads="1"/>
          </p:cNvSpPr>
          <p:nvPr/>
        </p:nvSpPr>
        <p:spPr bwMode="auto">
          <a:xfrm>
            <a:off x="525463" y="1089025"/>
            <a:ext cx="7629525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Just a guess: The slow diffusion may be an effect left by its prior SNR</a:t>
            </a:r>
          </a:p>
        </p:txBody>
      </p:sp>
      <p:sp>
        <p:nvSpPr>
          <p:cNvPr id="11269" name="文本框 4"/>
          <p:cNvSpPr txBox="1">
            <a:spLocks noChangeArrowheads="1"/>
          </p:cNvSpPr>
          <p:nvPr/>
        </p:nvSpPr>
        <p:spPr bwMode="auto">
          <a:xfrm>
            <a:off x="4118308" y="2060848"/>
            <a:ext cx="49685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The fast motion of the pulsar has been ignored.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 smtClean="0"/>
              <a:t>Geminga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 travelled ~70pc away from its origin positron.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According to a SNR evolution model SNR can expand to 90pc or large after 340 </a:t>
            </a:r>
            <a:r>
              <a:rPr lang="en-US" altLang="zh-CN" dirty="0" err="1" smtClean="0"/>
              <a:t>kyr</a:t>
            </a:r>
            <a:r>
              <a:rPr lang="en-US" altLang="zh-CN" dirty="0" smtClean="0"/>
              <a:t> evolution if ISM density is low, in such case the pulsar is still within the SNR as shown;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The </a:t>
            </a:r>
            <a:r>
              <a:rPr lang="en-US" altLang="zh-CN" dirty="0"/>
              <a:t>medium in the downstream of the shock may have strong turbulence and have a very small diffusion </a:t>
            </a:r>
            <a:r>
              <a:rPr lang="en-US" altLang="zh-CN" dirty="0" smtClean="0"/>
              <a:t>coefficient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tx2"/>
                </a:solidFill>
              </a:rPr>
              <a:t>A possible mechanism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25525"/>
            <a:ext cx="9159876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2"/>
          <p:cNvSpPr txBox="1">
            <a:spLocks noChangeArrowheads="1"/>
          </p:cNvSpPr>
          <p:nvPr/>
        </p:nvSpPr>
        <p:spPr bwMode="auto">
          <a:xfrm>
            <a:off x="314325" y="4108773"/>
            <a:ext cx="8515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A very strong turbulence is generated after passing the shock wave; 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 we calculate its decay with time by dissipation </a:t>
            </a:r>
            <a:endParaRPr lang="zh-CN" altLang="en-US" dirty="0"/>
          </a:p>
        </p:txBody>
      </p:sp>
      <p:pic>
        <p:nvPicPr>
          <p:cNvPr id="12293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724400"/>
            <a:ext cx="63198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文本框 5"/>
          <p:cNvSpPr txBox="1">
            <a:spLocks noChangeArrowheads="1"/>
          </p:cNvSpPr>
          <p:nvPr/>
        </p:nvSpPr>
        <p:spPr bwMode="auto">
          <a:xfrm>
            <a:off x="457200" y="5519172"/>
            <a:ext cx="809644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Different assumption of the initial condition:</a:t>
            </a:r>
            <a:endParaRPr lang="zh-CN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Left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the turbulence is independent on the strength of shock waves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Right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f0 is proportional to the shock wave velocity;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4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讨论：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是否具有普遍性：</a:t>
            </a:r>
            <a:r>
              <a:rPr lang="en-US" altLang="zh-CN" dirty="0" err="1" smtClean="0"/>
              <a:t>Geminga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Monogem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within the </a:t>
            </a:r>
            <a:r>
              <a:rPr lang="en-US" altLang="zh-CN" dirty="0" err="1" smtClean="0"/>
              <a:t>Monogem</a:t>
            </a:r>
            <a:r>
              <a:rPr lang="en-US" altLang="zh-CN" dirty="0" smtClean="0"/>
              <a:t> ring</a:t>
            </a:r>
          </a:p>
          <a:p>
            <a:pPr lvl="1"/>
            <a:r>
              <a:rPr lang="en-US" altLang="zh-CN" dirty="0" smtClean="0"/>
              <a:t>Vela</a:t>
            </a:r>
            <a:r>
              <a:rPr lang="zh-CN" altLang="en-US" dirty="0"/>
              <a:t> </a:t>
            </a:r>
            <a:r>
              <a:rPr lang="en-US" altLang="zh-CN" dirty="0" smtClean="0"/>
              <a:t>X, within the SNR and more extended than x-ray filament</a:t>
            </a:r>
          </a:p>
          <a:p>
            <a:pPr lvl="1"/>
            <a:r>
              <a:rPr lang="en-US" altLang="zh-CN" dirty="0" smtClean="0"/>
              <a:t>PSR B1957+20, x-ray -&gt;tens of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e+-, gamma ray is expected if spin down energy is large, but no gamma ray detected as in ISM</a:t>
            </a:r>
          </a:p>
          <a:p>
            <a:endParaRPr lang="en-US" altLang="zh-CN" dirty="0"/>
          </a:p>
          <a:p>
            <a:r>
              <a:rPr lang="zh-CN" altLang="en-US" dirty="0" smtClean="0"/>
              <a:t>地面大视场高能伽马探测器在更多</a:t>
            </a:r>
            <a:r>
              <a:rPr lang="zh-CN" altLang="en-US" i="1" dirty="0" smtClean="0"/>
              <a:t>扩散造成的扩展</a:t>
            </a:r>
            <a:r>
              <a:rPr lang="zh-CN" altLang="en-US" dirty="0" smtClean="0"/>
              <a:t>源，在不同能段测量伽马射线晕及其分布对了解慢扩散机制至关重要；是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独特的优势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mtClean="0"/>
              <a:t>源附近普遍存在慢</a:t>
            </a:r>
            <a:r>
              <a:rPr lang="zh-CN" altLang="en-US" dirty="0" smtClean="0"/>
              <a:t>扩散和银河系宇宙线的传播过程紧密相关；比如对各向异性、伽马射线能谱变化、宇宙线谱指数的变化等等都密切相关。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1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HAWC observation of the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gamma ray halos indicate a very slow diffusion around </a:t>
            </a:r>
            <a:r>
              <a:rPr lang="en-US" altLang="zh-CN" dirty="0" err="1" smtClean="0"/>
              <a:t>Geminga</a:t>
            </a:r>
            <a:r>
              <a:rPr lang="en-US" altLang="zh-CN" dirty="0" smtClean="0"/>
              <a:t>. Two zone diffusion model explains well the positron excess on the Earth.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Self-generated waves by CR e-+ is not enough to amplify the MHD</a:t>
            </a:r>
            <a:r>
              <a:rPr lang="zh-CN" altLang="en-US" dirty="0"/>
              <a:t> </a:t>
            </a:r>
            <a:r>
              <a:rPr lang="en-US" altLang="zh-CN" dirty="0" smtClean="0"/>
              <a:t>waves to such slow diffusion.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We </a:t>
            </a:r>
            <a:r>
              <a:rPr lang="en-US" altLang="zh-CN" dirty="0" smtClean="0"/>
              <a:t>guess such slow diffusion is possibly related with the prior SNR, considering the fast motion of the pulsar and the </a:t>
            </a:r>
            <a:r>
              <a:rPr lang="en-US" altLang="zh-CN" dirty="0" err="1" smtClean="0"/>
              <a:t>TeV</a:t>
            </a:r>
            <a:r>
              <a:rPr lang="zh-CN" altLang="en-US" dirty="0"/>
              <a:t> </a:t>
            </a:r>
            <a:r>
              <a:rPr lang="en-US" altLang="zh-CN" dirty="0" smtClean="0"/>
              <a:t>halo is generated quite late.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4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7056784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err="1" smtClean="0">
                <a:solidFill>
                  <a:srgbClr val="008080"/>
                </a:solidFill>
              </a:rPr>
              <a:t>TeV</a:t>
            </a:r>
            <a:r>
              <a:rPr lang="en-US" altLang="zh-CN" b="1" dirty="0" smtClean="0">
                <a:solidFill>
                  <a:srgbClr val="008080"/>
                </a:solidFill>
              </a:rPr>
              <a:t> gamma-ray halo of </a:t>
            </a:r>
            <a:r>
              <a:rPr lang="en-US" altLang="zh-CN" b="1" dirty="0" err="1" smtClean="0">
                <a:solidFill>
                  <a:srgbClr val="008080"/>
                </a:solidFill>
              </a:rPr>
              <a:t>Geminga</a:t>
            </a:r>
            <a:endParaRPr lang="zh-CN" altLang="en-US" dirty="0" smtClean="0"/>
          </a:p>
        </p:txBody>
      </p:sp>
      <p:pic>
        <p:nvPicPr>
          <p:cNvPr id="8195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216025"/>
            <a:ext cx="2808287" cy="2903538"/>
          </a:xfrm>
        </p:spPr>
      </p:pic>
      <p:pic>
        <p:nvPicPr>
          <p:cNvPr id="8196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9124"/>
            <a:ext cx="4452863" cy="30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9563"/>
            <a:ext cx="41338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4"/>
          <p:cNvSpPr txBox="1">
            <a:spLocks noChangeArrowheads="1"/>
          </p:cNvSpPr>
          <p:nvPr/>
        </p:nvSpPr>
        <p:spPr bwMode="auto">
          <a:xfrm>
            <a:off x="4468812" y="4119563"/>
            <a:ext cx="4279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A.U. </a:t>
            </a:r>
            <a:r>
              <a:rPr lang="en-US" altLang="zh-CN" dirty="0" err="1">
                <a:solidFill>
                  <a:srgbClr val="008080"/>
                </a:solidFill>
              </a:rPr>
              <a:t>Abeysekara</a:t>
            </a:r>
            <a:r>
              <a:rPr lang="en-US" altLang="zh-CN" dirty="0">
                <a:solidFill>
                  <a:srgbClr val="008080"/>
                </a:solidFill>
              </a:rPr>
              <a:t> et al. </a:t>
            </a:r>
            <a:r>
              <a:rPr lang="en-US" altLang="zh-CN" dirty="0" smtClean="0">
                <a:solidFill>
                  <a:srgbClr val="008080"/>
                </a:solidFill>
              </a:rPr>
              <a:t>HAWC collaboration, Science 2017 </a:t>
            </a:r>
            <a:endParaRPr lang="en-US" altLang="zh-CN" dirty="0">
              <a:solidFill>
                <a:srgbClr val="008080"/>
              </a:solidFill>
            </a:endParaRPr>
          </a:p>
        </p:txBody>
      </p:sp>
      <p:sp>
        <p:nvSpPr>
          <p:cNvPr id="8199" name="文本框 5"/>
          <p:cNvSpPr txBox="1">
            <a:spLocks noChangeArrowheads="1"/>
          </p:cNvSpPr>
          <p:nvPr/>
        </p:nvSpPr>
        <p:spPr bwMode="auto">
          <a:xfrm>
            <a:off x="4462463" y="4797425"/>
            <a:ext cx="45243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itchFamily="2" charset="2"/>
              <a:buChar char=""/>
            </a:pPr>
            <a:r>
              <a:rPr lang="en-US" altLang="zh-CN" sz="2000" noProof="1">
                <a:solidFill>
                  <a:srgbClr val="008080"/>
                </a:solidFill>
              </a:rPr>
              <a:t>The diffusion coefficient is hundreds times </a:t>
            </a:r>
            <a:r>
              <a:rPr lang="en-US" altLang="zh-CN" sz="2000" b="1" noProof="1">
                <a:solidFill>
                  <a:srgbClr val="FF0000"/>
                </a:solidFill>
              </a:rPr>
              <a:t>slower</a:t>
            </a:r>
            <a:r>
              <a:rPr lang="en-US" altLang="zh-CN" sz="2000" noProof="1">
                <a:solidFill>
                  <a:srgbClr val="008080"/>
                </a:solidFill>
              </a:rPr>
              <a:t> than that </a:t>
            </a:r>
            <a:r>
              <a:rPr lang="en-US" altLang="zh-CN" sz="2000" noProof="1" smtClean="0">
                <a:solidFill>
                  <a:srgbClr val="008080"/>
                </a:solidFill>
              </a:rPr>
              <a:t>at the ISM derived </a:t>
            </a:r>
            <a:r>
              <a:rPr lang="en-US" altLang="zh-CN" sz="2000" noProof="1">
                <a:solidFill>
                  <a:srgbClr val="008080"/>
                </a:solidFill>
              </a:rPr>
              <a:t>by B/C !</a:t>
            </a:r>
          </a:p>
          <a:p>
            <a:pPr eaLnBrk="1" hangingPunct="1">
              <a:buFont typeface="Wingdings" pitchFamily="2" charset="2"/>
              <a:buChar char=""/>
            </a:pPr>
            <a:r>
              <a:rPr lang="en-US" altLang="zh-CN" sz="2000" noProof="1">
                <a:solidFill>
                  <a:srgbClr val="008080"/>
                </a:solidFill>
              </a:rPr>
              <a:t>The pulsar </a:t>
            </a:r>
            <a:r>
              <a:rPr lang="en-US" altLang="zh-CN" sz="2000" noProof="1" smtClean="0">
                <a:solidFill>
                  <a:srgbClr val="008080"/>
                </a:solidFill>
              </a:rPr>
              <a:t>contribution </a:t>
            </a:r>
            <a:r>
              <a:rPr lang="en-US" altLang="zh-CN" sz="2000" noProof="1">
                <a:solidFill>
                  <a:srgbClr val="008080"/>
                </a:solidFill>
              </a:rPr>
              <a:t>of e+ </a:t>
            </a:r>
            <a:r>
              <a:rPr lang="en-US" altLang="zh-CN" sz="2000" noProof="1" smtClean="0">
                <a:solidFill>
                  <a:srgbClr val="008080"/>
                </a:solidFill>
              </a:rPr>
              <a:t>to AMS-02 data is negligible?</a:t>
            </a:r>
            <a:endParaRPr lang="en-US" altLang="zh-CN" sz="2000" noProof="1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5141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</a:rPr>
              <a:t>Positron excess and extra e+ sources</a:t>
            </a:r>
            <a:endParaRPr lang="zh-CN" altLang="en-US" dirty="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5"/>
          <a:stretch>
            <a:fillRect/>
          </a:stretch>
        </p:blipFill>
        <p:spPr bwMode="auto">
          <a:xfrm>
            <a:off x="395288" y="981075"/>
            <a:ext cx="3671887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4"/>
          <p:cNvSpPr txBox="1">
            <a:spLocks noChangeArrowheads="1"/>
          </p:cNvSpPr>
          <p:nvPr/>
        </p:nvSpPr>
        <p:spPr bwMode="auto">
          <a:xfrm>
            <a:off x="4478338" y="1125538"/>
            <a:ext cx="4176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8080"/>
                </a:solidFill>
              </a:rPr>
              <a:t>Positron excess is confirmed by different experiments. </a:t>
            </a:r>
            <a:endParaRPr lang="zh-CN" altLang="en-US" sz="2400">
              <a:solidFill>
                <a:srgbClr val="00808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8338" y="2349500"/>
            <a:ext cx="441414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008080"/>
                </a:solidFill>
              </a:rPr>
              <a:t>Extra positron sources: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008080"/>
                </a:solidFill>
              </a:rPr>
              <a:t>Astrophysical </a:t>
            </a:r>
            <a:r>
              <a:rPr lang="en-US" altLang="zh-CN" sz="2400" dirty="0" smtClean="0">
                <a:solidFill>
                  <a:srgbClr val="008080"/>
                </a:solidFill>
              </a:rPr>
              <a:t>sources - pulsars</a:t>
            </a:r>
            <a:endParaRPr lang="en-US" altLang="zh-CN" sz="2400" dirty="0">
              <a:solidFill>
                <a:srgbClr val="008080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008080"/>
                </a:solidFill>
              </a:rPr>
              <a:t>Dark matter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sp>
        <p:nvSpPr>
          <p:cNvPr id="6150" name="文本框 9"/>
          <p:cNvSpPr txBox="1">
            <a:spLocks noChangeArrowheads="1"/>
          </p:cNvSpPr>
          <p:nvPr/>
        </p:nvSpPr>
        <p:spPr bwMode="auto">
          <a:xfrm>
            <a:off x="395288" y="5854700"/>
            <a:ext cx="781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DM needs very large annihilation cross, but severely constrained by Fermi and Planck observations.</a:t>
            </a:r>
            <a:endParaRPr lang="zh-CN" altLang="en-US" sz="2000">
              <a:solidFill>
                <a:srgbClr val="008080"/>
              </a:solidFill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0" y="3840162"/>
            <a:ext cx="91059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文本框 13"/>
          <p:cNvSpPr txBox="1">
            <a:spLocks noChangeArrowheads="1"/>
          </p:cNvSpPr>
          <p:nvPr/>
        </p:nvSpPr>
        <p:spPr bwMode="auto">
          <a:xfrm>
            <a:off x="400050" y="5402263"/>
            <a:ext cx="4681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Q. Xiang, X. Bi, S. Lin, P. Yin 2017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2125" y="4509120"/>
            <a:ext cx="2088356" cy="523220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Excluded!?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4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Can positrons come from nearby pulsars?</a:t>
            </a:r>
            <a:endParaRPr lang="zh-CN" alt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48" y="1600200"/>
            <a:ext cx="65943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660232" y="4293096"/>
            <a:ext cx="187220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Yin, Yu, Yuan, Bi, PRD2013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8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 err="1" smtClean="0"/>
              <a:t>Geminga</a:t>
            </a:r>
            <a:r>
              <a:rPr lang="en-US" altLang="zh-CN" sz="3600" dirty="0" smtClean="0"/>
              <a:t> and </a:t>
            </a:r>
            <a:r>
              <a:rPr lang="en-US" altLang="zh-CN" sz="3600" dirty="0" err="1" smtClean="0"/>
              <a:t>Monogem</a:t>
            </a:r>
            <a:r>
              <a:rPr lang="en-US" altLang="zh-CN" sz="3600" dirty="0" smtClean="0"/>
              <a:t> are most possible candidates</a:t>
            </a:r>
            <a:endParaRPr lang="zh-CN" alt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340768"/>
            <a:ext cx="5256584" cy="344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86916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Considering all possible uncertainties, pulsars can explain the positron excess marginally assuming 100% spin-down energy </a:t>
            </a:r>
            <a:r>
              <a:rPr lang="en-US" altLang="zh-CN" sz="2000" b="1" dirty="0" smtClean="0"/>
              <a:t>converted </a:t>
            </a:r>
            <a:r>
              <a:rPr lang="en-US" altLang="zh-CN" sz="2000" b="1" dirty="0" smtClean="0"/>
              <a:t>to e+-.  </a:t>
            </a:r>
            <a:endParaRPr lang="zh-CN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64535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But, the HAWC result seems to indicate the pulsar scenario is excluded either, so that no proper extra positron sources available to account for positron excess! </a:t>
            </a:r>
            <a:endParaRPr lang="zh-CN" altLang="en-US" sz="24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2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660525"/>
            <a:ext cx="32512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12049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</a:rPr>
              <a:t>Diffusion in ISM must be large!</a:t>
            </a:r>
            <a:endParaRPr lang="zh-CN" altLang="en-US" dirty="0" smtClean="0"/>
          </a:p>
        </p:txBody>
      </p:sp>
      <p:pic>
        <p:nvPicPr>
          <p:cNvPr id="922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81163"/>
            <a:ext cx="33020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4194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7"/>
          <p:cNvSpPr txBox="1">
            <a:spLocks noChangeArrowheads="1"/>
          </p:cNvSpPr>
          <p:nvPr/>
        </p:nvSpPr>
        <p:spPr bwMode="auto">
          <a:xfrm>
            <a:off x="403225" y="416242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Contradiction#2</a:t>
            </a:r>
            <a:endParaRPr lang="zh-CN" altLang="en-US" sz="2000">
              <a:solidFill>
                <a:srgbClr val="008080"/>
              </a:solidFill>
            </a:endParaRPr>
          </a:p>
        </p:txBody>
      </p:sp>
      <p:sp>
        <p:nvSpPr>
          <p:cNvPr id="9223" name="文本框 8"/>
          <p:cNvSpPr txBox="1">
            <a:spLocks noChangeArrowheads="1"/>
          </p:cNvSpPr>
          <p:nvPr/>
        </p:nvSpPr>
        <p:spPr bwMode="auto">
          <a:xfrm>
            <a:off x="6732588" y="3978275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Trotta </a:t>
            </a:r>
            <a:r>
              <a:rPr lang="en-US" altLang="zh-CN" i="1" dirty="0">
                <a:solidFill>
                  <a:srgbClr val="008080"/>
                </a:solidFill>
              </a:rPr>
              <a:t>et al. </a:t>
            </a:r>
            <a:r>
              <a:rPr lang="en-US" altLang="zh-CN" dirty="0">
                <a:solidFill>
                  <a:srgbClr val="008080"/>
                </a:solidFill>
              </a:rPr>
              <a:t>2011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9224" name="文本框 9"/>
          <p:cNvSpPr txBox="1">
            <a:spLocks noChangeArrowheads="1"/>
          </p:cNvSpPr>
          <p:nvPr/>
        </p:nvSpPr>
        <p:spPr bwMode="auto">
          <a:xfrm>
            <a:off x="1458913" y="1412875"/>
            <a:ext cx="741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B/C                                    anti-proton                     diffuse gamma-ray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9225" name="文本框 10"/>
          <p:cNvSpPr txBox="1">
            <a:spLocks noChangeArrowheads="1"/>
          </p:cNvSpPr>
          <p:nvPr/>
        </p:nvSpPr>
        <p:spPr bwMode="auto">
          <a:xfrm>
            <a:off x="403225" y="1028700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Contradiction#1</a:t>
            </a:r>
            <a:endParaRPr lang="zh-CN" altLang="en-US" sz="2000">
              <a:solidFill>
                <a:srgbClr val="008080"/>
              </a:solidFill>
            </a:endParaRPr>
          </a:p>
        </p:txBody>
      </p:sp>
      <p:pic>
        <p:nvPicPr>
          <p:cNvPr id="9226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62475"/>
            <a:ext cx="38401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文本框 12"/>
          <p:cNvSpPr txBox="1">
            <a:spLocks noChangeArrowheads="1"/>
          </p:cNvSpPr>
          <p:nvPr/>
        </p:nvSpPr>
        <p:spPr bwMode="auto">
          <a:xfrm>
            <a:off x="4554538" y="6396038"/>
            <a:ext cx="374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The H.E.S.S Collaboration 2017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9228" name="文本框 13"/>
          <p:cNvSpPr txBox="1">
            <a:spLocks noChangeArrowheads="1"/>
          </p:cNvSpPr>
          <p:nvPr/>
        </p:nvSpPr>
        <p:spPr bwMode="auto">
          <a:xfrm>
            <a:off x="5286374" y="4948238"/>
            <a:ext cx="37501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8080"/>
                </a:solidFill>
              </a:rPr>
              <a:t>H.E.S.S has observed 20 </a:t>
            </a:r>
            <a:r>
              <a:rPr lang="en-US" altLang="zh-CN" sz="2400" dirty="0" err="1">
                <a:solidFill>
                  <a:srgbClr val="008080"/>
                </a:solidFill>
              </a:rPr>
              <a:t>TeV</a:t>
            </a:r>
            <a:r>
              <a:rPr lang="en-US" altLang="zh-CN" sz="2400" dirty="0">
                <a:solidFill>
                  <a:srgbClr val="008080"/>
                </a:solidFill>
              </a:rPr>
              <a:t> e-/e</a:t>
            </a:r>
            <a:r>
              <a:rPr lang="en-US" altLang="zh-CN" sz="2400" dirty="0" smtClean="0">
                <a:solidFill>
                  <a:srgbClr val="008080"/>
                </a:solidFill>
              </a:rPr>
              <a:t>+ -&gt; no source exist within few pc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sp>
        <p:nvSpPr>
          <p:cNvPr id="15" name="左箭头 14"/>
          <p:cNvSpPr/>
          <p:nvPr/>
        </p:nvSpPr>
        <p:spPr>
          <a:xfrm>
            <a:off x="4530725" y="5256213"/>
            <a:ext cx="611188" cy="215900"/>
          </a:xfrm>
          <a:prstGeom prst="lef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7489"/>
            <a:ext cx="3049790" cy="233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15" y="1760538"/>
            <a:ext cx="2929059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6319" y="4163219"/>
            <a:ext cx="16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4292601" y="4130675"/>
            <a:ext cx="19471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008080"/>
                </a:solidFill>
              </a:rPr>
              <a:t>Yuan </a:t>
            </a:r>
            <a:r>
              <a:rPr lang="en-US" altLang="zh-CN" i="1" dirty="0">
                <a:solidFill>
                  <a:srgbClr val="008080"/>
                </a:solidFill>
              </a:rPr>
              <a:t>et al. </a:t>
            </a:r>
            <a:r>
              <a:rPr lang="en-US" altLang="zh-CN" dirty="0" smtClean="0">
                <a:solidFill>
                  <a:srgbClr val="008080"/>
                </a:solidFill>
              </a:rPr>
              <a:t>2017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7128792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Two-zone diffusion for </a:t>
            </a:r>
            <a:r>
              <a:rPr lang="en-US" altLang="zh-CN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endParaRPr lang="zh-CN" altLang="en-US" dirty="0" smtClean="0"/>
          </a:p>
        </p:txBody>
      </p:sp>
      <p:pic>
        <p:nvPicPr>
          <p:cNvPr id="10243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7149"/>
            <a:ext cx="5928717" cy="358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文本框 1"/>
          <p:cNvSpPr txBox="1">
            <a:spLocks noChangeArrowheads="1"/>
          </p:cNvSpPr>
          <p:nvPr/>
        </p:nvSpPr>
        <p:spPr bwMode="auto">
          <a:xfrm>
            <a:off x="827584" y="5002273"/>
            <a:ext cx="75608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"/>
            </a:pPr>
            <a:r>
              <a:rPr lang="en-US" altLang="zh-CN" sz="2400" dirty="0" smtClean="0">
                <a:solidFill>
                  <a:srgbClr val="008080"/>
                </a:solidFill>
              </a:rPr>
              <a:t>The slow diffusion region is near the source; while the diffusion is still fast in most interstellar space. </a:t>
            </a:r>
            <a:endParaRPr lang="en-US" altLang="zh-CN" sz="24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1698" y="246964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</a:t>
            </a:r>
            <a:r>
              <a:rPr lang="en-US" altLang="zh-CN" sz="2400" baseline="-25000" dirty="0" smtClean="0"/>
              <a:t>*</a:t>
            </a:r>
            <a:endParaRPr lang="zh-CN" altLang="en-US" sz="2400" baseline="-25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057528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Two-zone diffusion for </a:t>
            </a:r>
            <a:r>
              <a:rPr lang="en-US" altLang="zh-CN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endParaRPr lang="zh-CN" altLang="en-US" dirty="0" smtClean="0"/>
          </a:p>
        </p:txBody>
      </p:sp>
      <p:pic>
        <p:nvPicPr>
          <p:cNvPr id="1126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963613"/>
            <a:ext cx="4416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1"/>
          <p:cNvSpPr txBox="1">
            <a:spLocks noChangeArrowheads="1"/>
          </p:cNvSpPr>
          <p:nvPr/>
        </p:nvSpPr>
        <p:spPr bwMode="auto">
          <a:xfrm>
            <a:off x="444500" y="1239838"/>
            <a:ext cx="27035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Propagation equation:</a:t>
            </a:r>
          </a:p>
        </p:txBody>
      </p:sp>
      <p:pic>
        <p:nvPicPr>
          <p:cNvPr id="1126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716088"/>
            <a:ext cx="36734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文本框 2"/>
          <p:cNvSpPr txBox="1">
            <a:spLocks noChangeArrowheads="1"/>
          </p:cNvSpPr>
          <p:nvPr/>
        </p:nvSpPr>
        <p:spPr bwMode="auto">
          <a:xfrm>
            <a:off x="515938" y="2039938"/>
            <a:ext cx="2555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Diffusion coefficient:</a:t>
            </a:r>
          </a:p>
        </p:txBody>
      </p:sp>
      <p:sp>
        <p:nvSpPr>
          <p:cNvPr id="11271" name="文本框 3"/>
          <p:cNvSpPr txBox="1">
            <a:spLocks noChangeArrowheads="1"/>
          </p:cNvSpPr>
          <p:nvPr/>
        </p:nvSpPr>
        <p:spPr bwMode="auto">
          <a:xfrm>
            <a:off x="2874963" y="2762250"/>
            <a:ext cx="597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D1 is derived by HAWC, D2 is the normal value</a:t>
            </a:r>
          </a:p>
        </p:txBody>
      </p:sp>
      <p:sp>
        <p:nvSpPr>
          <p:cNvPr id="11272" name="文本框 4"/>
          <p:cNvSpPr txBox="1">
            <a:spLocks noChangeArrowheads="1"/>
          </p:cNvSpPr>
          <p:nvPr/>
        </p:nvSpPr>
        <p:spPr bwMode="auto">
          <a:xfrm>
            <a:off x="458788" y="3212976"/>
            <a:ext cx="483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8080"/>
                </a:solidFill>
              </a:rPr>
              <a:t>Numerical solution is required!</a:t>
            </a:r>
          </a:p>
        </p:txBody>
      </p:sp>
      <p:pic>
        <p:nvPicPr>
          <p:cNvPr id="11273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673351"/>
            <a:ext cx="2844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文本框 5"/>
          <p:cNvSpPr txBox="1">
            <a:spLocks noChangeArrowheads="1"/>
          </p:cNvSpPr>
          <p:nvPr/>
        </p:nvSpPr>
        <p:spPr bwMode="auto">
          <a:xfrm>
            <a:off x="465138" y="4319588"/>
            <a:ext cx="23352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Operator splitting:</a:t>
            </a:r>
          </a:p>
        </p:txBody>
      </p:sp>
      <p:sp>
        <p:nvSpPr>
          <p:cNvPr id="11275" name="文本框 6"/>
          <p:cNvSpPr txBox="1">
            <a:spLocks noChangeArrowheads="1"/>
          </p:cNvSpPr>
          <p:nvPr/>
        </p:nvSpPr>
        <p:spPr bwMode="auto">
          <a:xfrm>
            <a:off x="179512" y="5085184"/>
            <a:ext cx="88279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finite volume method is adopted for the diffusion </a:t>
            </a:r>
            <a:r>
              <a:rPr lang="en-US" altLang="zh-CN" sz="2000" dirty="0" smtClean="0">
                <a:solidFill>
                  <a:srgbClr val="008080"/>
                </a:solidFill>
              </a:rPr>
              <a:t>operator</a:t>
            </a:r>
            <a:endParaRPr lang="en-US" altLang="zh-CN" sz="2000" dirty="0">
              <a:solidFill>
                <a:srgbClr val="00808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GALPROP and DRAGON only apply to cases of smooth varying of </a:t>
            </a:r>
            <a:r>
              <a:rPr lang="en-US" altLang="zh-CN" sz="2000" dirty="0" smtClean="0">
                <a:solidFill>
                  <a:srgbClr val="008080"/>
                </a:solidFill>
              </a:rPr>
              <a:t>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rgbClr val="008080"/>
                </a:solidFill>
              </a:rPr>
              <a:t>We may expect the scenario be between the normal case and HAWC case</a:t>
            </a:r>
            <a:endParaRPr lang="en-US" altLang="zh-CN" sz="2200" b="1" dirty="0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7488832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Unexpected result of positron flux!</a:t>
            </a:r>
            <a:endParaRPr lang="zh-CN" altLang="en-US" dirty="0" smtClean="0"/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4572000" cy="32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508125"/>
            <a:ext cx="4594189" cy="32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本框 1"/>
          <p:cNvSpPr txBox="1">
            <a:spLocks noChangeArrowheads="1"/>
          </p:cNvSpPr>
          <p:nvPr/>
        </p:nvSpPr>
        <p:spPr bwMode="auto">
          <a:xfrm>
            <a:off x="755576" y="1173163"/>
            <a:ext cx="3924374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8080"/>
                </a:solidFill>
              </a:rPr>
              <a:t>Spatial distribution of </a:t>
            </a:r>
            <a:r>
              <a:rPr lang="en-US" altLang="zh-CN" sz="2000" dirty="0" smtClean="0">
                <a:solidFill>
                  <a:srgbClr val="008080"/>
                </a:solidFill>
              </a:rPr>
              <a:t>e-</a:t>
            </a:r>
            <a:r>
              <a:rPr lang="en-US" altLang="zh-CN" sz="2000" dirty="0">
                <a:solidFill>
                  <a:srgbClr val="008080"/>
                </a:solidFill>
              </a:rPr>
              <a:t>/e+</a:t>
            </a:r>
          </a:p>
        </p:txBody>
      </p:sp>
      <p:sp>
        <p:nvSpPr>
          <p:cNvPr id="12294" name="文本框 2"/>
          <p:cNvSpPr txBox="1">
            <a:spLocks noChangeArrowheads="1"/>
          </p:cNvSpPr>
          <p:nvPr/>
        </p:nvSpPr>
        <p:spPr bwMode="auto">
          <a:xfrm>
            <a:off x="5327650" y="1173163"/>
            <a:ext cx="3502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Spectrum at the earth</a:t>
            </a:r>
          </a:p>
        </p:txBody>
      </p:sp>
      <p:sp>
        <p:nvSpPr>
          <p:cNvPr id="12295" name="文本框 6"/>
          <p:cNvSpPr txBox="1">
            <a:spLocks noChangeArrowheads="1"/>
          </p:cNvSpPr>
          <p:nvPr/>
        </p:nvSpPr>
        <p:spPr bwMode="auto">
          <a:xfrm>
            <a:off x="469900" y="4797425"/>
            <a:ext cx="460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K. Fang, X. Bi, P. Yin, Q. Yuan 2018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12296" name="文本框 7"/>
          <p:cNvSpPr txBox="1">
            <a:spLocks noChangeArrowheads="1"/>
          </p:cNvSpPr>
          <p:nvPr/>
        </p:nvSpPr>
        <p:spPr bwMode="auto">
          <a:xfrm>
            <a:off x="469900" y="5216525"/>
            <a:ext cx="8208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Black line: fast diffusion with normal speed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Red line: slow diffusion given by HAWC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Other lines: two-zone diffusion with </a:t>
            </a:r>
            <a:r>
              <a:rPr lang="en-US" altLang="zh-CN" sz="2000" dirty="0" smtClean="0">
                <a:solidFill>
                  <a:srgbClr val="008080"/>
                </a:solidFill>
              </a:rPr>
              <a:t>r</a:t>
            </a:r>
            <a:r>
              <a:rPr lang="en-US" altLang="zh-CN" sz="2000" baseline="-25000" dirty="0" smtClean="0">
                <a:solidFill>
                  <a:srgbClr val="008080"/>
                </a:solidFill>
              </a:rPr>
              <a:t>*</a:t>
            </a:r>
            <a:r>
              <a:rPr lang="en-US" altLang="zh-CN" sz="2000" dirty="0" smtClean="0">
                <a:solidFill>
                  <a:srgbClr val="008080"/>
                </a:solidFill>
              </a:rPr>
              <a:t>=40 </a:t>
            </a:r>
            <a:r>
              <a:rPr lang="en-US" altLang="zh-CN" sz="2000" dirty="0">
                <a:solidFill>
                  <a:srgbClr val="008080"/>
                </a:solidFill>
              </a:rPr>
              <a:t>pc, 70 pc, 100 pc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843808" y="2564904"/>
            <a:ext cx="0" cy="16561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4156" y="2780928"/>
            <a:ext cx="78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Earth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4867</TotalTime>
  <Words>1015</Words>
  <Application>Microsoft Office PowerPoint</Application>
  <PresentationFormat>全屏显示(4:3)</PresentationFormat>
  <Paragraphs>119</Paragraphs>
  <Slides>17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Geminga周围宇宙线慢扩散和伽马射线辐射</vt:lpstr>
      <vt:lpstr>TeV gamma-ray halo of Geminga</vt:lpstr>
      <vt:lpstr>Positron excess and extra e+ sources</vt:lpstr>
      <vt:lpstr>Can positrons come from nearby pulsars?</vt:lpstr>
      <vt:lpstr>Geminga and Monogem are most possible candidates</vt:lpstr>
      <vt:lpstr>Diffusion in ISM must be large!</vt:lpstr>
      <vt:lpstr>Two-zone diffusion for Geminga</vt:lpstr>
      <vt:lpstr>Two-zone diffusion for Geminga</vt:lpstr>
      <vt:lpstr>Unexpected result of positron flux!</vt:lpstr>
      <vt:lpstr>Geminga (considering the HAWC new observaton) solves the positron excess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讨论：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of monochromatic gamma from DM annihilation</dc:title>
  <dc:creator>bixj</dc:creator>
  <cp:lastModifiedBy>bixj</cp:lastModifiedBy>
  <cp:revision>172</cp:revision>
  <dcterms:created xsi:type="dcterms:W3CDTF">2017-10-06T02:17:37Z</dcterms:created>
  <dcterms:modified xsi:type="dcterms:W3CDTF">2018-10-09T04:04:54Z</dcterms:modified>
</cp:coreProperties>
</file>