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6" r:id="rId3"/>
    <p:sldId id="309" r:id="rId4"/>
    <p:sldId id="310" r:id="rId5"/>
    <p:sldId id="312" r:id="rId6"/>
    <p:sldId id="298" r:id="rId7"/>
    <p:sldId id="313" r:id="rId8"/>
    <p:sldId id="300" r:id="rId9"/>
    <p:sldId id="270" r:id="rId10"/>
    <p:sldId id="302" r:id="rId11"/>
    <p:sldId id="272" r:id="rId12"/>
    <p:sldId id="275" r:id="rId13"/>
    <p:sldId id="273" r:id="rId14"/>
    <p:sldId id="304" r:id="rId15"/>
    <p:sldId id="303" r:id="rId16"/>
    <p:sldId id="305" r:id="rId17"/>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7" autoAdjust="0"/>
    <p:restoredTop sz="79676" autoAdjust="0"/>
  </p:normalViewPr>
  <p:slideViewPr>
    <p:cSldViewPr showGuides="1">
      <p:cViewPr varScale="1">
        <p:scale>
          <a:sx n="64" d="100"/>
          <a:sy n="64" d="100"/>
        </p:scale>
        <p:origin x="-1422" y="-108"/>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6BBC1-1181-4F00-A943-7C82148A5F71}" type="datetimeFigureOut">
              <a:rPr lang="zh-CN" altLang="en-US" smtClean="0"/>
              <a:t>2018/10/9</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17122B-E6A3-4A3E-93E1-C1C4807F72B5}" type="slidenum">
              <a:rPr lang="zh-CN" altLang="en-US" smtClean="0"/>
              <a:t>‹#›</a:t>
            </a:fld>
            <a:endParaRPr lang="zh-CN" altLang="en-US"/>
          </a:p>
        </p:txBody>
      </p:sp>
    </p:spTree>
    <p:extLst>
      <p:ext uri="{BB962C8B-B14F-4D97-AF65-F5344CB8AC3E}">
        <p14:creationId xmlns:p14="http://schemas.microsoft.com/office/powerpoint/2010/main" val="293294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大家好，我是姚玉华，我下面给大家报告的题目是“利用羊八井复合阵列寻找几十</a:t>
            </a:r>
            <a:r>
              <a:rPr lang="en-US" altLang="zh-CN" dirty="0" err="1" smtClean="0"/>
              <a:t>TeV</a:t>
            </a:r>
            <a:r>
              <a:rPr lang="zh-CN" altLang="en-US" dirty="0" smtClean="0"/>
              <a:t>以上伽玛电子事例”</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4E17122B-E6A3-4A3E-93E1-C1C4807F72B5}" type="slidenum">
              <a:rPr lang="zh-CN" altLang="en-US" smtClean="0"/>
              <a:t>1</a:t>
            </a:fld>
            <a:endParaRPr lang="zh-CN" altLang="en-US"/>
          </a:p>
        </p:txBody>
      </p:sp>
    </p:spTree>
    <p:extLst>
      <p:ext uri="{BB962C8B-B14F-4D97-AF65-F5344CB8AC3E}">
        <p14:creationId xmlns:p14="http://schemas.microsoft.com/office/powerpoint/2010/main" val="21632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实验模拟数据单个水池子的</a:t>
            </a:r>
            <a:r>
              <a:rPr lang="en-US" altLang="zh-CN" dirty="0" smtClean="0"/>
              <a:t>μ</a:t>
            </a:r>
            <a:r>
              <a:rPr lang="zh-CN" altLang="en-US" dirty="0" smtClean="0"/>
              <a:t>子的对比</a:t>
            </a:r>
            <a:endParaRPr lang="zh-CN" altLang="en-US" dirty="0"/>
          </a:p>
        </p:txBody>
      </p:sp>
      <p:sp>
        <p:nvSpPr>
          <p:cNvPr id="4" name="灯片编号占位符 3"/>
          <p:cNvSpPr>
            <a:spLocks noGrp="1"/>
          </p:cNvSpPr>
          <p:nvPr>
            <p:ph type="sldNum" sz="quarter" idx="10"/>
          </p:nvPr>
        </p:nvSpPr>
        <p:spPr/>
        <p:txBody>
          <a:bodyPr/>
          <a:lstStyle/>
          <a:p>
            <a:fld id="{4E17122B-E6A3-4A3E-93E1-C1C4807F72B5}" type="slidenum">
              <a:rPr lang="zh-CN" altLang="en-US" smtClean="0"/>
              <a:t>14</a:t>
            </a:fld>
            <a:endParaRPr lang="zh-CN" altLang="en-US"/>
          </a:p>
        </p:txBody>
      </p:sp>
    </p:spTree>
    <p:extLst>
      <p:ext uri="{BB962C8B-B14F-4D97-AF65-F5344CB8AC3E}">
        <p14:creationId xmlns:p14="http://schemas.microsoft.com/office/powerpoint/2010/main" val="85442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主要分为下面</a:t>
            </a:r>
            <a:r>
              <a:rPr lang="en-US" altLang="zh-CN" dirty="0" smtClean="0"/>
              <a:t>5</a:t>
            </a:r>
            <a:r>
              <a:rPr lang="zh-CN" altLang="en-US" dirty="0" smtClean="0"/>
              <a:t>个部分介绍：</a:t>
            </a:r>
            <a:endParaRPr lang="zh-CN" altLang="en-US" dirty="0"/>
          </a:p>
        </p:txBody>
      </p:sp>
      <p:sp>
        <p:nvSpPr>
          <p:cNvPr id="4" name="灯片编号占位符 3"/>
          <p:cNvSpPr>
            <a:spLocks noGrp="1"/>
          </p:cNvSpPr>
          <p:nvPr>
            <p:ph type="sldNum" sz="quarter" idx="10"/>
          </p:nvPr>
        </p:nvSpPr>
        <p:spPr/>
        <p:txBody>
          <a:bodyPr/>
          <a:lstStyle/>
          <a:p>
            <a:fld id="{4E17122B-E6A3-4A3E-93E1-C1C4807F72B5}" type="slidenum">
              <a:rPr lang="zh-CN" altLang="en-US" smtClean="0"/>
              <a:t>2</a:t>
            </a:fld>
            <a:endParaRPr lang="zh-CN" altLang="en-US"/>
          </a:p>
        </p:txBody>
      </p:sp>
    </p:spTree>
    <p:extLst>
      <p:ext uri="{BB962C8B-B14F-4D97-AF65-F5344CB8AC3E}">
        <p14:creationId xmlns:p14="http://schemas.microsoft.com/office/powerpoint/2010/main" val="176401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701675" y="752475"/>
            <a:ext cx="5264150" cy="3290888"/>
          </a:xfrm>
          <a:ln w="1">
            <a:solidFill>
              <a:schemeClr val="tx1"/>
            </a:solidFill>
          </a:ln>
          <a:extLst>
            <a:ext uri="{909E8E84-426E-40DD-AFC4-6F175D3DCCD1}">
              <a14:hiddenFill xmlns:a14="http://schemas.microsoft.com/office/drawing/2010/main">
                <a:solidFill>
                  <a:schemeClr val="accent1"/>
                </a:solidFill>
              </a14:hiddenFill>
            </a:ext>
          </a:extLst>
        </p:spPr>
      </p:sp>
      <p:sp>
        <p:nvSpPr>
          <p:cNvPr id="7171" name="Rectangle 3"/>
          <p:cNvSpPr>
            <a:spLocks noGrp="1" noChangeArrowheads="1"/>
          </p:cNvSpPr>
          <p:nvPr>
            <p:ph type="body" idx="1"/>
          </p:nvPr>
        </p:nvSpPr>
        <p:spPr>
          <a:xfrm>
            <a:off x="533400" y="4386263"/>
            <a:ext cx="5783263" cy="3951287"/>
          </a:xfrm>
          <a:noFill/>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a:t>尽管宇宙线对粒子物理做出了许多重要贡献，但它来自何处，如何被加速仍是基本问题。</a:t>
            </a:r>
          </a:p>
          <a:p>
            <a:r>
              <a:rPr lang="zh-CN" altLang="en-US" dirty="0"/>
              <a:t>。。。。。。</a:t>
            </a:r>
          </a:p>
          <a:p>
            <a:r>
              <a:rPr lang="zh-CN" altLang="en-US" dirty="0"/>
              <a:t>宇宙线对最前沿的物理也仍然发挥重要的作用。</a:t>
            </a:r>
          </a:p>
          <a:p>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684213" y="684213"/>
            <a:ext cx="5486400" cy="3429000"/>
          </a:xfrm>
          <a:ln w="1">
            <a:solidFill>
              <a:schemeClr val="tx1"/>
            </a:solidFill>
          </a:ln>
          <a:extLst>
            <a:ext uri="{909E8E84-426E-40DD-AFC4-6F175D3DCCD1}">
              <a14:hiddenFill xmlns:a14="http://schemas.microsoft.com/office/drawing/2010/main">
                <a:solidFill>
                  <a:schemeClr val="accent1"/>
                </a:solidFill>
              </a14:hiddenFill>
            </a:ext>
          </a:extLst>
        </p:spPr>
      </p:sp>
      <p:sp>
        <p:nvSpPr>
          <p:cNvPr id="11267" name="Rectangle 3"/>
          <p:cNvSpPr>
            <a:spLocks noGrp="1" noRot="1" noChangeArrowheads="1"/>
          </p:cNvSpPr>
          <p:nvPr>
            <p:ph type="body" idx="1"/>
          </p:nvPr>
        </p:nvSpPr>
        <p:spPr>
          <a:xfrm>
            <a:off x="684213" y="4341813"/>
            <a:ext cx="5486400" cy="4114800"/>
          </a:xfrm>
          <a:noFill/>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a:t>宇宙线的起源加速和传播问题可以用这个图来解释，广为大家接受的理论认为宇宙线起源和加速于剧烈天体演化所产生的激波的加速。由于存在星际磁场，加速后的宇宙线粒子在传播过程中会丢失原先的方向信息，从而最好的研究起源的方法是观测中性粒子，比如伽玛或中微子，但这样的方法只适用于正在加速之中的宇宙线的源。现在已经观测到很多的伽玛源，这些伽玛可以解释为高能电子的辐射。比如这是“蟹状星云”的伽玛谱，其双峰结构就是来自电子辐射的典型的特征。占主导地位的原子核也应该在这些地方被加速，但直接的证据还没有。另一方面，对于古老的宇宙线的研究只能靠对宇宙线自身的观测了。各向异性的观测则可以获得大量有关宇宙线传播的知识。</a:t>
            </a:r>
          </a:p>
          <a:p>
            <a:r>
              <a:rPr lang="zh-CN" altLang="en-US"/>
              <a:t>我们在</a:t>
            </a:r>
            <a:r>
              <a:rPr lang="en-US" altLang="zh-CN"/>
              <a:t>1.2</a:t>
            </a:r>
            <a:r>
              <a:rPr lang="zh-CN" altLang="en-US"/>
              <a:t>和</a:t>
            </a:r>
            <a:r>
              <a:rPr lang="en-US" altLang="zh-CN"/>
              <a:t>2</a:t>
            </a:r>
            <a:r>
              <a:rPr lang="zh-CN" altLang="en-US"/>
              <a:t>上都做出了国际先进水平的工作</a:t>
            </a:r>
            <a:r>
              <a:rPr lang="en-US" altLang="zh-CN"/>
              <a:t>.</a:t>
            </a: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DD558-25BD-4CF7-9C8A-A280FED5CEF3}" type="slidenum">
              <a:rPr lang="en-US" altLang="zh-CN"/>
              <a:pPr/>
              <a:t>5</a:t>
            </a:fld>
            <a:endParaRPr lang="en-US" altLang="zh-CN"/>
          </a:p>
        </p:txBody>
      </p:sp>
      <p:sp>
        <p:nvSpPr>
          <p:cNvPr id="13314" name="Rectangle 2"/>
          <p:cNvSpPr>
            <a:spLocks noGrp="1" noRot="1" noChangeAspect="1" noChangeArrowheads="1" noTextEdit="1"/>
          </p:cNvSpPr>
          <p:nvPr>
            <p:ph type="sldImg"/>
          </p:nvPr>
        </p:nvSpPr>
        <p:spPr>
          <a:xfrm>
            <a:off x="687388" y="685800"/>
            <a:ext cx="5486400" cy="3429000"/>
          </a:xfrm>
          <a:ln/>
        </p:spPr>
      </p:sp>
      <p:sp>
        <p:nvSpPr>
          <p:cNvPr id="13315" name="Rectangle 3"/>
          <p:cNvSpPr>
            <a:spLocks noGrp="1" noChangeArrowheads="1"/>
          </p:cNvSpPr>
          <p:nvPr>
            <p:ph type="body" idx="1"/>
          </p:nvPr>
        </p:nvSpPr>
        <p:spPr>
          <a:xfrm>
            <a:off x="914400" y="4343400"/>
            <a:ext cx="5029200" cy="4114800"/>
          </a:xfrm>
        </p:spPr>
        <p:txBody>
          <a:bodyPr lIns="87956" tIns="43978" rIns="87956" bIns="43978"/>
          <a:lstStyle/>
          <a:p>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投点天顶角的分布在</a:t>
            </a:r>
            <a:r>
              <a:rPr lang="en-US" altLang="zh-CN" dirty="0" smtClean="0"/>
              <a:t>60°</a:t>
            </a:r>
            <a:r>
              <a:rPr lang="zh-CN" altLang="en-US" dirty="0" smtClean="0"/>
              <a:t>截断，所有在后期重建出来的大天顶角的事例实验与模拟吻合得不好</a:t>
            </a:r>
            <a:endParaRPr lang="en-US" altLang="zh-CN" dirty="0" smtClean="0"/>
          </a:p>
          <a:p>
            <a:r>
              <a:rPr lang="zh-CN" altLang="en-US" dirty="0" smtClean="0"/>
              <a:t>模拟的能量范围是</a:t>
            </a:r>
            <a:r>
              <a:rPr lang="en-US" altLang="zh-CN" dirty="0" smtClean="0"/>
              <a:t>1TeV-10PeV</a:t>
            </a:r>
            <a:r>
              <a:rPr lang="zh-CN" altLang="en-US" dirty="0" smtClean="0"/>
              <a:t>，所以在</a:t>
            </a:r>
            <a:r>
              <a:rPr lang="en-US" altLang="zh-CN" dirty="0" err="1" smtClean="0"/>
              <a:t>sumpd</a:t>
            </a:r>
            <a:r>
              <a:rPr lang="zh-CN" altLang="en-US" dirty="0" smtClean="0"/>
              <a:t>的对比时候模拟数据在高能部分掉下去了</a:t>
            </a:r>
            <a:r>
              <a:rPr lang="en-US" altLang="zh-CN" dirty="0" smtClean="0"/>
              <a:t>~</a:t>
            </a:r>
          </a:p>
        </p:txBody>
      </p:sp>
      <p:sp>
        <p:nvSpPr>
          <p:cNvPr id="4" name="灯片编号占位符 3"/>
          <p:cNvSpPr>
            <a:spLocks noGrp="1"/>
          </p:cNvSpPr>
          <p:nvPr>
            <p:ph type="sldNum" sz="quarter" idx="10"/>
          </p:nvPr>
        </p:nvSpPr>
        <p:spPr/>
        <p:txBody>
          <a:bodyPr/>
          <a:lstStyle/>
          <a:p>
            <a:fld id="{4E17122B-E6A3-4A3E-93E1-C1C4807F72B5}" type="slidenum">
              <a:rPr lang="zh-CN" altLang="en-US" smtClean="0"/>
              <a:t>7</a:t>
            </a:fld>
            <a:endParaRPr lang="zh-CN" altLang="en-US"/>
          </a:p>
        </p:txBody>
      </p:sp>
    </p:spTree>
    <p:extLst>
      <p:ext uri="{BB962C8B-B14F-4D97-AF65-F5344CB8AC3E}">
        <p14:creationId xmlns:p14="http://schemas.microsoft.com/office/powerpoint/2010/main" val="416903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实验数据与模拟数据的对比</a:t>
            </a:r>
            <a:endParaRPr lang="zh-CN" altLang="en-US" dirty="0"/>
          </a:p>
        </p:txBody>
      </p:sp>
      <p:sp>
        <p:nvSpPr>
          <p:cNvPr id="4" name="灯片编号占位符 3"/>
          <p:cNvSpPr>
            <a:spLocks noGrp="1"/>
          </p:cNvSpPr>
          <p:nvPr>
            <p:ph type="sldNum" sz="quarter" idx="10"/>
          </p:nvPr>
        </p:nvSpPr>
        <p:spPr/>
        <p:txBody>
          <a:bodyPr/>
          <a:lstStyle/>
          <a:p>
            <a:fld id="{4E17122B-E6A3-4A3E-93E1-C1C4807F72B5}" type="slidenum">
              <a:rPr lang="zh-CN" altLang="en-US" smtClean="0"/>
              <a:t>11</a:t>
            </a:fld>
            <a:endParaRPr lang="zh-CN" altLang="en-US"/>
          </a:p>
        </p:txBody>
      </p:sp>
    </p:spTree>
    <p:extLst>
      <p:ext uri="{BB962C8B-B14F-4D97-AF65-F5344CB8AC3E}">
        <p14:creationId xmlns:p14="http://schemas.microsoft.com/office/powerpoint/2010/main" val="66424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表面探测器的性能大小</a:t>
            </a:r>
            <a:endParaRPr lang="zh-CN" altLang="en-US" dirty="0"/>
          </a:p>
        </p:txBody>
      </p:sp>
      <p:sp>
        <p:nvSpPr>
          <p:cNvPr id="4" name="灯片编号占位符 3"/>
          <p:cNvSpPr>
            <a:spLocks noGrp="1"/>
          </p:cNvSpPr>
          <p:nvPr>
            <p:ph type="sldNum" sz="quarter" idx="10"/>
          </p:nvPr>
        </p:nvSpPr>
        <p:spPr/>
        <p:txBody>
          <a:bodyPr/>
          <a:lstStyle/>
          <a:p>
            <a:fld id="{4E17122B-E6A3-4A3E-93E1-C1C4807F72B5}" type="slidenum">
              <a:rPr lang="zh-CN" altLang="en-US" smtClean="0"/>
              <a:t>12</a:t>
            </a:fld>
            <a:endParaRPr lang="zh-CN" altLang="en-US"/>
          </a:p>
        </p:txBody>
      </p:sp>
    </p:spTree>
    <p:extLst>
      <p:ext uri="{BB962C8B-B14F-4D97-AF65-F5344CB8AC3E}">
        <p14:creationId xmlns:p14="http://schemas.microsoft.com/office/powerpoint/2010/main" val="67419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实验模拟数据单个水池子的</a:t>
            </a:r>
            <a:r>
              <a:rPr lang="en-US" altLang="zh-CN" dirty="0" smtClean="0"/>
              <a:t>μ</a:t>
            </a:r>
            <a:r>
              <a:rPr lang="zh-CN" altLang="en-US" dirty="0" smtClean="0"/>
              <a:t>子的对比</a:t>
            </a:r>
            <a:endParaRPr lang="zh-CN" altLang="en-US" dirty="0"/>
          </a:p>
        </p:txBody>
      </p:sp>
      <p:sp>
        <p:nvSpPr>
          <p:cNvPr id="4" name="灯片编号占位符 3"/>
          <p:cNvSpPr>
            <a:spLocks noGrp="1"/>
          </p:cNvSpPr>
          <p:nvPr>
            <p:ph type="sldNum" sz="quarter" idx="10"/>
          </p:nvPr>
        </p:nvSpPr>
        <p:spPr/>
        <p:txBody>
          <a:bodyPr/>
          <a:lstStyle/>
          <a:p>
            <a:fld id="{4E17122B-E6A3-4A3E-93E1-C1C4807F72B5}" type="slidenum">
              <a:rPr lang="zh-CN" altLang="en-US" smtClean="0"/>
              <a:t>13</a:t>
            </a:fld>
            <a:endParaRPr lang="zh-CN" altLang="en-US"/>
          </a:p>
        </p:txBody>
      </p:sp>
    </p:spTree>
    <p:extLst>
      <p:ext uri="{BB962C8B-B14F-4D97-AF65-F5344CB8AC3E}">
        <p14:creationId xmlns:p14="http://schemas.microsoft.com/office/powerpoint/2010/main" val="854420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2018/4/13</a:t>
            </a:r>
            <a:endParaRPr lang="zh-CN" altLang="en-US" dirty="0"/>
          </a:p>
        </p:txBody>
      </p:sp>
      <p:sp>
        <p:nvSpPr>
          <p:cNvPr id="4" name="日期占位符 3"/>
          <p:cNvSpPr>
            <a:spLocks noGrp="1"/>
          </p:cNvSpPr>
          <p:nvPr>
            <p:ph type="dt" sz="half" idx="10"/>
          </p:nvPr>
        </p:nvSpPr>
        <p:spPr/>
        <p:txBody>
          <a:bodyPr/>
          <a:lstStyle/>
          <a:p>
            <a:fld id="{4148AA6C-67BA-4FDE-8FCE-9C8BAE80C4E0}" type="datetime1">
              <a:rPr lang="zh-CN" altLang="en-US" smtClean="0"/>
              <a:t>2018/10/9</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BA9D5173-5519-4282-97BD-A6E3FB9D415E}" type="slidenum">
              <a:rPr lang="zh-CN" altLang="en-US" smtClean="0"/>
              <a:t>‹#›</a:t>
            </a:fld>
            <a:endParaRPr lang="zh-CN" altLang="en-US"/>
          </a:p>
        </p:txBody>
      </p:sp>
    </p:spTree>
    <p:extLst>
      <p:ext uri="{BB962C8B-B14F-4D97-AF65-F5344CB8AC3E}">
        <p14:creationId xmlns:p14="http://schemas.microsoft.com/office/powerpoint/2010/main" val="1382028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4D4789-DB2D-4038-A3E2-D9D9BF562F7C}" type="datetime1">
              <a:rPr lang="zh-CN" altLang="en-US" smtClean="0"/>
              <a:t>2018/10/9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9D5173-5519-4282-97BD-A6E3FB9D415E}" type="slidenum">
              <a:rPr lang="zh-CN" altLang="en-US" smtClean="0"/>
              <a:t>‹#›</a:t>
            </a:fld>
            <a:endParaRPr lang="zh-CN" altLang="en-US"/>
          </a:p>
        </p:txBody>
      </p:sp>
    </p:spTree>
    <p:extLst>
      <p:ext uri="{BB962C8B-B14F-4D97-AF65-F5344CB8AC3E}">
        <p14:creationId xmlns:p14="http://schemas.microsoft.com/office/powerpoint/2010/main" val="367156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6"/>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6"/>
            <a:ext cx="60198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DA1D020-14DB-451B-BB57-9BE7AA857294}" type="datetime1">
              <a:rPr lang="zh-CN" altLang="en-US" smtClean="0"/>
              <a:t>2018/10/9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9D5173-5519-4282-97BD-A6E3FB9D415E}" type="slidenum">
              <a:rPr lang="zh-CN" altLang="en-US" smtClean="0"/>
              <a:t>‹#›</a:t>
            </a:fld>
            <a:endParaRPr lang="zh-CN" altLang="en-US"/>
          </a:p>
        </p:txBody>
      </p:sp>
    </p:spTree>
    <p:extLst>
      <p:ext uri="{BB962C8B-B14F-4D97-AF65-F5344CB8AC3E}">
        <p14:creationId xmlns:p14="http://schemas.microsoft.com/office/powerpoint/2010/main" val="199794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333500"/>
            <a:ext cx="4038600" cy="377163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63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5204354"/>
            <a:ext cx="2133600" cy="396875"/>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4354"/>
            <a:ext cx="2895600" cy="396875"/>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4354"/>
            <a:ext cx="2133600" cy="396875"/>
          </a:xfrm>
        </p:spPr>
        <p:txBody>
          <a:bodyPr/>
          <a:lstStyle>
            <a:lvl1pPr>
              <a:defRPr/>
            </a:lvl1pPr>
          </a:lstStyle>
          <a:p>
            <a:fld id="{0D28EBB2-7A72-4AC4-9B88-13C80D6B9F16}" type="slidenum">
              <a:rPr lang="en-US" altLang="zh-CN"/>
              <a:pPr/>
              <a:t>‹#›</a:t>
            </a:fld>
            <a:endParaRPr lang="en-US" altLang="zh-CN"/>
          </a:p>
        </p:txBody>
      </p:sp>
    </p:spTree>
    <p:extLst>
      <p:ext uri="{BB962C8B-B14F-4D97-AF65-F5344CB8AC3E}">
        <p14:creationId xmlns:p14="http://schemas.microsoft.com/office/powerpoint/2010/main" val="253924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89F163D-2694-4C53-91F7-339EFE1D9208}" type="datetime1">
              <a:rPr lang="zh-CN" altLang="en-US" smtClean="0"/>
              <a:t>2018/10/9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9D5173-5519-4282-97BD-A6E3FB9D415E}" type="slidenum">
              <a:rPr lang="zh-CN" altLang="en-US" smtClean="0"/>
              <a:t>‹#›</a:t>
            </a:fld>
            <a:endParaRPr lang="zh-CN" altLang="en-US"/>
          </a:p>
        </p:txBody>
      </p:sp>
    </p:spTree>
    <p:extLst>
      <p:ext uri="{BB962C8B-B14F-4D97-AF65-F5344CB8AC3E}">
        <p14:creationId xmlns:p14="http://schemas.microsoft.com/office/powerpoint/2010/main" val="41493424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21649D7-DCDF-40F7-B354-485EB3582D82}" type="datetime1">
              <a:rPr lang="zh-CN" altLang="en-US" smtClean="0"/>
              <a:t>2018/10/9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9D5173-5519-4282-97BD-A6E3FB9D415E}" type="slidenum">
              <a:rPr lang="zh-CN" altLang="en-US" smtClean="0"/>
              <a:t>‹#›</a:t>
            </a:fld>
            <a:endParaRPr lang="zh-CN" altLang="en-US"/>
          </a:p>
        </p:txBody>
      </p:sp>
    </p:spTree>
    <p:extLst>
      <p:ext uri="{BB962C8B-B14F-4D97-AF65-F5344CB8AC3E}">
        <p14:creationId xmlns:p14="http://schemas.microsoft.com/office/powerpoint/2010/main" val="1373715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8A5320B-CF2A-4F0D-AC37-1D341477B7C6}" type="datetime1">
              <a:rPr lang="zh-CN" altLang="en-US" smtClean="0"/>
              <a:t>2018/10/9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9D5173-5519-4282-97BD-A6E3FB9D415E}" type="slidenum">
              <a:rPr lang="zh-CN" altLang="en-US" smtClean="0"/>
              <a:t>‹#›</a:t>
            </a:fld>
            <a:endParaRPr lang="zh-CN" altLang="en-US"/>
          </a:p>
        </p:txBody>
      </p:sp>
    </p:spTree>
    <p:extLst>
      <p:ext uri="{BB962C8B-B14F-4D97-AF65-F5344CB8AC3E}">
        <p14:creationId xmlns:p14="http://schemas.microsoft.com/office/powerpoint/2010/main" val="13262236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F76DF35-2A4E-47F5-BE3D-1158E03BA618}" type="datetime1">
              <a:rPr lang="zh-CN" altLang="en-US" smtClean="0"/>
              <a:t>2018/10/9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9D5173-5519-4282-97BD-A6E3FB9D415E}" type="slidenum">
              <a:rPr lang="zh-CN" altLang="en-US" smtClean="0"/>
              <a:t>‹#›</a:t>
            </a:fld>
            <a:endParaRPr lang="zh-CN" altLang="en-US"/>
          </a:p>
        </p:txBody>
      </p:sp>
    </p:spTree>
    <p:extLst>
      <p:ext uri="{BB962C8B-B14F-4D97-AF65-F5344CB8AC3E}">
        <p14:creationId xmlns:p14="http://schemas.microsoft.com/office/powerpoint/2010/main" val="223568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67F7A3A-3747-4039-8339-D1463CFAE472}" type="datetime1">
              <a:rPr lang="zh-CN" altLang="en-US" smtClean="0"/>
              <a:t>2018/10/9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9D5173-5519-4282-97BD-A6E3FB9D415E}" type="slidenum">
              <a:rPr lang="zh-CN" altLang="en-US" smtClean="0"/>
              <a:t>‹#›</a:t>
            </a:fld>
            <a:endParaRPr lang="zh-CN" altLang="en-US"/>
          </a:p>
        </p:txBody>
      </p:sp>
    </p:spTree>
    <p:extLst>
      <p:ext uri="{BB962C8B-B14F-4D97-AF65-F5344CB8AC3E}">
        <p14:creationId xmlns:p14="http://schemas.microsoft.com/office/powerpoint/2010/main" val="9402770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A53194-BDB6-4E89-9C9D-29E467D34AB4}" type="datetime1">
              <a:rPr lang="zh-CN" altLang="en-US" smtClean="0"/>
              <a:t>2018/10/9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9D5173-5519-4282-97BD-A6E3FB9D415E}" type="slidenum">
              <a:rPr lang="zh-CN" altLang="en-US" smtClean="0"/>
              <a:t>‹#›</a:t>
            </a:fld>
            <a:endParaRPr lang="zh-CN" altLang="en-US"/>
          </a:p>
        </p:txBody>
      </p:sp>
    </p:spTree>
    <p:extLst>
      <p:ext uri="{BB962C8B-B14F-4D97-AF65-F5344CB8AC3E}">
        <p14:creationId xmlns:p14="http://schemas.microsoft.com/office/powerpoint/2010/main" val="363954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27541"/>
            <a:ext cx="3008313" cy="968376"/>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EEE8C82-8ABB-4445-8C90-C30DD0005110}" type="datetime1">
              <a:rPr lang="zh-CN" altLang="en-US" smtClean="0"/>
              <a:t>2018/10/9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9D5173-5519-4282-97BD-A6E3FB9D415E}" type="slidenum">
              <a:rPr lang="zh-CN" altLang="en-US" smtClean="0"/>
              <a:t>‹#›</a:t>
            </a:fld>
            <a:endParaRPr lang="zh-CN" altLang="en-US"/>
          </a:p>
        </p:txBody>
      </p:sp>
    </p:spTree>
    <p:extLst>
      <p:ext uri="{BB962C8B-B14F-4D97-AF65-F5344CB8AC3E}">
        <p14:creationId xmlns:p14="http://schemas.microsoft.com/office/powerpoint/2010/main" val="233832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77A86EA-6A4E-45C5-A381-764C36EC62F9}" type="datetime1">
              <a:rPr lang="zh-CN" altLang="en-US" smtClean="0"/>
              <a:t>2018/10/9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9D5173-5519-4282-97BD-A6E3FB9D415E}" type="slidenum">
              <a:rPr lang="zh-CN" altLang="en-US" smtClean="0"/>
              <a:t>‹#›</a:t>
            </a:fld>
            <a:endParaRPr lang="zh-CN" altLang="en-US"/>
          </a:p>
        </p:txBody>
      </p:sp>
    </p:spTree>
    <p:extLst>
      <p:ext uri="{BB962C8B-B14F-4D97-AF65-F5344CB8AC3E}">
        <p14:creationId xmlns:p14="http://schemas.microsoft.com/office/powerpoint/2010/main" val="111926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99592" y="193204"/>
            <a:ext cx="7499176" cy="468394"/>
          </a:xfrm>
          <a:prstGeom prst="rect">
            <a:avLst/>
          </a:prstGeom>
        </p:spPr>
        <p:txBody>
          <a:bodyPr vert="horz" lIns="91440" tIns="45720" rIns="91440" bIns="45720" rtlCol="0" anchor="ctr">
            <a:no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83568" y="913284"/>
            <a:ext cx="8003232" cy="419185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77CA3D4-1BB0-418F-BB22-2C6C4AAD96AB}" type="datetime1">
              <a:rPr lang="zh-CN" altLang="en-US" smtClean="0"/>
              <a:t>2018/10/9</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A9D5173-5519-4282-97BD-A6E3FB9D415E}" type="slidenum">
              <a:rPr lang="zh-CN" altLang="en-US" smtClean="0"/>
              <a:t>‹#›</a:t>
            </a:fld>
            <a:endParaRPr lang="zh-CN" altLang="en-US"/>
          </a:p>
        </p:txBody>
      </p:sp>
    </p:spTree>
    <p:extLst>
      <p:ext uri="{BB962C8B-B14F-4D97-AF65-F5344CB8AC3E}">
        <p14:creationId xmlns:p14="http://schemas.microsoft.com/office/powerpoint/2010/main" val="166114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32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lnSpc>
          <a:spcPct val="150000"/>
        </a:lnSpc>
        <a:spcBef>
          <a:spcPct val="20000"/>
        </a:spcBef>
        <a:buFont typeface="Arial" panose="020B0604020202020204" pitchFamily="34" charset="0"/>
        <a:buChar char="•"/>
        <a:defRPr sz="3200" kern="1200">
          <a:solidFill>
            <a:schemeClr val="tx1"/>
          </a:solidFill>
          <a:latin typeface="黑体" panose="02010609060101010101" pitchFamily="49" charset="-122"/>
          <a:ea typeface="黑体" panose="02010609060101010101" pitchFamily="49" charset="-122"/>
          <a:cs typeface="+mn-cs"/>
        </a:defRPr>
      </a:lvl1pPr>
      <a:lvl2pPr marL="914400" indent="-457200" algn="l" defTabSz="914400" rtl="0" eaLnBrk="1" latinLnBrk="0" hangingPunct="1">
        <a:lnSpc>
          <a:spcPct val="150000"/>
        </a:lnSpc>
        <a:spcBef>
          <a:spcPct val="20000"/>
        </a:spcBef>
        <a:buFont typeface="Wingdings" panose="05000000000000000000" pitchFamily="2" charset="2"/>
        <a:buChar char="ü"/>
        <a:defRPr sz="2800" kern="120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pPr>
              <a:lnSpc>
                <a:spcPct val="150000"/>
              </a:lnSpc>
            </a:pPr>
            <a:r>
              <a:rPr lang="zh-CN" altLang="en-US" dirty="0" smtClean="0"/>
              <a:t>利用羊八井复合阵列</a:t>
            </a:r>
            <a:r>
              <a:rPr lang="zh-CN" altLang="en-US" dirty="0"/>
              <a:t>寻找</a:t>
            </a:r>
            <a:r>
              <a:rPr lang="zh-CN" altLang="en-US" dirty="0" smtClean="0"/>
              <a:t>几十</a:t>
            </a:r>
            <a:r>
              <a:rPr lang="en-US" altLang="zh-CN" dirty="0" err="1" smtClean="0"/>
              <a:t>TeV</a:t>
            </a:r>
            <a:r>
              <a:rPr lang="zh-CN" altLang="en-US" dirty="0" smtClean="0"/>
              <a:t>以上伽玛电子事例</a:t>
            </a:r>
            <a:endParaRPr lang="zh-CN" altLang="en-US" dirty="0"/>
          </a:p>
        </p:txBody>
      </p:sp>
      <p:sp>
        <p:nvSpPr>
          <p:cNvPr id="3" name="副标题 2"/>
          <p:cNvSpPr>
            <a:spLocks noGrp="1"/>
          </p:cNvSpPr>
          <p:nvPr>
            <p:ph type="subTitle" idx="1"/>
          </p:nvPr>
        </p:nvSpPr>
        <p:spPr>
          <a:xfrm>
            <a:off x="899592" y="3238500"/>
            <a:ext cx="7128792" cy="2067272"/>
          </a:xfrm>
        </p:spPr>
        <p:txBody>
          <a:bodyPr>
            <a:normAutofit fontScale="47500" lnSpcReduction="20000"/>
          </a:bodyPr>
          <a:lstStyle/>
          <a:p>
            <a:r>
              <a:rPr lang="zh-CN" altLang="en-US" dirty="0" smtClean="0"/>
              <a:t>报告人：姚玉华（四川大学）</a:t>
            </a:r>
            <a:endParaRPr lang="en-US" altLang="zh-CN" dirty="0" smtClean="0"/>
          </a:p>
          <a:p>
            <a:r>
              <a:rPr lang="zh-CN" altLang="en-US" dirty="0" smtClean="0"/>
              <a:t>合作者：王振（高能所）</a:t>
            </a:r>
            <a:endParaRPr lang="en-US" altLang="zh-CN" dirty="0" smtClean="0"/>
          </a:p>
          <a:p>
            <a:r>
              <a:rPr lang="zh-CN" altLang="en-US" dirty="0" smtClean="0"/>
              <a:t>郭义庆（高能所）</a:t>
            </a:r>
            <a:endParaRPr lang="en-US" altLang="zh-CN" dirty="0" smtClean="0"/>
          </a:p>
          <a:p>
            <a:r>
              <a:rPr lang="zh-CN" altLang="en-US" dirty="0"/>
              <a:t>胡红</a:t>
            </a:r>
            <a:r>
              <a:rPr lang="zh-CN" altLang="en-US" dirty="0" smtClean="0"/>
              <a:t>波（高能所）</a:t>
            </a:r>
            <a:endParaRPr lang="en-US" altLang="zh-CN" dirty="0"/>
          </a:p>
          <a:p>
            <a:r>
              <a:rPr lang="en-US" altLang="zh-CN" dirty="0" smtClean="0"/>
              <a:t>2018/10/9</a:t>
            </a:r>
            <a:endParaRPr lang="zh-CN" altLang="en-US" dirty="0"/>
          </a:p>
        </p:txBody>
      </p:sp>
      <p:sp>
        <p:nvSpPr>
          <p:cNvPr id="4" name="灯片编号占位符 3"/>
          <p:cNvSpPr>
            <a:spLocks noGrp="1"/>
          </p:cNvSpPr>
          <p:nvPr>
            <p:ph type="sldNum" sz="quarter" idx="12"/>
          </p:nvPr>
        </p:nvSpPr>
        <p:spPr/>
        <p:txBody>
          <a:bodyPr/>
          <a:lstStyle/>
          <a:p>
            <a:fld id="{BA9D5173-5519-4282-97BD-A6E3FB9D415E}" type="slidenum">
              <a:rPr lang="zh-CN" altLang="en-US" smtClean="0"/>
              <a:t>1</a:t>
            </a:fld>
            <a:endParaRPr lang="zh-CN" altLang="en-US"/>
          </a:p>
        </p:txBody>
      </p:sp>
    </p:spTree>
    <p:extLst>
      <p:ext uri="{BB962C8B-B14F-4D97-AF65-F5344CB8AC3E}">
        <p14:creationId xmlns:p14="http://schemas.microsoft.com/office/powerpoint/2010/main" val="3702804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2" y="1128974"/>
            <a:ext cx="4536668" cy="3096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29308"/>
            <a:ext cx="4451285" cy="2940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标题 5"/>
          <p:cNvSpPr>
            <a:spLocks noGrp="1"/>
          </p:cNvSpPr>
          <p:nvPr>
            <p:ph type="title"/>
          </p:nvPr>
        </p:nvSpPr>
        <p:spPr/>
        <p:txBody>
          <a:bodyPr/>
          <a:lstStyle/>
          <a:p>
            <a:r>
              <a:rPr lang="zh-CN" altLang="en-US" dirty="0" smtClean="0"/>
              <a:t>角度分辨</a:t>
            </a:r>
            <a:endParaRPr lang="zh-CN" altLang="en-US" dirty="0"/>
          </a:p>
        </p:txBody>
      </p:sp>
      <p:sp>
        <p:nvSpPr>
          <p:cNvPr id="5" name="灯片编号占位符 4"/>
          <p:cNvSpPr>
            <a:spLocks noGrp="1"/>
          </p:cNvSpPr>
          <p:nvPr>
            <p:ph type="sldNum" sz="quarter" idx="12"/>
          </p:nvPr>
        </p:nvSpPr>
        <p:spPr>
          <a:xfrm>
            <a:off x="6553200" y="4992160"/>
            <a:ext cx="2133600" cy="304271"/>
          </a:xfrm>
        </p:spPr>
        <p:txBody>
          <a:bodyPr/>
          <a:lstStyle/>
          <a:p>
            <a:fld id="{BA9D5173-5519-4282-97BD-A6E3FB9D415E}" type="slidenum">
              <a:rPr lang="zh-CN" altLang="en-US" smtClean="0"/>
              <a:t>10</a:t>
            </a:fld>
            <a:endParaRPr lang="zh-CN" altLang="en-US"/>
          </a:p>
        </p:txBody>
      </p:sp>
      <p:sp>
        <p:nvSpPr>
          <p:cNvPr id="7" name="矩形 2"/>
          <p:cNvSpPr>
            <a:spLocks noChangeArrowheads="1"/>
          </p:cNvSpPr>
          <p:nvPr/>
        </p:nvSpPr>
        <p:spPr bwMode="auto">
          <a:xfrm>
            <a:off x="1187624" y="1489348"/>
            <a:ext cx="23762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en-US" altLang="zh-CN" sz="2000" b="1" dirty="0" err="1" smtClean="0">
                <a:solidFill>
                  <a:srgbClr val="0070C0"/>
                </a:solidFill>
                <a:latin typeface="Verdana" pitchFamily="34" charset="0"/>
              </a:rPr>
              <a:t>evenodd_angle</a:t>
            </a:r>
            <a:endParaRPr lang="en-US" altLang="zh-CN" sz="2000" b="1" dirty="0" smtClean="0">
              <a:solidFill>
                <a:srgbClr val="0070C0"/>
              </a:solidFill>
              <a:latin typeface="Verdana" pitchFamily="34" charset="0"/>
            </a:endParaRPr>
          </a:p>
          <a:p>
            <a:pPr>
              <a:spcBef>
                <a:spcPct val="0"/>
              </a:spcBef>
              <a:buFont typeface="Arial" charset="0"/>
              <a:buNone/>
            </a:pPr>
            <a:r>
              <a:rPr lang="zh-CN" altLang="en-US" sz="2000" b="1" dirty="0" smtClean="0">
                <a:solidFill>
                  <a:srgbClr val="0070C0"/>
                </a:solidFill>
                <a:latin typeface="Verdana" pitchFamily="34" charset="0"/>
              </a:rPr>
              <a:t>奇偶校验</a:t>
            </a:r>
            <a:r>
              <a:rPr lang="zh-CN" altLang="en-US" sz="2000" b="1" dirty="0">
                <a:solidFill>
                  <a:srgbClr val="0070C0"/>
                </a:solidFill>
                <a:latin typeface="Verdana" pitchFamily="34" charset="0"/>
              </a:rPr>
              <a:t>角差</a:t>
            </a:r>
          </a:p>
        </p:txBody>
      </p:sp>
      <p:sp>
        <p:nvSpPr>
          <p:cNvPr id="8" name="矩形 3"/>
          <p:cNvSpPr>
            <a:spLocks noChangeArrowheads="1"/>
          </p:cNvSpPr>
          <p:nvPr/>
        </p:nvSpPr>
        <p:spPr bwMode="auto">
          <a:xfrm>
            <a:off x="812800" y="4437088"/>
            <a:ext cx="7863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lnSpc>
                <a:spcPct val="150000"/>
              </a:lnSpc>
              <a:spcBef>
                <a:spcPct val="0"/>
              </a:spcBef>
              <a:buFont typeface="Arial" charset="0"/>
              <a:buNone/>
            </a:pPr>
            <a:r>
              <a:rPr lang="zh-CN" altLang="en-US" sz="1800" b="1" dirty="0">
                <a:latin typeface="Verdana" pitchFamily="34" charset="0"/>
              </a:rPr>
              <a:t> </a:t>
            </a:r>
            <a:r>
              <a:rPr lang="zh-CN" altLang="en-US" sz="1800" b="1" dirty="0" smtClean="0">
                <a:latin typeface="Verdana" pitchFamily="34" charset="0"/>
              </a:rPr>
              <a:t>阵列</a:t>
            </a:r>
            <a:r>
              <a:rPr lang="zh-CN" altLang="en-US" sz="1800" b="1" dirty="0">
                <a:latin typeface="Verdana" pitchFamily="34" charset="0"/>
              </a:rPr>
              <a:t>奇偶校验模拟与实验数据分布基本一致；由</a:t>
            </a:r>
            <a:r>
              <a:rPr lang="zh-CN" altLang="en-US" sz="1800" b="1" dirty="0" smtClean="0">
                <a:latin typeface="Verdana" pitchFamily="34" charset="0"/>
              </a:rPr>
              <a:t>模拟和奇偶校验均给</a:t>
            </a:r>
            <a:r>
              <a:rPr lang="zh-CN" altLang="en-US" sz="1800" b="1" dirty="0">
                <a:latin typeface="Verdana" pitchFamily="34" charset="0"/>
              </a:rPr>
              <a:t>出复合阵列角分辨</a:t>
            </a:r>
            <a:r>
              <a:rPr lang="zh-CN" altLang="en-US" sz="1800" b="1" dirty="0" smtClean="0">
                <a:latin typeface="Verdana" pitchFamily="34" charset="0"/>
              </a:rPr>
              <a:t>为</a:t>
            </a:r>
            <a:r>
              <a:rPr lang="en-US" altLang="zh-CN" sz="1800" b="1" dirty="0" smtClean="0">
                <a:latin typeface="Verdana" pitchFamily="34" charset="0"/>
              </a:rPr>
              <a:t>~</a:t>
            </a:r>
            <a:r>
              <a:rPr lang="en-US" altLang="zh-CN" sz="1800" b="1" dirty="0">
                <a:latin typeface="Verdana" pitchFamily="34" charset="0"/>
              </a:rPr>
              <a:t>1</a:t>
            </a:r>
            <a:r>
              <a:rPr lang="en-US" altLang="zh-CN" sz="1800" b="1" dirty="0" smtClean="0">
                <a:latin typeface="Verdana" pitchFamily="34" charset="0"/>
              </a:rPr>
              <a:t>deg</a:t>
            </a:r>
            <a:r>
              <a:rPr lang="zh-CN" altLang="en-US" sz="1800" b="1" dirty="0">
                <a:latin typeface="Verdana" pitchFamily="34" charset="0"/>
              </a:rPr>
              <a:t>（</a:t>
            </a:r>
            <a:r>
              <a:rPr lang="en-US" altLang="zh-CN" sz="1800" b="1" dirty="0"/>
              <a:t> 50%@</a:t>
            </a:r>
            <a:r>
              <a:rPr lang="zh-CN" altLang="en-US" sz="1800" b="1" dirty="0"/>
              <a:t>theta&lt;</a:t>
            </a:r>
            <a:r>
              <a:rPr lang="en-US" altLang="zh-CN" sz="1800" b="1" dirty="0" smtClean="0"/>
              <a:t>45</a:t>
            </a:r>
            <a:r>
              <a:rPr lang="zh-CN" altLang="en-US" sz="1800" b="1" dirty="0"/>
              <a:t>，</a:t>
            </a:r>
            <a:r>
              <a:rPr lang="zh-CN" altLang="en-US" sz="1800" b="1" dirty="0" smtClean="0"/>
              <a:t>sump</a:t>
            </a:r>
            <a:r>
              <a:rPr lang="en-US" altLang="zh-CN" sz="1800" b="1" dirty="0" smtClean="0"/>
              <a:t>d</a:t>
            </a:r>
            <a:r>
              <a:rPr lang="zh-CN" altLang="en-US" sz="1800" b="1" dirty="0" smtClean="0"/>
              <a:t>&gt;</a:t>
            </a:r>
            <a:r>
              <a:rPr lang="en-US" altLang="zh-CN" sz="1800" b="1" dirty="0" smtClean="0"/>
              <a:t>=</a:t>
            </a:r>
            <a:r>
              <a:rPr lang="zh-CN" altLang="en-US" sz="1800" b="1" dirty="0" smtClean="0"/>
              <a:t>20</a:t>
            </a:r>
            <a:r>
              <a:rPr lang="zh-CN" altLang="en-US" sz="1800" b="1" dirty="0"/>
              <a:t>，</a:t>
            </a:r>
            <a:r>
              <a:rPr lang="en-US" altLang="zh-CN" sz="1800" b="1" dirty="0" smtClean="0"/>
              <a:t>inout1=1</a:t>
            </a:r>
            <a:r>
              <a:rPr lang="zh-CN" altLang="en-US" sz="1800" b="1" dirty="0" smtClean="0"/>
              <a:t>，</a:t>
            </a:r>
            <a:r>
              <a:rPr lang="en-US" altLang="zh-CN" sz="1800" b="1" dirty="0" err="1" smtClean="0"/>
              <a:t>nch</a:t>
            </a:r>
            <a:r>
              <a:rPr lang="en-US" altLang="zh-CN" sz="1800" b="1" dirty="0" smtClean="0"/>
              <a:t>&gt;8 </a:t>
            </a:r>
            <a:r>
              <a:rPr lang="zh-CN" altLang="en-US" sz="1800" b="1" dirty="0">
                <a:latin typeface="Verdana" pitchFamily="34" charset="0"/>
              </a:rPr>
              <a:t>）</a:t>
            </a:r>
          </a:p>
        </p:txBody>
      </p:sp>
      <p:sp>
        <p:nvSpPr>
          <p:cNvPr id="10" name="矩形 2"/>
          <p:cNvSpPr>
            <a:spLocks noChangeArrowheads="1"/>
          </p:cNvSpPr>
          <p:nvPr/>
        </p:nvSpPr>
        <p:spPr bwMode="auto">
          <a:xfrm>
            <a:off x="5508104" y="1467515"/>
            <a:ext cx="33711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en-US" altLang="zh-CN" sz="2000" b="1" dirty="0" err="1" smtClean="0">
                <a:solidFill>
                  <a:srgbClr val="0070C0"/>
                </a:solidFill>
                <a:latin typeface="Verdana" pitchFamily="34" charset="0"/>
              </a:rPr>
              <a:t>delta_angle</a:t>
            </a:r>
            <a:endParaRPr lang="en-US" altLang="zh-CN" sz="2000" b="1" dirty="0" smtClean="0">
              <a:solidFill>
                <a:srgbClr val="0070C0"/>
              </a:solidFill>
              <a:latin typeface="Verdana" pitchFamily="34" charset="0"/>
            </a:endParaRPr>
          </a:p>
          <a:p>
            <a:pPr>
              <a:spcBef>
                <a:spcPct val="0"/>
              </a:spcBef>
              <a:buFont typeface="Arial" charset="0"/>
              <a:buNone/>
            </a:pPr>
            <a:r>
              <a:rPr lang="zh-CN" altLang="en-US" sz="2000" b="1" dirty="0" smtClean="0">
                <a:solidFill>
                  <a:srgbClr val="0070C0"/>
                </a:solidFill>
                <a:latin typeface="Verdana" pitchFamily="34" charset="0"/>
              </a:rPr>
              <a:t>真实</a:t>
            </a:r>
            <a:r>
              <a:rPr lang="zh-CN" altLang="en-US" sz="2000" b="1" dirty="0">
                <a:solidFill>
                  <a:srgbClr val="0070C0"/>
                </a:solidFill>
                <a:latin typeface="Verdana" pitchFamily="34" charset="0"/>
              </a:rPr>
              <a:t>方向与重建方向的角差</a:t>
            </a:r>
          </a:p>
        </p:txBody>
      </p:sp>
    </p:spTree>
    <p:extLst>
      <p:ext uri="{BB962C8B-B14F-4D97-AF65-F5344CB8AC3E}">
        <p14:creationId xmlns:p14="http://schemas.microsoft.com/office/powerpoint/2010/main" val="1808843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dirty="0" smtClean="0"/>
              <a:t>能量对比</a:t>
            </a:r>
            <a:endParaRPr lang="zh-CN" altLang="en-US" dirty="0"/>
          </a:p>
        </p:txBody>
      </p:sp>
      <p:sp>
        <p:nvSpPr>
          <p:cNvPr id="3" name="灯片编号占位符 2"/>
          <p:cNvSpPr>
            <a:spLocks noGrp="1"/>
          </p:cNvSpPr>
          <p:nvPr>
            <p:ph type="sldNum" sz="quarter" idx="12"/>
          </p:nvPr>
        </p:nvSpPr>
        <p:spPr/>
        <p:txBody>
          <a:bodyPr/>
          <a:lstStyle/>
          <a:p>
            <a:fld id="{BA9D5173-5519-4282-97BD-A6E3FB9D415E}" type="slidenum">
              <a:rPr lang="zh-CN" altLang="en-US" smtClean="0"/>
              <a:t>11</a:t>
            </a:fld>
            <a:endParaRPr lang="zh-CN"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4" y="977814"/>
            <a:ext cx="4692442" cy="335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本框 8"/>
          <p:cNvSpPr txBox="1">
            <a:spLocks noChangeArrowheads="1"/>
          </p:cNvSpPr>
          <p:nvPr/>
        </p:nvSpPr>
        <p:spPr bwMode="auto">
          <a:xfrm>
            <a:off x="755576" y="2547150"/>
            <a:ext cx="2880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en-US" altLang="zh-CN" sz="2000" b="1" dirty="0" err="1" smtClean="0">
                <a:solidFill>
                  <a:srgbClr val="0070C0"/>
                </a:solidFill>
                <a:latin typeface="Verdana" pitchFamily="34" charset="0"/>
              </a:rPr>
              <a:t>Sumpd</a:t>
            </a:r>
            <a:endParaRPr lang="en-US" altLang="zh-CN" sz="2000" b="1" dirty="0">
              <a:solidFill>
                <a:srgbClr val="0070C0"/>
              </a:solidFill>
              <a:latin typeface="Verdana" pitchFamily="34" charset="0"/>
            </a:endParaRPr>
          </a:p>
          <a:p>
            <a:pPr>
              <a:spcBef>
                <a:spcPct val="0"/>
              </a:spcBef>
              <a:buFont typeface="Arial" charset="0"/>
              <a:buNone/>
            </a:pPr>
            <a:r>
              <a:rPr lang="zh-CN" altLang="en-US" sz="2000" b="1" dirty="0" smtClean="0">
                <a:solidFill>
                  <a:srgbClr val="0070C0"/>
                </a:solidFill>
                <a:latin typeface="Verdana" pitchFamily="34" charset="0"/>
              </a:rPr>
              <a:t>事例</a:t>
            </a:r>
            <a:r>
              <a:rPr lang="zh-CN" altLang="en-US" sz="2000" b="1" dirty="0">
                <a:solidFill>
                  <a:srgbClr val="0070C0"/>
                </a:solidFill>
                <a:latin typeface="Verdana" pitchFamily="34" charset="0"/>
              </a:rPr>
              <a:t>总粒子数</a:t>
            </a:r>
          </a:p>
        </p:txBody>
      </p:sp>
      <p:sp>
        <p:nvSpPr>
          <p:cNvPr id="11" name="文本框 2"/>
          <p:cNvSpPr txBox="1">
            <a:spLocks noChangeArrowheads="1"/>
          </p:cNvSpPr>
          <p:nvPr/>
        </p:nvSpPr>
        <p:spPr bwMode="auto">
          <a:xfrm>
            <a:off x="5868144" y="2857500"/>
            <a:ext cx="2519561" cy="36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zh-CN" altLang="en-US" sz="1800" b="1" dirty="0" smtClean="0">
                <a:latin typeface="Verdana" pitchFamily="34" charset="0"/>
              </a:rPr>
              <a:t>最可几值</a:t>
            </a:r>
            <a:r>
              <a:rPr lang="en-US" altLang="zh-CN" sz="1800" b="1" dirty="0" smtClean="0">
                <a:latin typeface="Verdana" pitchFamily="34" charset="0"/>
              </a:rPr>
              <a:t>:~100TeV</a:t>
            </a:r>
            <a:endParaRPr lang="zh-CN" altLang="en-US" sz="1800" b="1" dirty="0">
              <a:latin typeface="Verdana" pitchFamily="34" charset="0"/>
            </a:endParaRPr>
          </a:p>
        </p:txBody>
      </p:sp>
      <p:sp>
        <p:nvSpPr>
          <p:cNvPr id="8" name="矩形 3"/>
          <p:cNvSpPr>
            <a:spLocks noChangeArrowheads="1"/>
          </p:cNvSpPr>
          <p:nvPr/>
        </p:nvSpPr>
        <p:spPr bwMode="auto">
          <a:xfrm>
            <a:off x="395536" y="4297660"/>
            <a:ext cx="432048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lnSpc>
                <a:spcPct val="150000"/>
              </a:lnSpc>
              <a:spcBef>
                <a:spcPct val="0"/>
              </a:spcBef>
              <a:buFont typeface="Arial" charset="0"/>
              <a:buNone/>
            </a:pPr>
            <a:r>
              <a:rPr lang="zh-CN" altLang="en-US" sz="1800" b="1" dirty="0" smtClean="0">
                <a:latin typeface="Verdana" pitchFamily="34" charset="0"/>
              </a:rPr>
              <a:t>模拟与实验的探测到的粒子数基本一致；</a:t>
            </a:r>
            <a:endParaRPr lang="en-US" altLang="zh-CN" sz="1800" b="1" dirty="0" smtClean="0">
              <a:latin typeface="Verdana"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477" y="913284"/>
            <a:ext cx="4833419" cy="3402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5256584" y="4326984"/>
            <a:ext cx="4572000" cy="1338828"/>
          </a:xfrm>
          <a:prstGeom prst="rect">
            <a:avLst/>
          </a:prstGeom>
        </p:spPr>
        <p:txBody>
          <a:bodyPr>
            <a:spAutoFit/>
          </a:bodyPr>
          <a:lstStyle/>
          <a:p>
            <a:pPr>
              <a:lnSpc>
                <a:spcPct val="150000"/>
              </a:lnSpc>
              <a:spcBef>
                <a:spcPct val="0"/>
              </a:spcBef>
            </a:pPr>
            <a:r>
              <a:rPr lang="zh-CN" altLang="en-US" b="1" dirty="0" smtClean="0">
                <a:latin typeface="Verdana" pitchFamily="34" charset="0"/>
              </a:rPr>
              <a:t>原初</a:t>
            </a:r>
            <a:r>
              <a:rPr lang="zh-CN" altLang="en-US" b="1" dirty="0">
                <a:latin typeface="Verdana" pitchFamily="34" charset="0"/>
              </a:rPr>
              <a:t>能量与</a:t>
            </a:r>
            <a:r>
              <a:rPr lang="en-US" altLang="zh-CN" b="1" dirty="0" err="1">
                <a:latin typeface="Verdana" pitchFamily="34" charset="0"/>
              </a:rPr>
              <a:t>sumpd</a:t>
            </a:r>
            <a:r>
              <a:rPr lang="zh-CN" altLang="en-US" b="1" dirty="0">
                <a:latin typeface="Verdana" pitchFamily="34" charset="0"/>
              </a:rPr>
              <a:t>的</a:t>
            </a:r>
            <a:r>
              <a:rPr lang="zh-CN" altLang="en-US" b="1" dirty="0" smtClean="0">
                <a:latin typeface="Verdana" pitchFamily="34" charset="0"/>
              </a:rPr>
              <a:t>关系</a:t>
            </a:r>
            <a:endParaRPr lang="en-US" altLang="zh-CN" b="1" dirty="0" smtClean="0">
              <a:latin typeface="Verdana" pitchFamily="34" charset="0"/>
            </a:endParaRPr>
          </a:p>
          <a:p>
            <a:pPr>
              <a:lnSpc>
                <a:spcPct val="150000"/>
              </a:lnSpc>
              <a:spcBef>
                <a:spcPct val="0"/>
              </a:spcBef>
            </a:pPr>
            <a:r>
              <a:rPr lang="zh-CN" altLang="en-US" b="1" dirty="0" smtClean="0">
                <a:latin typeface="Verdana" pitchFamily="34" charset="0"/>
              </a:rPr>
              <a:t>（</a:t>
            </a:r>
            <a:r>
              <a:rPr lang="en-US" altLang="zh-CN" b="1" dirty="0" smtClean="0"/>
              <a:t> </a:t>
            </a:r>
            <a:r>
              <a:rPr lang="en-US" altLang="zh-CN" b="1" dirty="0"/>
              <a:t>~100TeV  50%@</a:t>
            </a:r>
            <a:r>
              <a:rPr lang="zh-CN" altLang="en-US" b="1" dirty="0"/>
              <a:t>theta&lt;</a:t>
            </a:r>
            <a:r>
              <a:rPr lang="en-US" altLang="zh-CN" b="1" dirty="0"/>
              <a:t>45</a:t>
            </a:r>
            <a:r>
              <a:rPr lang="zh-CN" altLang="en-US" b="1" dirty="0"/>
              <a:t>，</a:t>
            </a:r>
            <a:r>
              <a:rPr lang="en-US" altLang="zh-CN" b="1" dirty="0"/>
              <a:t>100&lt;=</a:t>
            </a:r>
            <a:r>
              <a:rPr lang="zh-CN" altLang="en-US" b="1" dirty="0"/>
              <a:t>sump</a:t>
            </a:r>
            <a:r>
              <a:rPr lang="en-US" altLang="zh-CN" b="1" dirty="0"/>
              <a:t>d&lt;</a:t>
            </a:r>
            <a:r>
              <a:rPr lang="zh-CN" altLang="en-US" b="1" dirty="0"/>
              <a:t>2</a:t>
            </a:r>
            <a:r>
              <a:rPr lang="en-US" altLang="zh-CN" b="1" dirty="0"/>
              <a:t>0</a:t>
            </a:r>
            <a:r>
              <a:rPr lang="zh-CN" altLang="en-US" b="1" dirty="0"/>
              <a:t>0，</a:t>
            </a:r>
            <a:r>
              <a:rPr lang="en-US" altLang="zh-CN" b="1" dirty="0"/>
              <a:t>inout1=1</a:t>
            </a:r>
            <a:r>
              <a:rPr lang="zh-CN" altLang="en-US" b="1" dirty="0">
                <a:latin typeface="Verdana" pitchFamily="34" charset="0"/>
              </a:rPr>
              <a:t>）</a:t>
            </a:r>
          </a:p>
        </p:txBody>
      </p:sp>
    </p:spTree>
    <p:extLst>
      <p:ext uri="{BB962C8B-B14F-4D97-AF65-F5344CB8AC3E}">
        <p14:creationId xmlns:p14="http://schemas.microsoft.com/office/powerpoint/2010/main" val="2055530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789409"/>
            <a:ext cx="4654854" cy="3956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normAutofit fontScale="90000"/>
          </a:bodyPr>
          <a:lstStyle/>
          <a:p>
            <a:r>
              <a:rPr lang="zh-CN" altLang="en-US" dirty="0"/>
              <a:t>表面探测器阵列的</a:t>
            </a:r>
            <a:r>
              <a:rPr lang="zh-CN" altLang="en-US" dirty="0" smtClean="0"/>
              <a:t>性能</a:t>
            </a:r>
            <a:endParaRPr lang="zh-CN" altLang="en-US" dirty="0"/>
          </a:p>
        </p:txBody>
      </p:sp>
      <p:sp>
        <p:nvSpPr>
          <p:cNvPr id="3" name="灯片编号占位符 2"/>
          <p:cNvSpPr>
            <a:spLocks noGrp="1"/>
          </p:cNvSpPr>
          <p:nvPr>
            <p:ph type="sldNum" sz="quarter" idx="12"/>
          </p:nvPr>
        </p:nvSpPr>
        <p:spPr/>
        <p:txBody>
          <a:bodyPr/>
          <a:lstStyle/>
          <a:p>
            <a:fld id="{BA9D5173-5519-4282-97BD-A6E3FB9D415E}" type="slidenum">
              <a:rPr lang="zh-CN" altLang="en-US" smtClean="0"/>
              <a:t>12</a:t>
            </a:fld>
            <a:endParaRPr lang="zh-CN" altLang="en-US"/>
          </a:p>
        </p:txBody>
      </p:sp>
      <p:sp>
        <p:nvSpPr>
          <p:cNvPr id="12" name="文本框 8"/>
          <p:cNvSpPr txBox="1">
            <a:spLocks noChangeArrowheads="1"/>
          </p:cNvSpPr>
          <p:nvPr/>
        </p:nvSpPr>
        <p:spPr bwMode="auto">
          <a:xfrm>
            <a:off x="323528" y="4761646"/>
            <a:ext cx="3384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zh-CN" altLang="en-US" sz="2000" b="1" dirty="0" smtClean="0">
                <a:solidFill>
                  <a:srgbClr val="0070C0"/>
                </a:solidFill>
                <a:latin typeface="Verdana" pitchFamily="34" charset="0"/>
              </a:rPr>
              <a:t>不同能量下的角度分辨率</a:t>
            </a:r>
            <a:endParaRPr lang="zh-CN" altLang="en-US" sz="2000" b="1" dirty="0">
              <a:solidFill>
                <a:srgbClr val="0070C0"/>
              </a:solidFill>
              <a:latin typeface="Verdana" pitchFamily="34" charset="0"/>
            </a:endParaRPr>
          </a:p>
        </p:txBody>
      </p:sp>
      <p:sp>
        <p:nvSpPr>
          <p:cNvPr id="13" name="文本框 1"/>
          <p:cNvSpPr txBox="1">
            <a:spLocks noChangeArrowheads="1"/>
          </p:cNvSpPr>
          <p:nvPr/>
        </p:nvSpPr>
        <p:spPr bwMode="auto">
          <a:xfrm>
            <a:off x="4734469" y="4378960"/>
            <a:ext cx="4230018"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nSpc>
                <a:spcPct val="120000"/>
              </a:lnSpc>
              <a:spcBef>
                <a:spcPct val="0"/>
              </a:spcBef>
              <a:buFont typeface="Arial" charset="0"/>
              <a:buNone/>
            </a:pPr>
            <a:r>
              <a:rPr lang="zh-CN" altLang="en-US" sz="1800" b="1" dirty="0">
                <a:solidFill>
                  <a:srgbClr val="FF0000"/>
                </a:solidFill>
                <a:latin typeface="Verdana" pitchFamily="34" charset="0"/>
              </a:rPr>
              <a:t>日影</a:t>
            </a:r>
            <a:r>
              <a:rPr lang="en-US" altLang="zh-CN" sz="1800" b="1" dirty="0">
                <a:solidFill>
                  <a:srgbClr val="FF0000"/>
                </a:solidFill>
                <a:latin typeface="Verdana" pitchFamily="34" charset="0"/>
              </a:rPr>
              <a:t>+</a:t>
            </a:r>
            <a:r>
              <a:rPr lang="zh-CN" altLang="zh-CN" sz="1800" b="1" dirty="0">
                <a:solidFill>
                  <a:srgbClr val="FF0000"/>
                </a:solidFill>
                <a:latin typeface="Verdana" pitchFamily="34" charset="0"/>
              </a:rPr>
              <a:t>月影</a:t>
            </a:r>
            <a:r>
              <a:rPr lang="zh-CN" altLang="en-US" sz="1800" b="1" dirty="0">
                <a:solidFill>
                  <a:srgbClr val="FF0000"/>
                </a:solidFill>
                <a:latin typeface="Verdana" pitchFamily="34" charset="0"/>
              </a:rPr>
              <a:t>显著性 </a:t>
            </a:r>
            <a:endParaRPr lang="en-US" altLang="zh-CN" sz="1800" b="1" dirty="0" smtClean="0">
              <a:solidFill>
                <a:srgbClr val="FF0000"/>
              </a:solidFill>
              <a:latin typeface="Verdana" pitchFamily="34" charset="0"/>
            </a:endParaRPr>
          </a:p>
          <a:p>
            <a:pPr>
              <a:lnSpc>
                <a:spcPct val="120000"/>
              </a:lnSpc>
              <a:spcBef>
                <a:spcPct val="0"/>
              </a:spcBef>
              <a:buFont typeface="Arial" charset="0"/>
              <a:buNone/>
            </a:pPr>
            <a:r>
              <a:rPr lang="zh-CN" altLang="en-US" sz="1200" b="1" dirty="0" smtClean="0">
                <a:latin typeface="Verdana" pitchFamily="34" charset="0"/>
              </a:rPr>
              <a:t>（</a:t>
            </a:r>
            <a:r>
              <a:rPr lang="en-US" altLang="zh-CN" sz="1200" b="1" dirty="0" smtClean="0">
                <a:latin typeface="Verdana" pitchFamily="34" charset="0"/>
              </a:rPr>
              <a:t>inout1==</a:t>
            </a:r>
            <a:r>
              <a:rPr lang="en-US" altLang="zh-CN" sz="1200" b="1" dirty="0">
                <a:latin typeface="Verdana" pitchFamily="34" charset="0"/>
              </a:rPr>
              <a:t>1 </a:t>
            </a:r>
            <a:r>
              <a:rPr lang="en-US" altLang="zh-CN" sz="1200" b="1" dirty="0" smtClean="0">
                <a:latin typeface="Verdana" pitchFamily="34" charset="0"/>
              </a:rPr>
              <a:t>&amp;&amp; theta&lt;45 &amp;&amp;</a:t>
            </a:r>
            <a:r>
              <a:rPr lang="en-US" altLang="zh-CN" sz="1200" b="1" dirty="0" err="1" smtClean="0">
                <a:latin typeface="Verdana" pitchFamily="34" charset="0"/>
              </a:rPr>
              <a:t>sumpd</a:t>
            </a:r>
            <a:r>
              <a:rPr lang="en-US" altLang="zh-CN" sz="1200" b="1" dirty="0" smtClean="0">
                <a:latin typeface="Verdana" pitchFamily="34" charset="0"/>
              </a:rPr>
              <a:t>&gt;20 &amp;&amp; </a:t>
            </a:r>
            <a:r>
              <a:rPr lang="zh-CN" altLang="en-US" sz="1200" b="1" dirty="0" smtClean="0">
                <a:latin typeface="Verdana" pitchFamily="34" charset="0"/>
              </a:rPr>
              <a:t>平滑半径</a:t>
            </a:r>
            <a:r>
              <a:rPr lang="en-US" altLang="zh-CN" sz="1200" b="1" dirty="0" smtClean="0">
                <a:latin typeface="Verdana" pitchFamily="34" charset="0"/>
              </a:rPr>
              <a:t>1°</a:t>
            </a:r>
            <a:r>
              <a:rPr lang="zh-CN" altLang="en-US" sz="1200" b="1" dirty="0" smtClean="0">
                <a:latin typeface="Verdana" pitchFamily="34" charset="0"/>
              </a:rPr>
              <a:t>）</a:t>
            </a:r>
            <a:endParaRPr lang="en-US" altLang="zh-CN" sz="1200" b="1" dirty="0" smtClean="0">
              <a:latin typeface="Verdana" pitchFamily="34" charset="0"/>
            </a:endParaRPr>
          </a:p>
          <a:p>
            <a:pPr>
              <a:lnSpc>
                <a:spcPct val="120000"/>
              </a:lnSpc>
              <a:spcBef>
                <a:spcPct val="0"/>
              </a:spcBef>
              <a:buFont typeface="Arial" charset="0"/>
              <a:buNone/>
            </a:pPr>
            <a:r>
              <a:rPr lang="zh-CN" altLang="en-US" sz="1200" b="1" dirty="0" smtClean="0">
                <a:latin typeface="Verdana" pitchFamily="34" charset="0"/>
              </a:rPr>
              <a:t>与预期的日影与日影差别在</a:t>
            </a:r>
            <a:r>
              <a:rPr lang="en-US" altLang="zh-CN" sz="1200" b="1" dirty="0" smtClean="0">
                <a:latin typeface="Verdana" pitchFamily="34" charset="0"/>
              </a:rPr>
              <a:t>1</a:t>
            </a:r>
            <a:r>
              <a:rPr lang="zh-CN" altLang="en-US" sz="1200" b="1" dirty="0" smtClean="0">
                <a:latin typeface="Verdana" pitchFamily="34" charset="0"/>
              </a:rPr>
              <a:t>倍</a:t>
            </a:r>
            <a:r>
              <a:rPr lang="en-US" altLang="zh-CN" sz="1200" b="1" dirty="0" smtClean="0">
                <a:latin typeface="Verdana" pitchFamily="34" charset="0"/>
              </a:rPr>
              <a:t>sigma</a:t>
            </a:r>
            <a:r>
              <a:rPr lang="zh-CN" altLang="en-US" sz="1200" b="1" dirty="0" smtClean="0">
                <a:latin typeface="Verdana" pitchFamily="34" charset="0"/>
              </a:rPr>
              <a:t>范围以内</a:t>
            </a:r>
            <a:endParaRPr lang="en-US" altLang="zh-CN" sz="1200" b="1" dirty="0">
              <a:latin typeface="Verdana" pitchFamily="34" charset="0"/>
            </a:endParaRPr>
          </a:p>
        </p:txBody>
      </p:sp>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598" y="985292"/>
            <a:ext cx="3596866" cy="3183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rot="10800000">
            <a:off x="4355976" y="1497509"/>
            <a:ext cx="738664" cy="1200329"/>
          </a:xfrm>
          <a:prstGeom prst="rect">
            <a:avLst/>
          </a:prstGeom>
          <a:noFill/>
        </p:spPr>
        <p:txBody>
          <a:bodyPr vert="eaVert" wrap="square" rtlCol="0">
            <a:spAutoFit/>
          </a:bodyPr>
          <a:lstStyle/>
          <a:p>
            <a:r>
              <a:rPr lang="en-US" altLang="zh-CN" dirty="0" smtClean="0"/>
              <a:t>|</a:t>
            </a:r>
          </a:p>
          <a:p>
            <a:r>
              <a:rPr lang="en-US" altLang="zh-CN" dirty="0" smtClean="0"/>
              <a:t>S-N[degree]</a:t>
            </a:r>
            <a:endParaRPr lang="zh-CN" altLang="en-US" dirty="0"/>
          </a:p>
        </p:txBody>
      </p:sp>
      <p:sp>
        <p:nvSpPr>
          <p:cNvPr id="16" name="矩形 15"/>
          <p:cNvSpPr/>
          <p:nvPr/>
        </p:nvSpPr>
        <p:spPr>
          <a:xfrm>
            <a:off x="6010499" y="4009628"/>
            <a:ext cx="1420774" cy="369332"/>
          </a:xfrm>
          <a:prstGeom prst="rect">
            <a:avLst/>
          </a:prstGeom>
        </p:spPr>
        <p:txBody>
          <a:bodyPr wrap="none">
            <a:spAutoFit/>
          </a:bodyPr>
          <a:lstStyle/>
          <a:p>
            <a:r>
              <a:rPr lang="en-US" altLang="zh-CN" dirty="0"/>
              <a:t>W-E [degree]</a:t>
            </a:r>
            <a:endParaRPr lang="zh-CN" altLang="en-US" dirty="0"/>
          </a:p>
        </p:txBody>
      </p:sp>
    </p:spTree>
    <p:extLst>
      <p:ext uri="{BB962C8B-B14F-4D97-AF65-F5344CB8AC3E}">
        <p14:creationId xmlns:p14="http://schemas.microsoft.com/office/powerpoint/2010/main" val="2946817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28604"/>
            <a:ext cx="3576518" cy="258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682" y="2833087"/>
            <a:ext cx="3607766" cy="257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516343"/>
            <a:ext cx="3600400" cy="259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2832474"/>
            <a:ext cx="3617790" cy="259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灯片编号占位符 2"/>
          <p:cNvSpPr>
            <a:spLocks noGrp="1"/>
          </p:cNvSpPr>
          <p:nvPr>
            <p:ph type="sldNum" sz="quarter" idx="12"/>
          </p:nvPr>
        </p:nvSpPr>
        <p:spPr>
          <a:xfrm>
            <a:off x="6553200" y="5116042"/>
            <a:ext cx="2133600" cy="304271"/>
          </a:xfrm>
        </p:spPr>
        <p:txBody>
          <a:bodyPr/>
          <a:lstStyle/>
          <a:p>
            <a:fld id="{BA9D5173-5519-4282-97BD-A6E3FB9D415E}" type="slidenum">
              <a:rPr lang="zh-CN" altLang="en-US" smtClean="0"/>
              <a:t>13</a:t>
            </a:fld>
            <a:endParaRPr lang="zh-CN" altLang="en-US"/>
          </a:p>
        </p:txBody>
      </p:sp>
      <p:sp>
        <p:nvSpPr>
          <p:cNvPr id="6" name="文本框 1"/>
          <p:cNvSpPr txBox="1">
            <a:spLocks noGrp="1" noChangeArrowheads="1"/>
          </p:cNvSpPr>
          <p:nvPr>
            <p:ph type="title"/>
          </p:nvPr>
        </p:nvSpPr>
        <p:spPr bwMode="auto">
          <a:xfrm>
            <a:off x="899592" y="-22820"/>
            <a:ext cx="749917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en-US" altLang="zh-CN" sz="2900" dirty="0" smtClean="0">
                <a:latin typeface="微软雅黑" panose="020B0503020204020204" pitchFamily="34" charset="-122"/>
                <a:ea typeface="微软雅黑" panose="020B0503020204020204" pitchFamily="34" charset="-122"/>
              </a:rPr>
              <a:t>μ </a:t>
            </a:r>
            <a:r>
              <a:rPr lang="zh-CN" altLang="en-US" sz="2900" dirty="0" smtClean="0">
                <a:latin typeface="微软雅黑" panose="020B0503020204020204" pitchFamily="34" charset="-122"/>
                <a:ea typeface="微软雅黑" panose="020B0503020204020204" pitchFamily="34" charset="-122"/>
              </a:rPr>
              <a:t>子探测器模拟实验比对</a:t>
            </a:r>
            <a:endParaRPr lang="zh-CN" altLang="en-US" sz="2800" b="1" dirty="0">
              <a:latin typeface="Gungsuh" pitchFamily="18" charset="-127"/>
              <a:ea typeface="Gungsuh" pitchFamily="18" charset="-127"/>
            </a:endParaRPr>
          </a:p>
        </p:txBody>
      </p:sp>
      <p:sp>
        <p:nvSpPr>
          <p:cNvPr id="15" name="文本框 8"/>
          <p:cNvSpPr txBox="1">
            <a:spLocks noChangeArrowheads="1"/>
          </p:cNvSpPr>
          <p:nvPr/>
        </p:nvSpPr>
        <p:spPr bwMode="auto">
          <a:xfrm>
            <a:off x="1331640" y="660359"/>
            <a:ext cx="288032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zh-CN" altLang="en-US" sz="1600" b="1" dirty="0" smtClean="0">
                <a:solidFill>
                  <a:srgbClr val="0070C0"/>
                </a:solidFill>
                <a:latin typeface="Verdana" pitchFamily="34" charset="0"/>
              </a:rPr>
              <a:t>第</a:t>
            </a:r>
            <a:r>
              <a:rPr lang="en-US" altLang="zh-CN" sz="1600" b="1" dirty="0" smtClean="0">
                <a:solidFill>
                  <a:srgbClr val="0070C0"/>
                </a:solidFill>
                <a:latin typeface="Verdana" pitchFamily="34" charset="0"/>
              </a:rPr>
              <a:t>0</a:t>
            </a:r>
            <a:r>
              <a:rPr lang="zh-CN" altLang="en-US" sz="1600" b="1" dirty="0" smtClean="0">
                <a:solidFill>
                  <a:srgbClr val="0070C0"/>
                </a:solidFill>
                <a:latin typeface="Verdana" pitchFamily="34" charset="0"/>
              </a:rPr>
              <a:t>号水池子缪子谱</a:t>
            </a:r>
            <a:endParaRPr lang="zh-CN" altLang="en-US" sz="1600" b="1" dirty="0">
              <a:solidFill>
                <a:srgbClr val="0070C0"/>
              </a:solidFill>
              <a:latin typeface="Verdana" pitchFamily="34" charset="0"/>
            </a:endParaRPr>
          </a:p>
        </p:txBody>
      </p:sp>
      <p:sp>
        <p:nvSpPr>
          <p:cNvPr id="16" name="文本框 8"/>
          <p:cNvSpPr txBox="1">
            <a:spLocks noChangeArrowheads="1"/>
          </p:cNvSpPr>
          <p:nvPr/>
        </p:nvSpPr>
        <p:spPr bwMode="auto">
          <a:xfrm>
            <a:off x="5508104" y="538245"/>
            <a:ext cx="288032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zh-CN" altLang="en-US" sz="1600" b="1" dirty="0" smtClean="0">
                <a:solidFill>
                  <a:srgbClr val="0070C0"/>
                </a:solidFill>
                <a:latin typeface="Verdana" pitchFamily="34" charset="0"/>
              </a:rPr>
              <a:t>第</a:t>
            </a:r>
            <a:r>
              <a:rPr lang="en-US" altLang="zh-CN" sz="1600" b="1" dirty="0">
                <a:solidFill>
                  <a:srgbClr val="0070C0"/>
                </a:solidFill>
                <a:latin typeface="Verdana" pitchFamily="34" charset="0"/>
              </a:rPr>
              <a:t>1</a:t>
            </a:r>
            <a:r>
              <a:rPr lang="zh-CN" altLang="en-US" sz="1600" b="1" dirty="0" smtClean="0">
                <a:solidFill>
                  <a:srgbClr val="0070C0"/>
                </a:solidFill>
                <a:latin typeface="Verdana" pitchFamily="34" charset="0"/>
              </a:rPr>
              <a:t>号水池子缪子谱</a:t>
            </a:r>
            <a:endParaRPr lang="zh-CN" altLang="en-US" sz="1600" b="1" dirty="0">
              <a:solidFill>
                <a:srgbClr val="0070C0"/>
              </a:solidFill>
              <a:latin typeface="Verdana" pitchFamily="34" charset="0"/>
            </a:endParaRPr>
          </a:p>
        </p:txBody>
      </p:sp>
      <p:sp>
        <p:nvSpPr>
          <p:cNvPr id="17" name="文本框 8"/>
          <p:cNvSpPr txBox="1">
            <a:spLocks noChangeArrowheads="1"/>
          </p:cNvSpPr>
          <p:nvPr/>
        </p:nvSpPr>
        <p:spPr bwMode="auto">
          <a:xfrm>
            <a:off x="1412032" y="2964615"/>
            <a:ext cx="288032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zh-CN" altLang="en-US" sz="1600" b="1" dirty="0" smtClean="0">
                <a:solidFill>
                  <a:srgbClr val="0070C0"/>
                </a:solidFill>
                <a:latin typeface="Verdana" pitchFamily="34" charset="0"/>
              </a:rPr>
              <a:t>第</a:t>
            </a:r>
            <a:r>
              <a:rPr lang="en-US" altLang="zh-CN" sz="1600" b="1" dirty="0" smtClean="0">
                <a:solidFill>
                  <a:srgbClr val="0070C0"/>
                </a:solidFill>
                <a:latin typeface="Verdana" pitchFamily="34" charset="0"/>
              </a:rPr>
              <a:t>2</a:t>
            </a:r>
            <a:r>
              <a:rPr lang="zh-CN" altLang="en-US" sz="1600" b="1" dirty="0" smtClean="0">
                <a:solidFill>
                  <a:srgbClr val="0070C0"/>
                </a:solidFill>
                <a:latin typeface="Verdana" pitchFamily="34" charset="0"/>
              </a:rPr>
              <a:t>号水池子缪子谱</a:t>
            </a:r>
            <a:endParaRPr lang="zh-CN" altLang="en-US" sz="1600" b="1" dirty="0">
              <a:solidFill>
                <a:srgbClr val="0070C0"/>
              </a:solidFill>
              <a:latin typeface="Verdana" pitchFamily="34" charset="0"/>
            </a:endParaRPr>
          </a:p>
        </p:txBody>
      </p:sp>
      <p:sp>
        <p:nvSpPr>
          <p:cNvPr id="18" name="文本框 8"/>
          <p:cNvSpPr txBox="1">
            <a:spLocks noChangeArrowheads="1"/>
          </p:cNvSpPr>
          <p:nvPr/>
        </p:nvSpPr>
        <p:spPr bwMode="auto">
          <a:xfrm>
            <a:off x="5508104" y="3108631"/>
            <a:ext cx="288032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zh-CN" altLang="en-US" sz="1600" b="1" dirty="0" smtClean="0">
                <a:solidFill>
                  <a:srgbClr val="0070C0"/>
                </a:solidFill>
                <a:latin typeface="Verdana" pitchFamily="34" charset="0"/>
              </a:rPr>
              <a:t>第</a:t>
            </a:r>
            <a:r>
              <a:rPr lang="en-US" altLang="zh-CN" sz="1600" b="1" dirty="0">
                <a:solidFill>
                  <a:srgbClr val="0070C0"/>
                </a:solidFill>
                <a:latin typeface="Verdana" pitchFamily="34" charset="0"/>
              </a:rPr>
              <a:t>3</a:t>
            </a:r>
            <a:r>
              <a:rPr lang="zh-CN" altLang="en-US" sz="1600" b="1" dirty="0" smtClean="0">
                <a:solidFill>
                  <a:srgbClr val="0070C0"/>
                </a:solidFill>
                <a:latin typeface="Verdana" pitchFamily="34" charset="0"/>
              </a:rPr>
              <a:t>号水池子缪子谱</a:t>
            </a:r>
            <a:endParaRPr lang="zh-CN" altLang="en-US" sz="1600" b="1" dirty="0">
              <a:solidFill>
                <a:srgbClr val="0070C0"/>
              </a:solidFill>
              <a:latin typeface="Verdana" pitchFamily="34" charset="0"/>
            </a:endParaRPr>
          </a:p>
        </p:txBody>
      </p:sp>
      <p:sp>
        <p:nvSpPr>
          <p:cNvPr id="2" name="TextBox 1"/>
          <p:cNvSpPr txBox="1"/>
          <p:nvPr/>
        </p:nvSpPr>
        <p:spPr>
          <a:xfrm>
            <a:off x="1412032" y="5305772"/>
            <a:ext cx="7192416" cy="369332"/>
          </a:xfrm>
          <a:prstGeom prst="rect">
            <a:avLst/>
          </a:prstGeom>
          <a:noFill/>
        </p:spPr>
        <p:txBody>
          <a:bodyPr wrap="square" rtlCol="0">
            <a:spAutoFit/>
          </a:bodyPr>
          <a:lstStyle/>
          <a:p>
            <a:r>
              <a:rPr lang="en-US" altLang="zh-CN" dirty="0" smtClean="0"/>
              <a:t>(@theta&lt;45, sigma&lt;1,inout1==1,sumpd&gt;=20)</a:t>
            </a:r>
            <a:endParaRPr lang="zh-CN" altLang="en-US" dirty="0"/>
          </a:p>
        </p:txBody>
      </p:sp>
    </p:spTree>
    <p:extLst>
      <p:ext uri="{BB962C8B-B14F-4D97-AF65-F5344CB8AC3E}">
        <p14:creationId xmlns:p14="http://schemas.microsoft.com/office/powerpoint/2010/main" val="740988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BA9D5173-5519-4282-97BD-A6E3FB9D415E}" type="slidenum">
              <a:rPr lang="zh-CN" altLang="en-US" smtClean="0"/>
              <a:t>14</a:t>
            </a:fld>
            <a:endParaRPr lang="zh-CN" altLang="en-US"/>
          </a:p>
        </p:txBody>
      </p:sp>
      <p:sp>
        <p:nvSpPr>
          <p:cNvPr id="6" name="文本框 1"/>
          <p:cNvSpPr txBox="1">
            <a:spLocks noGrp="1" noChangeArrowheads="1"/>
          </p:cNvSpPr>
          <p:nvPr>
            <p:ph type="title"/>
          </p:nvPr>
        </p:nvSpPr>
        <p:spPr bwMode="auto">
          <a:xfrm>
            <a:off x="899592" y="158097"/>
            <a:ext cx="749917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en-US" altLang="zh-CN" sz="2900" dirty="0" smtClean="0">
                <a:latin typeface="微软雅黑" panose="020B0503020204020204" pitchFamily="34" charset="-122"/>
                <a:ea typeface="微软雅黑" panose="020B0503020204020204" pitchFamily="34" charset="-122"/>
              </a:rPr>
              <a:t>μ </a:t>
            </a:r>
            <a:r>
              <a:rPr lang="zh-CN" altLang="en-US" sz="2900" dirty="0" smtClean="0">
                <a:latin typeface="微软雅黑" panose="020B0503020204020204" pitchFamily="34" charset="-122"/>
                <a:ea typeface="微软雅黑" panose="020B0503020204020204" pitchFamily="34" charset="-122"/>
              </a:rPr>
              <a:t>子探测器模拟实验对比</a:t>
            </a:r>
            <a:endParaRPr lang="zh-CN" altLang="en-US" sz="2800" b="1" dirty="0">
              <a:latin typeface="Gungsuh" pitchFamily="18" charset="-127"/>
              <a:ea typeface="Gungsuh" pitchFamily="18" charset="-127"/>
            </a:endParaRPr>
          </a:p>
        </p:txBody>
      </p:sp>
      <p:sp>
        <p:nvSpPr>
          <p:cNvPr id="5" name="文本框 8"/>
          <p:cNvSpPr txBox="1">
            <a:spLocks noChangeArrowheads="1"/>
          </p:cNvSpPr>
          <p:nvPr/>
        </p:nvSpPr>
        <p:spPr bwMode="auto">
          <a:xfrm>
            <a:off x="3129892" y="697260"/>
            <a:ext cx="3327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en-US" altLang="zh-CN" sz="1600" b="1" dirty="0" smtClean="0">
                <a:solidFill>
                  <a:srgbClr val="0070C0"/>
                </a:solidFill>
                <a:latin typeface="Verdana" pitchFamily="34" charset="0"/>
              </a:rPr>
              <a:t>16</a:t>
            </a:r>
            <a:r>
              <a:rPr lang="zh-CN" altLang="en-US" sz="1600" b="1" dirty="0" smtClean="0">
                <a:solidFill>
                  <a:srgbClr val="0070C0"/>
                </a:solidFill>
                <a:latin typeface="Verdana" pitchFamily="34" charset="0"/>
              </a:rPr>
              <a:t>个水池子探测到的总缪</a:t>
            </a:r>
            <a:endParaRPr lang="zh-CN" altLang="en-US" sz="1600" b="1" dirty="0">
              <a:solidFill>
                <a:srgbClr val="0070C0"/>
              </a:solidFill>
              <a:latin typeface="Verdan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252" y="1078006"/>
            <a:ext cx="5870092" cy="395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55168" y="5161756"/>
            <a:ext cx="6264696" cy="369332"/>
          </a:xfrm>
          <a:prstGeom prst="rect">
            <a:avLst/>
          </a:prstGeom>
          <a:noFill/>
        </p:spPr>
        <p:txBody>
          <a:bodyPr wrap="square" rtlCol="0">
            <a:spAutoFit/>
          </a:bodyPr>
          <a:lstStyle/>
          <a:p>
            <a:r>
              <a:rPr lang="en-US" altLang="zh-CN" dirty="0" smtClean="0"/>
              <a:t>(@theta&lt;45, sigma&lt;1,inout1==1,sumpd&gt;=20)</a:t>
            </a:r>
            <a:endParaRPr lang="zh-CN" altLang="en-US" dirty="0"/>
          </a:p>
        </p:txBody>
      </p:sp>
    </p:spTree>
    <p:extLst>
      <p:ext uri="{BB962C8B-B14F-4D97-AF65-F5344CB8AC3E}">
        <p14:creationId xmlns:p14="http://schemas.microsoft.com/office/powerpoint/2010/main" val="772827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BA9D5173-5519-4282-97BD-A6E3FB9D415E}" type="slidenum">
              <a:rPr lang="zh-CN" altLang="en-US" smtClean="0"/>
              <a:t>15</a:t>
            </a:fld>
            <a:endParaRPr lang="zh-CN" altLang="en-US"/>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9188"/>
            <a:ext cx="6061271" cy="2907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文本框 8"/>
          <p:cNvSpPr txBox="1">
            <a:spLocks noChangeArrowheads="1"/>
          </p:cNvSpPr>
          <p:nvPr/>
        </p:nvSpPr>
        <p:spPr bwMode="auto">
          <a:xfrm>
            <a:off x="611560" y="265212"/>
            <a:ext cx="57606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zh-CN" altLang="en-US" sz="1600" b="1" dirty="0" smtClean="0">
                <a:solidFill>
                  <a:srgbClr val="0070C0"/>
                </a:solidFill>
                <a:latin typeface="Verdana" pitchFamily="34" charset="0"/>
              </a:rPr>
              <a:t>零缪事例分布示意图</a:t>
            </a:r>
            <a:endParaRPr lang="en-US" altLang="zh-CN" sz="1600" b="1" dirty="0" smtClean="0">
              <a:solidFill>
                <a:srgbClr val="0070C0"/>
              </a:solidFill>
              <a:latin typeface="Verdana" pitchFamily="34" charset="0"/>
            </a:endParaRPr>
          </a:p>
          <a:p>
            <a:pPr>
              <a:spcBef>
                <a:spcPct val="0"/>
              </a:spcBef>
              <a:buFont typeface="Arial" charset="0"/>
              <a:buNone/>
            </a:pPr>
            <a:endParaRPr lang="zh-CN" altLang="en-US" sz="1600" b="1" dirty="0">
              <a:solidFill>
                <a:srgbClr val="0070C0"/>
              </a:solidFill>
              <a:latin typeface="Verdana" pitchFamily="34" charset="0"/>
            </a:endParaRPr>
          </a:p>
        </p:txBody>
      </p:sp>
      <p:sp>
        <p:nvSpPr>
          <p:cNvPr id="7" name="TextBox 6"/>
          <p:cNvSpPr txBox="1"/>
          <p:nvPr/>
        </p:nvSpPr>
        <p:spPr>
          <a:xfrm>
            <a:off x="7380312" y="265212"/>
            <a:ext cx="1656184" cy="4801314"/>
          </a:xfrm>
          <a:prstGeom prst="rect">
            <a:avLst/>
          </a:prstGeom>
          <a:noFill/>
        </p:spPr>
        <p:txBody>
          <a:bodyPr wrap="square" rtlCol="0">
            <a:spAutoFit/>
          </a:bodyPr>
          <a:lstStyle/>
          <a:p>
            <a:r>
              <a:rPr lang="en-US" altLang="zh-CN" b="1" dirty="0" smtClean="0"/>
              <a:t>(@theta&lt;45, sigma&lt;1,inout1==1,</a:t>
            </a:r>
            <a:r>
              <a:rPr lang="zh-CN" altLang="en-US" b="1" dirty="0" smtClean="0"/>
              <a:t>零缪事例的天图分布</a:t>
            </a:r>
            <a:r>
              <a:rPr lang="en-US" altLang="zh-CN" b="1" dirty="0" smtClean="0"/>
              <a:t>)</a:t>
            </a:r>
          </a:p>
          <a:p>
            <a:endParaRPr lang="en-US" altLang="zh-CN" b="1" dirty="0"/>
          </a:p>
          <a:p>
            <a:endParaRPr lang="en-US" altLang="zh-CN" b="1" dirty="0" smtClean="0"/>
          </a:p>
          <a:p>
            <a:endParaRPr lang="en-US" altLang="zh-CN" b="1" dirty="0" smtClean="0"/>
          </a:p>
          <a:p>
            <a:endParaRPr lang="en-US" altLang="zh-CN" b="1" dirty="0"/>
          </a:p>
          <a:p>
            <a:endParaRPr lang="en-US" altLang="zh-CN" b="1" dirty="0"/>
          </a:p>
          <a:p>
            <a:endParaRPr lang="en-US" altLang="zh-CN" b="1" dirty="0" smtClean="0"/>
          </a:p>
          <a:p>
            <a:endParaRPr lang="en-US" altLang="zh-CN" b="1" dirty="0"/>
          </a:p>
          <a:p>
            <a:endParaRPr lang="en-US" altLang="zh-CN" b="1" dirty="0" smtClean="0"/>
          </a:p>
          <a:p>
            <a:r>
              <a:rPr lang="en-US" altLang="zh-CN" b="1" dirty="0" smtClean="0"/>
              <a:t>(@</a:t>
            </a:r>
            <a:r>
              <a:rPr lang="en-US" altLang="zh-CN" b="1" dirty="0"/>
              <a:t>theta&lt;45, </a:t>
            </a:r>
            <a:r>
              <a:rPr lang="en-US" altLang="zh-CN" b="1" dirty="0" smtClean="0"/>
              <a:t>sigma&lt;1,inout2==</a:t>
            </a:r>
            <a:r>
              <a:rPr lang="en-US" altLang="zh-CN" b="1" dirty="0"/>
              <a:t>1,</a:t>
            </a:r>
            <a:r>
              <a:rPr lang="zh-CN" altLang="en-US" b="1" dirty="0"/>
              <a:t>零缪事例的天图分布</a:t>
            </a:r>
            <a:r>
              <a:rPr lang="en-US" altLang="zh-CN" b="1" dirty="0" smtClean="0"/>
              <a:t>)</a:t>
            </a:r>
          </a:p>
          <a:p>
            <a:endParaRPr lang="en-US" altLang="zh-CN" b="1" dirty="0" smtClean="0"/>
          </a:p>
        </p:txBody>
      </p:sp>
      <p:sp>
        <p:nvSpPr>
          <p:cNvPr id="11" name="矩形 10"/>
          <p:cNvSpPr/>
          <p:nvPr/>
        </p:nvSpPr>
        <p:spPr>
          <a:xfrm>
            <a:off x="3140993" y="297150"/>
            <a:ext cx="2367111" cy="400110"/>
          </a:xfrm>
          <a:prstGeom prst="rect">
            <a:avLst/>
          </a:prstGeom>
          <a:noFill/>
        </p:spPr>
        <p:txBody>
          <a:bodyPr wrap="square" lIns="91440" tIns="45720" rIns="91440" bIns="45720">
            <a:spAutoFit/>
          </a:bodyPr>
          <a:lstStyle/>
          <a:p>
            <a:pPr algn="ctr"/>
            <a:r>
              <a:rPr lang="zh-CN" alt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伽</a:t>
            </a:r>
            <a:r>
              <a:rPr lang="zh-CN" altLang="en-US"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玛能量：</a:t>
            </a:r>
            <a:r>
              <a:rPr lang="en-US" altLang="zh-CN"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~100TeV</a:t>
            </a:r>
            <a:endParaRPr lang="zh-CN" alt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mc:AlternateContent xmlns:mc="http://schemas.openxmlformats.org/markup-compatibility/2006" xmlns:a14="http://schemas.microsoft.com/office/drawing/2010/main">
        <mc:Choice Requires="a14">
          <p:sp>
            <p:nvSpPr>
              <p:cNvPr id="2" name="TextBox 1"/>
              <p:cNvSpPr txBox="1"/>
              <p:nvPr/>
            </p:nvSpPr>
            <p:spPr>
              <a:xfrm>
                <a:off x="160428" y="2896508"/>
                <a:ext cx="1315228" cy="1754326"/>
              </a:xfrm>
              <a:prstGeom prst="rect">
                <a:avLst/>
              </a:prstGeom>
              <a:noFill/>
            </p:spPr>
            <p:txBody>
              <a:bodyPr wrap="square" rtlCol="0">
                <a:spAutoFit/>
              </a:bodyPr>
              <a:lstStyle/>
              <a:p>
                <a:r>
                  <a:rPr lang="zh-CN" altLang="en-US" b="1" dirty="0" smtClean="0"/>
                  <a:t>颜色代表：</a:t>
                </a:r>
                <a:endParaRPr lang="en-US" altLang="zh-CN" b="1" dirty="0" smtClean="0"/>
              </a:p>
              <a:p>
                <a:r>
                  <a:rPr lang="en-US" altLang="zh-CN" b="1" dirty="0" smtClean="0"/>
                  <a:t>1</a:t>
                </a:r>
                <a:r>
                  <a:rPr lang="en-US" altLang="zh-CN" b="1" dirty="0"/>
                  <a:t>°</a:t>
                </a:r>
                <a14:m>
                  <m:oMath xmlns:m="http://schemas.openxmlformats.org/officeDocument/2006/math">
                    <m:r>
                      <a:rPr lang="en-US" altLang="zh-CN" b="1" i="1">
                        <a:latin typeface="Cambria Math"/>
                        <a:ea typeface="Cambria Math"/>
                      </a:rPr>
                      <m:t>×</m:t>
                    </m:r>
                  </m:oMath>
                </a14:m>
                <a:r>
                  <a:rPr lang="en-US" altLang="zh-CN" b="1" dirty="0" smtClean="0"/>
                  <a:t>1°bin</a:t>
                </a:r>
                <a:r>
                  <a:rPr lang="zh-CN" altLang="en-US" b="1" dirty="0" smtClean="0"/>
                  <a:t>内的事例个数</a:t>
                </a:r>
                <a:endParaRPr lang="en-US" altLang="zh-CN" b="1" dirty="0" smtClean="0"/>
              </a:p>
              <a:p>
                <a:endParaRPr lang="en-US" altLang="zh-CN" b="1" dirty="0"/>
              </a:p>
              <a:p>
                <a:endParaRPr lang="zh-CN" alt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60428" y="2896508"/>
                <a:ext cx="1315228" cy="1754326"/>
              </a:xfrm>
              <a:prstGeom prst="rect">
                <a:avLst/>
              </a:prstGeom>
              <a:blipFill rotWithShape="1">
                <a:blip r:embed="rId4"/>
                <a:stretch>
                  <a:fillRect l="-3704" t="-2778" r="-5556"/>
                </a:stretch>
              </a:blipFill>
            </p:spPr>
            <p:txBody>
              <a:bodyPr/>
              <a:lstStyle/>
              <a:p>
                <a:r>
                  <a:rPr lang="zh-CN" altLang="en-US">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2929508"/>
            <a:ext cx="6198258"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717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结论与讨论</a:t>
            </a:r>
            <a:endParaRPr lang="zh-CN" altLang="en-US" dirty="0"/>
          </a:p>
        </p:txBody>
      </p:sp>
      <p:sp>
        <p:nvSpPr>
          <p:cNvPr id="4" name="内容占位符 3"/>
          <p:cNvSpPr>
            <a:spLocks noGrp="1"/>
          </p:cNvSpPr>
          <p:nvPr>
            <p:ph idx="1"/>
          </p:nvPr>
        </p:nvSpPr>
        <p:spPr/>
        <p:txBody>
          <a:bodyPr>
            <a:normAutofit fontScale="92500" lnSpcReduction="10000"/>
          </a:bodyPr>
          <a:lstStyle/>
          <a:p>
            <a:r>
              <a:rPr lang="zh-CN" altLang="en-US" dirty="0" smtClean="0"/>
              <a:t>探测器阵列稳定运行，模拟与实验数据各参量分布吻合，日</a:t>
            </a:r>
            <a:r>
              <a:rPr lang="zh-CN" altLang="en-US" dirty="0"/>
              <a:t>影月影看到</a:t>
            </a:r>
            <a:r>
              <a:rPr lang="en-US" altLang="zh-CN" dirty="0"/>
              <a:t>5</a:t>
            </a:r>
            <a:r>
              <a:rPr lang="zh-CN" altLang="en-US" dirty="0"/>
              <a:t>倍显著</a:t>
            </a:r>
            <a:r>
              <a:rPr lang="zh-CN" altLang="en-US" dirty="0" smtClean="0"/>
              <a:t>性，符合预期</a:t>
            </a:r>
            <a:endParaRPr lang="en-US" altLang="zh-CN" dirty="0" smtClean="0"/>
          </a:p>
          <a:p>
            <a:r>
              <a:rPr lang="zh-CN" altLang="en-US" dirty="0" smtClean="0"/>
              <a:t>地下</a:t>
            </a:r>
            <a:r>
              <a:rPr lang="en-US" altLang="zh-CN" dirty="0" smtClean="0"/>
              <a:t>μ</a:t>
            </a:r>
            <a:r>
              <a:rPr lang="zh-CN" altLang="en-US" dirty="0" smtClean="0"/>
              <a:t>子探测器：模拟与实验的谱形基本吻合</a:t>
            </a:r>
            <a:r>
              <a:rPr lang="zh-CN" altLang="en-US" dirty="0" smtClean="0">
                <a:sym typeface="Wingdings" panose="05000000000000000000" pitchFamily="2" charset="2"/>
              </a:rPr>
              <a:t>，但是零缪事例待解决</a:t>
            </a:r>
            <a:endParaRPr lang="en-US" altLang="zh-CN" dirty="0" smtClean="0">
              <a:sym typeface="Wingdings" panose="05000000000000000000" pitchFamily="2" charset="2"/>
            </a:endParaRPr>
          </a:p>
          <a:p>
            <a:r>
              <a:rPr lang="zh-CN" altLang="en-US" dirty="0" smtClean="0">
                <a:sym typeface="Wingdings" panose="05000000000000000000" pitchFamily="2" charset="2"/>
              </a:rPr>
              <a:t>后续需要进一步优化</a:t>
            </a:r>
            <a:r>
              <a:rPr lang="en-US" altLang="zh-CN" dirty="0" smtClean="0">
                <a:sym typeface="Wingdings" panose="05000000000000000000" pitchFamily="2" charset="2"/>
              </a:rPr>
              <a:t>cut</a:t>
            </a:r>
            <a:r>
              <a:rPr lang="zh-CN" altLang="en-US" dirty="0" smtClean="0">
                <a:sym typeface="Wingdings" panose="05000000000000000000" pitchFamily="2" charset="2"/>
              </a:rPr>
              <a:t>条件</a:t>
            </a:r>
            <a:endParaRPr lang="en-US" altLang="zh-CN" dirty="0" smtClean="0"/>
          </a:p>
        </p:txBody>
      </p:sp>
      <p:sp>
        <p:nvSpPr>
          <p:cNvPr id="3" name="灯片编号占位符 2"/>
          <p:cNvSpPr>
            <a:spLocks noGrp="1"/>
          </p:cNvSpPr>
          <p:nvPr>
            <p:ph type="sldNum" sz="quarter" idx="12"/>
          </p:nvPr>
        </p:nvSpPr>
        <p:spPr/>
        <p:txBody>
          <a:bodyPr/>
          <a:lstStyle/>
          <a:p>
            <a:fld id="{BA9D5173-5519-4282-97BD-A6E3FB9D415E}" type="slidenum">
              <a:rPr lang="zh-CN" altLang="en-US" smtClean="0"/>
              <a:t>16</a:t>
            </a:fld>
            <a:endParaRPr lang="zh-CN" altLang="en-US"/>
          </a:p>
        </p:txBody>
      </p:sp>
    </p:spTree>
    <p:extLst>
      <p:ext uri="{BB962C8B-B14F-4D97-AF65-F5344CB8AC3E}">
        <p14:creationId xmlns:p14="http://schemas.microsoft.com/office/powerpoint/2010/main" val="3012699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主要内容</a:t>
            </a:r>
            <a:endParaRPr lang="zh-CN" altLang="en-US" dirty="0"/>
          </a:p>
        </p:txBody>
      </p:sp>
      <p:sp>
        <p:nvSpPr>
          <p:cNvPr id="3" name="内容占位符 2"/>
          <p:cNvSpPr>
            <a:spLocks noGrp="1"/>
          </p:cNvSpPr>
          <p:nvPr>
            <p:ph idx="1"/>
          </p:nvPr>
        </p:nvSpPr>
        <p:spPr/>
        <p:txBody>
          <a:bodyPr>
            <a:normAutofit/>
          </a:bodyPr>
          <a:lstStyle/>
          <a:p>
            <a:r>
              <a:rPr lang="en-US" altLang="zh-CN" sz="2800" b="1" dirty="0" smtClean="0"/>
              <a:t>1.</a:t>
            </a:r>
            <a:r>
              <a:rPr lang="zh-CN" altLang="en-US" sz="2800" b="1" dirty="0" smtClean="0"/>
              <a:t>宇宙线与</a:t>
            </a:r>
            <a:r>
              <a:rPr lang="zh-CN" altLang="en-US" sz="2800" b="1" dirty="0"/>
              <a:t>伽</a:t>
            </a:r>
            <a:r>
              <a:rPr lang="zh-CN" altLang="en-US" sz="2800" b="1" dirty="0" smtClean="0"/>
              <a:t>玛天文</a:t>
            </a:r>
            <a:endParaRPr lang="en-US" altLang="zh-CN" sz="2800" b="1" dirty="0" smtClean="0"/>
          </a:p>
          <a:p>
            <a:r>
              <a:rPr lang="en-US" altLang="zh-CN" sz="2800" b="1" dirty="0" smtClean="0"/>
              <a:t>2.</a:t>
            </a:r>
            <a:r>
              <a:rPr lang="zh-CN" altLang="en-US" sz="2800" b="1" dirty="0"/>
              <a:t>羊八</a:t>
            </a:r>
            <a:r>
              <a:rPr lang="zh-CN" altLang="en-US" sz="2800" b="1" dirty="0" smtClean="0"/>
              <a:t>井复合阵列介绍</a:t>
            </a:r>
            <a:endParaRPr lang="en-US" altLang="zh-CN" sz="2800" b="1" dirty="0" smtClean="0"/>
          </a:p>
          <a:p>
            <a:r>
              <a:rPr lang="en-US" altLang="zh-CN" sz="2800" b="1" dirty="0" smtClean="0"/>
              <a:t>3.</a:t>
            </a:r>
            <a:r>
              <a:rPr lang="zh-CN" altLang="en-US" sz="2800" b="1" dirty="0" smtClean="0"/>
              <a:t>实验数据质量检查，事例重建与模拟验证</a:t>
            </a:r>
            <a:endParaRPr lang="en-US" altLang="zh-CN" sz="2800" b="1" dirty="0" smtClean="0"/>
          </a:p>
          <a:p>
            <a:r>
              <a:rPr lang="en-US" altLang="zh-CN" sz="2800" b="1" dirty="0" smtClean="0"/>
              <a:t>4.</a:t>
            </a:r>
            <a:r>
              <a:rPr lang="zh-CN" altLang="en-US" sz="2800" b="1" dirty="0" smtClean="0"/>
              <a:t>实验数据分析</a:t>
            </a:r>
            <a:r>
              <a:rPr lang="en-US" altLang="zh-CN" sz="2800" b="1" dirty="0" smtClean="0"/>
              <a:t>-</a:t>
            </a:r>
            <a:r>
              <a:rPr lang="zh-CN" altLang="en-US" sz="2800" b="1" dirty="0"/>
              <a:t>伽玛</a:t>
            </a:r>
            <a:r>
              <a:rPr lang="zh-CN" altLang="en-US" sz="2800" b="1" dirty="0" smtClean="0"/>
              <a:t>电子事例挑选</a:t>
            </a:r>
            <a:endParaRPr lang="en-US" altLang="zh-CN" sz="2800" b="1" dirty="0" smtClean="0"/>
          </a:p>
          <a:p>
            <a:r>
              <a:rPr lang="en-US" altLang="zh-CN" sz="2800" b="1" dirty="0" smtClean="0"/>
              <a:t>5.</a:t>
            </a:r>
            <a:r>
              <a:rPr lang="zh-CN" altLang="en-US" sz="2800" b="1" dirty="0" smtClean="0"/>
              <a:t>总结与讨论</a:t>
            </a:r>
            <a:endParaRPr lang="en-US" altLang="zh-CN" sz="2800" b="1" dirty="0" smtClean="0"/>
          </a:p>
        </p:txBody>
      </p:sp>
      <p:sp>
        <p:nvSpPr>
          <p:cNvPr id="4" name="灯片编号占位符 3"/>
          <p:cNvSpPr>
            <a:spLocks noGrp="1"/>
          </p:cNvSpPr>
          <p:nvPr>
            <p:ph type="sldNum" sz="quarter" idx="12"/>
          </p:nvPr>
        </p:nvSpPr>
        <p:spPr/>
        <p:txBody>
          <a:bodyPr/>
          <a:lstStyle/>
          <a:p>
            <a:fld id="{BA9D5173-5519-4282-97BD-A6E3FB9D415E}" type="slidenum">
              <a:rPr lang="zh-CN" altLang="en-US" smtClean="0"/>
              <a:t>2</a:t>
            </a:fld>
            <a:endParaRPr lang="zh-CN" altLang="en-US"/>
          </a:p>
        </p:txBody>
      </p:sp>
    </p:spTree>
    <p:extLst>
      <p:ext uri="{BB962C8B-B14F-4D97-AF65-F5344CB8AC3E}">
        <p14:creationId xmlns:p14="http://schemas.microsoft.com/office/powerpoint/2010/main" val="2108968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7042"/>
            <a:ext cx="8229600" cy="789782"/>
          </a:xfrm>
        </p:spPr>
        <p:txBody>
          <a:bodyPr/>
          <a:lstStyle/>
          <a:p>
            <a:r>
              <a:rPr lang="zh-CN" altLang="en-US" b="1"/>
              <a:t>宇宙线的成份和能谱</a:t>
            </a:r>
          </a:p>
        </p:txBody>
      </p:sp>
      <p:sp>
        <p:nvSpPr>
          <p:cNvPr id="5123" name="Rectangle 3"/>
          <p:cNvSpPr>
            <a:spLocks noGrp="1" noChangeArrowheads="1"/>
          </p:cNvSpPr>
          <p:nvPr>
            <p:ph type="body" sz="half" idx="1"/>
          </p:nvPr>
        </p:nvSpPr>
        <p:spPr>
          <a:xfrm>
            <a:off x="38101" y="826823"/>
            <a:ext cx="4533899" cy="4766981"/>
          </a:xfrm>
        </p:spPr>
        <p:txBody>
          <a:bodyPr>
            <a:noAutofit/>
          </a:bodyPr>
          <a:lstStyle/>
          <a:p>
            <a:r>
              <a:rPr lang="zh-CN" altLang="zh-CN" sz="1800" b="1" dirty="0">
                <a:latin typeface="+mj-ea"/>
                <a:ea typeface="+mj-ea"/>
              </a:rPr>
              <a:t>宇宙线主要由原子核构成；</a:t>
            </a:r>
          </a:p>
          <a:p>
            <a:r>
              <a:rPr lang="zh-CN" altLang="zh-CN" sz="1800" b="1" dirty="0">
                <a:solidFill>
                  <a:srgbClr val="FF00FF"/>
                </a:solidFill>
                <a:latin typeface="+mj-ea"/>
                <a:ea typeface="+mj-ea"/>
              </a:rPr>
              <a:t>最高宇宙线粒子的能量达到</a:t>
            </a:r>
            <a:r>
              <a:rPr lang="en-US" altLang="zh-CN" sz="1800" b="1" dirty="0">
                <a:solidFill>
                  <a:srgbClr val="FF00FF"/>
                </a:solidFill>
                <a:latin typeface="+mj-ea"/>
                <a:ea typeface="+mj-ea"/>
              </a:rPr>
              <a:t>3</a:t>
            </a:r>
            <a:r>
              <a:rPr lang="en-US" altLang="zh-CN" sz="1800" b="1" dirty="0">
                <a:solidFill>
                  <a:srgbClr val="FF00FF"/>
                </a:solidFill>
                <a:latin typeface="+mj-ea"/>
                <a:ea typeface="+mj-ea"/>
                <a:sym typeface="Arial" pitchFamily="34" charset="0"/>
              </a:rPr>
              <a:t>×10</a:t>
            </a:r>
            <a:r>
              <a:rPr lang="en-US" altLang="zh-CN" sz="1800" b="1" baseline="30000" dirty="0">
                <a:solidFill>
                  <a:srgbClr val="FF00FF"/>
                </a:solidFill>
                <a:latin typeface="+mj-ea"/>
                <a:ea typeface="+mj-ea"/>
                <a:sym typeface="Arial" pitchFamily="34" charset="0"/>
              </a:rPr>
              <a:t>20</a:t>
            </a:r>
            <a:r>
              <a:rPr lang="en-US" altLang="zh-CN" sz="1800" b="1" dirty="0">
                <a:solidFill>
                  <a:srgbClr val="FF00FF"/>
                </a:solidFill>
                <a:latin typeface="+mj-ea"/>
                <a:ea typeface="+mj-ea"/>
                <a:sym typeface="Arial" pitchFamily="34" charset="0"/>
              </a:rPr>
              <a:t>eV</a:t>
            </a:r>
            <a:r>
              <a:rPr lang="zh-CN" altLang="zh-CN" sz="1800" b="1" dirty="0">
                <a:solidFill>
                  <a:srgbClr val="FF00FF"/>
                </a:solidFill>
                <a:latin typeface="+mj-ea"/>
                <a:ea typeface="+mj-ea"/>
                <a:sym typeface="Arial" pitchFamily="34" charset="0"/>
              </a:rPr>
              <a:t>，约</a:t>
            </a:r>
            <a:r>
              <a:rPr lang="en-US" altLang="zh-CN" sz="1800" b="1" dirty="0">
                <a:solidFill>
                  <a:srgbClr val="FF00FF"/>
                </a:solidFill>
                <a:latin typeface="+mj-ea"/>
                <a:ea typeface="+mj-ea"/>
                <a:sym typeface="Arial" pitchFamily="34" charset="0"/>
              </a:rPr>
              <a:t>50</a:t>
            </a:r>
            <a:r>
              <a:rPr lang="zh-CN" altLang="zh-CN" sz="1800" b="1" dirty="0">
                <a:solidFill>
                  <a:srgbClr val="FF00FF"/>
                </a:solidFill>
                <a:latin typeface="+mj-ea"/>
                <a:ea typeface="+mj-ea"/>
                <a:sym typeface="Arial" pitchFamily="34" charset="0"/>
              </a:rPr>
              <a:t>焦耳。从那里，又是如何被加速到这样的能量还是一个未解的迷；</a:t>
            </a:r>
          </a:p>
          <a:p>
            <a:r>
              <a:rPr lang="zh-CN" altLang="zh-CN" sz="1800" b="1" dirty="0">
                <a:latin typeface="+mj-ea"/>
                <a:ea typeface="+mj-ea"/>
              </a:rPr>
              <a:t>宇宙线能谱在很</a:t>
            </a:r>
            <a:r>
              <a:rPr lang="en-US" altLang="zh-CN" sz="1800" b="1" dirty="0">
                <a:latin typeface="+mj-ea"/>
                <a:ea typeface="+mj-ea"/>
              </a:rPr>
              <a:t>10</a:t>
            </a:r>
            <a:r>
              <a:rPr lang="en-US" altLang="zh-CN" sz="1800" b="1" baseline="30000" dirty="0">
                <a:latin typeface="+mj-ea"/>
                <a:ea typeface="+mj-ea"/>
              </a:rPr>
              <a:t>11</a:t>
            </a:r>
            <a:r>
              <a:rPr lang="zh-CN" altLang="zh-CN" sz="1800" b="1" dirty="0">
                <a:latin typeface="+mj-ea"/>
                <a:ea typeface="+mj-ea"/>
              </a:rPr>
              <a:t>能量范围内呈幂率谱行为，但在</a:t>
            </a:r>
            <a:r>
              <a:rPr lang="en-US" altLang="zh-CN" sz="1800" b="1" dirty="0">
                <a:latin typeface="+mj-ea"/>
                <a:ea typeface="+mj-ea"/>
              </a:rPr>
              <a:t>4PeV</a:t>
            </a:r>
            <a:r>
              <a:rPr lang="zh-CN" altLang="zh-CN" sz="1800" b="1" dirty="0">
                <a:latin typeface="+mj-ea"/>
                <a:ea typeface="+mj-ea"/>
              </a:rPr>
              <a:t>有拐折（被称为“膝”），原因仍不清楚；</a:t>
            </a:r>
          </a:p>
          <a:p>
            <a:r>
              <a:rPr lang="zh-CN" altLang="zh-CN" sz="1800" b="1" dirty="0">
                <a:solidFill>
                  <a:srgbClr val="0000FF"/>
                </a:solidFill>
                <a:latin typeface="+mj-ea"/>
                <a:ea typeface="+mj-ea"/>
              </a:rPr>
              <a:t>极高能有“踝”和</a:t>
            </a:r>
            <a:r>
              <a:rPr lang="en-US" altLang="zh-CN" sz="1800" b="1" dirty="0">
                <a:solidFill>
                  <a:srgbClr val="0000FF"/>
                </a:solidFill>
                <a:latin typeface="+mj-ea"/>
                <a:ea typeface="+mj-ea"/>
              </a:rPr>
              <a:t>GZK</a:t>
            </a:r>
            <a:r>
              <a:rPr lang="zh-CN" altLang="zh-CN" sz="1800" b="1" dirty="0">
                <a:solidFill>
                  <a:srgbClr val="0000FF"/>
                </a:solidFill>
                <a:latin typeface="+mj-ea"/>
                <a:ea typeface="+mj-ea"/>
              </a:rPr>
              <a:t>截断；</a:t>
            </a:r>
          </a:p>
          <a:p>
            <a:r>
              <a:rPr lang="zh-CN" altLang="zh-CN" sz="1800" b="1" dirty="0">
                <a:solidFill>
                  <a:srgbClr val="FF0000"/>
                </a:solidFill>
                <a:latin typeface="+mj-ea"/>
                <a:ea typeface="+mj-ea"/>
              </a:rPr>
              <a:t>宇宙线电子，伽玛射线，中微子</a:t>
            </a:r>
            <a:r>
              <a:rPr lang="zh-CN" altLang="zh-CN" sz="1800" b="1" dirty="0">
                <a:latin typeface="+mj-ea"/>
                <a:ea typeface="+mj-ea"/>
              </a:rPr>
              <a:t>对宇宙线起源，加速，对</a:t>
            </a:r>
            <a:r>
              <a:rPr lang="zh-CN" altLang="zh-CN" sz="1800" b="1" dirty="0">
                <a:solidFill>
                  <a:srgbClr val="FF00FF"/>
                </a:solidFill>
                <a:latin typeface="+mj-ea"/>
                <a:ea typeface="+mj-ea"/>
              </a:rPr>
              <a:t>暗物质</a:t>
            </a:r>
            <a:r>
              <a:rPr lang="zh-CN" altLang="en-US" sz="1800" b="1" dirty="0">
                <a:solidFill>
                  <a:srgbClr val="FF00FF"/>
                </a:solidFill>
                <a:latin typeface="+mj-ea"/>
                <a:ea typeface="+mj-ea"/>
              </a:rPr>
              <a:t>粒子</a:t>
            </a:r>
            <a:r>
              <a:rPr lang="zh-CN" altLang="zh-CN" sz="1800" b="1" dirty="0">
                <a:latin typeface="+mj-ea"/>
                <a:ea typeface="+mj-ea"/>
              </a:rPr>
              <a:t>寻找，对量子引力研究有重要意义。</a:t>
            </a:r>
            <a:endParaRPr lang="zh-CN" altLang="zh-CN" sz="1800" b="1" dirty="0">
              <a:latin typeface="+mj-ea"/>
              <a:ea typeface="+mj-ea"/>
              <a:sym typeface="Times New Roman" pitchFamily="18" charset="0"/>
            </a:endParaRPr>
          </a:p>
        </p:txBody>
      </p:sp>
      <p:sp>
        <p:nvSpPr>
          <p:cNvPr id="5124" name="Line 4"/>
          <p:cNvSpPr>
            <a:spLocks noChangeShapeType="1"/>
          </p:cNvSpPr>
          <p:nvPr/>
        </p:nvSpPr>
        <p:spPr bwMode="auto">
          <a:xfrm flipV="1">
            <a:off x="6732588" y="3157803"/>
            <a:ext cx="215900" cy="960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5" name="Text Box 5"/>
          <p:cNvSpPr txBox="1">
            <a:spLocks noChangeArrowheads="1"/>
          </p:cNvSpPr>
          <p:nvPr/>
        </p:nvSpPr>
        <p:spPr bwMode="auto">
          <a:xfrm>
            <a:off x="6156325" y="4177771"/>
            <a:ext cx="10357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My focus</a:t>
            </a:r>
            <a:endParaRPr lang="zh-CN" altLang="zh-CN"/>
          </a:p>
        </p:txBody>
      </p:sp>
      <p:pic>
        <p:nvPicPr>
          <p:cNvPr id="5126" name="Picture 6" descr="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177396"/>
            <a:ext cx="4791075" cy="396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7"/>
          <p:cNvSpPr>
            <a:spLocks noChangeShapeType="1"/>
          </p:cNvSpPr>
          <p:nvPr/>
        </p:nvSpPr>
        <p:spPr bwMode="auto">
          <a:xfrm>
            <a:off x="8610600" y="3746500"/>
            <a:ext cx="0" cy="254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8" name="Text Box 8"/>
          <p:cNvSpPr txBox="1">
            <a:spLocks noChangeArrowheads="1"/>
          </p:cNvSpPr>
          <p:nvPr/>
        </p:nvSpPr>
        <p:spPr bwMode="auto">
          <a:xfrm>
            <a:off x="8123238" y="3048000"/>
            <a:ext cx="11144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LHC</a:t>
            </a:r>
            <a:r>
              <a:rPr lang="zh-CN" altLang="en-US" b="1"/>
              <a:t>的</a:t>
            </a:r>
          </a:p>
          <a:p>
            <a:r>
              <a:rPr lang="zh-CN" altLang="en-US" b="1"/>
              <a:t>千万倍！</a:t>
            </a:r>
            <a:endParaRPr lang="zh-CN" altLang="zh-CN" b="1"/>
          </a:p>
        </p:txBody>
      </p:sp>
      <p:sp>
        <p:nvSpPr>
          <p:cNvPr id="5129" name="Line 9"/>
          <p:cNvSpPr>
            <a:spLocks noChangeShapeType="1"/>
          </p:cNvSpPr>
          <p:nvPr/>
        </p:nvSpPr>
        <p:spPr bwMode="auto">
          <a:xfrm>
            <a:off x="7315200" y="2159000"/>
            <a:ext cx="762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30" name="Text Box 10"/>
          <p:cNvSpPr txBox="1">
            <a:spLocks noChangeArrowheads="1"/>
          </p:cNvSpPr>
          <p:nvPr/>
        </p:nvSpPr>
        <p:spPr bwMode="auto">
          <a:xfrm>
            <a:off x="6934200" y="1587500"/>
            <a:ext cx="11144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50</a:t>
            </a:r>
            <a:r>
              <a:rPr lang="zh-CN" altLang="en-US" b="1"/>
              <a:t>年</a:t>
            </a:r>
          </a:p>
          <a:p>
            <a:r>
              <a:rPr lang="zh-CN" altLang="en-US" b="1"/>
              <a:t>的“膝”</a:t>
            </a:r>
            <a:endParaRPr lang="zh-CN" altLang="zh-CN" b="1"/>
          </a:p>
        </p:txBody>
      </p:sp>
      <p:sp>
        <p:nvSpPr>
          <p:cNvPr id="5131" name="Line 11"/>
          <p:cNvSpPr>
            <a:spLocks noChangeShapeType="1"/>
          </p:cNvSpPr>
          <p:nvPr/>
        </p:nvSpPr>
        <p:spPr bwMode="auto">
          <a:xfrm flipH="1">
            <a:off x="6324600" y="2413000"/>
            <a:ext cx="76200" cy="190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32" name="Text Box 12"/>
          <p:cNvSpPr txBox="1">
            <a:spLocks noChangeArrowheads="1"/>
          </p:cNvSpPr>
          <p:nvPr/>
        </p:nvSpPr>
        <p:spPr bwMode="auto">
          <a:xfrm>
            <a:off x="6096000" y="2095500"/>
            <a:ext cx="649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t>超出</a:t>
            </a:r>
          </a:p>
        </p:txBody>
      </p:sp>
      <p:sp>
        <p:nvSpPr>
          <p:cNvPr id="5133" name="Line 13"/>
          <p:cNvSpPr>
            <a:spLocks noChangeShapeType="1"/>
          </p:cNvSpPr>
          <p:nvPr/>
        </p:nvSpPr>
        <p:spPr bwMode="auto">
          <a:xfrm flipV="1">
            <a:off x="7885113" y="3937000"/>
            <a:ext cx="215900" cy="181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34" name="Text Box 14"/>
          <p:cNvSpPr txBox="1">
            <a:spLocks noChangeArrowheads="1"/>
          </p:cNvSpPr>
          <p:nvPr/>
        </p:nvSpPr>
        <p:spPr bwMode="auto">
          <a:xfrm>
            <a:off x="7524750" y="3937001"/>
            <a:ext cx="41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t>踝</a:t>
            </a:r>
          </a:p>
        </p:txBody>
      </p:sp>
      <p:sp>
        <p:nvSpPr>
          <p:cNvPr id="5135" name="Line 15"/>
          <p:cNvSpPr>
            <a:spLocks noChangeShapeType="1"/>
          </p:cNvSpPr>
          <p:nvPr/>
        </p:nvSpPr>
        <p:spPr bwMode="auto">
          <a:xfrm flipV="1">
            <a:off x="8172450" y="4357688"/>
            <a:ext cx="287338" cy="12038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36" name="Text Box 16"/>
          <p:cNvSpPr txBox="1">
            <a:spLocks noChangeArrowheads="1"/>
          </p:cNvSpPr>
          <p:nvPr/>
        </p:nvSpPr>
        <p:spPr bwMode="auto">
          <a:xfrm>
            <a:off x="7577138" y="4352396"/>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GZK</a:t>
            </a:r>
          </a:p>
        </p:txBody>
      </p:sp>
    </p:spTree>
    <p:extLst>
      <p:ext uri="{BB962C8B-B14F-4D97-AF65-F5344CB8AC3E}">
        <p14:creationId xmlns:p14="http://schemas.microsoft.com/office/powerpoint/2010/main" val="3236821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4208"/>
            <a:ext cx="5562600" cy="3370792"/>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Line 3"/>
          <p:cNvSpPr>
            <a:spLocks noChangeShapeType="1"/>
          </p:cNvSpPr>
          <p:nvPr/>
        </p:nvSpPr>
        <p:spPr bwMode="auto">
          <a:xfrm flipH="1" flipV="1">
            <a:off x="0" y="2540001"/>
            <a:ext cx="3862388" cy="1997604"/>
          </a:xfrm>
          <a:prstGeom prst="line">
            <a:avLst/>
          </a:prstGeom>
          <a:noFill/>
          <a:ln w="952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4" name="Rectangle 4"/>
          <p:cNvSpPr>
            <a:spLocks noGrp="1" noChangeArrowheads="1"/>
          </p:cNvSpPr>
          <p:nvPr>
            <p:ph type="title" idx="4294967295"/>
          </p:nvPr>
        </p:nvSpPr>
        <p:spPr>
          <a:xfrm>
            <a:off x="0" y="254000"/>
            <a:ext cx="3962400" cy="1524000"/>
          </a:xfrm>
        </p:spPr>
        <p:txBody>
          <a:bodyPr/>
          <a:lstStyle/>
          <a:p>
            <a:r>
              <a:rPr lang="zh-CN" altLang="en-US" sz="4000" b="1"/>
              <a:t>宇宙线的起源，加速和传播</a:t>
            </a:r>
          </a:p>
        </p:txBody>
      </p:sp>
      <p:sp>
        <p:nvSpPr>
          <p:cNvPr id="10245" name="Line 5"/>
          <p:cNvSpPr>
            <a:spLocks noChangeShapeType="1"/>
          </p:cNvSpPr>
          <p:nvPr/>
        </p:nvSpPr>
        <p:spPr bwMode="auto">
          <a:xfrm flipH="1" flipV="1">
            <a:off x="0" y="2222500"/>
            <a:ext cx="3786188" cy="2243667"/>
          </a:xfrm>
          <a:prstGeom prst="line">
            <a:avLst/>
          </a:prstGeom>
          <a:noFill/>
          <a:ln w="952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6" name="Rectangle 6"/>
          <p:cNvSpPr>
            <a:spLocks noChangeArrowheads="1"/>
          </p:cNvSpPr>
          <p:nvPr/>
        </p:nvSpPr>
        <p:spPr bwMode="auto">
          <a:xfrm>
            <a:off x="228461" y="2032000"/>
            <a:ext cx="324128" cy="461665"/>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a:solidFill>
                  <a:schemeClr val="hlink"/>
                </a:solidFill>
                <a:latin typeface="Times New Roman" pitchFamily="18" charset="0"/>
                <a:cs typeface="Times New Roman" pitchFamily="18" charset="0"/>
              </a:rPr>
              <a:t>ν</a:t>
            </a:r>
          </a:p>
        </p:txBody>
      </p:sp>
      <p:sp>
        <p:nvSpPr>
          <p:cNvPr id="10247" name="Text Box 7"/>
          <p:cNvSpPr txBox="1">
            <a:spLocks noChangeArrowheads="1"/>
          </p:cNvSpPr>
          <p:nvPr/>
        </p:nvSpPr>
        <p:spPr bwMode="auto">
          <a:xfrm>
            <a:off x="5437188" y="3398573"/>
            <a:ext cx="3581400" cy="2400657"/>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AutoNum type="arabicPeriod"/>
            </a:pPr>
            <a:r>
              <a:rPr lang="zh-CN" altLang="en-US" sz="2000" b="1" dirty="0">
                <a:solidFill>
                  <a:srgbClr val="0000CC"/>
                </a:solidFill>
                <a:latin typeface="Times New Roman" pitchFamily="18" charset="0"/>
              </a:rPr>
              <a:t>标准</a:t>
            </a:r>
            <a:r>
              <a:rPr lang="zh-CN" altLang="zh-CN" sz="2000" b="1" dirty="0">
                <a:solidFill>
                  <a:srgbClr val="0000CC"/>
                </a:solidFill>
                <a:latin typeface="Times New Roman" pitchFamily="18" charset="0"/>
              </a:rPr>
              <a:t>的起源和加速理论：</a:t>
            </a:r>
            <a:r>
              <a:rPr lang="zh-CN" altLang="en-US" sz="2000" b="1" dirty="0">
                <a:solidFill>
                  <a:srgbClr val="0000CC"/>
                </a:solidFill>
                <a:latin typeface="Times New Roman" pitchFamily="18" charset="0"/>
              </a:rPr>
              <a:t>剧烈天体演化所产生</a:t>
            </a:r>
            <a:r>
              <a:rPr lang="zh-CN" altLang="zh-CN" sz="2000" b="1" dirty="0">
                <a:solidFill>
                  <a:srgbClr val="0000CC"/>
                </a:solidFill>
                <a:latin typeface="Times New Roman" pitchFamily="18" charset="0"/>
              </a:rPr>
              <a:t>的</a:t>
            </a:r>
            <a:r>
              <a:rPr lang="zh-CN" altLang="zh-CN" sz="2000" b="1" dirty="0">
                <a:solidFill>
                  <a:srgbClr val="FF0000"/>
                </a:solidFill>
                <a:latin typeface="Times New Roman" pitchFamily="18" charset="0"/>
              </a:rPr>
              <a:t>激波</a:t>
            </a:r>
            <a:r>
              <a:rPr lang="zh-CN" altLang="zh-CN" sz="2000" b="1" dirty="0">
                <a:solidFill>
                  <a:srgbClr val="0000CC"/>
                </a:solidFill>
                <a:latin typeface="Times New Roman" pitchFamily="18" charset="0"/>
              </a:rPr>
              <a:t>；</a:t>
            </a:r>
          </a:p>
          <a:p>
            <a:pPr lvl="1">
              <a:buFontTx/>
              <a:buAutoNum type="arabicPeriod"/>
            </a:pPr>
            <a:r>
              <a:rPr lang="zh-CN" altLang="zh-CN" b="1" dirty="0">
                <a:solidFill>
                  <a:srgbClr val="FF0000"/>
                </a:solidFill>
                <a:latin typeface="Times New Roman" pitchFamily="18" charset="0"/>
              </a:rPr>
              <a:t>正在加速的源</a:t>
            </a:r>
            <a:r>
              <a:rPr lang="zh-CN" altLang="zh-CN" b="1" dirty="0">
                <a:latin typeface="Times New Roman" pitchFamily="18" charset="0"/>
              </a:rPr>
              <a:t>以观测</a:t>
            </a:r>
            <a:r>
              <a:rPr lang="el-GR" altLang="zh-CN" b="1" dirty="0">
                <a:latin typeface="Times New Roman" pitchFamily="18" charset="0"/>
              </a:rPr>
              <a:t>γ</a:t>
            </a:r>
            <a:r>
              <a:rPr lang="zh-CN" altLang="zh-CN" b="1" dirty="0">
                <a:latin typeface="Times New Roman" pitchFamily="18" charset="0"/>
                <a:cs typeface="Times New Roman" pitchFamily="18" charset="0"/>
              </a:rPr>
              <a:t>最为有效，迄今成百上千个</a:t>
            </a:r>
            <a:r>
              <a:rPr lang="el-GR" altLang="zh-CN" b="1" dirty="0">
                <a:solidFill>
                  <a:srgbClr val="FF0000"/>
                </a:solidFill>
                <a:latin typeface="Times New Roman" pitchFamily="18" charset="0"/>
                <a:cs typeface="Times New Roman" pitchFamily="18" charset="0"/>
              </a:rPr>
              <a:t>γ</a:t>
            </a:r>
            <a:r>
              <a:rPr lang="zh-CN" altLang="zh-CN" b="1" dirty="0">
                <a:solidFill>
                  <a:srgbClr val="FF0000"/>
                </a:solidFill>
              </a:rPr>
              <a:t>源</a:t>
            </a:r>
            <a:r>
              <a:rPr lang="zh-CN" altLang="zh-CN" b="1" dirty="0"/>
              <a:t>都是</a:t>
            </a:r>
            <a:r>
              <a:rPr lang="zh-CN" altLang="zh-CN" b="1" dirty="0">
                <a:latin typeface="Times New Roman" pitchFamily="18" charset="0"/>
                <a:cs typeface="Times New Roman" pitchFamily="18" charset="0"/>
              </a:rPr>
              <a:t>电子源</a:t>
            </a:r>
            <a:r>
              <a:rPr lang="zh-CN" altLang="zh-CN" b="1" dirty="0" smtClean="0">
                <a:latin typeface="Times New Roman" pitchFamily="18" charset="0"/>
                <a:cs typeface="Times New Roman" pitchFamily="18" charset="0"/>
              </a:rPr>
              <a:t>，</a:t>
            </a:r>
            <a:r>
              <a:rPr lang="zh-CN" altLang="en-US" b="1" dirty="0" smtClean="0">
                <a:latin typeface="Times New Roman" pitchFamily="18" charset="0"/>
                <a:cs typeface="Times New Roman" pitchFamily="18" charset="0"/>
              </a:rPr>
              <a:t>强子</a:t>
            </a:r>
            <a:r>
              <a:rPr lang="zh-CN" altLang="zh-CN" b="1" dirty="0" smtClean="0">
                <a:latin typeface="Times New Roman" pitchFamily="18" charset="0"/>
                <a:cs typeface="Times New Roman" pitchFamily="18" charset="0"/>
              </a:rPr>
              <a:t>源</a:t>
            </a:r>
            <a:r>
              <a:rPr lang="zh-CN" altLang="zh-CN" b="1" dirty="0">
                <a:latin typeface="Times New Roman" pitchFamily="18" charset="0"/>
                <a:cs typeface="Times New Roman" pitchFamily="18" charset="0"/>
              </a:rPr>
              <a:t>没找到；</a:t>
            </a:r>
          </a:p>
          <a:p>
            <a:pPr lvl="1">
              <a:buFontTx/>
              <a:buAutoNum type="arabicPeriod"/>
            </a:pPr>
            <a:r>
              <a:rPr lang="zh-CN" altLang="zh-CN" b="1" dirty="0">
                <a:solidFill>
                  <a:srgbClr val="FF0000"/>
                </a:solidFill>
                <a:latin typeface="Times New Roman" pitchFamily="18" charset="0"/>
                <a:cs typeface="Times New Roman" pitchFamily="18" charset="0"/>
              </a:rPr>
              <a:t>古老源</a:t>
            </a:r>
            <a:r>
              <a:rPr lang="zh-CN" altLang="zh-CN" b="1" dirty="0">
                <a:latin typeface="Times New Roman" pitchFamily="18" charset="0"/>
                <a:cs typeface="Times New Roman" pitchFamily="18" charset="0"/>
              </a:rPr>
              <a:t>（&gt;百万年）</a:t>
            </a:r>
            <a:r>
              <a:rPr lang="zh-CN" altLang="en-US" b="1" dirty="0">
                <a:latin typeface="Times New Roman" pitchFamily="18" charset="0"/>
              </a:rPr>
              <a:t>需要观测</a:t>
            </a:r>
            <a:r>
              <a:rPr lang="zh-CN" altLang="zh-CN" b="1" dirty="0">
                <a:solidFill>
                  <a:srgbClr val="FF0000"/>
                </a:solidFill>
                <a:latin typeface="Times New Roman" pitchFamily="18" charset="0"/>
                <a:cs typeface="Times New Roman" pitchFamily="18" charset="0"/>
              </a:rPr>
              <a:t>宇宙线</a:t>
            </a:r>
            <a:r>
              <a:rPr lang="zh-CN" altLang="zh-CN" b="1" dirty="0">
                <a:latin typeface="Times New Roman" pitchFamily="18" charset="0"/>
                <a:cs typeface="Times New Roman" pitchFamily="18" charset="0"/>
              </a:rPr>
              <a:t>自身</a:t>
            </a:r>
            <a:r>
              <a:rPr lang="zh-CN" altLang="en-US" b="1" dirty="0">
                <a:latin typeface="Times New Roman" pitchFamily="18" charset="0"/>
              </a:rPr>
              <a:t>（遗迹）</a:t>
            </a:r>
            <a:r>
              <a:rPr lang="zh-CN" altLang="zh-CN" b="1" dirty="0">
                <a:latin typeface="Times New Roman" pitchFamily="18" charset="0"/>
                <a:cs typeface="Times New Roman" pitchFamily="18" charset="0"/>
              </a:rPr>
              <a:t>；</a:t>
            </a:r>
          </a:p>
          <a:p>
            <a:pPr>
              <a:buFontTx/>
              <a:buAutoNum type="arabicPeriod"/>
            </a:pPr>
            <a:r>
              <a:rPr lang="zh-CN" altLang="zh-CN" sz="2000" b="1" dirty="0">
                <a:solidFill>
                  <a:srgbClr val="FF00FF"/>
                </a:solidFill>
                <a:latin typeface="Times New Roman" pitchFamily="18" charset="0"/>
                <a:cs typeface="Times New Roman" pitchFamily="18" charset="0"/>
              </a:rPr>
              <a:t>传播：各向异性</a:t>
            </a:r>
            <a:r>
              <a:rPr lang="zh-CN" altLang="en-US" sz="2000" b="1" dirty="0">
                <a:solidFill>
                  <a:srgbClr val="FF00FF"/>
                </a:solidFill>
                <a:latin typeface="Times New Roman" pitchFamily="18" charset="0"/>
              </a:rPr>
              <a:t>等</a:t>
            </a:r>
            <a:r>
              <a:rPr lang="zh-CN" altLang="zh-CN" sz="2000" b="1" dirty="0">
                <a:solidFill>
                  <a:srgbClr val="FF00FF"/>
                </a:solidFill>
                <a:latin typeface="Times New Roman" pitchFamily="18" charset="0"/>
                <a:cs typeface="Times New Roman" pitchFamily="18" charset="0"/>
              </a:rPr>
              <a:t>研究。</a:t>
            </a:r>
            <a:endParaRPr lang="zh-CN" altLang="en-US" sz="2000" b="1" dirty="0">
              <a:solidFill>
                <a:srgbClr val="FF00FF"/>
              </a:solidFill>
              <a:latin typeface="Times New Roman" pitchFamily="18" charset="0"/>
              <a:cs typeface="Times New Roman" pitchFamily="18" charset="0"/>
            </a:endParaRPr>
          </a:p>
        </p:txBody>
      </p:sp>
      <p:sp>
        <p:nvSpPr>
          <p:cNvPr id="10248" name="AutoShape 8"/>
          <p:cNvSpPr>
            <a:spLocks noChangeArrowheads="1"/>
          </p:cNvSpPr>
          <p:nvPr/>
        </p:nvSpPr>
        <p:spPr bwMode="auto">
          <a:xfrm>
            <a:off x="2362200" y="3111500"/>
            <a:ext cx="152400" cy="127000"/>
          </a:xfrm>
          <a:prstGeom prst="irregularSeal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0250" name="Picture 10" descr="all_band_em_spect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37345"/>
            <a:ext cx="5181600" cy="303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11"/>
          <p:cNvSpPr txBox="1">
            <a:spLocks noChangeArrowheads="1"/>
          </p:cNvSpPr>
          <p:nvPr/>
        </p:nvSpPr>
        <p:spPr bwMode="auto">
          <a:xfrm>
            <a:off x="5257800" y="63501"/>
            <a:ext cx="32063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t>蟹状星云是一个典型的电子源</a:t>
            </a:r>
          </a:p>
        </p:txBody>
      </p:sp>
      <p:sp>
        <p:nvSpPr>
          <p:cNvPr id="10252" name="Text Box 12"/>
          <p:cNvSpPr txBox="1">
            <a:spLocks noChangeArrowheads="1"/>
          </p:cNvSpPr>
          <p:nvPr/>
        </p:nvSpPr>
        <p:spPr bwMode="auto">
          <a:xfrm>
            <a:off x="5364163" y="1416844"/>
            <a:ext cx="16321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a:solidFill>
                  <a:schemeClr val="bg1"/>
                </a:solidFill>
              </a:rPr>
              <a:t>电子的同步辐射</a:t>
            </a:r>
          </a:p>
        </p:txBody>
      </p:sp>
      <p:sp>
        <p:nvSpPr>
          <p:cNvPr id="10253" name="Text Box 13"/>
          <p:cNvSpPr txBox="1">
            <a:spLocks noChangeArrowheads="1"/>
          </p:cNvSpPr>
          <p:nvPr/>
        </p:nvSpPr>
        <p:spPr bwMode="auto">
          <a:xfrm>
            <a:off x="7735927" y="2317750"/>
            <a:ext cx="110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a:solidFill>
                  <a:schemeClr val="bg1"/>
                </a:solidFill>
              </a:rPr>
              <a:t>电子的</a:t>
            </a:r>
          </a:p>
          <a:p>
            <a:pPr algn="ctr"/>
            <a:r>
              <a:rPr lang="zh-CN" altLang="en-US" sz="1200" b="1">
                <a:solidFill>
                  <a:schemeClr val="bg1"/>
                </a:solidFill>
              </a:rPr>
              <a:t>逆康普顿散射</a:t>
            </a:r>
          </a:p>
        </p:txBody>
      </p:sp>
    </p:spTree>
    <p:extLst>
      <p:ext uri="{BB962C8B-B14F-4D97-AF65-F5344CB8AC3E}">
        <p14:creationId xmlns:p14="http://schemas.microsoft.com/office/powerpoint/2010/main" val="31361839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72344"/>
            <a:ext cx="7412038" cy="461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 Box 4"/>
          <p:cNvSpPr txBox="1">
            <a:spLocks noChangeArrowheads="1"/>
          </p:cNvSpPr>
          <p:nvPr/>
        </p:nvSpPr>
        <p:spPr bwMode="auto">
          <a:xfrm>
            <a:off x="7620000" y="2176199"/>
            <a:ext cx="1600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l-GR" altLang="ja-JP" sz="2000" b="1" dirty="0">
                <a:solidFill>
                  <a:srgbClr val="FF00FF"/>
                </a:solidFill>
                <a:latin typeface="Times New Roman" pitchFamily="18" charset="0"/>
                <a:ea typeface="HGPｺﾞｼｯｸE" pitchFamily="50" charset="-128"/>
                <a:cs typeface="Times New Roman" pitchFamily="18" charset="0"/>
              </a:rPr>
              <a:t>π</a:t>
            </a:r>
            <a:r>
              <a:rPr kumimoji="1" lang="en-US" altLang="zh-CN" sz="2000" b="1" baseline="30000" dirty="0">
                <a:solidFill>
                  <a:srgbClr val="FF00FF"/>
                </a:solidFill>
                <a:latin typeface="Times New Roman" pitchFamily="18" charset="0"/>
                <a:ea typeface="HGPｺﾞｼｯｸE" pitchFamily="50" charset="-128"/>
                <a:cs typeface="Times New Roman" pitchFamily="18" charset="0"/>
              </a:rPr>
              <a:t>0</a:t>
            </a:r>
            <a:r>
              <a:rPr kumimoji="1" lang="zh-CN" altLang="en-US" sz="2000" b="1" dirty="0">
                <a:solidFill>
                  <a:srgbClr val="FF00FF"/>
                </a:solidFill>
                <a:latin typeface="Times New Roman" pitchFamily="18" charset="0"/>
                <a:ea typeface="HGPｺﾞｼｯｸE" pitchFamily="50" charset="-128"/>
                <a:cs typeface="Times New Roman" pitchFamily="18" charset="0"/>
              </a:rPr>
              <a:t>衰变的</a:t>
            </a:r>
            <a:r>
              <a:rPr kumimoji="1" lang="el-GR" altLang="zh-CN" sz="2000" b="1" dirty="0">
                <a:solidFill>
                  <a:srgbClr val="FF00FF"/>
                </a:solidFill>
                <a:latin typeface="Times New Roman" pitchFamily="18" charset="0"/>
                <a:ea typeface="HGPｺﾞｼｯｸE" pitchFamily="50" charset="-128"/>
                <a:cs typeface="Times New Roman" pitchFamily="18" charset="0"/>
              </a:rPr>
              <a:t>γ</a:t>
            </a:r>
          </a:p>
          <a:p>
            <a:r>
              <a:rPr kumimoji="1" lang="en-US" altLang="zh-CN" sz="2000" b="1" dirty="0">
                <a:solidFill>
                  <a:srgbClr val="FF00FF"/>
                </a:solidFill>
                <a:latin typeface="Times New Roman" pitchFamily="18" charset="0"/>
                <a:ea typeface="HGPｺﾞｼｯｸE" pitchFamily="50" charset="-128"/>
                <a:cs typeface="Times New Roman" pitchFamily="18" charset="0"/>
              </a:rPr>
              <a:t>(</a:t>
            </a:r>
            <a:r>
              <a:rPr kumimoji="1" lang="zh-CN" altLang="en-US" sz="2000" b="1" dirty="0">
                <a:solidFill>
                  <a:srgbClr val="FF00FF"/>
                </a:solidFill>
                <a:latin typeface="Times New Roman" pitchFamily="18" charset="0"/>
                <a:ea typeface="HGPｺﾞｼｯｸE" pitchFamily="50" charset="-128"/>
                <a:cs typeface="Times New Roman" pitchFamily="18" charset="0"/>
              </a:rPr>
              <a:t>当最大质子</a:t>
            </a:r>
          </a:p>
          <a:p>
            <a:r>
              <a:rPr kumimoji="1" lang="zh-CN" altLang="en-US" sz="2000" b="1" dirty="0">
                <a:solidFill>
                  <a:srgbClr val="FF00FF"/>
                </a:solidFill>
                <a:latin typeface="Times New Roman" pitchFamily="18" charset="0"/>
                <a:ea typeface="HGPｺﾞｼｯｸE" pitchFamily="50" charset="-128"/>
                <a:cs typeface="Times New Roman" pitchFamily="18" charset="0"/>
              </a:rPr>
              <a:t>截断能量</a:t>
            </a:r>
          </a:p>
          <a:p>
            <a:r>
              <a:rPr kumimoji="1" lang="zh-CN" altLang="en-US" sz="2000" b="1" dirty="0" smtClean="0">
                <a:solidFill>
                  <a:srgbClr val="FF00FF"/>
                </a:solidFill>
                <a:latin typeface="Times New Roman" pitchFamily="18" charset="0"/>
                <a:ea typeface="HGPｺﾞｼｯｸE" pitchFamily="50" charset="-128"/>
                <a:cs typeface="Times New Roman" pitchFamily="18" charset="0"/>
              </a:rPr>
              <a:t>是</a:t>
            </a:r>
            <a:r>
              <a:rPr kumimoji="1" lang="en-US" altLang="ja-JP" sz="2000" b="1" dirty="0" smtClean="0">
                <a:solidFill>
                  <a:srgbClr val="FF00FF"/>
                </a:solidFill>
                <a:latin typeface="Times New Roman" pitchFamily="18" charset="0"/>
                <a:ea typeface="HGPｺﾞｼｯｸE" pitchFamily="50" charset="-128"/>
                <a:cs typeface="Times New Roman" pitchFamily="18" charset="0"/>
              </a:rPr>
              <a:t>1</a:t>
            </a:r>
            <a:r>
              <a:rPr kumimoji="1" lang="en-US" altLang="zh-CN" sz="2000" b="1" dirty="0" smtClean="0">
                <a:solidFill>
                  <a:srgbClr val="FF00FF"/>
                </a:solidFill>
                <a:latin typeface="Times New Roman" pitchFamily="18" charset="0"/>
                <a:ea typeface="HGPｺﾞｼｯｸE" pitchFamily="50" charset="-128"/>
                <a:cs typeface="Times New Roman" pitchFamily="18" charset="0"/>
              </a:rPr>
              <a:t>000</a:t>
            </a:r>
            <a:r>
              <a:rPr kumimoji="1" lang="en-US" altLang="ja-JP" sz="2000" b="1" dirty="0" smtClean="0">
                <a:solidFill>
                  <a:srgbClr val="FF00FF"/>
                </a:solidFill>
                <a:latin typeface="Times New Roman" pitchFamily="18" charset="0"/>
                <a:ea typeface="HGPｺﾞｼｯｸE" pitchFamily="50" charset="-128"/>
                <a:cs typeface="Times New Roman" pitchFamily="18" charset="0"/>
              </a:rPr>
              <a:t>Te</a:t>
            </a:r>
            <a:r>
              <a:rPr kumimoji="1" lang="en-US" altLang="zh-CN" sz="2000" b="1" dirty="0" smtClean="0">
                <a:solidFill>
                  <a:srgbClr val="FF00FF"/>
                </a:solidFill>
                <a:latin typeface="Times New Roman" pitchFamily="18" charset="0"/>
                <a:ea typeface="HGPｺﾞｼｯｸE" pitchFamily="50" charset="-128"/>
                <a:cs typeface="Times New Roman" pitchFamily="18" charset="0"/>
              </a:rPr>
              <a:t>V,</a:t>
            </a:r>
          </a:p>
          <a:p>
            <a:r>
              <a:rPr kumimoji="1" lang="zh-CN" altLang="en-US" sz="2000" b="1" dirty="0" smtClean="0">
                <a:solidFill>
                  <a:srgbClr val="FF00FF"/>
                </a:solidFill>
                <a:latin typeface="Times New Roman" pitchFamily="18" charset="0"/>
                <a:ea typeface="HGPｺﾞｼｯｸE" pitchFamily="50" charset="-128"/>
                <a:cs typeface="Times New Roman" pitchFamily="18" charset="0"/>
              </a:rPr>
              <a:t>即”膝”处。</a:t>
            </a:r>
            <a:r>
              <a:rPr kumimoji="1" lang="en-US" altLang="zh-CN" sz="2000" b="1" dirty="0" smtClean="0">
                <a:solidFill>
                  <a:srgbClr val="FF00FF"/>
                </a:solidFill>
                <a:latin typeface="Times New Roman" pitchFamily="18" charset="0"/>
                <a:ea typeface="HGPｺﾞｼｯｸE" pitchFamily="50" charset="-128"/>
                <a:cs typeface="Times New Roman" pitchFamily="18" charset="0"/>
              </a:rPr>
              <a:t>)</a:t>
            </a:r>
            <a:endParaRPr kumimoji="1" lang="en-US" altLang="zh-CN" sz="2000" b="1" dirty="0">
              <a:solidFill>
                <a:srgbClr val="FF00FF"/>
              </a:solidFill>
              <a:latin typeface="Times New Roman" pitchFamily="18" charset="0"/>
              <a:ea typeface="HGPｺﾞｼｯｸE" pitchFamily="50" charset="-128"/>
              <a:cs typeface="Times New Roman" pitchFamily="18" charset="0"/>
            </a:endParaRPr>
          </a:p>
        </p:txBody>
      </p:sp>
      <p:sp>
        <p:nvSpPr>
          <p:cNvPr id="12293" name="Text Box 5"/>
          <p:cNvSpPr txBox="1">
            <a:spLocks noChangeArrowheads="1"/>
          </p:cNvSpPr>
          <p:nvPr/>
        </p:nvSpPr>
        <p:spPr bwMode="auto">
          <a:xfrm>
            <a:off x="381000" y="138907"/>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ja-JP" sz="2800" b="1" u="sng">
                <a:solidFill>
                  <a:srgbClr val="FF0000"/>
                </a:solidFill>
                <a:latin typeface="宋体" pitchFamily="2" charset="-122"/>
              </a:rPr>
              <a:t>100TeV</a:t>
            </a:r>
            <a:r>
              <a:rPr kumimoji="1" lang="zh-CN" altLang="en-US" sz="2800" b="1" u="sng">
                <a:solidFill>
                  <a:schemeClr val="tx2"/>
                </a:solidFill>
                <a:latin typeface="宋体" pitchFamily="2" charset="-122"/>
              </a:rPr>
              <a:t>能区伽玛射线的意义：宇宙线轻子</a:t>
            </a:r>
            <a:r>
              <a:rPr kumimoji="1" lang="en-US" altLang="zh-CN" sz="2800" b="1" u="sng">
                <a:solidFill>
                  <a:schemeClr val="tx2"/>
                </a:solidFill>
                <a:latin typeface="宋体" pitchFamily="2" charset="-122"/>
              </a:rPr>
              <a:t>/</a:t>
            </a:r>
            <a:r>
              <a:rPr kumimoji="1" lang="zh-CN" altLang="en-US" sz="2800" b="1" u="sng">
                <a:solidFill>
                  <a:schemeClr val="tx2"/>
                </a:solidFill>
                <a:latin typeface="宋体" pitchFamily="2" charset="-122"/>
              </a:rPr>
              <a:t>强子起源</a:t>
            </a:r>
            <a:endParaRPr kumimoji="1" lang="ja-JP" altLang="en-US" sz="2800" b="1" u="sng">
              <a:solidFill>
                <a:schemeClr val="tx2"/>
              </a:solidFill>
              <a:latin typeface="宋体" pitchFamily="2" charset="-122"/>
            </a:endParaRPr>
          </a:p>
        </p:txBody>
      </p:sp>
      <p:sp>
        <p:nvSpPr>
          <p:cNvPr id="12297" name="Line 9"/>
          <p:cNvSpPr>
            <a:spLocks noChangeShapeType="1"/>
          </p:cNvSpPr>
          <p:nvPr/>
        </p:nvSpPr>
        <p:spPr bwMode="auto">
          <a:xfrm flipH="1">
            <a:off x="7391400" y="2794000"/>
            <a:ext cx="304800" cy="1905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2298" name="Text Box 10"/>
          <p:cNvSpPr txBox="1">
            <a:spLocks noChangeArrowheads="1"/>
          </p:cNvSpPr>
          <p:nvPr/>
        </p:nvSpPr>
        <p:spPr bwMode="auto">
          <a:xfrm>
            <a:off x="685800" y="5270500"/>
            <a:ext cx="2989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ja-JP" sz="1400" i="1">
                <a:solidFill>
                  <a:srgbClr val="CC3300"/>
                </a:solidFill>
                <a:latin typeface="Times New Roman" pitchFamily="18" charset="0"/>
                <a:ea typeface="MS PGothic" pitchFamily="34" charset="-128"/>
              </a:rPr>
              <a:t>Aharonian et al, A&amp;A, 431, 197 (2005)</a:t>
            </a:r>
          </a:p>
        </p:txBody>
      </p:sp>
      <p:sp>
        <p:nvSpPr>
          <p:cNvPr id="12299" name="Text Box 11"/>
          <p:cNvSpPr txBox="1">
            <a:spLocks noChangeArrowheads="1"/>
          </p:cNvSpPr>
          <p:nvPr/>
        </p:nvSpPr>
        <p:spPr bwMode="auto">
          <a:xfrm>
            <a:off x="4419600" y="635000"/>
            <a:ext cx="458151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Arial" pitchFamily="34" charset="0"/>
                <a:ea typeface="宋体" pitchFamily="2" charset="-122"/>
              </a:defRPr>
            </a:lvl1pPr>
            <a:lvl2pPr marL="914400" indent="-457200">
              <a:defRPr>
                <a:solidFill>
                  <a:schemeClr val="tx1"/>
                </a:solidFill>
                <a:latin typeface="Arial" pitchFamily="34" charset="0"/>
                <a:ea typeface="宋体" pitchFamily="2" charset="-122"/>
              </a:defRPr>
            </a:lvl2pPr>
            <a:lvl3pPr marL="1371600" indent="-457200">
              <a:defRPr>
                <a:solidFill>
                  <a:schemeClr val="tx1"/>
                </a:solidFill>
                <a:latin typeface="Arial" pitchFamily="34" charset="0"/>
                <a:ea typeface="宋体" pitchFamily="2" charset="-122"/>
              </a:defRPr>
            </a:lvl3pPr>
            <a:lvl4pPr marL="1828800" indent="-457200">
              <a:defRPr>
                <a:solidFill>
                  <a:schemeClr val="tx1"/>
                </a:solidFill>
                <a:latin typeface="Arial" pitchFamily="34" charset="0"/>
                <a:ea typeface="宋体" pitchFamily="2" charset="-122"/>
              </a:defRPr>
            </a:lvl4pPr>
            <a:lvl5pPr marL="2286000" indent="-457200">
              <a:defRPr>
                <a:solidFill>
                  <a:schemeClr val="tx1"/>
                </a:solidFill>
                <a:latin typeface="Arial" pitchFamily="34" charset="0"/>
                <a:ea typeface="宋体" pitchFamily="2" charset="-122"/>
              </a:defRPr>
            </a:lvl5pPr>
            <a:lvl6pPr marL="2743200" indent="-457200" fontAlgn="base">
              <a:spcBef>
                <a:spcPct val="0"/>
              </a:spcBef>
              <a:spcAft>
                <a:spcPct val="0"/>
              </a:spcAft>
              <a:defRPr>
                <a:solidFill>
                  <a:schemeClr val="tx1"/>
                </a:solidFill>
                <a:latin typeface="Arial" pitchFamily="34" charset="0"/>
                <a:ea typeface="宋体" pitchFamily="2" charset="-122"/>
              </a:defRPr>
            </a:lvl6pPr>
            <a:lvl7pPr marL="3200400" indent="-457200" fontAlgn="base">
              <a:spcBef>
                <a:spcPct val="0"/>
              </a:spcBef>
              <a:spcAft>
                <a:spcPct val="0"/>
              </a:spcAft>
              <a:defRPr>
                <a:solidFill>
                  <a:schemeClr val="tx1"/>
                </a:solidFill>
                <a:latin typeface="Arial" pitchFamily="34" charset="0"/>
                <a:ea typeface="宋体" pitchFamily="2" charset="-122"/>
              </a:defRPr>
            </a:lvl7pPr>
            <a:lvl8pPr marL="3657600" indent="-457200" fontAlgn="base">
              <a:spcBef>
                <a:spcPct val="0"/>
              </a:spcBef>
              <a:spcAft>
                <a:spcPct val="0"/>
              </a:spcAft>
              <a:defRPr>
                <a:solidFill>
                  <a:schemeClr val="tx1"/>
                </a:solidFill>
                <a:latin typeface="Arial" pitchFamily="34" charset="0"/>
                <a:ea typeface="宋体" pitchFamily="2" charset="-122"/>
              </a:defRPr>
            </a:lvl8pPr>
            <a:lvl9pPr marL="4114800" indent="-457200" fontAlgn="base">
              <a:spcBef>
                <a:spcPct val="0"/>
              </a:spcBef>
              <a:spcAft>
                <a:spcPct val="0"/>
              </a:spcAft>
              <a:defRPr>
                <a:solidFill>
                  <a:schemeClr val="tx1"/>
                </a:solidFill>
                <a:latin typeface="Arial" pitchFamily="34" charset="0"/>
                <a:ea typeface="宋体" pitchFamily="2" charset="-122"/>
              </a:defRPr>
            </a:lvl9pPr>
          </a:lstStyle>
          <a:p>
            <a:r>
              <a:rPr kumimoji="1" lang="en-US" altLang="ja-JP" sz="2400" b="1">
                <a:solidFill>
                  <a:srgbClr val="0000FF"/>
                </a:solidFill>
                <a:latin typeface="Times New Roman" pitchFamily="18" charset="0"/>
                <a:ea typeface="HGPｺﾞｼｯｸE" pitchFamily="50" charset="-128"/>
              </a:rPr>
              <a:t>TeV </a:t>
            </a:r>
            <a:r>
              <a:rPr kumimoji="1" lang="zh-CN" altLang="en-US" sz="2400" b="1">
                <a:solidFill>
                  <a:srgbClr val="0000FF"/>
                </a:solidFill>
                <a:latin typeface="Times New Roman" pitchFamily="18" charset="0"/>
                <a:ea typeface="HGPｺﾞｼｯｸE" pitchFamily="50" charset="-128"/>
              </a:rPr>
              <a:t>能区的谱很硬</a:t>
            </a:r>
            <a:r>
              <a:rPr kumimoji="1" lang="en-US" altLang="zh-CN" sz="2400" b="1">
                <a:solidFill>
                  <a:srgbClr val="0000FF"/>
                </a:solidFill>
                <a:latin typeface="Times New Roman" pitchFamily="18" charset="0"/>
                <a:ea typeface="HGPｺﾞｼｯｸE" pitchFamily="50" charset="-128"/>
              </a:rPr>
              <a:t>,</a:t>
            </a:r>
            <a:r>
              <a:rPr kumimoji="1" lang="zh-CN" altLang="en-US" sz="2400" b="1">
                <a:solidFill>
                  <a:srgbClr val="0000FF"/>
                </a:solidFill>
                <a:latin typeface="Times New Roman" pitchFamily="18" charset="0"/>
                <a:ea typeface="HGPｺﾞｼｯｸE" pitchFamily="50" charset="-128"/>
              </a:rPr>
              <a:t>其它波段较弱</a:t>
            </a:r>
            <a:endParaRPr kumimoji="1" lang="ja-JP" altLang="en-US" sz="2400" b="1">
              <a:solidFill>
                <a:srgbClr val="0000FF"/>
              </a:solidFill>
              <a:latin typeface="Times New Roman" pitchFamily="18" charset="0"/>
              <a:ea typeface="HGPｺﾞｼｯｸE" pitchFamily="50" charset="-128"/>
            </a:endParaRPr>
          </a:p>
        </p:txBody>
      </p:sp>
      <p:sp>
        <p:nvSpPr>
          <p:cNvPr id="12300" name="Text Box 12"/>
          <p:cNvSpPr txBox="1">
            <a:spLocks noChangeArrowheads="1"/>
          </p:cNvSpPr>
          <p:nvPr/>
        </p:nvSpPr>
        <p:spPr bwMode="auto">
          <a:xfrm>
            <a:off x="152400" y="635000"/>
            <a:ext cx="4017254"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ja-JP" sz="2400" b="1">
                <a:solidFill>
                  <a:srgbClr val="0000FF"/>
                </a:solidFill>
                <a:latin typeface="Times New Roman" pitchFamily="18" charset="0"/>
                <a:ea typeface="MS PGothic" pitchFamily="34" charset="-128"/>
              </a:rPr>
              <a:t>TeV J2032+4130 (~5% Crab)</a:t>
            </a:r>
          </a:p>
        </p:txBody>
      </p:sp>
      <p:sp>
        <p:nvSpPr>
          <p:cNvPr id="12301" name="Text Box 13"/>
          <p:cNvSpPr txBox="1">
            <a:spLocks noChangeArrowheads="1"/>
          </p:cNvSpPr>
          <p:nvPr/>
        </p:nvSpPr>
        <p:spPr bwMode="auto">
          <a:xfrm>
            <a:off x="7308022" y="4782345"/>
            <a:ext cx="147803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ja-JP" sz="2000" dirty="0">
                <a:solidFill>
                  <a:srgbClr val="FF0000"/>
                </a:solidFill>
                <a:latin typeface="Times New Roman" pitchFamily="18" charset="0"/>
                <a:ea typeface="MS PGothic" pitchFamily="34" charset="-128"/>
              </a:rPr>
              <a:t>10-1000TeV</a:t>
            </a:r>
          </a:p>
        </p:txBody>
      </p:sp>
      <p:sp>
        <p:nvSpPr>
          <p:cNvPr id="21" name="Freeform 3"/>
          <p:cNvSpPr>
            <a:spLocks/>
          </p:cNvSpPr>
          <p:nvPr/>
        </p:nvSpPr>
        <p:spPr bwMode="auto">
          <a:xfrm>
            <a:off x="6865959" y="2472181"/>
            <a:ext cx="771525" cy="2366962"/>
          </a:xfrm>
          <a:custGeom>
            <a:avLst/>
            <a:gdLst>
              <a:gd name="T0" fmla="*/ 0 w 486"/>
              <a:gd name="T1" fmla="*/ 0 h 1491"/>
              <a:gd name="T2" fmla="*/ 290 w 486"/>
              <a:gd name="T3" fmla="*/ 83 h 1491"/>
              <a:gd name="T4" fmla="*/ 432 w 486"/>
              <a:gd name="T5" fmla="*/ 351 h 1491"/>
              <a:gd name="T6" fmla="*/ 468 w 486"/>
              <a:gd name="T7" fmla="*/ 765 h 1491"/>
              <a:gd name="T8" fmla="*/ 486 w 486"/>
              <a:gd name="T9" fmla="*/ 1491 h 1491"/>
            </a:gdLst>
            <a:ahLst/>
            <a:cxnLst>
              <a:cxn ang="0">
                <a:pos x="T0" y="T1"/>
              </a:cxn>
              <a:cxn ang="0">
                <a:pos x="T2" y="T3"/>
              </a:cxn>
              <a:cxn ang="0">
                <a:pos x="T4" y="T5"/>
              </a:cxn>
              <a:cxn ang="0">
                <a:pos x="T6" y="T7"/>
              </a:cxn>
              <a:cxn ang="0">
                <a:pos x="T8" y="T9"/>
              </a:cxn>
            </a:cxnLst>
            <a:rect l="0" t="0" r="r" b="b"/>
            <a:pathLst>
              <a:path w="486" h="1491">
                <a:moveTo>
                  <a:pt x="0" y="0"/>
                </a:moveTo>
                <a:cubicBezTo>
                  <a:pt x="48" y="14"/>
                  <a:pt x="218" y="25"/>
                  <a:pt x="290" y="83"/>
                </a:cubicBezTo>
                <a:cubicBezTo>
                  <a:pt x="362" y="141"/>
                  <a:pt x="402" y="237"/>
                  <a:pt x="432" y="351"/>
                </a:cubicBezTo>
                <a:cubicBezTo>
                  <a:pt x="462" y="465"/>
                  <a:pt x="459" y="575"/>
                  <a:pt x="468" y="765"/>
                </a:cubicBezTo>
                <a:cubicBezTo>
                  <a:pt x="477" y="955"/>
                  <a:pt x="482" y="1340"/>
                  <a:pt x="486" y="1491"/>
                </a:cubicBez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 name="Line 6"/>
          <p:cNvSpPr>
            <a:spLocks noChangeShapeType="1"/>
          </p:cNvSpPr>
          <p:nvPr/>
        </p:nvSpPr>
        <p:spPr bwMode="auto">
          <a:xfrm>
            <a:off x="7085034" y="4610543"/>
            <a:ext cx="609600" cy="0"/>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 name="Freeform 14"/>
          <p:cNvSpPr>
            <a:spLocks/>
          </p:cNvSpPr>
          <p:nvPr/>
        </p:nvSpPr>
        <p:spPr bwMode="auto">
          <a:xfrm>
            <a:off x="5370534" y="2443606"/>
            <a:ext cx="1466850" cy="2395537"/>
          </a:xfrm>
          <a:custGeom>
            <a:avLst/>
            <a:gdLst>
              <a:gd name="T0" fmla="*/ 0 w 924"/>
              <a:gd name="T1" fmla="*/ 1509 h 1509"/>
              <a:gd name="T2" fmla="*/ 48 w 924"/>
              <a:gd name="T3" fmla="*/ 1077 h 1509"/>
              <a:gd name="T4" fmla="*/ 136 w 924"/>
              <a:gd name="T5" fmla="*/ 557 h 1509"/>
              <a:gd name="T6" fmla="*/ 192 w 924"/>
              <a:gd name="T7" fmla="*/ 309 h 1509"/>
              <a:gd name="T8" fmla="*/ 240 w 924"/>
              <a:gd name="T9" fmla="*/ 165 h 1509"/>
              <a:gd name="T10" fmla="*/ 308 w 924"/>
              <a:gd name="T11" fmla="*/ 73 h 1509"/>
              <a:gd name="T12" fmla="*/ 432 w 924"/>
              <a:gd name="T13" fmla="*/ 21 h 1509"/>
              <a:gd name="T14" fmla="*/ 632 w 924"/>
              <a:gd name="T15" fmla="*/ 1 h 1509"/>
              <a:gd name="T16" fmla="*/ 924 w 924"/>
              <a:gd name="T17" fmla="*/ 13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4" h="1509">
                <a:moveTo>
                  <a:pt x="0" y="1509"/>
                </a:moveTo>
                <a:cubicBezTo>
                  <a:pt x="12" y="1369"/>
                  <a:pt x="25" y="1236"/>
                  <a:pt x="48" y="1077"/>
                </a:cubicBezTo>
                <a:cubicBezTo>
                  <a:pt x="71" y="918"/>
                  <a:pt x="112" y="685"/>
                  <a:pt x="136" y="557"/>
                </a:cubicBezTo>
                <a:cubicBezTo>
                  <a:pt x="160" y="429"/>
                  <a:pt x="175" y="374"/>
                  <a:pt x="192" y="309"/>
                </a:cubicBezTo>
                <a:cubicBezTo>
                  <a:pt x="209" y="244"/>
                  <a:pt x="221" y="204"/>
                  <a:pt x="240" y="165"/>
                </a:cubicBezTo>
                <a:cubicBezTo>
                  <a:pt x="259" y="126"/>
                  <a:pt x="276" y="97"/>
                  <a:pt x="308" y="73"/>
                </a:cubicBezTo>
                <a:cubicBezTo>
                  <a:pt x="340" y="49"/>
                  <a:pt x="378" y="33"/>
                  <a:pt x="432" y="21"/>
                </a:cubicBezTo>
                <a:cubicBezTo>
                  <a:pt x="486" y="9"/>
                  <a:pt x="550" y="2"/>
                  <a:pt x="632" y="1"/>
                </a:cubicBezTo>
                <a:cubicBezTo>
                  <a:pt x="714" y="0"/>
                  <a:pt x="863" y="11"/>
                  <a:pt x="924" y="13"/>
                </a:cubicBez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5" name="Freeform 15"/>
          <p:cNvSpPr>
            <a:spLocks/>
          </p:cNvSpPr>
          <p:nvPr/>
        </p:nvSpPr>
        <p:spPr bwMode="auto">
          <a:xfrm>
            <a:off x="4989534" y="2508693"/>
            <a:ext cx="2224088" cy="2422525"/>
          </a:xfrm>
          <a:custGeom>
            <a:avLst/>
            <a:gdLst>
              <a:gd name="T0" fmla="*/ 0 w 1401"/>
              <a:gd name="T1" fmla="*/ 1468 h 1526"/>
              <a:gd name="T2" fmla="*/ 336 w 1401"/>
              <a:gd name="T3" fmla="*/ 1036 h 1526"/>
              <a:gd name="T4" fmla="*/ 768 w 1401"/>
              <a:gd name="T5" fmla="*/ 508 h 1526"/>
              <a:gd name="T6" fmla="*/ 1040 w 1401"/>
              <a:gd name="T7" fmla="*/ 180 h 1526"/>
              <a:gd name="T8" fmla="*/ 1156 w 1401"/>
              <a:gd name="T9" fmla="*/ 52 h 1526"/>
              <a:gd name="T10" fmla="*/ 1252 w 1401"/>
              <a:gd name="T11" fmla="*/ 12 h 1526"/>
              <a:gd name="T12" fmla="*/ 1216 w 1401"/>
              <a:gd name="T13" fmla="*/ 8 h 1526"/>
              <a:gd name="T14" fmla="*/ 1300 w 1401"/>
              <a:gd name="T15" fmla="*/ 60 h 1526"/>
              <a:gd name="T16" fmla="*/ 1356 w 1401"/>
              <a:gd name="T17" fmla="*/ 276 h 1526"/>
              <a:gd name="T18" fmla="*/ 1368 w 1401"/>
              <a:gd name="T19" fmla="*/ 464 h 1526"/>
              <a:gd name="T20" fmla="*/ 1392 w 1401"/>
              <a:gd name="T21" fmla="*/ 892 h 1526"/>
              <a:gd name="T22" fmla="*/ 1396 w 1401"/>
              <a:gd name="T23" fmla="*/ 1216 h 1526"/>
              <a:gd name="T24" fmla="*/ 1400 w 1401"/>
              <a:gd name="T25" fmla="*/ 1484 h 1526"/>
              <a:gd name="T26" fmla="*/ 1392 w 1401"/>
              <a:gd name="T27" fmla="*/ 14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1" h="1526">
                <a:moveTo>
                  <a:pt x="0" y="1468"/>
                </a:moveTo>
                <a:cubicBezTo>
                  <a:pt x="104" y="1332"/>
                  <a:pt x="208" y="1196"/>
                  <a:pt x="336" y="1036"/>
                </a:cubicBezTo>
                <a:cubicBezTo>
                  <a:pt x="464" y="876"/>
                  <a:pt x="651" y="651"/>
                  <a:pt x="768" y="508"/>
                </a:cubicBezTo>
                <a:cubicBezTo>
                  <a:pt x="885" y="365"/>
                  <a:pt x="975" y="256"/>
                  <a:pt x="1040" y="180"/>
                </a:cubicBezTo>
                <a:cubicBezTo>
                  <a:pt x="1105" y="104"/>
                  <a:pt x="1121" y="80"/>
                  <a:pt x="1156" y="52"/>
                </a:cubicBezTo>
                <a:cubicBezTo>
                  <a:pt x="1191" y="24"/>
                  <a:pt x="1242" y="19"/>
                  <a:pt x="1252" y="12"/>
                </a:cubicBezTo>
                <a:cubicBezTo>
                  <a:pt x="1262" y="5"/>
                  <a:pt x="1208" y="0"/>
                  <a:pt x="1216" y="8"/>
                </a:cubicBezTo>
                <a:cubicBezTo>
                  <a:pt x="1224" y="16"/>
                  <a:pt x="1277" y="15"/>
                  <a:pt x="1300" y="60"/>
                </a:cubicBezTo>
                <a:cubicBezTo>
                  <a:pt x="1323" y="105"/>
                  <a:pt x="1345" y="209"/>
                  <a:pt x="1356" y="276"/>
                </a:cubicBezTo>
                <a:cubicBezTo>
                  <a:pt x="1367" y="343"/>
                  <a:pt x="1362" y="361"/>
                  <a:pt x="1368" y="464"/>
                </a:cubicBezTo>
                <a:cubicBezTo>
                  <a:pt x="1374" y="567"/>
                  <a:pt x="1387" y="767"/>
                  <a:pt x="1392" y="892"/>
                </a:cubicBezTo>
                <a:cubicBezTo>
                  <a:pt x="1397" y="1017"/>
                  <a:pt x="1395" y="1117"/>
                  <a:pt x="1396" y="1216"/>
                </a:cubicBezTo>
                <a:cubicBezTo>
                  <a:pt x="1397" y="1315"/>
                  <a:pt x="1401" y="1442"/>
                  <a:pt x="1400" y="1484"/>
                </a:cubicBezTo>
                <a:cubicBezTo>
                  <a:pt x="1399" y="1526"/>
                  <a:pt x="1394" y="1471"/>
                  <a:pt x="1392" y="1468"/>
                </a:cubicBezTo>
              </a:path>
            </a:pathLst>
          </a:custGeom>
          <a:noFill/>
          <a:ln w="25400" cap="flat" cmpd="sng">
            <a:solidFill>
              <a:srgbClr val="0000F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1" name="Text Box 7"/>
          <p:cNvSpPr txBox="1">
            <a:spLocks noChangeArrowheads="1"/>
          </p:cNvSpPr>
          <p:nvPr/>
        </p:nvSpPr>
        <p:spPr bwMode="auto">
          <a:xfrm>
            <a:off x="5710238" y="2641476"/>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ja-JP" sz="2400" dirty="0">
                <a:solidFill>
                  <a:srgbClr val="0000FF"/>
                </a:solidFill>
                <a:latin typeface="Times New Roman" pitchFamily="18" charset="0"/>
                <a:ea typeface="MS PGothic" pitchFamily="34" charset="-128"/>
              </a:rPr>
              <a:t>IC</a:t>
            </a:r>
          </a:p>
        </p:txBody>
      </p:sp>
      <p:sp>
        <p:nvSpPr>
          <p:cNvPr id="32" name="Line 8"/>
          <p:cNvSpPr>
            <a:spLocks noChangeShapeType="1"/>
          </p:cNvSpPr>
          <p:nvPr/>
        </p:nvSpPr>
        <p:spPr bwMode="auto">
          <a:xfrm>
            <a:off x="5943600" y="3001838"/>
            <a:ext cx="228600" cy="30480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extLst>
      <p:ext uri="{BB962C8B-B14F-4D97-AF65-F5344CB8AC3E}">
        <p14:creationId xmlns:p14="http://schemas.microsoft.com/office/powerpoint/2010/main" val="3089989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r>
              <a:rPr lang="zh-CN" altLang="en-US" dirty="0" smtClean="0"/>
              <a:t>羊八井复合阵列</a:t>
            </a:r>
            <a:endParaRPr lang="zh-CN" altLang="en-US" dirty="0"/>
          </a:p>
        </p:txBody>
      </p:sp>
      <p:sp>
        <p:nvSpPr>
          <p:cNvPr id="3" name="灯片编号占位符 2"/>
          <p:cNvSpPr>
            <a:spLocks noGrp="1"/>
          </p:cNvSpPr>
          <p:nvPr>
            <p:ph type="sldNum" sz="quarter" idx="12"/>
          </p:nvPr>
        </p:nvSpPr>
        <p:spPr/>
        <p:txBody>
          <a:bodyPr/>
          <a:lstStyle/>
          <a:p>
            <a:fld id="{BA9D5173-5519-4282-97BD-A6E3FB9D415E}" type="slidenum">
              <a:rPr lang="zh-CN" altLang="en-US" smtClean="0"/>
              <a:t>6</a:t>
            </a:fld>
            <a:endParaRPr lang="zh-CN" altLang="en-US"/>
          </a:p>
        </p:txBody>
      </p:sp>
      <p:grpSp>
        <p:nvGrpSpPr>
          <p:cNvPr id="4" name="组合 6"/>
          <p:cNvGrpSpPr>
            <a:grpSpLocks/>
          </p:cNvGrpSpPr>
          <p:nvPr/>
        </p:nvGrpSpPr>
        <p:grpSpPr bwMode="auto">
          <a:xfrm>
            <a:off x="4628455" y="913284"/>
            <a:ext cx="4264025" cy="4340225"/>
            <a:chOff x="4565920" y="1541695"/>
            <a:chExt cx="4264025" cy="4339760"/>
          </a:xfrm>
        </p:grpSpPr>
        <p:pic>
          <p:nvPicPr>
            <p:cNvPr id="5" name="图片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920" y="1541695"/>
              <a:ext cx="4264025" cy="433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5940695" y="2132182"/>
              <a:ext cx="2232025" cy="1584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7" name="文本框 5"/>
          <p:cNvSpPr txBox="1">
            <a:spLocks noChangeArrowheads="1"/>
          </p:cNvSpPr>
          <p:nvPr/>
        </p:nvSpPr>
        <p:spPr bwMode="auto">
          <a:xfrm>
            <a:off x="199330" y="2916709"/>
            <a:ext cx="4291013"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lnSpc>
                <a:spcPct val="130000"/>
              </a:lnSpc>
              <a:spcBef>
                <a:spcPct val="0"/>
              </a:spcBef>
              <a:buFont typeface="Arial" charset="0"/>
              <a:buNone/>
            </a:pPr>
            <a:r>
              <a:rPr lang="zh-CN" altLang="en-US" sz="1800" b="1">
                <a:latin typeface="Verdana" pitchFamily="34" charset="0"/>
              </a:rPr>
              <a:t>羊八井闪烁体</a:t>
            </a:r>
            <a:r>
              <a:rPr lang="en-US" altLang="zh-CN" sz="1800" b="1">
                <a:latin typeface="Verdana" pitchFamily="34" charset="0"/>
              </a:rPr>
              <a:t>-</a:t>
            </a:r>
            <a:r>
              <a:rPr lang="zh-CN" altLang="en-US" sz="1800" b="1">
                <a:latin typeface="Verdana" pitchFamily="34" charset="0"/>
              </a:rPr>
              <a:t>缪子探测器复合阵列包括以下三种类型探测器：</a:t>
            </a:r>
            <a:endParaRPr lang="en-US" altLang="zh-CN" sz="1800" b="1">
              <a:latin typeface="Verdana" pitchFamily="34" charset="0"/>
            </a:endParaRPr>
          </a:p>
          <a:p>
            <a:pPr eaLnBrk="1" hangingPunct="1">
              <a:lnSpc>
                <a:spcPct val="130000"/>
              </a:lnSpc>
              <a:spcBef>
                <a:spcPct val="0"/>
              </a:spcBef>
              <a:buClr>
                <a:srgbClr val="FF0000"/>
              </a:buClr>
            </a:pPr>
            <a:r>
              <a:rPr lang="zh-CN" altLang="en-US" sz="1600" b="1">
                <a:latin typeface="Verdana" pitchFamily="34" charset="0"/>
              </a:rPr>
              <a:t>红色正方形：</a:t>
            </a:r>
            <a:r>
              <a:rPr lang="en-US" altLang="zh-CN" sz="1600" b="1">
                <a:latin typeface="Verdana" pitchFamily="34" charset="0"/>
              </a:rPr>
              <a:t>76</a:t>
            </a:r>
            <a:r>
              <a:rPr lang="zh-CN" altLang="en-US" sz="1600" b="1">
                <a:latin typeface="Verdana" pitchFamily="34" charset="0"/>
              </a:rPr>
              <a:t>台</a:t>
            </a:r>
            <a:r>
              <a:rPr lang="en-US" altLang="zh-CN" sz="1600" b="1">
                <a:latin typeface="Verdana" pitchFamily="34" charset="0"/>
              </a:rPr>
              <a:t>0.5m2</a:t>
            </a:r>
            <a:r>
              <a:rPr lang="zh-CN" altLang="en-US" sz="1600" b="1">
                <a:latin typeface="Verdana" pitchFamily="34" charset="0"/>
              </a:rPr>
              <a:t>探测器</a:t>
            </a:r>
            <a:endParaRPr lang="en-US" altLang="zh-CN" sz="1600" b="1">
              <a:latin typeface="Verdana" pitchFamily="34" charset="0"/>
            </a:endParaRPr>
          </a:p>
          <a:p>
            <a:pPr eaLnBrk="1" hangingPunct="1">
              <a:lnSpc>
                <a:spcPct val="130000"/>
              </a:lnSpc>
              <a:spcBef>
                <a:spcPct val="0"/>
              </a:spcBef>
              <a:buClr>
                <a:srgbClr val="FF0000"/>
              </a:buClr>
            </a:pPr>
            <a:r>
              <a:rPr lang="zh-CN" altLang="en-US" sz="1600" b="1">
                <a:latin typeface="Verdana" pitchFamily="34" charset="0"/>
              </a:rPr>
              <a:t>粉色正方形：</a:t>
            </a:r>
            <a:r>
              <a:rPr lang="en-US" altLang="zh-CN" sz="1600" b="1">
                <a:latin typeface="Verdana" pitchFamily="34" charset="0"/>
              </a:rPr>
              <a:t>39</a:t>
            </a:r>
            <a:r>
              <a:rPr lang="zh-CN" altLang="en-US" sz="1600" b="1">
                <a:latin typeface="Verdana" pitchFamily="34" charset="0"/>
              </a:rPr>
              <a:t>台</a:t>
            </a:r>
            <a:r>
              <a:rPr lang="en-US" altLang="zh-CN" sz="1600" b="1">
                <a:latin typeface="Verdana" pitchFamily="34" charset="0"/>
              </a:rPr>
              <a:t>1m2</a:t>
            </a:r>
            <a:r>
              <a:rPr lang="zh-CN" altLang="en-US" sz="1600" b="1">
                <a:latin typeface="Verdana" pitchFamily="34" charset="0"/>
              </a:rPr>
              <a:t>探测器（</a:t>
            </a:r>
            <a:r>
              <a:rPr lang="en-US" altLang="zh-CN" sz="1600" b="1">
                <a:latin typeface="Verdana" pitchFamily="34" charset="0"/>
              </a:rPr>
              <a:t>KM2A</a:t>
            </a:r>
            <a:r>
              <a:rPr lang="zh-CN" altLang="en-US" sz="1600" b="1">
                <a:latin typeface="Verdana" pitchFamily="34" charset="0"/>
              </a:rPr>
              <a:t>的</a:t>
            </a:r>
            <a:r>
              <a:rPr lang="en-US" altLang="zh-CN" sz="1600" b="1">
                <a:latin typeface="Verdana" pitchFamily="34" charset="0"/>
              </a:rPr>
              <a:t>ED</a:t>
            </a:r>
            <a:r>
              <a:rPr lang="zh-CN" altLang="en-US" sz="1600" b="1">
                <a:latin typeface="Verdana" pitchFamily="34" charset="0"/>
              </a:rPr>
              <a:t>原型样机探测器）</a:t>
            </a:r>
            <a:endParaRPr lang="en-US" altLang="zh-CN" sz="1600" b="1">
              <a:latin typeface="Verdana" pitchFamily="34" charset="0"/>
            </a:endParaRPr>
          </a:p>
          <a:p>
            <a:pPr eaLnBrk="1" hangingPunct="1">
              <a:lnSpc>
                <a:spcPct val="130000"/>
              </a:lnSpc>
              <a:spcBef>
                <a:spcPct val="0"/>
              </a:spcBef>
              <a:buClr>
                <a:srgbClr val="FF0000"/>
              </a:buClr>
            </a:pPr>
            <a:r>
              <a:rPr lang="zh-CN" altLang="en-US" sz="1600" b="1">
                <a:latin typeface="Verdana" pitchFamily="34" charset="0"/>
              </a:rPr>
              <a:t>蓝色正方形：</a:t>
            </a:r>
            <a:r>
              <a:rPr lang="en-US" altLang="zh-CN" sz="1600" b="1">
                <a:latin typeface="Verdana" pitchFamily="34" charset="0"/>
              </a:rPr>
              <a:t>MDA</a:t>
            </a:r>
            <a:r>
              <a:rPr lang="zh-CN" altLang="en-US" sz="1600" b="1">
                <a:latin typeface="Verdana" pitchFamily="34" charset="0"/>
              </a:rPr>
              <a:t>探测器</a:t>
            </a:r>
            <a:endParaRPr lang="en-US" altLang="zh-CN" sz="1600" b="1">
              <a:latin typeface="Verdana" pitchFamily="34" charset="0"/>
            </a:endParaRPr>
          </a:p>
          <a:p>
            <a:pPr eaLnBrk="1" hangingPunct="1">
              <a:lnSpc>
                <a:spcPct val="130000"/>
              </a:lnSpc>
              <a:spcBef>
                <a:spcPct val="0"/>
              </a:spcBef>
              <a:buFont typeface="Arial" charset="0"/>
              <a:buNone/>
            </a:pPr>
            <a:r>
              <a:rPr lang="zh-CN" altLang="en-US" sz="1800" b="1">
                <a:latin typeface="Verdana" pitchFamily="34" charset="0"/>
              </a:rPr>
              <a:t>（浅绿色三角形：</a:t>
            </a:r>
            <a:r>
              <a:rPr lang="en-US" altLang="zh-CN" sz="1800" b="1">
                <a:latin typeface="Verdana" pitchFamily="34" charset="0"/>
              </a:rPr>
              <a:t>asγ</a:t>
            </a:r>
            <a:r>
              <a:rPr lang="zh-CN" altLang="en-US" sz="1800" b="1">
                <a:latin typeface="Verdana" pitchFamily="34" charset="0"/>
              </a:rPr>
              <a:t>实验探测器阵列）</a:t>
            </a:r>
            <a:endParaRPr lang="en-US" altLang="zh-CN" sz="1800" b="1">
              <a:latin typeface="Verdana" pitchFamily="34" charset="0"/>
            </a:endParaRPr>
          </a:p>
        </p:txBody>
      </p:sp>
      <p:pic>
        <p:nvPicPr>
          <p:cNvPr id="8"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43" y="1078384"/>
            <a:ext cx="37973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箭头连接符 8"/>
          <p:cNvCxnSpPr/>
          <p:nvPr/>
        </p:nvCxnSpPr>
        <p:spPr>
          <a:xfrm>
            <a:off x="2642493" y="2129309"/>
            <a:ext cx="3973512" cy="2397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003230" y="2541378"/>
            <a:ext cx="2367111" cy="400110"/>
          </a:xfrm>
          <a:prstGeom prst="rect">
            <a:avLst/>
          </a:prstGeom>
          <a:noFill/>
        </p:spPr>
        <p:txBody>
          <a:bodyPr wrap="square" lIns="91440" tIns="45720" rIns="91440" bIns="45720">
            <a:spAutoFit/>
          </a:bodyPr>
          <a:lstStyle/>
          <a:p>
            <a:pPr algn="ctr"/>
            <a:r>
              <a:rPr lang="en-US" altLang="zh-CN"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 LHASSO KM2A</a:t>
            </a:r>
            <a:endParaRPr lang="zh-CN" alt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480686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r>
              <a:rPr lang="zh-CN" altLang="en-US" dirty="0" smtClean="0"/>
              <a:t>数据样本</a:t>
            </a:r>
            <a:endParaRPr lang="zh-CN" altLang="en-US" dirty="0"/>
          </a:p>
        </p:txBody>
      </p:sp>
      <p:sp>
        <p:nvSpPr>
          <p:cNvPr id="3" name="灯片编号占位符 2"/>
          <p:cNvSpPr>
            <a:spLocks noGrp="1"/>
          </p:cNvSpPr>
          <p:nvPr>
            <p:ph type="sldNum" sz="quarter" idx="12"/>
          </p:nvPr>
        </p:nvSpPr>
        <p:spPr/>
        <p:txBody>
          <a:bodyPr/>
          <a:lstStyle/>
          <a:p>
            <a:fld id="{BA9D5173-5519-4282-97BD-A6E3FB9D415E}" type="slidenum">
              <a:rPr lang="zh-CN" altLang="en-US" smtClean="0"/>
              <a:t>7</a:t>
            </a:fld>
            <a:endParaRPr lang="zh-CN" altLang="en-US"/>
          </a:p>
        </p:txBody>
      </p:sp>
      <p:sp>
        <p:nvSpPr>
          <p:cNvPr id="5" name="矩形 2"/>
          <p:cNvSpPr>
            <a:spLocks noChangeArrowheads="1"/>
          </p:cNvSpPr>
          <p:nvPr/>
        </p:nvSpPr>
        <p:spPr bwMode="auto">
          <a:xfrm>
            <a:off x="673744" y="2353444"/>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lnSpc>
                <a:spcPct val="150000"/>
              </a:lnSpc>
              <a:spcBef>
                <a:spcPct val="0"/>
              </a:spcBef>
              <a:buFont typeface="Arial" charset="0"/>
              <a:buNone/>
            </a:pPr>
            <a:r>
              <a:rPr lang="en-US" altLang="zh-CN" sz="1800" b="1" dirty="0">
                <a:latin typeface="Verdana" pitchFamily="34" charset="0"/>
              </a:rPr>
              <a:t>Corsika_v74005 </a:t>
            </a:r>
          </a:p>
          <a:p>
            <a:pPr eaLnBrk="1" hangingPunct="1">
              <a:lnSpc>
                <a:spcPct val="150000"/>
              </a:lnSpc>
              <a:spcBef>
                <a:spcPct val="0"/>
              </a:spcBef>
              <a:buFont typeface="Arial" charset="0"/>
              <a:buNone/>
            </a:pPr>
            <a:r>
              <a:rPr lang="zh-CN" altLang="en-US" sz="1800" b="1" dirty="0">
                <a:latin typeface="Verdana" pitchFamily="34" charset="0"/>
              </a:rPr>
              <a:t>强相互作用模型 </a:t>
            </a:r>
            <a:r>
              <a:rPr lang="en-US" altLang="zh-CN" sz="1800" b="1" dirty="0">
                <a:latin typeface="Verdana" pitchFamily="34" charset="0"/>
              </a:rPr>
              <a:t>:  QGSJET2,GHEISHA</a:t>
            </a:r>
          </a:p>
          <a:p>
            <a:pPr eaLnBrk="1" hangingPunct="1">
              <a:lnSpc>
                <a:spcPct val="150000"/>
              </a:lnSpc>
              <a:spcBef>
                <a:spcPct val="0"/>
              </a:spcBef>
              <a:buFont typeface="Arial" charset="0"/>
              <a:buNone/>
            </a:pPr>
            <a:r>
              <a:rPr lang="zh-CN" altLang="en-US" sz="1800" b="1" dirty="0">
                <a:latin typeface="Verdana" pitchFamily="34" charset="0"/>
              </a:rPr>
              <a:t>能量范围</a:t>
            </a:r>
            <a:r>
              <a:rPr lang="en-US" altLang="zh-CN" sz="1800" b="1" dirty="0">
                <a:latin typeface="Verdana" pitchFamily="34" charset="0"/>
              </a:rPr>
              <a:t>:1TeV-10PeV</a:t>
            </a:r>
          </a:p>
          <a:p>
            <a:pPr eaLnBrk="1" hangingPunct="1">
              <a:lnSpc>
                <a:spcPct val="150000"/>
              </a:lnSpc>
              <a:spcBef>
                <a:spcPct val="0"/>
              </a:spcBef>
              <a:buFont typeface="Arial" charset="0"/>
              <a:buNone/>
            </a:pPr>
            <a:r>
              <a:rPr lang="zh-CN" altLang="en-US" sz="1800" b="1" dirty="0">
                <a:latin typeface="Verdana" pitchFamily="34" charset="0"/>
              </a:rPr>
              <a:t>天顶角范围</a:t>
            </a:r>
            <a:r>
              <a:rPr lang="en-US" altLang="zh-CN" sz="1800" b="1" dirty="0">
                <a:latin typeface="Verdana" pitchFamily="34" charset="0"/>
              </a:rPr>
              <a:t>: </a:t>
            </a:r>
            <a:r>
              <a:rPr lang="en-US" altLang="zh-CN" sz="1800" b="1" dirty="0" smtClean="0">
                <a:latin typeface="Verdana" pitchFamily="34" charset="0"/>
              </a:rPr>
              <a:t>0-60 (degree</a:t>
            </a:r>
            <a:r>
              <a:rPr lang="en-US" altLang="zh-CN" sz="1800" b="1" dirty="0">
                <a:latin typeface="Verdana" pitchFamily="34" charset="0"/>
              </a:rPr>
              <a:t>)</a:t>
            </a:r>
          </a:p>
          <a:p>
            <a:pPr eaLnBrk="1" hangingPunct="1">
              <a:lnSpc>
                <a:spcPct val="150000"/>
              </a:lnSpc>
              <a:spcBef>
                <a:spcPct val="0"/>
              </a:spcBef>
              <a:buFont typeface="Arial" charset="0"/>
              <a:buNone/>
            </a:pPr>
            <a:r>
              <a:rPr lang="zh-CN" altLang="en-US" sz="1800" b="1" dirty="0">
                <a:latin typeface="Verdana" pitchFamily="34" charset="0"/>
              </a:rPr>
              <a:t>位置坐标：</a:t>
            </a:r>
            <a:r>
              <a:rPr lang="en-US" altLang="zh-CN" sz="1800" b="1" dirty="0" smtClean="0">
                <a:latin typeface="Verdana" pitchFamily="34" charset="0"/>
              </a:rPr>
              <a:t>YBJ   (4300m)</a:t>
            </a:r>
          </a:p>
          <a:p>
            <a:pPr eaLnBrk="1" hangingPunct="1">
              <a:lnSpc>
                <a:spcPct val="150000"/>
              </a:lnSpc>
              <a:spcBef>
                <a:spcPct val="0"/>
              </a:spcBef>
              <a:buFont typeface="Arial" charset="0"/>
              <a:buNone/>
            </a:pPr>
            <a:r>
              <a:rPr lang="zh-CN" altLang="en-US" sz="1800" b="1" dirty="0" smtClean="0">
                <a:latin typeface="Verdana" pitchFamily="34" charset="0"/>
              </a:rPr>
              <a:t>成份 </a:t>
            </a:r>
            <a:r>
              <a:rPr lang="zh-CN" altLang="en-US" sz="1800" b="1" dirty="0">
                <a:latin typeface="Verdana" pitchFamily="34" charset="0"/>
              </a:rPr>
              <a:t>：</a:t>
            </a:r>
            <a:r>
              <a:rPr lang="en-US" altLang="zh-CN" sz="1800" b="1" dirty="0">
                <a:latin typeface="Verdana" pitchFamily="34" charset="0"/>
              </a:rPr>
              <a:t>P He Fe CNO </a:t>
            </a:r>
            <a:r>
              <a:rPr lang="en-US" altLang="zh-CN" sz="1800" b="1" dirty="0" err="1">
                <a:latin typeface="Verdana" pitchFamily="34" charset="0"/>
              </a:rPr>
              <a:t>MgAlSi</a:t>
            </a:r>
            <a:endParaRPr lang="en-US" altLang="zh-CN" sz="1800" b="1" dirty="0">
              <a:latin typeface="Verdana" pitchFamily="34" charset="0"/>
            </a:endParaRPr>
          </a:p>
          <a:p>
            <a:pPr eaLnBrk="1" hangingPunct="1">
              <a:lnSpc>
                <a:spcPct val="150000"/>
              </a:lnSpc>
              <a:spcBef>
                <a:spcPct val="0"/>
              </a:spcBef>
              <a:buFont typeface="Arial" charset="0"/>
              <a:buNone/>
            </a:pPr>
            <a:r>
              <a:rPr lang="zh-CN" altLang="en-US" sz="1800" b="1" dirty="0">
                <a:latin typeface="Verdana" pitchFamily="34" charset="0"/>
              </a:rPr>
              <a:t>总事例数</a:t>
            </a:r>
            <a:r>
              <a:rPr lang="zh-CN" altLang="en-US" sz="1800" b="1" dirty="0" smtClean="0">
                <a:latin typeface="Verdana" pitchFamily="34" charset="0"/>
              </a:rPr>
              <a:t>：</a:t>
            </a:r>
            <a:r>
              <a:rPr lang="en-US" altLang="zh-CN" sz="1800" b="1" dirty="0" smtClean="0">
                <a:latin typeface="Verdana" pitchFamily="34" charset="0"/>
              </a:rPr>
              <a:t>2.4e8</a:t>
            </a:r>
            <a:r>
              <a:rPr lang="zh-CN" altLang="en-US" sz="1800" b="1" dirty="0" smtClean="0">
                <a:latin typeface="Verdana" pitchFamily="34" charset="0"/>
              </a:rPr>
              <a:t>个</a:t>
            </a:r>
            <a:r>
              <a:rPr lang="zh-CN" altLang="en-US" sz="1800" b="1" dirty="0">
                <a:latin typeface="Verdana" pitchFamily="34" charset="0"/>
              </a:rPr>
              <a:t>事例</a:t>
            </a:r>
            <a:endParaRPr lang="en-US" altLang="zh-CN" sz="1800" b="1" dirty="0">
              <a:latin typeface="Verdana" pitchFamily="34" charset="0"/>
            </a:endParaRPr>
          </a:p>
          <a:p>
            <a:pPr eaLnBrk="1" hangingPunct="1">
              <a:lnSpc>
                <a:spcPct val="150000"/>
              </a:lnSpc>
              <a:spcBef>
                <a:spcPct val="0"/>
              </a:spcBef>
              <a:buFont typeface="Arial" charset="0"/>
              <a:buNone/>
            </a:pPr>
            <a:r>
              <a:rPr lang="zh-CN" altLang="en-US" sz="1800" b="1" dirty="0">
                <a:latin typeface="Verdana" pitchFamily="34" charset="0"/>
              </a:rPr>
              <a:t>成份模型</a:t>
            </a:r>
            <a:r>
              <a:rPr lang="zh-CN" altLang="en-US" sz="1800" b="1" dirty="0" smtClean="0">
                <a:latin typeface="Verdana" pitchFamily="34" charset="0"/>
              </a:rPr>
              <a:t>：</a:t>
            </a:r>
            <a:r>
              <a:rPr lang="en-US" altLang="zh-CN" sz="1800" b="1" dirty="0" err="1" smtClean="0">
                <a:latin typeface="Verdana" pitchFamily="34" charset="0"/>
              </a:rPr>
              <a:t>Hillas</a:t>
            </a:r>
            <a:r>
              <a:rPr lang="en-US" altLang="zh-CN" sz="1800" b="1" dirty="0" smtClean="0">
                <a:latin typeface="Verdana" pitchFamily="34" charset="0"/>
              </a:rPr>
              <a:t> </a:t>
            </a:r>
            <a:r>
              <a:rPr lang="en-US" altLang="zh-CN" sz="1800" b="1" dirty="0">
                <a:latin typeface="Verdana" pitchFamily="34" charset="0"/>
              </a:rPr>
              <a:t>Model </a:t>
            </a:r>
            <a:r>
              <a:rPr lang="zh-CN" altLang="en-US" sz="1800" b="1" dirty="0">
                <a:latin typeface="Verdana" pitchFamily="34" charset="0"/>
              </a:rPr>
              <a:t> </a:t>
            </a:r>
            <a:r>
              <a:rPr lang="en-US" altLang="zh-CN" sz="1800" b="1" dirty="0">
                <a:latin typeface="Verdana" pitchFamily="34" charset="0"/>
              </a:rPr>
              <a:t> </a:t>
            </a:r>
          </a:p>
        </p:txBody>
      </p:sp>
      <p:pic>
        <p:nvPicPr>
          <p:cNvPr id="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157" y="3524337"/>
            <a:ext cx="32162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5444" y="1057300"/>
            <a:ext cx="30353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
          <p:cNvSpPr txBox="1">
            <a:spLocks noChangeArrowheads="1"/>
          </p:cNvSpPr>
          <p:nvPr/>
        </p:nvSpPr>
        <p:spPr bwMode="auto">
          <a:xfrm>
            <a:off x="673744" y="1993404"/>
            <a:ext cx="316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zh-CN" altLang="en-US" sz="2800" b="1" dirty="0" smtClean="0">
                <a:solidFill>
                  <a:srgbClr val="0070C0"/>
                </a:solidFill>
                <a:latin typeface="Gungsuh" pitchFamily="18" charset="-127"/>
                <a:ea typeface="Gungsuh" pitchFamily="18" charset="-127"/>
              </a:rPr>
              <a:t>模拟数据样本</a:t>
            </a:r>
            <a:endParaRPr lang="zh-CN" altLang="en-US" sz="2800" b="1" dirty="0">
              <a:solidFill>
                <a:srgbClr val="0070C0"/>
              </a:solidFill>
              <a:latin typeface="Gungsuh" pitchFamily="18" charset="-127"/>
              <a:ea typeface="Gungsuh" pitchFamily="18" charset="-127"/>
            </a:endParaRPr>
          </a:p>
        </p:txBody>
      </p:sp>
      <p:sp>
        <p:nvSpPr>
          <p:cNvPr id="13" name="矩形 1"/>
          <p:cNvSpPr>
            <a:spLocks noChangeArrowheads="1"/>
          </p:cNvSpPr>
          <p:nvPr/>
        </p:nvSpPr>
        <p:spPr bwMode="auto">
          <a:xfrm>
            <a:off x="5468441" y="704205"/>
            <a:ext cx="2847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zh-CN" altLang="en-US" sz="1800" b="1" dirty="0">
                <a:solidFill>
                  <a:srgbClr val="0070C0"/>
                </a:solidFill>
                <a:latin typeface="Verdana" pitchFamily="34" charset="0"/>
              </a:rPr>
              <a:t>模拟事例真实天顶角分布</a:t>
            </a:r>
          </a:p>
        </p:txBody>
      </p:sp>
      <p:sp>
        <p:nvSpPr>
          <p:cNvPr id="14" name="矩形 12"/>
          <p:cNvSpPr>
            <a:spLocks noChangeArrowheads="1"/>
          </p:cNvSpPr>
          <p:nvPr/>
        </p:nvSpPr>
        <p:spPr bwMode="auto">
          <a:xfrm>
            <a:off x="5514479" y="3185530"/>
            <a:ext cx="2741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zh-CN" altLang="en-US" sz="1800" b="1" dirty="0">
                <a:solidFill>
                  <a:srgbClr val="0070C0"/>
                </a:solidFill>
                <a:latin typeface="Verdana" pitchFamily="34" charset="0"/>
              </a:rPr>
              <a:t>模拟事例真实方位角分布</a:t>
            </a:r>
          </a:p>
        </p:txBody>
      </p:sp>
      <p:sp>
        <p:nvSpPr>
          <p:cNvPr id="10" name="文本框 1"/>
          <p:cNvSpPr txBox="1">
            <a:spLocks noChangeArrowheads="1"/>
          </p:cNvSpPr>
          <p:nvPr/>
        </p:nvSpPr>
        <p:spPr bwMode="auto">
          <a:xfrm>
            <a:off x="673744" y="605433"/>
            <a:ext cx="316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zh-CN" altLang="en-US" sz="2800" b="1" dirty="0">
                <a:solidFill>
                  <a:srgbClr val="0070C0"/>
                </a:solidFill>
                <a:latin typeface="Gungsuh" pitchFamily="18" charset="-127"/>
                <a:ea typeface="Gungsuh" pitchFamily="18" charset="-127"/>
              </a:rPr>
              <a:t>实验</a:t>
            </a:r>
            <a:r>
              <a:rPr lang="zh-CN" altLang="en-US" sz="2800" b="1" dirty="0" smtClean="0">
                <a:solidFill>
                  <a:srgbClr val="0070C0"/>
                </a:solidFill>
                <a:latin typeface="Gungsuh" pitchFamily="18" charset="-127"/>
                <a:ea typeface="Gungsuh" pitchFamily="18" charset="-127"/>
              </a:rPr>
              <a:t>数据样本</a:t>
            </a:r>
            <a:endParaRPr lang="zh-CN" altLang="en-US" sz="2800" b="1" dirty="0">
              <a:solidFill>
                <a:srgbClr val="0070C0"/>
              </a:solidFill>
              <a:latin typeface="Gungsuh" pitchFamily="18" charset="-127"/>
              <a:ea typeface="Gungsuh" pitchFamily="18" charset="-127"/>
            </a:endParaRPr>
          </a:p>
        </p:txBody>
      </p:sp>
      <p:sp>
        <p:nvSpPr>
          <p:cNvPr id="4" name="TextBox 3"/>
          <p:cNvSpPr txBox="1"/>
          <p:nvPr/>
        </p:nvSpPr>
        <p:spPr>
          <a:xfrm>
            <a:off x="755576" y="1129308"/>
            <a:ext cx="3456384" cy="923330"/>
          </a:xfrm>
          <a:prstGeom prst="rect">
            <a:avLst/>
          </a:prstGeom>
          <a:noFill/>
        </p:spPr>
        <p:txBody>
          <a:bodyPr wrap="square" rtlCol="0">
            <a:spAutoFit/>
          </a:bodyPr>
          <a:lstStyle/>
          <a:p>
            <a:pPr>
              <a:lnSpc>
                <a:spcPct val="150000"/>
              </a:lnSpc>
              <a:spcBef>
                <a:spcPct val="0"/>
              </a:spcBef>
            </a:pPr>
            <a:r>
              <a:rPr lang="en-US" altLang="zh-CN" b="1" dirty="0" smtClean="0">
                <a:latin typeface="Verdana" pitchFamily="34" charset="0"/>
                <a:ea typeface="宋体" charset="-122"/>
              </a:rPr>
              <a:t>2016365-2017256</a:t>
            </a:r>
            <a:r>
              <a:rPr lang="zh-CN" altLang="en-US" b="1" dirty="0" smtClean="0">
                <a:latin typeface="Verdana" pitchFamily="34" charset="0"/>
                <a:ea typeface="宋体" charset="-122"/>
              </a:rPr>
              <a:t>：筛选后</a:t>
            </a:r>
            <a:r>
              <a:rPr lang="en-US" altLang="zh-CN" b="1" dirty="0" smtClean="0">
                <a:latin typeface="Verdana" pitchFamily="34" charset="0"/>
                <a:ea typeface="宋体" charset="-122"/>
              </a:rPr>
              <a:t>~90</a:t>
            </a:r>
            <a:r>
              <a:rPr lang="zh-CN" altLang="en-US" b="1" dirty="0" smtClean="0">
                <a:latin typeface="Verdana" pitchFamily="34" charset="0"/>
                <a:ea typeface="宋体" charset="-122"/>
              </a:rPr>
              <a:t>天实验数据</a:t>
            </a:r>
            <a:endParaRPr lang="zh-CN" altLang="en-US" b="1" dirty="0">
              <a:latin typeface="Verdana" pitchFamily="34" charset="0"/>
              <a:ea typeface="宋体" charset="-122"/>
            </a:endParaRPr>
          </a:p>
        </p:txBody>
      </p:sp>
    </p:spTree>
    <p:extLst>
      <p:ext uri="{BB962C8B-B14F-4D97-AF65-F5344CB8AC3E}">
        <p14:creationId xmlns:p14="http://schemas.microsoft.com/office/powerpoint/2010/main" val="2643194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探测器响应模拟</a:t>
            </a:r>
          </a:p>
        </p:txBody>
      </p:sp>
      <p:sp>
        <p:nvSpPr>
          <p:cNvPr id="3" name="灯片编号占位符 2"/>
          <p:cNvSpPr>
            <a:spLocks noGrp="1"/>
          </p:cNvSpPr>
          <p:nvPr>
            <p:ph type="sldNum" sz="quarter" idx="12"/>
          </p:nvPr>
        </p:nvSpPr>
        <p:spPr/>
        <p:txBody>
          <a:bodyPr/>
          <a:lstStyle/>
          <a:p>
            <a:fld id="{BA9D5173-5519-4282-97BD-A6E3FB9D415E}" type="slidenum">
              <a:rPr lang="zh-CN" altLang="en-US" smtClean="0"/>
              <a:t>8</a:t>
            </a:fld>
            <a:endParaRPr lang="zh-CN" altLang="en-US"/>
          </a:p>
        </p:txBody>
      </p:sp>
      <p:sp>
        <p:nvSpPr>
          <p:cNvPr id="6" name="矩形 2"/>
          <p:cNvSpPr>
            <a:spLocks noChangeArrowheads="1"/>
          </p:cNvSpPr>
          <p:nvPr/>
        </p:nvSpPr>
        <p:spPr bwMode="auto">
          <a:xfrm>
            <a:off x="1259632" y="1057300"/>
            <a:ext cx="53816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lnSpc>
                <a:spcPct val="150000"/>
              </a:lnSpc>
              <a:spcBef>
                <a:spcPct val="0"/>
              </a:spcBef>
              <a:buFont typeface="Arial" charset="0"/>
              <a:buNone/>
            </a:pPr>
            <a:r>
              <a:rPr lang="en-US" altLang="zh-CN" sz="1800" b="1" dirty="0">
                <a:latin typeface="Verdana" pitchFamily="34" charset="0"/>
              </a:rPr>
              <a:t>G4asg</a:t>
            </a:r>
            <a:r>
              <a:rPr lang="zh-CN" altLang="en-US" sz="1800" b="1" dirty="0">
                <a:latin typeface="Verdana" pitchFamily="34" charset="0"/>
              </a:rPr>
              <a:t>：</a:t>
            </a:r>
            <a:r>
              <a:rPr lang="zh-CN" altLang="en-US" sz="1800" b="1" dirty="0">
                <a:solidFill>
                  <a:srgbClr val="FF0000"/>
                </a:solidFill>
                <a:latin typeface="Verdana" pitchFamily="34" charset="0"/>
              </a:rPr>
              <a:t>闪烁体探测器与缪子探测器同时模拟</a:t>
            </a:r>
            <a:endParaRPr lang="en-US" altLang="zh-CN" sz="1800" b="1" dirty="0">
              <a:solidFill>
                <a:srgbClr val="FF0000"/>
              </a:solidFill>
              <a:latin typeface="Verdana" pitchFamily="34" charset="0"/>
            </a:endParaRPr>
          </a:p>
          <a:p>
            <a:pPr eaLnBrk="1" hangingPunct="1">
              <a:lnSpc>
                <a:spcPct val="150000"/>
              </a:lnSpc>
              <a:spcBef>
                <a:spcPct val="0"/>
              </a:spcBef>
              <a:buFont typeface="Arial" charset="0"/>
              <a:buNone/>
            </a:pPr>
            <a:r>
              <a:rPr lang="zh-CN" altLang="en-US" sz="1800" b="1" dirty="0">
                <a:latin typeface="Verdana" pitchFamily="34" charset="0"/>
              </a:rPr>
              <a:t>事例芯位投点范围：</a:t>
            </a:r>
            <a:r>
              <a:rPr lang="en-US" altLang="zh-CN" sz="1800" b="1" dirty="0">
                <a:latin typeface="Verdana" pitchFamily="34" charset="0"/>
              </a:rPr>
              <a:t>400m*400m</a:t>
            </a:r>
          </a:p>
          <a:p>
            <a:pPr eaLnBrk="1" hangingPunct="1">
              <a:lnSpc>
                <a:spcPct val="150000"/>
              </a:lnSpc>
              <a:spcBef>
                <a:spcPct val="0"/>
              </a:spcBef>
              <a:buFont typeface="Arial" charset="0"/>
              <a:buNone/>
            </a:pPr>
            <a:r>
              <a:rPr lang="zh-CN" altLang="en-US" sz="1800" b="1" dirty="0">
                <a:latin typeface="Verdana" pitchFamily="34" charset="0"/>
              </a:rPr>
              <a:t>闪烁体探测器：</a:t>
            </a:r>
            <a:endParaRPr lang="en-US" altLang="zh-CN" sz="1800" b="1" dirty="0">
              <a:latin typeface="Verdana" pitchFamily="34" charset="0"/>
            </a:endParaRPr>
          </a:p>
          <a:p>
            <a:pPr eaLnBrk="1" hangingPunct="1">
              <a:lnSpc>
                <a:spcPct val="150000"/>
              </a:lnSpc>
              <a:spcBef>
                <a:spcPct val="0"/>
              </a:spcBef>
              <a:buFont typeface="Arial" charset="0"/>
              <a:buNone/>
            </a:pPr>
            <a:r>
              <a:rPr lang="en-US" altLang="zh-CN" sz="1800" b="1" dirty="0">
                <a:latin typeface="Verdana" pitchFamily="34" charset="0"/>
              </a:rPr>
              <a:t>   </a:t>
            </a:r>
            <a:r>
              <a:rPr lang="zh-CN" altLang="en-US" sz="1800" b="1" dirty="0">
                <a:latin typeface="Verdana" pitchFamily="34" charset="0"/>
              </a:rPr>
              <a:t>范围：</a:t>
            </a:r>
            <a:r>
              <a:rPr lang="en-US" altLang="zh-CN" sz="1800" b="1" dirty="0">
                <a:latin typeface="Verdana" pitchFamily="34" charset="0"/>
              </a:rPr>
              <a:t>0-500MIPs ; 0-10000MIPs</a:t>
            </a:r>
          </a:p>
          <a:p>
            <a:pPr eaLnBrk="1" hangingPunct="1">
              <a:lnSpc>
                <a:spcPct val="150000"/>
              </a:lnSpc>
              <a:spcBef>
                <a:spcPct val="0"/>
              </a:spcBef>
              <a:buFont typeface="Arial" charset="0"/>
              <a:buNone/>
            </a:pPr>
            <a:r>
              <a:rPr lang="en-US" altLang="zh-CN" sz="1800" b="1" dirty="0">
                <a:latin typeface="Verdana" pitchFamily="34" charset="0"/>
              </a:rPr>
              <a:t>   </a:t>
            </a:r>
            <a:r>
              <a:rPr lang="zh-CN" altLang="en-US" sz="1800" b="1" dirty="0">
                <a:latin typeface="Verdana" pitchFamily="34" charset="0"/>
              </a:rPr>
              <a:t>阈值：</a:t>
            </a:r>
            <a:r>
              <a:rPr lang="en-US" altLang="zh-CN" sz="1800" b="1" dirty="0">
                <a:latin typeface="Verdana" pitchFamily="34" charset="0"/>
              </a:rPr>
              <a:t>1.6MIPs/m2</a:t>
            </a:r>
          </a:p>
          <a:p>
            <a:pPr eaLnBrk="1" hangingPunct="1">
              <a:lnSpc>
                <a:spcPct val="150000"/>
              </a:lnSpc>
              <a:spcBef>
                <a:spcPct val="0"/>
              </a:spcBef>
              <a:buFont typeface="Arial" charset="0"/>
              <a:buNone/>
            </a:pPr>
            <a:r>
              <a:rPr lang="en-US" altLang="zh-CN" sz="1800" b="1" dirty="0">
                <a:latin typeface="Verdana" pitchFamily="34" charset="0"/>
              </a:rPr>
              <a:t>   </a:t>
            </a:r>
            <a:r>
              <a:rPr lang="zh-CN" altLang="en-US" sz="1800" b="1" dirty="0">
                <a:latin typeface="Verdana" pitchFamily="34" charset="0"/>
              </a:rPr>
              <a:t>时间窗：</a:t>
            </a:r>
            <a:r>
              <a:rPr lang="en-US" altLang="zh-CN" sz="1800" b="1" dirty="0">
                <a:latin typeface="Verdana" pitchFamily="34" charset="0"/>
              </a:rPr>
              <a:t>900ns</a:t>
            </a:r>
          </a:p>
          <a:p>
            <a:pPr eaLnBrk="1" hangingPunct="1">
              <a:lnSpc>
                <a:spcPct val="150000"/>
              </a:lnSpc>
              <a:spcBef>
                <a:spcPct val="0"/>
              </a:spcBef>
              <a:buFont typeface="Arial" charset="0"/>
              <a:buNone/>
            </a:pPr>
            <a:r>
              <a:rPr lang="zh-CN" altLang="en-US" sz="1800" b="1" dirty="0">
                <a:latin typeface="Verdana" pitchFamily="34" charset="0"/>
              </a:rPr>
              <a:t>缪子探测器：</a:t>
            </a:r>
            <a:endParaRPr lang="en-US" altLang="zh-CN" sz="1800" b="1" dirty="0">
              <a:latin typeface="Verdana" pitchFamily="34" charset="0"/>
            </a:endParaRPr>
          </a:p>
          <a:p>
            <a:pPr eaLnBrk="1" hangingPunct="1">
              <a:lnSpc>
                <a:spcPct val="150000"/>
              </a:lnSpc>
              <a:spcBef>
                <a:spcPct val="0"/>
              </a:spcBef>
              <a:buFont typeface="Arial" charset="0"/>
              <a:buNone/>
            </a:pPr>
            <a:r>
              <a:rPr lang="en-US" altLang="zh-CN" sz="1800" b="1" dirty="0">
                <a:latin typeface="Verdana" pitchFamily="34" charset="0"/>
              </a:rPr>
              <a:t>   </a:t>
            </a:r>
            <a:r>
              <a:rPr lang="zh-CN" altLang="en-US" sz="1800" b="1" dirty="0">
                <a:latin typeface="Verdana" pitchFamily="34" charset="0"/>
              </a:rPr>
              <a:t>范围：</a:t>
            </a:r>
            <a:r>
              <a:rPr lang="en-US" altLang="zh-CN" sz="1800" b="1" dirty="0">
                <a:latin typeface="Verdana" pitchFamily="34" charset="0"/>
              </a:rPr>
              <a:t>0-12MIPs</a:t>
            </a:r>
          </a:p>
          <a:p>
            <a:pPr eaLnBrk="1" hangingPunct="1">
              <a:lnSpc>
                <a:spcPct val="150000"/>
              </a:lnSpc>
              <a:spcBef>
                <a:spcPct val="0"/>
              </a:spcBef>
              <a:buFont typeface="Arial" charset="0"/>
              <a:buNone/>
            </a:pPr>
            <a:r>
              <a:rPr lang="en-US" altLang="zh-CN" sz="1800" b="1" dirty="0">
                <a:latin typeface="Verdana" pitchFamily="34" charset="0"/>
              </a:rPr>
              <a:t>   </a:t>
            </a:r>
            <a:r>
              <a:rPr lang="zh-CN" altLang="en-US" sz="1800" b="1" dirty="0">
                <a:latin typeface="Verdana" pitchFamily="34" charset="0"/>
              </a:rPr>
              <a:t>阈值：</a:t>
            </a:r>
            <a:r>
              <a:rPr lang="en-US" altLang="zh-CN" sz="1800" b="1" dirty="0">
                <a:latin typeface="Verdana" pitchFamily="34" charset="0"/>
              </a:rPr>
              <a:t>0.25MIPs</a:t>
            </a:r>
          </a:p>
          <a:p>
            <a:pPr eaLnBrk="1" hangingPunct="1">
              <a:lnSpc>
                <a:spcPct val="150000"/>
              </a:lnSpc>
              <a:spcBef>
                <a:spcPct val="0"/>
              </a:spcBef>
              <a:buFont typeface="Arial" charset="0"/>
              <a:buNone/>
            </a:pPr>
            <a:r>
              <a:rPr lang="en-US" altLang="zh-CN" sz="1800" b="1" dirty="0">
                <a:latin typeface="Verdana" pitchFamily="34" charset="0"/>
              </a:rPr>
              <a:t>   </a:t>
            </a:r>
            <a:r>
              <a:rPr lang="zh-CN" altLang="en-US" sz="1800" b="1" dirty="0">
                <a:latin typeface="Verdana" pitchFamily="34" charset="0"/>
              </a:rPr>
              <a:t>时间窗：</a:t>
            </a:r>
            <a:r>
              <a:rPr lang="en-US" altLang="zh-CN" sz="1800" b="1" dirty="0">
                <a:latin typeface="Verdana" pitchFamily="34" charset="0"/>
              </a:rPr>
              <a:t>1500ns</a:t>
            </a:r>
          </a:p>
        </p:txBody>
      </p:sp>
    </p:spTree>
    <p:extLst>
      <p:ext uri="{BB962C8B-B14F-4D97-AF65-F5344CB8AC3E}">
        <p14:creationId xmlns:p14="http://schemas.microsoft.com/office/powerpoint/2010/main" val="1798211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2" y="554507"/>
            <a:ext cx="4060471" cy="249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灯片编号占位符 4"/>
          <p:cNvSpPr>
            <a:spLocks noGrp="1"/>
          </p:cNvSpPr>
          <p:nvPr>
            <p:ph type="sldNum" sz="quarter" idx="12"/>
          </p:nvPr>
        </p:nvSpPr>
        <p:spPr/>
        <p:txBody>
          <a:bodyPr/>
          <a:lstStyle/>
          <a:p>
            <a:fld id="{BA9D5173-5519-4282-97BD-A6E3FB9D415E}" type="slidenum">
              <a:rPr lang="zh-CN" altLang="en-US" smtClean="0"/>
              <a:t>9</a:t>
            </a:fld>
            <a:endParaRPr lang="zh-CN" alt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49" y="3284664"/>
            <a:ext cx="4237827" cy="230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1"/>
          <p:cNvSpPr>
            <a:spLocks noChangeArrowheads="1"/>
          </p:cNvSpPr>
          <p:nvPr/>
        </p:nvSpPr>
        <p:spPr bwMode="auto">
          <a:xfrm>
            <a:off x="5933198" y="-22820"/>
            <a:ext cx="21242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en-US" altLang="zh-CN" sz="1800" b="1" dirty="0" smtClean="0">
                <a:solidFill>
                  <a:srgbClr val="0070C0"/>
                </a:solidFill>
                <a:latin typeface="Verdana" pitchFamily="34" charset="0"/>
              </a:rPr>
              <a:t>theta:</a:t>
            </a:r>
            <a:r>
              <a:rPr lang="zh-CN" altLang="en-US" sz="1800" b="1" dirty="0" smtClean="0">
                <a:solidFill>
                  <a:srgbClr val="0070C0"/>
                </a:solidFill>
                <a:latin typeface="Verdana" pitchFamily="34" charset="0"/>
              </a:rPr>
              <a:t>事例天顶角</a:t>
            </a:r>
            <a:endParaRPr lang="zh-CN" altLang="en-US" sz="1800" b="1" dirty="0">
              <a:solidFill>
                <a:srgbClr val="0070C0"/>
              </a:solidFill>
              <a:latin typeface="Verdana"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37220"/>
            <a:ext cx="3118501" cy="227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960" y="2857500"/>
            <a:ext cx="3225205" cy="2294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
          <p:cNvSpPr>
            <a:spLocks noChangeArrowheads="1"/>
          </p:cNvSpPr>
          <p:nvPr/>
        </p:nvSpPr>
        <p:spPr bwMode="auto">
          <a:xfrm>
            <a:off x="6085598" y="2641476"/>
            <a:ext cx="18453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en-US" altLang="zh-CN" sz="1800" b="1" dirty="0" smtClean="0">
                <a:solidFill>
                  <a:srgbClr val="0070C0"/>
                </a:solidFill>
                <a:latin typeface="Verdana" pitchFamily="34" charset="0"/>
              </a:rPr>
              <a:t>phi:</a:t>
            </a:r>
            <a:r>
              <a:rPr lang="zh-CN" altLang="en-US" sz="1800" b="1" dirty="0" smtClean="0">
                <a:solidFill>
                  <a:srgbClr val="0070C0"/>
                </a:solidFill>
                <a:latin typeface="Verdana" pitchFamily="34" charset="0"/>
              </a:rPr>
              <a:t>事例</a:t>
            </a:r>
            <a:r>
              <a:rPr lang="zh-CN" altLang="en-US" sz="1800" b="1" dirty="0">
                <a:solidFill>
                  <a:srgbClr val="0070C0"/>
                </a:solidFill>
                <a:latin typeface="Verdana" pitchFamily="34" charset="0"/>
              </a:rPr>
              <a:t>方位角</a:t>
            </a:r>
          </a:p>
        </p:txBody>
      </p:sp>
      <p:sp>
        <p:nvSpPr>
          <p:cNvPr id="13" name="矩形 1"/>
          <p:cNvSpPr>
            <a:spLocks noChangeArrowheads="1"/>
          </p:cNvSpPr>
          <p:nvPr/>
        </p:nvSpPr>
        <p:spPr bwMode="auto">
          <a:xfrm>
            <a:off x="1111691" y="553244"/>
            <a:ext cx="18117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zh-CN" altLang="en-US" sz="1800" b="1" dirty="0" smtClean="0">
                <a:latin typeface="Verdana" pitchFamily="34" charset="0"/>
              </a:rPr>
              <a:t>方向重建原理图</a:t>
            </a:r>
            <a:endParaRPr lang="zh-CN" altLang="en-US" sz="1800" b="1" dirty="0">
              <a:latin typeface="Verdana" pitchFamily="34" charset="0"/>
            </a:endParaRPr>
          </a:p>
        </p:txBody>
      </p:sp>
      <p:sp>
        <p:nvSpPr>
          <p:cNvPr id="14" name="矩形 1"/>
          <p:cNvSpPr>
            <a:spLocks noChangeArrowheads="1"/>
          </p:cNvSpPr>
          <p:nvPr/>
        </p:nvSpPr>
        <p:spPr bwMode="auto">
          <a:xfrm>
            <a:off x="1111691" y="3136240"/>
            <a:ext cx="1579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 typeface="Arial" charset="0"/>
              <a:buNone/>
            </a:pPr>
            <a:r>
              <a:rPr lang="zh-CN" altLang="en-US" sz="1800" b="1" dirty="0" smtClean="0">
                <a:latin typeface="Verdana" pitchFamily="34" charset="0"/>
              </a:rPr>
              <a:t>方向修正模型</a:t>
            </a:r>
            <a:endParaRPr lang="zh-CN" altLang="en-US" sz="1800" b="1" dirty="0">
              <a:latin typeface="Verdana" pitchFamily="34" charset="0"/>
            </a:endParaRPr>
          </a:p>
        </p:txBody>
      </p:sp>
      <p:sp>
        <p:nvSpPr>
          <p:cNvPr id="6" name="矩形 5"/>
          <p:cNvSpPr/>
          <p:nvPr/>
        </p:nvSpPr>
        <p:spPr>
          <a:xfrm>
            <a:off x="4412087" y="5224472"/>
            <a:ext cx="4600940" cy="369332"/>
          </a:xfrm>
          <a:prstGeom prst="rect">
            <a:avLst/>
          </a:prstGeom>
        </p:spPr>
        <p:txBody>
          <a:bodyPr wrap="none">
            <a:spAutoFit/>
          </a:bodyPr>
          <a:lstStyle/>
          <a:p>
            <a:r>
              <a:rPr lang="zh-CN" altLang="en-US" b="1" dirty="0">
                <a:latin typeface="Verdana" pitchFamily="34" charset="0"/>
              </a:rPr>
              <a:t>天</a:t>
            </a:r>
            <a:r>
              <a:rPr lang="zh-CN" altLang="en-US" b="1" dirty="0" smtClean="0">
                <a:latin typeface="Verdana" pitchFamily="34" charset="0"/>
              </a:rPr>
              <a:t>顶角</a:t>
            </a:r>
            <a:r>
              <a:rPr lang="zh-CN" altLang="en-US" b="1" dirty="0">
                <a:latin typeface="Verdana" pitchFamily="34" charset="0"/>
              </a:rPr>
              <a:t>方位角</a:t>
            </a:r>
            <a:r>
              <a:rPr lang="zh-CN" altLang="en-US" b="1" dirty="0" smtClean="0">
                <a:latin typeface="Verdana" pitchFamily="34" charset="0"/>
              </a:rPr>
              <a:t>分布</a:t>
            </a:r>
            <a:r>
              <a:rPr lang="zh-CN" altLang="en-US" b="1" dirty="0">
                <a:latin typeface="Verdana" pitchFamily="34" charset="0"/>
              </a:rPr>
              <a:t>模拟与实验数据基本一致</a:t>
            </a:r>
            <a:endParaRPr lang="zh-CN" altLang="en-US" dirty="0"/>
          </a:p>
        </p:txBody>
      </p:sp>
      <p:sp>
        <p:nvSpPr>
          <p:cNvPr id="2" name="标题 1"/>
          <p:cNvSpPr>
            <a:spLocks noGrp="1"/>
          </p:cNvSpPr>
          <p:nvPr>
            <p:ph type="title"/>
          </p:nvPr>
        </p:nvSpPr>
        <p:spPr/>
        <p:txBody>
          <a:bodyPr>
            <a:noAutofit/>
          </a:bodyPr>
          <a:lstStyle/>
          <a:p>
            <a:r>
              <a:rPr lang="zh-CN" altLang="en-US" dirty="0" smtClean="0"/>
              <a:t>数据重建</a:t>
            </a:r>
            <a:endParaRPr lang="zh-CN" altLang="en-US" dirty="0"/>
          </a:p>
        </p:txBody>
      </p:sp>
    </p:spTree>
    <p:extLst>
      <p:ext uri="{BB962C8B-B14F-4D97-AF65-F5344CB8AC3E}">
        <p14:creationId xmlns:p14="http://schemas.microsoft.com/office/powerpoint/2010/main" val="519077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白底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白底模板</Template>
  <TotalTime>8541</TotalTime>
  <Words>1267</Words>
  <Application>Microsoft Office PowerPoint</Application>
  <PresentationFormat>全屏显示(16:10)</PresentationFormat>
  <Paragraphs>167</Paragraphs>
  <Slides>16</Slides>
  <Notes>10</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白底模板</vt:lpstr>
      <vt:lpstr>利用羊八井复合阵列寻找几十TeV以上伽玛电子事例</vt:lpstr>
      <vt:lpstr>主要内容</vt:lpstr>
      <vt:lpstr>宇宙线的成份和能谱</vt:lpstr>
      <vt:lpstr>宇宙线的起源，加速和传播</vt:lpstr>
      <vt:lpstr>PowerPoint 演示文稿</vt:lpstr>
      <vt:lpstr> 羊八井复合阵列</vt:lpstr>
      <vt:lpstr> 数据样本</vt:lpstr>
      <vt:lpstr>探测器响应模拟</vt:lpstr>
      <vt:lpstr>数据重建</vt:lpstr>
      <vt:lpstr>角度分辨</vt:lpstr>
      <vt:lpstr>能量对比</vt:lpstr>
      <vt:lpstr>表面探测器阵列的性能</vt:lpstr>
      <vt:lpstr>μ 子探测器模拟实验比对</vt:lpstr>
      <vt:lpstr>μ 子探测器模拟实验对比</vt:lpstr>
      <vt:lpstr>PowerPoint 演示文稿</vt:lpstr>
      <vt:lpstr>结论与讨论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利用羊八井复合阵列找寻VHE伽玛事例发射</dc:title>
  <dc:creator>yaoyh</dc:creator>
  <cp:lastModifiedBy>yaoyh</cp:lastModifiedBy>
  <cp:revision>171</cp:revision>
  <dcterms:created xsi:type="dcterms:W3CDTF">2018-09-06T12:47:30Z</dcterms:created>
  <dcterms:modified xsi:type="dcterms:W3CDTF">2018-10-09T08:16:29Z</dcterms:modified>
</cp:coreProperties>
</file>