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2" r:id="rId4"/>
    <p:sldId id="279" r:id="rId5"/>
    <p:sldId id="278" r:id="rId6"/>
    <p:sldId id="258" r:id="rId7"/>
    <p:sldId id="259" r:id="rId8"/>
    <p:sldId id="260" r:id="rId9"/>
    <p:sldId id="261" r:id="rId10"/>
    <p:sldId id="280" r:id="rId11"/>
    <p:sldId id="262" r:id="rId12"/>
    <p:sldId id="263" r:id="rId13"/>
    <p:sldId id="264" r:id="rId14"/>
    <p:sldId id="268" r:id="rId15"/>
    <p:sldId id="265" r:id="rId16"/>
    <p:sldId id="271" r:id="rId17"/>
    <p:sldId id="281" r:id="rId18"/>
    <p:sldId id="282" r:id="rId19"/>
    <p:sldId id="283" r:id="rId20"/>
    <p:sldId id="284" r:id="rId21"/>
    <p:sldId id="276"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87" d="100"/>
          <a:sy n="87" d="100"/>
        </p:scale>
        <p:origin x="-485" y="-8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pPr/>
              <a:t>2018/10/10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pPr/>
              <a:t>2018/10/10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5400" dirty="0"/>
              <a:t>LHAASO-WFCTA</a:t>
            </a:r>
            <a:r>
              <a:rPr lang="zh-CN" altLang="en-US" sz="5400" dirty="0"/>
              <a:t>成像探头测试数据分析</a:t>
            </a:r>
          </a:p>
        </p:txBody>
      </p:sp>
      <p:sp>
        <p:nvSpPr>
          <p:cNvPr id="3" name="副标题 2"/>
          <p:cNvSpPr>
            <a:spLocks noGrp="1"/>
          </p:cNvSpPr>
          <p:nvPr>
            <p:ph type="subTitle" idx="1"/>
          </p:nvPr>
        </p:nvSpPr>
        <p:spPr/>
        <p:txBody>
          <a:bodyPr/>
          <a:lstStyle/>
          <a:p>
            <a:endParaRPr lang="en-US" altLang="zh-CN" dirty="0" smtClean="0"/>
          </a:p>
          <a:p>
            <a:r>
              <a:rPr lang="zh-CN" altLang="en-US" dirty="0" smtClean="0"/>
              <a:t>报告人：</a:t>
            </a:r>
            <a:r>
              <a:rPr lang="en-US" altLang="zh-CN" dirty="0" smtClean="0"/>
              <a:t>LHAASO</a:t>
            </a:r>
            <a:r>
              <a:rPr lang="zh-CN" altLang="en-US" dirty="0" smtClean="0"/>
              <a:t>云南大学合作组</a:t>
            </a:r>
            <a:endParaRPr lang="en-US" altLang="zh-CN" dirty="0" smtClean="0"/>
          </a:p>
          <a:p>
            <a:r>
              <a:rPr lang="zh-CN" altLang="en-US" dirty="0" smtClean="0"/>
              <a:t>凌梓雄</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测试指标要求</a:t>
            </a:r>
            <a:endParaRPr lang="zh-CN" altLang="en-US" dirty="0"/>
          </a:p>
        </p:txBody>
      </p:sp>
      <p:graphicFrame>
        <p:nvGraphicFramePr>
          <p:cNvPr id="4" name="内容占位符 3"/>
          <p:cNvGraphicFramePr>
            <a:graphicFrameLocks noGrp="1"/>
          </p:cNvGraphicFramePr>
          <p:nvPr>
            <p:ph idx="1"/>
          </p:nvPr>
        </p:nvGraphicFramePr>
        <p:xfrm>
          <a:off x="838200" y="1825625"/>
          <a:ext cx="10515600" cy="31140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r>
                        <a:rPr lang="zh-CN" altLang="en-US" dirty="0" smtClean="0"/>
                        <a:t>测试参数</a:t>
                      </a:r>
                      <a:endParaRPr lang="zh-CN" altLang="en-US" dirty="0"/>
                    </a:p>
                  </a:txBody>
                  <a:tcPr/>
                </a:tc>
                <a:tc>
                  <a:txBody>
                    <a:bodyPr/>
                    <a:lstStyle/>
                    <a:p>
                      <a:r>
                        <a:rPr lang="zh-CN" altLang="en-US" dirty="0" smtClean="0"/>
                        <a:t>检测范围</a:t>
                      </a:r>
                      <a:endParaRPr lang="zh-CN" altLang="en-US" dirty="0"/>
                    </a:p>
                  </a:txBody>
                  <a:tcPr/>
                </a:tc>
                <a:tc>
                  <a:txBody>
                    <a:bodyPr/>
                    <a:lstStyle/>
                    <a:p>
                      <a:r>
                        <a:rPr lang="zh-CN" altLang="en-US" dirty="0" smtClean="0"/>
                        <a:t>指标要求</a:t>
                      </a:r>
                      <a:endParaRPr lang="zh-CN" altLang="en-US" dirty="0"/>
                    </a:p>
                  </a:txBody>
                  <a:tcPr/>
                </a:tc>
              </a:tr>
              <a:tr h="370840">
                <a:tc>
                  <a:txBody>
                    <a:bodyPr/>
                    <a:lstStyle/>
                    <a:p>
                      <a:r>
                        <a:rPr lang="en-US" altLang="zh-CN" dirty="0" err="1" smtClean="0"/>
                        <a:t>SiPM</a:t>
                      </a:r>
                      <a:r>
                        <a:rPr lang="en-US" altLang="zh-CN" dirty="0" smtClean="0"/>
                        <a:t> </a:t>
                      </a:r>
                      <a:r>
                        <a:rPr lang="zh-CN" altLang="en-US" dirty="0" smtClean="0"/>
                        <a:t>电压－增益曲线</a:t>
                      </a:r>
                      <a:endParaRPr lang="zh-CN" altLang="en-US" dirty="0"/>
                    </a:p>
                  </a:txBody>
                  <a:tcPr/>
                </a:tc>
                <a:tc>
                  <a:txBody>
                    <a:bodyPr/>
                    <a:lstStyle/>
                    <a:p>
                      <a:r>
                        <a:rPr lang="zh-CN" altLang="en-US" dirty="0" smtClean="0"/>
                        <a:t>所有</a:t>
                      </a:r>
                      <a:endParaRPr lang="zh-CN" altLang="en-US" dirty="0"/>
                    </a:p>
                  </a:txBody>
                  <a:tcPr/>
                </a:tc>
                <a:tc>
                  <a:txBody>
                    <a:bodyPr/>
                    <a:lstStyle/>
                    <a:p>
                      <a:r>
                        <a:rPr lang="en-US" altLang="zh-CN" dirty="0" smtClean="0"/>
                        <a:t>1. </a:t>
                      </a:r>
                      <a:r>
                        <a:rPr lang="zh-CN" altLang="en-US" dirty="0" smtClean="0"/>
                        <a:t>绝对增益</a:t>
                      </a:r>
                      <a:r>
                        <a:rPr lang="zh-CN" altLang="en-US" dirty="0" smtClean="0"/>
                        <a:t>精度</a:t>
                      </a:r>
                      <a:r>
                        <a:rPr lang="en-US" altLang="zh-CN" dirty="0" smtClean="0"/>
                        <a:t>&lt;5%</a:t>
                      </a:r>
                      <a:r>
                        <a:rPr lang="zh-CN" altLang="en-US" dirty="0" smtClean="0"/>
                        <a:t>，统计误差</a:t>
                      </a:r>
                      <a:r>
                        <a:rPr lang="en-US" altLang="zh-CN" dirty="0" smtClean="0"/>
                        <a:t>&lt;1%</a:t>
                      </a:r>
                    </a:p>
                    <a:p>
                      <a:r>
                        <a:rPr lang="en-US" altLang="zh-CN" dirty="0" smtClean="0"/>
                        <a:t>2. </a:t>
                      </a:r>
                      <a:r>
                        <a:rPr lang="zh-CN" altLang="en-US" dirty="0" smtClean="0"/>
                        <a:t>测试电压</a:t>
                      </a:r>
                      <a:r>
                        <a:rPr lang="zh-CN" altLang="en-US" dirty="0" smtClean="0"/>
                        <a:t>范围：</a:t>
                      </a:r>
                      <a:r>
                        <a:rPr lang="en-US" altLang="zh-CN" dirty="0" smtClean="0"/>
                        <a:t>56V</a:t>
                      </a:r>
                      <a:r>
                        <a:rPr lang="zh-CN" altLang="en-US" dirty="0" smtClean="0"/>
                        <a:t>－</a:t>
                      </a:r>
                      <a:r>
                        <a:rPr lang="en-US" altLang="zh-CN" dirty="0" smtClean="0"/>
                        <a:t>61V</a:t>
                      </a:r>
                      <a:endParaRPr lang="zh-CN" altLang="en-US" dirty="0"/>
                    </a:p>
                  </a:txBody>
                  <a:tcPr/>
                </a:tc>
              </a:tr>
              <a:tr h="370840">
                <a:tc>
                  <a:txBody>
                    <a:bodyPr/>
                    <a:lstStyle/>
                    <a:p>
                      <a:r>
                        <a:rPr lang="zh-CN" altLang="en-US" dirty="0" smtClean="0"/>
                        <a:t>线性度</a:t>
                      </a:r>
                      <a:endParaRPr lang="zh-CN" altLang="en-US" dirty="0"/>
                    </a:p>
                  </a:txBody>
                  <a:tcPr/>
                </a:tc>
                <a:tc>
                  <a:txBody>
                    <a:bodyPr/>
                    <a:lstStyle/>
                    <a:p>
                      <a:r>
                        <a:rPr lang="zh-CN" altLang="en-US" dirty="0" smtClean="0"/>
                        <a:t>所有</a:t>
                      </a:r>
                      <a:endParaRPr lang="zh-CN" altLang="en-US" dirty="0"/>
                    </a:p>
                  </a:txBody>
                  <a:tcPr/>
                </a:tc>
                <a:tc>
                  <a:txBody>
                    <a:bodyPr/>
                    <a:lstStyle/>
                    <a:p>
                      <a:r>
                        <a:rPr lang="en-US" altLang="zh-CN" dirty="0" smtClean="0"/>
                        <a:t>1.≤±1%</a:t>
                      </a:r>
                    </a:p>
                    <a:p>
                      <a:r>
                        <a:rPr lang="en-US" altLang="zh-CN" dirty="0" smtClean="0"/>
                        <a:t>2.</a:t>
                      </a:r>
                      <a:r>
                        <a:rPr lang="zh-CN" altLang="en-US" dirty="0" smtClean="0"/>
                        <a:t>测试量程：（</a:t>
                      </a:r>
                      <a:r>
                        <a:rPr lang="en-US" altLang="zh-CN" dirty="0" smtClean="0"/>
                        <a:t>10±5</a:t>
                      </a:r>
                      <a:r>
                        <a:rPr lang="zh-CN" altLang="en-US" dirty="0" smtClean="0"/>
                        <a:t>）</a:t>
                      </a:r>
                      <a:r>
                        <a:rPr lang="en-US" altLang="zh-CN" dirty="0" err="1" smtClean="0"/>
                        <a:t>pe</a:t>
                      </a:r>
                      <a:endParaRPr lang="en-US" altLang="zh-CN" dirty="0" smtClean="0"/>
                    </a:p>
                    <a:p>
                      <a:r>
                        <a:rPr lang="zh-CN" altLang="en-US" dirty="0" smtClean="0"/>
                        <a:t>－</a:t>
                      </a:r>
                      <a:r>
                        <a:rPr lang="en-US" altLang="zh-CN" dirty="0" smtClean="0"/>
                        <a:t>36000pe</a:t>
                      </a:r>
                      <a:endParaRPr lang="zh-CN" altLang="en-US" dirty="0"/>
                    </a:p>
                  </a:txBody>
                  <a:tcPr/>
                </a:tc>
              </a:tr>
              <a:tr h="370840">
                <a:tc>
                  <a:txBody>
                    <a:bodyPr/>
                    <a:lstStyle/>
                    <a:p>
                      <a:r>
                        <a:rPr lang="zh-CN" altLang="en-US" dirty="0" smtClean="0"/>
                        <a:t>信号分辨率</a:t>
                      </a:r>
                      <a:endParaRPr lang="zh-CN" altLang="en-US" dirty="0"/>
                    </a:p>
                  </a:txBody>
                  <a:tcPr/>
                </a:tc>
                <a:tc>
                  <a:txBody>
                    <a:bodyPr/>
                    <a:lstStyle/>
                    <a:p>
                      <a:r>
                        <a:rPr lang="zh-CN" altLang="en-US" dirty="0" smtClean="0"/>
                        <a:t>所有</a:t>
                      </a:r>
                      <a:endParaRPr lang="zh-CN" altLang="en-US" dirty="0"/>
                    </a:p>
                  </a:txBody>
                  <a:tcPr/>
                </a:tc>
                <a:tc>
                  <a:txBody>
                    <a:bodyPr/>
                    <a:lstStyle/>
                    <a:p>
                      <a:r>
                        <a:rPr lang="en-US" altLang="zh-CN" dirty="0" smtClean="0"/>
                        <a:t>1. </a:t>
                      </a:r>
                      <a:r>
                        <a:rPr lang="zh-CN" altLang="en-US" dirty="0" smtClean="0"/>
                        <a:t>统计误差</a:t>
                      </a:r>
                      <a:r>
                        <a:rPr lang="zh-CN" altLang="en-US" dirty="0" smtClean="0"/>
                        <a:t>＜</a:t>
                      </a:r>
                      <a:r>
                        <a:rPr lang="en-US" altLang="zh-CN" dirty="0" smtClean="0"/>
                        <a:t>0.5%</a:t>
                      </a:r>
                    </a:p>
                    <a:p>
                      <a:r>
                        <a:rPr lang="en-US" altLang="zh-CN" dirty="0" smtClean="0"/>
                        <a:t>2.</a:t>
                      </a:r>
                      <a:r>
                        <a:rPr lang="zh-CN" altLang="en-US" dirty="0" smtClean="0"/>
                        <a:t>测试量程：（</a:t>
                      </a:r>
                      <a:r>
                        <a:rPr lang="en-US" altLang="zh-CN" dirty="0" smtClean="0"/>
                        <a:t>10±5</a:t>
                      </a:r>
                      <a:r>
                        <a:rPr lang="zh-CN" altLang="en-US" dirty="0" smtClean="0"/>
                        <a:t>）</a:t>
                      </a:r>
                      <a:r>
                        <a:rPr lang="en-US" altLang="zh-CN" dirty="0" err="1" smtClean="0"/>
                        <a:t>pe</a:t>
                      </a:r>
                      <a:endParaRPr lang="en-US" altLang="zh-CN" dirty="0" smtClean="0"/>
                    </a:p>
                    <a:p>
                      <a:r>
                        <a:rPr lang="zh-CN" altLang="en-US" dirty="0" smtClean="0"/>
                        <a:t>－</a:t>
                      </a:r>
                      <a:r>
                        <a:rPr lang="en-US" altLang="zh-CN" dirty="0" smtClean="0"/>
                        <a:t>36000pe</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数据处理</a:t>
            </a:r>
          </a:p>
        </p:txBody>
      </p:sp>
      <p:sp>
        <p:nvSpPr>
          <p:cNvPr id="3" name="内容占位符 2"/>
          <p:cNvSpPr>
            <a:spLocks noGrp="1"/>
          </p:cNvSpPr>
          <p:nvPr>
            <p:ph idx="1"/>
          </p:nvPr>
        </p:nvSpPr>
        <p:spPr/>
        <p:txBody>
          <a:bodyPr/>
          <a:lstStyle/>
          <a:p>
            <a:pPr marL="0" indent="0">
              <a:buNone/>
            </a:pPr>
            <a:r>
              <a:rPr lang="zh-CN" altLang="en-US" dirty="0"/>
              <a:t>数据</a:t>
            </a:r>
            <a:r>
              <a:rPr lang="zh-CN" altLang="en-US" dirty="0" smtClean="0"/>
              <a:t>来源：通过上述测试过程中采集到的输出波形，从波形原始数据可以得到</a:t>
            </a:r>
            <a:r>
              <a:rPr lang="en-US" altLang="zh-CN" dirty="0" err="1" smtClean="0"/>
              <a:t>SiPM</a:t>
            </a:r>
            <a:r>
              <a:rPr lang="zh-CN" altLang="en-US" dirty="0" smtClean="0"/>
              <a:t>产生的光电子数，通过编写程序处理所得测试数据，表征性能参数的测试结果。</a:t>
            </a:r>
            <a:endParaRPr lang="zh-CN" altLang="en-US" dirty="0"/>
          </a:p>
          <a:p>
            <a:pPr marL="0" indent="0">
              <a:buNone/>
            </a:pPr>
            <a:endParaRPr lang="zh-CN" altLang="en-US" dirty="0"/>
          </a:p>
          <a:p>
            <a:pPr marL="0" indent="0">
              <a:buNone/>
            </a:pPr>
            <a:endParaRPr lang="zh-CN" altLang="en-US" dirty="0"/>
          </a:p>
        </p:txBody>
      </p:sp>
      <p:pic>
        <p:nvPicPr>
          <p:cNvPr id="4" name="内容占位符 5"/>
          <p:cNvPicPr>
            <a:picLocks noGrp="1" noChangeAspect="1"/>
          </p:cNvPicPr>
          <p:nvPr/>
        </p:nvPicPr>
        <p:blipFill rotWithShape="1">
          <a:blip r:embed="rId2" cstate="print">
            <a:extLst>
              <a:ext uri="{28A0092B-C50C-407E-A947-70E740481C1C}">
                <a14:useLocalDpi xmlns:a14="http://schemas.microsoft.com/office/drawing/2010/main" xmlns="" val="0"/>
              </a:ext>
            </a:extLst>
          </a:blip>
          <a:srcRect/>
          <a:stretch>
            <a:fillRect/>
          </a:stretch>
        </p:blipFill>
        <p:spPr>
          <a:xfrm>
            <a:off x="2019260" y="3145419"/>
            <a:ext cx="7743712" cy="313228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数据处理</a:t>
            </a:r>
            <a:r>
              <a:rPr lang="zh-CN" altLang="en-US"/>
              <a:t/>
            </a:r>
            <a:br>
              <a:rPr lang="zh-CN" altLang="en-US"/>
            </a:br>
            <a:endParaRPr lang="zh-CN" altLang="en-US"/>
          </a:p>
        </p:txBody>
      </p:sp>
      <p:sp>
        <p:nvSpPr>
          <p:cNvPr id="3" name="内容占位符 2"/>
          <p:cNvSpPr>
            <a:spLocks noGrp="1"/>
          </p:cNvSpPr>
          <p:nvPr>
            <p:ph idx="1"/>
          </p:nvPr>
        </p:nvSpPr>
        <p:spPr/>
        <p:txBody>
          <a:bodyPr/>
          <a:lstStyle/>
          <a:p>
            <a:r>
              <a:rPr lang="zh-CN" altLang="en-US" dirty="0"/>
              <a:t>电压</a:t>
            </a:r>
            <a:r>
              <a:rPr lang="en-US" altLang="zh-CN" dirty="0"/>
              <a:t>—</a:t>
            </a:r>
            <a:r>
              <a:rPr lang="zh-CN" altLang="en-US" dirty="0"/>
              <a:t>响应曲线</a:t>
            </a:r>
          </a:p>
          <a:p>
            <a:pPr marL="0" indent="0">
              <a:buNone/>
            </a:pPr>
            <a:r>
              <a:rPr lang="zh-CN" altLang="en-US" dirty="0"/>
              <a:t>测试完成后，首先用四次</a:t>
            </a:r>
            <a:r>
              <a:rPr lang="zh-CN" altLang="en-US" dirty="0" smtClean="0"/>
              <a:t>多项式</a:t>
            </a:r>
            <a:endParaRPr lang="en-US" altLang="zh-CN" dirty="0" smtClean="0"/>
          </a:p>
          <a:p>
            <a:pPr marL="0" indent="0">
              <a:buNone/>
            </a:pPr>
            <a:r>
              <a:rPr lang="zh-CN" altLang="en-US" dirty="0" smtClean="0"/>
              <a:t>对</a:t>
            </a:r>
            <a:r>
              <a:rPr lang="zh-CN" altLang="en-US" dirty="0"/>
              <a:t>电压和脉冲面积进行拟合</a:t>
            </a:r>
            <a:r>
              <a:rPr lang="zh-CN" altLang="en-US" dirty="0" smtClean="0"/>
              <a:t>；</a:t>
            </a:r>
            <a:endParaRPr lang="en-US" altLang="zh-CN" dirty="0" smtClean="0"/>
          </a:p>
          <a:p>
            <a:pPr marL="0" indent="0">
              <a:buNone/>
            </a:pPr>
            <a:r>
              <a:rPr lang="zh-CN" altLang="en-US" dirty="0" smtClean="0"/>
              <a:t>然后</a:t>
            </a:r>
            <a:r>
              <a:rPr lang="zh-CN" altLang="en-US" dirty="0"/>
              <a:t>根据拟合</a:t>
            </a:r>
            <a:r>
              <a:rPr lang="zh-CN" altLang="en-US" dirty="0" smtClean="0"/>
              <a:t>曲线</a:t>
            </a:r>
            <a:endParaRPr lang="en-US" altLang="zh-CN" dirty="0" smtClean="0"/>
          </a:p>
          <a:p>
            <a:pPr marL="0" indent="0">
              <a:buNone/>
            </a:pPr>
            <a:r>
              <a:rPr lang="zh-CN" altLang="en-US" dirty="0" smtClean="0"/>
              <a:t>和</a:t>
            </a:r>
            <a:r>
              <a:rPr lang="zh-CN" altLang="en-US" dirty="0"/>
              <a:t>滨松给出的 1.1</a:t>
            </a:r>
            <a:r>
              <a:rPr lang="en-US" altLang="zh-CN" dirty="0"/>
              <a:t>e</a:t>
            </a:r>
            <a:r>
              <a:rPr lang="zh-CN" altLang="en-US" dirty="0"/>
              <a:t>6增益</a:t>
            </a:r>
            <a:r>
              <a:rPr lang="zh-CN" altLang="en-US" dirty="0" smtClean="0"/>
              <a:t>工作电压</a:t>
            </a:r>
            <a:endParaRPr lang="en-US" altLang="zh-CN" dirty="0" smtClean="0"/>
          </a:p>
          <a:p>
            <a:pPr marL="0" indent="0">
              <a:buNone/>
            </a:pPr>
            <a:r>
              <a:rPr lang="zh-CN" altLang="en-US" dirty="0" smtClean="0"/>
              <a:t>计算 </a:t>
            </a:r>
            <a:r>
              <a:rPr lang="zh-CN" altLang="en-US" dirty="0"/>
              <a:t>8.0</a:t>
            </a:r>
            <a:r>
              <a:rPr lang="en-US" altLang="zh-CN" dirty="0"/>
              <a:t>e</a:t>
            </a:r>
            <a:r>
              <a:rPr lang="zh-CN" altLang="en-US" dirty="0"/>
              <a:t>5 增益工作电压。</a:t>
            </a:r>
          </a:p>
        </p:txBody>
      </p:sp>
      <p:pic>
        <p:nvPicPr>
          <p:cNvPr id="4" name="内容占位符 3" descr="hv_r"/>
          <p:cNvPicPr>
            <a:picLocks noChangeAspect="1"/>
          </p:cNvPicPr>
          <p:nvPr/>
        </p:nvPicPr>
        <p:blipFill>
          <a:blip r:embed="rId2"/>
          <a:stretch>
            <a:fillRect/>
          </a:stretch>
        </p:blipFill>
        <p:spPr>
          <a:xfrm>
            <a:off x="6076590" y="1747850"/>
            <a:ext cx="5546842" cy="376175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数据处理</a:t>
            </a:r>
            <a:r>
              <a:rPr lang="zh-CN" altLang="en-US"/>
              <a:t/>
            </a:r>
            <a:br>
              <a:rPr lang="zh-CN" altLang="en-US"/>
            </a:br>
            <a:endParaRPr lang="zh-CN" altLang="en-US"/>
          </a:p>
        </p:txBody>
      </p:sp>
      <p:sp>
        <p:nvSpPr>
          <p:cNvPr id="3" name="内容占位符 2"/>
          <p:cNvSpPr>
            <a:spLocks noGrp="1"/>
          </p:cNvSpPr>
          <p:nvPr>
            <p:ph idx="1"/>
          </p:nvPr>
        </p:nvSpPr>
        <p:spPr/>
        <p:txBody>
          <a:bodyPr/>
          <a:lstStyle/>
          <a:p>
            <a:r>
              <a:rPr lang="zh-CN" altLang="en-US"/>
              <a:t>非线性度</a:t>
            </a:r>
          </a:p>
          <a:p>
            <a:pPr marL="0" indent="0">
              <a:buNone/>
            </a:pPr>
            <a:r>
              <a:rPr lang="zh-CN" altLang="en-US"/>
              <a:t>当 SiPM 及其后续电子学通道工作在线性区时，高、矮脉冲面积的比值应为常数c。现测得某个点的上述比值变为c</a:t>
            </a:r>
            <a:r>
              <a:rPr lang="zh-CN" altLang="en-US" baseline="-25000">
                <a:solidFill>
                  <a:schemeClr val="tx1"/>
                </a:solidFill>
                <a:uFillTx/>
              </a:rPr>
              <a:t>i</a:t>
            </a:r>
            <a:r>
              <a:rPr lang="zh-CN" altLang="en-US"/>
              <a:t> ，则该点的非线性度为：</a:t>
            </a:r>
          </a:p>
          <a:p>
            <a:pPr marL="0" indent="0">
              <a:buNone/>
            </a:pPr>
            <a:endParaRPr lang="zh-CN" altLang="en-US"/>
          </a:p>
          <a:p>
            <a:pPr marL="0" indent="0">
              <a:buNone/>
            </a:pPr>
            <a:endParaRPr lang="zh-CN" altLang="en-US"/>
          </a:p>
          <a:p>
            <a:pPr marL="0" indent="0">
              <a:buNone/>
            </a:pPr>
            <a:r>
              <a:rPr lang="zh-CN" altLang="en-US"/>
              <a:t>由此给出每个通道的pe数－非线性度曲线图</a:t>
            </a:r>
          </a:p>
        </p:txBody>
      </p:sp>
      <p:graphicFrame>
        <p:nvGraphicFramePr>
          <p:cNvPr id="5" name="对象 4">
            <a:hlinkClick r:id="" action="ppaction://ole?verb=0"/>
          </p:cNvPr>
          <p:cNvGraphicFramePr>
            <a:graphicFrameLocks/>
          </p:cNvGraphicFramePr>
          <p:nvPr/>
        </p:nvGraphicFramePr>
        <p:xfrm>
          <a:off x="2107565" y="3591560"/>
          <a:ext cx="1664970" cy="819150"/>
        </p:xfrm>
        <a:graphic>
          <a:graphicData uri="http://schemas.openxmlformats.org/presentationml/2006/ole">
            <p:oleObj spid="_x0000_s1026" r:id="rId3" imgW="799920" imgH="3934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数据处理</a:t>
            </a:r>
            <a:endParaRPr lang="zh-CN" altLang="en-US"/>
          </a:p>
        </p:txBody>
      </p:sp>
      <p:sp>
        <p:nvSpPr>
          <p:cNvPr id="5" name="内容占位符 4"/>
          <p:cNvSpPr>
            <a:spLocks noGrp="1"/>
          </p:cNvSpPr>
          <p:nvPr>
            <p:ph idx="1"/>
          </p:nvPr>
        </p:nvSpPr>
        <p:spPr/>
        <p:txBody>
          <a:bodyPr/>
          <a:lstStyle/>
          <a:p>
            <a:r>
              <a:rPr lang="zh-CN" altLang="en-US" dirty="0" smtClean="0"/>
              <a:t>固有非线性度</a:t>
            </a:r>
            <a:r>
              <a:rPr lang="en-US" altLang="zh-CN" dirty="0" smtClean="0"/>
              <a:t>dev=(a*</a:t>
            </a:r>
            <a:r>
              <a:rPr lang="en-US" altLang="zh-CN" dirty="0" err="1" smtClean="0"/>
              <a:t>Nt</a:t>
            </a:r>
            <a:r>
              <a:rPr lang="en-US" altLang="zh-CN" dirty="0" smtClean="0"/>
              <a:t>*(</a:t>
            </a:r>
            <a:r>
              <a:rPr lang="en-US" altLang="zh-CN" dirty="0" smtClean="0"/>
              <a:t>1-exp</a:t>
            </a:r>
            <a:r>
              <a:rPr lang="en-US" altLang="zh-CN" dirty="0" smtClean="0"/>
              <a:t>(-b*</a:t>
            </a:r>
            <a:r>
              <a:rPr lang="en-US" altLang="zh-CN" dirty="0" err="1" smtClean="0"/>
              <a:t>Npe</a:t>
            </a:r>
            <a:r>
              <a:rPr lang="en-US" altLang="zh-CN" dirty="0" smtClean="0"/>
              <a:t>/</a:t>
            </a:r>
            <a:r>
              <a:rPr lang="en-US" altLang="zh-CN" dirty="0" err="1" smtClean="0"/>
              <a:t>Nt</a:t>
            </a:r>
            <a:r>
              <a:rPr lang="en-US" altLang="zh-CN" dirty="0" smtClean="0"/>
              <a:t>))/</a:t>
            </a:r>
            <a:r>
              <a:rPr lang="en-US" altLang="zh-CN" dirty="0" err="1" smtClean="0"/>
              <a:t>Npe</a:t>
            </a:r>
            <a:r>
              <a:rPr lang="en-US" altLang="zh-CN" dirty="0" smtClean="0"/>
              <a:t>)-</a:t>
            </a:r>
            <a:r>
              <a:rPr lang="en-US" altLang="zh-CN" dirty="0" smtClean="0"/>
              <a:t>1</a:t>
            </a:r>
          </a:p>
          <a:p>
            <a:endParaRPr lang="zh-CN" altLang="en-US" dirty="0"/>
          </a:p>
        </p:txBody>
      </p:sp>
      <p:pic>
        <p:nvPicPr>
          <p:cNvPr id="28673" name="Picture 1" descr="H:\dev_hg.png"/>
          <p:cNvPicPr>
            <a:picLocks noChangeAspect="1" noChangeArrowheads="1"/>
          </p:cNvPicPr>
          <p:nvPr/>
        </p:nvPicPr>
        <p:blipFill>
          <a:blip r:embed="rId2"/>
          <a:srcRect/>
          <a:stretch>
            <a:fillRect/>
          </a:stretch>
        </p:blipFill>
        <p:spPr bwMode="auto">
          <a:xfrm>
            <a:off x="940411" y="2603865"/>
            <a:ext cx="5152658" cy="3494331"/>
          </a:xfrm>
          <a:prstGeom prst="rect">
            <a:avLst/>
          </a:prstGeom>
          <a:noFill/>
        </p:spPr>
      </p:pic>
      <p:pic>
        <p:nvPicPr>
          <p:cNvPr id="28674" name="Picture 2" descr="H:\dev_lg.png"/>
          <p:cNvPicPr>
            <a:picLocks noChangeAspect="1" noChangeArrowheads="1"/>
          </p:cNvPicPr>
          <p:nvPr/>
        </p:nvPicPr>
        <p:blipFill>
          <a:blip r:embed="rId3"/>
          <a:srcRect/>
          <a:stretch>
            <a:fillRect/>
          </a:stretch>
        </p:blipFill>
        <p:spPr bwMode="auto">
          <a:xfrm>
            <a:off x="6031278" y="2574505"/>
            <a:ext cx="5249252" cy="355983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数据处理</a:t>
            </a:r>
            <a:r>
              <a:rPr lang="zh-CN" altLang="en-US"/>
              <a:t/>
            </a:r>
            <a:br>
              <a:rPr lang="zh-CN" altLang="en-US"/>
            </a:br>
            <a:endParaRPr lang="zh-CN" altLang="en-US"/>
          </a:p>
        </p:txBody>
      </p:sp>
      <p:sp>
        <p:nvSpPr>
          <p:cNvPr id="3" name="内容占位符 2"/>
          <p:cNvSpPr>
            <a:spLocks noGrp="1"/>
          </p:cNvSpPr>
          <p:nvPr>
            <p:ph idx="1"/>
          </p:nvPr>
        </p:nvSpPr>
        <p:spPr/>
        <p:txBody>
          <a:bodyPr/>
          <a:lstStyle/>
          <a:p>
            <a:r>
              <a:rPr lang="zh-CN" altLang="en-US"/>
              <a:t>信号分辨率</a:t>
            </a:r>
          </a:p>
          <a:p>
            <a:pPr marL="0" indent="0">
              <a:buNone/>
            </a:pPr>
            <a:r>
              <a:rPr lang="zh-CN" altLang="en-US"/>
              <a:t>通过测试采集到的输出波形，可以算得脉冲面积均值</a:t>
            </a:r>
            <a:r>
              <a:rPr lang="en-US" altLang="zh-CN"/>
              <a:t>Mean</a:t>
            </a:r>
            <a:r>
              <a:rPr lang="zh-CN" altLang="en-US"/>
              <a:t>以及均方根值</a:t>
            </a:r>
            <a:r>
              <a:rPr lang="en-US" altLang="zh-CN"/>
              <a:t>σ</a:t>
            </a:r>
            <a:r>
              <a:rPr lang="zh-CN" altLang="en-US"/>
              <a:t>，从而信号分辨率为：</a:t>
            </a:r>
          </a:p>
          <a:p>
            <a:pPr marL="0" indent="0">
              <a:buNone/>
            </a:pPr>
            <a:endParaRPr lang="zh-CN" altLang="en-US"/>
          </a:p>
          <a:p>
            <a:pPr marL="0" indent="0">
              <a:buNone/>
            </a:pPr>
            <a:endParaRPr lang="zh-CN" altLang="en-US"/>
          </a:p>
          <a:p>
            <a:pPr marL="0" indent="0">
              <a:buNone/>
            </a:pPr>
            <a:endParaRPr lang="zh-CN" altLang="en-US"/>
          </a:p>
          <a:p>
            <a:pPr marL="0" indent="0">
              <a:buNone/>
            </a:pPr>
            <a:r>
              <a:rPr lang="zh-CN" altLang="en-US"/>
              <a:t>然后可以表示出每个通道的pe数－信号分辨率曲线图</a:t>
            </a:r>
          </a:p>
        </p:txBody>
      </p:sp>
      <p:graphicFrame>
        <p:nvGraphicFramePr>
          <p:cNvPr id="4" name="对象 3">
            <a:hlinkClick r:id="" action="ppaction://ole?verb=0"/>
          </p:cNvPr>
          <p:cNvGraphicFramePr>
            <a:graphicFrameLocks/>
          </p:cNvGraphicFramePr>
          <p:nvPr/>
        </p:nvGraphicFramePr>
        <p:xfrm>
          <a:off x="4184650" y="3438525"/>
          <a:ext cx="1833880" cy="1093470"/>
        </p:xfrm>
        <a:graphic>
          <a:graphicData uri="http://schemas.openxmlformats.org/presentationml/2006/ole">
            <p:oleObj spid="_x0000_s23553" r:id="rId3" imgW="660240" imgH="39348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数据处理</a:t>
            </a:r>
            <a:endParaRPr lang="zh-CN" altLang="en-US"/>
          </a:p>
        </p:txBody>
      </p:sp>
      <p:sp>
        <p:nvSpPr>
          <p:cNvPr id="5" name="内容占位符 4"/>
          <p:cNvSpPr>
            <a:spLocks noGrp="1"/>
          </p:cNvSpPr>
          <p:nvPr>
            <p:ph idx="1"/>
          </p:nvPr>
        </p:nvSpPr>
        <p:spPr/>
        <p:txBody>
          <a:bodyPr/>
          <a:lstStyle/>
          <a:p>
            <a:endParaRPr lang="zh-CN" altLang="en-US"/>
          </a:p>
        </p:txBody>
      </p:sp>
      <p:pic>
        <p:nvPicPr>
          <p:cNvPr id="30722" name="Picture 2" descr="C:\root\sigres_hg.png"/>
          <p:cNvPicPr>
            <a:picLocks noChangeAspect="1" noChangeArrowheads="1"/>
          </p:cNvPicPr>
          <p:nvPr/>
        </p:nvPicPr>
        <p:blipFill>
          <a:blip r:embed="rId2"/>
          <a:srcRect/>
          <a:stretch>
            <a:fillRect/>
          </a:stretch>
        </p:blipFill>
        <p:spPr bwMode="auto">
          <a:xfrm>
            <a:off x="386344" y="1670539"/>
            <a:ext cx="5908948" cy="4007218"/>
          </a:xfrm>
          <a:prstGeom prst="rect">
            <a:avLst/>
          </a:prstGeom>
          <a:noFill/>
        </p:spPr>
      </p:pic>
      <p:pic>
        <p:nvPicPr>
          <p:cNvPr id="30723" name="Picture 3" descr="C:\root\sigres_lg.png"/>
          <p:cNvPicPr>
            <a:picLocks noChangeAspect="1" noChangeArrowheads="1"/>
          </p:cNvPicPr>
          <p:nvPr/>
        </p:nvPicPr>
        <p:blipFill>
          <a:blip r:embed="rId3"/>
          <a:srcRect/>
          <a:stretch>
            <a:fillRect/>
          </a:stretch>
        </p:blipFill>
        <p:spPr bwMode="auto">
          <a:xfrm>
            <a:off x="5817015" y="1681139"/>
            <a:ext cx="5922304" cy="40162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测试数据的分析</a:t>
            </a:r>
            <a:endParaRPr lang="zh-CN" altLang="en-US" dirty="0"/>
          </a:p>
        </p:txBody>
      </p:sp>
      <p:sp>
        <p:nvSpPr>
          <p:cNvPr id="3" name="内容占位符 2"/>
          <p:cNvSpPr>
            <a:spLocks noGrp="1"/>
          </p:cNvSpPr>
          <p:nvPr>
            <p:ph idx="1"/>
          </p:nvPr>
        </p:nvSpPr>
        <p:spPr/>
        <p:txBody>
          <a:bodyPr/>
          <a:lstStyle/>
          <a:p>
            <a:r>
              <a:rPr lang="zh-CN" altLang="en-US" dirty="0" smtClean="0"/>
              <a:t>通过对</a:t>
            </a:r>
            <a:r>
              <a:rPr lang="en-US" altLang="zh-CN" dirty="0" err="1" smtClean="0"/>
              <a:t>SiPM</a:t>
            </a:r>
            <a:r>
              <a:rPr lang="zh-CN" altLang="en-US" dirty="0" smtClean="0"/>
              <a:t>的测试数据进行直方图统计，可以检查是否存在不符合性能参数要求的</a:t>
            </a:r>
            <a:r>
              <a:rPr lang="en-US" altLang="zh-CN" dirty="0" err="1" smtClean="0"/>
              <a:t>SiPM</a:t>
            </a:r>
            <a:endParaRPr lang="en-US" altLang="zh-CN" dirty="0" smtClean="0"/>
          </a:p>
          <a:p>
            <a:endParaRPr lang="en-US" altLang="zh-CN" dirty="0" smtClean="0"/>
          </a:p>
          <a:p>
            <a:r>
              <a:rPr lang="en-US" altLang="zh-CN" dirty="0" smtClean="0"/>
              <a:t>8.0e5</a:t>
            </a:r>
            <a:r>
              <a:rPr lang="zh-CN" altLang="en-US" dirty="0" smtClean="0"/>
              <a:t>工作电压分布统计</a:t>
            </a:r>
            <a:endParaRPr lang="en-US" altLang="zh-CN" dirty="0" smtClean="0"/>
          </a:p>
          <a:p>
            <a:r>
              <a:rPr lang="en-US" altLang="zh-CN" dirty="0" smtClean="0"/>
              <a:t>13pe</a:t>
            </a:r>
            <a:r>
              <a:rPr lang="zh-CN" altLang="en-US" dirty="0" smtClean="0"/>
              <a:t>附近信号分辨率统计</a:t>
            </a:r>
            <a:endParaRPr lang="en-US" altLang="zh-CN" dirty="0" smtClean="0"/>
          </a:p>
          <a:p>
            <a:r>
              <a:rPr lang="en-US" altLang="zh-CN" dirty="0" smtClean="0"/>
              <a:t>32000pe</a:t>
            </a:r>
            <a:r>
              <a:rPr lang="zh-CN" altLang="en-US" dirty="0" smtClean="0"/>
              <a:t>非线性度统计</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测试数据的分析</a:t>
            </a:r>
            <a:endParaRPr lang="zh-CN" altLang="en-US" dirty="0"/>
          </a:p>
        </p:txBody>
      </p:sp>
      <p:sp>
        <p:nvSpPr>
          <p:cNvPr id="3" name="内容占位符 2"/>
          <p:cNvSpPr>
            <a:spLocks noGrp="1"/>
          </p:cNvSpPr>
          <p:nvPr>
            <p:ph idx="1"/>
          </p:nvPr>
        </p:nvSpPr>
        <p:spPr/>
        <p:txBody>
          <a:bodyPr/>
          <a:lstStyle/>
          <a:p>
            <a:endParaRPr lang="zh-CN" altLang="en-US"/>
          </a:p>
        </p:txBody>
      </p:sp>
      <p:pic>
        <p:nvPicPr>
          <p:cNvPr id="31746" name="Picture 2" descr="C:\root\voltage.png"/>
          <p:cNvPicPr>
            <a:picLocks noChangeAspect="1" noChangeArrowheads="1"/>
          </p:cNvPicPr>
          <p:nvPr/>
        </p:nvPicPr>
        <p:blipFill>
          <a:blip r:embed="rId2"/>
          <a:srcRect/>
          <a:stretch>
            <a:fillRect/>
          </a:stretch>
        </p:blipFill>
        <p:spPr bwMode="auto">
          <a:xfrm>
            <a:off x="2438867" y="1628962"/>
            <a:ext cx="6629400" cy="4495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测试数据的分析</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32770" name="Picture 2" descr="C:\root\sigres.png"/>
          <p:cNvPicPr>
            <a:picLocks noChangeAspect="1" noChangeArrowheads="1"/>
          </p:cNvPicPr>
          <p:nvPr/>
        </p:nvPicPr>
        <p:blipFill>
          <a:blip r:embed="rId2"/>
          <a:srcRect/>
          <a:stretch>
            <a:fillRect/>
          </a:stretch>
        </p:blipFill>
        <p:spPr bwMode="auto">
          <a:xfrm>
            <a:off x="2312801" y="1588061"/>
            <a:ext cx="6629400" cy="4495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提纲</a:t>
            </a:r>
            <a:endParaRPr lang="zh-CN" altLang="en-US" dirty="0"/>
          </a:p>
        </p:txBody>
      </p:sp>
      <p:sp>
        <p:nvSpPr>
          <p:cNvPr id="3" name="内容占位符 2"/>
          <p:cNvSpPr>
            <a:spLocks noGrp="1"/>
          </p:cNvSpPr>
          <p:nvPr>
            <p:ph idx="1"/>
          </p:nvPr>
        </p:nvSpPr>
        <p:spPr/>
        <p:txBody>
          <a:bodyPr/>
          <a:lstStyle/>
          <a:p>
            <a:r>
              <a:rPr lang="zh-CN" altLang="en-US" dirty="0" smtClean="0"/>
              <a:t>背景介绍</a:t>
            </a:r>
            <a:endParaRPr lang="en-US" altLang="zh-CN" dirty="0" smtClean="0"/>
          </a:p>
          <a:p>
            <a:endParaRPr lang="en-US" altLang="zh-CN" dirty="0" smtClean="0"/>
          </a:p>
          <a:p>
            <a:r>
              <a:rPr lang="zh-CN" altLang="en-US" dirty="0" smtClean="0"/>
              <a:t>探头</a:t>
            </a:r>
            <a:r>
              <a:rPr lang="zh-CN" altLang="en-US" dirty="0"/>
              <a:t>子阵列(Sub-Cluster)参数</a:t>
            </a:r>
            <a:r>
              <a:rPr lang="zh-CN" altLang="en-US" dirty="0" smtClean="0"/>
              <a:t>测试</a:t>
            </a:r>
            <a:endParaRPr lang="zh-CN" altLang="en-US" dirty="0"/>
          </a:p>
          <a:p>
            <a:endParaRPr lang="zh-CN" altLang="en-US" dirty="0"/>
          </a:p>
          <a:p>
            <a:r>
              <a:rPr lang="en-US" altLang="zh-CN" dirty="0" err="1" smtClean="0"/>
              <a:t>SiPM</a:t>
            </a:r>
            <a:r>
              <a:rPr lang="zh-CN" altLang="en-US" dirty="0"/>
              <a:t>测试数据的</a:t>
            </a:r>
            <a:r>
              <a:rPr lang="zh-CN" altLang="en-US" dirty="0" smtClean="0"/>
              <a:t>处理和分析</a:t>
            </a:r>
            <a:endParaRPr lang="en-US" altLang="zh-CN" dirty="0" smtClean="0"/>
          </a:p>
          <a:p>
            <a:endParaRPr lang="en-US" altLang="zh-CN" dirty="0" smtClean="0"/>
          </a:p>
          <a:p>
            <a:r>
              <a:rPr lang="zh-CN" altLang="en-US" dirty="0" smtClean="0"/>
              <a:t>讨论</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测试数据的分析</a:t>
            </a:r>
            <a:endParaRPr lang="zh-CN" altLang="en-US" dirty="0"/>
          </a:p>
        </p:txBody>
      </p:sp>
      <p:sp>
        <p:nvSpPr>
          <p:cNvPr id="3" name="内容占位符 2"/>
          <p:cNvSpPr>
            <a:spLocks noGrp="1"/>
          </p:cNvSpPr>
          <p:nvPr>
            <p:ph idx="1"/>
          </p:nvPr>
        </p:nvSpPr>
        <p:spPr/>
        <p:txBody>
          <a:bodyPr>
            <a:normAutofit fontScale="77500" lnSpcReduction="20000"/>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en-US" altLang="zh-CN" dirty="0" smtClean="0"/>
              <a:t>                              </a:t>
            </a:r>
            <a:r>
              <a:rPr lang="zh-CN" altLang="en-US" dirty="0" smtClean="0"/>
              <a:t>其中一个</a:t>
            </a:r>
            <a:r>
              <a:rPr lang="en-US" altLang="zh-CN" dirty="0" smtClean="0"/>
              <a:t>sub-cluster</a:t>
            </a:r>
            <a:r>
              <a:rPr lang="zh-CN" altLang="en-US" dirty="0" smtClean="0"/>
              <a:t>在</a:t>
            </a:r>
            <a:r>
              <a:rPr lang="en-US" altLang="zh-CN" dirty="0" smtClean="0"/>
              <a:t>32000pe</a:t>
            </a:r>
            <a:r>
              <a:rPr lang="zh-CN" altLang="en-US" dirty="0" smtClean="0"/>
              <a:t>处的非线性度分布</a:t>
            </a:r>
            <a:endParaRPr lang="en-US" altLang="zh-CN" dirty="0" smtClean="0"/>
          </a:p>
        </p:txBody>
      </p:sp>
      <p:pic>
        <p:nvPicPr>
          <p:cNvPr id="33794" name="Picture 2" descr="C:\root\sc0001_dev.png"/>
          <p:cNvPicPr>
            <a:picLocks noChangeAspect="1" noChangeArrowheads="1"/>
          </p:cNvPicPr>
          <p:nvPr/>
        </p:nvPicPr>
        <p:blipFill>
          <a:blip r:embed="rId2"/>
          <a:srcRect/>
          <a:stretch>
            <a:fillRect/>
          </a:stretch>
        </p:blipFill>
        <p:spPr bwMode="auto">
          <a:xfrm>
            <a:off x="2440080" y="1285501"/>
            <a:ext cx="6629400" cy="4495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讨论</a:t>
            </a:r>
            <a:endParaRPr lang="zh-CN" altLang="en-US" dirty="0"/>
          </a:p>
        </p:txBody>
      </p:sp>
      <p:sp>
        <p:nvSpPr>
          <p:cNvPr id="3" name="内容占位符 2"/>
          <p:cNvSpPr>
            <a:spLocks noGrp="1"/>
          </p:cNvSpPr>
          <p:nvPr>
            <p:ph idx="1"/>
          </p:nvPr>
        </p:nvSpPr>
        <p:spPr/>
        <p:txBody>
          <a:bodyPr/>
          <a:lstStyle/>
          <a:p>
            <a:pPr>
              <a:buNone/>
            </a:pPr>
            <a:endParaRPr lang="en-US" altLang="zh-CN" dirty="0" smtClean="0"/>
          </a:p>
          <a:p>
            <a:pPr>
              <a:buNone/>
            </a:pPr>
            <a:r>
              <a:rPr lang="en-US" altLang="zh-CN" dirty="0" smtClean="0"/>
              <a:t>——</a:t>
            </a:r>
            <a:r>
              <a:rPr lang="zh-CN" altLang="en-US" dirty="0" smtClean="0"/>
              <a:t>由测试数据的处理</a:t>
            </a:r>
            <a:r>
              <a:rPr lang="zh-CN" altLang="en-US" dirty="0" smtClean="0"/>
              <a:t>来较为直观的判断</a:t>
            </a:r>
            <a:r>
              <a:rPr lang="zh-CN" altLang="en-US" dirty="0" smtClean="0"/>
              <a:t>单通道在给定光通量时线性度和信号分辨率是否符合性能要求</a:t>
            </a:r>
            <a:r>
              <a:rPr lang="zh-CN" altLang="en-US" dirty="0" smtClean="0"/>
              <a:t>。</a:t>
            </a:r>
            <a:endParaRPr lang="en-US" altLang="zh-CN" dirty="0" smtClean="0"/>
          </a:p>
          <a:p>
            <a:pPr>
              <a:buNone/>
            </a:pPr>
            <a:endParaRPr lang="en-US" altLang="zh-CN" dirty="0" smtClean="0"/>
          </a:p>
          <a:p>
            <a:pPr>
              <a:buNone/>
            </a:pPr>
            <a:r>
              <a:rPr lang="en-US" altLang="zh-CN" dirty="0" smtClean="0"/>
              <a:t>——</a:t>
            </a:r>
            <a:r>
              <a:rPr lang="zh-CN" altLang="en-US" dirty="0" smtClean="0"/>
              <a:t>通过对测试数据的分布统计，可以检查并定位不符合要求的</a:t>
            </a:r>
            <a:r>
              <a:rPr lang="en-US" altLang="zh-CN" dirty="0" err="1" smtClean="0"/>
              <a:t>SiPM</a:t>
            </a:r>
            <a:r>
              <a:rPr lang="zh-CN" altLang="en-US" dirty="0" smtClean="0"/>
              <a:t>通道，对该子阵列进行重测或进一步的查找问题原因。</a:t>
            </a:r>
            <a:endParaRPr lang="en-US" altLang="zh-CN" dirty="0" smtClean="0"/>
          </a:p>
          <a:p>
            <a:pPr>
              <a:buNone/>
            </a:pPr>
            <a:r>
              <a:rPr lang="zh-CN" altLang="en-US" dirty="0" smtClean="0"/>
              <a:t>另外，通过数据分布统计可以了解测试系统中存在的问题以及</a:t>
            </a:r>
            <a:r>
              <a:rPr lang="en-US" altLang="zh-CN" dirty="0" err="1" smtClean="0"/>
              <a:t>SiPM</a:t>
            </a:r>
            <a:r>
              <a:rPr lang="zh-CN" altLang="en-US" dirty="0" smtClean="0"/>
              <a:t>的整体性质。</a:t>
            </a: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背景介绍</a:t>
            </a:r>
            <a:endParaRPr lang="zh-CN" altLang="en-US" dirty="0"/>
          </a:p>
        </p:txBody>
      </p:sp>
      <p:sp>
        <p:nvSpPr>
          <p:cNvPr id="3" name="内容占位符 2"/>
          <p:cNvSpPr>
            <a:spLocks noGrp="1"/>
          </p:cNvSpPr>
          <p:nvPr>
            <p:ph idx="1"/>
          </p:nvPr>
        </p:nvSpPr>
        <p:spPr/>
        <p:txBody>
          <a:bodyPr/>
          <a:lstStyle/>
          <a:p>
            <a:r>
              <a:rPr lang="zh-CN" altLang="en-US" dirty="0" smtClean="0"/>
              <a:t>广角</a:t>
            </a:r>
            <a:r>
              <a:rPr lang="zh-CN" altLang="en-US" dirty="0" smtClean="0"/>
              <a:t>切伦科夫</a:t>
            </a:r>
            <a:r>
              <a:rPr lang="zh-CN" altLang="en-US" dirty="0" smtClean="0"/>
              <a:t>望远镜阵列（</a:t>
            </a:r>
            <a:r>
              <a:rPr lang="en-US" altLang="zh-CN" dirty="0" smtClean="0"/>
              <a:t>WFCTA</a:t>
            </a:r>
            <a:r>
              <a:rPr lang="zh-CN" altLang="en-US" dirty="0" smtClean="0"/>
              <a:t>）是</a:t>
            </a:r>
            <a:r>
              <a:rPr lang="en-US" altLang="zh-CN" dirty="0" smtClean="0"/>
              <a:t>LHAASO</a:t>
            </a:r>
            <a:r>
              <a:rPr lang="zh-CN" altLang="en-US" dirty="0" smtClean="0"/>
              <a:t>的重要组成部分</a:t>
            </a:r>
            <a:r>
              <a:rPr lang="zh-CN" altLang="en-US" dirty="0" smtClean="0"/>
              <a:t>。</a:t>
            </a:r>
            <a:endParaRPr lang="en-US" altLang="zh-CN" dirty="0" smtClean="0"/>
          </a:p>
          <a:p>
            <a:endParaRPr lang="en-US" altLang="zh-CN" dirty="0" smtClean="0"/>
          </a:p>
          <a:p>
            <a:r>
              <a:rPr lang="zh-CN" altLang="en-US" dirty="0" smtClean="0"/>
              <a:t>广角切伦科夫探测器的主要观测对象是大气切伦科夫光和大气荧光，</a:t>
            </a:r>
            <a:r>
              <a:rPr lang="zh-CN" altLang="en-US" dirty="0" smtClean="0"/>
              <a:t>通过像的特征来反推原初粒子的种类和能量。</a:t>
            </a:r>
            <a:endParaRPr lang="en-US" altLang="zh-CN" dirty="0" smtClean="0"/>
          </a:p>
          <a:p>
            <a:endParaRPr lang="en-US" altLang="zh-CN"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背景介绍</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en-US" altLang="zh-CN" dirty="0" smtClean="0"/>
              <a:t>WFCTA</a:t>
            </a:r>
            <a:r>
              <a:rPr lang="zh-CN" altLang="en-US" dirty="0" smtClean="0"/>
              <a:t>采用了硅光电倍增管（</a:t>
            </a:r>
            <a:r>
              <a:rPr lang="en-US" altLang="zh-CN" dirty="0" err="1" smtClean="0"/>
              <a:t>SiPM</a:t>
            </a:r>
            <a:r>
              <a:rPr lang="zh-CN" altLang="en-US" dirty="0" smtClean="0"/>
              <a:t>）作为光电探测器件。</a:t>
            </a:r>
            <a:endParaRPr lang="en-US" altLang="zh-CN" dirty="0" smtClean="0"/>
          </a:p>
          <a:p>
            <a:endParaRPr lang="en-US" altLang="zh-CN" dirty="0" smtClean="0"/>
          </a:p>
          <a:p>
            <a:r>
              <a:rPr lang="zh-CN" altLang="en-US" dirty="0" smtClean="0"/>
              <a:t>硅光电倍增管成像阵列</a:t>
            </a:r>
            <a:r>
              <a:rPr lang="en-US" altLang="zh-CN" dirty="0" smtClean="0"/>
              <a:t>(</a:t>
            </a:r>
            <a:r>
              <a:rPr lang="en-US" altLang="zh-CN" dirty="0" err="1" smtClean="0"/>
              <a:t>SiPM</a:t>
            </a:r>
            <a:r>
              <a:rPr lang="en-US" altLang="zh-CN" dirty="0" smtClean="0"/>
              <a:t> </a:t>
            </a:r>
            <a:r>
              <a:rPr lang="zh-CN" altLang="en-US" dirty="0" smtClean="0"/>
              <a:t>成像探头</a:t>
            </a:r>
            <a:r>
              <a:rPr lang="en-US" altLang="zh-CN" dirty="0" smtClean="0"/>
              <a:t>)</a:t>
            </a:r>
            <a:r>
              <a:rPr lang="zh-CN" altLang="en-US" dirty="0" smtClean="0"/>
              <a:t>是广角</a:t>
            </a:r>
            <a:r>
              <a:rPr lang="zh-CN" altLang="en-US" dirty="0" smtClean="0"/>
              <a:t>切</a:t>
            </a:r>
            <a:r>
              <a:rPr lang="zh-CN" altLang="en-US" dirty="0" smtClean="0"/>
              <a:t>伦</a:t>
            </a:r>
            <a:r>
              <a:rPr lang="zh-CN" altLang="en-US" dirty="0" smtClean="0"/>
              <a:t>科夫</a:t>
            </a:r>
            <a:r>
              <a:rPr lang="zh-CN" altLang="en-US" dirty="0" smtClean="0"/>
              <a:t>望远镜的主要组成部分之一。</a:t>
            </a:r>
            <a:endParaRPr lang="en-US" altLang="zh-CN" dirty="0" smtClean="0"/>
          </a:p>
          <a:p>
            <a:endParaRPr lang="en-US" altLang="zh-CN" dirty="0" smtClean="0"/>
          </a:p>
          <a:p>
            <a:r>
              <a:rPr lang="zh-CN" altLang="en-US" dirty="0" smtClean="0"/>
              <a:t>为保证望远镜成像探头符合实际观测的要求，需要对所使用的全部</a:t>
            </a:r>
            <a:r>
              <a:rPr lang="en-US" altLang="zh-CN" dirty="0" err="1" smtClean="0"/>
              <a:t>SiPM</a:t>
            </a:r>
            <a:r>
              <a:rPr lang="zh-CN" altLang="en-US" dirty="0" smtClean="0"/>
              <a:t>及组装完成的探头子阵列进行性能参数测试。</a:t>
            </a: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ym typeface="+mn-ea"/>
              </a:rPr>
              <a:t>Sub-Cluster参数测试</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测试的参数包括 </a:t>
            </a:r>
            <a:r>
              <a:rPr lang="en-US" altLang="zh-CN" dirty="0" err="1" smtClean="0"/>
              <a:t>SiPM</a:t>
            </a:r>
            <a:r>
              <a:rPr lang="en-US" altLang="zh-CN" dirty="0" smtClean="0"/>
              <a:t> </a:t>
            </a:r>
            <a:r>
              <a:rPr lang="zh-CN" altLang="en-US" dirty="0" smtClean="0"/>
              <a:t>电压和增益曲线、线性度、</a:t>
            </a:r>
            <a:r>
              <a:rPr lang="en-US" altLang="zh-CN" dirty="0" err="1" smtClean="0"/>
              <a:t>SiPM</a:t>
            </a:r>
            <a:r>
              <a:rPr lang="en-US" altLang="zh-CN" dirty="0" smtClean="0"/>
              <a:t> </a:t>
            </a:r>
            <a:r>
              <a:rPr lang="zh-CN" altLang="en-US" dirty="0" smtClean="0"/>
              <a:t>光阴极位置响应、分辨率、不同温度下的增益、</a:t>
            </a:r>
            <a:r>
              <a:rPr lang="en-US" altLang="zh-CN" dirty="0" err="1" smtClean="0"/>
              <a:t>SiPM</a:t>
            </a:r>
            <a:r>
              <a:rPr lang="en-US" altLang="zh-CN" dirty="0" smtClean="0"/>
              <a:t> </a:t>
            </a:r>
            <a:r>
              <a:rPr lang="zh-CN" altLang="en-US" dirty="0" smtClean="0"/>
              <a:t>基线监测、</a:t>
            </a:r>
            <a:r>
              <a:rPr lang="en-US" altLang="zh-CN" dirty="0" err="1" smtClean="0"/>
              <a:t>SiPM</a:t>
            </a:r>
            <a:r>
              <a:rPr lang="en-US" altLang="zh-CN" dirty="0" smtClean="0"/>
              <a:t> </a:t>
            </a:r>
            <a:r>
              <a:rPr lang="zh-CN" altLang="en-US" dirty="0" smtClean="0"/>
              <a:t>温度测试等。</a:t>
            </a:r>
            <a:endParaRPr lang="en-US" altLang="zh-CN" dirty="0" smtClean="0"/>
          </a:p>
          <a:p>
            <a:endParaRPr lang="en-US" altLang="zh-CN" dirty="0" smtClean="0"/>
          </a:p>
          <a:p>
            <a:r>
              <a:rPr lang="zh-CN" altLang="en-US" dirty="0" smtClean="0"/>
              <a:t>性能测试的目的是掌握与望远镜性能相关的几个重要性能参数是否符合设计要求</a:t>
            </a:r>
          </a:p>
          <a:p>
            <a:endParaRPr lang="en-US" altLang="zh-CN" dirty="0" smtClean="0"/>
          </a:p>
          <a:p>
            <a:r>
              <a:rPr lang="zh-CN" altLang="en-US" dirty="0" smtClean="0"/>
              <a:t>成像探头的一个子阵列</a:t>
            </a:r>
            <a:r>
              <a:rPr lang="en-US" altLang="zh-CN" dirty="0" smtClean="0"/>
              <a:t>(Sub-Cluster)</a:t>
            </a:r>
            <a:r>
              <a:rPr lang="zh-CN" altLang="en-US" dirty="0" smtClean="0"/>
              <a:t>由 </a:t>
            </a:r>
            <a:r>
              <a:rPr lang="en-US" altLang="zh-CN" dirty="0" smtClean="0"/>
              <a:t>16 </a:t>
            </a:r>
            <a:r>
              <a:rPr lang="zh-CN" altLang="en-US" dirty="0" smtClean="0"/>
              <a:t>片 </a:t>
            </a:r>
            <a:r>
              <a:rPr lang="en-US" altLang="zh-CN" dirty="0" err="1" smtClean="0"/>
              <a:t>SiPM</a:t>
            </a:r>
            <a:r>
              <a:rPr lang="en-US" altLang="zh-CN" dirty="0" smtClean="0"/>
              <a:t> </a:t>
            </a:r>
            <a:r>
              <a:rPr lang="zh-CN" altLang="en-US" dirty="0" smtClean="0"/>
              <a:t>组成，</a:t>
            </a:r>
            <a:r>
              <a:rPr lang="en-US" altLang="zh-CN" dirty="0" err="1" smtClean="0"/>
              <a:t>SiPM</a:t>
            </a:r>
            <a:r>
              <a:rPr lang="en-US" altLang="zh-CN" dirty="0" smtClean="0"/>
              <a:t> </a:t>
            </a:r>
            <a:r>
              <a:rPr lang="zh-CN" altLang="en-US" dirty="0" smtClean="0"/>
              <a:t>的测试需要 </a:t>
            </a:r>
            <a:r>
              <a:rPr lang="en-US" altLang="zh-CN" dirty="0" smtClean="0"/>
              <a:t>Sub-Cluster </a:t>
            </a:r>
            <a:r>
              <a:rPr lang="zh-CN" altLang="en-US" dirty="0" smtClean="0"/>
              <a:t>的电子学系统为 </a:t>
            </a:r>
            <a:r>
              <a:rPr lang="en-US" altLang="zh-CN" dirty="0" err="1" smtClean="0"/>
              <a:t>SiPM</a:t>
            </a:r>
            <a:r>
              <a:rPr lang="en-US" altLang="zh-CN" dirty="0" smtClean="0"/>
              <a:t> </a:t>
            </a:r>
            <a:r>
              <a:rPr lang="zh-CN" altLang="en-US" dirty="0" smtClean="0"/>
              <a:t>供电并读出信号，因此批量测试以 </a:t>
            </a:r>
            <a:r>
              <a:rPr lang="en-US" altLang="zh-CN" dirty="0" smtClean="0"/>
              <a:t>16 </a:t>
            </a:r>
            <a:r>
              <a:rPr lang="zh-CN" altLang="en-US" dirty="0" smtClean="0"/>
              <a:t>片 </a:t>
            </a:r>
            <a:r>
              <a:rPr lang="en-US" altLang="zh-CN" dirty="0" err="1" smtClean="0"/>
              <a:t>SiPM</a:t>
            </a:r>
            <a:r>
              <a:rPr lang="zh-CN" altLang="en-US" dirty="0" smtClean="0"/>
              <a:t>、一个 </a:t>
            </a:r>
            <a:r>
              <a:rPr lang="en-US" altLang="zh-CN" dirty="0" smtClean="0"/>
              <a:t>Sub-Cluster </a:t>
            </a:r>
            <a:r>
              <a:rPr lang="zh-CN" altLang="en-US" dirty="0" smtClean="0"/>
              <a:t>为最小测试单元。</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ym typeface="+mn-ea"/>
              </a:rPr>
              <a:t>Sub-Cluster参数测试</a:t>
            </a:r>
            <a:endParaRPr lang="zh-CN" altLang="en-US" dirty="0"/>
          </a:p>
        </p:txBody>
      </p:sp>
      <p:sp>
        <p:nvSpPr>
          <p:cNvPr id="4" name="内容占位符 3"/>
          <p:cNvSpPr>
            <a:spLocks noGrp="1"/>
          </p:cNvSpPr>
          <p:nvPr>
            <p:ph idx="1"/>
          </p:nvPr>
        </p:nvSpPr>
        <p:spPr/>
        <p:txBody>
          <a:bodyPr/>
          <a:lstStyle/>
          <a:p>
            <a:r>
              <a:rPr lang="zh-CN" altLang="en-US" dirty="0" smtClean="0"/>
              <a:t>测试</a:t>
            </a:r>
            <a:r>
              <a:rPr lang="zh-CN" altLang="en-US" dirty="0"/>
              <a:t>系统结构</a:t>
            </a:r>
          </a:p>
          <a:p>
            <a:endParaRPr lang="zh-CN" altLang="en-US" dirty="0"/>
          </a:p>
        </p:txBody>
      </p:sp>
      <p:pic>
        <p:nvPicPr>
          <p:cNvPr id="5" name="图片 4" descr="搜狗截图20181006131902"/>
          <p:cNvPicPr>
            <a:picLocks noChangeAspect="1"/>
          </p:cNvPicPr>
          <p:nvPr/>
        </p:nvPicPr>
        <p:blipFill>
          <a:blip r:embed="rId2"/>
          <a:stretch>
            <a:fillRect/>
          </a:stretch>
        </p:blipFill>
        <p:spPr>
          <a:xfrm>
            <a:off x="918455" y="2324833"/>
            <a:ext cx="9973945" cy="428815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sym typeface="+mn-ea"/>
              </a:rPr>
              <a:t>Sub-Cluster参数测试</a:t>
            </a:r>
            <a:r>
              <a:rPr lang="zh-CN" altLang="en-US"/>
              <a:t/>
            </a:r>
            <a:br>
              <a:rPr lang="zh-CN" altLang="en-US"/>
            </a:br>
            <a:endParaRPr lang="zh-CN" altLang="en-US"/>
          </a:p>
        </p:txBody>
      </p:sp>
      <p:sp>
        <p:nvSpPr>
          <p:cNvPr id="3" name="内容占位符 2"/>
          <p:cNvSpPr>
            <a:spLocks noGrp="1"/>
          </p:cNvSpPr>
          <p:nvPr>
            <p:ph idx="1"/>
          </p:nvPr>
        </p:nvSpPr>
        <p:spPr/>
        <p:txBody>
          <a:bodyPr/>
          <a:lstStyle/>
          <a:p>
            <a:r>
              <a:rPr lang="zh-CN" altLang="en-US"/>
              <a:t>电压</a:t>
            </a:r>
            <a:r>
              <a:rPr lang="en-US" altLang="zh-CN"/>
              <a:t>—</a:t>
            </a:r>
            <a:r>
              <a:rPr lang="zh-CN" altLang="en-US"/>
              <a:t>增益曲线测试</a:t>
            </a:r>
          </a:p>
          <a:p>
            <a:pPr marL="0" indent="0">
              <a:buNone/>
            </a:pPr>
            <a:r>
              <a:rPr lang="zh-CN" altLang="en-US"/>
              <a:t>保持 SiPM 的输入光通量不变，供电电压从</a:t>
            </a:r>
            <a:r>
              <a:rPr lang="en-US" altLang="zh-CN"/>
              <a:t>56V</a:t>
            </a:r>
            <a:r>
              <a:rPr lang="zh-CN" altLang="en-US"/>
              <a:t>开始，以</a:t>
            </a:r>
            <a:r>
              <a:rPr lang="en-US" altLang="zh-CN"/>
              <a:t>0.2V</a:t>
            </a:r>
            <a:r>
              <a:rPr lang="zh-CN" altLang="en-US"/>
              <a:t>为间隔不断增加供电电压，并在每个电压下采集 1200 个电子学输出波形，直至电压达到</a:t>
            </a:r>
            <a:r>
              <a:rPr lang="en-US" altLang="zh-CN"/>
              <a:t>61V</a:t>
            </a:r>
            <a:r>
              <a:rPr lang="zh-CN" altLang="en-US"/>
              <a:t>为止。</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sym typeface="+mn-ea"/>
              </a:rPr>
              <a:t>Sub-Cluster参数测试</a:t>
            </a:r>
            <a:endParaRPr lang="zh-CN" altLang="en-US"/>
          </a:p>
        </p:txBody>
      </p:sp>
      <p:sp>
        <p:nvSpPr>
          <p:cNvPr id="3" name="内容占位符 2"/>
          <p:cNvSpPr>
            <a:spLocks noGrp="1"/>
          </p:cNvSpPr>
          <p:nvPr>
            <p:ph idx="1"/>
          </p:nvPr>
        </p:nvSpPr>
        <p:spPr/>
        <p:txBody>
          <a:bodyPr/>
          <a:lstStyle/>
          <a:p>
            <a:r>
              <a:rPr lang="zh-CN" altLang="en-US" dirty="0"/>
              <a:t>线性度</a:t>
            </a:r>
            <a:r>
              <a:rPr lang="zh-CN" altLang="en-US" dirty="0" smtClean="0"/>
              <a:t>测试</a:t>
            </a:r>
            <a:endParaRPr lang="en-US" altLang="zh-CN" dirty="0" smtClean="0"/>
          </a:p>
          <a:p>
            <a:r>
              <a:rPr lang="zh-CN" altLang="en-US" dirty="0" smtClean="0"/>
              <a:t>线性度反映了探头的输入</a:t>
            </a:r>
            <a:r>
              <a:rPr lang="en-US" altLang="zh-CN" dirty="0" smtClean="0"/>
              <a:t>-</a:t>
            </a:r>
            <a:r>
              <a:rPr lang="zh-CN" altLang="en-US" dirty="0" smtClean="0"/>
              <a:t>输出在多大程度上符合线性关系。</a:t>
            </a:r>
            <a:endParaRPr lang="en-US" altLang="zh-CN" dirty="0" smtClean="0"/>
          </a:p>
          <a:p>
            <a:endParaRPr lang="zh-CN" altLang="en-US" dirty="0"/>
          </a:p>
          <a:p>
            <a:pPr marL="0" indent="0">
              <a:buNone/>
            </a:pPr>
            <a:r>
              <a:rPr lang="zh-CN" altLang="en-US" dirty="0"/>
              <a:t>本测试采用等比例双脉冲法。通过改变光源盒至 SiPM 的距离和光源盒的出射光阑孔径来调节光通量。</a:t>
            </a:r>
          </a:p>
          <a:p>
            <a:pPr marL="0" indent="0">
              <a:buNone/>
            </a:pPr>
            <a:r>
              <a:rPr lang="zh-CN" altLang="en-US" dirty="0"/>
              <a:t>测试时，分别采用大孔径</a:t>
            </a:r>
            <a:r>
              <a:rPr lang="zh-CN" altLang="en-US" dirty="0">
                <a:sym typeface="+mn-ea"/>
              </a:rPr>
              <a:t>光阑和小孔径光阑，从</a:t>
            </a:r>
            <a:r>
              <a:rPr lang="en-US" altLang="zh-CN" dirty="0">
                <a:sym typeface="+mn-ea"/>
              </a:rPr>
              <a:t>333mm</a:t>
            </a:r>
            <a:r>
              <a:rPr lang="zh-CN" altLang="en-US" dirty="0">
                <a:sym typeface="+mn-ea"/>
              </a:rPr>
              <a:t>至</a:t>
            </a:r>
            <a:r>
              <a:rPr lang="en-US" altLang="zh-CN" dirty="0">
                <a:sym typeface="+mn-ea"/>
              </a:rPr>
              <a:t>3333mm</a:t>
            </a:r>
            <a:r>
              <a:rPr lang="zh-CN" altLang="en-US" dirty="0">
                <a:sym typeface="+mn-ea"/>
              </a:rPr>
              <a:t>不断改变光源到SiPM 的</a:t>
            </a:r>
            <a:r>
              <a:rPr lang="zh-CN" altLang="en-US" dirty="0"/>
              <a:t>距离，其间在</a:t>
            </a:r>
            <a:r>
              <a:rPr lang="en-US" altLang="zh-CN" dirty="0"/>
              <a:t>25</a:t>
            </a:r>
            <a:r>
              <a:rPr lang="zh-CN" altLang="en-US" dirty="0"/>
              <a:t>个距离上停留，每个距离上先后采集 LED 在高、矮脉冲驱动下 SiPM 的输出波形。</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a:sym typeface="+mn-ea"/>
              </a:rPr>
              <a:t>Sub-Cluster参数测试</a:t>
            </a:r>
            <a:r>
              <a:rPr lang="zh-CN" altLang="en-US"/>
              <a:t/>
            </a:r>
            <a:br>
              <a:rPr lang="zh-CN" altLang="en-US"/>
            </a:br>
            <a:endParaRPr lang="zh-CN" altLang="en-US"/>
          </a:p>
        </p:txBody>
      </p:sp>
      <p:sp>
        <p:nvSpPr>
          <p:cNvPr id="3" name="内容占位符 2"/>
          <p:cNvSpPr>
            <a:spLocks noGrp="1"/>
          </p:cNvSpPr>
          <p:nvPr>
            <p:ph idx="1"/>
          </p:nvPr>
        </p:nvSpPr>
        <p:spPr/>
        <p:txBody>
          <a:bodyPr/>
          <a:lstStyle/>
          <a:p>
            <a:r>
              <a:rPr lang="zh-CN" altLang="en-US" dirty="0"/>
              <a:t>信号分辨率</a:t>
            </a:r>
            <a:r>
              <a:rPr lang="zh-CN" altLang="en-US" dirty="0" smtClean="0"/>
              <a:t>测试</a:t>
            </a:r>
            <a:endParaRPr lang="en-US" altLang="zh-CN" dirty="0" smtClean="0"/>
          </a:p>
          <a:p>
            <a:r>
              <a:rPr lang="zh-CN" altLang="en-US" dirty="0" smtClean="0"/>
              <a:t>信号分辨率反映了探头在测量特定输入光信号时随机性的大小。</a:t>
            </a:r>
            <a:endParaRPr lang="en-US" altLang="zh-CN" dirty="0" smtClean="0"/>
          </a:p>
          <a:p>
            <a:endParaRPr lang="zh-CN" altLang="en-US" dirty="0"/>
          </a:p>
          <a:p>
            <a:pPr marL="0" indent="0">
              <a:buNone/>
            </a:pPr>
            <a:r>
              <a:rPr lang="zh-CN" altLang="en-US" dirty="0"/>
              <a:t>本测试与线性度测试同时进行，测试步骤与线性度测试相同。</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858</Words>
  <Application>WPS 演示</Application>
  <PresentationFormat>自定义</PresentationFormat>
  <Paragraphs>114</Paragraphs>
  <Slides>21</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3" baseType="lpstr">
      <vt:lpstr>Office 主题</vt:lpstr>
      <vt:lpstr>Microsoft 公式 3.0</vt:lpstr>
      <vt:lpstr>LHAASO-WFCTA成像探头测试数据分析</vt:lpstr>
      <vt:lpstr>提纲</vt:lpstr>
      <vt:lpstr>背景介绍</vt:lpstr>
      <vt:lpstr>背景介绍 </vt:lpstr>
      <vt:lpstr>Sub-Cluster参数测试</vt:lpstr>
      <vt:lpstr>Sub-Cluster参数测试</vt:lpstr>
      <vt:lpstr>Sub-Cluster参数测试 </vt:lpstr>
      <vt:lpstr>Sub-Cluster参数测试</vt:lpstr>
      <vt:lpstr>Sub-Cluster参数测试 </vt:lpstr>
      <vt:lpstr>测试指标要求</vt:lpstr>
      <vt:lpstr>数据处理</vt:lpstr>
      <vt:lpstr>数据处理 </vt:lpstr>
      <vt:lpstr>数据处理 </vt:lpstr>
      <vt:lpstr>数据处理</vt:lpstr>
      <vt:lpstr>数据处理 </vt:lpstr>
      <vt:lpstr>数据处理</vt:lpstr>
      <vt:lpstr>测试数据的分析</vt:lpstr>
      <vt:lpstr>测试数据的分析</vt:lpstr>
      <vt:lpstr>测试数据的分析</vt:lpstr>
      <vt:lpstr>测试数据的分析</vt:lpstr>
      <vt:lpstr>讨论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LHAASO-WFCTA成像探头测试数据分析</dc:title>
  <dc:creator>PC</dc:creator>
  <cp:lastModifiedBy>LenY</cp:lastModifiedBy>
  <cp:revision>87</cp:revision>
  <dcterms:created xsi:type="dcterms:W3CDTF">2018-10-06T03:21:00Z</dcterms:created>
  <dcterms:modified xsi:type="dcterms:W3CDTF">2018-10-10T19:41:21Z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