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2" r:id="rId2"/>
    <p:sldMasterId id="2147483683" r:id="rId3"/>
    <p:sldMasterId id="2147483707" r:id="rId4"/>
    <p:sldMasterId id="2147483719" r:id="rId5"/>
    <p:sldMasterId id="2147483731" r:id="rId6"/>
    <p:sldMasterId id="2147483743" r:id="rId7"/>
  </p:sldMasterIdLst>
  <p:notesMasterIdLst>
    <p:notesMasterId r:id="rId47"/>
  </p:notesMasterIdLst>
  <p:sldIdLst>
    <p:sldId id="268" r:id="rId8"/>
    <p:sldId id="398" r:id="rId9"/>
    <p:sldId id="472" r:id="rId10"/>
    <p:sldId id="473" r:id="rId11"/>
    <p:sldId id="475" r:id="rId12"/>
    <p:sldId id="496" r:id="rId13"/>
    <p:sldId id="469" r:id="rId14"/>
    <p:sldId id="462" r:id="rId15"/>
    <p:sldId id="463" r:id="rId16"/>
    <p:sldId id="464" r:id="rId17"/>
    <p:sldId id="476" r:id="rId18"/>
    <p:sldId id="371" r:id="rId19"/>
    <p:sldId id="380" r:id="rId20"/>
    <p:sldId id="484" r:id="rId21"/>
    <p:sldId id="477" r:id="rId22"/>
    <p:sldId id="478" r:id="rId23"/>
    <p:sldId id="479" r:id="rId24"/>
    <p:sldId id="480" r:id="rId25"/>
    <p:sldId id="498" r:id="rId26"/>
    <p:sldId id="481" r:id="rId27"/>
    <p:sldId id="482" r:id="rId28"/>
    <p:sldId id="342" r:id="rId29"/>
    <p:sldId id="489" r:id="rId30"/>
    <p:sldId id="458" r:id="rId31"/>
    <p:sldId id="459" r:id="rId32"/>
    <p:sldId id="497" r:id="rId33"/>
    <p:sldId id="466" r:id="rId34"/>
    <p:sldId id="499" r:id="rId35"/>
    <p:sldId id="490" r:id="rId36"/>
    <p:sldId id="495" r:id="rId37"/>
    <p:sldId id="492" r:id="rId38"/>
    <p:sldId id="332" r:id="rId39"/>
    <p:sldId id="485" r:id="rId40"/>
    <p:sldId id="487" r:id="rId41"/>
    <p:sldId id="429" r:id="rId42"/>
    <p:sldId id="474" r:id="rId43"/>
    <p:sldId id="443" r:id="rId44"/>
    <p:sldId id="386" r:id="rId45"/>
    <p:sldId id="455" r:id="rId4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3782" autoAdjust="0"/>
  </p:normalViewPr>
  <p:slideViewPr>
    <p:cSldViewPr>
      <p:cViewPr varScale="1">
        <p:scale>
          <a:sx n="60" d="100"/>
          <a:sy n="60" d="100"/>
        </p:scale>
        <p:origin x="138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5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40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1D978-54CF-4355-948C-116E94D34517}" type="datetimeFigureOut">
              <a:rPr lang="zh-CN" altLang="en-US" smtClean="0"/>
              <a:t>2018-10-11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5EAEB-3368-46EC-802E-D6E497D5F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755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magnitude scales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C7793-FDAB-482A-AB11-6CFC57889736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91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5EAEB-3368-46EC-802E-D6E497D5FAF2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404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97C348-9293-4003-90E1-F431DF80D48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D7B88A-5C39-4E3E-9A98-E5D660060DA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554ED1-9206-49CF-8438-62D4BF5455F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2963EE-2753-4D6C-8D2B-0318B14CF4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AD7A10-C1B7-40C5-A571-7BCF0FFA2B1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7B4D95-C3C2-417C-A1D4-B967B91C2D7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419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960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166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912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9587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703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991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767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50000"/>
              </a:lnSpc>
              <a:defRPr sz="2400" b="1"/>
            </a:lvl1pPr>
            <a:lvl2pPr>
              <a:lnSpc>
                <a:spcPct val="150000"/>
              </a:lnSpc>
              <a:defRPr sz="2000" b="1"/>
            </a:lvl2pPr>
            <a:lvl3pPr>
              <a:lnSpc>
                <a:spcPct val="150000"/>
              </a:lnSpc>
              <a:defRPr sz="1800" b="1"/>
            </a:lvl3pPr>
            <a:lvl4pPr>
              <a:lnSpc>
                <a:spcPct val="150000"/>
              </a:lnSpc>
              <a:defRPr sz="1600" b="1"/>
            </a:lvl4pPr>
            <a:lvl5pPr>
              <a:lnSpc>
                <a:spcPct val="150000"/>
              </a:lnSpc>
              <a:defRPr sz="1600" b="1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57B710-955D-4F34-86F2-41268BC74F7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718956-2D72-4DEF-A1EC-D7F8C6ED6A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814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6017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D77571-E604-453E-A1B8-4FA7B7EE835C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4788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66A6F6-6DEF-46E9-BA55-F472759EE747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5466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375F98-B56B-42ED-9892-11468D290F91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998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76672" cy="4525963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1"/>
            <a:ext cx="5376672" cy="4525963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A15AEA-ED26-465F-9E26-3BEDBB5D62F9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2971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F677FD-D013-4417-9650-B476DD2E9462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6178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A19CFB-8B0C-4931-95BD-87B12A2240EC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9091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42A870-EFFC-4DF8-89BE-756576FCDD4A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5940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1B34CC-DCE9-4A2A-9C42-4F56AA6B1ED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45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E5F389-1D74-42C6-9E8D-3F11DA2D8A9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0C57BB-AA3E-4A62-86F0-E419E62BB6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1673F2-BF44-4B94-AD6D-70E4D39AD4DF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0814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9B6E8D-5938-4DC3-8473-36DA25B752DA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3180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70573" cy="5851525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AF7292-74A8-436C-93CD-AB0ECE1463CC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6813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74DF7A-31C0-449A-A4EC-959B0227D291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406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F8FAD4-9E72-4DE8-8DA3-D34401799989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869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7E4D3A-E018-40EA-9D60-654A661E881D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4531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76672" cy="4525963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1"/>
            <a:ext cx="5376672" cy="4525963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5D6510-8C6A-490E-96B7-6106176103AC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5430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5FA2F2-45C2-463E-B27F-6FD9277B6019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5432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B564EC-83AC-4FFF-928B-16DBB91F2A77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4776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92596D-7BE5-484B-A51B-0715E40C0A08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343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FC91E9-41B9-4DB4-B4C5-91DAB38A768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FA9E93-AD27-482A-9F8A-F722DC4CF9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C82E47-88CC-40DB-9727-75EB983C9D74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6968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BB77A-7C5B-413A-B851-313ED05FD644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6145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877FB3-3136-4147-AB7A-9081B9D4A23E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9634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70573" cy="5851525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FE326D-D548-4315-8AE9-82D6CE16B5A9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7482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45CEA5-337E-4DE0-9BE0-F78EA857674E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608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10180A-5EE3-44A1-91DD-829C55BF0F00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2418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AEB67D-9861-4701-9963-77FDB9D48069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471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76672" cy="4525963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1"/>
            <a:ext cx="5376672" cy="4525963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C88538-DEE5-4896-ADF1-39805781F1C8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9876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41675C-12AA-431C-B496-C6E9F2EF3FCD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1939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BFC336-BA59-4B96-9981-2253FADFF555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468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68E8BA-5C14-4566-B2D1-8FAFEFFF413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85F447-F087-45E8-A2E2-0AE2284956E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A4B7C5-DA17-4477-9C03-80214FDABA3D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9786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F7ED96-4214-4FB3-AD52-74548C4DA995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8964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2E215C-8B71-4FE2-9F15-B409CD00A9E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0858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F5B8DB-3913-4BEE-9D14-C35873F1F974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0371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70573" cy="5851525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2F4A84-01C9-4C55-AEDE-53B11F285F5E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2743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45CEA5-337E-4DE0-9BE0-F78EA857674E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1900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10180A-5EE3-44A1-91DD-829C55BF0F00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9010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AEB67D-9861-4701-9963-77FDB9D48069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4107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76672" cy="4525963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1"/>
            <a:ext cx="5376672" cy="4525963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C88538-DEE5-4896-ADF1-39805781F1C8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052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41675C-12AA-431C-B496-C6E9F2EF3FCD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191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0B937A-AC89-4442-83ED-A12827AC392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F6A184-88EF-48F4-A8B8-5D3E596A9DE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BFC336-BA59-4B96-9981-2253FADFF555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6785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A4B7C5-DA17-4477-9C03-80214FDABA3D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6930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F7ED96-4214-4FB3-AD52-74548C4DA995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0334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2E215C-8B71-4FE2-9F15-B409CD00A9E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1732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F5B8DB-3913-4BEE-9D14-C35873F1F974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0247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70573" cy="5851525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2F4A84-01C9-4C55-AEDE-53B11F285F5E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2647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147E-E870-44A5-9DDC-97D5DD2F909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4DC87-B0C5-4A2D-BE2F-E73CA11A47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4418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147E-E870-44A5-9DDC-97D5DD2F909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4DC87-B0C5-4A2D-BE2F-E73CA11A47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0621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147E-E870-44A5-9DDC-97D5DD2F909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4DC87-B0C5-4A2D-BE2F-E73CA11A47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0023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147E-E870-44A5-9DDC-97D5DD2F909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4DC87-B0C5-4A2D-BE2F-E73CA11A47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966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CF1625-4040-4CFC-8544-6E2D8C4C0E8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282283-E96D-44DD-850C-CC78E3F5EC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147E-E870-44A5-9DDC-97D5DD2F909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4DC87-B0C5-4A2D-BE2F-E73CA11A47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7112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147E-E870-44A5-9DDC-97D5DD2F909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4DC87-B0C5-4A2D-BE2F-E73CA11A47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5620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147E-E870-44A5-9DDC-97D5DD2F909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4DC87-B0C5-4A2D-BE2F-E73CA11A47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6627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147E-E870-44A5-9DDC-97D5DD2F909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4DC87-B0C5-4A2D-BE2F-E73CA11A47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298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147E-E870-44A5-9DDC-97D5DD2F909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4DC87-B0C5-4A2D-BE2F-E73CA11A47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5345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147E-E870-44A5-9DDC-97D5DD2F909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4DC87-B0C5-4A2D-BE2F-E73CA11A47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901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147E-E870-44A5-9DDC-97D5DD2F909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4DC87-B0C5-4A2D-BE2F-E73CA11A47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64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64D417-5E11-4F5D-8CBC-9C5A684A335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6493F-032D-4B7A-975B-B5FC3F6B960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92B221-7F12-4157-B5C8-5EDDA336B5A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4E0EF8-FC04-4303-8AA2-1F06BDA369C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484742-7D2F-4537-B3B0-A2B7E817FF84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2018-10-11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83765" y="630932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9C0D56-1D43-433F-9F68-4D399964155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华文隶书" pitchFamily="2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rgbClr val="002060"/>
          </a:solidFill>
          <a:latin typeface="+mn-lt"/>
          <a:ea typeface="黑体" panose="02010609060101010101" pitchFamily="49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rgbClr val="002060"/>
          </a:solidFill>
          <a:latin typeface="+mn-lt"/>
          <a:ea typeface="黑体" panose="02010609060101010101" pitchFamily="49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rgbClr val="002060"/>
          </a:solidFill>
          <a:latin typeface="+mn-lt"/>
          <a:ea typeface="黑体" panose="02010609060101010101" pitchFamily="49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rgbClr val="002060"/>
          </a:solidFill>
          <a:latin typeface="+mn-lt"/>
          <a:ea typeface="黑体" panose="02010609060101010101" pitchFamily="49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 baseline="0">
          <a:solidFill>
            <a:srgbClr val="002060"/>
          </a:solidFill>
          <a:latin typeface="+mn-lt"/>
          <a:ea typeface="黑体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51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noProof="1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noProof="1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 noProof="1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fld id="{009916AE-0FA3-43A2-895C-8083E2902FBB}" type="slidenum">
              <a:rPr lang="zh-CN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700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noProof="1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noProof="1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 noProof="1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fld id="{6CE53C8B-00F3-4231-A01B-894796051127}" type="slidenum">
              <a:rPr lang="zh-CN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00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noProof="1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noProof="1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 noProof="1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fld id="{566FC8FF-2691-4D37-AB54-BB8546BBC529}" type="slidenum">
              <a:rPr lang="zh-CN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539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noProof="1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noProof="1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 noProof="1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fld id="{566FC8FF-2691-4D37-AB54-BB8546BBC529}" type="slidenum">
              <a:rPr lang="zh-CN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974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0147E-E870-44A5-9DDC-97D5DD2F909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4DC87-B0C5-4A2D-BE2F-E73CA11A47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739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7" Type="http://schemas.openxmlformats.org/officeDocument/2006/relationships/image" Target="../media/image48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3.wmf"/><Relationship Id="rId4" Type="http://schemas.openxmlformats.org/officeDocument/2006/relationships/oleObject" Target="../embeddings/Microsoft_Word_97_-_2003___1.doc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副标题 2"/>
          <p:cNvSpPr txBox="1"/>
          <p:nvPr/>
        </p:nvSpPr>
        <p:spPr>
          <a:xfrm>
            <a:off x="1304920" y="2207271"/>
            <a:ext cx="9150350" cy="41490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5000"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zh-CN" altLang="en-US" sz="2800" b="1" dirty="0" smtClean="0">
                <a:sym typeface="+mn-ea"/>
              </a:rPr>
              <a:t>马欣华</a:t>
            </a:r>
            <a:r>
              <a:rPr lang="en-US" altLang="zh-CN" sz="2800" b="1" baseline="30000" dirty="0">
                <a:sym typeface="+mn-ea"/>
              </a:rPr>
              <a:t>1</a:t>
            </a:r>
            <a:r>
              <a:rPr lang="zh-CN" altLang="en-US" sz="2800" b="1" dirty="0" smtClean="0">
                <a:sym typeface="+mn-ea"/>
              </a:rPr>
              <a:t>，单</a:t>
            </a:r>
            <a:r>
              <a:rPr lang="zh-CN" altLang="en-US" sz="2800" b="1" dirty="0">
                <a:sym typeface="+mn-ea"/>
              </a:rPr>
              <a:t>增罗布</a:t>
            </a:r>
            <a:r>
              <a:rPr lang="en-US" altLang="zh-CN" sz="2800" b="1" baseline="30000" dirty="0" smtClean="0">
                <a:sym typeface="+mn-ea"/>
              </a:rPr>
              <a:t>2</a:t>
            </a:r>
            <a:r>
              <a:rPr lang="zh-CN" altLang="en-US" sz="2800" b="1" dirty="0">
                <a:sym typeface="+mn-ea"/>
              </a:rPr>
              <a:t>，陈天禄</a:t>
            </a:r>
            <a:r>
              <a:rPr lang="en-US" altLang="zh-CN" sz="2800" b="1" baseline="30000" dirty="0" smtClean="0">
                <a:sym typeface="+mn-ea"/>
              </a:rPr>
              <a:t>2</a:t>
            </a:r>
            <a:r>
              <a:rPr lang="zh-CN" altLang="en-US" sz="2800" b="1" dirty="0">
                <a:sym typeface="+mn-ea"/>
              </a:rPr>
              <a:t>，</a:t>
            </a:r>
            <a:r>
              <a:rPr lang="zh-CN" altLang="en-US" sz="2800" b="1" dirty="0" smtClean="0">
                <a:sym typeface="+mn-ea"/>
              </a:rPr>
              <a:t>刘茂元</a:t>
            </a:r>
            <a:r>
              <a:rPr lang="en-US" altLang="zh-CN" sz="2800" b="1" baseline="30000" dirty="0" smtClean="0">
                <a:sym typeface="+mn-ea"/>
              </a:rPr>
              <a:t>2</a:t>
            </a:r>
            <a:r>
              <a:rPr lang="zh-CN" altLang="en-US" sz="2800" b="1" dirty="0" smtClean="0">
                <a:sym typeface="+mn-ea"/>
              </a:rPr>
              <a:t>，</a:t>
            </a:r>
            <a:r>
              <a:rPr lang="zh-CN" altLang="en-US" sz="2800" b="1" dirty="0">
                <a:sym typeface="+mn-ea"/>
              </a:rPr>
              <a:t>崔树旺 </a:t>
            </a:r>
            <a:r>
              <a:rPr lang="en-US" altLang="zh-CN" sz="2800" b="1" baseline="30000" dirty="0">
                <a:sym typeface="+mn-ea"/>
              </a:rPr>
              <a:t>3</a:t>
            </a:r>
            <a:r>
              <a:rPr lang="zh-CN" altLang="en-US" sz="2800" b="1" dirty="0">
                <a:sym typeface="+mn-ea"/>
              </a:rPr>
              <a:t>，</a:t>
            </a:r>
            <a:r>
              <a:rPr lang="zh-CN" altLang="en-US" sz="2800" b="1" dirty="0" smtClean="0">
                <a:sym typeface="+mn-ea"/>
              </a:rPr>
              <a:t>周</a:t>
            </a:r>
            <a:r>
              <a:rPr lang="zh-CN" altLang="en-US" sz="2800" b="1" dirty="0">
                <a:sym typeface="+mn-ea"/>
              </a:rPr>
              <a:t>荣</a:t>
            </a:r>
            <a:r>
              <a:rPr lang="en-US" altLang="zh-CN" sz="2800" b="1" baseline="30000" dirty="0">
                <a:sym typeface="+mn-ea"/>
              </a:rPr>
              <a:t>4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en-US" altLang="zh-CN" sz="2800" b="1" dirty="0" smtClean="0">
                <a:solidFill>
                  <a:srgbClr val="0070C0"/>
                </a:solidFill>
                <a:sym typeface="+mn-ea"/>
              </a:rPr>
              <a:t>1</a:t>
            </a:r>
            <a:r>
              <a:rPr lang="zh-CN" altLang="en-US" sz="2800" b="1" dirty="0" smtClean="0">
                <a:solidFill>
                  <a:srgbClr val="0070C0"/>
                </a:solidFill>
                <a:sym typeface="+mn-ea"/>
              </a:rPr>
              <a:t>. </a:t>
            </a:r>
            <a:r>
              <a:rPr lang="zh-CN" altLang="en-US" sz="2800" b="1" dirty="0">
                <a:solidFill>
                  <a:srgbClr val="0070C0"/>
                </a:solidFill>
                <a:sym typeface="+mn-ea"/>
              </a:rPr>
              <a:t>中国科学院</a:t>
            </a:r>
            <a:r>
              <a:rPr lang="zh-CN" altLang="en-US" sz="2800" b="1" dirty="0" smtClean="0">
                <a:solidFill>
                  <a:srgbClr val="0070C0"/>
                </a:solidFill>
                <a:sym typeface="+mn-ea"/>
              </a:rPr>
              <a:t>高能物理研究所</a:t>
            </a:r>
            <a:endParaRPr lang="zh-CN" altLang="en-US" sz="2800" dirty="0">
              <a:sym typeface="+mn-ea"/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zh-CN" altLang="en-US" sz="2800" b="1" dirty="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zh-CN" sz="2800" b="1" dirty="0" smtClean="0">
                <a:solidFill>
                  <a:srgbClr val="0070C0"/>
                </a:solidFill>
                <a:sym typeface="+mn-ea"/>
              </a:rPr>
              <a:t>2. </a:t>
            </a:r>
            <a:r>
              <a:rPr lang="zh-CN" altLang="en-US" sz="2800" b="1" dirty="0">
                <a:solidFill>
                  <a:srgbClr val="0070C0"/>
                </a:solidFill>
                <a:sym typeface="+mn-ea"/>
              </a:rPr>
              <a:t>西藏大学 </a:t>
            </a:r>
            <a:endParaRPr lang="en-US" altLang="zh-CN" sz="2800" b="1" dirty="0" smtClean="0">
              <a:solidFill>
                <a:srgbClr val="0070C0"/>
              </a:solidFill>
              <a:sym typeface="+mn-ea"/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en-US" altLang="zh-CN" sz="2800" b="1" dirty="0" smtClean="0">
                <a:solidFill>
                  <a:srgbClr val="0070C0"/>
                </a:solidFill>
                <a:sym typeface="+mn-ea"/>
              </a:rPr>
              <a:t>3. </a:t>
            </a:r>
            <a:r>
              <a:rPr lang="zh-CN" altLang="en-US" sz="2800" b="1" dirty="0" smtClean="0">
                <a:solidFill>
                  <a:srgbClr val="0070C0"/>
                </a:solidFill>
                <a:sym typeface="+mn-ea"/>
              </a:rPr>
              <a:t>河北师范大学</a:t>
            </a:r>
            <a:endParaRPr lang="en-US" altLang="zh-CN" sz="2800" b="1" dirty="0" smtClean="0">
              <a:solidFill>
                <a:srgbClr val="0070C0"/>
              </a:solidFill>
              <a:sym typeface="+mn-ea"/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en-US" altLang="zh-CN" sz="2800" b="1" dirty="0" smtClean="0">
                <a:solidFill>
                  <a:srgbClr val="0070C0"/>
                </a:solidFill>
                <a:sym typeface="+mn-ea"/>
              </a:rPr>
              <a:t>4. </a:t>
            </a:r>
            <a:r>
              <a:rPr lang="zh-CN" altLang="en-US" sz="2800" b="1" dirty="0" smtClean="0">
                <a:solidFill>
                  <a:srgbClr val="0070C0"/>
                </a:solidFill>
                <a:sym typeface="+mn-ea"/>
              </a:rPr>
              <a:t>四川大学</a:t>
            </a:r>
            <a:endParaRPr lang="zh-CN" altLang="en-US" sz="2800" b="1" dirty="0">
              <a:solidFill>
                <a:srgbClr val="0070C0"/>
              </a:solidFill>
            </a:endParaRPr>
          </a:p>
          <a:p>
            <a:pPr lvl="0" algn="ctr">
              <a:spcBef>
                <a:spcPct val="20000"/>
              </a:spcBef>
              <a:defRPr/>
            </a:pPr>
            <a:endParaRPr lang="en-US" altLang="zh-CN" sz="2800" dirty="0"/>
          </a:p>
          <a:p>
            <a:pPr lvl="0" algn="ctr">
              <a:spcBef>
                <a:spcPct val="20000"/>
              </a:spcBef>
              <a:defRPr/>
            </a:pP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LHAASO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合作组会议</a:t>
            </a: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，林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芝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2018</a:t>
            </a: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r>
              <a:rPr lang="en-US" altLang="zh-CN" sz="2800" b="1" smtClean="0">
                <a:latin typeface="黑体" panose="02010609060101010101" pitchFamily="49" charset="-122"/>
                <a:ea typeface="黑体" panose="02010609060101010101" pitchFamily="49" charset="-122"/>
              </a:rPr>
              <a:t>11</a:t>
            </a:r>
            <a:r>
              <a:rPr lang="zh-CN" altLang="en-US" sz="2800" b="1" smtClean="0">
                <a:latin typeface="黑体" panose="02010609060101010101" pitchFamily="49" charset="-122"/>
                <a:ea typeface="黑体" panose="02010609060101010101" pitchFamily="49" charset="-122"/>
              </a:rPr>
              <a:t>日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847528" y="1124744"/>
            <a:ext cx="8065135" cy="68518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zh-CN" altLang="en-US" sz="4000" dirty="0" smtClean="0"/>
              <a:t>宇宙线热中子探测研究进展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D7B88A-5C39-4E3E-9A98-E5D660060DA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33771"/>
          </a:xfrm>
        </p:spPr>
        <p:txBody>
          <a:bodyPr>
            <a:noAutofit/>
          </a:bodyPr>
          <a:lstStyle/>
          <a:p>
            <a:r>
              <a:rPr lang="en-US" altLang="zh-CN" sz="2800" dirty="0" smtClean="0"/>
              <a:t>Radon meter</a:t>
            </a:r>
            <a:endParaRPr lang="zh-CN" altLang="en-US" sz="28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F6A184-88EF-48F4-A8B8-5D3E596A9DE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715" y="1089233"/>
            <a:ext cx="3888154" cy="31204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632" y="808409"/>
            <a:ext cx="4782589" cy="345418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5196" y="4262595"/>
            <a:ext cx="3650499" cy="235090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428019" y="356858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prstClr val="black"/>
                </a:solidFill>
                <a:latin typeface="TimesNewRoman"/>
              </a:rPr>
              <a:t>YBJ</a:t>
            </a:r>
            <a:endParaRPr lang="zh-CN" alt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36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609600" y="1052737"/>
            <a:ext cx="10972800" cy="5073428"/>
          </a:xfrm>
        </p:spPr>
        <p:txBody>
          <a:bodyPr>
            <a:normAutofit lnSpcReduction="10000"/>
          </a:bodyPr>
          <a:lstStyle/>
          <a:p>
            <a:r>
              <a:rPr lang="en-US" altLang="zh-CN" sz="3200" b="0" i="1" u="sng" dirty="0" smtClean="0"/>
              <a:t>Radon meter </a:t>
            </a:r>
            <a:r>
              <a:rPr lang="en-US" altLang="zh-CN" b="0" dirty="0" smtClean="0"/>
              <a:t>is based </a:t>
            </a:r>
            <a:r>
              <a:rPr lang="en-US" altLang="zh-CN" b="0" dirty="0"/>
              <a:t>on recording of α,β-particles resulting from decay processes of radon nuclei </a:t>
            </a:r>
            <a:r>
              <a:rPr lang="en-US" altLang="zh-CN" sz="3200" b="0" i="1" u="sng" dirty="0" smtClean="0">
                <a:solidFill>
                  <a:srgbClr val="FF0000"/>
                </a:solidFill>
              </a:rPr>
              <a:t>in air</a:t>
            </a:r>
            <a:r>
              <a:rPr lang="en-US" altLang="zh-CN" b="0" dirty="0" smtClean="0"/>
              <a:t>,</a:t>
            </a:r>
            <a:r>
              <a:rPr lang="en-US" altLang="zh-CN" b="0" dirty="0" smtClean="0">
                <a:solidFill>
                  <a:srgbClr val="FF0000"/>
                </a:solidFill>
              </a:rPr>
              <a:t> </a:t>
            </a:r>
            <a:r>
              <a:rPr lang="en-US" altLang="zh-CN" b="0" dirty="0" smtClean="0"/>
              <a:t>which is strongly affected by environmental situation such as humidity</a:t>
            </a:r>
            <a:r>
              <a:rPr lang="en-US" altLang="zh-CN" b="0" dirty="0"/>
              <a:t>, atmospheric </a:t>
            </a:r>
            <a:r>
              <a:rPr lang="en-US" altLang="zh-CN" b="0" dirty="0" smtClean="0"/>
              <a:t>wind or ventilation.</a:t>
            </a:r>
          </a:p>
          <a:p>
            <a:r>
              <a:rPr lang="en-US" altLang="zh-CN" sz="3200" b="0" i="1" u="sng" dirty="0" smtClean="0"/>
              <a:t>EN-detector</a:t>
            </a:r>
            <a:r>
              <a:rPr lang="en-US" altLang="zh-CN" b="0" dirty="0" smtClean="0"/>
              <a:t> measure flux of thermal neutrons which are generated from </a:t>
            </a:r>
            <a:r>
              <a:rPr lang="en-US" altLang="zh-CN" b="0" dirty="0"/>
              <a:t>radon and </a:t>
            </a:r>
            <a:r>
              <a:rPr lang="en-US" altLang="zh-CN" b="0" dirty="0" smtClean="0"/>
              <a:t>thoron </a:t>
            </a:r>
            <a:r>
              <a:rPr lang="en-US" altLang="zh-CN" sz="3200" b="0" i="1" u="sng" dirty="0" smtClean="0">
                <a:solidFill>
                  <a:srgbClr val="FF0000"/>
                </a:solidFill>
              </a:rPr>
              <a:t>inside </a:t>
            </a:r>
            <a:r>
              <a:rPr lang="en-US" altLang="zh-CN" sz="3200" b="0" i="1" u="sng" dirty="0">
                <a:solidFill>
                  <a:srgbClr val="FF0000"/>
                </a:solidFill>
              </a:rPr>
              <a:t>the </a:t>
            </a:r>
            <a:r>
              <a:rPr lang="en-US" altLang="zh-CN" sz="3200" b="0" i="1" u="sng" dirty="0" smtClean="0">
                <a:solidFill>
                  <a:srgbClr val="FF0000"/>
                </a:solidFill>
              </a:rPr>
              <a:t>crust</a:t>
            </a:r>
            <a:r>
              <a:rPr lang="en-US" altLang="zh-CN" b="0" dirty="0" smtClean="0"/>
              <a:t>, which is </a:t>
            </a:r>
            <a:r>
              <a:rPr lang="en-US" altLang="zh-CN" b="0" dirty="0"/>
              <a:t>insensitive to environmental </a:t>
            </a:r>
            <a:r>
              <a:rPr lang="en-US" altLang="zh-CN" b="0" dirty="0" smtClean="0"/>
              <a:t>influence </a:t>
            </a:r>
            <a:r>
              <a:rPr lang="en-US" altLang="zh-CN" b="0" dirty="0"/>
              <a:t>but is sensitive to the crust </a:t>
            </a:r>
            <a:r>
              <a:rPr lang="en-US" altLang="zh-CN" b="0" dirty="0" smtClean="0"/>
              <a:t>condition.</a:t>
            </a:r>
          </a:p>
          <a:p>
            <a:r>
              <a:rPr lang="zh-CN" altLang="en-US" dirty="0"/>
              <a:t>文章 </a:t>
            </a:r>
            <a:r>
              <a:rPr lang="en-US" altLang="zh-CN" dirty="0"/>
              <a:t>Response of PRISMA-YBJ detectors to Nepal Earthquakes</a:t>
            </a:r>
            <a:r>
              <a:rPr lang="zh-CN" altLang="en-US" dirty="0"/>
              <a:t> 投稿到 </a:t>
            </a:r>
            <a:r>
              <a:rPr lang="fr-FR" altLang="zh-CN" dirty="0"/>
              <a:t>Pure and Applied </a:t>
            </a:r>
            <a:r>
              <a:rPr lang="fr-FR" altLang="zh-CN" dirty="0" smtClean="0"/>
              <a:t>Geophysics</a:t>
            </a:r>
            <a:endParaRPr lang="en-US" altLang="zh-CN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F6A184-88EF-48F4-A8B8-5D3E596A9DE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19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00050" lvl="1" algn="ctr" rtl="0">
              <a:spcBef>
                <a:spcPct val="0"/>
              </a:spcBef>
            </a:pPr>
            <a:r>
              <a:rPr lang="zh-CN" altLang="en-US" sz="4400" kern="1200" dirty="0" smtClean="0">
                <a:solidFill>
                  <a:schemeClr val="tx1"/>
                </a:solidFill>
                <a:latin typeface="+mj-lt"/>
                <a:ea typeface="华文隶书" pitchFamily="2" charset="-122"/>
                <a:cs typeface="+mj-cs"/>
              </a:rPr>
              <a:t>三</a:t>
            </a:r>
            <a:r>
              <a:rPr lang="zh-CN" altLang="en-US" sz="4400" kern="1200" dirty="0">
                <a:solidFill>
                  <a:schemeClr val="tx1"/>
                </a:solidFill>
                <a:latin typeface="+mj-lt"/>
                <a:ea typeface="华文隶书" pitchFamily="2" charset="-122"/>
                <a:cs typeface="+mj-cs"/>
              </a:rPr>
              <a:t>、</a:t>
            </a:r>
            <a:r>
              <a:rPr lang="en-US" altLang="zh-CN" sz="4400" kern="1200" dirty="0" smtClean="0">
                <a:solidFill>
                  <a:schemeClr val="tx1"/>
                </a:solidFill>
                <a:latin typeface="+mj-lt"/>
                <a:ea typeface="华文隶书" pitchFamily="2" charset="-122"/>
                <a:cs typeface="+mj-cs"/>
              </a:rPr>
              <a:t>PRISMA-TU</a:t>
            </a:r>
            <a:r>
              <a:rPr lang="zh-CN" altLang="en-US" sz="4400" kern="1200" dirty="0">
                <a:solidFill>
                  <a:schemeClr val="tx1"/>
                </a:solidFill>
                <a:latin typeface="+mj-lt"/>
                <a:ea typeface="华文隶书" pitchFamily="2" charset="-122"/>
                <a:cs typeface="+mj-cs"/>
              </a:rPr>
              <a:t>正在运行</a:t>
            </a:r>
            <a:endParaRPr lang="en-US" altLang="zh-CN" sz="4400" kern="1200" dirty="0">
              <a:solidFill>
                <a:schemeClr val="tx1"/>
              </a:solidFill>
              <a:latin typeface="+mj-lt"/>
              <a:ea typeface="华文隶书" pitchFamily="2" charset="-122"/>
              <a:cs typeface="+mj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7264634" y="1271837"/>
            <a:ext cx="4824536" cy="172333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24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PRISMA-YBJ</a:t>
            </a:r>
            <a:r>
              <a:rPr lang="zh-CN" altLang="en-US" sz="2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搬到西藏大学新教学</a:t>
            </a:r>
            <a:r>
              <a:rPr lang="zh-CN" altLang="en-US" sz="24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楼</a:t>
            </a:r>
            <a:r>
              <a:rPr lang="zh-CN" altLang="en-US" sz="2400" b="1" dirty="0" smtClean="0">
                <a:latin typeface="黑体" panose="02010609060101010101" pitchFamily="49" charset="-122"/>
              </a:rPr>
              <a:t>，</a:t>
            </a:r>
            <a:r>
              <a:rPr lang="zh-CN" altLang="en-US" sz="24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改称</a:t>
            </a:r>
            <a:r>
              <a:rPr lang="en-US" altLang="zh-CN" sz="24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PRISMA-TU</a:t>
            </a:r>
            <a:r>
              <a:rPr lang="zh-CN" altLang="en-US" sz="24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en-US" sz="2400" b="1" dirty="0" smtClean="0">
                <a:latin typeface="黑体" panose="02010609060101010101" pitchFamily="49" charset="-122"/>
              </a:rPr>
              <a:t>单粒子模式</a:t>
            </a:r>
            <a:r>
              <a:rPr lang="en-US" altLang="zh-CN" sz="2400" b="1" dirty="0" smtClean="0">
                <a:latin typeface="黑体" panose="02010609060101010101" pitchFamily="49" charset="-122"/>
              </a:rPr>
              <a:t>,</a:t>
            </a:r>
            <a:r>
              <a:rPr lang="zh-CN" altLang="en-US" sz="24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运行</a:t>
            </a:r>
            <a:r>
              <a:rPr lang="zh-CN" altLang="en-US" sz="2400" b="1" dirty="0">
                <a:latin typeface="黑体" panose="02010609060101010101" pitchFamily="49" charset="-122"/>
              </a:rPr>
              <a:t>稳定</a:t>
            </a:r>
            <a:r>
              <a:rPr lang="zh-CN" altLang="en-US" sz="24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，目标太阳物理、地球物理等</a:t>
            </a:r>
            <a:endParaRPr lang="zh-CN" altLang="en-US" sz="24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289794"/>
            <a:ext cx="6865207" cy="5183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l="16335" t="18142" r="44094" b="32141"/>
          <a:stretch/>
        </p:blipFill>
        <p:spPr>
          <a:xfrm>
            <a:off x="7271778" y="3339084"/>
            <a:ext cx="4824536" cy="3407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988840"/>
            <a:ext cx="5040560" cy="3780420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spcBef>
                <a:spcPct val="20000"/>
              </a:spcBef>
            </a:pPr>
            <a:r>
              <a:rPr lang="zh-CN" altLang="en-US" dirty="0" smtClean="0"/>
              <a:t>四</a:t>
            </a:r>
            <a:r>
              <a:rPr lang="zh-CN" altLang="en-US" dirty="0"/>
              <a:t>、</a:t>
            </a:r>
            <a:r>
              <a:rPr lang="en-US" altLang="zh-CN" dirty="0" smtClean="0"/>
              <a:t>16</a:t>
            </a:r>
            <a:r>
              <a:rPr lang="zh-CN" altLang="en-US" dirty="0" smtClean="0"/>
              <a:t>台正在</a:t>
            </a:r>
            <a:r>
              <a:rPr lang="zh-CN" altLang="en-US" dirty="0"/>
              <a:t>运行</a:t>
            </a: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375920" y="1600201"/>
            <a:ext cx="6206480" cy="4525963"/>
          </a:xfrm>
        </p:spPr>
        <p:txBody>
          <a:bodyPr>
            <a:normAutofit lnSpcReduction="10000"/>
          </a:bodyPr>
          <a:lstStyle/>
          <a:p>
            <a:r>
              <a:rPr lang="en-US" altLang="zh-CN" dirty="0" smtClean="0"/>
              <a:t>2018/05/10</a:t>
            </a:r>
            <a:r>
              <a:rPr lang="zh-CN" altLang="en-US" dirty="0" smtClean="0"/>
              <a:t>之前：修改在线运行程序</a:t>
            </a:r>
            <a:endParaRPr lang="en-US" altLang="zh-CN" dirty="0" smtClean="0"/>
          </a:p>
          <a:p>
            <a:r>
              <a:rPr lang="en-US" altLang="zh-CN" dirty="0" smtClean="0"/>
              <a:t>2018/05/10-06/24</a:t>
            </a:r>
            <a:r>
              <a:rPr lang="zh-CN" altLang="en-US" dirty="0" smtClean="0"/>
              <a:t>：正常运行</a:t>
            </a:r>
            <a:endParaRPr lang="en-US" altLang="zh-CN" dirty="0" smtClean="0"/>
          </a:p>
          <a:p>
            <a:r>
              <a:rPr lang="en-US" altLang="zh-CN" dirty="0" smtClean="0"/>
              <a:t>2018/06/25</a:t>
            </a:r>
            <a:r>
              <a:rPr lang="zh-CN" altLang="en-US" dirty="0" smtClean="0"/>
              <a:t>起</a:t>
            </a:r>
            <a:r>
              <a:rPr lang="zh-CN" altLang="en-US" dirty="0"/>
              <a:t>：</a:t>
            </a:r>
            <a:r>
              <a:rPr lang="zh-CN" altLang="en-US" dirty="0" smtClean="0"/>
              <a:t>发现有的时候在线</a:t>
            </a:r>
            <a:r>
              <a:rPr lang="zh-CN" altLang="en-US" dirty="0"/>
              <a:t>运行</a:t>
            </a:r>
            <a:r>
              <a:rPr lang="zh-CN" altLang="en-US" dirty="0" smtClean="0"/>
              <a:t>程序计数为</a:t>
            </a:r>
            <a:r>
              <a:rPr lang="en-US" altLang="zh-CN" dirty="0" smtClean="0"/>
              <a:t>0</a:t>
            </a:r>
            <a:r>
              <a:rPr lang="zh-CN" altLang="en-US" dirty="0" smtClean="0"/>
              <a:t>，</a:t>
            </a:r>
            <a:endParaRPr lang="en-US" altLang="zh-CN" dirty="0" smtClean="0"/>
          </a:p>
          <a:p>
            <a:r>
              <a:rPr lang="en-US" altLang="zh-CN" dirty="0" smtClean="0"/>
              <a:t>2018/07/01</a:t>
            </a:r>
            <a:r>
              <a:rPr lang="zh-CN" altLang="en-US" dirty="0" smtClean="0"/>
              <a:t>起：计数彻底为</a:t>
            </a:r>
            <a:r>
              <a:rPr lang="en-US" altLang="zh-CN" dirty="0" smtClean="0"/>
              <a:t>0</a:t>
            </a:r>
            <a:r>
              <a:rPr lang="zh-CN" altLang="en-US" dirty="0" smtClean="0"/>
              <a:t>，</a:t>
            </a:r>
            <a:r>
              <a:rPr lang="en-US" altLang="zh-CN" dirty="0" smtClean="0"/>
              <a:t>FADC</a:t>
            </a:r>
            <a:r>
              <a:rPr lang="zh-CN" altLang="en-US" dirty="0" smtClean="0"/>
              <a:t>运回川大检修，经插拔电路板，恢复正常，原因怀疑是接触问题或者灰尘引起</a:t>
            </a:r>
            <a:endParaRPr lang="en-US" altLang="zh-CN" dirty="0" smtClean="0"/>
          </a:p>
          <a:p>
            <a:r>
              <a:rPr lang="en-US" altLang="zh-CN" dirty="0" smtClean="0"/>
              <a:t>2018/09/26</a:t>
            </a:r>
            <a:r>
              <a:rPr lang="zh-CN" altLang="en-US" dirty="0" smtClean="0"/>
              <a:t>起：运回藏大</a:t>
            </a:r>
            <a:r>
              <a:rPr lang="zh-CN" altLang="en-US" smtClean="0"/>
              <a:t>，运行</a:t>
            </a:r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382" y="0"/>
            <a:ext cx="6848989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267200" cy="1325563"/>
          </a:xfrm>
        </p:spPr>
        <p:txBody>
          <a:bodyPr/>
          <a:lstStyle/>
          <a:p>
            <a:r>
              <a:rPr lang="en-US" altLang="zh-CN" dirty="0" smtClean="0"/>
              <a:t>Trigger rate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4267200" cy="4351338"/>
          </a:xfrm>
        </p:spPr>
        <p:txBody>
          <a:bodyPr/>
          <a:lstStyle/>
          <a:p>
            <a:r>
              <a:rPr lang="en-US" altLang="zh-CN" dirty="0" smtClean="0"/>
              <a:t>2018/05/10-180609 </a:t>
            </a:r>
            <a:endParaRPr lang="en-US" altLang="zh-CN" dirty="0"/>
          </a:p>
          <a:p>
            <a:r>
              <a:rPr lang="en-US" altLang="zh-CN" dirty="0" smtClean="0"/>
              <a:t>All detectors in all days are stable (D16 is stopped)</a:t>
            </a:r>
            <a:endParaRPr lang="zh-CN" altLang="en-US" dirty="0" smtClean="0"/>
          </a:p>
        </p:txBody>
      </p:sp>
      <p:sp>
        <p:nvSpPr>
          <p:cNvPr id="6" name="文本框 5"/>
          <p:cNvSpPr txBox="1"/>
          <p:nvPr/>
        </p:nvSpPr>
        <p:spPr>
          <a:xfrm>
            <a:off x="7802880" y="2007785"/>
            <a:ext cx="80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days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30169" y="351473"/>
            <a:ext cx="1457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Events/hour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11340" y="368687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Trigger=0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157460" y="3734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Trigger=1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11340" y="2841139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Trigger=3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157460" y="2861092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Trigger=5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018020" y="5128925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Trigger=7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614660" y="5128925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All 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610600" y="2162805"/>
            <a:ext cx="17162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</a:rPr>
              <a:t>Raining cover of D2 was blew off </a:t>
            </a:r>
            <a:endParaRPr lang="zh-CN" altLang="en-US" dirty="0">
              <a:solidFill>
                <a:prstClr val="black"/>
              </a:solidFill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>
            <a:off x="9403978" y="2485970"/>
            <a:ext cx="1210682" cy="1160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9679144" y="100392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3-fold</a:t>
            </a:r>
            <a:endParaRPr lang="zh-CN" altLang="en-US" dirty="0">
              <a:solidFill>
                <a:prstClr val="black"/>
              </a:solidFill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>
            <a:off x="10072768" y="1191688"/>
            <a:ext cx="169384" cy="615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9966960" y="5686991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3-fold</a:t>
            </a:r>
            <a:endParaRPr lang="zh-CN" altLang="en-US" dirty="0">
              <a:solidFill>
                <a:prstClr val="black"/>
              </a:solidFill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>
            <a:off x="10097372" y="5842099"/>
            <a:ext cx="169384" cy="615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71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472" y="-39432"/>
            <a:ext cx="5566328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1344" y="237208"/>
            <a:ext cx="5832648" cy="1143000"/>
          </a:xfrm>
        </p:spPr>
        <p:txBody>
          <a:bodyPr/>
          <a:lstStyle/>
          <a:p>
            <a:r>
              <a:rPr lang="en-US" altLang="zh-CN" dirty="0" err="1" smtClean="0"/>
              <a:t>Sp</a:t>
            </a:r>
            <a:r>
              <a:rPr lang="en-US" altLang="zh-CN" dirty="0" smtClean="0"/>
              <a:t>: charged spectrum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3931920" cy="4351338"/>
          </a:xfrm>
        </p:spPr>
        <p:txBody>
          <a:bodyPr/>
          <a:lstStyle/>
          <a:p>
            <a:r>
              <a:rPr lang="en-US" altLang="zh-CN" dirty="0" smtClean="0"/>
              <a:t>2018/05/10-180609 </a:t>
            </a:r>
            <a:endParaRPr lang="en-US" altLang="zh-CN" dirty="0"/>
          </a:p>
          <a:p>
            <a:r>
              <a:rPr lang="en-US" altLang="zh-CN" dirty="0" smtClean="0"/>
              <a:t>All detectors in all days are stable (D16 is stopped)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0920536" y="2708920"/>
            <a:ext cx="1175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Detector 2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913870" y="45522"/>
            <a:ext cx="929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180510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868900" y="5992297"/>
            <a:ext cx="929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180609</a:t>
            </a:r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01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527" y="1511133"/>
            <a:ext cx="5607757" cy="509872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49" y="1674938"/>
            <a:ext cx="5468186" cy="504918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 err="1" smtClean="0"/>
              <a:t>Sp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2606040" y="1234440"/>
            <a:ext cx="1813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Mean value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596772" y="1142193"/>
            <a:ext cx="1813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RMS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23964" y="1766914"/>
            <a:ext cx="1175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Detector 1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165767" y="1783014"/>
            <a:ext cx="1175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Detector 1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432967" y="5105334"/>
            <a:ext cx="1292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Detector 15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55255" y="5105334"/>
            <a:ext cx="1292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Detector 15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667132" y="2891519"/>
            <a:ext cx="929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days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4059" y="2891519"/>
            <a:ext cx="929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days</a:t>
            </a:r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82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348" y="0"/>
            <a:ext cx="554729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465320" cy="1325563"/>
          </a:xfrm>
        </p:spPr>
        <p:txBody>
          <a:bodyPr>
            <a:normAutofit/>
          </a:bodyPr>
          <a:lstStyle/>
          <a:p>
            <a:r>
              <a:rPr lang="en-US" altLang="zh-CN" sz="3600" dirty="0" smtClean="0"/>
              <a:t>Nm: neutron spectrum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690688"/>
            <a:ext cx="3229349" cy="3466504"/>
          </a:xfrm>
        </p:spPr>
        <p:txBody>
          <a:bodyPr>
            <a:normAutofit fontScale="92500"/>
          </a:bodyPr>
          <a:lstStyle/>
          <a:p>
            <a:r>
              <a:rPr lang="en-US" altLang="zh-CN" dirty="0" smtClean="0"/>
              <a:t>2018/05/10-180609 </a:t>
            </a:r>
            <a:endParaRPr lang="en-US" altLang="zh-CN" dirty="0"/>
          </a:p>
          <a:p>
            <a:r>
              <a:rPr lang="en-US" altLang="zh-CN" dirty="0" smtClean="0"/>
              <a:t>Raining cover of D2 was blew off until reused </a:t>
            </a:r>
            <a:r>
              <a:rPr lang="en-US" altLang="zh-CN" dirty="0"/>
              <a:t>by </a:t>
            </a:r>
            <a:r>
              <a:rPr lang="en-US" altLang="zh-CN" dirty="0" err="1" smtClean="0"/>
              <a:t>Maoyuan</a:t>
            </a:r>
            <a:r>
              <a:rPr lang="en-US" altLang="zh-CN" dirty="0" smtClean="0"/>
              <a:t> on </a:t>
            </a:r>
            <a:r>
              <a:rPr lang="en-US" altLang="zh-CN" dirty="0"/>
              <a:t>180606.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10919170" y="2776418"/>
            <a:ext cx="1175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Detector 2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835502" y="184666"/>
            <a:ext cx="929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180510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835502" y="5852623"/>
            <a:ext cx="929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180609</a:t>
            </a:r>
            <a:endParaRPr lang="zh-CN" altLang="en-US" dirty="0">
              <a:solidFill>
                <a:prstClr val="black"/>
              </a:solidFill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>
            <a:off x="2927648" y="4005064"/>
            <a:ext cx="5549345" cy="13746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8102129" y="2961084"/>
            <a:ext cx="929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180527</a:t>
            </a:r>
            <a:endParaRPr lang="zh-CN" altLang="en-US" dirty="0">
              <a:solidFill>
                <a:prstClr val="black"/>
              </a:solidFill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>
            <a:off x="3863752" y="2852936"/>
            <a:ext cx="4238377" cy="591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09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689" y="1453092"/>
            <a:ext cx="5836321" cy="5404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33" y="1453092"/>
            <a:ext cx="5606298" cy="51767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 smtClean="0"/>
              <a:t>Nm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2606040" y="1234440"/>
            <a:ext cx="1813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Mean value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596772" y="1142193"/>
            <a:ext cx="1813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RMS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952374"/>
            <a:ext cx="1175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Detector 1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165767" y="1783014"/>
            <a:ext cx="1175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Detector 1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803220" y="5105268"/>
            <a:ext cx="1292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Detector 15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55255" y="5105334"/>
            <a:ext cx="1292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Detector 15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73380" y="2891519"/>
            <a:ext cx="929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days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667132" y="2891519"/>
            <a:ext cx="929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days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54964" y="310674"/>
            <a:ext cx="17162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</a:rPr>
              <a:t>Raining cover of D2 was blew off </a:t>
            </a:r>
            <a:endParaRPr lang="zh-CN" altLang="en-US" dirty="0">
              <a:solidFill>
                <a:prstClr val="black"/>
              </a:solidFill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 flipH="1">
            <a:off x="1874520" y="972754"/>
            <a:ext cx="975360" cy="11642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3688080" y="957005"/>
            <a:ext cx="4191000" cy="13647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61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34" y="1232020"/>
            <a:ext cx="7302461" cy="53211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995" y="2488820"/>
            <a:ext cx="3955192" cy="35727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-93543"/>
            <a:ext cx="10515600" cy="1325563"/>
          </a:xfrm>
        </p:spPr>
        <p:txBody>
          <a:bodyPr/>
          <a:lstStyle/>
          <a:p>
            <a:r>
              <a:rPr lang="en-US" altLang="zh-CN" dirty="0" smtClean="0"/>
              <a:t>d8 vs d5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751024"/>
            <a:ext cx="10515600" cy="1313815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2018/05/10-180609  (D16 is stopped)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8587106" y="3628869"/>
            <a:ext cx="2585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d8/d5=14.03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192473" y="5995482"/>
            <a:ext cx="90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slope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7638416" y="2185587"/>
            <a:ext cx="118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detectors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981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内容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124744"/>
            <a:ext cx="10972800" cy="5121275"/>
          </a:xfrm>
        </p:spPr>
        <p:txBody>
          <a:bodyPr>
            <a:noAutofit/>
          </a:bodyPr>
          <a:lstStyle/>
          <a:p>
            <a:pPr marL="914400" lvl="1" indent="-514350">
              <a:buFont typeface="+mj-lt"/>
              <a:buAutoNum type="arabicPeriod"/>
            </a:pPr>
            <a:r>
              <a:rPr lang="zh-CN" altLang="en-US" sz="2800" dirty="0" smtClean="0">
                <a:latin typeface="黑体" panose="02010609060101010101" pitchFamily="49" charset="-122"/>
              </a:rPr>
              <a:t>俄罗斯方面</a:t>
            </a:r>
            <a:endParaRPr lang="en-US" altLang="zh-CN" sz="2800" dirty="0" smtClean="0">
              <a:latin typeface="黑体" panose="02010609060101010101" pitchFamily="49" charset="-122"/>
            </a:endParaRPr>
          </a:p>
          <a:p>
            <a:pPr marL="914400" lvl="1" indent="-514350">
              <a:buFont typeface="+mj-lt"/>
              <a:buAutoNum type="arabicPeriod"/>
            </a:pPr>
            <a:r>
              <a:rPr lang="en-US" altLang="zh-CN" sz="2800" dirty="0" smtClean="0">
                <a:latin typeface="黑体" panose="02010609060101010101" pitchFamily="49" charset="-122"/>
              </a:rPr>
              <a:t>PRISMA-YBJ</a:t>
            </a:r>
            <a:r>
              <a:rPr lang="zh-CN" altLang="en-US" sz="2800" dirty="0" smtClean="0">
                <a:latin typeface="黑体" panose="02010609060101010101" pitchFamily="49" charset="-122"/>
              </a:rPr>
              <a:t>（</a:t>
            </a:r>
            <a:r>
              <a:rPr lang="en-US" altLang="zh-CN" sz="2800" dirty="0" smtClean="0">
                <a:latin typeface="黑体" panose="02010609060101010101" pitchFamily="49" charset="-122"/>
              </a:rPr>
              <a:t>4</a:t>
            </a:r>
            <a:r>
              <a:rPr lang="zh-CN" altLang="en-US" sz="2800" dirty="0" smtClean="0">
                <a:latin typeface="黑体" panose="02010609060101010101" pitchFamily="49" charset="-122"/>
              </a:rPr>
              <a:t>台）数据分析</a:t>
            </a:r>
            <a:endParaRPr lang="en-US" altLang="zh-CN" sz="2800" dirty="0" smtClean="0">
              <a:latin typeface="黑体" panose="02010609060101010101" pitchFamily="49" charset="-122"/>
            </a:endParaRPr>
          </a:p>
          <a:p>
            <a:pPr marL="914400" lvl="1" indent="-514350">
              <a:buFont typeface="+mj-lt"/>
              <a:buAutoNum type="arabicPeriod"/>
            </a:pPr>
            <a:r>
              <a:rPr lang="en-US" altLang="zh-CN" sz="2800" dirty="0" smtClean="0">
                <a:latin typeface="黑体" panose="02010609060101010101" pitchFamily="49" charset="-122"/>
              </a:rPr>
              <a:t>PRISMA-TU</a:t>
            </a:r>
            <a:r>
              <a:rPr lang="zh-CN" altLang="en-US" sz="2800" dirty="0" smtClean="0">
                <a:latin typeface="黑体" panose="02010609060101010101" pitchFamily="49" charset="-122"/>
              </a:rPr>
              <a:t> （</a:t>
            </a:r>
            <a:r>
              <a:rPr lang="en-US" altLang="zh-CN" sz="2800" dirty="0">
                <a:latin typeface="黑体" panose="02010609060101010101" pitchFamily="49" charset="-122"/>
              </a:rPr>
              <a:t>4</a:t>
            </a:r>
            <a:r>
              <a:rPr lang="zh-CN" altLang="en-US" sz="2800" dirty="0">
                <a:latin typeface="黑体" panose="02010609060101010101" pitchFamily="49" charset="-122"/>
              </a:rPr>
              <a:t>台）正在运行</a:t>
            </a:r>
            <a:endParaRPr lang="en-US" altLang="zh-CN" sz="2800" dirty="0">
              <a:latin typeface="黑体" panose="02010609060101010101" pitchFamily="49" charset="-122"/>
            </a:endParaRPr>
          </a:p>
          <a:p>
            <a:pPr marL="914400" lvl="1" indent="-514350">
              <a:buFont typeface="+mj-lt"/>
              <a:buAutoNum type="arabicPeriod"/>
            </a:pPr>
            <a:r>
              <a:rPr lang="en-US" altLang="zh-CN" sz="2800" dirty="0" smtClean="0">
                <a:latin typeface="黑体" panose="02010609060101010101" pitchFamily="49" charset="-122"/>
              </a:rPr>
              <a:t>16</a:t>
            </a:r>
            <a:r>
              <a:rPr lang="zh-CN" altLang="en-US" sz="2800" dirty="0" smtClean="0">
                <a:latin typeface="黑体" panose="02010609060101010101" pitchFamily="49" charset="-122"/>
              </a:rPr>
              <a:t>台正在</a:t>
            </a:r>
            <a:r>
              <a:rPr lang="zh-CN" altLang="en-US" sz="2800" dirty="0">
                <a:latin typeface="黑体" panose="02010609060101010101" pitchFamily="49" charset="-122"/>
              </a:rPr>
              <a:t>运行</a:t>
            </a:r>
            <a:endParaRPr lang="en-US" altLang="zh-CN" sz="2800" dirty="0">
              <a:latin typeface="黑体" panose="02010609060101010101" pitchFamily="49" charset="-122"/>
            </a:endParaRPr>
          </a:p>
          <a:p>
            <a:pPr marL="914400" lvl="1" indent="-514350">
              <a:buFont typeface="+mj-lt"/>
              <a:buAutoNum type="arabicPeriod"/>
            </a:pPr>
            <a:r>
              <a:rPr lang="en-US" altLang="zh-CN" sz="2800" dirty="0" smtClean="0">
                <a:latin typeface="黑体" panose="02010609060101010101" pitchFamily="49" charset="-122"/>
              </a:rPr>
              <a:t>64</a:t>
            </a:r>
            <a:r>
              <a:rPr lang="zh-CN" altLang="en-US" sz="2800" dirty="0" smtClean="0">
                <a:latin typeface="黑体" panose="02010609060101010101" pitchFamily="49" charset="-122"/>
              </a:rPr>
              <a:t>台筹备情况</a:t>
            </a:r>
            <a:endParaRPr lang="en-US" altLang="zh-CN" sz="2800" dirty="0" smtClean="0">
              <a:latin typeface="黑体" panose="02010609060101010101" pitchFamily="49" charset="-122"/>
            </a:endParaRPr>
          </a:p>
          <a:p>
            <a:pPr marL="914400" lvl="1" indent="-514350">
              <a:buFont typeface="+mj-lt"/>
              <a:buAutoNum type="arabicPeriod"/>
            </a:pPr>
            <a:r>
              <a:rPr lang="en-US" altLang="zh-CN" sz="2800" dirty="0" smtClean="0">
                <a:latin typeface="黑体" panose="02010609060101010101" pitchFamily="49" charset="-122"/>
              </a:rPr>
              <a:t>400</a:t>
            </a:r>
            <a:r>
              <a:rPr lang="zh-CN" altLang="en-US" sz="2800" dirty="0" smtClean="0">
                <a:latin typeface="黑体" panose="02010609060101010101" pitchFamily="49" charset="-122"/>
              </a:rPr>
              <a:t>台需求考虑</a:t>
            </a:r>
            <a:endParaRPr lang="en-US" altLang="zh-CN" sz="3200" dirty="0"/>
          </a:p>
          <a:p>
            <a:pPr marL="914400" lvl="1" indent="-514350">
              <a:buFont typeface="+mj-lt"/>
              <a:buAutoNum type="arabicPeriod"/>
            </a:pPr>
            <a:r>
              <a:rPr lang="zh-CN" altLang="en-US" sz="2800" dirty="0">
                <a:latin typeface="黑体" panose="02010609060101010101" pitchFamily="49" charset="-122"/>
              </a:rPr>
              <a:t>总结</a:t>
            </a:r>
            <a:endParaRPr lang="en-US" altLang="zh-CN" sz="2800" dirty="0">
              <a:latin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718956-2D72-4DEF-A1EC-D7F8C6ED6A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8120" y="365125"/>
            <a:ext cx="2199686" cy="1325563"/>
          </a:xfrm>
        </p:spPr>
        <p:txBody>
          <a:bodyPr>
            <a:noAutofit/>
          </a:bodyPr>
          <a:lstStyle/>
          <a:p>
            <a:r>
              <a:rPr lang="en-US" altLang="zh-CN" sz="2800" dirty="0" smtClean="0"/>
              <a:t>180511</a:t>
            </a:r>
            <a:br>
              <a:rPr lang="en-US" altLang="zh-CN" sz="2800" dirty="0" smtClean="0"/>
            </a:br>
            <a:r>
              <a:rPr lang="en-US" altLang="zh-CN" sz="2800" dirty="0" smtClean="0"/>
              <a:t>event 2735</a:t>
            </a:r>
            <a:br>
              <a:rPr lang="en-US" altLang="zh-CN" sz="2800" dirty="0" smtClean="0"/>
            </a:br>
            <a:r>
              <a:rPr lang="en-US" altLang="zh-CN" sz="2800" dirty="0" smtClean="0"/>
              <a:t>detector 10</a:t>
            </a:r>
            <a:endParaRPr lang="zh-CN" altLang="en-US" sz="2800" dirty="0"/>
          </a:p>
        </p:txBody>
      </p:sp>
      <p:grpSp>
        <p:nvGrpSpPr>
          <p:cNvPr id="3" name="组合 2"/>
          <p:cNvGrpSpPr/>
          <p:nvPr/>
        </p:nvGrpSpPr>
        <p:grpSpPr>
          <a:xfrm>
            <a:off x="4465320" y="180011"/>
            <a:ext cx="7904434" cy="6677989"/>
            <a:chOff x="3368040" y="180011"/>
            <a:chExt cx="7904434" cy="6677989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68040" y="180011"/>
              <a:ext cx="7620000" cy="1542109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68040" y="1800618"/>
              <a:ext cx="7904434" cy="5057382"/>
            </a:xfrm>
            <a:prstGeom prst="rect">
              <a:avLst/>
            </a:prstGeom>
          </p:spPr>
        </p:pic>
        <p:cxnSp>
          <p:nvCxnSpPr>
            <p:cNvPr id="6" name="直接连接符 5"/>
            <p:cNvCxnSpPr/>
            <p:nvPr/>
          </p:nvCxnSpPr>
          <p:spPr>
            <a:xfrm flipH="1">
              <a:off x="4053840" y="3901440"/>
              <a:ext cx="1239566" cy="777240"/>
            </a:xfrm>
            <a:prstGeom prst="line">
              <a:avLst/>
            </a:prstGeom>
            <a:ln w="349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5760720" y="3901440"/>
              <a:ext cx="5044440" cy="777240"/>
            </a:xfrm>
            <a:prstGeom prst="line">
              <a:avLst/>
            </a:prstGeom>
            <a:ln w="349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/>
            <p:nvPr/>
          </p:nvSpPr>
          <p:spPr>
            <a:xfrm>
              <a:off x="4687616" y="512050"/>
              <a:ext cx="6650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solidFill>
                    <a:srgbClr val="FF0000"/>
                  </a:solidFill>
                </a:rPr>
                <a:t>1</a:t>
              </a:r>
              <a:endParaRPr lang="zh-CN" alt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764184" y="620971"/>
              <a:ext cx="6650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</a:rPr>
                <a:t>2</a:t>
              </a:r>
              <a:endParaRPr lang="zh-CN" altLang="en-US" sz="2800" dirty="0">
                <a:solidFill>
                  <a:srgbClr val="FF0000"/>
                </a:solidFill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 flipH="1">
              <a:off x="4002578" y="1605428"/>
              <a:ext cx="700278" cy="329456"/>
            </a:xfrm>
            <a:prstGeom prst="line">
              <a:avLst/>
            </a:prstGeom>
            <a:ln w="349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6096693" y="1599188"/>
              <a:ext cx="4708467" cy="341900"/>
            </a:xfrm>
            <a:prstGeom prst="line">
              <a:avLst/>
            </a:prstGeom>
            <a:ln w="349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/>
          <a:srcRect r="52607"/>
          <a:stretch/>
        </p:blipFill>
        <p:spPr>
          <a:xfrm>
            <a:off x="139208" y="2316479"/>
            <a:ext cx="4204039" cy="435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40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ph idx="1"/>
          </p:nvPr>
        </p:nvSpPr>
        <p:spPr>
          <a:xfrm>
            <a:off x="495300" y="549657"/>
            <a:ext cx="684276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Time resolution: double-difference </a:t>
            </a:r>
            <a:r>
              <a:rPr lang="en-US" altLang="zh-CN" dirty="0" smtClean="0"/>
              <a:t>method</a:t>
            </a:r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7" t="10222" r="6444" b="10222"/>
          <a:stretch/>
        </p:blipFill>
        <p:spPr>
          <a:xfrm>
            <a:off x="7355944" y="0"/>
            <a:ext cx="3596640" cy="67413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148" y="1295400"/>
            <a:ext cx="4203212" cy="402336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95300" y="5618798"/>
            <a:ext cx="63927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/>
              <a:t>time resolution of </a:t>
            </a:r>
            <a:r>
              <a:rPr lang="en-US" altLang="zh-CN" sz="2400" b="1" dirty="0" smtClean="0"/>
              <a:t>an </a:t>
            </a:r>
            <a:r>
              <a:rPr lang="en-US" altLang="zh-CN" sz="2400" b="1" dirty="0" err="1"/>
              <a:t>en</a:t>
            </a:r>
            <a:r>
              <a:rPr lang="en-US" altLang="zh-CN" sz="2400" b="1" dirty="0"/>
              <a:t>-detector </a:t>
            </a:r>
            <a:r>
              <a:rPr lang="en-US" altLang="zh-CN" sz="2400" b="1" dirty="0" smtClean="0"/>
              <a:t>is equal </a:t>
            </a:r>
            <a:r>
              <a:rPr lang="en-US" altLang="zh-CN" sz="2400" b="1" dirty="0"/>
              <a:t>to 6 ns </a:t>
            </a:r>
            <a:r>
              <a:rPr lang="en-US" altLang="zh-CN" sz="2400" b="1" dirty="0" smtClean="0"/>
              <a:t>even </a:t>
            </a:r>
            <a:r>
              <a:rPr lang="en-US" altLang="zh-CN" sz="2400" b="1" dirty="0"/>
              <a:t>using ADC step of 20 ns. </a:t>
            </a:r>
          </a:p>
        </p:txBody>
      </p:sp>
    </p:spTree>
    <p:extLst>
      <p:ext uri="{BB962C8B-B14F-4D97-AF65-F5344CB8AC3E}">
        <p14:creationId xmlns:p14="http://schemas.microsoft.com/office/powerpoint/2010/main" val="182884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9580" y="260698"/>
            <a:ext cx="10972800" cy="1143000"/>
          </a:xfrm>
        </p:spPr>
        <p:txBody>
          <a:bodyPr>
            <a:normAutofit/>
          </a:bodyPr>
          <a:lstStyle/>
          <a:p>
            <a:pPr marL="400050" lvl="1" algn="ctr"/>
            <a:r>
              <a:rPr lang="zh-CN" altLang="en-US" sz="4400" kern="1200" dirty="0" smtClean="0">
                <a:solidFill>
                  <a:schemeClr val="tx1"/>
                </a:solidFill>
                <a:latin typeface="+mj-lt"/>
                <a:ea typeface="华文隶书" pitchFamily="2" charset="-122"/>
                <a:cs typeface="+mj-cs"/>
              </a:rPr>
              <a:t>五</a:t>
            </a:r>
            <a:r>
              <a:rPr lang="zh-CN" altLang="en-US" sz="4400" kern="1200" dirty="0">
                <a:solidFill>
                  <a:schemeClr val="tx1"/>
                </a:solidFill>
                <a:latin typeface="+mj-lt"/>
                <a:ea typeface="华文隶书" pitchFamily="2" charset="-122"/>
                <a:cs typeface="+mj-cs"/>
              </a:rPr>
              <a:t>、</a:t>
            </a:r>
            <a:r>
              <a:rPr lang="en-US" altLang="zh-CN" sz="4400" kern="1200" dirty="0" smtClean="0">
                <a:solidFill>
                  <a:schemeClr val="tx1"/>
                </a:solidFill>
                <a:latin typeface="+mj-lt"/>
                <a:ea typeface="华文隶书" pitchFamily="2" charset="-122"/>
                <a:cs typeface="+mj-cs"/>
              </a:rPr>
              <a:t>64</a:t>
            </a:r>
            <a:r>
              <a:rPr lang="zh-CN" altLang="en-US" sz="4400" kern="1200" dirty="0" smtClean="0">
                <a:solidFill>
                  <a:schemeClr val="tx1"/>
                </a:solidFill>
                <a:latin typeface="+mj-lt"/>
                <a:ea typeface="华文隶书" pitchFamily="2" charset="-122"/>
                <a:cs typeface="+mj-cs"/>
              </a:rPr>
              <a:t>台筹备</a:t>
            </a:r>
            <a:r>
              <a:rPr lang="zh-CN" altLang="en-US" sz="4400" kern="1200" dirty="0">
                <a:solidFill>
                  <a:schemeClr val="tx1"/>
                </a:solidFill>
                <a:latin typeface="+mj-lt"/>
                <a:ea typeface="华文隶书" pitchFamily="2" charset="-122"/>
                <a:cs typeface="+mj-cs"/>
              </a:rPr>
              <a:t>情况</a:t>
            </a:r>
            <a:endParaRPr lang="en-US" altLang="zh-CN" sz="4400" kern="1200" dirty="0">
              <a:solidFill>
                <a:schemeClr val="tx1"/>
              </a:solidFill>
              <a:latin typeface="+mj-lt"/>
              <a:ea typeface="华文隶书" pitchFamily="2" charset="-122"/>
              <a:cs typeface="+mj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67408" y="1403698"/>
            <a:ext cx="10297144" cy="497795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dirty="0" smtClean="0">
                <a:latin typeface="黑体" panose="02010609060101010101" pitchFamily="49" charset="-122"/>
              </a:rPr>
              <a:t>PRISMA-16</a:t>
            </a:r>
            <a:r>
              <a:rPr lang="zh-CN" altLang="en-US" dirty="0" smtClean="0">
                <a:latin typeface="黑体" panose="02010609060101010101" pitchFamily="49" charset="-122"/>
              </a:rPr>
              <a:t>西藏大学</a:t>
            </a:r>
            <a:r>
              <a:rPr lang="zh-CN" altLang="en-US" dirty="0">
                <a:latin typeface="黑体" panose="02010609060101010101" pitchFamily="49" charset="-122"/>
              </a:rPr>
              <a:t>投入</a:t>
            </a:r>
            <a:r>
              <a:rPr lang="zh-CN" altLang="en-US" dirty="0" smtClean="0">
                <a:latin typeface="黑体" panose="02010609060101010101" pitchFamily="49" charset="-122"/>
              </a:rPr>
              <a:t>经费并提供运行场地、负责运行维护</a:t>
            </a:r>
            <a:r>
              <a:rPr lang="zh-CN" altLang="en-US" dirty="0">
                <a:latin typeface="黑体" panose="02010609060101010101" pitchFamily="49" charset="-122"/>
              </a:rPr>
              <a:t>；</a:t>
            </a:r>
            <a:endParaRPr lang="en-US" altLang="zh-CN" dirty="0" smtClean="0">
              <a:latin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zh-CN" altLang="en-US" dirty="0" smtClean="0">
                <a:latin typeface="黑体" panose="02010609060101010101" pitchFamily="49" charset="-122"/>
              </a:rPr>
              <a:t>西藏大学投入经费制作</a:t>
            </a:r>
            <a:r>
              <a:rPr lang="en-US" altLang="zh-CN" dirty="0">
                <a:latin typeface="黑体" panose="02010609060101010101" pitchFamily="49" charset="-122"/>
              </a:rPr>
              <a:t>34</a:t>
            </a:r>
            <a:r>
              <a:rPr lang="zh-CN" altLang="en-US" dirty="0">
                <a:latin typeface="黑体" panose="02010609060101010101" pitchFamily="49" charset="-122"/>
              </a:rPr>
              <a:t>台</a:t>
            </a:r>
            <a:r>
              <a:rPr lang="zh-CN" altLang="en-US" dirty="0" smtClean="0">
                <a:latin typeface="黑体" panose="02010609060101010101" pitchFamily="49" charset="-122"/>
              </a:rPr>
              <a:t>探测器</a:t>
            </a:r>
            <a:r>
              <a:rPr lang="zh-CN" altLang="en-US" dirty="0">
                <a:latin typeface="黑体" panose="02010609060101010101" pitchFamily="49" charset="-122"/>
              </a:rPr>
              <a:t>；</a:t>
            </a:r>
            <a:endParaRPr lang="en-US" altLang="zh-CN" dirty="0" smtClean="0">
              <a:latin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zh-CN" altLang="en-US" dirty="0" smtClean="0">
                <a:latin typeface="黑体" panose="02010609060101010101" pitchFamily="49" charset="-122"/>
              </a:rPr>
              <a:t>高能</a:t>
            </a:r>
            <a:r>
              <a:rPr lang="zh-CN" altLang="en-US" dirty="0">
                <a:latin typeface="黑体" panose="02010609060101010101" pitchFamily="49" charset="-122"/>
              </a:rPr>
              <a:t>所</a:t>
            </a:r>
            <a:r>
              <a:rPr lang="zh-CN" altLang="zh-CN" dirty="0" smtClean="0">
                <a:latin typeface="黑体" panose="02010609060101010101" pitchFamily="49" charset="-122"/>
              </a:rPr>
              <a:t>获得中科院</a:t>
            </a:r>
            <a:r>
              <a:rPr lang="zh-CN" altLang="zh-CN" dirty="0">
                <a:latin typeface="黑体" panose="02010609060101010101" pitchFamily="49" charset="-122"/>
              </a:rPr>
              <a:t>对外合作重点</a:t>
            </a:r>
            <a:r>
              <a:rPr lang="zh-CN" altLang="zh-CN" dirty="0" smtClean="0">
                <a:latin typeface="黑体" panose="02010609060101010101" pitchFamily="49" charset="-122"/>
              </a:rPr>
              <a:t>项目</a:t>
            </a:r>
            <a:r>
              <a:rPr lang="zh-CN" altLang="en-US" dirty="0" smtClean="0">
                <a:latin typeface="黑体" panose="02010609060101010101" pitchFamily="49" charset="-122"/>
              </a:rPr>
              <a:t>支持制作</a:t>
            </a:r>
            <a:r>
              <a:rPr lang="en-US" altLang="zh-CN" dirty="0" smtClean="0">
                <a:latin typeface="黑体" panose="02010609060101010101" pitchFamily="49" charset="-122"/>
              </a:rPr>
              <a:t>16</a:t>
            </a:r>
            <a:r>
              <a:rPr lang="zh-CN" altLang="en-US" dirty="0" smtClean="0">
                <a:latin typeface="黑体" panose="02010609060101010101" pitchFamily="49" charset="-122"/>
              </a:rPr>
              <a:t>台探测器；</a:t>
            </a:r>
            <a:endParaRPr lang="en-US" altLang="zh-CN" dirty="0">
              <a:latin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zh-CN" altLang="en-US" dirty="0" smtClean="0">
                <a:latin typeface="黑体" panose="02010609060101010101" pitchFamily="49" charset="-122"/>
              </a:rPr>
              <a:t>高能所</a:t>
            </a:r>
            <a:r>
              <a:rPr lang="zh-CN" altLang="zh-CN" dirty="0" smtClean="0"/>
              <a:t>粒子</a:t>
            </a:r>
            <a:r>
              <a:rPr lang="zh-CN" altLang="zh-CN" dirty="0"/>
              <a:t>天体物理重点</a:t>
            </a:r>
            <a:r>
              <a:rPr lang="zh-CN" altLang="zh-CN" dirty="0" smtClean="0"/>
              <a:t>实验室</a:t>
            </a:r>
            <a:r>
              <a:rPr lang="zh-CN" altLang="en-US" dirty="0" smtClean="0"/>
              <a:t>重点</a:t>
            </a:r>
            <a:r>
              <a:rPr lang="zh-CN" altLang="zh-CN" dirty="0" smtClean="0"/>
              <a:t>开放课题</a:t>
            </a:r>
            <a:r>
              <a:rPr lang="zh-CN" altLang="en-US" dirty="0" smtClean="0"/>
              <a:t>支持探测器的研制与标定</a:t>
            </a:r>
            <a:r>
              <a:rPr lang="en-US" altLang="zh-CN" dirty="0" smtClean="0"/>
              <a:t>;</a:t>
            </a:r>
            <a:endParaRPr lang="en-US" altLang="zh-CN" dirty="0" smtClean="0">
              <a:latin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zh-CN" altLang="en-US" dirty="0" smtClean="0">
                <a:latin typeface="黑体" panose="02010609060101010101" pitchFamily="49" charset="-122"/>
              </a:rPr>
              <a:t>俄罗斯提供高效率的闪烁体、</a:t>
            </a:r>
            <a:r>
              <a:rPr lang="en-US" altLang="zh-CN" dirty="0" smtClean="0">
                <a:latin typeface="黑体" panose="02010609060101010101" pitchFamily="49" charset="-122"/>
              </a:rPr>
              <a:t>PMT</a:t>
            </a:r>
            <a:r>
              <a:rPr lang="zh-CN" altLang="en-US" dirty="0" smtClean="0">
                <a:latin typeface="黑体" panose="02010609060101010101" pitchFamily="49" charset="-122"/>
              </a:rPr>
              <a:t>分压器、前端电子学；</a:t>
            </a:r>
            <a:endParaRPr lang="en-US" altLang="zh-CN" dirty="0" smtClean="0">
              <a:latin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zh-CN" altLang="en-US" dirty="0" smtClean="0">
                <a:latin typeface="黑体" panose="02010609060101010101" pitchFamily="49" charset="-122"/>
              </a:rPr>
              <a:t>四川大学研制</a:t>
            </a:r>
            <a:r>
              <a:rPr lang="en-US" altLang="zh-CN" dirty="0" smtClean="0">
                <a:latin typeface="黑体" panose="02010609060101010101" pitchFamily="49" charset="-122"/>
              </a:rPr>
              <a:t>FADC</a:t>
            </a:r>
            <a:r>
              <a:rPr lang="zh-CN" altLang="en-US" dirty="0" smtClean="0">
                <a:latin typeface="黑体" panose="02010609060101010101" pitchFamily="49" charset="-122"/>
              </a:rPr>
              <a:t>；</a:t>
            </a:r>
            <a:endParaRPr lang="en-US" altLang="zh-CN" dirty="0" smtClean="0">
              <a:latin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zh-CN" altLang="en-US" dirty="0" smtClean="0">
                <a:latin typeface="黑体" panose="02010609060101010101" pitchFamily="49" charset="-122"/>
              </a:rPr>
              <a:t>河北师范大学进行探测器制造、测试；</a:t>
            </a:r>
            <a:endParaRPr lang="en-US" altLang="zh-CN" dirty="0" smtClean="0">
              <a:latin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zh-CN" altLang="en-US" dirty="0" smtClean="0">
                <a:latin typeface="黑体" panose="02010609060101010101" pitchFamily="49" charset="-122"/>
              </a:rPr>
              <a:t>添加小白兔系统，</a:t>
            </a:r>
            <a:r>
              <a:rPr lang="en-US" altLang="zh-CN" dirty="0" smtClean="0">
                <a:latin typeface="黑体" panose="02010609060101010101" pitchFamily="49" charset="-122"/>
              </a:rPr>
              <a:t>DAQ</a:t>
            </a:r>
            <a:r>
              <a:rPr lang="zh-CN" altLang="en-US" dirty="0" smtClean="0">
                <a:latin typeface="黑体" panose="02010609060101010101" pitchFamily="49" charset="-122"/>
              </a:rPr>
              <a:t>将融入</a:t>
            </a:r>
            <a:r>
              <a:rPr lang="en-US" altLang="zh-CN" dirty="0" smtClean="0">
                <a:latin typeface="黑体" panose="02010609060101010101" pitchFamily="49" charset="-122"/>
              </a:rPr>
              <a:t>LHAASO</a:t>
            </a:r>
            <a:r>
              <a:rPr lang="zh-CN" altLang="en-US" dirty="0" smtClean="0">
                <a:latin typeface="黑体" panose="02010609060101010101" pitchFamily="49" charset="-122"/>
              </a:rPr>
              <a:t>。</a:t>
            </a:r>
            <a:endParaRPr lang="en-US" altLang="zh-CN" dirty="0" smtClean="0">
              <a:latin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718956-2D72-4DEF-A1EC-D7F8C6ED6A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4999"/>
          <a:stretch/>
        </p:blipFill>
        <p:spPr>
          <a:xfrm>
            <a:off x="5159896" y="350880"/>
            <a:ext cx="4855411" cy="6384579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1559496" y="2276872"/>
            <a:ext cx="3055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/>
              <a:t>64</a:t>
            </a:r>
            <a:r>
              <a:rPr lang="zh-CN" altLang="en-US" sz="2000" b="1" dirty="0" smtClean="0"/>
              <a:t> </a:t>
            </a:r>
            <a:r>
              <a:rPr lang="en-US" altLang="zh-CN" sz="2000" b="1" dirty="0" smtClean="0"/>
              <a:t>detectors layout 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9043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690" y="1471454"/>
            <a:ext cx="9144000" cy="51816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24840" y="556260"/>
            <a:ext cx="6479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34+16</a:t>
            </a:r>
            <a:r>
              <a:rPr lang="zh-CN" altLang="en-US" sz="2800" dirty="0" smtClean="0">
                <a:solidFill>
                  <a:prstClr val="black"/>
                </a:solidFill>
              </a:rPr>
              <a:t>个</a:t>
            </a:r>
            <a:r>
              <a:rPr lang="zh-CN" altLang="en-US" sz="2800" dirty="0">
                <a:solidFill>
                  <a:prstClr val="black"/>
                </a:solidFill>
              </a:rPr>
              <a:t>探测器装配调试正在进行中。。。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965960" y="1638300"/>
            <a:ext cx="5715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prstClr val="black"/>
                </a:solidFill>
              </a:rPr>
              <a:t>河北师范大学 </a:t>
            </a:r>
            <a:r>
              <a:rPr lang="zh-CN" altLang="en-US" sz="2400" b="1">
                <a:solidFill>
                  <a:srgbClr val="FF0000"/>
                </a:solidFill>
              </a:rPr>
              <a:t>热中子探测器实验室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585" y="54124"/>
            <a:ext cx="422447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64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内容占位符 2"/>
          <p:cNvSpPr>
            <a:spLocks noGrp="1" noChangeArrowheads="1"/>
          </p:cNvSpPr>
          <p:nvPr>
            <p:ph idx="1"/>
          </p:nvPr>
        </p:nvSpPr>
        <p:spPr>
          <a:xfrm>
            <a:off x="2240852" y="372067"/>
            <a:ext cx="7244774" cy="643349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800" dirty="0" smtClean="0"/>
              <a:t>PMT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(</a:t>
            </a:r>
            <a:r>
              <a:rPr lang="zh-CN" altLang="en-US" sz="2800" dirty="0" smtClean="0"/>
              <a:t>北京滨松</a:t>
            </a:r>
            <a:r>
              <a:rPr lang="en-US" altLang="zh-CN" sz="2800" dirty="0" smtClean="0"/>
              <a:t>CR165)</a:t>
            </a:r>
            <a:r>
              <a:rPr lang="zh-CN" altLang="en-US" sz="2800" dirty="0" smtClean="0"/>
              <a:t>测试（史聪、姜博）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2207568" y="1124744"/>
            <a:ext cx="7110627" cy="5235608"/>
            <a:chOff x="254060" y="1217728"/>
            <a:chExt cx="7110627" cy="5235608"/>
          </a:xfrm>
        </p:grpSpPr>
        <p:pic>
          <p:nvPicPr>
            <p:cNvPr id="11266" name="图片 3" descr="20180911191936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67"/>
            <a:stretch/>
          </p:blipFill>
          <p:spPr bwMode="auto">
            <a:xfrm>
              <a:off x="298450" y="1772816"/>
              <a:ext cx="7066237" cy="4540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68" name="文本框 5"/>
            <p:cNvSpPr txBox="1">
              <a:spLocks noChangeArrowheads="1"/>
            </p:cNvSpPr>
            <p:nvPr/>
          </p:nvSpPr>
          <p:spPr bwMode="auto">
            <a:xfrm>
              <a:off x="3930792" y="4343440"/>
              <a:ext cx="273367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en-US" altLang="zh-CN" sz="32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β=5.75</a:t>
              </a: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1460310" y="5376033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600V</a:t>
              </a:r>
              <a:endParaRPr lang="zh-CN" altLang="en-US" dirty="0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184405" y="6084004"/>
              <a:ext cx="86409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 err="1"/>
                <a:t>l</a:t>
              </a:r>
              <a:r>
                <a:rPr lang="en-US" altLang="zh-CN" dirty="0" err="1" smtClean="0"/>
                <a:t>g</a:t>
              </a:r>
              <a:r>
                <a:rPr lang="en-US" altLang="zh-CN" dirty="0" smtClean="0"/>
                <a:t>(HV)</a:t>
              </a:r>
              <a:endParaRPr lang="zh-CN" altLang="en-US" dirty="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351584" y="4772018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7</a:t>
              </a:r>
              <a:r>
                <a:rPr lang="en-US" altLang="zh-CN" dirty="0" smtClean="0"/>
                <a:t>00V</a:t>
              </a:r>
              <a:endParaRPr lang="zh-CN" altLang="en-US" dirty="0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399520" y="4005064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8</a:t>
              </a:r>
              <a:r>
                <a:rPr lang="en-US" altLang="zh-CN" dirty="0" smtClean="0"/>
                <a:t>00V</a:t>
              </a:r>
              <a:endParaRPr lang="zh-CN" altLang="en-US" dirty="0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082803" y="3527855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9</a:t>
              </a:r>
              <a:r>
                <a:rPr lang="en-US" altLang="zh-CN" dirty="0" smtClean="0"/>
                <a:t>00V</a:t>
              </a:r>
              <a:endParaRPr lang="zh-CN" altLang="en-US" dirty="0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946899" y="2924944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1000V</a:t>
              </a:r>
              <a:endParaRPr lang="zh-CN" altLang="en-US" dirty="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663952" y="2462019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1100V</a:t>
              </a:r>
              <a:endParaRPr lang="zh-CN" altLang="en-US" dirty="0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6408370" y="2172176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1200V</a:t>
              </a:r>
              <a:endParaRPr lang="zh-CN" altLang="en-US" dirty="0"/>
            </a:p>
          </p:txBody>
        </p:sp>
        <p:sp>
          <p:nvSpPr>
            <p:cNvPr id="14" name="文本框 13"/>
            <p:cNvSpPr txBox="1"/>
            <p:nvPr/>
          </p:nvSpPr>
          <p:spPr>
            <a:xfrm rot="16200000">
              <a:off x="-265895" y="1737683"/>
              <a:ext cx="140924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gain(10</a:t>
              </a:r>
              <a:r>
                <a:rPr lang="en-US" altLang="zh-CN" baseline="30000" dirty="0" smtClean="0"/>
                <a:t>6</a:t>
              </a:r>
              <a:r>
                <a:rPr lang="en-US" altLang="zh-CN" dirty="0" smtClean="0"/>
                <a:t>)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6424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2269054" y="548680"/>
            <a:ext cx="6984776" cy="5409892"/>
            <a:chOff x="2351584" y="476672"/>
            <a:chExt cx="6984776" cy="5409892"/>
          </a:xfrm>
        </p:grpSpPr>
        <p:pic>
          <p:nvPicPr>
            <p:cNvPr id="2" name="图片 3" descr="2018091209345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1584" y="1206044"/>
              <a:ext cx="6080333" cy="4631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文本框 3"/>
            <p:cNvSpPr txBox="1"/>
            <p:nvPr/>
          </p:nvSpPr>
          <p:spPr>
            <a:xfrm>
              <a:off x="7968208" y="5517232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(mV)</a:t>
              </a:r>
              <a:endParaRPr lang="zh-CN" altLang="en-US" dirty="0"/>
            </a:p>
          </p:txBody>
        </p:sp>
        <p:sp>
          <p:nvSpPr>
            <p:cNvPr id="6" name="文本框 5"/>
            <p:cNvSpPr txBox="1"/>
            <p:nvPr/>
          </p:nvSpPr>
          <p:spPr>
            <a:xfrm rot="16200000">
              <a:off x="2098566" y="729690"/>
              <a:ext cx="885226" cy="3791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(mV)</a:t>
              </a:r>
              <a:endParaRPr lang="zh-CN" altLang="en-US" dirty="0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5761442" y="6115190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HV 900V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560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7" name="文本框 39"/>
          <p:cNvSpPr txBox="1">
            <a:spLocks noChangeArrowheads="1"/>
          </p:cNvSpPr>
          <p:nvPr/>
        </p:nvSpPr>
        <p:spPr bwMode="auto">
          <a:xfrm>
            <a:off x="1736726" y="247650"/>
            <a:ext cx="84264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800" dirty="0" smtClean="0">
                <a:solidFill>
                  <a:srgbClr val="000000"/>
                </a:solidFill>
              </a:rPr>
              <a:t>探测器模拟，先用</a:t>
            </a:r>
            <a:r>
              <a:rPr lang="en-US" altLang="zh-CN" sz="2800" dirty="0" err="1" smtClean="0">
                <a:solidFill>
                  <a:srgbClr val="000000"/>
                </a:solidFill>
              </a:rPr>
              <a:t>CsI</a:t>
            </a:r>
            <a:r>
              <a:rPr lang="zh-CN" altLang="en-US" sz="2800" dirty="0" smtClean="0">
                <a:solidFill>
                  <a:srgbClr val="000000"/>
                </a:solidFill>
              </a:rPr>
              <a:t>调试</a:t>
            </a:r>
            <a:r>
              <a:rPr lang="en-US" altLang="zh-CN" sz="2800" dirty="0" smtClean="0">
                <a:solidFill>
                  <a:srgbClr val="000000"/>
                </a:solidFill>
              </a:rPr>
              <a:t>GEANT4</a:t>
            </a:r>
            <a:r>
              <a:rPr lang="zh-CN" altLang="en-US" sz="2800" dirty="0" smtClean="0">
                <a:solidFill>
                  <a:srgbClr val="000000"/>
                </a:solidFill>
              </a:rPr>
              <a:t>程序（刘帅）</a:t>
            </a:r>
            <a:endParaRPr lang="zh-CN" altLang="en-US" sz="2800" dirty="0">
              <a:solidFill>
                <a:srgbClr val="000000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919536" y="1124744"/>
            <a:ext cx="7570789" cy="5141615"/>
            <a:chOff x="2828925" y="1054101"/>
            <a:chExt cx="7570789" cy="5141615"/>
          </a:xfrm>
        </p:grpSpPr>
        <p:sp>
          <p:nvSpPr>
            <p:cNvPr id="2" name="矩形 1"/>
            <p:cNvSpPr/>
            <p:nvPr/>
          </p:nvSpPr>
          <p:spPr>
            <a:xfrm>
              <a:off x="4224338" y="2133600"/>
              <a:ext cx="3744912" cy="2590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noProof="1">
                <a:solidFill>
                  <a:srgbClr val="FFFFFF"/>
                </a:solidFill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4079875" y="1989139"/>
              <a:ext cx="4032250" cy="28797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noProof="1">
                <a:solidFill>
                  <a:srgbClr val="FFFFFF"/>
                </a:solidFill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 flipV="1">
              <a:off x="5853114" y="3152775"/>
              <a:ext cx="496887" cy="63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4232276" y="4632325"/>
              <a:ext cx="3736975" cy="79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4232276" y="4543425"/>
              <a:ext cx="3736975" cy="79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H="1">
              <a:off x="5851525" y="2151063"/>
              <a:ext cx="1588" cy="10080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H="1">
              <a:off x="6348414" y="2151063"/>
              <a:ext cx="1587" cy="10080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6365875" y="3170238"/>
              <a:ext cx="1601788" cy="13382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flipH="1">
              <a:off x="4232275" y="3170238"/>
              <a:ext cx="1627188" cy="13636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/>
            <p:nvPr/>
          </p:nvCxnSpPr>
          <p:spPr>
            <a:xfrm>
              <a:off x="8067676" y="3746501"/>
              <a:ext cx="1268413" cy="42863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4"/>
            <p:cNvCxnSpPr/>
            <p:nvPr/>
          </p:nvCxnSpPr>
          <p:spPr>
            <a:xfrm flipH="1" flipV="1">
              <a:off x="4006850" y="1268414"/>
              <a:ext cx="1974850" cy="1290637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/>
            <p:cNvCxnSpPr/>
            <p:nvPr/>
          </p:nvCxnSpPr>
          <p:spPr>
            <a:xfrm flipV="1">
              <a:off x="7042150" y="2528888"/>
              <a:ext cx="1771650" cy="1217612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/>
            <p:nvPr/>
          </p:nvCxnSpPr>
          <p:spPr>
            <a:xfrm>
              <a:off x="6473825" y="4572000"/>
              <a:ext cx="1074738" cy="1233488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62" name="文本框 34"/>
            <p:cNvSpPr txBox="1">
              <a:spLocks noChangeArrowheads="1"/>
            </p:cNvSpPr>
            <p:nvPr/>
          </p:nvSpPr>
          <p:spPr bwMode="auto">
            <a:xfrm>
              <a:off x="9190039" y="3584576"/>
              <a:ext cx="12096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en-US" altLang="zh-CN" sz="2400" dirty="0">
                  <a:solidFill>
                    <a:srgbClr val="000000"/>
                  </a:solidFill>
                </a:rPr>
                <a:t> </a:t>
              </a:r>
              <a:r>
                <a:rPr lang="en-US" altLang="zh-CN" sz="2400" dirty="0" smtClean="0">
                  <a:solidFill>
                    <a:srgbClr val="000000"/>
                  </a:solidFill>
                </a:rPr>
                <a:t>Tank</a:t>
              </a:r>
              <a:endParaRPr lang="en-US" altLang="zh-CN" sz="2400" dirty="0">
                <a:solidFill>
                  <a:srgbClr val="000000"/>
                </a:solidFill>
              </a:endParaRPr>
            </a:p>
          </p:txBody>
        </p:sp>
        <p:sp>
          <p:nvSpPr>
            <p:cNvPr id="6163" name="文本框 35"/>
            <p:cNvSpPr txBox="1">
              <a:spLocks noChangeArrowheads="1"/>
            </p:cNvSpPr>
            <p:nvPr/>
          </p:nvSpPr>
          <p:spPr bwMode="auto">
            <a:xfrm>
              <a:off x="7227888" y="5734051"/>
              <a:ext cx="140176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en-US" altLang="zh-CN" sz="2400" dirty="0">
                  <a:solidFill>
                    <a:srgbClr val="000000"/>
                  </a:solidFill>
                </a:rPr>
                <a:t>   </a:t>
              </a:r>
              <a:r>
                <a:rPr lang="en-US" altLang="zh-CN" sz="2400" dirty="0" err="1" smtClean="0">
                  <a:solidFill>
                    <a:srgbClr val="000000"/>
                  </a:solidFill>
                </a:rPr>
                <a:t>CsI</a:t>
              </a:r>
              <a:endParaRPr lang="en-US" altLang="zh-CN" sz="2400" dirty="0">
                <a:solidFill>
                  <a:srgbClr val="000000"/>
                </a:solidFill>
              </a:endParaRPr>
            </a:p>
          </p:txBody>
        </p:sp>
        <p:sp>
          <p:nvSpPr>
            <p:cNvPr id="6164" name="文本框 36"/>
            <p:cNvSpPr txBox="1">
              <a:spLocks noChangeArrowheads="1"/>
            </p:cNvSpPr>
            <p:nvPr/>
          </p:nvSpPr>
          <p:spPr bwMode="auto">
            <a:xfrm>
              <a:off x="5527675" y="5734051"/>
              <a:ext cx="136525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en-US" altLang="zh-CN" sz="2400" dirty="0" smtClean="0">
                  <a:solidFill>
                    <a:srgbClr val="000000"/>
                  </a:solidFill>
                </a:rPr>
                <a:t>reflector</a:t>
              </a:r>
              <a:endParaRPr lang="en-US" altLang="zh-CN" sz="2400" dirty="0">
                <a:solidFill>
                  <a:srgbClr val="000000"/>
                </a:solidFill>
              </a:endParaRPr>
            </a:p>
          </p:txBody>
        </p:sp>
        <p:sp>
          <p:nvSpPr>
            <p:cNvPr id="6165" name="文本框 37"/>
            <p:cNvSpPr txBox="1">
              <a:spLocks noChangeArrowheads="1"/>
            </p:cNvSpPr>
            <p:nvPr/>
          </p:nvSpPr>
          <p:spPr bwMode="auto">
            <a:xfrm>
              <a:off x="8448675" y="2239963"/>
              <a:ext cx="17145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en-US" altLang="zh-CN" sz="2400" dirty="0" smtClean="0">
                  <a:solidFill>
                    <a:srgbClr val="000000"/>
                  </a:solidFill>
                </a:rPr>
                <a:t>Reflector</a:t>
              </a:r>
              <a:endParaRPr lang="en-US" altLang="zh-CN" sz="2400" dirty="0">
                <a:solidFill>
                  <a:srgbClr val="000000"/>
                </a:solidFill>
              </a:endParaRPr>
            </a:p>
          </p:txBody>
        </p:sp>
        <p:sp>
          <p:nvSpPr>
            <p:cNvPr id="6166" name="文本框 38"/>
            <p:cNvSpPr txBox="1">
              <a:spLocks noChangeArrowheads="1"/>
            </p:cNvSpPr>
            <p:nvPr/>
          </p:nvSpPr>
          <p:spPr bwMode="auto">
            <a:xfrm>
              <a:off x="2828925" y="1054101"/>
              <a:ext cx="140335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en-US" altLang="zh-CN" sz="2400" dirty="0">
                  <a:solidFill>
                    <a:srgbClr val="000000"/>
                  </a:solidFill>
                </a:rPr>
                <a:t>    </a:t>
              </a:r>
              <a:r>
                <a:rPr lang="en-US" altLang="zh-CN" sz="2400" dirty="0" smtClean="0">
                  <a:solidFill>
                    <a:srgbClr val="000000"/>
                  </a:solidFill>
                </a:rPr>
                <a:t>PMT</a:t>
              </a:r>
              <a:endParaRPr lang="en-US" altLang="zh-CN" sz="2400" dirty="0">
                <a:solidFill>
                  <a:srgbClr val="000000"/>
                </a:solidFill>
              </a:endParaRPr>
            </a:p>
          </p:txBody>
        </p:sp>
        <p:cxnSp>
          <p:nvCxnSpPr>
            <p:cNvPr id="44" name="直接箭头连接符 43"/>
            <p:cNvCxnSpPr/>
            <p:nvPr/>
          </p:nvCxnSpPr>
          <p:spPr>
            <a:xfrm>
              <a:off x="5622926" y="4662488"/>
              <a:ext cx="544513" cy="1071562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>
              <a:off x="5849939" y="2794001"/>
              <a:ext cx="1587" cy="358775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6365875" y="2794001"/>
              <a:ext cx="1588" cy="358775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flipV="1">
              <a:off x="5827713" y="2780928"/>
              <a:ext cx="546100" cy="127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7730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 t="6131" r="22682" b="7954"/>
          <a:stretch/>
        </p:blipFill>
        <p:spPr>
          <a:xfrm rot="5400000">
            <a:off x="890885" y="1500534"/>
            <a:ext cx="4073525" cy="4679950"/>
          </a:xfrm>
        </p:spPr>
      </p:pic>
      <p:sp>
        <p:nvSpPr>
          <p:cNvPr id="5" name="矩形 4"/>
          <p:cNvSpPr/>
          <p:nvPr/>
        </p:nvSpPr>
        <p:spPr>
          <a:xfrm>
            <a:off x="2016899" y="5528610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sym typeface="宋体" panose="02010600030101010101" pitchFamily="2" charset="-122"/>
              </a:rPr>
              <a:t>662keV</a:t>
            </a:r>
            <a:r>
              <a:rPr lang="zh-CN" altLang="en-US" dirty="0">
                <a:solidFill>
                  <a:schemeClr val="bg1"/>
                </a:solidFill>
                <a:sym typeface="宋体" panose="02010600030101010101" pitchFamily="2" charset="-122"/>
              </a:rPr>
              <a:t>的</a:t>
            </a:r>
            <a:r>
              <a:rPr lang="en-US" altLang="zh-CN" dirty="0">
                <a:solidFill>
                  <a:schemeClr val="bg1"/>
                </a:solidFill>
                <a:sym typeface="宋体" panose="02010600030101010101" pitchFamily="2" charset="-122"/>
              </a:rPr>
              <a:t>γ</a:t>
            </a:r>
            <a:r>
              <a:rPr lang="zh-CN" altLang="en-US" dirty="0">
                <a:solidFill>
                  <a:schemeClr val="bg1"/>
                </a:solidFill>
                <a:sym typeface="宋体" panose="02010600030101010101" pitchFamily="2" charset="-122"/>
              </a:rPr>
              <a:t>射线</a:t>
            </a:r>
            <a:endParaRPr lang="zh-CN" altLang="en-US" dirty="0">
              <a:solidFill>
                <a:schemeClr val="bg1"/>
              </a:solidFill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2927648" y="5085184"/>
            <a:ext cx="0" cy="4434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6"/>
          <a:stretch/>
        </p:blipFill>
        <p:spPr>
          <a:xfrm>
            <a:off x="5879977" y="1772816"/>
            <a:ext cx="6192688" cy="44196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427048" y="600775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(cm)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 rot="16200000">
            <a:off x="5659306" y="2200218"/>
            <a:ext cx="7920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Npe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6215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6047"/>
            <a:ext cx="4228489" cy="39330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750" y="1196752"/>
            <a:ext cx="4333820" cy="40623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482" y="1326046"/>
            <a:ext cx="3968335" cy="3759137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555328" y="111650"/>
            <a:ext cx="10972800" cy="1143000"/>
          </a:xfrm>
        </p:spPr>
        <p:txBody>
          <a:bodyPr/>
          <a:lstStyle/>
          <a:p>
            <a:r>
              <a:rPr lang="zh-CN" altLang="en-US" sz="4000" dirty="0" smtClean="0"/>
              <a:t>阵列模拟的初步结果（刘烨）</a:t>
            </a:r>
            <a:endParaRPr lang="zh-CN" altLang="en-US" sz="4000" dirty="0"/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551384" y="5747686"/>
            <a:ext cx="10972800" cy="867061"/>
          </a:xfrm>
        </p:spPr>
        <p:txBody>
          <a:bodyPr/>
          <a:lstStyle/>
          <a:p>
            <a:pPr marL="0" indent="0">
              <a:buNone/>
            </a:pPr>
            <a:r>
              <a:rPr lang="zh-CN" altLang="en-US" dirty="0" smtClean="0"/>
              <a:t>质子，</a:t>
            </a:r>
            <a:r>
              <a:rPr lang="en-US" altLang="zh-CN" dirty="0" smtClean="0"/>
              <a:t>100TeV-1PeV-10PeV(</a:t>
            </a:r>
            <a:r>
              <a:rPr lang="zh-CN" altLang="en-US" dirty="0" smtClean="0"/>
              <a:t>小图</a:t>
            </a:r>
            <a:r>
              <a:rPr lang="en-US" altLang="zh-CN" dirty="0" smtClean="0"/>
              <a:t>-</a:t>
            </a:r>
            <a:r>
              <a:rPr lang="zh-CN" altLang="en-US" dirty="0" smtClean="0"/>
              <a:t>大图</a:t>
            </a:r>
            <a:r>
              <a:rPr lang="en-US" altLang="zh-CN" dirty="0" smtClean="0"/>
              <a:t>)</a:t>
            </a:r>
            <a:r>
              <a:rPr lang="zh-CN" altLang="en-US" dirty="0" smtClean="0"/>
              <a:t>，天顶角</a:t>
            </a:r>
            <a:r>
              <a:rPr lang="en-US" altLang="zh-CN" dirty="0" smtClean="0"/>
              <a:t>0-45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°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3071664" y="5085183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x(m)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155340" y="104830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y</a:t>
            </a:r>
            <a:r>
              <a:rPr lang="en-US" altLang="zh-CN" dirty="0" smtClean="0"/>
              <a:t>(m)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455836" y="4888481"/>
            <a:ext cx="2376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重建芯位</a:t>
            </a:r>
            <a:r>
              <a:rPr lang="en-US" altLang="zh-CN" dirty="0" smtClean="0"/>
              <a:t>-</a:t>
            </a:r>
            <a:r>
              <a:rPr lang="zh-CN" altLang="en-US" dirty="0" smtClean="0"/>
              <a:t>真实芯位</a:t>
            </a:r>
            <a:r>
              <a:rPr lang="en-US" altLang="zh-CN" dirty="0" smtClean="0"/>
              <a:t>(m)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963809" y="1076036"/>
            <a:ext cx="227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events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205714" y="1062171"/>
            <a:ext cx="227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events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688288" y="4948752"/>
            <a:ext cx="3116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重建方向</a:t>
            </a:r>
            <a:r>
              <a:rPr lang="zh-CN" altLang="en-US" dirty="0"/>
              <a:t>与</a:t>
            </a:r>
            <a:r>
              <a:rPr lang="zh-CN" altLang="en-US" dirty="0" smtClean="0"/>
              <a:t>真实方向夹角</a:t>
            </a:r>
            <a:r>
              <a:rPr lang="en-US" altLang="zh-CN" dirty="0" smtClean="0"/>
              <a:t>(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°</a:t>
            </a:r>
            <a:r>
              <a:rPr lang="en-US" altLang="zh-CN" dirty="0" smtClean="0"/>
              <a:t>)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5092" y="1224655"/>
            <a:ext cx="2484146" cy="230463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3606" y="1445368"/>
            <a:ext cx="1797759" cy="17502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743733" y="1264779"/>
            <a:ext cx="2278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黑线：全部事例</a:t>
            </a:r>
            <a:endParaRPr lang="en-US" altLang="zh-CN" dirty="0" smtClean="0"/>
          </a:p>
          <a:p>
            <a:r>
              <a:rPr lang="zh-CN" altLang="en-US" dirty="0" smtClean="0">
                <a:solidFill>
                  <a:srgbClr val="FF0000"/>
                </a:solidFill>
              </a:rPr>
              <a:t>红线：芯位在阵列内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3928" y="1414887"/>
            <a:ext cx="1754459" cy="160829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42229" y="1224655"/>
            <a:ext cx="1811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黑点：</a:t>
            </a:r>
            <a:r>
              <a:rPr lang="zh-CN" altLang="en-US" dirty="0"/>
              <a:t>真实</a:t>
            </a:r>
            <a:r>
              <a:rPr lang="zh-CN" altLang="en-US" dirty="0" smtClean="0"/>
              <a:t>芯位</a:t>
            </a:r>
            <a:endParaRPr lang="en-US" altLang="zh-CN" dirty="0" smtClean="0"/>
          </a:p>
          <a:p>
            <a:r>
              <a:rPr lang="zh-CN" altLang="en-US" dirty="0" smtClean="0">
                <a:solidFill>
                  <a:srgbClr val="FF0000"/>
                </a:solidFill>
              </a:rPr>
              <a:t>红点：重建芯位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45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718956-2D72-4DEF-A1EC-D7F8C6ED6A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11610" t="16384" r="3932" b="18485"/>
          <a:stretch/>
        </p:blipFill>
        <p:spPr>
          <a:xfrm>
            <a:off x="-24535" y="441796"/>
            <a:ext cx="12241070" cy="530731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910" y="4031819"/>
            <a:ext cx="3709380" cy="27820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1180015"/>
            <a:ext cx="3678131" cy="275859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94994" y="159023"/>
            <a:ext cx="10113574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</a:rPr>
              <a:t>俄罗斯科学院核研究所主办第九届</a:t>
            </a:r>
            <a:r>
              <a:rPr lang="en-US" altLang="zh-CN" sz="2400" dirty="0" smtClean="0">
                <a:solidFill>
                  <a:srgbClr val="FF0000"/>
                </a:solidFill>
              </a:rPr>
              <a:t>LHAASO</a:t>
            </a:r>
            <a:r>
              <a:rPr lang="zh-CN" altLang="en-US" sz="2400" dirty="0" smtClean="0">
                <a:solidFill>
                  <a:srgbClr val="FF0000"/>
                </a:solidFill>
              </a:rPr>
              <a:t>国际研讨会（</a:t>
            </a:r>
            <a:r>
              <a:rPr lang="en-US" altLang="zh-CN" sz="2400" dirty="0" smtClean="0">
                <a:solidFill>
                  <a:srgbClr val="FF0000"/>
                </a:solidFill>
              </a:rPr>
              <a:t>WASDHA,</a:t>
            </a:r>
            <a:r>
              <a:rPr lang="zh-CN" altLang="en-US" sz="2400" dirty="0" smtClean="0">
                <a:solidFill>
                  <a:srgbClr val="FF0000"/>
                </a:solidFill>
              </a:rPr>
              <a:t>莫斯科）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6613"/>
            <a:ext cx="5164138" cy="3436937"/>
          </a:xfr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9"/>
          <a:stretch/>
        </p:blipFill>
        <p:spPr>
          <a:xfrm>
            <a:off x="142425" y="1034604"/>
            <a:ext cx="4182483" cy="282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6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895" y="1226402"/>
            <a:ext cx="5785935" cy="45361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1706"/>
            <a:ext cx="6223895" cy="4350802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>
          <a:xfrm flipV="1">
            <a:off x="2566737" y="2374232"/>
            <a:ext cx="5309937" cy="786063"/>
          </a:xfrm>
          <a:prstGeom prst="straightConnector1">
            <a:avLst/>
          </a:prstGeom>
          <a:ln w="508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标题 1"/>
          <p:cNvSpPr txBox="1">
            <a:spLocks/>
          </p:cNvSpPr>
          <p:nvPr/>
        </p:nvSpPr>
        <p:spPr>
          <a:xfrm>
            <a:off x="1271464" y="260648"/>
            <a:ext cx="9586238" cy="6813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Russian: knee ~ </a:t>
            </a:r>
            <a:r>
              <a:rPr lang="en-US" altLang="zh-CN" dirty="0" err="1" smtClean="0"/>
              <a:t>hadronless</a:t>
            </a:r>
            <a:r>
              <a:rPr lang="en-US" altLang="zh-CN" dirty="0" smtClean="0"/>
              <a:t>(coreless) EAS?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3757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文本框 50"/>
          <p:cNvSpPr txBox="1"/>
          <p:nvPr/>
        </p:nvSpPr>
        <p:spPr>
          <a:xfrm>
            <a:off x="983432" y="3158397"/>
            <a:ext cx="3930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/>
              <a:t>400</a:t>
            </a:r>
            <a:r>
              <a:rPr lang="zh-CN" altLang="en-US" sz="2000" b="1" dirty="0" smtClean="0"/>
              <a:t> </a:t>
            </a:r>
            <a:r>
              <a:rPr lang="en-US" altLang="zh-CN" sz="2000" b="1" dirty="0" smtClean="0"/>
              <a:t>detectors layout</a:t>
            </a:r>
            <a:endParaRPr lang="zh-CN" altLang="en-US" sz="2000" b="1" dirty="0"/>
          </a:p>
        </p:txBody>
      </p:sp>
      <p:grpSp>
        <p:nvGrpSpPr>
          <p:cNvPr id="3" name="组合 2"/>
          <p:cNvGrpSpPr/>
          <p:nvPr/>
        </p:nvGrpSpPr>
        <p:grpSpPr>
          <a:xfrm>
            <a:off x="5159896" y="1124744"/>
            <a:ext cx="5188258" cy="5347374"/>
            <a:chOff x="6477000" y="1027906"/>
            <a:chExt cx="3540380" cy="3355274"/>
          </a:xfrm>
        </p:grpSpPr>
        <p:grpSp>
          <p:nvGrpSpPr>
            <p:cNvPr id="41" name="组合 40"/>
            <p:cNvGrpSpPr/>
            <p:nvPr/>
          </p:nvGrpSpPr>
          <p:grpSpPr>
            <a:xfrm>
              <a:off x="6477000" y="1027906"/>
              <a:ext cx="2819400" cy="2697479"/>
              <a:chOff x="1203960" y="472441"/>
              <a:chExt cx="5147180" cy="5166359"/>
            </a:xfrm>
          </p:grpSpPr>
          <p:pic>
            <p:nvPicPr>
              <p:cNvPr id="47" name="图片 46"/>
              <p:cNvPicPr>
                <a:picLocks noChangeAspect="1"/>
              </p:cNvPicPr>
              <p:nvPr/>
            </p:nvPicPr>
            <p:blipFill rotWithShape="1">
              <a:blip r:embed="rId2"/>
              <a:srcRect l="8398" t="8399" r="8111" b="31054"/>
              <a:stretch/>
            </p:blipFill>
            <p:spPr>
              <a:xfrm>
                <a:off x="1203960" y="472441"/>
                <a:ext cx="2550730" cy="2560319"/>
              </a:xfrm>
              <a:prstGeom prst="rect">
                <a:avLst/>
              </a:prstGeom>
            </p:spPr>
          </p:pic>
          <p:pic>
            <p:nvPicPr>
              <p:cNvPr id="48" name="图片 47"/>
              <p:cNvPicPr>
                <a:picLocks noChangeAspect="1"/>
              </p:cNvPicPr>
              <p:nvPr/>
            </p:nvPicPr>
            <p:blipFill rotWithShape="1">
              <a:blip r:embed="rId2"/>
              <a:srcRect l="8398" t="8399" r="8111" b="31054"/>
              <a:stretch/>
            </p:blipFill>
            <p:spPr>
              <a:xfrm>
                <a:off x="3800410" y="472441"/>
                <a:ext cx="2550730" cy="2560319"/>
              </a:xfrm>
              <a:prstGeom prst="rect">
                <a:avLst/>
              </a:prstGeom>
            </p:spPr>
          </p:pic>
          <p:pic>
            <p:nvPicPr>
              <p:cNvPr id="49" name="图片 48"/>
              <p:cNvPicPr>
                <a:picLocks noChangeAspect="1"/>
              </p:cNvPicPr>
              <p:nvPr/>
            </p:nvPicPr>
            <p:blipFill rotWithShape="1">
              <a:blip r:embed="rId2"/>
              <a:srcRect l="8398" t="8399" r="8111" b="31054"/>
              <a:stretch/>
            </p:blipFill>
            <p:spPr>
              <a:xfrm>
                <a:off x="1203960" y="3078481"/>
                <a:ext cx="2550730" cy="2560319"/>
              </a:xfrm>
              <a:prstGeom prst="rect">
                <a:avLst/>
              </a:prstGeom>
            </p:spPr>
          </p:pic>
          <p:pic>
            <p:nvPicPr>
              <p:cNvPr id="50" name="图片 49"/>
              <p:cNvPicPr>
                <a:picLocks noChangeAspect="1"/>
              </p:cNvPicPr>
              <p:nvPr/>
            </p:nvPicPr>
            <p:blipFill rotWithShape="1">
              <a:blip r:embed="rId2"/>
              <a:srcRect l="8398" t="8399" r="8111" b="31054"/>
              <a:stretch/>
            </p:blipFill>
            <p:spPr>
              <a:xfrm>
                <a:off x="3800410" y="3078481"/>
                <a:ext cx="2550730" cy="2560319"/>
              </a:xfrm>
              <a:prstGeom prst="rect">
                <a:avLst/>
              </a:prstGeom>
            </p:spPr>
          </p:pic>
        </p:grpSp>
        <p:pic>
          <p:nvPicPr>
            <p:cNvPr id="42" name="图片 41"/>
            <p:cNvPicPr>
              <a:picLocks noChangeAspect="1"/>
            </p:cNvPicPr>
            <p:nvPr/>
          </p:nvPicPr>
          <p:blipFill rotWithShape="1">
            <a:blip r:embed="rId2"/>
            <a:srcRect l="8398" t="8399" r="8111" b="61688"/>
            <a:stretch/>
          </p:blipFill>
          <p:spPr>
            <a:xfrm rot="16200000">
              <a:off x="8968019" y="1366092"/>
              <a:ext cx="1336802" cy="660431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2"/>
            <a:srcRect l="8398" t="8399" r="8111" b="61688"/>
            <a:stretch/>
          </p:blipFill>
          <p:spPr>
            <a:xfrm rot="16200000">
              <a:off x="8968020" y="2702894"/>
              <a:ext cx="1336802" cy="660431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2"/>
            <a:srcRect l="8398" t="8399" r="8111" b="61688"/>
            <a:stretch/>
          </p:blipFill>
          <p:spPr>
            <a:xfrm>
              <a:off x="6481318" y="3703537"/>
              <a:ext cx="1375685" cy="679641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2"/>
            <a:srcRect l="8398" t="8399" r="8111" b="61688"/>
            <a:stretch/>
          </p:blipFill>
          <p:spPr>
            <a:xfrm>
              <a:off x="7899222" y="3703538"/>
              <a:ext cx="1375685" cy="679642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/>
            <a:srcRect l="8398" t="8399" r="48234" b="61688"/>
            <a:stretch/>
          </p:blipFill>
          <p:spPr>
            <a:xfrm>
              <a:off x="9304884" y="3703462"/>
              <a:ext cx="712496" cy="677659"/>
            </a:xfrm>
            <a:prstGeom prst="rect">
              <a:avLst/>
            </a:prstGeom>
          </p:spPr>
        </p:pic>
      </p:grpSp>
      <p:sp>
        <p:nvSpPr>
          <p:cNvPr id="19" name="标题 1"/>
          <p:cNvSpPr txBox="1">
            <a:spLocks/>
          </p:cNvSpPr>
          <p:nvPr/>
        </p:nvSpPr>
        <p:spPr>
          <a:xfrm>
            <a:off x="429580" y="260698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00050" lvl="1"/>
            <a:r>
              <a:rPr lang="zh-CN" altLang="en-US" dirty="0" smtClean="0">
                <a:solidFill>
                  <a:schemeClr val="tx1"/>
                </a:solidFill>
                <a:latin typeface="+mj-lt"/>
                <a:ea typeface="华文隶书" pitchFamily="2" charset="-122"/>
                <a:cs typeface="+mj-cs"/>
              </a:rPr>
              <a:t>六、</a:t>
            </a:r>
            <a:r>
              <a:rPr lang="en-US" altLang="zh-CN" kern="1200" dirty="0" smtClean="0">
                <a:solidFill>
                  <a:schemeClr val="tx1"/>
                </a:solidFill>
                <a:latin typeface="+mj-lt"/>
                <a:ea typeface="华文隶书" pitchFamily="2" charset="-122"/>
                <a:cs typeface="+mj-cs"/>
              </a:rPr>
              <a:t>400</a:t>
            </a:r>
            <a:r>
              <a:rPr lang="zh-CN" altLang="en-US" kern="1200" dirty="0" smtClean="0">
                <a:solidFill>
                  <a:schemeClr val="tx1"/>
                </a:solidFill>
                <a:latin typeface="+mj-lt"/>
                <a:ea typeface="华文隶书" pitchFamily="2" charset="-122"/>
                <a:cs typeface="+mj-cs"/>
              </a:rPr>
              <a:t>台需求考虑</a:t>
            </a:r>
            <a:endParaRPr lang="zh-CN" altLang="en-US" kern="1200" dirty="0">
              <a:solidFill>
                <a:schemeClr val="tx1"/>
              </a:solidFill>
              <a:latin typeface="+mj-lt"/>
              <a:ea typeface="华文隶书" pitchFamily="2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9063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1424" y="1340768"/>
            <a:ext cx="10081120" cy="50994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CN" dirty="0" smtClean="0"/>
              <a:t>LHAASO</a:t>
            </a:r>
            <a:r>
              <a:rPr lang="zh-CN" altLang="en-US" dirty="0" smtClean="0"/>
              <a:t>子阵列：</a:t>
            </a:r>
            <a:endParaRPr lang="en-US" altLang="zh-CN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en-US" altLang="zh-CN" dirty="0" smtClean="0">
                <a:solidFill>
                  <a:srgbClr val="002060"/>
                </a:solidFill>
              </a:rPr>
              <a:t>KM2A : e,</a:t>
            </a:r>
            <a:r>
              <a:rPr lang="el-GR" altLang="zh-CN" dirty="0" smtClean="0">
                <a:solidFill>
                  <a:srgbClr val="002060"/>
                </a:solidFill>
              </a:rPr>
              <a:t>μ</a:t>
            </a:r>
            <a:r>
              <a:rPr lang="zh-CN" altLang="en-US" dirty="0" smtClean="0">
                <a:solidFill>
                  <a:srgbClr val="002060"/>
                </a:solidFill>
              </a:rPr>
              <a:t> </a:t>
            </a:r>
            <a:endParaRPr lang="en-US" altLang="zh-CN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en-US" altLang="zh-CN" dirty="0" smtClean="0">
                <a:solidFill>
                  <a:srgbClr val="002060"/>
                </a:solidFill>
              </a:rPr>
              <a:t>WCDA: e,</a:t>
            </a:r>
            <a:r>
              <a:rPr lang="el-GR" altLang="zh-CN" dirty="0" smtClean="0">
                <a:solidFill>
                  <a:srgbClr val="002060"/>
                </a:solidFill>
              </a:rPr>
              <a:t>μ</a:t>
            </a:r>
            <a:r>
              <a:rPr lang="en-US" altLang="zh-CN" dirty="0" smtClean="0">
                <a:solidFill>
                  <a:srgbClr val="002060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en-US" altLang="zh-CN" dirty="0" smtClean="0">
                <a:solidFill>
                  <a:srgbClr val="002060"/>
                </a:solidFill>
              </a:rPr>
              <a:t>WFCTA:  Č/F 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en-US" altLang="zh-CN" dirty="0" smtClean="0">
                <a:solidFill>
                  <a:srgbClr val="002060"/>
                </a:solidFill>
              </a:rPr>
              <a:t>WCDA++: </a:t>
            </a:r>
            <a:r>
              <a:rPr lang="el-GR" altLang="zh-CN" dirty="0" smtClean="0">
                <a:solidFill>
                  <a:srgbClr val="002060"/>
                </a:solidFill>
              </a:rPr>
              <a:t>γ</a:t>
            </a:r>
            <a:r>
              <a:rPr lang="en-US" altLang="zh-CN" dirty="0" smtClean="0">
                <a:solidFill>
                  <a:srgbClr val="002060"/>
                </a:solidFill>
              </a:rPr>
              <a:t> family at core →</a:t>
            </a:r>
            <a:r>
              <a:rPr lang="el-GR" altLang="zh-CN" dirty="0" smtClean="0">
                <a:solidFill>
                  <a:srgbClr val="002060"/>
                </a:solidFill>
              </a:rPr>
              <a:t>π0</a:t>
            </a:r>
            <a:r>
              <a:rPr lang="en-US" altLang="zh-CN" dirty="0" smtClean="0">
                <a:solidFill>
                  <a:srgbClr val="002060"/>
                </a:solidFill>
              </a:rPr>
              <a:t> </a:t>
            </a:r>
          </a:p>
          <a:p>
            <a:pPr>
              <a:buNone/>
            </a:pPr>
            <a:r>
              <a:rPr lang="en-US" altLang="zh-CN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PRISMA: thermal neutrons </a:t>
            </a:r>
            <a:r>
              <a:rPr lang="zh-CN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</a:t>
            </a:r>
            <a:r>
              <a:rPr lang="el-GR" altLang="zh-CN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</a:t>
            </a:r>
            <a:r>
              <a:rPr lang="en-US" altLang="zh-CN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l-GR" altLang="zh-CN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</a:t>
            </a:r>
            <a:r>
              <a:rPr lang="en-US" altLang="zh-CN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dirty="0" smtClean="0">
                <a:latin typeface="黑体" panose="02010609060101010101" pitchFamily="49" charset="-122"/>
              </a:rPr>
              <a:t>使</a:t>
            </a:r>
            <a:r>
              <a:rPr lang="en-US" altLang="zh-CN" dirty="0">
                <a:latin typeface="黑体" panose="02010609060101010101" pitchFamily="49" charset="-122"/>
              </a:rPr>
              <a:t>LHAASO</a:t>
            </a:r>
            <a:r>
              <a:rPr lang="zh-CN" altLang="en-US" dirty="0">
                <a:latin typeface="黑体" panose="02010609060101010101" pitchFamily="49" charset="-122"/>
              </a:rPr>
              <a:t>实现宇宙线簇射</a:t>
            </a:r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</a:rPr>
              <a:t>全次级粒子</a:t>
            </a:r>
            <a:r>
              <a:rPr lang="zh-CN" altLang="en-US" dirty="0">
                <a:latin typeface="黑体" panose="02010609060101010101" pitchFamily="49" charset="-122"/>
              </a:rPr>
              <a:t>混合探测</a:t>
            </a:r>
            <a:r>
              <a:rPr lang="zh-CN" altLang="en-US" dirty="0" smtClean="0">
                <a:latin typeface="黑体" panose="02010609060101010101" pitchFamily="49" charset="-122"/>
              </a:rPr>
              <a:t>，</a:t>
            </a:r>
            <a:endParaRPr lang="en-US" altLang="zh-CN" dirty="0">
              <a:latin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dirty="0">
                <a:latin typeface="黑体" panose="02010609060101010101" pitchFamily="49" charset="-122"/>
              </a:rPr>
              <a:t>使</a:t>
            </a:r>
            <a:r>
              <a:rPr lang="en-US" altLang="zh-CN" dirty="0">
                <a:latin typeface="黑体" panose="02010609060101010101" pitchFamily="49" charset="-122"/>
              </a:rPr>
              <a:t>LHAASO</a:t>
            </a:r>
            <a:r>
              <a:rPr lang="zh-CN" altLang="zh-CN" dirty="0" smtClean="0"/>
              <a:t>对</a:t>
            </a:r>
            <a:r>
              <a:rPr lang="zh-CN" altLang="zh-CN" dirty="0"/>
              <a:t>宇宙线簇射的</a:t>
            </a:r>
            <a:r>
              <a:rPr lang="zh-CN" altLang="zh-CN" dirty="0">
                <a:solidFill>
                  <a:srgbClr val="FF0000"/>
                </a:solidFill>
              </a:rPr>
              <a:t>“骨架”</a:t>
            </a:r>
            <a:r>
              <a:rPr lang="en-US" altLang="zh-CN" dirty="0">
                <a:solidFill>
                  <a:srgbClr val="FF0000"/>
                </a:solidFill>
              </a:rPr>
              <a:t>—</a:t>
            </a:r>
            <a:r>
              <a:rPr lang="zh-CN" altLang="zh-CN" dirty="0">
                <a:solidFill>
                  <a:srgbClr val="FF0000"/>
                </a:solidFill>
              </a:rPr>
              <a:t>强子</a:t>
            </a:r>
            <a:r>
              <a:rPr lang="zh-CN" altLang="zh-CN" dirty="0"/>
              <a:t>进行全面深入有效的</a:t>
            </a:r>
            <a:r>
              <a:rPr lang="zh-CN" altLang="zh-CN" dirty="0" smtClean="0"/>
              <a:t>探测</a:t>
            </a: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718956-2D72-4DEF-A1EC-D7F8C6ED6A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32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030423" y="692696"/>
            <a:ext cx="5257049" cy="3413883"/>
            <a:chOff x="6357434" y="3329720"/>
            <a:chExt cx="5257049" cy="341388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30188" y="3329720"/>
              <a:ext cx="4684295" cy="3413883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6357434" y="5947026"/>
              <a:ext cx="11059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/>
                <a:t>PRISMA</a:t>
              </a:r>
              <a:endParaRPr lang="zh-CN" altLang="en-US" b="1" dirty="0"/>
            </a:p>
          </p:txBody>
        </p:sp>
        <p:cxnSp>
          <p:nvCxnSpPr>
            <p:cNvPr id="9" name="直接连接符 8"/>
            <p:cNvCxnSpPr>
              <a:stCxn id="10" idx="1"/>
            </p:cNvCxnSpPr>
            <p:nvPr/>
          </p:nvCxnSpPr>
          <p:spPr>
            <a:xfrm flipH="1">
              <a:off x="7207222" y="5825020"/>
              <a:ext cx="623626" cy="3066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矩形 9"/>
            <p:cNvSpPr/>
            <p:nvPr/>
          </p:nvSpPr>
          <p:spPr>
            <a:xfrm rot="19784478">
              <a:off x="7810340" y="5605153"/>
              <a:ext cx="301061" cy="288028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061123"/>
              </p:ext>
            </p:extLst>
          </p:nvPr>
        </p:nvGraphicFramePr>
        <p:xfrm>
          <a:off x="426720" y="460586"/>
          <a:ext cx="11125200" cy="4534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1300"/>
                <a:gridCol w="2781300"/>
                <a:gridCol w="2781300"/>
                <a:gridCol w="2781300"/>
              </a:tblGrid>
              <a:tr h="811591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16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detectors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64 detectors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400 detectors</a:t>
                      </a:r>
                      <a:endParaRPr lang="zh-CN" altLang="en-US" dirty="0"/>
                    </a:p>
                  </a:txBody>
                  <a:tcPr/>
                </a:tc>
              </a:tr>
              <a:tr h="449943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 detectors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4×4=16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8×8=64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20×20=400</a:t>
                      </a:r>
                      <a:endParaRPr lang="zh-CN" altLang="en-US" dirty="0"/>
                    </a:p>
                  </a:txBody>
                  <a:tcPr/>
                </a:tc>
              </a:tr>
              <a:tr h="50292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clusters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25</a:t>
                      </a:r>
                      <a:endParaRPr lang="zh-CN" altLang="en-US" dirty="0"/>
                    </a:p>
                  </a:txBody>
                  <a:tcPr/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Array Area(m</a:t>
                      </a:r>
                      <a:r>
                        <a:rPr lang="en-US" altLang="zh-CN" baseline="30000" dirty="0" smtClean="0"/>
                        <a:t>2</a:t>
                      </a:r>
                      <a:r>
                        <a:rPr lang="en-US" altLang="zh-CN" dirty="0" smtClean="0"/>
                        <a:t>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15×15=225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35×35=1225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95×95=9025</a:t>
                      </a:r>
                      <a:endParaRPr lang="zh-CN" altLang="en-US" dirty="0"/>
                    </a:p>
                  </a:txBody>
                  <a:tcPr/>
                </a:tc>
              </a:tr>
              <a:tr h="5486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Trigger rate (2-fold) (Hz)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0.14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0.56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3.5</a:t>
                      </a:r>
                      <a:endParaRPr lang="zh-CN" altLang="en-US" dirty="0"/>
                    </a:p>
                  </a:txBody>
                  <a:tcPr/>
                </a:tc>
              </a:tr>
              <a:tr h="811591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Data</a:t>
                      </a:r>
                      <a:r>
                        <a:rPr lang="en-US" altLang="zh-CN" baseline="0" dirty="0" smtClean="0"/>
                        <a:t> (GB/day) </a:t>
                      </a:r>
                    </a:p>
                    <a:p>
                      <a:r>
                        <a:rPr lang="en-US" altLang="zh-CN" baseline="0" dirty="0" smtClean="0"/>
                        <a:t>(trigger + scaler)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0.036+0.0002=0.0362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0.144+0.0008=0.1448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0.9+0.005=0.905</a:t>
                      </a:r>
                      <a:endParaRPr lang="zh-CN" altLang="en-US" dirty="0"/>
                    </a:p>
                  </a:txBody>
                  <a:tcPr/>
                </a:tc>
              </a:tr>
              <a:tr h="434459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Power (W)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200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600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3000</a:t>
                      </a:r>
                      <a:endParaRPr lang="zh-CN" altLang="en-US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IPs (internal)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2(FADC)+1(HV)=3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3×4+2=14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3×25+2=77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426720" y="5126255"/>
            <a:ext cx="11101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prstClr val="black"/>
                </a:solidFill>
              </a:rPr>
              <a:t>Single detector rate ~ 7Hz.</a:t>
            </a:r>
          </a:p>
          <a:p>
            <a:r>
              <a:rPr lang="en-US" altLang="zh-CN" sz="2400" dirty="0" smtClean="0">
                <a:solidFill>
                  <a:prstClr val="black"/>
                </a:solidFill>
              </a:rPr>
              <a:t>Power includes one from HV and LV for detectors, power supplies, </a:t>
            </a:r>
            <a:r>
              <a:rPr lang="en-US" altLang="zh-CN" sz="2400" dirty="0">
                <a:solidFill>
                  <a:prstClr val="black"/>
                </a:solidFill>
              </a:rPr>
              <a:t>FADCs, network hubs, ventilation in electronic box, etc.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8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</a:rPr>
              <a:t>Requirements to </a:t>
            </a:r>
            <a:r>
              <a:rPr lang="en-US" altLang="zh-CN" dirty="0" smtClean="0">
                <a:solidFill>
                  <a:srgbClr val="FF0000"/>
                </a:solidFill>
              </a:rPr>
              <a:t>LHAASO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41960" y="1825624"/>
            <a:ext cx="11125200" cy="468185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zh-CN" altLang="en-US" dirty="0" smtClean="0"/>
              <a:t>  </a:t>
            </a:r>
            <a:r>
              <a:rPr lang="en-US" altLang="zh-CN" dirty="0" smtClean="0"/>
              <a:t>                                                          64detectors</a:t>
            </a:r>
            <a:r>
              <a:rPr lang="en-US" altLang="zh-CN" dirty="0"/>
              <a:t>→400detectors</a:t>
            </a:r>
          </a:p>
          <a:p>
            <a:pPr marL="0" indent="0">
              <a:buNone/>
            </a:pPr>
            <a:r>
              <a:rPr lang="en-US" altLang="zh-CN" dirty="0"/>
              <a:t>array area :                                             </a:t>
            </a:r>
            <a:r>
              <a:rPr lang="en-US" altLang="zh-CN" dirty="0" smtClean="0"/>
              <a:t> 1225m2→</a:t>
            </a:r>
            <a:r>
              <a:rPr lang="en-US" altLang="zh-CN" dirty="0"/>
              <a:t>9025m2</a:t>
            </a:r>
          </a:p>
          <a:p>
            <a:pPr marL="0" indent="0">
              <a:buNone/>
            </a:pPr>
            <a:r>
              <a:rPr lang="en-US" altLang="zh-CN" dirty="0"/>
              <a:t>Power:                                                      </a:t>
            </a:r>
            <a:r>
              <a:rPr lang="en-US" altLang="zh-CN" dirty="0" smtClean="0"/>
              <a:t>    600W→</a:t>
            </a:r>
            <a:r>
              <a:rPr lang="en-US" altLang="zh-CN" dirty="0"/>
              <a:t>3000W</a:t>
            </a:r>
          </a:p>
          <a:p>
            <a:pPr marL="0" indent="0">
              <a:buNone/>
            </a:pPr>
            <a:r>
              <a:rPr lang="en-US" altLang="zh-CN" dirty="0"/>
              <a:t>Trigger rate:                                             </a:t>
            </a:r>
            <a:r>
              <a:rPr lang="en-US" altLang="zh-CN" dirty="0" smtClean="0"/>
              <a:t>  </a:t>
            </a:r>
            <a:r>
              <a:rPr lang="en-US" altLang="zh-CN" dirty="0"/>
              <a:t>0.56Hz→3.5Hz</a:t>
            </a:r>
          </a:p>
          <a:p>
            <a:pPr marL="0" indent="0">
              <a:buNone/>
            </a:pPr>
            <a:r>
              <a:rPr lang="en-US" altLang="zh-CN" dirty="0"/>
              <a:t>Data transfer:                                   </a:t>
            </a:r>
            <a:r>
              <a:rPr lang="en-US" altLang="zh-CN" dirty="0" smtClean="0"/>
              <a:t> </a:t>
            </a:r>
            <a:r>
              <a:rPr lang="en-US" altLang="zh-CN" dirty="0"/>
              <a:t>0.15GB/day→0.9GB/day </a:t>
            </a:r>
          </a:p>
          <a:p>
            <a:pPr marL="0" indent="0">
              <a:buNone/>
            </a:pPr>
            <a:r>
              <a:rPr lang="en-US" altLang="zh-CN" dirty="0"/>
              <a:t>Data storage:                                      55GB/year→328GB/year</a:t>
            </a:r>
          </a:p>
          <a:p>
            <a:pPr marL="0" indent="0">
              <a:buNone/>
            </a:pPr>
            <a:r>
              <a:rPr lang="en-US" altLang="zh-CN" dirty="0"/>
              <a:t>IP address (internal):                                 </a:t>
            </a:r>
            <a:r>
              <a:rPr lang="en-US" altLang="zh-CN" dirty="0" smtClean="0"/>
              <a:t>14 </a:t>
            </a:r>
            <a:r>
              <a:rPr lang="en-US" altLang="zh-CN" dirty="0"/>
              <a:t>IPs</a:t>
            </a:r>
            <a:r>
              <a:rPr lang="en-US" altLang="zh-CN" dirty="0" smtClean="0"/>
              <a:t>→77 </a:t>
            </a:r>
            <a:r>
              <a:rPr lang="en-US" altLang="zh-CN" dirty="0"/>
              <a:t>IPs</a:t>
            </a:r>
          </a:p>
          <a:p>
            <a:pPr marL="0" indent="0">
              <a:buNone/>
            </a:pPr>
            <a:r>
              <a:rPr lang="en-US" altLang="zh-CN" dirty="0" smtClean="0"/>
              <a:t>Location of array: the </a:t>
            </a:r>
            <a:r>
              <a:rPr lang="en-US" altLang="zh-CN" dirty="0"/>
              <a:t>center of left lower </a:t>
            </a:r>
            <a:r>
              <a:rPr lang="en-US" altLang="zh-CN" dirty="0" smtClean="0"/>
              <a:t>quarter of KM2A (i.e., the first ¼KM2A)</a:t>
            </a:r>
          </a:p>
          <a:p>
            <a:pPr marL="0" indent="0">
              <a:buNone/>
            </a:pPr>
            <a:r>
              <a:rPr lang="en-US" altLang="zh-CN" dirty="0" smtClean="0"/>
              <a:t>Place for electronics box (one box per two clusters)</a:t>
            </a:r>
          </a:p>
          <a:p>
            <a:pPr marL="0" indent="0">
              <a:buNone/>
            </a:pPr>
            <a:r>
              <a:rPr lang="en-US" altLang="zh-CN" dirty="0" smtClean="0"/>
              <a:t>Place for cables inside metallic </a:t>
            </a:r>
            <a:r>
              <a:rPr lang="en-US" altLang="zh-CN" dirty="0"/>
              <a:t>spiral wrap </a:t>
            </a:r>
            <a:r>
              <a:rPr lang="en-US" altLang="zh-CN" dirty="0" smtClean="0"/>
              <a:t>hose</a:t>
            </a:r>
          </a:p>
          <a:p>
            <a:pPr marL="0" indent="0">
              <a:buNone/>
            </a:pPr>
            <a:r>
              <a:rPr lang="en-US" altLang="zh-CN" dirty="0" smtClean="0"/>
              <a:t>Control room: for PC</a:t>
            </a:r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0"/>
          <a:stretch/>
        </p:blipFill>
        <p:spPr>
          <a:xfrm>
            <a:off x="8901521" y="4994228"/>
            <a:ext cx="1038678" cy="1355184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>
          <a:xfrm>
            <a:off x="7193280" y="5547360"/>
            <a:ext cx="1600200" cy="2743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88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七、总结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98106" y="1417955"/>
            <a:ext cx="9146366" cy="510738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zh-CN" altLang="en-US" dirty="0"/>
              <a:t>宇宙线热中子探测</a:t>
            </a:r>
            <a:r>
              <a:rPr lang="zh-CN" altLang="en-US" dirty="0" smtClean="0"/>
              <a:t>研究的各项工作正在稳步推进：</a:t>
            </a:r>
            <a:endParaRPr lang="en-US" altLang="zh-CN" dirty="0" smtClean="0">
              <a:latin typeface="黑体" panose="02010609060101010101" pitchFamily="49" charset="-122"/>
              <a:sym typeface="+mn-ea"/>
            </a:endParaRPr>
          </a:p>
          <a:p>
            <a:r>
              <a:rPr lang="en-US" altLang="zh-CN" dirty="0" smtClean="0">
                <a:latin typeface="黑体" panose="02010609060101010101" pitchFamily="49" charset="-122"/>
                <a:sym typeface="+mn-ea"/>
              </a:rPr>
              <a:t>PRISMA-YBJ</a:t>
            </a:r>
            <a:r>
              <a:rPr lang="zh-CN" altLang="en-US" dirty="0" smtClean="0">
                <a:latin typeface="黑体" panose="02010609060101010101" pitchFamily="49" charset="-122"/>
                <a:sym typeface="+mn-ea"/>
              </a:rPr>
              <a:t>：继续分析数据； </a:t>
            </a:r>
            <a:endParaRPr lang="en-US" altLang="zh-CN" dirty="0" smtClean="0">
              <a:latin typeface="黑体" panose="02010609060101010101" pitchFamily="49" charset="-122"/>
              <a:sym typeface="+mn-ea"/>
            </a:endParaRPr>
          </a:p>
          <a:p>
            <a:r>
              <a:rPr lang="en-US" altLang="zh-CN" dirty="0" smtClean="0">
                <a:latin typeface="黑体" panose="02010609060101010101" pitchFamily="49" charset="-122"/>
                <a:sym typeface="+mn-ea"/>
              </a:rPr>
              <a:t>PRISMA-TU</a:t>
            </a:r>
            <a:r>
              <a:rPr lang="zh-CN" altLang="en-US" dirty="0" smtClean="0">
                <a:latin typeface="黑体" panose="02010609060101010101" pitchFamily="49" charset="-122"/>
                <a:sym typeface="+mn-ea"/>
              </a:rPr>
              <a:t>：守株待兔（太阳、地震 </a:t>
            </a:r>
            <a:r>
              <a:rPr lang="en-US" altLang="zh-CN" dirty="0" smtClean="0">
                <a:latin typeface="黑体" panose="02010609060101010101" pitchFamily="49" charset="-122"/>
                <a:sym typeface="+mn-ea"/>
              </a:rPr>
              <a:t>…</a:t>
            </a:r>
            <a:r>
              <a:rPr lang="zh-CN" altLang="en-US" dirty="0" smtClean="0">
                <a:latin typeface="黑体" panose="02010609060101010101" pitchFamily="49" charset="-122"/>
                <a:sym typeface="+mn-ea"/>
              </a:rPr>
              <a:t>）；</a:t>
            </a:r>
            <a:endParaRPr lang="en-US" altLang="zh-CN" dirty="0" smtClean="0">
              <a:latin typeface="黑体" panose="02010609060101010101" pitchFamily="49" charset="-122"/>
              <a:sym typeface="+mn-ea"/>
            </a:endParaRPr>
          </a:p>
          <a:p>
            <a:r>
              <a:rPr lang="en-US" altLang="zh-CN" dirty="0" smtClean="0">
                <a:latin typeface="黑体" panose="02010609060101010101" pitchFamily="49" charset="-122"/>
                <a:sym typeface="+mn-ea"/>
              </a:rPr>
              <a:t>16</a:t>
            </a:r>
            <a:r>
              <a:rPr lang="zh-CN" altLang="en-US" dirty="0" smtClean="0">
                <a:latin typeface="黑体" panose="02010609060101010101" pitchFamily="49" charset="-122"/>
                <a:sym typeface="+mn-ea"/>
              </a:rPr>
              <a:t>台： 继续运行、分析数据；</a:t>
            </a:r>
            <a:endParaRPr lang="en-US" altLang="zh-CN" dirty="0" smtClean="0">
              <a:latin typeface="黑体" panose="02010609060101010101" pitchFamily="49" charset="-122"/>
              <a:sym typeface="+mn-ea"/>
            </a:endParaRPr>
          </a:p>
          <a:p>
            <a:r>
              <a:rPr lang="en-US" altLang="zh-CN" dirty="0" smtClean="0">
                <a:latin typeface="黑体" panose="02010609060101010101" pitchFamily="49" charset="-122"/>
                <a:sym typeface="+mn-ea"/>
              </a:rPr>
              <a:t>64</a:t>
            </a:r>
            <a:r>
              <a:rPr lang="zh-CN" altLang="en-US" dirty="0" smtClean="0">
                <a:latin typeface="黑体" panose="02010609060101010101" pitchFamily="49" charset="-122"/>
                <a:sym typeface="+mn-ea"/>
              </a:rPr>
              <a:t>台：完成新</a:t>
            </a:r>
            <a:r>
              <a:rPr lang="en-US" altLang="zh-CN" dirty="0" smtClean="0">
                <a:latin typeface="黑体" panose="02010609060101010101" pitchFamily="49" charset="-122"/>
                <a:sym typeface="+mn-ea"/>
              </a:rPr>
              <a:t>34+16</a:t>
            </a:r>
            <a:r>
              <a:rPr lang="zh-CN" altLang="en-US" dirty="0" smtClean="0">
                <a:latin typeface="黑体" panose="02010609060101010101" pitchFamily="49" charset="-122"/>
                <a:sym typeface="+mn-ea"/>
              </a:rPr>
              <a:t>台探测器的组装、测试，争取早日将阵列搬到高海拔地区运行；</a:t>
            </a:r>
          </a:p>
          <a:p>
            <a:r>
              <a:rPr lang="zh-CN" altLang="en-US" dirty="0">
                <a:latin typeface="黑体" panose="02010609060101010101" pitchFamily="49" charset="-122"/>
                <a:sym typeface="+mn-ea"/>
              </a:rPr>
              <a:t>推进</a:t>
            </a:r>
            <a:r>
              <a:rPr lang="zh-CN" altLang="en-US" dirty="0" smtClean="0">
                <a:latin typeface="黑体" panose="02010609060101010101" pitchFamily="49" charset="-122"/>
                <a:sym typeface="+mn-ea"/>
              </a:rPr>
              <a:t>模拟</a:t>
            </a:r>
            <a:r>
              <a:rPr lang="zh-CN" altLang="en-US" dirty="0">
                <a:latin typeface="黑体" panose="02010609060101010101" pitchFamily="49" charset="-122"/>
                <a:sym typeface="+mn-ea"/>
              </a:rPr>
              <a:t>计算、数据分析、物理分析工作；</a:t>
            </a:r>
          </a:p>
          <a:p>
            <a:r>
              <a:rPr lang="zh-CN" altLang="en-US" dirty="0" smtClean="0">
                <a:latin typeface="黑体" panose="02010609060101010101" pitchFamily="49" charset="-122"/>
                <a:sym typeface="+mn-ea"/>
              </a:rPr>
              <a:t>完成探测器束流和放射源绝对标定；</a:t>
            </a:r>
          </a:p>
          <a:p>
            <a:r>
              <a:rPr lang="zh-CN" altLang="en-US" dirty="0" smtClean="0">
                <a:latin typeface="黑体" panose="02010609060101010101" pitchFamily="49" charset="-122"/>
                <a:sym typeface="+mn-ea"/>
              </a:rPr>
              <a:t>推进国产闪烁体研制，提高性能，降低成本；</a:t>
            </a:r>
          </a:p>
          <a:p>
            <a:r>
              <a:rPr lang="zh-CN" altLang="en-US" dirty="0" smtClean="0"/>
              <a:t>继续</a:t>
            </a:r>
            <a:r>
              <a:rPr lang="zh-CN" altLang="en-US" dirty="0"/>
              <a:t>努力争取经费的支持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718956-2D72-4DEF-A1EC-D7F8C6ED6A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35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9192344" y="5297606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谢谢</a:t>
            </a:r>
            <a:endParaRPr lang="zh-CN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backup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2087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8"/>
          <p:cNvGraphicFramePr>
            <a:graphicFrameLocks noChangeAspect="1"/>
          </p:cNvGraphicFramePr>
          <p:nvPr/>
        </p:nvGraphicFramePr>
        <p:xfrm>
          <a:off x="911424" y="791290"/>
          <a:ext cx="5225619" cy="3933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522" name="Документ" r:id="rId4" imgW="3912235" imgH="3212465" progId="Word.Document.8">
                  <p:embed/>
                </p:oleObj>
              </mc:Choice>
              <mc:Fallback>
                <p:oleObj name="Документ" r:id="rId4" imgW="3912235" imgH="3212465" progId="Word.Document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1424" y="791290"/>
                        <a:ext cx="5225619" cy="393305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2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Text Box 12"/>
          <p:cNvSpPr txBox="1">
            <a:spLocks noChangeArrowheads="1"/>
          </p:cNvSpPr>
          <p:nvPr/>
        </p:nvSpPr>
        <p:spPr bwMode="auto">
          <a:xfrm>
            <a:off x="6670030" y="3524146"/>
            <a:ext cx="4176464" cy="1200329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强子</a:t>
            </a:r>
            <a:r>
              <a:rPr lang="zh-CN" altLang="en-US" sz="2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是宇宙线簇射的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“骨架</a:t>
            </a:r>
            <a:r>
              <a:rPr lang="zh-CN" altLang="en-US" sz="2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”，对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原初宇宙线成份</a:t>
            </a:r>
            <a:r>
              <a:rPr lang="zh-CN" altLang="en-US" sz="2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十分敏感。</a:t>
            </a:r>
          </a:p>
        </p:txBody>
      </p:sp>
      <p:sp>
        <p:nvSpPr>
          <p:cNvPr id="1028" name="Text Box 17"/>
          <p:cNvSpPr txBox="1">
            <a:spLocks noChangeArrowheads="1"/>
          </p:cNvSpPr>
          <p:nvPr/>
        </p:nvSpPr>
        <p:spPr bwMode="auto">
          <a:xfrm>
            <a:off x="837764" y="4966831"/>
            <a:ext cx="10009112" cy="1754326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indent="-342900">
              <a:lnSpc>
                <a:spcPct val="150000"/>
              </a:lnSpc>
              <a:spcBef>
                <a:spcPct val="20000"/>
              </a:spcBef>
            </a:pPr>
            <a:r>
              <a:rPr lang="zh-CN" altLang="zh-CN" sz="2400" b="1" dirty="0">
                <a:solidFill>
                  <a:srgbClr val="002060"/>
                </a:solidFill>
                <a:latin typeface="Trebuchet MS" panose="020B0603020202020204"/>
                <a:ea typeface="黑体" panose="02010609060101010101" pitchFamily="49" charset="-122"/>
              </a:rPr>
              <a:t>簇射中少量的强子与周围环境中的物质（土壤、建筑物、探测器材料、空气等）发生核反应产生大量</a:t>
            </a:r>
            <a:r>
              <a:rPr lang="en-US" altLang="zh-CN" sz="2400" b="1" dirty="0" err="1">
                <a:solidFill>
                  <a:srgbClr val="002060"/>
                </a:solidFill>
                <a:latin typeface="Trebuchet MS" panose="020B0603020202020204"/>
                <a:ea typeface="黑体" panose="02010609060101010101" pitchFamily="49" charset="-122"/>
              </a:rPr>
              <a:t>MeV</a:t>
            </a:r>
            <a:r>
              <a:rPr lang="zh-CN" altLang="zh-CN" sz="2400" b="1" dirty="0">
                <a:solidFill>
                  <a:srgbClr val="002060"/>
                </a:solidFill>
                <a:latin typeface="Trebuchet MS" panose="020B0603020202020204"/>
                <a:ea typeface="黑体" panose="02010609060101010101" pitchFamily="49" charset="-122"/>
              </a:rPr>
              <a:t>量级</a:t>
            </a:r>
            <a:r>
              <a:rPr lang="zh-CN" altLang="zh-CN" sz="2400" b="1" dirty="0" smtClean="0">
                <a:solidFill>
                  <a:srgbClr val="002060"/>
                </a:solidFill>
                <a:latin typeface="Trebuchet MS" panose="020B0603020202020204"/>
                <a:ea typeface="黑体" panose="02010609060101010101" pitchFamily="49" charset="-122"/>
              </a:rPr>
              <a:t>的</a:t>
            </a:r>
            <a:r>
              <a:rPr lang="zh-CN" altLang="en-US" sz="2400" b="1" dirty="0" smtClean="0">
                <a:solidFill>
                  <a:srgbClr val="002060"/>
                </a:solidFill>
                <a:latin typeface="Trebuchet MS" panose="020B0603020202020204"/>
                <a:ea typeface="黑体" panose="02010609060101010101" pitchFamily="49" charset="-122"/>
              </a:rPr>
              <a:t>蒸发</a:t>
            </a:r>
            <a:r>
              <a:rPr lang="zh-CN" altLang="zh-CN" sz="2400" b="1" smtClean="0">
                <a:solidFill>
                  <a:srgbClr val="002060"/>
                </a:solidFill>
                <a:latin typeface="Trebuchet MS" panose="020B0603020202020204"/>
                <a:ea typeface="黑体" panose="02010609060101010101" pitchFamily="49" charset="-122"/>
              </a:rPr>
              <a:t>中子，</a:t>
            </a:r>
            <a:r>
              <a:rPr lang="zh-CN" altLang="en-US" sz="2400" b="1">
                <a:solidFill>
                  <a:srgbClr val="002060"/>
                </a:solidFill>
                <a:ea typeface="黑体" panose="02010609060101010101" pitchFamily="49" charset="-122"/>
              </a:rPr>
              <a:t>蒸发</a:t>
            </a:r>
            <a:r>
              <a:rPr lang="zh-CN" altLang="zh-CN" sz="2400" b="1" smtClean="0">
                <a:solidFill>
                  <a:srgbClr val="002060"/>
                </a:solidFill>
                <a:latin typeface="Trebuchet MS" panose="020B0603020202020204"/>
                <a:ea typeface="黑体" panose="02010609060101010101" pitchFamily="49" charset="-122"/>
              </a:rPr>
              <a:t>中子</a:t>
            </a:r>
            <a:r>
              <a:rPr lang="zh-CN" altLang="zh-CN" sz="2400" b="1" dirty="0">
                <a:solidFill>
                  <a:srgbClr val="002060"/>
                </a:solidFill>
                <a:latin typeface="Trebuchet MS" panose="020B0603020202020204"/>
                <a:ea typeface="黑体" panose="02010609060101010101" pitchFamily="49" charset="-122"/>
              </a:rPr>
              <a:t>经过周围环境中的物质的慢化而产生热中子</a:t>
            </a:r>
            <a:r>
              <a:rPr lang="zh-CN" altLang="en-US" sz="2400" b="1" dirty="0">
                <a:solidFill>
                  <a:srgbClr val="002060"/>
                </a:solidFill>
                <a:ea typeface="黑体" panose="02010609060101010101" pitchFamily="49" charset="-122"/>
              </a:rPr>
              <a:t>。</a:t>
            </a:r>
            <a:endParaRPr lang="en-US" altLang="zh-CN" sz="2400" b="1" dirty="0">
              <a:solidFill>
                <a:srgbClr val="002060"/>
              </a:solidFill>
              <a:ea typeface="黑体" panose="02010609060101010101" pitchFamily="49" charset="-122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5980450" y="2185988"/>
            <a:ext cx="5554960" cy="1143000"/>
          </a:xfrm>
        </p:spPr>
        <p:txBody>
          <a:bodyPr/>
          <a:lstStyle/>
          <a:p>
            <a:r>
              <a:rPr lang="zh-CN" altLang="en-US" sz="2800" dirty="0" smtClean="0"/>
              <a:t>物理动机</a:t>
            </a:r>
            <a:endParaRPr lang="zh-CN" altLang="en-US" sz="28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282283-E96D-44DD-850C-CC78E3F5EC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37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51384" y="1196752"/>
            <a:ext cx="10585176" cy="4032448"/>
          </a:xfrm>
        </p:spPr>
        <p:txBody>
          <a:bodyPr>
            <a:noAutofit/>
          </a:bodyPr>
          <a:lstStyle/>
          <a:p>
            <a:r>
              <a:rPr lang="zh-CN" altLang="en-US" sz="24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热中子探测技术用于探测宇宙线簇射强子产生的大量热中子，</a:t>
            </a:r>
            <a:r>
              <a:rPr lang="zh-CN" altLang="zh-CN" dirty="0" smtClean="0">
                <a:solidFill>
                  <a:srgbClr val="FF0000"/>
                </a:solidFill>
              </a:rPr>
              <a:t>热中子</a:t>
            </a:r>
            <a:r>
              <a:rPr lang="zh-CN" altLang="en-US" dirty="0" smtClean="0">
                <a:solidFill>
                  <a:srgbClr val="FF0000"/>
                </a:solidFill>
              </a:rPr>
              <a:t>数量比强子高</a:t>
            </a:r>
            <a:r>
              <a:rPr lang="en-US" altLang="zh-CN" dirty="0" smtClean="0">
                <a:solidFill>
                  <a:srgbClr val="FF0000"/>
                </a:solidFill>
              </a:rPr>
              <a:t>2-3</a:t>
            </a:r>
            <a:r>
              <a:rPr lang="zh-CN" altLang="en-US" dirty="0" smtClean="0">
                <a:solidFill>
                  <a:srgbClr val="FF0000"/>
                </a:solidFill>
              </a:rPr>
              <a:t>数量级，</a:t>
            </a:r>
            <a:r>
              <a:rPr lang="zh-CN" altLang="en-US" sz="24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有很强的成份区分能力，对膝区探测来说是一个新的独特的技术手段</a:t>
            </a:r>
            <a:r>
              <a:rPr lang="zh-CN" altLang="en-US" dirty="0" smtClean="0">
                <a:latin typeface="黑体" panose="02010609060101010101" pitchFamily="49" charset="-122"/>
              </a:rPr>
              <a:t>，将</a:t>
            </a:r>
            <a:r>
              <a:rPr lang="zh-CN" altLang="en-US" dirty="0">
                <a:latin typeface="黑体" panose="02010609060101010101" pitchFamily="49" charset="-122"/>
              </a:rPr>
              <a:t>显著加强</a:t>
            </a:r>
            <a:r>
              <a:rPr lang="en-US" altLang="zh-CN" dirty="0">
                <a:latin typeface="黑体" panose="02010609060101010101" pitchFamily="49" charset="-122"/>
              </a:rPr>
              <a:t>LHAASO</a:t>
            </a:r>
            <a:r>
              <a:rPr lang="zh-CN" altLang="en-US" dirty="0">
                <a:latin typeface="黑体" panose="02010609060101010101" pitchFamily="49" charset="-122"/>
              </a:rPr>
              <a:t>在膝区物理方面的研究能力</a:t>
            </a:r>
            <a:r>
              <a:rPr lang="zh-CN" altLang="en-US" dirty="0" smtClean="0">
                <a:latin typeface="黑体" panose="02010609060101010101" pitchFamily="49" charset="-122"/>
              </a:rPr>
              <a:t>。</a:t>
            </a:r>
            <a:endParaRPr lang="en-US" altLang="zh-CN" dirty="0" smtClean="0">
              <a:latin typeface="黑体" panose="02010609060101010101" pitchFamily="49" charset="-122"/>
            </a:endParaRPr>
          </a:p>
          <a:p>
            <a:r>
              <a:rPr lang="zh-CN" altLang="zh-CN" dirty="0"/>
              <a:t>这种热中子探测器阵列还可以用于其他宇宙线相关的物理研究，</a:t>
            </a:r>
            <a:r>
              <a:rPr lang="zh-CN" altLang="zh-CN" dirty="0" smtClean="0"/>
              <a:t>包括</a:t>
            </a:r>
            <a:r>
              <a:rPr lang="zh-CN" altLang="zh-CN" dirty="0" smtClean="0">
                <a:solidFill>
                  <a:srgbClr val="FF0000"/>
                </a:solidFill>
              </a:rPr>
              <a:t>地球物理</a:t>
            </a:r>
            <a:r>
              <a:rPr lang="zh-CN" altLang="en-US" dirty="0" smtClean="0">
                <a:solidFill>
                  <a:srgbClr val="FF0000"/>
                </a:solidFill>
              </a:rPr>
              <a:t>（比如地震）</a:t>
            </a:r>
            <a:r>
              <a:rPr lang="zh-CN" altLang="zh-CN" dirty="0" smtClean="0">
                <a:solidFill>
                  <a:srgbClr val="FF0000"/>
                </a:solidFill>
              </a:rPr>
              <a:t>，</a:t>
            </a:r>
            <a:r>
              <a:rPr lang="zh-CN" altLang="zh-CN" dirty="0">
                <a:solidFill>
                  <a:srgbClr val="FF0000"/>
                </a:solidFill>
              </a:rPr>
              <a:t>大气</a:t>
            </a:r>
            <a:r>
              <a:rPr lang="zh-CN" altLang="zh-CN" dirty="0" smtClean="0">
                <a:solidFill>
                  <a:srgbClr val="FF0000"/>
                </a:solidFill>
              </a:rPr>
              <a:t>物理</a:t>
            </a:r>
            <a:r>
              <a:rPr lang="zh-CN" altLang="en-US" dirty="0" smtClean="0">
                <a:solidFill>
                  <a:srgbClr val="FF0000"/>
                </a:solidFill>
              </a:rPr>
              <a:t>（比如雷暴）</a:t>
            </a:r>
            <a:r>
              <a:rPr lang="zh-CN" altLang="zh-CN" dirty="0" smtClean="0">
                <a:solidFill>
                  <a:srgbClr val="FF0000"/>
                </a:solidFill>
              </a:rPr>
              <a:t>，太阳物理</a:t>
            </a:r>
            <a:r>
              <a:rPr lang="zh-CN" altLang="en-US" dirty="0" smtClean="0">
                <a:solidFill>
                  <a:srgbClr val="FF0000"/>
                </a:solidFill>
              </a:rPr>
              <a:t>（</a:t>
            </a:r>
            <a:r>
              <a:rPr lang="zh-CN" altLang="zh-CN" dirty="0" smtClean="0">
                <a:solidFill>
                  <a:srgbClr val="FF0000"/>
                </a:solidFill>
              </a:rPr>
              <a:t>比如</a:t>
            </a:r>
            <a:r>
              <a:rPr lang="en-US" altLang="zh-CN" dirty="0" smtClean="0">
                <a:solidFill>
                  <a:srgbClr val="FF0000"/>
                </a:solidFill>
              </a:rPr>
              <a:t>GLE</a:t>
            </a:r>
            <a:r>
              <a:rPr lang="zh-CN" altLang="en-US" dirty="0" smtClean="0">
                <a:solidFill>
                  <a:srgbClr val="FF0000"/>
                </a:solidFill>
              </a:rPr>
              <a:t>、</a:t>
            </a:r>
            <a:r>
              <a:rPr lang="en-US" altLang="zh-CN" dirty="0" err="1" smtClean="0">
                <a:solidFill>
                  <a:srgbClr val="FF0000"/>
                </a:solidFill>
              </a:rPr>
              <a:t>Forbush</a:t>
            </a:r>
            <a:r>
              <a:rPr lang="zh-CN" altLang="zh-CN" dirty="0" smtClean="0">
                <a:solidFill>
                  <a:srgbClr val="FF0000"/>
                </a:solidFill>
              </a:rPr>
              <a:t>下降</a:t>
            </a:r>
            <a:r>
              <a:rPr lang="zh-CN" altLang="en-US" dirty="0" smtClean="0">
                <a:solidFill>
                  <a:srgbClr val="FF0000"/>
                </a:solidFill>
              </a:rPr>
              <a:t>）</a:t>
            </a:r>
            <a:r>
              <a:rPr lang="zh-CN" altLang="zh-CN" dirty="0" smtClean="0"/>
              <a:t>。</a:t>
            </a:r>
            <a:r>
              <a:rPr lang="zh-CN" altLang="zh-CN" dirty="0"/>
              <a:t>这种探测器在核探测方面也有广泛的用途</a:t>
            </a:r>
            <a:r>
              <a:rPr lang="zh-CN" altLang="zh-CN" dirty="0" smtClean="0"/>
              <a:t>。</a:t>
            </a:r>
            <a:endParaRPr lang="en-US" altLang="zh-CN" dirty="0">
              <a:latin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38</a:t>
            </a:fld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718956-2D72-4DEF-A1EC-D7F8C6ED6A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560" y="193064"/>
            <a:ext cx="5047369" cy="66243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9432" y="152438"/>
            <a:ext cx="5112568" cy="6705562"/>
          </a:xfrm>
          <a:prstGeom prst="rect">
            <a:avLst/>
          </a:prstGeom>
        </p:spPr>
      </p:pic>
      <p:sp>
        <p:nvSpPr>
          <p:cNvPr id="11" name="内容占位符 2"/>
          <p:cNvSpPr txBox="1"/>
          <p:nvPr/>
        </p:nvSpPr>
        <p:spPr>
          <a:xfrm>
            <a:off x="95733" y="1995304"/>
            <a:ext cx="2310943" cy="201622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 baseline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 smtClean="0"/>
              <a:t>2017/12/20</a:t>
            </a:r>
            <a:r>
              <a:rPr lang="zh-CN" altLang="en-US" sz="2000" dirty="0" smtClean="0"/>
              <a:t> </a:t>
            </a:r>
            <a:endParaRPr lang="en-US" altLang="zh-CN" sz="20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 smtClean="0"/>
              <a:t>event 9623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 smtClean="0"/>
              <a:t>Core (14.8m,6.4m)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 smtClean="0"/>
              <a:t>Zen. 43.0</a:t>
            </a:r>
            <a:r>
              <a:rPr lang="en-US" altLang="zh-CN" sz="2000" dirty="0" smtClean="0">
                <a:latin typeface="黑体" panose="02010609060101010101" pitchFamily="49" charset="-122"/>
              </a:rPr>
              <a:t>°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/>
              <a:t>Azi.-77.5</a:t>
            </a:r>
            <a:r>
              <a:rPr lang="en-US" altLang="zh-CN" sz="2000" dirty="0" smtClean="0">
                <a:latin typeface="黑体" panose="02010609060101010101" pitchFamily="49" charset="-122"/>
              </a:rPr>
              <a:t>°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935760" y="839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</a:rPr>
              <a:t>d</a:t>
            </a:r>
            <a:r>
              <a:rPr lang="en-US" altLang="zh-CN" dirty="0" smtClean="0">
                <a:solidFill>
                  <a:prstClr val="black"/>
                </a:solidFill>
              </a:rPr>
              <a:t>8</a:t>
            </a:r>
            <a:r>
              <a:rPr lang="zh-CN" altLang="en-US" dirty="0" smtClean="0">
                <a:solidFill>
                  <a:prstClr val="black"/>
                </a:solidFill>
              </a:rPr>
              <a:t>信号幅度</a:t>
            </a:r>
            <a:r>
              <a:rPr lang="en-US" altLang="zh-CN" dirty="0" smtClean="0">
                <a:solidFill>
                  <a:prstClr val="black"/>
                </a:solidFill>
              </a:rPr>
              <a:t>(mV)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723140" y="340783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d</a:t>
            </a:r>
            <a:r>
              <a:rPr lang="en-US" altLang="zh-CN" dirty="0">
                <a:solidFill>
                  <a:prstClr val="black"/>
                </a:solidFill>
              </a:rPr>
              <a:t>5</a:t>
            </a:r>
            <a:r>
              <a:rPr lang="zh-CN" altLang="en-US" dirty="0" smtClean="0">
                <a:solidFill>
                  <a:prstClr val="black"/>
                </a:solidFill>
              </a:rPr>
              <a:t>信号幅度</a:t>
            </a:r>
            <a:r>
              <a:rPr lang="en-US" altLang="zh-CN" dirty="0" smtClean="0">
                <a:solidFill>
                  <a:prstClr val="black"/>
                </a:solidFill>
              </a:rPr>
              <a:t>(mV)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613048" y="839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prstClr val="black"/>
                </a:solidFill>
              </a:rPr>
              <a:t>到达</a:t>
            </a:r>
            <a:r>
              <a:rPr lang="zh-CN" altLang="en-US" dirty="0">
                <a:solidFill>
                  <a:prstClr val="black"/>
                </a:solidFill>
              </a:rPr>
              <a:t>时间</a:t>
            </a:r>
            <a:r>
              <a:rPr lang="en-US" altLang="zh-CN" dirty="0" smtClean="0">
                <a:solidFill>
                  <a:prstClr val="black"/>
                </a:solidFill>
              </a:rPr>
              <a:t>(ns)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159405" y="3407830"/>
            <a:ext cx="1033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prstClr val="black"/>
                </a:solidFill>
              </a:rPr>
              <a:t>中子数</a:t>
            </a:r>
            <a:endParaRPr lang="zh-CN" altLang="en-US" dirty="0">
              <a:solidFill>
                <a:prstClr val="black"/>
              </a:solidFill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>
            <a:off x="4134620" y="418356"/>
            <a:ext cx="737244" cy="2164418"/>
          </a:xfrm>
          <a:prstGeom prst="straightConnector1">
            <a:avLst/>
          </a:prstGeom>
          <a:ln w="476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/>
          <p:cNvSpPr/>
          <p:nvPr/>
        </p:nvSpPr>
        <p:spPr>
          <a:xfrm>
            <a:off x="4317848" y="1196752"/>
            <a:ext cx="193976" cy="1670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951720" y="460248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Too few neutrons on the roof</a:t>
            </a:r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42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一、俄罗斯方面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8484" y="1624013"/>
            <a:ext cx="11175032" cy="4525963"/>
          </a:xfrm>
        </p:spPr>
        <p:txBody>
          <a:bodyPr/>
          <a:lstStyle/>
          <a:p>
            <a:r>
              <a:rPr lang="zh-CN" altLang="en-US" dirty="0" smtClean="0"/>
              <a:t>俄罗斯科学院核研究所</a:t>
            </a:r>
            <a:r>
              <a:rPr lang="en-US" altLang="zh-CN" dirty="0" smtClean="0"/>
              <a:t>(INR,</a:t>
            </a:r>
            <a:r>
              <a:rPr lang="zh-CN" altLang="en-US" dirty="0" smtClean="0"/>
              <a:t>莫斯科</a:t>
            </a:r>
            <a:r>
              <a:rPr lang="en-US" altLang="zh-CN" dirty="0" smtClean="0"/>
              <a:t>)</a:t>
            </a:r>
            <a:r>
              <a:rPr lang="zh-CN" altLang="en-US" dirty="0" smtClean="0"/>
              <a:t>主办了第九届</a:t>
            </a:r>
            <a:r>
              <a:rPr lang="en-US" altLang="zh-CN" dirty="0" smtClean="0"/>
              <a:t>LHAASO</a:t>
            </a:r>
            <a:r>
              <a:rPr lang="zh-CN" altLang="en-US" dirty="0" smtClean="0"/>
              <a:t>国际研讨会</a:t>
            </a:r>
            <a:r>
              <a:rPr lang="en-US" altLang="zh-CN" dirty="0" smtClean="0"/>
              <a:t>(WASDHA)</a:t>
            </a:r>
          </a:p>
          <a:p>
            <a:r>
              <a:rPr lang="zh-CN" altLang="en-US" dirty="0"/>
              <a:t>生产</a:t>
            </a:r>
            <a:r>
              <a:rPr lang="zh-CN" altLang="en-US" dirty="0" smtClean="0"/>
              <a:t>了</a:t>
            </a:r>
            <a:r>
              <a:rPr lang="en-US" altLang="zh-CN" dirty="0" smtClean="0"/>
              <a:t>66</a:t>
            </a:r>
            <a:r>
              <a:rPr lang="zh-CN" altLang="en-US" dirty="0" smtClean="0"/>
              <a:t>台探测器的闪烁体、</a:t>
            </a:r>
            <a:r>
              <a:rPr lang="en-US" altLang="zh-CN" dirty="0" smtClean="0"/>
              <a:t>PMT</a:t>
            </a:r>
            <a:r>
              <a:rPr lang="zh-CN" altLang="en-US" dirty="0" smtClean="0"/>
              <a:t>分压器、前端电子学</a:t>
            </a:r>
            <a:endParaRPr lang="en-US" altLang="zh-CN" dirty="0" smtClean="0"/>
          </a:p>
          <a:p>
            <a:r>
              <a:rPr lang="zh-CN" altLang="en-US" dirty="0" smtClean="0"/>
              <a:t>正在额外建造</a:t>
            </a:r>
            <a:r>
              <a:rPr lang="en-US" altLang="zh-CN" dirty="0" smtClean="0"/>
              <a:t>1</a:t>
            </a:r>
            <a:r>
              <a:rPr lang="zh-CN" altLang="en-US" dirty="0" smtClean="0"/>
              <a:t>个新</a:t>
            </a:r>
            <a:r>
              <a:rPr lang="zh-CN" altLang="en-US" dirty="0"/>
              <a:t>的</a:t>
            </a:r>
            <a:r>
              <a:rPr lang="en-US" altLang="zh-CN" dirty="0" smtClean="0"/>
              <a:t>cluster</a:t>
            </a:r>
            <a:r>
              <a:rPr lang="zh-CN" altLang="en-US" dirty="0" smtClean="0"/>
              <a:t>（</a:t>
            </a:r>
            <a:r>
              <a:rPr lang="en-US" altLang="zh-CN" dirty="0" smtClean="0"/>
              <a:t>16</a:t>
            </a:r>
            <a:r>
              <a:rPr lang="zh-CN" altLang="en-US" dirty="0" smtClean="0"/>
              <a:t>台探测器），采用川大的</a:t>
            </a:r>
            <a:r>
              <a:rPr lang="en-US" altLang="zh-CN" dirty="0" smtClean="0"/>
              <a:t>FADC</a:t>
            </a:r>
            <a:r>
              <a:rPr lang="zh-CN" altLang="en-US" dirty="0" smtClean="0"/>
              <a:t>，安置在俄科院核研究所的地面，以</a:t>
            </a:r>
            <a:r>
              <a:rPr lang="zh-CN" altLang="en-US" dirty="0"/>
              <a:t>解决</a:t>
            </a:r>
            <a:r>
              <a:rPr lang="zh-CN" altLang="en-US" dirty="0" smtClean="0"/>
              <a:t>脉冲波形采集</a:t>
            </a:r>
            <a:r>
              <a:rPr lang="zh-CN" altLang="en-US" dirty="0"/>
              <a:t>、</a:t>
            </a:r>
            <a:r>
              <a:rPr lang="zh-CN" altLang="en-US" dirty="0" smtClean="0"/>
              <a:t>中子数量等问题</a:t>
            </a:r>
          </a:p>
          <a:p>
            <a:r>
              <a:rPr lang="zh-CN" altLang="en-US" dirty="0" smtClean="0"/>
              <a:t>继续模拟和数据分析工作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718956-2D72-4DEF-A1EC-D7F8C6ED6A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79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二、</a:t>
            </a:r>
            <a:r>
              <a:rPr lang="en-US" altLang="zh-CN" dirty="0" smtClean="0">
                <a:latin typeface="黑体" panose="02010609060101010101" pitchFamily="49" charset="-122"/>
              </a:rPr>
              <a:t>PRISMA-YBJ</a:t>
            </a:r>
            <a:r>
              <a:rPr lang="zh-CN" altLang="en-US" dirty="0" smtClean="0">
                <a:latin typeface="黑体" panose="02010609060101010101" pitchFamily="49" charset="-122"/>
              </a:rPr>
              <a:t>数据分析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宇宙线探测</a:t>
            </a:r>
            <a:endParaRPr lang="en-US" altLang="zh-CN" dirty="0" smtClean="0"/>
          </a:p>
          <a:p>
            <a:r>
              <a:rPr lang="zh-CN" altLang="en-US" dirty="0" smtClean="0"/>
              <a:t>地壳活动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718956-2D72-4DEF-A1EC-D7F8C6ED6A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05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718956-2D72-4DEF-A1EC-D7F8C6ED6A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1085059"/>
            <a:ext cx="7720208" cy="5271292"/>
          </a:xfrm>
          <a:prstGeom prst="rect">
            <a:avLst/>
          </a:prstGeom>
        </p:spPr>
      </p:pic>
      <p:sp>
        <p:nvSpPr>
          <p:cNvPr id="6" name="内容占位符 7"/>
          <p:cNvSpPr txBox="1">
            <a:spLocks/>
          </p:cNvSpPr>
          <p:nvPr/>
        </p:nvSpPr>
        <p:spPr>
          <a:xfrm>
            <a:off x="612792" y="268007"/>
            <a:ext cx="5483208" cy="629833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 baseline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dirty="0" smtClean="0"/>
              <a:t>宇宙线能谱测量，没有拐折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880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718956-2D72-4DEF-A1EC-D7F8C6ED6A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 t="10140" b="22258"/>
          <a:stretch/>
        </p:blipFill>
        <p:spPr>
          <a:xfrm>
            <a:off x="119336" y="2852936"/>
            <a:ext cx="8122438" cy="400506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t="27405" r="1579"/>
          <a:stretch/>
        </p:blipFill>
        <p:spPr>
          <a:xfrm>
            <a:off x="4439815" y="116632"/>
            <a:ext cx="7719177" cy="367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7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F6A184-88EF-48F4-A8B8-5D3E596A9DE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3855" y="998939"/>
            <a:ext cx="3445506" cy="291187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776" y="3950707"/>
            <a:ext cx="3993123" cy="258820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8927" y="316817"/>
            <a:ext cx="3177345" cy="686735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1167618" y="897840"/>
            <a:ext cx="4239789" cy="5823636"/>
            <a:chOff x="2291728" y="897840"/>
            <a:chExt cx="3818898" cy="532612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1728" y="897840"/>
              <a:ext cx="3818898" cy="5326128"/>
            </a:xfrm>
            <a:prstGeom prst="rect">
              <a:avLst/>
            </a:prstGeom>
          </p:spPr>
        </p:pic>
        <p:cxnSp>
          <p:nvCxnSpPr>
            <p:cNvPr id="14" name="直接箭头连接符 13"/>
            <p:cNvCxnSpPr/>
            <p:nvPr/>
          </p:nvCxnSpPr>
          <p:spPr>
            <a:xfrm flipV="1">
              <a:off x="3028356" y="3572104"/>
              <a:ext cx="213608" cy="723014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/>
            <p:cNvCxnSpPr/>
            <p:nvPr/>
          </p:nvCxnSpPr>
          <p:spPr>
            <a:xfrm flipV="1">
              <a:off x="3824960" y="3572102"/>
              <a:ext cx="1628189" cy="861353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矩形 14"/>
          <p:cNvSpPr/>
          <p:nvPr/>
        </p:nvSpPr>
        <p:spPr>
          <a:xfrm>
            <a:off x="3287512" y="1009016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prstClr val="black"/>
                </a:solidFill>
                <a:latin typeface="TimesNewRoman"/>
              </a:rPr>
              <a:t>YBJ</a:t>
            </a:r>
            <a:endParaRPr lang="zh-CN" altLang="en-US" b="1" dirty="0">
              <a:solidFill>
                <a:prstClr val="black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426696" y="1005290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prstClr val="black"/>
                </a:solidFill>
                <a:latin typeface="TimesNewRoman"/>
              </a:rPr>
              <a:t>YBJ</a:t>
            </a:r>
            <a:endParaRPr lang="zh-CN" altLang="en-US" b="1" dirty="0">
              <a:solidFill>
                <a:prstClr val="black"/>
              </a:solidFill>
            </a:endParaRPr>
          </a:p>
        </p:txBody>
      </p:sp>
      <p:sp>
        <p:nvSpPr>
          <p:cNvPr id="18" name="内容占位符 7"/>
          <p:cNvSpPr txBox="1">
            <a:spLocks/>
          </p:cNvSpPr>
          <p:nvPr/>
        </p:nvSpPr>
        <p:spPr>
          <a:xfrm>
            <a:off x="612792" y="268007"/>
            <a:ext cx="5483208" cy="629833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 baseline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dirty="0" smtClean="0"/>
              <a:t>尼泊尔地震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63425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F6A184-88EF-48F4-A8B8-5D3E596A9DE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968" y="415155"/>
            <a:ext cx="6131211" cy="46932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484911"/>
            <a:ext cx="5378601" cy="60076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/>
          <a:srcRect l="6235" t="22032" r="3976" b="7282"/>
          <a:stretch/>
        </p:blipFill>
        <p:spPr>
          <a:xfrm>
            <a:off x="6035039" y="5008949"/>
            <a:ext cx="5882139" cy="184905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640056" y="923672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prstClr val="black"/>
                </a:solidFill>
                <a:latin typeface="TimesNewRoman"/>
              </a:rPr>
              <a:t>YBJ</a:t>
            </a:r>
            <a:endParaRPr lang="zh-CN" alt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11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主题">
  <a:themeElements>
    <a:clrScheme name="凸显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华丽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1355</Words>
  <Application>Microsoft Office PowerPoint</Application>
  <PresentationFormat>宽屏</PresentationFormat>
  <Paragraphs>254</Paragraphs>
  <Slides>39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7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8" baseType="lpstr">
      <vt:lpstr>TimesNewRoman</vt:lpstr>
      <vt:lpstr>黑体</vt:lpstr>
      <vt:lpstr>华文隶书</vt:lpstr>
      <vt:lpstr>华文新魏</vt:lpstr>
      <vt:lpstr>宋体</vt:lpstr>
      <vt:lpstr>Arial</vt:lpstr>
      <vt:lpstr>Calibri</vt:lpstr>
      <vt:lpstr>Calibri Light</vt:lpstr>
      <vt:lpstr>Times New Roman</vt:lpstr>
      <vt:lpstr>Trebuchet MS</vt:lpstr>
      <vt:lpstr>Wingdings</vt:lpstr>
      <vt:lpstr>1_Office 主题</vt:lpstr>
      <vt:lpstr>Office 主题</vt:lpstr>
      <vt:lpstr>默认设计模板</vt:lpstr>
      <vt:lpstr>2_默认设计模板</vt:lpstr>
      <vt:lpstr>3_默认设计模板</vt:lpstr>
      <vt:lpstr>4_默认设计模板</vt:lpstr>
      <vt:lpstr>2_Office 主题</vt:lpstr>
      <vt:lpstr>Документ</vt:lpstr>
      <vt:lpstr>宇宙线热中子探测研究进展</vt:lpstr>
      <vt:lpstr>内容</vt:lpstr>
      <vt:lpstr>PowerPoint 演示文稿</vt:lpstr>
      <vt:lpstr>一、俄罗斯方面</vt:lpstr>
      <vt:lpstr>二、PRISMA-YBJ数据分析</vt:lpstr>
      <vt:lpstr>PowerPoint 演示文稿</vt:lpstr>
      <vt:lpstr>PowerPoint 演示文稿</vt:lpstr>
      <vt:lpstr>PowerPoint 演示文稿</vt:lpstr>
      <vt:lpstr>PowerPoint 演示文稿</vt:lpstr>
      <vt:lpstr>Radon meter</vt:lpstr>
      <vt:lpstr>PowerPoint 演示文稿</vt:lpstr>
      <vt:lpstr>三、PRISMA-TU正在运行</vt:lpstr>
      <vt:lpstr>四、16台正在运行</vt:lpstr>
      <vt:lpstr>Trigger rate</vt:lpstr>
      <vt:lpstr>Sp: charged spectrum</vt:lpstr>
      <vt:lpstr>Sp</vt:lpstr>
      <vt:lpstr>Nm: neutron spectrum</vt:lpstr>
      <vt:lpstr>Nm</vt:lpstr>
      <vt:lpstr>d8 vs d5</vt:lpstr>
      <vt:lpstr>180511 event 2735 detector 10</vt:lpstr>
      <vt:lpstr>PowerPoint 演示文稿</vt:lpstr>
      <vt:lpstr>五、64台筹备情况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阵列模拟的初步结果（刘烨）</vt:lpstr>
      <vt:lpstr>PowerPoint 演示文稿</vt:lpstr>
      <vt:lpstr>PowerPoint 演示文稿</vt:lpstr>
      <vt:lpstr>PowerPoint 演示文稿</vt:lpstr>
      <vt:lpstr>PowerPoint 演示文稿</vt:lpstr>
      <vt:lpstr>Requirements to LHAASO</vt:lpstr>
      <vt:lpstr>七、总结</vt:lpstr>
      <vt:lpstr>backup</vt:lpstr>
      <vt:lpstr>物理动机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研究基础</dc:title>
  <dc:creator>马欣华</dc:creator>
  <cp:lastModifiedBy>[马欣华]</cp:lastModifiedBy>
  <cp:revision>1097</cp:revision>
  <dcterms:created xsi:type="dcterms:W3CDTF">2016-07-14T22:03:00Z</dcterms:created>
  <dcterms:modified xsi:type="dcterms:W3CDTF">2018-10-11T03:07:53Z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