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2"/>
    <p:sldId id="285" r:id="rId33"/>
    <p:sldId id="286" r:id="rId34"/>
    <p:sldId id="287" r:id="rId35"/>
    <p:sldId id="288" r:id="rId36"/>
    <p:sldId id="292" r:id="rId37"/>
    <p:sldId id="289" r:id="rId38"/>
    <p:sldId id="290" r:id="rId39"/>
    <p:sldId id="291" r:id="rId4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C3C2611-4C71-4FC5-86AE-919BDF0F9419}" styleName=""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711200" indent="-318135" algn="ctr">
              <a:buFontTx/>
              <a:buChar char="◦"/>
              <a:defRPr>
                <a:solidFill>
                  <a:srgbClr val="888888"/>
                </a:solidFill>
              </a:defRPr>
            </a:lvl2pPr>
            <a:lvl3pPr marL="979170" indent="-348615" algn="ctr">
              <a:buFontTx/>
              <a:buChar char="●"/>
              <a:defRPr>
                <a:solidFill>
                  <a:srgbClr val="888888"/>
                </a:solidFill>
              </a:defRPr>
            </a:lvl3pPr>
            <a:lvl4pPr marL="1299210" indent="-384810" algn="ctr">
              <a:buFontTx/>
              <a:buChar char="●"/>
              <a:defRPr>
                <a:solidFill>
                  <a:srgbClr val="888888"/>
                </a:solidFill>
              </a:defRPr>
            </a:lvl4pPr>
            <a:lvl5pPr marL="1549400" indent="-406400" algn="ctr">
              <a:buFontTx/>
              <a:buChar char="●"/>
              <a:defRPr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0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9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74638"/>
            <a:ext cx="6019800" cy="6583365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0" tIns="0" rIns="0" bIns="0"/>
          <a:lstStyle/>
          <a:p>
            <a:r>
              <a:t>标题文本</a:t>
            </a:r>
          </a:p>
        </p:txBody>
      </p:sp>
      <p:sp>
        <p:nvSpPr>
          <p:cNvPr id="117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algn="ctr">
              <a:buFontTx/>
              <a:defRPr>
                <a:solidFill>
                  <a:srgbClr val="888888"/>
                </a:solidFill>
              </a:defRPr>
            </a:lvl2pPr>
            <a:lvl3pPr algn="ctr">
              <a:buFontTx/>
              <a:defRPr>
                <a:solidFill>
                  <a:srgbClr val="888888"/>
                </a:solidFill>
              </a:defRPr>
            </a:lvl3pPr>
            <a:lvl4pPr algn="ctr">
              <a:buFontTx/>
              <a:defRPr>
                <a:solidFill>
                  <a:srgbClr val="888888"/>
                </a:solidFill>
              </a:defRPr>
            </a:lvl4pPr>
            <a:lvl5pPr algn="ctr">
              <a:buFontTx/>
              <a:defRPr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514259" y="6450010"/>
            <a:ext cx="172543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t>标题文本</a:t>
            </a:r>
          </a:p>
        </p:txBody>
      </p:sp>
      <p:sp>
        <p:nvSpPr>
          <p:cNvPr id="126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514259" y="6450011"/>
            <a:ext cx="172543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2"/>
          <p:cNvSpPr/>
          <p:nvPr/>
        </p:nvSpPr>
        <p:spPr>
          <a:xfrm>
            <a:off x="499271" y="5944935"/>
            <a:ext cx="4940629" cy="921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35" name="Shape 3"/>
          <p:cNvSpPr/>
          <p:nvPr/>
        </p:nvSpPr>
        <p:spPr>
          <a:xfrm>
            <a:off x="485715" y="5939011"/>
            <a:ext cx="3690456" cy="93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36" name="Shape 4"/>
          <p:cNvSpPr/>
          <p:nvPr/>
        </p:nvSpPr>
        <p:spPr>
          <a:xfrm>
            <a:off x="-6043" y="5791253"/>
            <a:ext cx="3402317" cy="1080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37" name="Shape 5"/>
          <p:cNvSpPr/>
          <p:nvPr/>
        </p:nvSpPr>
        <p:spPr>
          <a:xfrm>
            <a:off x="-9241" y="5787737"/>
            <a:ext cx="3405515" cy="1084386"/>
          </a:xfrm>
          <a:prstGeom prst="line">
            <a:avLst/>
          </a:prstGeom>
          <a:ln w="12065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13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81327"/>
            <a:ext cx="8229600" cy="5376675"/>
          </a:xfrm>
          <a:prstGeom prst="rect">
            <a:avLst/>
          </a:prstGeom>
        </p:spPr>
        <p:txBody>
          <a:bodyPr lIns="0" tIns="0" rIns="0" bIns="0"/>
          <a:lstStyle>
            <a:lvl1pPr marL="365760" indent="-255905">
              <a:spcBef>
                <a:spcPts val="400"/>
              </a:spcBef>
              <a:buClr>
                <a:srgbClr val="2DA2BF"/>
              </a:buClr>
              <a:buSzPct val="68000"/>
              <a:buFont typeface="Euphemia UCAS"/>
              <a:buChar char="}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  <a:lvl2pPr marL="661670" indent="-268605">
              <a:spcBef>
                <a:spcPts val="400"/>
              </a:spcBef>
              <a:buClr>
                <a:srgbClr val="2DA2BF"/>
              </a:buClr>
              <a:buFont typeface="Euphemia UCAS"/>
              <a:buChar char="◦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2pPr>
            <a:lvl3pPr marL="924560" indent="-294005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3pPr>
            <a:lvl4pPr marL="1239520" indent="-32512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4pPr>
            <a:lvl5pPr marL="1485900" indent="-34290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200" y="210948"/>
            <a:ext cx="8229600" cy="127038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100" b="1">
                <a:solidFill>
                  <a:srgbClr val="46464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14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852373" y="6613177"/>
            <a:ext cx="160661" cy="1598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000000"/>
                </a:solidFill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2"/>
          <p:cNvSpPr/>
          <p:nvPr/>
        </p:nvSpPr>
        <p:spPr>
          <a:xfrm>
            <a:off x="499271" y="5944935"/>
            <a:ext cx="4940629" cy="921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48" name="Shape 3"/>
          <p:cNvSpPr/>
          <p:nvPr/>
        </p:nvSpPr>
        <p:spPr>
          <a:xfrm>
            <a:off x="485715" y="5939011"/>
            <a:ext cx="3690456" cy="93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49" name="Shape 4"/>
          <p:cNvSpPr/>
          <p:nvPr/>
        </p:nvSpPr>
        <p:spPr>
          <a:xfrm>
            <a:off x="-6043" y="5791253"/>
            <a:ext cx="3402317" cy="1080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pPr>
          </a:p>
        </p:txBody>
      </p:sp>
      <p:sp>
        <p:nvSpPr>
          <p:cNvPr id="150" name="Shape 5"/>
          <p:cNvSpPr/>
          <p:nvPr/>
        </p:nvSpPr>
        <p:spPr>
          <a:xfrm>
            <a:off x="-9241" y="5787737"/>
            <a:ext cx="3405515" cy="1084386"/>
          </a:xfrm>
          <a:prstGeom prst="line">
            <a:avLst/>
          </a:prstGeom>
          <a:ln w="12065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151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81327"/>
            <a:ext cx="8229600" cy="5376675"/>
          </a:xfrm>
          <a:prstGeom prst="rect">
            <a:avLst/>
          </a:prstGeom>
        </p:spPr>
        <p:txBody>
          <a:bodyPr lIns="0" tIns="0" rIns="0" bIns="0"/>
          <a:lstStyle>
            <a:lvl1pPr marL="365760" indent="-255905">
              <a:spcBef>
                <a:spcPts val="400"/>
              </a:spcBef>
              <a:buClr>
                <a:srgbClr val="2DA2BF"/>
              </a:buClr>
              <a:buSzPct val="68000"/>
              <a:buFont typeface="Euphemia UCAS"/>
              <a:buChar char="}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  <a:lvl2pPr marL="661670" indent="-268605">
              <a:spcBef>
                <a:spcPts val="400"/>
              </a:spcBef>
              <a:buClr>
                <a:srgbClr val="2DA2BF"/>
              </a:buClr>
              <a:buFont typeface="Euphemia UCAS"/>
              <a:buChar char="◦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2pPr>
            <a:lvl3pPr marL="924560" indent="-294005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3pPr>
            <a:lvl4pPr marL="1239520" indent="-32512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4pPr>
            <a:lvl5pPr marL="1485900" indent="-34290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200" y="210948"/>
            <a:ext cx="8229600" cy="127038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100" b="1">
                <a:solidFill>
                  <a:srgbClr val="46464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15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852373" y="6613177"/>
            <a:ext cx="160661" cy="1598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000000"/>
                </a:solidFill>
                <a:latin typeface="Lucida Sans Unicode" panose="020B0602030504020204"/>
                <a:ea typeface="Lucida Sans Unicode" panose="020B0602030504020204"/>
                <a:cs typeface="Lucida Sans Unicode" panose="020B0602030504020204"/>
                <a:sym typeface="Lucida Sans Unicode" panose="020B0602030504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t>标题文本</a:t>
            </a:r>
          </a:p>
        </p:txBody>
      </p:sp>
      <p:sp>
        <p:nvSpPr>
          <p:cNvPr id="16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514259" y="6450012"/>
            <a:ext cx="172543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t>标题文本</a:t>
            </a:r>
          </a:p>
        </p:txBody>
      </p:sp>
      <p:sp>
        <p:nvSpPr>
          <p:cNvPr id="170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514259" y="6450012"/>
            <a:ext cx="172543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1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274231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187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28650" y="2226467"/>
            <a:ext cx="78867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264557" y="5638245"/>
            <a:ext cx="250794" cy="246379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200" y="1063228"/>
            <a:ext cx="8229600" cy="857253"/>
          </a:xfrm>
          <a:prstGeom prst="rect">
            <a:avLst/>
          </a:prstGeom>
        </p:spPr>
        <p:txBody>
          <a:bodyPr lIns="34289" tIns="34289" rIns="34289" bIns="34289"/>
          <a:lstStyle/>
          <a:p>
            <a:r>
              <a:t>标题文本</a:t>
            </a:r>
          </a:p>
        </p:txBody>
      </p:sp>
      <p:sp>
        <p:nvSpPr>
          <p:cNvPr id="19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057400"/>
            <a:ext cx="8229600" cy="3394474"/>
          </a:xfrm>
          <a:prstGeom prst="rect">
            <a:avLst/>
          </a:prstGeom>
        </p:spPr>
        <p:txBody>
          <a:bodyPr lIns="34289" tIns="34289" rIns="34289" bIns="3428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45681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205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28650" y="2226467"/>
            <a:ext cx="78867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264556" y="5638245"/>
            <a:ext cx="250794" cy="246379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28650" y="113109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214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2pPr>
            <a:lvl3pPr marL="1234440" indent="-320040"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264554" y="5638244"/>
            <a:ext cx="250796" cy="246381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312" y="2906713"/>
            <a:ext cx="7772401" cy="150019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591820" indent="-198755">
              <a:spcBef>
                <a:spcPts val="400"/>
              </a:spcBef>
              <a:buFontTx/>
              <a:buChar char="◦"/>
              <a:defRPr sz="2000">
                <a:solidFill>
                  <a:srgbClr val="888888"/>
                </a:solidFill>
              </a:defRPr>
            </a:lvl2pPr>
            <a:lvl3pPr marL="848360" indent="-217805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3pPr>
            <a:lvl4pPr marL="1155065" indent="-240665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4pPr>
            <a:lvl5pPr marL="1397000" indent="-254000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40" indent="-320040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631825" indent="-238760">
              <a:spcBef>
                <a:spcPts val="500"/>
              </a:spcBef>
              <a:buFontTx/>
              <a:buChar char="◦"/>
              <a:defRPr sz="2400" b="1"/>
            </a:lvl2pPr>
            <a:lvl3pPr marL="892175" indent="-260985">
              <a:spcBef>
                <a:spcPts val="500"/>
              </a:spcBef>
              <a:buFontTx/>
              <a:buChar char="●"/>
              <a:defRPr sz="2400" b="1"/>
            </a:lvl3pPr>
            <a:lvl4pPr marL="1203325" indent="-288925">
              <a:spcBef>
                <a:spcPts val="500"/>
              </a:spcBef>
              <a:buFontTx/>
              <a:buChar char="●"/>
              <a:defRPr sz="2400" b="1"/>
            </a:lvl4pPr>
            <a:lvl5pPr marL="1447800" indent="-304800">
              <a:spcBef>
                <a:spcPts val="500"/>
              </a:spcBef>
              <a:buFontTx/>
              <a:buChar char="●"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457200" y="0"/>
            <a:ext cx="3008316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标题文本</a:t>
            </a:r>
          </a:p>
        </p:txBody>
      </p:sp>
      <p:sp>
        <p:nvSpPr>
          <p:cNvPr id="7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标题文本</a:t>
            </a:r>
          </a:p>
        </p:txBody>
      </p:sp>
      <p:sp>
        <p:nvSpPr>
          <p:cNvPr id="8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2288" y="5367337"/>
            <a:ext cx="5486404" cy="8048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532130" indent="-139065">
              <a:spcBef>
                <a:spcPts val="300"/>
              </a:spcBef>
              <a:buFontTx/>
              <a:buChar char="◦"/>
              <a:defRPr sz="1400"/>
            </a:lvl2pPr>
            <a:lvl3pPr marL="783590" indent="-152400">
              <a:spcBef>
                <a:spcPts val="300"/>
              </a:spcBef>
              <a:buFontTx/>
              <a:buChar char="●"/>
              <a:defRPr sz="1400"/>
            </a:lvl3pPr>
            <a:lvl4pPr marL="1082675" indent="-168275">
              <a:spcBef>
                <a:spcPts val="300"/>
              </a:spcBef>
              <a:buFontTx/>
              <a:buChar char="●"/>
              <a:defRPr sz="1400"/>
            </a:lvl4pPr>
            <a:lvl5pPr marL="1320800" indent="-177800">
              <a:spcBef>
                <a:spcPts val="300"/>
              </a:spcBef>
              <a:buFontTx/>
              <a:buChar char="●"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9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1pPr>
      <a:lvl2pPr marL="783590" marR="0" indent="-32639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5pPr>
      <a:lvl6pPr marL="1778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◾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6pPr>
      <a:lvl7pPr marL="20574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◾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7pPr>
      <a:lvl8pPr marL="22860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◾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8pPr>
      <a:lvl9pPr marL="25146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◾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0.GIF"/><Relationship Id="rId1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0.GIF"/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2.GIF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39.GI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37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GIF"/><Relationship Id="rId8" Type="http://schemas.openxmlformats.org/officeDocument/2006/relationships/image" Target="../media/image47.GIF"/><Relationship Id="rId7" Type="http://schemas.openxmlformats.org/officeDocument/2006/relationships/image" Target="../media/image46.GIF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5" Type="http://schemas.openxmlformats.org/officeDocument/2006/relationships/slideLayout" Target="../slideLayouts/slideLayout21.xml"/><Relationship Id="rId14" Type="http://schemas.openxmlformats.org/officeDocument/2006/relationships/image" Target="../media/image52.GIF"/><Relationship Id="rId13" Type="http://schemas.openxmlformats.org/officeDocument/2006/relationships/image" Target="../media/image51.GIF"/><Relationship Id="rId12" Type="http://schemas.openxmlformats.org/officeDocument/2006/relationships/image" Target="../media/image50.GIF"/><Relationship Id="rId11" Type="http://schemas.openxmlformats.org/officeDocument/2006/relationships/image" Target="../media/image49.GIF"/><Relationship Id="rId10" Type="http://schemas.openxmlformats.org/officeDocument/2006/relationships/image" Target="../media/image48.GIF"/><Relationship Id="rId1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57.GIF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55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81"/>
          <p:cNvSpPr txBox="1">
            <a:spLocks noGrp="1"/>
          </p:cNvSpPr>
          <p:nvPr>
            <p:ph type="title"/>
          </p:nvPr>
        </p:nvSpPr>
        <p:spPr>
          <a:xfrm>
            <a:off x="-139702" y="142852"/>
            <a:ext cx="9144004" cy="1470025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WFCTA定标系统的研究进展</a:t>
            </a:r>
            <a:endParaRPr b="1" dirty="0"/>
          </a:p>
        </p:txBody>
      </p:sp>
      <p:sp>
        <p:nvSpPr>
          <p:cNvPr id="225" name="Shape 82"/>
          <p:cNvSpPr txBox="1"/>
          <p:nvPr/>
        </p:nvSpPr>
        <p:spPr>
          <a:xfrm>
            <a:off x="3143240" y="1571612"/>
            <a:ext cx="2718048" cy="61554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3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b="1" dirty="0"/>
              <a:t>报告人：谢宁</a:t>
            </a:r>
            <a:endParaRPr b="1" dirty="0"/>
          </a:p>
        </p:txBody>
      </p:sp>
      <p:sp>
        <p:nvSpPr>
          <p:cNvPr id="226" name="Shape 83"/>
          <p:cNvSpPr txBox="1"/>
          <p:nvPr/>
        </p:nvSpPr>
        <p:spPr>
          <a:xfrm>
            <a:off x="214282" y="2720834"/>
            <a:ext cx="8691533" cy="270843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defRPr sz="3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高能所：张寿山、张勇、耿利斯（机械、电子学</a:t>
            </a:r>
            <a:endParaRPr b="1" dirty="0"/>
          </a:p>
          <a:p>
            <a:pPr>
              <a:defRPr sz="3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   交大：祝凤荣、谢宁、贾焕玉、何钰</a:t>
            </a:r>
            <a:endParaRPr b="1" dirty="0"/>
          </a:p>
          <a:p>
            <a:pPr>
              <a:defRPr sz="3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   川大：杨朝文、周荣（提供电子学板）</a:t>
            </a:r>
            <a:endParaRPr b="1" dirty="0"/>
          </a:p>
          <a:p>
            <a:pPr>
              <a:defRPr sz="3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空间中心：孙志斌</a:t>
            </a:r>
            <a:endParaRPr b="1" dirty="0"/>
          </a:p>
        </p:txBody>
      </p:sp>
      <p:sp>
        <p:nvSpPr>
          <p:cNvPr id="227" name="Shape 84"/>
          <p:cNvSpPr txBox="1"/>
          <p:nvPr/>
        </p:nvSpPr>
        <p:spPr>
          <a:xfrm>
            <a:off x="773427" y="5901397"/>
            <a:ext cx="7668662" cy="5994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dirty="0"/>
              <a:t>@LHAASO合作组会， 西藏林芝     2018.09.11 </a:t>
            </a:r>
            <a:r>
              <a:rPr sz="1800" dirty="0"/>
              <a:t>     </a:t>
            </a:r>
            <a:endParaRPr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2.1 1台激光转台已经研制完成"/>
          <p:cNvSpPr txBox="1"/>
          <p:nvPr/>
        </p:nvSpPr>
        <p:spPr>
          <a:xfrm>
            <a:off x="1383031" y="-24"/>
            <a:ext cx="5438344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F0570A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800" b="1" dirty="0"/>
              <a:t>2.1 </a:t>
            </a:r>
            <a:r>
              <a:rPr lang="en-US" sz="2800" b="1" dirty="0" smtClean="0"/>
              <a:t>      </a:t>
            </a:r>
            <a:r>
              <a:rPr sz="2800" b="1" dirty="0" smtClean="0"/>
              <a:t>1</a:t>
            </a:r>
            <a:r>
              <a:rPr sz="2800" b="1" dirty="0"/>
              <a:t>台激光转台已经研制完成</a:t>
            </a:r>
            <a:endParaRPr sz="2800" b="1" dirty="0"/>
          </a:p>
        </p:txBody>
      </p:sp>
      <p:sp>
        <p:nvSpPr>
          <p:cNvPr id="284" name="激光转台具有高测量精度、高指向精度、高转动精度性能…"/>
          <p:cNvSpPr txBox="1"/>
          <p:nvPr/>
        </p:nvSpPr>
        <p:spPr>
          <a:xfrm>
            <a:off x="285719" y="571480"/>
            <a:ext cx="8715437" cy="193898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dirty="0"/>
              <a:t>激光转台具有高测量精度、高指向精度、</a:t>
            </a:r>
            <a:r>
              <a:rPr sz="2400" dirty="0" smtClean="0"/>
              <a:t>高转动精度性能</a:t>
            </a:r>
            <a:endParaRPr sz="2400" dirty="0"/>
          </a:p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dirty="0" smtClean="0"/>
              <a:t>激光转台是标定系统的关键技术之一</a:t>
            </a:r>
            <a:endParaRPr sz="2400" dirty="0"/>
          </a:p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dirty="0"/>
              <a:t>编码器的保护，是下一步设计中需要完善的地方。从北京往成都的运输工程中损坏1个</a:t>
            </a:r>
            <a:r>
              <a:rPr sz="2400" dirty="0" smtClean="0"/>
              <a:t>， </a:t>
            </a:r>
            <a:r>
              <a:rPr sz="2400" dirty="0"/>
              <a:t>变形1</a:t>
            </a:r>
            <a:r>
              <a:rPr sz="2400" dirty="0" smtClean="0"/>
              <a:t>个</a:t>
            </a:r>
            <a:endParaRPr sz="2400" dirty="0"/>
          </a:p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dirty="0"/>
              <a:t>控制系统的线路改进：下一步设计中，需要把连线放在线槽中</a:t>
            </a:r>
            <a:endParaRPr sz="2400" dirty="0"/>
          </a:p>
        </p:txBody>
      </p:sp>
      <p:pic>
        <p:nvPicPr>
          <p:cNvPr id="285" name="mmexport1538130666686.jpg" descr="mmexport153813066668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127495" y="2857497"/>
            <a:ext cx="4165606" cy="31242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6" name="在LHAASO基地的测试运行"/>
          <p:cNvSpPr txBox="1"/>
          <p:nvPr/>
        </p:nvSpPr>
        <p:spPr>
          <a:xfrm>
            <a:off x="5066031" y="6157393"/>
            <a:ext cx="2851909" cy="41487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dirty="0"/>
              <a:t>在LHAASO基地的测试运行</a:t>
            </a:r>
            <a:endParaRPr dirty="0"/>
          </a:p>
        </p:txBody>
      </p:sp>
      <p:pic>
        <p:nvPicPr>
          <p:cNvPr id="287" name="IMG_20180908_095625.jpg" descr="IMG_20180908_095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893051"/>
            <a:ext cx="2316487" cy="30886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8" name="在西南交大实验室的测试运行"/>
          <p:cNvSpPr txBox="1"/>
          <p:nvPr/>
        </p:nvSpPr>
        <p:spPr>
          <a:xfrm>
            <a:off x="646430" y="6163335"/>
            <a:ext cx="3075937" cy="408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dirty="0"/>
              <a:t>在西南交大实验室的测试运行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5" descr="图片 5"/>
          <p:cNvPicPr>
            <a:picLocks noChangeAspect="1"/>
          </p:cNvPicPr>
          <p:nvPr/>
        </p:nvPicPr>
        <p:blipFill>
          <a:blip r:embed="rId1"/>
          <a:srcRect l="18318" t="33299" r="758" b="20187"/>
          <a:stretch>
            <a:fillRect/>
          </a:stretch>
        </p:blipFill>
        <p:spPr>
          <a:xfrm>
            <a:off x="142844" y="1365879"/>
            <a:ext cx="8267059" cy="35633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1" name="频率1-20Hz可调，实验过程中频率调为1Hz…"/>
          <p:cNvSpPr txBox="1"/>
          <p:nvPr/>
        </p:nvSpPr>
        <p:spPr>
          <a:xfrm>
            <a:off x="240403" y="5059681"/>
            <a:ext cx="7331993" cy="138499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250825" indent="-250825">
              <a:buSzPct val="60000"/>
              <a:buBlip>
                <a:blip r:embed="rId2"/>
              </a:buBlip>
              <a:defRPr sz="25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800" b="1" dirty="0"/>
              <a:t>频率1-20Hz可调，实验过程中频率调为1Hz</a:t>
            </a:r>
            <a:endParaRPr sz="2800" b="1" dirty="0"/>
          </a:p>
          <a:p>
            <a:pPr marL="250825" indent="-250825">
              <a:buSzPct val="60000"/>
              <a:buBlip>
                <a:blip r:embed="rId2"/>
              </a:buBlip>
              <a:defRPr sz="25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800" b="1" dirty="0"/>
              <a:t>实验过程中接通24v直流稳压电源</a:t>
            </a:r>
            <a:endParaRPr sz="2800" b="1" dirty="0"/>
          </a:p>
          <a:p>
            <a:pPr marL="250825" indent="-250825">
              <a:buSzPct val="60000"/>
              <a:buBlip>
                <a:blip r:embed="rId2"/>
              </a:buBlip>
              <a:defRPr sz="25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800" b="1" dirty="0"/>
              <a:t>功率计记录发射激光的强度</a:t>
            </a:r>
            <a:endParaRPr sz="2800" b="1" dirty="0"/>
          </a:p>
        </p:txBody>
      </p:sp>
      <p:sp>
        <p:nvSpPr>
          <p:cNvPr id="292" name="2.2 2套N2分子激光器系统的调试运行"/>
          <p:cNvSpPr txBox="1"/>
          <p:nvPr/>
        </p:nvSpPr>
        <p:spPr>
          <a:xfrm>
            <a:off x="646432" y="315850"/>
            <a:ext cx="6318392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800" b="1" dirty="0"/>
              <a:t>2.2 </a:t>
            </a:r>
            <a:r>
              <a:rPr lang="en-US" sz="2800" b="1" dirty="0" smtClean="0"/>
              <a:t>   </a:t>
            </a:r>
            <a:r>
              <a:rPr sz="2800" b="1" dirty="0" smtClean="0"/>
              <a:t>2</a:t>
            </a:r>
            <a:r>
              <a:rPr sz="2800" b="1" dirty="0"/>
              <a:t>套N2分子激光器系统的调试运行</a:t>
            </a: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文本框 8"/>
          <p:cNvSpPr txBox="1"/>
          <p:nvPr/>
        </p:nvSpPr>
        <p:spPr>
          <a:xfrm>
            <a:off x="857224" y="285728"/>
            <a:ext cx="6825004" cy="377024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b="1" dirty="0"/>
              <a:t>(a)、环境温度12℃时    测试时间1h  阴天</a:t>
            </a:r>
            <a:endParaRPr b="1" dirty="0"/>
          </a:p>
        </p:txBody>
      </p:sp>
      <p:pic>
        <p:nvPicPr>
          <p:cNvPr id="295" name="图片 2" descr="图片 2"/>
          <p:cNvPicPr>
            <a:picLocks noChangeAspect="1"/>
          </p:cNvPicPr>
          <p:nvPr/>
        </p:nvPicPr>
        <p:blipFill>
          <a:blip r:embed="rId1"/>
          <a:srcRect l="13843" t="9016" r="35876" b="42838"/>
          <a:stretch>
            <a:fillRect/>
          </a:stretch>
        </p:blipFill>
        <p:spPr>
          <a:xfrm>
            <a:off x="214281" y="714356"/>
            <a:ext cx="6551519" cy="2214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6" name="图片 3" descr="图片 3"/>
          <p:cNvPicPr>
            <a:picLocks noChangeAspect="1"/>
          </p:cNvPicPr>
          <p:nvPr/>
        </p:nvPicPr>
        <p:blipFill>
          <a:blip r:embed="rId2"/>
          <a:srcRect l="13686" t="9105" r="2640" b="44524"/>
          <a:stretch>
            <a:fillRect/>
          </a:stretch>
        </p:blipFill>
        <p:spPr>
          <a:xfrm>
            <a:off x="359639" y="4286256"/>
            <a:ext cx="6355501" cy="1907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7" name="文本框 12"/>
          <p:cNvSpPr txBox="1"/>
          <p:nvPr/>
        </p:nvSpPr>
        <p:spPr>
          <a:xfrm>
            <a:off x="642911" y="3429000"/>
            <a:ext cx="5639574" cy="500135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800" b="1" dirty="0"/>
              <a:t>(</a:t>
            </a:r>
            <a:r>
              <a:rPr b="1" dirty="0"/>
              <a:t>b)、环境温度6℃时  测试时间25min 阴天</a:t>
            </a:r>
            <a:endParaRPr b="1" dirty="0"/>
          </a:p>
        </p:txBody>
      </p:sp>
      <p:sp>
        <p:nvSpPr>
          <p:cNvPr id="298" name="文本框 14"/>
          <p:cNvSpPr txBox="1"/>
          <p:nvPr/>
        </p:nvSpPr>
        <p:spPr>
          <a:xfrm>
            <a:off x="7215206" y="1643050"/>
            <a:ext cx="1549719" cy="3762566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 sz="1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000" b="1" dirty="0"/>
              <a:t>左侧为不同环境温度下不同时段所测得的氮分子激光器的能量，可以定性看出，在开机后，该激光器能稳定工作，且不受环境温度影响</a:t>
            </a:r>
            <a:r>
              <a:rPr dirty="0"/>
              <a:t>。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标题 1"/>
          <p:cNvSpPr txBox="1">
            <a:spLocks noGrp="1"/>
          </p:cNvSpPr>
          <p:nvPr>
            <p:ph type="title"/>
          </p:nvPr>
        </p:nvSpPr>
        <p:spPr>
          <a:xfrm>
            <a:off x="71470" y="147139"/>
            <a:ext cx="9144000" cy="710093"/>
          </a:xfrm>
          <a:prstGeom prst="rect">
            <a:avLst/>
          </a:prstGeom>
        </p:spPr>
        <p:txBody>
          <a:bodyPr>
            <a:noAutofit/>
          </a:bodyPr>
          <a:lstStyle>
            <a:lvl1pPr defTabSz="497205">
              <a:defRPr sz="2200">
                <a:solidFill>
                  <a:srgbClr val="FF016B"/>
                </a:solidFill>
              </a:defRPr>
            </a:lvl1pPr>
          </a:lstStyle>
          <a:p>
            <a:r>
              <a:rPr sz="2800" b="1" dirty="0"/>
              <a:t>N2</a:t>
            </a:r>
            <a:r>
              <a:rPr sz="2800" b="1" dirty="0" smtClean="0"/>
              <a:t>分子激光器发出的激光能量的稳定性</a:t>
            </a:r>
            <a:r>
              <a:rPr lang="en-US" sz="2800" b="1" dirty="0" smtClean="0"/>
              <a:t>(</a:t>
            </a:r>
            <a:r>
              <a:rPr sz="2800" b="1" dirty="0" smtClean="0"/>
              <a:t>LHAASO基地测试</a:t>
            </a:r>
            <a:r>
              <a:rPr lang="en-US" sz="2800" b="1" dirty="0" smtClean="0"/>
              <a:t>)</a:t>
            </a:r>
            <a:endParaRPr sz="2800" b="1" dirty="0"/>
          </a:p>
        </p:txBody>
      </p:sp>
      <p:sp>
        <p:nvSpPr>
          <p:cNvPr id="301" name="文本框 8"/>
          <p:cNvSpPr txBox="1"/>
          <p:nvPr/>
        </p:nvSpPr>
        <p:spPr>
          <a:xfrm>
            <a:off x="1447800" y="2125503"/>
            <a:ext cx="2133600" cy="3860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2、环境温度6℃时</a:t>
            </a:r>
          </a:p>
        </p:txBody>
      </p:sp>
      <p:pic>
        <p:nvPicPr>
          <p:cNvPr id="302" name="图片 3" descr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6965" y="785795"/>
            <a:ext cx="4615629" cy="31432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3" name="图片 9" descr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16" y="748624"/>
            <a:ext cx="4453140" cy="31804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4" name="文本框 4"/>
          <p:cNvSpPr txBox="1"/>
          <p:nvPr/>
        </p:nvSpPr>
        <p:spPr>
          <a:xfrm>
            <a:off x="1285852" y="3857628"/>
            <a:ext cx="2133602" cy="377024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000" b="1" dirty="0"/>
              <a:t>图a </a:t>
            </a:r>
            <a:r>
              <a:rPr lang="en-US" sz="2000" b="1" dirty="0" smtClean="0"/>
              <a:t>  </a:t>
            </a:r>
            <a:r>
              <a:rPr sz="2000" b="1" dirty="0" smtClean="0"/>
              <a:t>12</a:t>
            </a:r>
            <a:r>
              <a:rPr sz="2000" b="1" dirty="0"/>
              <a:t>℃ 1h</a:t>
            </a:r>
            <a:endParaRPr sz="2000" b="1" dirty="0"/>
          </a:p>
        </p:txBody>
      </p:sp>
      <p:sp>
        <p:nvSpPr>
          <p:cNvPr id="305" name="文本框 5"/>
          <p:cNvSpPr txBox="1"/>
          <p:nvPr/>
        </p:nvSpPr>
        <p:spPr>
          <a:xfrm>
            <a:off x="5500694" y="3857628"/>
            <a:ext cx="2711880" cy="3860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000" b="1" dirty="0"/>
              <a:t>图b  6℃ 25min</a:t>
            </a:r>
            <a:endParaRPr sz="2000" b="1" dirty="0"/>
          </a:p>
        </p:txBody>
      </p:sp>
      <p:sp>
        <p:nvSpPr>
          <p:cNvPr id="306" name="文本框 11"/>
          <p:cNvSpPr txBox="1"/>
          <p:nvPr/>
        </p:nvSpPr>
        <p:spPr>
          <a:xfrm>
            <a:off x="244711" y="4323459"/>
            <a:ext cx="8685007" cy="1177243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2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400" b="1" dirty="0"/>
              <a:t>上图为氮分子能量分布的高斯拟合，图a的能量稳定的均值为165.5uJ，能量分布宽度为5.558±0.071uJ；图b的能量稳定的均值为166.2uJ，能量分布宽度为5.663±0.151uJ。</a:t>
            </a:r>
            <a:endParaRPr sz="2400" b="1" dirty="0"/>
          </a:p>
        </p:txBody>
      </p:sp>
      <p:sp>
        <p:nvSpPr>
          <p:cNvPr id="307" name="文本框 6"/>
          <p:cNvSpPr txBox="1"/>
          <p:nvPr/>
        </p:nvSpPr>
        <p:spPr>
          <a:xfrm>
            <a:off x="321705" y="5712688"/>
            <a:ext cx="8536575" cy="931022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800">
                <a:solidFill>
                  <a:srgbClr val="2217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b="1" dirty="0"/>
              <a:t>实验结果表明：</a:t>
            </a:r>
            <a:r>
              <a:rPr b="1" dirty="0" smtClean="0"/>
              <a:t>氮分子激光器发出激光的能量值</a:t>
            </a:r>
            <a:r>
              <a:rPr lang="zh-CN" altLang="en-US" b="1" dirty="0" smtClean="0"/>
              <a:t>稳定，受</a:t>
            </a:r>
            <a:r>
              <a:rPr b="1" dirty="0" smtClean="0"/>
              <a:t>海拔</a:t>
            </a:r>
            <a:r>
              <a:rPr lang="zh-CN" altLang="en-US" b="1" dirty="0" smtClean="0"/>
              <a:t>影响小</a:t>
            </a:r>
            <a:r>
              <a:rPr b="1" dirty="0" smtClean="0"/>
              <a:t>，</a:t>
            </a:r>
            <a:r>
              <a:rPr lang="zh-CN" altLang="en-US" b="1" dirty="0" smtClean="0"/>
              <a:t>稳定性和</a:t>
            </a:r>
            <a:r>
              <a:rPr b="1" dirty="0" smtClean="0"/>
              <a:t>温度</a:t>
            </a:r>
            <a:r>
              <a:rPr lang="zh-CN" altLang="en-US" b="1" dirty="0" smtClean="0"/>
              <a:t>无关。</a:t>
            </a:r>
            <a:endParaRPr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图片 3" descr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4863" y="1304606"/>
            <a:ext cx="4004787" cy="30165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0" name="文本框 5"/>
          <p:cNvSpPr txBox="1"/>
          <p:nvPr/>
        </p:nvSpPr>
        <p:spPr>
          <a:xfrm>
            <a:off x="174781" y="3525499"/>
            <a:ext cx="4335785" cy="1546575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/>
          <a:p>
            <a:pPr algn="just"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400" b="1" dirty="0"/>
              <a:t>  上图为在成都实验室所测得的能量数据，氮分子激光器能量均值为163.8uJ，其高斯拟合能量宽度为4.868±0.078uJ；</a:t>
            </a:r>
            <a:endParaRPr sz="2400" b="1" dirty="0"/>
          </a:p>
        </p:txBody>
      </p:sp>
      <p:pic>
        <p:nvPicPr>
          <p:cNvPr id="311" name="图片 2" descr="图片 2"/>
          <p:cNvPicPr>
            <a:picLocks noChangeAspect="1"/>
          </p:cNvPicPr>
          <p:nvPr/>
        </p:nvPicPr>
        <p:blipFill>
          <a:blip r:embed="rId2"/>
          <a:srcRect l="13648" t="12391" r="1992" b="18379"/>
          <a:stretch>
            <a:fillRect/>
          </a:stretch>
        </p:blipFill>
        <p:spPr>
          <a:xfrm>
            <a:off x="115211" y="1304605"/>
            <a:ext cx="4454847" cy="20288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2" name="文本框 4"/>
          <p:cNvSpPr txBox="1"/>
          <p:nvPr/>
        </p:nvSpPr>
        <p:spPr>
          <a:xfrm>
            <a:off x="5143504" y="4524374"/>
            <a:ext cx="3637194" cy="438580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400" b="1" dirty="0"/>
              <a:t>图c  成都26.1℃  25min 阴</a:t>
            </a:r>
            <a:endParaRPr sz="2400" b="1" dirty="0"/>
          </a:p>
        </p:txBody>
      </p:sp>
      <p:sp>
        <p:nvSpPr>
          <p:cNvPr id="313" name="文本框 6"/>
          <p:cNvSpPr txBox="1"/>
          <p:nvPr/>
        </p:nvSpPr>
        <p:spPr>
          <a:xfrm>
            <a:off x="142844" y="5641250"/>
            <a:ext cx="8858280" cy="931022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800">
                <a:solidFill>
                  <a:srgbClr val="2217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b="1" dirty="0"/>
              <a:t>实验结果表明：</a:t>
            </a:r>
            <a:r>
              <a:rPr b="1" dirty="0" smtClean="0"/>
              <a:t>氮分子激光器发出激光的能量值在高低海拔处均较为稳定</a:t>
            </a:r>
            <a:r>
              <a:rPr b="1" dirty="0"/>
              <a:t>，</a:t>
            </a:r>
            <a:r>
              <a:rPr b="1" dirty="0" smtClean="0"/>
              <a:t>且稳定时的能量值无较大差异。</a:t>
            </a:r>
            <a:endParaRPr b="1" dirty="0"/>
          </a:p>
        </p:txBody>
      </p:sp>
      <p:sp>
        <p:nvSpPr>
          <p:cNvPr id="314" name="标题 1"/>
          <p:cNvSpPr txBox="1"/>
          <p:nvPr/>
        </p:nvSpPr>
        <p:spPr>
          <a:xfrm>
            <a:off x="142909" y="142852"/>
            <a:ext cx="9143999" cy="710092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 anchor="ctr">
            <a:noAutofit/>
          </a:bodyPr>
          <a:lstStyle>
            <a:lvl1pPr defTabSz="527050">
              <a:lnSpc>
                <a:spcPct val="90000"/>
              </a:lnSpc>
              <a:defRPr sz="2500">
                <a:solidFill>
                  <a:srgbClr val="FA045C"/>
                </a:solidFill>
                <a:latin typeface="Calibri Light" panose="020F0302020204030204"/>
                <a:ea typeface="Calibri Light" panose="020F0302020204030204"/>
                <a:cs typeface="Calibri Light" panose="020F0302020204030204"/>
                <a:sym typeface="Calibri Light" panose="020F0302020204030204"/>
              </a:defRPr>
            </a:lvl1pPr>
          </a:lstStyle>
          <a:p>
            <a:r>
              <a:rPr sz="2800" b="1" dirty="0"/>
              <a:t>N2分子激光器发出的激光能量的稳定性（不同海拔比较）</a:t>
            </a: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标题 1"/>
          <p:cNvSpPr txBox="1">
            <a:spLocks noGrp="1"/>
          </p:cNvSpPr>
          <p:nvPr>
            <p:ph type="title"/>
          </p:nvPr>
        </p:nvSpPr>
        <p:spPr>
          <a:xfrm>
            <a:off x="491964" y="165892"/>
            <a:ext cx="8223440" cy="732951"/>
          </a:xfrm>
          <a:prstGeom prst="rect">
            <a:avLst/>
          </a:prstGeom>
        </p:spPr>
        <p:txBody>
          <a:bodyPr>
            <a:noAutofit/>
          </a:bodyPr>
          <a:lstStyle>
            <a:lvl1pPr defTabSz="563245">
              <a:defRPr sz="2600"/>
            </a:lvl1pPr>
          </a:lstStyle>
          <a:p>
            <a:r>
              <a:rPr sz="2800" b="1" dirty="0"/>
              <a:t>2.3、YAG激光器发射激光能量测试（LHAASO基地）</a:t>
            </a:r>
            <a:endParaRPr sz="2800" b="1" dirty="0"/>
          </a:p>
        </p:txBody>
      </p:sp>
      <p:sp>
        <p:nvSpPr>
          <p:cNvPr id="317" name="文本框 4"/>
          <p:cNvSpPr txBox="1"/>
          <p:nvPr/>
        </p:nvSpPr>
        <p:spPr>
          <a:xfrm>
            <a:off x="357158" y="3989139"/>
            <a:ext cx="8643998" cy="2654571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/>
          <a:p>
            <a:pPr marL="265430" indent="-265430">
              <a:defRPr sz="2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1、可看出YAG激光器在开机后仍需要一段时间才能稳定下来，约40min左右；</a:t>
            </a:r>
            <a:endParaRPr b="1" dirty="0"/>
          </a:p>
          <a:p>
            <a:pPr marL="265430" indent="-265430">
              <a:defRPr sz="2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2、在打开温控系统使探头升温后，激光器发出能量有明显的下降；温度升高，下降后的能量稳定值低于温度低时的能量的稳定值；</a:t>
            </a:r>
            <a:endParaRPr b="1" dirty="0"/>
          </a:p>
          <a:p>
            <a:pPr marL="265430" indent="-265430">
              <a:defRPr sz="24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3、在温控探头稳定工作后，激光能量也能趋于稳定，</a:t>
            </a:r>
            <a:endParaRPr b="1" dirty="0"/>
          </a:p>
          <a:p>
            <a:pPr marL="265430" indent="-265430">
              <a:defRPr sz="2400">
                <a:solidFill>
                  <a:srgbClr val="D8103A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b="1" dirty="0"/>
              <a:t>实验结束表明：YAG激光器在高海拔地区也可以稳定的工作</a:t>
            </a:r>
            <a:r>
              <a:rPr dirty="0"/>
              <a:t>。</a:t>
            </a:r>
            <a:endParaRPr dirty="0"/>
          </a:p>
        </p:txBody>
      </p:sp>
      <p:pic>
        <p:nvPicPr>
          <p:cNvPr id="318" name="图片 5" descr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0" y="1170699"/>
            <a:ext cx="7027069" cy="25736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9" name="文本框 6"/>
          <p:cNvSpPr txBox="1"/>
          <p:nvPr/>
        </p:nvSpPr>
        <p:spPr>
          <a:xfrm>
            <a:off x="5347811" y="1131092"/>
            <a:ext cx="2894173" cy="2104002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设置35℃（迅速升温至探头温控39.9°），1min后设置为25℃。 温度25±5℃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标题 1"/>
          <p:cNvSpPr txBox="1">
            <a:spLocks noGrp="1"/>
          </p:cNvSpPr>
          <p:nvPr>
            <p:ph type="title"/>
          </p:nvPr>
        </p:nvSpPr>
        <p:spPr>
          <a:xfrm>
            <a:off x="717550" y="267492"/>
            <a:ext cx="7886700" cy="518163"/>
          </a:xfrm>
          <a:prstGeom prst="rect">
            <a:avLst/>
          </a:prstGeom>
        </p:spPr>
        <p:txBody>
          <a:bodyPr>
            <a:normAutofit/>
          </a:bodyPr>
          <a:lstStyle>
            <a:lvl1pPr defTabSz="621665">
              <a:defRPr sz="2500"/>
            </a:lvl1pPr>
          </a:lstStyle>
          <a:p>
            <a:r>
              <a:rPr sz="2800" b="1" dirty="0"/>
              <a:t>温控后YAG激光器的能量</a:t>
            </a:r>
            <a:endParaRPr sz="2800" b="1" dirty="0"/>
          </a:p>
        </p:txBody>
      </p:sp>
      <p:pic>
        <p:nvPicPr>
          <p:cNvPr id="322" name="图片 2" descr="图片 2"/>
          <p:cNvPicPr>
            <a:picLocks noChangeAspect="1"/>
          </p:cNvPicPr>
          <p:nvPr/>
        </p:nvPicPr>
        <p:blipFill>
          <a:blip r:embed="rId1"/>
          <a:srcRect l="13445" t="10552" r="3654" b="42476"/>
          <a:stretch>
            <a:fillRect/>
          </a:stretch>
        </p:blipFill>
        <p:spPr>
          <a:xfrm>
            <a:off x="696277" y="3890962"/>
            <a:ext cx="6656072" cy="20426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3" name="图片 1" descr="图片 1"/>
          <p:cNvPicPr>
            <a:picLocks noChangeAspect="1"/>
          </p:cNvPicPr>
          <p:nvPr/>
        </p:nvPicPr>
        <p:blipFill>
          <a:blip r:embed="rId2"/>
          <a:srcRect l="13180" t="10018" r="3483" b="38095"/>
          <a:stretch>
            <a:fillRect/>
          </a:stretch>
        </p:blipFill>
        <p:spPr>
          <a:xfrm>
            <a:off x="701238" y="1033580"/>
            <a:ext cx="6646071" cy="22412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4" name="文本框 7"/>
          <p:cNvSpPr txBox="1"/>
          <p:nvPr/>
        </p:nvSpPr>
        <p:spPr>
          <a:xfrm>
            <a:off x="7415369" y="1330482"/>
            <a:ext cx="1299211" cy="25069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/>
          <a:p>
            <a:pPr>
              <a:defRPr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dirty="0"/>
              <a:t>14:40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时测试</a:t>
            </a:r>
            <a:r>
              <a:rPr dirty="0"/>
              <a:t>2h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，能量较为稳定</a:t>
            </a:r>
            <a:r>
              <a:rPr dirty="0"/>
              <a:t> </a:t>
            </a:r>
            <a:endParaRPr dirty="0"/>
          </a:p>
        </p:txBody>
      </p:sp>
      <p:sp>
        <p:nvSpPr>
          <p:cNvPr id="325" name="文本框 8"/>
          <p:cNvSpPr txBox="1"/>
          <p:nvPr/>
        </p:nvSpPr>
        <p:spPr>
          <a:xfrm>
            <a:off x="7352348" y="4011293"/>
            <a:ext cx="1819752" cy="2100583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/>
          <a:p>
            <a:pPr>
              <a:defRPr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17:50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时</a:t>
            </a:r>
            <a:r>
              <a:t>测试20min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，能量较为稳定</a:t>
            </a:r>
            <a:endParaRPr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标题 1"/>
          <p:cNvSpPr txBox="1">
            <a:spLocks noGrp="1"/>
          </p:cNvSpPr>
          <p:nvPr>
            <p:ph type="title"/>
          </p:nvPr>
        </p:nvSpPr>
        <p:spPr>
          <a:xfrm>
            <a:off x="628650" y="285728"/>
            <a:ext cx="7943878" cy="742496"/>
          </a:xfrm>
          <a:prstGeom prst="rect">
            <a:avLst/>
          </a:prstGeom>
        </p:spPr>
        <p:txBody>
          <a:bodyPr>
            <a:noAutofit/>
          </a:bodyPr>
          <a:lstStyle>
            <a:lvl1pPr defTabSz="422275">
              <a:defRPr sz="2000"/>
            </a:lvl1pPr>
          </a:lstStyle>
          <a:p>
            <a:r>
              <a:rPr sz="2800" b="1" dirty="0"/>
              <a:t>2.3 </a:t>
            </a:r>
            <a:r>
              <a:rPr lang="en-US" sz="2800" b="1" dirty="0" smtClean="0"/>
              <a:t>   </a:t>
            </a:r>
            <a:r>
              <a:rPr sz="2800" b="1" dirty="0" smtClean="0"/>
              <a:t>YAG激光器发射能量随温度的变化</a:t>
            </a:r>
            <a:br>
              <a:rPr lang="en-US" sz="2800" b="1" dirty="0" smtClean="0"/>
            </a:br>
            <a:r>
              <a:rPr lang="en-US" sz="2800" b="1" dirty="0" smtClean="0"/>
              <a:t>         </a:t>
            </a:r>
            <a:r>
              <a:rPr sz="2800" b="1" dirty="0" smtClean="0"/>
              <a:t>（</a:t>
            </a:r>
            <a:r>
              <a:rPr sz="2800" b="1" dirty="0"/>
              <a:t>去掉温控探头，取暖器升温）</a:t>
            </a:r>
            <a:endParaRPr sz="2800" b="1" dirty="0"/>
          </a:p>
        </p:txBody>
      </p:sp>
      <p:graphicFrame>
        <p:nvGraphicFramePr>
          <p:cNvPr id="328" name="表格 3"/>
          <p:cNvGraphicFramePr/>
          <p:nvPr/>
        </p:nvGraphicFramePr>
        <p:xfrm>
          <a:off x="621506" y="1443512"/>
          <a:ext cx="7647296" cy="242045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  <a:gridCol w="477956"/>
              </a:tblGrid>
              <a:tr h="570275"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时间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20:17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20:18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20:19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20:20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20:21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20:23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20:27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20:29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20:30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20:31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640668"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温度/℃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13.2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13.8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14.5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15.4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16.2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17.4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18.4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19.4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21.4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21.6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21.9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22.2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570275"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时间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20:33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20:37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20:39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20:40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20:41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20:43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20:47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639240"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温度/℃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22.4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22.6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22.8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23.2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23.5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23.6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23.8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24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宋体" panose="02010600030101010101" pitchFamily="2" charset="-122"/>
                        </a:rPr>
                        <a:t>23.9</a:t>
                      </a:r>
                      <a:endParaRPr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45720" marR="4572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</a:tbl>
          </a:graphicData>
        </a:graphic>
      </p:graphicFrame>
      <p:sp>
        <p:nvSpPr>
          <p:cNvPr id="329" name="文本框 8"/>
          <p:cNvSpPr txBox="1"/>
          <p:nvPr/>
        </p:nvSpPr>
        <p:spPr>
          <a:xfrm>
            <a:off x="571472" y="4616834"/>
            <a:ext cx="8093899" cy="1669686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 sz="2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dirty="0"/>
              <a:t>上表为从20:17-20:47半小时内，每分钟所对应的室内温度值，取出每一分钟内所测量的能量值，做高斯拟合，得到1min内其能量均值，做出能量关于时间的变化曲线，可得到在某一温度范围下，能量是稳定的。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标题 1"/>
          <p:cNvSpPr txBox="1">
            <a:spLocks noGrp="1"/>
          </p:cNvSpPr>
          <p:nvPr>
            <p:ph type="title"/>
          </p:nvPr>
        </p:nvSpPr>
        <p:spPr>
          <a:xfrm>
            <a:off x="1004889" y="142852"/>
            <a:ext cx="5781689" cy="645798"/>
          </a:xfrm>
          <a:prstGeom prst="rect">
            <a:avLst/>
          </a:prstGeom>
        </p:spPr>
        <p:txBody>
          <a:bodyPr>
            <a:normAutofit/>
          </a:bodyPr>
          <a:lstStyle>
            <a:lvl1pPr defTabSz="714375">
              <a:defRPr sz="3300"/>
            </a:lvl1pPr>
          </a:lstStyle>
          <a:p>
            <a:r>
              <a:rPr sz="2800" b="1" dirty="0"/>
              <a:t>YAG激光器能量随温度的变化曲线</a:t>
            </a:r>
            <a:endParaRPr sz="2800" b="1" dirty="0"/>
          </a:p>
        </p:txBody>
      </p:sp>
      <p:sp>
        <p:nvSpPr>
          <p:cNvPr id="332" name="文本框 2"/>
          <p:cNvSpPr txBox="1"/>
          <p:nvPr/>
        </p:nvSpPr>
        <p:spPr>
          <a:xfrm>
            <a:off x="571472" y="5000636"/>
            <a:ext cx="8158192" cy="1546575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/>
          <a:p>
            <a:pPr>
              <a:defRPr sz="2200">
                <a:solidFill>
                  <a:srgbClr val="F108B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400" b="1" dirty="0"/>
              <a:t>测试结果表明：</a:t>
            </a:r>
            <a:r>
              <a:rPr sz="2400" b="1" dirty="0">
                <a:solidFill>
                  <a:srgbClr val="000000"/>
                </a:solidFill>
              </a:rPr>
              <a:t>打开取暖器后，激光器发射的能量随温度变化而变化，最后室温升至23.9度饱和，且在22.6℃-23.2℃内，能量值都较为稳定，当室温恒定在23℃左右时，YAG能量稳定。</a:t>
            </a:r>
            <a:endParaRPr sz="2400" b="1" dirty="0">
              <a:solidFill>
                <a:srgbClr val="000000"/>
              </a:solidFill>
            </a:endParaRPr>
          </a:p>
        </p:txBody>
      </p:sp>
      <p:pic>
        <p:nvPicPr>
          <p:cNvPr id="333" name="图片 3" descr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988" y="1009245"/>
            <a:ext cx="8065978" cy="326272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标题 1"/>
          <p:cNvSpPr txBox="1">
            <a:spLocks noGrp="1"/>
          </p:cNvSpPr>
          <p:nvPr>
            <p:ph type="title"/>
          </p:nvPr>
        </p:nvSpPr>
        <p:spPr>
          <a:xfrm>
            <a:off x="7100447" y="214290"/>
            <a:ext cx="1900709" cy="5786478"/>
          </a:xfrm>
          <a:prstGeom prst="rect">
            <a:avLst/>
          </a:prstGeom>
        </p:spPr>
        <p:txBody>
          <a:bodyPr>
            <a:noAutofit/>
          </a:bodyPr>
          <a:lstStyle>
            <a:lvl1pPr defTabSz="603250">
              <a:defRPr sz="2100"/>
            </a:lvl1pPr>
          </a:lstStyle>
          <a:p>
            <a:r>
              <a:rPr sz="2800" dirty="0"/>
              <a:t>左图分别为温度为22.6℃、 22.8℃、 23℃、 23.2℃时1min内的能量值的高斯拟合曲线，其能量均值分别为1.988J、1.99J、1.989J、1.991J。</a:t>
            </a:r>
            <a:endParaRPr sz="2800" dirty="0"/>
          </a:p>
        </p:txBody>
      </p:sp>
      <p:pic>
        <p:nvPicPr>
          <p:cNvPr id="336" name="图片 6" descr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06" y="171427"/>
            <a:ext cx="3389536" cy="32651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7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632" y="71414"/>
            <a:ext cx="3390822" cy="32657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3311670"/>
            <a:ext cx="3384374" cy="32606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9" name="图片 9" descr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881" y="3468313"/>
            <a:ext cx="3222573" cy="310395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b="1" dirty="0"/>
              <a:t>内容</a:t>
            </a:r>
            <a:endParaRPr sz="2800" b="1" dirty="0"/>
          </a:p>
        </p:txBody>
      </p:sp>
      <p:sp>
        <p:nvSpPr>
          <p:cNvPr id="230" name="Shape 87"/>
          <p:cNvSpPr txBox="1">
            <a:spLocks noGrp="1"/>
          </p:cNvSpPr>
          <p:nvPr>
            <p:ph type="body" idx="1"/>
          </p:nvPr>
        </p:nvSpPr>
        <p:spPr>
          <a:xfrm>
            <a:off x="1428728" y="1571612"/>
            <a:ext cx="6686568" cy="22574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b="1" dirty="0"/>
              <a:t>1、背景知识</a:t>
            </a:r>
            <a:endParaRPr sz="2800" b="1" dirty="0"/>
          </a:p>
          <a:p>
            <a:r>
              <a:rPr sz="2800" b="1" dirty="0"/>
              <a:t>2、WFCTA标定系统研制进展</a:t>
            </a:r>
            <a:endParaRPr sz="2800" b="1" dirty="0"/>
          </a:p>
          <a:p>
            <a:r>
              <a:rPr sz="2800" b="1" dirty="0"/>
              <a:t>3、基于Longtin模型的消光系数研究</a:t>
            </a:r>
            <a:endParaRPr sz="2800" b="1" dirty="0"/>
          </a:p>
          <a:p>
            <a:r>
              <a:rPr sz="2800" b="1" dirty="0"/>
              <a:t>4、总结及下一步工作计划</a:t>
            </a: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标题 1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886700" cy="817248"/>
          </a:xfrm>
          <a:prstGeom prst="rect">
            <a:avLst/>
          </a:prstGeom>
        </p:spPr>
        <p:txBody>
          <a:bodyPr>
            <a:normAutofit/>
          </a:bodyPr>
          <a:lstStyle>
            <a:lvl1pPr defTabSz="703580">
              <a:defRPr sz="3300"/>
            </a:lvl1pPr>
          </a:lstStyle>
          <a:p>
            <a:r>
              <a:rPr sz="2800" dirty="0"/>
              <a:t>高低海拔处YAG激光器能量测试结果对比</a:t>
            </a:r>
            <a:endParaRPr sz="2800" dirty="0"/>
          </a:p>
        </p:txBody>
      </p:sp>
      <p:pic>
        <p:nvPicPr>
          <p:cNvPr id="342" name="图片 2" descr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6314" y="785794"/>
            <a:ext cx="4115278" cy="27093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3" name="文本框 3"/>
          <p:cNvSpPr txBox="1"/>
          <p:nvPr/>
        </p:nvSpPr>
        <p:spPr>
          <a:xfrm>
            <a:off x="4786314" y="3714752"/>
            <a:ext cx="4214842" cy="1177243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 algn="just">
              <a:defRPr sz="2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400" dirty="0"/>
              <a:t>低海拔处：能量的稳定均值为1.662mJ；高斯拟合的能量分布为宽度：0.09968±0.00025mJ。</a:t>
            </a:r>
            <a:endParaRPr sz="2400" dirty="0"/>
          </a:p>
        </p:txBody>
      </p:sp>
      <p:pic>
        <p:nvPicPr>
          <p:cNvPr id="344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37144"/>
            <a:ext cx="4357718" cy="29676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5" name="文本框 5"/>
          <p:cNvSpPr txBox="1"/>
          <p:nvPr/>
        </p:nvSpPr>
        <p:spPr>
          <a:xfrm>
            <a:off x="142844" y="3751955"/>
            <a:ext cx="4163854" cy="1177243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 algn="just">
              <a:defRPr sz="2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400" dirty="0"/>
              <a:t>高海拔处：能量的稳定均值为2.04mJ；高斯拟合的能量分布为宽度</a:t>
            </a:r>
            <a:r>
              <a:rPr sz="2400" dirty="0" smtClean="0"/>
              <a:t>：0.1164±0.0005mJ</a:t>
            </a:r>
            <a:r>
              <a:rPr sz="2400" dirty="0"/>
              <a:t>。</a:t>
            </a:r>
            <a:endParaRPr sz="2400" dirty="0"/>
          </a:p>
        </p:txBody>
      </p:sp>
      <p:sp>
        <p:nvSpPr>
          <p:cNvPr id="346" name="文本框 8"/>
          <p:cNvSpPr txBox="1"/>
          <p:nvPr/>
        </p:nvSpPr>
        <p:spPr>
          <a:xfrm>
            <a:off x="357158" y="5072074"/>
            <a:ext cx="8643998" cy="1546575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/>
          <a:p>
            <a:pPr>
              <a:defRPr sz="20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400" dirty="0"/>
              <a:t>结论</a:t>
            </a:r>
            <a:r>
              <a:rPr sz="2400" b="0" dirty="0"/>
              <a:t>：由于高海拔处温度较低，且YAG激光器受温度影响，故温度低处其稳定的能量均值（2.04mJ）高于温度高处（1.662mJ），但在高海拔处YAG激光器能量仍需在开机后40min左右后开始稳定并且能持续稳定，这与低海拔处的实验结果一致。</a:t>
            </a:r>
            <a:endParaRPr sz="24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174"/>
          <p:cNvSpPr txBox="1">
            <a:spLocks noGrp="1"/>
          </p:cNvSpPr>
          <p:nvPr>
            <p:ph type="title"/>
          </p:nvPr>
        </p:nvSpPr>
        <p:spPr>
          <a:xfrm>
            <a:off x="500062" y="0"/>
            <a:ext cx="8229601" cy="796925"/>
          </a:xfrm>
          <a:prstGeom prst="rect">
            <a:avLst/>
          </a:prstGeom>
        </p:spPr>
        <p:txBody>
          <a:bodyPr>
            <a:normAutofit/>
          </a:bodyPr>
          <a:lstStyle>
            <a:lvl1pPr defTabSz="831850">
              <a:defRPr sz="4000"/>
            </a:lvl1pPr>
          </a:lstStyle>
          <a:p>
            <a:r>
              <a:rPr sz="2800" dirty="0" smtClean="0"/>
              <a:t>2.4</a:t>
            </a:r>
            <a:r>
              <a:rPr lang="en-US" sz="2800" dirty="0" smtClean="0"/>
              <a:t>   </a:t>
            </a:r>
            <a:r>
              <a:rPr sz="2800" dirty="0" smtClean="0"/>
              <a:t>激光接收器</a:t>
            </a:r>
            <a:r>
              <a:rPr sz="2800" dirty="0"/>
              <a:t>（样机）</a:t>
            </a:r>
            <a:endParaRPr sz="2800" dirty="0"/>
          </a:p>
        </p:txBody>
      </p:sp>
      <p:pic>
        <p:nvPicPr>
          <p:cNvPr id="349" name="image47.jpg" descr="image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6" y="692614"/>
            <a:ext cx="3429024" cy="29998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0" name="image48.jpg" descr="image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642918"/>
            <a:ext cx="4699000" cy="35004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1" name="image49.jpg" descr="image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92" y="4071942"/>
            <a:ext cx="3461193" cy="230665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2" name="Shape 178"/>
          <p:cNvSpPr txBox="1"/>
          <p:nvPr/>
        </p:nvSpPr>
        <p:spPr>
          <a:xfrm>
            <a:off x="285719" y="4357694"/>
            <a:ext cx="5000661" cy="1754322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400" dirty="0"/>
              <a:t>1、集装箱机械改造（开/关门，升/降）  </a:t>
            </a:r>
            <a:r>
              <a:rPr sz="2400" dirty="0" smtClean="0"/>
              <a:t>液压</a:t>
            </a:r>
            <a:r>
              <a:rPr sz="2400" dirty="0">
                <a:latin typeface="Wingdings" panose="05000000000000000000"/>
                <a:ea typeface="Wingdings" panose="05000000000000000000"/>
                <a:cs typeface="Wingdings" panose="05000000000000000000"/>
                <a:sym typeface="Wingdings" panose="05000000000000000000"/>
              </a:rPr>
              <a:t></a:t>
            </a:r>
            <a:r>
              <a:rPr sz="2400" dirty="0"/>
              <a:t>电动</a:t>
            </a:r>
            <a:endParaRPr sz="2400" dirty="0"/>
          </a:p>
          <a:p>
            <a:pPr>
              <a:lnSpc>
                <a:spcPct val="150000"/>
              </a:lnSpc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400" dirty="0"/>
              <a:t>2、sub_cluster   （</a:t>
            </a:r>
            <a:r>
              <a:rPr sz="2400" dirty="0" smtClean="0"/>
              <a:t>24+8）16X16PMTs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216"/>
          <p:cNvSpPr txBox="1">
            <a:spLocks noGrp="1"/>
          </p:cNvSpPr>
          <p:nvPr>
            <p:ph type="title"/>
          </p:nvPr>
        </p:nvSpPr>
        <p:spPr>
          <a:xfrm>
            <a:off x="285720" y="357166"/>
            <a:ext cx="2786050" cy="11430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800"/>
            </a:pPr>
            <a:r>
              <a:rPr sz="2800" dirty="0"/>
              <a:t>PMT电子学读出系统的测试平台</a:t>
            </a:r>
            <a:endParaRPr sz="2800" dirty="0"/>
          </a:p>
        </p:txBody>
      </p:sp>
      <p:sp>
        <p:nvSpPr>
          <p:cNvPr id="355" name="Shape 217"/>
          <p:cNvSpPr txBox="1">
            <a:spLocks noGrp="1"/>
          </p:cNvSpPr>
          <p:nvPr>
            <p:ph type="body" sz="half" idx="1"/>
          </p:nvPr>
        </p:nvSpPr>
        <p:spPr>
          <a:xfrm>
            <a:off x="4000496" y="214290"/>
            <a:ext cx="4857784" cy="1857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/>
            <a:r>
              <a:rPr sz="2400" dirty="0" smtClean="0"/>
              <a:t>数据采集系统有三个部分组成</a:t>
            </a:r>
            <a:endParaRPr sz="2400" dirty="0"/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sz="2400" dirty="0"/>
              <a:t>（1）VME机箱</a:t>
            </a:r>
            <a:endParaRPr sz="2400" dirty="0"/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sz="2400" dirty="0"/>
              <a:t>（2）前端电子学插件（FEE）</a:t>
            </a:r>
            <a:endParaRPr sz="2400" dirty="0"/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sz="2400" dirty="0"/>
              <a:t>（3）机箱控制器插件</a:t>
            </a:r>
            <a:endParaRPr sz="2400" dirty="0"/>
          </a:p>
        </p:txBody>
      </p:sp>
      <p:pic>
        <p:nvPicPr>
          <p:cNvPr id="356" name="屏幕快照 2017-09-21 下午3.21.41.png" descr="屏幕快照 2017-09-21 下午3.21.4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29" y="2000240"/>
            <a:ext cx="8711151" cy="478634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内容占位符 2"/>
          <p:cNvSpPr txBox="1">
            <a:spLocks noGrp="1"/>
          </p:cNvSpPr>
          <p:nvPr>
            <p:ph type="body" idx="1"/>
          </p:nvPr>
        </p:nvSpPr>
        <p:spPr>
          <a:xfrm>
            <a:off x="214282" y="571480"/>
            <a:ext cx="8572560" cy="46256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dirty="0"/>
              <a:t>高压响应曲线（PMT在不同高压下的不同增益）：在LED光强不变的情况下，不断改变高压V，得到相应的阳极信号的Q，</a:t>
            </a:r>
            <a:r>
              <a:rPr dirty="0" smtClean="0"/>
              <a:t>根据公式</a:t>
            </a:r>
            <a:r>
              <a:rPr lang="en-US" dirty="0" smtClean="0"/>
              <a:t>        </a:t>
            </a:r>
            <a:r>
              <a:rPr dirty="0" smtClean="0"/>
              <a:t>                  </a:t>
            </a:r>
            <a:r>
              <a:rPr dirty="0"/>
              <a:t>拟合直线，得到参数β，则根据公式              </a:t>
            </a:r>
            <a:r>
              <a:rPr dirty="0" smtClean="0"/>
              <a:t>可以知道一定增益所对应的高压</a:t>
            </a:r>
            <a:r>
              <a:rPr dirty="0"/>
              <a:t>， 或者一定高压所对应的增益。</a:t>
            </a:r>
            <a:r>
              <a:rPr dirty="0" smtClean="0"/>
              <a:t>图中的</a:t>
            </a:r>
            <a:r>
              <a:rPr dirty="0"/>
              <a:t>P1即为β值。</a:t>
            </a:r>
            <a:endParaRPr dirty="0"/>
          </a:p>
          <a:p>
            <a:pPr marL="0" indent="0">
              <a:buSzTx/>
              <a:buNone/>
            </a:pPr>
            <a:r>
              <a:rPr dirty="0"/>
              <a:t> </a:t>
            </a:r>
            <a:endParaRPr dirty="0"/>
          </a:p>
        </p:txBody>
      </p:sp>
      <p:sp>
        <p:nvSpPr>
          <p:cNvPr id="362" name="文本框 6"/>
          <p:cNvSpPr txBox="1"/>
          <p:nvPr/>
        </p:nvSpPr>
        <p:spPr>
          <a:xfrm>
            <a:off x="4714876" y="6471921"/>
            <a:ext cx="3078417" cy="386079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r>
              <a:rPr dirty="0"/>
              <a:t>单只PMT测得的高压响应曲线</a:t>
            </a:r>
            <a:endParaRPr dirty="0"/>
          </a:p>
        </p:txBody>
      </p:sp>
      <p:sp>
        <p:nvSpPr>
          <p:cNvPr id="363" name="高压响应曲线"/>
          <p:cNvSpPr txBox="1"/>
          <p:nvPr/>
        </p:nvSpPr>
        <p:spPr>
          <a:xfrm>
            <a:off x="3101435" y="71414"/>
            <a:ext cx="2256383" cy="48012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r>
              <a:rPr b="1" dirty="0"/>
              <a:t>高压响应曲线</a:t>
            </a:r>
            <a:endParaRPr b="1" dirty="0"/>
          </a:p>
        </p:txBody>
      </p:sp>
      <p:pic>
        <p:nvPicPr>
          <p:cNvPr id="364" name="image49.jpg" descr="image4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282" y="4857760"/>
            <a:ext cx="2572635" cy="17144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4071934" y="2571744"/>
          <a:ext cx="1099489" cy="644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公式" r:id="rId2" imgW="17678400" imgH="10363200" progId="Equation.3">
                  <p:embed/>
                </p:oleObj>
              </mc:Choice>
              <mc:Fallback>
                <p:oleObj name="公式" r:id="rId2" imgW="17678400" imgH="10363200" progId="Equation.3">
                  <p:embed/>
                  <p:pic>
                    <p:nvPicPr>
                      <p:cNvPr id="0" name="图片 102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1934" y="2571744"/>
                        <a:ext cx="1099489" cy="64452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4214810" y="2071678"/>
          <a:ext cx="2314383" cy="34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公式" r:id="rId4" imgW="32613600" imgH="4876800" progId="Equation.3">
                  <p:embed/>
                </p:oleObj>
              </mc:Choice>
              <mc:Fallback>
                <p:oleObj name="公式" r:id="rId4" imgW="32613600" imgH="4876800" progId="Equation.3">
                  <p:embed/>
                  <p:pic>
                    <p:nvPicPr>
                      <p:cNvPr id="0" name="图片 1026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4810" y="2071678"/>
                        <a:ext cx="2314383" cy="34607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内容占位符 3" descr="内容占位符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3929066"/>
            <a:ext cx="6284245" cy="292893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内容占位符 3" descr="内容占位符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46635" y="5214951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7" name="图片 4" descr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88727" y="650948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8" name="内容占位符 3" descr="内容占位符 3"/>
          <p:cNvPicPr/>
          <p:nvPr/>
        </p:nvPicPr>
        <p:blipFill>
          <a:blip r:embed="rId3"/>
          <a:stretch>
            <a:fillRect/>
          </a:stretch>
        </p:blipFill>
        <p:spPr>
          <a:xfrm>
            <a:off x="4585142" y="650947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9" name="图片 7" descr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6834602" y="650947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0" name="内容占位符 2" descr="内容占位符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404" y="2143116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1" name="图片 5" descr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2252784" y="2143117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2" name="内容占位符 3" descr="内容占位符 3"/>
          <p:cNvPicPr/>
          <p:nvPr/>
        </p:nvPicPr>
        <p:blipFill>
          <a:blip r:embed="rId7"/>
          <a:stretch>
            <a:fillRect/>
          </a:stretch>
        </p:blipFill>
        <p:spPr>
          <a:xfrm>
            <a:off x="4594588" y="2143116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3" name="图片 7" descr="图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6874077" y="2143116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4" name="内容占位符 3" descr="内容占位符 3"/>
          <p:cNvPicPr/>
          <p:nvPr/>
        </p:nvPicPr>
        <p:blipFill>
          <a:blip r:embed="rId9"/>
          <a:stretch>
            <a:fillRect/>
          </a:stretch>
        </p:blipFill>
        <p:spPr>
          <a:xfrm>
            <a:off x="40508" y="3643315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5" name="内容占位符 3" descr="内容占位符 3"/>
          <p:cNvPicPr/>
          <p:nvPr/>
        </p:nvPicPr>
        <p:blipFill>
          <a:blip r:embed="rId9"/>
          <a:stretch>
            <a:fillRect/>
          </a:stretch>
        </p:blipFill>
        <p:spPr>
          <a:xfrm>
            <a:off x="4575711" y="3643314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6" name="内容占位符 3" descr="内容占位符 3"/>
          <p:cNvPicPr/>
          <p:nvPr/>
        </p:nvPicPr>
        <p:blipFill>
          <a:blip r:embed="rId10"/>
          <a:stretch>
            <a:fillRect/>
          </a:stretch>
        </p:blipFill>
        <p:spPr>
          <a:xfrm>
            <a:off x="2300094" y="3643314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7" name="内容占位符 3" descr="内容占位符 3"/>
          <p:cNvPicPr/>
          <p:nvPr/>
        </p:nvPicPr>
        <p:blipFill>
          <a:blip r:embed="rId10"/>
          <a:stretch>
            <a:fillRect/>
          </a:stretch>
        </p:blipFill>
        <p:spPr>
          <a:xfrm>
            <a:off x="6904089" y="3643314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8" name="内容占位符 3" descr="内容占位符 3"/>
          <p:cNvPicPr/>
          <p:nvPr/>
        </p:nvPicPr>
        <p:blipFill>
          <a:blip r:embed="rId11"/>
          <a:stretch>
            <a:fillRect/>
          </a:stretch>
        </p:blipFill>
        <p:spPr>
          <a:xfrm>
            <a:off x="60457" y="5214951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9" name="图片 5" descr="图片 5"/>
          <p:cNvPicPr/>
          <p:nvPr/>
        </p:nvPicPr>
        <p:blipFill>
          <a:blip r:embed="rId12"/>
          <a:stretch>
            <a:fillRect/>
          </a:stretch>
        </p:blipFill>
        <p:spPr>
          <a:xfrm>
            <a:off x="2298854" y="5214950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0" name="内容占位符 3" descr="内容占位符 3"/>
          <p:cNvPicPr/>
          <p:nvPr/>
        </p:nvPicPr>
        <p:blipFill>
          <a:blip r:embed="rId13"/>
          <a:stretch>
            <a:fillRect/>
          </a:stretch>
        </p:blipFill>
        <p:spPr>
          <a:xfrm>
            <a:off x="39475" y="650947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1" name="内容占位符 3" descr="内容占位符 3"/>
          <p:cNvPicPr/>
          <p:nvPr/>
        </p:nvPicPr>
        <p:blipFill>
          <a:blip r:embed="rId13"/>
          <a:stretch>
            <a:fillRect/>
          </a:stretch>
        </p:blipFill>
        <p:spPr>
          <a:xfrm>
            <a:off x="6832651" y="5214951"/>
            <a:ext cx="2239943" cy="144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2" name="1个Cluster组合中16个光电倍增管的高压响应特性"/>
          <p:cNvSpPr txBox="1"/>
          <p:nvPr/>
        </p:nvSpPr>
        <p:spPr>
          <a:xfrm>
            <a:off x="684530" y="157542"/>
            <a:ext cx="6927533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400" b="1" dirty="0"/>
              <a:t>1个Cluster组合中16个光电倍增管的高压响应特性</a:t>
            </a:r>
            <a:endParaRPr sz="2400" b="1" dirty="0"/>
          </a:p>
        </p:txBody>
      </p:sp>
      <p:pic>
        <p:nvPicPr>
          <p:cNvPr id="19" name="Picture 2" descr="H:\win7-SLC-5\baogao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0489" y="1214422"/>
            <a:ext cx="8853511" cy="484464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内容占位符 2"/>
          <p:cNvSpPr txBox="1">
            <a:spLocks noGrp="1"/>
          </p:cNvSpPr>
          <p:nvPr>
            <p:ph type="body" idx="1"/>
          </p:nvPr>
        </p:nvSpPr>
        <p:spPr>
          <a:xfrm>
            <a:off x="428596" y="642918"/>
            <a:ext cx="5143536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652780">
              <a:spcBef>
                <a:spcPts val="600"/>
              </a:spcBef>
              <a:buSzTx/>
              <a:buNone/>
              <a:defRPr sz="1900"/>
            </a:pPr>
            <a:r>
              <a:rPr dirty="0"/>
              <a:t>                            </a:t>
            </a:r>
            <a:r>
              <a:rPr sz="2700" dirty="0"/>
              <a:t>        </a:t>
            </a:r>
            <a:endParaRPr sz="2700"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lang="en-US" dirty="0" smtClean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lang="en-US" dirty="0" smtClean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lang="en-US" dirty="0" smtClean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defRPr sz="1900"/>
            </a:pPr>
            <a:endParaRPr dirty="0"/>
          </a:p>
          <a:p>
            <a:pPr marL="163195" indent="-163195" defTabSz="652780">
              <a:spcBef>
                <a:spcPts val="600"/>
              </a:spcBef>
              <a:buNone/>
              <a:defRPr sz="1900"/>
            </a:pPr>
            <a:endParaRPr dirty="0"/>
          </a:p>
        </p:txBody>
      </p:sp>
      <p:pic>
        <p:nvPicPr>
          <p:cNvPr id="385" name="图片 3" descr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538" y="1214422"/>
            <a:ext cx="7415836" cy="34290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6" name="线性度的测量"/>
          <p:cNvSpPr txBox="1"/>
          <p:nvPr/>
        </p:nvSpPr>
        <p:spPr>
          <a:xfrm>
            <a:off x="2627631" y="-24"/>
            <a:ext cx="2375005" cy="59092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859155">
              <a:lnSpc>
                <a:spcPct val="90000"/>
              </a:lnSpc>
              <a:spcBef>
                <a:spcPts val="900"/>
              </a:spcBef>
              <a:defRPr sz="36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r>
              <a:rPr dirty="0"/>
              <a:t> </a:t>
            </a:r>
            <a:r>
              <a:rPr sz="2800" dirty="0"/>
              <a:t>线性度的测量</a:t>
            </a:r>
            <a:endParaRPr sz="28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357158" y="4790978"/>
            <a:ext cx="8572560" cy="1852732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normAutofit fontScale="92500"/>
          </a:bodyPr>
          <a:lstStyle/>
          <a:p>
            <a:pPr marL="0" marR="0" lvl="0" indent="0" algn="l" defTabSz="65278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900"/>
            </a:pPr>
            <a:r>
              <a:rPr kumimoji="0" lang="zh-CN" alt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  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关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B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灯调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灯得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Q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（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A1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）；关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灯调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B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灯得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Q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（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B1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）；同时打开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、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B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两灯得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Q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（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C1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）。改变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、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B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灯的发光强度，重复上述步骤，直到示波器中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PMT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阳极输出信号峰值增长无明显变化时停止，此时得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n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组数据。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609885"/>
            <a:ext cx="579741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2400" b="1" dirty="0" smtClean="0">
                <a:latin typeface="+mn-ea"/>
              </a:rPr>
              <a:t>方法：采用</a:t>
            </a:r>
            <a:r>
              <a:rPr lang="en-US" altLang="zh-CN" sz="2400" b="1" dirty="0" smtClean="0">
                <a:latin typeface="+mn-ea"/>
              </a:rPr>
              <a:t>A</a:t>
            </a:r>
            <a:r>
              <a:rPr lang="zh-CN" altLang="en-US" sz="2400" b="1" dirty="0" smtClean="0">
                <a:latin typeface="+mn-ea"/>
              </a:rPr>
              <a:t>、</a:t>
            </a:r>
            <a:r>
              <a:rPr lang="en-US" altLang="zh-CN" sz="2400" b="1" dirty="0" smtClean="0">
                <a:latin typeface="+mn-ea"/>
              </a:rPr>
              <a:t>B</a:t>
            </a:r>
            <a:r>
              <a:rPr lang="zh-CN" altLang="en-US" sz="2400" b="1" dirty="0" smtClean="0">
                <a:latin typeface="+mn-ea"/>
              </a:rPr>
              <a:t>法进行测试，线路连接为</a:t>
            </a:r>
            <a:endParaRPr lang="zh-CN" altLang="en-US" sz="2400" b="1" dirty="0" smtClean="0">
              <a:latin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内容占位符 2"/>
          <p:cNvSpPr txBox="1">
            <a:spLocks noGrp="1"/>
          </p:cNvSpPr>
          <p:nvPr>
            <p:ph type="body" idx="1"/>
          </p:nvPr>
        </p:nvSpPr>
        <p:spPr>
          <a:xfrm>
            <a:off x="357158" y="142852"/>
            <a:ext cx="8358246" cy="25359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dirty="0"/>
              <a:t>利用公式                                     得y值，</a:t>
            </a:r>
            <a:r>
              <a:rPr dirty="0" smtClean="0"/>
              <a:t>再利用公式</a:t>
            </a:r>
            <a:r>
              <a:rPr lang="en-US" dirty="0" smtClean="0"/>
              <a:t> </a:t>
            </a:r>
            <a:r>
              <a:rPr dirty="0" smtClean="0"/>
              <a:t>               </a:t>
            </a:r>
            <a:r>
              <a:rPr lang="en-US" dirty="0" smtClean="0"/>
              <a:t>                 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               </a:t>
            </a:r>
            <a:r>
              <a:rPr dirty="0" smtClean="0"/>
              <a:t>得x 值，</a:t>
            </a:r>
            <a:r>
              <a:rPr dirty="0"/>
              <a:t>画出二维折线图，找出y为-0.05所对应得x值，此x值为</a:t>
            </a:r>
            <a:r>
              <a:rPr dirty="0" smtClean="0"/>
              <a:t>PMT的最大线性电流</a:t>
            </a:r>
            <a:r>
              <a:rPr dirty="0"/>
              <a:t>。</a:t>
            </a:r>
            <a:endParaRPr dirty="0"/>
          </a:p>
        </p:txBody>
      </p:sp>
      <p:pic>
        <p:nvPicPr>
          <p:cNvPr id="391" name="图片 6" descr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0594" y="2571744"/>
            <a:ext cx="4409968" cy="31432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2" name="文本框 7"/>
          <p:cNvSpPr txBox="1"/>
          <p:nvPr/>
        </p:nvSpPr>
        <p:spPr>
          <a:xfrm>
            <a:off x="428596" y="6123810"/>
            <a:ext cx="2634052" cy="377024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r>
              <a:rPr sz="2000" dirty="0" smtClean="0"/>
              <a:t>单个管子测得的线性度</a:t>
            </a:r>
            <a:endParaRPr sz="2000" dirty="0"/>
          </a:p>
        </p:txBody>
      </p:sp>
      <p:sp>
        <p:nvSpPr>
          <p:cNvPr id="393" name="文本框 7"/>
          <p:cNvSpPr txBox="1"/>
          <p:nvPr/>
        </p:nvSpPr>
        <p:spPr>
          <a:xfrm>
            <a:off x="4357686" y="5929330"/>
            <a:ext cx="4514507" cy="684801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>
            <a:lvl1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r>
              <a:rPr sz="2000" dirty="0"/>
              <a:t>WFCTA样机的光电倍增管阵列中</a:t>
            </a:r>
            <a:r>
              <a:rPr sz="2000" dirty="0" smtClean="0"/>
              <a:t>1</a:t>
            </a:r>
            <a:r>
              <a:rPr lang="zh-CN" altLang="en-US" sz="2000" dirty="0" smtClean="0"/>
              <a:t>个</a:t>
            </a:r>
            <a:r>
              <a:rPr sz="2000" dirty="0" smtClean="0"/>
              <a:t>PMT</a:t>
            </a:r>
            <a:r>
              <a:rPr sz="2000" dirty="0"/>
              <a:t>的线性度</a:t>
            </a:r>
            <a:endParaRPr sz="2000" dirty="0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357158" y="1071546"/>
          <a:ext cx="1476384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公式" r:id="rId2" imgW="18897600" imgH="5486400" progId="Equation.3">
                  <p:embed/>
                </p:oleObj>
              </mc:Choice>
              <mc:Fallback>
                <p:oleObj name="公式" r:id="rId2" imgW="18897600" imgH="5486400" progId="Equation.3">
                  <p:embed/>
                  <p:pic>
                    <p:nvPicPr>
                      <p:cNvPr id="0" name="图片 2048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7158" y="1071546"/>
                        <a:ext cx="1476384" cy="42862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2071670" y="214290"/>
          <a:ext cx="3061329" cy="630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公式" r:id="rId4" imgW="50292000" imgH="10363200" progId="Equation.3">
                  <p:embed/>
                </p:oleObj>
              </mc:Choice>
              <mc:Fallback>
                <p:oleObj name="公式" r:id="rId4" imgW="50292000" imgH="10363200" progId="Equation.3">
                  <p:embed/>
                  <p:pic>
                    <p:nvPicPr>
                      <p:cNvPr id="0" name="图片 204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1670" y="214290"/>
                        <a:ext cx="3061329" cy="63081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 descr="1.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75" y="2571750"/>
            <a:ext cx="4465320" cy="31432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2.5 相对标定研究"/>
          <p:cNvSpPr txBox="1">
            <a:spLocks noGrp="1"/>
          </p:cNvSpPr>
          <p:nvPr>
            <p:ph type="title"/>
          </p:nvPr>
        </p:nvSpPr>
        <p:spPr>
          <a:xfrm>
            <a:off x="38100" y="-454025"/>
            <a:ext cx="7772400" cy="1514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b="1" dirty="0"/>
              <a:t>2.5 </a:t>
            </a:r>
            <a:r>
              <a:rPr lang="en-US" sz="2800" b="1" dirty="0" smtClean="0"/>
              <a:t>   </a:t>
            </a:r>
            <a:r>
              <a:rPr sz="2800" b="1" dirty="0" smtClean="0"/>
              <a:t>相对标定研究</a:t>
            </a:r>
            <a:endParaRPr sz="2800" b="1" dirty="0"/>
          </a:p>
        </p:txBody>
      </p:sp>
      <p:sp>
        <p:nvSpPr>
          <p:cNvPr id="397" name="2.5.1 前放板的测试"/>
          <p:cNvSpPr txBox="1"/>
          <p:nvPr/>
        </p:nvSpPr>
        <p:spPr>
          <a:xfrm>
            <a:off x="285720" y="642918"/>
            <a:ext cx="2803508" cy="5486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500"/>
            </a:lvl1pPr>
          </a:lstStyle>
          <a:p>
            <a:r>
              <a:rPr dirty="0"/>
              <a:t>2.5.1 前放板的测试</a:t>
            </a:r>
            <a:endParaRPr dirty="0"/>
          </a:p>
        </p:txBody>
      </p:sp>
      <p:sp>
        <p:nvSpPr>
          <p:cNvPr id="398" name="为了增加望远镜的工作时间，WFCTA采用了硅光电倍增管（SIPM）代替光电倍增管（PMT）作为光电探测器件。同时设计了一套基于SIPM工作特性的电子学系统。"/>
          <p:cNvSpPr txBox="1"/>
          <p:nvPr/>
        </p:nvSpPr>
        <p:spPr>
          <a:xfrm>
            <a:off x="142844" y="1214422"/>
            <a:ext cx="8715436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dirty="0"/>
              <a:t>为了增加望远镜的工作时间，WFCTA采用了硅光电倍增管（SIPM）代替光电倍增管（PMT）作为光电探测器件。同时设计了一套基于SIPM工作特性的电子学系统。</a:t>
            </a:r>
            <a:endParaRPr sz="2000" dirty="0"/>
          </a:p>
        </p:txBody>
      </p:sp>
      <p:sp>
        <p:nvSpPr>
          <p:cNvPr id="399" name="主要针对这套系统进行研究，研究增益性，稳定性等技术指标。通过批量测试，检测设计好的sub-cluster能否满足WFCTA技术需求。"/>
          <p:cNvSpPr txBox="1"/>
          <p:nvPr/>
        </p:nvSpPr>
        <p:spPr>
          <a:xfrm>
            <a:off x="195581" y="2196599"/>
            <a:ext cx="8662699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/>
              <a:buChar char="•"/>
              <a:defRPr sz="19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dirty="0"/>
              <a:t>主要针对这套系统进行研究，研究增益性，稳定性等技术指标。通过批量测试，检测设计好的sub-cluster能否满足WFCTA技术需求。</a:t>
            </a:r>
            <a:endParaRPr sz="2000" dirty="0"/>
          </a:p>
        </p:txBody>
      </p:sp>
      <p:pic>
        <p:nvPicPr>
          <p:cNvPr id="400" name="内容占位符 3" descr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28" y="3369751"/>
            <a:ext cx="5279452" cy="24881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1" name="矩形 5"/>
          <p:cNvSpPr txBox="1"/>
          <p:nvPr/>
        </p:nvSpPr>
        <p:spPr>
          <a:xfrm>
            <a:off x="214282" y="6007262"/>
            <a:ext cx="8823488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上图是</a:t>
            </a:r>
            <a:r>
              <a:rPr sz="2000" dirty="0"/>
              <a:t>sub-cluster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的设计图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从左到右依次是</a:t>
            </a:r>
            <a:r>
              <a:rPr sz="2000" dirty="0"/>
              <a:t>: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光收集器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硅光电倍增管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前置放大电路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金属框架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模拟电路板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慢控制板</a:t>
            </a:r>
            <a:r>
              <a:rPr sz="2000" dirty="0"/>
              <a:t>,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数字电路板。</a:t>
            </a: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 1"/>
          <p:cNvSpPr txBox="1">
            <a:spLocks noGrp="1"/>
          </p:cNvSpPr>
          <p:nvPr>
            <p:ph type="title"/>
          </p:nvPr>
        </p:nvSpPr>
        <p:spPr>
          <a:xfrm>
            <a:off x="1357290" y="-214338"/>
            <a:ext cx="7215238" cy="9941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+mn-ea"/>
                <a:ea typeface="+mn-ea"/>
                <a:cs typeface="宋体" panose="02010600030101010101" pitchFamily="2" charset="-122"/>
                <a:sym typeface="宋体" panose="02010600030101010101" pitchFamily="2" charset="-122"/>
              </a:rPr>
              <a:t>sub</a:t>
            </a:r>
            <a:r>
              <a:rPr lang="en-US" altLang="zh-CN" sz="2800" b="1" dirty="0" smtClean="0">
                <a:latin typeface="+mn-ea"/>
                <a:ea typeface="+mn-ea"/>
              </a:rPr>
              <a:t>-cluste</a:t>
            </a:r>
            <a:r>
              <a:rPr lang="en-US" altLang="zh-CN" sz="2800" b="1" dirty="0" smtClean="0"/>
              <a:t>r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的动态范围和分辨率的测量结果</a:t>
            </a:r>
            <a:endParaRPr sz="2800" b="1" dirty="0"/>
          </a:p>
        </p:txBody>
      </p:sp>
      <p:pic>
        <p:nvPicPr>
          <p:cNvPr id="404" name="内容占位符 3" descr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06" y="571480"/>
            <a:ext cx="2236487" cy="1580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5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3" y="571480"/>
            <a:ext cx="2357455" cy="15991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6" name="图片 5" descr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571480"/>
            <a:ext cx="2205693" cy="14953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7" name="图片 6" descr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571480"/>
            <a:ext cx="2192658" cy="14870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8" name="矩形 7"/>
          <p:cNvSpPr txBox="1"/>
          <p:nvPr/>
        </p:nvSpPr>
        <p:spPr>
          <a:xfrm>
            <a:off x="214282" y="3143248"/>
            <a:ext cx="8715436" cy="3454790"/>
          </a:xfrm>
          <a:prstGeom prst="rect">
            <a:avLst/>
          </a:prstGeom>
          <a:ln w="12700">
            <a:miter lim="400000"/>
          </a:ln>
        </p:spPr>
        <p:txBody>
          <a:bodyPr wrap="square" lIns="34289" tIns="34289" rIns="34289" bIns="34289">
            <a:spAutoFit/>
          </a:bodyPr>
          <a:lstStyle/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分辨率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是</a:t>
            </a:r>
            <a:r>
              <a:rPr sz="2000" b="1" dirty="0" smtClean="0"/>
              <a:t>1000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个采样波形的电荷的标准差</a:t>
            </a:r>
            <a:r>
              <a:rPr sz="2000" b="1" dirty="0"/>
              <a:t>σ</a:t>
            </a:r>
            <a:r>
              <a:rPr sz="2000" b="1" baseline="-25000" dirty="0"/>
              <a:t>Q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和电荷量</a:t>
            </a:r>
            <a:r>
              <a:rPr sz="2000" b="1" dirty="0"/>
              <a:t>Q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的比值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en-US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每一个前放板有</a:t>
            </a:r>
            <a:r>
              <a:rPr sz="2000" b="1" dirty="0"/>
              <a:t>16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路</a:t>
            </a:r>
            <a:r>
              <a:rPr sz="2000" b="1" dirty="0"/>
              <a:t>SiPM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这里只选取第一路和第二路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数据结果来分析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为了覆盖</a:t>
            </a:r>
            <a:r>
              <a:rPr sz="2000" b="1" dirty="0"/>
              <a:t>3.5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个数量级的动态范围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即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从</a:t>
            </a:r>
            <a:r>
              <a:rPr sz="2000" b="1" dirty="0"/>
              <a:t>0.8Mv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到</a:t>
            </a:r>
            <a:r>
              <a:rPr sz="2000" b="1" dirty="0" smtClean="0"/>
              <a:t>2.56Mv</a:t>
            </a:r>
            <a:r>
              <a:rPr lang="zh-CN" altLang="en-US" sz="2000" b="1" dirty="0" smtClean="0"/>
              <a:t>。</a:t>
            </a:r>
            <a:endParaRPr lang="en-US" altLang="zh-CN" sz="2000" b="1" dirty="0" smtClean="0"/>
          </a:p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模拟板</a:t>
            </a:r>
            <a:r>
              <a:rPr 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lang="en-US" sz="2000" b="1" dirty="0" smtClean="0"/>
              <a:t>AB)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电子学分为两个通道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，高增益通道增益为</a:t>
            </a:r>
            <a:r>
              <a:rPr sz="2000" b="1" dirty="0"/>
              <a:t>15.6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，低增益通道增益为</a:t>
            </a:r>
            <a:r>
              <a:rPr sz="2000" b="1" dirty="0" smtClean="0"/>
              <a:t>0.7</a:t>
            </a:r>
            <a:r>
              <a:rPr lang="zh-CN" altLang="en-US" sz="2000" b="1" dirty="0" smtClean="0"/>
              <a:t>。</a:t>
            </a:r>
            <a:endParaRPr lang="en-US" altLang="zh-CN" sz="2000" b="1" dirty="0" smtClean="0"/>
          </a:p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高增益通道在</a:t>
            </a:r>
            <a:r>
              <a:rPr sz="2000" b="1" dirty="0"/>
              <a:t>2000p.e.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饱和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低增益通道的动态范围可以达到</a:t>
            </a:r>
            <a:r>
              <a:rPr sz="2000" b="1" dirty="0"/>
              <a:t>32000p.e.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，低增益通道的分辨率在</a:t>
            </a:r>
            <a:r>
              <a:rPr sz="2000" b="1" dirty="0"/>
              <a:t>600p.e.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以上和高增益通道相当，在</a:t>
            </a:r>
            <a:r>
              <a:rPr sz="2000" b="1" dirty="0"/>
              <a:t>600p.e.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到</a:t>
            </a:r>
            <a:r>
              <a:rPr sz="2000" b="1" dirty="0"/>
              <a:t>2000p.e.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的重合区间，可以标定高低通道的实际增益比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lang="en-US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buFont typeface="Arial" panose="020B0604020202020204" pitchFamily="34" charset="0"/>
              <a:buChar char="•"/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/>
              <a:t>Sub-cluster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的分辨率在</a:t>
            </a:r>
            <a:r>
              <a:rPr sz="2000" b="1" dirty="0"/>
              <a:t>100p.e.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处约为</a:t>
            </a:r>
            <a:r>
              <a:rPr sz="2000" b="1" dirty="0"/>
              <a:t>12.5%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，在</a:t>
            </a:r>
            <a:r>
              <a:rPr sz="2000" b="1" dirty="0"/>
              <a:t>1000p.e.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处约为</a:t>
            </a:r>
            <a:r>
              <a:rPr sz="2000" b="1" dirty="0"/>
              <a:t>4.5%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，都满足</a:t>
            </a:r>
            <a:r>
              <a:rPr sz="2000" b="1" dirty="0"/>
              <a:t>WFCTA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的要求。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" name="矩形 8"/>
          <p:cNvSpPr txBox="1"/>
          <p:nvPr/>
        </p:nvSpPr>
        <p:spPr>
          <a:xfrm>
            <a:off x="5500694" y="2357430"/>
            <a:ext cx="2549094" cy="377024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>
            <a:spAutoFit/>
          </a:bodyPr>
          <a:lstStyle/>
          <a:p>
            <a:pPr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dirty="0" smtClean="0"/>
              <a:t>图 </a:t>
            </a:r>
            <a:r>
              <a:rPr sz="2000" dirty="0"/>
              <a:t>SiPM分辨率结果图</a:t>
            </a:r>
            <a:endParaRPr sz="2000" dirty="0"/>
          </a:p>
        </p:txBody>
      </p:sp>
      <p:sp>
        <p:nvSpPr>
          <p:cNvPr id="410" name="矩形 9"/>
          <p:cNvSpPr txBox="1"/>
          <p:nvPr/>
        </p:nvSpPr>
        <p:spPr>
          <a:xfrm>
            <a:off x="714348" y="2428868"/>
            <a:ext cx="3113351" cy="377024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>
            <a:spAutoFit/>
          </a:bodyPr>
          <a:lstStyle/>
          <a:p>
            <a:pPr indent="304800" algn="ctr"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图</a:t>
            </a:r>
            <a:r>
              <a:rPr sz="2000" dirty="0" smtClean="0"/>
              <a:t> </a:t>
            </a:r>
            <a:r>
              <a:rPr sz="2000" dirty="0"/>
              <a:t>SiPM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动态范围结果图</a:t>
            </a: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内容占位符 3" descr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6656" y="0"/>
            <a:ext cx="5414448" cy="35004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2" name="2.5.2 LED相对标定电路研究"/>
          <p:cNvSpPr txBox="1"/>
          <p:nvPr/>
        </p:nvSpPr>
        <p:spPr>
          <a:xfrm>
            <a:off x="285720" y="285728"/>
            <a:ext cx="4662491" cy="48012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4400"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pPr>
            <a:r>
              <a:rPr sz="2800" dirty="0" smtClean="0"/>
              <a:t>2.5.2 </a:t>
            </a:r>
            <a:r>
              <a:rPr lang="en-US" sz="2800" dirty="0" smtClean="0"/>
              <a:t> </a:t>
            </a:r>
            <a:r>
              <a:rPr sz="2800" dirty="0" smtClean="0"/>
              <a:t>LED</a:t>
            </a:r>
            <a:r>
              <a:rPr sz="2800" dirty="0"/>
              <a:t>相对标定电路研究</a:t>
            </a:r>
            <a:endParaRPr sz="2800" dirty="0"/>
          </a:p>
        </p:txBody>
      </p:sp>
      <p:pic>
        <p:nvPicPr>
          <p:cNvPr id="413" name="内容占位符 3" descr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869012"/>
            <a:ext cx="3429024" cy="25545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4" name="上图左是标定方案。一个LED光筒安装…"/>
          <p:cNvSpPr txBox="1"/>
          <p:nvPr/>
        </p:nvSpPr>
        <p:spPr>
          <a:xfrm>
            <a:off x="214282" y="4000504"/>
            <a:ext cx="4214842" cy="224676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indent="266700">
              <a:defRPr sz="15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上图左是标定方案。一个</a:t>
            </a:r>
            <a:r>
              <a:rPr sz="2000" b="1" dirty="0"/>
              <a:t>LED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光筒安装在反射镜正中，光筒的光轴和望远镜光轴重合，光筒直径</a:t>
            </a:r>
            <a:r>
              <a:rPr sz="2000" b="1" dirty="0" smtClean="0"/>
              <a:t>8cm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000" b="1" dirty="0" smtClean="0"/>
              <a:t>LED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发出的光通过两层</a:t>
            </a:r>
            <a:r>
              <a:rPr sz="2000" b="1" dirty="0" smtClean="0"/>
              <a:t>Teflon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匀光，得到各向同性的均匀光。在望远镜成像探头边上安装一只标定过的光电倍增管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作为标准探测器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6" name="矩形 4"/>
          <p:cNvSpPr txBox="1"/>
          <p:nvPr/>
        </p:nvSpPr>
        <p:spPr>
          <a:xfrm>
            <a:off x="5572132" y="3286124"/>
            <a:ext cx="2377640" cy="408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indent="228600" algn="ctr"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dirty="0"/>
              <a:t>LED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发光电路设计图</a:t>
            </a: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7" name="矩形 5"/>
          <p:cNvSpPr txBox="1"/>
          <p:nvPr/>
        </p:nvSpPr>
        <p:spPr>
          <a:xfrm>
            <a:off x="4786314" y="3786190"/>
            <a:ext cx="4143372" cy="317009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indent="266700">
              <a:defRPr sz="1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上图是</a:t>
            </a:r>
            <a:r>
              <a:rPr sz="2000" b="1" dirty="0"/>
              <a:t>LED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发光电路设计图，中间是驱动电路，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上方电源采用</a:t>
            </a:r>
            <a:r>
              <a:rPr sz="2000" b="1" dirty="0"/>
              <a:t>LT1963A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芯片供电，左侧接</a:t>
            </a:r>
            <a:r>
              <a:rPr sz="2000" b="1" dirty="0"/>
              <a:t>FPGA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芯片进行脉冲驱动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，调节</a:t>
            </a:r>
            <a:r>
              <a:rPr sz="2000" b="1" dirty="0"/>
              <a:t>LED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脉冲电路，右侧接</a:t>
            </a:r>
            <a:r>
              <a:rPr sz="2000" b="1" dirty="0"/>
              <a:t>LED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考虑到各种芯片在实际工作中会产生热量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，影响</a:t>
            </a:r>
            <a:r>
              <a:rPr sz="2000" b="1" dirty="0"/>
              <a:t>LED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发光稳定性，所以</a:t>
            </a:r>
            <a:r>
              <a:rPr sz="2000" b="1" dirty="0"/>
              <a:t>LED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单独放在一个电路板上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000" b="1" dirty="0"/>
              <a:t>FPGA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等其他芯片在另外的电路板上</a:t>
            </a:r>
            <a:r>
              <a:rPr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，两者通过接插件连接</a:t>
            </a:r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89"/>
          <p:cNvSpPr txBox="1">
            <a:spLocks noGrp="1"/>
          </p:cNvSpPr>
          <p:nvPr>
            <p:ph type="sldNum" sz="quarter" idx="4294967295"/>
          </p:nvPr>
        </p:nvSpPr>
        <p:spPr>
          <a:xfrm>
            <a:off x="8502739" y="6404292"/>
            <a:ext cx="184058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233" name="Shape 90"/>
          <p:cNvSpPr txBox="1"/>
          <p:nvPr/>
        </p:nvSpPr>
        <p:spPr>
          <a:xfrm>
            <a:off x="2786050" y="2786058"/>
            <a:ext cx="2416683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panose="020B0604020202020204"/>
              <a:buChar char="•"/>
              <a:defRPr sz="32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800" b="1" dirty="0"/>
              <a:t>1、背景知识</a:t>
            </a: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内容占位符 3" descr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671" y="779711"/>
            <a:ext cx="3816387" cy="27315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0" name="测试结果"/>
          <p:cNvSpPr txBox="1">
            <a:spLocks noGrp="1"/>
          </p:cNvSpPr>
          <p:nvPr>
            <p:ph type="title"/>
          </p:nvPr>
        </p:nvSpPr>
        <p:spPr>
          <a:xfrm>
            <a:off x="2643174" y="0"/>
            <a:ext cx="2286002" cy="75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测试结果</a:t>
            </a:r>
            <a:endParaRPr sz="2800" dirty="0"/>
          </a:p>
        </p:txBody>
      </p:sp>
      <p:sp>
        <p:nvSpPr>
          <p:cNvPr id="421" name="矩形 5"/>
          <p:cNvSpPr txBox="1"/>
          <p:nvPr/>
        </p:nvSpPr>
        <p:spPr>
          <a:xfrm>
            <a:off x="214282" y="3894616"/>
            <a:ext cx="4000528" cy="267765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indent="266700"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上图是</a:t>
            </a:r>
            <a:r>
              <a:rPr sz="2400" dirty="0"/>
              <a:t>LED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在驱动电路下输出的稳定性，在</a:t>
            </a:r>
            <a:r>
              <a:rPr sz="2400" dirty="0"/>
              <a:t>4V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到</a:t>
            </a:r>
            <a:r>
              <a:rPr sz="2400" dirty="0"/>
              <a:t>14V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的每个电压下测量了</a:t>
            </a:r>
            <a:r>
              <a:rPr sz="2400" dirty="0"/>
              <a:t>10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次，每次</a:t>
            </a:r>
            <a:r>
              <a:rPr sz="2400" dirty="0"/>
              <a:t>1000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个脉冲，</a:t>
            </a:r>
            <a:r>
              <a:rPr sz="2400" dirty="0"/>
              <a:t>10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次测量的平均值为</a:t>
            </a:r>
            <a:r>
              <a:rPr sz="2400" dirty="0"/>
              <a:t>100%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。可以看到</a:t>
            </a:r>
            <a:r>
              <a:rPr sz="2400" dirty="0"/>
              <a:t>LED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的发光偏差在</a:t>
            </a:r>
            <a:r>
              <a:rPr sz="2400" dirty="0"/>
              <a:t>0.6%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以内。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22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428604"/>
            <a:ext cx="3318430" cy="24899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3" name="矩形 5"/>
          <p:cNvSpPr txBox="1"/>
          <p:nvPr/>
        </p:nvSpPr>
        <p:spPr>
          <a:xfrm>
            <a:off x="5116809" y="3966054"/>
            <a:ext cx="3527157" cy="267765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indent="266700">
              <a:defRPr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上图是</a:t>
            </a:r>
            <a:r>
              <a:rPr sz="2400" dirty="0"/>
              <a:t>LED1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产生的频率为</a:t>
            </a:r>
            <a:r>
              <a:rPr sz="2400" dirty="0"/>
              <a:t>1KHz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脉宽为</a:t>
            </a:r>
            <a:r>
              <a:rPr sz="2400" dirty="0"/>
              <a:t>2560ns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的信号示意图。六路</a:t>
            </a:r>
            <a:r>
              <a:rPr sz="2400" dirty="0"/>
              <a:t>LED</a:t>
            </a: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均可按要求输出相应的脉冲信号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，同时</a:t>
            </a:r>
            <a:r>
              <a:rPr sz="2400" dirty="0" smtClean="0"/>
              <a:t>LED</a:t>
            </a: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发光稳定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满足切伦科夫望远镜的设计要求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3. 基于Longtin模型的消光系数研究"/>
          <p:cNvSpPr txBox="1"/>
          <p:nvPr/>
        </p:nvSpPr>
        <p:spPr>
          <a:xfrm>
            <a:off x="811530" y="2424431"/>
            <a:ext cx="7003666" cy="72529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35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t>3. 基于Longtin模型的消光系数研究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动作按钮: 上一张 5"/>
          <p:cNvGrpSpPr/>
          <p:nvPr/>
        </p:nvGrpSpPr>
        <p:grpSpPr>
          <a:xfrm>
            <a:off x="8711291" y="5534228"/>
            <a:ext cx="375492" cy="385357"/>
            <a:chOff x="0" y="0"/>
            <a:chExt cx="375490" cy="385356"/>
          </a:xfrm>
        </p:grpSpPr>
        <p:sp>
          <p:nvSpPr>
            <p:cNvPr id="428" name="正方形"/>
            <p:cNvSpPr/>
            <p:nvPr/>
          </p:nvSpPr>
          <p:spPr>
            <a:xfrm>
              <a:off x="-1" y="-1"/>
              <a:ext cx="375491" cy="385357"/>
            </a:xfrm>
            <a:prstGeom prst="rect">
              <a:avLst/>
            </a:pr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429" name="形状"/>
            <p:cNvSpPr/>
            <p:nvPr/>
          </p:nvSpPr>
          <p:spPr>
            <a:xfrm>
              <a:off x="46935" y="51869"/>
              <a:ext cx="281619" cy="281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4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4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430" name="形状"/>
            <p:cNvSpPr/>
            <p:nvPr/>
          </p:nvSpPr>
          <p:spPr>
            <a:xfrm>
              <a:off x="-1" y="-1"/>
              <a:ext cx="375491" cy="38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6854"/>
                  </a:moveTo>
                  <a:lnTo>
                    <a:pt x="16875" y="6854"/>
                  </a:lnTo>
                  <a:lnTo>
                    <a:pt x="16875" y="12773"/>
                  </a:lnTo>
                  <a:cubicBezTo>
                    <a:pt x="16875" y="16042"/>
                    <a:pt x="14155" y="18693"/>
                    <a:pt x="10800" y="18693"/>
                  </a:cubicBezTo>
                  <a:lnTo>
                    <a:pt x="8775" y="18693"/>
                  </a:lnTo>
                  <a:cubicBezTo>
                    <a:pt x="5420" y="18693"/>
                    <a:pt x="2700" y="16042"/>
                    <a:pt x="2700" y="12773"/>
                  </a:cubicBezTo>
                  <a:lnTo>
                    <a:pt x="2700" y="6854"/>
                  </a:lnTo>
                  <a:lnTo>
                    <a:pt x="6750" y="6854"/>
                  </a:lnTo>
                  <a:lnTo>
                    <a:pt x="6750" y="12773"/>
                  </a:lnTo>
                  <a:cubicBezTo>
                    <a:pt x="6750" y="13863"/>
                    <a:pt x="7657" y="14746"/>
                    <a:pt x="8775" y="14746"/>
                  </a:cubicBezTo>
                  <a:lnTo>
                    <a:pt x="10800" y="14746"/>
                  </a:lnTo>
                  <a:cubicBezTo>
                    <a:pt x="11918" y="14746"/>
                    <a:pt x="12825" y="13863"/>
                    <a:pt x="12825" y="12773"/>
                  </a:cubicBezTo>
                  <a:lnTo>
                    <a:pt x="12825" y="6854"/>
                  </a:lnTo>
                  <a:lnTo>
                    <a:pt x="10800" y="6854"/>
                  </a:lnTo>
                  <a:lnTo>
                    <a:pt x="14850" y="2907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</p:grpSp>
      <p:graphicFrame>
        <p:nvGraphicFramePr>
          <p:cNvPr id="433" name="内容占位符 9"/>
          <p:cNvGraphicFramePr/>
          <p:nvPr/>
        </p:nvGraphicFramePr>
        <p:xfrm>
          <a:off x="571472" y="1357298"/>
          <a:ext cx="8081098" cy="45003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39447"/>
                <a:gridCol w="568805"/>
                <a:gridCol w="528176"/>
                <a:gridCol w="402226"/>
                <a:gridCol w="1332630"/>
                <a:gridCol w="1308251"/>
                <a:gridCol w="1625159"/>
                <a:gridCol w="1576404"/>
              </a:tblGrid>
              <a:tr h="368771"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粒子种类</a:t>
                      </a:r>
                      <a:endParaRPr sz="10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风速（m/s）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对数正态分布参数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mie散射计算积分范围（微米）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粒子数密度                             （=总粒子体积/单粒子体积）（个/立方厘米空气）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波长为515纳米时的复折射率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波长为550纳米时的复折射率</a:t>
                      </a:r>
                      <a:endParaRPr sz="10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54657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平均半径（微米）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对数标准方差</a:t>
                      </a:r>
                      <a:endParaRPr sz="10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碳质粒子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任何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0.0118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0.301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0.0005-100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368.5092127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1.75+0.45i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1.75+0.44i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444971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水溶性粒子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任何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0.0285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0.35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0.0005-100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3673.888889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1.53+10（-7）i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1.53+10（-7）i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68771">
                <a:tc rowSpan="7"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砂型粒子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6.24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0.277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0.05-100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2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分为三类砂型粒子：                              ①纯石英：1.548+10（-8）i； ②5%赤矿铁：1.607+3.98*10（-3）i；   ③10%赤矿铁：1.666+8.09*10（-3）i。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>
                        <a:defRPr sz="1800" b="0" i="0"/>
                      </a:pPr>
                      <a:r>
                        <a:rPr sz="12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分为三类砂型粒子：                              ①纯石英：1.546+10（-8）i；              ②5%赤矿铁：1.605+2.33*10（-3）i；   ③10%赤矿铁：1.664+4.74*10（-3）i。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5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7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0.304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0.05-200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0.006833202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7.76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0.331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0.05-300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0.014868421</a:t>
                      </a:r>
                      <a:endParaRPr sz="12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15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8.52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0.358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0.05-600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 i="0"/>
                      </a:pPr>
                      <a:r>
                        <a:rPr sz="1200" b="1" dirty="0" smtClean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0.0343482</a:t>
                      </a:r>
                      <a:r>
                        <a:rPr lang="en-US" altLang="zh-CN" sz="1200" dirty="0" smtClean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0.002460317</a:t>
                      </a:r>
                      <a:endParaRPr lang="en-US" altLang="zh-CN" sz="1200" dirty="0" smtClean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  <a:p>
                      <a:pPr>
                        <a:defRPr sz="1800" b="0" i="0"/>
                      </a:pPr>
                      <a:r>
                        <a:rPr sz="1200" b="1" dirty="0" smtClean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27</a:t>
                      </a:r>
                      <a:endParaRPr sz="12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20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9.28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0.384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0.05-750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0.071688393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30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10.8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0.438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0.05-1000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0.338978782</a:t>
                      </a:r>
                      <a:endParaRPr sz="12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6877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40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12.32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0.492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0.05-1000</a:t>
                      </a:r>
                      <a:endParaRPr sz="1200" b="1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200" b="1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1.962577207</a:t>
                      </a:r>
                      <a:endParaRPr sz="12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998" marR="4998" marT="4998" marB="499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00232" y="57017"/>
            <a:ext cx="5084080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2800" dirty="0" err="1" smtClean="0"/>
              <a:t>Longtin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模型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沙漠性气溶胶模型</a:t>
            </a:r>
            <a:endParaRPr lang="zh-CN" altLang="en-US" sz="28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图片 1" descr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44" y="857232"/>
            <a:ext cx="8760363" cy="578645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7" name="消光系数随风速的变化的理论研究"/>
          <p:cNvSpPr txBox="1"/>
          <p:nvPr/>
        </p:nvSpPr>
        <p:spPr>
          <a:xfrm>
            <a:off x="1071538" y="214290"/>
            <a:ext cx="5857916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5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800" dirty="0"/>
              <a:t>消光系数随风速的变化的理论研究</a:t>
            </a:r>
            <a:endParaRPr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2"/>
          <p:cNvGraphicFramePr/>
          <p:nvPr/>
        </p:nvGraphicFramePr>
        <p:xfrm>
          <a:off x="357158" y="4429132"/>
          <a:ext cx="8429682" cy="208500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07971"/>
                <a:gridCol w="1007971"/>
                <a:gridCol w="1146050"/>
                <a:gridCol w="1146050"/>
                <a:gridCol w="1172697"/>
                <a:gridCol w="1825212"/>
                <a:gridCol w="1123731"/>
              </a:tblGrid>
              <a:tr h="564529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风速(m/s)</a:t>
                      </a:r>
                      <a:endParaRPr sz="10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波长（纳米）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碳质粒子计算值k_ext1</a:t>
                      </a:r>
                    </a:p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（km-1）</a:t>
                      </a: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水溶性粒子计算值k_ext2</a:t>
                      </a:r>
                    </a:p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（km-1）</a:t>
                      </a: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砂型粒子计算值k_ext3</a:t>
                      </a:r>
                    </a:p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t>（km-1）</a:t>
                      </a: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0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k_ext计算值（=k_ext1+k_ext2+k_ext3）（km-1）</a:t>
                      </a:r>
                      <a:endParaRPr sz="10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rPr dirty="0"/>
                        <a:t>k_ext参考计算值</a:t>
                      </a:r>
                      <a:endParaRPr dirty="0"/>
                    </a:p>
                    <a:p>
                      <a:pPr algn="ctr">
                        <a:defRPr sz="1000" b="0" i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defRPr>
                      </a:pPr>
                      <a:r>
                        <a:rPr dirty="0"/>
                        <a:t>（km-1）</a:t>
                      </a:r>
                      <a:endParaRPr dirty="0"/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4546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515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0.0001792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0.0417266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0.0025186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b="1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0.044 </a:t>
                      </a:r>
                      <a:endParaRPr sz="16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0.0433</a:t>
                      </a:r>
                      <a:endParaRPr sz="16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4546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10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515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0.0001792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0.0417266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0.0198166</a:t>
                      </a:r>
                      <a:endParaRPr sz="16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b="1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0.062 </a:t>
                      </a:r>
                      <a:endParaRPr sz="16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0.0603</a:t>
                      </a:r>
                      <a:endParaRPr sz="16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92383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20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515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0.0001792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0.0417266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0.1884187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b="1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0.230 </a:t>
                      </a:r>
                      <a:endParaRPr sz="16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0.231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379005"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30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515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0.0001792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0.0417266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1.9105</a:t>
                      </a:r>
                      <a:endParaRPr sz="160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b="1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1.952 </a:t>
                      </a:r>
                      <a:endParaRPr sz="1600" b="1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1600" dirty="0"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等线" panose="02010600030101010101" charset="-122"/>
                        </a:rPr>
                        <a:t>1.95</a:t>
                      </a:r>
                      <a:endParaRPr sz="1600" dirty="0"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 marL="4306" marR="4306" marT="4306" marB="4306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</a:tbl>
          </a:graphicData>
        </a:graphic>
      </p:graphicFrame>
      <p:pic>
        <p:nvPicPr>
          <p:cNvPr id="5" name="图片 7" descr="图片 7"/>
          <p:cNvPicPr>
            <a:picLocks noChangeAspect="1"/>
          </p:cNvPicPr>
          <p:nvPr/>
        </p:nvPicPr>
        <p:blipFill>
          <a:blip r:embed="rId1"/>
          <a:srcRect l="4067" r="7006"/>
          <a:stretch>
            <a:fillRect/>
          </a:stretch>
        </p:blipFill>
        <p:spPr>
          <a:xfrm>
            <a:off x="3329502" y="139738"/>
            <a:ext cx="5600217" cy="400364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472" y="1071546"/>
            <a:ext cx="224676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理论计算结果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Extinction_Coefficient_532≠-9999；其中，Level2气溶胶廓线数据中Extinction_ Coefficient≠ -9999用以去除结果中无效值。…"/>
          <p:cNvSpPr txBox="1"/>
          <p:nvPr/>
        </p:nvSpPr>
        <p:spPr>
          <a:xfrm>
            <a:off x="71406" y="1033428"/>
            <a:ext cx="4357686" cy="532453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354330" indent="-354330" algn="just" defTabSz="266700">
              <a:buSzPct val="100000"/>
              <a:buAutoNum type="alphaLcParenR"/>
              <a:defRPr sz="120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000" dirty="0">
                <a:latin typeface="+mn-ea"/>
                <a:ea typeface="+mn-ea"/>
              </a:rPr>
              <a:t>Extinction_Coefficient_532≠-9999；其中，Level2气溶胶廓线数据中Extinction_ Coefficient≠ -9999用以去除结果中无效值。</a:t>
            </a:r>
            <a:endParaRPr sz="2000" dirty="0">
              <a:latin typeface="+mn-ea"/>
              <a:ea typeface="+mn-ea"/>
            </a:endParaRPr>
          </a:p>
          <a:p>
            <a:pPr marL="354330" indent="-354330" algn="just" defTabSz="266700">
              <a:buSzPct val="100000"/>
              <a:buAutoNum type="alphaLcParenR"/>
              <a:defRPr sz="120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000" dirty="0">
                <a:latin typeface="+mn-ea"/>
                <a:ea typeface="+mn-ea"/>
              </a:rPr>
              <a:t>Extinction_Coefficient_Uncertainty_532≤10；设定Extinction Coefficient_ Uncertainty≤10 表示获取的数据不确定性较小。</a:t>
            </a:r>
            <a:endParaRPr sz="2000" dirty="0">
              <a:latin typeface="+mn-ea"/>
              <a:ea typeface="+mn-ea"/>
            </a:endParaRPr>
          </a:p>
          <a:p>
            <a:pPr marL="354330" indent="-354330" algn="just" defTabSz="266700">
              <a:buSzPct val="100000"/>
              <a:buAutoNum type="alphaLcParenR"/>
              <a:defRPr sz="120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000" dirty="0">
                <a:latin typeface="+mn-ea"/>
                <a:ea typeface="+mn-ea"/>
              </a:rPr>
              <a:t>Atmospheric_Volume_Description_532（AVD）第1-3位值为3，表示当前获取的数据集含气溶胶相关信息；且第10-12位值不为0，可以排除当前数据子类型无法判别的情况。</a:t>
            </a:r>
            <a:endParaRPr sz="2000" dirty="0">
              <a:latin typeface="+mn-ea"/>
              <a:ea typeface="+mn-ea"/>
            </a:endParaRPr>
          </a:p>
          <a:p>
            <a:pPr marL="354330" indent="-354330" algn="just" defTabSz="266700">
              <a:buSzPct val="100000"/>
              <a:buAutoNum type="alphaLcParenR"/>
              <a:defRPr sz="1200"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sz="2000" dirty="0">
                <a:latin typeface="+mn-ea"/>
                <a:ea typeface="+mn-ea"/>
              </a:rPr>
              <a:t>-100≤CAD_SCORE≤-50；Extinction_QC_532=0或Extinction_QC_532=1；</a:t>
            </a:r>
            <a:endParaRPr sz="2000" dirty="0">
              <a:latin typeface="+mn-ea"/>
              <a:ea typeface="+mn-ea"/>
            </a:endParaRPr>
          </a:p>
        </p:txBody>
      </p:sp>
      <p:sp>
        <p:nvSpPr>
          <p:cNvPr id="440" name="基于CLIPSO卫星的消光系数的研究"/>
          <p:cNvSpPr txBox="1"/>
          <p:nvPr/>
        </p:nvSpPr>
        <p:spPr>
          <a:xfrm>
            <a:off x="1283625" y="-24"/>
            <a:ext cx="5717267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35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800" dirty="0"/>
              <a:t>基于CLIPSO卫星的消光系数的研究</a:t>
            </a:r>
            <a:endParaRPr sz="2800" dirty="0"/>
          </a:p>
        </p:txBody>
      </p:sp>
      <p:sp>
        <p:nvSpPr>
          <p:cNvPr id="441" name="1. 数据质量筛选："/>
          <p:cNvSpPr txBox="1"/>
          <p:nvPr/>
        </p:nvSpPr>
        <p:spPr>
          <a:xfrm>
            <a:off x="142844" y="500042"/>
            <a:ext cx="2171424" cy="400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000" dirty="0"/>
              <a:t>1. 数据质量筛选：</a:t>
            </a:r>
            <a:endParaRPr sz="2000" dirty="0"/>
          </a:p>
        </p:txBody>
      </p:sp>
      <p:pic>
        <p:nvPicPr>
          <p:cNvPr id="442" name="image26.png" descr="image26.png"/>
          <p:cNvPicPr>
            <a:picLocks noChangeAspect="1"/>
          </p:cNvPicPr>
          <p:nvPr/>
        </p:nvPicPr>
        <p:blipFill>
          <a:blip r:embed="rId1"/>
          <a:srcRect l="5970" r="5970"/>
          <a:stretch>
            <a:fillRect/>
          </a:stretch>
        </p:blipFill>
        <p:spPr>
          <a:xfrm>
            <a:off x="4429124" y="500042"/>
            <a:ext cx="4714876" cy="61329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3" name="2017年消光系数的廓线"/>
          <p:cNvSpPr txBox="1"/>
          <p:nvPr/>
        </p:nvSpPr>
        <p:spPr>
          <a:xfrm>
            <a:off x="6072198" y="4429132"/>
            <a:ext cx="2714842" cy="400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000" dirty="0"/>
              <a:t>2017年消光系数的廓线</a:t>
            </a:r>
            <a:endParaRPr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小结和下一步工作计划"/>
          <p:cNvSpPr txBox="1"/>
          <p:nvPr/>
        </p:nvSpPr>
        <p:spPr>
          <a:xfrm>
            <a:off x="2285984" y="-24"/>
            <a:ext cx="3683055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sz="2800" dirty="0"/>
              <a:t>小结和下一步工作计划</a:t>
            </a:r>
            <a:endParaRPr sz="2800" dirty="0"/>
          </a:p>
        </p:txBody>
      </p:sp>
      <p:sp>
        <p:nvSpPr>
          <p:cNvPr id="446" name="1. 1套激光转台系统已完成调试运行，需要完善"/>
          <p:cNvSpPr txBox="1"/>
          <p:nvPr/>
        </p:nvSpPr>
        <p:spPr>
          <a:xfrm>
            <a:off x="142844" y="642918"/>
            <a:ext cx="6538004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1. </a:t>
            </a:r>
            <a:r>
              <a:rPr lang="en-US" sz="2400" dirty="0" smtClean="0"/>
              <a:t> </a:t>
            </a:r>
            <a:r>
              <a:rPr sz="2400" dirty="0" smtClean="0"/>
              <a:t>1</a:t>
            </a:r>
            <a:r>
              <a:rPr sz="2400" dirty="0"/>
              <a:t>套激光转台系统已完成调试运行，需要完善</a:t>
            </a:r>
            <a:endParaRPr sz="2400" dirty="0"/>
          </a:p>
        </p:txBody>
      </p:sp>
      <p:sp>
        <p:nvSpPr>
          <p:cNvPr id="447" name="4. YAG激光器的购买、稻城测试和温控系统的完善（2019.4月份完成）"/>
          <p:cNvSpPr txBox="1"/>
          <p:nvPr/>
        </p:nvSpPr>
        <p:spPr>
          <a:xfrm>
            <a:off x="142844" y="2389515"/>
            <a:ext cx="8824190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443230" indent="-443230"/>
            <a:r>
              <a:rPr sz="2400" dirty="0"/>
              <a:t>4. </a:t>
            </a:r>
            <a:r>
              <a:rPr lang="en-US" sz="2400" dirty="0" smtClean="0"/>
              <a:t> </a:t>
            </a:r>
            <a:r>
              <a:rPr sz="2400" dirty="0" smtClean="0"/>
              <a:t>YAG</a:t>
            </a:r>
            <a:r>
              <a:rPr sz="2400" dirty="0"/>
              <a:t>激光器的购买、稻城测试和温控系统的完善（2019.4月份完成）</a:t>
            </a:r>
            <a:endParaRPr sz="2400" dirty="0"/>
          </a:p>
        </p:txBody>
      </p:sp>
      <p:sp>
        <p:nvSpPr>
          <p:cNvPr id="448" name="5. SubCluster的PMT的高压响应和线性测量已经开始，～6个月的时间测试完成"/>
          <p:cNvSpPr txBox="1"/>
          <p:nvPr/>
        </p:nvSpPr>
        <p:spPr>
          <a:xfrm>
            <a:off x="142844" y="3341046"/>
            <a:ext cx="8865869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354330" indent="-354330"/>
            <a:r>
              <a:rPr sz="2400" dirty="0"/>
              <a:t>5. </a:t>
            </a:r>
            <a:r>
              <a:rPr lang="en-US" sz="2400" dirty="0" smtClean="0"/>
              <a:t> </a:t>
            </a:r>
            <a:r>
              <a:rPr sz="2400" dirty="0" smtClean="0"/>
              <a:t>SubCluster</a:t>
            </a:r>
            <a:r>
              <a:rPr sz="2400" dirty="0"/>
              <a:t>的PMT的高压响应和线性测量已经开始，～6个月的时间测试完成</a:t>
            </a:r>
            <a:endParaRPr sz="2400" dirty="0"/>
          </a:p>
        </p:txBody>
      </p:sp>
      <p:sp>
        <p:nvSpPr>
          <p:cNvPr id="449" name="2. 2套N2分子激光器发射系统研制任务已经完成"/>
          <p:cNvSpPr txBox="1"/>
          <p:nvPr/>
        </p:nvSpPr>
        <p:spPr>
          <a:xfrm>
            <a:off x="142844" y="1225117"/>
            <a:ext cx="6709525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2. </a:t>
            </a:r>
            <a:r>
              <a:rPr lang="en-US" sz="2400" dirty="0" smtClean="0"/>
              <a:t>  </a:t>
            </a:r>
            <a:r>
              <a:rPr sz="2400" dirty="0" smtClean="0"/>
              <a:t>2</a:t>
            </a:r>
            <a:r>
              <a:rPr sz="2400" dirty="0"/>
              <a:t>套N2分子激光器发射系统研制任务已经完成</a:t>
            </a:r>
            <a:endParaRPr sz="2400" dirty="0"/>
          </a:p>
        </p:txBody>
      </p:sp>
      <p:sp>
        <p:nvSpPr>
          <p:cNvPr id="450" name="6. 40面镜子的镀膜工作？电子学板的测试（人员队伍已配好）？"/>
          <p:cNvSpPr txBox="1"/>
          <p:nvPr/>
        </p:nvSpPr>
        <p:spPr>
          <a:xfrm>
            <a:off x="142844" y="4292577"/>
            <a:ext cx="8863961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6. </a:t>
            </a:r>
            <a:r>
              <a:rPr lang="en-US" sz="2400" dirty="0" smtClean="0"/>
              <a:t> </a:t>
            </a:r>
            <a:r>
              <a:rPr sz="2400" dirty="0" smtClean="0"/>
              <a:t>40</a:t>
            </a:r>
            <a:r>
              <a:rPr sz="2400" dirty="0"/>
              <a:t>面镜子的镀膜工作？电子学板的测试（人员队伍已配好）？</a:t>
            </a:r>
            <a:endParaRPr sz="2400" dirty="0"/>
          </a:p>
        </p:txBody>
      </p:sp>
      <p:sp>
        <p:nvSpPr>
          <p:cNvPr id="451" name="7. 大陆性气溶胶模型的消光系数的理论研究（～3个月）"/>
          <p:cNvSpPr txBox="1"/>
          <p:nvPr/>
        </p:nvSpPr>
        <p:spPr>
          <a:xfrm>
            <a:off x="142844" y="4874776"/>
            <a:ext cx="7769110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7. </a:t>
            </a:r>
            <a:r>
              <a:rPr lang="en-US" sz="2400" dirty="0" smtClean="0"/>
              <a:t> </a:t>
            </a:r>
            <a:r>
              <a:rPr sz="2400" dirty="0" smtClean="0"/>
              <a:t>大陆性气溶胶模型的消光系数的理论研究</a:t>
            </a:r>
            <a:r>
              <a:rPr sz="2400" dirty="0"/>
              <a:t>（～3个月）</a:t>
            </a:r>
            <a:endParaRPr sz="2400" dirty="0"/>
          </a:p>
        </p:txBody>
      </p:sp>
      <p:sp>
        <p:nvSpPr>
          <p:cNvPr id="452" name="9. 标定程序的优化问题和大气参数的模拟（～3个月）"/>
          <p:cNvSpPr txBox="1"/>
          <p:nvPr/>
        </p:nvSpPr>
        <p:spPr>
          <a:xfrm>
            <a:off x="142844" y="6039173"/>
            <a:ext cx="7461334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9. </a:t>
            </a:r>
            <a:r>
              <a:rPr lang="en-US" sz="2400" dirty="0" smtClean="0"/>
              <a:t> </a:t>
            </a:r>
            <a:r>
              <a:rPr sz="2400" dirty="0" smtClean="0"/>
              <a:t>标定程序的优化问题和大气参数的模拟</a:t>
            </a:r>
            <a:r>
              <a:rPr sz="2400" dirty="0"/>
              <a:t>（～3个月）</a:t>
            </a:r>
            <a:endParaRPr sz="2400" dirty="0"/>
          </a:p>
        </p:txBody>
      </p:sp>
      <p:sp>
        <p:nvSpPr>
          <p:cNvPr id="453" name="8. 云的消光系数的深入研究（～3个月）"/>
          <p:cNvSpPr txBox="1"/>
          <p:nvPr/>
        </p:nvSpPr>
        <p:spPr>
          <a:xfrm>
            <a:off x="142844" y="5456975"/>
            <a:ext cx="5614675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8. </a:t>
            </a:r>
            <a:r>
              <a:rPr lang="en-US" sz="2400" dirty="0" smtClean="0"/>
              <a:t> </a:t>
            </a:r>
            <a:r>
              <a:rPr sz="2400" dirty="0" smtClean="0"/>
              <a:t>云的消光系数的深入研究</a:t>
            </a:r>
            <a:r>
              <a:rPr sz="2400" dirty="0"/>
              <a:t>（～3个月）</a:t>
            </a:r>
            <a:endParaRPr sz="2400" dirty="0"/>
          </a:p>
        </p:txBody>
      </p:sp>
      <p:sp>
        <p:nvSpPr>
          <p:cNvPr id="454" name="3. 相对标定任务已经完成？？"/>
          <p:cNvSpPr txBox="1"/>
          <p:nvPr/>
        </p:nvSpPr>
        <p:spPr>
          <a:xfrm>
            <a:off x="142844" y="1807316"/>
            <a:ext cx="4297006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r>
              <a:rPr sz="2400" dirty="0"/>
              <a:t>3. </a:t>
            </a:r>
            <a:r>
              <a:rPr lang="en-US" sz="2400" dirty="0" smtClean="0"/>
              <a:t>  </a:t>
            </a:r>
            <a:r>
              <a:rPr sz="2400" dirty="0" smtClean="0"/>
              <a:t>相对标定任务已经完成</a:t>
            </a:r>
            <a:r>
              <a:rPr sz="2400" dirty="0"/>
              <a:t>？？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3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4690">
              <a:defRPr sz="3300"/>
            </a:pPr>
            <a:r>
              <a:rPr dirty="0"/>
              <a:t>谢谢！</a:t>
            </a:r>
            <a:endParaRPr dirty="0"/>
          </a:p>
          <a:p>
            <a:pPr defTabSz="694690">
              <a:defRPr sz="3300"/>
            </a:pPr>
            <a:endParaRPr dirty="0"/>
          </a:p>
          <a:p>
            <a:pPr defTabSz="694690">
              <a:defRPr sz="3300"/>
            </a:pPr>
            <a:r>
              <a:rPr dirty="0"/>
              <a:t>谢谢LHAASO合作组的大力支持和帮助！</a:t>
            </a:r>
            <a:endParaRPr dirty="0"/>
          </a:p>
        </p:txBody>
      </p:sp>
      <p:sp>
        <p:nvSpPr>
          <p:cNvPr id="457" name="Shape 335"/>
          <p:cNvSpPr txBox="1">
            <a:spLocks noGrp="1"/>
          </p:cNvSpPr>
          <p:nvPr>
            <p:ph type="sldNum" sz="quarter" idx="4294967295"/>
          </p:nvPr>
        </p:nvSpPr>
        <p:spPr>
          <a:xfrm>
            <a:off x="8514257" y="6450010"/>
            <a:ext cx="172543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236" name="Shape 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237" name="image1.png" descr="image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4638"/>
            <a:ext cx="9036496" cy="62934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8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13" y="463883"/>
            <a:ext cx="2849492" cy="19075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9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46" y="4655127"/>
            <a:ext cx="2751223" cy="16920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0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76" y="517537"/>
            <a:ext cx="3200358" cy="1800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1" name="Shape 98"/>
          <p:cNvSpPr/>
          <p:nvPr/>
        </p:nvSpPr>
        <p:spPr>
          <a:xfrm rot="19309028">
            <a:off x="2755145" y="1904661"/>
            <a:ext cx="321149" cy="103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64"/>
                </a:moveTo>
                <a:lnTo>
                  <a:pt x="5400" y="18264"/>
                </a:lnTo>
                <a:lnTo>
                  <a:pt x="5400" y="0"/>
                </a:lnTo>
                <a:lnTo>
                  <a:pt x="16200" y="0"/>
                </a:lnTo>
                <a:lnTo>
                  <a:pt x="16200" y="18264"/>
                </a:lnTo>
                <a:lnTo>
                  <a:pt x="21600" y="1826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42" name="Shape 99"/>
          <p:cNvSpPr/>
          <p:nvPr/>
        </p:nvSpPr>
        <p:spPr>
          <a:xfrm rot="3063230">
            <a:off x="5389803" y="1798453"/>
            <a:ext cx="288036" cy="131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234"/>
                </a:moveTo>
                <a:lnTo>
                  <a:pt x="5400" y="19234"/>
                </a:lnTo>
                <a:lnTo>
                  <a:pt x="5400" y="0"/>
                </a:lnTo>
                <a:lnTo>
                  <a:pt x="16200" y="0"/>
                </a:lnTo>
                <a:lnTo>
                  <a:pt x="16200" y="19234"/>
                </a:lnTo>
                <a:lnTo>
                  <a:pt x="21600" y="1923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43" name="Shape 100"/>
          <p:cNvSpPr/>
          <p:nvPr/>
        </p:nvSpPr>
        <p:spPr>
          <a:xfrm rot="13195751">
            <a:off x="3317278" y="3339255"/>
            <a:ext cx="288036" cy="1483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503"/>
                </a:moveTo>
                <a:lnTo>
                  <a:pt x="5400" y="195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9503"/>
                </a:lnTo>
                <a:lnTo>
                  <a:pt x="21600" y="195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44" name="Shape 101"/>
          <p:cNvSpPr/>
          <p:nvPr/>
        </p:nvSpPr>
        <p:spPr>
          <a:xfrm>
            <a:off x="4849452" y="3016623"/>
            <a:ext cx="4110988" cy="125730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defRPr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LHAASO三大物理目标之一：</a:t>
            </a:r>
          </a:p>
          <a:p>
            <a:pPr>
              <a:defRPr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分成分宇宙线能谱精确测量。</a:t>
            </a:r>
          </a:p>
          <a:p>
            <a:pPr>
              <a:defRPr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宇宙线起源与加速传播机制</a:t>
            </a:r>
          </a:p>
        </p:txBody>
      </p:sp>
      <p:sp>
        <p:nvSpPr>
          <p:cNvPr id="245" name="Shape 102"/>
          <p:cNvSpPr/>
          <p:nvPr/>
        </p:nvSpPr>
        <p:spPr>
          <a:xfrm>
            <a:off x="3456020" y="4777466"/>
            <a:ext cx="5539183" cy="167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24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联合WFTCA、WCDA、KM2A，多参数分能段精确测量宇宙线分成分能谱，搭建空间实验和地面阵列实验的桥梁，完成连续一致的能谱测量（50TeV-EeV）。</a:t>
            </a:r>
          </a:p>
        </p:txBody>
      </p:sp>
      <p:sp>
        <p:nvSpPr>
          <p:cNvPr id="246" name="Shape 103"/>
          <p:cNvSpPr txBox="1"/>
          <p:nvPr/>
        </p:nvSpPr>
        <p:spPr>
          <a:xfrm>
            <a:off x="2004553" y="1168717"/>
            <a:ext cx="1204814" cy="4978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KM2A</a:t>
            </a:r>
          </a:p>
        </p:txBody>
      </p:sp>
      <p:sp>
        <p:nvSpPr>
          <p:cNvPr id="247" name="Shape 104"/>
          <p:cNvSpPr txBox="1"/>
          <p:nvPr/>
        </p:nvSpPr>
        <p:spPr>
          <a:xfrm>
            <a:off x="1821301" y="4734412"/>
            <a:ext cx="1204817" cy="447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WCDA</a:t>
            </a:r>
          </a:p>
        </p:txBody>
      </p:sp>
      <p:sp>
        <p:nvSpPr>
          <p:cNvPr id="248" name="Shape 105"/>
          <p:cNvSpPr txBox="1"/>
          <p:nvPr/>
        </p:nvSpPr>
        <p:spPr>
          <a:xfrm>
            <a:off x="6275963" y="1486423"/>
            <a:ext cx="1204817" cy="447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WFCTA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107"/>
          <p:cNvSpPr txBox="1">
            <a:spLocks noGrp="1"/>
          </p:cNvSpPr>
          <p:nvPr>
            <p:ph type="title"/>
          </p:nvPr>
        </p:nvSpPr>
        <p:spPr>
          <a:xfrm>
            <a:off x="457200" y="-30162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>
            <a:lvl1pPr defTabSz="740410">
              <a:defRPr sz="3100"/>
            </a:lvl1pPr>
          </a:lstStyle>
          <a:p>
            <a:r>
              <a:rPr sz="2800" b="1" dirty="0"/>
              <a:t>标定的意义</a:t>
            </a:r>
            <a:endParaRPr sz="2800" b="1" dirty="0"/>
          </a:p>
        </p:txBody>
      </p:sp>
      <p:sp>
        <p:nvSpPr>
          <p:cNvPr id="251" name="Shape 108"/>
          <p:cNvSpPr txBox="1">
            <a:spLocks noGrp="1"/>
          </p:cNvSpPr>
          <p:nvPr>
            <p:ph type="body" idx="1"/>
          </p:nvPr>
        </p:nvSpPr>
        <p:spPr>
          <a:xfrm>
            <a:off x="285720" y="571480"/>
            <a:ext cx="8760332" cy="6179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1930" indent="-201930" defTabSz="537845">
              <a:spcBef>
                <a:spcPts val="100"/>
              </a:spcBef>
              <a:buSzTx/>
              <a:buNone/>
              <a:defRPr sz="2100" b="1">
                <a:solidFill>
                  <a:srgbClr val="F21B6A"/>
                </a:solidFill>
              </a:defRPr>
            </a:pPr>
            <a:r>
              <a:rPr sz="2400" dirty="0">
                <a:latin typeface="+mn-ea"/>
                <a:ea typeface="+mn-ea"/>
              </a:rPr>
              <a:t>● 光子数绝对定标</a:t>
            </a:r>
            <a:endParaRPr sz="2400" dirty="0">
              <a:latin typeface="+mn-ea"/>
              <a:ea typeface="+mn-ea"/>
            </a:endParaRPr>
          </a:p>
          <a:p>
            <a:pPr marL="201930" indent="-201930" defTabSz="537845">
              <a:spcBef>
                <a:spcPts val="100"/>
              </a:spcBef>
              <a:buSzTx/>
              <a:buNone/>
              <a:defRPr sz="1400"/>
            </a:pPr>
            <a:r>
              <a:rPr lang="en-US" sz="2400" dirty="0" smtClean="0">
                <a:latin typeface="+mn-ea"/>
                <a:ea typeface="+mn-ea"/>
              </a:rPr>
              <a:t>   </a:t>
            </a:r>
            <a:r>
              <a:rPr sz="2400" dirty="0" smtClean="0">
                <a:latin typeface="+mn-ea"/>
                <a:ea typeface="+mn-ea"/>
              </a:rPr>
              <a:t>望远镜接收到的光子数与激光脉冲的能量是成一定比例的</a:t>
            </a:r>
            <a:r>
              <a:rPr sz="2400" dirty="0">
                <a:latin typeface="+mn-ea"/>
                <a:ea typeface="+mn-ea"/>
              </a:rPr>
              <a:t>， 对于没有汽溶胶的大气来说，如果激光的能量可以准确地测量到2%的水平，Rayligh散射光强度的计算可以精确到3%以下，那么光子数定标精度可以﹤5%。 </a:t>
            </a:r>
            <a:endParaRPr sz="2400" dirty="0">
              <a:latin typeface="+mn-ea"/>
              <a:ea typeface="+mn-ea"/>
            </a:endParaRPr>
          </a:p>
          <a:p>
            <a:pPr marL="201930" indent="-201930" defTabSz="537845">
              <a:spcBef>
                <a:spcPts val="100"/>
              </a:spcBef>
              <a:buSzTx/>
              <a:buNone/>
              <a:defRPr sz="2100">
                <a:solidFill>
                  <a:srgbClr val="FD0376"/>
                </a:solidFill>
              </a:defRPr>
            </a:pPr>
            <a:r>
              <a:rPr sz="2400" dirty="0">
                <a:latin typeface="+mn-ea"/>
                <a:ea typeface="+mn-ea"/>
              </a:rPr>
              <a:t>● 大气质量监测：</a:t>
            </a:r>
            <a:endParaRPr sz="2400" dirty="0">
              <a:latin typeface="+mn-ea"/>
              <a:ea typeface="+mn-ea"/>
            </a:endParaRPr>
          </a:p>
          <a:p>
            <a:pPr marL="201930" indent="-201930" defTabSz="537845">
              <a:spcBef>
                <a:spcPts val="100"/>
              </a:spcBef>
              <a:buSzTx/>
              <a:buNone/>
              <a:defRPr sz="1400"/>
            </a:pPr>
            <a:r>
              <a:rPr sz="2400" dirty="0">
                <a:latin typeface="+mn-ea"/>
                <a:ea typeface="+mn-ea"/>
              </a:rPr>
              <a:t>   </a:t>
            </a:r>
            <a:r>
              <a:rPr sz="2400" dirty="0" smtClean="0">
                <a:latin typeface="+mn-ea"/>
                <a:ea typeface="+mn-ea"/>
              </a:rPr>
              <a:t>切仑科夫光在传播过程中受到空气分子的散射</a:t>
            </a:r>
            <a:r>
              <a:rPr sz="2400" dirty="0">
                <a:latin typeface="+mn-ea"/>
                <a:ea typeface="+mn-ea"/>
              </a:rPr>
              <a:t>（Rayligh散射）及 汽溶胶散射（Mie散射）而损失部分光，由于Rayligh散射而损失的光是可以通过严格的计算而得到的，但由汽溶胶散射而损失的光必须经过实际测量才能估算出来，因此需要对站区附近大气质量进行实时监测，从而对观测数据进行有效筛选和修正，提高数据质量并降低系统误差。  </a:t>
            </a:r>
            <a:endParaRPr sz="2400" dirty="0">
              <a:latin typeface="+mn-ea"/>
              <a:ea typeface="+mn-ea"/>
            </a:endParaRPr>
          </a:p>
          <a:p>
            <a:pPr marL="201930" indent="-201930" defTabSz="537845">
              <a:spcBef>
                <a:spcPts val="100"/>
              </a:spcBef>
              <a:buSzTx/>
              <a:buNone/>
              <a:defRPr sz="2100">
                <a:solidFill>
                  <a:srgbClr val="FD0251"/>
                </a:solidFill>
              </a:defRPr>
            </a:pPr>
            <a:r>
              <a:rPr sz="2400" dirty="0">
                <a:latin typeface="+mn-ea"/>
                <a:ea typeface="+mn-ea"/>
              </a:rPr>
              <a:t>● 相对定标：</a:t>
            </a:r>
            <a:r>
              <a:rPr sz="24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sz="2400" dirty="0">
              <a:latin typeface="+mn-ea"/>
              <a:ea typeface="+mn-ea"/>
            </a:endParaRPr>
          </a:p>
          <a:p>
            <a:pPr marL="201930" indent="-201930" defTabSz="537845">
              <a:spcBef>
                <a:spcPts val="100"/>
              </a:spcBef>
              <a:buSzTx/>
              <a:buNone/>
              <a:defRPr sz="1400"/>
            </a:pPr>
            <a:r>
              <a:rPr sz="2400" dirty="0">
                <a:latin typeface="+mn-ea"/>
                <a:ea typeface="+mn-ea"/>
              </a:rPr>
              <a:t>    </a:t>
            </a:r>
            <a:r>
              <a:rPr sz="2400" dirty="0" smtClean="0">
                <a:latin typeface="+mn-ea"/>
                <a:ea typeface="+mn-ea"/>
              </a:rPr>
              <a:t>PMT</a:t>
            </a:r>
            <a:r>
              <a:rPr sz="2400" dirty="0">
                <a:latin typeface="+mn-ea"/>
                <a:ea typeface="+mn-ea"/>
              </a:rPr>
              <a:t>的增益及电子学增益受环境温度、气压等影响而发生变化，因此需要对PMT相对增益及电子学增益进行标定与监测,从而对实验数据进行修正,减少系统误差；</a:t>
            </a:r>
            <a:endParaRPr sz="24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110"/>
          <p:cNvSpPr txBox="1">
            <a:spLocks noGrp="1"/>
          </p:cNvSpPr>
          <p:nvPr>
            <p:ph type="title"/>
          </p:nvPr>
        </p:nvSpPr>
        <p:spPr>
          <a:xfrm>
            <a:off x="311124" y="69007"/>
            <a:ext cx="4189438" cy="561980"/>
          </a:xfrm>
          <a:prstGeom prst="rect">
            <a:avLst/>
          </a:prstGeom>
        </p:spPr>
        <p:txBody>
          <a:bodyPr>
            <a:normAutofit/>
          </a:bodyPr>
          <a:lstStyle>
            <a:lvl1pPr defTabSz="629285">
              <a:defRPr sz="2600"/>
            </a:lvl1pPr>
          </a:lstStyle>
          <a:p>
            <a:r>
              <a:rPr sz="2800" b="1" dirty="0"/>
              <a:t>标定系统布局</a:t>
            </a:r>
            <a:endParaRPr sz="2800" b="1" dirty="0"/>
          </a:p>
        </p:txBody>
      </p:sp>
      <p:sp>
        <p:nvSpPr>
          <p:cNvPr id="254" name="Shape 111"/>
          <p:cNvSpPr txBox="1">
            <a:spLocks noGrp="1"/>
          </p:cNvSpPr>
          <p:nvPr>
            <p:ph type="body" sz="quarter" idx="1"/>
          </p:nvPr>
        </p:nvSpPr>
        <p:spPr>
          <a:xfrm>
            <a:off x="71406" y="4572020"/>
            <a:ext cx="5715010" cy="22860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①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云量自动观测仪：双波段（可见光、红外）</a:t>
            </a:r>
            <a:r>
              <a:rPr sz="1800" b="1" dirty="0"/>
              <a:t>1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台，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②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气象站：</a:t>
            </a:r>
            <a:r>
              <a:rPr sz="1800" b="1" dirty="0"/>
              <a:t>1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台，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③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激光发射器，</a:t>
            </a:r>
            <a:r>
              <a:rPr sz="1800" b="1" dirty="0"/>
              <a:t>4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套，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	L1:  2台N</a:t>
            </a:r>
            <a:r>
              <a:rPr sz="1800" b="1" baseline="-20000" dirty="0"/>
              <a:t>2</a:t>
            </a:r>
            <a:r>
              <a:rPr sz="1800" b="1" dirty="0"/>
              <a:t>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sz="1800" b="1" dirty="0"/>
              <a:t>~150m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、云量监测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	L2: YAG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sz="1800" b="1" dirty="0"/>
              <a:t>~2km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、散射角、标高、绝对定标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	L3 :YAG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sz="1800" b="1" dirty="0"/>
              <a:t>~10km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、水平衰减长度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229870" indent="-229870" defTabSz="612140">
              <a:spcBef>
                <a:spcPts val="100"/>
              </a:spcBef>
              <a:buSzTx/>
              <a:buNone/>
              <a:defRPr sz="1600"/>
            </a:pPr>
            <a:r>
              <a:rPr sz="1800" b="1" dirty="0"/>
              <a:t>④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激光接收器，</a:t>
            </a:r>
            <a:r>
              <a:rPr sz="1800" b="1" dirty="0"/>
              <a:t>16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台广角切仑科夫望远镜</a:t>
            </a:r>
            <a:r>
              <a:rPr sz="1800" b="1" dirty="0"/>
              <a:t>+2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台样机； 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58" name="Group 115"/>
          <p:cNvGrpSpPr/>
          <p:nvPr/>
        </p:nvGrpSpPr>
        <p:grpSpPr>
          <a:xfrm>
            <a:off x="142870" y="571481"/>
            <a:ext cx="5500699" cy="3643338"/>
            <a:chOff x="-1" y="0"/>
            <a:chExt cx="5286387" cy="3500450"/>
          </a:xfrm>
        </p:grpSpPr>
        <p:pic>
          <p:nvPicPr>
            <p:cNvPr id="255" name="image2.jpg" descr="image2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2" y="114520"/>
              <a:ext cx="5286388" cy="338593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6" name="Shape 113"/>
            <p:cNvSpPr txBox="1"/>
            <p:nvPr/>
          </p:nvSpPr>
          <p:spPr>
            <a:xfrm>
              <a:off x="1844606" y="-1"/>
              <a:ext cx="425953" cy="548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1600" b="1" i="1">
                  <a:solidFill>
                    <a:schemeClr val="accent2"/>
                  </a:solidFill>
                </a:defRPr>
              </a:pPr>
              <a:r>
                <a:t>L3</a:t>
              </a:r>
              <a:r>
                <a:rPr sz="1200" b="0" i="0">
                  <a:solidFill>
                    <a:srgbClr val="000000"/>
                  </a:solidFill>
                </a:rPr>
                <a:t> </a:t>
              </a:r>
              <a:endParaRPr sz="1200"/>
            </a:p>
            <a:p>
              <a:pPr>
                <a:defRPr sz="1200">
                  <a:solidFill>
                    <a:srgbClr val="FF0000"/>
                  </a:solidFill>
                </a:defRPr>
              </a:pPr>
              <a:r>
                <a:t>★</a:t>
              </a:r>
            </a:p>
          </p:txBody>
        </p:sp>
        <p:sp>
          <p:nvSpPr>
            <p:cNvPr id="257" name="Shape 114"/>
            <p:cNvSpPr txBox="1"/>
            <p:nvPr/>
          </p:nvSpPr>
          <p:spPr>
            <a:xfrm>
              <a:off x="522304" y="1363949"/>
              <a:ext cx="425954" cy="548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1600" b="1" i="1">
                  <a:solidFill>
                    <a:schemeClr val="accent2"/>
                  </a:solidFill>
                </a:defRPr>
              </a:pPr>
              <a:r>
                <a:t>L1</a:t>
              </a:r>
              <a:r>
                <a:rPr sz="1200" b="0" i="0">
                  <a:solidFill>
                    <a:srgbClr val="000000"/>
                  </a:solidFill>
                </a:rPr>
                <a:t> </a:t>
              </a:r>
              <a:endParaRPr sz="1200"/>
            </a:p>
            <a:p>
              <a:pPr>
                <a:defRPr sz="1200">
                  <a:solidFill>
                    <a:srgbClr val="FF0000"/>
                  </a:solidFill>
                </a:defRPr>
              </a:pPr>
              <a:r>
                <a:t>★</a:t>
              </a:r>
            </a:p>
          </p:txBody>
        </p:sp>
      </p:grpSp>
      <p:pic>
        <p:nvPicPr>
          <p:cNvPr id="259" name="image3.jpg" descr="im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86" y="142852"/>
            <a:ext cx="786974" cy="14050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0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0"/>
            <a:ext cx="1792181" cy="14804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1" name="image5.png" descr="imag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912" y="1785926"/>
            <a:ext cx="3386682" cy="22860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2" name="image6.jpg" descr="image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4357694"/>
            <a:ext cx="3068641" cy="22860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7.png" descr="image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7747" cy="60007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5" name="Shape 122"/>
          <p:cNvSpPr txBox="1"/>
          <p:nvPr/>
        </p:nvSpPr>
        <p:spPr>
          <a:xfrm>
            <a:off x="3571868" y="3714751"/>
            <a:ext cx="1285888" cy="5105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水渠2</a:t>
            </a:r>
          </a:p>
        </p:txBody>
      </p:sp>
      <p:sp>
        <p:nvSpPr>
          <p:cNvPr id="266" name="Shape 123"/>
          <p:cNvSpPr txBox="1"/>
          <p:nvPr/>
        </p:nvSpPr>
        <p:spPr>
          <a:xfrm>
            <a:off x="2143106" y="3214684"/>
            <a:ext cx="1000135" cy="6248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WCDA</a:t>
            </a:r>
          </a:p>
          <a:p>
            <a:pPr>
              <a:defRPr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t>WFCTA</a:t>
            </a:r>
          </a:p>
        </p:txBody>
      </p:sp>
      <p:sp>
        <p:nvSpPr>
          <p:cNvPr id="267" name="Shape 124"/>
          <p:cNvSpPr txBox="1"/>
          <p:nvPr/>
        </p:nvSpPr>
        <p:spPr>
          <a:xfrm>
            <a:off x="4214810" y="785792"/>
            <a:ext cx="1285888" cy="5105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水渠1</a:t>
            </a:r>
          </a:p>
        </p:txBody>
      </p:sp>
      <p:sp>
        <p:nvSpPr>
          <p:cNvPr id="268" name="Shape 125"/>
          <p:cNvSpPr txBox="1"/>
          <p:nvPr/>
        </p:nvSpPr>
        <p:spPr>
          <a:xfrm>
            <a:off x="3357552" y="1000108"/>
            <a:ext cx="928695" cy="447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000" b="1" i="1">
                <a:solidFill>
                  <a:srgbClr val="00B0F0"/>
                </a:solidFill>
              </a:defRPr>
            </a:pPr>
            <a:r>
              <a:t>L2 </a:t>
            </a:r>
            <a:r>
              <a:rPr b="0" i="0"/>
              <a:t> </a:t>
            </a:r>
            <a:r>
              <a:rPr b="0" i="0">
                <a:solidFill>
                  <a:srgbClr val="FF0000"/>
                </a:solidFill>
              </a:rPr>
              <a:t>★</a:t>
            </a:r>
            <a:endParaRPr b="0" i="0">
              <a:solidFill>
                <a:srgbClr val="FF0000"/>
              </a:solidFill>
            </a:endParaRPr>
          </a:p>
        </p:txBody>
      </p:sp>
      <p:sp>
        <p:nvSpPr>
          <p:cNvPr id="269" name="Shape 126"/>
          <p:cNvSpPr txBox="1"/>
          <p:nvPr/>
        </p:nvSpPr>
        <p:spPr>
          <a:xfrm>
            <a:off x="2357421" y="3786189"/>
            <a:ext cx="928695" cy="7518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★</a:t>
            </a:r>
            <a:endParaRPr b="1" i="1">
              <a:solidFill>
                <a:srgbClr val="00B0F0"/>
              </a:solidFill>
            </a:endParaRPr>
          </a:p>
          <a:p>
            <a:pPr>
              <a:defRPr sz="2000" b="1" i="1">
                <a:solidFill>
                  <a:srgbClr val="00B0F0"/>
                </a:solidFill>
              </a:defRPr>
            </a:pPr>
            <a:r>
              <a:t>L1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8.png" descr="image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43" y="719003"/>
            <a:ext cx="9144001" cy="61389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2" name="Shape 129"/>
          <p:cNvSpPr txBox="1"/>
          <p:nvPr/>
        </p:nvSpPr>
        <p:spPr>
          <a:xfrm>
            <a:off x="1571603" y="2714618"/>
            <a:ext cx="714382" cy="8915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200" b="1" i="1">
                <a:solidFill>
                  <a:srgbClr val="002060"/>
                </a:solidFill>
              </a:defRPr>
            </a:pPr>
            <a:r>
              <a:t>L3</a:t>
            </a:r>
            <a:r>
              <a:rPr b="0" i="0"/>
              <a:t> </a:t>
            </a:r>
            <a:endParaRPr b="0" i="0"/>
          </a:p>
          <a:p>
            <a:pPr>
              <a:defRPr>
                <a:solidFill>
                  <a:srgbClr val="FF0000"/>
                </a:solidFill>
              </a:defRPr>
            </a:pPr>
            <a:r>
              <a:t>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131"/>
          <p:cNvSpPr txBox="1">
            <a:spLocks noGrp="1"/>
          </p:cNvSpPr>
          <p:nvPr>
            <p:ph type="sldNum" sz="quarter" idx="4294967295"/>
          </p:nvPr>
        </p:nvSpPr>
        <p:spPr>
          <a:xfrm>
            <a:off x="8438977" y="6404292"/>
            <a:ext cx="247821" cy="461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z="2400" b="1"/>
            </a:fld>
            <a:endParaRPr sz="2400" b="1"/>
          </a:p>
        </p:txBody>
      </p:sp>
      <p:sp>
        <p:nvSpPr>
          <p:cNvPr id="275" name="Shape 132"/>
          <p:cNvSpPr txBox="1"/>
          <p:nvPr/>
        </p:nvSpPr>
        <p:spPr>
          <a:xfrm>
            <a:off x="500034" y="214290"/>
            <a:ext cx="4944619" cy="5232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panose="020B0604020202020204"/>
              <a:buChar char="•"/>
              <a:defRPr sz="32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rPr sz="2800" b="1" dirty="0"/>
              <a:t>2、WFCTA标定系统研制进展</a:t>
            </a:r>
            <a:endParaRPr sz="2800" b="1" dirty="0"/>
          </a:p>
        </p:txBody>
      </p:sp>
      <p:sp>
        <p:nvSpPr>
          <p:cNvPr id="276" name="1. 激光发射水泥台（设计完成，选址待定）"/>
          <p:cNvSpPr txBox="1"/>
          <p:nvPr/>
        </p:nvSpPr>
        <p:spPr>
          <a:xfrm>
            <a:off x="214282" y="785794"/>
            <a:ext cx="6215106" cy="461661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400" b="1" dirty="0"/>
              <a:t>1. 激光发射水泥台（设计完成，选址待定）</a:t>
            </a:r>
            <a:endParaRPr sz="2400" b="1" dirty="0"/>
          </a:p>
        </p:txBody>
      </p:sp>
      <p:sp>
        <p:nvSpPr>
          <p:cNvPr id="277" name="2. 施耐德UPS电源（激光器发射系统要求稳定电源，1台已经在LHAASO运行）"/>
          <p:cNvSpPr txBox="1"/>
          <p:nvPr/>
        </p:nvSpPr>
        <p:spPr>
          <a:xfrm>
            <a:off x="214282" y="1511566"/>
            <a:ext cx="8357824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 marL="354330" indent="-354330"/>
            <a:r>
              <a:rPr sz="2400" b="1" dirty="0"/>
              <a:t>2. </a:t>
            </a:r>
            <a:r>
              <a:rPr lang="en-US" sz="2400" b="1" dirty="0" smtClean="0"/>
              <a:t> </a:t>
            </a:r>
            <a:r>
              <a:rPr sz="2400" b="1" dirty="0" smtClean="0"/>
              <a:t>施耐德</a:t>
            </a:r>
            <a:r>
              <a:rPr sz="2400" b="1" dirty="0"/>
              <a:t>UPS电源（激光器发射系统要求稳定电源，1台已经在LHAASO运行）</a:t>
            </a:r>
            <a:endParaRPr sz="2400" b="1" dirty="0"/>
          </a:p>
        </p:txBody>
      </p:sp>
      <p:sp>
        <p:nvSpPr>
          <p:cNvPr id="278" name="3. 激光转台（1台研制成功，已经在LHAASO稳定运行）"/>
          <p:cNvSpPr txBox="1"/>
          <p:nvPr/>
        </p:nvSpPr>
        <p:spPr>
          <a:xfrm>
            <a:off x="214282" y="2606670"/>
            <a:ext cx="7868497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400" b="1" dirty="0"/>
              <a:t>3. </a:t>
            </a:r>
            <a:r>
              <a:rPr lang="en-US" sz="2400" b="1" dirty="0" smtClean="0"/>
              <a:t> </a:t>
            </a:r>
            <a:r>
              <a:rPr sz="2400" b="1" dirty="0" smtClean="0"/>
              <a:t>激光转台</a:t>
            </a:r>
            <a:r>
              <a:rPr sz="2400" b="1" dirty="0"/>
              <a:t>（1台研制成功，已经在LHAASO稳定运行）</a:t>
            </a:r>
            <a:endParaRPr sz="2400" b="1" dirty="0"/>
          </a:p>
        </p:txBody>
      </p:sp>
      <p:sp>
        <p:nvSpPr>
          <p:cNvPr id="279" name="4. N2分子激光器系统（2套研制成功，已经在LHAASO稳定运行）"/>
          <p:cNvSpPr txBox="1"/>
          <p:nvPr/>
        </p:nvSpPr>
        <p:spPr>
          <a:xfrm>
            <a:off x="214282" y="3332442"/>
            <a:ext cx="9190974" cy="46166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r>
              <a:rPr sz="2400" b="1" dirty="0"/>
              <a:t>4. </a:t>
            </a:r>
            <a:r>
              <a:rPr lang="en-US" sz="2400" b="1" dirty="0" smtClean="0"/>
              <a:t> </a:t>
            </a:r>
            <a:r>
              <a:rPr sz="2400" b="1" dirty="0" smtClean="0"/>
              <a:t>N2</a:t>
            </a:r>
            <a:r>
              <a:rPr sz="2400" b="1" dirty="0"/>
              <a:t>分子激光器系统（2套研制成功，已经在LHAASO稳定运行）</a:t>
            </a:r>
            <a:endParaRPr sz="2400" b="1" dirty="0"/>
          </a:p>
        </p:txBody>
      </p:sp>
      <p:sp>
        <p:nvSpPr>
          <p:cNvPr id="280" name="5. YAG激光器系统（已有1套旧系统，已经在LHAASO测试运行，…"/>
          <p:cNvSpPr txBox="1"/>
          <p:nvPr/>
        </p:nvSpPr>
        <p:spPr>
          <a:xfrm>
            <a:off x="214282" y="4058214"/>
            <a:ext cx="8380126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354330" indent="-354330"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b="1" dirty="0"/>
              <a:t>5. YAG激光器系统（已有1套旧系统，已经在LHAASO测试运行，其温控系统需完善</a:t>
            </a:r>
            <a:r>
              <a:rPr sz="2400" b="1" dirty="0" smtClean="0"/>
              <a:t>，新的</a:t>
            </a:r>
            <a:r>
              <a:rPr sz="2400" b="1" dirty="0"/>
              <a:t>2套系统进行研制中）</a:t>
            </a:r>
            <a:endParaRPr sz="2400" b="1" dirty="0"/>
          </a:p>
        </p:txBody>
      </p:sp>
      <p:sp>
        <p:nvSpPr>
          <p:cNvPr id="281" name="6. 激光接收器成像系统：…"/>
          <p:cNvSpPr txBox="1"/>
          <p:nvPr/>
        </p:nvSpPr>
        <p:spPr>
          <a:xfrm>
            <a:off x="214282" y="5153317"/>
            <a:ext cx="8643998" cy="156965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b="1" dirty="0"/>
              <a:t>6. 激光接收器成像系统：</a:t>
            </a:r>
            <a:endParaRPr sz="2400" b="1" dirty="0"/>
          </a:p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lang="en-US" sz="2400" b="1" dirty="0" smtClean="0"/>
              <a:t>    </a:t>
            </a:r>
            <a:r>
              <a:rPr sz="2400" b="1" dirty="0" smtClean="0"/>
              <a:t>光电倍增管的性能测试</a:t>
            </a:r>
            <a:r>
              <a:rPr sz="2400" b="1" dirty="0"/>
              <a:t>：高压、线性</a:t>
            </a:r>
            <a:endParaRPr sz="2400" b="1" dirty="0"/>
          </a:p>
          <a:p>
            <a:pPr>
              <a:defRPr>
                <a:latin typeface="+mn-lt"/>
                <a:ea typeface="+mn-ea"/>
                <a:cs typeface="+mn-cs"/>
                <a:sym typeface="Avenir Roman"/>
              </a:defRPr>
            </a:pPr>
            <a:r>
              <a:rPr sz="2400" b="1" dirty="0"/>
              <a:t> </a:t>
            </a:r>
            <a:r>
              <a:rPr lang="en-US" sz="2400" b="1" dirty="0" smtClean="0"/>
              <a:t>   4</a:t>
            </a:r>
            <a:r>
              <a:rPr sz="2400" b="1" dirty="0" smtClean="0"/>
              <a:t>0</a:t>
            </a:r>
            <a:r>
              <a:rPr sz="2400" b="1" dirty="0"/>
              <a:t>面反射镜的镀膜（调研的成都厂家需要50万左右，和云台联系中）</a:t>
            </a:r>
            <a:endParaRPr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8032</Words>
  <Application>WPS 演示</Application>
  <PresentationFormat>全屏显示(4:3)</PresentationFormat>
  <Paragraphs>676</Paragraphs>
  <Slides>37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Wingdings</vt:lpstr>
      <vt:lpstr>Helvetica</vt:lpstr>
      <vt:lpstr>Calibri</vt:lpstr>
      <vt:lpstr>Arial</vt:lpstr>
      <vt:lpstr>Lucida Sans Unicode</vt:lpstr>
      <vt:lpstr>Euphemia UCAS</vt:lpstr>
      <vt:lpstr>Calibri Light</vt:lpstr>
      <vt:lpstr>等线 Light</vt:lpstr>
      <vt:lpstr>等线</vt:lpstr>
      <vt:lpstr>Avenir Roman</vt:lpstr>
      <vt:lpstr>微软雅黑</vt:lpstr>
      <vt:lpstr>Wingdings</vt:lpstr>
      <vt:lpstr>Arial Unicode MS</vt:lpstr>
      <vt:lpstr>Segoe Print</vt:lpstr>
      <vt:lpstr>Default</vt:lpstr>
      <vt:lpstr>Equation.3</vt:lpstr>
      <vt:lpstr>Equation.3</vt:lpstr>
      <vt:lpstr>Equation.3</vt:lpstr>
      <vt:lpstr>Equation.3</vt:lpstr>
      <vt:lpstr>WFCTA定标系统的研究进展</vt:lpstr>
      <vt:lpstr>内容</vt:lpstr>
      <vt:lpstr>PowerPoint 演示文稿</vt:lpstr>
      <vt:lpstr>b</vt:lpstr>
      <vt:lpstr>标定的意义</vt:lpstr>
      <vt:lpstr>标定系统布局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N2分子激光器发出的激光能量的稳定性(LHAASO基地测试)</vt:lpstr>
      <vt:lpstr>PowerPoint 演示文稿</vt:lpstr>
      <vt:lpstr>2.3、YAG激光器发射激光能量测试（LHAASO基地）</vt:lpstr>
      <vt:lpstr>温控后YAG激光器的能量</vt:lpstr>
      <vt:lpstr>2.3    YAG激光器发射能量随温度的变化          （去掉温控探头，取暖器升温）</vt:lpstr>
      <vt:lpstr>YAG激光器能量随温度的变化曲线</vt:lpstr>
      <vt:lpstr>左图分别为温度为22.6℃、 22.8℃、 23℃、 23.2℃时1min内的能量值的高斯拟合曲线，其能量均值分别为1.988J、1.99J、1.989J、1.991J。</vt:lpstr>
      <vt:lpstr>高低海拔处YAG激光器能量测试结果对比</vt:lpstr>
      <vt:lpstr>2.4   激光接收器（样机）</vt:lpstr>
      <vt:lpstr>PMT电子学读出系统的测试平台</vt:lpstr>
      <vt:lpstr>PowerPoint 演示文稿</vt:lpstr>
      <vt:lpstr>PowerPoint 演示文稿</vt:lpstr>
      <vt:lpstr>PowerPoint 演示文稿</vt:lpstr>
      <vt:lpstr>PowerPoint 演示文稿</vt:lpstr>
      <vt:lpstr>2.5    相对标定研究</vt:lpstr>
      <vt:lpstr>sub-cluster的动态范围和分辨率的测量结果</vt:lpstr>
      <vt:lpstr>PowerPoint 演示文稿</vt:lpstr>
      <vt:lpstr>测试结果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谢谢LHAASO合作组的大力支持和帮助！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WFCTA定标系统的研究进展</dc:title>
  <dc:creator/>
  <cp:lastModifiedBy>zhouxx</cp:lastModifiedBy>
  <cp:revision>20</cp:revision>
  <dcterms:created xsi:type="dcterms:W3CDTF">2018-10-10T15:17:58Z</dcterms:created>
  <dcterms:modified xsi:type="dcterms:W3CDTF">2018-10-10T15:19:18Z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