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258" r:id="rId3"/>
    <p:sldId id="260" r:id="rId4"/>
    <p:sldId id="261" r:id="rId5"/>
    <p:sldId id="263" r:id="rId6"/>
    <p:sldId id="264" r:id="rId7"/>
    <p:sldId id="265" r:id="rId8"/>
    <p:sldId id="282" r:id="rId9"/>
    <p:sldId id="267" r:id="rId10"/>
    <p:sldId id="268" r:id="rId11"/>
    <p:sldId id="269" r:id="rId12"/>
    <p:sldId id="270" r:id="rId13"/>
    <p:sldId id="271" r:id="rId14"/>
    <p:sldId id="281" r:id="rId15"/>
    <p:sldId id="273" r:id="rId16"/>
    <p:sldId id="274" r:id="rId17"/>
    <p:sldId id="275" r:id="rId18"/>
    <p:sldId id="276" r:id="rId19"/>
    <p:sldId id="277" r:id="rId20"/>
    <p:sldId id="278" r:id="rId21"/>
    <p:sldId id="280" r:id="rId22"/>
    <p:sldId id="257" r:id="rId2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E8D48-87D1-4372-AB40-8DE54DCB5813}" type="datetimeFigureOut">
              <a:rPr lang="zh-CN" altLang="en-US" smtClean="0"/>
              <a:t>2018/10/10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03E8FB-6C6F-427C-BFD8-7601A282E4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971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E316B-3A4F-45BD-8C9D-FAEE25427358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2877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6461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E316B-3A4F-45BD-8C9D-FAEE25427358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8411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96686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538286"/>
          </a:xfrm>
        </p:spPr>
        <p:txBody>
          <a:bodyPr anchor="b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21475-0F0D-45F7-A91D-6A33172E7FB2}" type="datetimeFigureOut">
              <a:rPr lang="zh-CN" altLang="en-US" smtClean="0"/>
              <a:t>2018/10/10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C427F-3364-405A-B569-38FD9E93852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21475-0F0D-45F7-A91D-6A33172E7FB2}" type="datetimeFigureOut">
              <a:rPr lang="zh-CN" altLang="en-US" smtClean="0"/>
              <a:t>2018/10/10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C427F-3364-405A-B569-38FD9E93852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011882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011882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21475-0F0D-45F7-A91D-6A33172E7FB2}" type="datetimeFigureOut">
              <a:rPr lang="zh-CN" altLang="en-US" smtClean="0"/>
              <a:t>2018/10/10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C427F-3364-405A-B569-38FD9E93852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71" b="49608"/>
          <a:stretch/>
        </p:blipFill>
        <p:spPr>
          <a:xfrm>
            <a:off x="8512" y="28061"/>
            <a:ext cx="1545071" cy="661699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1485435" y="169844"/>
            <a:ext cx="7660153" cy="480210"/>
            <a:chOff x="1483847" y="895350"/>
            <a:chExt cx="7660153" cy="480210"/>
          </a:xfrm>
        </p:grpSpPr>
        <p:sp>
          <p:nvSpPr>
            <p:cNvPr id="10" name="矩形 9"/>
            <p:cNvSpPr/>
            <p:nvPr userDrawn="1"/>
          </p:nvSpPr>
          <p:spPr>
            <a:xfrm>
              <a:off x="1545071" y="1165843"/>
              <a:ext cx="7598929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 userDrawn="1"/>
          </p:nvSpPr>
          <p:spPr>
            <a:xfrm>
              <a:off x="1545071" y="1225111"/>
              <a:ext cx="7598929" cy="18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等腰三角形 10"/>
            <p:cNvSpPr/>
            <p:nvPr userDrawn="1"/>
          </p:nvSpPr>
          <p:spPr>
            <a:xfrm rot="10800000">
              <a:off x="6363760" y="1092667"/>
              <a:ext cx="234318" cy="111332"/>
            </a:xfrm>
            <a:prstGeom prst="triangle">
              <a:avLst>
                <a:gd name="adj" fmla="val 14856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等腰三角形 11"/>
            <p:cNvSpPr/>
            <p:nvPr userDrawn="1"/>
          </p:nvSpPr>
          <p:spPr>
            <a:xfrm rot="10800000" flipV="1">
              <a:off x="8515350" y="895350"/>
              <a:ext cx="314325" cy="318174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等腰三角形 1"/>
            <p:cNvSpPr/>
            <p:nvPr userDrawn="1"/>
          </p:nvSpPr>
          <p:spPr>
            <a:xfrm rot="10800000" flipH="1" flipV="1">
              <a:off x="1483847" y="1128206"/>
              <a:ext cx="386898" cy="247354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 flipV="1">
            <a:off x="2686050" y="6562723"/>
            <a:ext cx="6457951" cy="229287"/>
            <a:chOff x="1483847" y="442406"/>
            <a:chExt cx="7660153" cy="247354"/>
          </a:xfrm>
        </p:grpSpPr>
        <p:sp>
          <p:nvSpPr>
            <p:cNvPr id="17" name="矩形 16"/>
            <p:cNvSpPr/>
            <p:nvPr userDrawn="1"/>
          </p:nvSpPr>
          <p:spPr>
            <a:xfrm>
              <a:off x="1545071" y="480043"/>
              <a:ext cx="7598929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 userDrawn="1"/>
          </p:nvSpPr>
          <p:spPr>
            <a:xfrm>
              <a:off x="1545071" y="539311"/>
              <a:ext cx="7598929" cy="18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等腰三角形 20"/>
            <p:cNvSpPr/>
            <p:nvPr userDrawn="1"/>
          </p:nvSpPr>
          <p:spPr>
            <a:xfrm rot="10800000" flipH="1" flipV="1">
              <a:off x="1483847" y="442406"/>
              <a:ext cx="386898" cy="247354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5" y="6454812"/>
            <a:ext cx="2409975" cy="3532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5" t="50497" r="13831" b="42118"/>
          <a:stretch/>
        </p:blipFill>
        <p:spPr>
          <a:xfrm>
            <a:off x="6561565" y="185073"/>
            <a:ext cx="2163335" cy="303352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7412668" y="449862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4410</a:t>
            </a:r>
            <a:endParaRPr lang="zh-CN" altLang="en-US" sz="11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97605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71" b="49608"/>
          <a:stretch/>
        </p:blipFill>
        <p:spPr>
          <a:xfrm>
            <a:off x="8512" y="28061"/>
            <a:ext cx="1545071" cy="661699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1485435" y="169844"/>
            <a:ext cx="7660153" cy="480210"/>
            <a:chOff x="1483847" y="895350"/>
            <a:chExt cx="7660153" cy="480210"/>
          </a:xfrm>
        </p:grpSpPr>
        <p:sp>
          <p:nvSpPr>
            <p:cNvPr id="10" name="矩形 9"/>
            <p:cNvSpPr/>
            <p:nvPr userDrawn="1"/>
          </p:nvSpPr>
          <p:spPr>
            <a:xfrm>
              <a:off x="1545071" y="1165843"/>
              <a:ext cx="7598929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 userDrawn="1"/>
          </p:nvSpPr>
          <p:spPr>
            <a:xfrm>
              <a:off x="1545071" y="1225111"/>
              <a:ext cx="7598929" cy="18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等腰三角形 10"/>
            <p:cNvSpPr/>
            <p:nvPr userDrawn="1"/>
          </p:nvSpPr>
          <p:spPr>
            <a:xfrm rot="10800000">
              <a:off x="6363760" y="1092667"/>
              <a:ext cx="234318" cy="111332"/>
            </a:xfrm>
            <a:prstGeom prst="triangle">
              <a:avLst>
                <a:gd name="adj" fmla="val 14856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等腰三角形 11"/>
            <p:cNvSpPr/>
            <p:nvPr userDrawn="1"/>
          </p:nvSpPr>
          <p:spPr>
            <a:xfrm rot="10800000" flipV="1">
              <a:off x="8515350" y="895350"/>
              <a:ext cx="314325" cy="318174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等腰三角形 1"/>
            <p:cNvSpPr/>
            <p:nvPr userDrawn="1"/>
          </p:nvSpPr>
          <p:spPr>
            <a:xfrm rot="10800000" flipH="1" flipV="1">
              <a:off x="1483847" y="1128206"/>
              <a:ext cx="386898" cy="247354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 flipV="1">
            <a:off x="2686050" y="6562723"/>
            <a:ext cx="6457951" cy="229287"/>
            <a:chOff x="1483847" y="442406"/>
            <a:chExt cx="7660153" cy="247354"/>
          </a:xfrm>
        </p:grpSpPr>
        <p:sp>
          <p:nvSpPr>
            <p:cNvPr id="17" name="矩形 16"/>
            <p:cNvSpPr/>
            <p:nvPr userDrawn="1"/>
          </p:nvSpPr>
          <p:spPr>
            <a:xfrm>
              <a:off x="1545071" y="480043"/>
              <a:ext cx="7598929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 userDrawn="1"/>
          </p:nvSpPr>
          <p:spPr>
            <a:xfrm>
              <a:off x="1545071" y="539311"/>
              <a:ext cx="7598929" cy="18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等腰三角形 20"/>
            <p:cNvSpPr/>
            <p:nvPr userDrawn="1"/>
          </p:nvSpPr>
          <p:spPr>
            <a:xfrm rot="10800000" flipH="1" flipV="1">
              <a:off x="1483847" y="442406"/>
              <a:ext cx="386898" cy="247354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5" y="6454812"/>
            <a:ext cx="2409975" cy="3532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5" t="50497" r="13831" b="42118"/>
          <a:stretch/>
        </p:blipFill>
        <p:spPr>
          <a:xfrm>
            <a:off x="6561565" y="185073"/>
            <a:ext cx="2163335" cy="303352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7412668" y="449862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4410</a:t>
            </a:r>
            <a:endParaRPr lang="zh-CN" altLang="en-US" sz="11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97605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71" b="49608"/>
          <a:stretch/>
        </p:blipFill>
        <p:spPr>
          <a:xfrm>
            <a:off x="8512" y="28061"/>
            <a:ext cx="1545071" cy="661699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1485435" y="169844"/>
            <a:ext cx="7660153" cy="480210"/>
            <a:chOff x="1483847" y="895350"/>
            <a:chExt cx="7660153" cy="480210"/>
          </a:xfrm>
        </p:grpSpPr>
        <p:sp>
          <p:nvSpPr>
            <p:cNvPr id="10" name="矩形 9"/>
            <p:cNvSpPr/>
            <p:nvPr userDrawn="1"/>
          </p:nvSpPr>
          <p:spPr>
            <a:xfrm>
              <a:off x="1545071" y="1165843"/>
              <a:ext cx="7598929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 userDrawn="1"/>
          </p:nvSpPr>
          <p:spPr>
            <a:xfrm>
              <a:off x="1545071" y="1225111"/>
              <a:ext cx="7598929" cy="18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等腰三角形 10"/>
            <p:cNvSpPr/>
            <p:nvPr userDrawn="1"/>
          </p:nvSpPr>
          <p:spPr>
            <a:xfrm rot="10800000">
              <a:off x="6363760" y="1092667"/>
              <a:ext cx="234318" cy="111332"/>
            </a:xfrm>
            <a:prstGeom prst="triangle">
              <a:avLst>
                <a:gd name="adj" fmla="val 14856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等腰三角形 11"/>
            <p:cNvSpPr/>
            <p:nvPr userDrawn="1"/>
          </p:nvSpPr>
          <p:spPr>
            <a:xfrm rot="10800000" flipV="1">
              <a:off x="8515350" y="895350"/>
              <a:ext cx="314325" cy="318174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等腰三角形 1"/>
            <p:cNvSpPr/>
            <p:nvPr userDrawn="1"/>
          </p:nvSpPr>
          <p:spPr>
            <a:xfrm rot="10800000" flipH="1" flipV="1">
              <a:off x="1483847" y="1128206"/>
              <a:ext cx="386898" cy="247354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 flipV="1">
            <a:off x="2686050" y="6562723"/>
            <a:ext cx="6457951" cy="229287"/>
            <a:chOff x="1483847" y="442406"/>
            <a:chExt cx="7660153" cy="247354"/>
          </a:xfrm>
        </p:grpSpPr>
        <p:sp>
          <p:nvSpPr>
            <p:cNvPr id="17" name="矩形 16"/>
            <p:cNvSpPr/>
            <p:nvPr userDrawn="1"/>
          </p:nvSpPr>
          <p:spPr>
            <a:xfrm>
              <a:off x="1545071" y="480043"/>
              <a:ext cx="7598929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 userDrawn="1"/>
          </p:nvSpPr>
          <p:spPr>
            <a:xfrm>
              <a:off x="1545071" y="539311"/>
              <a:ext cx="7598929" cy="18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等腰三角形 20"/>
            <p:cNvSpPr/>
            <p:nvPr userDrawn="1"/>
          </p:nvSpPr>
          <p:spPr>
            <a:xfrm rot="10800000" flipH="1" flipV="1">
              <a:off x="1483847" y="442406"/>
              <a:ext cx="386898" cy="247354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5" y="6454812"/>
            <a:ext cx="2409975" cy="3532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5" t="50497" r="13831" b="42118"/>
          <a:stretch/>
        </p:blipFill>
        <p:spPr>
          <a:xfrm>
            <a:off x="6561565" y="185073"/>
            <a:ext cx="2163335" cy="303352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7412668" y="449862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4410</a:t>
            </a:r>
            <a:endParaRPr lang="zh-CN" altLang="en-US" sz="11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976051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71" b="49608"/>
          <a:stretch/>
        </p:blipFill>
        <p:spPr>
          <a:xfrm>
            <a:off x="8512" y="28061"/>
            <a:ext cx="1545071" cy="661699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1485435" y="169844"/>
            <a:ext cx="7660153" cy="480210"/>
            <a:chOff x="1483847" y="895350"/>
            <a:chExt cx="7660153" cy="480210"/>
          </a:xfrm>
        </p:grpSpPr>
        <p:sp>
          <p:nvSpPr>
            <p:cNvPr id="10" name="矩形 9"/>
            <p:cNvSpPr/>
            <p:nvPr userDrawn="1"/>
          </p:nvSpPr>
          <p:spPr>
            <a:xfrm>
              <a:off x="1545071" y="1165843"/>
              <a:ext cx="7598929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 userDrawn="1"/>
          </p:nvSpPr>
          <p:spPr>
            <a:xfrm>
              <a:off x="1545071" y="1225111"/>
              <a:ext cx="7598929" cy="18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等腰三角形 10"/>
            <p:cNvSpPr/>
            <p:nvPr userDrawn="1"/>
          </p:nvSpPr>
          <p:spPr>
            <a:xfrm rot="10800000">
              <a:off x="6363760" y="1092667"/>
              <a:ext cx="234318" cy="111332"/>
            </a:xfrm>
            <a:prstGeom prst="triangle">
              <a:avLst>
                <a:gd name="adj" fmla="val 14856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等腰三角形 11"/>
            <p:cNvSpPr/>
            <p:nvPr userDrawn="1"/>
          </p:nvSpPr>
          <p:spPr>
            <a:xfrm rot="10800000" flipV="1">
              <a:off x="8515350" y="895350"/>
              <a:ext cx="314325" cy="318174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等腰三角形 1"/>
            <p:cNvSpPr/>
            <p:nvPr userDrawn="1"/>
          </p:nvSpPr>
          <p:spPr>
            <a:xfrm rot="10800000" flipH="1" flipV="1">
              <a:off x="1483847" y="1128206"/>
              <a:ext cx="386898" cy="247354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 flipV="1">
            <a:off x="2686050" y="6562723"/>
            <a:ext cx="6457951" cy="229287"/>
            <a:chOff x="1483847" y="442406"/>
            <a:chExt cx="7660153" cy="247354"/>
          </a:xfrm>
        </p:grpSpPr>
        <p:sp>
          <p:nvSpPr>
            <p:cNvPr id="17" name="矩形 16"/>
            <p:cNvSpPr/>
            <p:nvPr userDrawn="1"/>
          </p:nvSpPr>
          <p:spPr>
            <a:xfrm>
              <a:off x="1545071" y="480043"/>
              <a:ext cx="7598929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 userDrawn="1"/>
          </p:nvSpPr>
          <p:spPr>
            <a:xfrm>
              <a:off x="1545071" y="539311"/>
              <a:ext cx="7598929" cy="18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等腰三角形 20"/>
            <p:cNvSpPr/>
            <p:nvPr userDrawn="1"/>
          </p:nvSpPr>
          <p:spPr>
            <a:xfrm rot="10800000" flipH="1" flipV="1">
              <a:off x="1483847" y="442406"/>
              <a:ext cx="386898" cy="247354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5" y="6454812"/>
            <a:ext cx="2409975" cy="3532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5" t="50497" r="13831" b="42118"/>
          <a:stretch/>
        </p:blipFill>
        <p:spPr>
          <a:xfrm>
            <a:off x="6561565" y="185073"/>
            <a:ext cx="2163335" cy="303352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7412668" y="449862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4410</a:t>
            </a:r>
            <a:endParaRPr lang="zh-CN" altLang="en-US" sz="11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976051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71" b="49608"/>
          <a:stretch/>
        </p:blipFill>
        <p:spPr>
          <a:xfrm>
            <a:off x="8512" y="28061"/>
            <a:ext cx="1545071" cy="661699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1485435" y="169844"/>
            <a:ext cx="7660153" cy="480210"/>
            <a:chOff x="1483847" y="895350"/>
            <a:chExt cx="7660153" cy="480210"/>
          </a:xfrm>
        </p:grpSpPr>
        <p:sp>
          <p:nvSpPr>
            <p:cNvPr id="10" name="矩形 9"/>
            <p:cNvSpPr/>
            <p:nvPr userDrawn="1"/>
          </p:nvSpPr>
          <p:spPr>
            <a:xfrm>
              <a:off x="1545071" y="1165843"/>
              <a:ext cx="7598929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 userDrawn="1"/>
          </p:nvSpPr>
          <p:spPr>
            <a:xfrm>
              <a:off x="1545071" y="1225111"/>
              <a:ext cx="7598929" cy="18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等腰三角形 10"/>
            <p:cNvSpPr/>
            <p:nvPr userDrawn="1"/>
          </p:nvSpPr>
          <p:spPr>
            <a:xfrm rot="10800000">
              <a:off x="6363760" y="1092667"/>
              <a:ext cx="234318" cy="111332"/>
            </a:xfrm>
            <a:prstGeom prst="triangle">
              <a:avLst>
                <a:gd name="adj" fmla="val 14856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等腰三角形 11"/>
            <p:cNvSpPr/>
            <p:nvPr userDrawn="1"/>
          </p:nvSpPr>
          <p:spPr>
            <a:xfrm rot="10800000" flipV="1">
              <a:off x="8515350" y="895350"/>
              <a:ext cx="314325" cy="318174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等腰三角形 1"/>
            <p:cNvSpPr/>
            <p:nvPr userDrawn="1"/>
          </p:nvSpPr>
          <p:spPr>
            <a:xfrm rot="10800000" flipH="1" flipV="1">
              <a:off x="1483847" y="1128206"/>
              <a:ext cx="386898" cy="247354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 flipV="1">
            <a:off x="2686050" y="6562723"/>
            <a:ext cx="6457951" cy="229287"/>
            <a:chOff x="1483847" y="442406"/>
            <a:chExt cx="7660153" cy="247354"/>
          </a:xfrm>
        </p:grpSpPr>
        <p:sp>
          <p:nvSpPr>
            <p:cNvPr id="17" name="矩形 16"/>
            <p:cNvSpPr/>
            <p:nvPr userDrawn="1"/>
          </p:nvSpPr>
          <p:spPr>
            <a:xfrm>
              <a:off x="1545071" y="480043"/>
              <a:ext cx="7598929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 userDrawn="1"/>
          </p:nvSpPr>
          <p:spPr>
            <a:xfrm>
              <a:off x="1545071" y="539311"/>
              <a:ext cx="7598929" cy="18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等腰三角形 20"/>
            <p:cNvSpPr/>
            <p:nvPr userDrawn="1"/>
          </p:nvSpPr>
          <p:spPr>
            <a:xfrm rot="10800000" flipH="1" flipV="1">
              <a:off x="1483847" y="442406"/>
              <a:ext cx="386898" cy="247354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5" y="6454812"/>
            <a:ext cx="2409975" cy="3532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5" t="50497" r="13831" b="42118"/>
          <a:stretch/>
        </p:blipFill>
        <p:spPr>
          <a:xfrm>
            <a:off x="6561565" y="185073"/>
            <a:ext cx="2163335" cy="303352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7412668" y="449862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4410</a:t>
            </a:r>
            <a:endParaRPr lang="zh-CN" altLang="en-US" sz="11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976051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71" b="49608"/>
          <a:stretch/>
        </p:blipFill>
        <p:spPr>
          <a:xfrm>
            <a:off x="8512" y="28061"/>
            <a:ext cx="1545071" cy="661699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1485435" y="169844"/>
            <a:ext cx="7660153" cy="480210"/>
            <a:chOff x="1483847" y="895350"/>
            <a:chExt cx="7660153" cy="480210"/>
          </a:xfrm>
        </p:grpSpPr>
        <p:sp>
          <p:nvSpPr>
            <p:cNvPr id="10" name="矩形 9"/>
            <p:cNvSpPr/>
            <p:nvPr userDrawn="1"/>
          </p:nvSpPr>
          <p:spPr>
            <a:xfrm>
              <a:off x="1545071" y="1165843"/>
              <a:ext cx="7598929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 userDrawn="1"/>
          </p:nvSpPr>
          <p:spPr>
            <a:xfrm>
              <a:off x="1545071" y="1225111"/>
              <a:ext cx="7598929" cy="18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等腰三角形 10"/>
            <p:cNvSpPr/>
            <p:nvPr userDrawn="1"/>
          </p:nvSpPr>
          <p:spPr>
            <a:xfrm rot="10800000">
              <a:off x="6363760" y="1092667"/>
              <a:ext cx="234318" cy="111332"/>
            </a:xfrm>
            <a:prstGeom prst="triangle">
              <a:avLst>
                <a:gd name="adj" fmla="val 14856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等腰三角形 11"/>
            <p:cNvSpPr/>
            <p:nvPr userDrawn="1"/>
          </p:nvSpPr>
          <p:spPr>
            <a:xfrm rot="10800000" flipV="1">
              <a:off x="8515350" y="895350"/>
              <a:ext cx="314325" cy="318174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等腰三角形 1"/>
            <p:cNvSpPr/>
            <p:nvPr userDrawn="1"/>
          </p:nvSpPr>
          <p:spPr>
            <a:xfrm rot="10800000" flipH="1" flipV="1">
              <a:off x="1483847" y="1128206"/>
              <a:ext cx="386898" cy="247354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 flipV="1">
            <a:off x="2686050" y="6562723"/>
            <a:ext cx="6457951" cy="229287"/>
            <a:chOff x="1483847" y="442406"/>
            <a:chExt cx="7660153" cy="247354"/>
          </a:xfrm>
        </p:grpSpPr>
        <p:sp>
          <p:nvSpPr>
            <p:cNvPr id="17" name="矩形 16"/>
            <p:cNvSpPr/>
            <p:nvPr userDrawn="1"/>
          </p:nvSpPr>
          <p:spPr>
            <a:xfrm>
              <a:off x="1545071" y="480043"/>
              <a:ext cx="7598929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 userDrawn="1"/>
          </p:nvSpPr>
          <p:spPr>
            <a:xfrm>
              <a:off x="1545071" y="539311"/>
              <a:ext cx="7598929" cy="18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等腰三角形 20"/>
            <p:cNvSpPr/>
            <p:nvPr userDrawn="1"/>
          </p:nvSpPr>
          <p:spPr>
            <a:xfrm rot="10800000" flipH="1" flipV="1">
              <a:off x="1483847" y="442406"/>
              <a:ext cx="386898" cy="247354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5" y="6454812"/>
            <a:ext cx="2409975" cy="3532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5" t="50497" r="13831" b="42118"/>
          <a:stretch/>
        </p:blipFill>
        <p:spPr>
          <a:xfrm>
            <a:off x="6561565" y="185073"/>
            <a:ext cx="2163335" cy="303352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7412668" y="449862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4410</a:t>
            </a:r>
            <a:endParaRPr lang="zh-CN" altLang="en-US" sz="11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618425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71" b="49608"/>
          <a:stretch/>
        </p:blipFill>
        <p:spPr>
          <a:xfrm>
            <a:off x="8512" y="28061"/>
            <a:ext cx="1545071" cy="661699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1485435" y="169844"/>
            <a:ext cx="7660153" cy="480210"/>
            <a:chOff x="1483847" y="895350"/>
            <a:chExt cx="7660153" cy="480210"/>
          </a:xfrm>
        </p:grpSpPr>
        <p:sp>
          <p:nvSpPr>
            <p:cNvPr id="10" name="矩形 9"/>
            <p:cNvSpPr/>
            <p:nvPr userDrawn="1"/>
          </p:nvSpPr>
          <p:spPr>
            <a:xfrm>
              <a:off x="1545071" y="1165843"/>
              <a:ext cx="7598929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 userDrawn="1"/>
          </p:nvSpPr>
          <p:spPr>
            <a:xfrm>
              <a:off x="1545071" y="1225111"/>
              <a:ext cx="7598929" cy="18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等腰三角形 10"/>
            <p:cNvSpPr/>
            <p:nvPr userDrawn="1"/>
          </p:nvSpPr>
          <p:spPr>
            <a:xfrm rot="10800000">
              <a:off x="6363760" y="1092667"/>
              <a:ext cx="234318" cy="111332"/>
            </a:xfrm>
            <a:prstGeom prst="triangle">
              <a:avLst>
                <a:gd name="adj" fmla="val 14856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等腰三角形 11"/>
            <p:cNvSpPr/>
            <p:nvPr userDrawn="1"/>
          </p:nvSpPr>
          <p:spPr>
            <a:xfrm rot="10800000" flipV="1">
              <a:off x="8515350" y="895350"/>
              <a:ext cx="314325" cy="318174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等腰三角形 1"/>
            <p:cNvSpPr/>
            <p:nvPr userDrawn="1"/>
          </p:nvSpPr>
          <p:spPr>
            <a:xfrm rot="10800000" flipH="1" flipV="1">
              <a:off x="1483847" y="1128206"/>
              <a:ext cx="386898" cy="247354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 flipV="1">
            <a:off x="2686050" y="6562723"/>
            <a:ext cx="6457951" cy="229287"/>
            <a:chOff x="1483847" y="442406"/>
            <a:chExt cx="7660153" cy="247354"/>
          </a:xfrm>
        </p:grpSpPr>
        <p:sp>
          <p:nvSpPr>
            <p:cNvPr id="17" name="矩形 16"/>
            <p:cNvSpPr/>
            <p:nvPr userDrawn="1"/>
          </p:nvSpPr>
          <p:spPr>
            <a:xfrm>
              <a:off x="1545071" y="480043"/>
              <a:ext cx="7598929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 userDrawn="1"/>
          </p:nvSpPr>
          <p:spPr>
            <a:xfrm>
              <a:off x="1545071" y="539311"/>
              <a:ext cx="7598929" cy="18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等腰三角形 20"/>
            <p:cNvSpPr/>
            <p:nvPr userDrawn="1"/>
          </p:nvSpPr>
          <p:spPr>
            <a:xfrm rot="10800000" flipH="1" flipV="1">
              <a:off x="1483847" y="442406"/>
              <a:ext cx="386898" cy="247354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5" y="6454812"/>
            <a:ext cx="2409975" cy="3532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5" t="50497" r="13831" b="42118"/>
          <a:stretch/>
        </p:blipFill>
        <p:spPr>
          <a:xfrm>
            <a:off x="6561565" y="185073"/>
            <a:ext cx="2163335" cy="303352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7412668" y="449862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4410</a:t>
            </a:r>
            <a:endParaRPr lang="zh-CN" altLang="en-US" sz="11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618425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71" b="49608"/>
          <a:stretch/>
        </p:blipFill>
        <p:spPr>
          <a:xfrm>
            <a:off x="8512" y="28061"/>
            <a:ext cx="1545071" cy="661699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1485435" y="169844"/>
            <a:ext cx="7660153" cy="480210"/>
            <a:chOff x="1483847" y="895350"/>
            <a:chExt cx="7660153" cy="480210"/>
          </a:xfrm>
        </p:grpSpPr>
        <p:sp>
          <p:nvSpPr>
            <p:cNvPr id="10" name="矩形 9"/>
            <p:cNvSpPr/>
            <p:nvPr userDrawn="1"/>
          </p:nvSpPr>
          <p:spPr>
            <a:xfrm>
              <a:off x="1545071" y="1165843"/>
              <a:ext cx="7598929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 userDrawn="1"/>
          </p:nvSpPr>
          <p:spPr>
            <a:xfrm>
              <a:off x="1545071" y="1225111"/>
              <a:ext cx="7598929" cy="18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等腰三角形 10"/>
            <p:cNvSpPr/>
            <p:nvPr userDrawn="1"/>
          </p:nvSpPr>
          <p:spPr>
            <a:xfrm rot="10800000">
              <a:off x="6363760" y="1092667"/>
              <a:ext cx="234318" cy="111332"/>
            </a:xfrm>
            <a:prstGeom prst="triangle">
              <a:avLst>
                <a:gd name="adj" fmla="val 14856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等腰三角形 11"/>
            <p:cNvSpPr/>
            <p:nvPr userDrawn="1"/>
          </p:nvSpPr>
          <p:spPr>
            <a:xfrm rot="10800000" flipV="1">
              <a:off x="8515350" y="895350"/>
              <a:ext cx="314325" cy="318174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等腰三角形 1"/>
            <p:cNvSpPr/>
            <p:nvPr userDrawn="1"/>
          </p:nvSpPr>
          <p:spPr>
            <a:xfrm rot="10800000" flipH="1" flipV="1">
              <a:off x="1483847" y="1128206"/>
              <a:ext cx="386898" cy="247354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 flipV="1">
            <a:off x="2686050" y="6562723"/>
            <a:ext cx="6457951" cy="229287"/>
            <a:chOff x="1483847" y="442406"/>
            <a:chExt cx="7660153" cy="247354"/>
          </a:xfrm>
        </p:grpSpPr>
        <p:sp>
          <p:nvSpPr>
            <p:cNvPr id="17" name="矩形 16"/>
            <p:cNvSpPr/>
            <p:nvPr userDrawn="1"/>
          </p:nvSpPr>
          <p:spPr>
            <a:xfrm>
              <a:off x="1545071" y="480043"/>
              <a:ext cx="7598929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 userDrawn="1"/>
          </p:nvSpPr>
          <p:spPr>
            <a:xfrm>
              <a:off x="1545071" y="539311"/>
              <a:ext cx="7598929" cy="18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等腰三角形 20"/>
            <p:cNvSpPr/>
            <p:nvPr userDrawn="1"/>
          </p:nvSpPr>
          <p:spPr>
            <a:xfrm rot="10800000" flipH="1" flipV="1">
              <a:off x="1483847" y="442406"/>
              <a:ext cx="386898" cy="247354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5" y="6454812"/>
            <a:ext cx="2409975" cy="3532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5" t="50497" r="13831" b="42118"/>
          <a:stretch/>
        </p:blipFill>
        <p:spPr>
          <a:xfrm>
            <a:off x="6561565" y="185073"/>
            <a:ext cx="2163335" cy="303352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7412668" y="449862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4410</a:t>
            </a:r>
            <a:endParaRPr lang="zh-CN" altLang="en-US" sz="11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61842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73152" y="6400800"/>
            <a:ext cx="3200400" cy="283800"/>
          </a:xfrm>
        </p:spPr>
        <p:txBody>
          <a:bodyPr/>
          <a:lstStyle/>
          <a:p>
            <a:fld id="{DE021475-0F0D-45F7-A91D-6A33172E7FB2}" type="datetimeFigureOut">
              <a:rPr lang="zh-CN" altLang="en-US" smtClean="0"/>
              <a:t>2018/10/10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330952" y="6400800"/>
            <a:ext cx="3733800" cy="283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C427F-3364-405A-B569-38FD9E93852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71" b="49608"/>
          <a:stretch/>
        </p:blipFill>
        <p:spPr>
          <a:xfrm>
            <a:off x="8512" y="28061"/>
            <a:ext cx="1545071" cy="661699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1485435" y="169844"/>
            <a:ext cx="7660153" cy="480210"/>
            <a:chOff x="1483847" y="895350"/>
            <a:chExt cx="7660153" cy="480210"/>
          </a:xfrm>
        </p:grpSpPr>
        <p:sp>
          <p:nvSpPr>
            <p:cNvPr id="10" name="矩形 9"/>
            <p:cNvSpPr/>
            <p:nvPr userDrawn="1"/>
          </p:nvSpPr>
          <p:spPr>
            <a:xfrm>
              <a:off x="1545071" y="1165843"/>
              <a:ext cx="7598929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 userDrawn="1"/>
          </p:nvSpPr>
          <p:spPr>
            <a:xfrm>
              <a:off x="1545071" y="1225111"/>
              <a:ext cx="7598929" cy="18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等腰三角形 10"/>
            <p:cNvSpPr/>
            <p:nvPr userDrawn="1"/>
          </p:nvSpPr>
          <p:spPr>
            <a:xfrm rot="10800000">
              <a:off x="6363760" y="1092667"/>
              <a:ext cx="234318" cy="111332"/>
            </a:xfrm>
            <a:prstGeom prst="triangle">
              <a:avLst>
                <a:gd name="adj" fmla="val 14856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等腰三角形 11"/>
            <p:cNvSpPr/>
            <p:nvPr userDrawn="1"/>
          </p:nvSpPr>
          <p:spPr>
            <a:xfrm rot="10800000" flipV="1">
              <a:off x="8515350" y="895350"/>
              <a:ext cx="314325" cy="318174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等腰三角形 1"/>
            <p:cNvSpPr/>
            <p:nvPr userDrawn="1"/>
          </p:nvSpPr>
          <p:spPr>
            <a:xfrm rot="10800000" flipH="1" flipV="1">
              <a:off x="1483847" y="1128206"/>
              <a:ext cx="386898" cy="247354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 flipV="1">
            <a:off x="2686050" y="6562723"/>
            <a:ext cx="6457951" cy="229287"/>
            <a:chOff x="1483847" y="442406"/>
            <a:chExt cx="7660153" cy="247354"/>
          </a:xfrm>
        </p:grpSpPr>
        <p:sp>
          <p:nvSpPr>
            <p:cNvPr id="17" name="矩形 16"/>
            <p:cNvSpPr/>
            <p:nvPr userDrawn="1"/>
          </p:nvSpPr>
          <p:spPr>
            <a:xfrm>
              <a:off x="1545071" y="480043"/>
              <a:ext cx="7598929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 userDrawn="1"/>
          </p:nvSpPr>
          <p:spPr>
            <a:xfrm>
              <a:off x="1545071" y="539311"/>
              <a:ext cx="7598929" cy="18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等腰三角形 20"/>
            <p:cNvSpPr/>
            <p:nvPr userDrawn="1"/>
          </p:nvSpPr>
          <p:spPr>
            <a:xfrm rot="10800000" flipH="1" flipV="1">
              <a:off x="1483847" y="442406"/>
              <a:ext cx="386898" cy="247354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5" y="6454812"/>
            <a:ext cx="2409975" cy="3532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5" t="50497" r="13831" b="42118"/>
          <a:stretch/>
        </p:blipFill>
        <p:spPr>
          <a:xfrm>
            <a:off x="6561565" y="185073"/>
            <a:ext cx="2163335" cy="303352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7412668" y="449862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4410</a:t>
            </a:r>
            <a:endParaRPr lang="zh-CN" altLang="en-US" sz="11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61842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71" b="49608"/>
          <a:stretch/>
        </p:blipFill>
        <p:spPr>
          <a:xfrm>
            <a:off x="8512" y="28061"/>
            <a:ext cx="1545071" cy="661699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1485435" y="169844"/>
            <a:ext cx="7660153" cy="480210"/>
            <a:chOff x="1483847" y="895350"/>
            <a:chExt cx="7660153" cy="480210"/>
          </a:xfrm>
        </p:grpSpPr>
        <p:sp>
          <p:nvSpPr>
            <p:cNvPr id="10" name="矩形 9"/>
            <p:cNvSpPr/>
            <p:nvPr userDrawn="1"/>
          </p:nvSpPr>
          <p:spPr>
            <a:xfrm>
              <a:off x="1545071" y="1165843"/>
              <a:ext cx="7598929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 userDrawn="1"/>
          </p:nvSpPr>
          <p:spPr>
            <a:xfrm>
              <a:off x="1545071" y="1225111"/>
              <a:ext cx="7598929" cy="18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等腰三角形 10"/>
            <p:cNvSpPr/>
            <p:nvPr userDrawn="1"/>
          </p:nvSpPr>
          <p:spPr>
            <a:xfrm rot="10800000">
              <a:off x="6363760" y="1092667"/>
              <a:ext cx="234318" cy="111332"/>
            </a:xfrm>
            <a:prstGeom prst="triangle">
              <a:avLst>
                <a:gd name="adj" fmla="val 14856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等腰三角形 11"/>
            <p:cNvSpPr/>
            <p:nvPr userDrawn="1"/>
          </p:nvSpPr>
          <p:spPr>
            <a:xfrm rot="10800000" flipV="1">
              <a:off x="8515350" y="895350"/>
              <a:ext cx="314325" cy="318174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等腰三角形 1"/>
            <p:cNvSpPr/>
            <p:nvPr userDrawn="1"/>
          </p:nvSpPr>
          <p:spPr>
            <a:xfrm rot="10800000" flipH="1" flipV="1">
              <a:off x="1483847" y="1128206"/>
              <a:ext cx="386898" cy="247354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 flipV="1">
            <a:off x="2686050" y="6562723"/>
            <a:ext cx="6457951" cy="229287"/>
            <a:chOff x="1483847" y="442406"/>
            <a:chExt cx="7660153" cy="247354"/>
          </a:xfrm>
        </p:grpSpPr>
        <p:sp>
          <p:nvSpPr>
            <p:cNvPr id="17" name="矩形 16"/>
            <p:cNvSpPr/>
            <p:nvPr userDrawn="1"/>
          </p:nvSpPr>
          <p:spPr>
            <a:xfrm>
              <a:off x="1545071" y="480043"/>
              <a:ext cx="7598929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 userDrawn="1"/>
          </p:nvSpPr>
          <p:spPr>
            <a:xfrm>
              <a:off x="1545071" y="539311"/>
              <a:ext cx="7598929" cy="18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等腰三角形 20"/>
            <p:cNvSpPr/>
            <p:nvPr userDrawn="1"/>
          </p:nvSpPr>
          <p:spPr>
            <a:xfrm rot="10800000" flipH="1" flipV="1">
              <a:off x="1483847" y="442406"/>
              <a:ext cx="386898" cy="247354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5" y="6454812"/>
            <a:ext cx="2409975" cy="3532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5" t="50497" r="13831" b="42118"/>
          <a:stretch/>
        </p:blipFill>
        <p:spPr>
          <a:xfrm>
            <a:off x="6561565" y="185073"/>
            <a:ext cx="2163335" cy="303352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7412668" y="449862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4410</a:t>
            </a:r>
            <a:endParaRPr lang="zh-CN" altLang="en-US" sz="11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618425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71" b="49608"/>
          <a:stretch/>
        </p:blipFill>
        <p:spPr>
          <a:xfrm>
            <a:off x="8512" y="28061"/>
            <a:ext cx="1545071" cy="661699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1485435" y="169844"/>
            <a:ext cx="7660153" cy="480210"/>
            <a:chOff x="1483847" y="895350"/>
            <a:chExt cx="7660153" cy="480210"/>
          </a:xfrm>
        </p:grpSpPr>
        <p:sp>
          <p:nvSpPr>
            <p:cNvPr id="10" name="矩形 9"/>
            <p:cNvSpPr/>
            <p:nvPr userDrawn="1"/>
          </p:nvSpPr>
          <p:spPr>
            <a:xfrm>
              <a:off x="1545071" y="1165843"/>
              <a:ext cx="7598929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 userDrawn="1"/>
          </p:nvSpPr>
          <p:spPr>
            <a:xfrm>
              <a:off x="1545071" y="1225111"/>
              <a:ext cx="7598929" cy="18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等腰三角形 10"/>
            <p:cNvSpPr/>
            <p:nvPr userDrawn="1"/>
          </p:nvSpPr>
          <p:spPr>
            <a:xfrm rot="10800000">
              <a:off x="6363760" y="1092667"/>
              <a:ext cx="234318" cy="111332"/>
            </a:xfrm>
            <a:prstGeom prst="triangle">
              <a:avLst>
                <a:gd name="adj" fmla="val 14856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等腰三角形 11"/>
            <p:cNvSpPr/>
            <p:nvPr userDrawn="1"/>
          </p:nvSpPr>
          <p:spPr>
            <a:xfrm rot="10800000" flipV="1">
              <a:off x="8515350" y="895350"/>
              <a:ext cx="314325" cy="318174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等腰三角形 1"/>
            <p:cNvSpPr/>
            <p:nvPr userDrawn="1"/>
          </p:nvSpPr>
          <p:spPr>
            <a:xfrm rot="10800000" flipH="1" flipV="1">
              <a:off x="1483847" y="1128206"/>
              <a:ext cx="386898" cy="247354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 flipV="1">
            <a:off x="2686050" y="6562723"/>
            <a:ext cx="6457951" cy="229287"/>
            <a:chOff x="1483847" y="442406"/>
            <a:chExt cx="7660153" cy="247354"/>
          </a:xfrm>
        </p:grpSpPr>
        <p:sp>
          <p:nvSpPr>
            <p:cNvPr id="17" name="矩形 16"/>
            <p:cNvSpPr/>
            <p:nvPr userDrawn="1"/>
          </p:nvSpPr>
          <p:spPr>
            <a:xfrm>
              <a:off x="1545071" y="480043"/>
              <a:ext cx="7598929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 userDrawn="1"/>
          </p:nvSpPr>
          <p:spPr>
            <a:xfrm>
              <a:off x="1545071" y="539311"/>
              <a:ext cx="7598929" cy="18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等腰三角形 20"/>
            <p:cNvSpPr/>
            <p:nvPr userDrawn="1"/>
          </p:nvSpPr>
          <p:spPr>
            <a:xfrm rot="10800000" flipH="1" flipV="1">
              <a:off x="1483847" y="442406"/>
              <a:ext cx="386898" cy="247354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5" y="6454812"/>
            <a:ext cx="2409975" cy="3532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5" t="50497" r="13831" b="42118"/>
          <a:stretch/>
        </p:blipFill>
        <p:spPr>
          <a:xfrm>
            <a:off x="6561565" y="185073"/>
            <a:ext cx="2163335" cy="303352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7412668" y="449862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4410</a:t>
            </a:r>
            <a:endParaRPr lang="zh-CN" altLang="en-US" sz="11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61842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43248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143248"/>
            <a:ext cx="77724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1643061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21475-0F0D-45F7-A91D-6A33172E7FB2}" type="datetimeFigureOut">
              <a:rPr lang="zh-CN" altLang="en-US" smtClean="0"/>
              <a:t>2018/10/10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C427F-3364-405A-B569-38FD9E93852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21475-0F0D-45F7-A91D-6A33172E7FB2}" type="datetimeFigureOut">
              <a:rPr lang="zh-CN" altLang="en-US" smtClean="0"/>
              <a:t>2018/10/10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C427F-3364-405A-B569-38FD9E93852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21475-0F0D-45F7-A91D-6A33172E7FB2}" type="datetimeFigureOut">
              <a:rPr lang="zh-CN" altLang="en-US" smtClean="0"/>
              <a:t>2018/10/10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C427F-3364-405A-B569-38FD9E93852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21475-0F0D-45F7-A91D-6A33172E7FB2}" type="datetimeFigureOut">
              <a:rPr lang="zh-CN" altLang="en-US" smtClean="0"/>
              <a:t>2018/10/10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C427F-3364-405A-B569-38FD9E93852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21475-0F0D-45F7-A91D-6A33172E7FB2}" type="datetimeFigureOut">
              <a:rPr lang="zh-CN" altLang="en-US" smtClean="0"/>
              <a:t>2018/10/10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C427F-3364-405A-B569-38FD9E93852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786050" y="1053546"/>
            <a:ext cx="59040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86050" y="228600"/>
            <a:ext cx="5900752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86050" y="1142984"/>
            <a:ext cx="5900750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142984"/>
            <a:ext cx="2257408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21475-0F0D-45F7-A91D-6A33172E7FB2}" type="datetimeFigureOut">
              <a:rPr lang="zh-CN" altLang="en-US" smtClean="0"/>
              <a:t>2018/10/10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C427F-3364-405A-B569-38FD9E93852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400800" cy="68580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01552" y="1143000"/>
            <a:ext cx="7223248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62200" y="5410200"/>
            <a:ext cx="5657888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21475-0F0D-45F7-A91D-6A33172E7FB2}" type="datetimeFigureOut">
              <a:rPr lang="zh-CN" altLang="en-US" smtClean="0"/>
              <a:t>2018/10/10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C427F-3364-405A-B569-38FD9E93852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863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3800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DE021475-0F0D-45F7-A91D-6A33172E7FB2}" type="datetimeFigureOut">
              <a:rPr lang="zh-CN" altLang="en-US" smtClean="0"/>
              <a:t>2018/10/10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380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B98C427F-3364-405A-B569-38FD9E93852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108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LHAASO</a:t>
            </a:r>
            <a:r>
              <a:rPr lang="zh-CN" altLang="en-US" dirty="0"/>
              <a:t>对宇宙线分成份能谱的测量预期 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31640" y="3356992"/>
            <a:ext cx="6400800" cy="1752600"/>
          </a:xfrm>
        </p:spPr>
        <p:txBody>
          <a:bodyPr>
            <a:normAutofit/>
          </a:bodyPr>
          <a:lstStyle/>
          <a:p>
            <a:r>
              <a:rPr lang="zh-CN" altLang="en-US" dirty="0"/>
              <a:t>马</a:t>
            </a:r>
            <a:r>
              <a:rPr lang="zh-CN" altLang="en-US" dirty="0" smtClean="0"/>
              <a:t>玲玲 尹丽巧 张寿山等</a:t>
            </a:r>
            <a:endParaRPr lang="en-US" altLang="zh-CN" dirty="0" smtClean="0"/>
          </a:p>
          <a:p>
            <a:r>
              <a:rPr lang="zh-CN" altLang="en-US" dirty="0" smtClean="0"/>
              <a:t>高能所</a:t>
            </a:r>
            <a:endParaRPr lang="en-US" altLang="zh-CN" dirty="0" smtClean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55776" y="5197842"/>
            <a:ext cx="4588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第四次</a:t>
            </a:r>
            <a:r>
              <a:rPr lang="en-US" altLang="zh-CN" dirty="0" smtClean="0"/>
              <a:t>LHAASO</a:t>
            </a:r>
            <a:r>
              <a:rPr lang="zh-CN" altLang="en-US" dirty="0" smtClean="0"/>
              <a:t>合作组会议 </a:t>
            </a:r>
            <a:r>
              <a:rPr lang="en-US" altLang="zh-CN" dirty="0" smtClean="0"/>
              <a:t>• </a:t>
            </a:r>
            <a:r>
              <a:rPr lang="zh-CN" altLang="en-US" dirty="0" smtClean="0"/>
              <a:t>西藏林芝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1499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323528" y="4221088"/>
            <a:ext cx="4755905" cy="2559631"/>
            <a:chOff x="4721896" y="4248000"/>
            <a:chExt cx="3264920" cy="1980000"/>
          </a:xfrm>
        </p:grpSpPr>
        <p:pic>
          <p:nvPicPr>
            <p:cNvPr id="8" name="Picture 4" descr="C:\Users\yinlq\Desktop\fitC_ievt1_1.1PeV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1896" y="4248000"/>
              <a:ext cx="3264920" cy="19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5474159" y="4485569"/>
              <a:ext cx="2016004" cy="50197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 smtClean="0"/>
                <a:t>* Measured </a:t>
              </a:r>
              <a:r>
                <a:rPr lang="en-US" altLang="zh-CN" sz="1400" b="1" dirty="0" err="1"/>
                <a:t>Muon</a:t>
              </a:r>
              <a:r>
                <a:rPr lang="en-US" altLang="zh-CN" sz="1400" b="1" dirty="0"/>
                <a:t> lateral distribution</a:t>
              </a:r>
              <a:r>
                <a:rPr lang="en-US" altLang="zh-CN" sz="1400" b="1" dirty="0" smtClean="0"/>
                <a:t> </a:t>
              </a:r>
            </a:p>
            <a:p>
              <a:r>
                <a:rPr lang="zh-CN" altLang="en-US" sz="900" b="1" dirty="0" smtClean="0">
                  <a:solidFill>
                    <a:srgbClr val="0000FF"/>
                  </a:solidFill>
                </a:rPr>
                <a:t>● </a:t>
              </a:r>
              <a:r>
                <a:rPr lang="en-US" altLang="zh-CN" sz="1400" b="1" dirty="0" smtClean="0">
                  <a:solidFill>
                    <a:srgbClr val="0000FF"/>
                  </a:solidFill>
                </a:rPr>
                <a:t>Average </a:t>
              </a:r>
              <a:r>
                <a:rPr lang="en-US" altLang="zh-CN" sz="1400" b="1" dirty="0" err="1" smtClean="0">
                  <a:solidFill>
                    <a:srgbClr val="0000FF"/>
                  </a:solidFill>
                </a:rPr>
                <a:t>Muon</a:t>
              </a:r>
              <a:r>
                <a:rPr lang="en-US" altLang="zh-CN" sz="1400" b="1" dirty="0" smtClean="0">
                  <a:solidFill>
                    <a:srgbClr val="0000FF"/>
                  </a:solidFill>
                </a:rPr>
                <a:t> lateral distribution</a:t>
              </a:r>
            </a:p>
            <a:p>
              <a:r>
                <a:rPr lang="en-US" altLang="zh-CN" sz="1400" b="1" dirty="0" smtClean="0">
                  <a:solidFill>
                    <a:srgbClr val="FF0000"/>
                  </a:solidFill>
                </a:rPr>
                <a:t>― </a:t>
              </a:r>
              <a:r>
                <a:rPr lang="en-US" altLang="zh-CN" sz="1400" b="1" dirty="0" err="1" smtClean="0">
                  <a:solidFill>
                    <a:srgbClr val="FF0000"/>
                  </a:solidFill>
                </a:rPr>
                <a:t>Fiting</a:t>
              </a:r>
              <a:r>
                <a:rPr lang="en-US" altLang="zh-CN" sz="1400" b="1" dirty="0" smtClean="0">
                  <a:solidFill>
                    <a:srgbClr val="0000FF"/>
                  </a:solidFill>
                </a:rPr>
                <a:t>  </a:t>
              </a:r>
              <a:endParaRPr lang="zh-CN" altLang="en-US" sz="14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23" name="组合 7"/>
          <p:cNvGrpSpPr/>
          <p:nvPr/>
        </p:nvGrpSpPr>
        <p:grpSpPr>
          <a:xfrm>
            <a:off x="5179229" y="599230"/>
            <a:ext cx="3756308" cy="2757762"/>
            <a:chOff x="5148064" y="188640"/>
            <a:chExt cx="3816424" cy="3024336"/>
          </a:xfrm>
        </p:grpSpPr>
        <p:grpSp>
          <p:nvGrpSpPr>
            <p:cNvPr id="24" name="组合 13"/>
            <p:cNvGrpSpPr/>
            <p:nvPr/>
          </p:nvGrpSpPr>
          <p:grpSpPr>
            <a:xfrm>
              <a:off x="5148064" y="188640"/>
              <a:ext cx="3816424" cy="3024336"/>
              <a:chOff x="7524328" y="1124744"/>
              <a:chExt cx="4632702" cy="3837476"/>
            </a:xfrm>
          </p:grpSpPr>
          <p:pic>
            <p:nvPicPr>
              <p:cNvPr id="26" name="图片 2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24328" y="1124744"/>
                <a:ext cx="4632702" cy="3837476"/>
              </a:xfrm>
              <a:prstGeom prst="rect">
                <a:avLst/>
              </a:prstGeom>
            </p:spPr>
          </p:pic>
          <p:cxnSp>
            <p:nvCxnSpPr>
              <p:cNvPr id="27" name="直接连接符 26"/>
              <p:cNvCxnSpPr/>
              <p:nvPr/>
            </p:nvCxnSpPr>
            <p:spPr>
              <a:xfrm>
                <a:off x="10234349" y="1793801"/>
                <a:ext cx="148183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8" name="TextBox 27"/>
              <p:cNvSpPr txBox="1"/>
              <p:nvPr/>
            </p:nvSpPr>
            <p:spPr>
              <a:xfrm>
                <a:off x="10420759" y="1508568"/>
                <a:ext cx="880236" cy="480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 smtClean="0"/>
                  <a:t>proton</a:t>
                </a:r>
                <a:endParaRPr lang="zh-CN" altLang="en-US" b="1" dirty="0"/>
              </a:p>
            </p:txBody>
          </p:sp>
          <p:cxnSp>
            <p:nvCxnSpPr>
              <p:cNvPr id="29" name="直接连接符 28"/>
              <p:cNvCxnSpPr/>
              <p:nvPr/>
            </p:nvCxnSpPr>
            <p:spPr>
              <a:xfrm>
                <a:off x="10234349" y="2148980"/>
                <a:ext cx="14818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/>
              <p:cNvSpPr txBox="1"/>
              <p:nvPr/>
            </p:nvSpPr>
            <p:spPr>
              <a:xfrm>
                <a:off x="10450260" y="1891816"/>
                <a:ext cx="597095" cy="480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 smtClean="0">
                    <a:solidFill>
                      <a:srgbClr val="0070C0"/>
                    </a:solidFill>
                  </a:rPr>
                  <a:t>iron</a:t>
                </a:r>
                <a:endParaRPr lang="zh-CN" altLang="en-US" b="1" dirty="0">
                  <a:solidFill>
                    <a:srgbClr val="0070C0"/>
                  </a:solidFill>
                </a:endParaRPr>
              </a:p>
            </p:txBody>
          </p:sp>
        </p:grpSp>
        <p:cxnSp>
          <p:nvCxnSpPr>
            <p:cNvPr id="25" name="直接连接符 24"/>
            <p:cNvCxnSpPr/>
            <p:nvPr/>
          </p:nvCxnSpPr>
          <p:spPr>
            <a:xfrm>
              <a:off x="5796136" y="404664"/>
              <a:ext cx="0" cy="2448272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矩形 1"/>
          <p:cNvSpPr/>
          <p:nvPr/>
        </p:nvSpPr>
        <p:spPr>
          <a:xfrm>
            <a:off x="179512" y="744433"/>
            <a:ext cx="5040560" cy="3803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1" indent="-274320">
              <a:spcBef>
                <a:spcPts val="600"/>
              </a:spcBef>
              <a:spcAft>
                <a:spcPts val="200"/>
              </a:spcAft>
              <a:buClr>
                <a:schemeClr val="accent1"/>
              </a:buClr>
              <a:buSzPct val="76000"/>
              <a:buFont typeface="Wingdings" pitchFamily="2" charset="2"/>
              <a:buChar char="u"/>
              <a:defRPr/>
            </a:pPr>
            <a:r>
              <a:rPr lang="en-US" altLang="zh-CN" sz="2400" dirty="0">
                <a:cs typeface="Tahoma" pitchFamily="34" charset="0"/>
              </a:rPr>
              <a:t>Measurement and R</a:t>
            </a:r>
            <a:r>
              <a:rPr lang="en-US" altLang="zh-CN" sz="2400" dirty="0" smtClean="0">
                <a:cs typeface="Tahoma" pitchFamily="34" charset="0"/>
              </a:rPr>
              <a:t>econstruction</a:t>
            </a:r>
            <a:endParaRPr lang="en-US" altLang="zh-CN" sz="2400" dirty="0">
              <a:cs typeface="Tahoma" pitchFamily="34" charset="0"/>
            </a:endParaRPr>
          </a:p>
          <a:p>
            <a:pPr marL="548640" lvl="1" indent="-274320">
              <a:spcBef>
                <a:spcPts val="500"/>
              </a:spcBef>
              <a:spcAft>
                <a:spcPts val="200"/>
              </a:spcAft>
              <a:buClr>
                <a:schemeClr val="accent2"/>
              </a:buClr>
              <a:buSzPct val="76000"/>
              <a:buFont typeface="Wingdings" pitchFamily="2" charset="2"/>
              <a:buChar char="n"/>
              <a:defRPr/>
            </a:pPr>
            <a:r>
              <a:rPr lang="en-US" altLang="zh-CN" b="1" dirty="0"/>
              <a:t>WCDA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/>
              <a:t>Core reconstruction:  3m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/>
              <a:t>Arrival direction reconstruction: 0.3°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FF0000"/>
                </a:solidFill>
              </a:rPr>
              <a:t>Energy flux near the core </a:t>
            </a:r>
          </a:p>
          <a:p>
            <a:pPr marL="548640" lvl="1" indent="-274320">
              <a:spcBef>
                <a:spcPts val="500"/>
              </a:spcBef>
              <a:spcAft>
                <a:spcPts val="200"/>
              </a:spcAft>
              <a:buClr>
                <a:schemeClr val="accent2"/>
              </a:buClr>
              <a:buSzPct val="76000"/>
              <a:buFont typeface="Wingdings" pitchFamily="2" charset="2"/>
              <a:buChar char="n"/>
              <a:defRPr/>
            </a:pPr>
            <a:r>
              <a:rPr lang="en-US" altLang="zh-CN" b="1" dirty="0"/>
              <a:t>WFCTA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/>
              <a:t>SIZE (total PE in image)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FF0000"/>
                </a:solidFill>
              </a:rPr>
              <a:t>Width, Length	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FF0000"/>
                </a:solidFill>
              </a:rPr>
              <a:t>Angular offset between arrival directions to the image center</a:t>
            </a:r>
            <a:endParaRPr lang="en-US" altLang="zh-CN" b="1" dirty="0"/>
          </a:p>
          <a:p>
            <a:pPr marL="548640" lvl="1" indent="-274320">
              <a:spcBef>
                <a:spcPts val="500"/>
              </a:spcBef>
              <a:spcAft>
                <a:spcPts val="200"/>
              </a:spcAft>
              <a:buClr>
                <a:schemeClr val="accent2"/>
              </a:buClr>
              <a:buSzPct val="76000"/>
              <a:buFont typeface="Wingdings" pitchFamily="2" charset="2"/>
              <a:buChar char="n"/>
              <a:defRPr/>
            </a:pPr>
            <a:r>
              <a:rPr lang="en-US" altLang="zh-CN" b="1" dirty="0"/>
              <a:t>KM2A - MD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FF0000"/>
                </a:solidFill>
              </a:rPr>
              <a:t>Lateral distribution of </a:t>
            </a:r>
            <a:r>
              <a:rPr lang="en-US" altLang="zh-CN" dirty="0" err="1" smtClean="0">
                <a:solidFill>
                  <a:srgbClr val="FF0000"/>
                </a:solidFill>
              </a:rPr>
              <a:t>Muon</a:t>
            </a:r>
            <a:endParaRPr lang="en-US" altLang="zh-CN" dirty="0">
              <a:solidFill>
                <a:srgbClr val="FF0000"/>
              </a:solidFill>
            </a:endParaRPr>
          </a:p>
        </p:txBody>
      </p:sp>
      <p:pic>
        <p:nvPicPr>
          <p:cNvPr id="7408" name="Picture 2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769" y="3615245"/>
            <a:ext cx="3515564" cy="2720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861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03568" y="533701"/>
            <a:ext cx="45293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 smtClean="0"/>
              <a:t>Particle Identification </a:t>
            </a:r>
            <a:endParaRPr lang="zh-CN" altLang="en-US" sz="3600" b="1" dirty="0"/>
          </a:p>
        </p:txBody>
      </p:sp>
      <p:pic>
        <p:nvPicPr>
          <p:cNvPr id="5" name="Picture 2" descr="C:\Users\yinlq\Desktop\plots\Parameters\p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3426"/>
            <a:ext cx="3419534" cy="267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5970433" y="1360537"/>
            <a:ext cx="3122625" cy="2688606"/>
            <a:chOff x="504000" y="3672000"/>
            <a:chExt cx="3986721" cy="2822554"/>
          </a:xfrm>
        </p:grpSpPr>
        <p:pic>
          <p:nvPicPr>
            <p:cNvPr id="7" name="Picture 3" descr="C:\Users\yinlq\Desktop\plots\MuonSiz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000" y="3672000"/>
              <a:ext cx="3986721" cy="27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980000" y="6156000"/>
              <a:ext cx="12600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16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051720" y="6012000"/>
              <a:ext cx="1080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 smtClean="0"/>
                <a:t>pμ1</a:t>
              </a:r>
              <a:endParaRPr lang="zh-CN" altLang="en-US" sz="1600" dirty="0"/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306911"/>
            <a:ext cx="3069146" cy="2391583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4859359" y="4086390"/>
            <a:ext cx="3240000" cy="2391948"/>
            <a:chOff x="332817" y="1124746"/>
            <a:chExt cx="3240000" cy="2391948"/>
          </a:xfrm>
        </p:grpSpPr>
        <p:pic>
          <p:nvPicPr>
            <p:cNvPr id="12" name="Picture 2" descr="C:\Users\yinlq\Desktop\plots_1\overtrain_BDTG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817" y="1124746"/>
              <a:ext cx="3240000" cy="23919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1547664" y="1961898"/>
              <a:ext cx="10081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 smtClean="0"/>
                <a:t>Proton + Helium</a:t>
              </a:r>
              <a:endParaRPr lang="zh-CN" altLang="en-US" b="1" dirty="0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08776" y="4086390"/>
            <a:ext cx="3240000" cy="2391947"/>
            <a:chOff x="1907704" y="3717035"/>
            <a:chExt cx="3240000" cy="2391947"/>
          </a:xfrm>
        </p:grpSpPr>
        <p:pic>
          <p:nvPicPr>
            <p:cNvPr id="15" name="Picture 2" descr="C:\Users\yinlq\Desktop\plots\plots\overtrain_BDTG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04" y="3717035"/>
              <a:ext cx="3240000" cy="2391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3059904" y="5048671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 smtClean="0"/>
                <a:t>Proton </a:t>
              </a:r>
              <a:endParaRPr lang="zh-CN" altLang="en-US" b="1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303568" y="2636912"/>
            <a:ext cx="82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WCDA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24853" y="2502703"/>
            <a:ext cx="1031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WFCTA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74571" y="2548869"/>
            <a:ext cx="1021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KM2A MD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20" name="Picture 2" descr="C:\Users\yinlq\Desktop\ROC_comp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59" y="3781431"/>
            <a:ext cx="3960000" cy="2696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03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051720" y="442058"/>
            <a:ext cx="4886274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kern="0" dirty="0" smtClean="0">
                <a:latin typeface="+mj-lt"/>
              </a:rPr>
              <a:t>Particle identification Results</a:t>
            </a:r>
            <a:endParaRPr lang="en-US" altLang="zh-CN" sz="3200" b="1" kern="0" dirty="0">
              <a:latin typeface="+mj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717708" y="1728000"/>
            <a:ext cx="4246780" cy="2880000"/>
            <a:chOff x="4647023" y="1053056"/>
            <a:chExt cx="4246780" cy="2880000"/>
          </a:xfrm>
        </p:grpSpPr>
        <p:pic>
          <p:nvPicPr>
            <p:cNvPr id="5" name="Picture 3" descr="C:\Users\yinlq\Desktop\plots\cont_light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7023" y="1053056"/>
              <a:ext cx="4246780" cy="28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直接连接符 5"/>
            <p:cNvCxnSpPr/>
            <p:nvPr/>
          </p:nvCxnSpPr>
          <p:spPr>
            <a:xfrm>
              <a:off x="5256000" y="2772000"/>
              <a:ext cx="324036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5256000" y="3240000"/>
              <a:ext cx="324036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7"/>
          <p:cNvGrpSpPr/>
          <p:nvPr/>
        </p:nvGrpSpPr>
        <p:grpSpPr>
          <a:xfrm>
            <a:off x="274128" y="1728000"/>
            <a:ext cx="4246780" cy="2880000"/>
            <a:chOff x="274128" y="1053056"/>
            <a:chExt cx="4246780" cy="2880000"/>
          </a:xfrm>
        </p:grpSpPr>
        <p:pic>
          <p:nvPicPr>
            <p:cNvPr id="9" name="Picture 2" descr="C:\Users\yinlq\Desktop\plots\apert_light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128" y="1053056"/>
              <a:ext cx="4246780" cy="28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直接连接符 9"/>
            <p:cNvCxnSpPr/>
            <p:nvPr/>
          </p:nvCxnSpPr>
          <p:spPr>
            <a:xfrm>
              <a:off x="864000" y="2412000"/>
              <a:ext cx="32760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864000" y="2988000"/>
              <a:ext cx="32760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4514932"/>
              </p:ext>
            </p:extLst>
          </p:nvPr>
        </p:nvGraphicFramePr>
        <p:xfrm>
          <a:off x="1669708" y="4980776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Proton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Proton+Helium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Aperture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~900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~1800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Contamination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~10%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&lt;4%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3568" y="126876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¼ LHAASO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2615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59632" y="764704"/>
            <a:ext cx="64842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 smtClean="0"/>
              <a:t>Prospects </a:t>
            </a:r>
            <a:r>
              <a:rPr lang="en-US" altLang="zh-CN" sz="3600" b="1" dirty="0"/>
              <a:t>for cosmic ray spectra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4824488" y="2664000"/>
            <a:ext cx="4140000" cy="2844000"/>
            <a:chOff x="4932040" y="2132856"/>
            <a:chExt cx="3715930" cy="2520000"/>
          </a:xfrm>
        </p:grpSpPr>
        <p:pic>
          <p:nvPicPr>
            <p:cNvPr id="8195" name="Picture 3" descr="C:\Users\yinlq\Desktop\plots\spec_argo_Erec100TeV-4PeV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2132856"/>
              <a:ext cx="3715930" cy="25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矩形标注 14"/>
            <p:cNvSpPr/>
            <p:nvPr/>
          </p:nvSpPr>
          <p:spPr>
            <a:xfrm>
              <a:off x="6588224" y="2813902"/>
              <a:ext cx="554400" cy="288000"/>
            </a:xfrm>
            <a:prstGeom prst="wedgeRectCallout">
              <a:avLst>
                <a:gd name="adj1" fmla="val 45996"/>
                <a:gd name="adj2" fmla="val 116971"/>
              </a:avLst>
            </a:prstGeom>
            <a:noFill/>
            <a:ln>
              <a:solidFill>
                <a:schemeClr val="accent6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6461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矩形标注 18"/>
            <p:cNvSpPr/>
            <p:nvPr/>
          </p:nvSpPr>
          <p:spPr>
            <a:xfrm>
              <a:off x="6624000" y="3960000"/>
              <a:ext cx="554648" cy="288000"/>
            </a:xfrm>
            <a:prstGeom prst="wedgeRectCallout">
              <a:avLst>
                <a:gd name="adj1" fmla="val 41925"/>
                <a:gd name="adj2" fmla="val -120092"/>
              </a:avLst>
            </a:prstGeom>
            <a:noFill/>
            <a:ln>
              <a:solidFill>
                <a:schemeClr val="accent6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1476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96487" y="2699999"/>
            <a:ext cx="4024859" cy="2808000"/>
            <a:chOff x="857767" y="2132856"/>
            <a:chExt cx="3715930" cy="2520000"/>
          </a:xfrm>
        </p:grpSpPr>
        <p:pic>
          <p:nvPicPr>
            <p:cNvPr id="8194" name="Picture 2" descr="C:\Users\yinlq\Desktop\plots\spec_hrd_Erec100TeV-4PeV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767" y="2132856"/>
              <a:ext cx="3715930" cy="25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矩形标注 12"/>
            <p:cNvSpPr/>
            <p:nvPr/>
          </p:nvSpPr>
          <p:spPr>
            <a:xfrm>
              <a:off x="2556000" y="2664000"/>
              <a:ext cx="576000" cy="288000"/>
            </a:xfrm>
            <a:prstGeom prst="wedgeRectCallout">
              <a:avLst>
                <a:gd name="adj1" fmla="val 45996"/>
                <a:gd name="adj2" fmla="val 116971"/>
              </a:avLst>
            </a:prstGeom>
            <a:noFill/>
            <a:ln>
              <a:solidFill>
                <a:schemeClr val="accent6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5121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矩形标注 16"/>
            <p:cNvSpPr/>
            <p:nvPr/>
          </p:nvSpPr>
          <p:spPr>
            <a:xfrm>
              <a:off x="2556000" y="3708000"/>
              <a:ext cx="554648" cy="288000"/>
            </a:xfrm>
            <a:prstGeom prst="wedgeRectCallout">
              <a:avLst>
                <a:gd name="adj1" fmla="val 48031"/>
                <a:gd name="adj2" fmla="val -112252"/>
              </a:avLst>
            </a:prstGeom>
            <a:noFill/>
            <a:ln>
              <a:solidFill>
                <a:schemeClr val="accent6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1130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720000" y="1620000"/>
            <a:ext cx="4320480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lvl="1" indent="-274320">
              <a:spcBef>
                <a:spcPts val="600"/>
              </a:spcBef>
              <a:spcAft>
                <a:spcPts val="200"/>
              </a:spcAft>
              <a:buClr>
                <a:schemeClr val="accent1"/>
              </a:buClr>
              <a:buSzPct val="76000"/>
              <a:buFont typeface="Wingdings" pitchFamily="2" charset="2"/>
              <a:buChar char="u"/>
              <a:defRPr/>
            </a:pPr>
            <a:r>
              <a:rPr lang="en-US" altLang="zh-CN" sz="2000" b="1" dirty="0">
                <a:ea typeface="+mj-ea"/>
                <a:cs typeface="Tahoma" pitchFamily="34" charset="0"/>
              </a:rPr>
              <a:t>One </a:t>
            </a:r>
            <a:r>
              <a:rPr lang="en-US" altLang="zh-CN" sz="2000" b="1" dirty="0" smtClean="0">
                <a:ea typeface="+mj-ea"/>
                <a:cs typeface="Tahoma" pitchFamily="34" charset="0"/>
              </a:rPr>
              <a:t>year statistics, 10</a:t>
            </a:r>
            <a:r>
              <a:rPr lang="en-US" altLang="zh-CN" sz="2000" b="1" dirty="0">
                <a:ea typeface="+mj-ea"/>
                <a:cs typeface="Tahoma" pitchFamily="34" charset="0"/>
              </a:rPr>
              <a:t>% </a:t>
            </a:r>
            <a:r>
              <a:rPr lang="en-US" altLang="zh-CN" sz="2000" b="1" dirty="0" smtClean="0">
                <a:ea typeface="+mj-ea"/>
                <a:cs typeface="Tahoma" pitchFamily="34" charset="0"/>
              </a:rPr>
              <a:t>duty cycle</a:t>
            </a:r>
            <a:endParaRPr lang="en-US" altLang="zh-CN" sz="2000" b="1" dirty="0">
              <a:ea typeface="+mj-ea"/>
              <a:cs typeface="Tahoma" pitchFamily="34" charset="0"/>
            </a:endParaRPr>
          </a:p>
          <a:p>
            <a:pPr marL="274320" lvl="1" indent="-274320">
              <a:spcBef>
                <a:spcPts val="600"/>
              </a:spcBef>
              <a:spcAft>
                <a:spcPts val="200"/>
              </a:spcAft>
              <a:buClr>
                <a:schemeClr val="accent1"/>
              </a:buClr>
              <a:buSzPct val="76000"/>
              <a:buFont typeface="Wingdings" pitchFamily="2" charset="2"/>
              <a:buChar char="u"/>
              <a:defRPr/>
            </a:pPr>
            <a:r>
              <a:rPr lang="en-US" altLang="zh-CN" sz="2000" b="1" dirty="0">
                <a:ea typeface="+mj-ea"/>
                <a:cs typeface="Tahoma" pitchFamily="34" charset="0"/>
              </a:rPr>
              <a:t>6 </a:t>
            </a:r>
            <a:r>
              <a:rPr lang="en-US" altLang="zh-CN" sz="2000" b="1" dirty="0" smtClean="0">
                <a:ea typeface="+mj-ea"/>
                <a:cs typeface="Tahoma" pitchFamily="34" charset="0"/>
              </a:rPr>
              <a:t>Cherenkov </a:t>
            </a:r>
            <a:r>
              <a:rPr lang="en-US" altLang="zh-CN" sz="2000" b="1" dirty="0">
                <a:ea typeface="+mj-ea"/>
                <a:cs typeface="Tahoma" pitchFamily="34" charset="0"/>
              </a:rPr>
              <a:t>Telescopes</a:t>
            </a:r>
            <a:endParaRPr lang="zh-CN" altLang="en-US" sz="2000" b="1" dirty="0">
              <a:ea typeface="+mj-ea"/>
              <a:cs typeface="Tahoma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620000" y="5760000"/>
            <a:ext cx="1721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 err="1" smtClean="0"/>
              <a:t>Horandel</a:t>
            </a:r>
            <a:r>
              <a:rPr lang="en-US" altLang="zh-CN" b="1" dirty="0" smtClean="0"/>
              <a:t> model</a:t>
            </a:r>
            <a:endParaRPr lang="zh-CN" alt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5400000" y="5760000"/>
            <a:ext cx="2661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ARGO-YBJ &amp; WFCT Model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62484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43608" y="2564904"/>
            <a:ext cx="74888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5400" b="1" dirty="0">
                <a:solidFill>
                  <a:srgbClr val="FF0000"/>
                </a:solidFill>
              </a:rPr>
              <a:t>Prospects of iron knee from 10PeV to 100PeV</a:t>
            </a:r>
          </a:p>
        </p:txBody>
      </p:sp>
    </p:spTree>
    <p:extLst>
      <p:ext uri="{BB962C8B-B14F-4D97-AF65-F5344CB8AC3E}">
        <p14:creationId xmlns:p14="http://schemas.microsoft.com/office/powerpoint/2010/main" val="43362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997" y="3900907"/>
            <a:ext cx="2794911" cy="189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内容占位符 2"/>
          <p:cNvSpPr txBox="1">
            <a:spLocks/>
          </p:cNvSpPr>
          <p:nvPr/>
        </p:nvSpPr>
        <p:spPr>
          <a:xfrm>
            <a:off x="102433" y="1534818"/>
            <a:ext cx="3749487" cy="468052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 smtClean="0">
                <a:solidFill>
                  <a:srgbClr val="FF0000"/>
                </a:solidFill>
              </a:rPr>
              <a:t>KM2A:</a:t>
            </a:r>
          </a:p>
          <a:p>
            <a:pPr lvl="1"/>
            <a:r>
              <a:rPr lang="en-US" altLang="zh-CN" dirty="0" smtClean="0"/>
              <a:t>Geometry reconstruction</a:t>
            </a:r>
          </a:p>
          <a:p>
            <a:pPr lvl="2"/>
            <a:r>
              <a:rPr lang="en-US" altLang="zh-CN" dirty="0" smtClean="0"/>
              <a:t>3m</a:t>
            </a:r>
            <a:r>
              <a:rPr lang="zh-CN" altLang="en-US" dirty="0" smtClean="0"/>
              <a:t>， </a:t>
            </a:r>
            <a:r>
              <a:rPr lang="en-US" altLang="zh-CN" dirty="0" smtClean="0"/>
              <a:t>0.3° </a:t>
            </a:r>
          </a:p>
          <a:p>
            <a:pPr lvl="1"/>
            <a:r>
              <a:rPr lang="en-US" altLang="zh-CN" dirty="0" smtClean="0"/>
              <a:t>No. of </a:t>
            </a:r>
            <a:r>
              <a:rPr lang="en-US" altLang="zh-CN" dirty="0" err="1" smtClean="0"/>
              <a:t>Muons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No. of </a:t>
            </a:r>
            <a:r>
              <a:rPr lang="en-US" altLang="zh-CN" dirty="0" smtClean="0">
                <a:solidFill>
                  <a:srgbClr val="002060"/>
                </a:solidFill>
              </a:rPr>
              <a:t>electromagnetic particles</a:t>
            </a:r>
            <a:r>
              <a:rPr lang="en-US" altLang="zh-CN" dirty="0" smtClean="0"/>
              <a:t> </a:t>
            </a:r>
          </a:p>
          <a:p>
            <a:r>
              <a:rPr lang="en-US" altLang="zh-CN" b="1" dirty="0" smtClean="0">
                <a:solidFill>
                  <a:srgbClr val="FF0000"/>
                </a:solidFill>
              </a:rPr>
              <a:t>WFCTA:</a:t>
            </a:r>
          </a:p>
          <a:p>
            <a:pPr lvl="1"/>
            <a:r>
              <a:rPr lang="en-US" altLang="zh-CN" dirty="0" err="1" smtClean="0"/>
              <a:t>Px</a:t>
            </a:r>
            <a:r>
              <a:rPr lang="en-US" altLang="zh-CN" dirty="0" smtClean="0"/>
              <a:t>: angular offset between shower arrival direction and the image center           </a:t>
            </a:r>
            <a:r>
              <a:rPr lang="en-US" altLang="zh-CN" dirty="0" err="1" smtClean="0"/>
              <a:t>Xmax</a:t>
            </a:r>
            <a:endParaRPr lang="en-US" altLang="zh-CN" dirty="0" smtClean="0"/>
          </a:p>
          <a:p>
            <a:pPr lvl="1"/>
            <a:r>
              <a:rPr lang="en-US" altLang="zh-CN" dirty="0" err="1" smtClean="0"/>
              <a:t>Npe</a:t>
            </a:r>
            <a:r>
              <a:rPr lang="en-US" altLang="zh-CN" dirty="0" smtClean="0"/>
              <a:t>: Number of </a:t>
            </a:r>
            <a:r>
              <a:rPr lang="en-US" altLang="zh-CN" dirty="0" err="1" smtClean="0"/>
              <a:t>pe</a:t>
            </a:r>
            <a:r>
              <a:rPr lang="en-US" altLang="zh-CN" dirty="0" smtClean="0"/>
              <a:t>. in the Cherenkov image</a:t>
            </a:r>
          </a:p>
          <a:p>
            <a:pPr lvl="1"/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3724122" y="5892172"/>
            <a:ext cx="51683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Elevation of </a:t>
            </a:r>
            <a:r>
              <a:rPr lang="en-US" altLang="zh-CN" b="1" dirty="0" smtClean="0">
                <a:solidFill>
                  <a:srgbClr val="FF0000"/>
                </a:solidFill>
              </a:rPr>
              <a:t>45° </a:t>
            </a:r>
            <a:r>
              <a:rPr lang="en-US" altLang="zh-CN" b="1" dirty="0">
                <a:solidFill>
                  <a:srgbClr val="FF0000"/>
                </a:solidFill>
              </a:rPr>
              <a:t>toward </a:t>
            </a:r>
            <a:r>
              <a:rPr lang="en-US" altLang="zh-CN" b="1" dirty="0" smtClean="0">
                <a:solidFill>
                  <a:srgbClr val="FF0000"/>
                </a:solidFill>
              </a:rPr>
              <a:t>North  with </a:t>
            </a:r>
            <a:r>
              <a:rPr lang="en-US" altLang="zh-CN" b="1" dirty="0">
                <a:solidFill>
                  <a:srgbClr val="FF0000"/>
                </a:solidFill>
              </a:rPr>
              <a:t>full-moon duty cycle &gt;</a:t>
            </a:r>
            <a:r>
              <a:rPr lang="en-US" altLang="zh-CN" b="1" dirty="0" smtClean="0">
                <a:solidFill>
                  <a:srgbClr val="FF0000"/>
                </a:solidFill>
              </a:rPr>
              <a:t>30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12291" name="Picture 3" descr="C:\Users\llma\AppData\Roaming\Tencent\Users\80108933\QQ\WinTemp\RichOle\4Q@%}KG_V[VZF{Y({KXSO9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512" y="1340768"/>
            <a:ext cx="2541396" cy="228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llma\AppData\Roaming\Tencent\Users\80108933\QQ\WinTemp\RichOle\91`[GVJLG6%SI]14S1JHD`Q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438" y="1335803"/>
            <a:ext cx="2438265" cy="2287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782476"/>
            <a:ext cx="2391471" cy="2074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54026" y="1957355"/>
            <a:ext cx="5076055" cy="286232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altLang="zh-CN" dirty="0"/>
              <a:t>Selection </a:t>
            </a:r>
            <a:r>
              <a:rPr lang="en-US" altLang="zh-CN" dirty="0" smtClean="0"/>
              <a:t>criteria:</a:t>
            </a:r>
          </a:p>
          <a:p>
            <a:endParaRPr lang="en-US" altLang="zh-CN" dirty="0"/>
          </a:p>
          <a:p>
            <a:r>
              <a:rPr lang="en-US" altLang="zh-CN" dirty="0" smtClean="0"/>
              <a:t>1: The cores should be in the array of KM2A</a:t>
            </a:r>
          </a:p>
          <a:p>
            <a:endParaRPr lang="en-US" altLang="zh-CN" dirty="0"/>
          </a:p>
          <a:p>
            <a:r>
              <a:rPr lang="en-US" altLang="zh-CN" dirty="0" smtClean="0"/>
              <a:t>2: The arrival </a:t>
            </a:r>
            <a:r>
              <a:rPr lang="en-US" altLang="zh-CN" dirty="0" err="1" smtClean="0"/>
              <a:t>diections</a:t>
            </a:r>
            <a:r>
              <a:rPr lang="en-US" altLang="zh-CN" dirty="0" smtClean="0"/>
              <a:t> should be in the FOV of WFCTA (|X|&lt;8°|Y|&lt;7°)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3: </a:t>
            </a:r>
            <a:r>
              <a:rPr lang="en-US" altLang="zh-CN" dirty="0" err="1" smtClean="0"/>
              <a:t>N</a:t>
            </a:r>
            <a:r>
              <a:rPr lang="en-US" altLang="zh-CN" baseline="-25000" dirty="0" err="1" smtClean="0"/>
              <a:t>trigger</a:t>
            </a:r>
            <a:r>
              <a:rPr lang="en-US" altLang="zh-CN" dirty="0" smtClean="0"/>
              <a:t>&gt;100</a:t>
            </a:r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 smtClean="0"/>
              <a:t>4: </a:t>
            </a:r>
            <a:r>
              <a:rPr lang="en-US" altLang="zh-CN" dirty="0" err="1" smtClean="0"/>
              <a:t>Rp</a:t>
            </a:r>
            <a:r>
              <a:rPr lang="en-US" altLang="zh-CN" dirty="0" smtClean="0"/>
              <a:t>&lt;400m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3379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63841" y="479574"/>
            <a:ext cx="651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 smtClean="0"/>
              <a:t>Particle Identification  </a:t>
            </a:r>
            <a:r>
              <a:rPr lang="en-US" altLang="zh-CN" sz="3600" b="1" dirty="0" err="1" smtClean="0"/>
              <a:t>N</a:t>
            </a:r>
            <a:r>
              <a:rPr lang="en-US" altLang="zh-CN" sz="3600" b="1" baseline="-25000" dirty="0" err="1" smtClean="0"/>
              <a:t>tot</a:t>
            </a:r>
            <a:r>
              <a:rPr lang="en-US" altLang="zh-CN" sz="3600" b="1" dirty="0" smtClean="0"/>
              <a:t>/N</a:t>
            </a:r>
            <a:r>
              <a:rPr lang="el-GR" altLang="zh-CN" sz="3600" b="1" baseline="-25000" dirty="0" smtClean="0"/>
              <a:t>μ</a:t>
            </a:r>
            <a:r>
              <a:rPr lang="en-US" altLang="zh-CN" sz="3600" b="1" baseline="-25000" dirty="0" smtClean="0"/>
              <a:t> </a:t>
            </a:r>
            <a:endParaRPr lang="zh-CN" altLang="en-US" sz="3600" b="1" baseline="-25000" dirty="0"/>
          </a:p>
        </p:txBody>
      </p:sp>
      <p:pic>
        <p:nvPicPr>
          <p:cNvPr id="3" name="Picture 2" descr="C:\Users\llma\AppData\Roaming\Tencent\Users\80108933\QQ\WinTemp\RichOle\)AR0YPHMN_M%WP7DLPTC_~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0" y="1628800"/>
            <a:ext cx="3458826" cy="257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33861" y="4428728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Lateral distributions of Log10(</a:t>
            </a:r>
            <a:r>
              <a:rPr lang="en-US" altLang="zh-CN" dirty="0" err="1" smtClean="0"/>
              <a:t>N</a:t>
            </a:r>
            <a:r>
              <a:rPr lang="en-US" altLang="zh-CN" baseline="-25000" dirty="0" err="1" smtClean="0"/>
              <a:t>ch</a:t>
            </a:r>
            <a:r>
              <a:rPr lang="en-US" altLang="zh-CN" dirty="0" smtClean="0"/>
              <a:t>/N</a:t>
            </a:r>
            <a:r>
              <a:rPr lang="el-GR" altLang="zh-CN" baseline="-25000" dirty="0" smtClean="0">
                <a:latin typeface="Times New Roman"/>
                <a:cs typeface="Times New Roman"/>
              </a:rPr>
              <a:t>μ</a:t>
            </a:r>
            <a:r>
              <a:rPr lang="en-US" altLang="zh-CN" dirty="0" smtClean="0"/>
              <a:t>) 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2260320" y="1772816"/>
            <a:ext cx="1375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Red: Proton</a:t>
            </a:r>
          </a:p>
          <a:p>
            <a:r>
              <a:rPr lang="en-US" altLang="zh-CN" b="1" dirty="0">
                <a:solidFill>
                  <a:srgbClr val="0070C0"/>
                </a:solidFill>
              </a:rPr>
              <a:t>Blue: Iron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1498746"/>
            <a:ext cx="3253531" cy="2836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52889" y="4428728"/>
            <a:ext cx="2932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Normalized to 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7146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48684"/>
            <a:ext cx="4371975" cy="3688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1563841" y="479574"/>
            <a:ext cx="651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 smtClean="0"/>
              <a:t>Particle Identification </a:t>
            </a:r>
            <a:r>
              <a:rPr lang="en-US" altLang="zh-CN" sz="3600" b="1" dirty="0" err="1" smtClean="0"/>
              <a:t>X</a:t>
            </a:r>
            <a:r>
              <a:rPr lang="en-US" altLang="zh-CN" sz="3600" b="1" baseline="-25000" dirty="0" err="1" smtClean="0"/>
              <a:t>max</a:t>
            </a:r>
            <a:endParaRPr lang="en-US" altLang="zh-CN" sz="3600" b="1" baseline="-25000" dirty="0" smtClean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271" y="1164226"/>
            <a:ext cx="3478097" cy="2597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2293491" y="2132856"/>
            <a:ext cx="262285" cy="144016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2987824" y="2132856"/>
            <a:ext cx="288032" cy="136815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V="1">
            <a:off x="2424633" y="2852936"/>
            <a:ext cx="707207" cy="144016"/>
          </a:xfrm>
          <a:prstGeom prst="straightConnector1">
            <a:avLst/>
          </a:prstGeom>
          <a:ln w="158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20971556">
            <a:off x="2483768" y="3039576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Angular offset</a:t>
            </a:r>
            <a:endParaRPr lang="zh-CN" altLang="en-US" sz="1600" dirty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58" y="3761432"/>
            <a:ext cx="3681178" cy="2691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785" y="3932822"/>
            <a:ext cx="3258452" cy="2520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11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555913"/>
            <a:ext cx="3829689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 descr="C:\Users\llma\AppData\Roaming\Tencent\Users\80108933\QQ\WinTemp\RichOle\8@XRQMROJO[[WFJ0Q4VC15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630" y="1714476"/>
            <a:ext cx="3643933" cy="302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下箭头 8"/>
          <p:cNvSpPr/>
          <p:nvPr/>
        </p:nvSpPr>
        <p:spPr>
          <a:xfrm>
            <a:off x="1475656" y="4149080"/>
            <a:ext cx="72008" cy="5031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下箭头 9"/>
          <p:cNvSpPr/>
          <p:nvPr/>
        </p:nvSpPr>
        <p:spPr>
          <a:xfrm>
            <a:off x="2526403" y="4149080"/>
            <a:ext cx="45719" cy="5031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241630" y="4754837"/>
            <a:ext cx="612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I</a:t>
            </a:r>
            <a:r>
              <a:rPr lang="en-US" altLang="zh-CN" dirty="0" smtClean="0"/>
              <a:t>ron</a:t>
            </a:r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23728" y="4740503"/>
            <a:ext cx="2101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Iron+MgAlSi</a:t>
            </a:r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63587" y="5342225"/>
            <a:ext cx="3325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The correlation is less then 0.9</a:t>
            </a:r>
            <a:endParaRPr lang="zh-CN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547664" y="764704"/>
            <a:ext cx="6552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Particle </a:t>
            </a:r>
            <a:r>
              <a:rPr lang="en-US" altLang="zh-CN" sz="3200" b="1" dirty="0" smtClean="0"/>
              <a:t>Identification and purity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73407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10882"/>
            <a:ext cx="4113404" cy="2886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51" y="1847428"/>
            <a:ext cx="4207695" cy="2949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5085184"/>
            <a:ext cx="3995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Aperture for iron : 3.5X10</a:t>
            </a:r>
            <a:r>
              <a:rPr lang="en-US" altLang="zh-CN" baseline="30000" dirty="0" smtClean="0"/>
              <a:t>5</a:t>
            </a:r>
            <a:r>
              <a:rPr lang="en-US" altLang="zh-CN" dirty="0" smtClean="0"/>
              <a:t>m</a:t>
            </a:r>
            <a:r>
              <a:rPr lang="en-US" altLang="zh-CN" baseline="30000" dirty="0" smtClean="0"/>
              <a:t>2</a:t>
            </a:r>
            <a:r>
              <a:rPr lang="en-US" altLang="zh-CN" dirty="0" smtClean="0"/>
              <a:t>Sr</a:t>
            </a:r>
            <a:endParaRPr lang="zh-CN" altLang="en-US" dirty="0"/>
          </a:p>
        </p:txBody>
      </p:sp>
      <p:sp>
        <p:nvSpPr>
          <p:cNvPr id="7" name="椭圆 6"/>
          <p:cNvSpPr/>
          <p:nvPr/>
        </p:nvSpPr>
        <p:spPr>
          <a:xfrm>
            <a:off x="8173279" y="4061115"/>
            <a:ext cx="936104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>
                <a:solidFill>
                  <a:srgbClr val="FF0000"/>
                </a:solidFill>
              </a:rPr>
              <a:t>145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>
            <a:off x="8244408" y="3068960"/>
            <a:ext cx="864975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>
                <a:solidFill>
                  <a:srgbClr val="FF0000"/>
                </a:solidFill>
              </a:rPr>
              <a:t>200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08886" y="1015965"/>
            <a:ext cx="3835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Aperture and flux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54391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测量宇宙线能谱的现状及所面临的困难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LHAASO</a:t>
            </a:r>
            <a:r>
              <a:rPr lang="zh-CN" altLang="en-US" dirty="0" smtClean="0"/>
              <a:t>分阶段、多参数测量宇宙线能谱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/>
              <a:t>各</a:t>
            </a:r>
            <a:r>
              <a:rPr lang="zh-CN" altLang="en-US" dirty="0" smtClean="0"/>
              <a:t>阶段</a:t>
            </a:r>
            <a:r>
              <a:rPr lang="en-US" altLang="zh-CN" dirty="0" smtClean="0"/>
              <a:t>LHAASO</a:t>
            </a:r>
            <a:r>
              <a:rPr lang="zh-CN" altLang="en-US" dirty="0" smtClean="0"/>
              <a:t>测量宇宙线能谱的能力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总结和展望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主要内容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5603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llma\Desktop\Erec_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00582"/>
            <a:ext cx="66294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23728" y="692696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Energy Resolution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78472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总结和展望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CN" altLang="en-US" dirty="0" smtClean="0"/>
              <a:t>在</a:t>
            </a:r>
            <a:r>
              <a:rPr lang="en-US" altLang="zh-CN" dirty="0" smtClean="0"/>
              <a:t>100TeV</a:t>
            </a:r>
            <a:r>
              <a:rPr lang="zh-CN" altLang="en-US" dirty="0" smtClean="0"/>
              <a:t>至</a:t>
            </a:r>
            <a:r>
              <a:rPr lang="en-US" altLang="zh-CN" dirty="0" smtClean="0"/>
              <a:t>10PeV</a:t>
            </a:r>
            <a:r>
              <a:rPr lang="zh-CN" altLang="en-US" dirty="0" smtClean="0"/>
              <a:t>能量段，利用</a:t>
            </a:r>
            <a:r>
              <a:rPr lang="en-US" altLang="zh-CN" dirty="0" smtClean="0"/>
              <a:t>6</a:t>
            </a:r>
            <a:r>
              <a:rPr lang="zh-CN" altLang="en-US" dirty="0" smtClean="0"/>
              <a:t>台广角契伦科夫望远镜，</a:t>
            </a:r>
            <a:r>
              <a:rPr lang="en-US" altLang="zh-CN" dirty="0" smtClean="0"/>
              <a:t>1</a:t>
            </a:r>
            <a:r>
              <a:rPr lang="zh-CN" altLang="en-US" dirty="0" smtClean="0"/>
              <a:t>个</a:t>
            </a:r>
            <a:r>
              <a:rPr lang="en-US" altLang="zh-CN" dirty="0" smtClean="0"/>
              <a:t>WCDA</a:t>
            </a:r>
            <a:r>
              <a:rPr lang="zh-CN" altLang="en-US" dirty="0" smtClean="0"/>
              <a:t>（</a:t>
            </a:r>
            <a:r>
              <a:rPr lang="en-US" altLang="zh-CN" dirty="0" smtClean="0"/>
              <a:t>++</a:t>
            </a:r>
            <a:r>
              <a:rPr lang="zh-CN" altLang="en-US" dirty="0" smtClean="0"/>
              <a:t>）水池，及</a:t>
            </a:r>
            <a:r>
              <a:rPr lang="en-US" altLang="zh-CN" dirty="0" smtClean="0"/>
              <a:t>MD</a:t>
            </a:r>
            <a:r>
              <a:rPr lang="zh-CN" altLang="en-US" dirty="0" smtClean="0"/>
              <a:t>探测器，能够得到高纯度，高统计量的质子，质子及氦核的能谱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在</a:t>
            </a:r>
            <a:r>
              <a:rPr lang="en-US" altLang="zh-CN" dirty="0" smtClean="0"/>
              <a:t>10PeV</a:t>
            </a:r>
            <a:r>
              <a:rPr lang="zh-CN" altLang="en-US" dirty="0" smtClean="0"/>
              <a:t>至</a:t>
            </a:r>
            <a:r>
              <a:rPr lang="en-US" altLang="zh-CN" dirty="0" smtClean="0"/>
              <a:t>100PeV</a:t>
            </a:r>
            <a:r>
              <a:rPr lang="zh-CN" altLang="en-US" dirty="0" smtClean="0"/>
              <a:t>能量段，利用</a:t>
            </a:r>
            <a:r>
              <a:rPr lang="en-US" altLang="zh-CN" dirty="0" smtClean="0"/>
              <a:t>18</a:t>
            </a:r>
            <a:r>
              <a:rPr lang="zh-CN" altLang="en-US" dirty="0" smtClean="0"/>
              <a:t>台契伦科夫望远镜，</a:t>
            </a:r>
            <a:r>
              <a:rPr lang="en-US" altLang="zh-CN" dirty="0" smtClean="0"/>
              <a:t>MD</a:t>
            </a:r>
            <a:r>
              <a:rPr lang="zh-CN" altLang="en-US" dirty="0" smtClean="0"/>
              <a:t>探测器，</a:t>
            </a:r>
            <a:r>
              <a:rPr lang="en-US" altLang="zh-CN" dirty="0" smtClean="0"/>
              <a:t>ED</a:t>
            </a:r>
            <a:r>
              <a:rPr lang="zh-CN" altLang="en-US" dirty="0" smtClean="0"/>
              <a:t>探测器，能够得到铁核，铁核及</a:t>
            </a:r>
            <a:r>
              <a:rPr lang="en-US" altLang="zh-CN" dirty="0" err="1" smtClean="0"/>
              <a:t>MgAlSi</a:t>
            </a:r>
            <a:r>
              <a:rPr lang="zh-CN" altLang="en-US" dirty="0" smtClean="0"/>
              <a:t>的能谱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能量分别率优于</a:t>
            </a:r>
            <a:r>
              <a:rPr lang="en-US" altLang="zh-CN" dirty="0" smtClean="0"/>
              <a:t>20%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4803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3140968"/>
            <a:ext cx="8229600" cy="1143000"/>
          </a:xfrm>
        </p:spPr>
        <p:txBody>
          <a:bodyPr/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谢谢大家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1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23528" y="29000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测量宇宙线能谱的现状及困难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5656"/>
            <a:ext cx="3096344" cy="4323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827584" y="975361"/>
            <a:ext cx="1317593" cy="3951808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8" name="Picture 4" descr="C:\Users\llma\AppData\Roaming\Tencent\Users\80108933\QQ\WinTemp\RichOle\B%CP4QLBKO1D~SFTML$O2O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649" y="3768433"/>
            <a:ext cx="4149892" cy="2921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60400" y="2564904"/>
            <a:ext cx="1188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空间</a:t>
            </a:r>
            <a:r>
              <a:rPr lang="zh-CN" altLang="en-US" dirty="0" smtClean="0"/>
              <a:t>直接测量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2051720" y="975361"/>
            <a:ext cx="1368151" cy="3951808"/>
          </a:xfrm>
          <a:prstGeom prst="rect">
            <a:avLst/>
          </a:prstGeom>
          <a:solidFill>
            <a:srgbClr val="00B05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159732" y="2599871"/>
            <a:ext cx="1260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地面间接测量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23528" y="5156658"/>
            <a:ext cx="3960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1</a:t>
            </a:r>
            <a:r>
              <a:rPr lang="zh-CN" altLang="en-US" sz="2000" dirty="0" smtClean="0"/>
              <a:t>：在</a:t>
            </a:r>
            <a:r>
              <a:rPr lang="en-US" altLang="zh-CN" sz="2000" dirty="0" smtClean="0"/>
              <a:t>200GV</a:t>
            </a:r>
            <a:r>
              <a:rPr lang="zh-CN" altLang="en-US" sz="2000" dirty="0" smtClean="0"/>
              <a:t>处测到了各成份能谱变硬</a:t>
            </a:r>
            <a:endParaRPr lang="en-US" altLang="zh-CN" sz="2000" dirty="0" smtClean="0"/>
          </a:p>
          <a:p>
            <a:r>
              <a:rPr lang="en-US" altLang="zh-CN" sz="2000" dirty="0" smtClean="0"/>
              <a:t>2</a:t>
            </a:r>
            <a:r>
              <a:rPr lang="zh-CN" altLang="en-US" sz="2000" dirty="0" smtClean="0"/>
              <a:t>：在</a:t>
            </a:r>
            <a:r>
              <a:rPr lang="en-US" altLang="zh-CN" sz="2000" dirty="0" smtClean="0"/>
              <a:t>10TeV</a:t>
            </a:r>
            <a:r>
              <a:rPr lang="zh-CN" altLang="en-US" sz="2000" dirty="0" smtClean="0"/>
              <a:t>处测到了小的拐折</a:t>
            </a:r>
            <a:endParaRPr lang="en-US" altLang="zh-CN" sz="2000" dirty="0" smtClean="0"/>
          </a:p>
          <a:p>
            <a:r>
              <a:rPr lang="en-US" altLang="zh-CN" sz="2000" dirty="0"/>
              <a:t>3</a:t>
            </a:r>
            <a:r>
              <a:rPr lang="zh-CN" altLang="en-US" sz="2000" dirty="0" smtClean="0"/>
              <a:t>：将能谱测量至</a:t>
            </a:r>
            <a:r>
              <a:rPr lang="en-US" altLang="zh-CN" sz="2000" dirty="0" smtClean="0"/>
              <a:t>100TeV</a:t>
            </a:r>
            <a:endParaRPr lang="en-US" altLang="zh-CN" sz="2000" dirty="0"/>
          </a:p>
        </p:txBody>
      </p:sp>
      <p:pic>
        <p:nvPicPr>
          <p:cNvPr id="1030" name="Picture 6" descr="C:\Users\llma\AppData\Roaming\Tencent\Users\80108933\QQ\WinTemp\RichOle\CZL373QKE[DKLTJ4V)F]8W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515" y="924695"/>
            <a:ext cx="4149893" cy="293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直接连接符 12"/>
          <p:cNvCxnSpPr/>
          <p:nvPr/>
        </p:nvCxnSpPr>
        <p:spPr>
          <a:xfrm>
            <a:off x="6948264" y="4005064"/>
            <a:ext cx="0" cy="244827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5580112" y="975361"/>
            <a:ext cx="0" cy="252564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" name="矩形 1024"/>
          <p:cNvSpPr/>
          <p:nvPr/>
        </p:nvSpPr>
        <p:spPr>
          <a:xfrm>
            <a:off x="6372200" y="975361"/>
            <a:ext cx="648072" cy="252564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588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 animBg="1"/>
      <p:bldP spid="9" grpId="0"/>
      <p:bldP spid="10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165456" y="216362"/>
            <a:ext cx="4499992" cy="4525963"/>
          </a:xfrm>
        </p:spPr>
        <p:txBody>
          <a:bodyPr>
            <a:normAutofit fontScale="92500"/>
          </a:bodyPr>
          <a:lstStyle/>
          <a:p>
            <a:r>
              <a:rPr lang="zh-CN" altLang="en-US" dirty="0" smtClean="0"/>
              <a:t>通过</a:t>
            </a:r>
            <a:r>
              <a:rPr lang="zh-CN" altLang="en-US" dirty="0" smtClean="0"/>
              <a:t>大气簇射</a:t>
            </a:r>
            <a:r>
              <a:rPr lang="zh-CN" altLang="en-US" dirty="0"/>
              <a:t>间接</a:t>
            </a:r>
            <a:r>
              <a:rPr lang="zh-CN" altLang="en-US" dirty="0" smtClean="0"/>
              <a:t>测量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EAS </a:t>
            </a:r>
            <a:r>
              <a:rPr lang="zh-CN" altLang="en-US" dirty="0" smtClean="0"/>
              <a:t>阵列</a:t>
            </a:r>
            <a:endParaRPr lang="en-US" altLang="zh-CN" dirty="0"/>
          </a:p>
          <a:p>
            <a:pPr lvl="1"/>
            <a:r>
              <a:rPr lang="zh-CN" altLang="en-US" dirty="0" smtClean="0"/>
              <a:t>契伦科夫望远镜</a:t>
            </a:r>
            <a:r>
              <a:rPr lang="en-US" altLang="zh-CN" dirty="0" smtClean="0"/>
              <a:t>/</a:t>
            </a:r>
            <a:r>
              <a:rPr lang="zh-CN" altLang="en-US" dirty="0" smtClean="0"/>
              <a:t>阵列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荧光望远镜</a:t>
            </a:r>
            <a:endParaRPr lang="en-US" altLang="zh-CN" dirty="0"/>
          </a:p>
          <a:p>
            <a:r>
              <a:rPr lang="en-US" altLang="zh-CN" dirty="0" err="1" smtClean="0"/>
              <a:t>H+He</a:t>
            </a:r>
            <a:r>
              <a:rPr lang="zh-CN" altLang="en-US" dirty="0" smtClean="0"/>
              <a:t>能谱的测量</a:t>
            </a:r>
            <a:endParaRPr lang="en-US" altLang="zh-CN" dirty="0" smtClean="0"/>
          </a:p>
          <a:p>
            <a:pPr lvl="1">
              <a:buSzPct val="68000"/>
            </a:pPr>
            <a:r>
              <a:rPr lang="en-US" altLang="zh-CN" dirty="0" smtClean="0"/>
              <a:t>ARGO-YBJ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 lvl="2">
              <a:buSzPct val="68000"/>
            </a:pPr>
            <a:r>
              <a:rPr lang="en-US" altLang="zh-CN" dirty="0" smtClean="0"/>
              <a:t>3TeV-300TeV</a:t>
            </a:r>
            <a:endParaRPr lang="en-US" altLang="zh-CN" dirty="0"/>
          </a:p>
          <a:p>
            <a:pPr lvl="1"/>
            <a:r>
              <a:rPr lang="en-US" altLang="zh-CN" dirty="0" smtClean="0"/>
              <a:t>ARGO-YBJ+C-telescopes </a:t>
            </a:r>
          </a:p>
          <a:p>
            <a:pPr lvl="2"/>
            <a:r>
              <a:rPr lang="en-US" altLang="zh-CN" dirty="0" smtClean="0"/>
              <a:t>100TeV-3PeV</a:t>
            </a:r>
            <a:endParaRPr lang="en-US" altLang="zh-CN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5458"/>
            <a:ext cx="4294232" cy="2973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t="54448" r="8790"/>
          <a:stretch>
            <a:fillRect/>
          </a:stretch>
        </p:blipFill>
        <p:spPr bwMode="auto">
          <a:xfrm>
            <a:off x="4644008" y="3068960"/>
            <a:ext cx="4499992" cy="334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7884368" y="3140968"/>
            <a:ext cx="936104" cy="2664296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402165" y="4631422"/>
            <a:ext cx="3239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b="1" dirty="0" smtClean="0">
                <a:solidFill>
                  <a:srgbClr val="FF0000"/>
                </a:solidFill>
              </a:rPr>
              <a:t>能量标定不确定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b="1" dirty="0" smtClean="0">
                <a:solidFill>
                  <a:srgbClr val="FF0000"/>
                </a:solidFill>
              </a:rPr>
              <a:t>成份测量困难</a:t>
            </a:r>
            <a:endParaRPr lang="en-US" altLang="zh-CN" sz="2400" b="1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b="1" dirty="0" smtClean="0">
                <a:solidFill>
                  <a:srgbClr val="FF0000"/>
                </a:solidFill>
              </a:rPr>
              <a:t>模型依赖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 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1560" y="5947072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LHAASO</a:t>
            </a:r>
            <a:r>
              <a:rPr lang="zh-CN" altLang="en-US" sz="2400" dirty="0" smtClean="0"/>
              <a:t>能做什么？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03924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内容占位符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000" y="2052000"/>
            <a:ext cx="5017790" cy="27720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08000" y="4032000"/>
            <a:ext cx="1620000" cy="923330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WCDA:</a:t>
            </a:r>
          </a:p>
          <a:p>
            <a:r>
              <a:rPr lang="en-US" altLang="zh-CN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3200 cells (25m</a:t>
            </a:r>
            <a:r>
              <a:rPr lang="en-US" altLang="zh-CN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/cell)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020272" y="2088000"/>
            <a:ext cx="1980000" cy="1200329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WFCTA:</a:t>
            </a:r>
          </a:p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zh-CN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Cherenkov telescopes (1024 pixels/telescope)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987824" y="-27384"/>
            <a:ext cx="3477337" cy="2062103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softEdge rad="127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0000"/>
                </a:solidFill>
                <a:latin typeface="Cooper Std Black" panose="0208090304030B020404" pitchFamily="18" charset="0"/>
                <a:ea typeface="华文琥珀" panose="02010800040101010101" pitchFamily="2" charset="-122"/>
              </a:rPr>
              <a:t>L</a:t>
            </a:r>
            <a:r>
              <a:rPr lang="en-US" sz="3200" b="1" i="1" dirty="0" smtClean="0">
                <a:latin typeface="Cooper Std Black" panose="0208090304030B020404" pitchFamily="18" charset="0"/>
                <a:ea typeface="华文琥珀" panose="02010800040101010101" pitchFamily="2" charset="-122"/>
              </a:rPr>
              <a:t>arge </a:t>
            </a:r>
            <a:r>
              <a:rPr lang="en-US" sz="3200" b="1" i="1" dirty="0" smtClean="0">
                <a:solidFill>
                  <a:srgbClr val="FF0000"/>
                </a:solidFill>
                <a:latin typeface="Cooper Std Black" panose="0208090304030B020404" pitchFamily="18" charset="0"/>
                <a:ea typeface="华文琥珀" panose="02010800040101010101" pitchFamily="2" charset="-122"/>
              </a:rPr>
              <a:t>H</a:t>
            </a:r>
            <a:r>
              <a:rPr lang="en-US" sz="3200" b="1" i="1" dirty="0" smtClean="0">
                <a:latin typeface="Cooper Std Black" panose="0208090304030B020404" pitchFamily="18" charset="0"/>
                <a:ea typeface="华文琥珀" panose="02010800040101010101" pitchFamily="2" charset="-122"/>
              </a:rPr>
              <a:t>igh </a:t>
            </a:r>
            <a:r>
              <a:rPr lang="en-US" sz="3200" b="1" i="1" dirty="0" smtClean="0">
                <a:solidFill>
                  <a:srgbClr val="FF0000"/>
                </a:solidFill>
                <a:latin typeface="Cooper Std Black" panose="0208090304030B020404" pitchFamily="18" charset="0"/>
                <a:ea typeface="华文琥珀" panose="02010800040101010101" pitchFamily="2" charset="-122"/>
              </a:rPr>
              <a:t>A</a:t>
            </a:r>
            <a:r>
              <a:rPr lang="en-US" sz="3200" b="1" i="1" dirty="0" smtClean="0">
                <a:latin typeface="Cooper Std Black" panose="0208090304030B020404" pitchFamily="18" charset="0"/>
                <a:ea typeface="华文琥珀" panose="02010800040101010101" pitchFamily="2" charset="-122"/>
              </a:rPr>
              <a:t>ltitude </a:t>
            </a:r>
            <a:r>
              <a:rPr lang="en-US" sz="3200" b="1" i="1" dirty="0" smtClean="0">
                <a:solidFill>
                  <a:srgbClr val="FF0000"/>
                </a:solidFill>
                <a:latin typeface="Cooper Std Black" panose="0208090304030B020404" pitchFamily="18" charset="0"/>
                <a:ea typeface="华文琥珀" panose="02010800040101010101" pitchFamily="2" charset="-122"/>
              </a:rPr>
              <a:t>A</a:t>
            </a:r>
            <a:r>
              <a:rPr lang="en-US" sz="3200" b="1" i="1" dirty="0" smtClean="0">
                <a:latin typeface="Cooper Std Black" panose="0208090304030B020404" pitchFamily="18" charset="0"/>
                <a:ea typeface="华文琥珀" panose="02010800040101010101" pitchFamily="2" charset="-122"/>
              </a:rPr>
              <a:t>ir </a:t>
            </a:r>
            <a:r>
              <a:rPr lang="en-US" sz="3200" b="1" i="1" dirty="0" smtClean="0">
                <a:solidFill>
                  <a:srgbClr val="FF0000"/>
                </a:solidFill>
                <a:latin typeface="Cooper Std Black" panose="0208090304030B020404" pitchFamily="18" charset="0"/>
                <a:ea typeface="华文琥珀" panose="02010800040101010101" pitchFamily="2" charset="-122"/>
              </a:rPr>
              <a:t>S</a:t>
            </a:r>
            <a:r>
              <a:rPr lang="en-US" sz="3200" b="1" i="1" dirty="0" smtClean="0">
                <a:latin typeface="Cooper Std Black" panose="0208090304030B020404" pitchFamily="18" charset="0"/>
                <a:ea typeface="华文琥珀" panose="02010800040101010101" pitchFamily="2" charset="-122"/>
              </a:rPr>
              <a:t>hower </a:t>
            </a:r>
            <a:r>
              <a:rPr lang="en-US" sz="3200" b="1" i="1" dirty="0" smtClean="0">
                <a:solidFill>
                  <a:srgbClr val="FF0000"/>
                </a:solidFill>
                <a:latin typeface="Cooper Std Black" panose="0208090304030B020404" pitchFamily="18" charset="0"/>
                <a:ea typeface="华文琥珀" panose="02010800040101010101" pitchFamily="2" charset="-122"/>
              </a:rPr>
              <a:t>O</a:t>
            </a:r>
            <a:r>
              <a:rPr lang="en-US" sz="3200" b="1" i="1" dirty="0" smtClean="0">
                <a:latin typeface="Cooper Std Black" panose="0208090304030B020404" pitchFamily="18" charset="0"/>
                <a:ea typeface="华文琥珀" panose="02010800040101010101" pitchFamily="2" charset="-122"/>
              </a:rPr>
              <a:t>bservatory </a:t>
            </a:r>
            <a:endParaRPr lang="en-US" sz="3200" b="1" i="1" dirty="0">
              <a:latin typeface="Cooper Std Black" panose="0208090304030B020404" pitchFamily="18" charset="0"/>
              <a:ea typeface="华文琥珀" panose="02010800040101010101" pitchFamily="2" charset="-122"/>
            </a:endParaRPr>
          </a:p>
        </p:txBody>
      </p:sp>
      <p:grpSp>
        <p:nvGrpSpPr>
          <p:cNvPr id="3" name="组合 7"/>
          <p:cNvGrpSpPr/>
          <p:nvPr/>
        </p:nvGrpSpPr>
        <p:grpSpPr>
          <a:xfrm>
            <a:off x="6264000" y="180000"/>
            <a:ext cx="2700000" cy="1800000"/>
            <a:chOff x="6336000" y="165600"/>
            <a:chExt cx="2599200" cy="1764000"/>
          </a:xfrm>
        </p:grpSpPr>
        <p:sp>
          <p:nvSpPr>
            <p:cNvPr id="4" name="矩形标注 3"/>
            <p:cNvSpPr>
              <a:spLocks/>
            </p:cNvSpPr>
            <p:nvPr/>
          </p:nvSpPr>
          <p:spPr>
            <a:xfrm>
              <a:off x="6336000" y="165600"/>
              <a:ext cx="2599200" cy="1764000"/>
            </a:xfrm>
            <a:prstGeom prst="wedgeRectCallout">
              <a:avLst>
                <a:gd name="adj1" fmla="val -86555"/>
                <a:gd name="adj2" fmla="val 107163"/>
              </a:avLst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5400000" scaled="0"/>
            </a:gra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4925" y="208164"/>
              <a:ext cx="2527555" cy="1692000"/>
            </a:xfrm>
            <a:prstGeom prst="rect">
              <a:avLst/>
            </a:prstGeom>
          </p:spPr>
        </p:pic>
      </p:grpSp>
      <p:grpSp>
        <p:nvGrpSpPr>
          <p:cNvPr id="8" name="组合 24"/>
          <p:cNvGrpSpPr/>
          <p:nvPr/>
        </p:nvGrpSpPr>
        <p:grpSpPr>
          <a:xfrm>
            <a:off x="180000" y="180000"/>
            <a:ext cx="3060000" cy="1800000"/>
            <a:chOff x="251520" y="165600"/>
            <a:chExt cx="3081600" cy="1764000"/>
          </a:xfrm>
        </p:grpSpPr>
        <p:sp>
          <p:nvSpPr>
            <p:cNvPr id="18" name="矩形标注 17"/>
            <p:cNvSpPr/>
            <p:nvPr/>
          </p:nvSpPr>
          <p:spPr>
            <a:xfrm>
              <a:off x="251520" y="165600"/>
              <a:ext cx="3081600" cy="1764000"/>
            </a:xfrm>
            <a:prstGeom prst="wedgeRectCallout">
              <a:avLst>
                <a:gd name="adj1" fmla="val 45996"/>
                <a:gd name="adj2" fmla="val 116971"/>
              </a:avLst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5400000" scaled="0"/>
            </a:gra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660" y="208164"/>
              <a:ext cx="3008000" cy="1692000"/>
            </a:xfrm>
            <a:prstGeom prst="rect">
              <a:avLst/>
            </a:prstGeom>
          </p:spPr>
        </p:pic>
      </p:grpSp>
      <p:sp>
        <p:nvSpPr>
          <p:cNvPr id="21" name="矩形标注 20"/>
          <p:cNvSpPr/>
          <p:nvPr/>
        </p:nvSpPr>
        <p:spPr>
          <a:xfrm>
            <a:off x="180000" y="4932000"/>
            <a:ext cx="2822400" cy="1800000"/>
          </a:xfrm>
          <a:prstGeom prst="wedgeRectCallout">
            <a:avLst>
              <a:gd name="adj1" fmla="val 92550"/>
              <a:gd name="adj2" fmla="val -151304"/>
            </a:avLst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组合 14"/>
          <p:cNvGrpSpPr>
            <a:grpSpLocks/>
          </p:cNvGrpSpPr>
          <p:nvPr/>
        </p:nvGrpSpPr>
        <p:grpSpPr bwMode="auto">
          <a:xfrm>
            <a:off x="3960000" y="4896000"/>
            <a:ext cx="4896766" cy="1800000"/>
            <a:chOff x="179512" y="1052736"/>
            <a:chExt cx="8027362" cy="2376599"/>
          </a:xfrm>
        </p:grpSpPr>
        <p:pic>
          <p:nvPicPr>
            <p:cNvPr id="24" name="图片 15"/>
            <p:cNvPicPr>
              <a:picLocks noChangeAspect="1"/>
            </p:cNvPicPr>
            <p:nvPr/>
          </p:nvPicPr>
          <p:blipFill>
            <a:blip r:embed="rId6" cstate="print"/>
            <a:srcRect t="16017" b="15700"/>
            <a:stretch>
              <a:fillRect/>
            </a:stretch>
          </p:blipFill>
          <p:spPr bwMode="auto">
            <a:xfrm>
              <a:off x="179512" y="1052736"/>
              <a:ext cx="5220072" cy="2376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图片 17"/>
            <p:cNvPicPr>
              <a:picLocks noChangeAspect="1"/>
            </p:cNvPicPr>
            <p:nvPr/>
          </p:nvPicPr>
          <p:blipFill>
            <a:blip r:embed="rId7" cstate="print"/>
            <a:srcRect t="2113"/>
            <a:stretch>
              <a:fillRect/>
            </a:stretch>
          </p:blipFill>
          <p:spPr bwMode="auto">
            <a:xfrm>
              <a:off x="4570175" y="1056114"/>
              <a:ext cx="3636699" cy="2373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" name="文本框 10"/>
          <p:cNvSpPr txBox="1"/>
          <p:nvPr/>
        </p:nvSpPr>
        <p:spPr>
          <a:xfrm>
            <a:off x="108000" y="2016000"/>
            <a:ext cx="1980000" cy="1754326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KM2A: </a:t>
            </a:r>
          </a:p>
          <a:p>
            <a:pPr>
              <a:buFont typeface="Arial" pitchFamily="34" charset="0"/>
              <a:buChar char="•"/>
            </a:pPr>
            <a:r>
              <a:rPr lang="en-US" altLang="zh-CN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5195 </a:t>
            </a:r>
            <a:r>
              <a:rPr lang="en-US" altLang="zh-CN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en-US" altLang="zh-CN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s: </a:t>
            </a:r>
            <a:r>
              <a:rPr lang="en-US" altLang="zh-CN" b="1" dirty="0" smtClean="0">
                <a:latin typeface="Times New Roman" panose="02020603050405020304" pitchFamily="18" charset="0"/>
              </a:rPr>
              <a:t>1 m</a:t>
            </a:r>
            <a:r>
              <a:rPr lang="en-US" altLang="zh-CN" b="1" baseline="30000" dirty="0" smtClean="0">
                <a:latin typeface="Times New Roman" panose="02020603050405020304" pitchFamily="18" charset="0"/>
              </a:rPr>
              <a:t>2</a:t>
            </a:r>
            <a:r>
              <a:rPr lang="en-US" altLang="zh-CN" b="1" dirty="0" smtClean="0">
                <a:latin typeface="Times New Roman" panose="02020603050405020304" pitchFamily="18" charset="0"/>
              </a:rPr>
              <a:t> each, 15m spacing</a:t>
            </a:r>
          </a:p>
          <a:p>
            <a:pPr>
              <a:buFont typeface="Arial" pitchFamily="34" charset="0"/>
              <a:buChar char="•"/>
            </a:pPr>
            <a:r>
              <a:rPr lang="en-US" altLang="zh-CN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1171 </a:t>
            </a:r>
            <a:r>
              <a:rPr lang="en-US" altLang="zh-CN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r>
              <a:rPr lang="en-US" altLang="zh-CN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s: </a:t>
            </a:r>
            <a:r>
              <a:rPr lang="en-US" altLang="zh-CN" b="1" dirty="0" smtClean="0">
                <a:latin typeface="Times New Roman" panose="02020603050405020304" pitchFamily="18" charset="0"/>
              </a:rPr>
              <a:t>1146 MDs, 36 m</a:t>
            </a:r>
            <a:r>
              <a:rPr lang="en-US" altLang="zh-CN" b="1" baseline="30000" dirty="0" smtClean="0">
                <a:latin typeface="Times New Roman" panose="02020603050405020304" pitchFamily="18" charset="0"/>
              </a:rPr>
              <a:t>2</a:t>
            </a:r>
            <a:r>
              <a:rPr lang="en-US" altLang="zh-CN" b="1" dirty="0" smtClean="0">
                <a:latin typeface="Times New Roman" panose="02020603050405020304" pitchFamily="18" charset="0"/>
              </a:rPr>
              <a:t> each, 30m spacing</a:t>
            </a:r>
            <a:r>
              <a:rPr lang="en-US" altLang="zh-CN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0" name="矩形 29"/>
          <p:cNvSpPr/>
          <p:nvPr/>
        </p:nvSpPr>
        <p:spPr>
          <a:xfrm>
            <a:off x="4139952" y="501317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000" b="1" dirty="0" smtClean="0"/>
              <a:t>四川稻城</a:t>
            </a:r>
            <a:endParaRPr lang="en-US" altLang="zh-CN" sz="2000" b="1" dirty="0" smtClean="0"/>
          </a:p>
          <a:p>
            <a:r>
              <a:rPr lang="en-US" altLang="zh-CN" sz="2000" b="1" dirty="0" smtClean="0"/>
              <a:t>(29</a:t>
            </a:r>
            <a:r>
              <a:rPr lang="en-US" altLang="zh-CN" sz="2000" b="1" baseline="30000" dirty="0" smtClean="0"/>
              <a:t>o</a:t>
            </a:r>
            <a:r>
              <a:rPr lang="en-US" altLang="zh-CN" sz="2000" b="1" dirty="0" smtClean="0"/>
              <a:t>21’ 31” N, 100</a:t>
            </a:r>
            <a:r>
              <a:rPr lang="en-US" altLang="zh-CN" sz="2000" b="1" baseline="30000" dirty="0" smtClean="0"/>
              <a:t>o</a:t>
            </a:r>
            <a:r>
              <a:rPr lang="en-US" altLang="zh-CN" sz="2000" b="1" dirty="0" smtClean="0"/>
              <a:t>08’15” E, 4410 m </a:t>
            </a:r>
            <a:r>
              <a:rPr lang="en-US" altLang="zh-CN" sz="2000" b="1" dirty="0" err="1" smtClean="0"/>
              <a:t>a.s.l</a:t>
            </a:r>
            <a:r>
              <a:rPr lang="en-US" altLang="zh-CN" sz="2000" b="1" dirty="0" smtClean="0"/>
              <a:t>., 600 g/cm)</a:t>
            </a:r>
            <a:endParaRPr lang="zh-CN" altLang="en-US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8640000" y="6336000"/>
            <a:ext cx="50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1.</a:t>
            </a:r>
            <a:endParaRPr lang="zh-CN" altLang="en-US" b="1" dirty="0"/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00" y="4968000"/>
            <a:ext cx="2691772" cy="172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4000" y="5544000"/>
            <a:ext cx="10081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</a:rPr>
              <a:t>WCDA++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89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15" y="-15640"/>
            <a:ext cx="5904656" cy="1277923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多探测器联合观测</a:t>
            </a:r>
            <a:endParaRPr lang="zh-CN" altLang="en-US" dirty="0"/>
          </a:p>
        </p:txBody>
      </p:sp>
      <p:pic>
        <p:nvPicPr>
          <p:cNvPr id="5" name="Picture 1" descr="C:\Users\hp\AppData\Local\Temp\Rar$DIa0.393\lhaaso_layoutx_aligned4_box_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571612"/>
            <a:ext cx="7624160" cy="5172117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3781" t="30499" b="14858"/>
          <a:stretch>
            <a:fillRect/>
          </a:stretch>
        </p:blipFill>
        <p:spPr bwMode="auto">
          <a:xfrm>
            <a:off x="0" y="1285860"/>
            <a:ext cx="2490008" cy="1337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714884"/>
            <a:ext cx="1760355" cy="1071546"/>
          </a:xfrm>
          <a:prstGeom prst="rect">
            <a:avLst/>
          </a:prstGeom>
        </p:spPr>
      </p:pic>
      <p:pic>
        <p:nvPicPr>
          <p:cNvPr id="12" name="内容占位符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8" y="46488"/>
            <a:ext cx="2143108" cy="173943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/>
          <a:srcRect l="26562" t="64284" r="57813" b="14883"/>
          <a:stretch>
            <a:fillRect/>
          </a:stretch>
        </p:blipFill>
        <p:spPr>
          <a:xfrm>
            <a:off x="7858148" y="71446"/>
            <a:ext cx="1214414" cy="1214414"/>
          </a:xfrm>
          <a:prstGeom prst="rect">
            <a:avLst/>
          </a:prstGeom>
        </p:spPr>
      </p:pic>
      <p:pic>
        <p:nvPicPr>
          <p:cNvPr id="14" name="Picture 11" descr="IMG_1772"/>
          <p:cNvPicPr>
            <a:picLocks noChangeAspect="1" noChangeArrowheads="1"/>
          </p:cNvPicPr>
          <p:nvPr/>
        </p:nvPicPr>
        <p:blipFill>
          <a:blip r:embed="rId7" cstate="print"/>
          <a:srcRect l="11087" t="15226" r="32177" b="33680"/>
          <a:stretch>
            <a:fillRect/>
          </a:stretch>
        </p:blipFill>
        <p:spPr bwMode="auto">
          <a:xfrm>
            <a:off x="8403461" y="1285860"/>
            <a:ext cx="740540" cy="571504"/>
          </a:xfrm>
          <a:prstGeom prst="rect">
            <a:avLst/>
          </a:prstGeom>
          <a:noFill/>
        </p:spPr>
      </p:pic>
      <p:cxnSp>
        <p:nvCxnSpPr>
          <p:cNvPr id="16" name="直接箭头连接符 15"/>
          <p:cNvCxnSpPr/>
          <p:nvPr/>
        </p:nvCxnSpPr>
        <p:spPr>
          <a:xfrm>
            <a:off x="214282" y="2357430"/>
            <a:ext cx="1857388" cy="214314"/>
          </a:xfrm>
          <a:prstGeom prst="straightConnector1">
            <a:avLst/>
          </a:prstGeom>
          <a:ln w="317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42910" y="235743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7m</a:t>
            </a:r>
            <a:endParaRPr lang="zh-CN" altLang="en-US" dirty="0"/>
          </a:p>
        </p:txBody>
      </p:sp>
      <p:cxnSp>
        <p:nvCxnSpPr>
          <p:cNvPr id="18" name="直接箭头连接符 17"/>
          <p:cNvCxnSpPr/>
          <p:nvPr/>
        </p:nvCxnSpPr>
        <p:spPr>
          <a:xfrm>
            <a:off x="-32" y="5857892"/>
            <a:ext cx="1785918" cy="1588"/>
          </a:xfrm>
          <a:prstGeom prst="straightConnector1">
            <a:avLst/>
          </a:prstGeom>
          <a:ln w="317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37709" y="5834742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1m</a:t>
            </a:r>
            <a:endParaRPr lang="zh-CN" altLang="en-US" dirty="0"/>
          </a:p>
        </p:txBody>
      </p:sp>
      <p:cxnSp>
        <p:nvCxnSpPr>
          <p:cNvPr id="21" name="直接箭头连接符 20"/>
          <p:cNvCxnSpPr/>
          <p:nvPr/>
        </p:nvCxnSpPr>
        <p:spPr>
          <a:xfrm>
            <a:off x="6429388" y="1500174"/>
            <a:ext cx="928694" cy="214314"/>
          </a:xfrm>
          <a:prstGeom prst="straightConnector1">
            <a:avLst/>
          </a:prstGeom>
          <a:ln w="317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638501" y="1500174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5m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73155" y="878981"/>
            <a:ext cx="556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8 in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1 in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8" cstate="print"/>
          <a:srcRect l="12930" r="12070"/>
          <a:stretch>
            <a:fillRect/>
          </a:stretch>
        </p:blipFill>
        <p:spPr bwMode="auto">
          <a:xfrm>
            <a:off x="6062436" y="4941168"/>
            <a:ext cx="1677916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6" name="组合 8"/>
          <p:cNvGrpSpPr/>
          <p:nvPr/>
        </p:nvGrpSpPr>
        <p:grpSpPr>
          <a:xfrm>
            <a:off x="3809199" y="580554"/>
            <a:ext cx="4594262" cy="4292415"/>
            <a:chOff x="3640191" y="269791"/>
            <a:chExt cx="4594262" cy="4292415"/>
          </a:xfrm>
        </p:grpSpPr>
        <p:pic>
          <p:nvPicPr>
            <p:cNvPr id="57" name="Picture 3" descr="C:\Users\llma\AppData\Roaming\Tencent\Users\80108933\QQ\WinTemp\RichOle\VWD18M@G9]F@WS6W[~YF91X.png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38715">
              <a:off x="3640191" y="269791"/>
              <a:ext cx="1820929" cy="42924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TextBox 57"/>
            <p:cNvSpPr txBox="1"/>
            <p:nvPr/>
          </p:nvSpPr>
          <p:spPr>
            <a:xfrm>
              <a:off x="5426141" y="965736"/>
              <a:ext cx="28083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/>
                <a:t>&gt;10TeV</a:t>
              </a:r>
              <a:endParaRPr lang="zh-CN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440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45" y="4470177"/>
            <a:ext cx="4608512" cy="2320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组合 16"/>
          <p:cNvGrpSpPr/>
          <p:nvPr/>
        </p:nvGrpSpPr>
        <p:grpSpPr>
          <a:xfrm>
            <a:off x="180001" y="1512000"/>
            <a:ext cx="5040000" cy="2520000"/>
            <a:chOff x="3491879" y="1484786"/>
            <a:chExt cx="5518340" cy="3552825"/>
          </a:xfrm>
        </p:grpSpPr>
        <p:grpSp>
          <p:nvGrpSpPr>
            <p:cNvPr id="18" name="组合 17"/>
            <p:cNvGrpSpPr/>
            <p:nvPr/>
          </p:nvGrpSpPr>
          <p:grpSpPr>
            <a:xfrm>
              <a:off x="3491879" y="1484786"/>
              <a:ext cx="5518340" cy="3552825"/>
              <a:chOff x="4737356" y="1469708"/>
              <a:chExt cx="7143751" cy="3552825"/>
            </a:xfrm>
          </p:grpSpPr>
          <p:pic>
            <p:nvPicPr>
              <p:cNvPr id="25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737356" y="1469708"/>
                <a:ext cx="7143751" cy="3552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6" name="矩形 25"/>
              <p:cNvSpPr/>
              <p:nvPr/>
            </p:nvSpPr>
            <p:spPr>
              <a:xfrm>
                <a:off x="6872593" y="1543187"/>
                <a:ext cx="1457371" cy="2999231"/>
              </a:xfrm>
              <a:prstGeom prst="rect">
                <a:avLst/>
              </a:prstGeom>
              <a:solidFill>
                <a:schemeClr val="accent1">
                  <a:alpha val="24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8329660" y="1495902"/>
                <a:ext cx="922111" cy="2999231"/>
              </a:xfrm>
              <a:prstGeom prst="rect">
                <a:avLst/>
              </a:prstGeom>
              <a:solidFill>
                <a:schemeClr val="accent2">
                  <a:alpha val="24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9229178" y="1514489"/>
                <a:ext cx="818074" cy="2999231"/>
              </a:xfrm>
              <a:prstGeom prst="rect">
                <a:avLst/>
              </a:prstGeom>
              <a:solidFill>
                <a:srgbClr val="FF0000">
                  <a:alpha val="10000"/>
                </a:srgb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solidFill>
                    <a:srgbClr val="FFC000"/>
                  </a:solidFill>
                </a:endParaRPr>
              </a:p>
            </p:txBody>
          </p:sp>
          <p:cxnSp>
            <p:nvCxnSpPr>
              <p:cNvPr id="29" name="直接连接符 28"/>
              <p:cNvCxnSpPr/>
              <p:nvPr/>
            </p:nvCxnSpPr>
            <p:spPr>
              <a:xfrm flipH="1" flipV="1">
                <a:off x="7434153" y="2817548"/>
                <a:ext cx="1932874" cy="3712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>
                <a:stCxn id="28" idx="3"/>
              </p:cNvCxnSpPr>
              <p:nvPr/>
            </p:nvCxnSpPr>
            <p:spPr>
              <a:xfrm flipH="1" flipV="1">
                <a:off x="9400483" y="2832413"/>
                <a:ext cx="646769" cy="181695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 flipV="1">
                <a:off x="6118118" y="2832413"/>
                <a:ext cx="1308595" cy="777773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矩形 23"/>
            <p:cNvSpPr/>
            <p:nvPr/>
          </p:nvSpPr>
          <p:spPr>
            <a:xfrm>
              <a:off x="4536611" y="1534455"/>
              <a:ext cx="611454" cy="2995518"/>
            </a:xfrm>
            <a:prstGeom prst="rect">
              <a:avLst/>
            </a:prstGeom>
            <a:solidFill>
              <a:schemeClr val="tx2">
                <a:lumMod val="40000"/>
                <a:lumOff val="60000"/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827584" y="116632"/>
            <a:ext cx="7344816" cy="576064"/>
          </a:xfrm>
        </p:spPr>
        <p:txBody>
          <a:bodyPr>
            <a:noAutofit/>
          </a:bodyPr>
          <a:lstStyle/>
          <a:p>
            <a:r>
              <a:rPr lang="en-US" altLang="zh-CN" sz="3200" b="1" dirty="0" smtClean="0"/>
              <a:t>LHAASO</a:t>
            </a:r>
            <a:r>
              <a:rPr lang="zh-CN" altLang="en-US" sz="3200" b="1" dirty="0" smtClean="0"/>
              <a:t>的宇宙线能谱测量</a:t>
            </a:r>
            <a:endParaRPr lang="zh-CN" altLang="en-US" sz="3200" b="1" dirty="0"/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34901" y="712234"/>
            <a:ext cx="6625331" cy="84455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u"/>
            </a:pPr>
            <a:r>
              <a:rPr lang="zh-CN" altLang="en-US" sz="2000" b="1" dirty="0" smtClean="0"/>
              <a:t>测量</a:t>
            </a:r>
            <a:r>
              <a:rPr lang="en-US" altLang="zh-CN" sz="2000" b="1" dirty="0" smtClean="0"/>
              <a:t>10TeV to</a:t>
            </a:r>
            <a:r>
              <a:rPr lang="zh-CN" altLang="en-US" sz="2000" b="1" dirty="0" smtClean="0"/>
              <a:t>至</a:t>
            </a:r>
            <a:r>
              <a:rPr lang="en-US" altLang="zh-CN" sz="2000" b="1" dirty="0" err="1" smtClean="0"/>
              <a:t>EeV</a:t>
            </a:r>
            <a:r>
              <a:rPr lang="zh-CN" altLang="en-US" sz="2000" b="1" dirty="0" smtClean="0"/>
              <a:t>的分成分能谱</a:t>
            </a:r>
            <a:endParaRPr lang="en-US" altLang="zh-CN" sz="2000" b="1" dirty="0"/>
          </a:p>
          <a:p>
            <a:pPr lvl="1"/>
            <a:r>
              <a:rPr lang="zh-CN" altLang="en-US" sz="2000" dirty="0" smtClean="0"/>
              <a:t>多阶段，多参数</a:t>
            </a:r>
            <a:endParaRPr lang="zh-CN" altLang="en-US" sz="2000" dirty="0"/>
          </a:p>
        </p:txBody>
      </p:sp>
      <p:sp>
        <p:nvSpPr>
          <p:cNvPr id="16" name="内容占位符 2"/>
          <p:cNvSpPr txBox="1">
            <a:spLocks/>
          </p:cNvSpPr>
          <p:nvPr/>
        </p:nvSpPr>
        <p:spPr>
          <a:xfrm>
            <a:off x="189331" y="4122401"/>
            <a:ext cx="3401147" cy="347776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lvl="1" indent="0">
              <a:spcBef>
                <a:spcPts val="1000"/>
              </a:spcBef>
              <a:buClr>
                <a:srgbClr val="2DA2BF"/>
              </a:buClr>
              <a:buNone/>
            </a:pPr>
            <a:r>
              <a:rPr lang="en-US" altLang="zh-CN" sz="1800" b="1" dirty="0">
                <a:solidFill>
                  <a:srgbClr val="FF0000"/>
                </a:solidFill>
                <a:ea typeface="ＭＳ Ｐゴシック" pitchFamily="34" charset="-128"/>
              </a:rPr>
              <a:t>3. 10PeV-100PeV: knee for iron </a:t>
            </a:r>
          </a:p>
        </p:txBody>
      </p:sp>
      <p:sp>
        <p:nvSpPr>
          <p:cNvPr id="22" name="矩形 21"/>
          <p:cNvSpPr/>
          <p:nvPr/>
        </p:nvSpPr>
        <p:spPr>
          <a:xfrm>
            <a:off x="5400000" y="1260000"/>
            <a:ext cx="33869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b="1" dirty="0">
                <a:ea typeface="ＭＳ Ｐゴシック" pitchFamily="34" charset="-128"/>
              </a:rPr>
              <a:t>10TeV-100TeV</a:t>
            </a:r>
            <a:r>
              <a:rPr lang="zh-CN" altLang="en-US" b="1" dirty="0" smtClean="0">
                <a:ea typeface="ＭＳ Ｐゴシック" pitchFamily="34" charset="-128"/>
              </a:rPr>
              <a:t>：获取能标</a:t>
            </a:r>
            <a:r>
              <a:rPr lang="zh-CN" altLang="en-US" b="1" dirty="0" smtClean="0"/>
              <a:t>；</a:t>
            </a:r>
            <a:r>
              <a:rPr lang="en-US" altLang="zh-CN" b="1" dirty="0" smtClean="0">
                <a:ea typeface="ＭＳ Ｐゴシック" pitchFamily="34" charset="-128"/>
              </a:rPr>
              <a:t> </a:t>
            </a:r>
            <a:endParaRPr lang="en-US" altLang="zh-CN" b="1" dirty="0">
              <a:ea typeface="ＭＳ Ｐゴシック" pitchFamily="34" charset="-128"/>
            </a:endParaRPr>
          </a:p>
          <a:p>
            <a:pPr marL="342900" indent="-342900">
              <a:buAutoNum type="arabicPeriod"/>
            </a:pPr>
            <a:r>
              <a:rPr lang="en-US" altLang="zh-CN" b="1" dirty="0">
                <a:solidFill>
                  <a:srgbClr val="FF0000"/>
                </a:solidFill>
                <a:ea typeface="ＭＳ Ｐゴシック" pitchFamily="34" charset="-128"/>
              </a:rPr>
              <a:t>100TeV-10PeV</a:t>
            </a:r>
            <a:r>
              <a:rPr lang="zh-CN" altLang="en-US" b="1" dirty="0">
                <a:solidFill>
                  <a:srgbClr val="FF0000"/>
                </a:solidFill>
                <a:ea typeface="ＭＳ Ｐゴシック" pitchFamily="34" charset="-128"/>
              </a:rPr>
              <a:t>： </a:t>
            </a:r>
            <a:r>
              <a:rPr lang="en-US" altLang="zh-CN" b="1" dirty="0">
                <a:solidFill>
                  <a:srgbClr val="FF0000"/>
                </a:solidFill>
                <a:ea typeface="ＭＳ Ｐゴシック" pitchFamily="34" charset="-128"/>
              </a:rPr>
              <a:t>H</a:t>
            </a:r>
            <a:r>
              <a:rPr lang="zh-CN" altLang="en-US" b="1" dirty="0">
                <a:solidFill>
                  <a:srgbClr val="FF0000"/>
                </a:solidFill>
                <a:ea typeface="ＭＳ Ｐゴシック" pitchFamily="34" charset="-128"/>
              </a:rPr>
              <a:t>，</a:t>
            </a:r>
            <a:r>
              <a:rPr lang="en-US" altLang="zh-CN" b="1" dirty="0">
                <a:solidFill>
                  <a:srgbClr val="FF0000"/>
                </a:solidFill>
                <a:ea typeface="ＭＳ Ｐゴシック" pitchFamily="34" charset="-128"/>
              </a:rPr>
              <a:t>He knees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400000" y="4140000"/>
            <a:ext cx="3492000" cy="2700000"/>
            <a:chOff x="5400000" y="4140000"/>
            <a:chExt cx="3492000" cy="2700000"/>
          </a:xfrm>
        </p:grpSpPr>
        <p:pic>
          <p:nvPicPr>
            <p:cNvPr id="19" name="图片 18" descr="图片1.png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00000" y="4500000"/>
              <a:ext cx="3492000" cy="23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矩形 22"/>
            <p:cNvSpPr/>
            <p:nvPr/>
          </p:nvSpPr>
          <p:spPr>
            <a:xfrm>
              <a:off x="5400000" y="4140000"/>
              <a:ext cx="25535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ea typeface="ＭＳ Ｐゴシック" pitchFamily="34" charset="-128"/>
                </a:rPr>
                <a:t>4. &gt;100PeV: second knee</a:t>
              </a:r>
              <a:endParaRPr lang="zh-CN" altLang="en-US" sz="1600" b="1" dirty="0"/>
            </a:p>
          </p:txBody>
        </p:sp>
      </p:grpSp>
      <p:grpSp>
        <p:nvGrpSpPr>
          <p:cNvPr id="32" name="组合 8"/>
          <p:cNvGrpSpPr/>
          <p:nvPr/>
        </p:nvGrpSpPr>
        <p:grpSpPr>
          <a:xfrm>
            <a:off x="3009921" y="3019462"/>
            <a:ext cx="2714207" cy="3087912"/>
            <a:chOff x="-193037" y="965736"/>
            <a:chExt cx="8427490" cy="4510327"/>
          </a:xfrm>
        </p:grpSpPr>
        <p:pic>
          <p:nvPicPr>
            <p:cNvPr id="34" name="Picture 3" descr="C:\Users\llma\AppData\Roaming\Tencent\Users\80108933\QQ\WinTemp\RichOle\VWD18M@G9]F@WS6W[~YF91X.pn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242922">
              <a:off x="-193037" y="1183647"/>
              <a:ext cx="4324305" cy="4292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Box 34"/>
            <p:cNvSpPr txBox="1"/>
            <p:nvPr/>
          </p:nvSpPr>
          <p:spPr>
            <a:xfrm>
              <a:off x="5426142" y="965736"/>
              <a:ext cx="2808311" cy="67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2400" dirty="0"/>
            </a:p>
          </p:txBody>
        </p:sp>
      </p:grpSp>
      <p:pic>
        <p:nvPicPr>
          <p:cNvPr id="36" name="图片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183673"/>
            <a:ext cx="3020030" cy="1938727"/>
          </a:xfrm>
          <a:prstGeom prst="rect">
            <a:avLst/>
          </a:prstGeom>
        </p:spPr>
      </p:pic>
      <p:grpSp>
        <p:nvGrpSpPr>
          <p:cNvPr id="37" name="组合 8"/>
          <p:cNvGrpSpPr/>
          <p:nvPr/>
        </p:nvGrpSpPr>
        <p:grpSpPr>
          <a:xfrm>
            <a:off x="6724236" y="1017934"/>
            <a:ext cx="1276172" cy="2331478"/>
            <a:chOff x="-63180" y="965736"/>
            <a:chExt cx="8297633" cy="4398943"/>
          </a:xfrm>
        </p:grpSpPr>
        <p:pic>
          <p:nvPicPr>
            <p:cNvPr id="38" name="Picture 3" descr="C:\Users\llma\AppData\Roaming\Tencent\Users\80108933\QQ\WinTemp\RichOle\VWD18M@G9]F@WS6W[~YF91X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242922">
              <a:off x="-63180" y="1072264"/>
              <a:ext cx="3059853" cy="42924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TextBox 38"/>
            <p:cNvSpPr txBox="1"/>
            <p:nvPr/>
          </p:nvSpPr>
          <p:spPr>
            <a:xfrm>
              <a:off x="5426142" y="965736"/>
              <a:ext cx="2808311" cy="67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4722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683568" y="2780928"/>
            <a:ext cx="770485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b="1" dirty="0" smtClean="0">
                <a:solidFill>
                  <a:srgbClr val="FF0000"/>
                </a:solidFill>
              </a:rPr>
              <a:t>Prospects of proton, proton and helium from 100TeV to 10PeV</a:t>
            </a:r>
            <a:endParaRPr lang="en-US" altLang="zh-CN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21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3355" y="1493523"/>
            <a:ext cx="7308344" cy="1561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lvl="1" indent="-274320">
              <a:spcBef>
                <a:spcPts val="600"/>
              </a:spcBef>
              <a:spcAft>
                <a:spcPts val="200"/>
              </a:spcAft>
              <a:buClr>
                <a:schemeClr val="accent1"/>
              </a:buClr>
              <a:buSzPct val="76000"/>
              <a:buFont typeface="Wingdings" pitchFamily="2" charset="2"/>
              <a:buChar char="u"/>
              <a:defRPr/>
            </a:pPr>
            <a:r>
              <a:rPr lang="en-US" altLang="zh-CN" sz="2400" dirty="0" smtClean="0">
                <a:ea typeface="+mj-ea"/>
                <a:cs typeface="Tahoma" pitchFamily="34" charset="0"/>
              </a:rPr>
              <a:t>LHAASO</a:t>
            </a:r>
            <a:r>
              <a:rPr lang="zh-CN" altLang="en-US" sz="2400" dirty="0" smtClean="0">
                <a:ea typeface="+mj-ea"/>
                <a:cs typeface="Tahoma" pitchFamily="34" charset="0"/>
              </a:rPr>
              <a:t>四分之一阵列</a:t>
            </a:r>
            <a:endParaRPr lang="en-US" altLang="zh-CN" sz="2400" dirty="0" smtClean="0">
              <a:ea typeface="+mj-ea"/>
              <a:cs typeface="Tahoma" pitchFamily="34" charset="0"/>
            </a:endParaRPr>
          </a:p>
          <a:p>
            <a:pPr marL="548640" lvl="1" indent="-274320">
              <a:spcBef>
                <a:spcPts val="500"/>
              </a:spcBef>
              <a:spcAft>
                <a:spcPts val="200"/>
              </a:spcAft>
              <a:buClr>
                <a:schemeClr val="accent2"/>
              </a:buClr>
              <a:buSzPct val="76000"/>
              <a:buFont typeface="Wingdings" pitchFamily="2" charset="2"/>
              <a:buChar char="n"/>
              <a:defRPr/>
            </a:pPr>
            <a:r>
              <a:rPr lang="en-US" altLang="zh-CN" dirty="0" smtClean="0">
                <a:ea typeface="+mj-ea"/>
              </a:rPr>
              <a:t>6 </a:t>
            </a:r>
            <a:r>
              <a:rPr lang="en-US" altLang="zh-CN" dirty="0">
                <a:ea typeface="+mj-ea"/>
              </a:rPr>
              <a:t>WFCT telescopes </a:t>
            </a:r>
          </a:p>
          <a:p>
            <a:pPr marL="548640" lvl="1" indent="-274320">
              <a:spcBef>
                <a:spcPts val="500"/>
              </a:spcBef>
              <a:spcAft>
                <a:spcPts val="200"/>
              </a:spcAft>
              <a:buClr>
                <a:schemeClr val="accent2"/>
              </a:buClr>
              <a:buSzPct val="76000"/>
              <a:buFont typeface="Wingdings" pitchFamily="2" charset="2"/>
              <a:buChar char="n"/>
              <a:defRPr/>
            </a:pPr>
            <a:r>
              <a:rPr lang="en-US" altLang="zh-CN" dirty="0">
                <a:ea typeface="+mj-ea"/>
              </a:rPr>
              <a:t>WCDA++, namely </a:t>
            </a:r>
            <a:r>
              <a:rPr lang="en-US" altLang="zh-CN" dirty="0" smtClean="0">
                <a:ea typeface="+mj-ea"/>
              </a:rPr>
              <a:t>the pound with higher dynamic range.</a:t>
            </a:r>
            <a:endParaRPr lang="en-US" altLang="zh-CN" dirty="0">
              <a:ea typeface="+mj-ea"/>
            </a:endParaRPr>
          </a:p>
          <a:p>
            <a:pPr marL="548640" lvl="1" indent="-274320">
              <a:spcBef>
                <a:spcPts val="500"/>
              </a:spcBef>
              <a:spcAft>
                <a:spcPts val="200"/>
              </a:spcAft>
              <a:buClr>
                <a:schemeClr val="accent2"/>
              </a:buClr>
              <a:buSzPct val="76000"/>
              <a:buFont typeface="Wingdings" pitchFamily="2" charset="2"/>
              <a:buChar char="n"/>
              <a:defRPr/>
            </a:pPr>
            <a:r>
              <a:rPr lang="en-US" altLang="zh-CN" dirty="0">
                <a:ea typeface="+mj-ea"/>
              </a:rPr>
              <a:t>300 </a:t>
            </a:r>
            <a:r>
              <a:rPr lang="en-US" altLang="zh-CN" dirty="0" err="1">
                <a:ea typeface="+mj-ea"/>
              </a:rPr>
              <a:t>muon</a:t>
            </a:r>
            <a:r>
              <a:rPr lang="en-US" altLang="zh-CN" dirty="0">
                <a:ea typeface="+mj-ea"/>
              </a:rPr>
              <a:t> detectors 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738652" y="3258860"/>
            <a:ext cx="2879839" cy="2822771"/>
            <a:chOff x="5760472" y="1620000"/>
            <a:chExt cx="3060000" cy="3060012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0472" y="1620000"/>
              <a:ext cx="3060000" cy="3060012"/>
            </a:xfrm>
            <a:prstGeom prst="rect">
              <a:avLst/>
            </a:prstGeom>
          </p:spPr>
        </p:pic>
        <p:cxnSp>
          <p:nvCxnSpPr>
            <p:cNvPr id="6" name="直接连接符 5"/>
            <p:cNvCxnSpPr/>
            <p:nvPr/>
          </p:nvCxnSpPr>
          <p:spPr>
            <a:xfrm flipH="1">
              <a:off x="5940152" y="3089063"/>
              <a:ext cx="1311346" cy="77198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7241964" y="3092520"/>
              <a:ext cx="786420" cy="134459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549386" y="4005064"/>
              <a:ext cx="12629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FF0000"/>
                  </a:solidFill>
                </a:rPr>
                <a:t>¼ LHAASO</a:t>
              </a:r>
              <a:endParaRPr lang="zh-CN" alt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756294" y="3391478"/>
            <a:ext cx="3652845" cy="2069979"/>
            <a:chOff x="1889807" y="1643063"/>
            <a:chExt cx="5162550" cy="3571875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89807" y="1643063"/>
              <a:ext cx="5162550" cy="3571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8" name="梯形 17"/>
            <p:cNvSpPr/>
            <p:nvPr/>
          </p:nvSpPr>
          <p:spPr>
            <a:xfrm rot="10800000">
              <a:off x="4047488" y="2428868"/>
              <a:ext cx="1357322" cy="571504"/>
            </a:xfrm>
            <a:prstGeom prst="trapezoid">
              <a:avLst>
                <a:gd name="adj" fmla="val 919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195760" y="2536026"/>
              <a:ext cx="1071571" cy="396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50" dirty="0" smtClean="0">
                  <a:solidFill>
                    <a:schemeClr val="bg1"/>
                  </a:solidFill>
                </a:rPr>
                <a:t>6 Tel. </a:t>
              </a:r>
              <a:r>
                <a:rPr lang="en-US" altLang="zh-CN" sz="1050" dirty="0" err="1" smtClean="0">
                  <a:solidFill>
                    <a:schemeClr val="bg1"/>
                  </a:solidFill>
                </a:rPr>
                <a:t>FoV</a:t>
              </a:r>
              <a:r>
                <a:rPr lang="en-US" altLang="zh-CN" sz="1050" dirty="0" smtClean="0">
                  <a:solidFill>
                    <a:schemeClr val="bg1"/>
                  </a:solidFill>
                </a:rPr>
                <a:t> </a:t>
              </a:r>
              <a:endParaRPr lang="zh-CN" altLang="en-US" sz="1050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4427984" y="561996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Elevation of 60 toward North</a:t>
            </a:r>
          </a:p>
          <a:p>
            <a:r>
              <a:rPr lang="en-US" altLang="zh-CN" b="1" dirty="0" smtClean="0">
                <a:solidFill>
                  <a:srgbClr val="FF0000"/>
                </a:solidFill>
              </a:rPr>
              <a:t>with full-moon duty cycle &gt;30% above 100 </a:t>
            </a:r>
            <a:r>
              <a:rPr lang="en-US" altLang="zh-CN" b="1" dirty="0" err="1" smtClean="0">
                <a:solidFill>
                  <a:srgbClr val="FF0000"/>
                </a:solidFill>
              </a:rPr>
              <a:t>TeV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26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暗香扑面">
  <a:themeElements>
    <a:clrScheme name="暗香扑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149</TotalTime>
  <Words>652</Words>
  <Application>Microsoft Office PowerPoint</Application>
  <PresentationFormat>全屏显示(4:3)</PresentationFormat>
  <Paragraphs>153</Paragraphs>
  <Slides>22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9" baseType="lpstr">
      <vt:lpstr>Cooper Std Black</vt:lpstr>
      <vt:lpstr>ＭＳ Ｐゴシック</vt:lpstr>
      <vt:lpstr>黑体</vt:lpstr>
      <vt:lpstr>华文琥珀</vt:lpstr>
      <vt:lpstr>华文中宋</vt:lpstr>
      <vt:lpstr>宋体</vt:lpstr>
      <vt:lpstr>微软雅黑</vt:lpstr>
      <vt:lpstr>Arial</vt:lpstr>
      <vt:lpstr>Calibri</vt:lpstr>
      <vt:lpstr>Franklin Gothic Book</vt:lpstr>
      <vt:lpstr>Franklin Gothic Medium</vt:lpstr>
      <vt:lpstr>Tahoma</vt:lpstr>
      <vt:lpstr>Times New Roman</vt:lpstr>
      <vt:lpstr>Verdana</vt:lpstr>
      <vt:lpstr>Wingdings</vt:lpstr>
      <vt:lpstr>Wingdings 2</vt:lpstr>
      <vt:lpstr>暗香扑面</vt:lpstr>
      <vt:lpstr>LHAASO对宇宙线分成份能谱的测量预期 </vt:lpstr>
      <vt:lpstr>主要内容</vt:lpstr>
      <vt:lpstr>测量宇宙线能谱的现状及困难</vt:lpstr>
      <vt:lpstr>PowerPoint 演示文稿</vt:lpstr>
      <vt:lpstr>PowerPoint 演示文稿</vt:lpstr>
      <vt:lpstr>多探测器联合观测</vt:lpstr>
      <vt:lpstr>LHAASO的宇宙线能谱测量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总结和展望</vt:lpstr>
      <vt:lpstr>谢谢大家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LHAASO对宇宙线分成份能谱的测量预期 </dc:title>
  <dc:creator>unknown</dc:creator>
  <cp:lastModifiedBy>chensz</cp:lastModifiedBy>
  <cp:revision>9</cp:revision>
  <dcterms:created xsi:type="dcterms:W3CDTF">2018-09-28T05:16:41Z</dcterms:created>
  <dcterms:modified xsi:type="dcterms:W3CDTF">2018-10-10T15:20:39Z</dcterms:modified>
</cp:coreProperties>
</file>