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5" r:id="rId5"/>
    <p:sldId id="310" r:id="rId6"/>
    <p:sldId id="321" r:id="rId7"/>
    <p:sldId id="324" r:id="rId8"/>
    <p:sldId id="325" r:id="rId9"/>
    <p:sldId id="327" r:id="rId10"/>
    <p:sldId id="329" r:id="rId11"/>
    <p:sldId id="330" r:id="rId12"/>
    <p:sldId id="331" r:id="rId13"/>
    <p:sldId id="332" r:id="rId14"/>
    <p:sldId id="333" r:id="rId15"/>
    <p:sldId id="335" r:id="rId16"/>
    <p:sldId id="334" r:id="rId17"/>
    <p:sldId id="336" r:id="rId18"/>
    <p:sldId id="337" r:id="rId19"/>
    <p:sldId id="341" r:id="rId20"/>
    <p:sldId id="338" r:id="rId21"/>
    <p:sldId id="339" r:id="rId22"/>
    <p:sldId id="340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</p:sldIdLst>
  <p:sldSz cx="12188825" cy="6858000"/>
  <p:notesSz cx="6858000" cy="9144000"/>
  <p:custDataLst>
    <p:tags r:id="rId34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56E6107-4F70-4432-81A1-E9329BDC8361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2018/10/11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760B032-84D0-4C37-BA11-143E54573B20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3199CD-3E1B-4AE6-990F-76F925F5EA9F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 smtClean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C847F5-93BF-420F-8B65-846E937E9C1A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377329-BC83-4AA4-8C27-9230F654D81D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590CACB-45F2-4467-AFEF-2FAF076B81D1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A013F82-EE5E-44EE-A61D-E31C6657F26F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5F8077-0E3A-4E2F-B75E-22C62A81D703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l" rtl="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l" rtl="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7CC0278-CB38-4147-A3E5-29E0B37DAE13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A013F82-EE5E-44EE-A61D-E31C6657F26F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3F0142-28F1-4EAE-A000-8206DFCC5E82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BB1F61-C412-4D7C-8881-587417A7B600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69E5D7-6C97-4873-B82C-4B22B2F17496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3E930-C3B3-4585-8A26-00F140A7FB77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6EF46F-E0E0-460C-B765-9380271A0BA1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C63F3C3-2912-4537-AF96-286DDB4356FC}" type="datetime1">
              <a:rPr lang="zh-CN" altLang="en-US" smtClean="0"/>
              <a:pPr/>
              <a:t>2018/10/11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A013F82-EE5E-44EE-A61D-E31C6657F26F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33772" y="1484784"/>
            <a:ext cx="11593288" cy="2895600"/>
          </a:xfrm>
        </p:spPr>
        <p:txBody>
          <a:bodyPr rtlCol="0">
            <a:normAutofit/>
          </a:bodyPr>
          <a:lstStyle/>
          <a:p>
            <a:pPr rtl="0"/>
            <a:r>
              <a:rPr lang="en-US" sz="4800" b="1" dirty="0" smtClean="0"/>
              <a:t>LHAASO </a:t>
            </a:r>
            <a:r>
              <a:rPr lang="zh-CN" altLang="en-US" sz="4800" b="1" dirty="0" smtClean="0"/>
              <a:t>联合观测对研究宇宙线膝起源的预期</a:t>
            </a:r>
            <a:r>
              <a:rPr lang="zh-CN" altLang="en-US" sz="3200" dirty="0" smtClean="0"/>
              <a:t>与</a:t>
            </a:r>
            <a:r>
              <a:rPr lang="en-US" altLang="zh-CN" sz="4800" b="1" dirty="0" smtClean="0"/>
              <a:t>KM2A</a:t>
            </a:r>
            <a:r>
              <a:rPr lang="zh-CN" altLang="en-US" sz="4800" b="1" dirty="0" smtClean="0"/>
              <a:t>成份区分初步</a:t>
            </a:r>
            <a:endParaRPr lang="en-US" sz="4800" b="1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 smtClean="0"/>
              <a:t>报告人</a:t>
            </a:r>
            <a:r>
              <a:rPr lang="en-US" altLang="zh-CN" dirty="0" smtClean="0"/>
              <a:t>: </a:t>
            </a:r>
            <a:r>
              <a:rPr lang="zh-CN" altLang="en-US" dirty="0" smtClean="0"/>
              <a:t>靳超</a:t>
            </a:r>
            <a:endParaRPr lang="en-US" altLang="zh-CN" dirty="0" smtClean="0"/>
          </a:p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尹丽巧，武莎</a:t>
            </a:r>
            <a:r>
              <a:rPr lang="en-US" altLang="zh-CN" dirty="0" smtClean="0"/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陈松站，何会海，陈秀林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46672"/>
            <a:ext cx="2213556" cy="13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250401"/>
            <a:ext cx="4196988" cy="3204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305" y="250401"/>
            <a:ext cx="4293341" cy="3109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08" y="3672762"/>
            <a:ext cx="4207636" cy="31557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438" y="3672762"/>
            <a:ext cx="4252208" cy="315572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230427"/>
            <a:ext cx="175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observation</a:t>
            </a:r>
            <a:endParaRPr lang="en-US" altLang="zh-CN" dirty="0"/>
          </a:p>
          <a:p>
            <a:r>
              <a:rPr lang="en-US" altLang="zh-CN" dirty="0"/>
              <a:t>A-dependent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0" y="4221088"/>
            <a:ext cx="1557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pseudo </a:t>
            </a:r>
            <a:r>
              <a:rPr lang="en-US" altLang="zh-CN" dirty="0"/>
              <a:t>experiment</a:t>
            </a:r>
          </a:p>
          <a:p>
            <a:r>
              <a:rPr lang="en-US" altLang="zh-CN" dirty="0"/>
              <a:t>Z-dependent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341055" y="54868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Significance =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1055" y="922294"/>
            <a:ext cx="1808149" cy="7827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1055" y="1988840"/>
            <a:ext cx="799586" cy="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5780" y="33265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存在精细结构，对结果有较大影响，用</a:t>
            </a: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law</a:t>
            </a:r>
            <a:r>
              <a:rPr lang="zh-CN" altLang="en-US" dirty="0"/>
              <a:t>拟合给出</a:t>
            </a:r>
            <a:r>
              <a:rPr lang="en-US" altLang="zh-CN" dirty="0"/>
              <a:t>GX model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978987"/>
            <a:ext cx="4788811" cy="16561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66420" y="1340768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Significance =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448" y="1380713"/>
            <a:ext cx="618351" cy="2894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2780928"/>
            <a:ext cx="4852537" cy="34660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461" y="2750776"/>
            <a:ext cx="46386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20963" y="1127907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r>
              <a:rPr lang="zh-CN" altLang="en-US" dirty="0" smtClean="0"/>
              <a:t>依赖</a:t>
            </a:r>
            <a:r>
              <a:rPr lang="zh-CN" altLang="en-US" dirty="0"/>
              <a:t>成分膝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53850" y="154467"/>
            <a:ext cx="9144001" cy="1371600"/>
          </a:xfrm>
        </p:spPr>
        <p:txBody>
          <a:bodyPr/>
          <a:lstStyle/>
          <a:p>
            <a:r>
              <a:rPr lang="zh-CN" altLang="en-US" dirty="0" smtClean="0"/>
              <a:t>分析和结果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2728" y="1651965"/>
            <a:ext cx="6382768" cy="4114801"/>
          </a:xfrm>
        </p:spPr>
        <p:txBody>
          <a:bodyPr/>
          <a:lstStyle/>
          <a:p>
            <a:r>
              <a:rPr lang="en-US" altLang="zh-CN" dirty="0"/>
              <a:t>GAMMA</a:t>
            </a:r>
            <a:r>
              <a:rPr lang="zh-CN" altLang="en-US" dirty="0"/>
              <a:t> </a:t>
            </a:r>
            <a:r>
              <a:rPr lang="en-US" altLang="zh-CN" dirty="0"/>
              <a:t>fitting result</a:t>
            </a:r>
          </a:p>
          <a:p>
            <a:r>
              <a:rPr lang="en-US" altLang="zh-CN" dirty="0"/>
              <a:t>H0</a:t>
            </a:r>
            <a:r>
              <a:rPr lang="zh-CN" altLang="en-US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 A-dependent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H1 </a:t>
            </a:r>
            <a:r>
              <a:rPr lang="en-US" altLang="zh-CN" dirty="0">
                <a:sym typeface="Wingdings" panose="05000000000000000000" pitchFamily="2" charset="2"/>
              </a:rPr>
              <a:t> Z-dependent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Sharp </a:t>
            </a:r>
            <a:r>
              <a:rPr lang="en-US" altLang="zh-CN" dirty="0" smtClean="0">
                <a:sym typeface="Wingdings" panose="05000000000000000000" pitchFamily="2" charset="2"/>
              </a:rPr>
              <a:t>knee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Fitting</a:t>
            </a:r>
            <a:r>
              <a:rPr lang="zh-CN" altLang="en-US" dirty="0" smtClean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function</a:t>
            </a:r>
            <a:r>
              <a:rPr lang="zh-CN" altLang="en-US" dirty="0" smtClean="0">
                <a:sym typeface="Wingdings" panose="05000000000000000000" pitchFamily="2" charset="2"/>
              </a:rPr>
              <a:t>（</a:t>
            </a:r>
            <a:r>
              <a:rPr lang="en-US" altLang="zh-CN" dirty="0"/>
              <a:t> poly-</a:t>
            </a:r>
            <a:r>
              <a:rPr lang="en-US" altLang="zh-CN" dirty="0" err="1"/>
              <a:t>gonato</a:t>
            </a:r>
            <a:r>
              <a:rPr lang="en-US" altLang="zh-CN" dirty="0"/>
              <a:t> </a:t>
            </a:r>
            <a:r>
              <a:rPr lang="en-US" altLang="zh-CN" dirty="0" smtClean="0"/>
              <a:t>model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Test Model </a:t>
            </a:r>
            <a:r>
              <a:rPr lang="en-US" altLang="zh-CN" dirty="0">
                <a:sym typeface="Wingdings" panose="05000000000000000000" pitchFamily="2" charset="2"/>
              </a:rPr>
              <a:t>(double power-law function)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50" y="309277"/>
            <a:ext cx="3773321" cy="3574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4" y="3889866"/>
            <a:ext cx="4192612" cy="960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20" y="4828335"/>
            <a:ext cx="8655015" cy="18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772" y="18864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GAMMA model </a:t>
            </a:r>
            <a:r>
              <a:rPr lang="zh-CN" altLang="en-US" dirty="0"/>
              <a:t>拟合的 </a:t>
            </a:r>
            <a:r>
              <a:rPr lang="en-US" altLang="zh-CN" dirty="0"/>
              <a:t>A-dependent</a:t>
            </a:r>
            <a:r>
              <a:rPr lang="zh-CN" altLang="en-US" dirty="0"/>
              <a:t> </a:t>
            </a:r>
            <a:r>
              <a:rPr lang="en-US" altLang="zh-CN" dirty="0"/>
              <a:t>fitting</a:t>
            </a:r>
            <a:r>
              <a:rPr lang="zh-CN" altLang="en-US" dirty="0"/>
              <a:t>给出</a:t>
            </a:r>
            <a:r>
              <a:rPr lang="en-US" altLang="zh-CN" dirty="0"/>
              <a:t>He</a:t>
            </a:r>
            <a:r>
              <a:rPr lang="zh-CN" altLang="en-US" dirty="0"/>
              <a:t>的膝在</a:t>
            </a:r>
            <a:r>
              <a:rPr lang="en-US" altLang="zh-CN" dirty="0"/>
              <a:t>12</a:t>
            </a:r>
            <a:r>
              <a:rPr lang="zh-CN" altLang="en-US" dirty="0"/>
              <a:t> </a:t>
            </a:r>
            <a:r>
              <a:rPr lang="en-US" altLang="zh-CN" dirty="0" err="1"/>
              <a:t>PeV</a:t>
            </a:r>
            <a:r>
              <a:rPr lang="zh-CN" altLang="en-US" dirty="0"/>
              <a:t> </a:t>
            </a:r>
            <a:r>
              <a:rPr lang="en-US" altLang="zh-CN" dirty="0"/>
              <a:t>&gt; 10 </a:t>
            </a:r>
            <a:r>
              <a:rPr lang="en-US" altLang="zh-CN" dirty="0" err="1"/>
              <a:t>PeV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3772" y="692696"/>
            <a:ext cx="527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由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计算显著性，</a:t>
            </a:r>
            <a:r>
              <a:rPr lang="en-US" altLang="zh-CN" dirty="0"/>
              <a:t>p-value = 0.023, </a:t>
            </a:r>
            <a:r>
              <a:rPr lang="zh-CN" altLang="en-US" dirty="0"/>
              <a:t>对应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sigma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36" y="1196752"/>
            <a:ext cx="3760104" cy="5984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07" y="2132856"/>
            <a:ext cx="5283586" cy="3760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452" y="2132856"/>
            <a:ext cx="4931643" cy="37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1804" y="188640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Horandel</a:t>
            </a:r>
            <a:r>
              <a:rPr lang="zh-CN" altLang="en-US" dirty="0"/>
              <a:t> </a:t>
            </a:r>
            <a:r>
              <a:rPr lang="en-US" altLang="zh-CN" dirty="0"/>
              <a:t>model </a:t>
            </a:r>
            <a:r>
              <a:rPr lang="en-US" altLang="zh-CN" dirty="0">
                <a:sym typeface="Wingdings" panose="05000000000000000000" pitchFamily="2" charset="2"/>
              </a:rPr>
              <a:t> soft knee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64119" y="196368"/>
            <a:ext cx="37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A-dependent fitting He knee &gt; 10 </a:t>
            </a:r>
            <a:r>
              <a:rPr lang="en-US" altLang="zh-CN" dirty="0" err="1"/>
              <a:t>PeV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26660" y="220534"/>
            <a:ext cx="343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Test model (poly-</a:t>
            </a:r>
            <a:r>
              <a:rPr lang="en-US" altLang="zh-CN" dirty="0" err="1" smtClean="0"/>
              <a:t>gonato</a:t>
            </a:r>
            <a:r>
              <a:rPr lang="en-US" altLang="zh-CN" dirty="0" smtClean="0"/>
              <a:t> function)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5" y="666915"/>
            <a:ext cx="4261777" cy="31180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2" y="3862027"/>
            <a:ext cx="3890052" cy="2834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332" y="589866"/>
            <a:ext cx="3887757" cy="7214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355188" y="909473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Sigmificance</a:t>
            </a:r>
            <a:r>
              <a:rPr lang="en-US" altLang="zh-CN" dirty="0"/>
              <a:t> = 1 sigma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231" y="1747970"/>
            <a:ext cx="6605458" cy="49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KM2A</a:t>
            </a:r>
            <a:r>
              <a:rPr lang="zh-CN" altLang="en-US" dirty="0"/>
              <a:t>初步能量重建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22413" y="2708920"/>
            <a:ext cx="9134391" cy="331088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联合观测观测时间有限，如果膝由轻成分主导，可能面临能量范围和统计量不够的情况</a:t>
            </a:r>
            <a:endParaRPr lang="en-US" altLang="zh-CN" dirty="0" smtClean="0"/>
          </a:p>
          <a:p>
            <a:r>
              <a:rPr lang="en-US" altLang="zh-CN" dirty="0" smtClean="0"/>
              <a:t>KM2A</a:t>
            </a:r>
            <a:r>
              <a:rPr lang="zh-CN" altLang="en-US" dirty="0" smtClean="0"/>
              <a:t>具有覆盖面积广（</a:t>
            </a:r>
            <a:r>
              <a:rPr lang="en-US" altLang="zh-CN" dirty="0" smtClean="0"/>
              <a:t>1 km2</a:t>
            </a:r>
            <a:r>
              <a:rPr lang="zh-CN" altLang="en-US" dirty="0" smtClean="0"/>
              <a:t>）</a:t>
            </a:r>
            <a:r>
              <a:rPr lang="en-US" altLang="zh-CN" dirty="0" smtClean="0"/>
              <a:t>,</a:t>
            </a:r>
            <a:r>
              <a:rPr lang="zh-CN" altLang="en-US" dirty="0" smtClean="0"/>
              <a:t>全天候的优点</a:t>
            </a:r>
            <a:endParaRPr lang="en-US" altLang="zh-CN" dirty="0" smtClean="0"/>
          </a:p>
          <a:p>
            <a:r>
              <a:rPr lang="zh-CN" altLang="en-US" dirty="0" smtClean="0"/>
              <a:t>可以研究利用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做成分</a:t>
            </a:r>
            <a:r>
              <a:rPr lang="zh-CN" altLang="en-US" dirty="0"/>
              <a:t>区分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88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60873" y="1143488"/>
            <a:ext cx="49279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严格的</a:t>
            </a:r>
            <a:r>
              <a:rPr lang="en-US" altLang="zh-CN" dirty="0" smtClean="0"/>
              <a:t>cut</a:t>
            </a:r>
            <a:r>
              <a:rPr lang="zh-CN" altLang="en-US" dirty="0" smtClean="0"/>
              <a:t>条件：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ED</a:t>
            </a:r>
            <a:r>
              <a:rPr lang="zh-CN" altLang="en-US" dirty="0" smtClean="0"/>
              <a:t>触发探测器＞</a:t>
            </a:r>
            <a:r>
              <a:rPr lang="en-US" altLang="zh-CN" dirty="0" smtClean="0"/>
              <a:t>15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重建芯位</a:t>
            </a:r>
            <a:r>
              <a:rPr lang="en-US" altLang="zh-CN" dirty="0" smtClean="0"/>
              <a:t>200m ~ 500m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重建天顶角 </a:t>
            </a:r>
            <a:r>
              <a:rPr lang="en-US" altLang="zh-CN" dirty="0" smtClean="0"/>
              <a:t>&lt; 35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参与重建的</a:t>
            </a:r>
            <a:r>
              <a:rPr lang="en-US" altLang="zh-CN" dirty="0" smtClean="0"/>
              <a:t>hit / </a:t>
            </a:r>
            <a:r>
              <a:rPr lang="zh-CN" altLang="en-US" dirty="0"/>
              <a:t> </a:t>
            </a:r>
            <a:r>
              <a:rPr lang="zh-CN" altLang="en-US" dirty="0" smtClean="0"/>
              <a:t>总</a:t>
            </a:r>
            <a:r>
              <a:rPr lang="en-US" altLang="zh-CN" dirty="0" smtClean="0"/>
              <a:t>hit &gt; 0.3 (</a:t>
            </a:r>
            <a:r>
              <a:rPr lang="zh-CN" altLang="en-US" dirty="0" smtClean="0"/>
              <a:t>过滤高噪声事例</a:t>
            </a:r>
            <a:r>
              <a:rPr lang="en-US" altLang="zh-CN" dirty="0" smtClean="0"/>
              <a:t>)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阵列内外事例判别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966774"/>
            <a:ext cx="6715125" cy="4619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51494" y="3573016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归一化到</a:t>
            </a:r>
            <a:r>
              <a:rPr lang="en-US" altLang="zh-CN" dirty="0" err="1" smtClean="0"/>
              <a:t>Horandel</a:t>
            </a:r>
            <a:r>
              <a:rPr lang="zh-CN" altLang="en-US" dirty="0" smtClean="0"/>
              <a:t>能谱</a:t>
            </a:r>
            <a:r>
              <a:rPr lang="en-US" altLang="zh-CN" dirty="0" smtClean="0"/>
              <a:t> 1yr </a:t>
            </a:r>
            <a:r>
              <a:rPr lang="zh-CN" altLang="en-US" dirty="0"/>
              <a:t>观测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41595" y="4198813"/>
            <a:ext cx="150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阈值</a:t>
            </a:r>
            <a:r>
              <a:rPr lang="en-US" altLang="zh-CN" dirty="0" smtClean="0"/>
              <a:t>~100 </a:t>
            </a:r>
            <a:r>
              <a:rPr lang="en-US" altLang="zh-CN" dirty="0" err="1" smtClean="0"/>
              <a:t>TeV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54678" y="529244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关注高能段，需要避免低能段的污染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61764" y="243373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投点半径</a:t>
            </a:r>
            <a:r>
              <a:rPr lang="en-US" altLang="zh-CN" dirty="0" smtClean="0"/>
              <a:t>	: 700 m</a:t>
            </a:r>
          </a:p>
          <a:p>
            <a:r>
              <a:rPr lang="zh-CN" altLang="en-US" dirty="0" smtClean="0"/>
              <a:t>投点角度范围</a:t>
            </a:r>
            <a:r>
              <a:rPr lang="en-US" altLang="zh-CN" dirty="0" smtClean="0"/>
              <a:t>	: &lt; 60 </a:t>
            </a:r>
            <a:r>
              <a:rPr lang="en-US" altLang="zh-CN" dirty="0" err="1" smtClean="0"/>
              <a:t>deg</a:t>
            </a:r>
            <a:endParaRPr lang="en-US" altLang="zh-CN" dirty="0" smtClean="0"/>
          </a:p>
          <a:p>
            <a:r>
              <a:rPr lang="zh-CN" altLang="en-US" dirty="0" smtClean="0"/>
              <a:t>成分</a:t>
            </a:r>
            <a:r>
              <a:rPr lang="en-US" altLang="zh-CN" dirty="0" smtClean="0"/>
              <a:t>: P, He, CNO, </a:t>
            </a:r>
            <a:r>
              <a:rPr lang="en-US" altLang="zh-CN" dirty="0" err="1" smtClean="0"/>
              <a:t>MgAlSi</a:t>
            </a:r>
            <a:r>
              <a:rPr lang="en-US" altLang="zh-CN" dirty="0" smtClean="0"/>
              <a:t>, Fe (1: 1: 1: 1: 1)		</a:t>
            </a:r>
          </a:p>
          <a:p>
            <a:r>
              <a:rPr lang="zh-CN" altLang="en-US" dirty="0" smtClean="0"/>
              <a:t>能段</a:t>
            </a:r>
            <a:r>
              <a:rPr lang="en-US" altLang="zh-CN" dirty="0" smtClean="0"/>
              <a:t>: 10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~ 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, 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~ 1 </a:t>
            </a:r>
            <a:r>
              <a:rPr lang="en-US" altLang="zh-CN" dirty="0" err="1" smtClean="0"/>
              <a:t>PeV</a:t>
            </a:r>
            <a:r>
              <a:rPr lang="en-US" altLang="zh-CN" dirty="0" smtClean="0"/>
              <a:t>, 1 </a:t>
            </a:r>
            <a:r>
              <a:rPr lang="en-US" altLang="zh-CN" dirty="0" err="1" smtClean="0"/>
              <a:t>PeV</a:t>
            </a:r>
            <a:r>
              <a:rPr lang="en-US" altLang="zh-CN" dirty="0" smtClean="0"/>
              <a:t> ~ 10 </a:t>
            </a:r>
            <a:r>
              <a:rPr lang="en-US" altLang="zh-CN" dirty="0" err="1" smtClean="0"/>
              <a:t>PeV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9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550349"/>
            <a:ext cx="5342632" cy="49685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5494"/>
            <a:ext cx="3282798" cy="3038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82" y="3037058"/>
            <a:ext cx="4120770" cy="38112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1844" y="332656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KM2A </a:t>
            </a:r>
            <a:r>
              <a:rPr lang="zh-CN" altLang="en-US" dirty="0" smtClean="0"/>
              <a:t>铜钱形状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89202" y="967278"/>
            <a:ext cx="595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修正到目标半径</a:t>
            </a:r>
            <a:r>
              <a:rPr lang="en-US" altLang="zh-CN" dirty="0" smtClean="0"/>
              <a:t>700m</a:t>
            </a:r>
            <a:r>
              <a:rPr lang="zh-CN" altLang="en-US" dirty="0" smtClean="0"/>
              <a:t>的全覆盖阵列，补全缺失的</a:t>
            </a:r>
            <a:r>
              <a:rPr lang="en-US" altLang="zh-CN" dirty="0" smtClean="0"/>
              <a:t>ED, MD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9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217100"/>
            <a:ext cx="4211391" cy="3463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52" y="2175402"/>
            <a:ext cx="4143967" cy="35223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1884" y="404664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修正前后比较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V1</a:t>
            </a:r>
            <a:r>
              <a:rPr lang="zh-CN" altLang="en-US" dirty="0"/>
              <a:t>：修正前</a:t>
            </a:r>
            <a:endParaRPr lang="en-US" altLang="zh-CN" dirty="0"/>
          </a:p>
          <a:p>
            <a:r>
              <a:rPr lang="en-US" altLang="zh-CN" dirty="0"/>
              <a:t>V2</a:t>
            </a:r>
            <a:r>
              <a:rPr lang="zh-CN" altLang="en-US" dirty="0"/>
              <a:t>：修正后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10236" y="1595259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Proton 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~ 1 </a:t>
            </a:r>
            <a:r>
              <a:rPr lang="en-US" altLang="zh-CN" dirty="0" err="1" smtClean="0"/>
              <a:t>PeV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66620" y="5723919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 </a:t>
            </a:r>
            <a:r>
              <a:rPr lang="zh-CN" altLang="en-US" dirty="0" smtClean="0"/>
              <a:t>光电子数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66020" y="5748391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D </a:t>
            </a:r>
            <a:r>
              <a:rPr lang="zh-CN" altLang="en-US" dirty="0"/>
              <a:t>光电子数</a:t>
            </a:r>
          </a:p>
        </p:txBody>
      </p:sp>
    </p:spTree>
    <p:extLst>
      <p:ext uri="{BB962C8B-B14F-4D97-AF65-F5344CB8AC3E}">
        <p14:creationId xmlns:p14="http://schemas.microsoft.com/office/powerpoint/2010/main" val="27270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481" y="0"/>
            <a:ext cx="9144001" cy="1371600"/>
          </a:xfrm>
        </p:spPr>
        <p:txBody>
          <a:bodyPr/>
          <a:lstStyle/>
          <a:p>
            <a:r>
              <a:rPr lang="zh-CN" altLang="en-US" dirty="0" smtClean="0"/>
              <a:t>寻找与原初成分无关的变量重建能量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1" y="1517716"/>
            <a:ext cx="3509668" cy="10989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232" y="3176972"/>
            <a:ext cx="3811388" cy="31377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5" y="3179055"/>
            <a:ext cx="3883087" cy="3137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20" y="3176973"/>
            <a:ext cx="3848125" cy="31372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0861" y="1484784"/>
            <a:ext cx="780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Ped</a:t>
            </a:r>
            <a:endParaRPr lang="en-US" altLang="zh-CN" sz="2400" dirty="0" smtClean="0"/>
          </a:p>
          <a:p>
            <a:r>
              <a:rPr lang="en-US" altLang="zh-CN" sz="2400" dirty="0" err="1" smtClean="0"/>
              <a:t>Pmd</a:t>
            </a:r>
            <a:endParaRPr lang="en-US" altLang="zh-CN" sz="2400" dirty="0" smtClean="0"/>
          </a:p>
          <a:p>
            <a:r>
              <a:rPr lang="en-US" altLang="zh-CN" sz="2400" dirty="0" err="1" smtClean="0"/>
              <a:t>Pem</a:t>
            </a:r>
            <a:endParaRPr lang="en-US" altLang="zh-CN" sz="2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660241" y="6418526"/>
            <a:ext cx="54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Ped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433898" y="64185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Pmd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584604" y="6418526"/>
            <a:ext cx="61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Pem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37737" y="2432037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~ 1 </a:t>
            </a:r>
            <a:r>
              <a:rPr lang="en-US" altLang="zh-CN" dirty="0" err="1" smtClean="0"/>
              <a:t>PeV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4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20345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 smtClean="0"/>
              <a:t>LHAASO</a:t>
            </a:r>
            <a:r>
              <a:rPr lang="zh-CN" altLang="en-US" dirty="0" smtClean="0"/>
              <a:t>联合观测对研究宇宙线膝起源的预期</a:t>
            </a:r>
            <a:endParaRPr lang="en-US" altLang="zh-CN" dirty="0" smtClean="0"/>
          </a:p>
          <a:p>
            <a:pPr rtl="0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KM2A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初步能量重建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/>
              <a:t>KM2A</a:t>
            </a:r>
            <a:r>
              <a:rPr lang="zh-CN" altLang="en-US" dirty="0"/>
              <a:t>成分鉴别</a:t>
            </a:r>
            <a:endParaRPr lang="en-US" altLang="zh-CN" dirty="0"/>
          </a:p>
          <a:p>
            <a:pPr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" y="1887250"/>
            <a:ext cx="6419850" cy="478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1124744"/>
            <a:ext cx="5342550" cy="4920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862" y="3652060"/>
            <a:ext cx="4623158" cy="3205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509" y="-14539"/>
            <a:ext cx="4448543" cy="36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KM2A</a:t>
            </a:r>
            <a:r>
              <a:rPr lang="zh-CN" altLang="en-US" dirty="0" smtClean="0"/>
              <a:t>成分鉴别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KM2A</a:t>
            </a:r>
            <a:r>
              <a:rPr lang="zh-CN" altLang="en-US" dirty="0" smtClean="0"/>
              <a:t> 包含两种探测器，同时探测器的几何排列不是</a:t>
            </a:r>
            <a:r>
              <a:rPr lang="en-US" altLang="zh-CN" dirty="0" smtClean="0"/>
              <a:t>regular grid </a:t>
            </a:r>
            <a:r>
              <a:rPr lang="en-US" altLang="zh-CN" dirty="0" smtClean="0">
                <a:sym typeface="Wingdings" panose="05000000000000000000" pitchFamily="2" charset="2"/>
              </a:rPr>
              <a:t> </a:t>
            </a:r>
            <a:r>
              <a:rPr lang="zh-CN" altLang="en-US" b="1" dirty="0" smtClean="0">
                <a:solidFill>
                  <a:srgbClr val="FF0000"/>
                </a:solidFill>
              </a:rPr>
              <a:t>图像处理中广泛使用的神经网络模型</a:t>
            </a:r>
            <a:r>
              <a:rPr lang="en-US" altLang="zh-CN" b="1" dirty="0" smtClean="0">
                <a:solidFill>
                  <a:srgbClr val="FF0000"/>
                </a:solidFill>
              </a:rPr>
              <a:t>(CNN, RNN……)</a:t>
            </a:r>
            <a:r>
              <a:rPr lang="zh-CN" altLang="en-US" b="1" dirty="0" smtClean="0">
                <a:solidFill>
                  <a:srgbClr val="FF0000"/>
                </a:solidFill>
              </a:rPr>
              <a:t>无法直接应用在</a:t>
            </a:r>
            <a:r>
              <a:rPr lang="en-US" altLang="zh-CN" b="1" dirty="0" smtClean="0">
                <a:solidFill>
                  <a:srgbClr val="FF0000"/>
                </a:solidFill>
              </a:rPr>
              <a:t>KM2A</a:t>
            </a:r>
            <a:r>
              <a:rPr lang="zh-CN" altLang="en-US" b="1" dirty="0" smtClean="0">
                <a:solidFill>
                  <a:srgbClr val="FF0000"/>
                </a:solidFill>
              </a:rPr>
              <a:t>上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KM2A </a:t>
            </a:r>
            <a:r>
              <a:rPr lang="en-US" altLang="zh-CN" dirty="0" smtClean="0">
                <a:sym typeface="Wingdings" panose="05000000000000000000" pitchFamily="2" charset="2"/>
              </a:rPr>
              <a:t> sensor network  </a:t>
            </a:r>
            <a:r>
              <a:rPr lang="en-US" altLang="zh-CN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Graph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54" y="3707085"/>
            <a:ext cx="2401419" cy="2602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80612" y="630932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KM2A ED &amp; MD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482" y="3692015"/>
            <a:ext cx="2343721" cy="26729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59924" y="6364937"/>
            <a:ext cx="402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KM2A ED layout and event (regular grid)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071" y="3693444"/>
            <a:ext cx="2335619" cy="26714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535" y="2705099"/>
            <a:ext cx="3438525" cy="34671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35589" y="6309320"/>
            <a:ext cx="231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Graph (nodes + edges)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54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构建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事例的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数据结构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1804" y="2204864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 node (ED or MD): </a:t>
            </a:r>
          </a:p>
          <a:p>
            <a:r>
              <a:rPr lang="en-US" altLang="zh-CN" dirty="0" smtClean="0"/>
              <a:t>6 </a:t>
            </a:r>
            <a:r>
              <a:rPr lang="en-US" altLang="zh-CN" dirty="0" err="1" smtClean="0"/>
              <a:t>adjacents</a:t>
            </a:r>
            <a:r>
              <a:rPr lang="en-US" altLang="zh-CN" dirty="0" smtClean="0"/>
              <a:t>: 6</a:t>
            </a:r>
            <a:r>
              <a:rPr lang="zh-CN" altLang="en-US" dirty="0" smtClean="0"/>
              <a:t> </a:t>
            </a:r>
            <a:r>
              <a:rPr lang="en-US" altLang="zh-CN" dirty="0" smtClean="0"/>
              <a:t>nearest neighbors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1804" y="3118793"/>
            <a:ext cx="517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离芯位距离</a:t>
            </a:r>
            <a:r>
              <a:rPr lang="en-US" altLang="zh-CN" dirty="0" smtClean="0"/>
              <a:t>200m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ED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MD</a:t>
            </a:r>
            <a:r>
              <a:rPr lang="zh-CN" altLang="en-US" dirty="0" smtClean="0"/>
              <a:t>构造一个事例的</a:t>
            </a:r>
            <a:r>
              <a:rPr lang="en-US" altLang="zh-CN" dirty="0" smtClean="0"/>
              <a:t>Graph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46893"/>
              </p:ext>
            </p:extLst>
          </p:nvPr>
        </p:nvGraphicFramePr>
        <p:xfrm>
          <a:off x="26534" y="4080833"/>
          <a:ext cx="49685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310"/>
                <a:gridCol w="864096"/>
                <a:gridCol w="2160240"/>
                <a:gridCol w="9889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Log(</a:t>
                      </a:r>
                      <a:r>
                        <a:rPr lang="en-US" altLang="zh-CN" dirty="0" err="1" smtClean="0"/>
                        <a:t>pe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err="1" smtClean="0"/>
                        <a:t>cos</a:t>
                      </a:r>
                      <a:r>
                        <a:rPr lang="en-US" altLang="zh-CN" dirty="0" smtClean="0"/>
                        <a:t>(theta))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dr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2.7488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126.42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3.9907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125.623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2.0719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144.514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4.9206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187.477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690205" y="3571057"/>
            <a:ext cx="16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 (n*4)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68679"/>
              </p:ext>
            </p:extLst>
          </p:nvPr>
        </p:nvGraphicFramePr>
        <p:xfrm>
          <a:off x="5091306" y="4077072"/>
          <a:ext cx="6907761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58"/>
                <a:gridCol w="576064"/>
                <a:gridCol w="576064"/>
                <a:gridCol w="1296144"/>
                <a:gridCol w="1368152"/>
                <a:gridCol w="1080120"/>
                <a:gridCol w="1440159"/>
              </a:tblGrid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0m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5m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55m</a:t>
                      </a:r>
                      <a:endParaRPr lang="zh-CN" altLang="en-US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\</a:t>
                      </a:r>
                      <a:endParaRPr lang="zh-CN" altLang="en-US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750596" y="3571057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Edge info (n*n*15)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9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3838575" cy="3543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2052" y="1215767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Proton</a:t>
            </a:r>
            <a:r>
              <a:rPr lang="zh-CN" altLang="en-US" dirty="0" smtClean="0"/>
              <a:t>  </a:t>
            </a:r>
            <a:r>
              <a:rPr lang="en-US" altLang="zh-CN" dirty="0" smtClean="0"/>
              <a:t>60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TeV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7" y="1700808"/>
            <a:ext cx="3796013" cy="35547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75600" y="1215767"/>
            <a:ext cx="164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Proton</a:t>
            </a:r>
            <a:r>
              <a:rPr lang="zh-CN" altLang="en-US" dirty="0" smtClean="0"/>
              <a:t>  </a:t>
            </a:r>
            <a:r>
              <a:rPr lang="en-US" altLang="zh-CN" dirty="0" smtClean="0"/>
              <a:t>300TeV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44" y="1669082"/>
            <a:ext cx="3744416" cy="357502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40008" y="1215767"/>
            <a:ext cx="147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Proton</a:t>
            </a:r>
            <a:r>
              <a:rPr lang="zh-CN" altLang="en-US" dirty="0" smtClean="0"/>
              <a:t> 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72281" y="5805264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Node </a:t>
            </a:r>
            <a:r>
              <a:rPr lang="zh-CN" altLang="en-US" dirty="0" smtClean="0"/>
              <a:t>随能量增加而增加， 内存和计算负担严重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16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5780" y="332656"/>
            <a:ext cx="11311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降采样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0~10m, 20~30m, 40m~50m, 60m~70m, 80m~90m, 100m~110m, 120m~130m, 140m~150m, 160m~170m, 180m~190m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0" y="1925747"/>
            <a:ext cx="3412901" cy="34420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66184" y="1541453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Proton</a:t>
            </a:r>
            <a:r>
              <a:rPr lang="zh-CN" altLang="en-US" dirty="0"/>
              <a:t>  </a:t>
            </a:r>
            <a:r>
              <a:rPr lang="en-US" altLang="zh-CN" dirty="0"/>
              <a:t>60</a:t>
            </a:r>
            <a:r>
              <a:rPr lang="zh-CN" altLang="en-US" dirty="0"/>
              <a:t> </a:t>
            </a:r>
            <a:r>
              <a:rPr lang="en-US" altLang="zh-CN" dirty="0" err="1"/>
              <a:t>TeV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68" y="1925747"/>
            <a:ext cx="4155046" cy="3432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06685" y="1541453"/>
            <a:ext cx="164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Proton</a:t>
            </a:r>
            <a:r>
              <a:rPr lang="zh-CN" altLang="en-US" dirty="0"/>
              <a:t>  </a:t>
            </a:r>
            <a:r>
              <a:rPr lang="en-US" altLang="zh-CN" dirty="0"/>
              <a:t>300TeV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267" y="1926192"/>
            <a:ext cx="3528392" cy="343906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215376" y="1556415"/>
            <a:ext cx="147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Proton</a:t>
            </a:r>
            <a:r>
              <a:rPr lang="zh-CN" altLang="en-US" dirty="0"/>
              <a:t> 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 err="1"/>
              <a:t>PeV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6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9900594" cy="1371600"/>
          </a:xfrm>
        </p:spPr>
        <p:txBody>
          <a:bodyPr/>
          <a:lstStyle/>
          <a:p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Neural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(MPNN)</a:t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1603988"/>
            <a:ext cx="7951009" cy="504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1" y="3448587"/>
            <a:ext cx="3441486" cy="15121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241" y="2109976"/>
            <a:ext cx="2727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Node embedding Function</a:t>
            </a:r>
          </a:p>
          <a:p>
            <a:r>
              <a:rPr lang="en-US" altLang="zh-CN" dirty="0" smtClean="0"/>
              <a:t>Message Function</a:t>
            </a:r>
          </a:p>
          <a:p>
            <a:r>
              <a:rPr lang="en-US" altLang="zh-CN" dirty="0" smtClean="0"/>
              <a:t>Update Function</a:t>
            </a:r>
          </a:p>
          <a:p>
            <a:r>
              <a:rPr lang="en-US" altLang="zh-CN" dirty="0" smtClean="0"/>
              <a:t>Vote Function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349" y="90194"/>
            <a:ext cx="36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J. </a:t>
            </a:r>
            <a:r>
              <a:rPr lang="en-US" altLang="zh-CN" dirty="0" err="1" smtClean="0"/>
              <a:t>Glimer</a:t>
            </a:r>
            <a:r>
              <a:rPr lang="en-US" altLang="zh-CN" dirty="0" smtClean="0"/>
              <a:t>, 2017 (</a:t>
            </a:r>
            <a:r>
              <a:rPr lang="en-US" altLang="zh-CN" dirty="0"/>
              <a:t>Q</a:t>
            </a:r>
            <a:r>
              <a:rPr lang="en-US" altLang="zh-CN" dirty="0" smtClean="0"/>
              <a:t>uantum Chemistry)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42691" y="11189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MR10"/>
              </a:rPr>
              <a:t>M. </a:t>
            </a:r>
            <a:r>
              <a:rPr lang="en-US" altLang="zh-CN" dirty="0" err="1" smtClean="0">
                <a:latin typeface="CMR10"/>
              </a:rPr>
              <a:t>Abdughani</a:t>
            </a:r>
            <a:r>
              <a:rPr lang="en-US" altLang="zh-CN" dirty="0" smtClean="0">
                <a:latin typeface="CMR10"/>
              </a:rPr>
              <a:t>, 2018 (Top-</a:t>
            </a:r>
            <a:r>
              <a:rPr lang="en-US" altLang="zh-CN" dirty="0" err="1" smtClean="0">
                <a:latin typeface="CMR10"/>
              </a:rPr>
              <a:t>squarks</a:t>
            </a:r>
            <a:r>
              <a:rPr lang="en-US" altLang="zh-CN" dirty="0" smtClean="0">
                <a:latin typeface="CMR10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19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0874"/>
            <a:ext cx="11593288" cy="6717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Graph NN (~1000 </a:t>
            </a:r>
            <a:r>
              <a:rPr lang="en-US" altLang="zh-CN" dirty="0" err="1" smtClean="0"/>
              <a:t>params</a:t>
            </a:r>
            <a:r>
              <a:rPr lang="en-US" altLang="zh-CN" dirty="0" smtClean="0"/>
              <a:t>)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CNN (~26000 </a:t>
            </a:r>
            <a:r>
              <a:rPr lang="en-US" altLang="zh-CN" dirty="0" err="1" smtClean="0"/>
              <a:t>params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54" y="1023966"/>
            <a:ext cx="4309536" cy="2932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023" y="1023966"/>
            <a:ext cx="4546392" cy="2854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04" y="3934630"/>
            <a:ext cx="4402375" cy="2908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4155" y="2032607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/>
              <a:t>P+He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767999" y="4879212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P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954" y="4012061"/>
            <a:ext cx="4309536" cy="28457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594" y="107818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训练事例数</a:t>
            </a:r>
            <a:r>
              <a:rPr lang="en-US" altLang="zh-CN" dirty="0" smtClean="0"/>
              <a:t>~3000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49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预期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年联合观测可以有效区分轻成分膝在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以下的</a:t>
            </a:r>
            <a:r>
              <a:rPr lang="en-US" altLang="zh-CN" dirty="0" smtClean="0"/>
              <a:t>A</a:t>
            </a:r>
            <a:r>
              <a:rPr lang="zh-CN" altLang="en-US" dirty="0" smtClean="0"/>
              <a:t>依赖和</a:t>
            </a:r>
            <a:r>
              <a:rPr lang="en-US" altLang="zh-CN" dirty="0" smtClean="0"/>
              <a:t>Z</a:t>
            </a:r>
            <a:r>
              <a:rPr lang="zh-CN" altLang="en-US" dirty="0" smtClean="0"/>
              <a:t>依赖</a:t>
            </a:r>
            <a:endParaRPr lang="en-US" altLang="zh-CN" dirty="0" smtClean="0"/>
          </a:p>
          <a:p>
            <a:r>
              <a:rPr lang="zh-CN" altLang="en-US" dirty="0" smtClean="0"/>
              <a:t>利用</a:t>
            </a:r>
            <a:r>
              <a:rPr lang="en-US" altLang="zh-CN" dirty="0" smtClean="0"/>
              <a:t>ED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MD</a:t>
            </a:r>
            <a:r>
              <a:rPr lang="zh-CN" altLang="en-US" dirty="0" smtClean="0"/>
              <a:t>的光电子数可以构造近似成分无关的变量来重建能量，在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能量分辨</a:t>
            </a:r>
            <a:r>
              <a:rPr lang="en-US" altLang="zh-CN" dirty="0" smtClean="0"/>
              <a:t>&lt;20%</a:t>
            </a:r>
          </a:p>
          <a:p>
            <a:r>
              <a:rPr lang="zh-CN" altLang="en-US" dirty="0" smtClean="0"/>
              <a:t>完成了搭建基于图网络的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成分区分系统</a:t>
            </a:r>
            <a:r>
              <a:rPr lang="en-US" altLang="zh-CN" dirty="0" smtClean="0"/>
              <a:t>,</a:t>
            </a:r>
            <a:r>
              <a:rPr lang="zh-CN" altLang="en-US" dirty="0" smtClean="0"/>
              <a:t> 继续增加模拟数据量，研究如何调整数据结构，模型，参数，来提高</a:t>
            </a:r>
            <a:r>
              <a:rPr lang="zh-CN" altLang="en-US" dirty="0"/>
              <a:t>识别</a:t>
            </a:r>
            <a:r>
              <a:rPr lang="zh-CN" altLang="en-US" dirty="0" smtClean="0"/>
              <a:t>能力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LHAASO</a:t>
            </a:r>
            <a:r>
              <a:rPr lang="zh-CN" altLang="en-US" dirty="0"/>
              <a:t>联合观测对研究宇宙线膝起源的预期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966620" y="138434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宇宙线膝的研究现状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767562"/>
            <a:ext cx="4180965" cy="51054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75251" y="139867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总体 </a:t>
            </a:r>
            <a:r>
              <a:rPr lang="en-US" altLang="zh-CN" dirty="0" smtClean="0"/>
              <a:t>-2.7</a:t>
            </a:r>
            <a:r>
              <a:rPr lang="zh-CN" altLang="en-US" dirty="0" smtClean="0"/>
              <a:t> 幂律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380289" y="1702606"/>
            <a:ext cx="2723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 err="1"/>
              <a:t>PeV</a:t>
            </a:r>
            <a:r>
              <a:rPr lang="zh-CN" altLang="en-US" dirty="0"/>
              <a:t> 幂律 </a:t>
            </a:r>
            <a:r>
              <a:rPr lang="en-US" altLang="zh-CN" dirty="0"/>
              <a:t>-2.7 </a:t>
            </a:r>
            <a:r>
              <a:rPr lang="en-US" altLang="zh-CN" dirty="0">
                <a:sym typeface="Wingdings" panose="05000000000000000000" pitchFamily="2" charset="2"/>
              </a:rPr>
              <a:t> -3.1 (</a:t>
            </a:r>
            <a:r>
              <a:rPr lang="zh-CN" altLang="en-US" dirty="0">
                <a:sym typeface="Wingdings" panose="05000000000000000000" pitchFamily="2" charset="2"/>
              </a:rPr>
              <a:t>膝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96043" y="1382693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膝结构是如何形成的 </a:t>
            </a:r>
            <a:r>
              <a:rPr lang="en-US" altLang="zh-CN" b="1" dirty="0">
                <a:solidFill>
                  <a:schemeClr val="accent1"/>
                </a:solidFill>
              </a:rPr>
              <a:t>?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924944"/>
            <a:ext cx="5192162" cy="3705737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4103598" y="1398674"/>
            <a:ext cx="433519" cy="328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75251" y="2420888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各家实验对膝的测量偏差较大 </a:t>
            </a:r>
            <a:r>
              <a:rPr lang="en-US" altLang="zh-CN" dirty="0" smtClean="0"/>
              <a:t>~15%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宇宙线成分膝的测量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3004394"/>
            <a:ext cx="4378590" cy="38536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4" y="2234220"/>
            <a:ext cx="5452104" cy="46237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2413" y="1916832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KASCADE</a:t>
            </a:r>
            <a:r>
              <a:rPr lang="zh-CN" altLang="en-US" dirty="0"/>
              <a:t> 测量结果支持膝区轻成分主导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重核 </a:t>
            </a:r>
            <a:r>
              <a:rPr lang="en-US" altLang="zh-CN" dirty="0" smtClean="0"/>
              <a:t>80 </a:t>
            </a:r>
            <a:r>
              <a:rPr lang="en-US" altLang="zh-CN" dirty="0" err="1"/>
              <a:t>PeV</a:t>
            </a:r>
            <a:r>
              <a:rPr lang="zh-CN" altLang="en-US" dirty="0"/>
              <a:t>的膝 </a:t>
            </a:r>
            <a:r>
              <a:rPr lang="en-US" altLang="zh-CN" dirty="0">
                <a:sym typeface="Wingdings" panose="05000000000000000000" pitchFamily="2" charset="2"/>
              </a:rPr>
              <a:t> </a:t>
            </a:r>
            <a:r>
              <a:rPr lang="zh-CN" altLang="en-US" dirty="0">
                <a:sym typeface="Wingdings" panose="05000000000000000000" pitchFamily="2" charset="2"/>
              </a:rPr>
              <a:t>膝区轻成分主导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60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3097331"/>
            <a:ext cx="4474106" cy="3752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-982"/>
            <a:ext cx="4176464" cy="3113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329" y="3198885"/>
            <a:ext cx="5132595" cy="36512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97868" y="263691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ASg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737461" y="26064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ARGO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702924" y="386104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ARGO+WFCT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645" y="152130"/>
            <a:ext cx="5494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Asg</a:t>
            </a:r>
            <a:r>
              <a:rPr lang="en-US" altLang="zh-CN" dirty="0"/>
              <a:t> </a:t>
            </a:r>
            <a:r>
              <a:rPr lang="zh-CN" altLang="en-US" dirty="0"/>
              <a:t>测量到原初质子能谱在不到</a:t>
            </a:r>
            <a:r>
              <a:rPr lang="en-US" altLang="zh-CN" dirty="0" err="1"/>
              <a:t>PeV</a:t>
            </a:r>
            <a:r>
              <a:rPr lang="zh-CN" altLang="en-US" dirty="0"/>
              <a:t>能谱幂律 </a:t>
            </a:r>
            <a:r>
              <a:rPr lang="en-US" altLang="zh-CN" dirty="0"/>
              <a:t>~-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，偏离 </a:t>
            </a:r>
            <a:r>
              <a:rPr lang="en-US" altLang="zh-CN" dirty="0"/>
              <a:t>2.7</a:t>
            </a:r>
            <a:r>
              <a:rPr lang="zh-CN" altLang="en-US" dirty="0"/>
              <a:t>的幂</a:t>
            </a:r>
            <a:r>
              <a:rPr lang="zh-CN" altLang="en-US" dirty="0" smtClean="0"/>
              <a:t>律</a:t>
            </a:r>
            <a:endParaRPr lang="en-US" altLang="zh-CN" dirty="0"/>
          </a:p>
          <a:p>
            <a:r>
              <a:rPr lang="en-US" altLang="zh-CN" dirty="0"/>
              <a:t>Proton still dominant at the knee </a:t>
            </a:r>
            <a:r>
              <a:rPr lang="en-US" altLang="zh-CN" dirty="0" smtClean="0"/>
              <a:t>?</a:t>
            </a:r>
            <a:endParaRPr lang="en-US" altLang="zh-CN" dirty="0"/>
          </a:p>
          <a:p>
            <a:r>
              <a:rPr lang="en-US" altLang="zh-CN" dirty="0">
                <a:sym typeface="Wingdings" panose="05000000000000000000" pitchFamily="2" charset="2"/>
              </a:rPr>
              <a:t> </a:t>
            </a:r>
            <a:r>
              <a:rPr lang="zh-CN" altLang="en-US" dirty="0">
                <a:sym typeface="Wingdings" panose="05000000000000000000" pitchFamily="2" charset="2"/>
              </a:rPr>
              <a:t>膝由比</a:t>
            </a:r>
            <a:r>
              <a:rPr lang="en-US" altLang="zh-CN" dirty="0">
                <a:sym typeface="Wingdings" panose="05000000000000000000" pitchFamily="2" charset="2"/>
              </a:rPr>
              <a:t>He</a:t>
            </a:r>
            <a:r>
              <a:rPr lang="zh-CN" altLang="en-US" dirty="0">
                <a:sym typeface="Wingdings" panose="05000000000000000000" pitchFamily="2" charset="2"/>
              </a:rPr>
              <a:t>更重的成分主导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9135" y="166741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ARGO+WFCT </a:t>
            </a:r>
            <a:r>
              <a:rPr lang="zh-CN" altLang="en-US" dirty="0"/>
              <a:t>测量轻成分的膝在</a:t>
            </a:r>
            <a:r>
              <a:rPr lang="en-US" altLang="zh-CN" dirty="0"/>
              <a:t>700</a:t>
            </a:r>
            <a:r>
              <a:rPr lang="zh-CN" altLang="en-US" dirty="0"/>
              <a:t> </a:t>
            </a:r>
            <a:r>
              <a:rPr lang="en-US" altLang="zh-CN" dirty="0" err="1"/>
              <a:t>TeV</a:t>
            </a:r>
            <a:endParaRPr lang="en-US" altLang="zh-CN" dirty="0"/>
          </a:p>
          <a:p>
            <a:r>
              <a:rPr lang="en-US" altLang="zh-CN" dirty="0"/>
              <a:t>ARGO</a:t>
            </a:r>
            <a:r>
              <a:rPr lang="zh-CN" altLang="en-US" dirty="0"/>
              <a:t>测量结果偏向膝由比</a:t>
            </a:r>
            <a:r>
              <a:rPr lang="en-US" altLang="zh-CN" dirty="0"/>
              <a:t>He</a:t>
            </a:r>
            <a:r>
              <a:rPr lang="zh-CN" altLang="en-US" dirty="0"/>
              <a:t>更重元素主导</a:t>
            </a:r>
          </a:p>
        </p:txBody>
      </p:sp>
    </p:spTree>
    <p:extLst>
      <p:ext uri="{BB962C8B-B14F-4D97-AF65-F5344CB8AC3E}">
        <p14:creationId xmlns:p14="http://schemas.microsoft.com/office/powerpoint/2010/main" val="6504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620688"/>
          </a:xfrm>
        </p:spPr>
        <p:txBody>
          <a:bodyPr/>
          <a:lstStyle/>
          <a:p>
            <a:r>
              <a:rPr lang="zh-CN" altLang="en-US" dirty="0" smtClean="0"/>
              <a:t>宇宙线膝的各种模型解释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" y="620688"/>
            <a:ext cx="9361600" cy="60622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70476" y="125678"/>
            <a:ext cx="17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Horandel</a:t>
            </a:r>
            <a:r>
              <a:rPr lang="zh-CN" altLang="en-US" dirty="0"/>
              <a:t> </a:t>
            </a:r>
            <a:r>
              <a:rPr lang="en-US" altLang="zh-CN" dirty="0"/>
              <a:t>(2004)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920" y="926374"/>
            <a:ext cx="9361600" cy="39604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920" y="4947091"/>
            <a:ext cx="9361600" cy="16629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414844" y="1697100"/>
            <a:ext cx="304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Acceleration/Escape model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Magnetic-associated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Z-dependent knee</a:t>
            </a:r>
          </a:p>
          <a:p>
            <a:r>
              <a:rPr lang="zh-CN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与宇宙线的加速传播有关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65022" y="4961574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Interacion</a:t>
            </a:r>
            <a:r>
              <a:rPr lang="en-US" altLang="zh-CN" b="1" dirty="0">
                <a:solidFill>
                  <a:srgbClr val="FF0000"/>
                </a:solidFill>
              </a:rPr>
              <a:t> model (threshold)</a:t>
            </a:r>
          </a:p>
          <a:p>
            <a:r>
              <a:rPr lang="zh-CN" altLang="en-US" b="1" dirty="0">
                <a:solidFill>
                  <a:srgbClr val="FF0000"/>
                </a:solidFill>
              </a:rPr>
              <a:t>其中许多产生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A-dependent knee</a:t>
            </a:r>
          </a:p>
          <a:p>
            <a:r>
              <a:rPr lang="zh-CN" altLang="en-US" b="1" dirty="0">
                <a:solidFill>
                  <a:srgbClr val="FF0000"/>
                </a:solidFill>
              </a:rPr>
              <a:t>与新物理有关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16260" y="73175"/>
            <a:ext cx="276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研究</a:t>
            </a:r>
            <a:r>
              <a:rPr lang="zh-CN" altLang="en-US" sz="2000" b="1" dirty="0" smtClean="0"/>
              <a:t>宇宙线膝的起源首先需要搞清楚各成分的膝是</a:t>
            </a:r>
            <a:r>
              <a:rPr lang="en-US" altLang="zh-CN" sz="2000" b="1" dirty="0" smtClean="0"/>
              <a:t>A</a:t>
            </a:r>
            <a:r>
              <a:rPr lang="zh-CN" altLang="en-US" sz="2000" b="1" dirty="0" smtClean="0"/>
              <a:t>依赖还是</a:t>
            </a:r>
            <a:r>
              <a:rPr lang="en-US" altLang="zh-CN" sz="2000" b="1" dirty="0" smtClean="0"/>
              <a:t>Z</a:t>
            </a:r>
            <a:r>
              <a:rPr lang="zh-CN" altLang="en-US" sz="2000" b="1" dirty="0" smtClean="0"/>
              <a:t>依赖的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65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671736"/>
          </a:xfrm>
        </p:spPr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联合观测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0" y="2846784"/>
            <a:ext cx="5950396" cy="4016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05" y="2467"/>
            <a:ext cx="4704249" cy="3291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252" y="3835069"/>
            <a:ext cx="4418902" cy="30229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180" y="4808"/>
            <a:ext cx="298132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180" y="316390"/>
            <a:ext cx="3124200" cy="342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1764" y="83593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KM2A    1.3 km^2:  ED: 5195  MD: 1171</a:t>
            </a:r>
          </a:p>
          <a:p>
            <a:r>
              <a:rPr lang="en-US" altLang="zh-CN" dirty="0"/>
              <a:t>WCDA   78000 m^2 each cell: </a:t>
            </a:r>
            <a:r>
              <a:rPr lang="en-US" altLang="zh-CN" dirty="0" smtClean="0"/>
              <a:t>5m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5m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4m</a:t>
            </a:r>
            <a:endParaRPr lang="en-US" altLang="zh-CN" dirty="0"/>
          </a:p>
          <a:p>
            <a:r>
              <a:rPr lang="en-US" altLang="zh-CN" dirty="0"/>
              <a:t>WFCTA    12 Cherenkov/fluorescence telescopes 32x32 pixels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1763" y="1841357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WFCTA 3 modes: </a:t>
            </a:r>
            <a:r>
              <a:rPr lang="en-US" altLang="zh-CN" b="1" dirty="0">
                <a:solidFill>
                  <a:srgbClr val="FF0000"/>
                </a:solidFill>
              </a:rPr>
              <a:t>1 mode (30 </a:t>
            </a:r>
            <a:r>
              <a:rPr lang="en-US" altLang="zh-CN" b="1" dirty="0" err="1">
                <a:solidFill>
                  <a:srgbClr val="FF0000"/>
                </a:solidFill>
              </a:rPr>
              <a:t>TeV</a:t>
            </a:r>
            <a:r>
              <a:rPr lang="en-US" altLang="zh-CN" b="1" dirty="0">
                <a:solidFill>
                  <a:srgbClr val="FF0000"/>
                </a:solidFill>
              </a:rPr>
              <a:t> ~ 10 </a:t>
            </a:r>
            <a:r>
              <a:rPr lang="en-US" altLang="zh-CN" b="1" dirty="0" err="1">
                <a:solidFill>
                  <a:srgbClr val="FF0000"/>
                </a:solidFill>
              </a:rPr>
              <a:t>PeV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CN" dirty="0"/>
              <a:t>                               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2 </a:t>
            </a:r>
            <a:r>
              <a:rPr lang="en-US" altLang="zh-CN" dirty="0"/>
              <a:t>mode (10 </a:t>
            </a:r>
            <a:r>
              <a:rPr lang="en-US" altLang="zh-CN" dirty="0" err="1"/>
              <a:t>PeV</a:t>
            </a:r>
            <a:r>
              <a:rPr lang="en-US" altLang="zh-CN" dirty="0"/>
              <a:t> ~ 100 </a:t>
            </a:r>
            <a:r>
              <a:rPr lang="en-US" altLang="zh-CN" dirty="0" err="1"/>
              <a:t>PeV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       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3 </a:t>
            </a:r>
            <a:r>
              <a:rPr lang="en-US" altLang="zh-CN" dirty="0"/>
              <a:t>mode (&gt; 100 </a:t>
            </a:r>
            <a:r>
              <a:rPr lang="en-US" altLang="zh-CN" dirty="0" err="1"/>
              <a:t>PeV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27244" y="3605937"/>
            <a:ext cx="152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Purity:</a:t>
            </a:r>
          </a:p>
          <a:p>
            <a:r>
              <a:rPr lang="en-US" altLang="zh-CN" dirty="0"/>
              <a:t>P 90% </a:t>
            </a:r>
          </a:p>
          <a:p>
            <a:r>
              <a:rPr lang="en-US" altLang="zh-CN" dirty="0" err="1"/>
              <a:t>P+He</a:t>
            </a:r>
            <a:r>
              <a:rPr lang="en-US" altLang="zh-CN" dirty="0"/>
              <a:t> &gt; 95%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974732" y="3421271"/>
            <a:ext cx="212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(Yin L. Q. ICRC 2017)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07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2803" y="7469"/>
            <a:ext cx="9144001" cy="1371600"/>
          </a:xfrm>
        </p:spPr>
        <p:txBody>
          <a:bodyPr/>
          <a:lstStyle/>
          <a:p>
            <a:r>
              <a:rPr lang="zh-CN" altLang="en-US" dirty="0" smtClean="0"/>
              <a:t>预期方法介绍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2034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Chi2-square hypothesis test</a:t>
            </a:r>
          </a:p>
          <a:p>
            <a:r>
              <a:rPr lang="en-US" altLang="zh-CN" dirty="0"/>
              <a:t>Test-statistics</a:t>
            </a:r>
          </a:p>
          <a:p>
            <a:r>
              <a:rPr lang="en-US" altLang="zh-CN" dirty="0"/>
              <a:t>Chi2-square  </a:t>
            </a:r>
          </a:p>
          <a:p>
            <a:r>
              <a:rPr lang="zh-CN" altLang="en-US" dirty="0"/>
              <a:t>粒子数估计 高斯抽样</a:t>
            </a:r>
            <a:endParaRPr lang="en-US" altLang="zh-CN" dirty="0"/>
          </a:p>
          <a:p>
            <a:r>
              <a:rPr lang="zh-CN" altLang="en-US" dirty="0"/>
              <a:t>方法：</a:t>
            </a:r>
            <a:endParaRPr lang="en-US" altLang="zh-CN" dirty="0"/>
          </a:p>
          <a:p>
            <a:pPr lvl="1"/>
            <a:r>
              <a:rPr lang="zh-CN" altLang="en-US" dirty="0"/>
              <a:t>抽样</a:t>
            </a:r>
            <a:r>
              <a:rPr lang="zh-CN" altLang="en-US" dirty="0" smtClean="0"/>
              <a:t>得到</a:t>
            </a:r>
            <a:r>
              <a:rPr lang="en-US" altLang="zh-CN" dirty="0" smtClean="0"/>
              <a:t>3-year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observation</a:t>
            </a:r>
            <a:endParaRPr lang="en-US" altLang="zh-CN" dirty="0"/>
          </a:p>
          <a:p>
            <a:pPr lvl="1"/>
            <a:r>
              <a:rPr lang="zh-CN" altLang="en-US" dirty="0"/>
              <a:t>根据</a:t>
            </a:r>
            <a:r>
              <a:rPr lang="en-US" altLang="zh-CN" dirty="0"/>
              <a:t>observation</a:t>
            </a:r>
            <a:r>
              <a:rPr lang="zh-CN" altLang="en-US" dirty="0"/>
              <a:t>拟合</a:t>
            </a:r>
            <a:r>
              <a:rPr lang="en-US" altLang="zh-CN" dirty="0"/>
              <a:t>H0 hypothesis</a:t>
            </a:r>
          </a:p>
          <a:p>
            <a:pPr lvl="1"/>
            <a:r>
              <a:rPr lang="zh-CN" altLang="en-US" dirty="0"/>
              <a:t>抽样</a:t>
            </a:r>
            <a:r>
              <a:rPr lang="en-US" altLang="zh-CN" dirty="0"/>
              <a:t>10000</a:t>
            </a:r>
            <a:r>
              <a:rPr lang="zh-CN" altLang="en-US" dirty="0"/>
              <a:t>个</a:t>
            </a:r>
            <a:r>
              <a:rPr lang="en-US" altLang="zh-CN" dirty="0"/>
              <a:t>H0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  <a:r>
              <a:rPr lang="zh-CN" altLang="en-US" dirty="0"/>
              <a:t>下的</a:t>
            </a:r>
            <a:r>
              <a:rPr lang="en-US" altLang="zh-CN" dirty="0"/>
              <a:t>pseudo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r>
              <a:rPr lang="zh-CN" altLang="en-US" dirty="0"/>
              <a:t>，得到</a:t>
            </a:r>
            <a:r>
              <a:rPr lang="en-US" altLang="zh-CN" dirty="0"/>
              <a:t>dX2</a:t>
            </a:r>
            <a:r>
              <a:rPr lang="zh-CN" altLang="en-US" dirty="0"/>
              <a:t>的分布</a:t>
            </a:r>
            <a:endParaRPr lang="en-US" altLang="zh-CN" dirty="0"/>
          </a:p>
          <a:p>
            <a:pPr lvl="1"/>
            <a:r>
              <a:rPr lang="zh-CN" altLang="en-US" dirty="0"/>
              <a:t>比较</a:t>
            </a:r>
            <a:r>
              <a:rPr lang="en-US" altLang="zh-CN" dirty="0"/>
              <a:t>dX2(</a:t>
            </a:r>
            <a:r>
              <a:rPr lang="en-US" altLang="zh-CN" dirty="0" err="1"/>
              <a:t>obs</a:t>
            </a:r>
            <a:r>
              <a:rPr lang="en-US" altLang="zh-CN" dirty="0"/>
              <a:t>)</a:t>
            </a:r>
            <a:r>
              <a:rPr lang="zh-CN" altLang="en-US" dirty="0"/>
              <a:t>与</a:t>
            </a:r>
            <a:r>
              <a:rPr lang="en-US" altLang="zh-CN" dirty="0"/>
              <a:t>dX2</a:t>
            </a:r>
            <a:r>
              <a:rPr lang="zh-CN" altLang="en-US" dirty="0"/>
              <a:t>得到</a:t>
            </a:r>
            <a:r>
              <a:rPr lang="en-US" altLang="zh-CN" dirty="0"/>
              <a:t>H0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  <a:r>
              <a:rPr lang="zh-CN" altLang="en-US" dirty="0"/>
              <a:t>被排除的显著性</a:t>
            </a:r>
            <a:endParaRPr lang="en-US" altLang="zh-CN" dirty="0"/>
          </a:p>
          <a:p>
            <a:pPr lvl="1"/>
            <a:r>
              <a:rPr lang="zh-CN" altLang="en-US" dirty="0"/>
              <a:t>抽样</a:t>
            </a:r>
            <a:r>
              <a:rPr lang="en-US" altLang="zh-CN" dirty="0"/>
              <a:t>500</a:t>
            </a:r>
            <a:r>
              <a:rPr lang="zh-CN" altLang="en-US" dirty="0"/>
              <a:t>次</a:t>
            </a:r>
            <a:r>
              <a:rPr lang="en-US" altLang="zh-CN" dirty="0"/>
              <a:t>observation</a:t>
            </a:r>
            <a:r>
              <a:rPr lang="zh-CN" altLang="en-US" dirty="0"/>
              <a:t>得到平均</a:t>
            </a:r>
            <a:r>
              <a:rPr lang="en-US" altLang="zh-CN" dirty="0"/>
              <a:t>H0 hypothesis</a:t>
            </a:r>
            <a:r>
              <a:rPr lang="zh-CN" altLang="en-US" dirty="0"/>
              <a:t>被排除的显著性 </a:t>
            </a:r>
            <a:r>
              <a:rPr lang="en-US" altLang="zh-CN" dirty="0"/>
              <a:t> 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02230" y="1457368"/>
            <a:ext cx="798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区分宇宙线成分膝是</a:t>
            </a:r>
            <a:r>
              <a:rPr lang="en-US" altLang="zh-CN" dirty="0" smtClean="0"/>
              <a:t>A</a:t>
            </a:r>
            <a:r>
              <a:rPr lang="zh-CN" altLang="en-US" dirty="0" smtClean="0"/>
              <a:t>依赖或</a:t>
            </a:r>
            <a:r>
              <a:rPr lang="en-US" altLang="zh-CN" dirty="0" smtClean="0"/>
              <a:t>Z</a:t>
            </a:r>
            <a:r>
              <a:rPr lang="zh-CN" altLang="en-US" dirty="0" smtClean="0"/>
              <a:t>依赖，只用</a:t>
            </a:r>
            <a:r>
              <a:rPr lang="en-US" altLang="zh-CN" dirty="0"/>
              <a:t>P</a:t>
            </a:r>
            <a:r>
              <a:rPr lang="zh-CN" altLang="en-US" dirty="0"/>
              <a:t>和轻核谱足以用来区分这</a:t>
            </a:r>
            <a:r>
              <a:rPr lang="zh-CN" altLang="en-US" dirty="0" smtClean="0"/>
              <a:t>两类模型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272" y="2263280"/>
            <a:ext cx="3253979" cy="5106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272" y="2743709"/>
            <a:ext cx="6179603" cy="643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272" y="3371388"/>
            <a:ext cx="2267061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分析和结果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r>
              <a:rPr lang="en-US" altLang="zh-CN" sz="1800" dirty="0" smtClean="0"/>
              <a:t>A</a:t>
            </a:r>
            <a:r>
              <a:rPr lang="zh-CN" altLang="en-US" sz="1800" dirty="0" smtClean="0"/>
              <a:t>依赖成分膝</a:t>
            </a:r>
            <a:endParaRPr lang="zh-CN" altLang="en-US" sz="18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765820" y="1823168"/>
            <a:ext cx="5688632" cy="3406032"/>
          </a:xfrm>
        </p:spPr>
        <p:txBody>
          <a:bodyPr>
            <a:normAutofit fontScale="92500"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X </a:t>
            </a:r>
            <a:r>
              <a:rPr lang="en-US" altLang="zh-CN" dirty="0"/>
              <a:t>model (He dominant at knee 4 </a:t>
            </a:r>
            <a:r>
              <a:rPr lang="en-US" altLang="zh-CN" dirty="0" err="1"/>
              <a:t>PeV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H0</a:t>
            </a:r>
            <a:r>
              <a:rPr lang="zh-CN" altLang="en-US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 Z-dependent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H1 </a:t>
            </a:r>
            <a:r>
              <a:rPr lang="en-US" altLang="zh-CN" dirty="0">
                <a:sym typeface="Wingdings" panose="05000000000000000000" pitchFamily="2" charset="2"/>
              </a:rPr>
              <a:t> A-dependent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Sharp knee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Test Model </a:t>
            </a:r>
            <a:r>
              <a:rPr lang="en-US" altLang="zh-CN" dirty="0">
                <a:sym typeface="Wingdings" panose="05000000000000000000" pitchFamily="2" charset="2"/>
              </a:rPr>
              <a:t>(double power-law function)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1556792"/>
            <a:ext cx="4788741" cy="46475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14492" y="6309320"/>
            <a:ext cx="347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C. Jin et al., PRD, 97, 123005 (2018)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797637"/>
            <a:ext cx="2664296" cy="438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56" y="5254731"/>
            <a:ext cx="5946320" cy="11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数字蓝色隧道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3_TF02895261_TF02895261" id="{EE27DA37-0F8A-4E11-8B73-6D0B41DF3A3E}" vid="{4EC9EAAD-1DF4-4620-874C-40135A46AC23}"/>
    </a:ext>
  </a:extLst>
</a:theme>
</file>

<file path=ppt/theme/theme2.xml><?xml version="1.0" encoding="utf-8"?>
<a:theme xmlns:a="http://schemas.openxmlformats.org/drawingml/2006/main" name="Office 主题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数字蓝色隧道业务演示文稿（宽屏）</Template>
  <TotalTime>0</TotalTime>
  <Words>1080</Words>
  <Application>Microsoft Office PowerPoint</Application>
  <PresentationFormat>自定义</PresentationFormat>
  <Paragraphs>225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CMR10</vt:lpstr>
      <vt:lpstr>微软雅黑</vt:lpstr>
      <vt:lpstr>幼圆</vt:lpstr>
      <vt:lpstr>Arial</vt:lpstr>
      <vt:lpstr>Corbel</vt:lpstr>
      <vt:lpstr>Wingdings</vt:lpstr>
      <vt:lpstr>数字蓝色隧道 16x9</vt:lpstr>
      <vt:lpstr>LHAASO 联合观测对研究宇宙线膝起源的预期与KM2A成份区分初步</vt:lpstr>
      <vt:lpstr>提纲</vt:lpstr>
      <vt:lpstr>LHAASO联合观测对研究宇宙线膝起源的预期 </vt:lpstr>
      <vt:lpstr>宇宙线成分膝的测量</vt:lpstr>
      <vt:lpstr>PowerPoint 演示文稿</vt:lpstr>
      <vt:lpstr>宇宙线膝的各种模型解释</vt:lpstr>
      <vt:lpstr>LHAASO联合观测</vt:lpstr>
      <vt:lpstr>预期方法介绍</vt:lpstr>
      <vt:lpstr>分析和结果     A依赖成分膝</vt:lpstr>
      <vt:lpstr>PowerPoint 演示文稿</vt:lpstr>
      <vt:lpstr>PowerPoint 演示文稿</vt:lpstr>
      <vt:lpstr>分析和结果 </vt:lpstr>
      <vt:lpstr>PowerPoint 演示文稿</vt:lpstr>
      <vt:lpstr>PowerPoint 演示文稿</vt:lpstr>
      <vt:lpstr>KM2A初步能量重建</vt:lpstr>
      <vt:lpstr>PowerPoint 演示文稿</vt:lpstr>
      <vt:lpstr>PowerPoint 演示文稿</vt:lpstr>
      <vt:lpstr>PowerPoint 演示文稿</vt:lpstr>
      <vt:lpstr>寻找与原初成分无关的变量重建能量</vt:lpstr>
      <vt:lpstr>PowerPoint 演示文稿</vt:lpstr>
      <vt:lpstr>KM2A成分鉴别</vt:lpstr>
      <vt:lpstr>构建KM2A事例的Graph数据结构</vt:lpstr>
      <vt:lpstr>PowerPoint 演示文稿</vt:lpstr>
      <vt:lpstr>PowerPoint 演示文稿</vt:lpstr>
      <vt:lpstr>Message Passing Neural Network (MPNN) </vt:lpstr>
      <vt:lpstr>Graph NN (~1000 params) vs CNN (~26000 params)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2018-10-07T07:25:13Z</dcterms:created>
  <dcterms:modified xsi:type="dcterms:W3CDTF">2018-10-11T02:38:06Z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