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918" r:id="rId2"/>
    <p:sldMasterId id="2147484021" r:id="rId3"/>
  </p:sldMasterIdLst>
  <p:notesMasterIdLst>
    <p:notesMasterId r:id="rId27"/>
  </p:notesMasterIdLst>
  <p:sldIdLst>
    <p:sldId id="485" r:id="rId4"/>
    <p:sldId id="669" r:id="rId5"/>
    <p:sldId id="674" r:id="rId6"/>
    <p:sldId id="692" r:id="rId7"/>
    <p:sldId id="647" r:id="rId8"/>
    <p:sldId id="699" r:id="rId9"/>
    <p:sldId id="700" r:id="rId10"/>
    <p:sldId id="701" r:id="rId11"/>
    <p:sldId id="677" r:id="rId12"/>
    <p:sldId id="695" r:id="rId13"/>
    <p:sldId id="703" r:id="rId14"/>
    <p:sldId id="719" r:id="rId15"/>
    <p:sldId id="720" r:id="rId16"/>
    <p:sldId id="676" r:id="rId17"/>
    <p:sldId id="709" r:id="rId18"/>
    <p:sldId id="714" r:id="rId19"/>
    <p:sldId id="706" r:id="rId20"/>
    <p:sldId id="721" r:id="rId21"/>
    <p:sldId id="722" r:id="rId22"/>
    <p:sldId id="691" r:id="rId23"/>
    <p:sldId id="716" r:id="rId24"/>
    <p:sldId id="717" r:id="rId25"/>
    <p:sldId id="27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BBFB5EB-93DA-4C0E-B534-055175014C85}">
          <p14:sldIdLst>
            <p14:sldId id="485"/>
            <p14:sldId id="669"/>
            <p14:sldId id="674"/>
            <p14:sldId id="692"/>
            <p14:sldId id="647"/>
            <p14:sldId id="699"/>
            <p14:sldId id="700"/>
            <p14:sldId id="701"/>
            <p14:sldId id="677"/>
            <p14:sldId id="695"/>
            <p14:sldId id="703"/>
            <p14:sldId id="719"/>
            <p14:sldId id="720"/>
            <p14:sldId id="676"/>
            <p14:sldId id="709"/>
            <p14:sldId id="714"/>
            <p14:sldId id="706"/>
            <p14:sldId id="721"/>
            <p14:sldId id="722"/>
            <p14:sldId id="691"/>
            <p14:sldId id="716"/>
            <p14:sldId id="717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558ED5"/>
    <a:srgbClr val="98C0F0"/>
    <a:srgbClr val="BFBFBF"/>
    <a:srgbClr val="F5D508"/>
    <a:srgbClr val="C6D9F1"/>
    <a:srgbClr val="A2D36D"/>
    <a:srgbClr val="00B0F0"/>
    <a:srgbClr val="2B166E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4065" autoAdjust="0"/>
  </p:normalViewPr>
  <p:slideViewPr>
    <p:cSldViewPr>
      <p:cViewPr varScale="1">
        <p:scale>
          <a:sx n="70" d="100"/>
          <a:sy n="70" d="100"/>
        </p:scale>
        <p:origin x="14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E710A-DF77-461E-9744-D18285E3D9D7}" type="datetimeFigureOut">
              <a:rPr lang="zh-CN" altLang="en-US" smtClean="0"/>
              <a:pPr/>
              <a:t>2018/10/9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246BC-2A02-4031-A57A-8E72560AF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93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46BC-2A02-4031-A57A-8E72560AF4F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924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200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383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906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715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46BC-2A02-4031-A57A-8E72560AF4F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25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713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174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70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531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92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46BC-2A02-4031-A57A-8E72560AF4F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355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46BC-2A02-4031-A57A-8E72560AF4F9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364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46BC-2A02-4031-A57A-8E72560AF4F9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414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46BC-2A02-4031-A57A-8E72560AF4F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495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80E355-791F-4508-AEAA-E1D0FDBC76B5}" type="slidenum">
              <a:rPr lang="zh-CN" altLang="en-US"/>
              <a:pPr/>
              <a:t>4</a:t>
            </a:fld>
            <a:endParaRPr lang="en-US" altLang="zh-CN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08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46BC-2A02-4031-A57A-8E72560AF4F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697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80E355-791F-4508-AEAA-E1D0FDBC76B5}" type="slidenum">
              <a:rPr lang="zh-CN" altLang="en-US"/>
              <a:pPr/>
              <a:t>6</a:t>
            </a:fld>
            <a:endParaRPr lang="en-US" altLang="zh-CN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07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80E355-791F-4508-AEAA-E1D0FDBC76B5}" type="slidenum">
              <a:rPr lang="zh-CN" altLang="en-US"/>
              <a:pPr/>
              <a:t>7</a:t>
            </a:fld>
            <a:endParaRPr lang="en-US" altLang="zh-CN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91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80E355-791F-4508-AEAA-E1D0FDBC76B5}" type="slidenum">
              <a:rPr lang="zh-CN" altLang="en-US"/>
              <a:pPr/>
              <a:t>8</a:t>
            </a:fld>
            <a:endParaRPr lang="en-US" altLang="zh-CN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50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46BC-2A02-4031-A57A-8E72560AF4F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21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5642E-4D74-4357-8F54-C7EC1F8F8893}" type="datetime1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0C7C2-D81A-4FB8-9629-081074DBAD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41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651B1-8C09-4771-ACFE-E5267F856726}" type="datetime1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ED47-3BE4-4203-8718-BD8CDFE74F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52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585EC-6979-43E4-B1EC-41AAEE0040FF}" type="datetime1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BECB-20B1-4CC7-8E27-5AE19298CA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1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4165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45197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0597969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12923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2852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3105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74339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5068743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B6DFA-880F-4DB0-84B8-90F9A92A4A14}" type="datetime1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6ADCE-9AF7-45DD-B862-6A9E4AE403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991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2653931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80669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68142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48880"/>
            <a:ext cx="5580112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121D-CD12-406A-BE2B-893B5EA9A03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9144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29454" y="-2"/>
            <a:ext cx="2214546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3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243F-2407-4F8C-9089-EEF40A414FB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14282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9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5FCC-E189-4711-87F5-6F0350A3237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6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D5D4-F067-4D4E-857D-7E35C8DD68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7F93-DF82-4D78-8D53-B6DC9EFAABB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0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FA84-177A-4B70-9BCB-7F11872BC22B}" type="datetime1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9855-F068-473E-848C-7B4FCA7382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65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DB83A-3AB8-465C-BACC-5BD372D59B60}" type="datetime1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5C9B4-A172-4D47-9CD9-BA411639D0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5F554-A71B-4A5C-855F-B8304405E246}" type="datetime1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C9850-A0DF-43A3-AFAA-145B1DB08D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51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E749E-D6C5-4B25-8C58-106B54CF58BE}" type="datetime1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0B3-856D-4BF4-BB39-4D874BF1E2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95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97195-3B8B-465D-A135-27E51938506A}" type="datetime1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4401-7080-4E14-92B0-4FA1B39853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45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7C32-BFA0-475A-9722-5037085C61A1}" type="datetime1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2F678-9442-4FE2-9CB8-930DCA52DD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14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16579-8C03-4502-90E9-643E097F9D35}" type="datetime1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5EC4-E927-4756-805D-A1D195916F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28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5967AB12-D8B4-4DB8-AEA1-0006F83E8206}" type="datetime1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9E3EF63A-2D2F-4AD7-9FC5-33CA8F95CB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9195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0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0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0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0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0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413FBF-1290-4F08-B4B6-FD7F63160C7D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t>2018/10/9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6229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44568" y="1340768"/>
            <a:ext cx="9180512" cy="1224135"/>
          </a:xfrm>
        </p:spPr>
        <p:txBody>
          <a:bodyPr/>
          <a:lstStyle/>
          <a:p>
            <a:pPr>
              <a:defRPr/>
            </a:pPr>
            <a:r>
              <a:rPr lang="en-US" altLang="zh-CN" sz="4500" dirty="0" smtClean="0"/>
              <a:t/>
            </a:r>
            <a:br>
              <a:rPr lang="en-US" altLang="zh-CN" sz="4500" dirty="0" smtClean="0"/>
            </a:br>
            <a:r>
              <a:rPr lang="zh-CN" altLang="en-US" sz="4800" kern="0" dirty="0">
                <a:solidFill>
                  <a:schemeClr val="bg1"/>
                </a:solidFill>
              </a:rPr>
              <a:t> </a:t>
            </a:r>
            <a:r>
              <a:rPr lang="zh-CN" altLang="en-US" sz="4800" kern="0" dirty="0">
                <a:solidFill>
                  <a:schemeClr val="tx1"/>
                </a:solidFill>
              </a:rPr>
              <a:t>大型高海拔宇宙线观测站</a:t>
            </a:r>
            <a:r>
              <a:rPr lang="en-US" altLang="zh-CN" sz="4800" kern="0" dirty="0">
                <a:solidFill>
                  <a:schemeClr val="tx1"/>
                </a:solidFill>
              </a:rPr>
              <a:t/>
            </a:r>
            <a:br>
              <a:rPr lang="en-US" altLang="zh-CN" sz="4800" kern="0" dirty="0">
                <a:solidFill>
                  <a:schemeClr val="tx1"/>
                </a:solidFill>
              </a:rPr>
            </a:br>
            <a:r>
              <a:rPr lang="zh-CN" altLang="en-US" sz="4800" kern="0" dirty="0">
                <a:solidFill>
                  <a:schemeClr val="tx1"/>
                </a:solidFill>
              </a:rPr>
              <a:t>  </a:t>
            </a:r>
            <a:r>
              <a:rPr lang="zh-CN" altLang="en-US" sz="4800" kern="0" dirty="0" smtClean="0">
                <a:solidFill>
                  <a:schemeClr val="tx1"/>
                </a:solidFill>
              </a:rPr>
              <a:t>通用水电任务与工作进展</a:t>
            </a:r>
            <a:endParaRPr lang="zh-CN" altLang="en-US" sz="4500" dirty="0">
              <a:solidFill>
                <a:schemeClr val="tx1"/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345288" y="4509120"/>
            <a:ext cx="6400800" cy="201622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 smtClean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           中国科学院高能物理研究所</a:t>
            </a:r>
            <a:endParaRPr lang="en-US" altLang="zh-CN" sz="2000" b="1" dirty="0" smtClean="0">
              <a:latin typeface="黑体" panose="02010600030101010101" pitchFamily="2" charset="-122"/>
              <a:ea typeface="黑体" panose="02010600030101010101" pitchFamily="2" charset="-122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1" dirty="0" smtClean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                    王博东</a:t>
            </a:r>
            <a:endParaRPr lang="en-US" altLang="zh-CN" sz="2000" b="1" dirty="0" smtClean="0">
              <a:latin typeface="黑体" panose="02010600030101010101" pitchFamily="2" charset="-122"/>
              <a:ea typeface="黑体" panose="02010600030101010101" pitchFamily="2" charset="-122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1" dirty="0" smtClean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               </a:t>
            </a:r>
            <a:r>
              <a:rPr lang="en-US" altLang="zh-CN" sz="2000" b="1" dirty="0" smtClean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zh-CN" altLang="en-US" sz="2000" b="1" dirty="0" smtClean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西藏 </a:t>
            </a:r>
            <a:r>
              <a:rPr lang="zh-CN" altLang="en-US" sz="2000" b="1" dirty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林芝</a:t>
            </a:r>
            <a:endParaRPr lang="en-US" altLang="zh-CN" sz="2000" b="1" dirty="0" smtClean="0">
              <a:latin typeface="黑体" panose="02010600030101010101" pitchFamily="2" charset="-122"/>
              <a:ea typeface="黑体" panose="02010600030101010101" pitchFamily="2" charset="-122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1" dirty="0" smtClean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                   2018</a:t>
            </a:r>
            <a:r>
              <a:rPr lang="zh-CN" altLang="en-US" sz="2000" b="1" dirty="0" smtClean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年</a:t>
            </a:r>
            <a:r>
              <a:rPr lang="en-US" altLang="zh-CN" sz="2000" b="1" dirty="0" smtClean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zh-CN" altLang="en-US" sz="2000" b="1" dirty="0" smtClean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月</a:t>
            </a:r>
            <a:endParaRPr lang="zh-CN" altLang="en-US" sz="2000" b="1" dirty="0">
              <a:latin typeface="黑体" panose="02010600030101010101" pitchFamily="2" charset="-122"/>
              <a:ea typeface="黑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7"/>
    </mc:Choice>
    <mc:Fallback xmlns="">
      <p:transition spd="slow" advTm="52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203848" y="6376243"/>
            <a:ext cx="2866029" cy="365125"/>
          </a:xfrm>
        </p:spPr>
        <p:txBody>
          <a:bodyPr/>
          <a:lstStyle/>
          <a:p>
            <a:r>
              <a:rPr lang="zh-CN" altLang="en-US" sz="1400" dirty="0" smtClean="0">
                <a:solidFill>
                  <a:schemeClr val="tx1"/>
                </a:solidFill>
              </a:rPr>
              <a:t>工艺供配水各子系统采购完成情况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380" y="1052736"/>
            <a:ext cx="8029012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工艺供配水系统招标采购进展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已经基本完成采购任务，执行率为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96.8%</a:t>
            </a:r>
          </a:p>
        </p:txBody>
      </p:sp>
      <p:sp>
        <p:nvSpPr>
          <p:cNvPr id="2" name="矩形 1"/>
          <p:cNvSpPr/>
          <p:nvPr/>
        </p:nvSpPr>
        <p:spPr>
          <a:xfrm>
            <a:off x="423081" y="22617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工艺供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配水系统进展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784954"/>
              </p:ext>
            </p:extLst>
          </p:nvPr>
        </p:nvGraphicFramePr>
        <p:xfrm>
          <a:off x="827584" y="2052907"/>
          <a:ext cx="7416824" cy="4323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704"/>
                <a:gridCol w="3885981"/>
                <a:gridCol w="781536"/>
                <a:gridCol w="607861"/>
                <a:gridCol w="1325742"/>
              </a:tblGrid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序号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 smtClean="0">
                          <a:effectLst/>
                        </a:rPr>
                        <a:t>设备</a:t>
                      </a:r>
                      <a:r>
                        <a:rPr lang="en-US" altLang="zh-CN" sz="1800" u="none" strike="noStrike" dirty="0" smtClean="0">
                          <a:effectLst/>
                        </a:rPr>
                        <a:t>/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系统名称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单位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数量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 smtClean="0">
                          <a:effectLst/>
                        </a:rPr>
                        <a:t>执行情况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净水注水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系统（</a:t>
                      </a:r>
                      <a:r>
                        <a:rPr lang="en-US" altLang="zh-CN" sz="1800" u="none" strike="noStrike" dirty="0" smtClean="0">
                          <a:effectLst/>
                        </a:rPr>
                        <a:t>160T/H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套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已执行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净水循环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系统（</a:t>
                      </a:r>
                      <a:r>
                        <a:rPr lang="en-US" altLang="zh-CN" sz="1800" u="none" strike="noStrike" dirty="0" smtClean="0">
                          <a:effectLst/>
                        </a:rPr>
                        <a:t>320T/H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套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已执行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净水循环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系统（</a:t>
                      </a:r>
                      <a:r>
                        <a:rPr lang="en-US" altLang="zh-CN" sz="1800" u="none" strike="noStrike" dirty="0" smtClean="0">
                          <a:effectLst/>
                        </a:rPr>
                        <a:t>240T/H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套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已执行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净水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补水系统（</a:t>
                      </a:r>
                      <a:r>
                        <a:rPr lang="en-US" altLang="zh-CN" sz="1800" u="none" strike="noStrike" dirty="0" smtClean="0">
                          <a:effectLst/>
                        </a:rPr>
                        <a:t>26T/H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套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已执行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超纯水制备系统</a:t>
                      </a:r>
                      <a:r>
                        <a:rPr lang="en-US" altLang="zh-CN" sz="1800" u="none" strike="noStrike" dirty="0" smtClean="0">
                          <a:effectLst/>
                        </a:rPr>
                        <a:t>(2T/H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集装箱</a:t>
                      </a:r>
                      <a:r>
                        <a:rPr lang="zh-CN" altLang="en-US" sz="1800" u="none" strike="noStrike" dirty="0">
                          <a:effectLst/>
                        </a:rPr>
                        <a:t>式</a:t>
                      </a:r>
                      <a:r>
                        <a:rPr lang="en-US" altLang="zh-CN" sz="1800" u="none" strike="noStrike" dirty="0">
                          <a:effectLst/>
                        </a:rPr>
                        <a:t>)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套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 smtClean="0">
                          <a:effectLst/>
                        </a:rPr>
                        <a:t>已执行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u="none" strike="noStrike" dirty="0">
                          <a:effectLst/>
                        </a:rPr>
                        <a:t>超纯水制备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系统（</a:t>
                      </a:r>
                      <a:r>
                        <a:rPr lang="en-US" altLang="zh-CN" sz="1800" u="none" strike="noStrike" dirty="0" smtClean="0">
                          <a:effectLst/>
                        </a:rPr>
                        <a:t>20T/H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）</a:t>
                      </a:r>
                      <a:endParaRPr lang="zh-CN" alt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套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已执行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水循环管网系统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套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已执行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水净化总体监测与控制系统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套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未执行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钢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管网悬挂支撑系统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套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已执行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工艺供配水系统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　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　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96.80%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9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7504" y="1340768"/>
            <a:ext cx="9036496" cy="181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工艺供配水系统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施工图设计进展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情况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完成了 净水系统及超纯水系统的施工图设计，并进行了施工图设计的评审专家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WCDA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水循环管道的模拟仿真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完成了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WCDA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水循环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管道系统的施工图设计专家评审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3081" y="22617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工艺供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配水系统进展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96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7504" y="1170289"/>
            <a:ext cx="9036496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工艺供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配水系统施工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进展情况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WCDA 1#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水池管网、水循环管网设备的安装。（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2018.7.10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zh-CN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完成净水注水系统、净水补水系统、超纯水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系统设备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安装、调试（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2018.7.10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3081" y="22617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工艺供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配水系统进展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59" y="4761098"/>
            <a:ext cx="3023235" cy="19437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59" y="2586566"/>
            <a:ext cx="3023235" cy="1936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r="4695"/>
          <a:stretch/>
        </p:blipFill>
        <p:spPr>
          <a:xfrm rot="5400000">
            <a:off x="-507559" y="3271855"/>
            <a:ext cx="3885582" cy="2520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文本框 22"/>
          <p:cNvSpPr txBox="1"/>
          <p:nvPr/>
        </p:nvSpPr>
        <p:spPr>
          <a:xfrm>
            <a:off x="715437" y="7193245"/>
            <a:ext cx="265811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1#WCDA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水池水循环管道</a:t>
            </a:r>
          </a:p>
        </p:txBody>
      </p:sp>
      <p:sp>
        <p:nvSpPr>
          <p:cNvPr id="26" name="矩形 25"/>
          <p:cNvSpPr/>
          <p:nvPr/>
        </p:nvSpPr>
        <p:spPr>
          <a:xfrm>
            <a:off x="3706450" y="4492751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超纯水站设备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781" y="2567594"/>
            <a:ext cx="3057578" cy="3958409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491965" y="6494151"/>
            <a:ext cx="16674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1#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池水循环管网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61723" y="6494151"/>
            <a:ext cx="2441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超纯水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系统终端出水指标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19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7504" y="1170289"/>
            <a:ext cx="9036496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工艺供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配水系统施工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进展情况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井水泵</a:t>
            </a:r>
            <a:r>
              <a:rPr lang="zh-CN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管路挖沟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及管道安装调试。</a:t>
            </a:r>
            <a:endParaRPr lang="en-US" altLang="zh-CN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净水管路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开挖及净水注补水管道的安装调试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3081" y="22617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工艺供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配水系统进展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1" y="2577648"/>
            <a:ext cx="2495550" cy="187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51" y="2577648"/>
            <a:ext cx="2751402" cy="187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79" y="2513942"/>
            <a:ext cx="2495550" cy="187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54" y="4612118"/>
            <a:ext cx="2495550" cy="187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85" y="4628959"/>
            <a:ext cx="2724821" cy="187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333" y="4617419"/>
            <a:ext cx="2495550" cy="18719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6624668" y="6484098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kern="100" dirty="0" smtClean="0">
                <a:cs typeface="宋体" panose="02010600030101010101" pitchFamily="2" charset="-122"/>
              </a:rPr>
              <a:t>净水</a:t>
            </a:r>
            <a:r>
              <a:rPr lang="zh-CN" altLang="en-US" sz="1600" kern="100" dirty="0" smtClean="0">
                <a:cs typeface="宋体" panose="02010600030101010101" pitchFamily="2" charset="-122"/>
              </a:rPr>
              <a:t>注水</a:t>
            </a:r>
            <a:r>
              <a:rPr lang="zh-CN" altLang="zh-CN" sz="1600" kern="100" dirty="0" smtClean="0">
                <a:cs typeface="宋体" panose="02010600030101010101" pitchFamily="2" charset="-122"/>
              </a:rPr>
              <a:t>管路</a:t>
            </a:r>
            <a:r>
              <a:rPr lang="zh-CN" altLang="en-US" sz="1600" kern="100" dirty="0">
                <a:cs typeface="宋体" panose="02010600030101010101" pitchFamily="2" charset="-122"/>
              </a:rPr>
              <a:t>开挖</a:t>
            </a:r>
            <a:endParaRPr lang="zh-CN" altLang="en-US" sz="1600" dirty="0"/>
          </a:p>
        </p:txBody>
      </p:sp>
      <p:sp>
        <p:nvSpPr>
          <p:cNvPr id="19" name="矩形 18"/>
          <p:cNvSpPr/>
          <p:nvPr/>
        </p:nvSpPr>
        <p:spPr>
          <a:xfrm>
            <a:off x="3450749" y="6484098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kern="100" dirty="0" smtClean="0">
                <a:cs typeface="宋体" panose="02010600030101010101" pitchFamily="2" charset="-122"/>
              </a:rPr>
              <a:t>净水</a:t>
            </a:r>
            <a:r>
              <a:rPr lang="zh-CN" altLang="en-US" sz="1600" kern="100" dirty="0" smtClean="0">
                <a:cs typeface="宋体" panose="02010600030101010101" pitchFamily="2" charset="-122"/>
              </a:rPr>
              <a:t>补水</a:t>
            </a:r>
            <a:r>
              <a:rPr lang="zh-CN" altLang="zh-CN" sz="1600" kern="100" dirty="0" smtClean="0">
                <a:cs typeface="宋体" panose="02010600030101010101" pitchFamily="2" charset="-122"/>
              </a:rPr>
              <a:t>管路</a:t>
            </a:r>
            <a:r>
              <a:rPr lang="zh-CN" altLang="en-US" sz="1600" kern="100" dirty="0">
                <a:cs typeface="宋体" panose="02010600030101010101" pitchFamily="2" charset="-122"/>
              </a:rPr>
              <a:t>开挖</a:t>
            </a:r>
            <a:endParaRPr lang="zh-CN" altLang="en-US" sz="1600" dirty="0"/>
          </a:p>
        </p:txBody>
      </p:sp>
      <p:sp>
        <p:nvSpPr>
          <p:cNvPr id="6" name="矩形 5"/>
          <p:cNvSpPr/>
          <p:nvPr/>
        </p:nvSpPr>
        <p:spPr>
          <a:xfrm>
            <a:off x="6516216" y="4332394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smtClean="0"/>
              <a:t>井水水管埋地安装</a:t>
            </a:r>
            <a:endParaRPr lang="zh-CN" altLang="en-US" sz="1600" dirty="0"/>
          </a:p>
        </p:txBody>
      </p:sp>
      <p:sp>
        <p:nvSpPr>
          <p:cNvPr id="7" name="矩形 6"/>
          <p:cNvSpPr/>
          <p:nvPr/>
        </p:nvSpPr>
        <p:spPr>
          <a:xfrm>
            <a:off x="892717" y="6468040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kern="100" dirty="0" smtClean="0">
                <a:cs typeface="宋体" panose="02010600030101010101" pitchFamily="2" charset="-122"/>
              </a:rPr>
              <a:t>井水管阀门安装</a:t>
            </a:r>
            <a:endParaRPr lang="zh-CN" altLang="en-US" sz="1600" dirty="0"/>
          </a:p>
        </p:txBody>
      </p:sp>
      <p:sp>
        <p:nvSpPr>
          <p:cNvPr id="8" name="矩形 7"/>
          <p:cNvSpPr/>
          <p:nvPr/>
        </p:nvSpPr>
        <p:spPr>
          <a:xfrm>
            <a:off x="3244676" y="4307246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2">
              <a:lnSpc>
                <a:spcPct val="150000"/>
              </a:lnSpc>
              <a:buClr>
                <a:schemeClr val="accent1"/>
              </a:buClr>
              <a:buSzPct val="80000"/>
              <a:defRPr/>
            </a:pPr>
            <a:r>
              <a:rPr lang="zh-CN" altLang="zh-CN" sz="1600" dirty="0"/>
              <a:t>井水管接口安装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64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报告内容</a:t>
            </a:r>
            <a:endParaRPr lang="zh-CN" altLang="en-US" sz="4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09192" y="1828968"/>
            <a:ext cx="7047630" cy="553448"/>
            <a:chOff x="1395386" y="1891296"/>
            <a:chExt cx="7047630" cy="553448"/>
          </a:xfrm>
        </p:grpSpPr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395386" y="244474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608280" y="1891296"/>
              <a:ext cx="683473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LHAASO</a:t>
              </a: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项目工艺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水电需求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9592" y="2625512"/>
            <a:ext cx="7424422" cy="665162"/>
            <a:chOff x="785786" y="2549524"/>
            <a:chExt cx="7424422" cy="665162"/>
          </a:xfrm>
        </p:grpSpPr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785786" y="2549524"/>
              <a:ext cx="762000" cy="665162"/>
              <a:chOff x="3174" y="2656"/>
              <a:chExt cx="1549" cy="1351"/>
            </a:xfrm>
          </p:grpSpPr>
          <p:sp>
            <p:nvSpPr>
              <p:cNvPr id="20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1395385" y="3144141"/>
              <a:ext cx="6509393" cy="1498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623986" y="2625724"/>
              <a:ext cx="658622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通用水电系统任务</a:t>
              </a:r>
              <a:endPara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gray">
            <a:xfrm>
              <a:off x="982636" y="264794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99592" y="3483908"/>
            <a:ext cx="7118156" cy="665162"/>
            <a:chOff x="785786" y="3263904"/>
            <a:chExt cx="7124862" cy="665162"/>
          </a:xfrm>
        </p:grpSpPr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785786" y="3263904"/>
              <a:ext cx="762000" cy="665162"/>
              <a:chOff x="1110" y="2656"/>
              <a:chExt cx="1549" cy="1351"/>
            </a:xfrm>
          </p:grpSpPr>
          <p:sp>
            <p:nvSpPr>
              <p:cNvPr id="28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395386" y="3873503"/>
              <a:ext cx="6515262" cy="2227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643042" y="3357562"/>
              <a:ext cx="526919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工艺供配水系统进展情况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gray">
            <a:xfrm>
              <a:off x="982636" y="336232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99592" y="4342304"/>
            <a:ext cx="7215238" cy="665162"/>
            <a:chOff x="785786" y="3978284"/>
            <a:chExt cx="7186293" cy="665162"/>
          </a:xfrm>
        </p:grpSpPr>
        <p:grpSp>
          <p:nvGrpSpPr>
            <p:cNvPr id="32" name="Group 21"/>
            <p:cNvGrpSpPr>
              <a:grpSpLocks/>
            </p:cNvGrpSpPr>
            <p:nvPr/>
          </p:nvGrpSpPr>
          <p:grpSpPr bwMode="auto">
            <a:xfrm>
              <a:off x="785786" y="3978284"/>
              <a:ext cx="762000" cy="665162"/>
              <a:chOff x="3174" y="2656"/>
              <a:chExt cx="1549" cy="1351"/>
            </a:xfrm>
          </p:grpSpPr>
          <p:sp>
            <p:nvSpPr>
              <p:cNvPr id="36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AutoShape 2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558ED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395386" y="458788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1623985" y="4054484"/>
              <a:ext cx="634809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工艺供</a:t>
              </a: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配电系统及</a:t>
              </a:r>
              <a:r>
                <a:rPr lang="en-US" altLang="zh-CN" sz="2400" b="1" dirty="0" smtClean="0">
                  <a:latin typeface="微软雅黑" pitchFamily="34" charset="-122"/>
                  <a:ea typeface="微软雅黑" pitchFamily="34" charset="-122"/>
                </a:rPr>
                <a:t>KM2A</a:t>
              </a: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线缆敷设进展</a:t>
              </a:r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情况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gray">
            <a:xfrm>
              <a:off x="982636" y="407670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4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28148" y="5200700"/>
            <a:ext cx="7186682" cy="665162"/>
            <a:chOff x="814342" y="4692664"/>
            <a:chExt cx="7186682" cy="665162"/>
          </a:xfrm>
        </p:grpSpPr>
        <p:grpSp>
          <p:nvGrpSpPr>
            <p:cNvPr id="40" name="Group 17"/>
            <p:cNvGrpSpPr>
              <a:grpSpLocks/>
            </p:cNvGrpSpPr>
            <p:nvPr/>
          </p:nvGrpSpPr>
          <p:grpSpPr bwMode="auto">
            <a:xfrm>
              <a:off x="814342" y="4692664"/>
              <a:ext cx="762000" cy="665162"/>
              <a:chOff x="1110" y="2656"/>
              <a:chExt cx="1549" cy="1351"/>
            </a:xfrm>
          </p:grpSpPr>
          <p:sp>
            <p:nvSpPr>
              <p:cNvPr id="44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1423942" y="530226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Text Box 26"/>
            <p:cNvSpPr txBox="1">
              <a:spLocks noChangeArrowheads="1"/>
            </p:cNvSpPr>
            <p:nvPr/>
          </p:nvSpPr>
          <p:spPr bwMode="auto">
            <a:xfrm>
              <a:off x="1652541" y="4768864"/>
              <a:ext cx="634848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下一步工作计划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gray">
            <a:xfrm>
              <a:off x="1011192" y="479108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5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sp>
        <p:nvSpPr>
          <p:cNvPr id="58" name="AutoShape 5"/>
          <p:cNvSpPr>
            <a:spLocks noChangeArrowheads="1"/>
          </p:cNvSpPr>
          <p:nvPr/>
        </p:nvSpPr>
        <p:spPr bwMode="gray">
          <a:xfrm>
            <a:off x="899592" y="1772816"/>
            <a:ext cx="755605" cy="653838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gray">
          <a:xfrm>
            <a:off x="943866" y="1812204"/>
            <a:ext cx="664106" cy="575062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1096442" y="187124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ea typeface="宋体" pitchFamily="2" charset="-12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531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0"/>
    </mc:Choice>
    <mc:Fallback xmlns="">
      <p:transition spd="slow" advTm="1394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7148" y="1268760"/>
            <a:ext cx="8005252" cy="222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供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配电系统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招标采购进展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已经基本完成主要项采购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LHAASO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工艺供配电设计施工总承包的采购</a:t>
            </a: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400KW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移动柴油发电机、柴油发电机组的采购</a:t>
            </a: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UPS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主机及电池采购及安装的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采购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3081" y="22617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工艺供配电系统进展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402332"/>
              </p:ext>
            </p:extLst>
          </p:nvPr>
        </p:nvGraphicFramePr>
        <p:xfrm>
          <a:off x="423081" y="3498134"/>
          <a:ext cx="8496944" cy="2985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1224136"/>
                <a:gridCol w="1080120"/>
                <a:gridCol w="1224136"/>
                <a:gridCol w="864096"/>
              </a:tblGrid>
              <a:tr h="76619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招标项目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标书编写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招标小组审核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是否完成招标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合同</a:t>
                      </a:r>
                      <a:endParaRPr lang="zh-CN" altLang="en-US" dirty="0"/>
                    </a:p>
                  </a:txBody>
                  <a:tcPr/>
                </a:tc>
              </a:tr>
              <a:tr h="443907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工艺供配电项目设计施工总承包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完成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通过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完成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已签</a:t>
                      </a:r>
                      <a:endParaRPr lang="zh-CN" altLang="en-US" dirty="0"/>
                    </a:p>
                  </a:txBody>
                  <a:tcPr/>
                </a:tc>
              </a:tr>
              <a:tr h="443907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柴油发电机组采购及安装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完成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通过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完成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已签</a:t>
                      </a:r>
                      <a:endParaRPr lang="zh-CN" altLang="en-US" dirty="0"/>
                    </a:p>
                  </a:txBody>
                  <a:tcPr/>
                </a:tc>
              </a:tr>
              <a:tr h="4439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移动式柴油发电机采购及安装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完成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通过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完成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已签</a:t>
                      </a:r>
                      <a:endParaRPr lang="zh-CN" altLang="en-US" dirty="0"/>
                    </a:p>
                  </a:txBody>
                  <a:tcPr/>
                </a:tc>
              </a:tr>
              <a:tr h="44390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UPS</a:t>
                      </a: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主机及电池采购及安装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完成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通过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完成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已签</a:t>
                      </a:r>
                      <a:endParaRPr lang="zh-CN" altLang="en-US" dirty="0"/>
                    </a:p>
                  </a:txBody>
                  <a:tcPr/>
                </a:tc>
              </a:tr>
              <a:tr h="443907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光电复合缆、光缆及光电复合连接器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完成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通过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完成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已签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7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88C-2608-48AA-AC46-4CFAB3029A3B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8" name="矩形 32"/>
          <p:cNvSpPr>
            <a:spLocks noChangeArrowheads="1"/>
          </p:cNvSpPr>
          <p:nvPr/>
        </p:nvSpPr>
        <p:spPr bwMode="auto">
          <a:xfrm>
            <a:off x="53106" y="1235695"/>
            <a:ext cx="5454998" cy="185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400KW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移动柴油发电机预验收情况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厂家进行了预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验收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中旬运到观测基地进行现场正式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验收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各项性能指标满足合同要求，已具备出厂  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条件。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56792"/>
            <a:ext cx="3384376" cy="48245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66366"/>
            <a:ext cx="2880320" cy="3114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26" y="3266366"/>
            <a:ext cx="2435848" cy="3114962"/>
          </a:xfrm>
          <a:prstGeom prst="rect">
            <a:avLst/>
          </a:prstGeom>
        </p:spPr>
      </p:pic>
      <p:sp>
        <p:nvSpPr>
          <p:cNvPr id="7" name="灯片编号占位符 3"/>
          <p:cNvSpPr txBox="1">
            <a:spLocks/>
          </p:cNvSpPr>
          <p:nvPr/>
        </p:nvSpPr>
        <p:spPr>
          <a:xfrm>
            <a:off x="5774755" y="6337300"/>
            <a:ext cx="2592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1400" dirty="0" smtClean="0">
                <a:solidFill>
                  <a:schemeClr val="tx1"/>
                </a:solidFill>
              </a:rPr>
              <a:t>柴油发电机组检查</a:t>
            </a:r>
            <a:r>
              <a:rPr lang="en-US" altLang="zh-CN" sz="1400" dirty="0" smtClean="0">
                <a:solidFill>
                  <a:schemeClr val="tx1"/>
                </a:solidFill>
              </a:rPr>
              <a:t>/</a:t>
            </a:r>
            <a:r>
              <a:rPr lang="zh-CN" altLang="en-US" sz="1400" dirty="0" smtClean="0">
                <a:solidFill>
                  <a:schemeClr val="tx1"/>
                </a:solidFill>
              </a:rPr>
              <a:t>测试记录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灯片编号占位符 3"/>
          <p:cNvSpPr txBox="1">
            <a:spLocks/>
          </p:cNvSpPr>
          <p:nvPr/>
        </p:nvSpPr>
        <p:spPr>
          <a:xfrm>
            <a:off x="1187624" y="6381328"/>
            <a:ext cx="2592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1400" dirty="0" smtClean="0">
                <a:solidFill>
                  <a:schemeClr val="tx1"/>
                </a:solidFill>
              </a:rPr>
              <a:t>400KW </a:t>
            </a:r>
            <a:r>
              <a:rPr lang="zh-CN" altLang="en-US" sz="1400" dirty="0" smtClean="0">
                <a:solidFill>
                  <a:schemeClr val="tx1"/>
                </a:solidFill>
              </a:rPr>
              <a:t>移动柴油发电机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3081" y="22617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工艺供配电系统进展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29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592092" y="3645025"/>
            <a:ext cx="2866029" cy="365125"/>
          </a:xfrm>
        </p:spPr>
        <p:txBody>
          <a:bodyPr/>
          <a:lstStyle/>
          <a:p>
            <a:r>
              <a:rPr lang="zh-CN" altLang="en-US" sz="1400" dirty="0" smtClean="0">
                <a:solidFill>
                  <a:schemeClr val="tx1"/>
                </a:solidFill>
              </a:rPr>
              <a:t>光缆及光电复合缆敷设路径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9575" y="1148726"/>
            <a:ext cx="4618449" cy="555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33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ED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供电系统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/>
              <a:t>设计</a:t>
            </a:r>
            <a:r>
              <a:rPr lang="zh-CN" altLang="zh-CN" dirty="0" smtClean="0"/>
              <a:t>临时</a:t>
            </a:r>
            <a:r>
              <a:rPr lang="zh-CN" altLang="zh-CN" dirty="0"/>
              <a:t>机房内的</a:t>
            </a:r>
            <a:r>
              <a:rPr lang="en-US" altLang="zh-CN" dirty="0"/>
              <a:t>1</a:t>
            </a:r>
            <a:r>
              <a:rPr lang="zh-CN" altLang="zh-CN" dirty="0"/>
              <a:t>台二级配电</a:t>
            </a:r>
            <a:r>
              <a:rPr lang="zh-CN" altLang="zh-CN" dirty="0" smtClean="0"/>
              <a:t>箱</a:t>
            </a:r>
            <a:r>
              <a:rPr lang="zh-CN" altLang="en-US" dirty="0" smtClean="0"/>
              <a:t>、</a:t>
            </a:r>
            <a:r>
              <a:rPr lang="en-US" altLang="zh-CN" dirty="0"/>
              <a:t> 3</a:t>
            </a:r>
            <a:r>
              <a:rPr lang="zh-CN" altLang="zh-CN" dirty="0"/>
              <a:t>台三级配电</a:t>
            </a:r>
            <a:r>
              <a:rPr lang="zh-CN" altLang="zh-CN" dirty="0" smtClean="0"/>
              <a:t>箱</a:t>
            </a:r>
            <a:r>
              <a:rPr lang="zh-CN" altLang="en-US" dirty="0"/>
              <a:t>、</a:t>
            </a:r>
            <a:r>
              <a:rPr lang="zh-CN" altLang="zh-CN" dirty="0" smtClean="0"/>
              <a:t>配电</a:t>
            </a:r>
            <a:r>
              <a:rPr lang="zh-CN" altLang="zh-CN" dirty="0"/>
              <a:t>箱</a:t>
            </a:r>
            <a:r>
              <a:rPr lang="zh-CN" altLang="zh-CN" dirty="0" smtClean="0"/>
              <a:t>接地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zh-CN" dirty="0"/>
              <a:t>设计二级配电箱到三级配电箱的供电线</a:t>
            </a:r>
            <a:r>
              <a:rPr lang="zh-CN" altLang="zh-CN" dirty="0" smtClean="0"/>
              <a:t>缆</a:t>
            </a:r>
            <a:r>
              <a:rPr lang="zh-CN" altLang="en-US" dirty="0" smtClean="0"/>
              <a:t>路径、</a:t>
            </a:r>
            <a:r>
              <a:rPr lang="zh-CN" altLang="zh-CN" dirty="0" smtClean="0"/>
              <a:t>配电</a:t>
            </a:r>
            <a:r>
              <a:rPr lang="zh-CN" altLang="zh-CN" dirty="0"/>
              <a:t>箱的防雷接地</a:t>
            </a:r>
            <a:r>
              <a:rPr lang="zh-CN" altLang="zh-CN" dirty="0" smtClean="0"/>
              <a:t>系统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zh-CN" dirty="0"/>
              <a:t>配电箱安装及接线（</a:t>
            </a:r>
            <a:r>
              <a:rPr lang="en-US" altLang="zh-CN" dirty="0"/>
              <a:t>4</a:t>
            </a:r>
            <a:r>
              <a:rPr lang="zh-CN" altLang="zh-CN" dirty="0"/>
              <a:t>台）（包括基础槽钢制作、安装</a:t>
            </a:r>
            <a:r>
              <a:rPr lang="en-US" altLang="zh-CN" dirty="0"/>
              <a:t>, </a:t>
            </a:r>
            <a:r>
              <a:rPr lang="zh-CN" altLang="zh-CN" dirty="0"/>
              <a:t>配电箱本体安装，箱内电缆头制作、安装及端子接线，电缆进配电箱处防火封堵</a:t>
            </a:r>
            <a:r>
              <a:rPr lang="zh-CN" altLang="zh-CN" dirty="0" smtClean="0"/>
              <a:t>）</a:t>
            </a:r>
            <a:r>
              <a:rPr lang="zh-CN" altLang="en-US" dirty="0"/>
              <a:t>。</a:t>
            </a:r>
            <a:endParaRPr lang="en-US" altLang="zh-CN" dirty="0"/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zh-CN" dirty="0" smtClean="0"/>
              <a:t>接地</a:t>
            </a:r>
            <a:r>
              <a:rPr lang="zh-CN" altLang="zh-CN" dirty="0"/>
              <a:t>体安装（镀锌扁铁敷设焊接及接地极角钢制作、安装</a:t>
            </a:r>
            <a:r>
              <a:rPr lang="zh-CN" altLang="zh-CN" dirty="0" smtClean="0"/>
              <a:t>）</a:t>
            </a:r>
            <a:r>
              <a:rPr lang="zh-CN" altLang="en-US" dirty="0"/>
              <a:t>。</a:t>
            </a:r>
            <a:endParaRPr lang="en-US" altLang="zh-CN" dirty="0"/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zh-CN" dirty="0" smtClean="0"/>
              <a:t>施工</a:t>
            </a:r>
            <a:r>
              <a:rPr lang="zh-CN" altLang="zh-CN" dirty="0"/>
              <a:t>调试及验收（接地电阻测试、通电测试</a:t>
            </a:r>
            <a:r>
              <a:rPr lang="zh-CN" altLang="zh-CN" dirty="0" smtClean="0"/>
              <a:t>）</a:t>
            </a:r>
            <a:r>
              <a:rPr lang="zh-CN" altLang="en-US" dirty="0" smtClean="0"/>
              <a:t>。</a:t>
            </a:r>
            <a:endParaRPr lang="zh-CN" altLang="zh-CN" dirty="0"/>
          </a:p>
        </p:txBody>
      </p:sp>
      <p:pic>
        <p:nvPicPr>
          <p:cNvPr id="1026" name="图片 44" descr="IMG_2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5"/>
            <a:ext cx="400131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48" y="3978216"/>
            <a:ext cx="1972816" cy="2552214"/>
          </a:xfrm>
          <a:prstGeom prst="rect">
            <a:avLst/>
          </a:prstGeom>
        </p:spPr>
      </p:pic>
      <p:pic>
        <p:nvPicPr>
          <p:cNvPr id="8" name="Picture 2" descr="柜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06" y="3955244"/>
            <a:ext cx="1980259" cy="257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灯片编号占位符 3"/>
          <p:cNvSpPr txBox="1">
            <a:spLocks/>
          </p:cNvSpPr>
          <p:nvPr/>
        </p:nvSpPr>
        <p:spPr>
          <a:xfrm>
            <a:off x="6439369" y="6453336"/>
            <a:ext cx="1130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tx1"/>
                </a:solidFill>
              </a:rPr>
              <a:t>三</a:t>
            </a:r>
            <a:r>
              <a:rPr lang="zh-CN" altLang="en-US" sz="1400" dirty="0" smtClean="0">
                <a:solidFill>
                  <a:schemeClr val="tx1"/>
                </a:solidFill>
              </a:rPr>
              <a:t>级配电箱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3081" y="22617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工艺供配电系统进展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89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9575" y="1148726"/>
            <a:ext cx="8434873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1#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配电室施工进展情况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dirty="0" smtClean="0"/>
              <a:t>1#</a:t>
            </a:r>
            <a:r>
              <a:rPr lang="zh-CN" altLang="en-US" dirty="0" smtClean="0"/>
              <a:t>配电室变压器、高压柜、低压柜、直流屏等设备已经全部进场。</a:t>
            </a:r>
            <a:endParaRPr lang="en-US" altLang="zh-CN" dirty="0"/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/>
              <a:t>现场技术工程师已经开始供配电设备的安装工作。</a:t>
            </a:r>
            <a:endParaRPr lang="en-US" altLang="zh-CN" dirty="0" smtClean="0"/>
          </a:p>
        </p:txBody>
      </p:sp>
      <p:sp>
        <p:nvSpPr>
          <p:cNvPr id="10" name="矩形 9"/>
          <p:cNvSpPr/>
          <p:nvPr/>
        </p:nvSpPr>
        <p:spPr>
          <a:xfrm>
            <a:off x="423081" y="22617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工艺供配电系统进展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 descr="225062298753229554"/>
          <p:cNvPicPr/>
          <p:nvPr/>
        </p:nvPicPr>
        <p:blipFill>
          <a:blip r:embed="rId3"/>
          <a:stretch>
            <a:fillRect/>
          </a:stretch>
        </p:blipFill>
        <p:spPr>
          <a:xfrm>
            <a:off x="384328" y="2476960"/>
            <a:ext cx="3619520" cy="189586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50575" y="4366365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施耐德技术人员安装高压柜</a:t>
            </a:r>
            <a:endParaRPr lang="zh-CN" altLang="en-US" sz="1600" dirty="0"/>
          </a:p>
        </p:txBody>
      </p:sp>
      <p:pic>
        <p:nvPicPr>
          <p:cNvPr id="12" name="图片 11" descr="572329614559091443"/>
          <p:cNvPicPr/>
          <p:nvPr/>
        </p:nvPicPr>
        <p:blipFill>
          <a:blip r:embed="rId4"/>
          <a:stretch>
            <a:fillRect/>
          </a:stretch>
        </p:blipFill>
        <p:spPr>
          <a:xfrm>
            <a:off x="4499992" y="2462955"/>
            <a:ext cx="3816424" cy="178062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64496" y="437282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1600" kern="100" dirty="0">
                <a:latin typeface="Times New Roman" panose="02020603050405020304" pitchFamily="18" charset="0"/>
              </a:rPr>
              <a:t>稻城电业局技术人员制作</a:t>
            </a:r>
            <a:r>
              <a:rPr lang="zh-CN" altLang="zh-CN" sz="1600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安装高压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电缆头</a:t>
            </a:r>
          </a:p>
        </p:txBody>
      </p:sp>
      <p:pic>
        <p:nvPicPr>
          <p:cNvPr id="13" name="图片 12" descr="779038033501516696"/>
          <p:cNvPicPr/>
          <p:nvPr/>
        </p:nvPicPr>
        <p:blipFill>
          <a:blip r:embed="rId5"/>
          <a:stretch>
            <a:fillRect/>
          </a:stretch>
        </p:blipFill>
        <p:spPr>
          <a:xfrm>
            <a:off x="368216" y="4711381"/>
            <a:ext cx="3635632" cy="17514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2791" y="6462856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万控技术人员</a:t>
            </a:r>
            <a:r>
              <a:rPr lang="zh-CN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组装低压</a:t>
            </a:r>
            <a:r>
              <a:rPr lang="zh-CN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铜排</a:t>
            </a:r>
            <a:endParaRPr lang="zh-CN" altLang="en-US" sz="1600" dirty="0"/>
          </a:p>
        </p:txBody>
      </p:sp>
      <p:pic>
        <p:nvPicPr>
          <p:cNvPr id="15" name="图片 14" descr="790719284101021246"/>
          <p:cNvPicPr/>
          <p:nvPr/>
        </p:nvPicPr>
        <p:blipFill>
          <a:blip r:embed="rId6"/>
          <a:stretch>
            <a:fillRect/>
          </a:stretch>
        </p:blipFill>
        <p:spPr>
          <a:xfrm>
            <a:off x="4511424" y="4704919"/>
            <a:ext cx="3804992" cy="175147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560768" y="6453336"/>
            <a:ext cx="3467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万控技术人员安装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1#</a:t>
            </a:r>
            <a:r>
              <a:rPr lang="zh-CN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配电室低压母线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515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9575" y="1148726"/>
            <a:ext cx="8434873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¼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阵列电缆沟施工进展情况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zh-CN" dirty="0"/>
              <a:t>电缆沟沟底混凝土浇筑</a:t>
            </a:r>
            <a:r>
              <a:rPr lang="zh-CN" altLang="zh-CN" dirty="0" smtClean="0"/>
              <a:t>完成</a:t>
            </a:r>
            <a:r>
              <a:rPr lang="en-US" altLang="zh-CN" dirty="0" smtClean="0"/>
              <a:t>490</a:t>
            </a:r>
            <a:r>
              <a:rPr lang="zh-CN" altLang="zh-CN" dirty="0"/>
              <a:t>米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zh-CN" dirty="0"/>
              <a:t>电缆沟支架制作完成</a:t>
            </a:r>
            <a:r>
              <a:rPr lang="en-US" altLang="zh-CN" dirty="0"/>
              <a:t>50</a:t>
            </a:r>
            <a:r>
              <a:rPr lang="zh-CN" altLang="zh-CN" dirty="0" smtClean="0"/>
              <a:t>付</a:t>
            </a:r>
            <a:r>
              <a:rPr lang="zh-CN" altLang="en-US" dirty="0" smtClean="0"/>
              <a:t>，</a:t>
            </a:r>
            <a:r>
              <a:rPr lang="zh-CN" altLang="zh-CN" dirty="0"/>
              <a:t>电缆沟沟盖板钢筋</a:t>
            </a:r>
            <a:r>
              <a:rPr lang="zh-CN" altLang="zh-CN" dirty="0" smtClean="0"/>
              <a:t>制作</a:t>
            </a:r>
            <a:r>
              <a:rPr lang="zh-CN" altLang="en-US" dirty="0" smtClean="0"/>
              <a:t>完成</a:t>
            </a:r>
            <a:r>
              <a:rPr lang="en-US" altLang="zh-CN" dirty="0" smtClean="0"/>
              <a:t>60%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sp>
        <p:nvSpPr>
          <p:cNvPr id="10" name="矩形 9"/>
          <p:cNvSpPr/>
          <p:nvPr/>
        </p:nvSpPr>
        <p:spPr>
          <a:xfrm>
            <a:off x="423081" y="22617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工艺供配电系统进展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" name="图片 15" descr="386581858775754806"/>
          <p:cNvPicPr/>
          <p:nvPr/>
        </p:nvPicPr>
        <p:blipFill>
          <a:blip r:embed="rId3"/>
          <a:stretch>
            <a:fillRect/>
          </a:stretch>
        </p:blipFill>
        <p:spPr>
          <a:xfrm>
            <a:off x="423080" y="2708920"/>
            <a:ext cx="2564743" cy="378388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94834" y="645333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cs typeface="宋体" panose="02010600030101010101" pitchFamily="2" charset="-122"/>
              </a:rPr>
              <a:t>电缆沟垫层混凝土浇筑</a:t>
            </a:r>
            <a:endParaRPr lang="zh-CN" altLang="en-US" dirty="0"/>
          </a:p>
        </p:txBody>
      </p:sp>
      <p:pic>
        <p:nvPicPr>
          <p:cNvPr id="17" name="图片 16" descr="619680267208500386"/>
          <p:cNvPicPr/>
          <p:nvPr/>
        </p:nvPicPr>
        <p:blipFill>
          <a:blip r:embed="rId4"/>
          <a:stretch>
            <a:fillRect/>
          </a:stretch>
        </p:blipFill>
        <p:spPr>
          <a:xfrm>
            <a:off x="3419872" y="2663885"/>
            <a:ext cx="2376264" cy="37788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92803" y="647232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cs typeface="宋体" panose="02010600030101010101" pitchFamily="2" charset="-122"/>
              </a:rPr>
              <a:t>主电缆沟机械开挖</a:t>
            </a:r>
            <a:endParaRPr lang="zh-CN" altLang="en-US" dirty="0"/>
          </a:p>
        </p:txBody>
      </p:sp>
      <p:pic>
        <p:nvPicPr>
          <p:cNvPr id="18" name="图片 17" descr="842914078312006575"/>
          <p:cNvPicPr/>
          <p:nvPr/>
        </p:nvPicPr>
        <p:blipFill>
          <a:blip r:embed="rId5"/>
          <a:stretch>
            <a:fillRect/>
          </a:stretch>
        </p:blipFill>
        <p:spPr>
          <a:xfrm>
            <a:off x="6140582" y="2663884"/>
            <a:ext cx="2708721" cy="377887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429107" y="644275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清理完成的支电缆沟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6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报告内容</a:t>
            </a:r>
            <a:endParaRPr lang="zh-CN" altLang="en-US" sz="4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899592" y="1856234"/>
            <a:ext cx="7654926" cy="665162"/>
            <a:chOff x="785786" y="1835144"/>
            <a:chExt cx="7654926" cy="665162"/>
          </a:xfrm>
        </p:grpSpPr>
        <p:grpSp>
          <p:nvGrpSpPr>
            <p:cNvPr id="56" name="Group 3"/>
            <p:cNvGrpSpPr>
              <a:grpSpLocks/>
            </p:cNvGrpSpPr>
            <p:nvPr/>
          </p:nvGrpSpPr>
          <p:grpSpPr bwMode="auto">
            <a:xfrm>
              <a:off x="785786" y="1835144"/>
              <a:ext cx="762000" cy="665162"/>
              <a:chOff x="1110" y="2656"/>
              <a:chExt cx="1549" cy="1351"/>
            </a:xfrm>
          </p:grpSpPr>
          <p:sp>
            <p:nvSpPr>
              <p:cNvPr id="60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7" name="Line 11"/>
            <p:cNvSpPr>
              <a:spLocks noChangeShapeType="1"/>
            </p:cNvSpPr>
            <p:nvPr/>
          </p:nvSpPr>
          <p:spPr bwMode="auto">
            <a:xfrm>
              <a:off x="1395386" y="244474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Text Box 12"/>
            <p:cNvSpPr txBox="1">
              <a:spLocks noChangeArrowheads="1"/>
            </p:cNvSpPr>
            <p:nvPr/>
          </p:nvSpPr>
          <p:spPr bwMode="auto">
            <a:xfrm>
              <a:off x="1623986" y="1911344"/>
              <a:ext cx="681672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通用水电系统</a:t>
              </a: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任务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" name="Text Box 13"/>
            <p:cNvSpPr txBox="1">
              <a:spLocks noChangeArrowheads="1"/>
            </p:cNvSpPr>
            <p:nvPr/>
          </p:nvSpPr>
          <p:spPr bwMode="gray">
            <a:xfrm>
              <a:off x="982636" y="193356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1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99592" y="2636922"/>
            <a:ext cx="7424422" cy="665162"/>
            <a:chOff x="785786" y="2549524"/>
            <a:chExt cx="7424422" cy="665162"/>
          </a:xfrm>
        </p:grpSpPr>
        <p:grpSp>
          <p:nvGrpSpPr>
            <p:cNvPr id="64" name="Group 7"/>
            <p:cNvGrpSpPr>
              <a:grpSpLocks/>
            </p:cNvGrpSpPr>
            <p:nvPr/>
          </p:nvGrpSpPr>
          <p:grpSpPr bwMode="auto">
            <a:xfrm>
              <a:off x="785786" y="2549524"/>
              <a:ext cx="762000" cy="665162"/>
              <a:chOff x="3174" y="2656"/>
              <a:chExt cx="1549" cy="1351"/>
            </a:xfrm>
          </p:grpSpPr>
          <p:sp>
            <p:nvSpPr>
              <p:cNvPr id="68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" name="Line 14"/>
            <p:cNvSpPr>
              <a:spLocks noChangeShapeType="1"/>
            </p:cNvSpPr>
            <p:nvPr/>
          </p:nvSpPr>
          <p:spPr bwMode="auto">
            <a:xfrm>
              <a:off x="1395386" y="315912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1623986" y="2625724"/>
              <a:ext cx="658622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通用</a:t>
              </a: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水电系统功能及设计需求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gray">
            <a:xfrm>
              <a:off x="982636" y="264794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99592" y="3423310"/>
            <a:ext cx="7089600" cy="665162"/>
            <a:chOff x="785786" y="3263904"/>
            <a:chExt cx="7089600" cy="665162"/>
          </a:xfrm>
        </p:grpSpPr>
        <p:grpSp>
          <p:nvGrpSpPr>
            <p:cNvPr id="72" name="Group 17"/>
            <p:cNvGrpSpPr>
              <a:grpSpLocks/>
            </p:cNvGrpSpPr>
            <p:nvPr/>
          </p:nvGrpSpPr>
          <p:grpSpPr bwMode="auto">
            <a:xfrm>
              <a:off x="785786" y="3263904"/>
              <a:ext cx="762000" cy="665162"/>
              <a:chOff x="1110" y="2656"/>
              <a:chExt cx="1549" cy="1351"/>
            </a:xfrm>
          </p:grpSpPr>
          <p:sp>
            <p:nvSpPr>
              <p:cNvPr id="76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3" name="Line 25"/>
            <p:cNvSpPr>
              <a:spLocks noChangeShapeType="1"/>
            </p:cNvSpPr>
            <p:nvPr/>
          </p:nvSpPr>
          <p:spPr bwMode="auto">
            <a:xfrm>
              <a:off x="1395386" y="387350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" name="Text Box 26"/>
            <p:cNvSpPr txBox="1">
              <a:spLocks noChangeArrowheads="1"/>
            </p:cNvSpPr>
            <p:nvPr/>
          </p:nvSpPr>
          <p:spPr bwMode="auto">
            <a:xfrm>
              <a:off x="1643042" y="3357562"/>
              <a:ext cx="526342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工艺供配水系统进展情况</a:t>
              </a:r>
              <a:endPara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Text Box 27"/>
            <p:cNvSpPr txBox="1">
              <a:spLocks noChangeArrowheads="1"/>
            </p:cNvSpPr>
            <p:nvPr/>
          </p:nvSpPr>
          <p:spPr bwMode="gray">
            <a:xfrm>
              <a:off x="982636" y="336232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99592" y="4209698"/>
            <a:ext cx="7215238" cy="665162"/>
            <a:chOff x="785786" y="3978284"/>
            <a:chExt cx="7215238" cy="665162"/>
          </a:xfrm>
        </p:grpSpPr>
        <p:grpSp>
          <p:nvGrpSpPr>
            <p:cNvPr id="80" name="Group 21"/>
            <p:cNvGrpSpPr>
              <a:grpSpLocks/>
            </p:cNvGrpSpPr>
            <p:nvPr/>
          </p:nvGrpSpPr>
          <p:grpSpPr bwMode="auto">
            <a:xfrm>
              <a:off x="785786" y="3978284"/>
              <a:ext cx="762000" cy="665162"/>
              <a:chOff x="3174" y="2656"/>
              <a:chExt cx="1549" cy="1351"/>
            </a:xfrm>
          </p:grpSpPr>
          <p:sp>
            <p:nvSpPr>
              <p:cNvPr id="84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5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6" name="AutoShape 2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1395386" y="458788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" name="Text Box 29"/>
            <p:cNvSpPr txBox="1">
              <a:spLocks noChangeArrowheads="1"/>
            </p:cNvSpPr>
            <p:nvPr/>
          </p:nvSpPr>
          <p:spPr bwMode="auto">
            <a:xfrm>
              <a:off x="1623985" y="4054484"/>
              <a:ext cx="6377039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工艺供</a:t>
              </a: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配电系统进展</a:t>
              </a:r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情况</a:t>
              </a:r>
              <a:endPara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3" name="Text Box 30"/>
            <p:cNvSpPr txBox="1">
              <a:spLocks noChangeArrowheads="1"/>
            </p:cNvSpPr>
            <p:nvPr/>
          </p:nvSpPr>
          <p:spPr bwMode="gray">
            <a:xfrm>
              <a:off x="982636" y="407670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4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928148" y="4996086"/>
            <a:ext cx="7186682" cy="665162"/>
            <a:chOff x="814342" y="4692664"/>
            <a:chExt cx="7186682" cy="665162"/>
          </a:xfrm>
        </p:grpSpPr>
        <p:grpSp>
          <p:nvGrpSpPr>
            <p:cNvPr id="88" name="Group 17"/>
            <p:cNvGrpSpPr>
              <a:grpSpLocks/>
            </p:cNvGrpSpPr>
            <p:nvPr/>
          </p:nvGrpSpPr>
          <p:grpSpPr bwMode="auto">
            <a:xfrm>
              <a:off x="814342" y="4692664"/>
              <a:ext cx="762000" cy="665162"/>
              <a:chOff x="1110" y="2656"/>
              <a:chExt cx="1549" cy="1351"/>
            </a:xfrm>
          </p:grpSpPr>
          <p:sp>
            <p:nvSpPr>
              <p:cNvPr id="92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3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4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9" name="Line 25"/>
            <p:cNvSpPr>
              <a:spLocks noChangeShapeType="1"/>
            </p:cNvSpPr>
            <p:nvPr/>
          </p:nvSpPr>
          <p:spPr bwMode="auto">
            <a:xfrm>
              <a:off x="1423942" y="530226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" name="Text Box 26"/>
            <p:cNvSpPr txBox="1">
              <a:spLocks noChangeArrowheads="1"/>
            </p:cNvSpPr>
            <p:nvPr/>
          </p:nvSpPr>
          <p:spPr bwMode="auto">
            <a:xfrm>
              <a:off x="1652541" y="4768864"/>
              <a:ext cx="634848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下一步工作计划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1" name="Text Box 27"/>
            <p:cNvSpPr txBox="1">
              <a:spLocks noChangeArrowheads="1"/>
            </p:cNvSpPr>
            <p:nvPr/>
          </p:nvSpPr>
          <p:spPr bwMode="gray">
            <a:xfrm>
              <a:off x="1011192" y="479108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5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397545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186"/>
    </mc:Choice>
    <mc:Fallback xmlns="">
      <p:transition spd="slow" advTm="6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报告内容</a:t>
            </a:r>
            <a:endParaRPr lang="zh-CN" altLang="en-US" sz="4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09192" y="1828968"/>
            <a:ext cx="7047630" cy="553448"/>
            <a:chOff x="1395386" y="1891296"/>
            <a:chExt cx="7047630" cy="553448"/>
          </a:xfrm>
        </p:grpSpPr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395386" y="244474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608280" y="1891296"/>
              <a:ext cx="683473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LHAASO</a:t>
              </a: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项目工艺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水电需求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9592" y="2625512"/>
            <a:ext cx="7424422" cy="665162"/>
            <a:chOff x="785786" y="2549524"/>
            <a:chExt cx="7424422" cy="665162"/>
          </a:xfrm>
        </p:grpSpPr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785786" y="2549524"/>
              <a:ext cx="762000" cy="665162"/>
              <a:chOff x="3174" y="2656"/>
              <a:chExt cx="1549" cy="1351"/>
            </a:xfrm>
          </p:grpSpPr>
          <p:sp>
            <p:nvSpPr>
              <p:cNvPr id="20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1395385" y="3144141"/>
              <a:ext cx="6509393" cy="1498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623986" y="2625724"/>
              <a:ext cx="658622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通用水电系统任务</a:t>
              </a:r>
              <a:endPara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gray">
            <a:xfrm>
              <a:off x="982636" y="264794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99592" y="3483908"/>
            <a:ext cx="7118156" cy="665162"/>
            <a:chOff x="785786" y="3263904"/>
            <a:chExt cx="7124862" cy="665162"/>
          </a:xfrm>
        </p:grpSpPr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785786" y="3263904"/>
              <a:ext cx="762000" cy="665162"/>
              <a:chOff x="1110" y="2656"/>
              <a:chExt cx="1549" cy="1351"/>
            </a:xfrm>
          </p:grpSpPr>
          <p:sp>
            <p:nvSpPr>
              <p:cNvPr id="28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395386" y="3873503"/>
              <a:ext cx="6515262" cy="2227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643042" y="3357562"/>
              <a:ext cx="526919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工艺供配水系统进展情况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gray">
            <a:xfrm>
              <a:off x="982636" y="336232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28148" y="5200700"/>
            <a:ext cx="7186682" cy="665162"/>
            <a:chOff x="814342" y="4692664"/>
            <a:chExt cx="7186682" cy="665162"/>
          </a:xfrm>
        </p:grpSpPr>
        <p:grpSp>
          <p:nvGrpSpPr>
            <p:cNvPr id="40" name="Group 17"/>
            <p:cNvGrpSpPr>
              <a:grpSpLocks/>
            </p:cNvGrpSpPr>
            <p:nvPr/>
          </p:nvGrpSpPr>
          <p:grpSpPr bwMode="auto">
            <a:xfrm>
              <a:off x="814342" y="4692664"/>
              <a:ext cx="762000" cy="665162"/>
              <a:chOff x="1110" y="2656"/>
              <a:chExt cx="1549" cy="1351"/>
            </a:xfrm>
          </p:grpSpPr>
          <p:sp>
            <p:nvSpPr>
              <p:cNvPr id="44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/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1423942" y="530226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Text Box 26"/>
            <p:cNvSpPr txBox="1">
              <a:spLocks noChangeArrowheads="1"/>
            </p:cNvSpPr>
            <p:nvPr/>
          </p:nvSpPr>
          <p:spPr bwMode="auto">
            <a:xfrm>
              <a:off x="1652541" y="4768864"/>
              <a:ext cx="634848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下一步工作计划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gray">
            <a:xfrm>
              <a:off x="1011192" y="479108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5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sp>
        <p:nvSpPr>
          <p:cNvPr id="58" name="AutoShape 5"/>
          <p:cNvSpPr>
            <a:spLocks noChangeArrowheads="1"/>
          </p:cNvSpPr>
          <p:nvPr/>
        </p:nvSpPr>
        <p:spPr bwMode="gray">
          <a:xfrm>
            <a:off x="899592" y="1772816"/>
            <a:ext cx="755605" cy="653838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gray">
          <a:xfrm>
            <a:off x="943866" y="1812204"/>
            <a:ext cx="664106" cy="575062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1096442" y="187124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ea typeface="宋体" pitchFamily="2" charset="-122"/>
              </a:rPr>
              <a:t>1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910228" y="4348014"/>
            <a:ext cx="7118156" cy="665162"/>
            <a:chOff x="785786" y="3263904"/>
            <a:chExt cx="7124862" cy="665162"/>
          </a:xfrm>
        </p:grpSpPr>
        <p:grpSp>
          <p:nvGrpSpPr>
            <p:cNvPr id="49" name="Group 17"/>
            <p:cNvGrpSpPr>
              <a:grpSpLocks/>
            </p:cNvGrpSpPr>
            <p:nvPr/>
          </p:nvGrpSpPr>
          <p:grpSpPr bwMode="auto">
            <a:xfrm>
              <a:off x="785786" y="3263904"/>
              <a:ext cx="762000" cy="665162"/>
              <a:chOff x="1110" y="2656"/>
              <a:chExt cx="1549" cy="1351"/>
            </a:xfrm>
          </p:grpSpPr>
          <p:sp>
            <p:nvSpPr>
              <p:cNvPr id="53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0" name="Line 25"/>
            <p:cNvSpPr>
              <a:spLocks noChangeShapeType="1"/>
            </p:cNvSpPr>
            <p:nvPr/>
          </p:nvSpPr>
          <p:spPr bwMode="auto">
            <a:xfrm>
              <a:off x="1395386" y="3873503"/>
              <a:ext cx="6515262" cy="2227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1643042" y="3357562"/>
              <a:ext cx="626760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工艺供配电系统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及</a:t>
              </a:r>
              <a:r>
                <a:rPr lang="en-US" altLang="zh-CN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KM2A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线</a:t>
              </a: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缆敷设进展情况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Text Box 27"/>
            <p:cNvSpPr txBox="1">
              <a:spLocks noChangeArrowheads="1"/>
            </p:cNvSpPr>
            <p:nvPr/>
          </p:nvSpPr>
          <p:spPr bwMode="gray">
            <a:xfrm>
              <a:off x="981381" y="3362329"/>
              <a:ext cx="35652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</a:rPr>
                <a:t>4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7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0"/>
    </mc:Choice>
    <mc:Fallback xmlns="">
      <p:transition spd="slow" advTm="1394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88C-2608-48AA-AC46-4CFAB3029A3B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5" name="矩形 32"/>
          <p:cNvSpPr>
            <a:spLocks noChangeArrowheads="1"/>
          </p:cNvSpPr>
          <p:nvPr/>
        </p:nvSpPr>
        <p:spPr bwMode="auto">
          <a:xfrm>
            <a:off x="121739" y="1193079"/>
            <a:ext cx="3946205" cy="377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系统进度计划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净水循环系统及净水注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补水系统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CPM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净水循环系统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完成施工安装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2#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净水循环系统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完成施工安装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3#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4#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净水循环系统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完成施工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83" y="1231261"/>
            <a:ext cx="4629796" cy="516327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981039" y="6394532"/>
            <a:ext cx="3605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WCDA </a:t>
            </a:r>
            <a:r>
              <a:rPr lang="zh-CN" altLang="en-US" dirty="0" smtClean="0"/>
              <a:t>水池配套设施安装施工计划</a:t>
            </a:r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下一步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工作计划</a:t>
            </a:r>
            <a:endParaRPr lang="zh-CN" altLang="en-US" sz="2800" b="1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6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88C-2608-48AA-AC46-4CFAB3029A3B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5" name="矩形 32"/>
          <p:cNvSpPr>
            <a:spLocks noChangeArrowheads="1"/>
          </p:cNvSpPr>
          <p:nvPr/>
        </p:nvSpPr>
        <p:spPr bwMode="auto">
          <a:xfrm>
            <a:off x="323528" y="1124744"/>
            <a:ext cx="8640124" cy="5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配电系统进度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下一步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工作计划</a:t>
            </a:r>
            <a:endParaRPr lang="zh-CN" altLang="en-US" sz="2800" b="1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0820" y="1772816"/>
            <a:ext cx="8071707" cy="127470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 anchor="t">
            <a:spAutoFit/>
          </a:bodyPr>
          <a:lstStyle/>
          <a:p>
            <a:pPr marL="285750" lvl="1" indent="-285750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1#、2#配电室设备安装调试计划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1#配电室变配电设备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2018年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月1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2018年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月1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完成安装调试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2#配电室变配电设备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2018年1</a:t>
            </a:r>
            <a:r>
              <a:rPr lang="en-US" altLang="zh-CN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月1日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2018年1</a:t>
            </a:r>
            <a:r>
              <a:rPr lang="en-US" altLang="zh-CN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月1日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完成安装调试</a:t>
            </a:r>
          </a:p>
          <a:p>
            <a:pPr marL="285750" lvl="1" indent="-285750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KM2A阵列线缆敷设安装调试计划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505264"/>
              </p:ext>
            </p:extLst>
          </p:nvPr>
        </p:nvGraphicFramePr>
        <p:xfrm>
          <a:off x="427458" y="3212976"/>
          <a:ext cx="8248998" cy="323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253"/>
                <a:gridCol w="5242042"/>
                <a:gridCol w="1215546"/>
                <a:gridCol w="1185157"/>
              </a:tblGrid>
              <a:tr h="40403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任务名称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开始时间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完成时间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40403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第一批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：三级配电箱至探测器线缆安装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2018.10.25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2018.11.15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40403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第二批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340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：三级配电箱至探测器线缆安装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2018.11.15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2018.12.15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40403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第三批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：三级配电箱至探测器线缆安装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2018.12.15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2019.1.10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40403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第四批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215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1056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：三级配电箱至探测器线缆安装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2019.9.18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2019.11.18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40403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第五批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1056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：三级配电箱至探测器线缆安装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2019.11.30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2020.1.30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40403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第六批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256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1152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：三级配电箱至探测器线缆安装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2020.8.30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2020.10.30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40403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第七批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595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：三级配电箱至探测器线缆安装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2020.11.30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2021.1.30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0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gray">
          <a:xfrm>
            <a:off x="1979712" y="2636912"/>
            <a:ext cx="4608512" cy="155828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en-US" altLang="zh-CN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ea typeface="+mn-ea"/>
                <a:cs typeface="Arial"/>
              </a:rPr>
              <a:t> </a:t>
            </a:r>
            <a:r>
              <a:rPr lang="zh-CN" alt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latin typeface="黑体" panose="02010600030101010101" pitchFamily="2" charset="-122"/>
                <a:ea typeface="黑体" panose="02010600030101010101" pitchFamily="2" charset="-122"/>
                <a:cs typeface="Arial"/>
              </a:rPr>
              <a:t>谢谢关注</a:t>
            </a:r>
            <a:endParaRPr lang="zh-CN" altLang="en-US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latin typeface="黑体" panose="02010600030101010101" pitchFamily="2" charset="-122"/>
              <a:ea typeface="黑体" panose="02010600030101010101" pitchFamily="2" charset="-122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5"/>
    </mc:Choice>
    <mc:Fallback xmlns="">
      <p:transition spd="slow" advTm="5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报告内容</a:t>
            </a:r>
            <a:endParaRPr lang="zh-CN" altLang="en-US" sz="4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09192" y="1828968"/>
            <a:ext cx="7047630" cy="553448"/>
            <a:chOff x="1395386" y="1891296"/>
            <a:chExt cx="7047630" cy="553448"/>
          </a:xfrm>
        </p:grpSpPr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395386" y="244474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608280" y="1891296"/>
              <a:ext cx="683473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通用水电系统</a:t>
              </a: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任务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9592" y="2625512"/>
            <a:ext cx="7424422" cy="665162"/>
            <a:chOff x="785786" y="2549524"/>
            <a:chExt cx="7424422" cy="665162"/>
          </a:xfrm>
        </p:grpSpPr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785786" y="2549524"/>
              <a:ext cx="762000" cy="665162"/>
              <a:chOff x="3174" y="2656"/>
              <a:chExt cx="1549" cy="1351"/>
            </a:xfrm>
          </p:grpSpPr>
          <p:sp>
            <p:nvSpPr>
              <p:cNvPr id="20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1395385" y="3144141"/>
              <a:ext cx="6509393" cy="1498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623986" y="2625724"/>
              <a:ext cx="658622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通用水电系统功能及设计需求</a:t>
              </a:r>
              <a:endPara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gray">
            <a:xfrm>
              <a:off x="982636" y="264794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99592" y="3483908"/>
            <a:ext cx="7118156" cy="665162"/>
            <a:chOff x="785786" y="3263904"/>
            <a:chExt cx="7124862" cy="665162"/>
          </a:xfrm>
        </p:grpSpPr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785786" y="3263904"/>
              <a:ext cx="762000" cy="665162"/>
              <a:chOff x="1110" y="2656"/>
              <a:chExt cx="1549" cy="1351"/>
            </a:xfrm>
          </p:grpSpPr>
          <p:sp>
            <p:nvSpPr>
              <p:cNvPr id="28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395386" y="3873503"/>
              <a:ext cx="6515262" cy="2227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643042" y="3357562"/>
              <a:ext cx="526919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工艺供配水系统进展情况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gray">
            <a:xfrm>
              <a:off x="982636" y="336232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99592" y="4342304"/>
            <a:ext cx="7118156" cy="665162"/>
            <a:chOff x="785786" y="3978284"/>
            <a:chExt cx="7089600" cy="665162"/>
          </a:xfrm>
        </p:grpSpPr>
        <p:grpSp>
          <p:nvGrpSpPr>
            <p:cNvPr id="32" name="Group 21"/>
            <p:cNvGrpSpPr>
              <a:grpSpLocks/>
            </p:cNvGrpSpPr>
            <p:nvPr/>
          </p:nvGrpSpPr>
          <p:grpSpPr bwMode="auto">
            <a:xfrm>
              <a:off x="785786" y="3978284"/>
              <a:ext cx="762000" cy="665162"/>
              <a:chOff x="3174" y="2656"/>
              <a:chExt cx="1549" cy="1351"/>
            </a:xfrm>
          </p:grpSpPr>
          <p:sp>
            <p:nvSpPr>
              <p:cNvPr id="36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AutoShape 2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395386" y="458788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1623985" y="4054484"/>
              <a:ext cx="622296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工艺供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配电系统及</a:t>
              </a:r>
              <a:r>
                <a:rPr lang="en-US" altLang="zh-CN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KM2A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线缆敷设进展</a:t>
              </a: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情况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gray">
            <a:xfrm>
              <a:off x="982636" y="407670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4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28148" y="5200700"/>
            <a:ext cx="7186682" cy="665162"/>
            <a:chOff x="814342" y="4692664"/>
            <a:chExt cx="7186682" cy="665162"/>
          </a:xfrm>
        </p:grpSpPr>
        <p:grpSp>
          <p:nvGrpSpPr>
            <p:cNvPr id="40" name="Group 17"/>
            <p:cNvGrpSpPr>
              <a:grpSpLocks/>
            </p:cNvGrpSpPr>
            <p:nvPr/>
          </p:nvGrpSpPr>
          <p:grpSpPr bwMode="auto">
            <a:xfrm>
              <a:off x="814342" y="4692664"/>
              <a:ext cx="762000" cy="665162"/>
              <a:chOff x="1110" y="2656"/>
              <a:chExt cx="1549" cy="1351"/>
            </a:xfrm>
          </p:grpSpPr>
          <p:sp>
            <p:nvSpPr>
              <p:cNvPr id="44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1423942" y="530226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Text Box 26"/>
            <p:cNvSpPr txBox="1">
              <a:spLocks noChangeArrowheads="1"/>
            </p:cNvSpPr>
            <p:nvPr/>
          </p:nvSpPr>
          <p:spPr bwMode="auto">
            <a:xfrm>
              <a:off x="1652541" y="4768864"/>
              <a:ext cx="634848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下一步工作计划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gray">
            <a:xfrm>
              <a:off x="1011192" y="479108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5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sp>
        <p:nvSpPr>
          <p:cNvPr id="58" name="AutoShape 5"/>
          <p:cNvSpPr>
            <a:spLocks noChangeArrowheads="1"/>
          </p:cNvSpPr>
          <p:nvPr/>
        </p:nvSpPr>
        <p:spPr bwMode="gray">
          <a:xfrm>
            <a:off x="899592" y="1772816"/>
            <a:ext cx="755605" cy="653838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gray">
          <a:xfrm>
            <a:off x="943866" y="1812204"/>
            <a:ext cx="664106" cy="575062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1096442" y="187124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ea typeface="宋体" pitchFamily="2" charset="-12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2937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0"/>
    </mc:Choice>
    <mc:Fallback xmlns="">
      <p:transition spd="slow" advTm="1394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</a:rPr>
              <a:t>LHAASO</a:t>
            </a:r>
            <a:r>
              <a:rPr lang="zh-CN" altLang="en-US" sz="2800" dirty="0" smtClean="0">
                <a:latin typeface="微软雅黑" panose="020B0503020204020204" pitchFamily="34" charset="-122"/>
              </a:rPr>
              <a:t>项目通用水电系统任务</a:t>
            </a:r>
            <a:endParaRPr lang="zh-CN" altLang="zh-CN" sz="2800" dirty="0">
              <a:latin typeface="微软雅黑" panose="020B0503020204020204" pitchFamily="34" charset="-122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6600" y="1144735"/>
            <a:ext cx="8179362" cy="508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通用水电系统主要包括以下子系统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工艺供配水系统（净水、超纯水系统、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WCDA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水循环管网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工艺供配电系统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KM2A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线缆敷设工程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基本任务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水净化系统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WCDA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水循环管网系统、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供配电系统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KM2A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线缆敷设工程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相应的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技术设计、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主要工艺设备选型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施工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系统调试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运行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监测和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>
              <a:lnSpc>
                <a:spcPct val="150000"/>
              </a:lnSpc>
              <a:buClr>
                <a:schemeClr val="accent1"/>
              </a:buClr>
              <a:buSzPct val="80000"/>
              <a:defRPr/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769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32"/>
    </mc:Choice>
    <mc:Fallback xmlns="">
      <p:transition spd="slow" advTm="4303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报告内容</a:t>
            </a:r>
            <a:endParaRPr lang="zh-CN" altLang="en-US" sz="4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09192" y="1828968"/>
            <a:ext cx="7047630" cy="553448"/>
            <a:chOff x="1395386" y="1891296"/>
            <a:chExt cx="7047630" cy="553448"/>
          </a:xfrm>
        </p:grpSpPr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395386" y="244474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608280" y="1891296"/>
              <a:ext cx="683473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通用水电系统任务</a:t>
              </a:r>
              <a:endParaRPr lang="en-US" altLang="zh-CN" sz="24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9592" y="2625512"/>
            <a:ext cx="7424422" cy="665162"/>
            <a:chOff x="785786" y="2549524"/>
            <a:chExt cx="7424422" cy="665162"/>
          </a:xfrm>
        </p:grpSpPr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785786" y="2549524"/>
              <a:ext cx="762000" cy="665162"/>
              <a:chOff x="3174" y="2656"/>
              <a:chExt cx="1549" cy="1351"/>
            </a:xfrm>
          </p:grpSpPr>
          <p:sp>
            <p:nvSpPr>
              <p:cNvPr id="20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1395385" y="3144141"/>
              <a:ext cx="6509393" cy="1498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623986" y="2625724"/>
              <a:ext cx="658622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通用</a:t>
              </a:r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水电系统功能及</a:t>
              </a: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设计需求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gray">
            <a:xfrm>
              <a:off x="982636" y="264794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99592" y="3483908"/>
            <a:ext cx="7118156" cy="665162"/>
            <a:chOff x="785786" y="3263904"/>
            <a:chExt cx="7124862" cy="665162"/>
          </a:xfrm>
        </p:grpSpPr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785786" y="3263904"/>
              <a:ext cx="762000" cy="665162"/>
              <a:chOff x="1110" y="2656"/>
              <a:chExt cx="1549" cy="1351"/>
            </a:xfrm>
          </p:grpSpPr>
          <p:sp>
            <p:nvSpPr>
              <p:cNvPr id="28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395386" y="3873503"/>
              <a:ext cx="6515262" cy="2227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643042" y="3357562"/>
              <a:ext cx="526919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工艺供配水系统进展情况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gray">
            <a:xfrm>
              <a:off x="982636" y="336232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99592" y="4342304"/>
            <a:ext cx="7215238" cy="665162"/>
            <a:chOff x="785786" y="3978284"/>
            <a:chExt cx="7186293" cy="665162"/>
          </a:xfrm>
        </p:grpSpPr>
        <p:grpSp>
          <p:nvGrpSpPr>
            <p:cNvPr id="32" name="Group 21"/>
            <p:cNvGrpSpPr>
              <a:grpSpLocks/>
            </p:cNvGrpSpPr>
            <p:nvPr/>
          </p:nvGrpSpPr>
          <p:grpSpPr bwMode="auto">
            <a:xfrm>
              <a:off x="785786" y="3978284"/>
              <a:ext cx="762000" cy="665162"/>
              <a:chOff x="3174" y="2656"/>
              <a:chExt cx="1549" cy="1351"/>
            </a:xfrm>
          </p:grpSpPr>
          <p:sp>
            <p:nvSpPr>
              <p:cNvPr id="36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AutoShape 2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395386" y="458788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1623985" y="4054484"/>
              <a:ext cx="634809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工艺供配电系统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及</a:t>
              </a:r>
              <a:r>
                <a:rPr lang="en-US" altLang="zh-CN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KM2A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线</a:t>
              </a: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缆敷设进展情况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gray">
            <a:xfrm>
              <a:off x="982636" y="407670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4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28148" y="5200700"/>
            <a:ext cx="7186682" cy="665162"/>
            <a:chOff x="814342" y="4692664"/>
            <a:chExt cx="7186682" cy="665162"/>
          </a:xfrm>
        </p:grpSpPr>
        <p:grpSp>
          <p:nvGrpSpPr>
            <p:cNvPr id="40" name="Group 17"/>
            <p:cNvGrpSpPr>
              <a:grpSpLocks/>
            </p:cNvGrpSpPr>
            <p:nvPr/>
          </p:nvGrpSpPr>
          <p:grpSpPr bwMode="auto">
            <a:xfrm>
              <a:off x="814342" y="4692664"/>
              <a:ext cx="762000" cy="665162"/>
              <a:chOff x="1110" y="2656"/>
              <a:chExt cx="1549" cy="1351"/>
            </a:xfrm>
          </p:grpSpPr>
          <p:sp>
            <p:nvSpPr>
              <p:cNvPr id="44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1423942" y="530226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Text Box 26"/>
            <p:cNvSpPr txBox="1">
              <a:spLocks noChangeArrowheads="1"/>
            </p:cNvSpPr>
            <p:nvPr/>
          </p:nvSpPr>
          <p:spPr bwMode="auto">
            <a:xfrm>
              <a:off x="1652541" y="4768864"/>
              <a:ext cx="634848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下一步工作计划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gray">
            <a:xfrm>
              <a:off x="1011192" y="479108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5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sp>
        <p:nvSpPr>
          <p:cNvPr id="58" name="AutoShape 5"/>
          <p:cNvSpPr>
            <a:spLocks noChangeArrowheads="1"/>
          </p:cNvSpPr>
          <p:nvPr/>
        </p:nvSpPr>
        <p:spPr bwMode="gray">
          <a:xfrm>
            <a:off x="899592" y="1772816"/>
            <a:ext cx="755605" cy="653838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gray">
          <a:xfrm>
            <a:off x="943866" y="1812204"/>
            <a:ext cx="664106" cy="575062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1096442" y="187124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ea typeface="宋体" pitchFamily="2" charset="-12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79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0"/>
    </mc:Choice>
    <mc:Fallback xmlns="">
      <p:transition spd="slow" advTm="1394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</a:rPr>
              <a:t>通用水电系统功能及设计需求</a:t>
            </a:r>
            <a:endParaRPr lang="zh-CN" altLang="zh-CN" sz="2800" dirty="0">
              <a:latin typeface="微软雅黑" panose="020B0503020204020204" pitchFamily="34" charset="-122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32"/>
          <p:cNvSpPr>
            <a:spLocks noChangeArrowheads="1"/>
          </p:cNvSpPr>
          <p:nvPr/>
        </p:nvSpPr>
        <p:spPr bwMode="auto">
          <a:xfrm>
            <a:off x="255016" y="1079093"/>
            <a:ext cx="8431784" cy="54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lvl="1" indent="-342900">
              <a:lnSpc>
                <a:spcPct val="129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工艺供配水系统包括：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净水系统 、超纯水系统、水循环管网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9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净水系统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设计需求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WCDA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配套实验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及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的循环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过滤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净水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出水水质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总有机碳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TOC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&lt;0.2mg/l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微粒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&gt;1 um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&lt;100/ml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色度：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&lt;5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度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浊度：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0.1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NTU 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悬浮物：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&lt;2 mg/l</a:t>
            </a:r>
          </a:p>
          <a:p>
            <a:pPr marL="285750" lvl="1" indent="0" eaLnBrk="1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dirty="0" smtClean="0"/>
              <a:t>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净水出水流量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净水注水系统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160T/H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净水补水系统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26T/H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1#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2#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净水循环系统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320T/H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3#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4#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净水循环系统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240T/H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05" y="1689437"/>
            <a:ext cx="4831307" cy="505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8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32"/>
    </mc:Choice>
    <mc:Fallback xmlns="">
      <p:transition spd="slow" advTm="4303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</a:rPr>
              <a:t>通用水电系统功能及设计需求</a:t>
            </a:r>
            <a:endParaRPr lang="zh-CN" altLang="zh-CN" sz="2800" dirty="0">
              <a:latin typeface="微软雅黑" panose="020B0503020204020204" pitchFamily="34" charset="-122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灯片编号占位符 3"/>
          <p:cNvSpPr txBox="1">
            <a:spLocks/>
          </p:cNvSpPr>
          <p:nvPr/>
        </p:nvSpPr>
        <p:spPr>
          <a:xfrm>
            <a:off x="6940828" y="65202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fld id="{57B7A88C-2608-48AA-AC46-4CFAB3029A3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12" name="矩形 32"/>
          <p:cNvSpPr>
            <a:spLocks noChangeArrowheads="1"/>
          </p:cNvSpPr>
          <p:nvPr/>
        </p:nvSpPr>
        <p:spPr bwMode="auto">
          <a:xfrm>
            <a:off x="179954" y="1021558"/>
            <a:ext cx="8818274" cy="324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29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超纯水系统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设计需求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是为地面簇射粒子阵列（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KM2A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1171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子探测器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MD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）提供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超纯水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5.1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万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吨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配套实验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纯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超纯水出水水质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电阻率达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 MΩ cm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25℃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时间不低于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 MΩ cm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 ppb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其余指标符合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GB/T11446.1-1997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规定的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EW-I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级水质标准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dirty="0" smtClean="0"/>
              <a:t>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超纯水出水流量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20T/H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50" y="3789040"/>
            <a:ext cx="5211104" cy="2892732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H="1" flipV="1">
            <a:off x="2101755" y="4948507"/>
            <a:ext cx="2060812" cy="941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68068" y="4618964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缪子探测器（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MD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494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32"/>
    </mc:Choice>
    <mc:Fallback xmlns="">
      <p:transition spd="slow" advTm="4303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</a:rPr>
              <a:t>通用水电系统功能及设计需求</a:t>
            </a:r>
            <a:endParaRPr lang="zh-CN" altLang="zh-CN" sz="2800" dirty="0">
              <a:latin typeface="微软雅黑" panose="020B0503020204020204" pitchFamily="34" charset="-122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1" name="灯片编号占位符 3"/>
          <p:cNvSpPr txBox="1">
            <a:spLocks/>
          </p:cNvSpPr>
          <p:nvPr/>
        </p:nvSpPr>
        <p:spPr>
          <a:xfrm>
            <a:off x="6940828" y="65202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fld id="{57B7A88C-2608-48AA-AC46-4CFAB3029A3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16" name="矩形 32"/>
          <p:cNvSpPr>
            <a:spLocks noChangeArrowheads="1"/>
          </p:cNvSpPr>
          <p:nvPr/>
        </p:nvSpPr>
        <p:spPr bwMode="auto">
          <a:xfrm>
            <a:off x="0" y="1052736"/>
            <a:ext cx="4789390" cy="567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工艺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供配电系统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设计需求：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功能是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观测基地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的各建筑单体、户外探测器等提供一个良好的用电环境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用电设备负荷统计：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2175kW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一级负荷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606KW</a:t>
            </a: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二级负荷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1084KW</a:t>
            </a:r>
          </a:p>
          <a:p>
            <a:pPr lvl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三级负荷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485KW</a:t>
            </a:r>
          </a:p>
          <a:p>
            <a:pPr marL="285750" lvl="1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电源质量：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ym typeface="Symbol" pitchFamily="18" charset="2"/>
              </a:rPr>
              <a:t>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电压偏差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小于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± 7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%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Symbol" pitchFamily="18" charset="2"/>
            </a:endParaRP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 电压波动小于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± 3%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Symbol" pitchFamily="18" charset="2"/>
            </a:endParaRPr>
          </a:p>
          <a:p>
            <a:pPr marL="285750" lvl="1" indent="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供电电源要求稳定可靠，需要柴油发电机、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UPS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等备用电源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需要对不同的用电设备的负荷级别合理分类，防止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干扰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负荷计算需要充分考虑余量（高原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95497"/>
            <a:ext cx="4427985" cy="494181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449079" y="6353674"/>
            <a:ext cx="3534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</a:rPr>
              <a:t>观测基地</a:t>
            </a:r>
            <a:r>
              <a:rPr lang="en-US" altLang="zh-CN" dirty="0" smtClean="0">
                <a:latin typeface="Times New Roman" panose="02020603050405020304" pitchFamily="18" charset="0"/>
              </a:rPr>
              <a:t>1#</a:t>
            </a:r>
            <a:r>
              <a:rPr lang="zh-CN" altLang="en-US" dirty="0" smtClean="0">
                <a:latin typeface="Times New Roman" panose="02020603050405020304" pitchFamily="18" charset="0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</a:rPr>
              <a:t>2#</a:t>
            </a:r>
            <a:r>
              <a:rPr lang="zh-CN" altLang="en-US" dirty="0" smtClean="0">
                <a:latin typeface="Times New Roman" panose="02020603050405020304" pitchFamily="18" charset="0"/>
              </a:rPr>
              <a:t>配电室示意图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043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32"/>
    </mc:Choice>
    <mc:Fallback xmlns="">
      <p:transition spd="slow" advTm="4303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报告内容</a:t>
            </a:r>
            <a:endParaRPr lang="zh-CN" altLang="en-US" sz="4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09192" y="1828968"/>
            <a:ext cx="7047630" cy="553448"/>
            <a:chOff x="1395386" y="1891296"/>
            <a:chExt cx="7047630" cy="553448"/>
          </a:xfrm>
        </p:grpSpPr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395386" y="244474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608280" y="1891296"/>
              <a:ext cx="683473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LHAASO</a:t>
              </a: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项目工艺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水电需求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9592" y="2625512"/>
            <a:ext cx="7424422" cy="665162"/>
            <a:chOff x="785786" y="2549524"/>
            <a:chExt cx="7424422" cy="665162"/>
          </a:xfrm>
        </p:grpSpPr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785786" y="2549524"/>
              <a:ext cx="762000" cy="665162"/>
              <a:chOff x="3174" y="2656"/>
              <a:chExt cx="1549" cy="1351"/>
            </a:xfrm>
          </p:grpSpPr>
          <p:sp>
            <p:nvSpPr>
              <p:cNvPr id="20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1395385" y="3144141"/>
              <a:ext cx="6509393" cy="1498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623986" y="2625724"/>
              <a:ext cx="658622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通用水电系统任务</a:t>
              </a:r>
              <a:endPara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gray">
            <a:xfrm>
              <a:off x="982636" y="264794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99592" y="3483908"/>
            <a:ext cx="7118156" cy="665162"/>
            <a:chOff x="785786" y="3263904"/>
            <a:chExt cx="7124862" cy="665162"/>
          </a:xfrm>
        </p:grpSpPr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785786" y="3263904"/>
              <a:ext cx="762000" cy="665162"/>
              <a:chOff x="1110" y="2656"/>
              <a:chExt cx="1549" cy="1351"/>
            </a:xfrm>
          </p:grpSpPr>
          <p:sp>
            <p:nvSpPr>
              <p:cNvPr id="28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395386" y="3873503"/>
              <a:ext cx="6515262" cy="2227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643042" y="3357562"/>
              <a:ext cx="526919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工艺供配水系统进展情况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gray">
            <a:xfrm>
              <a:off x="982636" y="336232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99592" y="4342304"/>
            <a:ext cx="7424423" cy="665162"/>
            <a:chOff x="785786" y="3978284"/>
            <a:chExt cx="7394638" cy="665162"/>
          </a:xfrm>
        </p:grpSpPr>
        <p:grpSp>
          <p:nvGrpSpPr>
            <p:cNvPr id="32" name="Group 21"/>
            <p:cNvGrpSpPr>
              <a:grpSpLocks/>
            </p:cNvGrpSpPr>
            <p:nvPr/>
          </p:nvGrpSpPr>
          <p:grpSpPr bwMode="auto">
            <a:xfrm>
              <a:off x="785786" y="3978284"/>
              <a:ext cx="762000" cy="665162"/>
              <a:chOff x="3174" y="2656"/>
              <a:chExt cx="1549" cy="1351"/>
            </a:xfrm>
          </p:grpSpPr>
          <p:sp>
            <p:nvSpPr>
              <p:cNvPr id="36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AutoShape 2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395386" y="458788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1623985" y="4054484"/>
              <a:ext cx="6556439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工艺供配电系统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及</a:t>
              </a:r>
              <a:r>
                <a:rPr lang="en-US" altLang="zh-CN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KM2A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线</a:t>
              </a: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缆敷设进展情况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gray">
            <a:xfrm>
              <a:off x="982636" y="407670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4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28148" y="5200700"/>
            <a:ext cx="7186682" cy="665162"/>
            <a:chOff x="814342" y="4692664"/>
            <a:chExt cx="7186682" cy="665162"/>
          </a:xfrm>
        </p:grpSpPr>
        <p:grpSp>
          <p:nvGrpSpPr>
            <p:cNvPr id="40" name="Group 17"/>
            <p:cNvGrpSpPr>
              <a:grpSpLocks/>
            </p:cNvGrpSpPr>
            <p:nvPr/>
          </p:nvGrpSpPr>
          <p:grpSpPr bwMode="auto">
            <a:xfrm>
              <a:off x="814342" y="4692664"/>
              <a:ext cx="762000" cy="665162"/>
              <a:chOff x="1110" y="2656"/>
              <a:chExt cx="1549" cy="1351"/>
            </a:xfrm>
          </p:grpSpPr>
          <p:sp>
            <p:nvSpPr>
              <p:cNvPr id="44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1423942" y="530226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Text Box 26"/>
            <p:cNvSpPr txBox="1">
              <a:spLocks noChangeArrowheads="1"/>
            </p:cNvSpPr>
            <p:nvPr/>
          </p:nvSpPr>
          <p:spPr bwMode="auto">
            <a:xfrm>
              <a:off x="1652541" y="4768864"/>
              <a:ext cx="634848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下一步工作计划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gray">
            <a:xfrm>
              <a:off x="1011192" y="479108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5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sp>
        <p:nvSpPr>
          <p:cNvPr id="58" name="AutoShape 5"/>
          <p:cNvSpPr>
            <a:spLocks noChangeArrowheads="1"/>
          </p:cNvSpPr>
          <p:nvPr/>
        </p:nvSpPr>
        <p:spPr bwMode="gray">
          <a:xfrm>
            <a:off x="899592" y="1772816"/>
            <a:ext cx="755605" cy="653838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gray">
          <a:xfrm>
            <a:off x="943866" y="1812204"/>
            <a:ext cx="664106" cy="575062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1096442" y="187124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ea typeface="宋体" pitchFamily="2" charset="-12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67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0"/>
    </mc:Choice>
    <mc:Fallback xmlns="">
      <p:transition spd="slow" advTm="1394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nowflakes_TP10077575">
  <a:themeElements>
    <a:clrScheme name="1_Snowflakes_TP1007757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nowflakes_TP1007757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1_Snowflakes_TP1007757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nowflakes_TP1007757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nowflakes_TP1007757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nowflakes_TP1007757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nowflakes_TP1007757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nowflakes_TP1007757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nowflakes_TP1007757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nowflakes_TP1007757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nowflakes_TP1007757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nowflakes_TP1007757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nowflakes_TP1007757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nowflakes_TP1007757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31910</TotalTime>
  <Words>1659</Words>
  <Application>Microsoft Office PowerPoint</Application>
  <PresentationFormat>全屏显示(4:3)</PresentationFormat>
  <Paragraphs>348</Paragraphs>
  <Slides>23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黑体</vt:lpstr>
      <vt:lpstr>宋体</vt:lpstr>
      <vt:lpstr>微软雅黑</vt:lpstr>
      <vt:lpstr>Arial</vt:lpstr>
      <vt:lpstr>Arial Black</vt:lpstr>
      <vt:lpstr>Calibri</vt:lpstr>
      <vt:lpstr>Garamond</vt:lpstr>
      <vt:lpstr>Symbol</vt:lpstr>
      <vt:lpstr>Times New Roman</vt:lpstr>
      <vt:lpstr>Wingdings</vt:lpstr>
      <vt:lpstr>自定义设计方案</vt:lpstr>
      <vt:lpstr>1_Snowflakes_TP10077575</vt:lpstr>
      <vt:lpstr>Office 主题</vt:lpstr>
      <vt:lpstr>  大型高海拔宇宙线观测站   通用水电任务与工作进展</vt:lpstr>
      <vt:lpstr>报告内容</vt:lpstr>
      <vt:lpstr>报告内容</vt:lpstr>
      <vt:lpstr>LHAASO项目通用水电系统任务</vt:lpstr>
      <vt:lpstr>报告内容</vt:lpstr>
      <vt:lpstr>通用水电系统功能及设计需求</vt:lpstr>
      <vt:lpstr>通用水电系统功能及设计需求</vt:lpstr>
      <vt:lpstr>通用水电系统功能及设计需求</vt:lpstr>
      <vt:lpstr>报告内容</vt:lpstr>
      <vt:lpstr>PowerPoint 演示文稿</vt:lpstr>
      <vt:lpstr>PowerPoint 演示文稿</vt:lpstr>
      <vt:lpstr>PowerPoint 演示文稿</vt:lpstr>
      <vt:lpstr>PowerPoint 演示文稿</vt:lpstr>
      <vt:lpstr>报告内容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报告内容</vt:lpstr>
      <vt:lpstr>下一步工作计划</vt:lpstr>
      <vt:lpstr>下一步工作计划</vt:lpstr>
      <vt:lpstr>PowerPoint 演示文稿</vt:lpstr>
    </vt:vector>
  </TitlesOfParts>
  <Company>tongyong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zhang</dc:creator>
  <cp:lastModifiedBy>wangbdcas</cp:lastModifiedBy>
  <cp:revision>2546</cp:revision>
  <cp:lastPrinted>2015-10-15T09:11:32Z</cp:lastPrinted>
  <dcterms:created xsi:type="dcterms:W3CDTF">2012-06-19T07:38:33Z</dcterms:created>
  <dcterms:modified xsi:type="dcterms:W3CDTF">2018-10-08T19:44:00Z</dcterms:modified>
</cp:coreProperties>
</file>