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8" r:id="rId9"/>
    <p:sldId id="272" r:id="rId10"/>
    <p:sldId id="262" r:id="rId11"/>
    <p:sldId id="263" r:id="rId12"/>
    <p:sldId id="264" r:id="rId13"/>
    <p:sldId id="266" r:id="rId14"/>
    <p:sldId id="265" r:id="rId15"/>
    <p:sldId id="267" r:id="rId16"/>
    <p:sldId id="269" r:id="rId17"/>
    <p:sldId id="270" r:id="rId18"/>
    <p:sldId id="271" r:id="rId19"/>
    <p:sldId id="273" r:id="rId20"/>
    <p:sldId id="27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9DAD0-717D-486A-A290-0F5F6382F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CFFAAA7-2B64-446B-88F0-B0FFA8EF8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24FA1A-43F5-413F-B0BA-A57181BE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D0-9AD7-4D1E-A749-9BD9AC229C82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732877-55F6-440A-B5E6-8135AF62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DB6479-5505-4858-8056-D61D0C58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0F98-31C1-483B-9918-426B38CA2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7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7B1C04-A103-47C4-8EE3-E04FAD4B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E62D51-5A50-4337-A74F-2F2DEAD4A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603A9B-12B4-421E-A4B8-8ABA13E3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D0-9AD7-4D1E-A749-9BD9AC229C82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356059-962F-4E67-86FE-35E94D22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AB0D0-C1BC-45BA-99D7-50D4EC16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0F98-31C1-483B-9918-426B38CA2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74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0AA27F2-CC16-4A0E-B9C4-C7E92EDF8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99ABEA-1766-4BD8-8E1E-06B8DEDB3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3E2BFC-67C2-40D5-B1CE-FBCBC87B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D0-9AD7-4D1E-A749-9BD9AC229C82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84E30E-5381-4EC4-A964-90E3A438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DF4B8A-918F-4142-9963-6BE0D0B1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0F98-31C1-483B-9918-426B38CA2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0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BF819A-BDD5-4666-85ED-177744C0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E872BF-7EF5-4673-90E1-1B490133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15EDBD-863E-4F17-A8A1-B6151CB48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D0-9AD7-4D1E-A749-9BD9AC229C82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730C31-521D-45B8-9715-98524CF2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16B56F-B29C-4382-AE14-AE220BF9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0F98-31C1-483B-9918-426B38CA2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89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B514CC-0FAC-49E5-AD9D-F7EE0960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12EB96-F825-4CD3-B22E-E6B40AEA9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1F6428-3287-4686-9073-19A6E9579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D0-9AD7-4D1E-A749-9BD9AC229C82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308D2C-7B8F-4587-BCC1-9959C10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137704-1482-4422-8F4F-5CFEFF25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0F98-31C1-483B-9918-426B38CA2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05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E1330A-9497-49A6-B250-F615B738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D1FB5D-BE4B-4748-9C07-9C65C5AA6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B7AA64-0CDB-4893-BB78-F77B82062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13978E-4727-4EDD-ACE3-E37BC7E2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D0-9AD7-4D1E-A749-9BD9AC229C82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C185CB-4E18-4EAC-ADE6-D7DD1816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5AAE8B-C007-4658-9739-63325166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0F98-31C1-483B-9918-426B38CA2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73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0BA74-1C80-4CCC-ADA6-073463B9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15A8AC-8BF4-4997-A971-C38C964F7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EB961B-C12C-4D43-B866-8252A4DD0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E76C41E-9433-41A3-89BD-67C751F5E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CD70BD3-A667-404B-97E7-6628BFAAA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635297-CE23-4F7A-B8FF-A7580170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D0-9AD7-4D1E-A749-9BD9AC229C82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316B4A3-0FF5-448A-B7D4-EF64A208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87013F-32F8-4F27-B1CA-32A38F38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0F98-31C1-483B-9918-426B38CA2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71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9B5E18-BAE7-41CA-ACEC-A7BD39DC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025F1C-C9F1-49B8-8B8E-5B8C0419D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D0-9AD7-4D1E-A749-9BD9AC229C82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A2F150F-A5EE-4D8B-B1CD-E23C4A41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70B39A-5C19-441F-AEF9-6B826E84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0F98-31C1-483B-9918-426B38CA2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39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7383FB-63B8-40EC-92FD-EE1209B3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D0-9AD7-4D1E-A749-9BD9AC229C82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0B5C9C4-B682-4057-88CE-9D24B96B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B3016E-655D-4150-B492-0DADCEE58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0F98-31C1-483B-9918-426B38CA2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7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C1BAF-72B5-465D-BAE0-49CB53F53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63E994-60F7-4ACA-B6DF-DA6DD8321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E1AF6ED-AF9C-4D7D-AAA5-8C4DB532B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2D49D1-2BEB-46F2-9632-F89522842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D0-9AD7-4D1E-A749-9BD9AC229C82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F56D77-A398-4329-B415-34F73EB9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F7EE6C-7463-4085-982E-4B45512D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0F98-31C1-483B-9918-426B38CA2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75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9B4911-3414-4C6E-AF6F-FA064267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7C0BB92-650A-4D1F-9E44-1F21863EC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FBF890-66F4-4F98-8F78-B3652B53D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9FF21A-FD53-4106-B0B6-69E5F979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6ED0-9AD7-4D1E-A749-9BD9AC229C82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06BC68-EB1A-4AB6-AFA3-F5DAA48F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219189-07A1-4F43-8D5E-1F2E953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0F98-31C1-483B-9918-426B38CA2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75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D9ABA1C-BA7D-48B9-A3E6-18216EA70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8B6E42-1B1C-4199-A46D-3C8D05495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251DBE-13DF-404B-BFE9-9724DEEFF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C6ED0-9AD7-4D1E-A749-9BD9AC229C82}" type="datetimeFigureOut">
              <a:rPr lang="zh-CN" altLang="en-US" smtClean="0"/>
              <a:t>2018/10/3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1D2FBF-77CC-43F7-B82F-102A2D833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0818B0-139F-4753-AD94-DC33AECF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0F98-31C1-483B-9918-426B38CA2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94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7998FD7-1AF2-4272-9B5D-C9FFB49B5D93}"/>
              </a:ext>
            </a:extLst>
          </p:cNvPr>
          <p:cNvSpPr txBox="1"/>
          <p:nvPr/>
        </p:nvSpPr>
        <p:spPr>
          <a:xfrm>
            <a:off x="1935333" y="941034"/>
            <a:ext cx="7821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LHAASO-WFCTA</a:t>
            </a:r>
            <a:r>
              <a:rPr lang="zh-CN" altLang="en-US" sz="3600" dirty="0"/>
              <a:t>望远镜片上程序介绍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455DCEC-B9A3-40EB-81F7-EF699984A81C}"/>
              </a:ext>
            </a:extLst>
          </p:cNvPr>
          <p:cNvSpPr txBox="1"/>
          <p:nvPr/>
        </p:nvSpPr>
        <p:spPr>
          <a:xfrm>
            <a:off x="3031723" y="2404784"/>
            <a:ext cx="5078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</a:t>
            </a:r>
          </a:p>
          <a:p>
            <a:pPr algn="ctr"/>
            <a:r>
              <a:rPr lang="en-US" altLang="zh-CN" sz="2400" dirty="0"/>
              <a:t> </a:t>
            </a:r>
            <a:r>
              <a:rPr lang="zh-CN" altLang="en-US" sz="2800" dirty="0"/>
              <a:t>四川大学</a:t>
            </a:r>
            <a:r>
              <a:rPr lang="en-US" altLang="zh-CN" sz="2400" dirty="0"/>
              <a:t>                    </a:t>
            </a:r>
          </a:p>
          <a:p>
            <a:r>
              <a:rPr lang="en-US" altLang="zh-CN" sz="2400" dirty="0"/>
              <a:t>                       </a:t>
            </a:r>
          </a:p>
          <a:p>
            <a:r>
              <a:rPr lang="zh-CN" altLang="en-US" sz="2400" dirty="0"/>
              <a:t>                       </a:t>
            </a:r>
            <a:r>
              <a:rPr lang="en-US" altLang="zh-CN" sz="2400" dirty="0"/>
              <a:t> </a:t>
            </a:r>
            <a:r>
              <a:rPr lang="zh-CN" altLang="en-US" sz="2400" dirty="0"/>
              <a:t>张进文</a:t>
            </a:r>
            <a:endParaRPr lang="en-US" altLang="zh-CN" sz="2400" dirty="0"/>
          </a:p>
          <a:p>
            <a:endParaRPr lang="en-US" altLang="zh-CN" dirty="0"/>
          </a:p>
          <a:p>
            <a:r>
              <a:rPr lang="zh-CN" altLang="en-US" sz="2400" dirty="0"/>
              <a:t>指导老师：杨朝文、周荣、张寿山</a:t>
            </a:r>
            <a:endParaRPr lang="en-US" altLang="zh-CN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949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4F4A4A5-A015-4393-AC1F-471992091636}"/>
              </a:ext>
            </a:extLst>
          </p:cNvPr>
          <p:cNvSpPr txBox="1"/>
          <p:nvPr/>
        </p:nvSpPr>
        <p:spPr>
          <a:xfrm>
            <a:off x="213066" y="256831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DB</a:t>
            </a:r>
            <a:r>
              <a:rPr lang="zh-CN" altLang="en-US" sz="2400" dirty="0"/>
              <a:t>程序框图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5EFBD7-B4C3-42F9-A9C4-A9C63D1E9B06}"/>
              </a:ext>
            </a:extLst>
          </p:cNvPr>
          <p:cNvSpPr/>
          <p:nvPr/>
        </p:nvSpPr>
        <p:spPr>
          <a:xfrm>
            <a:off x="497150" y="1500326"/>
            <a:ext cx="9934113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原始数据缓存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450A349-875F-4C9B-8A84-F347DA7D172F}"/>
              </a:ext>
            </a:extLst>
          </p:cNvPr>
          <p:cNvSpPr/>
          <p:nvPr/>
        </p:nvSpPr>
        <p:spPr>
          <a:xfrm>
            <a:off x="497150" y="2682535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峰位，峰值求取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B70D7D2-3A20-4FF0-81AB-7ACD1821E2AE}"/>
              </a:ext>
            </a:extLst>
          </p:cNvPr>
          <p:cNvSpPr/>
          <p:nvPr/>
        </p:nvSpPr>
        <p:spPr>
          <a:xfrm>
            <a:off x="497150" y="3873624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阈值比较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58D8D4F-DBC9-4293-AC45-79791C1B8B51}"/>
              </a:ext>
            </a:extLst>
          </p:cNvPr>
          <p:cNvSpPr/>
          <p:nvPr/>
        </p:nvSpPr>
        <p:spPr>
          <a:xfrm>
            <a:off x="497150" y="4984812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单道发送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E3FCA53-570D-4518-B51D-9FF6D20454C1}"/>
              </a:ext>
            </a:extLst>
          </p:cNvPr>
          <p:cNvSpPr/>
          <p:nvPr/>
        </p:nvSpPr>
        <p:spPr>
          <a:xfrm>
            <a:off x="3073154" y="2682535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峰位缓存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482CF43-3159-4F1A-8530-3212537C2FDB}"/>
              </a:ext>
            </a:extLst>
          </p:cNvPr>
          <p:cNvSpPr/>
          <p:nvPr/>
        </p:nvSpPr>
        <p:spPr>
          <a:xfrm>
            <a:off x="3073154" y="4984812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单道缓存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BBA3381-B17B-42B6-A645-6AA16169AA74}"/>
              </a:ext>
            </a:extLst>
          </p:cNvPr>
          <p:cNvSpPr/>
          <p:nvPr/>
        </p:nvSpPr>
        <p:spPr>
          <a:xfrm>
            <a:off x="5851865" y="2682535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基线求取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E0F4796-5936-4DFE-87D2-47388631086A}"/>
              </a:ext>
            </a:extLst>
          </p:cNvPr>
          <p:cNvSpPr/>
          <p:nvPr/>
        </p:nvSpPr>
        <p:spPr>
          <a:xfrm>
            <a:off x="8427869" y="2682535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基线缓存</a:t>
            </a:r>
            <a:endParaRPr lang="zh-CN" altLang="en-US" dirty="0"/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96ECE368-15BD-4C98-908F-FFAAE213B33B}"/>
              </a:ext>
            </a:extLst>
          </p:cNvPr>
          <p:cNvSpPr/>
          <p:nvPr/>
        </p:nvSpPr>
        <p:spPr>
          <a:xfrm>
            <a:off x="1358284" y="2077375"/>
            <a:ext cx="195309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5D6ACF44-764A-4811-802D-6F74C3FDF474}"/>
              </a:ext>
            </a:extLst>
          </p:cNvPr>
          <p:cNvSpPr/>
          <p:nvPr/>
        </p:nvSpPr>
        <p:spPr>
          <a:xfrm>
            <a:off x="6758866" y="2077375"/>
            <a:ext cx="195309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D430D9D5-D5EB-4D69-9619-4DDFED66546B}"/>
              </a:ext>
            </a:extLst>
          </p:cNvPr>
          <p:cNvSpPr/>
          <p:nvPr/>
        </p:nvSpPr>
        <p:spPr>
          <a:xfrm>
            <a:off x="1358284" y="3237391"/>
            <a:ext cx="195309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1FB086EE-6DB8-453B-9E9D-392A7A901C26}"/>
              </a:ext>
            </a:extLst>
          </p:cNvPr>
          <p:cNvSpPr/>
          <p:nvPr/>
        </p:nvSpPr>
        <p:spPr>
          <a:xfrm>
            <a:off x="1358284" y="4388529"/>
            <a:ext cx="195309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D74B99F0-D6C6-45E6-B6BF-44EF8515DA23}"/>
              </a:ext>
            </a:extLst>
          </p:cNvPr>
          <p:cNvSpPr/>
          <p:nvPr/>
        </p:nvSpPr>
        <p:spPr>
          <a:xfrm>
            <a:off x="2674399" y="2793960"/>
            <a:ext cx="372862" cy="229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B449258F-4A68-4C21-9501-BC09B426B6AE}"/>
              </a:ext>
            </a:extLst>
          </p:cNvPr>
          <p:cNvSpPr/>
          <p:nvPr/>
        </p:nvSpPr>
        <p:spPr>
          <a:xfrm>
            <a:off x="8020235" y="2793960"/>
            <a:ext cx="372862" cy="229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ACC0954A-837B-405A-86E9-FDD7025EDA97}"/>
              </a:ext>
            </a:extLst>
          </p:cNvPr>
          <p:cNvSpPr/>
          <p:nvPr/>
        </p:nvSpPr>
        <p:spPr>
          <a:xfrm>
            <a:off x="2662562" y="5096237"/>
            <a:ext cx="372862" cy="229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740077E-EA99-42F0-85A8-0C2A7EA0BFA2}"/>
              </a:ext>
            </a:extLst>
          </p:cNvPr>
          <p:cNvSpPr/>
          <p:nvPr/>
        </p:nvSpPr>
        <p:spPr>
          <a:xfrm>
            <a:off x="3073153" y="3873624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阈值缓存</a:t>
            </a:r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261E72CE-654E-4472-AD71-6EB206E43036}"/>
              </a:ext>
            </a:extLst>
          </p:cNvPr>
          <p:cNvSpPr/>
          <p:nvPr/>
        </p:nvSpPr>
        <p:spPr>
          <a:xfrm>
            <a:off x="2655163" y="3985049"/>
            <a:ext cx="372862" cy="229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425DAAF-E773-4212-ACEB-098086FD0EE2}"/>
              </a:ext>
            </a:extLst>
          </p:cNvPr>
          <p:cNvSpPr/>
          <p:nvPr/>
        </p:nvSpPr>
        <p:spPr>
          <a:xfrm>
            <a:off x="3838114" y="173401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波形获取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B0CD068-43DE-437E-8743-493E645A9A5E}"/>
              </a:ext>
            </a:extLst>
          </p:cNvPr>
          <p:cNvSpPr/>
          <p:nvPr/>
        </p:nvSpPr>
        <p:spPr>
          <a:xfrm>
            <a:off x="6954175" y="173401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电荷积分</a:t>
            </a:r>
          </a:p>
        </p:txBody>
      </p:sp>
      <p:sp>
        <p:nvSpPr>
          <p:cNvPr id="25" name="箭头: 上 24">
            <a:extLst>
              <a:ext uri="{FF2B5EF4-FFF2-40B4-BE49-F238E27FC236}">
                <a16:creationId xmlns:a16="http://schemas.microsoft.com/office/drawing/2014/main" id="{5230ACED-F58A-417C-A489-E08ED58FA7B1}"/>
              </a:ext>
            </a:extLst>
          </p:cNvPr>
          <p:cNvSpPr/>
          <p:nvPr/>
        </p:nvSpPr>
        <p:spPr>
          <a:xfrm>
            <a:off x="4645981" y="807868"/>
            <a:ext cx="248575" cy="5477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上 27">
            <a:extLst>
              <a:ext uri="{FF2B5EF4-FFF2-40B4-BE49-F238E27FC236}">
                <a16:creationId xmlns:a16="http://schemas.microsoft.com/office/drawing/2014/main" id="{0CF8FF69-1762-43D7-B587-7FA18DED2EBF}"/>
              </a:ext>
            </a:extLst>
          </p:cNvPr>
          <p:cNvSpPr/>
          <p:nvPr/>
        </p:nvSpPr>
        <p:spPr>
          <a:xfrm>
            <a:off x="7771660" y="807868"/>
            <a:ext cx="248575" cy="5477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D091D3E-295D-43B9-9075-2FB7B02E3C3B}"/>
              </a:ext>
            </a:extLst>
          </p:cNvPr>
          <p:cNvSpPr/>
          <p:nvPr/>
        </p:nvSpPr>
        <p:spPr>
          <a:xfrm>
            <a:off x="5851866" y="3864744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指令解析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1550073-6E8F-4513-A2DB-7D2A9B383762}"/>
              </a:ext>
            </a:extLst>
          </p:cNvPr>
          <p:cNvSpPr/>
          <p:nvPr/>
        </p:nvSpPr>
        <p:spPr>
          <a:xfrm>
            <a:off x="5851865" y="4984812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远程重构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BFDA56D-1FC1-41F1-8F03-2B99D4271555}"/>
              </a:ext>
            </a:extLst>
          </p:cNvPr>
          <p:cNvSpPr/>
          <p:nvPr/>
        </p:nvSpPr>
        <p:spPr>
          <a:xfrm>
            <a:off x="8427869" y="4425522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单道统计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B5A1253-DA02-4029-B1EA-78927B80A417}"/>
              </a:ext>
            </a:extLst>
          </p:cNvPr>
          <p:cNvSpPr txBox="1"/>
          <p:nvPr/>
        </p:nvSpPr>
        <p:spPr>
          <a:xfrm>
            <a:off x="11037901" y="173401"/>
            <a:ext cx="94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part1</a:t>
            </a:r>
            <a:endParaRPr lang="zh-CN" altLang="en-US" sz="24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9631D24-4192-4F3F-8FA5-20B4D096C5E8}"/>
              </a:ext>
            </a:extLst>
          </p:cNvPr>
          <p:cNvSpPr/>
          <p:nvPr/>
        </p:nvSpPr>
        <p:spPr>
          <a:xfrm>
            <a:off x="854405" y="6096000"/>
            <a:ext cx="1203065" cy="65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同步信号解析</a:t>
            </a:r>
          </a:p>
        </p:txBody>
      </p:sp>
      <p:sp>
        <p:nvSpPr>
          <p:cNvPr id="35" name="箭头: 上 34">
            <a:extLst>
              <a:ext uri="{FF2B5EF4-FFF2-40B4-BE49-F238E27FC236}">
                <a16:creationId xmlns:a16="http://schemas.microsoft.com/office/drawing/2014/main" id="{FDAC8C34-3F1E-4277-9093-BE3986E759EF}"/>
              </a:ext>
            </a:extLst>
          </p:cNvPr>
          <p:cNvSpPr/>
          <p:nvPr/>
        </p:nvSpPr>
        <p:spPr>
          <a:xfrm>
            <a:off x="1358282" y="5514868"/>
            <a:ext cx="195309" cy="5030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AD36FB1-6A1D-4E21-BB24-1F6C0DA054D0}"/>
              </a:ext>
            </a:extLst>
          </p:cNvPr>
          <p:cNvSpPr txBox="1"/>
          <p:nvPr/>
        </p:nvSpPr>
        <p:spPr>
          <a:xfrm>
            <a:off x="1553591" y="5581094"/>
            <a:ext cx="94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syn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1863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5E50E9D-B96A-4CA0-923E-CDF6542725CF}"/>
              </a:ext>
            </a:extLst>
          </p:cNvPr>
          <p:cNvSpPr/>
          <p:nvPr/>
        </p:nvSpPr>
        <p:spPr>
          <a:xfrm>
            <a:off x="1223312" y="1762074"/>
            <a:ext cx="1059333" cy="765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CLB</a:t>
            </a:r>
          </a:p>
          <a:p>
            <a:pPr algn="ctr"/>
            <a:r>
              <a:rPr lang="zh-CN" altLang="en-US" sz="2000" dirty="0"/>
              <a:t>接收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98D063-3DAB-4685-9A02-F26F240477C3}"/>
              </a:ext>
            </a:extLst>
          </p:cNvPr>
          <p:cNvSpPr/>
          <p:nvPr/>
        </p:nvSpPr>
        <p:spPr>
          <a:xfrm>
            <a:off x="1223312" y="3305639"/>
            <a:ext cx="1059333" cy="669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</a:t>
            </a:r>
          </a:p>
          <a:p>
            <a:pPr algn="ctr"/>
            <a:r>
              <a:rPr lang="en-US" altLang="zh-CN" sz="2000" dirty="0"/>
              <a:t>_CLB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9E0B20-277E-4678-BA47-A51210C6F9C0}"/>
              </a:ext>
            </a:extLst>
          </p:cNvPr>
          <p:cNvSpPr/>
          <p:nvPr/>
        </p:nvSpPr>
        <p:spPr>
          <a:xfrm>
            <a:off x="3092787" y="3305638"/>
            <a:ext cx="1409678" cy="669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</a:t>
            </a:r>
          </a:p>
          <a:p>
            <a:pPr algn="ctr"/>
            <a:r>
              <a:rPr lang="en-US" altLang="zh-CN" sz="2000" dirty="0"/>
              <a:t>_DB_STATE</a:t>
            </a:r>
            <a:endParaRPr lang="zh-CN" altLang="en-US" sz="20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F91B0B5-F756-443F-81B2-79A87BFE4FEF}"/>
              </a:ext>
            </a:extLst>
          </p:cNvPr>
          <p:cNvSpPr/>
          <p:nvPr/>
        </p:nvSpPr>
        <p:spPr>
          <a:xfrm>
            <a:off x="1742191" y="4534453"/>
            <a:ext cx="2118806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FIFO#</a:t>
            </a:r>
            <a:r>
              <a:rPr lang="zh-CN" altLang="en-US" sz="2000" dirty="0"/>
              <a:t>状态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E0C2D4-E204-411B-9A23-04F6EBC54F62}"/>
              </a:ext>
            </a:extLst>
          </p:cNvPr>
          <p:cNvSpPr/>
          <p:nvPr/>
        </p:nvSpPr>
        <p:spPr>
          <a:xfrm>
            <a:off x="3433442" y="960452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FIFO1</a:t>
            </a:r>
            <a:endParaRPr lang="zh-CN" altLang="en-US" sz="20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BB2153C-96DF-4AE8-9369-74529D763C61}"/>
              </a:ext>
            </a:extLst>
          </p:cNvPr>
          <p:cNvSpPr/>
          <p:nvPr/>
        </p:nvSpPr>
        <p:spPr>
          <a:xfrm>
            <a:off x="4529832" y="960452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FIFO2</a:t>
            </a:r>
            <a:endParaRPr lang="zh-CN" altLang="en-US" sz="20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3F69004-9C5E-4548-A855-C4DF7B159111}"/>
              </a:ext>
            </a:extLst>
          </p:cNvPr>
          <p:cNvSpPr/>
          <p:nvPr/>
        </p:nvSpPr>
        <p:spPr>
          <a:xfrm>
            <a:off x="7761306" y="973766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FIFO5</a:t>
            </a:r>
            <a:endParaRPr lang="zh-CN" altLang="en-US" sz="20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C65EFC5-D3FC-4DCA-A3CC-66025E3EA701}"/>
              </a:ext>
            </a:extLst>
          </p:cNvPr>
          <p:cNvSpPr/>
          <p:nvPr/>
        </p:nvSpPr>
        <p:spPr>
          <a:xfrm>
            <a:off x="6693764" y="960452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FIFO4</a:t>
            </a:r>
            <a:endParaRPr lang="zh-CN" altLang="en-US" sz="20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02E5FD6-EB12-4542-9407-04325B9B57D2}"/>
              </a:ext>
            </a:extLst>
          </p:cNvPr>
          <p:cNvSpPr/>
          <p:nvPr/>
        </p:nvSpPr>
        <p:spPr>
          <a:xfrm>
            <a:off x="5626222" y="970810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FIFO3</a:t>
            </a:r>
            <a:endParaRPr lang="zh-CN" altLang="en-US" sz="20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F65F213-D2C2-498A-B015-ADE38CFD7ED6}"/>
              </a:ext>
            </a:extLst>
          </p:cNvPr>
          <p:cNvSpPr/>
          <p:nvPr/>
        </p:nvSpPr>
        <p:spPr>
          <a:xfrm>
            <a:off x="5675050" y="2098274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</a:t>
            </a:r>
          </a:p>
          <a:p>
            <a:pPr algn="ctr"/>
            <a:r>
              <a:rPr lang="en-US" altLang="zh-CN" sz="2000" dirty="0"/>
              <a:t>#1</a:t>
            </a:r>
            <a:endParaRPr lang="zh-CN" altLang="en-US" sz="20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C9CCB59-53EA-4FD8-A225-298817D47B44}"/>
              </a:ext>
            </a:extLst>
          </p:cNvPr>
          <p:cNvSpPr txBox="1"/>
          <p:nvPr/>
        </p:nvSpPr>
        <p:spPr>
          <a:xfrm>
            <a:off x="2734322" y="464784"/>
            <a:ext cx="176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峰位，单道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4F20925-DAD1-458A-A165-FA0FF636F4CD}"/>
              </a:ext>
            </a:extLst>
          </p:cNvPr>
          <p:cNvSpPr txBox="1"/>
          <p:nvPr/>
        </p:nvSpPr>
        <p:spPr>
          <a:xfrm>
            <a:off x="4563874" y="464784"/>
            <a:ext cx="87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波形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B67AFC4-8A5A-4A08-BD30-F043A38A1AEB}"/>
              </a:ext>
            </a:extLst>
          </p:cNvPr>
          <p:cNvSpPr txBox="1"/>
          <p:nvPr/>
        </p:nvSpPr>
        <p:spPr>
          <a:xfrm>
            <a:off x="5621424" y="464784"/>
            <a:ext cx="84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电荷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4130352-FC5B-42D0-B86D-0EE667E58E08}"/>
              </a:ext>
            </a:extLst>
          </p:cNvPr>
          <p:cNvSpPr txBox="1"/>
          <p:nvPr/>
        </p:nvSpPr>
        <p:spPr>
          <a:xfrm>
            <a:off x="6752585" y="464784"/>
            <a:ext cx="83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基线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84FBC31-0474-4CC2-A4F9-BE487CE79F9E}"/>
              </a:ext>
            </a:extLst>
          </p:cNvPr>
          <p:cNvSpPr txBox="1"/>
          <p:nvPr/>
        </p:nvSpPr>
        <p:spPr>
          <a:xfrm>
            <a:off x="7856928" y="464784"/>
            <a:ext cx="94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阈值</a:t>
            </a:r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6AFC1F8F-F003-459D-85B7-846E8464F339}"/>
              </a:ext>
            </a:extLst>
          </p:cNvPr>
          <p:cNvSpPr/>
          <p:nvPr/>
        </p:nvSpPr>
        <p:spPr>
          <a:xfrm rot="16200000">
            <a:off x="5911334" y="-300458"/>
            <a:ext cx="369333" cy="41547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5E14B5A-D2B3-48D3-AA03-6497AB4331E6}"/>
              </a:ext>
            </a:extLst>
          </p:cNvPr>
          <p:cNvSpPr txBox="1"/>
          <p:nvPr/>
        </p:nvSpPr>
        <p:spPr>
          <a:xfrm>
            <a:off x="5312606" y="2856374"/>
            <a:ext cx="176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通道</a:t>
            </a:r>
            <a:r>
              <a:rPr lang="en-US" altLang="zh-CN" sz="2400" dirty="0"/>
              <a:t>1</a:t>
            </a:r>
            <a:r>
              <a:rPr lang="zh-CN" altLang="en-US" sz="2400" dirty="0"/>
              <a:t>打包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6FE922D-E8CA-4CDF-BAB5-9527E321C0AC}"/>
              </a:ext>
            </a:extLst>
          </p:cNvPr>
          <p:cNvSpPr/>
          <p:nvPr/>
        </p:nvSpPr>
        <p:spPr>
          <a:xfrm>
            <a:off x="9038577" y="2088460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</a:t>
            </a:r>
          </a:p>
          <a:p>
            <a:pPr algn="ctr"/>
            <a:r>
              <a:rPr lang="en-US" altLang="zh-CN" sz="2000" dirty="0"/>
              <a:t>#16</a:t>
            </a:r>
            <a:endParaRPr lang="zh-CN" altLang="en-US" sz="20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9FB3C7A-2B73-4525-92C0-513260391832}"/>
              </a:ext>
            </a:extLst>
          </p:cNvPr>
          <p:cNvSpPr txBox="1"/>
          <p:nvPr/>
        </p:nvSpPr>
        <p:spPr>
          <a:xfrm>
            <a:off x="8598253" y="2890400"/>
            <a:ext cx="2020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通道</a:t>
            </a:r>
            <a:r>
              <a:rPr lang="en-US" altLang="zh-CN" sz="2400" dirty="0"/>
              <a:t>16</a:t>
            </a:r>
            <a:r>
              <a:rPr lang="zh-CN" altLang="en-US" sz="2400" dirty="0"/>
              <a:t>打包</a:t>
            </a:r>
          </a:p>
        </p:txBody>
      </p:sp>
      <p:sp>
        <p:nvSpPr>
          <p:cNvPr id="24" name="流程图: 接点 23">
            <a:extLst>
              <a:ext uri="{FF2B5EF4-FFF2-40B4-BE49-F238E27FC236}">
                <a16:creationId xmlns:a16="http://schemas.microsoft.com/office/drawing/2014/main" id="{EEB5C8C9-2FB9-4D9D-96EA-6044ABF96739}"/>
              </a:ext>
            </a:extLst>
          </p:cNvPr>
          <p:cNvSpPr/>
          <p:nvPr/>
        </p:nvSpPr>
        <p:spPr>
          <a:xfrm rot="7702188">
            <a:off x="8021088" y="2374421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接点 24">
            <a:extLst>
              <a:ext uri="{FF2B5EF4-FFF2-40B4-BE49-F238E27FC236}">
                <a16:creationId xmlns:a16="http://schemas.microsoft.com/office/drawing/2014/main" id="{F3080846-2780-4862-B82D-7DB6E362080B}"/>
              </a:ext>
            </a:extLst>
          </p:cNvPr>
          <p:cNvSpPr/>
          <p:nvPr/>
        </p:nvSpPr>
        <p:spPr>
          <a:xfrm rot="7702188">
            <a:off x="7702850" y="2374420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流程图: 接点 25">
            <a:extLst>
              <a:ext uri="{FF2B5EF4-FFF2-40B4-BE49-F238E27FC236}">
                <a16:creationId xmlns:a16="http://schemas.microsoft.com/office/drawing/2014/main" id="{B911CC04-E5AE-4C36-8606-40B98A722FDE}"/>
              </a:ext>
            </a:extLst>
          </p:cNvPr>
          <p:cNvSpPr/>
          <p:nvPr/>
        </p:nvSpPr>
        <p:spPr>
          <a:xfrm rot="7702188">
            <a:off x="7382747" y="2374421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C9021AE-2B4F-4050-8E2B-D266CBC21067}"/>
              </a:ext>
            </a:extLst>
          </p:cNvPr>
          <p:cNvSpPr/>
          <p:nvPr/>
        </p:nvSpPr>
        <p:spPr>
          <a:xfrm>
            <a:off x="7337739" y="4117220"/>
            <a:ext cx="970348" cy="808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FIFO#</a:t>
            </a:r>
            <a:r>
              <a:rPr lang="zh-CN" altLang="en-US" sz="2000" dirty="0"/>
              <a:t>事例</a:t>
            </a:r>
          </a:p>
        </p:txBody>
      </p:sp>
      <p:sp>
        <p:nvSpPr>
          <p:cNvPr id="28" name="左大括号 27">
            <a:extLst>
              <a:ext uri="{FF2B5EF4-FFF2-40B4-BE49-F238E27FC236}">
                <a16:creationId xmlns:a16="http://schemas.microsoft.com/office/drawing/2014/main" id="{CF1D9E1A-0987-46B9-9A14-54C0D05FB078}"/>
              </a:ext>
            </a:extLst>
          </p:cNvPr>
          <p:cNvSpPr/>
          <p:nvPr/>
        </p:nvSpPr>
        <p:spPr>
          <a:xfrm rot="16200000">
            <a:off x="7665900" y="1915192"/>
            <a:ext cx="369333" cy="32970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左大括号 28">
            <a:extLst>
              <a:ext uri="{FF2B5EF4-FFF2-40B4-BE49-F238E27FC236}">
                <a16:creationId xmlns:a16="http://schemas.microsoft.com/office/drawing/2014/main" id="{ECA61DB3-17FB-455F-B5C5-68BA3FD3C9C8}"/>
              </a:ext>
            </a:extLst>
          </p:cNvPr>
          <p:cNvSpPr/>
          <p:nvPr/>
        </p:nvSpPr>
        <p:spPr>
          <a:xfrm rot="16200000">
            <a:off x="2517546" y="3115293"/>
            <a:ext cx="369333" cy="22126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下 29">
            <a:extLst>
              <a:ext uri="{FF2B5EF4-FFF2-40B4-BE49-F238E27FC236}">
                <a16:creationId xmlns:a16="http://schemas.microsoft.com/office/drawing/2014/main" id="{459CE58C-5C94-4B74-9F60-9B35D9ECB50C}"/>
              </a:ext>
            </a:extLst>
          </p:cNvPr>
          <p:cNvSpPr/>
          <p:nvPr/>
        </p:nvSpPr>
        <p:spPr>
          <a:xfrm>
            <a:off x="1546335" y="2722117"/>
            <a:ext cx="195856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0FF5580-6420-4A62-A49F-DA8A24E8E355}"/>
              </a:ext>
            </a:extLst>
          </p:cNvPr>
          <p:cNvSpPr/>
          <p:nvPr/>
        </p:nvSpPr>
        <p:spPr>
          <a:xfrm>
            <a:off x="4344518" y="5671167"/>
            <a:ext cx="2118806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传输模块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A0FD85C-5A5F-4722-96A0-4C3E48B737E3}"/>
              </a:ext>
            </a:extLst>
          </p:cNvPr>
          <p:cNvSpPr txBox="1"/>
          <p:nvPr/>
        </p:nvSpPr>
        <p:spPr>
          <a:xfrm>
            <a:off x="10191565" y="237737"/>
            <a:ext cx="94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part2</a:t>
            </a:r>
            <a:endParaRPr lang="zh-CN" altLang="en-US" sz="2400" dirty="0"/>
          </a:p>
        </p:txBody>
      </p:sp>
      <p:sp>
        <p:nvSpPr>
          <p:cNvPr id="36" name="左大括号 35">
            <a:extLst>
              <a:ext uri="{FF2B5EF4-FFF2-40B4-BE49-F238E27FC236}">
                <a16:creationId xmlns:a16="http://schemas.microsoft.com/office/drawing/2014/main" id="{7A4EC26B-43A7-4227-97A5-2809211C2B27}"/>
              </a:ext>
            </a:extLst>
          </p:cNvPr>
          <p:cNvSpPr/>
          <p:nvPr/>
        </p:nvSpPr>
        <p:spPr>
          <a:xfrm rot="16200000">
            <a:off x="5144689" y="2931264"/>
            <a:ext cx="369333" cy="47087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316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499BC0C-5011-449B-9E3E-EFE75A1A5E39}"/>
              </a:ext>
            </a:extLst>
          </p:cNvPr>
          <p:cNvSpPr txBox="1"/>
          <p:nvPr/>
        </p:nvSpPr>
        <p:spPr>
          <a:xfrm>
            <a:off x="27991" y="157114"/>
            <a:ext cx="321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BDB_FPGA1</a:t>
            </a:r>
            <a:r>
              <a:rPr lang="zh-CN" altLang="en-US" sz="2400" dirty="0"/>
              <a:t>程序框图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DBF829-BD7F-4850-9126-0F513B9B530C}"/>
              </a:ext>
            </a:extLst>
          </p:cNvPr>
          <p:cNvSpPr/>
          <p:nvPr/>
        </p:nvSpPr>
        <p:spPr>
          <a:xfrm>
            <a:off x="386916" y="2458459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FIFO1</a:t>
            </a:r>
            <a:endParaRPr lang="zh-CN" altLang="en-US" sz="20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2B286A-42D8-4CAD-8DFD-52F1478C9317}"/>
              </a:ext>
            </a:extLst>
          </p:cNvPr>
          <p:cNvSpPr/>
          <p:nvPr/>
        </p:nvSpPr>
        <p:spPr>
          <a:xfrm>
            <a:off x="2288573" y="2449418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FIFO8</a:t>
            </a:r>
            <a:endParaRPr lang="zh-CN" altLang="en-US" sz="2000" dirty="0"/>
          </a:p>
        </p:txBody>
      </p:sp>
      <p:sp>
        <p:nvSpPr>
          <p:cNvPr id="8" name="流程图: 接点 7">
            <a:extLst>
              <a:ext uri="{FF2B5EF4-FFF2-40B4-BE49-F238E27FC236}">
                <a16:creationId xmlns:a16="http://schemas.microsoft.com/office/drawing/2014/main" id="{5C8CD91B-3453-4C48-A24E-3A0549AB8145}"/>
              </a:ext>
            </a:extLst>
          </p:cNvPr>
          <p:cNvSpPr/>
          <p:nvPr/>
        </p:nvSpPr>
        <p:spPr>
          <a:xfrm rot="7702188">
            <a:off x="1995143" y="2680721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接点 8">
            <a:extLst>
              <a:ext uri="{FF2B5EF4-FFF2-40B4-BE49-F238E27FC236}">
                <a16:creationId xmlns:a16="http://schemas.microsoft.com/office/drawing/2014/main" id="{2043596B-99A0-4EA3-A37A-4440A82D5CF7}"/>
              </a:ext>
            </a:extLst>
          </p:cNvPr>
          <p:cNvSpPr/>
          <p:nvPr/>
        </p:nvSpPr>
        <p:spPr>
          <a:xfrm rot="7702188">
            <a:off x="1676905" y="2680720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15F757CF-0899-492F-9257-7F8FD698FCFA}"/>
              </a:ext>
            </a:extLst>
          </p:cNvPr>
          <p:cNvSpPr/>
          <p:nvPr/>
        </p:nvSpPr>
        <p:spPr>
          <a:xfrm rot="7702188">
            <a:off x="1356802" y="2680721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1CC4BB3-8663-4C58-90AA-7421C5B45F38}"/>
              </a:ext>
            </a:extLst>
          </p:cNvPr>
          <p:cNvSpPr txBox="1"/>
          <p:nvPr/>
        </p:nvSpPr>
        <p:spPr>
          <a:xfrm>
            <a:off x="249182" y="3116888"/>
            <a:ext cx="162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DB1</a:t>
            </a:r>
            <a:r>
              <a:rPr lang="zh-CN" altLang="en-US" sz="2400" dirty="0"/>
              <a:t>事例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890FEB8-57EF-4044-872E-351310EF364D}"/>
              </a:ext>
            </a:extLst>
          </p:cNvPr>
          <p:cNvSpPr txBox="1"/>
          <p:nvPr/>
        </p:nvSpPr>
        <p:spPr>
          <a:xfrm>
            <a:off x="2067379" y="3116888"/>
            <a:ext cx="142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DB8</a:t>
            </a:r>
            <a:r>
              <a:rPr lang="zh-CN" altLang="en-US" sz="2400" dirty="0"/>
              <a:t>事例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63F4245-6CF4-44DA-B94C-A0878B5A0D89}"/>
              </a:ext>
            </a:extLst>
          </p:cNvPr>
          <p:cNvSpPr/>
          <p:nvPr/>
        </p:nvSpPr>
        <p:spPr>
          <a:xfrm>
            <a:off x="771080" y="1016085"/>
            <a:ext cx="1762033" cy="706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DB1</a:t>
            </a:r>
            <a:r>
              <a:rPr lang="zh-CN" altLang="en-US" sz="2000" dirty="0"/>
              <a:t>接收</a:t>
            </a:r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12D24C21-AED8-42DE-A7AF-B603117F5F26}"/>
              </a:ext>
            </a:extLst>
          </p:cNvPr>
          <p:cNvSpPr/>
          <p:nvPr/>
        </p:nvSpPr>
        <p:spPr>
          <a:xfrm>
            <a:off x="3275641" y="1716726"/>
            <a:ext cx="195309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12D2C47-7704-46DE-8879-708A2721B7E1}"/>
              </a:ext>
            </a:extLst>
          </p:cNvPr>
          <p:cNvSpPr/>
          <p:nvPr/>
        </p:nvSpPr>
        <p:spPr>
          <a:xfrm>
            <a:off x="3642063" y="2458459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FIFO1</a:t>
            </a:r>
            <a:endParaRPr lang="zh-CN" altLang="en-US" sz="20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6D7C802-3F1A-4857-9432-B287F663336E}"/>
              </a:ext>
            </a:extLst>
          </p:cNvPr>
          <p:cNvSpPr/>
          <p:nvPr/>
        </p:nvSpPr>
        <p:spPr>
          <a:xfrm>
            <a:off x="5543720" y="2449418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FIFO8</a:t>
            </a:r>
            <a:endParaRPr lang="zh-CN" altLang="en-US" sz="2000" dirty="0"/>
          </a:p>
        </p:txBody>
      </p:sp>
      <p:sp>
        <p:nvSpPr>
          <p:cNvPr id="19" name="流程图: 接点 18">
            <a:extLst>
              <a:ext uri="{FF2B5EF4-FFF2-40B4-BE49-F238E27FC236}">
                <a16:creationId xmlns:a16="http://schemas.microsoft.com/office/drawing/2014/main" id="{2EBF1D95-3DC8-4C2F-B93C-9252180120FD}"/>
              </a:ext>
            </a:extLst>
          </p:cNvPr>
          <p:cNvSpPr/>
          <p:nvPr/>
        </p:nvSpPr>
        <p:spPr>
          <a:xfrm rot="7702188">
            <a:off x="5250290" y="2680721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接点 19">
            <a:extLst>
              <a:ext uri="{FF2B5EF4-FFF2-40B4-BE49-F238E27FC236}">
                <a16:creationId xmlns:a16="http://schemas.microsoft.com/office/drawing/2014/main" id="{2443A568-9053-46CB-B9AB-C0333AA670B2}"/>
              </a:ext>
            </a:extLst>
          </p:cNvPr>
          <p:cNvSpPr/>
          <p:nvPr/>
        </p:nvSpPr>
        <p:spPr>
          <a:xfrm rot="7702188">
            <a:off x="4932052" y="2680720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接点 20">
            <a:extLst>
              <a:ext uri="{FF2B5EF4-FFF2-40B4-BE49-F238E27FC236}">
                <a16:creationId xmlns:a16="http://schemas.microsoft.com/office/drawing/2014/main" id="{537B9D18-037E-45AD-A17F-FDA372554C6A}"/>
              </a:ext>
            </a:extLst>
          </p:cNvPr>
          <p:cNvSpPr/>
          <p:nvPr/>
        </p:nvSpPr>
        <p:spPr>
          <a:xfrm rot="7702188">
            <a:off x="4611949" y="2680721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FC75EB4-D5AD-4B6F-85E5-1396DE6CF3AA}"/>
              </a:ext>
            </a:extLst>
          </p:cNvPr>
          <p:cNvSpPr txBox="1"/>
          <p:nvPr/>
        </p:nvSpPr>
        <p:spPr>
          <a:xfrm>
            <a:off x="3493343" y="3114670"/>
            <a:ext cx="176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Sub1</a:t>
            </a:r>
            <a:r>
              <a:rPr lang="zh-CN" altLang="en-US" sz="2400" dirty="0"/>
              <a:t>状态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5818DBC-2A85-4657-AEEF-11E870E123FE}"/>
              </a:ext>
            </a:extLst>
          </p:cNvPr>
          <p:cNvSpPr txBox="1"/>
          <p:nvPr/>
        </p:nvSpPr>
        <p:spPr>
          <a:xfrm>
            <a:off x="5440581" y="3109028"/>
            <a:ext cx="169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Sub8</a:t>
            </a:r>
            <a:r>
              <a:rPr lang="zh-CN" altLang="en-US" sz="2400" dirty="0"/>
              <a:t>状态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8AB2E3A-9553-42BC-B5F5-402F53A6D98A}"/>
              </a:ext>
            </a:extLst>
          </p:cNvPr>
          <p:cNvSpPr/>
          <p:nvPr/>
        </p:nvSpPr>
        <p:spPr>
          <a:xfrm>
            <a:off x="7258949" y="2449418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FIFO9</a:t>
            </a:r>
            <a:endParaRPr lang="zh-CN" altLang="en-US" sz="20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F66AFE9-3101-402F-BCC3-7B8347663B36}"/>
              </a:ext>
            </a:extLst>
          </p:cNvPr>
          <p:cNvSpPr txBox="1"/>
          <p:nvPr/>
        </p:nvSpPr>
        <p:spPr>
          <a:xfrm>
            <a:off x="7132162" y="3082673"/>
            <a:ext cx="180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自身状态</a:t>
            </a: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1453D8D4-D7BE-409F-BBE0-800965CD80B7}"/>
              </a:ext>
            </a:extLst>
          </p:cNvPr>
          <p:cNvSpPr/>
          <p:nvPr/>
        </p:nvSpPr>
        <p:spPr>
          <a:xfrm rot="16200000">
            <a:off x="1592226" y="2623839"/>
            <a:ext cx="369333" cy="22495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7271105-B4BC-409A-BABF-C82EA0A4BE36}"/>
              </a:ext>
            </a:extLst>
          </p:cNvPr>
          <p:cNvSpPr/>
          <p:nvPr/>
        </p:nvSpPr>
        <p:spPr>
          <a:xfrm>
            <a:off x="1412145" y="4200665"/>
            <a:ext cx="911910" cy="596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</a:t>
            </a:r>
          </a:p>
          <a:p>
            <a:pPr algn="ctr"/>
            <a:r>
              <a:rPr lang="en-US" altLang="zh-CN" sz="2000" dirty="0"/>
              <a:t>_8DB</a:t>
            </a:r>
            <a:endParaRPr lang="zh-CN" altLang="en-US" sz="20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0C7B63F-2ADD-42B9-B255-07BEEB40CBD8}"/>
              </a:ext>
            </a:extLst>
          </p:cNvPr>
          <p:cNvSpPr/>
          <p:nvPr/>
        </p:nvSpPr>
        <p:spPr>
          <a:xfrm>
            <a:off x="5344066" y="4311839"/>
            <a:ext cx="1109999" cy="615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</a:t>
            </a:r>
          </a:p>
          <a:p>
            <a:pPr algn="ctr"/>
            <a:r>
              <a:rPr lang="en-US" altLang="zh-CN" sz="2000" dirty="0"/>
              <a:t>_STATE</a:t>
            </a:r>
            <a:endParaRPr lang="zh-CN" altLang="en-US" sz="2000" dirty="0"/>
          </a:p>
        </p:txBody>
      </p:sp>
      <p:sp>
        <p:nvSpPr>
          <p:cNvPr id="30" name="左大括号 29">
            <a:extLst>
              <a:ext uri="{FF2B5EF4-FFF2-40B4-BE49-F238E27FC236}">
                <a16:creationId xmlns:a16="http://schemas.microsoft.com/office/drawing/2014/main" id="{D9E6B363-BE9F-4E81-9A44-81D6DDB11D88}"/>
              </a:ext>
            </a:extLst>
          </p:cNvPr>
          <p:cNvSpPr/>
          <p:nvPr/>
        </p:nvSpPr>
        <p:spPr>
          <a:xfrm rot="16200000">
            <a:off x="5583401" y="2188869"/>
            <a:ext cx="369333" cy="37011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BC6C8BAE-1512-4349-8A4E-FCE5F4F6CAC3}"/>
              </a:ext>
            </a:extLst>
          </p:cNvPr>
          <p:cNvSpPr/>
          <p:nvPr/>
        </p:nvSpPr>
        <p:spPr>
          <a:xfrm rot="7702188">
            <a:off x="3656733" y="1323123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B2E262D5-5934-47C2-9630-916D3E571BCA}"/>
              </a:ext>
            </a:extLst>
          </p:cNvPr>
          <p:cNvSpPr/>
          <p:nvPr/>
        </p:nvSpPr>
        <p:spPr>
          <a:xfrm rot="7702188">
            <a:off x="3338495" y="1323122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41830A01-1A77-4C07-B957-7C7B115DBA1A}"/>
              </a:ext>
            </a:extLst>
          </p:cNvPr>
          <p:cNvSpPr/>
          <p:nvPr/>
        </p:nvSpPr>
        <p:spPr>
          <a:xfrm rot="7702188">
            <a:off x="3018392" y="1323123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D6265A9-6D7D-4636-B586-7BEEDE919972}"/>
              </a:ext>
            </a:extLst>
          </p:cNvPr>
          <p:cNvSpPr/>
          <p:nvPr/>
        </p:nvSpPr>
        <p:spPr>
          <a:xfrm>
            <a:off x="4062524" y="1010186"/>
            <a:ext cx="1762033" cy="706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DB8</a:t>
            </a:r>
            <a:r>
              <a:rPr lang="zh-CN" altLang="en-US" sz="2000" dirty="0"/>
              <a:t>接收</a:t>
            </a:r>
          </a:p>
        </p:txBody>
      </p:sp>
      <p:sp>
        <p:nvSpPr>
          <p:cNvPr id="35" name="左大括号 34">
            <a:extLst>
              <a:ext uri="{FF2B5EF4-FFF2-40B4-BE49-F238E27FC236}">
                <a16:creationId xmlns:a16="http://schemas.microsoft.com/office/drawing/2014/main" id="{EA01668F-78EE-4BF8-A3A7-FF2B90BA12B6}"/>
              </a:ext>
            </a:extLst>
          </p:cNvPr>
          <p:cNvSpPr/>
          <p:nvPr/>
        </p:nvSpPr>
        <p:spPr>
          <a:xfrm rot="16200000">
            <a:off x="3619716" y="3219326"/>
            <a:ext cx="369333" cy="38611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3C1B35C-A10B-4580-80B5-FA74E9076D20}"/>
              </a:ext>
            </a:extLst>
          </p:cNvPr>
          <p:cNvSpPr/>
          <p:nvPr/>
        </p:nvSpPr>
        <p:spPr>
          <a:xfrm>
            <a:off x="2820242" y="5499677"/>
            <a:ext cx="2118806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传输模块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D8A7AB0-62DD-49F3-B218-857C03CDB0C8}"/>
              </a:ext>
            </a:extLst>
          </p:cNvPr>
          <p:cNvSpPr/>
          <p:nvPr/>
        </p:nvSpPr>
        <p:spPr>
          <a:xfrm>
            <a:off x="8974178" y="2558910"/>
            <a:ext cx="2118806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单道接收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3441BA6-4C34-42B9-8400-553652A8F035}"/>
              </a:ext>
            </a:extLst>
          </p:cNvPr>
          <p:cNvSpPr/>
          <p:nvPr/>
        </p:nvSpPr>
        <p:spPr>
          <a:xfrm>
            <a:off x="8974178" y="5468111"/>
            <a:ext cx="2118806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单道发送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125A263-8986-4187-86F7-BF2264FFC882}"/>
              </a:ext>
            </a:extLst>
          </p:cNvPr>
          <p:cNvSpPr/>
          <p:nvPr/>
        </p:nvSpPr>
        <p:spPr>
          <a:xfrm>
            <a:off x="8974178" y="4006224"/>
            <a:ext cx="2118806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单道掩码</a:t>
            </a:r>
          </a:p>
        </p:txBody>
      </p:sp>
      <p:sp>
        <p:nvSpPr>
          <p:cNvPr id="40" name="箭头: 下 39">
            <a:extLst>
              <a:ext uri="{FF2B5EF4-FFF2-40B4-BE49-F238E27FC236}">
                <a16:creationId xmlns:a16="http://schemas.microsoft.com/office/drawing/2014/main" id="{2A9FC5FC-C5C5-44F0-B325-8926C697DA22}"/>
              </a:ext>
            </a:extLst>
          </p:cNvPr>
          <p:cNvSpPr/>
          <p:nvPr/>
        </p:nvSpPr>
        <p:spPr>
          <a:xfrm>
            <a:off x="9935653" y="3201428"/>
            <a:ext cx="195856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箭头: 下 40">
            <a:extLst>
              <a:ext uri="{FF2B5EF4-FFF2-40B4-BE49-F238E27FC236}">
                <a16:creationId xmlns:a16="http://schemas.microsoft.com/office/drawing/2014/main" id="{3EF2D86E-C406-4A5A-B9BA-FB9BF58CCC6E}"/>
              </a:ext>
            </a:extLst>
          </p:cNvPr>
          <p:cNvSpPr/>
          <p:nvPr/>
        </p:nvSpPr>
        <p:spPr>
          <a:xfrm>
            <a:off x="9935653" y="4684021"/>
            <a:ext cx="195856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EAF981D-6316-415E-BB64-C5BA9B804883}"/>
              </a:ext>
            </a:extLst>
          </p:cNvPr>
          <p:cNvSpPr/>
          <p:nvPr/>
        </p:nvSpPr>
        <p:spPr>
          <a:xfrm>
            <a:off x="6279812" y="5354673"/>
            <a:ext cx="1203065" cy="65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同步信号解析</a:t>
            </a:r>
          </a:p>
        </p:txBody>
      </p:sp>
      <p:sp>
        <p:nvSpPr>
          <p:cNvPr id="44" name="箭头: 左 43">
            <a:extLst>
              <a:ext uri="{FF2B5EF4-FFF2-40B4-BE49-F238E27FC236}">
                <a16:creationId xmlns:a16="http://schemas.microsoft.com/office/drawing/2014/main" id="{90815A43-7975-4B92-A8AE-E0A9A4AE3FA5}"/>
              </a:ext>
            </a:extLst>
          </p:cNvPr>
          <p:cNvSpPr/>
          <p:nvPr/>
        </p:nvSpPr>
        <p:spPr>
          <a:xfrm>
            <a:off x="5182269" y="5612867"/>
            <a:ext cx="721279" cy="2263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箭头: 右 44">
            <a:extLst>
              <a:ext uri="{FF2B5EF4-FFF2-40B4-BE49-F238E27FC236}">
                <a16:creationId xmlns:a16="http://schemas.microsoft.com/office/drawing/2014/main" id="{01EEC3F5-E797-4DCC-AB97-DB8560F79E8B}"/>
              </a:ext>
            </a:extLst>
          </p:cNvPr>
          <p:cNvSpPr/>
          <p:nvPr/>
        </p:nvSpPr>
        <p:spPr>
          <a:xfrm>
            <a:off x="7647749" y="5614658"/>
            <a:ext cx="772358" cy="226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ABA88C5-A700-4DF5-9363-64E07C5EF569}"/>
              </a:ext>
            </a:extLst>
          </p:cNvPr>
          <p:cNvSpPr txBox="1"/>
          <p:nvPr/>
        </p:nvSpPr>
        <p:spPr>
          <a:xfrm>
            <a:off x="5315312" y="5265988"/>
            <a:ext cx="75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full</a:t>
            </a:r>
            <a:endParaRPr lang="zh-CN" altLang="en-US" sz="24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05759C3-6E3F-4FF4-962D-8608C08756FF}"/>
              </a:ext>
            </a:extLst>
          </p:cNvPr>
          <p:cNvSpPr txBox="1"/>
          <p:nvPr/>
        </p:nvSpPr>
        <p:spPr>
          <a:xfrm>
            <a:off x="7661175" y="5207373"/>
            <a:ext cx="687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syn</a:t>
            </a:r>
            <a:endParaRPr lang="zh-CN" altLang="en-US" sz="2400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BB7281A-0A3D-4955-85E4-9F9FC43F938D}"/>
              </a:ext>
            </a:extLst>
          </p:cNvPr>
          <p:cNvSpPr/>
          <p:nvPr/>
        </p:nvSpPr>
        <p:spPr>
          <a:xfrm>
            <a:off x="6562194" y="1154015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指令解析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FE4B095-57FC-4BD2-90FD-F5BFC8B5D94C}"/>
              </a:ext>
            </a:extLst>
          </p:cNvPr>
          <p:cNvSpPr/>
          <p:nvPr/>
        </p:nvSpPr>
        <p:spPr>
          <a:xfrm>
            <a:off x="8974178" y="1169791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远程重构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232E9C7-130C-4E59-A911-04D8B4BC0325}"/>
              </a:ext>
            </a:extLst>
          </p:cNvPr>
          <p:cNvSpPr/>
          <p:nvPr/>
        </p:nvSpPr>
        <p:spPr>
          <a:xfrm>
            <a:off x="211170" y="5499677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自动编号</a:t>
            </a:r>
          </a:p>
        </p:txBody>
      </p:sp>
    </p:spTree>
    <p:extLst>
      <p:ext uri="{BB962C8B-B14F-4D97-AF65-F5344CB8AC3E}">
        <p14:creationId xmlns:p14="http://schemas.microsoft.com/office/powerpoint/2010/main" val="2389003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499BC0C-5011-449B-9E3E-EFE75A1A5E39}"/>
              </a:ext>
            </a:extLst>
          </p:cNvPr>
          <p:cNvSpPr txBox="1"/>
          <p:nvPr/>
        </p:nvSpPr>
        <p:spPr>
          <a:xfrm>
            <a:off x="28561" y="87463"/>
            <a:ext cx="321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BDB_FPGA9</a:t>
            </a:r>
            <a:r>
              <a:rPr lang="zh-CN" altLang="en-US" sz="2400" dirty="0"/>
              <a:t>程序框图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DBF829-BD7F-4850-9126-0F513B9B530C}"/>
              </a:ext>
            </a:extLst>
          </p:cNvPr>
          <p:cNvSpPr/>
          <p:nvPr/>
        </p:nvSpPr>
        <p:spPr>
          <a:xfrm>
            <a:off x="369162" y="2183251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FIFO1</a:t>
            </a:r>
            <a:endParaRPr lang="zh-CN" altLang="en-US" sz="20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2B286A-42D8-4CAD-8DFD-52F1478C9317}"/>
              </a:ext>
            </a:extLst>
          </p:cNvPr>
          <p:cNvSpPr/>
          <p:nvPr/>
        </p:nvSpPr>
        <p:spPr>
          <a:xfrm>
            <a:off x="2270819" y="2174210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FIFO8</a:t>
            </a:r>
            <a:endParaRPr lang="zh-CN" altLang="en-US" sz="2000" dirty="0"/>
          </a:p>
        </p:txBody>
      </p:sp>
      <p:sp>
        <p:nvSpPr>
          <p:cNvPr id="8" name="流程图: 接点 7">
            <a:extLst>
              <a:ext uri="{FF2B5EF4-FFF2-40B4-BE49-F238E27FC236}">
                <a16:creationId xmlns:a16="http://schemas.microsoft.com/office/drawing/2014/main" id="{5C8CD91B-3453-4C48-A24E-3A0549AB8145}"/>
              </a:ext>
            </a:extLst>
          </p:cNvPr>
          <p:cNvSpPr/>
          <p:nvPr/>
        </p:nvSpPr>
        <p:spPr>
          <a:xfrm rot="7702188">
            <a:off x="1977389" y="2405513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接点 8">
            <a:extLst>
              <a:ext uri="{FF2B5EF4-FFF2-40B4-BE49-F238E27FC236}">
                <a16:creationId xmlns:a16="http://schemas.microsoft.com/office/drawing/2014/main" id="{2043596B-99A0-4EA3-A37A-4440A82D5CF7}"/>
              </a:ext>
            </a:extLst>
          </p:cNvPr>
          <p:cNvSpPr/>
          <p:nvPr/>
        </p:nvSpPr>
        <p:spPr>
          <a:xfrm rot="7702188">
            <a:off x="1659151" y="2405512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15F757CF-0899-492F-9257-7F8FD698FCFA}"/>
              </a:ext>
            </a:extLst>
          </p:cNvPr>
          <p:cNvSpPr/>
          <p:nvPr/>
        </p:nvSpPr>
        <p:spPr>
          <a:xfrm rot="7702188">
            <a:off x="1339048" y="2405513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1CC4BB3-8663-4C58-90AA-7421C5B45F38}"/>
              </a:ext>
            </a:extLst>
          </p:cNvPr>
          <p:cNvSpPr txBox="1"/>
          <p:nvPr/>
        </p:nvSpPr>
        <p:spPr>
          <a:xfrm>
            <a:off x="231428" y="2841680"/>
            <a:ext cx="162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F1</a:t>
            </a:r>
            <a:r>
              <a:rPr lang="zh-CN" altLang="en-US" sz="2400" dirty="0"/>
              <a:t>事例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890FEB8-57EF-4044-872E-351310EF364D}"/>
              </a:ext>
            </a:extLst>
          </p:cNvPr>
          <p:cNvSpPr txBox="1"/>
          <p:nvPr/>
        </p:nvSpPr>
        <p:spPr>
          <a:xfrm>
            <a:off x="2049625" y="2841680"/>
            <a:ext cx="142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F8</a:t>
            </a:r>
            <a:r>
              <a:rPr lang="zh-CN" altLang="en-US" sz="2400" dirty="0"/>
              <a:t>事例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63F4245-6CF4-44DA-B94C-A0878B5A0D89}"/>
              </a:ext>
            </a:extLst>
          </p:cNvPr>
          <p:cNvSpPr/>
          <p:nvPr/>
        </p:nvSpPr>
        <p:spPr>
          <a:xfrm>
            <a:off x="753326" y="740877"/>
            <a:ext cx="1762033" cy="706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F1</a:t>
            </a:r>
            <a:r>
              <a:rPr lang="zh-CN" altLang="en-US" sz="2000" dirty="0"/>
              <a:t>接收</a:t>
            </a:r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12D24C21-AED8-42DE-A7AF-B603117F5F26}"/>
              </a:ext>
            </a:extLst>
          </p:cNvPr>
          <p:cNvSpPr/>
          <p:nvPr/>
        </p:nvSpPr>
        <p:spPr>
          <a:xfrm>
            <a:off x="3257887" y="1441518"/>
            <a:ext cx="195309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12D2C47-7704-46DE-8879-708A2721B7E1}"/>
              </a:ext>
            </a:extLst>
          </p:cNvPr>
          <p:cNvSpPr/>
          <p:nvPr/>
        </p:nvSpPr>
        <p:spPr>
          <a:xfrm>
            <a:off x="3624309" y="2183251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FIFO1</a:t>
            </a:r>
            <a:endParaRPr lang="zh-CN" altLang="en-US" sz="20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6D7C802-3F1A-4857-9432-B287F663336E}"/>
              </a:ext>
            </a:extLst>
          </p:cNvPr>
          <p:cNvSpPr/>
          <p:nvPr/>
        </p:nvSpPr>
        <p:spPr>
          <a:xfrm>
            <a:off x="5525966" y="2174210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FIFO8</a:t>
            </a:r>
            <a:endParaRPr lang="zh-CN" altLang="en-US" sz="2000" dirty="0"/>
          </a:p>
        </p:txBody>
      </p:sp>
      <p:sp>
        <p:nvSpPr>
          <p:cNvPr id="19" name="流程图: 接点 18">
            <a:extLst>
              <a:ext uri="{FF2B5EF4-FFF2-40B4-BE49-F238E27FC236}">
                <a16:creationId xmlns:a16="http://schemas.microsoft.com/office/drawing/2014/main" id="{2EBF1D95-3DC8-4C2F-B93C-9252180120FD}"/>
              </a:ext>
            </a:extLst>
          </p:cNvPr>
          <p:cNvSpPr/>
          <p:nvPr/>
        </p:nvSpPr>
        <p:spPr>
          <a:xfrm rot="7702188">
            <a:off x="5232536" y="2405513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接点 19">
            <a:extLst>
              <a:ext uri="{FF2B5EF4-FFF2-40B4-BE49-F238E27FC236}">
                <a16:creationId xmlns:a16="http://schemas.microsoft.com/office/drawing/2014/main" id="{2443A568-9053-46CB-B9AB-C0333AA670B2}"/>
              </a:ext>
            </a:extLst>
          </p:cNvPr>
          <p:cNvSpPr/>
          <p:nvPr/>
        </p:nvSpPr>
        <p:spPr>
          <a:xfrm rot="7702188">
            <a:off x="4914298" y="2405512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接点 20">
            <a:extLst>
              <a:ext uri="{FF2B5EF4-FFF2-40B4-BE49-F238E27FC236}">
                <a16:creationId xmlns:a16="http://schemas.microsoft.com/office/drawing/2014/main" id="{537B9D18-037E-45AD-A17F-FDA372554C6A}"/>
              </a:ext>
            </a:extLst>
          </p:cNvPr>
          <p:cNvSpPr/>
          <p:nvPr/>
        </p:nvSpPr>
        <p:spPr>
          <a:xfrm rot="7702188">
            <a:off x="4594195" y="2405513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FC75EB4-D5AD-4B6F-85E5-1396DE6CF3AA}"/>
              </a:ext>
            </a:extLst>
          </p:cNvPr>
          <p:cNvSpPr txBox="1"/>
          <p:nvPr/>
        </p:nvSpPr>
        <p:spPr>
          <a:xfrm>
            <a:off x="3475589" y="2839462"/>
            <a:ext cx="176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F1</a:t>
            </a:r>
            <a:r>
              <a:rPr lang="zh-CN" altLang="en-US" sz="2400" dirty="0"/>
              <a:t>状态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5818DBC-2A85-4657-AEEF-11E870E123FE}"/>
              </a:ext>
            </a:extLst>
          </p:cNvPr>
          <p:cNvSpPr txBox="1"/>
          <p:nvPr/>
        </p:nvSpPr>
        <p:spPr>
          <a:xfrm>
            <a:off x="5422827" y="2833820"/>
            <a:ext cx="169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F8</a:t>
            </a:r>
            <a:r>
              <a:rPr lang="zh-CN" altLang="en-US" sz="2400" dirty="0"/>
              <a:t>状态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8AB2E3A-9553-42BC-B5F5-402F53A6D98A}"/>
              </a:ext>
            </a:extLst>
          </p:cNvPr>
          <p:cNvSpPr/>
          <p:nvPr/>
        </p:nvSpPr>
        <p:spPr>
          <a:xfrm>
            <a:off x="7241195" y="2174210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FIFO9</a:t>
            </a:r>
            <a:endParaRPr lang="zh-CN" altLang="en-US" sz="20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F66AFE9-3101-402F-BCC3-7B8347663B36}"/>
              </a:ext>
            </a:extLst>
          </p:cNvPr>
          <p:cNvSpPr txBox="1"/>
          <p:nvPr/>
        </p:nvSpPr>
        <p:spPr>
          <a:xfrm>
            <a:off x="7114408" y="2807465"/>
            <a:ext cx="180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自身状态</a:t>
            </a: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1453D8D4-D7BE-409F-BBE0-800965CD80B7}"/>
              </a:ext>
            </a:extLst>
          </p:cNvPr>
          <p:cNvSpPr/>
          <p:nvPr/>
        </p:nvSpPr>
        <p:spPr>
          <a:xfrm rot="16200000">
            <a:off x="1574472" y="2348631"/>
            <a:ext cx="369333" cy="22495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7271105-B4BC-409A-BABF-C82EA0A4BE36}"/>
              </a:ext>
            </a:extLst>
          </p:cNvPr>
          <p:cNvSpPr/>
          <p:nvPr/>
        </p:nvSpPr>
        <p:spPr>
          <a:xfrm>
            <a:off x="1081262" y="3750387"/>
            <a:ext cx="1408098" cy="520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事例筛选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0C7B63F-2ADD-42B9-B255-07BEEB40CBD8}"/>
              </a:ext>
            </a:extLst>
          </p:cNvPr>
          <p:cNvSpPr/>
          <p:nvPr/>
        </p:nvSpPr>
        <p:spPr>
          <a:xfrm>
            <a:off x="5172627" y="4468285"/>
            <a:ext cx="1210419" cy="65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</a:t>
            </a:r>
          </a:p>
          <a:p>
            <a:pPr algn="ctr"/>
            <a:r>
              <a:rPr lang="en-US" altLang="zh-CN" sz="2000" dirty="0"/>
              <a:t>_STATE</a:t>
            </a:r>
            <a:endParaRPr lang="zh-CN" altLang="en-US" sz="2000" dirty="0"/>
          </a:p>
        </p:txBody>
      </p:sp>
      <p:sp>
        <p:nvSpPr>
          <p:cNvPr id="30" name="左大括号 29">
            <a:extLst>
              <a:ext uri="{FF2B5EF4-FFF2-40B4-BE49-F238E27FC236}">
                <a16:creationId xmlns:a16="http://schemas.microsoft.com/office/drawing/2014/main" id="{D9E6B363-BE9F-4E81-9A44-81D6DDB11D88}"/>
              </a:ext>
            </a:extLst>
          </p:cNvPr>
          <p:cNvSpPr/>
          <p:nvPr/>
        </p:nvSpPr>
        <p:spPr>
          <a:xfrm rot="16200000">
            <a:off x="5565647" y="1913661"/>
            <a:ext cx="369333" cy="37011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BC6C8BAE-1512-4349-8A4E-FCE5F4F6CAC3}"/>
              </a:ext>
            </a:extLst>
          </p:cNvPr>
          <p:cNvSpPr/>
          <p:nvPr/>
        </p:nvSpPr>
        <p:spPr>
          <a:xfrm rot="7702188">
            <a:off x="3638979" y="1047915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B2E262D5-5934-47C2-9630-916D3E571BCA}"/>
              </a:ext>
            </a:extLst>
          </p:cNvPr>
          <p:cNvSpPr/>
          <p:nvPr/>
        </p:nvSpPr>
        <p:spPr>
          <a:xfrm rot="7702188">
            <a:off x="3320741" y="1047914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41830A01-1A77-4C07-B957-7C7B115DBA1A}"/>
              </a:ext>
            </a:extLst>
          </p:cNvPr>
          <p:cNvSpPr/>
          <p:nvPr/>
        </p:nvSpPr>
        <p:spPr>
          <a:xfrm rot="7702188">
            <a:off x="3000638" y="1047915"/>
            <a:ext cx="75179" cy="99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D6265A9-6D7D-4636-B586-7BEEDE919972}"/>
              </a:ext>
            </a:extLst>
          </p:cNvPr>
          <p:cNvSpPr/>
          <p:nvPr/>
        </p:nvSpPr>
        <p:spPr>
          <a:xfrm>
            <a:off x="4044770" y="734978"/>
            <a:ext cx="1762033" cy="706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F8</a:t>
            </a:r>
            <a:r>
              <a:rPr lang="zh-CN" altLang="en-US" sz="2000" dirty="0"/>
              <a:t>接收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3C1B35C-A10B-4580-80B5-FA74E9076D20}"/>
              </a:ext>
            </a:extLst>
          </p:cNvPr>
          <p:cNvSpPr/>
          <p:nvPr/>
        </p:nvSpPr>
        <p:spPr>
          <a:xfrm>
            <a:off x="2691769" y="6086942"/>
            <a:ext cx="2118806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数据管理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D8A7AB0-62DD-49F3-B218-857C03CDB0C8}"/>
              </a:ext>
            </a:extLst>
          </p:cNvPr>
          <p:cNvSpPr/>
          <p:nvPr/>
        </p:nvSpPr>
        <p:spPr>
          <a:xfrm>
            <a:off x="8950503" y="2020728"/>
            <a:ext cx="2118806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单道接收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125A263-8986-4187-86F7-BF2264FFC882}"/>
              </a:ext>
            </a:extLst>
          </p:cNvPr>
          <p:cNvSpPr/>
          <p:nvPr/>
        </p:nvSpPr>
        <p:spPr>
          <a:xfrm>
            <a:off x="8950503" y="3394413"/>
            <a:ext cx="2118806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事例图像判别</a:t>
            </a:r>
          </a:p>
        </p:txBody>
      </p:sp>
      <p:sp>
        <p:nvSpPr>
          <p:cNvPr id="40" name="箭头: 下 39">
            <a:extLst>
              <a:ext uri="{FF2B5EF4-FFF2-40B4-BE49-F238E27FC236}">
                <a16:creationId xmlns:a16="http://schemas.microsoft.com/office/drawing/2014/main" id="{2A9FC5FC-C5C5-44F0-B325-8926C697DA22}"/>
              </a:ext>
            </a:extLst>
          </p:cNvPr>
          <p:cNvSpPr/>
          <p:nvPr/>
        </p:nvSpPr>
        <p:spPr>
          <a:xfrm>
            <a:off x="9908757" y="2652112"/>
            <a:ext cx="195856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箭头: 下 40">
            <a:extLst>
              <a:ext uri="{FF2B5EF4-FFF2-40B4-BE49-F238E27FC236}">
                <a16:creationId xmlns:a16="http://schemas.microsoft.com/office/drawing/2014/main" id="{3EF2D86E-C406-4A5A-B9BA-FB9BF58CCC6E}"/>
              </a:ext>
            </a:extLst>
          </p:cNvPr>
          <p:cNvSpPr/>
          <p:nvPr/>
        </p:nvSpPr>
        <p:spPr>
          <a:xfrm>
            <a:off x="9908757" y="4041937"/>
            <a:ext cx="195856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EAF981D-6316-415E-BB64-C5BA9B804883}"/>
              </a:ext>
            </a:extLst>
          </p:cNvPr>
          <p:cNvSpPr/>
          <p:nvPr/>
        </p:nvSpPr>
        <p:spPr>
          <a:xfrm>
            <a:off x="9461276" y="4701469"/>
            <a:ext cx="1203065" cy="65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同步信号产生</a:t>
            </a:r>
          </a:p>
        </p:txBody>
      </p:sp>
      <p:sp>
        <p:nvSpPr>
          <p:cNvPr id="45" name="箭头: 右 44">
            <a:extLst>
              <a:ext uri="{FF2B5EF4-FFF2-40B4-BE49-F238E27FC236}">
                <a16:creationId xmlns:a16="http://schemas.microsoft.com/office/drawing/2014/main" id="{01EEC3F5-E797-4DCC-AB97-DB8560F79E8B}"/>
              </a:ext>
            </a:extLst>
          </p:cNvPr>
          <p:cNvSpPr/>
          <p:nvPr/>
        </p:nvSpPr>
        <p:spPr>
          <a:xfrm>
            <a:off x="10846028" y="4917106"/>
            <a:ext cx="772358" cy="226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05759C3-6E3F-4FF4-962D-8608C08756FF}"/>
              </a:ext>
            </a:extLst>
          </p:cNvPr>
          <p:cNvSpPr txBox="1"/>
          <p:nvPr/>
        </p:nvSpPr>
        <p:spPr>
          <a:xfrm>
            <a:off x="10846028" y="4495202"/>
            <a:ext cx="687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syn</a:t>
            </a:r>
            <a:endParaRPr lang="zh-CN" altLang="en-US" sz="2400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BB7281A-0A3D-4955-85E4-9F9FC43F938D}"/>
              </a:ext>
            </a:extLst>
          </p:cNvPr>
          <p:cNvSpPr/>
          <p:nvPr/>
        </p:nvSpPr>
        <p:spPr>
          <a:xfrm>
            <a:off x="6544440" y="878807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指令解析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FE4B095-57FC-4BD2-90FD-F5BFC8B5D94C}"/>
              </a:ext>
            </a:extLst>
          </p:cNvPr>
          <p:cNvSpPr/>
          <p:nvPr/>
        </p:nvSpPr>
        <p:spPr>
          <a:xfrm>
            <a:off x="8956424" y="894583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远程重构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232E9C7-130C-4E59-A911-04D8B4BC0325}"/>
              </a:ext>
            </a:extLst>
          </p:cNvPr>
          <p:cNvSpPr/>
          <p:nvPr/>
        </p:nvSpPr>
        <p:spPr>
          <a:xfrm>
            <a:off x="110113" y="3669256"/>
            <a:ext cx="557356" cy="2234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小白兔时间获取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5C4F6C8-F092-481B-BE07-D479992A1E20}"/>
              </a:ext>
            </a:extLst>
          </p:cNvPr>
          <p:cNvSpPr/>
          <p:nvPr/>
        </p:nvSpPr>
        <p:spPr>
          <a:xfrm>
            <a:off x="1043732" y="5013846"/>
            <a:ext cx="1408098" cy="520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事例打包</a:t>
            </a:r>
          </a:p>
        </p:txBody>
      </p:sp>
      <p:sp>
        <p:nvSpPr>
          <p:cNvPr id="52" name="箭头: 右 51">
            <a:extLst>
              <a:ext uri="{FF2B5EF4-FFF2-40B4-BE49-F238E27FC236}">
                <a16:creationId xmlns:a16="http://schemas.microsoft.com/office/drawing/2014/main" id="{BEB64F63-079C-4564-9CD8-2280997D567B}"/>
              </a:ext>
            </a:extLst>
          </p:cNvPr>
          <p:cNvSpPr/>
          <p:nvPr/>
        </p:nvSpPr>
        <p:spPr>
          <a:xfrm>
            <a:off x="788148" y="4508974"/>
            <a:ext cx="557355" cy="226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箭头: 下 52">
            <a:extLst>
              <a:ext uri="{FF2B5EF4-FFF2-40B4-BE49-F238E27FC236}">
                <a16:creationId xmlns:a16="http://schemas.microsoft.com/office/drawing/2014/main" id="{6B10FAC9-31E2-4870-858C-03F18966AD1C}"/>
              </a:ext>
            </a:extLst>
          </p:cNvPr>
          <p:cNvSpPr/>
          <p:nvPr/>
        </p:nvSpPr>
        <p:spPr>
          <a:xfrm>
            <a:off x="1608607" y="4384972"/>
            <a:ext cx="195856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左大括号 53">
            <a:extLst>
              <a:ext uri="{FF2B5EF4-FFF2-40B4-BE49-F238E27FC236}">
                <a16:creationId xmlns:a16="http://schemas.microsoft.com/office/drawing/2014/main" id="{036DF693-7D5B-4C94-8369-F2C5C3F2AF90}"/>
              </a:ext>
            </a:extLst>
          </p:cNvPr>
          <p:cNvSpPr/>
          <p:nvPr/>
        </p:nvSpPr>
        <p:spPr>
          <a:xfrm rot="16200000">
            <a:off x="3550812" y="3775819"/>
            <a:ext cx="369333" cy="39989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箭头: 右 54">
            <a:extLst>
              <a:ext uri="{FF2B5EF4-FFF2-40B4-BE49-F238E27FC236}">
                <a16:creationId xmlns:a16="http://schemas.microsoft.com/office/drawing/2014/main" id="{5B79BE5F-17C3-43A4-8234-D3A8161BB23E}"/>
              </a:ext>
            </a:extLst>
          </p:cNvPr>
          <p:cNvSpPr/>
          <p:nvPr/>
        </p:nvSpPr>
        <p:spPr>
          <a:xfrm>
            <a:off x="5036648" y="6198314"/>
            <a:ext cx="772358" cy="226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1FB6574-65C9-4029-8E30-90259DA01E02}"/>
              </a:ext>
            </a:extLst>
          </p:cNvPr>
          <p:cNvSpPr/>
          <p:nvPr/>
        </p:nvSpPr>
        <p:spPr>
          <a:xfrm>
            <a:off x="5913017" y="6085123"/>
            <a:ext cx="2118806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DDR</a:t>
            </a:r>
            <a:r>
              <a:rPr lang="zh-CN" altLang="en-US" sz="2000" dirty="0"/>
              <a:t>存储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2064DF7-29BD-49C3-9B44-7813C2E4EC4C}"/>
              </a:ext>
            </a:extLst>
          </p:cNvPr>
          <p:cNvSpPr/>
          <p:nvPr/>
        </p:nvSpPr>
        <p:spPr>
          <a:xfrm>
            <a:off x="9045210" y="6085122"/>
            <a:ext cx="2118806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传输模块</a:t>
            </a:r>
          </a:p>
        </p:txBody>
      </p:sp>
      <p:sp>
        <p:nvSpPr>
          <p:cNvPr id="58" name="箭头: 右 57">
            <a:extLst>
              <a:ext uri="{FF2B5EF4-FFF2-40B4-BE49-F238E27FC236}">
                <a16:creationId xmlns:a16="http://schemas.microsoft.com/office/drawing/2014/main" id="{FA07C003-9760-4589-BC58-26BFD0FC26DB}"/>
              </a:ext>
            </a:extLst>
          </p:cNvPr>
          <p:cNvSpPr/>
          <p:nvPr/>
        </p:nvSpPr>
        <p:spPr>
          <a:xfrm>
            <a:off x="8178145" y="6198313"/>
            <a:ext cx="772358" cy="226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30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BF23729-3FBC-4A6D-BE85-E01D299683CF}"/>
              </a:ext>
            </a:extLst>
          </p:cNvPr>
          <p:cNvSpPr txBox="1"/>
          <p:nvPr/>
        </p:nvSpPr>
        <p:spPr>
          <a:xfrm>
            <a:off x="0" y="312257"/>
            <a:ext cx="321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BDB_FPGA10</a:t>
            </a:r>
            <a:r>
              <a:rPr lang="zh-CN" altLang="en-US" sz="2400" dirty="0"/>
              <a:t>程序框图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D7133A5-EBCF-4964-AD1C-5D6A31CE6947}"/>
              </a:ext>
            </a:extLst>
          </p:cNvPr>
          <p:cNvSpPr/>
          <p:nvPr/>
        </p:nvSpPr>
        <p:spPr>
          <a:xfrm>
            <a:off x="717815" y="1371192"/>
            <a:ext cx="1762033" cy="706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F9</a:t>
            </a:r>
            <a:r>
              <a:rPr lang="zh-CN" altLang="en-US" sz="2000" dirty="0"/>
              <a:t>接收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D260643-868C-44C7-813B-F190C92AF1AE}"/>
              </a:ext>
            </a:extLst>
          </p:cNvPr>
          <p:cNvSpPr/>
          <p:nvPr/>
        </p:nvSpPr>
        <p:spPr>
          <a:xfrm>
            <a:off x="1177879" y="2810607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9AD7AF7-C9B4-40CC-866E-1767700E8AC5}"/>
              </a:ext>
            </a:extLst>
          </p:cNvPr>
          <p:cNvSpPr/>
          <p:nvPr/>
        </p:nvSpPr>
        <p:spPr>
          <a:xfrm>
            <a:off x="717812" y="4105736"/>
            <a:ext cx="1762033" cy="706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TCP/IP</a:t>
            </a:r>
            <a:r>
              <a:rPr lang="zh-CN" altLang="en-US" sz="2000" dirty="0"/>
              <a:t>上传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66CB4E8-0943-490A-AA42-1B40299CFAB6}"/>
              </a:ext>
            </a:extLst>
          </p:cNvPr>
          <p:cNvSpPr/>
          <p:nvPr/>
        </p:nvSpPr>
        <p:spPr>
          <a:xfrm>
            <a:off x="3542392" y="1371192"/>
            <a:ext cx="1762033" cy="706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TCP/IP</a:t>
            </a:r>
            <a:r>
              <a:rPr lang="zh-CN" altLang="en-US" sz="2000" dirty="0"/>
              <a:t>接收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E81B5FD-F195-4ED1-BCD5-0958EA331ECC}"/>
              </a:ext>
            </a:extLst>
          </p:cNvPr>
          <p:cNvSpPr/>
          <p:nvPr/>
        </p:nvSpPr>
        <p:spPr>
          <a:xfrm>
            <a:off x="4002457" y="2810607"/>
            <a:ext cx="841900" cy="562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FIFO</a:t>
            </a:r>
            <a:endParaRPr lang="zh-CN" altLang="en-US" sz="20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05784CB-4C17-43F1-A522-0D2B58B3268E}"/>
              </a:ext>
            </a:extLst>
          </p:cNvPr>
          <p:cNvSpPr/>
          <p:nvPr/>
        </p:nvSpPr>
        <p:spPr>
          <a:xfrm>
            <a:off x="3542392" y="4054738"/>
            <a:ext cx="1762033" cy="706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指令发送</a:t>
            </a:r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5A193C41-4987-40DE-A04C-0969EC362E51}"/>
              </a:ext>
            </a:extLst>
          </p:cNvPr>
          <p:cNvSpPr/>
          <p:nvPr/>
        </p:nvSpPr>
        <p:spPr>
          <a:xfrm>
            <a:off x="1501175" y="2136452"/>
            <a:ext cx="195309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5CFD6CCF-0BFA-4D91-97E6-3F88E7F32CAC}"/>
              </a:ext>
            </a:extLst>
          </p:cNvPr>
          <p:cNvSpPr/>
          <p:nvPr/>
        </p:nvSpPr>
        <p:spPr>
          <a:xfrm>
            <a:off x="1501175" y="3446731"/>
            <a:ext cx="195309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F69066E0-F91B-42B4-935E-D2BB7787C787}"/>
              </a:ext>
            </a:extLst>
          </p:cNvPr>
          <p:cNvSpPr/>
          <p:nvPr/>
        </p:nvSpPr>
        <p:spPr>
          <a:xfrm>
            <a:off x="4325753" y="2144427"/>
            <a:ext cx="195309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82E8010E-DA13-4CF7-BE97-15E7BF3E35DD}"/>
              </a:ext>
            </a:extLst>
          </p:cNvPr>
          <p:cNvSpPr/>
          <p:nvPr/>
        </p:nvSpPr>
        <p:spPr>
          <a:xfrm>
            <a:off x="4325753" y="3446730"/>
            <a:ext cx="195309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C95FED1-754C-4723-83C7-EFFBF4DA63B3}"/>
              </a:ext>
            </a:extLst>
          </p:cNvPr>
          <p:cNvSpPr/>
          <p:nvPr/>
        </p:nvSpPr>
        <p:spPr>
          <a:xfrm>
            <a:off x="6366969" y="1371192"/>
            <a:ext cx="1762033" cy="706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小白兔时间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BD7BE07-6E5A-4422-82E6-296540EA22AA}"/>
              </a:ext>
            </a:extLst>
          </p:cNvPr>
          <p:cNvSpPr/>
          <p:nvPr/>
        </p:nvSpPr>
        <p:spPr>
          <a:xfrm>
            <a:off x="6395606" y="2740190"/>
            <a:ext cx="1762033" cy="706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时间发送</a:t>
            </a:r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EDA4F082-0052-4649-84AC-AAF0DFCE5E22}"/>
              </a:ext>
            </a:extLst>
          </p:cNvPr>
          <p:cNvSpPr/>
          <p:nvPr/>
        </p:nvSpPr>
        <p:spPr>
          <a:xfrm>
            <a:off x="7108271" y="2137099"/>
            <a:ext cx="195309" cy="53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337EF44-E7F8-4CCD-8AC5-F9C2CB539214}"/>
              </a:ext>
            </a:extLst>
          </p:cNvPr>
          <p:cNvSpPr/>
          <p:nvPr/>
        </p:nvSpPr>
        <p:spPr>
          <a:xfrm>
            <a:off x="9065698" y="1498081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指令解析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823C69F-23D3-458A-8A9B-DA6F8FAB458A}"/>
              </a:ext>
            </a:extLst>
          </p:cNvPr>
          <p:cNvSpPr/>
          <p:nvPr/>
        </p:nvSpPr>
        <p:spPr>
          <a:xfrm>
            <a:off x="9065698" y="2638972"/>
            <a:ext cx="2112885" cy="452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远程重构</a:t>
            </a:r>
          </a:p>
        </p:txBody>
      </p:sp>
    </p:spTree>
    <p:extLst>
      <p:ext uri="{BB962C8B-B14F-4D97-AF65-F5344CB8AC3E}">
        <p14:creationId xmlns:p14="http://schemas.microsoft.com/office/powerpoint/2010/main" val="1729579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C94247C-1259-4696-B004-5FAF4C5732D0}"/>
              </a:ext>
            </a:extLst>
          </p:cNvPr>
          <p:cNvSpPr txBox="1"/>
          <p:nvPr/>
        </p:nvSpPr>
        <p:spPr>
          <a:xfrm>
            <a:off x="88779" y="186431"/>
            <a:ext cx="20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实验结果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C9A16A4-B383-4EA2-B992-8CBFC275A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8" y="718453"/>
            <a:ext cx="9889853" cy="588275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B745075-DA43-433D-AABD-610EA131F12A}"/>
              </a:ext>
            </a:extLst>
          </p:cNvPr>
          <p:cNvSpPr txBox="1"/>
          <p:nvPr/>
        </p:nvSpPr>
        <p:spPr>
          <a:xfrm>
            <a:off x="10369119" y="3349101"/>
            <a:ext cx="155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波形获取</a:t>
            </a:r>
          </a:p>
        </p:txBody>
      </p:sp>
    </p:spTree>
    <p:extLst>
      <p:ext uri="{BB962C8B-B14F-4D97-AF65-F5344CB8AC3E}">
        <p14:creationId xmlns:p14="http://schemas.microsoft.com/office/powerpoint/2010/main" val="95769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BFCF541-F04B-42F6-A92C-068D785E2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3" y="500261"/>
            <a:ext cx="9552373" cy="563501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61671FC-68B1-4003-9A43-F3DFE6F21C86}"/>
              </a:ext>
            </a:extLst>
          </p:cNvPr>
          <p:cNvSpPr txBox="1"/>
          <p:nvPr/>
        </p:nvSpPr>
        <p:spPr>
          <a:xfrm>
            <a:off x="10138299" y="2950657"/>
            <a:ext cx="157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电荷获取</a:t>
            </a:r>
          </a:p>
        </p:txBody>
      </p:sp>
    </p:spTree>
    <p:extLst>
      <p:ext uri="{BB962C8B-B14F-4D97-AF65-F5344CB8AC3E}">
        <p14:creationId xmlns:p14="http://schemas.microsoft.com/office/powerpoint/2010/main" val="4251966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738AABD-8D9C-4F3A-9AE4-BE66FE094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3" y="436945"/>
            <a:ext cx="9783103" cy="577742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64D7E3F-C499-4EDE-9EB9-DBA6ED4FCBB3}"/>
              </a:ext>
            </a:extLst>
          </p:cNvPr>
          <p:cNvSpPr txBox="1"/>
          <p:nvPr/>
        </p:nvSpPr>
        <p:spPr>
          <a:xfrm>
            <a:off x="10138300" y="2950657"/>
            <a:ext cx="158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基线获取</a:t>
            </a:r>
          </a:p>
        </p:txBody>
      </p:sp>
    </p:spTree>
    <p:extLst>
      <p:ext uri="{BB962C8B-B14F-4D97-AF65-F5344CB8AC3E}">
        <p14:creationId xmlns:p14="http://schemas.microsoft.com/office/powerpoint/2010/main" val="2111574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880D3E1-2EA7-4A85-83C0-5D26B8367295}"/>
              </a:ext>
            </a:extLst>
          </p:cNvPr>
          <p:cNvSpPr txBox="1"/>
          <p:nvPr/>
        </p:nvSpPr>
        <p:spPr>
          <a:xfrm>
            <a:off x="168676" y="287356"/>
            <a:ext cx="158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时间获取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50190F-01F2-485B-AC6F-F05344DF43A4}"/>
              </a:ext>
            </a:extLst>
          </p:cNvPr>
          <p:cNvSpPr txBox="1"/>
          <p:nvPr/>
        </p:nvSpPr>
        <p:spPr>
          <a:xfrm>
            <a:off x="168676" y="1305341"/>
            <a:ext cx="57438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测试信号的周期为</a:t>
            </a:r>
            <a:r>
              <a:rPr lang="en-US" altLang="zh-CN" dirty="0"/>
              <a:t>10ms</a:t>
            </a:r>
            <a:r>
              <a:rPr lang="zh-CN" altLang="en-US" dirty="0"/>
              <a:t>，获取的事例时间如下：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事例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01 61 0A 9A C0 </a:t>
            </a:r>
            <a:r>
              <a:rPr lang="en-US" altLang="zh-CN" dirty="0">
                <a:solidFill>
                  <a:srgbClr val="FF0000"/>
                </a:solidFill>
              </a:rPr>
              <a:t>32 A5 27=3319079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事例</a:t>
            </a:r>
            <a:r>
              <a:rPr lang="en-US" altLang="zh-CN" dirty="0"/>
              <a:t>2</a:t>
            </a:r>
            <a:r>
              <a:rPr lang="zh-CN" altLang="en-US" dirty="0"/>
              <a:t> ：</a:t>
            </a:r>
            <a:r>
              <a:rPr lang="en-US" altLang="zh-CN" dirty="0"/>
              <a:t>01 61 0A 9A C0 </a:t>
            </a:r>
            <a:r>
              <a:rPr lang="en-US" altLang="zh-CN" dirty="0">
                <a:solidFill>
                  <a:srgbClr val="FF0000"/>
                </a:solidFill>
              </a:rPr>
              <a:t>3A 46 47=3819079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事例</a:t>
            </a:r>
            <a:r>
              <a:rPr lang="en-US" altLang="zh-CN" dirty="0"/>
              <a:t>3</a:t>
            </a:r>
            <a:r>
              <a:rPr lang="zh-CN" altLang="en-US" dirty="0"/>
              <a:t> ：</a:t>
            </a:r>
            <a:r>
              <a:rPr lang="en-US" altLang="zh-CN" dirty="0"/>
              <a:t>01 61 0A 9A C0 </a:t>
            </a:r>
            <a:r>
              <a:rPr lang="en-US" altLang="zh-CN" dirty="0">
                <a:solidFill>
                  <a:srgbClr val="FF0000"/>
                </a:solidFill>
              </a:rPr>
              <a:t>41 E7 67=4319079</a:t>
            </a:r>
          </a:p>
          <a:p>
            <a:endParaRPr lang="en-US" altLang="zh-CN" dirty="0">
              <a:highlight>
                <a:srgbClr val="FFFF00"/>
              </a:highlight>
            </a:endParaRPr>
          </a:p>
          <a:p>
            <a:r>
              <a:rPr lang="zh-CN" altLang="en-US" dirty="0"/>
              <a:t>相邻事例的时间差都为</a:t>
            </a:r>
            <a:r>
              <a:rPr lang="en-US" altLang="zh-CN" dirty="0"/>
              <a:t>500000</a:t>
            </a:r>
            <a:r>
              <a:rPr lang="zh-CN" altLang="en-US" dirty="0"/>
              <a:t>，即</a:t>
            </a:r>
            <a:r>
              <a:rPr lang="en-US" altLang="zh-CN" dirty="0"/>
              <a:t>500000*20ns=10ms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>
              <a:highlight>
                <a:srgbClr val="FFFF00"/>
              </a:highlight>
            </a:endParaRPr>
          </a:p>
          <a:p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EFD9CAB-B662-488B-A551-3B3403A5FA0B}"/>
              </a:ext>
            </a:extLst>
          </p:cNvPr>
          <p:cNvSpPr txBox="1"/>
          <p:nvPr/>
        </p:nvSpPr>
        <p:spPr>
          <a:xfrm>
            <a:off x="6096000" y="1305340"/>
            <a:ext cx="57438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测试信号的周期为</a:t>
            </a:r>
            <a:r>
              <a:rPr lang="en-US" altLang="zh-CN" dirty="0"/>
              <a:t>1s</a:t>
            </a:r>
            <a:r>
              <a:rPr lang="zh-CN" altLang="en-US" dirty="0"/>
              <a:t>，获取的事例时间如下：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事例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01 61 0A A</a:t>
            </a:r>
            <a:r>
              <a:rPr lang="en-US" altLang="zh-CN" dirty="0">
                <a:solidFill>
                  <a:srgbClr val="FF0000"/>
                </a:solidFill>
              </a:rPr>
              <a:t>6 F8 </a:t>
            </a:r>
            <a:r>
              <a:rPr lang="en-US" altLang="zh-CN" dirty="0"/>
              <a:t>C1 47 87=</a:t>
            </a:r>
            <a:r>
              <a:rPr lang="en-US" altLang="zh-CN" dirty="0">
                <a:solidFill>
                  <a:srgbClr val="FF0000"/>
                </a:solidFill>
              </a:rPr>
              <a:t>0110 1111 10</a:t>
            </a:r>
            <a:r>
              <a:rPr lang="en-US" altLang="zh-CN" dirty="0"/>
              <a:t>00</a:t>
            </a:r>
            <a:endParaRPr lang="en-US" altLang="zh-CN" dirty="0">
              <a:highlight>
                <a:srgbClr val="FFFF00"/>
              </a:highlight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事例</a:t>
            </a:r>
            <a:r>
              <a:rPr lang="en-US" altLang="zh-CN" dirty="0"/>
              <a:t>2</a:t>
            </a:r>
            <a:r>
              <a:rPr lang="zh-CN" altLang="en-US" dirty="0"/>
              <a:t> ：</a:t>
            </a:r>
            <a:r>
              <a:rPr lang="en-US" altLang="zh-CN" dirty="0"/>
              <a:t>01 61 0A A</a:t>
            </a:r>
            <a:r>
              <a:rPr lang="en-US" altLang="zh-CN" dirty="0">
                <a:solidFill>
                  <a:srgbClr val="FF0000"/>
                </a:solidFill>
              </a:rPr>
              <a:t>6 FC </a:t>
            </a:r>
            <a:r>
              <a:rPr lang="en-US" altLang="zh-CN" dirty="0"/>
              <a:t>C1 46 E7=</a:t>
            </a:r>
            <a:r>
              <a:rPr lang="en-US" altLang="zh-CN" dirty="0">
                <a:solidFill>
                  <a:srgbClr val="FF0000"/>
                </a:solidFill>
              </a:rPr>
              <a:t>0110 1111 11</a:t>
            </a:r>
            <a:r>
              <a:rPr lang="en-US" altLang="zh-CN" dirty="0"/>
              <a:t>00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事例</a:t>
            </a:r>
            <a:r>
              <a:rPr lang="en-US" altLang="zh-CN" dirty="0"/>
              <a:t>3</a:t>
            </a:r>
            <a:r>
              <a:rPr lang="zh-CN" altLang="en-US" dirty="0"/>
              <a:t> ：</a:t>
            </a:r>
            <a:r>
              <a:rPr lang="en-US" altLang="zh-CN" dirty="0"/>
              <a:t>01 61 0A A</a:t>
            </a:r>
            <a:r>
              <a:rPr lang="en-US" altLang="zh-CN" dirty="0">
                <a:solidFill>
                  <a:srgbClr val="FF0000"/>
                </a:solidFill>
              </a:rPr>
              <a:t>7 00 </a:t>
            </a:r>
            <a:r>
              <a:rPr lang="en-US" altLang="zh-CN" dirty="0"/>
              <a:t>C1 46 47=</a:t>
            </a:r>
            <a:r>
              <a:rPr lang="en-US" altLang="zh-CN" dirty="0">
                <a:solidFill>
                  <a:srgbClr val="FF0000"/>
                </a:solidFill>
              </a:rPr>
              <a:t>0111 0000 00</a:t>
            </a:r>
            <a:r>
              <a:rPr lang="en-US" altLang="zh-CN" dirty="0"/>
              <a:t>00</a:t>
            </a:r>
          </a:p>
          <a:p>
            <a:endParaRPr lang="en-US" altLang="zh-CN" dirty="0">
              <a:highlight>
                <a:srgbClr val="FFFF00"/>
              </a:highlight>
            </a:endParaRPr>
          </a:p>
          <a:p>
            <a:r>
              <a:rPr lang="zh-CN" altLang="en-US" dirty="0"/>
              <a:t>相邻事例的粗时间差都为</a:t>
            </a:r>
            <a:r>
              <a:rPr lang="en-US" altLang="zh-CN" dirty="0"/>
              <a:t>1</a:t>
            </a:r>
            <a:r>
              <a:rPr lang="zh-CN" altLang="en-US" dirty="0"/>
              <a:t>，即</a:t>
            </a:r>
            <a:r>
              <a:rPr lang="en-US" altLang="zh-CN" dirty="0"/>
              <a:t>1*1s=1s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>
              <a:highlight>
                <a:srgbClr val="FFFF00"/>
              </a:highlight>
            </a:endParaRPr>
          </a:p>
          <a:p>
            <a:endParaRPr lang="zh-CN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92732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8203048-221F-4BEA-B23D-83E60DB9E09E}"/>
              </a:ext>
            </a:extLst>
          </p:cNvPr>
          <p:cNvSpPr txBox="1"/>
          <p:nvPr/>
        </p:nvSpPr>
        <p:spPr>
          <a:xfrm>
            <a:off x="97654" y="163069"/>
            <a:ext cx="248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单道触发率验证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A08F83-96D2-4736-A7BA-2C4C7F7B1EBD}"/>
              </a:ext>
            </a:extLst>
          </p:cNvPr>
          <p:cNvSpPr txBox="1"/>
          <p:nvPr/>
        </p:nvSpPr>
        <p:spPr>
          <a:xfrm>
            <a:off x="97654" y="977400"/>
            <a:ext cx="837164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测试信号的周期为</a:t>
            </a:r>
            <a:r>
              <a:rPr lang="en-US" altLang="zh-CN" dirty="0"/>
              <a:t>1s</a:t>
            </a:r>
            <a:r>
              <a:rPr lang="zh-CN" altLang="en-US" dirty="0"/>
              <a:t>，获取两次状态：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sz="2400" dirty="0"/>
              <a:t>第一次：</a:t>
            </a:r>
            <a:endParaRPr lang="en-US" altLang="zh-CN" sz="2400" dirty="0"/>
          </a:p>
          <a:p>
            <a:r>
              <a:rPr lang="zh-CN" altLang="en-US" dirty="0"/>
              <a:t>单道触发次数                            时刻</a:t>
            </a:r>
            <a:endParaRPr lang="en-US" altLang="zh-CN" dirty="0"/>
          </a:p>
          <a:p>
            <a:r>
              <a:rPr lang="en-US" altLang="zh-CN" dirty="0"/>
              <a:t>88D=2189                          2B5553BA=727012282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sz="2400" dirty="0"/>
              <a:t>第二次：</a:t>
            </a:r>
            <a:endParaRPr lang="en-US" altLang="zh-CN" sz="2400" dirty="0"/>
          </a:p>
          <a:p>
            <a:r>
              <a:rPr lang="zh-CN" altLang="en-US" dirty="0"/>
              <a:t>单道触发次数                            时刻</a:t>
            </a:r>
            <a:endParaRPr lang="en-US" altLang="zh-CN" dirty="0"/>
          </a:p>
          <a:p>
            <a:r>
              <a:rPr lang="en-US" altLang="zh-CN" dirty="0"/>
              <a:t>8A8=2216                          2C55E5D7=743826903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endParaRPr lang="en-US" altLang="zh-CN" dirty="0">
              <a:highlight>
                <a:srgbClr val="FFFF00"/>
              </a:highlight>
            </a:endParaRPr>
          </a:p>
          <a:p>
            <a:r>
              <a:rPr lang="zh-CN" altLang="en-US" dirty="0"/>
              <a:t>单道触发次数相差：</a:t>
            </a:r>
            <a:r>
              <a:rPr lang="en-US" altLang="zh-CN" dirty="0"/>
              <a:t>2216-2189=27</a:t>
            </a:r>
          </a:p>
          <a:p>
            <a:r>
              <a:rPr lang="zh-CN" altLang="en-US" dirty="0"/>
              <a:t>时刻差：</a:t>
            </a:r>
            <a:r>
              <a:rPr lang="en-US" altLang="zh-CN" dirty="0"/>
              <a:t>743826903-727012282=16814621</a:t>
            </a:r>
            <a:r>
              <a:rPr lang="zh-CN" altLang="en-US" dirty="0"/>
              <a:t>，即</a:t>
            </a:r>
            <a:r>
              <a:rPr lang="en-US" altLang="zh-CN" dirty="0"/>
              <a:t>16814621*1.6us=26.9s</a:t>
            </a:r>
          </a:p>
          <a:p>
            <a:endParaRPr lang="en-US" altLang="zh-CN" dirty="0"/>
          </a:p>
          <a:p>
            <a:r>
              <a:rPr lang="zh-CN" altLang="en-US" dirty="0"/>
              <a:t>单道触发率：</a:t>
            </a:r>
            <a:r>
              <a:rPr lang="en-US" altLang="zh-CN" dirty="0"/>
              <a:t>27/26.9=1.003</a:t>
            </a:r>
          </a:p>
          <a:p>
            <a:endParaRPr lang="en-US" altLang="zh-CN" dirty="0"/>
          </a:p>
          <a:p>
            <a:r>
              <a:rPr lang="zh-CN" altLang="en-US" dirty="0"/>
              <a:t>单道触发率正确。</a:t>
            </a:r>
            <a:endParaRPr lang="en-US" altLang="zh-CN" dirty="0">
              <a:highlight>
                <a:srgbClr val="FFFF00"/>
              </a:highlight>
            </a:endParaRPr>
          </a:p>
          <a:p>
            <a:endParaRPr lang="zh-CN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9359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F0433B5-4DD5-48A0-A220-0975003ACEAD}"/>
              </a:ext>
            </a:extLst>
          </p:cNvPr>
          <p:cNvSpPr txBox="1"/>
          <p:nvPr/>
        </p:nvSpPr>
        <p:spPr>
          <a:xfrm>
            <a:off x="878889" y="763480"/>
            <a:ext cx="102359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Outline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 </a:t>
            </a:r>
            <a:r>
              <a:rPr lang="zh-CN" altLang="en-US" sz="2400" dirty="0"/>
              <a:t>程序的物理目标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 </a:t>
            </a:r>
            <a:r>
              <a:rPr lang="zh-CN" altLang="en-US" sz="2400" dirty="0"/>
              <a:t>逻辑框架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3 </a:t>
            </a:r>
            <a:r>
              <a:rPr lang="zh-CN" altLang="en-US" sz="2400" dirty="0"/>
              <a:t>实验结果</a:t>
            </a:r>
          </a:p>
        </p:txBody>
      </p:sp>
    </p:spTree>
    <p:extLst>
      <p:ext uri="{BB962C8B-B14F-4D97-AF65-F5344CB8AC3E}">
        <p14:creationId xmlns:p14="http://schemas.microsoft.com/office/powerpoint/2010/main" val="90698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98C8CC1-602C-4E50-9ABC-D3DF848A4267}"/>
              </a:ext>
            </a:extLst>
          </p:cNvPr>
          <p:cNvSpPr txBox="1"/>
          <p:nvPr/>
        </p:nvSpPr>
        <p:spPr>
          <a:xfrm>
            <a:off x="5390224" y="559293"/>
            <a:ext cx="1411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总结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5886C4-1630-4982-AD4A-FFD6CA0C31A0}"/>
              </a:ext>
            </a:extLst>
          </p:cNvPr>
          <p:cNvSpPr txBox="1"/>
          <p:nvPr/>
        </p:nvSpPr>
        <p:spPr>
          <a:xfrm>
            <a:off x="1120064" y="2068497"/>
            <a:ext cx="995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切伦科夫望远镜程序基本成型，经过初步测试可以正常运行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7286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276B305-3B1B-42D5-A0EB-D6D60A52680B}"/>
              </a:ext>
            </a:extLst>
          </p:cNvPr>
          <p:cNvSpPr txBox="1"/>
          <p:nvPr/>
        </p:nvSpPr>
        <p:spPr>
          <a:xfrm>
            <a:off x="328473" y="363984"/>
            <a:ext cx="953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望远镜上成的图像</a:t>
            </a:r>
          </a:p>
        </p:txBody>
      </p:sp>
      <p:pic>
        <p:nvPicPr>
          <p:cNvPr id="5" name="图片 4" descr="Cherenkov-03">
            <a:extLst>
              <a:ext uri="{FF2B5EF4-FFF2-40B4-BE49-F238E27FC236}">
                <a16:creationId xmlns:a16="http://schemas.microsoft.com/office/drawing/2014/main" id="{8C473246-C9EA-41E7-83E1-87A8003F27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56" y="1241916"/>
            <a:ext cx="3042020" cy="282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the_66_evet4">
            <a:extLst>
              <a:ext uri="{FF2B5EF4-FFF2-40B4-BE49-F238E27FC236}">
                <a16:creationId xmlns:a16="http://schemas.microsoft.com/office/drawing/2014/main" id="{3F77A174-5964-4600-BA8C-7FCA85646B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11" y="1241915"/>
            <a:ext cx="3254191" cy="28240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C54F76F-3F80-4A2B-A8F8-91A606F001A8}"/>
              </a:ext>
            </a:extLst>
          </p:cNvPr>
          <p:cNvSpPr txBox="1"/>
          <p:nvPr/>
        </p:nvSpPr>
        <p:spPr>
          <a:xfrm>
            <a:off x="1515154" y="4389907"/>
            <a:ext cx="174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切伦科夫事例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8661E3-5BF6-471D-B50E-0120875005ED}"/>
              </a:ext>
            </a:extLst>
          </p:cNvPr>
          <p:cNvSpPr txBox="1"/>
          <p:nvPr/>
        </p:nvSpPr>
        <p:spPr>
          <a:xfrm>
            <a:off x="5795084" y="4385367"/>
            <a:ext cx="174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激光事例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C92C8D-6FBB-474E-BF7F-7EB41FC6B2E9}"/>
              </a:ext>
            </a:extLst>
          </p:cNvPr>
          <p:cNvSpPr txBox="1"/>
          <p:nvPr/>
        </p:nvSpPr>
        <p:spPr>
          <a:xfrm>
            <a:off x="864156" y="5584054"/>
            <a:ext cx="6948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切伦科夫事例呈现为圆形，激光事例呈现是线性。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511AE25-3793-4042-8B01-7238C0CC5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0777" y="1241915"/>
            <a:ext cx="3002189" cy="405265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5891124-2EE7-43B9-B4E8-2B8B501026F7}"/>
              </a:ext>
            </a:extLst>
          </p:cNvPr>
          <p:cNvSpPr txBox="1"/>
          <p:nvPr/>
        </p:nvSpPr>
        <p:spPr>
          <a:xfrm>
            <a:off x="9045221" y="5616085"/>
            <a:ext cx="239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望远镜正面照片</a:t>
            </a:r>
          </a:p>
        </p:txBody>
      </p:sp>
    </p:spTree>
    <p:extLst>
      <p:ext uri="{BB962C8B-B14F-4D97-AF65-F5344CB8AC3E}">
        <p14:creationId xmlns:p14="http://schemas.microsoft.com/office/powerpoint/2010/main" val="96638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F07F868-DCDA-48C0-8C5E-FB8C5F04D1C2}"/>
              </a:ext>
            </a:extLst>
          </p:cNvPr>
          <p:cNvSpPr txBox="1"/>
          <p:nvPr/>
        </p:nvSpPr>
        <p:spPr>
          <a:xfrm>
            <a:off x="133164" y="152276"/>
            <a:ext cx="953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望远镜系统简图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B238755-316B-47A5-BE38-F78B607553F2}"/>
              </a:ext>
            </a:extLst>
          </p:cNvPr>
          <p:cNvSpPr/>
          <p:nvPr/>
        </p:nvSpPr>
        <p:spPr>
          <a:xfrm>
            <a:off x="1642369" y="1580224"/>
            <a:ext cx="793071" cy="905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光收集器</a:t>
            </a:r>
            <a:r>
              <a:rPr lang="en-US" altLang="zh-CN" dirty="0"/>
              <a:t>*16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9FF3C4F-7520-4359-A5C7-DBD69C909AB5}"/>
              </a:ext>
            </a:extLst>
          </p:cNvPr>
          <p:cNvSpPr/>
          <p:nvPr/>
        </p:nvSpPr>
        <p:spPr>
          <a:xfrm>
            <a:off x="2630749" y="1580225"/>
            <a:ext cx="727969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SIPM*16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09C3726-2083-480F-AD04-47F42899D978}"/>
              </a:ext>
            </a:extLst>
          </p:cNvPr>
          <p:cNvSpPr/>
          <p:nvPr/>
        </p:nvSpPr>
        <p:spPr>
          <a:xfrm>
            <a:off x="3619129" y="1580225"/>
            <a:ext cx="727969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前放</a:t>
            </a:r>
            <a:r>
              <a:rPr lang="en-US" altLang="zh-CN" dirty="0"/>
              <a:t>*1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F7E19D-CBB9-4444-9B87-D9A791CD1FC4}"/>
              </a:ext>
            </a:extLst>
          </p:cNvPr>
          <p:cNvSpPr/>
          <p:nvPr/>
        </p:nvSpPr>
        <p:spPr>
          <a:xfrm>
            <a:off x="4607508" y="1580225"/>
            <a:ext cx="870013" cy="905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2*AB</a:t>
            </a:r>
          </a:p>
          <a:p>
            <a:pPr algn="ctr"/>
            <a:r>
              <a:rPr lang="en-US" altLang="zh-CN" dirty="0"/>
              <a:t>1*CLB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2C5DE3F-2F70-4069-B453-504D837380BD}"/>
              </a:ext>
            </a:extLst>
          </p:cNvPr>
          <p:cNvSpPr/>
          <p:nvPr/>
        </p:nvSpPr>
        <p:spPr>
          <a:xfrm>
            <a:off x="5702423" y="1580225"/>
            <a:ext cx="727969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DB*1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F8C7707-D921-466E-8443-04A5C9A125FD}"/>
              </a:ext>
            </a:extLst>
          </p:cNvPr>
          <p:cNvSpPr/>
          <p:nvPr/>
        </p:nvSpPr>
        <p:spPr>
          <a:xfrm>
            <a:off x="7096962" y="2681797"/>
            <a:ext cx="1321295" cy="122363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BDB*1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615E438-76DD-4E09-A12A-FD6D3B6B8AC3}"/>
              </a:ext>
            </a:extLst>
          </p:cNvPr>
          <p:cNvSpPr/>
          <p:nvPr/>
        </p:nvSpPr>
        <p:spPr>
          <a:xfrm>
            <a:off x="1367162" y="1278383"/>
            <a:ext cx="5592933" cy="1420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EDC3459-89ED-4285-BF35-3CD6719B695D}"/>
              </a:ext>
            </a:extLst>
          </p:cNvPr>
          <p:cNvSpPr/>
          <p:nvPr/>
        </p:nvSpPr>
        <p:spPr>
          <a:xfrm>
            <a:off x="1642369" y="4074851"/>
            <a:ext cx="793071" cy="924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光收集器</a:t>
            </a:r>
            <a:r>
              <a:rPr lang="en-US" altLang="zh-CN" dirty="0"/>
              <a:t>*16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F15913F-2EB0-47CB-9AD5-B5E6E236B6B4}"/>
              </a:ext>
            </a:extLst>
          </p:cNvPr>
          <p:cNvSpPr/>
          <p:nvPr/>
        </p:nvSpPr>
        <p:spPr>
          <a:xfrm>
            <a:off x="2630749" y="4074851"/>
            <a:ext cx="727969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SIPM*16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C408170-68F3-4427-A718-7556C1C965B2}"/>
              </a:ext>
            </a:extLst>
          </p:cNvPr>
          <p:cNvSpPr/>
          <p:nvPr/>
        </p:nvSpPr>
        <p:spPr>
          <a:xfrm>
            <a:off x="3619129" y="4074851"/>
            <a:ext cx="727969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前放</a:t>
            </a:r>
            <a:r>
              <a:rPr lang="en-US" altLang="zh-CN" dirty="0"/>
              <a:t>*1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98410EA-73C8-4EDE-B4E8-CFF5FD0B4DD0}"/>
              </a:ext>
            </a:extLst>
          </p:cNvPr>
          <p:cNvSpPr/>
          <p:nvPr/>
        </p:nvSpPr>
        <p:spPr>
          <a:xfrm>
            <a:off x="5702423" y="4074851"/>
            <a:ext cx="727969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DB*1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44245EE-7634-4365-9234-590F0C0DB9C1}"/>
              </a:ext>
            </a:extLst>
          </p:cNvPr>
          <p:cNvSpPr/>
          <p:nvPr/>
        </p:nvSpPr>
        <p:spPr>
          <a:xfrm>
            <a:off x="1367162" y="3773009"/>
            <a:ext cx="5592933" cy="1420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6FC6A5B-32E4-4592-972F-CACE70E01EC8}"/>
              </a:ext>
            </a:extLst>
          </p:cNvPr>
          <p:cNvSpPr txBox="1"/>
          <p:nvPr/>
        </p:nvSpPr>
        <p:spPr>
          <a:xfrm>
            <a:off x="61942" y="2538936"/>
            <a:ext cx="1548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64</a:t>
            </a:r>
            <a:r>
              <a:rPr lang="zh-CN" altLang="en-US" sz="2400" dirty="0"/>
              <a:t>个</a:t>
            </a:r>
            <a:r>
              <a:rPr lang="en-US" altLang="zh-CN" sz="2400" dirty="0" err="1"/>
              <a:t>subcluster</a:t>
            </a:r>
            <a:r>
              <a:rPr lang="zh-CN" altLang="en-US" sz="2400" dirty="0"/>
              <a:t>，共</a:t>
            </a:r>
            <a:r>
              <a:rPr lang="en-US" altLang="zh-CN" sz="2400" dirty="0"/>
              <a:t>1024</a:t>
            </a:r>
          </a:p>
          <a:p>
            <a:r>
              <a:rPr lang="zh-CN" altLang="en-US" sz="2400" dirty="0"/>
              <a:t>通道</a:t>
            </a:r>
          </a:p>
        </p:txBody>
      </p:sp>
      <p:sp>
        <p:nvSpPr>
          <p:cNvPr id="29" name="流程图: 接点 28">
            <a:extLst>
              <a:ext uri="{FF2B5EF4-FFF2-40B4-BE49-F238E27FC236}">
                <a16:creationId xmlns:a16="http://schemas.microsoft.com/office/drawing/2014/main" id="{EE2EDC6B-37CB-4318-817E-F6563EF57963}"/>
              </a:ext>
            </a:extLst>
          </p:cNvPr>
          <p:cNvSpPr/>
          <p:nvPr/>
        </p:nvSpPr>
        <p:spPr>
          <a:xfrm>
            <a:off x="3728622" y="2887462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流程图: 接点 29">
            <a:extLst>
              <a:ext uri="{FF2B5EF4-FFF2-40B4-BE49-F238E27FC236}">
                <a16:creationId xmlns:a16="http://schemas.microsoft.com/office/drawing/2014/main" id="{DD727CFC-ED50-4AC8-982D-421490B46593}"/>
              </a:ext>
            </a:extLst>
          </p:cNvPr>
          <p:cNvSpPr/>
          <p:nvPr/>
        </p:nvSpPr>
        <p:spPr>
          <a:xfrm>
            <a:off x="3728620" y="3180424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514207D1-5A60-490F-8631-3CF286A9F0B9}"/>
              </a:ext>
            </a:extLst>
          </p:cNvPr>
          <p:cNvSpPr/>
          <p:nvPr/>
        </p:nvSpPr>
        <p:spPr>
          <a:xfrm>
            <a:off x="3728621" y="3482636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2881466-4333-4382-8CEC-8B83231623D0}"/>
              </a:ext>
            </a:extLst>
          </p:cNvPr>
          <p:cNvSpPr txBox="1"/>
          <p:nvPr/>
        </p:nvSpPr>
        <p:spPr>
          <a:xfrm>
            <a:off x="1401187" y="1265975"/>
            <a:ext cx="63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#1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A8B54A2-CE4E-431D-80E1-672478E32951}"/>
              </a:ext>
            </a:extLst>
          </p:cNvPr>
          <p:cNvSpPr txBox="1"/>
          <p:nvPr/>
        </p:nvSpPr>
        <p:spPr>
          <a:xfrm>
            <a:off x="1370117" y="3739264"/>
            <a:ext cx="63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#64</a:t>
            </a:r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8E181DB-EBE8-4128-ABCC-DED3BDEC1520}"/>
              </a:ext>
            </a:extLst>
          </p:cNvPr>
          <p:cNvSpPr/>
          <p:nvPr/>
        </p:nvSpPr>
        <p:spPr>
          <a:xfrm>
            <a:off x="4607509" y="4074851"/>
            <a:ext cx="870013" cy="905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2*AB</a:t>
            </a:r>
          </a:p>
          <a:p>
            <a:pPr algn="ctr"/>
            <a:r>
              <a:rPr lang="en-US" altLang="zh-CN" dirty="0"/>
              <a:t>1*CLB</a:t>
            </a:r>
            <a:endParaRPr lang="zh-CN" altLang="en-US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F50BEA2E-92D9-4EB6-9E5A-A12B5A6D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007" y="1166933"/>
            <a:ext cx="3237049" cy="3832304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E39903A6-7AC6-4A00-8CAD-73F1E15D4C32}"/>
              </a:ext>
            </a:extLst>
          </p:cNvPr>
          <p:cNvSpPr txBox="1"/>
          <p:nvPr/>
        </p:nvSpPr>
        <p:spPr>
          <a:xfrm>
            <a:off x="9339309" y="5193438"/>
            <a:ext cx="234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望远镜内部照片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99D1F66-DE59-41A4-890B-9D013BD74782}"/>
              </a:ext>
            </a:extLst>
          </p:cNvPr>
          <p:cNvSpPr/>
          <p:nvPr/>
        </p:nvSpPr>
        <p:spPr>
          <a:xfrm>
            <a:off x="6960095" y="5624914"/>
            <a:ext cx="1611299" cy="589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外壳、电源等</a:t>
            </a:r>
          </a:p>
        </p:txBody>
      </p:sp>
    </p:spTree>
    <p:extLst>
      <p:ext uri="{BB962C8B-B14F-4D97-AF65-F5344CB8AC3E}">
        <p14:creationId xmlns:p14="http://schemas.microsoft.com/office/powerpoint/2010/main" val="255529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F20B646-9424-463E-B75D-5A7B9A4B0EF0}"/>
              </a:ext>
            </a:extLst>
          </p:cNvPr>
          <p:cNvSpPr txBox="1"/>
          <p:nvPr/>
        </p:nvSpPr>
        <p:spPr>
          <a:xfrm>
            <a:off x="71762" y="182832"/>
            <a:ext cx="309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电子学片上程序分布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768820-41B2-4B7C-BADB-C81BAC3F815C}"/>
              </a:ext>
            </a:extLst>
          </p:cNvPr>
          <p:cNvSpPr/>
          <p:nvPr/>
        </p:nvSpPr>
        <p:spPr>
          <a:xfrm>
            <a:off x="994300" y="1041730"/>
            <a:ext cx="949911" cy="825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CLB1</a:t>
            </a:r>
          </a:p>
          <a:p>
            <a:pPr algn="ctr"/>
            <a:r>
              <a:rPr lang="en-US" altLang="zh-CN" dirty="0"/>
              <a:t>_FPGA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04C497-00D7-4A22-8275-7692B7D6771A}"/>
              </a:ext>
            </a:extLst>
          </p:cNvPr>
          <p:cNvSpPr/>
          <p:nvPr/>
        </p:nvSpPr>
        <p:spPr>
          <a:xfrm>
            <a:off x="2416206" y="1033776"/>
            <a:ext cx="949911" cy="825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DB1</a:t>
            </a:r>
          </a:p>
          <a:p>
            <a:pPr algn="ctr"/>
            <a:r>
              <a:rPr lang="en-US" altLang="zh-CN" dirty="0"/>
              <a:t>_FPGA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50D8254-31E6-4AD2-9672-6A4BCB83D8A8}"/>
              </a:ext>
            </a:extLst>
          </p:cNvPr>
          <p:cNvSpPr/>
          <p:nvPr/>
        </p:nvSpPr>
        <p:spPr>
          <a:xfrm>
            <a:off x="4583837" y="2000437"/>
            <a:ext cx="949911" cy="825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BDB</a:t>
            </a:r>
          </a:p>
          <a:p>
            <a:pPr algn="ctr"/>
            <a:r>
              <a:rPr lang="en-US" altLang="zh-CN" dirty="0"/>
              <a:t>_FPGA1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1B99C59-05FE-4A97-BF1B-C22BB1E92586}"/>
              </a:ext>
            </a:extLst>
          </p:cNvPr>
          <p:cNvSpPr/>
          <p:nvPr/>
        </p:nvSpPr>
        <p:spPr>
          <a:xfrm>
            <a:off x="4583836" y="5223031"/>
            <a:ext cx="949911" cy="825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BDB</a:t>
            </a:r>
          </a:p>
          <a:p>
            <a:pPr algn="ctr"/>
            <a:r>
              <a:rPr lang="en-US" altLang="zh-CN" dirty="0"/>
              <a:t>_FPGA8</a:t>
            </a:r>
            <a:endParaRPr lang="zh-CN" altLang="en-US" dirty="0"/>
          </a:p>
        </p:txBody>
      </p:sp>
      <p:sp>
        <p:nvSpPr>
          <p:cNvPr id="11" name="流程图: 接点 10">
            <a:extLst>
              <a:ext uri="{FF2B5EF4-FFF2-40B4-BE49-F238E27FC236}">
                <a16:creationId xmlns:a16="http://schemas.microsoft.com/office/drawing/2014/main" id="{57400CE9-7962-4EE0-BC2D-E112DB8AC117}"/>
              </a:ext>
            </a:extLst>
          </p:cNvPr>
          <p:cNvSpPr/>
          <p:nvPr/>
        </p:nvSpPr>
        <p:spPr>
          <a:xfrm>
            <a:off x="2123244" y="4465634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接点 11">
            <a:extLst>
              <a:ext uri="{FF2B5EF4-FFF2-40B4-BE49-F238E27FC236}">
                <a16:creationId xmlns:a16="http://schemas.microsoft.com/office/drawing/2014/main" id="{C127B50C-DFAD-409C-B765-E31CAAC90F84}"/>
              </a:ext>
            </a:extLst>
          </p:cNvPr>
          <p:cNvSpPr/>
          <p:nvPr/>
        </p:nvSpPr>
        <p:spPr>
          <a:xfrm>
            <a:off x="2123242" y="4758596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接点 12">
            <a:extLst>
              <a:ext uri="{FF2B5EF4-FFF2-40B4-BE49-F238E27FC236}">
                <a16:creationId xmlns:a16="http://schemas.microsoft.com/office/drawing/2014/main" id="{188944E8-EA53-44A7-83EA-2B84251F6539}"/>
              </a:ext>
            </a:extLst>
          </p:cNvPr>
          <p:cNvSpPr/>
          <p:nvPr/>
        </p:nvSpPr>
        <p:spPr>
          <a:xfrm>
            <a:off x="2123243" y="5060808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接点 14">
            <a:extLst>
              <a:ext uri="{FF2B5EF4-FFF2-40B4-BE49-F238E27FC236}">
                <a16:creationId xmlns:a16="http://schemas.microsoft.com/office/drawing/2014/main" id="{FEFBBB3D-19D2-41D7-AC69-50DAB84B6097}"/>
              </a:ext>
            </a:extLst>
          </p:cNvPr>
          <p:cNvSpPr/>
          <p:nvPr/>
        </p:nvSpPr>
        <p:spPr>
          <a:xfrm>
            <a:off x="2123244" y="2000437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接点 15">
            <a:extLst>
              <a:ext uri="{FF2B5EF4-FFF2-40B4-BE49-F238E27FC236}">
                <a16:creationId xmlns:a16="http://schemas.microsoft.com/office/drawing/2014/main" id="{AB26816E-46BD-4E44-A91A-D794D9AEB0F6}"/>
              </a:ext>
            </a:extLst>
          </p:cNvPr>
          <p:cNvSpPr/>
          <p:nvPr/>
        </p:nvSpPr>
        <p:spPr>
          <a:xfrm>
            <a:off x="2123242" y="2293399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接点 16">
            <a:extLst>
              <a:ext uri="{FF2B5EF4-FFF2-40B4-BE49-F238E27FC236}">
                <a16:creationId xmlns:a16="http://schemas.microsoft.com/office/drawing/2014/main" id="{3EA08F79-4509-455B-AA94-D5BCEBCAD357}"/>
              </a:ext>
            </a:extLst>
          </p:cNvPr>
          <p:cNvSpPr/>
          <p:nvPr/>
        </p:nvSpPr>
        <p:spPr>
          <a:xfrm>
            <a:off x="2123243" y="2595611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接点 18">
            <a:extLst>
              <a:ext uri="{FF2B5EF4-FFF2-40B4-BE49-F238E27FC236}">
                <a16:creationId xmlns:a16="http://schemas.microsoft.com/office/drawing/2014/main" id="{E8B4EFDE-CCCF-42C7-B05F-41EA8BBC1967}"/>
              </a:ext>
            </a:extLst>
          </p:cNvPr>
          <p:cNvSpPr/>
          <p:nvPr/>
        </p:nvSpPr>
        <p:spPr>
          <a:xfrm>
            <a:off x="4982594" y="3542192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接点 19">
            <a:extLst>
              <a:ext uri="{FF2B5EF4-FFF2-40B4-BE49-F238E27FC236}">
                <a16:creationId xmlns:a16="http://schemas.microsoft.com/office/drawing/2014/main" id="{A87CAE1F-1B07-45FB-AF50-6BF52FC36E0E}"/>
              </a:ext>
            </a:extLst>
          </p:cNvPr>
          <p:cNvSpPr/>
          <p:nvPr/>
        </p:nvSpPr>
        <p:spPr>
          <a:xfrm>
            <a:off x="4982592" y="3835154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接点 20">
            <a:extLst>
              <a:ext uri="{FF2B5EF4-FFF2-40B4-BE49-F238E27FC236}">
                <a16:creationId xmlns:a16="http://schemas.microsoft.com/office/drawing/2014/main" id="{13D147A1-5D9D-432C-9C6A-486F2465776E}"/>
              </a:ext>
            </a:extLst>
          </p:cNvPr>
          <p:cNvSpPr/>
          <p:nvPr/>
        </p:nvSpPr>
        <p:spPr>
          <a:xfrm>
            <a:off x="4982593" y="4137366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A9BB846-AA07-4069-9407-034AF1FE3F65}"/>
              </a:ext>
            </a:extLst>
          </p:cNvPr>
          <p:cNvSpPr/>
          <p:nvPr/>
        </p:nvSpPr>
        <p:spPr>
          <a:xfrm>
            <a:off x="6359369" y="3485596"/>
            <a:ext cx="949911" cy="825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BDB</a:t>
            </a:r>
          </a:p>
          <a:p>
            <a:pPr algn="ctr"/>
            <a:r>
              <a:rPr lang="en-US" altLang="zh-CN" dirty="0"/>
              <a:t>_FPGA9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E012281-242E-44B8-8999-8C30AB63E68A}"/>
              </a:ext>
            </a:extLst>
          </p:cNvPr>
          <p:cNvSpPr/>
          <p:nvPr/>
        </p:nvSpPr>
        <p:spPr>
          <a:xfrm>
            <a:off x="7979544" y="3485596"/>
            <a:ext cx="949911" cy="825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BDB</a:t>
            </a:r>
          </a:p>
          <a:p>
            <a:pPr algn="ctr"/>
            <a:r>
              <a:rPr lang="en-US" altLang="zh-CN" dirty="0"/>
              <a:t>_FPGA</a:t>
            </a:r>
          </a:p>
          <a:p>
            <a:pPr algn="ctr"/>
            <a:r>
              <a:rPr lang="en-US" altLang="zh-CN" dirty="0"/>
              <a:t>10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E35DD8F-7B74-4FFD-871A-F44BBE6976D3}"/>
              </a:ext>
            </a:extLst>
          </p:cNvPr>
          <p:cNvSpPr/>
          <p:nvPr/>
        </p:nvSpPr>
        <p:spPr>
          <a:xfrm>
            <a:off x="133166" y="930842"/>
            <a:ext cx="3704946" cy="953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78A76CF-EFB3-4E35-8CD9-4D3125A802CB}"/>
              </a:ext>
            </a:extLst>
          </p:cNvPr>
          <p:cNvSpPr/>
          <p:nvPr/>
        </p:nvSpPr>
        <p:spPr>
          <a:xfrm>
            <a:off x="4376690" y="1680107"/>
            <a:ext cx="4748818" cy="4573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46C0B2-16AE-45DB-A108-C0A9336D7B96}"/>
              </a:ext>
            </a:extLst>
          </p:cNvPr>
          <p:cNvSpPr txBox="1"/>
          <p:nvPr/>
        </p:nvSpPr>
        <p:spPr>
          <a:xfrm>
            <a:off x="88038" y="1033776"/>
            <a:ext cx="13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Sub</a:t>
            </a:r>
          </a:p>
          <a:p>
            <a:r>
              <a:rPr lang="en-US" altLang="zh-CN" dirty="0"/>
              <a:t>Cluster1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DB1FD41-82EE-4FD1-95FA-782508A7ED1C}"/>
              </a:ext>
            </a:extLst>
          </p:cNvPr>
          <p:cNvSpPr/>
          <p:nvPr/>
        </p:nvSpPr>
        <p:spPr>
          <a:xfrm>
            <a:off x="1039428" y="3036644"/>
            <a:ext cx="949911" cy="825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CLB1</a:t>
            </a:r>
          </a:p>
          <a:p>
            <a:pPr algn="ctr"/>
            <a:r>
              <a:rPr lang="en-US" altLang="zh-CN" dirty="0"/>
              <a:t>_FPGA</a:t>
            </a:r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0F0460A-33E2-4043-AC02-B4EB95148C28}"/>
              </a:ext>
            </a:extLst>
          </p:cNvPr>
          <p:cNvSpPr/>
          <p:nvPr/>
        </p:nvSpPr>
        <p:spPr>
          <a:xfrm>
            <a:off x="2461334" y="3028690"/>
            <a:ext cx="949911" cy="825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DB1</a:t>
            </a:r>
          </a:p>
          <a:p>
            <a:pPr algn="ctr"/>
            <a:r>
              <a:rPr lang="en-US" altLang="zh-CN" dirty="0"/>
              <a:t>_FPGA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D50D98E-8F73-460E-872A-DB07CF6B1368}"/>
              </a:ext>
            </a:extLst>
          </p:cNvPr>
          <p:cNvSpPr/>
          <p:nvPr/>
        </p:nvSpPr>
        <p:spPr>
          <a:xfrm>
            <a:off x="178294" y="2925756"/>
            <a:ext cx="3704946" cy="953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84B9955-98E9-4273-A46C-8A9A45F9AC8D}"/>
              </a:ext>
            </a:extLst>
          </p:cNvPr>
          <p:cNvSpPr txBox="1"/>
          <p:nvPr/>
        </p:nvSpPr>
        <p:spPr>
          <a:xfrm>
            <a:off x="133166" y="3028690"/>
            <a:ext cx="13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Sub</a:t>
            </a:r>
          </a:p>
          <a:p>
            <a:r>
              <a:rPr lang="en-US" altLang="zh-CN" dirty="0"/>
              <a:t>Cluster8</a:t>
            </a:r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FFF87E-E1FF-430B-8997-60CCF00BC222}"/>
              </a:ext>
            </a:extLst>
          </p:cNvPr>
          <p:cNvSpPr/>
          <p:nvPr/>
        </p:nvSpPr>
        <p:spPr>
          <a:xfrm>
            <a:off x="1084556" y="5892316"/>
            <a:ext cx="949911" cy="825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CLB1</a:t>
            </a:r>
          </a:p>
          <a:p>
            <a:pPr algn="ctr"/>
            <a:r>
              <a:rPr lang="en-US" altLang="zh-CN" dirty="0"/>
              <a:t>_FPGA</a:t>
            </a:r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08821BB-80F8-4F9A-ADE9-034D6EAB31B1}"/>
              </a:ext>
            </a:extLst>
          </p:cNvPr>
          <p:cNvSpPr/>
          <p:nvPr/>
        </p:nvSpPr>
        <p:spPr>
          <a:xfrm>
            <a:off x="2506462" y="5884362"/>
            <a:ext cx="949911" cy="825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DB1</a:t>
            </a:r>
          </a:p>
          <a:p>
            <a:pPr algn="ctr"/>
            <a:r>
              <a:rPr lang="en-US" altLang="zh-CN" dirty="0"/>
              <a:t>_FPGA</a:t>
            </a:r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741DBF2-E05D-4200-BAA2-D41F0FF23987}"/>
              </a:ext>
            </a:extLst>
          </p:cNvPr>
          <p:cNvSpPr/>
          <p:nvPr/>
        </p:nvSpPr>
        <p:spPr>
          <a:xfrm>
            <a:off x="223422" y="5781428"/>
            <a:ext cx="3704946" cy="953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D2E8886-AEC0-4C0B-AC87-3E95D3770066}"/>
              </a:ext>
            </a:extLst>
          </p:cNvPr>
          <p:cNvSpPr txBox="1"/>
          <p:nvPr/>
        </p:nvSpPr>
        <p:spPr>
          <a:xfrm>
            <a:off x="178294" y="5884362"/>
            <a:ext cx="134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Sub</a:t>
            </a:r>
          </a:p>
          <a:p>
            <a:r>
              <a:rPr lang="en-US" altLang="zh-CN" dirty="0"/>
              <a:t>Cluster</a:t>
            </a:r>
          </a:p>
          <a:p>
            <a:r>
              <a:rPr lang="en-US" altLang="zh-CN" dirty="0"/>
              <a:t>64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3349869-FF21-46EE-8684-E83D500D2502}"/>
              </a:ext>
            </a:extLst>
          </p:cNvPr>
          <p:cNvSpPr txBox="1"/>
          <p:nvPr/>
        </p:nvSpPr>
        <p:spPr>
          <a:xfrm>
            <a:off x="7634796" y="1884740"/>
            <a:ext cx="110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BDB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EA68855-6902-4D95-8B02-8BBF1D227DA5}"/>
              </a:ext>
            </a:extLst>
          </p:cNvPr>
          <p:cNvSpPr txBox="1"/>
          <p:nvPr/>
        </p:nvSpPr>
        <p:spPr>
          <a:xfrm>
            <a:off x="9170634" y="1690733"/>
            <a:ext cx="29525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BDB</a:t>
            </a:r>
            <a:r>
              <a:rPr lang="zh-CN" altLang="en-US" sz="2400" dirty="0"/>
              <a:t>的</a:t>
            </a:r>
            <a:r>
              <a:rPr lang="en-US" altLang="zh-CN" sz="2400" dirty="0"/>
              <a:t>FPGA1</a:t>
            </a:r>
            <a:r>
              <a:rPr lang="zh-CN" altLang="en-US" sz="2400" dirty="0"/>
              <a:t>负责与</a:t>
            </a:r>
            <a:r>
              <a:rPr lang="en-US" altLang="zh-CN" sz="2400" dirty="0"/>
              <a:t>8</a:t>
            </a:r>
            <a:r>
              <a:rPr lang="zh-CN" altLang="en-US" sz="2400" dirty="0"/>
              <a:t>个</a:t>
            </a:r>
            <a:r>
              <a:rPr lang="en-US" altLang="zh-CN" sz="2400" dirty="0" err="1"/>
              <a:t>Sub_Cluster</a:t>
            </a:r>
            <a:r>
              <a:rPr lang="zh-CN" altLang="en-US" sz="2400" dirty="0"/>
              <a:t>交互。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BDB</a:t>
            </a:r>
            <a:r>
              <a:rPr lang="zh-CN" altLang="en-US" sz="2400" dirty="0"/>
              <a:t>上</a:t>
            </a:r>
            <a:r>
              <a:rPr lang="en-US" altLang="zh-CN" sz="2400" dirty="0"/>
              <a:t>FPGA9</a:t>
            </a:r>
            <a:r>
              <a:rPr lang="zh-CN" altLang="en-US" sz="2400" dirty="0"/>
              <a:t>负责与</a:t>
            </a:r>
            <a:r>
              <a:rPr lang="en-US" altLang="zh-CN" sz="2400" dirty="0"/>
              <a:t>FPGA1-8</a:t>
            </a:r>
            <a:r>
              <a:rPr lang="zh-CN" altLang="en-US" sz="2400" dirty="0"/>
              <a:t>交互。进行事例识别。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BDB</a:t>
            </a:r>
            <a:r>
              <a:rPr lang="zh-CN" altLang="en-US" sz="2400" dirty="0"/>
              <a:t>上</a:t>
            </a:r>
            <a:r>
              <a:rPr lang="en-US" altLang="zh-CN" sz="2400" dirty="0"/>
              <a:t>FPGA10</a:t>
            </a:r>
            <a:r>
              <a:rPr lang="zh-CN" altLang="en-US" sz="2400" dirty="0"/>
              <a:t>负责与</a:t>
            </a:r>
            <a:r>
              <a:rPr lang="en-US" altLang="zh-CN" sz="2400" dirty="0"/>
              <a:t>FPGA9</a:t>
            </a:r>
            <a:r>
              <a:rPr lang="zh-CN" altLang="en-US" sz="2400" dirty="0"/>
              <a:t>交互。集成有小白兔模块。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361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4D6B743-A4BC-4514-9F18-BA5E24CF1AEA}"/>
              </a:ext>
            </a:extLst>
          </p:cNvPr>
          <p:cNvSpPr txBox="1"/>
          <p:nvPr/>
        </p:nvSpPr>
        <p:spPr>
          <a:xfrm>
            <a:off x="266329" y="310719"/>
            <a:ext cx="362209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CLB</a:t>
            </a:r>
            <a:r>
              <a:rPr lang="zh-CN" altLang="en-US" sz="2400" dirty="0"/>
              <a:t>程序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功能：实现温度高压补偿。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、可设定</a:t>
            </a:r>
            <a:r>
              <a:rPr lang="en-US" altLang="zh-CN" sz="2400" dirty="0"/>
              <a:t>SIPM</a:t>
            </a:r>
            <a:r>
              <a:rPr lang="zh-CN" altLang="en-US" sz="2400" dirty="0"/>
              <a:t>高压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、可读回前放板温度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、可读回设定的高压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、可读回</a:t>
            </a:r>
            <a:r>
              <a:rPr lang="en-US" altLang="zh-CN" sz="2400" dirty="0"/>
              <a:t>CLB</a:t>
            </a:r>
            <a:r>
              <a:rPr lang="zh-CN" altLang="en-US" sz="2400" dirty="0"/>
              <a:t>自身温度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、可重构</a:t>
            </a:r>
            <a:endParaRPr lang="en-US" altLang="zh-CN" sz="2400" dirty="0"/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BC0DC8-4629-4208-8BA1-D60B0B356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080" y="1746664"/>
            <a:ext cx="3947399" cy="241951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C52CAB6-D983-4741-836B-0C694A3DDE6C}"/>
              </a:ext>
            </a:extLst>
          </p:cNvPr>
          <p:cNvSpPr txBox="1"/>
          <p:nvPr/>
        </p:nvSpPr>
        <p:spPr>
          <a:xfrm>
            <a:off x="7350608" y="4326009"/>
            <a:ext cx="1296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CLB</a:t>
            </a:r>
            <a:r>
              <a:rPr lang="zh-CN" altLang="en-US" sz="2400" dirty="0"/>
              <a:t>电路</a:t>
            </a:r>
          </a:p>
        </p:txBody>
      </p:sp>
    </p:spTree>
    <p:extLst>
      <p:ext uri="{BB962C8B-B14F-4D97-AF65-F5344CB8AC3E}">
        <p14:creationId xmlns:p14="http://schemas.microsoft.com/office/powerpoint/2010/main" val="64530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478DA0-A2E3-442F-A54A-64C3D8126675}"/>
              </a:ext>
            </a:extLst>
          </p:cNvPr>
          <p:cNvSpPr txBox="1"/>
          <p:nvPr/>
        </p:nvSpPr>
        <p:spPr>
          <a:xfrm>
            <a:off x="1481" y="72885"/>
            <a:ext cx="58296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DB</a:t>
            </a:r>
            <a:r>
              <a:rPr lang="zh-CN" altLang="en-US" sz="2400" dirty="0"/>
              <a:t>程序</a:t>
            </a:r>
            <a:r>
              <a:rPr lang="en-US" altLang="zh-CN" sz="2400" dirty="0"/>
              <a:t>+BDB</a:t>
            </a:r>
            <a:r>
              <a:rPr lang="zh-CN" altLang="en-US" sz="2400" dirty="0"/>
              <a:t>程序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功能：实现切伦科夫事例和激光事例获取。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0B3356-8F1E-4F09-9FB5-9DC2312D21CA}"/>
              </a:ext>
            </a:extLst>
          </p:cNvPr>
          <p:cNvSpPr txBox="1"/>
          <p:nvPr/>
        </p:nvSpPr>
        <p:spPr>
          <a:xfrm>
            <a:off x="646587" y="230615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Ch1</a:t>
            </a:r>
            <a:endParaRPr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C2A9204-0F89-46A9-9031-CC54C5AE148A}"/>
              </a:ext>
            </a:extLst>
          </p:cNvPr>
          <p:cNvSpPr txBox="1"/>
          <p:nvPr/>
        </p:nvSpPr>
        <p:spPr>
          <a:xfrm>
            <a:off x="646587" y="296458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Ch2</a:t>
            </a:r>
            <a:endParaRPr lang="zh-CN" altLang="en-US" sz="2400" dirty="0"/>
          </a:p>
        </p:txBody>
      </p:sp>
      <p:sp>
        <p:nvSpPr>
          <p:cNvPr id="13" name="流程图: 接点 12">
            <a:extLst>
              <a:ext uri="{FF2B5EF4-FFF2-40B4-BE49-F238E27FC236}">
                <a16:creationId xmlns:a16="http://schemas.microsoft.com/office/drawing/2014/main" id="{D32231A6-77CF-4706-A961-5BE601F13402}"/>
              </a:ext>
            </a:extLst>
          </p:cNvPr>
          <p:cNvSpPr/>
          <p:nvPr/>
        </p:nvSpPr>
        <p:spPr>
          <a:xfrm>
            <a:off x="887766" y="3623010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接点 13">
            <a:extLst>
              <a:ext uri="{FF2B5EF4-FFF2-40B4-BE49-F238E27FC236}">
                <a16:creationId xmlns:a16="http://schemas.microsoft.com/office/drawing/2014/main" id="{4C9F5C1F-C02D-43EB-91BC-5D843A96E3E9}"/>
              </a:ext>
            </a:extLst>
          </p:cNvPr>
          <p:cNvSpPr/>
          <p:nvPr/>
        </p:nvSpPr>
        <p:spPr>
          <a:xfrm>
            <a:off x="887764" y="3915972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接点 14">
            <a:extLst>
              <a:ext uri="{FF2B5EF4-FFF2-40B4-BE49-F238E27FC236}">
                <a16:creationId xmlns:a16="http://schemas.microsoft.com/office/drawing/2014/main" id="{7F00A270-448A-4574-B693-E88A1D0673CA}"/>
              </a:ext>
            </a:extLst>
          </p:cNvPr>
          <p:cNvSpPr/>
          <p:nvPr/>
        </p:nvSpPr>
        <p:spPr>
          <a:xfrm>
            <a:off x="887765" y="4218184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8804929-7CD6-4886-9939-0F3CB11DA52C}"/>
              </a:ext>
            </a:extLst>
          </p:cNvPr>
          <p:cNvSpPr txBox="1"/>
          <p:nvPr/>
        </p:nvSpPr>
        <p:spPr>
          <a:xfrm>
            <a:off x="486790" y="4511146"/>
            <a:ext cx="120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Ch1024</a:t>
            </a:r>
            <a:endParaRPr lang="zh-CN" altLang="en-US" sz="24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663407E-0683-42D1-8813-3041D17EE0CD}"/>
              </a:ext>
            </a:extLst>
          </p:cNvPr>
          <p:cNvSpPr/>
          <p:nvPr/>
        </p:nvSpPr>
        <p:spPr>
          <a:xfrm>
            <a:off x="2209058" y="5287220"/>
            <a:ext cx="3343922" cy="124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F07A6B0-4E3B-4975-BFA8-AED69EC2B203}"/>
              </a:ext>
            </a:extLst>
          </p:cNvPr>
          <p:cNvSpPr txBox="1"/>
          <p:nvPr/>
        </p:nvSpPr>
        <p:spPr>
          <a:xfrm>
            <a:off x="3048735" y="5520735"/>
            <a:ext cx="148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时间窗口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444358B-5B71-4F60-BE35-A4CA8F8EA452}"/>
              </a:ext>
            </a:extLst>
          </p:cNvPr>
          <p:cNvSpPr txBox="1"/>
          <p:nvPr/>
        </p:nvSpPr>
        <p:spPr>
          <a:xfrm>
            <a:off x="3050957" y="1712921"/>
            <a:ext cx="166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着火情况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F02B0DE-5F5B-4106-B27F-AE16F7D38073}"/>
              </a:ext>
            </a:extLst>
          </p:cNvPr>
          <p:cNvSpPr txBox="1"/>
          <p:nvPr/>
        </p:nvSpPr>
        <p:spPr>
          <a:xfrm>
            <a:off x="411329" y="1734018"/>
            <a:ext cx="166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通道序列</a:t>
            </a:r>
          </a:p>
        </p:txBody>
      </p:sp>
      <p:sp>
        <p:nvSpPr>
          <p:cNvPr id="22" name="星形: 五角 21">
            <a:extLst>
              <a:ext uri="{FF2B5EF4-FFF2-40B4-BE49-F238E27FC236}">
                <a16:creationId xmlns:a16="http://schemas.microsoft.com/office/drawing/2014/main" id="{8D5FBB4E-DF95-4C34-B4D5-101ABB0AA0D4}"/>
              </a:ext>
            </a:extLst>
          </p:cNvPr>
          <p:cNvSpPr/>
          <p:nvPr/>
        </p:nvSpPr>
        <p:spPr>
          <a:xfrm>
            <a:off x="2793504" y="2268886"/>
            <a:ext cx="257453" cy="25572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星形: 五角 22">
            <a:extLst>
              <a:ext uri="{FF2B5EF4-FFF2-40B4-BE49-F238E27FC236}">
                <a16:creationId xmlns:a16="http://schemas.microsoft.com/office/drawing/2014/main" id="{316E5B0F-D1CC-4B72-9CF2-B356536018F6}"/>
              </a:ext>
            </a:extLst>
          </p:cNvPr>
          <p:cNvSpPr/>
          <p:nvPr/>
        </p:nvSpPr>
        <p:spPr>
          <a:xfrm>
            <a:off x="3212234" y="3020116"/>
            <a:ext cx="257453" cy="25572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星形: 五角 23">
            <a:extLst>
              <a:ext uri="{FF2B5EF4-FFF2-40B4-BE49-F238E27FC236}">
                <a16:creationId xmlns:a16="http://schemas.microsoft.com/office/drawing/2014/main" id="{406BBFA8-0DBD-4B4F-A191-E03A4742DD4D}"/>
              </a:ext>
            </a:extLst>
          </p:cNvPr>
          <p:cNvSpPr/>
          <p:nvPr/>
        </p:nvSpPr>
        <p:spPr>
          <a:xfrm>
            <a:off x="4447709" y="4614114"/>
            <a:ext cx="257453" cy="25572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接点 24">
            <a:extLst>
              <a:ext uri="{FF2B5EF4-FFF2-40B4-BE49-F238E27FC236}">
                <a16:creationId xmlns:a16="http://schemas.microsoft.com/office/drawing/2014/main" id="{1498165E-0BD9-4FCE-9AFC-D662961DA3D0}"/>
              </a:ext>
            </a:extLst>
          </p:cNvPr>
          <p:cNvSpPr/>
          <p:nvPr/>
        </p:nvSpPr>
        <p:spPr>
          <a:xfrm>
            <a:off x="3656118" y="3564869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流程图: 接点 25">
            <a:extLst>
              <a:ext uri="{FF2B5EF4-FFF2-40B4-BE49-F238E27FC236}">
                <a16:creationId xmlns:a16="http://schemas.microsoft.com/office/drawing/2014/main" id="{65388E87-60F4-4368-975A-CC486771F922}"/>
              </a:ext>
            </a:extLst>
          </p:cNvPr>
          <p:cNvSpPr/>
          <p:nvPr/>
        </p:nvSpPr>
        <p:spPr>
          <a:xfrm>
            <a:off x="3656116" y="3857831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接点 26">
            <a:extLst>
              <a:ext uri="{FF2B5EF4-FFF2-40B4-BE49-F238E27FC236}">
                <a16:creationId xmlns:a16="http://schemas.microsoft.com/office/drawing/2014/main" id="{2FBBCDBC-67C6-4A38-A717-229D42550F63}"/>
              </a:ext>
            </a:extLst>
          </p:cNvPr>
          <p:cNvSpPr/>
          <p:nvPr/>
        </p:nvSpPr>
        <p:spPr>
          <a:xfrm>
            <a:off x="3656117" y="4160043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14980D4-4086-4529-AB92-9E203CEF7880}"/>
              </a:ext>
            </a:extLst>
          </p:cNvPr>
          <p:cNvSpPr txBox="1"/>
          <p:nvPr/>
        </p:nvSpPr>
        <p:spPr>
          <a:xfrm>
            <a:off x="6173679" y="1727312"/>
            <a:ext cx="166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着火图像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5B036D4F-E013-4D81-B074-4494540A8E8B}"/>
              </a:ext>
            </a:extLst>
          </p:cNvPr>
          <p:cNvSpPr txBox="1"/>
          <p:nvPr/>
        </p:nvSpPr>
        <p:spPr>
          <a:xfrm>
            <a:off x="6360850" y="2828835"/>
            <a:ext cx="1285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满足</a:t>
            </a:r>
            <a:endParaRPr lang="en-US" altLang="zh-CN" sz="2400" dirty="0"/>
          </a:p>
          <a:p>
            <a:r>
              <a:rPr lang="en-US" altLang="zh-CN" sz="2400" dirty="0"/>
              <a:t>or</a:t>
            </a:r>
          </a:p>
          <a:p>
            <a:r>
              <a:rPr lang="zh-CN" altLang="en-US" sz="2400" dirty="0"/>
              <a:t>不满足</a:t>
            </a:r>
          </a:p>
        </p:txBody>
      </p:sp>
      <p:sp>
        <p:nvSpPr>
          <p:cNvPr id="108" name="箭头: 右 107">
            <a:extLst>
              <a:ext uri="{FF2B5EF4-FFF2-40B4-BE49-F238E27FC236}">
                <a16:creationId xmlns:a16="http://schemas.microsoft.com/office/drawing/2014/main" id="{99807FC4-64DC-4698-BA46-4ADBEE32B562}"/>
              </a:ext>
            </a:extLst>
          </p:cNvPr>
          <p:cNvSpPr/>
          <p:nvPr/>
        </p:nvSpPr>
        <p:spPr>
          <a:xfrm>
            <a:off x="8183730" y="3186771"/>
            <a:ext cx="958788" cy="229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6C51D796-69EF-4A1E-ACFA-680A891CF610}"/>
              </a:ext>
            </a:extLst>
          </p:cNvPr>
          <p:cNvSpPr txBox="1"/>
          <p:nvPr/>
        </p:nvSpPr>
        <p:spPr>
          <a:xfrm>
            <a:off x="9325992" y="2828835"/>
            <a:ext cx="1660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收集数据</a:t>
            </a:r>
            <a:r>
              <a:rPr lang="en-US" altLang="zh-CN" sz="2400" dirty="0"/>
              <a:t>or</a:t>
            </a:r>
          </a:p>
          <a:p>
            <a:r>
              <a:rPr lang="zh-CN" altLang="en-US" sz="2400" dirty="0"/>
              <a:t>丢弃数据</a:t>
            </a: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25F9840E-9639-4CE9-B68F-398AE4DF4629}"/>
              </a:ext>
            </a:extLst>
          </p:cNvPr>
          <p:cNvSpPr txBox="1"/>
          <p:nvPr/>
        </p:nvSpPr>
        <p:spPr>
          <a:xfrm>
            <a:off x="9241651" y="1727312"/>
            <a:ext cx="166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数据处理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3F534569-ACDB-4A80-A21D-1A8B46234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631" y="4511146"/>
            <a:ext cx="4026694" cy="21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5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CAEF7924-79C1-40B6-94F0-0865D74F6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8" y="32813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7D645E0-7BB3-4A99-9DAF-55EAFCACB838}"/>
              </a:ext>
            </a:extLst>
          </p:cNvPr>
          <p:cNvSpPr txBox="1"/>
          <p:nvPr/>
        </p:nvSpPr>
        <p:spPr>
          <a:xfrm>
            <a:off x="164471" y="221189"/>
            <a:ext cx="104205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、事例的能量信息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着火通道的信号电荷积分值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CD2DC33-1873-447C-B43C-1641944E69C7}"/>
              </a:ext>
            </a:extLst>
          </p:cNvPr>
          <p:cNvSpPr/>
          <p:nvPr/>
        </p:nvSpPr>
        <p:spPr>
          <a:xfrm>
            <a:off x="3277354" y="2344848"/>
            <a:ext cx="2163778" cy="117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D61A2B6E-D7AE-4B8E-913D-106D2C27C7AA}"/>
              </a:ext>
            </a:extLst>
          </p:cNvPr>
          <p:cNvSpPr/>
          <p:nvPr/>
        </p:nvSpPr>
        <p:spPr>
          <a:xfrm>
            <a:off x="4065001" y="1451802"/>
            <a:ext cx="588475" cy="9325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ACCE0AB-D9C3-456A-9832-3B08E7C05FFE}"/>
              </a:ext>
            </a:extLst>
          </p:cNvPr>
          <p:cNvCxnSpPr>
            <a:cxnSpLocks/>
          </p:cNvCxnSpPr>
          <p:nvPr/>
        </p:nvCxnSpPr>
        <p:spPr>
          <a:xfrm>
            <a:off x="4359243" y="1095469"/>
            <a:ext cx="0" cy="2333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箭头: 左右 12">
            <a:extLst>
              <a:ext uri="{FF2B5EF4-FFF2-40B4-BE49-F238E27FC236}">
                <a16:creationId xmlns:a16="http://schemas.microsoft.com/office/drawing/2014/main" id="{12BC9E2F-E9B7-44AB-895D-CAA1BB286B82}"/>
              </a:ext>
            </a:extLst>
          </p:cNvPr>
          <p:cNvSpPr/>
          <p:nvPr/>
        </p:nvSpPr>
        <p:spPr>
          <a:xfrm>
            <a:off x="3277354" y="2770360"/>
            <a:ext cx="2163770" cy="117695"/>
          </a:xfrm>
          <a:prstGeom prst="left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FCAD5DD-BB87-440F-9085-450A9D6612A0}"/>
              </a:ext>
            </a:extLst>
          </p:cNvPr>
          <p:cNvSpPr txBox="1"/>
          <p:nvPr/>
        </p:nvSpPr>
        <p:spPr>
          <a:xfrm>
            <a:off x="5441124" y="2625762"/>
            <a:ext cx="131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640ns</a:t>
            </a:r>
            <a:endParaRPr lang="zh-CN" altLang="en-US" sz="2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1E6E278-7443-4087-81EE-AB34D29A0881}"/>
              </a:ext>
            </a:extLst>
          </p:cNvPr>
          <p:cNvSpPr txBox="1"/>
          <p:nvPr/>
        </p:nvSpPr>
        <p:spPr>
          <a:xfrm>
            <a:off x="1759352" y="3868813"/>
            <a:ext cx="6578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一个着火通道的波形记录长度为</a:t>
            </a:r>
            <a:r>
              <a:rPr lang="en-US" altLang="zh-CN" sz="2400" dirty="0"/>
              <a:t>640ns</a:t>
            </a:r>
            <a:r>
              <a:rPr lang="zh-CN" altLang="en-US" sz="2400" dirty="0"/>
              <a:t>。切伦科夫信号宽</a:t>
            </a:r>
            <a:r>
              <a:rPr lang="en-US" altLang="zh-CN" sz="2400" dirty="0"/>
              <a:t>160ns</a:t>
            </a:r>
            <a:r>
              <a:rPr lang="zh-CN" altLang="en-US" sz="2400" dirty="0"/>
              <a:t>，可以完整抓到整个波形。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电荷积分长度为</a:t>
            </a:r>
            <a:r>
              <a:rPr lang="en-US" altLang="zh-CN" sz="2400" dirty="0"/>
              <a:t>1.24us</a:t>
            </a:r>
            <a:r>
              <a:rPr lang="zh-CN" altLang="en-US" sz="2400" dirty="0"/>
              <a:t>，可以兼顾激光模式。</a:t>
            </a:r>
          </a:p>
        </p:txBody>
      </p:sp>
      <p:sp>
        <p:nvSpPr>
          <p:cNvPr id="16" name="箭头: 左右 15">
            <a:extLst>
              <a:ext uri="{FF2B5EF4-FFF2-40B4-BE49-F238E27FC236}">
                <a16:creationId xmlns:a16="http://schemas.microsoft.com/office/drawing/2014/main" id="{F04AD54F-E125-4F8C-9E73-090C3CE318D0}"/>
              </a:ext>
            </a:extLst>
          </p:cNvPr>
          <p:cNvSpPr/>
          <p:nvPr/>
        </p:nvSpPr>
        <p:spPr>
          <a:xfrm>
            <a:off x="2209043" y="3030387"/>
            <a:ext cx="4544833" cy="8878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61ED6D3-A46B-4038-8A07-064900FDB8C4}"/>
              </a:ext>
            </a:extLst>
          </p:cNvPr>
          <p:cNvSpPr txBox="1"/>
          <p:nvPr/>
        </p:nvSpPr>
        <p:spPr>
          <a:xfrm>
            <a:off x="6765184" y="2884658"/>
            <a:ext cx="131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1.24us</a:t>
            </a:r>
            <a:endParaRPr lang="zh-CN" altLang="en-US" sz="24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F44C1C0-C79A-4104-AB96-930B6DED6AB9}"/>
              </a:ext>
            </a:extLst>
          </p:cNvPr>
          <p:cNvSpPr txBox="1"/>
          <p:nvPr/>
        </p:nvSpPr>
        <p:spPr>
          <a:xfrm>
            <a:off x="4585584" y="1544607"/>
            <a:ext cx="56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信号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895E4D1-A229-4042-8FB1-DE213C439039}"/>
              </a:ext>
            </a:extLst>
          </p:cNvPr>
          <p:cNvSpPr txBox="1"/>
          <p:nvPr/>
        </p:nvSpPr>
        <p:spPr>
          <a:xfrm>
            <a:off x="5441123" y="2204173"/>
            <a:ext cx="902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基线</a:t>
            </a:r>
          </a:p>
        </p:txBody>
      </p:sp>
    </p:spTree>
    <p:extLst>
      <p:ext uri="{BB962C8B-B14F-4D97-AF65-F5344CB8AC3E}">
        <p14:creationId xmlns:p14="http://schemas.microsoft.com/office/powerpoint/2010/main" val="4583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B8C958D-E9F0-4DE4-9787-4D2569400F91}"/>
              </a:ext>
            </a:extLst>
          </p:cNvPr>
          <p:cNvSpPr/>
          <p:nvPr/>
        </p:nvSpPr>
        <p:spPr>
          <a:xfrm>
            <a:off x="2033691" y="3304685"/>
            <a:ext cx="3343922" cy="124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星形: 五角 4">
            <a:extLst>
              <a:ext uri="{FF2B5EF4-FFF2-40B4-BE49-F238E27FC236}">
                <a16:creationId xmlns:a16="http://schemas.microsoft.com/office/drawing/2014/main" id="{3EA16161-209E-4E32-89FE-330D80CACC55}"/>
              </a:ext>
            </a:extLst>
          </p:cNvPr>
          <p:cNvSpPr/>
          <p:nvPr/>
        </p:nvSpPr>
        <p:spPr>
          <a:xfrm>
            <a:off x="2489220" y="1310277"/>
            <a:ext cx="257453" cy="25572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B035BD5A-9646-48EA-B18E-EBA4FCDB6160}"/>
              </a:ext>
            </a:extLst>
          </p:cNvPr>
          <p:cNvSpPr/>
          <p:nvPr/>
        </p:nvSpPr>
        <p:spPr>
          <a:xfrm>
            <a:off x="3040524" y="1760275"/>
            <a:ext cx="257453" cy="25572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星形: 五角 6">
            <a:extLst>
              <a:ext uri="{FF2B5EF4-FFF2-40B4-BE49-F238E27FC236}">
                <a16:creationId xmlns:a16="http://schemas.microsoft.com/office/drawing/2014/main" id="{E7A9A87D-6306-4E5D-92B6-C585DEAA0AE3}"/>
              </a:ext>
            </a:extLst>
          </p:cNvPr>
          <p:cNvSpPr/>
          <p:nvPr/>
        </p:nvSpPr>
        <p:spPr>
          <a:xfrm>
            <a:off x="4648941" y="2953795"/>
            <a:ext cx="257453" cy="25572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接点 7">
            <a:extLst>
              <a:ext uri="{FF2B5EF4-FFF2-40B4-BE49-F238E27FC236}">
                <a16:creationId xmlns:a16="http://schemas.microsoft.com/office/drawing/2014/main" id="{28627359-67A5-4A6A-911C-74BA6276871F}"/>
              </a:ext>
            </a:extLst>
          </p:cNvPr>
          <p:cNvSpPr/>
          <p:nvPr/>
        </p:nvSpPr>
        <p:spPr>
          <a:xfrm>
            <a:off x="3572487" y="2183174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接点 8">
            <a:extLst>
              <a:ext uri="{FF2B5EF4-FFF2-40B4-BE49-F238E27FC236}">
                <a16:creationId xmlns:a16="http://schemas.microsoft.com/office/drawing/2014/main" id="{A9A46D71-C8CD-4E9D-B398-AE1E53149AED}"/>
              </a:ext>
            </a:extLst>
          </p:cNvPr>
          <p:cNvSpPr/>
          <p:nvPr/>
        </p:nvSpPr>
        <p:spPr>
          <a:xfrm>
            <a:off x="3572487" y="2478617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9F7D6C12-51B8-4386-8B50-706B327CC72F}"/>
              </a:ext>
            </a:extLst>
          </p:cNvPr>
          <p:cNvSpPr/>
          <p:nvPr/>
        </p:nvSpPr>
        <p:spPr>
          <a:xfrm>
            <a:off x="3572487" y="2803392"/>
            <a:ext cx="133165" cy="11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B186D18-308D-4B0E-AF0B-54AD5A0D5E03}"/>
              </a:ext>
            </a:extLst>
          </p:cNvPr>
          <p:cNvSpPr txBox="1"/>
          <p:nvPr/>
        </p:nvSpPr>
        <p:spPr>
          <a:xfrm>
            <a:off x="480099" y="118425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Ch1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AC103F1-3BD2-4F85-A0D2-AB92F01F850B}"/>
              </a:ext>
            </a:extLst>
          </p:cNvPr>
          <p:cNvSpPr txBox="1"/>
          <p:nvPr/>
        </p:nvSpPr>
        <p:spPr>
          <a:xfrm>
            <a:off x="480099" y="166598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Ch2</a:t>
            </a:r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A204917-A0EE-46AF-81B3-23543CBD0072}"/>
              </a:ext>
            </a:extLst>
          </p:cNvPr>
          <p:cNvSpPr txBox="1"/>
          <p:nvPr/>
        </p:nvSpPr>
        <p:spPr>
          <a:xfrm>
            <a:off x="480099" y="2819196"/>
            <a:ext cx="122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Ch1024</a:t>
            </a:r>
            <a:endParaRPr lang="zh-CN" altLang="en-US" sz="2400" dirty="0"/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A17990F4-970E-4593-88DB-819D25634499}"/>
              </a:ext>
            </a:extLst>
          </p:cNvPr>
          <p:cNvSpPr/>
          <p:nvPr/>
        </p:nvSpPr>
        <p:spPr>
          <a:xfrm>
            <a:off x="5327802" y="3368791"/>
            <a:ext cx="99622" cy="112180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52A95A8-A078-47F5-9CF6-E9CD6E13BF32}"/>
              </a:ext>
            </a:extLst>
          </p:cNvPr>
          <p:cNvSpPr txBox="1"/>
          <p:nvPr/>
        </p:nvSpPr>
        <p:spPr>
          <a:xfrm>
            <a:off x="2898523" y="3463238"/>
            <a:ext cx="148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时间窗口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AFD226C-8330-4886-9C09-3C84C4357D90}"/>
              </a:ext>
            </a:extLst>
          </p:cNvPr>
          <p:cNvSpPr/>
          <p:nvPr/>
        </p:nvSpPr>
        <p:spPr>
          <a:xfrm>
            <a:off x="93215" y="11961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/>
              <a:t>2</a:t>
            </a:r>
            <a:r>
              <a:rPr lang="zh-CN" altLang="en-US" sz="2400" dirty="0"/>
              <a:t>、事例的时间信息</a:t>
            </a:r>
            <a:endParaRPr lang="en-US" altLang="zh-CN" sz="2400" dirty="0"/>
          </a:p>
          <a:p>
            <a:r>
              <a:rPr lang="zh-CN" altLang="en-US" sz="2400" dirty="0"/>
              <a:t>着火通道的信号到达时间</a:t>
            </a:r>
            <a:endParaRPr lang="en-US" altLang="zh-CN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AA1D790-7E40-474E-BC9D-08BB453EF09B}"/>
              </a:ext>
            </a:extLst>
          </p:cNvPr>
          <p:cNvSpPr txBox="1"/>
          <p:nvPr/>
        </p:nvSpPr>
        <p:spPr>
          <a:xfrm>
            <a:off x="5327801" y="4122869"/>
            <a:ext cx="317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小白兔时间</a:t>
            </a:r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1D84487D-F726-4ABC-9613-06AE22531772}"/>
              </a:ext>
            </a:extLst>
          </p:cNvPr>
          <p:cNvSpPr/>
          <p:nvPr/>
        </p:nvSpPr>
        <p:spPr>
          <a:xfrm>
            <a:off x="4741338" y="3462535"/>
            <a:ext cx="99623" cy="200016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B60D38-5029-41CE-B579-E03D537C99CF}"/>
              </a:ext>
            </a:extLst>
          </p:cNvPr>
          <p:cNvSpPr txBox="1"/>
          <p:nvPr/>
        </p:nvSpPr>
        <p:spPr>
          <a:xfrm>
            <a:off x="4662960" y="5496235"/>
            <a:ext cx="3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Ch1024</a:t>
            </a:r>
            <a:r>
              <a:rPr lang="zh-CN" altLang="en-US" sz="2400" dirty="0"/>
              <a:t>的到达时间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697A445-3B8D-4269-9CB4-788BCD0E564F}"/>
              </a:ext>
            </a:extLst>
          </p:cNvPr>
          <p:cNvSpPr txBox="1"/>
          <p:nvPr/>
        </p:nvSpPr>
        <p:spPr>
          <a:xfrm>
            <a:off x="2459430" y="5991435"/>
            <a:ext cx="235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Ch1</a:t>
            </a:r>
            <a:r>
              <a:rPr lang="zh-CN" altLang="en-US" sz="2400" dirty="0"/>
              <a:t>的到达时间</a:t>
            </a:r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137A1574-E5EE-4E6C-BF5C-97B9361CFBD0}"/>
              </a:ext>
            </a:extLst>
          </p:cNvPr>
          <p:cNvSpPr/>
          <p:nvPr/>
        </p:nvSpPr>
        <p:spPr>
          <a:xfrm>
            <a:off x="2576467" y="3469132"/>
            <a:ext cx="99624" cy="249959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568234F-6CD9-4838-8D85-69B9E3056767}"/>
              </a:ext>
            </a:extLst>
          </p:cNvPr>
          <p:cNvSpPr txBox="1"/>
          <p:nvPr/>
        </p:nvSpPr>
        <p:spPr>
          <a:xfrm>
            <a:off x="6814389" y="1891966"/>
            <a:ext cx="387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整个事例的时间：</a:t>
            </a:r>
            <a:endParaRPr lang="en-US" altLang="zh-CN" sz="2400" dirty="0"/>
          </a:p>
          <a:p>
            <a:r>
              <a:rPr lang="zh-CN" altLang="en-US" sz="2400" dirty="0"/>
              <a:t>事例触发时的小白兔时间。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sz="2400" dirty="0"/>
              <a:t>事例中每个通道着火的时间：</a:t>
            </a:r>
            <a:endParaRPr lang="en-US" altLang="zh-CN" sz="2400" dirty="0"/>
          </a:p>
          <a:p>
            <a:r>
              <a:rPr lang="zh-CN" altLang="en-US" sz="2400" dirty="0"/>
              <a:t>小白兔时间</a:t>
            </a:r>
            <a:r>
              <a:rPr lang="en-US" altLang="zh-CN" sz="2400" dirty="0"/>
              <a:t>+</a:t>
            </a:r>
            <a:r>
              <a:rPr lang="zh-CN" altLang="en-US" sz="2400" dirty="0"/>
              <a:t>信号的峰位</a:t>
            </a:r>
            <a:endParaRPr lang="en-US" altLang="zh-CN" sz="24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69C92F9-B3CF-4952-A79C-B9ABCCD13CC5}"/>
              </a:ext>
            </a:extLst>
          </p:cNvPr>
          <p:cNvSpPr txBox="1"/>
          <p:nvPr/>
        </p:nvSpPr>
        <p:spPr>
          <a:xfrm>
            <a:off x="3297977" y="1712588"/>
            <a:ext cx="123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未着火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4152FDB-8320-4396-A563-D11817ED3EE1}"/>
              </a:ext>
            </a:extLst>
          </p:cNvPr>
          <p:cNvSpPr txBox="1"/>
          <p:nvPr/>
        </p:nvSpPr>
        <p:spPr>
          <a:xfrm>
            <a:off x="2731175" y="1287133"/>
            <a:ext cx="123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着火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4A95D1C-2FFF-4BEA-9917-52E1B94C96CB}"/>
              </a:ext>
            </a:extLst>
          </p:cNvPr>
          <p:cNvSpPr txBox="1"/>
          <p:nvPr/>
        </p:nvSpPr>
        <p:spPr>
          <a:xfrm>
            <a:off x="4880991" y="2905740"/>
            <a:ext cx="123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着火</a:t>
            </a:r>
          </a:p>
        </p:txBody>
      </p:sp>
      <p:sp>
        <p:nvSpPr>
          <p:cNvPr id="26" name="箭头: 左右 25">
            <a:extLst>
              <a:ext uri="{FF2B5EF4-FFF2-40B4-BE49-F238E27FC236}">
                <a16:creationId xmlns:a16="http://schemas.microsoft.com/office/drawing/2014/main" id="{A929A080-E2B9-406F-A649-BBAD5F90DC4E}"/>
              </a:ext>
            </a:extLst>
          </p:cNvPr>
          <p:cNvSpPr/>
          <p:nvPr/>
        </p:nvSpPr>
        <p:spPr>
          <a:xfrm>
            <a:off x="4873677" y="4270675"/>
            <a:ext cx="421408" cy="11844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箭头: 左右 26">
            <a:extLst>
              <a:ext uri="{FF2B5EF4-FFF2-40B4-BE49-F238E27FC236}">
                <a16:creationId xmlns:a16="http://schemas.microsoft.com/office/drawing/2014/main" id="{1E0FB97B-5B78-43C2-B8E8-5335C15DBB8D}"/>
              </a:ext>
            </a:extLst>
          </p:cNvPr>
          <p:cNvSpPr/>
          <p:nvPr/>
        </p:nvSpPr>
        <p:spPr>
          <a:xfrm>
            <a:off x="2676090" y="3933593"/>
            <a:ext cx="2617619" cy="12431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F3FAD39-6CFB-4682-BE56-6D0AAA41E3A7}"/>
              </a:ext>
            </a:extLst>
          </p:cNvPr>
          <p:cNvSpPr txBox="1"/>
          <p:nvPr/>
        </p:nvSpPr>
        <p:spPr>
          <a:xfrm>
            <a:off x="3776914" y="4020389"/>
            <a:ext cx="70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t1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C9CEB23-886B-479D-8F56-5779A3847299}"/>
              </a:ext>
            </a:extLst>
          </p:cNvPr>
          <p:cNvSpPr txBox="1"/>
          <p:nvPr/>
        </p:nvSpPr>
        <p:spPr>
          <a:xfrm>
            <a:off x="4777667" y="4512780"/>
            <a:ext cx="96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t1024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4246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835</Words>
  <Application>Microsoft Office PowerPoint</Application>
  <PresentationFormat>宽屏</PresentationFormat>
  <Paragraphs>315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YNUPhotonLab</dc:creator>
  <cp:lastModifiedBy>YNUPhotonLab</cp:lastModifiedBy>
  <cp:revision>75</cp:revision>
  <dcterms:created xsi:type="dcterms:W3CDTF">2018-10-01T01:43:39Z</dcterms:created>
  <dcterms:modified xsi:type="dcterms:W3CDTF">2018-10-03T09:07:16Z</dcterms:modified>
</cp:coreProperties>
</file>