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7" r:id="rId2"/>
    <p:sldId id="308" r:id="rId3"/>
    <p:sldId id="309" r:id="rId4"/>
    <p:sldId id="258" r:id="rId5"/>
    <p:sldId id="260" r:id="rId6"/>
    <p:sldId id="256" r:id="rId7"/>
    <p:sldId id="261" r:id="rId8"/>
    <p:sldId id="25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3" r:id="rId46"/>
    <p:sldId id="304" r:id="rId47"/>
    <p:sldId id="307" r:id="rId48"/>
    <p:sldId id="305" r:id="rId49"/>
    <p:sldId id="306" r:id="rId5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653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Administrator\Desktop\&#21333;&#20301;&#24037;&#20316;\&#38450;&#25252;&#31995;&#32479;&#23454;&#27979;&#25968;&#25454;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Administrator\Desktop\&#21333;&#20301;&#24037;&#20316;\&#38450;&#25252;&#31995;&#32479;&#23454;&#27979;&#25968;&#25454;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Administrator\Desktop\&#21333;&#20301;&#24037;&#20316;\&#38450;&#25252;&#31995;&#32479;&#23454;&#27979;&#25968;&#25454;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Administrator\Desktop\&#21333;&#20301;&#24037;&#20316;\&#38450;&#25252;&#31995;&#32479;&#23454;&#27979;&#25968;&#25454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[防护系统实测数据.xls]Sheet1!$C$4</c:f>
              <c:strCache>
                <c:ptCount val="1"/>
                <c:pt idx="0">
                  <c:v>盖板直径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[防护系统实测数据.xls]Sheet1!$D$3:$BA$3</c:f>
              <c:strCache>
                <c:ptCount val="50"/>
                <c:pt idx="0">
                  <c:v>实测值1</c:v>
                </c:pt>
                <c:pt idx="1">
                  <c:v>实测值2</c:v>
                </c:pt>
                <c:pt idx="2">
                  <c:v>实测值3</c:v>
                </c:pt>
                <c:pt idx="3">
                  <c:v>实测值4</c:v>
                </c:pt>
                <c:pt idx="4">
                  <c:v>实测值5</c:v>
                </c:pt>
                <c:pt idx="5">
                  <c:v>实测值6</c:v>
                </c:pt>
                <c:pt idx="6">
                  <c:v>实测值7</c:v>
                </c:pt>
                <c:pt idx="7">
                  <c:v>实测值8</c:v>
                </c:pt>
                <c:pt idx="8">
                  <c:v>实测值9</c:v>
                </c:pt>
                <c:pt idx="9">
                  <c:v>实测值10</c:v>
                </c:pt>
                <c:pt idx="10">
                  <c:v>实测值11</c:v>
                </c:pt>
                <c:pt idx="11">
                  <c:v>实测值12</c:v>
                </c:pt>
                <c:pt idx="12">
                  <c:v>实测值13</c:v>
                </c:pt>
                <c:pt idx="13">
                  <c:v>实测值14</c:v>
                </c:pt>
                <c:pt idx="14">
                  <c:v>实测值15</c:v>
                </c:pt>
                <c:pt idx="15">
                  <c:v>实测值16</c:v>
                </c:pt>
                <c:pt idx="16">
                  <c:v>实测值17</c:v>
                </c:pt>
                <c:pt idx="17">
                  <c:v>实测值18</c:v>
                </c:pt>
                <c:pt idx="18">
                  <c:v>实测值19</c:v>
                </c:pt>
                <c:pt idx="19">
                  <c:v>实测值20</c:v>
                </c:pt>
                <c:pt idx="20">
                  <c:v>实测值21</c:v>
                </c:pt>
                <c:pt idx="21">
                  <c:v>实测值22</c:v>
                </c:pt>
                <c:pt idx="22">
                  <c:v>实测值23</c:v>
                </c:pt>
                <c:pt idx="23">
                  <c:v>实测值24</c:v>
                </c:pt>
                <c:pt idx="24">
                  <c:v>实测值25</c:v>
                </c:pt>
                <c:pt idx="25">
                  <c:v>实测值26</c:v>
                </c:pt>
                <c:pt idx="26">
                  <c:v>实测值27</c:v>
                </c:pt>
                <c:pt idx="27">
                  <c:v>实测值28</c:v>
                </c:pt>
                <c:pt idx="28">
                  <c:v>实测值29</c:v>
                </c:pt>
                <c:pt idx="29">
                  <c:v>实测值30</c:v>
                </c:pt>
                <c:pt idx="30">
                  <c:v>实测值31</c:v>
                </c:pt>
                <c:pt idx="31">
                  <c:v>实测值32</c:v>
                </c:pt>
                <c:pt idx="32">
                  <c:v>实测值33</c:v>
                </c:pt>
                <c:pt idx="33">
                  <c:v>实测值34</c:v>
                </c:pt>
                <c:pt idx="34">
                  <c:v>实测值35</c:v>
                </c:pt>
                <c:pt idx="35">
                  <c:v>实测值36</c:v>
                </c:pt>
                <c:pt idx="36">
                  <c:v>实测值37</c:v>
                </c:pt>
                <c:pt idx="37">
                  <c:v>实测值38</c:v>
                </c:pt>
                <c:pt idx="38">
                  <c:v>实测值39</c:v>
                </c:pt>
                <c:pt idx="39">
                  <c:v>实测值40</c:v>
                </c:pt>
                <c:pt idx="40">
                  <c:v>实测值41</c:v>
                </c:pt>
                <c:pt idx="41">
                  <c:v>实测值42</c:v>
                </c:pt>
                <c:pt idx="42">
                  <c:v>实测值43</c:v>
                </c:pt>
                <c:pt idx="43">
                  <c:v>实测值44</c:v>
                </c:pt>
                <c:pt idx="44">
                  <c:v>实测值45</c:v>
                </c:pt>
                <c:pt idx="45">
                  <c:v>实测值46</c:v>
                </c:pt>
                <c:pt idx="46">
                  <c:v>实测值47</c:v>
                </c:pt>
                <c:pt idx="47">
                  <c:v>实测值48</c:v>
                </c:pt>
                <c:pt idx="48">
                  <c:v>实测值49</c:v>
                </c:pt>
                <c:pt idx="49">
                  <c:v>实测值50</c:v>
                </c:pt>
              </c:strCache>
            </c:strRef>
          </c:cat>
          <c:val>
            <c:numRef>
              <c:f>[防护系统实测数据.xls]Sheet1!$D$4:$BA$4</c:f>
              <c:numCache>
                <c:formatCode>General</c:formatCode>
                <c:ptCount val="50"/>
                <c:pt idx="0">
                  <c:v>1923</c:v>
                </c:pt>
                <c:pt idx="1">
                  <c:v>1922.5</c:v>
                </c:pt>
                <c:pt idx="2">
                  <c:v>1922</c:v>
                </c:pt>
                <c:pt idx="3">
                  <c:v>1922.5</c:v>
                </c:pt>
                <c:pt idx="4">
                  <c:v>1923</c:v>
                </c:pt>
                <c:pt idx="5">
                  <c:v>1922</c:v>
                </c:pt>
                <c:pt idx="6">
                  <c:v>1921.5</c:v>
                </c:pt>
                <c:pt idx="7">
                  <c:v>1922</c:v>
                </c:pt>
                <c:pt idx="8">
                  <c:v>1922.5</c:v>
                </c:pt>
                <c:pt idx="9">
                  <c:v>1922</c:v>
                </c:pt>
                <c:pt idx="10">
                  <c:v>1922.5</c:v>
                </c:pt>
                <c:pt idx="11">
                  <c:v>1922</c:v>
                </c:pt>
                <c:pt idx="12">
                  <c:v>1922</c:v>
                </c:pt>
                <c:pt idx="13">
                  <c:v>1923</c:v>
                </c:pt>
                <c:pt idx="14">
                  <c:v>1922</c:v>
                </c:pt>
                <c:pt idx="15">
                  <c:v>1922</c:v>
                </c:pt>
                <c:pt idx="16">
                  <c:v>1922</c:v>
                </c:pt>
                <c:pt idx="17">
                  <c:v>1921.5</c:v>
                </c:pt>
                <c:pt idx="18">
                  <c:v>1922</c:v>
                </c:pt>
                <c:pt idx="19">
                  <c:v>1922</c:v>
                </c:pt>
                <c:pt idx="20">
                  <c:v>1923</c:v>
                </c:pt>
                <c:pt idx="21">
                  <c:v>1923</c:v>
                </c:pt>
                <c:pt idx="22">
                  <c:v>1922</c:v>
                </c:pt>
                <c:pt idx="23">
                  <c:v>1922</c:v>
                </c:pt>
                <c:pt idx="24">
                  <c:v>1922.5</c:v>
                </c:pt>
                <c:pt idx="25">
                  <c:v>1922</c:v>
                </c:pt>
                <c:pt idx="26">
                  <c:v>1922</c:v>
                </c:pt>
                <c:pt idx="27">
                  <c:v>1921.5</c:v>
                </c:pt>
                <c:pt idx="28">
                  <c:v>1922</c:v>
                </c:pt>
                <c:pt idx="29">
                  <c:v>1923</c:v>
                </c:pt>
                <c:pt idx="30">
                  <c:v>1922</c:v>
                </c:pt>
                <c:pt idx="31">
                  <c:v>1922</c:v>
                </c:pt>
                <c:pt idx="32">
                  <c:v>1922.5</c:v>
                </c:pt>
                <c:pt idx="33">
                  <c:v>1922</c:v>
                </c:pt>
                <c:pt idx="34">
                  <c:v>1923</c:v>
                </c:pt>
                <c:pt idx="35">
                  <c:v>1923</c:v>
                </c:pt>
                <c:pt idx="36">
                  <c:v>1922</c:v>
                </c:pt>
                <c:pt idx="37">
                  <c:v>1922.5</c:v>
                </c:pt>
                <c:pt idx="38">
                  <c:v>1922</c:v>
                </c:pt>
                <c:pt idx="39">
                  <c:v>1922</c:v>
                </c:pt>
                <c:pt idx="40">
                  <c:v>1922</c:v>
                </c:pt>
                <c:pt idx="41">
                  <c:v>1923</c:v>
                </c:pt>
                <c:pt idx="42">
                  <c:v>1922</c:v>
                </c:pt>
                <c:pt idx="43">
                  <c:v>1921.5</c:v>
                </c:pt>
                <c:pt idx="44">
                  <c:v>1922</c:v>
                </c:pt>
                <c:pt idx="45">
                  <c:v>1922</c:v>
                </c:pt>
                <c:pt idx="46">
                  <c:v>1922</c:v>
                </c:pt>
                <c:pt idx="47">
                  <c:v>1922</c:v>
                </c:pt>
                <c:pt idx="48">
                  <c:v>1923</c:v>
                </c:pt>
                <c:pt idx="49">
                  <c:v>1922.5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688448"/>
        <c:axId val="157042944"/>
      </c:lineChart>
      <c:catAx>
        <c:axId val="155688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7042944"/>
        <c:crosses val="autoZero"/>
        <c:auto val="1"/>
        <c:lblAlgn val="ctr"/>
        <c:lblOffset val="100"/>
        <c:noMultiLvlLbl val="0"/>
      </c:catAx>
      <c:valAx>
        <c:axId val="157042944"/>
        <c:scaling>
          <c:orientation val="minMax"/>
          <c:max val="1924"/>
          <c:min val="19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568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[防护系统实测数据.xls]Sheet1!$C$6</c:f>
              <c:strCache>
                <c:ptCount val="1"/>
                <c:pt idx="0">
                  <c:v>小盖板孔直径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[防护系统实测数据.xls]Sheet1!$D$6:$BA$6</c:f>
              <c:numCache>
                <c:formatCode>General</c:formatCode>
                <c:ptCount val="50"/>
                <c:pt idx="0">
                  <c:v>13.8</c:v>
                </c:pt>
                <c:pt idx="1">
                  <c:v>13.9</c:v>
                </c:pt>
                <c:pt idx="2">
                  <c:v>14.1</c:v>
                </c:pt>
                <c:pt idx="3">
                  <c:v>14</c:v>
                </c:pt>
                <c:pt idx="4">
                  <c:v>14.2</c:v>
                </c:pt>
                <c:pt idx="5">
                  <c:v>13.9</c:v>
                </c:pt>
                <c:pt idx="6">
                  <c:v>14.1</c:v>
                </c:pt>
                <c:pt idx="7">
                  <c:v>14.1</c:v>
                </c:pt>
                <c:pt idx="8">
                  <c:v>14</c:v>
                </c:pt>
                <c:pt idx="9">
                  <c:v>14.2</c:v>
                </c:pt>
                <c:pt idx="10">
                  <c:v>14</c:v>
                </c:pt>
                <c:pt idx="11">
                  <c:v>14.2</c:v>
                </c:pt>
                <c:pt idx="12">
                  <c:v>13.9</c:v>
                </c:pt>
                <c:pt idx="13">
                  <c:v>14.1</c:v>
                </c:pt>
                <c:pt idx="14">
                  <c:v>14.1</c:v>
                </c:pt>
                <c:pt idx="15">
                  <c:v>13.8</c:v>
                </c:pt>
                <c:pt idx="16">
                  <c:v>13.9</c:v>
                </c:pt>
                <c:pt idx="17">
                  <c:v>14.1</c:v>
                </c:pt>
                <c:pt idx="18">
                  <c:v>14.2</c:v>
                </c:pt>
                <c:pt idx="19">
                  <c:v>13.9</c:v>
                </c:pt>
                <c:pt idx="20">
                  <c:v>14.1</c:v>
                </c:pt>
                <c:pt idx="21">
                  <c:v>13.8</c:v>
                </c:pt>
                <c:pt idx="22">
                  <c:v>13.9</c:v>
                </c:pt>
                <c:pt idx="23">
                  <c:v>14.1</c:v>
                </c:pt>
                <c:pt idx="24">
                  <c:v>14.1</c:v>
                </c:pt>
                <c:pt idx="25">
                  <c:v>14.2</c:v>
                </c:pt>
                <c:pt idx="26">
                  <c:v>13.9</c:v>
                </c:pt>
                <c:pt idx="27">
                  <c:v>13.8</c:v>
                </c:pt>
                <c:pt idx="28">
                  <c:v>13.9</c:v>
                </c:pt>
                <c:pt idx="29">
                  <c:v>14.1</c:v>
                </c:pt>
                <c:pt idx="30">
                  <c:v>14.1</c:v>
                </c:pt>
                <c:pt idx="31">
                  <c:v>14.2</c:v>
                </c:pt>
                <c:pt idx="32">
                  <c:v>13.9</c:v>
                </c:pt>
                <c:pt idx="33">
                  <c:v>13.8</c:v>
                </c:pt>
                <c:pt idx="34">
                  <c:v>13.9</c:v>
                </c:pt>
                <c:pt idx="35">
                  <c:v>14.1</c:v>
                </c:pt>
                <c:pt idx="36">
                  <c:v>13.9</c:v>
                </c:pt>
                <c:pt idx="37">
                  <c:v>14.1</c:v>
                </c:pt>
                <c:pt idx="38">
                  <c:v>14.1</c:v>
                </c:pt>
                <c:pt idx="39">
                  <c:v>14.2</c:v>
                </c:pt>
                <c:pt idx="40">
                  <c:v>13.9</c:v>
                </c:pt>
                <c:pt idx="41">
                  <c:v>13.8</c:v>
                </c:pt>
                <c:pt idx="42">
                  <c:v>14.2</c:v>
                </c:pt>
                <c:pt idx="43">
                  <c:v>13.9</c:v>
                </c:pt>
                <c:pt idx="44">
                  <c:v>13.8</c:v>
                </c:pt>
                <c:pt idx="45">
                  <c:v>13.9</c:v>
                </c:pt>
                <c:pt idx="46">
                  <c:v>13.8</c:v>
                </c:pt>
                <c:pt idx="47">
                  <c:v>14.2</c:v>
                </c:pt>
                <c:pt idx="48">
                  <c:v>13.9</c:v>
                </c:pt>
                <c:pt idx="49">
                  <c:v>13.8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208000"/>
        <c:axId val="157044672"/>
      </c:lineChart>
      <c:catAx>
        <c:axId val="1582080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7044672"/>
        <c:crosses val="autoZero"/>
        <c:auto val="1"/>
        <c:lblAlgn val="ctr"/>
        <c:lblOffset val="100"/>
        <c:noMultiLvlLbl val="0"/>
      </c:catAx>
      <c:valAx>
        <c:axId val="157044672"/>
        <c:scaling>
          <c:orientation val="minMax"/>
          <c:max val="15"/>
          <c:min val="1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820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[防护系统实测数据.xls]Sheet1!$C$7</c:f>
              <c:strCache>
                <c:ptCount val="1"/>
                <c:pt idx="0">
                  <c:v>线缆保护管厚度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[防护系统实测数据.xls]Sheet1!$D$7:$BA$7</c:f>
              <c:numCache>
                <c:formatCode>General</c:formatCode>
                <c:ptCount val="50"/>
                <c:pt idx="0">
                  <c:v>3.7</c:v>
                </c:pt>
                <c:pt idx="1">
                  <c:v>3.3</c:v>
                </c:pt>
                <c:pt idx="2">
                  <c:v>3.6</c:v>
                </c:pt>
                <c:pt idx="3">
                  <c:v>3.5</c:v>
                </c:pt>
                <c:pt idx="4">
                  <c:v>3.3</c:v>
                </c:pt>
                <c:pt idx="5">
                  <c:v>3.6</c:v>
                </c:pt>
                <c:pt idx="6">
                  <c:v>3.6</c:v>
                </c:pt>
                <c:pt idx="7">
                  <c:v>3.5</c:v>
                </c:pt>
                <c:pt idx="8">
                  <c:v>3.3</c:v>
                </c:pt>
                <c:pt idx="9">
                  <c:v>3.6</c:v>
                </c:pt>
                <c:pt idx="10">
                  <c:v>3.6</c:v>
                </c:pt>
                <c:pt idx="11">
                  <c:v>3.6</c:v>
                </c:pt>
                <c:pt idx="12">
                  <c:v>3.5</c:v>
                </c:pt>
                <c:pt idx="13">
                  <c:v>3.3</c:v>
                </c:pt>
                <c:pt idx="14">
                  <c:v>3.6</c:v>
                </c:pt>
                <c:pt idx="15">
                  <c:v>3.5</c:v>
                </c:pt>
                <c:pt idx="16">
                  <c:v>3.3</c:v>
                </c:pt>
                <c:pt idx="17">
                  <c:v>3.6</c:v>
                </c:pt>
                <c:pt idx="18">
                  <c:v>3.6</c:v>
                </c:pt>
                <c:pt idx="19">
                  <c:v>3.7</c:v>
                </c:pt>
                <c:pt idx="20">
                  <c:v>3.3</c:v>
                </c:pt>
                <c:pt idx="21">
                  <c:v>3.6</c:v>
                </c:pt>
                <c:pt idx="22">
                  <c:v>3.5</c:v>
                </c:pt>
                <c:pt idx="23">
                  <c:v>3.6</c:v>
                </c:pt>
                <c:pt idx="24">
                  <c:v>3.7</c:v>
                </c:pt>
                <c:pt idx="25">
                  <c:v>3.3</c:v>
                </c:pt>
                <c:pt idx="26">
                  <c:v>3.6</c:v>
                </c:pt>
                <c:pt idx="27">
                  <c:v>3.5</c:v>
                </c:pt>
                <c:pt idx="28">
                  <c:v>3.7</c:v>
                </c:pt>
                <c:pt idx="29">
                  <c:v>3.3</c:v>
                </c:pt>
                <c:pt idx="30">
                  <c:v>3.6</c:v>
                </c:pt>
                <c:pt idx="31">
                  <c:v>3.5</c:v>
                </c:pt>
                <c:pt idx="32">
                  <c:v>3.7</c:v>
                </c:pt>
                <c:pt idx="33">
                  <c:v>3.3</c:v>
                </c:pt>
                <c:pt idx="34">
                  <c:v>3.6</c:v>
                </c:pt>
                <c:pt idx="35">
                  <c:v>3.5</c:v>
                </c:pt>
                <c:pt idx="36">
                  <c:v>3.3</c:v>
                </c:pt>
                <c:pt idx="37">
                  <c:v>3.6</c:v>
                </c:pt>
                <c:pt idx="38">
                  <c:v>3.5</c:v>
                </c:pt>
                <c:pt idx="39">
                  <c:v>3.7</c:v>
                </c:pt>
                <c:pt idx="40">
                  <c:v>3.5</c:v>
                </c:pt>
                <c:pt idx="41">
                  <c:v>3.3</c:v>
                </c:pt>
                <c:pt idx="42">
                  <c:v>3.6</c:v>
                </c:pt>
                <c:pt idx="43">
                  <c:v>3.3</c:v>
                </c:pt>
                <c:pt idx="44">
                  <c:v>3.6</c:v>
                </c:pt>
                <c:pt idx="45">
                  <c:v>3.5</c:v>
                </c:pt>
                <c:pt idx="46">
                  <c:v>3.7</c:v>
                </c:pt>
                <c:pt idx="47">
                  <c:v>3.5</c:v>
                </c:pt>
                <c:pt idx="48">
                  <c:v>3.3</c:v>
                </c:pt>
                <c:pt idx="49">
                  <c:v>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211584"/>
        <c:axId val="157046976"/>
      </c:lineChart>
      <c:catAx>
        <c:axId val="1582115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7046976"/>
        <c:crosses val="autoZero"/>
        <c:auto val="1"/>
        <c:lblAlgn val="ctr"/>
        <c:lblOffset val="100"/>
        <c:noMultiLvlLbl val="0"/>
      </c:catAx>
      <c:valAx>
        <c:axId val="15704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821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[防护系统实测数据.xls]Sheet1!$C$9</c:f>
              <c:strCache>
                <c:ptCount val="1"/>
                <c:pt idx="0">
                  <c:v>定位孔定位精度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[防护系统实测数据.xls]Sheet1!$D$9:$BA$9</c:f>
              <c:numCache>
                <c:formatCode>General</c:formatCode>
                <c:ptCount val="50"/>
                <c:pt idx="0">
                  <c:v>0.8</c:v>
                </c:pt>
                <c:pt idx="1">
                  <c:v>0</c:v>
                </c:pt>
                <c:pt idx="2">
                  <c:v>0.2</c:v>
                </c:pt>
                <c:pt idx="3">
                  <c:v>0.5</c:v>
                </c:pt>
                <c:pt idx="4">
                  <c:v>0.9</c:v>
                </c:pt>
                <c:pt idx="5">
                  <c:v>0.1</c:v>
                </c:pt>
                <c:pt idx="6">
                  <c:v>0.7</c:v>
                </c:pt>
                <c:pt idx="7">
                  <c:v>0.3</c:v>
                </c:pt>
                <c:pt idx="8">
                  <c:v>0.4</c:v>
                </c:pt>
                <c:pt idx="9">
                  <c:v>0.8</c:v>
                </c:pt>
                <c:pt idx="10">
                  <c:v>0.2</c:v>
                </c:pt>
                <c:pt idx="11">
                  <c:v>0.5</c:v>
                </c:pt>
                <c:pt idx="12">
                  <c:v>0.3</c:v>
                </c:pt>
                <c:pt idx="13">
                  <c:v>0.4</c:v>
                </c:pt>
                <c:pt idx="14">
                  <c:v>0.8</c:v>
                </c:pt>
                <c:pt idx="15">
                  <c:v>0.4</c:v>
                </c:pt>
                <c:pt idx="16">
                  <c:v>0.8</c:v>
                </c:pt>
                <c:pt idx="17">
                  <c:v>0.2</c:v>
                </c:pt>
                <c:pt idx="18">
                  <c:v>0.5</c:v>
                </c:pt>
                <c:pt idx="19">
                  <c:v>0.8</c:v>
                </c:pt>
                <c:pt idx="20">
                  <c:v>0.4</c:v>
                </c:pt>
                <c:pt idx="21">
                  <c:v>0.8</c:v>
                </c:pt>
                <c:pt idx="22">
                  <c:v>0</c:v>
                </c:pt>
                <c:pt idx="23">
                  <c:v>0.2</c:v>
                </c:pt>
                <c:pt idx="24">
                  <c:v>0.5</c:v>
                </c:pt>
                <c:pt idx="25">
                  <c:v>0.2</c:v>
                </c:pt>
                <c:pt idx="26">
                  <c:v>0.5</c:v>
                </c:pt>
                <c:pt idx="27">
                  <c:v>0.8</c:v>
                </c:pt>
                <c:pt idx="28">
                  <c:v>0</c:v>
                </c:pt>
                <c:pt idx="29">
                  <c:v>0.2</c:v>
                </c:pt>
                <c:pt idx="30">
                  <c:v>0.1</c:v>
                </c:pt>
                <c:pt idx="31">
                  <c:v>0.7</c:v>
                </c:pt>
                <c:pt idx="32">
                  <c:v>0.3</c:v>
                </c:pt>
                <c:pt idx="33">
                  <c:v>0.4</c:v>
                </c:pt>
                <c:pt idx="34">
                  <c:v>0</c:v>
                </c:pt>
                <c:pt idx="35">
                  <c:v>0.2</c:v>
                </c:pt>
                <c:pt idx="36">
                  <c:v>0.1</c:v>
                </c:pt>
                <c:pt idx="37">
                  <c:v>0.7</c:v>
                </c:pt>
                <c:pt idx="38">
                  <c:v>0.3</c:v>
                </c:pt>
                <c:pt idx="39">
                  <c:v>0.1</c:v>
                </c:pt>
                <c:pt idx="40">
                  <c:v>0.7</c:v>
                </c:pt>
                <c:pt idx="41">
                  <c:v>0.3</c:v>
                </c:pt>
                <c:pt idx="42">
                  <c:v>0</c:v>
                </c:pt>
                <c:pt idx="43">
                  <c:v>0.2</c:v>
                </c:pt>
                <c:pt idx="44">
                  <c:v>0.1</c:v>
                </c:pt>
                <c:pt idx="45">
                  <c:v>0.7</c:v>
                </c:pt>
                <c:pt idx="46">
                  <c:v>0.9</c:v>
                </c:pt>
                <c:pt idx="47">
                  <c:v>0.1</c:v>
                </c:pt>
                <c:pt idx="48">
                  <c:v>0.3</c:v>
                </c:pt>
                <c:pt idx="49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765056"/>
        <c:axId val="157081600"/>
      </c:lineChart>
      <c:catAx>
        <c:axId val="1587650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7081600"/>
        <c:crosses val="autoZero"/>
        <c:auto val="1"/>
        <c:lblAlgn val="ctr"/>
        <c:lblOffset val="100"/>
        <c:noMultiLvlLbl val="0"/>
      </c:catAx>
      <c:valAx>
        <c:axId val="15708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876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C9B7BD-F95F-4491-A3DA-FF2F60276B3D}" type="doc">
      <dgm:prSet loTypeId="urn:microsoft.com/office/officeart/2005/8/layout/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772325D5-C74C-4728-8344-C66676E4054C}">
      <dgm:prSet phldrT="[文本]" custT="1"/>
      <dgm:spPr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CN" altLang="en-US" sz="2000" b="1" dirty="0" smtClean="0"/>
            <a:t>材料准备</a:t>
          </a:r>
          <a:endParaRPr lang="zh-CN" altLang="en-US" sz="2000" b="1" dirty="0"/>
        </a:p>
      </dgm:t>
    </dgm:pt>
    <dgm:pt modelId="{47FE22A7-F0A6-437B-950F-494EF3328A53}" type="parTrans" cxnId="{8F126C85-BECF-491D-A436-90B83C968008}">
      <dgm:prSet/>
      <dgm:spPr/>
      <dgm:t>
        <a:bodyPr/>
        <a:lstStyle/>
        <a:p>
          <a:endParaRPr lang="zh-CN" altLang="en-US" sz="1600" b="1"/>
        </a:p>
      </dgm:t>
    </dgm:pt>
    <dgm:pt modelId="{55D0E3F9-D2DC-4AD7-AFE7-631B1AAD5853}" type="sibTrans" cxnId="{8F126C85-BECF-491D-A436-90B83C968008}">
      <dgm:prSet custT="1"/>
      <dgm:spPr/>
      <dgm:t>
        <a:bodyPr/>
        <a:lstStyle/>
        <a:p>
          <a:endParaRPr lang="zh-CN" altLang="en-US" sz="1400" b="1"/>
        </a:p>
      </dgm:t>
    </dgm:pt>
    <dgm:pt modelId="{A1D9CD19-50E9-4EA0-A884-8D4610927140}">
      <dgm:prSet phldrT="[文本]" custT="1"/>
      <dgm:spPr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altLang="zh-CN" sz="2000" b="1" dirty="0" smtClean="0"/>
            <a:t>Tyvek</a:t>
          </a:r>
          <a:r>
            <a:rPr lang="zh-CN" altLang="en-US" sz="2000" b="1" dirty="0" smtClean="0"/>
            <a:t>拼接</a:t>
          </a:r>
          <a:endParaRPr lang="zh-CN" altLang="en-US" sz="2000" b="1" dirty="0"/>
        </a:p>
      </dgm:t>
    </dgm:pt>
    <dgm:pt modelId="{CA87F372-7102-4332-96F1-54B23C19E5F8}" type="parTrans" cxnId="{D6200012-F91E-4525-90FF-385A7AEB6FB9}">
      <dgm:prSet/>
      <dgm:spPr/>
      <dgm:t>
        <a:bodyPr/>
        <a:lstStyle/>
        <a:p>
          <a:endParaRPr lang="zh-CN" altLang="en-US" sz="1600" b="1"/>
        </a:p>
      </dgm:t>
    </dgm:pt>
    <dgm:pt modelId="{38F8BC4D-AE59-4900-AA72-A707648036E7}" type="sibTrans" cxnId="{D6200012-F91E-4525-90FF-385A7AEB6FB9}">
      <dgm:prSet custT="1"/>
      <dgm:spPr/>
      <dgm:t>
        <a:bodyPr/>
        <a:lstStyle/>
        <a:p>
          <a:endParaRPr lang="zh-CN" altLang="en-US" sz="1400" b="1" dirty="0"/>
        </a:p>
      </dgm:t>
    </dgm:pt>
    <dgm:pt modelId="{36612B0A-D480-4C11-9490-77E56D3B8BD6}">
      <dgm:prSet phldrT="[文本]" custT="1"/>
      <dgm:spPr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CN" altLang="en-US" sz="2000" b="1" dirty="0" smtClean="0"/>
            <a:t>材料裁剪</a:t>
          </a:r>
          <a:endParaRPr lang="zh-CN" altLang="en-US" sz="2000" b="1" dirty="0"/>
        </a:p>
      </dgm:t>
    </dgm:pt>
    <dgm:pt modelId="{A4850585-0443-49B6-9167-20358F82B3D8}" type="parTrans" cxnId="{8E12457C-16A6-4091-AA79-FD439DE038C9}">
      <dgm:prSet/>
      <dgm:spPr/>
      <dgm:t>
        <a:bodyPr/>
        <a:lstStyle/>
        <a:p>
          <a:endParaRPr lang="zh-CN" altLang="en-US" sz="1600" b="1"/>
        </a:p>
      </dgm:t>
    </dgm:pt>
    <dgm:pt modelId="{949E2D82-438E-4763-BD47-0E432B9E1A78}" type="sibTrans" cxnId="{8E12457C-16A6-4091-AA79-FD439DE038C9}">
      <dgm:prSet custT="1"/>
      <dgm:spPr/>
      <dgm:t>
        <a:bodyPr/>
        <a:lstStyle/>
        <a:p>
          <a:endParaRPr lang="zh-CN" altLang="en-US" sz="1400" b="1"/>
        </a:p>
      </dgm:t>
    </dgm:pt>
    <dgm:pt modelId="{CBDEDE26-C4FA-4894-8F37-0BE72F99955C}">
      <dgm:prSet phldrT="[文本]" custT="1"/>
      <dgm:spPr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CN" altLang="en-US" sz="2000" b="1" dirty="0" smtClean="0"/>
            <a:t>袋体开孔</a:t>
          </a:r>
          <a:endParaRPr lang="zh-CN" altLang="en-US" sz="2000" b="1" dirty="0"/>
        </a:p>
      </dgm:t>
    </dgm:pt>
    <dgm:pt modelId="{81524230-F50D-47BD-8503-6C85236C57FE}" type="parTrans" cxnId="{4E9D6575-B216-4048-9D81-7E9EDF939044}">
      <dgm:prSet/>
      <dgm:spPr/>
      <dgm:t>
        <a:bodyPr/>
        <a:lstStyle/>
        <a:p>
          <a:endParaRPr lang="zh-CN" altLang="en-US" sz="1600" b="1"/>
        </a:p>
      </dgm:t>
    </dgm:pt>
    <dgm:pt modelId="{760723D0-70EE-4E27-8FA9-D3970D2C210E}" type="sibTrans" cxnId="{4E9D6575-B216-4048-9D81-7E9EDF939044}">
      <dgm:prSet custT="1"/>
      <dgm:spPr/>
      <dgm:t>
        <a:bodyPr/>
        <a:lstStyle/>
        <a:p>
          <a:endParaRPr lang="zh-CN" altLang="en-US" sz="1400" b="1"/>
        </a:p>
      </dgm:t>
    </dgm:pt>
    <dgm:pt modelId="{1830D936-A1D9-4CC0-AD5D-B90FE98E00BE}">
      <dgm:prSet phldrT="[文本]" custT="1"/>
      <dgm:spPr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CN" altLang="en-US" sz="2000" b="1" dirty="0" smtClean="0"/>
            <a:t>封口热合</a:t>
          </a:r>
          <a:endParaRPr lang="zh-CN" altLang="en-US" sz="2000" b="1" dirty="0"/>
        </a:p>
      </dgm:t>
    </dgm:pt>
    <dgm:pt modelId="{59932805-74DD-4632-9C20-6E507176A108}" type="parTrans" cxnId="{6281DE7F-22B6-4895-A626-A8891EB65231}">
      <dgm:prSet/>
      <dgm:spPr/>
      <dgm:t>
        <a:bodyPr/>
        <a:lstStyle/>
        <a:p>
          <a:endParaRPr lang="zh-CN" altLang="en-US" sz="1600" b="1"/>
        </a:p>
      </dgm:t>
    </dgm:pt>
    <dgm:pt modelId="{49FAA6F3-9E5F-4787-B7C8-D95A84E80BEF}" type="sibTrans" cxnId="{6281DE7F-22B6-4895-A626-A8891EB65231}">
      <dgm:prSet custT="1"/>
      <dgm:spPr/>
      <dgm:t>
        <a:bodyPr/>
        <a:lstStyle/>
        <a:p>
          <a:endParaRPr lang="zh-CN" altLang="en-US" sz="1400" b="1"/>
        </a:p>
      </dgm:t>
    </dgm:pt>
    <dgm:pt modelId="{C44342E8-6931-4DF9-A863-376189AA9945}">
      <dgm:prSet phldrT="[文本]" custT="1"/>
      <dgm:spPr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CN" altLang="en-US" sz="2000" b="1" dirty="0" smtClean="0"/>
            <a:t>圆周缝边</a:t>
          </a:r>
          <a:endParaRPr lang="zh-CN" altLang="en-US" sz="2000" b="1" dirty="0"/>
        </a:p>
      </dgm:t>
    </dgm:pt>
    <dgm:pt modelId="{C604E4F4-9FEE-49B1-9A88-714535F39671}" type="parTrans" cxnId="{68287B06-1D2A-47E4-B133-5F73FE35C2BF}">
      <dgm:prSet/>
      <dgm:spPr/>
      <dgm:t>
        <a:bodyPr/>
        <a:lstStyle/>
        <a:p>
          <a:endParaRPr lang="zh-CN" altLang="en-US" sz="1600" b="1"/>
        </a:p>
      </dgm:t>
    </dgm:pt>
    <dgm:pt modelId="{5DE7B94A-0E01-4A5A-AFDF-903CE0B565A3}" type="sibTrans" cxnId="{68287B06-1D2A-47E4-B133-5F73FE35C2BF}">
      <dgm:prSet/>
      <dgm:spPr/>
      <dgm:t>
        <a:bodyPr/>
        <a:lstStyle/>
        <a:p>
          <a:endParaRPr lang="zh-CN" altLang="en-US" sz="1600" b="1"/>
        </a:p>
      </dgm:t>
    </dgm:pt>
    <dgm:pt modelId="{744A954D-0739-42DE-BCE2-D67CBB220BAC}" type="pres">
      <dgm:prSet presAssocID="{F7C9B7BD-F95F-4491-A3DA-FF2F60276B3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097CB5C-BE7B-4714-B68F-47FD08071A23}" type="pres">
      <dgm:prSet presAssocID="{772325D5-C74C-4728-8344-C66676E4054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4BC815-B55B-4256-B4F5-395E99EED99E}" type="pres">
      <dgm:prSet presAssocID="{55D0E3F9-D2DC-4AD7-AFE7-631B1AAD5853}" presName="sibTrans" presStyleLbl="sibTrans2D1" presStyleIdx="0" presStyleCnt="5"/>
      <dgm:spPr/>
      <dgm:t>
        <a:bodyPr/>
        <a:lstStyle/>
        <a:p>
          <a:endParaRPr lang="zh-CN" altLang="en-US"/>
        </a:p>
      </dgm:t>
    </dgm:pt>
    <dgm:pt modelId="{81E2ED52-E400-420A-B44C-180AF8B809FA}" type="pres">
      <dgm:prSet presAssocID="{55D0E3F9-D2DC-4AD7-AFE7-631B1AAD5853}" presName="connectorText" presStyleLbl="sibTrans2D1" presStyleIdx="0" presStyleCnt="5"/>
      <dgm:spPr/>
      <dgm:t>
        <a:bodyPr/>
        <a:lstStyle/>
        <a:p>
          <a:endParaRPr lang="zh-CN" altLang="en-US"/>
        </a:p>
      </dgm:t>
    </dgm:pt>
    <dgm:pt modelId="{74794564-71F6-4AE0-9D63-F03E009F890C}" type="pres">
      <dgm:prSet presAssocID="{A1D9CD19-50E9-4EA0-A884-8D461092714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F879EA9-8A4F-40DF-B4EA-5F74C674A443}" type="pres">
      <dgm:prSet presAssocID="{38F8BC4D-AE59-4900-AA72-A707648036E7}" presName="sibTrans" presStyleLbl="sibTrans2D1" presStyleIdx="1" presStyleCnt="5"/>
      <dgm:spPr/>
      <dgm:t>
        <a:bodyPr/>
        <a:lstStyle/>
        <a:p>
          <a:endParaRPr lang="zh-CN" altLang="en-US"/>
        </a:p>
      </dgm:t>
    </dgm:pt>
    <dgm:pt modelId="{E28E6582-DE5E-4B80-9047-31B62104A8B5}" type="pres">
      <dgm:prSet presAssocID="{38F8BC4D-AE59-4900-AA72-A707648036E7}" presName="connectorText" presStyleLbl="sibTrans2D1" presStyleIdx="1" presStyleCnt="5"/>
      <dgm:spPr/>
      <dgm:t>
        <a:bodyPr/>
        <a:lstStyle/>
        <a:p>
          <a:endParaRPr lang="zh-CN" altLang="en-US"/>
        </a:p>
      </dgm:t>
    </dgm:pt>
    <dgm:pt modelId="{C2B6776B-3FB4-4788-9A4D-13C00006C822}" type="pres">
      <dgm:prSet presAssocID="{36612B0A-D480-4C11-9490-77E56D3B8BD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17B68A1-87A1-4A20-8A40-B767E238E75A}" type="pres">
      <dgm:prSet presAssocID="{949E2D82-438E-4763-BD47-0E432B9E1A78}" presName="sibTrans" presStyleLbl="sibTrans2D1" presStyleIdx="2" presStyleCnt="5"/>
      <dgm:spPr/>
      <dgm:t>
        <a:bodyPr/>
        <a:lstStyle/>
        <a:p>
          <a:endParaRPr lang="zh-CN" altLang="en-US"/>
        </a:p>
      </dgm:t>
    </dgm:pt>
    <dgm:pt modelId="{3D8CAF79-8581-4096-B01C-42BC79782960}" type="pres">
      <dgm:prSet presAssocID="{949E2D82-438E-4763-BD47-0E432B9E1A78}" presName="connectorText" presStyleLbl="sibTrans2D1" presStyleIdx="2" presStyleCnt="5"/>
      <dgm:spPr/>
      <dgm:t>
        <a:bodyPr/>
        <a:lstStyle/>
        <a:p>
          <a:endParaRPr lang="zh-CN" altLang="en-US"/>
        </a:p>
      </dgm:t>
    </dgm:pt>
    <dgm:pt modelId="{AB6A3556-C057-45BC-A5CC-EB2005E0EAE8}" type="pres">
      <dgm:prSet presAssocID="{CBDEDE26-C4FA-4894-8F37-0BE72F99955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AD95F3-E406-4C28-A186-E9C1E5BBE8C3}" type="pres">
      <dgm:prSet presAssocID="{760723D0-70EE-4E27-8FA9-D3970D2C210E}" presName="sibTrans" presStyleLbl="sibTrans2D1" presStyleIdx="3" presStyleCnt="5"/>
      <dgm:spPr/>
      <dgm:t>
        <a:bodyPr/>
        <a:lstStyle/>
        <a:p>
          <a:endParaRPr lang="zh-CN" altLang="en-US"/>
        </a:p>
      </dgm:t>
    </dgm:pt>
    <dgm:pt modelId="{A50D8114-8FEE-404C-B469-DEF7F3FCB163}" type="pres">
      <dgm:prSet presAssocID="{760723D0-70EE-4E27-8FA9-D3970D2C210E}" presName="connectorText" presStyleLbl="sibTrans2D1" presStyleIdx="3" presStyleCnt="5"/>
      <dgm:spPr/>
      <dgm:t>
        <a:bodyPr/>
        <a:lstStyle/>
        <a:p>
          <a:endParaRPr lang="zh-CN" altLang="en-US"/>
        </a:p>
      </dgm:t>
    </dgm:pt>
    <dgm:pt modelId="{97CD6C32-6C25-4673-9D10-E93D65C0127E}" type="pres">
      <dgm:prSet presAssocID="{1830D936-A1D9-4CC0-AD5D-B90FE98E00B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791D5D9-F2D9-46F0-8D9D-DBC19D22839E}" type="pres">
      <dgm:prSet presAssocID="{49FAA6F3-9E5F-4787-B7C8-D95A84E80BEF}" presName="sibTrans" presStyleLbl="sibTrans2D1" presStyleIdx="4" presStyleCnt="5"/>
      <dgm:spPr/>
      <dgm:t>
        <a:bodyPr/>
        <a:lstStyle/>
        <a:p>
          <a:endParaRPr lang="zh-CN" altLang="en-US"/>
        </a:p>
      </dgm:t>
    </dgm:pt>
    <dgm:pt modelId="{F44FD360-6B34-40C7-B2DC-D22018BC5C83}" type="pres">
      <dgm:prSet presAssocID="{49FAA6F3-9E5F-4787-B7C8-D95A84E80BEF}" presName="connectorText" presStyleLbl="sibTrans2D1" presStyleIdx="4" presStyleCnt="5"/>
      <dgm:spPr/>
      <dgm:t>
        <a:bodyPr/>
        <a:lstStyle/>
        <a:p>
          <a:endParaRPr lang="zh-CN" altLang="en-US"/>
        </a:p>
      </dgm:t>
    </dgm:pt>
    <dgm:pt modelId="{FD86956D-615C-4E87-B49C-2A1FFFA4216F}" type="pres">
      <dgm:prSet presAssocID="{C44342E8-6931-4DF9-A863-376189AA994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0ECB6BC-DABC-4091-A838-A3987BF6DE1F}" type="presOf" srcId="{949E2D82-438E-4763-BD47-0E432B9E1A78}" destId="{B17B68A1-87A1-4A20-8A40-B767E238E75A}" srcOrd="0" destOrd="0" presId="urn:microsoft.com/office/officeart/2005/8/layout/process5"/>
    <dgm:cxn modelId="{DF919352-23A1-4AC9-A7E2-A866DE6DBA1E}" type="presOf" srcId="{760723D0-70EE-4E27-8FA9-D3970D2C210E}" destId="{FFAD95F3-E406-4C28-A186-E9C1E5BBE8C3}" srcOrd="0" destOrd="0" presId="urn:microsoft.com/office/officeart/2005/8/layout/process5"/>
    <dgm:cxn modelId="{E506D353-9E03-4788-A646-AFB12A7F5B62}" type="presOf" srcId="{38F8BC4D-AE59-4900-AA72-A707648036E7}" destId="{E28E6582-DE5E-4B80-9047-31B62104A8B5}" srcOrd="1" destOrd="0" presId="urn:microsoft.com/office/officeart/2005/8/layout/process5"/>
    <dgm:cxn modelId="{4E9D6575-B216-4048-9D81-7E9EDF939044}" srcId="{F7C9B7BD-F95F-4491-A3DA-FF2F60276B3D}" destId="{CBDEDE26-C4FA-4894-8F37-0BE72F99955C}" srcOrd="3" destOrd="0" parTransId="{81524230-F50D-47BD-8503-6C85236C57FE}" sibTransId="{760723D0-70EE-4E27-8FA9-D3970D2C210E}"/>
    <dgm:cxn modelId="{8F126C85-BECF-491D-A436-90B83C968008}" srcId="{F7C9B7BD-F95F-4491-A3DA-FF2F60276B3D}" destId="{772325D5-C74C-4728-8344-C66676E4054C}" srcOrd="0" destOrd="0" parTransId="{47FE22A7-F0A6-437B-950F-494EF3328A53}" sibTransId="{55D0E3F9-D2DC-4AD7-AFE7-631B1AAD5853}"/>
    <dgm:cxn modelId="{82D07B78-6803-43C5-A941-EA649A58BD2E}" type="presOf" srcId="{1830D936-A1D9-4CC0-AD5D-B90FE98E00BE}" destId="{97CD6C32-6C25-4673-9D10-E93D65C0127E}" srcOrd="0" destOrd="0" presId="urn:microsoft.com/office/officeart/2005/8/layout/process5"/>
    <dgm:cxn modelId="{959B0900-C408-4ADC-BEC7-39E38AA9993A}" type="presOf" srcId="{760723D0-70EE-4E27-8FA9-D3970D2C210E}" destId="{A50D8114-8FEE-404C-B469-DEF7F3FCB163}" srcOrd="1" destOrd="0" presId="urn:microsoft.com/office/officeart/2005/8/layout/process5"/>
    <dgm:cxn modelId="{9C1AEE00-B15D-4063-94F4-9FB15C34F546}" type="presOf" srcId="{C44342E8-6931-4DF9-A863-376189AA9945}" destId="{FD86956D-615C-4E87-B49C-2A1FFFA4216F}" srcOrd="0" destOrd="0" presId="urn:microsoft.com/office/officeart/2005/8/layout/process5"/>
    <dgm:cxn modelId="{D6576F8B-E22C-4EA2-8857-8B198B9B3EFD}" type="presOf" srcId="{55D0E3F9-D2DC-4AD7-AFE7-631B1AAD5853}" destId="{81E2ED52-E400-420A-B44C-180AF8B809FA}" srcOrd="1" destOrd="0" presId="urn:microsoft.com/office/officeart/2005/8/layout/process5"/>
    <dgm:cxn modelId="{B1AA0A28-1559-4CBD-AA1C-92AC254B449F}" type="presOf" srcId="{772325D5-C74C-4728-8344-C66676E4054C}" destId="{A097CB5C-BE7B-4714-B68F-47FD08071A23}" srcOrd="0" destOrd="0" presId="urn:microsoft.com/office/officeart/2005/8/layout/process5"/>
    <dgm:cxn modelId="{6281DE7F-22B6-4895-A626-A8891EB65231}" srcId="{F7C9B7BD-F95F-4491-A3DA-FF2F60276B3D}" destId="{1830D936-A1D9-4CC0-AD5D-B90FE98E00BE}" srcOrd="4" destOrd="0" parTransId="{59932805-74DD-4632-9C20-6E507176A108}" sibTransId="{49FAA6F3-9E5F-4787-B7C8-D95A84E80BEF}"/>
    <dgm:cxn modelId="{ACFD63ED-308B-49CD-83AA-1BFFA3908617}" type="presOf" srcId="{55D0E3F9-D2DC-4AD7-AFE7-631B1AAD5853}" destId="{D64BC815-B55B-4256-B4F5-395E99EED99E}" srcOrd="0" destOrd="0" presId="urn:microsoft.com/office/officeart/2005/8/layout/process5"/>
    <dgm:cxn modelId="{8707070A-C978-4DB3-8ADF-D13C60DE7CA4}" type="presOf" srcId="{949E2D82-438E-4763-BD47-0E432B9E1A78}" destId="{3D8CAF79-8581-4096-B01C-42BC79782960}" srcOrd="1" destOrd="0" presId="urn:microsoft.com/office/officeart/2005/8/layout/process5"/>
    <dgm:cxn modelId="{4AEE3A23-BFC1-42C3-B90E-5BF7FDB9B4D4}" type="presOf" srcId="{49FAA6F3-9E5F-4787-B7C8-D95A84E80BEF}" destId="{E791D5D9-F2D9-46F0-8D9D-DBC19D22839E}" srcOrd="0" destOrd="0" presId="urn:microsoft.com/office/officeart/2005/8/layout/process5"/>
    <dgm:cxn modelId="{D6200012-F91E-4525-90FF-385A7AEB6FB9}" srcId="{F7C9B7BD-F95F-4491-A3DA-FF2F60276B3D}" destId="{A1D9CD19-50E9-4EA0-A884-8D4610927140}" srcOrd="1" destOrd="0" parTransId="{CA87F372-7102-4332-96F1-54B23C19E5F8}" sibTransId="{38F8BC4D-AE59-4900-AA72-A707648036E7}"/>
    <dgm:cxn modelId="{D84F2737-0305-4D84-83AB-A67674CA6973}" type="presOf" srcId="{F7C9B7BD-F95F-4491-A3DA-FF2F60276B3D}" destId="{744A954D-0739-42DE-BCE2-D67CBB220BAC}" srcOrd="0" destOrd="0" presId="urn:microsoft.com/office/officeart/2005/8/layout/process5"/>
    <dgm:cxn modelId="{5A3FF0F8-4550-4371-9436-40F577674B94}" type="presOf" srcId="{A1D9CD19-50E9-4EA0-A884-8D4610927140}" destId="{74794564-71F6-4AE0-9D63-F03E009F890C}" srcOrd="0" destOrd="0" presId="urn:microsoft.com/office/officeart/2005/8/layout/process5"/>
    <dgm:cxn modelId="{68287B06-1D2A-47E4-B133-5F73FE35C2BF}" srcId="{F7C9B7BD-F95F-4491-A3DA-FF2F60276B3D}" destId="{C44342E8-6931-4DF9-A863-376189AA9945}" srcOrd="5" destOrd="0" parTransId="{C604E4F4-9FEE-49B1-9A88-714535F39671}" sibTransId="{5DE7B94A-0E01-4A5A-AFDF-903CE0B565A3}"/>
    <dgm:cxn modelId="{708E07A3-29ED-4A24-98BF-ADA9DC035087}" type="presOf" srcId="{36612B0A-D480-4C11-9490-77E56D3B8BD6}" destId="{C2B6776B-3FB4-4788-9A4D-13C00006C822}" srcOrd="0" destOrd="0" presId="urn:microsoft.com/office/officeart/2005/8/layout/process5"/>
    <dgm:cxn modelId="{8E12457C-16A6-4091-AA79-FD439DE038C9}" srcId="{F7C9B7BD-F95F-4491-A3DA-FF2F60276B3D}" destId="{36612B0A-D480-4C11-9490-77E56D3B8BD6}" srcOrd="2" destOrd="0" parTransId="{A4850585-0443-49B6-9167-20358F82B3D8}" sibTransId="{949E2D82-438E-4763-BD47-0E432B9E1A78}"/>
    <dgm:cxn modelId="{ED41D72B-8246-4500-A065-9533DDBC60F8}" type="presOf" srcId="{49FAA6F3-9E5F-4787-B7C8-D95A84E80BEF}" destId="{F44FD360-6B34-40C7-B2DC-D22018BC5C83}" srcOrd="1" destOrd="0" presId="urn:microsoft.com/office/officeart/2005/8/layout/process5"/>
    <dgm:cxn modelId="{B2FFF77B-D28A-4D40-AACB-6E1C991000AB}" type="presOf" srcId="{38F8BC4D-AE59-4900-AA72-A707648036E7}" destId="{BF879EA9-8A4F-40DF-B4EA-5F74C674A443}" srcOrd="0" destOrd="0" presId="urn:microsoft.com/office/officeart/2005/8/layout/process5"/>
    <dgm:cxn modelId="{C36F1858-8070-4EB4-9904-51C87805BD66}" type="presOf" srcId="{CBDEDE26-C4FA-4894-8F37-0BE72F99955C}" destId="{AB6A3556-C057-45BC-A5CC-EB2005E0EAE8}" srcOrd="0" destOrd="0" presId="urn:microsoft.com/office/officeart/2005/8/layout/process5"/>
    <dgm:cxn modelId="{1C51BECB-E289-4D88-9DE9-D889D48DD18F}" type="presParOf" srcId="{744A954D-0739-42DE-BCE2-D67CBB220BAC}" destId="{A097CB5C-BE7B-4714-B68F-47FD08071A23}" srcOrd="0" destOrd="0" presId="urn:microsoft.com/office/officeart/2005/8/layout/process5"/>
    <dgm:cxn modelId="{A25AEF63-7437-4A50-8C9E-8DB8DD27D185}" type="presParOf" srcId="{744A954D-0739-42DE-BCE2-D67CBB220BAC}" destId="{D64BC815-B55B-4256-B4F5-395E99EED99E}" srcOrd="1" destOrd="0" presId="urn:microsoft.com/office/officeart/2005/8/layout/process5"/>
    <dgm:cxn modelId="{EE4A9F7F-B9EC-4238-B5A9-03597FC27B7F}" type="presParOf" srcId="{D64BC815-B55B-4256-B4F5-395E99EED99E}" destId="{81E2ED52-E400-420A-B44C-180AF8B809FA}" srcOrd="0" destOrd="0" presId="urn:microsoft.com/office/officeart/2005/8/layout/process5"/>
    <dgm:cxn modelId="{3A17F422-7C41-44A0-9FD4-B30C356F841C}" type="presParOf" srcId="{744A954D-0739-42DE-BCE2-D67CBB220BAC}" destId="{74794564-71F6-4AE0-9D63-F03E009F890C}" srcOrd="2" destOrd="0" presId="urn:microsoft.com/office/officeart/2005/8/layout/process5"/>
    <dgm:cxn modelId="{679E83B1-D55B-4099-A80E-FD75383EC3F1}" type="presParOf" srcId="{744A954D-0739-42DE-BCE2-D67CBB220BAC}" destId="{BF879EA9-8A4F-40DF-B4EA-5F74C674A443}" srcOrd="3" destOrd="0" presId="urn:microsoft.com/office/officeart/2005/8/layout/process5"/>
    <dgm:cxn modelId="{E95F9648-2446-4D43-B55A-8AAFFC7EBE12}" type="presParOf" srcId="{BF879EA9-8A4F-40DF-B4EA-5F74C674A443}" destId="{E28E6582-DE5E-4B80-9047-31B62104A8B5}" srcOrd="0" destOrd="0" presId="urn:microsoft.com/office/officeart/2005/8/layout/process5"/>
    <dgm:cxn modelId="{C37DA14A-786F-40C4-957E-6181DF1D3119}" type="presParOf" srcId="{744A954D-0739-42DE-BCE2-D67CBB220BAC}" destId="{C2B6776B-3FB4-4788-9A4D-13C00006C822}" srcOrd="4" destOrd="0" presId="urn:microsoft.com/office/officeart/2005/8/layout/process5"/>
    <dgm:cxn modelId="{2720F288-0697-459B-8839-BBA185EAF597}" type="presParOf" srcId="{744A954D-0739-42DE-BCE2-D67CBB220BAC}" destId="{B17B68A1-87A1-4A20-8A40-B767E238E75A}" srcOrd="5" destOrd="0" presId="urn:microsoft.com/office/officeart/2005/8/layout/process5"/>
    <dgm:cxn modelId="{37FE957C-0BAE-49C9-95A2-22398055B657}" type="presParOf" srcId="{B17B68A1-87A1-4A20-8A40-B767E238E75A}" destId="{3D8CAF79-8581-4096-B01C-42BC79782960}" srcOrd="0" destOrd="0" presId="urn:microsoft.com/office/officeart/2005/8/layout/process5"/>
    <dgm:cxn modelId="{FC635811-803D-4B02-90EC-87E7F351B071}" type="presParOf" srcId="{744A954D-0739-42DE-BCE2-D67CBB220BAC}" destId="{AB6A3556-C057-45BC-A5CC-EB2005E0EAE8}" srcOrd="6" destOrd="0" presId="urn:microsoft.com/office/officeart/2005/8/layout/process5"/>
    <dgm:cxn modelId="{C3E1D019-7991-4CC0-9DC5-FB6557D6B992}" type="presParOf" srcId="{744A954D-0739-42DE-BCE2-D67CBB220BAC}" destId="{FFAD95F3-E406-4C28-A186-E9C1E5BBE8C3}" srcOrd="7" destOrd="0" presId="urn:microsoft.com/office/officeart/2005/8/layout/process5"/>
    <dgm:cxn modelId="{6EA5835C-0A21-4FDC-B594-03C10DD3081E}" type="presParOf" srcId="{FFAD95F3-E406-4C28-A186-E9C1E5BBE8C3}" destId="{A50D8114-8FEE-404C-B469-DEF7F3FCB163}" srcOrd="0" destOrd="0" presId="urn:microsoft.com/office/officeart/2005/8/layout/process5"/>
    <dgm:cxn modelId="{329AB1B5-C5EB-4759-B541-074C1FEB9EA8}" type="presParOf" srcId="{744A954D-0739-42DE-BCE2-D67CBB220BAC}" destId="{97CD6C32-6C25-4673-9D10-E93D65C0127E}" srcOrd="8" destOrd="0" presId="urn:microsoft.com/office/officeart/2005/8/layout/process5"/>
    <dgm:cxn modelId="{2CE4C21C-CAB6-4EE7-95C4-6695F300A57F}" type="presParOf" srcId="{744A954D-0739-42DE-BCE2-D67CBB220BAC}" destId="{E791D5D9-F2D9-46F0-8D9D-DBC19D22839E}" srcOrd="9" destOrd="0" presId="urn:microsoft.com/office/officeart/2005/8/layout/process5"/>
    <dgm:cxn modelId="{380FE31F-84B4-4ADF-85F5-89113AFF60AF}" type="presParOf" srcId="{E791D5D9-F2D9-46F0-8D9D-DBC19D22839E}" destId="{F44FD360-6B34-40C7-B2DC-D22018BC5C83}" srcOrd="0" destOrd="0" presId="urn:microsoft.com/office/officeart/2005/8/layout/process5"/>
    <dgm:cxn modelId="{1196320B-F2D3-4407-A60C-28CBFB524A60}" type="presParOf" srcId="{744A954D-0739-42DE-BCE2-D67CBB220BAC}" destId="{FD86956D-615C-4E87-B49C-2A1FFFA4216F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7CB5C-BE7B-4714-B68F-47FD08071A23}">
      <dsp:nvSpPr>
        <dsp:cNvPr id="0" name=""/>
        <dsp:cNvSpPr/>
      </dsp:nvSpPr>
      <dsp:spPr>
        <a:xfrm>
          <a:off x="0" y="126944"/>
          <a:ext cx="1476639" cy="885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材料准备</a:t>
          </a:r>
          <a:endParaRPr lang="zh-CN" altLang="en-US" sz="2000" b="1" kern="1200" dirty="0"/>
        </a:p>
      </dsp:txBody>
      <dsp:txXfrm>
        <a:off x="25950" y="152894"/>
        <a:ext cx="1424739" cy="834083"/>
      </dsp:txXfrm>
    </dsp:sp>
    <dsp:sp modelId="{D64BC815-B55B-4256-B4F5-395E99EED99E}">
      <dsp:nvSpPr>
        <dsp:cNvPr id="0" name=""/>
        <dsp:cNvSpPr/>
      </dsp:nvSpPr>
      <dsp:spPr>
        <a:xfrm>
          <a:off x="1606584" y="386833"/>
          <a:ext cx="313047" cy="3662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b="1" kern="1200"/>
        </a:p>
      </dsp:txBody>
      <dsp:txXfrm>
        <a:off x="1606584" y="460074"/>
        <a:ext cx="219133" cy="219724"/>
      </dsp:txXfrm>
    </dsp:sp>
    <dsp:sp modelId="{74794564-71F6-4AE0-9D63-F03E009F890C}">
      <dsp:nvSpPr>
        <dsp:cNvPr id="0" name=""/>
        <dsp:cNvSpPr/>
      </dsp:nvSpPr>
      <dsp:spPr>
        <a:xfrm>
          <a:off x="2067295" y="126944"/>
          <a:ext cx="1476639" cy="885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70669"/>
                <a:satOff val="-2046"/>
                <a:lumOff val="-78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470669"/>
                <a:satOff val="-2046"/>
                <a:lumOff val="-78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470669"/>
                <a:satOff val="-2046"/>
                <a:lumOff val="-78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/>
            <a:t>Tyvek</a:t>
          </a:r>
          <a:r>
            <a:rPr lang="zh-CN" altLang="en-US" sz="2000" b="1" kern="1200" dirty="0" smtClean="0"/>
            <a:t>拼接</a:t>
          </a:r>
          <a:endParaRPr lang="zh-CN" altLang="en-US" sz="2000" b="1" kern="1200" dirty="0"/>
        </a:p>
      </dsp:txBody>
      <dsp:txXfrm>
        <a:off x="2093245" y="152894"/>
        <a:ext cx="1424739" cy="834083"/>
      </dsp:txXfrm>
    </dsp:sp>
    <dsp:sp modelId="{BF879EA9-8A4F-40DF-B4EA-5F74C674A443}">
      <dsp:nvSpPr>
        <dsp:cNvPr id="0" name=""/>
        <dsp:cNvSpPr/>
      </dsp:nvSpPr>
      <dsp:spPr>
        <a:xfrm>
          <a:off x="3673880" y="386833"/>
          <a:ext cx="313047" cy="3662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b="1" kern="1200" dirty="0"/>
        </a:p>
      </dsp:txBody>
      <dsp:txXfrm>
        <a:off x="3673880" y="460074"/>
        <a:ext cx="219133" cy="219724"/>
      </dsp:txXfrm>
    </dsp:sp>
    <dsp:sp modelId="{C2B6776B-3FB4-4788-9A4D-13C00006C822}">
      <dsp:nvSpPr>
        <dsp:cNvPr id="0" name=""/>
        <dsp:cNvSpPr/>
      </dsp:nvSpPr>
      <dsp:spPr>
        <a:xfrm>
          <a:off x="4134591" y="126944"/>
          <a:ext cx="1476639" cy="885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941338"/>
                <a:satOff val="-4091"/>
                <a:lumOff val="-156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941338"/>
                <a:satOff val="-4091"/>
                <a:lumOff val="-156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941338"/>
                <a:satOff val="-4091"/>
                <a:lumOff val="-156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材料裁剪</a:t>
          </a:r>
          <a:endParaRPr lang="zh-CN" altLang="en-US" sz="2000" b="1" kern="1200" dirty="0"/>
        </a:p>
      </dsp:txBody>
      <dsp:txXfrm>
        <a:off x="4160541" y="152894"/>
        <a:ext cx="1424739" cy="834083"/>
      </dsp:txXfrm>
    </dsp:sp>
    <dsp:sp modelId="{B17B68A1-87A1-4A20-8A40-B767E238E75A}">
      <dsp:nvSpPr>
        <dsp:cNvPr id="0" name=""/>
        <dsp:cNvSpPr/>
      </dsp:nvSpPr>
      <dsp:spPr>
        <a:xfrm>
          <a:off x="5741175" y="386833"/>
          <a:ext cx="313047" cy="3662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b="1" kern="1200"/>
        </a:p>
      </dsp:txBody>
      <dsp:txXfrm>
        <a:off x="5741175" y="460074"/>
        <a:ext cx="219133" cy="219724"/>
      </dsp:txXfrm>
    </dsp:sp>
    <dsp:sp modelId="{AB6A3556-C057-45BC-A5CC-EB2005E0EAE8}">
      <dsp:nvSpPr>
        <dsp:cNvPr id="0" name=""/>
        <dsp:cNvSpPr/>
      </dsp:nvSpPr>
      <dsp:spPr>
        <a:xfrm>
          <a:off x="6201887" y="126944"/>
          <a:ext cx="1476639" cy="885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412007"/>
                <a:satOff val="-6137"/>
                <a:lumOff val="-2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412007"/>
                <a:satOff val="-6137"/>
                <a:lumOff val="-2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412007"/>
                <a:satOff val="-6137"/>
                <a:lumOff val="-2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袋体开孔</a:t>
          </a:r>
          <a:endParaRPr lang="zh-CN" altLang="en-US" sz="2000" b="1" kern="1200" dirty="0"/>
        </a:p>
      </dsp:txBody>
      <dsp:txXfrm>
        <a:off x="6227837" y="152894"/>
        <a:ext cx="1424739" cy="834083"/>
      </dsp:txXfrm>
    </dsp:sp>
    <dsp:sp modelId="{FFAD95F3-E406-4C28-A186-E9C1E5BBE8C3}">
      <dsp:nvSpPr>
        <dsp:cNvPr id="0" name=""/>
        <dsp:cNvSpPr/>
      </dsp:nvSpPr>
      <dsp:spPr>
        <a:xfrm>
          <a:off x="7808471" y="386833"/>
          <a:ext cx="313047" cy="3662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b="1" kern="1200"/>
        </a:p>
      </dsp:txBody>
      <dsp:txXfrm>
        <a:off x="7808471" y="460074"/>
        <a:ext cx="219133" cy="219724"/>
      </dsp:txXfrm>
    </dsp:sp>
    <dsp:sp modelId="{97CD6C32-6C25-4673-9D10-E93D65C0127E}">
      <dsp:nvSpPr>
        <dsp:cNvPr id="0" name=""/>
        <dsp:cNvSpPr/>
      </dsp:nvSpPr>
      <dsp:spPr>
        <a:xfrm>
          <a:off x="8269183" y="126944"/>
          <a:ext cx="1476639" cy="885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882676"/>
                <a:satOff val="-8182"/>
                <a:lumOff val="-313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882676"/>
                <a:satOff val="-8182"/>
                <a:lumOff val="-313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882676"/>
                <a:satOff val="-8182"/>
                <a:lumOff val="-313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封口热合</a:t>
          </a:r>
          <a:endParaRPr lang="zh-CN" altLang="en-US" sz="2000" b="1" kern="1200" dirty="0"/>
        </a:p>
      </dsp:txBody>
      <dsp:txXfrm>
        <a:off x="8295133" y="152894"/>
        <a:ext cx="1424739" cy="834083"/>
      </dsp:txXfrm>
    </dsp:sp>
    <dsp:sp modelId="{E791D5D9-F2D9-46F0-8D9D-DBC19D22839E}">
      <dsp:nvSpPr>
        <dsp:cNvPr id="0" name=""/>
        <dsp:cNvSpPr/>
      </dsp:nvSpPr>
      <dsp:spPr>
        <a:xfrm>
          <a:off x="9875767" y="386833"/>
          <a:ext cx="313047" cy="3662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b="1" kern="1200"/>
        </a:p>
      </dsp:txBody>
      <dsp:txXfrm>
        <a:off x="9875767" y="460074"/>
        <a:ext cx="219133" cy="219724"/>
      </dsp:txXfrm>
    </dsp:sp>
    <dsp:sp modelId="{FD86956D-615C-4E87-B49C-2A1FFFA4216F}">
      <dsp:nvSpPr>
        <dsp:cNvPr id="0" name=""/>
        <dsp:cNvSpPr/>
      </dsp:nvSpPr>
      <dsp:spPr>
        <a:xfrm>
          <a:off x="10336479" y="126944"/>
          <a:ext cx="1476639" cy="885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圆周缝边</a:t>
          </a:r>
          <a:endParaRPr lang="zh-CN" altLang="en-US" sz="2000" b="1" kern="1200" dirty="0"/>
        </a:p>
      </dsp:txBody>
      <dsp:txXfrm>
        <a:off x="10362429" y="152894"/>
        <a:ext cx="1424739" cy="834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7B082-D863-4263-BD26-E5FE412D4DFA}" type="datetimeFigureOut">
              <a:rPr lang="zh-CN" altLang="en-US" smtClean="0"/>
              <a:t>2018-10-9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73EE8-8BEB-4BE5-979E-E54DCFD84E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90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A0A5E-77C4-4248-8A74-0B6B8A09185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718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F243-5ACB-4115-A2C1-2769343F23A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859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84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C3142-2C27-4C6E-9B1E-103305C0505B}" type="datetimeFigureOut">
              <a:rPr lang="zh-CN" altLang="en-US" smtClean="0"/>
              <a:t>2018-10-9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BEB2-7A77-4F2F-8EBE-CA47137E3C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21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C3142-2C27-4C6E-9B1E-103305C0505B}" type="datetimeFigureOut">
              <a:rPr lang="zh-CN" altLang="en-US" smtClean="0"/>
              <a:t>2018-10-9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BEB2-7A77-4F2F-8EBE-CA47137E3C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4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C3142-2C27-4C6E-9B1E-103305C0505B}" type="datetimeFigureOut">
              <a:rPr lang="zh-CN" altLang="en-US" smtClean="0"/>
              <a:t>2018-10-9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BEB2-7A77-4F2F-8EBE-CA47137E3C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48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C3142-2C27-4C6E-9B1E-103305C0505B}" type="datetimeFigureOut">
              <a:rPr lang="zh-CN" altLang="en-US" smtClean="0"/>
              <a:t>2018-10-9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BEB2-7A77-4F2F-8EBE-CA47137E3C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02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C3142-2C27-4C6E-9B1E-103305C0505B}" type="datetimeFigureOut">
              <a:rPr lang="zh-CN" altLang="en-US" smtClean="0"/>
              <a:t>2018-10-9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BEB2-7A77-4F2F-8EBE-CA47137E3C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68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C3142-2C27-4C6E-9B1E-103305C0505B}" type="datetimeFigureOut">
              <a:rPr lang="zh-CN" altLang="en-US" smtClean="0"/>
              <a:t>2018-10-9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BEB2-7A77-4F2F-8EBE-CA47137E3C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52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C3142-2C27-4C6E-9B1E-103305C0505B}" type="datetimeFigureOut">
              <a:rPr lang="zh-CN" altLang="en-US" smtClean="0"/>
              <a:t>2018-10-9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BEB2-7A77-4F2F-8EBE-CA47137E3C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47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C3142-2C27-4C6E-9B1E-103305C0505B}" type="datetimeFigureOut">
              <a:rPr lang="zh-CN" altLang="en-US" smtClean="0"/>
              <a:t>2018-10-9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BEB2-7A77-4F2F-8EBE-CA47137E3C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81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C3142-2C27-4C6E-9B1E-103305C0505B}" type="datetimeFigureOut">
              <a:rPr lang="zh-CN" altLang="en-US" smtClean="0"/>
              <a:t>2018-10-9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BEB2-7A77-4F2F-8EBE-CA47137E3C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70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C3142-2C27-4C6E-9B1E-103305C0505B}" type="datetimeFigureOut">
              <a:rPr lang="zh-CN" altLang="en-US" smtClean="0"/>
              <a:t>2018-10-9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BEB2-7A77-4F2F-8EBE-CA47137E3C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721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C3142-2C27-4C6E-9B1E-103305C0505B}" type="datetimeFigureOut">
              <a:rPr lang="zh-CN" altLang="en-US" smtClean="0"/>
              <a:t>2018-10-9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BEB2-7A77-4F2F-8EBE-CA47137E3C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69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C3142-2C27-4C6E-9B1E-103305C0505B}" type="datetimeFigureOut">
              <a:rPr lang="zh-CN" altLang="en-US" smtClean="0"/>
              <a:t>2018-10-9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4BEB2-7A77-4F2F-8EBE-CA47137E3C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62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12425" y="543629"/>
            <a:ext cx="9144000" cy="2387600"/>
          </a:xfrm>
        </p:spPr>
        <p:txBody>
          <a:bodyPr/>
          <a:lstStyle/>
          <a:p>
            <a:r>
              <a:rPr lang="zh-CN" altLang="en-US" dirty="0" smtClean="0"/>
              <a:t>缪子探测器阵列进展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3159889"/>
            <a:ext cx="12191999" cy="2511706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2800" dirty="0" smtClean="0"/>
              <a:t>西藏林芝</a:t>
            </a:r>
            <a:r>
              <a:rPr lang="en-US" altLang="zh-CN" sz="2800" dirty="0" smtClean="0"/>
              <a:t>.LHAASO</a:t>
            </a:r>
            <a:r>
              <a:rPr lang="zh-CN" altLang="en-US" sz="2800" dirty="0" smtClean="0"/>
              <a:t>第二次合作组会</a:t>
            </a:r>
            <a:endParaRPr lang="en-US" altLang="zh-CN" sz="2800" dirty="0" smtClean="0"/>
          </a:p>
          <a:p>
            <a:r>
              <a:rPr lang="zh-CN" altLang="en-US" sz="2800" dirty="0" smtClean="0"/>
              <a:t>肖</a:t>
            </a:r>
            <a:r>
              <a:rPr lang="zh-CN" altLang="en-US" sz="2800" dirty="0" smtClean="0"/>
              <a:t>刚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MD</a:t>
            </a:r>
            <a:r>
              <a:rPr lang="zh-CN" altLang="en-US" sz="2800" dirty="0" smtClean="0"/>
              <a:t>工作组（肖刚，张毅，</a:t>
            </a:r>
            <a:r>
              <a:rPr lang="zh-CN" altLang="en-US" sz="2800" dirty="0"/>
              <a:t>冯少</a:t>
            </a:r>
            <a:r>
              <a:rPr lang="zh-CN" altLang="en-US" sz="2800" dirty="0" smtClean="0"/>
              <a:t>辉，王玲玉，左雄，李骢，代洪亮，程宁，王辉，赵世平等）</a:t>
            </a:r>
            <a:endParaRPr lang="en-US" altLang="zh-CN" sz="2800" dirty="0" smtClean="0"/>
          </a:p>
          <a:p>
            <a:r>
              <a:rPr lang="en-US" altLang="zh-CN" dirty="0"/>
              <a:t>2</a:t>
            </a:r>
            <a:r>
              <a:rPr lang="en-US" altLang="zh-CN" dirty="0" smtClean="0"/>
              <a:t>0181009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418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11" y="112901"/>
            <a:ext cx="4800911" cy="687820"/>
          </a:xfrm>
        </p:spPr>
        <p:txBody>
          <a:bodyPr>
            <a:noAutofit/>
          </a:bodyPr>
          <a:lstStyle/>
          <a:p>
            <a:r>
              <a:rPr lang="zh-CN" altLang="en-US" dirty="0" smtClean="0"/>
              <a:t>超纯水内衬层生产</a:t>
            </a:r>
            <a:endParaRPr lang="zh-CN" altLang="en-US" dirty="0"/>
          </a:p>
        </p:txBody>
      </p:sp>
      <p:graphicFrame>
        <p:nvGraphicFramePr>
          <p:cNvPr id="10" name="内容占位符 9"/>
          <p:cNvGraphicFramePr>
            <a:graphicFrameLocks noGrp="1"/>
          </p:cNvGraphicFramePr>
          <p:nvPr>
            <p:ph idx="1"/>
            <p:extLst/>
          </p:nvPr>
        </p:nvGraphicFramePr>
        <p:xfrm>
          <a:off x="187539" y="981309"/>
          <a:ext cx="11813119" cy="1139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19" y="5353302"/>
            <a:ext cx="1685524" cy="126312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40" y="3900431"/>
            <a:ext cx="1682601" cy="125987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45645" y="4854285"/>
            <a:ext cx="71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ea typeface="宋体" panose="02010600030101010101" pitchFamily="2" charset="-122"/>
              </a:rPr>
              <a:t>Tyvek</a:t>
            </a:r>
            <a:endParaRPr lang="zh-CN" altLang="en-US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70407" y="6300028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ea typeface="宋体" panose="02010600030101010101" pitchFamily="2" charset="-122"/>
              </a:rPr>
              <a:t>LDPE</a:t>
            </a:r>
            <a:endParaRPr lang="zh-CN" altLang="en-US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1" y="2535759"/>
            <a:ext cx="1667031" cy="125328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027459" y="3450842"/>
            <a:ext cx="721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ea typeface="宋体" panose="02010600030101010101" pitchFamily="2" charset="-122"/>
              </a:rPr>
              <a:t>EVOH</a:t>
            </a:r>
            <a:endParaRPr lang="zh-CN" altLang="en-US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603" y="3069785"/>
            <a:ext cx="1728192" cy="129300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603" y="4827661"/>
            <a:ext cx="1699143" cy="127027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757" y="5301208"/>
            <a:ext cx="1772008" cy="132900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0926" y="3893313"/>
            <a:ext cx="1732252" cy="130023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076" y="2541794"/>
            <a:ext cx="1736833" cy="130262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736" y="3020557"/>
            <a:ext cx="1656185" cy="129261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736" y="4750670"/>
            <a:ext cx="1656185" cy="134726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986" y="2497263"/>
            <a:ext cx="2604311" cy="1771617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5504" y="4397499"/>
            <a:ext cx="2655152" cy="199136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32870" y="438160"/>
            <a:ext cx="356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pc="200" dirty="0" smtClean="0">
                <a:latin typeface="+mn-ea"/>
              </a:rPr>
              <a:t>6</a:t>
            </a:r>
            <a:r>
              <a:rPr lang="zh-CN" altLang="en-US" sz="3200" b="1" dirty="0" smtClean="0">
                <a:latin typeface="+mn-ea"/>
              </a:rPr>
              <a:t>道工序顺序进行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 rot="20607366">
            <a:off x="5074637" y="4477304"/>
            <a:ext cx="228453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尺寸采用激光定位</a:t>
            </a:r>
            <a:endParaRPr lang="zh-CN" altLang="en-US" sz="20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rot="20556993">
            <a:off x="1329184" y="4221378"/>
            <a:ext cx="198002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食品级生产车间</a:t>
            </a:r>
            <a:endParaRPr lang="zh-CN" altLang="en-US" sz="20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 rot="20527766">
            <a:off x="8142506" y="3943220"/>
            <a:ext cx="300595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专门研发的弧形焊接设备</a:t>
            </a:r>
            <a:endParaRPr lang="zh-CN" altLang="en-US" sz="20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 rot="5400000">
            <a:off x="652636" y="2102600"/>
            <a:ext cx="510493" cy="311973"/>
            <a:chOff x="1606584" y="386833"/>
            <a:chExt cx="313047" cy="366206"/>
          </a:xfrm>
        </p:grpSpPr>
        <p:sp>
          <p:nvSpPr>
            <p:cNvPr id="35" name="右箭头 34"/>
            <p:cNvSpPr/>
            <p:nvPr/>
          </p:nvSpPr>
          <p:spPr>
            <a:xfrm>
              <a:off x="1606584" y="386833"/>
              <a:ext cx="313047" cy="36620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0" name="右箭头 4"/>
            <p:cNvSpPr/>
            <p:nvPr/>
          </p:nvSpPr>
          <p:spPr>
            <a:xfrm>
              <a:off x="1606584" y="460074"/>
              <a:ext cx="219133" cy="219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400" b="1" kern="1200"/>
            </a:p>
          </p:txBody>
        </p:sp>
      </p:grpSp>
      <p:grpSp>
        <p:nvGrpSpPr>
          <p:cNvPr id="42" name="组合 41"/>
          <p:cNvGrpSpPr/>
          <p:nvPr/>
        </p:nvGrpSpPr>
        <p:grpSpPr>
          <a:xfrm rot="5400000">
            <a:off x="2460744" y="2346215"/>
            <a:ext cx="1080944" cy="366207"/>
            <a:chOff x="3673879" y="386833"/>
            <a:chExt cx="313047" cy="366206"/>
          </a:xfrm>
        </p:grpSpPr>
        <p:sp>
          <p:nvSpPr>
            <p:cNvPr id="43" name="右箭头 42"/>
            <p:cNvSpPr/>
            <p:nvPr/>
          </p:nvSpPr>
          <p:spPr>
            <a:xfrm>
              <a:off x="3673879" y="386833"/>
              <a:ext cx="313047" cy="36620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3180011"/>
                <a:satOff val="20482"/>
                <a:lumOff val="-11863"/>
                <a:alphaOff val="0"/>
              </a:schemeClr>
            </a:fillRef>
            <a:effectRef idx="1">
              <a:schemeClr val="accent5">
                <a:hueOff val="-3180011"/>
                <a:satOff val="20482"/>
                <a:lumOff val="-11863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5" name="右箭头 4"/>
            <p:cNvSpPr/>
            <p:nvPr/>
          </p:nvSpPr>
          <p:spPr>
            <a:xfrm>
              <a:off x="3673879" y="460074"/>
              <a:ext cx="219133" cy="219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400" b="1" kern="1200"/>
            </a:p>
          </p:txBody>
        </p:sp>
      </p:grpSp>
      <p:grpSp>
        <p:nvGrpSpPr>
          <p:cNvPr id="46" name="组合 45"/>
          <p:cNvGrpSpPr/>
          <p:nvPr/>
        </p:nvGrpSpPr>
        <p:grpSpPr>
          <a:xfrm rot="5400000">
            <a:off x="4883305" y="2055091"/>
            <a:ext cx="469704" cy="366207"/>
            <a:chOff x="5741175" y="386833"/>
            <a:chExt cx="313047" cy="366206"/>
          </a:xfrm>
        </p:grpSpPr>
        <p:sp>
          <p:nvSpPr>
            <p:cNvPr id="47" name="右箭头 46"/>
            <p:cNvSpPr/>
            <p:nvPr/>
          </p:nvSpPr>
          <p:spPr>
            <a:xfrm>
              <a:off x="5741175" y="386833"/>
              <a:ext cx="313047" cy="36620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6360023"/>
                <a:satOff val="40964"/>
                <a:lumOff val="-23726"/>
                <a:alphaOff val="0"/>
              </a:schemeClr>
            </a:fillRef>
            <a:effectRef idx="1">
              <a:schemeClr val="accent5">
                <a:hueOff val="-6360023"/>
                <a:satOff val="40964"/>
                <a:lumOff val="-2372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8" name="右箭头 4"/>
            <p:cNvSpPr/>
            <p:nvPr/>
          </p:nvSpPr>
          <p:spPr>
            <a:xfrm>
              <a:off x="5741175" y="460074"/>
              <a:ext cx="219133" cy="219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400" b="1" kern="1200"/>
            </a:p>
          </p:txBody>
        </p:sp>
      </p:grpSp>
      <p:grpSp>
        <p:nvGrpSpPr>
          <p:cNvPr id="49" name="组合 48"/>
          <p:cNvGrpSpPr/>
          <p:nvPr/>
        </p:nvGrpSpPr>
        <p:grpSpPr>
          <a:xfrm rot="5400000">
            <a:off x="6624999" y="2328850"/>
            <a:ext cx="1017219" cy="366207"/>
            <a:chOff x="7808470" y="386833"/>
            <a:chExt cx="313047" cy="366206"/>
          </a:xfrm>
        </p:grpSpPr>
        <p:sp>
          <p:nvSpPr>
            <p:cNvPr id="50" name="右箭头 49"/>
            <p:cNvSpPr/>
            <p:nvPr/>
          </p:nvSpPr>
          <p:spPr>
            <a:xfrm>
              <a:off x="7808470" y="386833"/>
              <a:ext cx="313047" cy="36620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540035"/>
                <a:satOff val="61445"/>
                <a:lumOff val="-35588"/>
                <a:alphaOff val="0"/>
              </a:schemeClr>
            </a:fillRef>
            <a:effectRef idx="1">
              <a:schemeClr val="accent5">
                <a:hueOff val="-9540035"/>
                <a:satOff val="61445"/>
                <a:lumOff val="-3558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1" name="右箭头 4"/>
            <p:cNvSpPr/>
            <p:nvPr/>
          </p:nvSpPr>
          <p:spPr>
            <a:xfrm>
              <a:off x="7808470" y="460074"/>
              <a:ext cx="219133" cy="219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400" b="1" kern="1200"/>
            </a:p>
          </p:txBody>
        </p:sp>
      </p:grpSp>
      <p:grpSp>
        <p:nvGrpSpPr>
          <p:cNvPr id="52" name="组合 51"/>
          <p:cNvGrpSpPr/>
          <p:nvPr/>
        </p:nvGrpSpPr>
        <p:grpSpPr>
          <a:xfrm rot="5400000">
            <a:off x="10166156" y="2967404"/>
            <a:ext cx="2325347" cy="366207"/>
            <a:chOff x="9875766" y="386833"/>
            <a:chExt cx="313047" cy="366206"/>
          </a:xfrm>
        </p:grpSpPr>
        <p:sp>
          <p:nvSpPr>
            <p:cNvPr id="53" name="右箭头 52"/>
            <p:cNvSpPr/>
            <p:nvPr/>
          </p:nvSpPr>
          <p:spPr>
            <a:xfrm>
              <a:off x="9875766" y="386833"/>
              <a:ext cx="313047" cy="36620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12720046"/>
                <a:satOff val="81927"/>
                <a:lumOff val="-47451"/>
                <a:alphaOff val="0"/>
              </a:schemeClr>
            </a:fillRef>
            <a:effectRef idx="1">
              <a:schemeClr val="accent5">
                <a:hueOff val="-12720046"/>
                <a:satOff val="81927"/>
                <a:lumOff val="-47451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4" name="右箭头 4"/>
            <p:cNvSpPr/>
            <p:nvPr/>
          </p:nvSpPr>
          <p:spPr>
            <a:xfrm>
              <a:off x="9875766" y="460074"/>
              <a:ext cx="219133" cy="219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400" b="1" kern="1200"/>
            </a:p>
          </p:txBody>
        </p:sp>
      </p:grpSp>
      <p:grpSp>
        <p:nvGrpSpPr>
          <p:cNvPr id="55" name="组合 54"/>
          <p:cNvGrpSpPr/>
          <p:nvPr/>
        </p:nvGrpSpPr>
        <p:grpSpPr>
          <a:xfrm rot="5400000">
            <a:off x="8963399" y="2061308"/>
            <a:ext cx="496981" cy="366207"/>
            <a:chOff x="9875766" y="386833"/>
            <a:chExt cx="313047" cy="366206"/>
          </a:xfrm>
        </p:grpSpPr>
        <p:sp>
          <p:nvSpPr>
            <p:cNvPr id="56" name="右箭头 55"/>
            <p:cNvSpPr/>
            <p:nvPr/>
          </p:nvSpPr>
          <p:spPr>
            <a:xfrm>
              <a:off x="9875766" y="386833"/>
              <a:ext cx="313047" cy="36620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DEA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12720046"/>
                <a:satOff val="81927"/>
                <a:lumOff val="-47451"/>
                <a:alphaOff val="0"/>
              </a:schemeClr>
            </a:fillRef>
            <a:effectRef idx="1">
              <a:schemeClr val="accent5">
                <a:hueOff val="-12720046"/>
                <a:satOff val="81927"/>
                <a:lumOff val="-47451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7" name="右箭头 4"/>
            <p:cNvSpPr/>
            <p:nvPr/>
          </p:nvSpPr>
          <p:spPr>
            <a:xfrm>
              <a:off x="9875766" y="460074"/>
              <a:ext cx="219133" cy="219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400" b="1" kern="1200"/>
            </a:p>
          </p:txBody>
        </p:sp>
      </p:grpSp>
    </p:spTree>
    <p:extLst>
      <p:ext uri="{BB962C8B-B14F-4D97-AF65-F5344CB8AC3E}">
        <p14:creationId xmlns:p14="http://schemas.microsoft.com/office/powerpoint/2010/main" val="378568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448" y="163906"/>
            <a:ext cx="3837317" cy="759125"/>
          </a:xfrm>
        </p:spPr>
        <p:txBody>
          <a:bodyPr/>
          <a:lstStyle/>
          <a:p>
            <a:r>
              <a:rPr lang="zh-CN" altLang="en-US" dirty="0" smtClean="0"/>
              <a:t>生产记录表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6492" y="1045030"/>
            <a:ext cx="9566765" cy="508000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每个内衬层制作过程中严格把控质量，并详细记录。</a:t>
            </a:r>
            <a:endParaRPr lang="zh-CN" altLang="en-US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345" y="1740538"/>
            <a:ext cx="2595675" cy="4167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1332" y="1740538"/>
            <a:ext cx="2920096" cy="41679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030" y="1740538"/>
            <a:ext cx="2908801" cy="41679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48" y="3824493"/>
            <a:ext cx="3495141" cy="164465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77116"/>
            <a:ext cx="3565589" cy="1238949"/>
          </a:xfrm>
          <a:prstGeom prst="rect">
            <a:avLst/>
          </a:prstGeom>
        </p:spPr>
      </p:pic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E667-66B0-4B66-B361-2710305793E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48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219" y="123587"/>
            <a:ext cx="10515600" cy="920210"/>
          </a:xfrm>
        </p:spPr>
        <p:txBody>
          <a:bodyPr/>
          <a:lstStyle/>
          <a:p>
            <a:r>
              <a:rPr lang="zh-CN" altLang="en-US" dirty="0" smtClean="0"/>
              <a:t>超纯水内衬层性能测试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404" y="1211904"/>
            <a:ext cx="6485627" cy="4759190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</a:pPr>
            <a:r>
              <a:rPr lang="zh-CN" altLang="en-US" dirty="0" smtClean="0"/>
              <a:t>外观检测</a:t>
            </a:r>
            <a:endParaRPr lang="en-US" altLang="zh-CN" dirty="0" smtClean="0"/>
          </a:p>
          <a:p>
            <a:pPr lvl="1">
              <a:spcAft>
                <a:spcPts val="300"/>
              </a:spcAft>
            </a:pPr>
            <a:r>
              <a:rPr lang="zh-CN" altLang="en-US" dirty="0" smtClean="0"/>
              <a:t>尺寸精度、焊接强度</a:t>
            </a:r>
            <a:endParaRPr lang="en-US" altLang="zh-CN" dirty="0" smtClean="0"/>
          </a:p>
          <a:p>
            <a:pPr>
              <a:spcAft>
                <a:spcPts val="300"/>
              </a:spcAft>
            </a:pPr>
            <a:r>
              <a:rPr lang="zh-CN" altLang="en-US" dirty="0" smtClean="0"/>
              <a:t>整体气密性测试</a:t>
            </a:r>
            <a:endParaRPr lang="en-US" altLang="zh-CN" dirty="0" smtClean="0"/>
          </a:p>
          <a:p>
            <a:pPr lvl="1">
              <a:spcAft>
                <a:spcPts val="300"/>
              </a:spcAft>
            </a:pPr>
            <a:r>
              <a:rPr lang="en-US" altLang="zh-CN" dirty="0" smtClean="0"/>
              <a:t>SF6</a:t>
            </a:r>
            <a:r>
              <a:rPr lang="zh-CN" altLang="en-US" dirty="0" smtClean="0"/>
              <a:t>特殊气体浓度法检漏</a:t>
            </a:r>
            <a:endParaRPr lang="en-US" altLang="zh-CN" dirty="0" smtClean="0"/>
          </a:p>
          <a:p>
            <a:pPr>
              <a:spcAft>
                <a:spcPts val="300"/>
              </a:spcAft>
            </a:pPr>
            <a:r>
              <a:rPr lang="zh-CN" altLang="en-US" dirty="0" smtClean="0"/>
              <a:t>材料性能测试</a:t>
            </a:r>
            <a:endParaRPr lang="en-US" altLang="zh-CN" dirty="0" smtClean="0"/>
          </a:p>
          <a:p>
            <a:pPr lvl="1">
              <a:spcAft>
                <a:spcPts val="300"/>
              </a:spcAft>
            </a:pPr>
            <a:r>
              <a:rPr lang="zh-CN" altLang="en-US" dirty="0" smtClean="0"/>
              <a:t>强度测试</a:t>
            </a:r>
            <a:endParaRPr lang="en-US" altLang="zh-CN" dirty="0" smtClean="0"/>
          </a:p>
          <a:p>
            <a:pPr lvl="1">
              <a:spcAft>
                <a:spcPts val="300"/>
              </a:spcAft>
            </a:pPr>
            <a:r>
              <a:rPr lang="zh-CN" altLang="en-US" dirty="0" smtClean="0"/>
              <a:t>洁净度</a:t>
            </a:r>
            <a:endParaRPr lang="en-US" altLang="zh-CN" dirty="0" smtClean="0"/>
          </a:p>
          <a:p>
            <a:pPr lvl="1">
              <a:spcAft>
                <a:spcPts val="300"/>
              </a:spcAft>
            </a:pPr>
            <a:r>
              <a:rPr lang="zh-CN" altLang="en-US" dirty="0" smtClean="0"/>
              <a:t>透光率</a:t>
            </a:r>
            <a:endParaRPr lang="en-US" altLang="zh-CN" dirty="0" smtClean="0"/>
          </a:p>
          <a:p>
            <a:pPr>
              <a:spcAft>
                <a:spcPts val="300"/>
              </a:spcAft>
            </a:pPr>
            <a:r>
              <a:rPr lang="zh-CN" altLang="en-US" dirty="0" smtClean="0"/>
              <a:t>部件测试</a:t>
            </a:r>
            <a:endParaRPr lang="en-US" altLang="zh-CN" dirty="0" smtClean="0"/>
          </a:p>
          <a:p>
            <a:pPr lvl="1">
              <a:spcAft>
                <a:spcPts val="300"/>
              </a:spcAft>
            </a:pPr>
            <a:r>
              <a:rPr lang="zh-CN" altLang="en-US" dirty="0" smtClean="0"/>
              <a:t>阀门闭水强度等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6456" y="1175783"/>
            <a:ext cx="4168307" cy="215841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511038" y="3391444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焊接强度拉力测试</a:t>
            </a:r>
            <a:endParaRPr lang="zh-CN" altLang="en-US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6455" y="3775938"/>
            <a:ext cx="2003976" cy="24128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5705" y="3775938"/>
            <a:ext cx="1963491" cy="241286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389209" y="6295147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阀门打压测试及检查</a:t>
            </a:r>
            <a:endParaRPr lang="zh-CN" altLang="en-US" sz="2000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E667-66B0-4B66-B361-2710305793E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7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2478" y="373753"/>
            <a:ext cx="6311969" cy="1325563"/>
          </a:xfrm>
        </p:spPr>
        <p:txBody>
          <a:bodyPr/>
          <a:lstStyle/>
          <a:p>
            <a:r>
              <a:rPr lang="zh-CN" altLang="en-US" dirty="0" smtClean="0"/>
              <a:t>内衬层的关键控制点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2477" y="1699314"/>
            <a:ext cx="6770299" cy="3131478"/>
          </a:xfrm>
        </p:spPr>
        <p:txBody>
          <a:bodyPr/>
          <a:lstStyle/>
          <a:p>
            <a:r>
              <a:rPr lang="zh-CN" altLang="en-US" dirty="0" smtClean="0"/>
              <a:t>密封性</a:t>
            </a:r>
            <a:endParaRPr lang="en-US" altLang="zh-CN" dirty="0" smtClean="0"/>
          </a:p>
          <a:p>
            <a:r>
              <a:rPr lang="zh-CN" altLang="en-US" dirty="0" smtClean="0"/>
              <a:t>洁净度控制</a:t>
            </a:r>
            <a:endParaRPr lang="en-US" altLang="zh-CN" dirty="0" smtClean="0"/>
          </a:p>
          <a:p>
            <a:r>
              <a:rPr lang="zh-CN" altLang="en-US" dirty="0" smtClean="0"/>
              <a:t>材料强度</a:t>
            </a:r>
            <a:endParaRPr lang="en-US" altLang="zh-CN" dirty="0" smtClean="0"/>
          </a:p>
          <a:p>
            <a:r>
              <a:rPr lang="zh-CN" altLang="en-US" dirty="0" smtClean="0"/>
              <a:t>尺寸精度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E667-66B0-4B66-B361-2710305793E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72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5343" y="957536"/>
            <a:ext cx="5907655" cy="3071005"/>
          </a:xfrm>
        </p:spPr>
        <p:txBody>
          <a:bodyPr>
            <a:noAutofit/>
          </a:bodyPr>
          <a:lstStyle/>
          <a:p>
            <a:pPr>
              <a:spcAft>
                <a:spcPts val="500"/>
              </a:spcAft>
            </a:pPr>
            <a:r>
              <a:rPr lang="zh-CN" altLang="en-US" sz="2400" dirty="0" smtClean="0"/>
              <a:t>指标要求</a:t>
            </a:r>
            <a:endParaRPr lang="en-US" altLang="zh-CN" sz="2400" dirty="0" smtClean="0"/>
          </a:p>
          <a:p>
            <a:pPr lvl="1">
              <a:spcAft>
                <a:spcPts val="500"/>
              </a:spcAft>
            </a:pPr>
            <a:r>
              <a:rPr lang="en-US" altLang="zh-CN" sz="2000" dirty="0" smtClean="0"/>
              <a:t>10</a:t>
            </a:r>
            <a:r>
              <a:rPr lang="zh-CN" altLang="en-US" sz="2000" dirty="0" smtClean="0"/>
              <a:t>年内水位下降占总高度比例不超过</a:t>
            </a:r>
            <a:r>
              <a:rPr lang="en-US" altLang="zh-CN" sz="2000" dirty="0" smtClean="0"/>
              <a:t>10%</a:t>
            </a:r>
            <a:endParaRPr lang="en-US" altLang="zh-CN" sz="2000" dirty="0"/>
          </a:p>
          <a:p>
            <a:pPr>
              <a:spcAft>
                <a:spcPts val="500"/>
              </a:spcAft>
            </a:pPr>
            <a:r>
              <a:rPr lang="zh-CN" altLang="en-US" sz="2400" dirty="0" smtClean="0"/>
              <a:t>定量的检测方案</a:t>
            </a:r>
            <a:endParaRPr lang="en-US" altLang="zh-CN" sz="2400" dirty="0" smtClean="0"/>
          </a:p>
          <a:p>
            <a:pPr lvl="1">
              <a:spcAft>
                <a:spcPts val="500"/>
              </a:spcAft>
            </a:pPr>
            <a:r>
              <a:rPr lang="zh-CN" altLang="en-US" sz="2000" dirty="0"/>
              <a:t>密封罩内空间为</a:t>
            </a:r>
            <a:r>
              <a:rPr lang="en-US" altLang="zh-CN" sz="2000" dirty="0"/>
              <a:t>20000L</a:t>
            </a:r>
            <a:r>
              <a:rPr lang="zh-CN" altLang="en-US" sz="2000" dirty="0"/>
              <a:t>，内衬层充空气体积为</a:t>
            </a:r>
            <a:r>
              <a:rPr lang="en-US" altLang="zh-CN" sz="2000" dirty="0"/>
              <a:t>2500L</a:t>
            </a:r>
            <a:r>
              <a:rPr lang="zh-CN" altLang="en-US" sz="2000" dirty="0"/>
              <a:t>，充入</a:t>
            </a:r>
            <a:r>
              <a:rPr lang="en-US" altLang="zh-CN" sz="2000" dirty="0"/>
              <a:t>SF6</a:t>
            </a:r>
            <a:r>
              <a:rPr lang="zh-CN" altLang="en-US" sz="2000" dirty="0"/>
              <a:t>气体</a:t>
            </a:r>
            <a:r>
              <a:rPr lang="en-US" altLang="zh-CN" sz="2000" dirty="0"/>
              <a:t>300L</a:t>
            </a:r>
            <a:r>
              <a:rPr lang="zh-CN" altLang="en-US" sz="2000" dirty="0"/>
              <a:t>，如果</a:t>
            </a:r>
            <a:r>
              <a:rPr lang="en-US" altLang="zh-CN" sz="2000" dirty="0"/>
              <a:t>SF6</a:t>
            </a:r>
            <a:r>
              <a:rPr lang="zh-CN" altLang="en-US" sz="2000" dirty="0"/>
              <a:t>检漏仪器在</a:t>
            </a:r>
            <a:r>
              <a:rPr lang="en-US" altLang="zh-CN" sz="2000" dirty="0"/>
              <a:t>30</a:t>
            </a:r>
            <a:r>
              <a:rPr lang="zh-CN" altLang="en-US" sz="2000" dirty="0"/>
              <a:t>分钟内测出密封罩空间内的</a:t>
            </a:r>
            <a:r>
              <a:rPr lang="en-US" altLang="zh-CN" sz="2000" dirty="0"/>
              <a:t>SF6</a:t>
            </a:r>
            <a:r>
              <a:rPr lang="zh-CN" altLang="en-US" sz="2000" dirty="0"/>
              <a:t>浓度值超过 </a:t>
            </a:r>
            <a:r>
              <a:rPr lang="en-US" altLang="zh-CN" sz="2000" dirty="0"/>
              <a:t>9.5ppm</a:t>
            </a:r>
            <a:r>
              <a:rPr lang="zh-CN" altLang="en-US" sz="2000" dirty="0"/>
              <a:t>，则视为内衬层质量不合格。</a:t>
            </a:r>
          </a:p>
          <a:p>
            <a:pPr>
              <a:spcAft>
                <a:spcPts val="500"/>
              </a:spcAft>
            </a:pPr>
            <a:r>
              <a:rPr lang="zh-CN" altLang="en-US" sz="2400" dirty="0" smtClean="0"/>
              <a:t>单个内衬层检漏测试记录</a:t>
            </a:r>
            <a:endParaRPr lang="zh-CN" altLang="en-US" sz="2400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65341" y="166721"/>
            <a:ext cx="3345611" cy="790815"/>
          </a:xfrm>
        </p:spPr>
        <p:txBody>
          <a:bodyPr/>
          <a:lstStyle/>
          <a:p>
            <a:r>
              <a:rPr lang="zh-CN" altLang="en-US" dirty="0" smtClean="0"/>
              <a:t>密封性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40" y="3992939"/>
            <a:ext cx="10032520" cy="2651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217" y="1606191"/>
            <a:ext cx="5582439" cy="178566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485483" y="3391856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/>
              </a:rPr>
              <a:t>超纯水</a:t>
            </a:r>
            <a:r>
              <a:rPr lang="zh-CN" altLang="en-US" dirty="0" smtClean="0">
                <a:latin typeface="Times New Roman"/>
              </a:rPr>
              <a:t>内衬层放</a:t>
            </a:r>
            <a:r>
              <a:rPr lang="zh-CN" altLang="en-US" dirty="0">
                <a:latin typeface="Times New Roman"/>
              </a:rPr>
              <a:t>入密封罩空间中测试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49235" y="3540920"/>
            <a:ext cx="1622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00B050"/>
                </a:solidFill>
                <a:ea typeface="宋体" panose="02010600030101010101" pitchFamily="2" charset="-122"/>
              </a:rPr>
              <a:t>合格！</a:t>
            </a:r>
            <a:endParaRPr lang="zh-CN" altLang="en-US" sz="4000" b="1" dirty="0">
              <a:solidFill>
                <a:srgbClr val="00B050"/>
              </a:solidFill>
              <a:ea typeface="宋体" panose="02010600030101010101" pitchFamily="2" charset="-122"/>
            </a:endParaRPr>
          </a:p>
        </p:txBody>
      </p:sp>
      <p:cxnSp>
        <p:nvCxnSpPr>
          <p:cNvPr id="10" name="直接箭头连接符 9"/>
          <p:cNvCxnSpPr>
            <a:endCxn id="11" idx="1"/>
          </p:cNvCxnSpPr>
          <p:nvPr/>
        </p:nvCxnSpPr>
        <p:spPr>
          <a:xfrm>
            <a:off x="8161235" y="5726805"/>
            <a:ext cx="846180" cy="69159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9007415" y="6156794"/>
            <a:ext cx="165627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B050"/>
                </a:solidFill>
              </a:rPr>
              <a:t>0.01ppm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E667-66B0-4B66-B361-2710305793E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8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172" y="178961"/>
            <a:ext cx="5234797" cy="911585"/>
          </a:xfrm>
        </p:spPr>
        <p:txBody>
          <a:bodyPr/>
          <a:lstStyle/>
          <a:p>
            <a:r>
              <a:rPr lang="zh-CN" altLang="en-US" dirty="0" smtClean="0"/>
              <a:t>密封性测试结果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488" y="1241398"/>
            <a:ext cx="11097051" cy="510490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30</a:t>
            </a:r>
            <a:r>
              <a:rPr lang="zh-CN" altLang="en-US" sz="2400" dirty="0" smtClean="0"/>
              <a:t>分钟时测出密封罩空间内</a:t>
            </a:r>
            <a:r>
              <a:rPr lang="en-US" altLang="zh-CN" sz="2400" dirty="0" smtClean="0"/>
              <a:t>SF6</a:t>
            </a:r>
            <a:r>
              <a:rPr lang="zh-CN" altLang="en-US" sz="2400" dirty="0" smtClean="0"/>
              <a:t>的浓度值</a:t>
            </a:r>
            <a:r>
              <a:rPr lang="zh-CN" altLang="en-US" sz="2400" dirty="0" smtClean="0">
                <a:latin typeface="Calibri" panose="020F0502020204030204" pitchFamily="34" charset="0"/>
                <a:ea typeface="宋体" panose="02010600030101010101" pitchFamily="2" charset="-122"/>
              </a:rPr>
              <a:t>～</a:t>
            </a:r>
            <a:r>
              <a:rPr lang="en-US" altLang="zh-CN" sz="2400" dirty="0" smtClean="0">
                <a:latin typeface="Calibri" panose="020F0502020204030204" pitchFamily="34" charset="0"/>
                <a:ea typeface="宋体" panose="02010600030101010101" pitchFamily="2" charset="-122"/>
              </a:rPr>
              <a:t>0.01ppm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dirty="0" smtClean="0"/>
              <a:t>远远低于指标要求</a:t>
            </a:r>
            <a:r>
              <a:rPr lang="en-US" altLang="zh-CN" sz="2400" dirty="0" smtClean="0"/>
              <a:t>9.5ppm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E667-66B0-4B66-B361-2710305793E3}" type="slidenum">
              <a:rPr lang="zh-CN" altLang="en-US" smtClean="0"/>
              <a:t>15</a:t>
            </a:fld>
            <a:endParaRPr lang="zh-CN" altLang="en-US"/>
          </a:p>
        </p:txBody>
      </p:sp>
      <p:graphicFrame>
        <p:nvGraphicFramePr>
          <p:cNvPr id="5" name="内容占位符 4"/>
          <p:cNvGraphicFramePr>
            <a:graphicFrameLocks/>
          </p:cNvGraphicFramePr>
          <p:nvPr>
            <p:extLst/>
          </p:nvPr>
        </p:nvGraphicFramePr>
        <p:xfrm>
          <a:off x="1871672" y="5703554"/>
          <a:ext cx="7571432" cy="885741"/>
        </p:xfrm>
        <a:graphic>
          <a:graphicData uri="http://schemas.openxmlformats.org/drawingml/2006/table">
            <a:tbl>
              <a:tblPr firstRow="1" firstCol="1" bandRow="1"/>
              <a:tblGrid>
                <a:gridCol w="1842731"/>
                <a:gridCol w="893467"/>
                <a:gridCol w="832151"/>
                <a:gridCol w="735796"/>
                <a:gridCol w="762075"/>
                <a:gridCol w="805872"/>
                <a:gridCol w="832151"/>
                <a:gridCol w="867189"/>
              </a:tblGrid>
              <a:tr h="287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70C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r>
                        <a:rPr lang="zh-CN" altLang="en-US" sz="1400" kern="100" dirty="0" smtClean="0">
                          <a:solidFill>
                            <a:srgbClr val="0070C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浓度比值</a:t>
                      </a:r>
                      <a:endParaRPr lang="zh-CN" sz="1050" kern="100" dirty="0">
                        <a:solidFill>
                          <a:srgbClr val="0070C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en-US" sz="1600" kern="100" baseline="30000" dirty="0">
                          <a:effectLst/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-8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en-US" sz="1600" kern="100" baseline="30000">
                          <a:effectLst/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-7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en-US" sz="1600" kern="100" baseline="30000">
                          <a:effectLst/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-6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en-US" sz="1600" kern="100" baseline="30000">
                          <a:effectLst/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-5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en-US" sz="1600" kern="100" baseline="30000">
                          <a:effectLst/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-4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en-US" sz="1600" kern="100" baseline="30000">
                          <a:effectLst/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-3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en-US" sz="1600" kern="100" baseline="30000">
                          <a:effectLst/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-2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 dirty="0" smtClean="0">
                          <a:solidFill>
                            <a:srgbClr val="0070C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浓度</a:t>
                      </a:r>
                      <a:r>
                        <a:rPr lang="zh-CN" altLang="en-US" sz="1400" b="0" kern="100" dirty="0" smtClean="0">
                          <a:solidFill>
                            <a:srgbClr val="0070C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比值（</a:t>
                      </a:r>
                      <a:r>
                        <a:rPr lang="en-US" altLang="zh-CN" sz="1400" b="0" kern="100" dirty="0" smtClean="0">
                          <a:solidFill>
                            <a:srgbClr val="0070C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ppm</a:t>
                      </a:r>
                      <a:r>
                        <a:rPr lang="zh-CN" altLang="en-US" sz="1400" b="0" kern="100" dirty="0" smtClean="0">
                          <a:solidFill>
                            <a:srgbClr val="0070C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）</a:t>
                      </a:r>
                      <a:endParaRPr lang="zh-CN" sz="1400" b="0" kern="100" dirty="0">
                        <a:solidFill>
                          <a:srgbClr val="0070C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0.01ppm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0.1ppm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1ppm  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10ppm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100ppm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1000ppm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10000ppm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solidFill>
                            <a:srgbClr val="0070C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检漏仪器探头</a:t>
                      </a:r>
                      <a:r>
                        <a:rPr lang="zh-CN" sz="1400" kern="100" dirty="0" smtClean="0">
                          <a:solidFill>
                            <a:srgbClr val="0070C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基数</a:t>
                      </a:r>
                      <a:r>
                        <a:rPr lang="en-US" sz="1400" kern="100" dirty="0">
                          <a:solidFill>
                            <a:srgbClr val="0070C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25</a:t>
                      </a:r>
                      <a:endParaRPr lang="zh-CN" sz="1050" kern="100" dirty="0">
                        <a:solidFill>
                          <a:srgbClr val="0070C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28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38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58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120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159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182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》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200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339" y="1902748"/>
            <a:ext cx="6269263" cy="332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833" y="3320617"/>
            <a:ext cx="4741211" cy="283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087" y="175345"/>
            <a:ext cx="4691332" cy="859826"/>
          </a:xfrm>
        </p:spPr>
        <p:txBody>
          <a:bodyPr/>
          <a:lstStyle/>
          <a:p>
            <a:r>
              <a:rPr lang="zh-CN" altLang="en-US" dirty="0" smtClean="0"/>
              <a:t>洁净度控制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078" y="1077412"/>
            <a:ext cx="7230233" cy="485573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zh-CN" altLang="en-US" dirty="0" smtClean="0"/>
              <a:t>独立食品级生产场所</a:t>
            </a:r>
            <a:endParaRPr lang="en-US" altLang="zh-CN" dirty="0" smtClean="0"/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zh-CN" altLang="en-US" dirty="0" smtClean="0"/>
              <a:t>符合</a:t>
            </a:r>
            <a:r>
              <a:rPr lang="zh-CN" altLang="en-US" dirty="0"/>
              <a:t>“</a:t>
            </a:r>
            <a:r>
              <a:rPr lang="en-US" altLang="zh-CN" dirty="0"/>
              <a:t>PAS223:2011</a:t>
            </a:r>
            <a:r>
              <a:rPr lang="zh-CN" altLang="en-US" dirty="0"/>
              <a:t>生产和提供食品包装的前提方案和设计</a:t>
            </a:r>
            <a:r>
              <a:rPr lang="zh-CN" altLang="en-US" dirty="0" smtClean="0"/>
              <a:t>要求”</a:t>
            </a:r>
            <a:endParaRPr lang="en-US" altLang="zh-CN" dirty="0" smtClean="0"/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zh-CN" altLang="en-US" dirty="0" smtClean="0"/>
              <a:t>制作工人穿戴洁净</a:t>
            </a:r>
            <a:endParaRPr lang="en-US" altLang="zh-CN" dirty="0" smtClean="0"/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zh-CN" altLang="en-US" dirty="0" smtClean="0"/>
              <a:t>头</a:t>
            </a:r>
            <a:r>
              <a:rPr lang="zh-CN" altLang="zh-CN" dirty="0" smtClean="0"/>
              <a:t>戴</a:t>
            </a:r>
            <a:r>
              <a:rPr lang="zh-CN" altLang="zh-CN" dirty="0"/>
              <a:t>一次性发</a:t>
            </a:r>
            <a:r>
              <a:rPr lang="zh-CN" altLang="zh-CN" dirty="0" smtClean="0"/>
              <a:t>罩</a:t>
            </a:r>
            <a:r>
              <a:rPr lang="zh-CN" altLang="en-US" dirty="0" smtClean="0"/>
              <a:t>，身穿车间内部专用</a:t>
            </a:r>
            <a:r>
              <a:rPr lang="zh-CN" altLang="zh-CN" dirty="0" smtClean="0"/>
              <a:t>防</a:t>
            </a:r>
            <a:r>
              <a:rPr lang="zh-CN" altLang="en-US" dirty="0" smtClean="0"/>
              <a:t>护</a:t>
            </a:r>
            <a:r>
              <a:rPr lang="zh-CN" altLang="zh-CN" dirty="0" smtClean="0"/>
              <a:t>服、</a:t>
            </a:r>
            <a:r>
              <a:rPr lang="zh-CN" altLang="zh-CN" dirty="0"/>
              <a:t>鞋</a:t>
            </a:r>
            <a:r>
              <a:rPr lang="zh-CN" altLang="zh-CN" dirty="0" smtClean="0"/>
              <a:t>套；</a:t>
            </a:r>
            <a:r>
              <a:rPr lang="zh-CN" altLang="zh-CN" dirty="0"/>
              <a:t>经过洗手消毒后</a:t>
            </a:r>
            <a:r>
              <a:rPr lang="zh-CN" altLang="zh-CN" dirty="0" smtClean="0"/>
              <a:t>，由</a:t>
            </a:r>
            <a:r>
              <a:rPr lang="zh-CN" altLang="zh-CN" dirty="0"/>
              <a:t>风淋通道去除身上可能携带的浮尘头发等异物后方能进入车间</a:t>
            </a:r>
            <a:r>
              <a:rPr lang="zh-CN" altLang="zh-CN" dirty="0" smtClean="0"/>
              <a:t>内部</a:t>
            </a:r>
            <a:endParaRPr lang="en-US" altLang="zh-CN" dirty="0" smtClean="0"/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zh-CN" altLang="en-US" dirty="0" smtClean="0"/>
              <a:t>水密层</a:t>
            </a:r>
            <a:r>
              <a:rPr lang="en-US" altLang="zh-CN" dirty="0" smtClean="0"/>
              <a:t>LDPE</a:t>
            </a:r>
            <a:r>
              <a:rPr lang="zh-CN" altLang="en-US" dirty="0" smtClean="0"/>
              <a:t>材料</a:t>
            </a:r>
            <a:endParaRPr lang="en-US" altLang="zh-CN" dirty="0" smtClean="0"/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zh-CN" altLang="en-US" dirty="0" smtClean="0"/>
              <a:t>总迁移量 </a:t>
            </a:r>
            <a:r>
              <a:rPr lang="en-US" altLang="zh-CN" dirty="0" smtClean="0"/>
              <a:t>≤ 10mg/dm²</a:t>
            </a:r>
            <a:r>
              <a:rPr lang="zh-CN" altLang="en-US" dirty="0" smtClean="0"/>
              <a:t>，非常洁净</a:t>
            </a:r>
            <a:endParaRPr lang="en-US" altLang="zh-CN" dirty="0" smtClean="0"/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altLang="zh-CN" dirty="0" smtClean="0"/>
              <a:t>Tyvek</a:t>
            </a:r>
            <a:r>
              <a:rPr lang="zh-CN" altLang="en-US" dirty="0" smtClean="0"/>
              <a:t>材料对水污染度极小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E667-66B0-4B66-B361-2710305793E3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341" y="1035173"/>
            <a:ext cx="3483459" cy="205840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019330" y="3135947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独立、食品级的生产车间厂房</a:t>
            </a:r>
          </a:p>
        </p:txBody>
      </p:sp>
      <p:sp>
        <p:nvSpPr>
          <p:cNvPr id="9" name="矩形 8"/>
          <p:cNvSpPr/>
          <p:nvPr/>
        </p:nvSpPr>
        <p:spPr>
          <a:xfrm>
            <a:off x="8748620" y="603853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材料对水的污染度</a:t>
            </a:r>
          </a:p>
        </p:txBody>
      </p:sp>
    </p:spTree>
    <p:extLst>
      <p:ext uri="{BB962C8B-B14F-4D97-AF65-F5344CB8AC3E}">
        <p14:creationId xmlns:p14="http://schemas.microsoft.com/office/powerpoint/2010/main" val="211599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3965" y="132216"/>
            <a:ext cx="3064891" cy="824917"/>
          </a:xfrm>
        </p:spPr>
        <p:txBody>
          <a:bodyPr/>
          <a:lstStyle/>
          <a:p>
            <a:r>
              <a:rPr lang="zh-CN" altLang="en-US" dirty="0" smtClean="0"/>
              <a:t>材料强度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9426" y="1187052"/>
            <a:ext cx="11473953" cy="521295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dirty="0" smtClean="0"/>
              <a:t>每批次的材料均随机裁剪一块进行检测，测试结果需满足指标要求，才投入生产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083896" y="6434438"/>
            <a:ext cx="1013389" cy="365125"/>
          </a:xfrm>
        </p:spPr>
        <p:txBody>
          <a:bodyPr/>
          <a:lstStyle/>
          <a:p>
            <a:fld id="{3378E667-66B0-4B66-B361-2710305793E3}" type="slidenum">
              <a:rPr lang="zh-CN" altLang="en-US" smtClean="0"/>
              <a:t>17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03" y="2074747"/>
            <a:ext cx="4022028" cy="40476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567" y="2107428"/>
            <a:ext cx="3552424" cy="38993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8127" y="2060889"/>
            <a:ext cx="3749159" cy="402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4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502" y="119645"/>
            <a:ext cx="4139185" cy="957129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尺寸精度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13500" y="982766"/>
                <a:ext cx="11831757" cy="1162228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3200" dirty="0" smtClean="0"/>
                  <a:t>尺寸指标要求：</a:t>
                </a:r>
                <a:endParaRPr lang="en-US" altLang="zh-CN" sz="32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zh-CN" altLang="en-US" sz="2800" i="1" dirty="0">
                        <a:latin typeface="Cambria Math" panose="02040503050406030204" pitchFamily="18" charset="0"/>
                      </a:rPr>
                      <m:t>内衬</m:t>
                    </m:r>
                    <m:r>
                      <a:rPr lang="zh-CN" altLang="en-US" sz="2800" i="1" dirty="0" smtClean="0">
                        <a:latin typeface="Cambria Math" panose="02040503050406030204" pitchFamily="18" charset="0"/>
                      </a:rPr>
                      <m:t>层</m:t>
                    </m:r>
                    <m:r>
                      <a:rPr lang="zh-CN" altLang="en-US" sz="2800" i="1" dirty="0">
                        <a:latin typeface="Cambria Math" panose="02040503050406030204" pitchFamily="18" charset="0"/>
                      </a:rPr>
                      <m:t>圆面</m:t>
                    </m:r>
                    <m:r>
                      <a:rPr lang="zh-CN" altLang="en-US" sz="2800" i="1" dirty="0" smtClean="0">
                        <a:latin typeface="Cambria Math" panose="02040503050406030204" pitchFamily="18" charset="0"/>
                      </a:rPr>
                      <m:t>的</m:t>
                    </m:r>
                    <m:r>
                      <a:rPr lang="zh-CN" altLang="en-US" sz="2800" i="1" dirty="0">
                        <a:latin typeface="Cambria Math" panose="02040503050406030204" pitchFamily="18" charset="0"/>
                      </a:rPr>
                      <m:t>直径</m:t>
                    </m:r>
                    <m:r>
                      <a:rPr lang="zh-CN" altLang="en-US" sz="2800" i="1" dirty="0" smtClean="0">
                        <a:latin typeface="Cambria Math" panose="02040503050406030204" pitchFamily="18" charset="0"/>
                      </a:rPr>
                      <m:t>：</m:t>
                    </m:r>
                    <m:sSubSup>
                      <m:sSubSupPr>
                        <m:ctrlPr>
                          <a:rPr lang="en-US" altLang="zh-CN" sz="28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8100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−0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+30</m:t>
                        </m:r>
                      </m:sup>
                    </m:sSubSup>
                  </m:oMath>
                </a14:m>
                <a:r>
                  <a:rPr lang="en-US" altLang="zh-CN" sz="2800" dirty="0" smtClean="0"/>
                  <a:t>mm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500" y="982766"/>
                <a:ext cx="11831757" cy="1162228"/>
              </a:xfrm>
              <a:blipFill rotWithShape="0">
                <a:blip r:embed="rId2"/>
                <a:stretch>
                  <a:fillRect l="-1185" t="-13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E667-66B0-4B66-B361-2710305793E3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291" y="2143486"/>
            <a:ext cx="7656816" cy="421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7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8" y="21569"/>
            <a:ext cx="5011872" cy="1021231"/>
          </a:xfrm>
        </p:spPr>
        <p:txBody>
          <a:bodyPr/>
          <a:lstStyle/>
          <a:p>
            <a:r>
              <a:rPr lang="en-US" altLang="zh-CN" dirty="0" smtClean="0"/>
              <a:t>2018</a:t>
            </a:r>
            <a:r>
              <a:rPr lang="zh-CN" altLang="en-US" dirty="0" smtClean="0"/>
              <a:t>年计划和进度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6330" y="895796"/>
            <a:ext cx="11833601" cy="58256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zh-CN" altLang="en-US" sz="2400" dirty="0" smtClean="0"/>
              <a:t>合同执行情况</a:t>
            </a:r>
            <a:endParaRPr lang="en-US" altLang="zh-CN" sz="2400" dirty="0" smtClean="0"/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zh-CN" altLang="en-US" sz="1800" dirty="0" smtClean="0"/>
              <a:t>预付款于今年</a:t>
            </a:r>
            <a:r>
              <a:rPr lang="en-US" altLang="zh-CN" sz="1800" dirty="0"/>
              <a:t>2</a:t>
            </a:r>
            <a:r>
              <a:rPr lang="zh-CN" altLang="en-US" sz="1800" dirty="0"/>
              <a:t>月</a:t>
            </a:r>
            <a:r>
              <a:rPr lang="zh-CN" altLang="en-US" sz="1800" dirty="0" smtClean="0"/>
              <a:t>已付给青岛恒信塑胶有限公司。</a:t>
            </a:r>
            <a:endParaRPr lang="en-US" altLang="zh-CN" sz="1800" dirty="0" smtClean="0"/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zh-CN" altLang="en-US" sz="1800" dirty="0" smtClean="0"/>
              <a:t>根据签订合同规定，内衬层运输到场并验收合格之后，今年的第一、二次付款</a:t>
            </a:r>
            <a:r>
              <a:rPr lang="zh-CN" altLang="en-US" sz="1800" dirty="0"/>
              <a:t>将</a:t>
            </a:r>
            <a:r>
              <a:rPr lang="zh-CN" altLang="en-US" sz="1800" dirty="0" smtClean="0"/>
              <a:t>分别在</a:t>
            </a:r>
            <a:r>
              <a:rPr lang="en-US" altLang="zh-CN" sz="1800" dirty="0" smtClean="0"/>
              <a:t>8</a:t>
            </a:r>
            <a:r>
              <a:rPr lang="zh-CN" altLang="en-US" sz="1800" dirty="0" smtClean="0"/>
              <a:t>月、</a:t>
            </a:r>
            <a:r>
              <a:rPr lang="en-US" altLang="zh-CN" sz="1800" dirty="0" smtClean="0"/>
              <a:t>11</a:t>
            </a:r>
            <a:r>
              <a:rPr lang="zh-CN" altLang="en-US" sz="1800" dirty="0" smtClean="0"/>
              <a:t>月。</a:t>
            </a:r>
            <a:endParaRPr lang="en-US" altLang="zh-CN" sz="1800" dirty="0" smtClean="0"/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zh-CN" altLang="en-US" sz="2400" dirty="0" smtClean="0"/>
              <a:t>生产进度情况</a:t>
            </a:r>
            <a:endParaRPr lang="en-US" altLang="zh-CN" sz="2400" dirty="0" smtClean="0"/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zh-CN" altLang="en-US" sz="1800" dirty="0" smtClean="0"/>
              <a:t>截至今年</a:t>
            </a:r>
            <a:r>
              <a:rPr lang="en-US" altLang="zh-CN" sz="1800" dirty="0" smtClean="0"/>
              <a:t>8</a:t>
            </a:r>
            <a:r>
              <a:rPr lang="zh-CN" altLang="en-US" sz="1800" dirty="0" smtClean="0"/>
              <a:t>月</a:t>
            </a:r>
            <a:r>
              <a:rPr lang="en-US" altLang="zh-CN" sz="1800" dirty="0" smtClean="0"/>
              <a:t>18</a:t>
            </a:r>
            <a:r>
              <a:rPr lang="zh-CN" altLang="en-US" sz="1800" dirty="0" smtClean="0"/>
              <a:t>日，内衬层完成品数量</a:t>
            </a:r>
            <a:r>
              <a:rPr lang="en-US" altLang="zh-CN" sz="1800" dirty="0" smtClean="0"/>
              <a:t>248</a:t>
            </a:r>
            <a:r>
              <a:rPr lang="zh-CN" altLang="en-US" sz="1800" dirty="0" smtClean="0"/>
              <a:t>个，经过气密性检漏的完成数量</a:t>
            </a:r>
            <a:r>
              <a:rPr lang="en-US" altLang="zh-CN" sz="1800" dirty="0" smtClean="0"/>
              <a:t>239</a:t>
            </a:r>
            <a:r>
              <a:rPr lang="zh-CN" altLang="en-US" sz="1800" dirty="0" smtClean="0"/>
              <a:t>个。</a:t>
            </a:r>
            <a:endParaRPr lang="en-US" altLang="zh-CN" sz="1800" dirty="0" smtClean="0"/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zh-CN" altLang="en-US" sz="2400" dirty="0" smtClean="0"/>
              <a:t>生产完成情况</a:t>
            </a:r>
            <a:endParaRPr lang="en-US" altLang="zh-CN" sz="2400" dirty="0" smtClean="0"/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zh-CN" altLang="en-US" sz="1800" dirty="0"/>
              <a:t>透明罩、密封罩</a:t>
            </a:r>
            <a:r>
              <a:rPr lang="en-US" altLang="zh-CN" sz="1800" dirty="0"/>
              <a:t>1230</a:t>
            </a:r>
            <a:r>
              <a:rPr lang="zh-CN" altLang="en-US" sz="1800" dirty="0"/>
              <a:t>个已经全部生产完成</a:t>
            </a:r>
            <a:r>
              <a:rPr lang="zh-CN" altLang="en-US" sz="1800" dirty="0" smtClean="0"/>
              <a:t>。</a:t>
            </a:r>
            <a:endParaRPr lang="en-US" altLang="zh-CN" sz="1800" dirty="0" smtClean="0"/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altLang="zh-CN" sz="1800" dirty="0"/>
              <a:t>EVOH</a:t>
            </a:r>
            <a:r>
              <a:rPr lang="zh-CN" altLang="en-US" sz="1800" dirty="0"/>
              <a:t>膜、</a:t>
            </a:r>
            <a:r>
              <a:rPr lang="en-US" altLang="zh-CN" sz="1800" dirty="0"/>
              <a:t>PE</a:t>
            </a:r>
            <a:r>
              <a:rPr lang="zh-CN" altLang="en-US" sz="1800" dirty="0"/>
              <a:t>编织</a:t>
            </a:r>
            <a:r>
              <a:rPr lang="zh-CN" altLang="en-US" sz="1800" dirty="0" smtClean="0"/>
              <a:t>布已经一次性</a:t>
            </a:r>
            <a:r>
              <a:rPr lang="zh-CN" altLang="en-US" sz="1800" dirty="0"/>
              <a:t>购买完成项目所需</a:t>
            </a:r>
            <a:endParaRPr lang="en-US" altLang="zh-CN" sz="1800" dirty="0" smtClean="0"/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zh-CN" altLang="en-US" sz="1800" dirty="0" smtClean="0"/>
              <a:t>今年内衬层生产任务共</a:t>
            </a:r>
            <a:r>
              <a:rPr lang="en-US" altLang="zh-CN" sz="1800" dirty="0" smtClean="0"/>
              <a:t>300</a:t>
            </a:r>
            <a:r>
              <a:rPr lang="zh-CN" altLang="en-US" sz="1800" dirty="0" smtClean="0"/>
              <a:t>个，可以按期完成今年计划。</a:t>
            </a:r>
            <a:endParaRPr lang="en-US" altLang="zh-CN" sz="1800" dirty="0" smtClean="0"/>
          </a:p>
          <a:p>
            <a:pPr lvl="2">
              <a:lnSpc>
                <a:spcPct val="100000"/>
              </a:lnSpc>
              <a:spcAft>
                <a:spcPts val="300"/>
              </a:spcAft>
            </a:pPr>
            <a:r>
              <a:rPr lang="zh-CN" altLang="en-US" sz="1600" dirty="0"/>
              <a:t>生产所需材料充足，</a:t>
            </a:r>
            <a:r>
              <a:rPr lang="zh-CN" altLang="en-US" sz="1600" dirty="0" smtClean="0"/>
              <a:t>设备运行</a:t>
            </a:r>
            <a:r>
              <a:rPr lang="zh-CN" altLang="en-US" sz="1600" dirty="0"/>
              <a:t>正常</a:t>
            </a:r>
            <a:r>
              <a:rPr lang="zh-CN" altLang="en-US" sz="1600" dirty="0" smtClean="0"/>
              <a:t>，内衬层生产速度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～</a:t>
            </a:r>
            <a:r>
              <a:rPr lang="en-US" altLang="zh-CN" sz="1600" dirty="0" smtClean="0"/>
              <a:t>18</a:t>
            </a:r>
            <a:r>
              <a:rPr lang="zh-CN" altLang="en-US" sz="1600" dirty="0" smtClean="0"/>
              <a:t>个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周</a:t>
            </a:r>
            <a:endParaRPr lang="en-US" altLang="zh-CN" sz="1600" dirty="0" smtClean="0"/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zh-CN" altLang="en-US" sz="2400" dirty="0" smtClean="0"/>
              <a:t>安装进度情况</a:t>
            </a:r>
            <a:endParaRPr lang="en-US" altLang="zh-CN" sz="2400" dirty="0" smtClean="0"/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zh-CN" altLang="en-US" sz="1800" dirty="0" smtClean="0"/>
              <a:t>截至今年</a:t>
            </a:r>
            <a:r>
              <a:rPr lang="en-US" altLang="zh-CN" sz="1800" dirty="0"/>
              <a:t>9</a:t>
            </a:r>
            <a:r>
              <a:rPr lang="zh-CN" altLang="en-US" sz="1800" dirty="0" smtClean="0"/>
              <a:t>月，内衬层运输到稻城实验站址一共</a:t>
            </a:r>
            <a:r>
              <a:rPr lang="en-US" altLang="zh-CN" sz="1800" dirty="0" smtClean="0"/>
              <a:t>150</a:t>
            </a:r>
            <a:r>
              <a:rPr lang="zh-CN" altLang="en-US" sz="1800" dirty="0" smtClean="0"/>
              <a:t>个。</a:t>
            </a:r>
            <a:endParaRPr lang="en-US" altLang="zh-CN" sz="1800" dirty="0" smtClean="0"/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altLang="zh-CN" sz="1800" dirty="0" smtClean="0"/>
              <a:t>LED</a:t>
            </a:r>
            <a:r>
              <a:rPr lang="zh-CN" altLang="en-US" sz="1800" dirty="0" smtClean="0"/>
              <a:t>支架生产已完成</a:t>
            </a:r>
            <a:r>
              <a:rPr lang="en-US" altLang="zh-CN" sz="1800" dirty="0" smtClean="0"/>
              <a:t>50</a:t>
            </a:r>
            <a:r>
              <a:rPr lang="zh-CN" altLang="en-US" sz="1800" dirty="0" smtClean="0"/>
              <a:t>个，并运输到稻城实验站址。</a:t>
            </a:r>
            <a:endParaRPr lang="en-US" altLang="zh-CN" sz="1800" dirty="0" smtClean="0"/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zh-CN" altLang="en-US" sz="1800" dirty="0" smtClean="0"/>
              <a:t>今年安装任务是</a:t>
            </a:r>
            <a:r>
              <a:rPr lang="en-US" altLang="zh-CN" sz="1800" dirty="0" smtClean="0"/>
              <a:t>200</a:t>
            </a:r>
            <a:r>
              <a:rPr lang="zh-CN" altLang="en-US" sz="1800" dirty="0" smtClean="0"/>
              <a:t>个。</a:t>
            </a:r>
            <a:endParaRPr lang="en-US" altLang="zh-CN" sz="18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E667-66B0-4B66-B361-2710305793E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62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457199" y="274638"/>
            <a:ext cx="1127952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dirty="0"/>
              <a:t>LHAASO layout</a:t>
            </a:r>
            <a:endParaRPr lang="zh-CN" altLang="en-US" sz="6000" dirty="0"/>
          </a:p>
        </p:txBody>
      </p:sp>
      <p:pic>
        <p:nvPicPr>
          <p:cNvPr id="5" name="内容占位符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700138"/>
            <a:ext cx="6691659" cy="4525963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8095493" y="2308693"/>
            <a:ext cx="2376264" cy="3310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 smtClean="0"/>
              <a:t>5195 EDs</a:t>
            </a:r>
          </a:p>
          <a:p>
            <a:pPr lvl="1"/>
            <a:r>
              <a:rPr lang="en-US" altLang="zh-CN" sz="1600" b="1" dirty="0"/>
              <a:t>1 m</a:t>
            </a:r>
            <a:r>
              <a:rPr lang="en-US" altLang="zh-CN" sz="1600" b="1" baseline="30000" dirty="0"/>
              <a:t>2</a:t>
            </a:r>
            <a:r>
              <a:rPr lang="en-US" altLang="zh-CN" sz="1600" b="1" dirty="0"/>
              <a:t> each</a:t>
            </a:r>
          </a:p>
          <a:p>
            <a:pPr lvl="1"/>
            <a:r>
              <a:rPr lang="en-US" altLang="zh-CN" sz="1600" b="1" dirty="0"/>
              <a:t>15 m spacing</a:t>
            </a:r>
          </a:p>
          <a:p>
            <a:r>
              <a:rPr lang="en-US" altLang="zh-CN" sz="2000" b="1" dirty="0" smtClean="0"/>
              <a:t>1171 MDs</a:t>
            </a:r>
          </a:p>
          <a:p>
            <a:pPr lvl="1"/>
            <a:r>
              <a:rPr lang="en-US" altLang="zh-CN" sz="1600" b="1" dirty="0" smtClean="0"/>
              <a:t>36 m2 each</a:t>
            </a:r>
          </a:p>
          <a:p>
            <a:pPr lvl="1"/>
            <a:r>
              <a:rPr lang="en-US" altLang="zh-CN" sz="1600" b="1" dirty="0" smtClean="0"/>
              <a:t>30 m spacing</a:t>
            </a:r>
          </a:p>
          <a:p>
            <a:r>
              <a:rPr lang="en-US" altLang="zh-CN" sz="2000" b="1" dirty="0" smtClean="0">
                <a:latin typeface="Times New Roman"/>
                <a:cs typeface="Times New Roman"/>
              </a:rPr>
              <a:t>3000 WCDs</a:t>
            </a:r>
          </a:p>
          <a:p>
            <a:pPr lvl="1"/>
            <a:r>
              <a:rPr lang="en-US" altLang="zh-CN" sz="1600" b="1" dirty="0" smtClean="0">
                <a:latin typeface="Times New Roman"/>
                <a:cs typeface="Times New Roman"/>
              </a:rPr>
              <a:t>25 m</a:t>
            </a:r>
            <a:r>
              <a:rPr lang="en-US" altLang="zh-CN" sz="1600" b="1" baseline="30000" dirty="0" smtClean="0">
                <a:latin typeface="Times New Roman"/>
                <a:cs typeface="Times New Roman"/>
              </a:rPr>
              <a:t>2</a:t>
            </a:r>
            <a:r>
              <a:rPr lang="en-US" altLang="zh-CN" sz="1600" b="1" dirty="0" smtClean="0">
                <a:latin typeface="Times New Roman"/>
                <a:cs typeface="Times New Roman"/>
              </a:rPr>
              <a:t> each</a:t>
            </a:r>
          </a:p>
          <a:p>
            <a:r>
              <a:rPr lang="en-US" altLang="zh-CN" sz="2000" b="1" dirty="0" smtClean="0">
                <a:latin typeface="Times New Roman"/>
                <a:cs typeface="Times New Roman"/>
              </a:rPr>
              <a:t>12 WFCTs</a:t>
            </a:r>
          </a:p>
          <a:p>
            <a:endParaRPr lang="en-US" altLang="zh-CN" sz="2000" b="1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084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2738" y="2379908"/>
            <a:ext cx="11491695" cy="1325563"/>
          </a:xfrm>
        </p:spPr>
        <p:txBody>
          <a:bodyPr>
            <a:normAutofit fontScale="90000"/>
          </a:bodyPr>
          <a:lstStyle/>
          <a:p>
            <a:r>
              <a:rPr lang="zh-CN" altLang="en-US" sz="6600" dirty="0" smtClean="0"/>
              <a:t>主要部件进展及质量控制：保温层</a:t>
            </a:r>
            <a:endParaRPr lang="zh-CN" altLang="en-US" sz="6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E667-66B0-4B66-B361-2710305793E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59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0672" y="227601"/>
            <a:ext cx="4953000" cy="810601"/>
          </a:xfrm>
        </p:spPr>
        <p:txBody>
          <a:bodyPr/>
          <a:lstStyle/>
          <a:p>
            <a:r>
              <a:rPr lang="zh-CN" altLang="en-US" dirty="0" smtClean="0"/>
              <a:t>保温层生产安装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4000" y="1216514"/>
            <a:ext cx="6668093" cy="554314"/>
          </a:xfrm>
        </p:spPr>
        <p:txBody>
          <a:bodyPr>
            <a:noAutofit/>
          </a:bodyPr>
          <a:lstStyle/>
          <a:p>
            <a:r>
              <a:rPr lang="zh-CN" altLang="en-US" sz="3200" dirty="0" smtClean="0"/>
              <a:t>生产流程：顶部</a:t>
            </a:r>
            <a:r>
              <a:rPr lang="zh-CN" altLang="en-US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→</a:t>
            </a:r>
            <a:r>
              <a:rPr lang="en-US" altLang="zh-CN" sz="3200" dirty="0" smtClean="0"/>
              <a:t> </a:t>
            </a:r>
            <a:r>
              <a:rPr lang="zh-CN" altLang="en-US" sz="3200" dirty="0" smtClean="0"/>
              <a:t>侧壁 </a:t>
            </a:r>
            <a:r>
              <a:rPr lang="zh-CN" altLang="en-US" sz="3200" dirty="0">
                <a:latin typeface="宋体" panose="02010600030101010101" pitchFamily="2" charset="-122"/>
              </a:rPr>
              <a:t>→</a:t>
            </a:r>
            <a:r>
              <a:rPr lang="zh-CN" altLang="en-US" sz="3200" dirty="0" smtClean="0"/>
              <a:t>底面</a:t>
            </a:r>
            <a:endParaRPr lang="zh-CN" altLang="en-US" sz="3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74100" y="6349603"/>
            <a:ext cx="2743200" cy="365125"/>
          </a:xfrm>
        </p:spPr>
        <p:txBody>
          <a:bodyPr/>
          <a:lstStyle/>
          <a:p>
            <a:fld id="{3378E667-66B0-4B66-B361-2710305793E3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1891431"/>
            <a:ext cx="5275256" cy="19826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375" y="1897299"/>
            <a:ext cx="5275256" cy="19826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743093" y="3850861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罐体顶部喷涂聚氨酯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1190" y="1888019"/>
            <a:ext cx="3475828" cy="199531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580213" y="3874041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侧面粘贴聚苯板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9141" y="1839824"/>
            <a:ext cx="4268891" cy="208582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173" y="4398509"/>
            <a:ext cx="3304771" cy="211137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2451" y="4417171"/>
            <a:ext cx="3721100" cy="2097226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757606" y="6503529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底面粘贴聚苯板</a:t>
            </a:r>
          </a:p>
        </p:txBody>
      </p:sp>
    </p:spTree>
    <p:extLst>
      <p:ext uri="{BB962C8B-B14F-4D97-AF65-F5344CB8AC3E}">
        <p14:creationId xmlns:p14="http://schemas.microsoft.com/office/powerpoint/2010/main" val="157331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标题 1"/>
          <p:cNvSpPr>
            <a:spLocks noGrp="1"/>
          </p:cNvSpPr>
          <p:nvPr>
            <p:ph type="title" idx="4294967295"/>
          </p:nvPr>
        </p:nvSpPr>
        <p:spPr>
          <a:xfrm>
            <a:off x="188007" y="116691"/>
            <a:ext cx="7887768" cy="6842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dirty="0" smtClean="0"/>
              <a:t>MD</a:t>
            </a:r>
            <a:r>
              <a:rPr lang="zh-CN" altLang="en-US" dirty="0" smtClean="0"/>
              <a:t>保温层设计指标</a:t>
            </a:r>
          </a:p>
        </p:txBody>
      </p:sp>
      <p:sp>
        <p:nvSpPr>
          <p:cNvPr id="44034" name="内容占位符 2"/>
          <p:cNvSpPr>
            <a:spLocks noGrp="1"/>
          </p:cNvSpPr>
          <p:nvPr>
            <p:ph idx="4294967295"/>
          </p:nvPr>
        </p:nvSpPr>
        <p:spPr>
          <a:xfrm>
            <a:off x="188007" y="815593"/>
            <a:ext cx="10370172" cy="971444"/>
          </a:xfrm>
        </p:spPr>
        <p:txBody>
          <a:bodyPr>
            <a:normAutofit fontScale="92500"/>
          </a:bodyPr>
          <a:lstStyle/>
          <a:p>
            <a:r>
              <a:rPr lang="zh-CN" altLang="en-US" dirty="0" smtClean="0"/>
              <a:t>保温</a:t>
            </a:r>
            <a:r>
              <a:rPr lang="zh-CN" altLang="en-US" dirty="0"/>
              <a:t>效果：达到水体最低温度在</a:t>
            </a:r>
            <a:r>
              <a:rPr lang="en-US" altLang="zh-CN" dirty="0"/>
              <a:t>0℃</a:t>
            </a:r>
            <a:r>
              <a:rPr lang="zh-CN" altLang="en-US" dirty="0"/>
              <a:t>以上的要求，保证水体不</a:t>
            </a:r>
            <a:r>
              <a:rPr lang="zh-CN" altLang="en-US" dirty="0" smtClean="0"/>
              <a:t>结冰</a:t>
            </a:r>
            <a:endParaRPr lang="en-US" altLang="zh-CN" dirty="0" smtClean="0"/>
          </a:p>
          <a:p>
            <a:r>
              <a:rPr lang="zh-CN" altLang="en-US" dirty="0"/>
              <a:t>使用年限：保温层</a:t>
            </a:r>
            <a:r>
              <a:rPr lang="en-US" altLang="zh-CN" dirty="0"/>
              <a:t>20</a:t>
            </a:r>
            <a:r>
              <a:rPr lang="zh-CN" altLang="en-US" dirty="0"/>
              <a:t>年内不掉落，不垮塌 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zh-CN" altLang="en-US" dirty="0" smtClean="0"/>
          </a:p>
        </p:txBody>
      </p:sp>
      <p:graphicFrame>
        <p:nvGraphicFramePr>
          <p:cNvPr id="44091" name="Group 59"/>
          <p:cNvGraphicFramePr>
            <a:graphicFrameLocks noGrp="1"/>
          </p:cNvGraphicFramePr>
          <p:nvPr>
            <p:extLst/>
          </p:nvPr>
        </p:nvGraphicFramePr>
        <p:xfrm>
          <a:off x="2691929" y="2196273"/>
          <a:ext cx="6409345" cy="4516787"/>
        </p:xfrm>
        <a:graphic>
          <a:graphicData uri="http://schemas.openxmlformats.org/drawingml/2006/table">
            <a:tbl>
              <a:tblPr/>
              <a:tblGrid>
                <a:gridCol w="1145136"/>
                <a:gridCol w="2538100"/>
                <a:gridCol w="2726109"/>
              </a:tblGrid>
              <a:tr h="2910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序 号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项  目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指标要求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内空直径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φ6.8±0.01m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2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侧壁高度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1.2m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3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底面水平度误差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±0.005m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4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内壁圆柱度误差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±0.01m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5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保温层厚度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按要求达到≥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150mm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或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100mm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6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底面与侧面圆弧过度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R100±5mm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7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聚氨酯喷涂整体罐体附着面积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≥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98%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4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8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聚苯板与喷涂聚氨酯粘贴面积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100%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9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聚氨酯与聚苯板粘贴方式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聚氨酯同质粘贴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10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水体总体保温效果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最低温度 ＞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0℃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4221626" y="1772347"/>
            <a:ext cx="3063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MD</a:t>
            </a:r>
            <a:r>
              <a:rPr lang="zh-CN" altLang="en-US" dirty="0"/>
              <a:t>保温层整体</a:t>
            </a:r>
            <a:r>
              <a:rPr lang="zh-CN" altLang="en-US" dirty="0" smtClean="0"/>
              <a:t>性能指标要求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966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保温关键控制点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材料强度</a:t>
            </a:r>
            <a:endParaRPr lang="en-US" altLang="zh-CN" dirty="0" smtClean="0"/>
          </a:p>
          <a:p>
            <a:r>
              <a:rPr lang="zh-CN" altLang="en-US" dirty="0" smtClean="0"/>
              <a:t>粘接强度</a:t>
            </a:r>
            <a:endParaRPr lang="en-US" altLang="zh-CN" dirty="0" smtClean="0"/>
          </a:p>
          <a:p>
            <a:r>
              <a:rPr lang="zh-CN" altLang="en-US" dirty="0" smtClean="0"/>
              <a:t>尺寸精度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E667-66B0-4B66-B361-2710305793E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0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3264" y="100206"/>
            <a:ext cx="4195273" cy="762920"/>
          </a:xfrm>
        </p:spPr>
        <p:txBody>
          <a:bodyPr/>
          <a:lstStyle/>
          <a:p>
            <a:r>
              <a:rPr lang="zh-CN" altLang="en-US" dirty="0" smtClean="0"/>
              <a:t>材料强度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3264" y="863130"/>
            <a:ext cx="5870249" cy="515969"/>
          </a:xfrm>
        </p:spPr>
        <p:txBody>
          <a:bodyPr/>
          <a:lstStyle/>
          <a:p>
            <a:pPr algn="just"/>
            <a:r>
              <a:rPr lang="zh-CN" altLang="en-US" dirty="0" smtClean="0"/>
              <a:t>聚氨酯和聚苯板材料性能检测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E667-66B0-4B66-B361-2710305793E3}" type="slidenum">
              <a:rPr lang="zh-CN" altLang="en-US" smtClean="0"/>
              <a:t>24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61" y="1446231"/>
            <a:ext cx="5016835" cy="456723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442251" y="6080609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聚氨酯硬泡</a:t>
            </a:r>
            <a:r>
              <a:rPr lang="zh-CN" altLang="en-US" sz="2400" dirty="0" smtClean="0"/>
              <a:t>材料检测</a:t>
            </a:r>
            <a:endParaRPr lang="zh-CN" altLang="en-US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0431" y="1446231"/>
            <a:ext cx="5065471" cy="450010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091604" y="6077251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聚苯板材料测试</a:t>
            </a:r>
          </a:p>
        </p:txBody>
      </p:sp>
    </p:spTree>
    <p:extLst>
      <p:ext uri="{BB962C8B-B14F-4D97-AF65-F5344CB8AC3E}">
        <p14:creationId xmlns:p14="http://schemas.microsoft.com/office/powerpoint/2010/main" val="20028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 idx="4294967295"/>
          </p:nvPr>
        </p:nvSpPr>
        <p:spPr>
          <a:xfrm>
            <a:off x="212969" y="159613"/>
            <a:ext cx="5056619" cy="6842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dirty="0" smtClean="0"/>
              <a:t>尺寸精度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12973" y="1215341"/>
            <a:ext cx="62360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800" dirty="0" smtClean="0"/>
              <a:t>每个保温层内</a:t>
            </a:r>
            <a:r>
              <a:rPr lang="zh-CN" altLang="en-US" sz="2800" dirty="0"/>
              <a:t>空</a:t>
            </a:r>
            <a:r>
              <a:rPr lang="zh-CN" altLang="en-US" sz="2800" dirty="0" smtClean="0"/>
              <a:t>直径要求：</a:t>
            </a:r>
            <a:r>
              <a:rPr lang="en-US" altLang="zh-CN" sz="2800" dirty="0" smtClean="0"/>
              <a:t>6.8±0.01m</a:t>
            </a:r>
            <a:endParaRPr lang="zh-CN" altLang="en-US" sz="2800" dirty="0"/>
          </a:p>
        </p:txBody>
      </p:sp>
      <p:sp>
        <p:nvSpPr>
          <p:cNvPr id="16426" name="Rectangle 42"/>
          <p:cNvSpPr>
            <a:spLocks noChangeArrowheads="1"/>
          </p:cNvSpPr>
          <p:nvPr/>
        </p:nvSpPr>
        <p:spPr bwMode="auto">
          <a:xfrm>
            <a:off x="471732" y="5817343"/>
            <a:ext cx="47019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dirty="0"/>
              <a:t>内空直径偏差在</a:t>
            </a:r>
            <a:r>
              <a:rPr lang="en-US" altLang="zh-CN" dirty="0"/>
              <a:t>±0.01m</a:t>
            </a:r>
            <a:r>
              <a:rPr lang="zh-CN" altLang="en-US" dirty="0"/>
              <a:t>，满足技术指标</a:t>
            </a:r>
            <a:r>
              <a:rPr lang="zh-CN" altLang="en-US" dirty="0" smtClean="0"/>
              <a:t>要求</a:t>
            </a:r>
            <a:endParaRPr lang="zh-CN" altLang="en-US" dirty="0"/>
          </a:p>
        </p:txBody>
      </p:sp>
      <p:pic>
        <p:nvPicPr>
          <p:cNvPr id="16427" name="Picture 43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778" y="2305838"/>
            <a:ext cx="4605337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953" y="2535679"/>
            <a:ext cx="5700503" cy="306739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495932" y="5817343"/>
            <a:ext cx="265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</a:t>
            </a:r>
            <a:r>
              <a:rPr lang="zh-CN" altLang="en-US" dirty="0" smtClean="0"/>
              <a:t>个</a:t>
            </a:r>
            <a:r>
              <a:rPr lang="en-US" altLang="zh-CN" dirty="0" smtClean="0"/>
              <a:t>MD </a:t>
            </a:r>
            <a:r>
              <a:rPr lang="zh-CN" altLang="en-US" dirty="0" smtClean="0"/>
              <a:t>保温层直径分布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979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 idx="4294967295"/>
          </p:nvPr>
        </p:nvSpPr>
        <p:spPr>
          <a:xfrm>
            <a:off x="476253" y="193679"/>
            <a:ext cx="3561105" cy="6842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dirty="0" smtClean="0"/>
              <a:t>底面水平度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31790" y="1560513"/>
            <a:ext cx="7831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38149" y="1303810"/>
            <a:ext cx="4525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800" dirty="0" smtClean="0"/>
              <a:t>底面</a:t>
            </a:r>
            <a:r>
              <a:rPr lang="zh-CN" altLang="en-US" sz="2800" dirty="0"/>
              <a:t>水</a:t>
            </a:r>
            <a:r>
              <a:rPr lang="zh-CN" altLang="en-US" sz="2800" dirty="0" smtClean="0"/>
              <a:t>平度要求：</a:t>
            </a:r>
            <a:r>
              <a:rPr lang="en-US" altLang="zh-CN" sz="2800" dirty="0"/>
              <a:t>±</a:t>
            </a:r>
            <a:r>
              <a:rPr lang="en-US" altLang="zh-CN" sz="2800" dirty="0" smtClean="0"/>
              <a:t>0.005m</a:t>
            </a:r>
            <a:endParaRPr lang="zh-CN" altLang="en-US" sz="2800" dirty="0"/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482600" y="5378485"/>
            <a:ext cx="50497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dirty="0"/>
              <a:t>底面水平度偏差在</a:t>
            </a:r>
            <a:r>
              <a:rPr lang="en-US" altLang="zh-CN" dirty="0"/>
              <a:t>±0.005m</a:t>
            </a:r>
            <a:r>
              <a:rPr lang="zh-CN" altLang="en-US" dirty="0"/>
              <a:t>，满足技术指标</a:t>
            </a:r>
            <a:r>
              <a:rPr lang="zh-CN" altLang="en-US" dirty="0" smtClean="0"/>
              <a:t>要求</a:t>
            </a:r>
            <a:endParaRPr lang="zh-CN" altLang="en-US" dirty="0"/>
          </a:p>
        </p:txBody>
      </p:sp>
      <p:pic>
        <p:nvPicPr>
          <p:cNvPr id="27706" name="Picture 58" descr="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05"/>
          <a:stretch>
            <a:fillRect/>
          </a:stretch>
        </p:blipFill>
        <p:spPr bwMode="auto">
          <a:xfrm>
            <a:off x="476251" y="2266829"/>
            <a:ext cx="537210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2570" y="2183928"/>
            <a:ext cx="5825095" cy="308486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749685" y="5378485"/>
            <a:ext cx="3297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</a:t>
            </a:r>
            <a:r>
              <a:rPr lang="zh-CN" altLang="en-US" dirty="0" smtClean="0"/>
              <a:t>个</a:t>
            </a:r>
            <a:r>
              <a:rPr lang="en-US" altLang="zh-CN" dirty="0" smtClean="0"/>
              <a:t>MD</a:t>
            </a:r>
            <a:r>
              <a:rPr lang="zh-CN" altLang="en-US" dirty="0" smtClean="0"/>
              <a:t>保温层底面水平度分布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258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581" y="336992"/>
            <a:ext cx="5011872" cy="1021231"/>
          </a:xfrm>
        </p:spPr>
        <p:txBody>
          <a:bodyPr/>
          <a:lstStyle/>
          <a:p>
            <a:r>
              <a:rPr lang="en-US" altLang="zh-CN" dirty="0" smtClean="0"/>
              <a:t>2018</a:t>
            </a:r>
            <a:r>
              <a:rPr lang="zh-CN" altLang="en-US" dirty="0" smtClean="0"/>
              <a:t>年计划和进度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3581" y="1533887"/>
            <a:ext cx="11895539" cy="3559411"/>
          </a:xfrm>
        </p:spPr>
        <p:txBody>
          <a:bodyPr/>
          <a:lstStyle/>
          <a:p>
            <a:r>
              <a:rPr lang="zh-CN" altLang="en-US" dirty="0" smtClean="0"/>
              <a:t>合同执行情况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预付款于今年</a:t>
            </a:r>
            <a:r>
              <a:rPr lang="en-US" altLang="zh-CN" dirty="0"/>
              <a:t>2</a:t>
            </a:r>
            <a:r>
              <a:rPr lang="zh-CN" altLang="en-US" dirty="0"/>
              <a:t>月</a:t>
            </a:r>
            <a:r>
              <a:rPr lang="zh-CN" altLang="en-US" dirty="0" smtClean="0"/>
              <a:t>已付给江苏久久防水保温隔工程有限公司。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根据签订合同规定，货物到场、验收合格之后，今年的第一、二、三次付款</a:t>
            </a:r>
            <a:r>
              <a:rPr lang="zh-CN" altLang="en-US" dirty="0"/>
              <a:t>将</a:t>
            </a:r>
            <a:r>
              <a:rPr lang="zh-CN" altLang="en-US" dirty="0" smtClean="0"/>
              <a:t>分别在</a:t>
            </a:r>
            <a:r>
              <a:rPr lang="en-US" altLang="zh-CN" dirty="0" smtClean="0"/>
              <a:t>8</a:t>
            </a:r>
            <a:r>
              <a:rPr lang="zh-CN" altLang="en-US" dirty="0" smtClean="0"/>
              <a:t>月、</a:t>
            </a:r>
            <a:r>
              <a:rPr lang="en-US" altLang="zh-CN" dirty="0"/>
              <a:t>9</a:t>
            </a:r>
            <a:r>
              <a:rPr lang="zh-CN" altLang="en-US" dirty="0" smtClean="0"/>
              <a:t>月、</a:t>
            </a:r>
            <a:r>
              <a:rPr lang="en-US" altLang="zh-CN" dirty="0" smtClean="0"/>
              <a:t>11</a:t>
            </a:r>
            <a:r>
              <a:rPr lang="zh-CN" altLang="en-US" dirty="0" smtClean="0"/>
              <a:t>月付给江苏久久防水保温隔热有限公司。</a:t>
            </a:r>
            <a:endParaRPr lang="en-US" altLang="zh-CN" dirty="0" smtClean="0"/>
          </a:p>
          <a:p>
            <a:r>
              <a:rPr lang="zh-CN" altLang="en-US" dirty="0" smtClean="0"/>
              <a:t>生产进度情况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已经完成</a:t>
            </a:r>
            <a:r>
              <a:rPr lang="en-US" altLang="zh-CN" dirty="0" smtClean="0"/>
              <a:t>20</a:t>
            </a:r>
            <a:r>
              <a:rPr lang="zh-CN" altLang="en-US" dirty="0" smtClean="0"/>
              <a:t>个保温层安装</a:t>
            </a:r>
            <a:endParaRPr lang="en-US" altLang="zh-CN" dirty="0" smtClean="0"/>
          </a:p>
          <a:p>
            <a:r>
              <a:rPr lang="zh-CN" altLang="en-US" dirty="0" smtClean="0"/>
              <a:t>计划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合同中今年计划完成</a:t>
            </a:r>
            <a:r>
              <a:rPr lang="en-US" altLang="zh-CN" dirty="0"/>
              <a:t>5</a:t>
            </a:r>
            <a:r>
              <a:rPr lang="en-US" altLang="zh-CN" dirty="0" smtClean="0"/>
              <a:t>15</a:t>
            </a:r>
            <a:r>
              <a:rPr lang="zh-CN" altLang="en-US" dirty="0" smtClean="0"/>
              <a:t>个保温层安装，但由于前级工艺的原因，更改计划为</a:t>
            </a:r>
            <a:r>
              <a:rPr lang="en-US" altLang="zh-CN" dirty="0" smtClean="0"/>
              <a:t>200</a:t>
            </a:r>
            <a:r>
              <a:rPr lang="zh-CN" altLang="en-US" dirty="0" smtClean="0"/>
              <a:t>个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E667-66B0-4B66-B361-2710305793E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40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5769" y="2264268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主要部件进展及质量控制：防护系统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496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防护系统</a:t>
            </a:r>
            <a:r>
              <a:rPr lang="zh-CN" altLang="en-US" sz="2800"/>
              <a:t>简介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9"/>
            <a:ext cx="10515600" cy="835025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sym typeface="+mn-ea"/>
              </a:rPr>
              <a:t>功能：防护系统由临时盖板、盖板、电子学箱组成，对探测器进行防护，保证探测器的安全运行和工作质量</a:t>
            </a:r>
            <a:endParaRPr lang="zh-CN" altLang="en-US" dirty="0"/>
          </a:p>
        </p:txBody>
      </p:sp>
      <p:pic>
        <p:nvPicPr>
          <p:cNvPr id="12" name="图片 80" descr="C:\Users\4-108\AppData\Local\Temp\WeChat Files\69562097418826513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1754" y="2877301"/>
            <a:ext cx="2979943" cy="26284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8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1661" y="2877558"/>
            <a:ext cx="3427731" cy="2579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E667-66B0-4B66-B361-2710305793E3}" type="slidenum">
              <a:rPr lang="zh-CN" altLang="en-US" smtClean="0"/>
              <a:t>29</a:t>
            </a:fld>
            <a:endParaRPr lang="zh-CN" altLang="en-US"/>
          </a:p>
        </p:txBody>
      </p:sp>
      <p:pic>
        <p:nvPicPr>
          <p:cNvPr id="7" name="图片 6" descr="C:\Users\duan\AppData\Local\Temp\WeChat Files\191022368088075574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0543" y="2877558"/>
            <a:ext cx="2542260" cy="25793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35493" y="5771494"/>
            <a:ext cx="1617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盖板</a:t>
            </a:r>
            <a:endParaRPr lang="en-US" altLang="zh-CN" dirty="0" smtClean="0"/>
          </a:p>
          <a:p>
            <a:r>
              <a:rPr lang="en-US" altLang="zh-CN" dirty="0" smtClean="0"/>
              <a:t>   </a:t>
            </a:r>
            <a:r>
              <a:rPr lang="zh-CN" altLang="zh-CN" dirty="0" smtClean="0"/>
              <a:t>Φ</a:t>
            </a:r>
            <a:r>
              <a:rPr lang="en-US" altLang="zh-CN" dirty="0" smtClean="0"/>
              <a:t>1922mm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23898" y="5771494"/>
            <a:ext cx="217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电子学箱    </a:t>
            </a:r>
            <a:r>
              <a:rPr lang="en-US" altLang="zh-CN" dirty="0" smtClean="0"/>
              <a:t>450×450×150mm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74612" y="5771496"/>
            <a:ext cx="2585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临时盖板</a:t>
            </a:r>
            <a:endParaRPr lang="en-US" altLang="zh-CN" dirty="0" smtClean="0"/>
          </a:p>
          <a:p>
            <a:r>
              <a:rPr lang="zh-CN" altLang="zh-CN" dirty="0" smtClean="0"/>
              <a:t>Φ</a:t>
            </a:r>
            <a:r>
              <a:rPr lang="en-US" altLang="zh-CN" dirty="0"/>
              <a:t>1922mm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98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788289" y="154991"/>
            <a:ext cx="8229600" cy="11381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Muon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Detector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735127" y="964309"/>
            <a:ext cx="8688330" cy="6496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Cherenkov detector underneath soil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59" y="1747777"/>
            <a:ext cx="10043951" cy="3409415"/>
          </a:xfrm>
          <a:prstGeom prst="rect">
            <a:avLst/>
          </a:prstGeom>
        </p:spPr>
      </p:pic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3670840" y="4886015"/>
            <a:ext cx="3569449" cy="1667382"/>
            <a:chOff x="2915816" y="5229487"/>
            <a:chExt cx="1905578" cy="89014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6" t="11004" r="7106" b="22090"/>
            <a:stretch/>
          </p:blipFill>
          <p:spPr>
            <a:xfrm>
              <a:off x="2915816" y="5229487"/>
              <a:ext cx="1905578" cy="811190"/>
            </a:xfrm>
            <a:prstGeom prst="rect">
              <a:avLst/>
            </a:prstGeom>
          </p:spPr>
        </p:pic>
        <p:cxnSp>
          <p:nvCxnSpPr>
            <p:cNvPr id="7" name="直接箭头连接符 6"/>
            <p:cNvCxnSpPr/>
            <p:nvPr/>
          </p:nvCxnSpPr>
          <p:spPr>
            <a:xfrm>
              <a:off x="3667729" y="5635082"/>
              <a:ext cx="507704" cy="28772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/>
            <p:nvPr/>
          </p:nvCxnSpPr>
          <p:spPr>
            <a:xfrm flipV="1">
              <a:off x="4175433" y="5778944"/>
              <a:ext cx="568628" cy="14386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 flipH="1" flipV="1">
              <a:off x="3891119" y="5598511"/>
              <a:ext cx="832634" cy="18043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>
              <a:off x="3590397" y="5320546"/>
              <a:ext cx="203080" cy="7990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0752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防护系统</a:t>
            </a:r>
            <a:r>
              <a:rPr lang="zh-CN" altLang="en-US" sz="2800"/>
              <a:t>验收与质量控制</a:t>
            </a:r>
            <a:r>
              <a:rPr lang="zh-CN" altLang="en-US" sz="2800">
                <a:sym typeface="+mn-ea"/>
              </a:rPr>
              <a:t>人员安排</a:t>
            </a:r>
            <a:endParaRPr lang="zh-CN" altLang="en-US" sz="28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60755" y="1540510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zh-CN" altLang="en-US" dirty="0"/>
          </a:p>
          <a:p>
            <a:r>
              <a:rPr lang="zh-CN" altLang="en-US" sz="2800" dirty="0" smtClean="0">
                <a:sym typeface="+mn-ea"/>
              </a:rPr>
              <a:t>职工</a:t>
            </a:r>
            <a:r>
              <a:rPr lang="en-US" altLang="zh-CN" sz="2800" dirty="0" smtClean="0">
                <a:sym typeface="+mn-ea"/>
              </a:rPr>
              <a:t>2</a:t>
            </a:r>
            <a:r>
              <a:rPr lang="zh-CN" altLang="en-US" sz="2800" dirty="0" smtClean="0">
                <a:sym typeface="+mn-ea"/>
              </a:rPr>
              <a:t>人（肖刚、冯少辉）</a:t>
            </a:r>
            <a:endParaRPr lang="en-US" altLang="zh-CN" sz="2800" dirty="0" smtClean="0"/>
          </a:p>
          <a:p>
            <a:r>
              <a:rPr lang="zh-CN" altLang="en-US" sz="2800" dirty="0" smtClean="0">
                <a:sym typeface="+mn-ea"/>
              </a:rPr>
              <a:t>学生</a:t>
            </a:r>
            <a:r>
              <a:rPr lang="en-US" altLang="zh-CN" sz="2800" dirty="0" smtClean="0">
                <a:sym typeface="+mn-ea"/>
              </a:rPr>
              <a:t>2</a:t>
            </a:r>
            <a:r>
              <a:rPr lang="zh-CN" altLang="en-US" sz="2800" dirty="0" smtClean="0">
                <a:sym typeface="+mn-ea"/>
              </a:rPr>
              <a:t>人（申鹏飞、贾金川）</a:t>
            </a:r>
          </a:p>
          <a:p>
            <a:r>
              <a:rPr lang="zh-CN" altLang="en-US" sz="2800" dirty="0" smtClean="0">
                <a:sym typeface="+mn-ea"/>
              </a:rPr>
              <a:t>企业工作人员</a:t>
            </a:r>
            <a:r>
              <a:rPr lang="en-US" altLang="zh-CN" sz="2800" dirty="0" smtClean="0">
                <a:sym typeface="+mn-ea"/>
              </a:rPr>
              <a:t>2</a:t>
            </a:r>
            <a:r>
              <a:rPr lang="zh-CN" altLang="en-US" sz="2800" dirty="0" smtClean="0">
                <a:sym typeface="+mn-ea"/>
              </a:rPr>
              <a:t>人（杨立业</a:t>
            </a:r>
            <a:r>
              <a:rPr lang="zh-CN" altLang="en-US" sz="2800" smtClean="0">
                <a:sym typeface="+mn-ea"/>
              </a:rPr>
              <a:t>、何书宏）</a:t>
            </a:r>
            <a:endParaRPr lang="zh-CN" altLang="en-US" sz="280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E667-66B0-4B66-B361-2710305793E3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14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防护系统</a:t>
            </a:r>
            <a:r>
              <a:rPr lang="zh-CN" altLang="en-US" sz="2800"/>
              <a:t>工艺要求</a:t>
            </a:r>
          </a:p>
        </p:txBody>
      </p:sp>
      <p:graphicFrame>
        <p:nvGraphicFramePr>
          <p:cNvPr id="11" name="表格 10"/>
          <p:cNvGraphicFramePr/>
          <p:nvPr/>
        </p:nvGraphicFramePr>
        <p:xfrm>
          <a:off x="3596007" y="1508760"/>
          <a:ext cx="3213100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905"/>
                <a:gridCol w="1172528"/>
                <a:gridCol w="1530667"/>
              </a:tblGrid>
              <a:tr h="548640"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800" b="0" dirty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盖板工艺要求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序号</a:t>
                      </a:r>
                      <a:endParaRPr lang="en-US" altLang="en-US" sz="1800" b="0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项 目</a:t>
                      </a:r>
                      <a:endParaRPr lang="en-US" altLang="en-US" sz="1800" b="0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技术指标及要求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底板平行度</a:t>
                      </a:r>
                      <a:endParaRPr lang="en-US" altLang="en-US" sz="18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≤5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mm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焊接变形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量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≤10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mm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防腐防锈设计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≥20年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使用年限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设计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≥20年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盖板强度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最大变形量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≤5mm</a:t>
                      </a:r>
                      <a:endParaRPr lang="en-US" altLang="en-US" sz="18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/>
          <p:nvPr/>
        </p:nvGraphicFramePr>
        <p:xfrm>
          <a:off x="7052313" y="1508760"/>
          <a:ext cx="3640456" cy="52311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0305"/>
                <a:gridCol w="2470151"/>
              </a:tblGrid>
              <a:tr h="44323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0" dirty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电子学箱工艺要求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项 目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技术指标及要求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632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定位孔定位精度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≤1mm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632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防腐防锈设计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≥20年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632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线缆密封设计等级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IP68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设计使用年限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≥20年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632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箱体密封设计等级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IP68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632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电子学箱接地等级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接地电阻小于5Ω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264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散热性能设计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箱内器件功耗约50w时，核心器件温度≤50℃箱体空间温度≤30℃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/>
        </p:nvGraphicFramePr>
        <p:xfrm>
          <a:off x="655321" y="1508764"/>
          <a:ext cx="2784475" cy="30765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500"/>
                <a:gridCol w="1577975"/>
              </a:tblGrid>
              <a:tr h="899795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0" dirty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临时盖板工艺要求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515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项 目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技术指标及要求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设计使用年限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≥5年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473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底板平行度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≤5mm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57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整体重量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≤50Kg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E667-66B0-4B66-B361-2710305793E3}" type="slidenum">
              <a:rPr lang="zh-CN" altLang="en-US" smtClean="0"/>
              <a:t>31</a:t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17179" y="5957938"/>
            <a:ext cx="5800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工艺要求全部来自合同规定，均无擅自改动情况。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2205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防护系统</a:t>
            </a:r>
            <a:r>
              <a:rPr lang="zh-CN" altLang="en-US" sz="2800" dirty="0"/>
              <a:t>关键点控制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1" y="1459869"/>
            <a:ext cx="10617835" cy="4937125"/>
          </a:xfrm>
        </p:spPr>
        <p:txBody>
          <a:bodyPr>
            <a:normAutofit lnSpcReduction="10000"/>
          </a:bodyPr>
          <a:lstStyle/>
          <a:p>
            <a:endParaRPr lang="zh-CN" altLang="en-US" dirty="0" smtClean="0">
              <a:sym typeface="+mn-ea"/>
            </a:endParaRPr>
          </a:p>
          <a:p>
            <a:pPr marL="0" indent="0">
              <a:buNone/>
            </a:pPr>
            <a:r>
              <a:rPr lang="zh-CN" altLang="en-US" dirty="0" smtClean="0">
                <a:sym typeface="+mn-ea"/>
              </a:rPr>
              <a:t>         </a:t>
            </a:r>
          </a:p>
          <a:p>
            <a:pPr marL="0" indent="0">
              <a:buNone/>
            </a:pPr>
            <a:r>
              <a:rPr lang="zh-CN" altLang="en-US" dirty="0" smtClean="0">
                <a:sym typeface="+mn-ea"/>
              </a:rPr>
              <a:t>         为了确保加工尺寸精度，此次产品加工切割使用</a:t>
            </a:r>
            <a:r>
              <a:rPr lang="en-US" altLang="zh-CN" dirty="0">
                <a:sym typeface="+mn-ea"/>
              </a:rPr>
              <a:t>SLCF-G2060/F</a:t>
            </a:r>
            <a:r>
              <a:rPr lang="zh-CN" altLang="en-US" dirty="0" smtClean="0">
                <a:sym typeface="+mn-ea"/>
              </a:rPr>
              <a:t>激光切割机，保证加工精度</a:t>
            </a:r>
            <a:r>
              <a:rPr lang="zh-CN" altLang="en-US" dirty="0">
                <a:sym typeface="+mn-ea"/>
              </a:rPr>
              <a:t>在±</a:t>
            </a:r>
            <a:r>
              <a:rPr lang="en-US" altLang="zh-CN" dirty="0">
                <a:sym typeface="+mn-ea"/>
              </a:rPr>
              <a:t>0.02mm</a:t>
            </a:r>
            <a:r>
              <a:rPr lang="zh-CN" altLang="en-US" dirty="0" smtClean="0">
                <a:sym typeface="+mn-ea"/>
              </a:rPr>
              <a:t>范围内，满足尺寸要求。</a:t>
            </a:r>
          </a:p>
          <a:p>
            <a:pPr marL="0" indent="0">
              <a:buNone/>
            </a:pPr>
            <a:endParaRPr lang="zh-CN" altLang="en-US" dirty="0" smtClean="0">
              <a:sym typeface="+mn-ea"/>
            </a:endParaRPr>
          </a:p>
          <a:p>
            <a:pPr marL="0" indent="0">
              <a:buNone/>
            </a:pPr>
            <a:r>
              <a:rPr lang="zh-CN" altLang="en-US" dirty="0" smtClean="0">
                <a:sym typeface="+mn-ea"/>
              </a:rPr>
              <a:t>         </a:t>
            </a:r>
          </a:p>
          <a:p>
            <a:pPr marL="0" indent="0">
              <a:buNone/>
            </a:pPr>
            <a:endParaRPr lang="zh-CN" altLang="en-US" dirty="0" smtClean="0">
              <a:sym typeface="+mn-ea"/>
            </a:endParaRPr>
          </a:p>
          <a:p>
            <a:pPr marL="0" indent="0">
              <a:buNone/>
            </a:pPr>
            <a:r>
              <a:rPr lang="zh-CN" altLang="en-US" dirty="0" smtClean="0">
                <a:sym typeface="+mn-ea"/>
              </a:rPr>
              <a:t>         为了确保焊接质量，</a:t>
            </a:r>
            <a:r>
              <a:rPr lang="zh-CN" altLang="zh-CN" dirty="0"/>
              <a:t>厂家对焊接做可控变形工装</a:t>
            </a:r>
            <a:r>
              <a:rPr lang="zh-CN" altLang="zh-CN" dirty="0" smtClean="0"/>
              <a:t>。先</a:t>
            </a:r>
            <a:r>
              <a:rPr lang="zh-CN" altLang="zh-CN" dirty="0"/>
              <a:t>点焊</a:t>
            </a:r>
            <a:r>
              <a:rPr lang="zh-CN" altLang="zh-CN" dirty="0" smtClean="0"/>
              <a:t>，</a:t>
            </a:r>
            <a:r>
              <a:rPr lang="zh-CN" altLang="en-US" dirty="0" smtClean="0"/>
              <a:t>再</a:t>
            </a:r>
            <a:r>
              <a:rPr lang="zh-CN" altLang="zh-CN" dirty="0" smtClean="0"/>
              <a:t>局部</a:t>
            </a:r>
            <a:r>
              <a:rPr lang="zh-CN" altLang="zh-CN" dirty="0"/>
              <a:t>分段焊接，最后满焊。</a:t>
            </a:r>
            <a:r>
              <a:rPr lang="zh-CN" altLang="zh-CN" dirty="0" smtClean="0"/>
              <a:t>各工序分步对称焊接，变形量小于</a:t>
            </a:r>
            <a:r>
              <a:rPr lang="en-US" altLang="zh-CN" dirty="0" smtClean="0"/>
              <a:t>5</a:t>
            </a:r>
            <a:r>
              <a:rPr lang="zh-CN" altLang="zh-CN" dirty="0" smtClean="0"/>
              <a:t>㎜。</a:t>
            </a:r>
            <a:r>
              <a:rPr lang="zh-CN" altLang="en-US" dirty="0" smtClean="0"/>
              <a:t>对焊缝进行探伤检测和渗透剂检测双重检测，均符合要求则产品合格。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 smtClean="0">
              <a:sym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E667-66B0-4B66-B361-2710305793E3}" type="slidenum">
              <a:rPr lang="zh-CN" altLang="en-US" smtClean="0"/>
              <a:t>32</a:t>
            </a:fld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040393" y="1914002"/>
            <a:ext cx="1577787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ym typeface="+mn-ea"/>
              </a:rPr>
              <a:t>尺寸</a:t>
            </a:r>
            <a:r>
              <a:rPr lang="zh-CN" altLang="en-US" sz="2400" dirty="0">
                <a:sym typeface="+mn-ea"/>
              </a:rPr>
              <a:t>精度</a:t>
            </a:r>
            <a:endParaRPr lang="zh-CN" altLang="en-US" sz="2400" dirty="0"/>
          </a:p>
        </p:txBody>
      </p:sp>
      <p:sp>
        <p:nvSpPr>
          <p:cNvPr id="6" name="圆角矩形 5"/>
          <p:cNvSpPr/>
          <p:nvPr/>
        </p:nvSpPr>
        <p:spPr>
          <a:xfrm>
            <a:off x="1039905" y="3806787"/>
            <a:ext cx="1559859" cy="502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ym typeface="+mn-ea"/>
              </a:rPr>
              <a:t>焊缝检测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2619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4720"/>
          </a:xfrm>
        </p:spPr>
        <p:txBody>
          <a:bodyPr/>
          <a:lstStyle/>
          <a:p>
            <a:r>
              <a:rPr lang="zh-CN" altLang="en-US" dirty="0">
                <a:sym typeface="+mn-ea"/>
              </a:rPr>
              <a:t>防护系统关键点控制</a:t>
            </a:r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452757" y="2952750"/>
            <a:ext cx="1621155" cy="655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ym typeface="+mn-ea"/>
              </a:rPr>
              <a:t>  </a:t>
            </a:r>
            <a:r>
              <a:rPr lang="zh-CN" altLang="en-US" sz="2400" dirty="0" smtClean="0">
                <a:sym typeface="+mn-ea"/>
              </a:rPr>
              <a:t>密封</a:t>
            </a:r>
            <a:r>
              <a:rPr lang="zh-CN" altLang="en-US" sz="2400" dirty="0">
                <a:sym typeface="+mn-ea"/>
              </a:rPr>
              <a:t>检测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2282192" y="2093595"/>
            <a:ext cx="1682115" cy="800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ym typeface="+mn-ea"/>
              </a:rPr>
              <a:t>电子学箱</a:t>
            </a:r>
          </a:p>
          <a:p>
            <a:r>
              <a:rPr lang="zh-CN" altLang="en-US" sz="2400" dirty="0" smtClean="0">
                <a:sym typeface="+mn-ea"/>
              </a:rPr>
              <a:t>密封</a:t>
            </a:r>
            <a:r>
              <a:rPr lang="zh-CN" altLang="en-US" sz="2400" dirty="0">
                <a:sym typeface="+mn-ea"/>
              </a:rPr>
              <a:t>检测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282191" y="4048760"/>
            <a:ext cx="1498600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ym typeface="+mn-ea"/>
              </a:rPr>
              <a:t>防护盖板</a:t>
            </a:r>
          </a:p>
          <a:p>
            <a:r>
              <a:rPr lang="zh-CN" altLang="en-US" sz="2400" dirty="0" smtClean="0">
                <a:sym typeface="+mn-ea"/>
              </a:rPr>
              <a:t>密封</a:t>
            </a:r>
            <a:r>
              <a:rPr lang="zh-CN" altLang="en-US" sz="2400" dirty="0">
                <a:sym typeface="+mn-ea"/>
              </a:rPr>
              <a:t>检测</a:t>
            </a:r>
          </a:p>
        </p:txBody>
      </p:sp>
      <p:sp>
        <p:nvSpPr>
          <p:cNvPr id="8" name="左大括号 7"/>
          <p:cNvSpPr/>
          <p:nvPr/>
        </p:nvSpPr>
        <p:spPr>
          <a:xfrm>
            <a:off x="2073911" y="2340610"/>
            <a:ext cx="208280" cy="21437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4392297" y="1995174"/>
            <a:ext cx="1733551" cy="1199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箱内密封后加压注水观察漏水情况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4123689" y="3815715"/>
            <a:ext cx="1873251" cy="1285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在</a:t>
            </a:r>
            <a:r>
              <a:rPr lang="en-US" altLang="zh-CN"/>
              <a:t>2.5</a:t>
            </a:r>
            <a:r>
              <a:rPr lang="zh-CN" altLang="en-US"/>
              <a:t>米高水压</a:t>
            </a:r>
          </a:p>
          <a:p>
            <a:pPr algn="ctr"/>
            <a:r>
              <a:rPr lang="zh-CN" altLang="en-US"/>
              <a:t>下连续测试</a:t>
            </a:r>
            <a:r>
              <a:rPr lang="en-US" altLang="zh-CN"/>
              <a:t>12h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6339841" y="3815715"/>
            <a:ext cx="1395731" cy="1285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无漏水</a:t>
            </a:r>
          </a:p>
          <a:p>
            <a:pPr algn="ctr"/>
            <a:r>
              <a:rPr lang="zh-CN" altLang="en-US"/>
              <a:t>现象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6496051" y="1952625"/>
            <a:ext cx="1738631" cy="1285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ym typeface="+mn-ea"/>
              </a:rPr>
              <a:t>无漏水现象，破口后水可喷</a:t>
            </a:r>
            <a:r>
              <a:rPr lang="en-US" altLang="zh-CN">
                <a:sym typeface="+mn-ea"/>
              </a:rPr>
              <a:t>2.5</a:t>
            </a:r>
            <a:r>
              <a:rPr lang="zh-CN" altLang="en-US">
                <a:sym typeface="+mn-ea"/>
              </a:rPr>
              <a:t>米</a:t>
            </a:r>
            <a:endParaRPr lang="en-US" altLang="zh-CN"/>
          </a:p>
        </p:txBody>
      </p:sp>
      <p:sp>
        <p:nvSpPr>
          <p:cNvPr id="15" name="右箭头 14"/>
          <p:cNvSpPr/>
          <p:nvPr/>
        </p:nvSpPr>
        <p:spPr>
          <a:xfrm>
            <a:off x="3964307" y="2340610"/>
            <a:ext cx="427991" cy="306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>
            <a:off x="5996942" y="4280535"/>
            <a:ext cx="342900" cy="306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>
            <a:off x="3780791" y="4305300"/>
            <a:ext cx="342900" cy="306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右箭头 18"/>
          <p:cNvSpPr/>
          <p:nvPr/>
        </p:nvSpPr>
        <p:spPr>
          <a:xfrm>
            <a:off x="6155057" y="2399665"/>
            <a:ext cx="340995" cy="306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4" name="表格 23"/>
          <p:cNvGraphicFramePr/>
          <p:nvPr/>
        </p:nvGraphicFramePr>
        <p:xfrm>
          <a:off x="8699502" y="1090930"/>
          <a:ext cx="3563622" cy="52216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695"/>
                <a:gridCol w="81492"/>
                <a:gridCol w="1258571"/>
                <a:gridCol w="81492"/>
                <a:gridCol w="1571625"/>
                <a:gridCol w="216747"/>
              </a:tblGrid>
              <a:tr h="588645">
                <a:tc grid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800" b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防水国标要求</a:t>
                      </a:r>
                    </a:p>
                  </a:txBody>
                  <a:tcPr marL="47625" marR="47625" marT="47625" marB="47625" anchor="ctr">
                    <a:lnL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7625" marR="47625" marT="47625" marB="47625" anchor="ctr">
                    <a:lnL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7625" marR="47625" marT="47625" marB="47625" anchor="ctr">
                    <a:lnL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800" b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等级</a:t>
                      </a:r>
                    </a:p>
                  </a:txBody>
                  <a:tcPr marL="47625" marR="47625" marT="47625" marB="47625" anchor="ctr">
                    <a:lnL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名称</a:t>
                      </a:r>
                    </a:p>
                  </a:txBody>
                  <a:tcPr marL="47625" marR="47625" marT="47625" marB="47625" anchor="ctr">
                    <a:lnL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说明</a:t>
                      </a:r>
                    </a:p>
                  </a:txBody>
                  <a:tcPr marL="47625" marR="47625" marT="47625" marB="47625" anchor="ctr">
                    <a:lnL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82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7625" marR="47625" marT="47625" marB="47625" anchor="ctr">
                    <a:lnL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防护射水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47625" marR="47625" marT="47625" marB="47625" anchor="ctr">
                    <a:lnL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从每个方向射水不应引起损害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47625" marR="47625" marT="47625" marB="47625" anchor="ctr">
                    <a:lnL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6</a:t>
                      </a: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7625" marR="47625" marT="47625" marB="47625" anchor="ctr">
                    <a:lnL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防护强射水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47625" marR="47625" marT="47625" marB="47625" anchor="ctr">
                    <a:lnL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从每个方向强射水不应引起损害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47625" marR="47625" marT="47625" marB="47625" anchor="ctr">
                    <a:lnL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8210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7</a:t>
                      </a: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7625" marR="47625" marT="47625" marB="47625" anchor="ctr">
                    <a:lnL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防护短时浸水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47625" marR="47625" marT="47625" marB="47625" anchor="ctr">
                    <a:lnL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标准压力下短时浸入水中不</a:t>
                      </a:r>
                      <a:r>
                        <a:rPr lang="zh-CN" alt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会</a:t>
                      </a: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引起损害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47625" marR="47625" marT="47625" marB="47625" anchor="ctr">
                    <a:lnL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8</a:t>
                      </a: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7625" marR="47625" marT="47625" marB="47625" anchor="ctr">
                    <a:lnL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防护长期浸水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47625" marR="47625" marT="47625" marB="47625" anchor="ctr">
                    <a:lnL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在特定的条件下浸入水中，不应有能引起损害的水量浸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47625" marR="47625" marT="47625" marB="47625" anchor="ctr">
                    <a:lnL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AD9EA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文本框 24"/>
          <p:cNvSpPr txBox="1"/>
          <p:nvPr/>
        </p:nvSpPr>
        <p:spPr>
          <a:xfrm>
            <a:off x="737237" y="3680460"/>
            <a:ext cx="1052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要求</a:t>
            </a:r>
            <a:r>
              <a:rPr lang="en-US" altLang="zh-CN"/>
              <a:t>IP68</a:t>
            </a:r>
          </a:p>
        </p:txBody>
      </p:sp>
    </p:spTree>
    <p:extLst>
      <p:ext uri="{BB962C8B-B14F-4D97-AF65-F5344CB8AC3E}">
        <p14:creationId xmlns:p14="http://schemas.microsoft.com/office/powerpoint/2010/main" val="67699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防护系统关键点控制</a:t>
            </a:r>
            <a:r>
              <a:rPr lang="zh-CN" altLang="en-US"/>
              <a:t/>
            </a:r>
            <a:br>
              <a:rPr lang="zh-CN" altLang="en-US"/>
            </a:b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E667-66B0-4B66-B361-2710305793E3}" type="slidenum">
              <a:rPr lang="zh-CN" altLang="en-US" smtClean="0"/>
              <a:t>34</a:t>
            </a:fld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716281" y="1941830"/>
            <a:ext cx="628651" cy="3206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ym typeface="+mn-ea"/>
              </a:rPr>
              <a:t>密</a:t>
            </a:r>
          </a:p>
          <a:p>
            <a:r>
              <a:rPr lang="zh-CN" altLang="en-US" sz="2400" dirty="0" smtClean="0">
                <a:sym typeface="+mn-ea"/>
              </a:rPr>
              <a:t>封</a:t>
            </a:r>
          </a:p>
          <a:p>
            <a:r>
              <a:rPr lang="zh-CN" altLang="en-US" sz="2400" dirty="0">
                <a:sym typeface="+mn-ea"/>
              </a:rPr>
              <a:t>检</a:t>
            </a:r>
          </a:p>
          <a:p>
            <a:r>
              <a:rPr lang="zh-CN" altLang="en-US" sz="2400" dirty="0">
                <a:sym typeface="+mn-ea"/>
              </a:rPr>
              <a:t>测</a:t>
            </a:r>
          </a:p>
          <a:p>
            <a:r>
              <a:rPr lang="zh-CN" altLang="en-US" sz="2400" dirty="0">
                <a:sym typeface="+mn-ea"/>
              </a:rPr>
              <a:t>图</a:t>
            </a:r>
          </a:p>
          <a:p>
            <a:r>
              <a:rPr lang="zh-CN" altLang="en-US" sz="2400" dirty="0">
                <a:sym typeface="+mn-ea"/>
              </a:rPr>
              <a:t>片</a:t>
            </a:r>
          </a:p>
        </p:txBody>
      </p:sp>
      <p:pic>
        <p:nvPicPr>
          <p:cNvPr id="142" name="图片 142" descr="C:\Users\duan\Pictures\微信图片_20180116163252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7209" y="1365250"/>
            <a:ext cx="1979931" cy="195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图片 143" descr="C:\Users\duan\Pictures\微信图片_20180116163252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41495" y="1339219"/>
            <a:ext cx="2849880" cy="200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图片 136" descr="C:\Users\duan\Pictures\微信图片_20180116163252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72378" y="1259205"/>
            <a:ext cx="3975735" cy="208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图片 163" descr="C:\Users\duan\Pictures\微信图片_20180116163252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7211" y="3926844"/>
            <a:ext cx="3042920" cy="235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图片 164" descr="C:\Users\duan\Pictures\微信图片_201801161632523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87036" y="3926205"/>
            <a:ext cx="2341245" cy="2359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图片 166" descr="C:\Users\duan\Pictures\微信图片_201801161632524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65185" y="3926209"/>
            <a:ext cx="2190115" cy="236029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右箭头 14"/>
          <p:cNvSpPr/>
          <p:nvPr/>
        </p:nvSpPr>
        <p:spPr>
          <a:xfrm>
            <a:off x="3924302" y="2147570"/>
            <a:ext cx="280671" cy="306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右箭头 4"/>
          <p:cNvSpPr/>
          <p:nvPr/>
        </p:nvSpPr>
        <p:spPr>
          <a:xfrm>
            <a:off x="7291707" y="2147570"/>
            <a:ext cx="280671" cy="306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5028567" y="4953635"/>
            <a:ext cx="280671" cy="306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8039737" y="4953000"/>
            <a:ext cx="280671" cy="306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96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9589" y="167902"/>
            <a:ext cx="10515600" cy="1033370"/>
          </a:xfrm>
        </p:spPr>
        <p:txBody>
          <a:bodyPr/>
          <a:lstStyle/>
          <a:p>
            <a:r>
              <a:rPr lang="zh-CN" altLang="en-US" dirty="0" smtClean="0"/>
              <a:t>防护系统</a:t>
            </a:r>
            <a:r>
              <a:rPr lang="zh-CN" altLang="en-US" sz="2800" dirty="0" smtClean="0"/>
              <a:t>鉴定验收部分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53029" y="1162241"/>
            <a:ext cx="10242176" cy="872751"/>
          </a:xfrm>
        </p:spPr>
        <p:txBody>
          <a:bodyPr>
            <a:normAutofit/>
          </a:bodyPr>
          <a:lstStyle/>
          <a:p>
            <a:r>
              <a:rPr lang="en-US" altLang="zh-CN" dirty="0"/>
              <a:t>2018</a:t>
            </a:r>
            <a:r>
              <a:rPr lang="zh-CN" altLang="zh-CN" dirty="0"/>
              <a:t>年</a:t>
            </a:r>
            <a:r>
              <a:rPr lang="en-US" altLang="zh-CN" dirty="0"/>
              <a:t>1</a:t>
            </a:r>
            <a:r>
              <a:rPr lang="zh-CN" altLang="zh-CN" dirty="0"/>
              <a:t>月</a:t>
            </a:r>
            <a:r>
              <a:rPr lang="en-US" altLang="zh-CN" dirty="0"/>
              <a:t>15</a:t>
            </a:r>
            <a:r>
              <a:rPr lang="zh-CN" altLang="zh-CN" dirty="0" smtClean="0"/>
              <a:t>日</a:t>
            </a:r>
            <a:r>
              <a:rPr lang="en-US" altLang="zh-CN" dirty="0" smtClean="0"/>
              <a:t>MD</a:t>
            </a:r>
            <a:r>
              <a:rPr lang="zh-CN" altLang="zh-CN" dirty="0"/>
              <a:t>组去河南许昌许昌鑫立泰电器设备有限公司</a:t>
            </a:r>
            <a:r>
              <a:rPr lang="en-US" altLang="zh-CN" dirty="0"/>
              <a:t>MD</a:t>
            </a:r>
            <a:r>
              <a:rPr lang="zh-CN" altLang="zh-CN" dirty="0"/>
              <a:t>探测器防护系统鉴定件产品</a:t>
            </a:r>
            <a:r>
              <a:rPr lang="zh-CN" altLang="zh-CN" dirty="0" smtClean="0"/>
              <a:t>进行</a:t>
            </a:r>
            <a:r>
              <a:rPr lang="zh-CN" altLang="en-US" dirty="0"/>
              <a:t>鉴定</a:t>
            </a:r>
            <a:r>
              <a:rPr lang="zh-CN" altLang="zh-CN" dirty="0" smtClean="0"/>
              <a:t>。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E667-66B0-4B66-B361-2710305793E3}" type="slidenum">
              <a:rPr lang="zh-CN" altLang="en-US" smtClean="0"/>
              <a:t>35</a:t>
            </a:fld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9949205" y="2165651"/>
            <a:ext cx="1476639" cy="885983"/>
            <a:chOff x="0" y="126944"/>
            <a:chExt cx="1476639" cy="885983"/>
          </a:xfrm>
          <a:scene3d>
            <a:camera prst="orthographicFront"/>
            <a:lightRig rig="flat" dir="t"/>
          </a:scene3d>
        </p:grpSpPr>
        <p:sp>
          <p:nvSpPr>
            <p:cNvPr id="26" name="圆角矩形 25"/>
            <p:cNvSpPr/>
            <p:nvPr/>
          </p:nvSpPr>
          <p:spPr>
            <a:xfrm>
              <a:off x="0" y="126944"/>
              <a:ext cx="1476639" cy="88598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圆角矩形 4"/>
            <p:cNvSpPr/>
            <p:nvPr/>
          </p:nvSpPr>
          <p:spPr>
            <a:xfrm>
              <a:off x="25950" y="152894"/>
              <a:ext cx="1424739" cy="8340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/>
              <a:r>
                <a:rPr lang="zh-CN" altLang="zh-CN" sz="2000" dirty="0"/>
                <a:t>临时盖板整体鉴定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981052" y="2139701"/>
            <a:ext cx="1476639" cy="885983"/>
            <a:chOff x="0" y="126944"/>
            <a:chExt cx="1476639" cy="885983"/>
          </a:xfrm>
          <a:scene3d>
            <a:camera prst="orthographicFront"/>
            <a:lightRig rig="flat" dir="t"/>
          </a:scene3d>
        </p:grpSpPr>
        <p:sp>
          <p:nvSpPr>
            <p:cNvPr id="30" name="圆角矩形 29"/>
            <p:cNvSpPr/>
            <p:nvPr/>
          </p:nvSpPr>
          <p:spPr>
            <a:xfrm>
              <a:off x="0" y="126944"/>
              <a:ext cx="1476639" cy="88598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1" name="圆角矩形 4"/>
            <p:cNvSpPr/>
            <p:nvPr/>
          </p:nvSpPr>
          <p:spPr>
            <a:xfrm>
              <a:off x="25950" y="152894"/>
              <a:ext cx="1424739" cy="8340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r>
                <a:rPr lang="zh-CN" altLang="zh-CN" sz="2000" dirty="0" smtClean="0"/>
                <a:t>盖板密封</a:t>
              </a:r>
              <a:r>
                <a:rPr lang="zh-CN" altLang="zh-CN" sz="2000" dirty="0"/>
                <a:t>鉴定</a:t>
              </a:r>
              <a:endParaRPr lang="zh-CN" altLang="en-US" sz="2000" dirty="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755177" y="2139701"/>
            <a:ext cx="1476639" cy="885983"/>
            <a:chOff x="0" y="126944"/>
            <a:chExt cx="1476639" cy="885983"/>
          </a:xfrm>
          <a:scene3d>
            <a:camera prst="orthographicFront"/>
            <a:lightRig rig="flat" dir="t"/>
          </a:scene3d>
        </p:grpSpPr>
        <p:sp>
          <p:nvSpPr>
            <p:cNvPr id="34" name="圆角矩形 33"/>
            <p:cNvSpPr/>
            <p:nvPr/>
          </p:nvSpPr>
          <p:spPr>
            <a:xfrm>
              <a:off x="0" y="126944"/>
              <a:ext cx="1476639" cy="88598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5" name="圆角矩形 4"/>
            <p:cNvSpPr/>
            <p:nvPr/>
          </p:nvSpPr>
          <p:spPr>
            <a:xfrm>
              <a:off x="25950" y="152894"/>
              <a:ext cx="1424739" cy="8340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/>
              <a:r>
                <a:rPr lang="zh-CN" altLang="zh-CN" sz="2000" dirty="0"/>
                <a:t>电子学箱密封鉴定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872754" y="2139700"/>
            <a:ext cx="1476639" cy="885983"/>
            <a:chOff x="0" y="126944"/>
            <a:chExt cx="1476639" cy="885983"/>
          </a:xfrm>
          <a:scene3d>
            <a:camera prst="orthographicFront"/>
            <a:lightRig rig="flat" dir="t"/>
          </a:scene3d>
        </p:grpSpPr>
        <p:sp>
          <p:nvSpPr>
            <p:cNvPr id="42" name="圆角矩形 41"/>
            <p:cNvSpPr/>
            <p:nvPr/>
          </p:nvSpPr>
          <p:spPr>
            <a:xfrm>
              <a:off x="0" y="126944"/>
              <a:ext cx="1476639" cy="88598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3" name="圆角矩形 4"/>
            <p:cNvSpPr/>
            <p:nvPr/>
          </p:nvSpPr>
          <p:spPr>
            <a:xfrm>
              <a:off x="25950" y="152894"/>
              <a:ext cx="1424739" cy="8340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/>
              <a:r>
                <a:rPr lang="zh-CN" altLang="zh-CN" sz="2000" dirty="0"/>
                <a:t>电子学箱散热性能鉴定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 rot="5400000">
            <a:off x="2288345" y="3012457"/>
            <a:ext cx="331820" cy="311973"/>
            <a:chOff x="1606584" y="386833"/>
            <a:chExt cx="313047" cy="366206"/>
          </a:xfrm>
        </p:grpSpPr>
        <p:sp>
          <p:nvSpPr>
            <p:cNvPr id="48" name="右箭头 47"/>
            <p:cNvSpPr/>
            <p:nvPr/>
          </p:nvSpPr>
          <p:spPr>
            <a:xfrm>
              <a:off x="1606584" y="386833"/>
              <a:ext cx="313047" cy="36620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9" name="右箭头 4"/>
            <p:cNvSpPr/>
            <p:nvPr/>
          </p:nvSpPr>
          <p:spPr>
            <a:xfrm>
              <a:off x="1606584" y="460074"/>
              <a:ext cx="219133" cy="219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400" b="1" kern="1200"/>
            </a:p>
          </p:txBody>
        </p:sp>
      </p:grpSp>
      <p:pic>
        <p:nvPicPr>
          <p:cNvPr id="50" name="图片 49" descr="C:\Users\duan\Pictures\微信图片_201801161632522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1125" y="3350039"/>
            <a:ext cx="1321435" cy="115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图片 50" descr="C:\Users\duan\Pictures\微信图片_2018011616325226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5175" y="4706136"/>
            <a:ext cx="1347384" cy="1211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图片 51" descr="C:\Users\duan\Pictures\微信图片_2018011616325215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8365" y="3334352"/>
            <a:ext cx="1165415" cy="1102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图片 53" descr="C:\Users\duan\Pictures\微信图片_2018011616325211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5987" y="4706136"/>
            <a:ext cx="1217792" cy="113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图片 54" descr="C:\Users\duan\AppData\Local\Temp\WeChat Files\191022368088075574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7365" y="3350043"/>
            <a:ext cx="1398403" cy="1111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图片 55" descr="C:\Users\duan\Pictures\微信图片_2018011616325234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253" y="3350043"/>
            <a:ext cx="1427439" cy="1111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56" descr="C:\Users\duan\Pictures\微信图片_2018011616325240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5953" y="4690615"/>
            <a:ext cx="1365787" cy="11743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组合 58"/>
          <p:cNvGrpSpPr/>
          <p:nvPr/>
        </p:nvGrpSpPr>
        <p:grpSpPr>
          <a:xfrm>
            <a:off x="8084546" y="2139701"/>
            <a:ext cx="1476639" cy="885983"/>
            <a:chOff x="0" y="126944"/>
            <a:chExt cx="1476639" cy="885983"/>
          </a:xfrm>
          <a:scene3d>
            <a:camera prst="orthographicFront"/>
            <a:lightRig rig="flat" dir="t"/>
          </a:scene3d>
        </p:grpSpPr>
        <p:sp>
          <p:nvSpPr>
            <p:cNvPr id="60" name="圆角矩形 59"/>
            <p:cNvSpPr/>
            <p:nvPr/>
          </p:nvSpPr>
          <p:spPr>
            <a:xfrm>
              <a:off x="0" y="126944"/>
              <a:ext cx="1476639" cy="88598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1" name="圆角矩形 4"/>
            <p:cNvSpPr/>
            <p:nvPr/>
          </p:nvSpPr>
          <p:spPr>
            <a:xfrm>
              <a:off x="25950" y="152894"/>
              <a:ext cx="1424739" cy="8340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/>
              <a:r>
                <a:rPr lang="zh-CN" altLang="zh-CN" sz="2000" dirty="0" smtClean="0"/>
                <a:t>盖板</a:t>
              </a:r>
              <a:r>
                <a:rPr lang="zh-CN" altLang="zh-CN" sz="2000" dirty="0"/>
                <a:t>整体鉴定</a:t>
              </a:r>
            </a:p>
          </p:txBody>
        </p:sp>
      </p:grpSp>
      <p:pic>
        <p:nvPicPr>
          <p:cNvPr id="62" name="图片 61" descr="C:\Users\duan\Pictures\微信图片_201801161632531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1308" y="3310113"/>
            <a:ext cx="1313925" cy="115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图片 62" descr="C:\Users\duan\Pictures\微信图片_2018011616325244.jpg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1307" y="4706136"/>
            <a:ext cx="1339876" cy="12117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" name="组合 66"/>
          <p:cNvGrpSpPr/>
          <p:nvPr/>
        </p:nvGrpSpPr>
        <p:grpSpPr>
          <a:xfrm rot="5400000">
            <a:off x="10600655" y="3035606"/>
            <a:ext cx="331820" cy="311973"/>
            <a:chOff x="1606584" y="386833"/>
            <a:chExt cx="313047" cy="366206"/>
          </a:xfrm>
        </p:grpSpPr>
        <p:sp>
          <p:nvSpPr>
            <p:cNvPr id="68" name="右箭头 67"/>
            <p:cNvSpPr/>
            <p:nvPr/>
          </p:nvSpPr>
          <p:spPr>
            <a:xfrm>
              <a:off x="1606584" y="386833"/>
              <a:ext cx="313047" cy="36620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9" name="右箭头 4"/>
            <p:cNvSpPr/>
            <p:nvPr/>
          </p:nvSpPr>
          <p:spPr>
            <a:xfrm>
              <a:off x="1606584" y="460074"/>
              <a:ext cx="219133" cy="219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400" b="1" kern="1200"/>
            </a:p>
          </p:txBody>
        </p:sp>
      </p:grpSp>
      <p:grpSp>
        <p:nvGrpSpPr>
          <p:cNvPr id="70" name="组合 69"/>
          <p:cNvGrpSpPr/>
          <p:nvPr/>
        </p:nvGrpSpPr>
        <p:grpSpPr>
          <a:xfrm rot="5400000">
            <a:off x="8656953" y="3020777"/>
            <a:ext cx="331820" cy="311973"/>
            <a:chOff x="1606584" y="386833"/>
            <a:chExt cx="313047" cy="366206"/>
          </a:xfrm>
        </p:grpSpPr>
        <p:sp>
          <p:nvSpPr>
            <p:cNvPr id="71" name="右箭头 70"/>
            <p:cNvSpPr/>
            <p:nvPr/>
          </p:nvSpPr>
          <p:spPr>
            <a:xfrm>
              <a:off x="1606584" y="386833"/>
              <a:ext cx="313047" cy="36620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2" name="右箭头 4"/>
            <p:cNvSpPr/>
            <p:nvPr/>
          </p:nvSpPr>
          <p:spPr>
            <a:xfrm>
              <a:off x="1606584" y="460074"/>
              <a:ext cx="219133" cy="219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400" b="1" kern="1200"/>
            </a:p>
          </p:txBody>
        </p:sp>
      </p:grpSp>
      <p:grpSp>
        <p:nvGrpSpPr>
          <p:cNvPr id="73" name="组合 72"/>
          <p:cNvGrpSpPr/>
          <p:nvPr/>
        </p:nvGrpSpPr>
        <p:grpSpPr>
          <a:xfrm rot="5400000">
            <a:off x="6582937" y="3020776"/>
            <a:ext cx="331820" cy="311973"/>
            <a:chOff x="1606584" y="386833"/>
            <a:chExt cx="313047" cy="366206"/>
          </a:xfrm>
        </p:grpSpPr>
        <p:sp>
          <p:nvSpPr>
            <p:cNvPr id="74" name="右箭头 73"/>
            <p:cNvSpPr/>
            <p:nvPr/>
          </p:nvSpPr>
          <p:spPr>
            <a:xfrm>
              <a:off x="1606584" y="386833"/>
              <a:ext cx="313047" cy="36620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5" name="右箭头 4"/>
            <p:cNvSpPr/>
            <p:nvPr/>
          </p:nvSpPr>
          <p:spPr>
            <a:xfrm>
              <a:off x="1606584" y="460074"/>
              <a:ext cx="219133" cy="219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400" b="1" kern="1200"/>
            </a:p>
          </p:txBody>
        </p:sp>
      </p:grpSp>
      <p:grpSp>
        <p:nvGrpSpPr>
          <p:cNvPr id="76" name="组合 75"/>
          <p:cNvGrpSpPr/>
          <p:nvPr/>
        </p:nvGrpSpPr>
        <p:grpSpPr>
          <a:xfrm rot="5400000">
            <a:off x="4448369" y="3035605"/>
            <a:ext cx="331820" cy="311973"/>
            <a:chOff x="1606584" y="386833"/>
            <a:chExt cx="313047" cy="366206"/>
          </a:xfrm>
        </p:grpSpPr>
        <p:sp>
          <p:nvSpPr>
            <p:cNvPr id="77" name="右箭头 76"/>
            <p:cNvSpPr/>
            <p:nvPr/>
          </p:nvSpPr>
          <p:spPr>
            <a:xfrm>
              <a:off x="1606584" y="386833"/>
              <a:ext cx="313047" cy="36620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8" name="右箭头 4"/>
            <p:cNvSpPr/>
            <p:nvPr/>
          </p:nvSpPr>
          <p:spPr>
            <a:xfrm>
              <a:off x="1606584" y="460074"/>
              <a:ext cx="219133" cy="219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400" b="1" kern="1200"/>
            </a:p>
          </p:txBody>
        </p:sp>
      </p:grpSp>
      <p:pic>
        <p:nvPicPr>
          <p:cNvPr id="152" name="图片 152" descr="C:\Users\duan\Pictures\微信图片_201801161632529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62845" y="4690745"/>
            <a:ext cx="1402715" cy="1242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602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907863"/>
          </a:xfrm>
        </p:spPr>
        <p:txBody>
          <a:bodyPr/>
          <a:lstStyle/>
          <a:p>
            <a:r>
              <a:rPr lang="zh-CN" altLang="en-US" dirty="0"/>
              <a:t>防护</a:t>
            </a:r>
            <a:r>
              <a:rPr lang="zh-CN" altLang="en-US" dirty="0" smtClean="0"/>
              <a:t>系统</a:t>
            </a:r>
            <a:r>
              <a:rPr lang="zh-CN" altLang="en-US" sz="2800" dirty="0" smtClean="0"/>
              <a:t>鉴定</a:t>
            </a:r>
            <a:r>
              <a:rPr lang="zh-CN" altLang="en-US" sz="2800" dirty="0"/>
              <a:t>验收</a:t>
            </a:r>
            <a:r>
              <a:rPr lang="zh-CN" altLang="en-US" sz="2800" dirty="0" smtClean="0"/>
              <a:t>部分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E667-66B0-4B66-B361-2710305793E3}" type="slidenum">
              <a:rPr lang="zh-CN" altLang="en-US" smtClean="0"/>
              <a:t>36</a:t>
            </a:fld>
            <a:endParaRPr lang="zh-CN" altLang="en-US"/>
          </a:p>
        </p:txBody>
      </p:sp>
      <p:pic>
        <p:nvPicPr>
          <p:cNvPr id="2051" name="Picture 3" descr="C:\Users\ADMINI~1\AppData\Local\Temp\WeChat Files\56291411383858771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810866" y="1072417"/>
            <a:ext cx="2010335" cy="388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~1\AppData\Local\Temp\WeChat Files\1292274287056149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773000" y="3314473"/>
            <a:ext cx="2086066" cy="388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37729" y="1255390"/>
            <a:ext cx="2944907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/>
              <a:t>厂家提供的技术资料</a:t>
            </a:r>
            <a:endParaRPr lang="zh-CN" altLang="en-US" sz="2400" dirty="0"/>
          </a:p>
        </p:txBody>
      </p:sp>
      <p:pic>
        <p:nvPicPr>
          <p:cNvPr id="2054" name="Picture 6" descr="C:\Users\ADMINI~1\AppData\Local\Temp\WeChat Files\7811319568429179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7741" y="1792953"/>
            <a:ext cx="1541931" cy="276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I~1\AppData\Local\Temp\WeChat Files\42718022704814672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929521" y="4357720"/>
            <a:ext cx="1576443" cy="23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I~1\AppData\Local\Temp\WeChat Files\17684322690413623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290282" y="4203269"/>
            <a:ext cx="1576444" cy="267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DMINI~1\AppData\Local\Temp\WeChat Files\92042307156505487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1935" y="1766052"/>
            <a:ext cx="1371852" cy="274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ADMINI~1\AppData\Local\Temp\WeChat Files\7802043112166388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7296" y="1818990"/>
            <a:ext cx="1535355" cy="263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874056" y="1292762"/>
            <a:ext cx="418576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CN" altLang="en-US" sz="2400" dirty="0"/>
              <a:t>鉴定方法：严格按照合同规定</a:t>
            </a:r>
          </a:p>
        </p:txBody>
      </p:sp>
    </p:spTree>
    <p:extLst>
      <p:ext uri="{BB962C8B-B14F-4D97-AF65-F5344CB8AC3E}">
        <p14:creationId xmlns:p14="http://schemas.microsoft.com/office/powerpoint/2010/main" val="334037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防护系统</a:t>
            </a:r>
            <a:r>
              <a:rPr lang="zh-CN" altLang="en-US" sz="2800" dirty="0" smtClean="0"/>
              <a:t>鉴定验收部分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E667-66B0-4B66-B361-2710305793E3}" type="slidenum">
              <a:rPr lang="zh-CN" altLang="en-US" smtClean="0"/>
              <a:t>37</a:t>
            </a:fld>
            <a:endParaRPr lang="zh-CN" altLang="en-US"/>
          </a:p>
        </p:txBody>
      </p:sp>
      <p:pic>
        <p:nvPicPr>
          <p:cNvPr id="5" name="Picture 5" descr="C:\Users\ADMINI~1\AppData\Local\Temp\WeChat Files\7123832142225590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565" y="2492565"/>
            <a:ext cx="2608731" cy="375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I~1\AppData\Local\Temp\WeChat Files\37657115242025160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5905" y="2492565"/>
            <a:ext cx="2519083" cy="377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ADMINI~1\AppData\Local\Temp\WeChat Files\6839080305393890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1599" y="2487183"/>
            <a:ext cx="2872911" cy="376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I~1\AppData\Local\Temp\WeChat Files\30593255948772234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9157" y="2492561"/>
            <a:ext cx="2920115" cy="387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圆角矩形 7"/>
          <p:cNvSpPr/>
          <p:nvPr/>
        </p:nvSpPr>
        <p:spPr>
          <a:xfrm>
            <a:off x="829237" y="1792945"/>
            <a:ext cx="1806387" cy="439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/>
              <a:t>鉴定验收文件</a:t>
            </a:r>
          </a:p>
        </p:txBody>
      </p:sp>
    </p:spTree>
    <p:extLst>
      <p:ext uri="{BB962C8B-B14F-4D97-AF65-F5344CB8AC3E}">
        <p14:creationId xmlns:p14="http://schemas.microsoft.com/office/powerpoint/2010/main" val="285633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防护系统</a:t>
            </a:r>
            <a:r>
              <a:rPr lang="zh-CN" altLang="en-US" sz="2800" dirty="0" smtClean="0"/>
              <a:t>生产工艺记录表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E667-66B0-4B66-B361-2710305793E3}" type="slidenum">
              <a:rPr lang="zh-CN" altLang="en-US" smtClean="0"/>
              <a:t>38</a:t>
            </a:fld>
            <a:endParaRPr lang="zh-CN" altLang="en-US"/>
          </a:p>
        </p:txBody>
      </p:sp>
      <p:pic>
        <p:nvPicPr>
          <p:cNvPr id="4099" name="Picture 3" descr="C:\Users\Administrator\Desktop\申鹏飞\IMG_20180709_09533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718" y="2375353"/>
            <a:ext cx="3859305" cy="332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istrator\Desktop\申鹏飞\IMG_20180709_09534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8023" y="2375353"/>
            <a:ext cx="3743956" cy="332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1909484" y="1550894"/>
            <a:ext cx="8032377" cy="5620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每个产品制作过程中严格把控质量，并详细记录</a:t>
            </a:r>
            <a:endParaRPr lang="zh-CN" altLang="en-US" dirty="0"/>
          </a:p>
        </p:txBody>
      </p:sp>
      <p:pic>
        <p:nvPicPr>
          <p:cNvPr id="4102" name="Picture 6" descr="C:\Users\Administrator\Desktop\申鹏飞\IMG_20180709_09553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160671" y="2856659"/>
            <a:ext cx="3328664" cy="236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3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防护系统</a:t>
            </a:r>
            <a:r>
              <a:rPr lang="zh-CN" altLang="en-US" sz="2800" dirty="0" smtClean="0"/>
              <a:t>产品</a:t>
            </a:r>
            <a:r>
              <a:rPr lang="zh-CN" altLang="en-US" sz="2800" dirty="0"/>
              <a:t>实测数据统计图表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E667-66B0-4B66-B361-2710305793E3}" type="slidenum">
              <a:rPr lang="zh-CN" altLang="en-US" smtClean="0"/>
              <a:t>39</a:t>
            </a:fld>
            <a:endParaRPr lang="zh-CN" altLang="en-US"/>
          </a:p>
        </p:txBody>
      </p:sp>
      <p:graphicFrame>
        <p:nvGraphicFramePr>
          <p:cNvPr id="9" name="内容占位符 8"/>
          <p:cNvGraphicFramePr>
            <a:graphicFrameLocks noGrp="1"/>
          </p:cNvGraphicFramePr>
          <p:nvPr>
            <p:ph idx="1"/>
          </p:nvPr>
        </p:nvGraphicFramePr>
        <p:xfrm>
          <a:off x="627381" y="3019429"/>
          <a:ext cx="5212715" cy="295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图表 9"/>
          <p:cNvGraphicFramePr/>
          <p:nvPr/>
        </p:nvGraphicFramePr>
        <p:xfrm>
          <a:off x="5840095" y="3019429"/>
          <a:ext cx="5801360" cy="2821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712472" y="1469392"/>
            <a:ext cx="4404995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r>
              <a:rPr lang="zh-CN" altLang="en-US" sz="2800"/>
              <a:t>统计项目	技术指标</a:t>
            </a:r>
          </a:p>
          <a:p>
            <a:r>
              <a:rPr lang="zh-CN" altLang="en-US" sz="2800"/>
              <a:t>盖板直径	1922mm±2</a:t>
            </a:r>
          </a:p>
          <a:p>
            <a:r>
              <a:rPr lang="zh-CN" altLang="en-US" sz="2800"/>
              <a:t>小盖板孔直径	14mm±</a:t>
            </a:r>
            <a:r>
              <a:rPr lang="en-US" altLang="zh-CN" sz="2800"/>
              <a:t>1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54408" y="6121404"/>
            <a:ext cx="10771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此数据为从产品总量中抽检的</a:t>
            </a:r>
            <a:r>
              <a:rPr lang="en-US" altLang="zh-CN" sz="2400"/>
              <a:t>50</a:t>
            </a:r>
            <a:r>
              <a:rPr lang="zh-CN" altLang="en-US" sz="2400"/>
              <a:t>套产品进行检测</a:t>
            </a:r>
          </a:p>
        </p:txBody>
      </p:sp>
    </p:spTree>
    <p:extLst>
      <p:ext uri="{BB962C8B-B14F-4D97-AF65-F5344CB8AC3E}">
        <p14:creationId xmlns:p14="http://schemas.microsoft.com/office/powerpoint/2010/main" val="415824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总体进展</a:t>
            </a:r>
            <a:endParaRPr lang="en-US" altLang="zh-CN" dirty="0" smtClean="0"/>
          </a:p>
          <a:p>
            <a:r>
              <a:rPr lang="zh-CN" altLang="en-US" dirty="0" smtClean="0"/>
              <a:t>主要部件生产及质量控制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内衬层生产及质量控制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保温层生产及质量控制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防护系统生产及质量控制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其他系统情况</a:t>
            </a:r>
            <a:endParaRPr lang="en-US" altLang="zh-CN" dirty="0"/>
          </a:p>
          <a:p>
            <a:r>
              <a:rPr lang="zh-CN" altLang="en-US" dirty="0"/>
              <a:t>安装进展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93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ym typeface="+mn-ea"/>
              </a:rPr>
              <a:t>防护系统</a:t>
            </a:r>
            <a:r>
              <a:rPr lang="zh-CN" altLang="en-US" sz="2800" dirty="0" smtClean="0">
                <a:sym typeface="+mn-ea"/>
              </a:rPr>
              <a:t>产品</a:t>
            </a:r>
            <a:r>
              <a:rPr lang="zh-CN" altLang="en-US" sz="2800" dirty="0">
                <a:sym typeface="+mn-ea"/>
              </a:rPr>
              <a:t>实测数据统计图表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E667-66B0-4B66-B361-2710305793E3}" type="slidenum">
              <a:rPr lang="zh-CN" altLang="en-US" smtClean="0"/>
              <a:t>40</a:t>
            </a:fld>
            <a:endParaRPr lang="zh-CN" altLang="en-US"/>
          </a:p>
        </p:txBody>
      </p:sp>
      <p:graphicFrame>
        <p:nvGraphicFramePr>
          <p:cNvPr id="12" name="内容占位符 11"/>
          <p:cNvGraphicFramePr>
            <a:graphicFrameLocks noGrp="1"/>
          </p:cNvGraphicFramePr>
          <p:nvPr>
            <p:ph idx="1"/>
          </p:nvPr>
        </p:nvGraphicFramePr>
        <p:xfrm>
          <a:off x="703580" y="3061973"/>
          <a:ext cx="5374640" cy="2038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图表 10"/>
          <p:cNvGraphicFramePr/>
          <p:nvPr/>
        </p:nvGraphicFramePr>
        <p:xfrm>
          <a:off x="6078223" y="3061973"/>
          <a:ext cx="5139055" cy="2038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703583" y="1561469"/>
            <a:ext cx="4829175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ym typeface="+mn-ea"/>
              </a:rPr>
              <a:t>统计项目	技术指标</a:t>
            </a:r>
            <a:endParaRPr lang="zh-CN" altLang="en-US" sz="2800"/>
          </a:p>
          <a:p>
            <a:r>
              <a:rPr lang="zh-CN" altLang="en-US" sz="2800">
                <a:sym typeface="+mn-ea"/>
              </a:rPr>
              <a:t>线缆保护管厚度	3.5mm±0.</a:t>
            </a:r>
            <a:r>
              <a:rPr lang="en-US" altLang="zh-CN" sz="2800">
                <a:sym typeface="+mn-ea"/>
              </a:rPr>
              <a:t>5</a:t>
            </a:r>
            <a:endParaRPr lang="zh-CN" altLang="en-US" sz="2800"/>
          </a:p>
          <a:p>
            <a:r>
              <a:rPr lang="zh-CN" altLang="en-US" sz="2800">
                <a:sym typeface="+mn-ea"/>
              </a:rPr>
              <a:t>定位孔定位精度	≤1mm</a:t>
            </a:r>
            <a:endParaRPr lang="zh-CN" altLang="en-US" sz="2800"/>
          </a:p>
        </p:txBody>
      </p:sp>
      <p:sp>
        <p:nvSpPr>
          <p:cNvPr id="7" name="文本框 6"/>
          <p:cNvSpPr txBox="1"/>
          <p:nvPr/>
        </p:nvSpPr>
        <p:spPr>
          <a:xfrm>
            <a:off x="1566547" y="5386071"/>
            <a:ext cx="93281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         </a:t>
            </a:r>
            <a:r>
              <a:rPr lang="zh-CN" altLang="en-US" sz="3200"/>
              <a:t>经过大量实测和抽检的</a:t>
            </a:r>
            <a:r>
              <a:rPr lang="en-US" altLang="zh-CN" sz="3200"/>
              <a:t>50</a:t>
            </a:r>
            <a:r>
              <a:rPr lang="zh-CN" altLang="en-US" sz="3200"/>
              <a:t>个产品数据显示所有出厂产品均在设计要求范围以内，符合产品要求</a:t>
            </a:r>
            <a:r>
              <a:rPr lang="en-US" altLang="zh-CN" sz="320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5640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防护系统</a:t>
            </a:r>
            <a:r>
              <a:rPr lang="zh-CN" altLang="en-US" sz="2800"/>
              <a:t>厂家验收标准</a:t>
            </a:r>
          </a:p>
        </p:txBody>
      </p:sp>
      <p:pic>
        <p:nvPicPr>
          <p:cNvPr id="4" name="图片 3" descr="验收标准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88052" y="1606550"/>
            <a:ext cx="5902325" cy="3610610"/>
          </a:xfrm>
          <a:prstGeom prst="rect">
            <a:avLst/>
          </a:prstGeom>
        </p:spPr>
      </p:pic>
      <p:pic>
        <p:nvPicPr>
          <p:cNvPr id="5" name="图片 4" descr="盖板验收标准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651" y="1606550"/>
            <a:ext cx="5613400" cy="361061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E667-66B0-4B66-B361-2710305793E3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33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防护系统</a:t>
            </a:r>
            <a:r>
              <a:rPr lang="zh-CN" altLang="en-US" sz="2800"/>
              <a:t>厂家每批次质检报告</a:t>
            </a:r>
          </a:p>
        </p:txBody>
      </p:sp>
      <p:pic>
        <p:nvPicPr>
          <p:cNvPr id="4" name="图片 3" descr="盖板出厂检测报告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1134748" y="687705"/>
            <a:ext cx="4115435" cy="6121400"/>
          </a:xfrm>
          <a:prstGeom prst="rect">
            <a:avLst/>
          </a:prstGeom>
        </p:spPr>
      </p:pic>
      <p:pic>
        <p:nvPicPr>
          <p:cNvPr id="5" name="图片 4" descr="出厂检验报告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6851650" y="633094"/>
            <a:ext cx="4083050" cy="6198871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E667-66B0-4B66-B361-2710305793E3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89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防护系统</a:t>
            </a:r>
            <a:r>
              <a:rPr lang="zh-CN" altLang="en-US" sz="2800"/>
              <a:t>每件产品尺寸质量报告</a:t>
            </a:r>
          </a:p>
        </p:txBody>
      </p:sp>
      <p:pic>
        <p:nvPicPr>
          <p:cNvPr id="4" name="图片 3" descr="质检报告页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4196" y="1511300"/>
            <a:ext cx="2900045" cy="5157470"/>
          </a:xfrm>
          <a:prstGeom prst="rect">
            <a:avLst/>
          </a:prstGeom>
        </p:spPr>
      </p:pic>
      <p:pic>
        <p:nvPicPr>
          <p:cNvPr id="6" name="图片 5" descr="质检报告封面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473" y="1503681"/>
            <a:ext cx="3308985" cy="5108575"/>
          </a:xfrm>
          <a:prstGeom prst="rect">
            <a:avLst/>
          </a:prstGeom>
        </p:spPr>
      </p:pic>
      <p:pic>
        <p:nvPicPr>
          <p:cNvPr id="7" name="图片 6" descr="质检报告封面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67455" y="1511300"/>
            <a:ext cx="3126740" cy="514985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E667-66B0-4B66-B361-2710305793E3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24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小结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E667-66B0-4B66-B361-2710305793E3}" type="slidenum">
              <a:rPr lang="zh-CN" altLang="en-US" smtClean="0"/>
              <a:t>44</a:t>
            </a:fld>
            <a:endParaRPr lang="zh-CN" altLang="en-US"/>
          </a:p>
        </p:txBody>
      </p:sp>
      <p:sp>
        <p:nvSpPr>
          <p:cNvPr id="5" name="文本框 2"/>
          <p:cNvSpPr txBox="1">
            <a:spLocks noGrp="1"/>
          </p:cNvSpPr>
          <p:nvPr>
            <p:ph idx="1"/>
          </p:nvPr>
        </p:nvSpPr>
        <p:spPr>
          <a:xfrm>
            <a:off x="838200" y="1825626"/>
            <a:ext cx="105156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防护系统已经通过检验产品共</a:t>
            </a:r>
            <a:r>
              <a:rPr lang="en-US" altLang="zh-CN" sz="2400" b="1" dirty="0"/>
              <a:t>200</a:t>
            </a:r>
            <a:r>
              <a:rPr lang="zh-CN" altLang="en-US" sz="2400" b="1" dirty="0"/>
              <a:t>套，现已运送上山，所有出库产品均已进行质量认证。包括工艺检测报告、质量检测报告、每批抽检合格报告、质量合格证。确保产品质量过关。</a:t>
            </a:r>
          </a:p>
        </p:txBody>
      </p:sp>
    </p:spTree>
    <p:extLst>
      <p:ext uri="{BB962C8B-B14F-4D97-AF65-F5344CB8AC3E}">
        <p14:creationId xmlns:p14="http://schemas.microsoft.com/office/powerpoint/2010/main" val="21493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其他分系统进展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PMT</a:t>
            </a:r>
            <a:r>
              <a:rPr lang="zh-CN" altLang="en-US" dirty="0" smtClean="0"/>
              <a:t>（由</a:t>
            </a:r>
            <a:r>
              <a:rPr lang="en-US" altLang="zh-CN" dirty="0" smtClean="0"/>
              <a:t>WCDA</a:t>
            </a:r>
            <a:r>
              <a:rPr lang="zh-CN" altLang="en-US" dirty="0" smtClean="0"/>
              <a:t>负责采购）生产出</a:t>
            </a:r>
            <a:r>
              <a:rPr lang="en-US" altLang="zh-CN" dirty="0" smtClean="0"/>
              <a:t>280</a:t>
            </a:r>
            <a:r>
              <a:rPr lang="zh-CN" altLang="en-US" dirty="0" smtClean="0"/>
              <a:t>只，测试</a:t>
            </a:r>
            <a:r>
              <a:rPr lang="en-US" altLang="zh-CN" dirty="0" smtClean="0"/>
              <a:t>200</a:t>
            </a:r>
            <a:r>
              <a:rPr lang="zh-CN" altLang="en-US" dirty="0" smtClean="0"/>
              <a:t>只，运抵稻城基地</a:t>
            </a:r>
            <a:r>
              <a:rPr lang="en-US" altLang="zh-CN" dirty="0" smtClean="0"/>
              <a:t>155</a:t>
            </a:r>
            <a:r>
              <a:rPr lang="zh-CN" altLang="en-US" dirty="0" smtClean="0"/>
              <a:t>只。</a:t>
            </a:r>
            <a:endParaRPr lang="en-US" altLang="zh-CN" dirty="0"/>
          </a:p>
          <a:p>
            <a:r>
              <a:rPr lang="zh-CN" altLang="en-US" dirty="0" smtClean="0"/>
              <a:t>电子学（由高能所电子学组负责制作），生产出</a:t>
            </a:r>
            <a:r>
              <a:rPr lang="en-US" altLang="zh-CN" dirty="0" smtClean="0"/>
              <a:t>130</a:t>
            </a:r>
            <a:r>
              <a:rPr lang="zh-CN" altLang="en-US" dirty="0" smtClean="0"/>
              <a:t>块。</a:t>
            </a:r>
            <a:endParaRPr lang="en-US" altLang="zh-CN" dirty="0" smtClean="0"/>
          </a:p>
          <a:p>
            <a:r>
              <a:rPr lang="zh-CN" altLang="en-US" dirty="0" smtClean="0"/>
              <a:t>高低压电源（由</a:t>
            </a:r>
            <a:r>
              <a:rPr lang="en-US" altLang="zh-CN" dirty="0" smtClean="0"/>
              <a:t>ED</a:t>
            </a:r>
            <a:r>
              <a:rPr lang="zh-CN" altLang="en-US" dirty="0" smtClean="0"/>
              <a:t>负责采购），正在签订合同。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401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安装进展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4717" y="1825625"/>
            <a:ext cx="11859904" cy="4351338"/>
          </a:xfrm>
        </p:spPr>
        <p:txBody>
          <a:bodyPr/>
          <a:lstStyle/>
          <a:p>
            <a:r>
              <a:rPr lang="zh-CN" altLang="en-US" dirty="0" smtClean="0"/>
              <a:t>安装工艺：罐体制作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zh-CN" altLang="en-US" dirty="0" smtClean="0"/>
              <a:t>保温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zh-CN" altLang="en-US" dirty="0" smtClean="0">
                <a:sym typeface="Wingdings" panose="05000000000000000000" pitchFamily="2" charset="2"/>
              </a:rPr>
              <a:t>内衬层铺设</a:t>
            </a:r>
            <a:r>
              <a:rPr lang="en-US" altLang="zh-CN" dirty="0" smtClean="0">
                <a:sym typeface="Wingdings" panose="05000000000000000000" pitchFamily="2" charset="2"/>
              </a:rPr>
              <a:t>PMT</a:t>
            </a:r>
            <a:r>
              <a:rPr lang="zh-CN" altLang="en-US" dirty="0" smtClean="0">
                <a:sym typeface="Wingdings" panose="05000000000000000000" pitchFamily="2" charset="2"/>
              </a:rPr>
              <a:t>安装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zh-CN" altLang="en-US" dirty="0" smtClean="0">
                <a:sym typeface="Wingdings" panose="05000000000000000000" pitchFamily="2" charset="2"/>
              </a:rPr>
              <a:t>超纯水灌注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zh-CN" altLang="en-US" dirty="0" smtClean="0">
                <a:sym typeface="Wingdings" panose="05000000000000000000" pitchFamily="2" charset="2"/>
              </a:rPr>
              <a:t>调试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zh-CN" altLang="en-US" dirty="0" smtClean="0">
                <a:sym typeface="Wingdings" panose="05000000000000000000" pitchFamily="2" charset="2"/>
              </a:rPr>
              <a:t>覆土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CN" altLang="en-US" dirty="0" smtClean="0">
                <a:sym typeface="Wingdings" panose="05000000000000000000" pitchFamily="2" charset="2"/>
              </a:rPr>
              <a:t>目前的安装进度：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53338"/>
              </p:ext>
            </p:extLst>
          </p:nvPr>
        </p:nvGraphicFramePr>
        <p:xfrm>
          <a:off x="1838657" y="3264314"/>
          <a:ext cx="812800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目前进展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罐体混凝土底板及侧壁制作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290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顶盖制作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120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保温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120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内衬层铺设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PMT</a:t>
                      </a:r>
                      <a:r>
                        <a:rPr lang="zh-CN" altLang="en-US" dirty="0" smtClean="0"/>
                        <a:t>安装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25</a:t>
                      </a:r>
                      <a:endParaRPr lang="zh-CN" altLang="en-US" dirty="0"/>
                    </a:p>
                  </a:txBody>
                  <a:tcPr/>
                </a:tc>
              </a:tr>
              <a:tr h="123613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超纯水灌注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23</a:t>
                      </a:r>
                      <a:endParaRPr lang="zh-CN" altLang="en-US" dirty="0"/>
                    </a:p>
                  </a:txBody>
                  <a:tcPr/>
                </a:tc>
              </a:tr>
              <a:tr h="242147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调试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</a:t>
                      </a:r>
                      <a:endParaRPr lang="zh-CN" altLang="en-US" dirty="0"/>
                    </a:p>
                  </a:txBody>
                  <a:tcPr/>
                </a:tc>
              </a:tr>
              <a:tr h="123613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覆土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76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" y="-20473"/>
            <a:ext cx="2524493" cy="2787119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8042" y="-20472"/>
            <a:ext cx="3886207" cy="28182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299" y="-20473"/>
            <a:ext cx="3716159" cy="278711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4290" y="2973648"/>
            <a:ext cx="2702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基坑处理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3123156" y="2927071"/>
            <a:ext cx="201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侧壁及底板制作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261211" y="2927069"/>
            <a:ext cx="186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顶盖安装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2766" y="0"/>
            <a:ext cx="3439236" cy="276664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637457" y="2927069"/>
            <a:ext cx="2320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保温安装</a:t>
            </a:r>
            <a:endParaRPr lang="zh-CN" altLang="en-US" dirty="0"/>
          </a:p>
        </p:txBody>
      </p:sp>
      <p:cxnSp>
        <p:nvCxnSpPr>
          <p:cNvPr id="14" name="直接箭头连接符 13"/>
          <p:cNvCxnSpPr/>
          <p:nvPr/>
        </p:nvCxnSpPr>
        <p:spPr>
          <a:xfrm>
            <a:off x="1745418" y="3158314"/>
            <a:ext cx="135112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4910084" y="3116228"/>
            <a:ext cx="135112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7779378" y="3158314"/>
            <a:ext cx="135112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416275"/>
            <a:ext cx="2157047" cy="2876061"/>
          </a:xfrm>
          <a:prstGeom prst="rect">
            <a:avLst/>
          </a:prstGeom>
        </p:spPr>
      </p:pic>
      <p:pic>
        <p:nvPicPr>
          <p:cNvPr id="18" name="内容占位符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055" y="3425728"/>
            <a:ext cx="2149952" cy="286660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192225" y="2542918"/>
            <a:ext cx="2902772" cy="4596056"/>
          </a:xfrm>
          <a:prstGeom prst="rect">
            <a:avLst/>
          </a:prstGeom>
        </p:spPr>
      </p:pic>
      <p:cxnSp>
        <p:nvCxnSpPr>
          <p:cNvPr id="20" name="直接箭头连接符 19"/>
          <p:cNvCxnSpPr/>
          <p:nvPr/>
        </p:nvCxnSpPr>
        <p:spPr>
          <a:xfrm>
            <a:off x="10840874" y="3158314"/>
            <a:ext cx="135112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" y="6417265"/>
            <a:ext cx="1946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PMT</a:t>
            </a:r>
            <a:r>
              <a:rPr lang="zh-CN" altLang="en-US" dirty="0" smtClean="0"/>
              <a:t>安装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2476328" y="6375082"/>
            <a:ext cx="1471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超纯水灌注</a:t>
            </a:r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5307150" y="6385490"/>
            <a:ext cx="1118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调试</a:t>
            </a:r>
            <a:endParaRPr lang="zh-CN" altLang="en-US" dirty="0"/>
          </a:p>
        </p:txBody>
      </p:sp>
      <p:cxnSp>
        <p:nvCxnSpPr>
          <p:cNvPr id="24" name="直接箭头连接符 23"/>
          <p:cNvCxnSpPr/>
          <p:nvPr/>
        </p:nvCxnSpPr>
        <p:spPr>
          <a:xfrm>
            <a:off x="1174046" y="6587998"/>
            <a:ext cx="135112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3947412" y="6559746"/>
            <a:ext cx="135112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9476623" y="4525108"/>
            <a:ext cx="2039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安装各步工艺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933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6880" y="4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安装质量控制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9711" y="1129589"/>
            <a:ext cx="10515600" cy="4351338"/>
          </a:xfrm>
        </p:spPr>
        <p:txBody>
          <a:bodyPr/>
          <a:lstStyle/>
          <a:p>
            <a:r>
              <a:rPr lang="zh-CN" altLang="en-US" dirty="0" smtClean="0"/>
              <a:t>为控制安装质量，安装的每一步骤严格按照工艺要求执行。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0245" y="2011225"/>
            <a:ext cx="6741995" cy="459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1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989" y="8964"/>
            <a:ext cx="12298991" cy="68490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4703" y="372710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探测器调试结果由赵世平报告给出，请关注。</a:t>
            </a:r>
            <a:endParaRPr lang="zh-CN" altLang="en-US" sz="3600" dirty="0"/>
          </a:p>
        </p:txBody>
      </p:sp>
      <p:sp>
        <p:nvSpPr>
          <p:cNvPr id="4" name="文本框 3"/>
          <p:cNvSpPr txBox="1"/>
          <p:nvPr/>
        </p:nvSpPr>
        <p:spPr>
          <a:xfrm>
            <a:off x="4848327" y="1698273"/>
            <a:ext cx="2388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/>
              <a:t>谢谢！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42458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主要部件的开工</a:t>
            </a:r>
            <a:r>
              <a:rPr lang="zh-CN" altLang="en-US" dirty="0" smtClean="0"/>
              <a:t>进展：</a:t>
            </a:r>
            <a:r>
              <a:rPr lang="zh-CN" altLang="en-US" sz="3600" dirty="0"/>
              <a:t>招标及合同签订 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081812"/>
              </p:ext>
            </p:extLst>
          </p:nvPr>
        </p:nvGraphicFramePr>
        <p:xfrm>
          <a:off x="118281" y="1395484"/>
          <a:ext cx="11659740" cy="5360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89"/>
                <a:gridCol w="3397385"/>
                <a:gridCol w="3677051"/>
                <a:gridCol w="1892815"/>
              </a:tblGrid>
              <a:tr h="63821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采购项目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招标情况</a:t>
                      </a:r>
                    </a:p>
                  </a:txBody>
                  <a:tcPr marL="91441" marR="91441"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合同签订情况</a:t>
                      </a:r>
                    </a:p>
                  </a:txBody>
                  <a:tcPr marL="91441" marR="91441"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合同金额</a:t>
                      </a:r>
                    </a:p>
                  </a:txBody>
                  <a:tcPr marL="91441" marR="91441" marT="45727" marB="45727"/>
                </a:tc>
              </a:tr>
              <a:tr h="1084946">
                <a:tc>
                  <a:txBody>
                    <a:bodyPr/>
                    <a:lstStyle/>
                    <a:p>
                      <a:r>
                        <a:rPr lang="zh-CN" sz="1800" b="1" dirty="0" err="1" smtClean="0"/>
                        <a:t>防护系统</a:t>
                      </a:r>
                      <a:endParaRPr lang="zh-CN" sz="1800" b="1" dirty="0"/>
                    </a:p>
                  </a:txBody>
                  <a:tcPr marL="91441" marR="91441" marT="45727" marB="4572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2017</a:t>
                      </a:r>
                      <a:r>
                        <a:rPr lang="zh-CN" altLang="en-US" sz="1800" b="1" dirty="0" smtClean="0"/>
                        <a:t>年</a:t>
                      </a:r>
                      <a:r>
                        <a:rPr lang="en-US" altLang="zh-CN" sz="1800" b="1" dirty="0" smtClean="0"/>
                        <a:t>10</a:t>
                      </a:r>
                      <a:r>
                        <a:rPr lang="zh-CN" altLang="en-US" sz="1800" b="1" dirty="0" smtClean="0"/>
                        <a:t>月完成招标</a:t>
                      </a:r>
                      <a:endParaRPr lang="zh-CN" altLang="en-US" sz="1800" b="1" dirty="0"/>
                    </a:p>
                  </a:txBody>
                  <a:tcPr marL="91441" marR="91441" marT="45727" marB="4572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2017</a:t>
                      </a:r>
                      <a:r>
                        <a:rPr lang="zh-CN" altLang="en-US" sz="1800" b="1" dirty="0" smtClean="0"/>
                        <a:t>年</a:t>
                      </a:r>
                      <a:r>
                        <a:rPr lang="en-US" altLang="zh-CN" sz="1800" b="1" dirty="0" smtClean="0"/>
                        <a:t>11</a:t>
                      </a:r>
                      <a:r>
                        <a:rPr lang="zh-CN" altLang="en-US" sz="1800" b="1" dirty="0" smtClean="0"/>
                        <a:t>月完成合同签订</a:t>
                      </a:r>
                      <a:endParaRPr lang="zh-CN" altLang="en-US" sz="1800" b="1" dirty="0"/>
                    </a:p>
                  </a:txBody>
                  <a:tcPr marL="91441" marR="91441" marT="45727" marB="4572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928</a:t>
                      </a:r>
                      <a:r>
                        <a:rPr lang="zh-CN" altLang="en-US" sz="1800" b="1" dirty="0" smtClean="0"/>
                        <a:t>万元</a:t>
                      </a:r>
                      <a:endParaRPr lang="zh-CN" altLang="en-US" sz="1800" b="1" dirty="0"/>
                    </a:p>
                  </a:txBody>
                  <a:tcPr marL="91441" marR="91441" marT="45727" marB="45727"/>
                </a:tc>
              </a:tr>
              <a:tr h="1121607">
                <a:tc>
                  <a:txBody>
                    <a:bodyPr/>
                    <a:lstStyle/>
                    <a:p>
                      <a:r>
                        <a:rPr lang="zh-CN" altLang="en-US" sz="1800" b="1" dirty="0"/>
                        <a:t>大尺寸光敏</a:t>
                      </a:r>
                      <a:r>
                        <a:rPr lang="zh-CN" altLang="en-US" sz="1800" b="1" dirty="0" smtClean="0"/>
                        <a:t>探头（与</a:t>
                      </a:r>
                      <a:r>
                        <a:rPr lang="en-US" altLang="zh-CN" sz="1800" b="1" dirty="0" smtClean="0"/>
                        <a:t>WCDA</a:t>
                      </a:r>
                      <a:r>
                        <a:rPr lang="zh-CN" altLang="en-US" sz="1800" b="1" dirty="0" smtClean="0"/>
                        <a:t>合并招标）</a:t>
                      </a:r>
                      <a:endParaRPr lang="zh-CN" altLang="en-US" sz="1800" b="1" dirty="0"/>
                    </a:p>
                  </a:txBody>
                  <a:tcPr marL="91441" marR="91441" marT="45727" marB="4572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2017</a:t>
                      </a:r>
                      <a:r>
                        <a:rPr lang="zh-CN" altLang="en-US" sz="1800" b="1" dirty="0" smtClean="0"/>
                        <a:t>年</a:t>
                      </a:r>
                      <a:r>
                        <a:rPr lang="en-US" altLang="zh-CN" sz="1800" b="1" dirty="0" smtClean="0"/>
                        <a:t>11</a:t>
                      </a:r>
                      <a:r>
                        <a:rPr lang="zh-CN" altLang="en-US" sz="1800" b="1" dirty="0" smtClean="0"/>
                        <a:t>月完成招标</a:t>
                      </a:r>
                      <a:endParaRPr lang="zh-CN" altLang="en-US" sz="1800" b="1" dirty="0"/>
                    </a:p>
                  </a:txBody>
                  <a:tcPr marL="91441" marR="91441" marT="45727" marB="4572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2017</a:t>
                      </a:r>
                      <a:r>
                        <a:rPr lang="zh-CN" altLang="en-US" sz="1800" b="1" dirty="0" smtClean="0"/>
                        <a:t>年</a:t>
                      </a:r>
                      <a:r>
                        <a:rPr lang="en-US" altLang="zh-CN" sz="1800" b="1" dirty="0" smtClean="0"/>
                        <a:t>12</a:t>
                      </a:r>
                      <a:r>
                        <a:rPr lang="zh-CN" altLang="en-US" sz="1800" b="1" dirty="0" smtClean="0"/>
                        <a:t>月完成合同签订</a:t>
                      </a:r>
                      <a:endParaRPr lang="zh-CN" altLang="en-US" sz="1800" b="1" dirty="0"/>
                    </a:p>
                  </a:txBody>
                  <a:tcPr marL="91441" marR="91441" marT="45727" marB="4572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920</a:t>
                      </a:r>
                      <a:r>
                        <a:rPr lang="zh-CN" altLang="en-US" sz="1800" b="1" dirty="0" smtClean="0"/>
                        <a:t>万元</a:t>
                      </a:r>
                      <a:endParaRPr lang="zh-CN" altLang="en-US" sz="1800" b="1" dirty="0"/>
                    </a:p>
                  </a:txBody>
                  <a:tcPr marL="91441" marR="91441" marT="45727" marB="45727"/>
                </a:tc>
              </a:tr>
              <a:tr h="792160">
                <a:tc>
                  <a:txBody>
                    <a:bodyPr/>
                    <a:lstStyle/>
                    <a:p>
                      <a:r>
                        <a:rPr lang="zh-CN" altLang="en-US" sz="1800" b="1" dirty="0"/>
                        <a:t>高低压</a:t>
                      </a:r>
                      <a:r>
                        <a:rPr lang="zh-CN" altLang="en-US" sz="1800" b="1" dirty="0" smtClean="0"/>
                        <a:t>电源（与</a:t>
                      </a:r>
                      <a:r>
                        <a:rPr lang="en-US" altLang="zh-CN" sz="1800" b="1" dirty="0" smtClean="0"/>
                        <a:t>ED</a:t>
                      </a:r>
                      <a:r>
                        <a:rPr lang="zh-CN" altLang="en-US" sz="1800" b="1" dirty="0" smtClean="0"/>
                        <a:t>合并招标）</a:t>
                      </a:r>
                      <a:endParaRPr lang="zh-CN" altLang="en-US" sz="1800" b="1" dirty="0"/>
                    </a:p>
                  </a:txBody>
                  <a:tcPr marL="91441" marR="91441" marT="45727" marB="4572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2017</a:t>
                      </a:r>
                      <a:r>
                        <a:rPr lang="zh-CN" altLang="en-US" sz="1800" b="1" dirty="0" smtClean="0"/>
                        <a:t>年</a:t>
                      </a:r>
                      <a:r>
                        <a:rPr lang="en-US" altLang="zh-CN" sz="1800" b="1" dirty="0" smtClean="0"/>
                        <a:t>12</a:t>
                      </a:r>
                      <a:r>
                        <a:rPr lang="zh-CN" altLang="en-US" sz="1800" b="1" dirty="0" smtClean="0"/>
                        <a:t>月完成招标</a:t>
                      </a:r>
                      <a:endParaRPr lang="zh-CN" altLang="en-US" sz="1800" b="1" dirty="0"/>
                    </a:p>
                  </a:txBody>
                  <a:tcPr marL="91441" marR="91441" marT="45727" marB="4572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2018</a:t>
                      </a:r>
                      <a:r>
                        <a:rPr lang="zh-CN" altLang="en-US" sz="1800" b="1" dirty="0" smtClean="0"/>
                        <a:t>年</a:t>
                      </a:r>
                      <a:r>
                        <a:rPr lang="en-US" altLang="zh-CN" sz="1800" b="1" dirty="0" smtClean="0"/>
                        <a:t>2</a:t>
                      </a:r>
                      <a:r>
                        <a:rPr lang="zh-CN" altLang="en-US" sz="1800" b="1" dirty="0" smtClean="0"/>
                        <a:t>月完成合同签订</a:t>
                      </a:r>
                      <a:endParaRPr lang="zh-CN" altLang="en-US" sz="1800" b="1" dirty="0"/>
                    </a:p>
                  </a:txBody>
                  <a:tcPr marL="91441" marR="91441" marT="45727" marB="4572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110</a:t>
                      </a:r>
                      <a:r>
                        <a:rPr lang="zh-CN" altLang="en-US" sz="1800" b="1" dirty="0" smtClean="0"/>
                        <a:t>万元</a:t>
                      </a:r>
                      <a:endParaRPr lang="zh-CN" altLang="en-US" sz="1800" b="1" dirty="0"/>
                    </a:p>
                  </a:txBody>
                  <a:tcPr marL="91441" marR="91441" marT="45727" marB="45727"/>
                </a:tc>
              </a:tr>
              <a:tr h="1084946">
                <a:tc>
                  <a:txBody>
                    <a:bodyPr/>
                    <a:lstStyle/>
                    <a:p>
                      <a:r>
                        <a:rPr lang="zh-CN" altLang="en-US" sz="1800" b="1" dirty="0"/>
                        <a:t>超纯水内衬层</a:t>
                      </a:r>
                    </a:p>
                  </a:txBody>
                  <a:tcPr marL="91441" marR="91441" marT="45727" marB="4572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2017</a:t>
                      </a:r>
                      <a:r>
                        <a:rPr lang="zh-CN" altLang="en-US" sz="1800" b="1" dirty="0" smtClean="0"/>
                        <a:t>年</a:t>
                      </a:r>
                      <a:r>
                        <a:rPr lang="en-US" altLang="zh-CN" sz="1800" b="1" dirty="0" smtClean="0"/>
                        <a:t>12</a:t>
                      </a:r>
                      <a:r>
                        <a:rPr lang="zh-CN" altLang="en-US" sz="1800" b="1" dirty="0" smtClean="0"/>
                        <a:t>月完成招标</a:t>
                      </a:r>
                      <a:endParaRPr lang="zh-CN" altLang="en-US" sz="1800" b="1" dirty="0"/>
                    </a:p>
                  </a:txBody>
                  <a:tcPr marL="91441" marR="91441" marT="45727" marB="4572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2018</a:t>
                      </a:r>
                      <a:r>
                        <a:rPr lang="zh-CN" altLang="en-US" sz="1800" b="1" dirty="0" smtClean="0"/>
                        <a:t>年</a:t>
                      </a:r>
                      <a:r>
                        <a:rPr lang="en-US" altLang="zh-CN" sz="1800" b="1" dirty="0" smtClean="0"/>
                        <a:t>1</a:t>
                      </a:r>
                      <a:r>
                        <a:rPr lang="zh-CN" altLang="en-US" sz="1800" b="1" dirty="0" smtClean="0"/>
                        <a:t>月完成合同签订</a:t>
                      </a:r>
                      <a:endParaRPr lang="zh-CN" altLang="en-US" sz="1800" b="1" dirty="0"/>
                    </a:p>
                  </a:txBody>
                  <a:tcPr marL="91441" marR="91441" marT="45727" marB="4572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2200</a:t>
                      </a:r>
                      <a:r>
                        <a:rPr lang="zh-CN" altLang="en-US" sz="1800" b="1" dirty="0" smtClean="0"/>
                        <a:t>万元</a:t>
                      </a:r>
                      <a:endParaRPr lang="zh-CN" altLang="en-US" sz="1800" b="1" dirty="0"/>
                    </a:p>
                  </a:txBody>
                  <a:tcPr marL="91441" marR="91441" marT="45727" marB="45727"/>
                </a:tc>
              </a:tr>
              <a:tr h="638283">
                <a:tc>
                  <a:txBody>
                    <a:bodyPr/>
                    <a:lstStyle/>
                    <a:p>
                      <a:r>
                        <a:rPr lang="zh-CN" altLang="en-US" sz="1800" b="1" dirty="0"/>
                        <a:t>保温层</a:t>
                      </a:r>
                    </a:p>
                  </a:txBody>
                  <a:tcPr marL="91441" marR="91441" marT="45727" marB="4572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2017</a:t>
                      </a:r>
                      <a:r>
                        <a:rPr lang="zh-CN" altLang="en-US" sz="1800" b="1" dirty="0" smtClean="0"/>
                        <a:t>年</a:t>
                      </a:r>
                      <a:r>
                        <a:rPr lang="en-US" altLang="zh-CN" sz="1800" b="1" dirty="0" smtClean="0"/>
                        <a:t>11</a:t>
                      </a:r>
                      <a:r>
                        <a:rPr lang="zh-CN" altLang="en-US" sz="1800" b="1" dirty="0" smtClean="0"/>
                        <a:t>月完成招标</a:t>
                      </a:r>
                      <a:endParaRPr lang="zh-CN" altLang="en-US" sz="1800" b="1" dirty="0"/>
                    </a:p>
                  </a:txBody>
                  <a:tcPr marL="91441" marR="91441" marT="45727" marB="4572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2018</a:t>
                      </a:r>
                      <a:r>
                        <a:rPr lang="zh-CN" altLang="en-US" sz="1800" b="1" dirty="0" smtClean="0"/>
                        <a:t>年</a:t>
                      </a:r>
                      <a:r>
                        <a:rPr lang="en-US" altLang="zh-CN" sz="1800" b="1" dirty="0" smtClean="0"/>
                        <a:t>1</a:t>
                      </a:r>
                      <a:r>
                        <a:rPr lang="zh-CN" altLang="en-US" sz="1800" b="1" dirty="0" smtClean="0"/>
                        <a:t>月完成合同签订</a:t>
                      </a:r>
                      <a:endParaRPr lang="zh-CN" altLang="en-US" sz="1800" b="1" dirty="0"/>
                    </a:p>
                  </a:txBody>
                  <a:tcPr marL="91441" marR="91441" marT="45727" marB="4572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2920</a:t>
                      </a:r>
                      <a:r>
                        <a:rPr lang="zh-CN" altLang="en-US" sz="1800" b="1" dirty="0" smtClean="0"/>
                        <a:t>万元</a:t>
                      </a:r>
                      <a:endParaRPr lang="zh-CN" altLang="en-US" sz="1800" b="1" dirty="0"/>
                    </a:p>
                  </a:txBody>
                  <a:tcPr marL="91441" marR="91441" marT="45727" marB="4572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60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330965"/>
              </p:ext>
            </p:extLst>
          </p:nvPr>
        </p:nvGraphicFramePr>
        <p:xfrm>
          <a:off x="339679" y="1579475"/>
          <a:ext cx="11438340" cy="4817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2780"/>
                <a:gridCol w="3812780"/>
                <a:gridCol w="3812780"/>
              </a:tblGrid>
              <a:tr h="58628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CPM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实际进度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9330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u="none" strike="noStrike" dirty="0">
                          <a:effectLst/>
                        </a:rPr>
                        <a:t>总体安装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200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23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9330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u="none" strike="noStrike" dirty="0">
                          <a:effectLst/>
                        </a:rPr>
                        <a:t>内衬层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300</a:t>
                      </a:r>
                      <a:endParaRPr lang="zh-CN" altLang="en-US" dirty="0"/>
                    </a:p>
                  </a:txBody>
                  <a:tcPr/>
                </a:tc>
              </a:tr>
              <a:tr h="59330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u="none" strike="noStrike" dirty="0">
                          <a:effectLst/>
                        </a:rPr>
                        <a:t>保温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200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9330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u="none" strike="noStrike" dirty="0" smtClean="0">
                          <a:effectLst/>
                        </a:rPr>
                        <a:t>防护系统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200</a:t>
                      </a:r>
                      <a:endParaRPr lang="zh-CN" altLang="en-US" dirty="0"/>
                    </a:p>
                  </a:txBody>
                  <a:tcPr/>
                </a:tc>
              </a:tr>
              <a:tr h="5933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PMT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280</a:t>
                      </a:r>
                      <a:endParaRPr lang="zh-CN" altLang="en-US" dirty="0"/>
                    </a:p>
                  </a:txBody>
                  <a:tcPr/>
                </a:tc>
              </a:tr>
              <a:tr h="671346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电源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300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9330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电子学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300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150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764277" y="423085"/>
            <a:ext cx="9539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/>
              <a:t>总体进展（</a:t>
            </a:r>
            <a:r>
              <a:rPr lang="en-US" altLang="zh-CN" sz="4400" dirty="0" smtClean="0"/>
              <a:t>10</a:t>
            </a:r>
            <a:r>
              <a:rPr lang="zh-CN" altLang="en-US" sz="4400" dirty="0" smtClean="0"/>
              <a:t>月</a:t>
            </a:r>
            <a:r>
              <a:rPr lang="en-US" altLang="zh-CN" sz="4400" dirty="0" smtClean="0"/>
              <a:t>7</a:t>
            </a:r>
            <a:r>
              <a:rPr lang="zh-CN" altLang="en-US" sz="4400" dirty="0" smtClean="0"/>
              <a:t>号）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89203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4301" y="4"/>
            <a:ext cx="10515600" cy="1325563"/>
          </a:xfrm>
        </p:spPr>
        <p:txBody>
          <a:bodyPr/>
          <a:lstStyle/>
          <a:p>
            <a:r>
              <a:rPr lang="zh-CN" altLang="en-US" dirty="0"/>
              <a:t>主要部件的开工进展</a:t>
            </a:r>
            <a:r>
              <a:rPr lang="zh-CN" altLang="en-US" dirty="0" smtClean="0"/>
              <a:t>：</a:t>
            </a:r>
            <a:r>
              <a:rPr lang="zh-CN" altLang="en-US" sz="3200" dirty="0"/>
              <a:t>鉴定</a:t>
            </a:r>
            <a:endParaRPr lang="zh-CN" altLang="en-US" sz="18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914664"/>
              </p:ext>
            </p:extLst>
          </p:nvPr>
        </p:nvGraphicFramePr>
        <p:xfrm>
          <a:off x="286604" y="1146629"/>
          <a:ext cx="11709781" cy="5573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7147"/>
                <a:gridCol w="673724"/>
                <a:gridCol w="2147493"/>
                <a:gridCol w="2377173"/>
                <a:gridCol w="1071833"/>
                <a:gridCol w="1408696"/>
                <a:gridCol w="1642203"/>
                <a:gridCol w="1301512"/>
              </a:tblGrid>
              <a:tr h="55119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系统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序号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设备编号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设备名称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验收等级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计划验收时间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提交测试大纲时间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状态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8079" marR="8079" marT="8079" marB="0" anchor="ctr"/>
                </a:tc>
              </a:tr>
              <a:tr h="869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17LHAASOMD0203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17LHAASOMD0205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</a:rPr>
                        <a:t>防护系统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2018/01/31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2018/01/21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已完成</a:t>
                      </a:r>
                      <a:r>
                        <a:rPr lang="zh-CN" altLang="en-US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</a:tr>
              <a:tr h="4602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MD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17LHAASOMD0101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</a:rPr>
                        <a:t>内衬层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2018/03/31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2018/03/21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已完成</a:t>
                      </a:r>
                      <a:r>
                        <a:rPr lang="zh-CN" altLang="en-US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</a:tr>
              <a:tr h="4602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MD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17LHAASOMD0102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</a:rPr>
                        <a:t>保温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2018/05/20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2018/05/10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已完成</a:t>
                      </a:r>
                      <a:r>
                        <a:rPr lang="zh-CN" altLang="en-US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</a:tr>
              <a:tr h="869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MD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17LHAASOMD0201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17LHAASOMD0202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</a:rPr>
                        <a:t>大尺寸光敏探头及封装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2018/05/30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2018/05/20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已完成</a:t>
                      </a:r>
                      <a:r>
                        <a:rPr lang="zh-CN" altLang="en-US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</a:tr>
              <a:tr h="4602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17LHAASOMD0204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</a:rPr>
                        <a:t>电源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2018/05/30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2018/05/20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未完成</a:t>
                      </a:r>
                      <a:r>
                        <a:rPr lang="zh-CN" altLang="en-US" sz="1400" u="none" strike="noStrike" dirty="0">
                          <a:effectLst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</a:tr>
              <a:tr h="4602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MD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17LHAASOMD0500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</a:rPr>
                        <a:t>电子学板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2018/02/28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2018/02/18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已完成</a:t>
                      </a:r>
                      <a:r>
                        <a:rPr lang="zh-CN" altLang="en-US" sz="1400" u="none" strike="noStrike" dirty="0">
                          <a:effectLst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</a:tr>
              <a:tr h="4807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MD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LHAASOMD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</a:rPr>
                        <a:t>单元探测器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2018/06/30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2018/06/20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未完成</a:t>
                      </a:r>
                      <a:r>
                        <a:rPr lang="zh-CN" alt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</a:tr>
              <a:tr h="4807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MD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LHAASOMD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>
                          <a:effectLst/>
                        </a:rPr>
                        <a:t>1/4</a:t>
                      </a:r>
                      <a:r>
                        <a:rPr lang="zh-CN" altLang="en-US" sz="1400" u="none" strike="noStrike">
                          <a:effectLst/>
                        </a:rPr>
                        <a:t>阵列鉴定验收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2018/12/31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2018/12/21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未完成</a:t>
                      </a:r>
                      <a:r>
                        <a:rPr lang="zh-CN" alt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</a:tr>
              <a:tr h="4807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MD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LHAASOMD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</a:rPr>
                        <a:t>全阵列鉴定验收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2020/12/31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2020/12/21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未完成</a:t>
                      </a:r>
                      <a:r>
                        <a:rPr lang="zh-CN" alt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79" marR="8079" marT="807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5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0215" y="2743204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主要部件进展与质量控制：</a:t>
            </a:r>
            <a:r>
              <a:rPr lang="zh-CN" altLang="en-US" dirty="0"/>
              <a:t>内衬层</a:t>
            </a:r>
          </a:p>
        </p:txBody>
      </p:sp>
    </p:spTree>
    <p:extLst>
      <p:ext uri="{BB962C8B-B14F-4D97-AF65-F5344CB8AC3E}">
        <p14:creationId xmlns:p14="http://schemas.microsoft.com/office/powerpoint/2010/main" val="378342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782" y="335506"/>
            <a:ext cx="5934559" cy="1028349"/>
          </a:xfrm>
        </p:spPr>
        <p:txBody>
          <a:bodyPr/>
          <a:lstStyle/>
          <a:p>
            <a:r>
              <a:rPr lang="zh-CN" altLang="en-US" dirty="0" smtClean="0"/>
              <a:t>超纯水内衬层简介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783" y="1900403"/>
            <a:ext cx="5934559" cy="3797085"/>
          </a:xfrm>
        </p:spPr>
        <p:txBody>
          <a:bodyPr/>
          <a:lstStyle/>
          <a:p>
            <a:r>
              <a:rPr lang="zh-CN" altLang="en-US" dirty="0" smtClean="0"/>
              <a:t>功能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密封</a:t>
            </a:r>
            <a:r>
              <a:rPr lang="en-US" altLang="zh-CN" dirty="0" smtClean="0"/>
              <a:t>44</a:t>
            </a:r>
            <a:r>
              <a:rPr lang="zh-CN" altLang="en-US" dirty="0" smtClean="0"/>
              <a:t>吨超纯水，长期保证超纯水的水质和水量</a:t>
            </a:r>
            <a:endParaRPr lang="en-US" altLang="zh-CN" dirty="0" smtClean="0"/>
          </a:p>
          <a:p>
            <a:r>
              <a:rPr lang="zh-CN" altLang="en-US" dirty="0" smtClean="0"/>
              <a:t>主体为多层膜结构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反射层、密封层、阻隔层、耐磨层</a:t>
            </a:r>
            <a:endParaRPr lang="en-US" altLang="zh-CN" dirty="0" smtClean="0"/>
          </a:p>
          <a:p>
            <a:r>
              <a:rPr lang="zh-CN" altLang="en-US" dirty="0" smtClean="0"/>
              <a:t>其他附件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法兰盘组、阀门、透明罩等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4778" y="2470556"/>
            <a:ext cx="5636409" cy="305602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899963" y="2008891"/>
            <a:ext cx="4722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直径 </a:t>
            </a:r>
            <a:r>
              <a:rPr lang="en-US" altLang="zh-CN" sz="2400" dirty="0"/>
              <a:t>6.8</a:t>
            </a:r>
            <a:r>
              <a:rPr lang="zh-CN" altLang="en-US" sz="2400" dirty="0"/>
              <a:t>米，高</a:t>
            </a:r>
            <a:r>
              <a:rPr lang="en-US" altLang="zh-CN" sz="2400" dirty="0"/>
              <a:t>1.2</a:t>
            </a:r>
            <a:r>
              <a:rPr lang="zh-CN" altLang="en-US" sz="2400" dirty="0"/>
              <a:t>米的圆柱体</a:t>
            </a:r>
            <a:r>
              <a:rPr lang="zh-CN" altLang="en-US" sz="2400" dirty="0" smtClean="0"/>
              <a:t>形状</a:t>
            </a:r>
            <a:endParaRPr lang="zh-CN" altLang="en-US" sz="24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E667-66B0-4B66-B361-2710305793E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94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4569</TotalTime>
  <Words>3346</Words>
  <Application>Microsoft Office PowerPoint</Application>
  <PresentationFormat>自定义</PresentationFormat>
  <Paragraphs>539</Paragraphs>
  <Slides>49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50" baseType="lpstr">
      <vt:lpstr>Office 主题</vt:lpstr>
      <vt:lpstr>缪子探测器阵列进展</vt:lpstr>
      <vt:lpstr>PowerPoint 演示文稿</vt:lpstr>
      <vt:lpstr>PowerPoint 演示文稿</vt:lpstr>
      <vt:lpstr>outline</vt:lpstr>
      <vt:lpstr>主要部件的开工进展：招标及合同签订 </vt:lpstr>
      <vt:lpstr>PowerPoint 演示文稿</vt:lpstr>
      <vt:lpstr>主要部件的开工进展：鉴定</vt:lpstr>
      <vt:lpstr>主要部件进展与质量控制：内衬层</vt:lpstr>
      <vt:lpstr>超纯水内衬层简介</vt:lpstr>
      <vt:lpstr>超纯水内衬层生产</vt:lpstr>
      <vt:lpstr>生产记录表</vt:lpstr>
      <vt:lpstr>超纯水内衬层性能测试</vt:lpstr>
      <vt:lpstr>内衬层的关键控制点</vt:lpstr>
      <vt:lpstr>密封性</vt:lpstr>
      <vt:lpstr>密封性测试结果</vt:lpstr>
      <vt:lpstr>洁净度控制</vt:lpstr>
      <vt:lpstr>材料强度</vt:lpstr>
      <vt:lpstr>尺寸精度</vt:lpstr>
      <vt:lpstr>2018年计划和进度</vt:lpstr>
      <vt:lpstr>主要部件进展及质量控制：保温层</vt:lpstr>
      <vt:lpstr>保温层生产安装</vt:lpstr>
      <vt:lpstr>MD保温层设计指标</vt:lpstr>
      <vt:lpstr>保温关键控制点</vt:lpstr>
      <vt:lpstr>材料强度</vt:lpstr>
      <vt:lpstr>尺寸精度</vt:lpstr>
      <vt:lpstr>底面水平度</vt:lpstr>
      <vt:lpstr>2018年计划和进度</vt:lpstr>
      <vt:lpstr>主要部件进展及质量控制：防护系统</vt:lpstr>
      <vt:lpstr>防护系统简介</vt:lpstr>
      <vt:lpstr>防护系统验收与质量控制人员安排</vt:lpstr>
      <vt:lpstr>防护系统工艺要求</vt:lpstr>
      <vt:lpstr>防护系统关键点控制</vt:lpstr>
      <vt:lpstr>防护系统关键点控制</vt:lpstr>
      <vt:lpstr>防护系统关键点控制 </vt:lpstr>
      <vt:lpstr>防护系统鉴定验收部分</vt:lpstr>
      <vt:lpstr>防护系统鉴定验收部分</vt:lpstr>
      <vt:lpstr>防护系统鉴定验收部分</vt:lpstr>
      <vt:lpstr>防护系统生产工艺记录表</vt:lpstr>
      <vt:lpstr>防护系统产品实测数据统计图表</vt:lpstr>
      <vt:lpstr>防护系统产品实测数据统计图表</vt:lpstr>
      <vt:lpstr>防护系统厂家验收标准</vt:lpstr>
      <vt:lpstr>防护系统厂家每批次质检报告</vt:lpstr>
      <vt:lpstr>防护系统每件产品尺寸质量报告</vt:lpstr>
      <vt:lpstr>小结</vt:lpstr>
      <vt:lpstr>其他分系统进展</vt:lpstr>
      <vt:lpstr>安装进展</vt:lpstr>
      <vt:lpstr>PowerPoint 演示文稿</vt:lpstr>
      <vt:lpstr>安装质量控制</vt:lpstr>
      <vt:lpstr>探测器调试结果由赵世平报告给出，请关注。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</dc:creator>
  <cp:lastModifiedBy>zhangyi</cp:lastModifiedBy>
  <cp:revision>36</cp:revision>
  <dcterms:created xsi:type="dcterms:W3CDTF">2018-10-04T13:30:58Z</dcterms:created>
  <dcterms:modified xsi:type="dcterms:W3CDTF">2018-10-09T01:53:33Z</dcterms:modified>
</cp:coreProperties>
</file>