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323" r:id="rId2"/>
    <p:sldId id="322" r:id="rId3"/>
    <p:sldId id="355" r:id="rId4"/>
    <p:sldId id="356" r:id="rId5"/>
    <p:sldId id="354" r:id="rId6"/>
    <p:sldId id="359" r:id="rId7"/>
    <p:sldId id="357" r:id="rId8"/>
    <p:sldId id="360" r:id="rId9"/>
    <p:sldId id="358" r:id="rId10"/>
    <p:sldId id="361" r:id="rId11"/>
    <p:sldId id="363" r:id="rId12"/>
    <p:sldId id="362" r:id="rId13"/>
    <p:sldId id="364" r:id="rId14"/>
    <p:sldId id="365" r:id="rId15"/>
    <p:sldId id="366" r:id="rId16"/>
    <p:sldId id="370" r:id="rId17"/>
    <p:sldId id="368" r:id="rId18"/>
    <p:sldId id="367" r:id="rId19"/>
    <p:sldId id="369" r:id="rId20"/>
    <p:sldId id="392" r:id="rId21"/>
    <p:sldId id="373" r:id="rId22"/>
    <p:sldId id="371" r:id="rId23"/>
    <p:sldId id="374" r:id="rId24"/>
    <p:sldId id="372" r:id="rId25"/>
    <p:sldId id="375" r:id="rId26"/>
    <p:sldId id="378" r:id="rId27"/>
    <p:sldId id="389" r:id="rId28"/>
    <p:sldId id="390" r:id="rId29"/>
    <p:sldId id="377" r:id="rId30"/>
    <p:sldId id="376" r:id="rId31"/>
    <p:sldId id="393" r:id="rId32"/>
    <p:sldId id="379" r:id="rId33"/>
    <p:sldId id="380" r:id="rId34"/>
    <p:sldId id="381" r:id="rId35"/>
    <p:sldId id="383" r:id="rId36"/>
    <p:sldId id="386" r:id="rId37"/>
    <p:sldId id="385" r:id="rId38"/>
    <p:sldId id="384" r:id="rId39"/>
    <p:sldId id="394" r:id="rId40"/>
    <p:sldId id="391" r:id="rId41"/>
    <p:sldId id="388" r:id="rId42"/>
    <p:sldId id="387" r:id="rId4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5A2DD4B-A793-4721-B00F-DDC4442C9F2E}">
          <p14:sldIdLst>
            <p14:sldId id="323"/>
            <p14:sldId id="322"/>
            <p14:sldId id="355"/>
            <p14:sldId id="356"/>
            <p14:sldId id="354"/>
            <p14:sldId id="359"/>
            <p14:sldId id="357"/>
            <p14:sldId id="360"/>
            <p14:sldId id="358"/>
            <p14:sldId id="361"/>
            <p14:sldId id="363"/>
            <p14:sldId id="362"/>
            <p14:sldId id="364"/>
            <p14:sldId id="365"/>
            <p14:sldId id="366"/>
            <p14:sldId id="370"/>
            <p14:sldId id="368"/>
            <p14:sldId id="367"/>
            <p14:sldId id="369"/>
            <p14:sldId id="392"/>
            <p14:sldId id="373"/>
            <p14:sldId id="371"/>
            <p14:sldId id="374"/>
            <p14:sldId id="372"/>
            <p14:sldId id="375"/>
            <p14:sldId id="378"/>
            <p14:sldId id="389"/>
            <p14:sldId id="390"/>
            <p14:sldId id="377"/>
            <p14:sldId id="376"/>
            <p14:sldId id="393"/>
            <p14:sldId id="379"/>
            <p14:sldId id="380"/>
            <p14:sldId id="381"/>
            <p14:sldId id="383"/>
            <p14:sldId id="386"/>
            <p14:sldId id="385"/>
            <p14:sldId id="384"/>
            <p14:sldId id="394"/>
            <p14:sldId id="391"/>
            <p14:sldId id="388"/>
            <p14:sldId id="3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oslaptop" initials="M" lastIdx="2" clrIdx="0">
    <p:extLst>
      <p:ext uri="{19B8F6BF-5375-455C-9EA6-DF929625EA0E}">
        <p15:presenceInfo xmlns:p15="http://schemas.microsoft.com/office/powerpoint/2012/main" userId="Maoslapt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8E"/>
    <a:srgbClr val="A88C00"/>
    <a:srgbClr val="B0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132" autoAdjust="0"/>
  </p:normalViewPr>
  <p:slideViewPr>
    <p:cSldViewPr>
      <p:cViewPr varScale="1">
        <p:scale>
          <a:sx n="81" d="100"/>
          <a:sy n="81" d="100"/>
        </p:scale>
        <p:origin x="77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AC760-ADF4-4677-A895-5EF2F4FEC2DE}" type="datetimeFigureOut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FF389-3309-4DB6-933E-412E86F1F3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6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FF389-3309-4DB6-933E-412E86F1F3C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33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90EC-F420-46AD-84EE-C9082A3438C3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E3C4-707D-4FF7-9B63-80147A63ECE5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7A63-C408-489A-99A7-D487C9013C68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244" y="0"/>
            <a:ext cx="7256768" cy="7318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3583"/>
            <a:ext cx="9144000" cy="731837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718254"/>
            <a:ext cx="8229600" cy="5407909"/>
          </a:xfr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9B7C-1054-4FF9-AE71-0F536E0AA86D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D:\2018\公文\LHAASO Logo (2).jpg">
            <a:extLst>
              <a:ext uri="{FF2B5EF4-FFF2-40B4-BE49-F238E27FC236}">
                <a16:creationId xmlns:a16="http://schemas.microsoft.com/office/drawing/2014/main" id="{1F58E92C-5286-436E-8CE8-B765AC49C869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012" y="15527"/>
            <a:ext cx="120142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A80ABA-786C-4476-904E-3C9B56481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32" y="23028"/>
            <a:ext cx="640972" cy="773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F81F-82F8-44D8-8C20-737349859595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0F34F-9C50-49A3-A3D4-EA8575B53DEC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A1CD-63D3-4BB5-B414-319822F9959E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0A3D-4129-42E0-8676-A7F1B62EF006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D4D5-F848-423D-B84F-E04C9757544B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6C9F-C89A-4C9D-913B-4EC61A4C24B8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2A2E-216B-496D-BA9B-AD844BFD266F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EEC98-F4F0-4F08-813C-7F4A126F95C3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22702"/>
            <a:ext cx="8856984" cy="1470025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LHAASO-WFCTA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成像探头</a:t>
            </a:r>
            <a:b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研制进展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5536" y="5157192"/>
            <a:ext cx="8345016" cy="1008112"/>
          </a:xfrm>
        </p:spPr>
        <p:txBody>
          <a:bodyPr>
            <a:noAutofit/>
          </a:bodyPr>
          <a:lstStyle/>
          <a:p>
            <a:pPr algn="r"/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LHAASO 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云南大学合作组 葛茂茂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r"/>
            <a:fld id="{84A3ED3F-7E97-4457-992D-AE5D3BCE174C}" type="datetime2">
              <a:rPr lang="zh-CN" altLang="en-US" sz="24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2018年10月10日</a:t>
            </a:fld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LHAASO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合作组第二次会议 西藏 林芝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290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320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B20E9C-E691-49A6-8FE1-D610C406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40ECF4-C347-4DEC-8F9C-1A2D372B9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731838"/>
          </a:xfrm>
        </p:spPr>
        <p:txBody>
          <a:bodyPr/>
          <a:lstStyle/>
          <a:p>
            <a:r>
              <a:rPr lang="zh-CN" altLang="en-US" dirty="0"/>
              <a:t>光收集器的粘接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4AC857-C609-414D-A33E-5446D5D1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E789-C657-44FA-A0B4-7BD691E9B0AB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B27CC-2E28-4E73-BBB9-DB74B7DF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B1F461-A439-4811-B684-081EDBD6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D4D6C4B-0971-4642-9FF3-89A95AD71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443" y="1418269"/>
            <a:ext cx="2808313" cy="20699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8D4289-DC48-46A9-B1B9-A5A17A3383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452" y="1402106"/>
            <a:ext cx="2339004" cy="20861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C65E7B-6039-4D8A-8C08-3FE195CEAC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3758988"/>
            <a:ext cx="2689514" cy="2591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435078-D782-42CD-BBF3-AFC5DBC6C8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956" y="1418270"/>
            <a:ext cx="2759968" cy="20699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867C0EA-E9BD-4307-9C22-996073E510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978" y="3758988"/>
            <a:ext cx="3455618" cy="259171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0B92454-878E-46BA-AC06-BE83951660BB}"/>
              </a:ext>
            </a:extLst>
          </p:cNvPr>
          <p:cNvSpPr txBox="1"/>
          <p:nvPr/>
        </p:nvSpPr>
        <p:spPr>
          <a:xfrm>
            <a:off x="398664" y="1355439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A</a:t>
            </a:r>
            <a:endParaRPr lang="zh-CN" altLang="en-US" sz="3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F6A8AD6-BFA5-44C8-83F9-7736F5A54744}"/>
              </a:ext>
            </a:extLst>
          </p:cNvPr>
          <p:cNvSpPr txBox="1"/>
          <p:nvPr/>
        </p:nvSpPr>
        <p:spPr>
          <a:xfrm>
            <a:off x="3523078" y="1355438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B</a:t>
            </a:r>
            <a:endParaRPr lang="zh-CN" altLang="en-US" sz="3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83F1C38-5676-40C6-B055-C1E7CE8F42B2}"/>
              </a:ext>
            </a:extLst>
          </p:cNvPr>
          <p:cNvSpPr txBox="1"/>
          <p:nvPr/>
        </p:nvSpPr>
        <p:spPr>
          <a:xfrm>
            <a:off x="6311813" y="1414164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C</a:t>
            </a:r>
            <a:endParaRPr lang="zh-CN" altLang="en-US" sz="36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F51CFB4-8B90-46B1-A690-873203F384E7}"/>
              </a:ext>
            </a:extLst>
          </p:cNvPr>
          <p:cNvSpPr txBox="1"/>
          <p:nvPr/>
        </p:nvSpPr>
        <p:spPr>
          <a:xfrm>
            <a:off x="827584" y="3744545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D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DD8089C-56BE-4455-BE36-A46F612CC646}"/>
              </a:ext>
            </a:extLst>
          </p:cNvPr>
          <p:cNvSpPr txBox="1"/>
          <p:nvPr/>
        </p:nvSpPr>
        <p:spPr>
          <a:xfrm>
            <a:off x="4746978" y="3671866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E</a:t>
            </a:r>
            <a:endParaRPr lang="zh-CN" altLang="en-US" sz="3600" dirty="0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C4B7DD8A-E411-43C7-9AC5-A78906FFE208}"/>
              </a:ext>
            </a:extLst>
          </p:cNvPr>
          <p:cNvGrpSpPr/>
          <p:nvPr/>
        </p:nvGrpSpPr>
        <p:grpSpPr>
          <a:xfrm>
            <a:off x="1854550" y="2001769"/>
            <a:ext cx="1196838" cy="917585"/>
            <a:chOff x="1854550" y="2001769"/>
            <a:chExt cx="1196838" cy="917585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AA4A03CC-7FA3-4B63-A529-04785CEE34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4550" y="2415298"/>
              <a:ext cx="144016" cy="504056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7E7373E-3306-4394-9B28-A130F729CF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5931" y="2861271"/>
              <a:ext cx="176410" cy="48986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9E9147FD-A42D-472F-9DA1-AD4AC11E88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64658" y="2596379"/>
              <a:ext cx="83987" cy="293955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8529E52E-9A7B-4D49-870A-908C7A63BD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4550" y="2397201"/>
              <a:ext cx="210108" cy="219132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1DA9B5E2-9784-4E7D-BF01-5289722CCC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17107" y="2303886"/>
              <a:ext cx="60506" cy="211771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36E29FAF-1C25-4789-90B6-88B70A018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4978" y="2457574"/>
              <a:ext cx="176410" cy="48986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9819E650-533E-46B0-B64B-712FFC6164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5484" y="2060495"/>
              <a:ext cx="92210" cy="426144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34A06990-F6E2-4AFA-A814-8174F7C2A4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7107" y="2001769"/>
              <a:ext cx="94683" cy="320174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184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36107-1302-4772-B5CA-3518870C6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CF580B-CC87-4A7D-987A-8D4E22222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622514"/>
          </a:xfrm>
        </p:spPr>
        <p:txBody>
          <a:bodyPr/>
          <a:lstStyle/>
          <a:p>
            <a:r>
              <a:rPr lang="zh-CN" altLang="en-US" dirty="0"/>
              <a:t>光收集器粘接工作小结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03004-8DA1-469D-95DA-7F39BE75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EBCD-33D3-444E-A285-AB7C79086489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CEF907-0F9E-41FC-A096-EDEB4A3F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52FDF-DDF8-4206-9C32-0F299746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B7DB142-E228-46DF-B72A-B724329DF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226062"/>
              </p:ext>
            </p:extLst>
          </p:nvPr>
        </p:nvGraphicFramePr>
        <p:xfrm>
          <a:off x="323528" y="1484784"/>
          <a:ext cx="849694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val="30210903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21608716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477157894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1113168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已粘接的半片</a:t>
                      </a:r>
                      <a:r>
                        <a:rPr lang="en-US" altLang="zh-CN" dirty="0"/>
                        <a:t>cone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完成的</a:t>
                      </a:r>
                      <a:r>
                        <a:rPr lang="en-US" altLang="zh-CN" dirty="0"/>
                        <a:t>cone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表面有瑕疵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粘接失败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（溢胶）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26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第一批：</a:t>
                      </a:r>
                      <a:endParaRPr lang="en-US" altLang="zh-CN" dirty="0"/>
                    </a:p>
                    <a:p>
                      <a:r>
                        <a:rPr lang="en-US" altLang="zh-CN" dirty="0"/>
                        <a:t>2165</a:t>
                      </a:r>
                      <a:r>
                        <a:rPr lang="zh-CN" altLang="en-US" dirty="0"/>
                        <a:t>个半片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22</a:t>
                      </a:r>
                      <a:r>
                        <a:rPr lang="zh-CN" altLang="en-US" dirty="0"/>
                        <a:t>个半片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</a:t>
                      </a:r>
                      <a:r>
                        <a:rPr lang="zh-CN" altLang="en-US" dirty="0"/>
                        <a:t>个半片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其中</a:t>
                      </a:r>
                      <a:r>
                        <a:rPr lang="en-US" altLang="zh-CN" dirty="0"/>
                        <a:t>14</a:t>
                      </a:r>
                      <a:r>
                        <a:rPr lang="zh-CN" altLang="en-US" dirty="0"/>
                        <a:t>片已清理后重新粘接，作收集效率测试用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953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第二批：</a:t>
                      </a:r>
                      <a:endParaRPr lang="en-US" altLang="zh-CN" dirty="0"/>
                    </a:p>
                    <a:p>
                      <a:r>
                        <a:rPr lang="en-US" altLang="zh-CN" dirty="0"/>
                        <a:t>2200</a:t>
                      </a:r>
                      <a:r>
                        <a:rPr lang="zh-CN" altLang="en-US" dirty="0"/>
                        <a:t>个半片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1098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r>
                        <a:rPr lang="zh-CN" altLang="en-US" dirty="0"/>
                        <a:t>个半片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358697"/>
                  </a:ext>
                </a:extLst>
              </a:tr>
            </a:tbl>
          </a:graphicData>
        </a:graphic>
      </p:graphicFrame>
      <p:grpSp>
        <p:nvGrpSpPr>
          <p:cNvPr id="27" name="组合 26">
            <a:extLst>
              <a:ext uri="{FF2B5EF4-FFF2-40B4-BE49-F238E27FC236}">
                <a16:creationId xmlns:a16="http://schemas.microsoft.com/office/drawing/2014/main" id="{ABDEC062-0AA7-4DE0-86AC-B06F7F03160A}"/>
              </a:ext>
            </a:extLst>
          </p:cNvPr>
          <p:cNvGrpSpPr/>
          <p:nvPr/>
        </p:nvGrpSpPr>
        <p:grpSpPr>
          <a:xfrm>
            <a:off x="827584" y="4492103"/>
            <a:ext cx="1110164" cy="1364200"/>
            <a:chOff x="827584" y="4492103"/>
            <a:chExt cx="1110164" cy="136420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5C7E858-9CF9-42F0-A7D9-8344B40154BE}"/>
                </a:ext>
              </a:extLst>
            </p:cNvPr>
            <p:cNvGrpSpPr/>
            <p:nvPr/>
          </p:nvGrpSpPr>
          <p:grpSpPr>
            <a:xfrm>
              <a:off x="827584" y="4492103"/>
              <a:ext cx="987130" cy="936104"/>
              <a:chOff x="920574" y="4581128"/>
              <a:chExt cx="987130" cy="998804"/>
            </a:xfrm>
          </p:grpSpPr>
          <p:sp>
            <p:nvSpPr>
              <p:cNvPr id="8" name="半闭框 7">
                <a:extLst>
                  <a:ext uri="{FF2B5EF4-FFF2-40B4-BE49-F238E27FC236}">
                    <a16:creationId xmlns:a16="http://schemas.microsoft.com/office/drawing/2014/main" id="{646B5C30-D5FA-4F0F-ACA9-369310D2D80D}"/>
                  </a:ext>
                </a:extLst>
              </p:cNvPr>
              <p:cNvSpPr/>
              <p:nvPr/>
            </p:nvSpPr>
            <p:spPr>
              <a:xfrm>
                <a:off x="971600" y="4581128"/>
                <a:ext cx="936104" cy="936104"/>
              </a:xfrm>
              <a:prstGeom prst="halfFrame">
                <a:avLst>
                  <a:gd name="adj1" fmla="val 7940"/>
                  <a:gd name="adj2" fmla="val 673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半闭框 8">
                <a:extLst>
                  <a:ext uri="{FF2B5EF4-FFF2-40B4-BE49-F238E27FC236}">
                    <a16:creationId xmlns:a16="http://schemas.microsoft.com/office/drawing/2014/main" id="{AA7637B7-8A3E-400C-B5C5-11812AFF767A}"/>
                  </a:ext>
                </a:extLst>
              </p:cNvPr>
              <p:cNvSpPr/>
              <p:nvPr/>
            </p:nvSpPr>
            <p:spPr>
              <a:xfrm flipH="1" flipV="1">
                <a:off x="920574" y="4643828"/>
                <a:ext cx="936104" cy="936104"/>
              </a:xfrm>
              <a:prstGeom prst="halfFrame">
                <a:avLst>
                  <a:gd name="adj1" fmla="val 7940"/>
                  <a:gd name="adj2" fmla="val 673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B8F2685-F926-4BFB-8420-D55FAB9FBDC1}"/>
                </a:ext>
              </a:extLst>
            </p:cNvPr>
            <p:cNvSpPr txBox="1"/>
            <p:nvPr/>
          </p:nvSpPr>
          <p:spPr>
            <a:xfrm>
              <a:off x="878610" y="5486971"/>
              <a:ext cx="1059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未对齐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56CB2C7-3396-4BBD-8FCE-85F9A7038011}"/>
              </a:ext>
            </a:extLst>
          </p:cNvPr>
          <p:cNvGrpSpPr/>
          <p:nvPr/>
        </p:nvGrpSpPr>
        <p:grpSpPr>
          <a:xfrm>
            <a:off x="2674623" y="4462510"/>
            <a:ext cx="940291" cy="1337569"/>
            <a:chOff x="2674623" y="4462510"/>
            <a:chExt cx="940291" cy="1337569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2B13FA1-6044-41B5-8160-72C6413145D1}"/>
                </a:ext>
              </a:extLst>
            </p:cNvPr>
            <p:cNvGrpSpPr/>
            <p:nvPr/>
          </p:nvGrpSpPr>
          <p:grpSpPr>
            <a:xfrm>
              <a:off x="2674623" y="4462510"/>
              <a:ext cx="940291" cy="877551"/>
              <a:chOff x="2458599" y="4551535"/>
              <a:chExt cx="940291" cy="877551"/>
            </a:xfrm>
          </p:grpSpPr>
          <p:sp>
            <p:nvSpPr>
              <p:cNvPr id="12" name="半闭框 11">
                <a:extLst>
                  <a:ext uri="{FF2B5EF4-FFF2-40B4-BE49-F238E27FC236}">
                    <a16:creationId xmlns:a16="http://schemas.microsoft.com/office/drawing/2014/main" id="{10F8F95A-32F7-4A0D-A04A-B5358788620E}"/>
                  </a:ext>
                </a:extLst>
              </p:cNvPr>
              <p:cNvSpPr/>
              <p:nvPr/>
            </p:nvSpPr>
            <p:spPr>
              <a:xfrm>
                <a:off x="2462786" y="4551746"/>
                <a:ext cx="936104" cy="877340"/>
              </a:xfrm>
              <a:prstGeom prst="halfFrame">
                <a:avLst>
                  <a:gd name="adj1" fmla="val 7940"/>
                  <a:gd name="adj2" fmla="val 673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半闭框 12">
                <a:extLst>
                  <a:ext uri="{FF2B5EF4-FFF2-40B4-BE49-F238E27FC236}">
                    <a16:creationId xmlns:a16="http://schemas.microsoft.com/office/drawing/2014/main" id="{B1A19A40-E34C-4BB3-9874-244C74A75D2C}"/>
                  </a:ext>
                </a:extLst>
              </p:cNvPr>
              <p:cNvSpPr/>
              <p:nvPr/>
            </p:nvSpPr>
            <p:spPr>
              <a:xfrm flipH="1" flipV="1">
                <a:off x="2458599" y="4551535"/>
                <a:ext cx="936104" cy="877340"/>
              </a:xfrm>
              <a:prstGeom prst="halfFrame">
                <a:avLst>
                  <a:gd name="adj1" fmla="val 7940"/>
                  <a:gd name="adj2" fmla="val 673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1E33657-ED4A-4722-8633-A4A18EBAC2A9}"/>
                  </a:ext>
                </a:extLst>
              </p:cNvPr>
              <p:cNvSpPr/>
              <p:nvPr/>
            </p:nvSpPr>
            <p:spPr>
              <a:xfrm>
                <a:off x="2534211" y="5238627"/>
                <a:ext cx="108992" cy="1089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248A093E-70D0-4BD9-9F1E-AD00E94A957D}"/>
                  </a:ext>
                </a:extLst>
              </p:cNvPr>
              <p:cNvSpPr/>
              <p:nvPr/>
            </p:nvSpPr>
            <p:spPr>
              <a:xfrm>
                <a:off x="3223939" y="4627456"/>
                <a:ext cx="108992" cy="1089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63164B4-8157-4AEC-8333-65BD178C7443}"/>
                </a:ext>
              </a:extLst>
            </p:cNvPr>
            <p:cNvSpPr txBox="1"/>
            <p:nvPr/>
          </p:nvSpPr>
          <p:spPr>
            <a:xfrm>
              <a:off x="2804731" y="5430747"/>
              <a:ext cx="744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溢胶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7F8EBFC-75C3-4754-9DDA-29C8BBF3FD00}"/>
              </a:ext>
            </a:extLst>
          </p:cNvPr>
          <p:cNvGrpSpPr/>
          <p:nvPr/>
        </p:nvGrpSpPr>
        <p:grpSpPr>
          <a:xfrm>
            <a:off x="4479010" y="4455493"/>
            <a:ext cx="1126615" cy="1841661"/>
            <a:chOff x="4479010" y="4455493"/>
            <a:chExt cx="1126615" cy="1841661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826813C1-24A7-4DEB-85C7-856F135949DF}"/>
                </a:ext>
              </a:extLst>
            </p:cNvPr>
            <p:cNvGrpSpPr/>
            <p:nvPr/>
          </p:nvGrpSpPr>
          <p:grpSpPr>
            <a:xfrm>
              <a:off x="4479010" y="4455493"/>
              <a:ext cx="940291" cy="877551"/>
              <a:chOff x="4262986" y="4544518"/>
              <a:chExt cx="940291" cy="87755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213310C7-AC21-4375-9174-688640C8FED6}"/>
                  </a:ext>
                </a:extLst>
              </p:cNvPr>
              <p:cNvGrpSpPr/>
              <p:nvPr/>
            </p:nvGrpSpPr>
            <p:grpSpPr>
              <a:xfrm>
                <a:off x="4262986" y="4544518"/>
                <a:ext cx="940291" cy="877551"/>
                <a:chOff x="2458599" y="4551535"/>
                <a:chExt cx="940291" cy="877551"/>
              </a:xfrm>
            </p:grpSpPr>
            <p:sp>
              <p:nvSpPr>
                <p:cNvPr id="18" name="半闭框 17">
                  <a:extLst>
                    <a:ext uri="{FF2B5EF4-FFF2-40B4-BE49-F238E27FC236}">
                      <a16:creationId xmlns:a16="http://schemas.microsoft.com/office/drawing/2014/main" id="{C1A36C3C-B218-4689-B71E-433AA4A2DE1B}"/>
                    </a:ext>
                  </a:extLst>
                </p:cNvPr>
                <p:cNvSpPr/>
                <p:nvPr/>
              </p:nvSpPr>
              <p:spPr>
                <a:xfrm>
                  <a:off x="2462786" y="4551746"/>
                  <a:ext cx="936104" cy="877340"/>
                </a:xfrm>
                <a:prstGeom prst="halfFrame">
                  <a:avLst>
                    <a:gd name="adj1" fmla="val 7940"/>
                    <a:gd name="adj2" fmla="val 6731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半闭框 18">
                  <a:extLst>
                    <a:ext uri="{FF2B5EF4-FFF2-40B4-BE49-F238E27FC236}">
                      <a16:creationId xmlns:a16="http://schemas.microsoft.com/office/drawing/2014/main" id="{F9963D29-14D6-4878-950A-8A96C50CE930}"/>
                    </a:ext>
                  </a:extLst>
                </p:cNvPr>
                <p:cNvSpPr/>
                <p:nvPr/>
              </p:nvSpPr>
              <p:spPr>
                <a:xfrm flipH="1" flipV="1">
                  <a:off x="2458599" y="4551535"/>
                  <a:ext cx="936104" cy="877340"/>
                </a:xfrm>
                <a:prstGeom prst="halfFrame">
                  <a:avLst>
                    <a:gd name="adj1" fmla="val 7940"/>
                    <a:gd name="adj2" fmla="val 6731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2" name="等腰三角形 21">
                <a:extLst>
                  <a:ext uri="{FF2B5EF4-FFF2-40B4-BE49-F238E27FC236}">
                    <a16:creationId xmlns:a16="http://schemas.microsoft.com/office/drawing/2014/main" id="{CF6BE89A-6B1F-43C6-B5B3-B58FFC353842}"/>
                  </a:ext>
                </a:extLst>
              </p:cNvPr>
              <p:cNvSpPr/>
              <p:nvPr/>
            </p:nvSpPr>
            <p:spPr>
              <a:xfrm>
                <a:off x="4572000" y="4654673"/>
                <a:ext cx="288032" cy="365125"/>
              </a:xfrm>
              <a:prstGeom prst="triangl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5501B73-04ED-4A8D-B5C5-9953858C701D}"/>
                </a:ext>
              </a:extLst>
            </p:cNvPr>
            <p:cNvSpPr txBox="1"/>
            <p:nvPr/>
          </p:nvSpPr>
          <p:spPr>
            <a:xfrm>
              <a:off x="4546487" y="5373824"/>
              <a:ext cx="10591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光学表面刮花或污损</a:t>
              </a: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38C13CD4-0A8B-42A6-BB63-15F3DB39F755}"/>
              </a:ext>
            </a:extLst>
          </p:cNvPr>
          <p:cNvSpPr txBox="1"/>
          <p:nvPr/>
        </p:nvSpPr>
        <p:spPr>
          <a:xfrm>
            <a:off x="457200" y="4005064"/>
            <a:ext cx="221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可能出现的问题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AE30B97-1E3D-45CC-B4E3-F794E0834FA7}"/>
              </a:ext>
            </a:extLst>
          </p:cNvPr>
          <p:cNvSpPr txBox="1"/>
          <p:nvPr/>
        </p:nvSpPr>
        <p:spPr>
          <a:xfrm>
            <a:off x="6121938" y="4410938"/>
            <a:ext cx="3022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解决办法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工装约束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控制粘接速度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谨慎使用硬质工具，交叉检查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34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B5555-06A1-4E1E-AB1F-66A7A827F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E2DACA-3990-4987-AF2E-BCF45864E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622514"/>
          </a:xfrm>
        </p:spPr>
        <p:txBody>
          <a:bodyPr/>
          <a:lstStyle/>
          <a:p>
            <a:r>
              <a:rPr lang="en-US" altLang="zh-CN" dirty="0" err="1"/>
              <a:t>SiPM</a:t>
            </a:r>
            <a:r>
              <a:rPr lang="zh-CN" altLang="en-US" dirty="0"/>
              <a:t>与前放板装配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F19932-3E0F-468E-85A9-F3994206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FD7E-0526-42AC-B07D-25C18E2B3B31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31F6E-E391-4EF9-ACC3-60C679027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E73709-61D5-490F-8011-FF20DD6D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D0CA1D-2486-4517-88E8-75420AC89E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60" y="1432546"/>
            <a:ext cx="6565072" cy="49238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AA449E-3B74-41D7-A855-47E42FFF96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736" y="4340126"/>
            <a:ext cx="2376264" cy="2016224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9D901B26-2B01-4265-B9F2-B01EA7433778}"/>
              </a:ext>
            </a:extLst>
          </p:cNvPr>
          <p:cNvSpPr txBox="1">
            <a:spLocks/>
          </p:cNvSpPr>
          <p:nvPr/>
        </p:nvSpPr>
        <p:spPr>
          <a:xfrm>
            <a:off x="7190492" y="1454827"/>
            <a:ext cx="1610846" cy="9801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SiPM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和前放</a:t>
            </a:r>
          </a:p>
        </p:txBody>
      </p:sp>
      <p:sp>
        <p:nvSpPr>
          <p:cNvPr id="12" name="箭头: 左 11">
            <a:extLst>
              <a:ext uri="{FF2B5EF4-FFF2-40B4-BE49-F238E27FC236}">
                <a16:creationId xmlns:a16="http://schemas.microsoft.com/office/drawing/2014/main" id="{4FB74E2D-EB6D-43E4-BF05-7861B08D5085}"/>
              </a:ext>
            </a:extLst>
          </p:cNvPr>
          <p:cNvSpPr/>
          <p:nvPr/>
        </p:nvSpPr>
        <p:spPr>
          <a:xfrm>
            <a:off x="6760048" y="1678639"/>
            <a:ext cx="355328" cy="469303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52652809-4241-4A18-AF0B-238AA6C9ACD9}"/>
              </a:ext>
            </a:extLst>
          </p:cNvPr>
          <p:cNvSpPr/>
          <p:nvPr/>
        </p:nvSpPr>
        <p:spPr>
          <a:xfrm>
            <a:off x="7703840" y="3835559"/>
            <a:ext cx="504056" cy="33741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83A0C11F-7834-477C-B227-E3C92B596FBF}"/>
              </a:ext>
            </a:extLst>
          </p:cNvPr>
          <p:cNvSpPr txBox="1">
            <a:spLocks/>
          </p:cNvSpPr>
          <p:nvPr/>
        </p:nvSpPr>
        <p:spPr>
          <a:xfrm>
            <a:off x="7380300" y="2889089"/>
            <a:ext cx="1610846" cy="9801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SiPM</a:t>
            </a: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的背部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839BD60-F0F6-4235-A7A4-B2AFF48A5DFB}"/>
              </a:ext>
            </a:extLst>
          </p:cNvPr>
          <p:cNvGrpSpPr/>
          <p:nvPr/>
        </p:nvGrpSpPr>
        <p:grpSpPr>
          <a:xfrm>
            <a:off x="-76584" y="1669791"/>
            <a:ext cx="1950863" cy="1440446"/>
            <a:chOff x="-76584" y="1669791"/>
            <a:chExt cx="1950863" cy="1440446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A5C14781-0209-4DB3-9AA2-C723C2E8F574}"/>
                </a:ext>
              </a:extLst>
            </p:cNvPr>
            <p:cNvCxnSpPr>
              <a:cxnSpLocks/>
            </p:cNvCxnSpPr>
            <p:nvPr/>
          </p:nvCxnSpPr>
          <p:spPr>
            <a:xfrm>
              <a:off x="989814" y="2026763"/>
              <a:ext cx="354241" cy="83386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50BBB67-027D-451D-B867-F113E22C11B4}"/>
                </a:ext>
              </a:extLst>
            </p:cNvPr>
            <p:cNvSpPr txBox="1"/>
            <p:nvPr/>
          </p:nvSpPr>
          <p:spPr>
            <a:xfrm>
              <a:off x="423775" y="1669791"/>
              <a:ext cx="1450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M3</a:t>
              </a:r>
              <a:r>
                <a:rPr lang="zh-CN" altLang="en-US" dirty="0"/>
                <a:t>螺丝</a:t>
              </a:r>
              <a:r>
                <a:rPr lang="en-US" altLang="zh-CN" dirty="0"/>
                <a:t>×4</a:t>
              </a:r>
              <a:endParaRPr lang="zh-CN" altLang="en-US" dirty="0"/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3CA5FDC9-A4F6-403F-8850-D99CFEAD0688}"/>
                </a:ext>
              </a:extLst>
            </p:cNvPr>
            <p:cNvCxnSpPr>
              <a:cxnSpLocks/>
            </p:cNvCxnSpPr>
            <p:nvPr/>
          </p:nvCxnSpPr>
          <p:spPr>
            <a:xfrm>
              <a:off x="775136" y="2671693"/>
              <a:ext cx="598784" cy="43854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E52A9B7-8CDA-408C-AEC7-C8C9BE395E18}"/>
                </a:ext>
              </a:extLst>
            </p:cNvPr>
            <p:cNvSpPr txBox="1"/>
            <p:nvPr/>
          </p:nvSpPr>
          <p:spPr>
            <a:xfrm>
              <a:off x="-76584" y="2379164"/>
              <a:ext cx="1450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M3</a:t>
              </a:r>
              <a:r>
                <a:rPr lang="zh-CN" altLang="en-US" dirty="0"/>
                <a:t>铜柱</a:t>
              </a:r>
              <a:r>
                <a:rPr lang="en-US" altLang="zh-CN" dirty="0"/>
                <a:t>×4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07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EE3E5-C8BC-42B9-B2E3-31D8DA43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4C6160-5117-40B2-856D-0464A1672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622514"/>
          </a:xfrm>
        </p:spPr>
        <p:txBody>
          <a:bodyPr/>
          <a:lstStyle/>
          <a:p>
            <a:r>
              <a:rPr lang="en-US" altLang="zh-CN" dirty="0" err="1"/>
              <a:t>SiPM</a:t>
            </a:r>
            <a:r>
              <a:rPr lang="zh-CN" altLang="en-US" dirty="0"/>
              <a:t>与前放板装配工作小结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09FF3B-EDBB-422A-93BF-5346FD36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6C51-A3EE-46DF-BD41-F16D54C361B6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53383F-9926-470C-8B58-1B1D7D57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BD23AE-AEC7-4112-BB1B-687C6388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9B6D45A-A784-4D3E-8041-93D3F4A70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137670"/>
              </p:ext>
            </p:extLst>
          </p:nvPr>
        </p:nvGraphicFramePr>
        <p:xfrm>
          <a:off x="1187624" y="1484784"/>
          <a:ext cx="637270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val="30210903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221608716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477157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已安装数量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已装入探头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因安装而损坏的</a:t>
                      </a:r>
                      <a:r>
                        <a:rPr lang="en-US" altLang="zh-CN" dirty="0" err="1"/>
                        <a:t>SiPM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26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65</a:t>
                      </a:r>
                      <a:r>
                        <a:rPr lang="zh-CN" altLang="en-US" dirty="0"/>
                        <a:t>套</a:t>
                      </a:r>
                      <a:endParaRPr lang="en-US" altLang="zh-CN" dirty="0"/>
                    </a:p>
                    <a:p>
                      <a:r>
                        <a:rPr lang="en-US" altLang="zh-CN" dirty="0"/>
                        <a:t>(1040</a:t>
                      </a:r>
                      <a:r>
                        <a:rPr lang="zh-CN" altLang="en-US" dirty="0"/>
                        <a:t>片</a:t>
                      </a:r>
                      <a:r>
                        <a:rPr lang="en-US" altLang="zh-CN" dirty="0" err="1"/>
                        <a:t>SiPM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64</a:t>
                      </a:r>
                      <a:r>
                        <a:rPr lang="zh-CN" altLang="en-US" dirty="0"/>
                        <a:t>套</a:t>
                      </a:r>
                      <a:endParaRPr lang="en-US" altLang="zh-CN" dirty="0"/>
                    </a:p>
                    <a:p>
                      <a:r>
                        <a:rPr lang="en-US" altLang="zh-CN" dirty="0"/>
                        <a:t>(1024</a:t>
                      </a:r>
                      <a:r>
                        <a:rPr lang="zh-CN" altLang="en-US" dirty="0"/>
                        <a:t>片</a:t>
                      </a:r>
                      <a:r>
                        <a:rPr lang="en-US" altLang="zh-CN" dirty="0" err="1"/>
                        <a:t>SiPM</a:t>
                      </a:r>
                      <a:r>
                        <a:rPr lang="en-US" altLang="zh-CN" dirty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6</a:t>
                      </a:r>
                      <a:r>
                        <a:rPr lang="zh-CN" altLang="en-US" dirty="0"/>
                        <a:t>片</a:t>
                      </a:r>
                      <a:r>
                        <a:rPr lang="en-US" altLang="zh-CN" dirty="0" err="1"/>
                        <a:t>SiPM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953744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6B4C65D7-BE97-4B43-AF78-F9158A470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3454560"/>
            <a:ext cx="2849675" cy="213468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3418994-1761-4BAC-B540-2EC088AB9774}"/>
              </a:ext>
            </a:extLst>
          </p:cNvPr>
          <p:cNvSpPr txBox="1"/>
          <p:nvPr/>
        </p:nvSpPr>
        <p:spPr>
          <a:xfrm>
            <a:off x="683568" y="2896619"/>
            <a:ext cx="221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可能出现的问题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8689BE1-3DC3-4787-AF2B-118F45AE9248}"/>
              </a:ext>
            </a:extLst>
          </p:cNvPr>
          <p:cNvSpPr txBox="1"/>
          <p:nvPr/>
        </p:nvSpPr>
        <p:spPr>
          <a:xfrm>
            <a:off x="1615996" y="5532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外力使</a:t>
            </a:r>
            <a:r>
              <a:rPr lang="en-US" altLang="zh-CN" dirty="0" err="1">
                <a:latin typeface="黑体" panose="02010609060101010101" pitchFamily="49" charset="-122"/>
                <a:ea typeface="黑体" panose="02010609060101010101" pitchFamily="49" charset="-122"/>
              </a:rPr>
              <a:t>SiPM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背部连接器、焊盘脱落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68491C5-CD7E-49E6-BFE4-E0C15F1EA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067" y="3429000"/>
            <a:ext cx="2545997" cy="21602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1FED37F-A023-4694-8F4D-B915D4BD902D}"/>
              </a:ext>
            </a:extLst>
          </p:cNvPr>
          <p:cNvSpPr txBox="1"/>
          <p:nvPr/>
        </p:nvSpPr>
        <p:spPr>
          <a:xfrm>
            <a:off x="5489723" y="558241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损坏温度传感器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12D1A4B-0C08-4C6B-86DA-B0088E56E3E1}"/>
              </a:ext>
            </a:extLst>
          </p:cNvPr>
          <p:cNvSpPr/>
          <p:nvPr/>
        </p:nvSpPr>
        <p:spPr>
          <a:xfrm>
            <a:off x="6271911" y="4140012"/>
            <a:ext cx="432048" cy="432048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7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5852A3-534D-4DB6-965A-ED10EACE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E73C9C-C102-4120-A22A-43D490727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5122912" cy="550506"/>
          </a:xfrm>
        </p:spPr>
        <p:txBody>
          <a:bodyPr/>
          <a:lstStyle/>
          <a:p>
            <a:r>
              <a:rPr lang="zh-CN" altLang="en-US" dirty="0"/>
              <a:t>光收集器与前放板粘接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48F679-2129-42FC-BA05-5B163805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04CC-64A1-490C-AF99-1E29960C8F91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D996B5-1496-4CBE-AD86-FCF0E53FC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502FE-4985-42F0-B6BA-6DD303AB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7531C8E-B8F0-45DF-A775-56A540D207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12776"/>
            <a:ext cx="3120008" cy="23400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1423291-B8E5-4523-993C-1491E56EF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376" y="1412776"/>
            <a:ext cx="3120008" cy="23400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EC7A34E-5B0D-4F9C-BAA1-84FA019AE8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016344"/>
            <a:ext cx="3120008" cy="23400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8A1941B-FFE4-4F6D-A4B3-A350B4DC0E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039" y="4016344"/>
            <a:ext cx="3120007" cy="234000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1389D3E-D5A0-4D98-A50A-9AE470128EFA}"/>
              </a:ext>
            </a:extLst>
          </p:cNvPr>
          <p:cNvSpPr txBox="1"/>
          <p:nvPr/>
        </p:nvSpPr>
        <p:spPr>
          <a:xfrm>
            <a:off x="467544" y="1397802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A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AC5302D-F227-461F-B7A9-B505CB2BE6AD}"/>
              </a:ext>
            </a:extLst>
          </p:cNvPr>
          <p:cNvSpPr txBox="1"/>
          <p:nvPr/>
        </p:nvSpPr>
        <p:spPr>
          <a:xfrm>
            <a:off x="4885906" y="1397802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B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EE604C9-64E4-4B2A-AAD1-E99736F2083E}"/>
              </a:ext>
            </a:extLst>
          </p:cNvPr>
          <p:cNvSpPr txBox="1"/>
          <p:nvPr/>
        </p:nvSpPr>
        <p:spPr>
          <a:xfrm>
            <a:off x="467544" y="3896797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C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0AE465D-4EA3-46DB-A005-33DFFA80CCF6}"/>
              </a:ext>
            </a:extLst>
          </p:cNvPr>
          <p:cNvSpPr txBox="1"/>
          <p:nvPr/>
        </p:nvSpPr>
        <p:spPr>
          <a:xfrm>
            <a:off x="4870376" y="3896796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D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6108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961D1-3F9F-47D2-A0A8-1CA860D4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131507-DF45-4C49-BC2C-8CD16168E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zh-CN" altLang="en-US" dirty="0"/>
              <a:t>光收集器与前放板粘接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50619F-EE25-47E7-A51C-65ADC76DF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156A-51C5-4277-81FA-AB601DBDCF38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A94EA0-89B2-44BA-A97C-36B8DC98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B114F4-FE84-4294-9F81-02FF630F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B323092-1C20-41A0-956D-6B6FDCE6E2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52" y="1931930"/>
            <a:ext cx="4366740" cy="32107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270339-5382-4CEA-8BAF-82B4AB4BB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498" y="1931929"/>
            <a:ext cx="4280990" cy="32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73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5AA1E-0014-4CDD-BA86-93AB1AC8B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0807D4-4831-4FE0-9DFD-91F1897D6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622514"/>
          </a:xfrm>
        </p:spPr>
        <p:txBody>
          <a:bodyPr/>
          <a:lstStyle/>
          <a:p>
            <a:r>
              <a:rPr lang="zh-CN" altLang="en-US" dirty="0"/>
              <a:t>光收集器与前放板粘接小结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934C3F-2A5E-4D82-9CE1-D23B7F9D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BF13-CE31-4444-8CEC-131D48FFE525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C7FD59-7AB5-42E4-A566-44F5C837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0D795A-564E-4ED8-8F7D-D7FF8003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2B586C9-8237-4E0F-AA8C-F6E431045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719992"/>
              </p:ext>
            </p:extLst>
          </p:nvPr>
        </p:nvGraphicFramePr>
        <p:xfrm>
          <a:off x="1187624" y="1484784"/>
          <a:ext cx="48065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178">
                  <a:extLst>
                    <a:ext uri="{9D8B030D-6E8A-4147-A177-3AD203B41FA5}">
                      <a16:colId xmlns:a16="http://schemas.microsoft.com/office/drawing/2014/main" val="30210903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2216087160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477157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已粘接数量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已装入探头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粘接不合格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26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65</a:t>
                      </a:r>
                      <a:r>
                        <a:rPr lang="zh-CN" altLang="en-US" dirty="0"/>
                        <a:t>套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64</a:t>
                      </a:r>
                      <a:r>
                        <a:rPr lang="zh-CN" altLang="en-US" dirty="0"/>
                        <a:t>套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953744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D6B506EC-701D-49F9-A37F-E3EDCD9D1201}"/>
              </a:ext>
            </a:extLst>
          </p:cNvPr>
          <p:cNvSpPr txBox="1"/>
          <p:nvPr/>
        </p:nvSpPr>
        <p:spPr>
          <a:xfrm>
            <a:off x="683568" y="249289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可能出现的问题</a:t>
            </a:r>
            <a:endParaRPr lang="en-US" altLang="zh-CN" b="1" dirty="0"/>
          </a:p>
          <a:p>
            <a:r>
              <a:rPr lang="zh-CN" altLang="en-US" dirty="0"/>
              <a:t>光收集器安装不到位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7D896F1-6366-46F2-85CF-ACCAD143D3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3284984"/>
            <a:ext cx="8229600" cy="2939658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8882634B-A05F-45A6-ABE3-E41D4739A498}"/>
              </a:ext>
            </a:extLst>
          </p:cNvPr>
          <p:cNvSpPr/>
          <p:nvPr/>
        </p:nvSpPr>
        <p:spPr>
          <a:xfrm>
            <a:off x="827584" y="3703900"/>
            <a:ext cx="648072" cy="648072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0FECD73-F30D-47E0-B590-2C076CEBA662}"/>
              </a:ext>
            </a:extLst>
          </p:cNvPr>
          <p:cNvSpPr/>
          <p:nvPr/>
        </p:nvSpPr>
        <p:spPr>
          <a:xfrm>
            <a:off x="7452320" y="3907499"/>
            <a:ext cx="648072" cy="648072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24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B5D35-1BBB-42C5-A5BD-DF142875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EBF10C-8A0C-49E7-8390-BD6D443CA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zh-CN" altLang="en-US" dirty="0"/>
              <a:t>与其它电子学板卡装配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AA1C26-15E3-40DD-98FC-B067A322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A526-F902-4436-A56C-44FCCE3E682F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98312-B591-4CB3-848D-B41E58ED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60681F-89EA-4F42-A442-FA178504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D2E1247-13C3-42F1-B89E-7E66AD166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418786" y="115883"/>
            <a:ext cx="2399201" cy="47049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650FA-8B70-4D6A-9339-906DD46C5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261" y="3740543"/>
            <a:ext cx="3929128" cy="23992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B67396F-F78A-48A1-BEE8-4B44041D33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98" y="1397999"/>
            <a:ext cx="3404945" cy="453992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5E8A658-6BAE-4E3C-BE02-F20EC8DEA4B4}"/>
              </a:ext>
            </a:extLst>
          </p:cNvPr>
          <p:cNvSpPr txBox="1"/>
          <p:nvPr/>
        </p:nvSpPr>
        <p:spPr>
          <a:xfrm>
            <a:off x="265907" y="1147390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A</a:t>
            </a:r>
            <a:endParaRPr lang="zh-CN" altLang="en-US" sz="36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103948F-EB1B-4E78-8C0C-01D5DFDA3FCE}"/>
              </a:ext>
            </a:extLst>
          </p:cNvPr>
          <p:cNvSpPr txBox="1"/>
          <p:nvPr/>
        </p:nvSpPr>
        <p:spPr>
          <a:xfrm>
            <a:off x="656260" y="3672355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B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00F8F4F-8CF9-476D-AE79-52F553B460C0}"/>
              </a:ext>
            </a:extLst>
          </p:cNvPr>
          <p:cNvSpPr txBox="1"/>
          <p:nvPr/>
        </p:nvSpPr>
        <p:spPr>
          <a:xfrm>
            <a:off x="5433868" y="1370791"/>
            <a:ext cx="61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C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AA0D98-96A6-4070-8A7B-B575B4AF8644}"/>
              </a:ext>
            </a:extLst>
          </p:cNvPr>
          <p:cNvSpPr txBox="1"/>
          <p:nvPr/>
        </p:nvSpPr>
        <p:spPr>
          <a:xfrm>
            <a:off x="592817" y="1716734"/>
            <a:ext cx="95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数字板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266F499-F31B-4D52-8308-01CE9626B5DE}"/>
              </a:ext>
            </a:extLst>
          </p:cNvPr>
          <p:cNvSpPr txBox="1"/>
          <p:nvPr/>
        </p:nvSpPr>
        <p:spPr>
          <a:xfrm>
            <a:off x="486981" y="2810059"/>
            <a:ext cx="95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电源板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598EF2C-0413-428E-83D0-D07659216178}"/>
              </a:ext>
            </a:extLst>
          </p:cNvPr>
          <p:cNvSpPr txBox="1"/>
          <p:nvPr/>
        </p:nvSpPr>
        <p:spPr>
          <a:xfrm>
            <a:off x="1666681" y="2195572"/>
            <a:ext cx="95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慢控板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F825788-4D63-4983-B2F1-0AF6C6457721}"/>
              </a:ext>
            </a:extLst>
          </p:cNvPr>
          <p:cNvSpPr txBox="1"/>
          <p:nvPr/>
        </p:nvSpPr>
        <p:spPr>
          <a:xfrm>
            <a:off x="3851920" y="2167713"/>
            <a:ext cx="103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模拟板</a:t>
            </a:r>
            <a:r>
              <a: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AEB1BFB-D0A4-4C2F-9EBE-15080E2F7A97}"/>
              </a:ext>
            </a:extLst>
          </p:cNvPr>
          <p:cNvSpPr txBox="1"/>
          <p:nvPr/>
        </p:nvSpPr>
        <p:spPr>
          <a:xfrm>
            <a:off x="2773894" y="2183461"/>
            <a:ext cx="103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模拟板</a:t>
            </a:r>
            <a:r>
              <a: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992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240373-06ED-436C-A341-5DEDFAEA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70907D-31CC-4A44-AF95-DDD53AB62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zh-CN" altLang="en-US" dirty="0"/>
              <a:t>与其它电子学板卡装配小结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B98B3-F716-481C-A65C-1B3978EC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6C68-C1C9-4329-8831-AA06A403044F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53F191-D68F-44EA-886E-160F892B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35D7E6-4AEE-467C-A13B-66B58D31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D2FC5F65-1D65-4CE5-AA08-548C52180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839616"/>
              </p:ext>
            </p:extLst>
          </p:nvPr>
        </p:nvGraphicFramePr>
        <p:xfrm>
          <a:off x="1187624" y="1484784"/>
          <a:ext cx="640871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178">
                  <a:extLst>
                    <a:ext uri="{9D8B030D-6E8A-4147-A177-3AD203B41FA5}">
                      <a16:colId xmlns:a16="http://schemas.microsoft.com/office/drawing/2014/main" val="30210903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2216087160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477157894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28698401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已安装数量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已装入探头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螺母安装错误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垫片安装错误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26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65</a:t>
                      </a:r>
                      <a:r>
                        <a:rPr lang="zh-CN" altLang="en-US" dirty="0"/>
                        <a:t>套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64</a:t>
                      </a:r>
                      <a:r>
                        <a:rPr lang="zh-CN" altLang="en-US" dirty="0"/>
                        <a:t>套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953744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1FFA4BBF-0384-4988-AF09-57E96BF5313D}"/>
              </a:ext>
            </a:extLst>
          </p:cNvPr>
          <p:cNvSpPr txBox="1"/>
          <p:nvPr/>
        </p:nvSpPr>
        <p:spPr>
          <a:xfrm>
            <a:off x="683568" y="2636912"/>
            <a:ext cx="221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可能出现的问题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C4DADFB-D4C2-4742-8CD4-B7D9BEABD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3657564"/>
            <a:ext cx="1800200" cy="111943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C353CE7-139F-44F6-8211-53E5610089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3594615"/>
            <a:ext cx="1584176" cy="122278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3E5AF0E-D06B-4C06-AF58-DC3CC9FE3673}"/>
              </a:ext>
            </a:extLst>
          </p:cNvPr>
          <p:cNvSpPr txBox="1"/>
          <p:nvPr/>
        </p:nvSpPr>
        <p:spPr>
          <a:xfrm>
            <a:off x="899592" y="508518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厚、薄两种螺母和垫片安装错误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23EB738-3124-403E-833E-8C0C12932E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243011" y="2774548"/>
            <a:ext cx="1009650" cy="281760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97758F-1F21-405B-A8C3-43BCC94E61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023" y="3751438"/>
            <a:ext cx="1304385" cy="86382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C59211D4-EF59-486E-82B9-92B94BD185B8}"/>
              </a:ext>
            </a:extLst>
          </p:cNvPr>
          <p:cNvSpPr/>
          <p:nvPr/>
        </p:nvSpPr>
        <p:spPr>
          <a:xfrm>
            <a:off x="7304508" y="4983306"/>
            <a:ext cx="1786711" cy="126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4A290D4-3EBC-4DB8-A68D-9768A4420E96}"/>
              </a:ext>
            </a:extLst>
          </p:cNvPr>
          <p:cNvSpPr/>
          <p:nvPr/>
        </p:nvSpPr>
        <p:spPr>
          <a:xfrm>
            <a:off x="7638571" y="4853144"/>
            <a:ext cx="254970" cy="126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C3A9C40-9062-454F-B6B5-3783D0A6F331}"/>
              </a:ext>
            </a:extLst>
          </p:cNvPr>
          <p:cNvSpPr/>
          <p:nvPr/>
        </p:nvSpPr>
        <p:spPr>
          <a:xfrm rot="395673">
            <a:off x="7669226" y="5124405"/>
            <a:ext cx="120541" cy="178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687C1D5-0412-402F-A4E5-3EB57FFE14DA}"/>
              </a:ext>
            </a:extLst>
          </p:cNvPr>
          <p:cNvGrpSpPr/>
          <p:nvPr/>
        </p:nvGrpSpPr>
        <p:grpSpPr>
          <a:xfrm rot="247512">
            <a:off x="7466304" y="3075993"/>
            <a:ext cx="1584176" cy="1808797"/>
            <a:chOff x="7390104" y="3037893"/>
            <a:chExt cx="1584176" cy="180879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6E55903-B608-4867-AE44-FEF11E4FE881}"/>
                </a:ext>
              </a:extLst>
            </p:cNvPr>
            <p:cNvSpPr/>
            <p:nvPr/>
          </p:nvSpPr>
          <p:spPr>
            <a:xfrm>
              <a:off x="7698816" y="3083612"/>
              <a:ext cx="121298" cy="17630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F1D55D4-EF21-4ADA-9EE0-9166C95F7724}"/>
                </a:ext>
              </a:extLst>
            </p:cNvPr>
            <p:cNvSpPr/>
            <p:nvPr/>
          </p:nvSpPr>
          <p:spPr>
            <a:xfrm>
              <a:off x="7390104" y="3037893"/>
              <a:ext cx="1584176" cy="457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8C7ED2C-998C-4D37-9002-61921EACB554}"/>
                </a:ext>
              </a:extLst>
            </p:cNvPr>
            <p:cNvSpPr/>
            <p:nvPr/>
          </p:nvSpPr>
          <p:spPr>
            <a:xfrm>
              <a:off x="8544086" y="3085062"/>
              <a:ext cx="121298" cy="17616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D4A01EB-4D7B-416C-97FE-F2AD61528CA1}"/>
              </a:ext>
            </a:extLst>
          </p:cNvPr>
          <p:cNvSpPr/>
          <p:nvPr/>
        </p:nvSpPr>
        <p:spPr>
          <a:xfrm>
            <a:off x="8483841" y="4917440"/>
            <a:ext cx="254970" cy="637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7936F51-052D-48CA-A118-1992503669A1}"/>
              </a:ext>
            </a:extLst>
          </p:cNvPr>
          <p:cNvSpPr/>
          <p:nvPr/>
        </p:nvSpPr>
        <p:spPr>
          <a:xfrm rot="327363">
            <a:off x="8531196" y="5125412"/>
            <a:ext cx="120541" cy="178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37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240373-06ED-436C-A341-5DEDFAEA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B98B3-F716-481C-A65C-1B3978EC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A1C3-989F-4951-8BA0-49C78FEE99D7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53F191-D68F-44EA-886E-160F892B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35D7E6-4AEE-467C-A13B-66B58D31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3FB71BC-4B98-4B9B-86C8-11FB2BB694E9}"/>
              </a:ext>
            </a:extLst>
          </p:cNvPr>
          <p:cNvSpPr/>
          <p:nvPr/>
        </p:nvSpPr>
        <p:spPr>
          <a:xfrm>
            <a:off x="863588" y="3909112"/>
            <a:ext cx="648072" cy="648072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F0DCCD2-DACB-4E1A-9DAD-1011F67F957F}"/>
              </a:ext>
            </a:extLst>
          </p:cNvPr>
          <p:cNvSpPr/>
          <p:nvPr/>
        </p:nvSpPr>
        <p:spPr>
          <a:xfrm>
            <a:off x="7380312" y="4057872"/>
            <a:ext cx="648072" cy="648072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174C6CB-F8D4-4E8D-95F9-96CC1B5312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7" y="909287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6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24A8A-E017-4596-AF9E-142E5CBF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概要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8F8EB-00D4-4737-9668-29BE5DC5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24536"/>
          </a:xfrm>
        </p:spPr>
        <p:txBody>
          <a:bodyPr>
            <a:normAutofit/>
          </a:bodyPr>
          <a:lstStyle/>
          <a:p>
            <a:r>
              <a:rPr lang="en-US" altLang="zh-CN" dirty="0"/>
              <a:t>WFCTA </a:t>
            </a:r>
            <a:r>
              <a:rPr lang="en-US" altLang="zh-CN" dirty="0" err="1"/>
              <a:t>SiPM</a:t>
            </a:r>
            <a:r>
              <a:rPr lang="zh-CN" altLang="en-US" dirty="0"/>
              <a:t>成像探头的结构</a:t>
            </a:r>
            <a:endParaRPr lang="en-US" altLang="zh-CN" dirty="0"/>
          </a:p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  <a:endParaRPr lang="en-US" altLang="zh-CN" dirty="0"/>
          </a:p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  <a:endParaRPr lang="en-US" altLang="zh-CN" dirty="0"/>
          </a:p>
          <a:p>
            <a:r>
              <a:rPr lang="zh-CN" altLang="en-US" dirty="0"/>
              <a:t>探头的装配</a:t>
            </a:r>
            <a:endParaRPr lang="en-US" altLang="zh-CN" dirty="0"/>
          </a:p>
          <a:p>
            <a:r>
              <a:rPr lang="zh-CN" altLang="en-US" dirty="0"/>
              <a:t>总结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EBCE81-6C98-4849-B3EE-EF14C77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6B0CE-7CF6-4806-8E7B-68679CD6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D085-D1AC-4C4D-8520-00BE9B8CA021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3C6C1-4B46-4D55-876A-00FA0A71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</p:spTree>
    <p:extLst>
      <p:ext uri="{BB962C8B-B14F-4D97-AF65-F5344CB8AC3E}">
        <p14:creationId xmlns:p14="http://schemas.microsoft.com/office/powerpoint/2010/main" val="910531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00BC5-64CD-47CF-AC23-3DDE31F7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5EDCFB-2987-4B0C-975F-131881301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装配文档、记录管理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69E19B-EC92-4DAF-949B-D93615CE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BECE-AF49-4F05-B8C0-2B93BB74B49A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C4CCBE-8F5E-43A1-AA74-AED69B435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9575F6-65A2-4C42-97CB-289922B2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FC0B9F1-B017-4A16-AE91-C13703111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4677" y="1105736"/>
            <a:ext cx="3984942" cy="54152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DF22DF2-1B95-4B68-9433-84D94FD68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686" y="1819268"/>
            <a:ext cx="3287299" cy="39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41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240373-06ED-436C-A341-5DEDFAEA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B98B3-F716-481C-A65C-1B3978EC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EC0D-8CDE-4021-AC91-2C85E3A1A5B3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53F191-D68F-44EA-886E-160F892B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35D7E6-4AEE-467C-A13B-66B58D31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3FB71BC-4B98-4B9B-86C8-11FB2BB694E9}"/>
              </a:ext>
            </a:extLst>
          </p:cNvPr>
          <p:cNvSpPr/>
          <p:nvPr/>
        </p:nvSpPr>
        <p:spPr>
          <a:xfrm>
            <a:off x="863588" y="3909112"/>
            <a:ext cx="648072" cy="648072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F0DCCD2-DACB-4E1A-9DAD-1011F67F957F}"/>
              </a:ext>
            </a:extLst>
          </p:cNvPr>
          <p:cNvSpPr/>
          <p:nvPr/>
        </p:nvSpPr>
        <p:spPr>
          <a:xfrm>
            <a:off x="7380312" y="4057872"/>
            <a:ext cx="648072" cy="648072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E6BCBE6A-6963-48AF-A29C-0D88F3477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506592"/>
            <a:ext cx="6408712" cy="4805039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67A49744-9AAC-481A-BB06-77E73C9154E8}"/>
              </a:ext>
            </a:extLst>
          </p:cNvPr>
          <p:cNvSpPr txBox="1">
            <a:spLocks/>
          </p:cNvSpPr>
          <p:nvPr/>
        </p:nvSpPr>
        <p:spPr>
          <a:xfrm>
            <a:off x="457200" y="718255"/>
            <a:ext cx="8229600" cy="550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Sub-Cluster</a:t>
            </a:r>
            <a:r>
              <a:rPr lang="zh-CN" altLang="en-US" dirty="0"/>
              <a:t>的测试和装配环境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32A0596-6524-4C0F-B47A-53A264CCB70D}"/>
              </a:ext>
            </a:extLst>
          </p:cNvPr>
          <p:cNvSpPr txBox="1"/>
          <p:nvPr/>
        </p:nvSpPr>
        <p:spPr>
          <a:xfrm>
            <a:off x="7214308" y="3596207"/>
            <a:ext cx="1799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用于子阵列测试和装配的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10000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级洁净实验室</a:t>
            </a:r>
          </a:p>
        </p:txBody>
      </p:sp>
    </p:spTree>
    <p:extLst>
      <p:ext uri="{BB962C8B-B14F-4D97-AF65-F5344CB8AC3E}">
        <p14:creationId xmlns:p14="http://schemas.microsoft.com/office/powerpoint/2010/main" val="2984227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24A8A-E017-4596-AF9E-142E5CBF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概要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8F8EB-00D4-4737-9668-29BE5DC5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2453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WFCTA </a:t>
            </a:r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SiPM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成像探头的结构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探头子阵列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(Sub-Cluster)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的装配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  <a:endParaRPr lang="en-US" altLang="zh-CN" dirty="0"/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探头的装配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总结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EBCE81-6C98-4849-B3EE-EF14C77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6B0CE-7CF6-4806-8E7B-68679CD6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D3E83-83BB-4C9E-BEFD-366E80256E9A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3C6C1-4B46-4D55-876A-00FA0A71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</p:spTree>
    <p:extLst>
      <p:ext uri="{BB962C8B-B14F-4D97-AF65-F5344CB8AC3E}">
        <p14:creationId xmlns:p14="http://schemas.microsoft.com/office/powerpoint/2010/main" val="3886773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63E1-6F89-471E-B609-F6BEB310F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8D988-9A9F-46B5-8933-EFE3A8654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4"/>
            <a:ext cx="5194920" cy="533001"/>
          </a:xfrm>
        </p:spPr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测试步骤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379083-A0C4-4AA7-8738-2607BEF1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C385-9F50-45C3-B2F4-D86670D5917B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66C90F-1FB1-47E7-8740-78553EB2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9A0D34-8C7D-4236-ACB0-351216B5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31D4834F-69D5-4C38-B417-0C0276BA1D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3" t="16401" r="11413"/>
          <a:stretch/>
        </p:blipFill>
        <p:spPr>
          <a:xfrm>
            <a:off x="638547" y="1233015"/>
            <a:ext cx="8064896" cy="51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06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63E1-6F89-471E-B609-F6BEB310F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8D988-9A9F-46B5-8933-EFE3A8654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18254"/>
            <a:ext cx="5521791" cy="533001"/>
          </a:xfrm>
        </p:spPr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测试系统原理框图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379083-A0C4-4AA7-8738-2607BEF1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D62E-7323-4651-9FD3-E13F667310C5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66C90F-1FB1-47E7-8740-78553EB2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9A0D34-8C7D-4236-ACB0-351216B5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0919780-AF6C-4956-977F-39797579660B}"/>
              </a:ext>
            </a:extLst>
          </p:cNvPr>
          <p:cNvGrpSpPr/>
          <p:nvPr/>
        </p:nvGrpSpPr>
        <p:grpSpPr>
          <a:xfrm>
            <a:off x="1043608" y="1447178"/>
            <a:ext cx="6804054" cy="4597650"/>
            <a:chOff x="3139039" y="771462"/>
            <a:chExt cx="6804054" cy="459765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056C719-2EAB-408E-B341-89A1E115DC37}"/>
                </a:ext>
              </a:extLst>
            </p:cNvPr>
            <p:cNvSpPr/>
            <p:nvPr/>
          </p:nvSpPr>
          <p:spPr>
            <a:xfrm>
              <a:off x="3139318" y="771462"/>
              <a:ext cx="6794674" cy="2039831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暗箱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BC2F279-48B2-4B19-8BBA-8448ED7F6C9A}"/>
                </a:ext>
              </a:extLst>
            </p:cNvPr>
            <p:cNvSpPr/>
            <p:nvPr/>
          </p:nvSpPr>
          <p:spPr>
            <a:xfrm>
              <a:off x="4459044" y="1332426"/>
              <a:ext cx="657705" cy="48665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AB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F19B05D-716E-4E69-9CC6-6E9B6A840C33}"/>
                </a:ext>
              </a:extLst>
            </p:cNvPr>
            <p:cNvSpPr/>
            <p:nvPr/>
          </p:nvSpPr>
          <p:spPr>
            <a:xfrm>
              <a:off x="4459043" y="1819076"/>
              <a:ext cx="657705" cy="48665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SLC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27CB44E-5132-4D74-B8AF-182B39C18C33}"/>
                </a:ext>
              </a:extLst>
            </p:cNvPr>
            <p:cNvSpPr/>
            <p:nvPr/>
          </p:nvSpPr>
          <p:spPr>
            <a:xfrm>
              <a:off x="3982387" y="1332426"/>
              <a:ext cx="476655" cy="9733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DB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DF7F1F9-0883-4E5B-918E-D97296187F9C}"/>
                </a:ext>
              </a:extLst>
            </p:cNvPr>
            <p:cNvSpPr/>
            <p:nvPr/>
          </p:nvSpPr>
          <p:spPr>
            <a:xfrm>
              <a:off x="3505730" y="1332426"/>
              <a:ext cx="476655" cy="9733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PB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8564C7E-E71F-46C3-811F-301F2AEB37E5}"/>
                </a:ext>
              </a:extLst>
            </p:cNvPr>
            <p:cNvSpPr/>
            <p:nvPr/>
          </p:nvSpPr>
          <p:spPr>
            <a:xfrm>
              <a:off x="5117279" y="1332426"/>
              <a:ext cx="738772" cy="9733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>
                  <a:solidFill>
                    <a:schemeClr val="tx1"/>
                  </a:solidFill>
                </a:rPr>
                <a:t>SiPM</a:t>
              </a:r>
              <a:endParaRPr lang="en-US" altLang="zh-CN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×16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FA546B1-9107-4AE1-9735-D7ED8F36470C}"/>
                </a:ext>
              </a:extLst>
            </p:cNvPr>
            <p:cNvSpPr/>
            <p:nvPr/>
          </p:nvSpPr>
          <p:spPr>
            <a:xfrm>
              <a:off x="6852789" y="3216746"/>
              <a:ext cx="1210035" cy="53852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网络板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AFED6E6-307F-46B1-962E-FEF976DF4F18}"/>
                </a:ext>
              </a:extLst>
            </p:cNvPr>
            <p:cNvSpPr/>
            <p:nvPr/>
          </p:nvSpPr>
          <p:spPr>
            <a:xfrm>
              <a:off x="3139318" y="3216748"/>
              <a:ext cx="1210035" cy="53852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低压电源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9F33ADB-F363-4A1F-A5C4-5EB631EED4BA}"/>
                </a:ext>
              </a:extLst>
            </p:cNvPr>
            <p:cNvSpPr/>
            <p:nvPr/>
          </p:nvSpPr>
          <p:spPr>
            <a:xfrm>
              <a:off x="3139039" y="4242895"/>
              <a:ext cx="1210035" cy="53852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高压电源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818C636-A207-4A68-B921-94902DD73D0F}"/>
                </a:ext>
              </a:extLst>
            </p:cNvPr>
            <p:cNvSpPr/>
            <p:nvPr/>
          </p:nvSpPr>
          <p:spPr>
            <a:xfrm>
              <a:off x="8589821" y="3216746"/>
              <a:ext cx="1344171" cy="53852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脉冲发生器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2D09C82-052E-46D8-A1E6-6CBD4BA44675}"/>
                </a:ext>
              </a:extLst>
            </p:cNvPr>
            <p:cNvSpPr/>
            <p:nvPr/>
          </p:nvSpPr>
          <p:spPr>
            <a:xfrm>
              <a:off x="4920339" y="3216748"/>
              <a:ext cx="1491647" cy="53852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运动控制器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BD7D11E-4BCA-40DE-868C-74242ABE1888}"/>
                </a:ext>
              </a:extLst>
            </p:cNvPr>
            <p:cNvSpPr/>
            <p:nvPr/>
          </p:nvSpPr>
          <p:spPr>
            <a:xfrm>
              <a:off x="8404697" y="1624393"/>
              <a:ext cx="1241898" cy="38936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弦形 19">
              <a:extLst>
                <a:ext uri="{FF2B5EF4-FFF2-40B4-BE49-F238E27FC236}">
                  <a16:creationId xmlns:a16="http://schemas.microsoft.com/office/drawing/2014/main" id="{B63FBD93-D82D-45BE-A513-F02727CD838E}"/>
                </a:ext>
              </a:extLst>
            </p:cNvPr>
            <p:cNvSpPr/>
            <p:nvPr/>
          </p:nvSpPr>
          <p:spPr>
            <a:xfrm>
              <a:off x="9511371" y="1755848"/>
              <a:ext cx="270448" cy="126456"/>
            </a:xfrm>
            <a:prstGeom prst="chord">
              <a:avLst>
                <a:gd name="adj1" fmla="val 5499554"/>
                <a:gd name="adj2" fmla="val 1599730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CECFD4B0-A358-43D0-8ED0-BD96FB6F59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6333" y="1437129"/>
              <a:ext cx="0" cy="27724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81786213-B676-48EB-B13F-994C1094D8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6333" y="1930134"/>
              <a:ext cx="0" cy="27724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73D3EFDE-D0BE-4B1B-9EC2-A2DCA63A42CD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 flipV="1">
              <a:off x="9022704" y="1624393"/>
              <a:ext cx="2942" cy="38936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B4AC65D-0362-4420-9E29-FB8E8C55C250}"/>
                </a:ext>
              </a:extLst>
            </p:cNvPr>
            <p:cNvSpPr/>
            <p:nvPr/>
          </p:nvSpPr>
          <p:spPr>
            <a:xfrm>
              <a:off x="6274343" y="2329520"/>
              <a:ext cx="3366368" cy="389366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电控平移台</a:t>
              </a:r>
            </a:p>
          </p:txBody>
        </p:sp>
        <p:sp>
          <p:nvSpPr>
            <p:cNvPr id="25" name="梯形 24">
              <a:extLst>
                <a:ext uri="{FF2B5EF4-FFF2-40B4-BE49-F238E27FC236}">
                  <a16:creationId xmlns:a16="http://schemas.microsoft.com/office/drawing/2014/main" id="{988085AA-7420-4812-87E4-51BC7B510685}"/>
                </a:ext>
              </a:extLst>
            </p:cNvPr>
            <p:cNvSpPr/>
            <p:nvPr/>
          </p:nvSpPr>
          <p:spPr>
            <a:xfrm>
              <a:off x="8680850" y="2013759"/>
              <a:ext cx="657704" cy="315761"/>
            </a:xfrm>
            <a:prstGeom prst="trapezoid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连接符: 肘形 25">
              <a:extLst>
                <a:ext uri="{FF2B5EF4-FFF2-40B4-BE49-F238E27FC236}">
                  <a16:creationId xmlns:a16="http://schemas.microsoft.com/office/drawing/2014/main" id="{F30749F4-53CF-4759-8DFD-F48BB98ABF1A}"/>
                </a:ext>
              </a:extLst>
            </p:cNvPr>
            <p:cNvCxnSpPr>
              <a:stCxn id="20" idx="2"/>
              <a:endCxn id="17" idx="3"/>
            </p:cNvCxnSpPr>
            <p:nvPr/>
          </p:nvCxnSpPr>
          <p:spPr>
            <a:xfrm>
              <a:off x="9643814" y="1819085"/>
              <a:ext cx="290178" cy="1666925"/>
            </a:xfrm>
            <a:prstGeom prst="bentConnector3">
              <a:avLst>
                <a:gd name="adj1" fmla="val 178779"/>
              </a:avLst>
            </a:prstGeom>
            <a:ln w="25400">
              <a:solidFill>
                <a:srgbClr val="FF0000"/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连接符: 肘形 26">
              <a:extLst>
                <a:ext uri="{FF2B5EF4-FFF2-40B4-BE49-F238E27FC236}">
                  <a16:creationId xmlns:a16="http://schemas.microsoft.com/office/drawing/2014/main" id="{9BDEB6CB-92E3-4BC6-9286-CFB0E0818932}"/>
                </a:ext>
              </a:extLst>
            </p:cNvPr>
            <p:cNvCxnSpPr>
              <a:cxnSpLocks/>
              <a:stCxn id="17" idx="2"/>
              <a:endCxn id="28" idx="3"/>
            </p:cNvCxnSpPr>
            <p:nvPr/>
          </p:nvCxnSpPr>
          <p:spPr>
            <a:xfrm rot="5400000">
              <a:off x="8356986" y="3607238"/>
              <a:ext cx="756887" cy="1052956"/>
            </a:xfrm>
            <a:prstGeom prst="bentConnector2">
              <a:avLst/>
            </a:prstGeom>
            <a:ln w="25400">
              <a:solidFill>
                <a:schemeClr val="accent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CA0B2D9-7BE0-41A7-9A61-F578EF62BE2F}"/>
                </a:ext>
              </a:extLst>
            </p:cNvPr>
            <p:cNvSpPr/>
            <p:nvPr/>
          </p:nvSpPr>
          <p:spPr>
            <a:xfrm>
              <a:off x="6727398" y="4242896"/>
              <a:ext cx="1481553" cy="538527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测控计算机</a:t>
              </a:r>
            </a:p>
          </p:txBody>
        </p:sp>
        <p:cxnSp>
          <p:nvCxnSpPr>
            <p:cNvPr id="29" name="连接符: 肘形 28">
              <a:extLst>
                <a:ext uri="{FF2B5EF4-FFF2-40B4-BE49-F238E27FC236}">
                  <a16:creationId xmlns:a16="http://schemas.microsoft.com/office/drawing/2014/main" id="{2C8C1F43-7C55-4AD8-95FA-0B00EA94BAAE}"/>
                </a:ext>
              </a:extLst>
            </p:cNvPr>
            <p:cNvCxnSpPr>
              <a:cxnSpLocks/>
              <a:stCxn id="18" idx="2"/>
              <a:endCxn id="28" idx="0"/>
            </p:cNvCxnSpPr>
            <p:nvPr/>
          </p:nvCxnSpPr>
          <p:spPr>
            <a:xfrm rot="16200000" flipH="1">
              <a:off x="6323359" y="3098079"/>
              <a:ext cx="487621" cy="1802012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连接符: 肘形 29">
              <a:extLst>
                <a:ext uri="{FF2B5EF4-FFF2-40B4-BE49-F238E27FC236}">
                  <a16:creationId xmlns:a16="http://schemas.microsoft.com/office/drawing/2014/main" id="{DBD431A9-9196-4B37-9DC4-EC325632C15A}"/>
                </a:ext>
              </a:extLst>
            </p:cNvPr>
            <p:cNvCxnSpPr>
              <a:cxnSpLocks/>
              <a:stCxn id="10" idx="2"/>
              <a:endCxn id="16" idx="0"/>
            </p:cNvCxnSpPr>
            <p:nvPr/>
          </p:nvCxnSpPr>
          <p:spPr>
            <a:xfrm rot="5400000">
              <a:off x="3297393" y="2752391"/>
              <a:ext cx="1937169" cy="1043839"/>
            </a:xfrm>
            <a:prstGeom prst="bentConnector3">
              <a:avLst>
                <a:gd name="adj1" fmla="val 87662"/>
              </a:avLst>
            </a:prstGeom>
            <a:ln w="25400">
              <a:solidFill>
                <a:srgbClr val="FF0000"/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连接符: 肘形 30">
              <a:extLst>
                <a:ext uri="{FF2B5EF4-FFF2-40B4-BE49-F238E27FC236}">
                  <a16:creationId xmlns:a16="http://schemas.microsoft.com/office/drawing/2014/main" id="{1D46415C-3A17-4679-8267-A5F48B73C048}"/>
                </a:ext>
              </a:extLst>
            </p:cNvPr>
            <p:cNvCxnSpPr>
              <a:cxnSpLocks/>
              <a:stCxn id="24" idx="1"/>
              <a:endCxn id="18" idx="0"/>
            </p:cNvCxnSpPr>
            <p:nvPr/>
          </p:nvCxnSpPr>
          <p:spPr>
            <a:xfrm rot="10800000" flipV="1">
              <a:off x="5666163" y="2524202"/>
              <a:ext cx="608180" cy="692545"/>
            </a:xfrm>
            <a:prstGeom prst="bentConnector2">
              <a:avLst/>
            </a:prstGeom>
            <a:ln w="25400">
              <a:solidFill>
                <a:schemeClr val="accent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331CC6F7-38FD-470D-8EB2-569F9F7416B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9000471" y="1273337"/>
              <a:ext cx="22234" cy="545739"/>
            </a:xfrm>
            <a:prstGeom prst="straightConnector1">
              <a:avLst/>
            </a:prstGeom>
            <a:ln w="19050">
              <a:solidFill>
                <a:schemeClr val="accent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54893489-E071-4FA6-B500-C9E6D9000321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8406767" y="1273337"/>
              <a:ext cx="593704" cy="538318"/>
            </a:xfrm>
            <a:prstGeom prst="straightConnector1">
              <a:avLst/>
            </a:prstGeom>
            <a:ln w="19050">
              <a:solidFill>
                <a:schemeClr val="accent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07E3BB1-1060-420A-84F2-34407C4A06C3}"/>
                </a:ext>
              </a:extLst>
            </p:cNvPr>
            <p:cNvSpPr txBox="1"/>
            <p:nvPr/>
          </p:nvSpPr>
          <p:spPr>
            <a:xfrm>
              <a:off x="8521669" y="904005"/>
              <a:ext cx="957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漫射片</a:t>
              </a: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4CAB497D-F780-4F25-ACC2-C5D4205F7F02}"/>
                </a:ext>
              </a:extLst>
            </p:cNvPr>
            <p:cNvCxnSpPr>
              <a:cxnSpLocks/>
            </p:cNvCxnSpPr>
            <p:nvPr/>
          </p:nvCxnSpPr>
          <p:spPr>
            <a:xfrm>
              <a:off x="8074422" y="1256872"/>
              <a:ext cx="271911" cy="232572"/>
            </a:xfrm>
            <a:prstGeom prst="straightConnector1">
              <a:avLst/>
            </a:prstGeom>
            <a:ln w="19050">
              <a:solidFill>
                <a:schemeClr val="accent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BB9E5A10-EB7F-469A-8648-B1EB0AE68990}"/>
                </a:ext>
              </a:extLst>
            </p:cNvPr>
            <p:cNvSpPr txBox="1"/>
            <p:nvPr/>
          </p:nvSpPr>
          <p:spPr>
            <a:xfrm>
              <a:off x="7455961" y="914326"/>
              <a:ext cx="1101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出射光阑</a:t>
              </a:r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FF0DA26C-5C78-482C-812D-4A8DEFB9D52C}"/>
                </a:ext>
              </a:extLst>
            </p:cNvPr>
            <p:cNvCxnSpPr>
              <a:cxnSpLocks/>
              <a:stCxn id="16" idx="3"/>
              <a:endCxn id="28" idx="1"/>
            </p:cNvCxnSpPr>
            <p:nvPr/>
          </p:nvCxnSpPr>
          <p:spPr>
            <a:xfrm>
              <a:off x="4349074" y="4512159"/>
              <a:ext cx="2378324" cy="1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F6B80F1C-E324-469E-9239-9E12230F6E19}"/>
                </a:ext>
              </a:extLst>
            </p:cNvPr>
            <p:cNvCxnSpPr>
              <a:cxnSpLocks/>
              <a:stCxn id="28" idx="0"/>
              <a:endCxn id="14" idx="2"/>
            </p:cNvCxnSpPr>
            <p:nvPr/>
          </p:nvCxnSpPr>
          <p:spPr>
            <a:xfrm flipH="1" flipV="1">
              <a:off x="7457807" y="3755273"/>
              <a:ext cx="10368" cy="487623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7A23A40C-6BAD-4741-9F0C-67C11FFE7B50}"/>
                </a:ext>
              </a:extLst>
            </p:cNvPr>
            <p:cNvCxnSpPr>
              <a:cxnSpLocks/>
              <a:stCxn id="15" idx="0"/>
              <a:endCxn id="12" idx="2"/>
            </p:cNvCxnSpPr>
            <p:nvPr/>
          </p:nvCxnSpPr>
          <p:spPr>
            <a:xfrm flipH="1" flipV="1">
              <a:off x="3744058" y="2305726"/>
              <a:ext cx="278" cy="911022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连接符: 肘形 39">
              <a:extLst>
                <a:ext uri="{FF2B5EF4-FFF2-40B4-BE49-F238E27FC236}">
                  <a16:creationId xmlns:a16="http://schemas.microsoft.com/office/drawing/2014/main" id="{311EEFD0-DB73-4F32-8223-7AE760C20369}"/>
                </a:ext>
              </a:extLst>
            </p:cNvPr>
            <p:cNvCxnSpPr>
              <a:cxnSpLocks/>
              <a:stCxn id="14" idx="0"/>
              <a:endCxn id="11" idx="2"/>
            </p:cNvCxnSpPr>
            <p:nvPr/>
          </p:nvCxnSpPr>
          <p:spPr>
            <a:xfrm rot="16200000" flipV="1">
              <a:off x="5383751" y="1142690"/>
              <a:ext cx="911020" cy="3237092"/>
            </a:xfrm>
            <a:prstGeom prst="bentConnector3">
              <a:avLst>
                <a:gd name="adj1" fmla="val 25441"/>
              </a:avLst>
            </a:prstGeom>
            <a:ln w="25400">
              <a:solidFill>
                <a:srgbClr val="00B05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6B55BB97-1450-412F-9221-5745E9F19D89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>
              <a:off x="8062824" y="3486010"/>
              <a:ext cx="526997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9AB1CEA7-8552-4B2D-B864-E4AFF777A1B0}"/>
                </a:ext>
              </a:extLst>
            </p:cNvPr>
            <p:cNvSpPr txBox="1"/>
            <p:nvPr/>
          </p:nvSpPr>
          <p:spPr>
            <a:xfrm>
              <a:off x="4135486" y="962123"/>
              <a:ext cx="1399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Sub-Cluster</a:t>
              </a:r>
              <a:endParaRPr lang="zh-CN" altLang="en-US" dirty="0"/>
            </a:p>
          </p:txBody>
        </p: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B3F2C977-008C-478F-BE23-DA1F964F4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1958" y="1317032"/>
              <a:ext cx="12597" cy="496056"/>
            </a:xfrm>
            <a:prstGeom prst="straightConnector1">
              <a:avLst/>
            </a:prstGeom>
            <a:ln w="19050">
              <a:solidFill>
                <a:schemeClr val="accent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72FDE69B-BE5F-491D-BB58-EF29901DF1C1}"/>
                </a:ext>
              </a:extLst>
            </p:cNvPr>
            <p:cNvSpPr txBox="1"/>
            <p:nvPr/>
          </p:nvSpPr>
          <p:spPr>
            <a:xfrm>
              <a:off x="9326287" y="911577"/>
              <a:ext cx="616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LED</a:t>
              </a:r>
              <a:endParaRPr lang="zh-CN" altLang="en-US" dirty="0"/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45ECEB5B-2E36-4B1F-A3EB-2B5AFF22C492}"/>
                </a:ext>
              </a:extLst>
            </p:cNvPr>
            <p:cNvCxnSpPr>
              <a:cxnSpLocks/>
            </p:cNvCxnSpPr>
            <p:nvPr/>
          </p:nvCxnSpPr>
          <p:spPr>
            <a:xfrm>
              <a:off x="4417170" y="5170697"/>
              <a:ext cx="487626" cy="0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766C655A-48BC-4A88-B2CF-4292832ABDDA}"/>
                </a:ext>
              </a:extLst>
            </p:cNvPr>
            <p:cNvCxnSpPr>
              <a:cxnSpLocks/>
            </p:cNvCxnSpPr>
            <p:nvPr/>
          </p:nvCxnSpPr>
          <p:spPr>
            <a:xfrm>
              <a:off x="5909855" y="5180690"/>
              <a:ext cx="508481" cy="0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61BB5124-125D-41B4-8904-57E06F9CC21D}"/>
                </a:ext>
              </a:extLst>
            </p:cNvPr>
            <p:cNvCxnSpPr>
              <a:cxnSpLocks/>
            </p:cNvCxnSpPr>
            <p:nvPr/>
          </p:nvCxnSpPr>
          <p:spPr>
            <a:xfrm>
              <a:off x="7517142" y="5170697"/>
              <a:ext cx="508481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0866EE6B-75B1-4903-A9BB-20381D65FB27}"/>
                </a:ext>
              </a:extLst>
            </p:cNvPr>
            <p:cNvSpPr txBox="1"/>
            <p:nvPr/>
          </p:nvSpPr>
          <p:spPr>
            <a:xfrm>
              <a:off x="4894514" y="4986031"/>
              <a:ext cx="660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信号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FDFBF771-7969-4CB6-A828-416DC030B1B2}"/>
                </a:ext>
              </a:extLst>
            </p:cNvPr>
            <p:cNvSpPr txBox="1"/>
            <p:nvPr/>
          </p:nvSpPr>
          <p:spPr>
            <a:xfrm>
              <a:off x="6443306" y="4999780"/>
              <a:ext cx="660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控制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A15799B2-E6F3-49F7-9EC8-A40F22901A39}"/>
                </a:ext>
              </a:extLst>
            </p:cNvPr>
            <p:cNvSpPr txBox="1"/>
            <p:nvPr/>
          </p:nvSpPr>
          <p:spPr>
            <a:xfrm>
              <a:off x="8025623" y="4999780"/>
              <a:ext cx="660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电源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9798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EE16CE-6870-44CA-A360-B07152710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6BCAEBD3-CD1C-459E-9F02-741669B4D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1" y="2053364"/>
            <a:ext cx="4575373" cy="3431530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4C3B9-39D9-464B-8980-94CBD8DC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1224-E8C6-43B8-B429-26A3980FC22C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AA8D11-39BE-480F-B933-6E7F36A52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CFAE87-466E-40D6-B6A3-1FFC3D7B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6AE28AE-3072-473E-A36C-4A3666FBD3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440" y="2298796"/>
            <a:ext cx="2205500" cy="29406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752F21E-8180-46A8-BD3A-A1627E6F9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298796"/>
            <a:ext cx="2205500" cy="2940666"/>
          </a:xfrm>
          <a:prstGeom prst="rect">
            <a:avLst/>
          </a:prstGeom>
        </p:spPr>
      </p:pic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73C7DDEF-A34E-4E84-BF83-183BA729B8A3}"/>
              </a:ext>
            </a:extLst>
          </p:cNvPr>
          <p:cNvSpPr txBox="1">
            <a:spLocks/>
          </p:cNvSpPr>
          <p:nvPr/>
        </p:nvSpPr>
        <p:spPr>
          <a:xfrm>
            <a:off x="457199" y="718254"/>
            <a:ext cx="4978897" cy="533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Sub-Cluster</a:t>
            </a:r>
            <a:r>
              <a:rPr lang="zh-CN" altLang="en-US" dirty="0"/>
              <a:t>测试系统照片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F2C6B5D-7129-4C1C-B68A-347D0D00B1F8}"/>
              </a:ext>
            </a:extLst>
          </p:cNvPr>
          <p:cNvSpPr txBox="1"/>
          <p:nvPr/>
        </p:nvSpPr>
        <p:spPr>
          <a:xfrm>
            <a:off x="457199" y="5589240"/>
            <a:ext cx="368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洁净实验室内的两套测试系统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3FB92FA-B73F-4421-A2A8-C4552745A31C}"/>
              </a:ext>
            </a:extLst>
          </p:cNvPr>
          <p:cNvSpPr txBox="1"/>
          <p:nvPr/>
        </p:nvSpPr>
        <p:spPr>
          <a:xfrm>
            <a:off x="4722592" y="5274291"/>
            <a:ext cx="219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安装于卡槽支架上待测试的</a:t>
            </a:r>
            <a:r>
              <a:rPr lang="en-US" altLang="zh-CN" dirty="0"/>
              <a:t>Sub-Cluster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AC512EE-BE2C-4075-A033-3A4721B180E1}"/>
              </a:ext>
            </a:extLst>
          </p:cNvPr>
          <p:cNvSpPr txBox="1"/>
          <p:nvPr/>
        </p:nvSpPr>
        <p:spPr>
          <a:xfrm>
            <a:off x="7092280" y="523946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测试系统的光源</a:t>
            </a:r>
          </a:p>
        </p:txBody>
      </p:sp>
    </p:spTree>
    <p:extLst>
      <p:ext uri="{BB962C8B-B14F-4D97-AF65-F5344CB8AC3E}">
        <p14:creationId xmlns:p14="http://schemas.microsoft.com/office/powerpoint/2010/main" val="2593877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763624-F260-4EB9-8EDC-709B09EA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F857D7-B60F-4588-8F7F-32A3AC5CB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622514"/>
          </a:xfrm>
        </p:spPr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测控软件</a:t>
            </a:r>
            <a:r>
              <a:rPr lang="en-US" altLang="zh-CN" dirty="0"/>
              <a:t>PTS 2.0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0F0C72-24DC-4038-AB7B-8B05DA472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5A62-E5D5-4A6B-B487-F94C21BFB73A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5A999C-818E-4B0B-9881-1C532CD7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687528-C1DF-42C2-8B85-83638884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7A52DDD-C4D5-4AB4-B5EC-9411B62D4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95" y="1361701"/>
            <a:ext cx="7945610" cy="49182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C3A9AF-5867-4BFF-A91C-9EB253363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58670"/>
            <a:ext cx="1094297" cy="107730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C1D59D2-D2F4-46BB-812C-01F3ECB2B48F}"/>
              </a:ext>
            </a:extLst>
          </p:cNvPr>
          <p:cNvSpPr txBox="1"/>
          <p:nvPr/>
        </p:nvSpPr>
        <p:spPr>
          <a:xfrm>
            <a:off x="4283968" y="136170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功能检测和高压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响应测控界面</a:t>
            </a:r>
          </a:p>
        </p:txBody>
      </p:sp>
    </p:spTree>
    <p:extLst>
      <p:ext uri="{BB962C8B-B14F-4D97-AF65-F5344CB8AC3E}">
        <p14:creationId xmlns:p14="http://schemas.microsoft.com/office/powerpoint/2010/main" val="1703521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763624-F260-4EB9-8EDC-709B09EA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F857D7-B60F-4588-8F7F-32A3AC5CB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622514"/>
          </a:xfrm>
        </p:spPr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测控软件</a:t>
            </a:r>
            <a:r>
              <a:rPr lang="en-US" altLang="zh-CN" dirty="0"/>
              <a:t>PTS 2.0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0F0C72-24DC-4038-AB7B-8B05DA472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CBD8-9D7C-4327-B88E-5E8F4DD67388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5A999C-818E-4B0B-9881-1C532CD7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687528-C1DF-42C2-8B85-83638884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C3A9AF-5867-4BFF-A91C-9EB2533638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58670"/>
            <a:ext cx="1094297" cy="10773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705E03-DA6C-45EA-AE2E-B949717051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408228"/>
            <a:ext cx="7668344" cy="474663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DD2CACD-FAAC-4A17-9437-0F87F4D230E8}"/>
              </a:ext>
            </a:extLst>
          </p:cNvPr>
          <p:cNvSpPr txBox="1"/>
          <p:nvPr/>
        </p:nvSpPr>
        <p:spPr>
          <a:xfrm>
            <a:off x="4283968" y="136170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线性度、信号分辨率测控界面</a:t>
            </a:r>
          </a:p>
        </p:txBody>
      </p:sp>
    </p:spTree>
    <p:extLst>
      <p:ext uri="{BB962C8B-B14F-4D97-AF65-F5344CB8AC3E}">
        <p14:creationId xmlns:p14="http://schemas.microsoft.com/office/powerpoint/2010/main" val="435870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93058C-67B2-44E2-BDDD-6C8F722DE1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95" y="1408228"/>
            <a:ext cx="7790410" cy="48221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1763624-F260-4EB9-8EDC-709B09EA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F857D7-B60F-4588-8F7F-32A3AC5CB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622514"/>
          </a:xfrm>
        </p:spPr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测控软件</a:t>
            </a:r>
            <a:r>
              <a:rPr lang="en-US" altLang="zh-CN" dirty="0"/>
              <a:t>PTS 2.0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0F0C72-24DC-4038-AB7B-8B05DA472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2009B-5FC6-4B80-9D95-ECCE71C1FA6B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5A999C-818E-4B0B-9881-1C532CD7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687528-C1DF-42C2-8B85-83638884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C3A9AF-5867-4BFF-A91C-9EB253363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58670"/>
            <a:ext cx="1094297" cy="10773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DD2CACD-FAAC-4A17-9437-0F87F4D230E8}"/>
              </a:ext>
            </a:extLst>
          </p:cNvPr>
          <p:cNvSpPr txBox="1"/>
          <p:nvPr/>
        </p:nvSpPr>
        <p:spPr>
          <a:xfrm>
            <a:off x="4584194" y="136190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波形浏览界面</a:t>
            </a:r>
          </a:p>
        </p:txBody>
      </p:sp>
    </p:spTree>
    <p:extLst>
      <p:ext uri="{BB962C8B-B14F-4D97-AF65-F5344CB8AC3E}">
        <p14:creationId xmlns:p14="http://schemas.microsoft.com/office/powerpoint/2010/main" val="517757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7FB01-8F31-4048-98CF-6090BDAC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94E2BB-8EFE-4765-90F2-85C258565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测试结果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8B12C2-5CE5-4412-9D5C-A494EC11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330E-3B2C-46CF-A149-10DBC54A50F9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CE435A-0658-41B9-9825-DD948E87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DC5EA0-D71B-4586-8502-5F1F3658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990383-A1D8-4481-96DD-08F4B4FEF739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3" y="1293892"/>
            <a:ext cx="3958252" cy="2495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82B54C-0BCD-4FD1-B027-E1CADE17D704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200" y="4153465"/>
            <a:ext cx="4191000" cy="1986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B3CDE70-BD6A-49B1-9DF4-CB77BE30B3CD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2557" y="1293892"/>
            <a:ext cx="4981443" cy="2495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A612DF2-7D98-490A-8BC0-4805C28D15F4}"/>
              </a:ext>
            </a:extLst>
          </p:cNvPr>
          <p:cNvSpPr txBox="1"/>
          <p:nvPr/>
        </p:nvSpPr>
        <p:spPr>
          <a:xfrm>
            <a:off x="1043608" y="376827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高压</a:t>
            </a:r>
            <a:r>
              <a:rPr lang="en-US" altLang="zh-CN" dirty="0"/>
              <a:t>-</a:t>
            </a:r>
            <a:r>
              <a:rPr lang="zh-CN" altLang="en-US" dirty="0"/>
              <a:t>响应特性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C6D62DB-A0AC-497E-91E1-C18479E2C86B}"/>
              </a:ext>
            </a:extLst>
          </p:cNvPr>
          <p:cNvSpPr txBox="1"/>
          <p:nvPr/>
        </p:nvSpPr>
        <p:spPr>
          <a:xfrm>
            <a:off x="3586335" y="6100029"/>
            <a:ext cx="194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动态范围线性度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8CD8DED-3D63-4921-BD62-C0C56DDCB3FA}"/>
              </a:ext>
            </a:extLst>
          </p:cNvPr>
          <p:cNvSpPr txBox="1"/>
          <p:nvPr/>
        </p:nvSpPr>
        <p:spPr>
          <a:xfrm>
            <a:off x="5991436" y="3789040"/>
            <a:ext cx="194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信号分辨率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8F62D6D-6796-4CC9-AA39-1E03CB8329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96" y="4137602"/>
            <a:ext cx="1922189" cy="26565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E0858E9-AD57-498E-A13A-1DE2DA1507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1469" y="4075954"/>
            <a:ext cx="2278562" cy="26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9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24A8A-E017-4596-AF9E-142E5CBF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概要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8F8EB-00D4-4737-9668-29BE5DC5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24536"/>
          </a:xfrm>
        </p:spPr>
        <p:txBody>
          <a:bodyPr>
            <a:normAutofit/>
          </a:bodyPr>
          <a:lstStyle/>
          <a:p>
            <a:r>
              <a:rPr lang="en-US" altLang="zh-CN" dirty="0"/>
              <a:t>WFCTA </a:t>
            </a:r>
            <a:r>
              <a:rPr lang="en-US" altLang="zh-CN" dirty="0" err="1"/>
              <a:t>SiPM</a:t>
            </a:r>
            <a:r>
              <a:rPr lang="zh-CN" altLang="en-US" dirty="0"/>
              <a:t>成像探头的结构</a:t>
            </a:r>
            <a:endParaRPr lang="en-US" altLang="zh-CN" dirty="0"/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探头子阵列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(Sub-Cluster)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的装配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Sub-Cluster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的测试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探头的装配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总结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EBCE81-6C98-4849-B3EE-EF14C77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6B0CE-7CF6-4806-8E7B-68679CD6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0913-E9CC-42B3-BFB9-410A536E5E89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3C6C1-4B46-4D55-876A-00FA0A71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</p:spTree>
    <p:extLst>
      <p:ext uri="{BB962C8B-B14F-4D97-AF65-F5344CB8AC3E}">
        <p14:creationId xmlns:p14="http://schemas.microsoft.com/office/powerpoint/2010/main" val="1245764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7FB01-8F31-4048-98CF-6090BDAC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94E2BB-8EFE-4765-90F2-85C258565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en-US" altLang="zh-CN" dirty="0" err="1"/>
              <a:t>SiPM</a:t>
            </a:r>
            <a:r>
              <a:rPr lang="zh-CN" altLang="en-US" dirty="0"/>
              <a:t>温度特性测试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8B12C2-5CE5-4412-9D5C-A494EC11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9B30-0698-458A-A329-C7788612D73F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CE435A-0658-41B9-9825-DD948E87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DC5EA0-D71B-4586-8502-5F1F3658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EF34FFB-875B-4015-A14E-383A3E613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86" y="1952836"/>
            <a:ext cx="4355976" cy="31689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F58237-583A-4E71-94EF-422C86E4FD0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62" y="1955707"/>
            <a:ext cx="4520938" cy="319620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4C04089-A98A-40AD-9057-421B1DF154A4}"/>
              </a:ext>
            </a:extLst>
          </p:cNvPr>
          <p:cNvSpPr txBox="1"/>
          <p:nvPr/>
        </p:nvSpPr>
        <p:spPr>
          <a:xfrm>
            <a:off x="1402668" y="516370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温度特性测试系统</a:t>
            </a:r>
          </a:p>
        </p:txBody>
      </p:sp>
    </p:spTree>
    <p:extLst>
      <p:ext uri="{BB962C8B-B14F-4D97-AF65-F5344CB8AC3E}">
        <p14:creationId xmlns:p14="http://schemas.microsoft.com/office/powerpoint/2010/main" val="976894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3C5A0B-6A80-45BA-BE99-C804C53C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的测试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BEE3EA-7503-42A0-AE53-EA576D1F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622514"/>
          </a:xfrm>
        </p:spPr>
        <p:txBody>
          <a:bodyPr/>
          <a:lstStyle/>
          <a:p>
            <a:r>
              <a:rPr lang="zh-CN" altLang="en-US" dirty="0"/>
              <a:t>上述测量的技术指标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023CB-2994-49AF-AC25-958905DD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9B7C-1054-4FF9-AE71-0F536E0AA86D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F9A29A-164B-4260-B7F2-D65AA3EB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0DF224-9C72-4844-9FBF-22D1553A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95A9B84-011F-44E3-BD56-0F068C46A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021378"/>
              </p:ext>
            </p:extLst>
          </p:nvPr>
        </p:nvGraphicFramePr>
        <p:xfrm>
          <a:off x="395536" y="2116715"/>
          <a:ext cx="8352927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>
                  <a:extLst>
                    <a:ext uri="{9D8B030D-6E8A-4147-A177-3AD203B41FA5}">
                      <a16:colId xmlns:a16="http://schemas.microsoft.com/office/drawing/2014/main" val="3347106730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val="2606295643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val="3211108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测量指标名称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指标要求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目前我们达到的指标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35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工作增益不确定度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&lt;5%</a:t>
                      </a:r>
                      <a:endParaRPr lang="zh-CN" altLang="en-US" dirty="0"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&lt;2.5%</a:t>
                      </a:r>
                      <a:endParaRPr lang="zh-CN" altLang="en-US" dirty="0"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16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线性度不确定度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&lt;1%</a:t>
                      </a:r>
                      <a:endParaRPr lang="zh-CN" altLang="en-US" dirty="0"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&lt;1.9%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946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线性度测试范围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10±5 ~ 36000 pe</a:t>
                      </a:r>
                      <a:endParaRPr lang="zh-CN" altLang="en-US" dirty="0"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13±1~ 42000 pe</a:t>
                      </a:r>
                      <a:endParaRPr lang="zh-CN" altLang="en-US" dirty="0"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655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信号分辨率测量统计不确定度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&lt;0.5%</a:t>
                      </a:r>
                      <a:endParaRPr lang="zh-CN" altLang="en-US" dirty="0"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&lt;0.5%</a:t>
                      </a:r>
                      <a:endParaRPr lang="zh-CN" altLang="en-US" dirty="0"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200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信号分辨率测试范围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10±5 ~ 36000 pe</a:t>
                      </a:r>
                      <a:endParaRPr lang="zh-CN" altLang="en-US" dirty="0"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13±1~ 42000 pe</a:t>
                      </a:r>
                      <a:endParaRPr lang="zh-CN" altLang="en-US" dirty="0">
                        <a:latin typeface="Cambria Math" panose="020405030504060302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75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温度增益特性测试范围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a:t>－</a:t>
                      </a:r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</a:t>
                      </a:r>
                      <a:r>
                        <a:rPr lang="zh-CN" altLang="en-US" dirty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a:t>℃</a:t>
                      </a:r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~60</a:t>
                      </a:r>
                      <a:r>
                        <a:rPr lang="zh-CN" altLang="en-US" dirty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a:t>－</a:t>
                      </a:r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</a:t>
                      </a:r>
                      <a:r>
                        <a:rPr lang="zh-CN" altLang="en-US" dirty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a:t>℃</a:t>
                      </a:r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~60</a:t>
                      </a:r>
                      <a:r>
                        <a:rPr lang="zh-CN" altLang="en-US" dirty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295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132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24A8A-E017-4596-AF9E-142E5CBF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概要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8F8EB-00D4-4737-9668-29BE5DC5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2453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WFCTA </a:t>
            </a:r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SiPM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成像探头的结构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成像探头子阵列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(Sub-Cluster)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的装配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Sub-Cluster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的测试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/>
              <a:t>成像探头的装配</a:t>
            </a:r>
            <a:endParaRPr lang="en-US" altLang="zh-CN" dirty="0"/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总结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EBCE81-6C98-4849-B3EE-EF14C77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6B0CE-7CF6-4806-8E7B-68679CD6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72A82-0FB9-45C4-8205-D3284C5073C8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3C6C1-4B46-4D55-876A-00FA0A71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</p:spTree>
    <p:extLst>
      <p:ext uri="{BB962C8B-B14F-4D97-AF65-F5344CB8AC3E}">
        <p14:creationId xmlns:p14="http://schemas.microsoft.com/office/powerpoint/2010/main" val="3834548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457FF-CCC4-4D8A-B796-5D032FEC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成像探头的装配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4D31AC-01C6-4140-8348-F806D7CB8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zh-CN" altLang="en-US" dirty="0"/>
              <a:t>成像探头装配工艺流程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A045BE-2A84-4950-851E-476CA41A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FFDC-DBF5-40FF-9D35-DD88DD10AA57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9D01B2-3AE7-4B16-87B5-D7629D30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78BDED-6D19-4959-90AE-D95526F9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E91F8ED-F88B-472B-AFDA-DE33445A19C4}"/>
              </a:ext>
            </a:extLst>
          </p:cNvPr>
          <p:cNvSpPr/>
          <p:nvPr/>
        </p:nvSpPr>
        <p:spPr>
          <a:xfrm>
            <a:off x="2784689" y="3140968"/>
            <a:ext cx="1440000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布线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B5B6C3-CD08-4E64-885E-F1A6F688D8F6}"/>
              </a:ext>
            </a:extLst>
          </p:cNvPr>
          <p:cNvSpPr/>
          <p:nvPr/>
        </p:nvSpPr>
        <p:spPr>
          <a:xfrm>
            <a:off x="7246800" y="3140968"/>
            <a:ext cx="1440000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</a:p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性能测试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F09FE2-87A9-44B0-9770-07D4C9314971}"/>
              </a:ext>
            </a:extLst>
          </p:cNvPr>
          <p:cNvSpPr/>
          <p:nvPr/>
        </p:nvSpPr>
        <p:spPr>
          <a:xfrm>
            <a:off x="516945" y="3140968"/>
            <a:ext cx="1440000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Sub-Cluster</a:t>
            </a:r>
            <a:r>
              <a:rPr lang="zh-CN" altLang="en-US" sz="16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安装</a:t>
            </a:r>
            <a:endParaRPr lang="zh-CN" altLang="en-US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右箭头 13">
            <a:extLst>
              <a:ext uri="{FF2B5EF4-FFF2-40B4-BE49-F238E27FC236}">
                <a16:creationId xmlns:a16="http://schemas.microsoft.com/office/drawing/2014/main" id="{D745338A-52A1-464B-A340-7C36A93230E1}"/>
              </a:ext>
            </a:extLst>
          </p:cNvPr>
          <p:cNvSpPr/>
          <p:nvPr/>
        </p:nvSpPr>
        <p:spPr>
          <a:xfrm>
            <a:off x="2064449" y="3140968"/>
            <a:ext cx="648072" cy="5760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4">
            <a:extLst>
              <a:ext uri="{FF2B5EF4-FFF2-40B4-BE49-F238E27FC236}">
                <a16:creationId xmlns:a16="http://schemas.microsoft.com/office/drawing/2014/main" id="{A772F802-8BE1-49D2-A835-051B74E77AF1}"/>
              </a:ext>
            </a:extLst>
          </p:cNvPr>
          <p:cNvSpPr/>
          <p:nvPr/>
        </p:nvSpPr>
        <p:spPr>
          <a:xfrm>
            <a:off x="6526720" y="3140968"/>
            <a:ext cx="648072" cy="5760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7D7E1DE-EDF7-4253-BAFF-118F07FD19A0}"/>
              </a:ext>
            </a:extLst>
          </p:cNvPr>
          <p:cNvSpPr/>
          <p:nvPr/>
        </p:nvSpPr>
        <p:spPr>
          <a:xfrm>
            <a:off x="5016937" y="3140968"/>
            <a:ext cx="1440000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BDB</a:t>
            </a:r>
            <a:r>
              <a:rPr lang="zh-CN" altLang="en-US" sz="16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、电源分配板安装</a:t>
            </a:r>
            <a:endParaRPr lang="zh-CN" altLang="en-US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右箭头 13">
            <a:extLst>
              <a:ext uri="{FF2B5EF4-FFF2-40B4-BE49-F238E27FC236}">
                <a16:creationId xmlns:a16="http://schemas.microsoft.com/office/drawing/2014/main" id="{3E5D3646-5956-43D0-ACFF-9C3200299056}"/>
              </a:ext>
            </a:extLst>
          </p:cNvPr>
          <p:cNvSpPr/>
          <p:nvPr/>
        </p:nvSpPr>
        <p:spPr>
          <a:xfrm>
            <a:off x="4296697" y="3140968"/>
            <a:ext cx="648072" cy="5760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63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D58C45-4D9E-49C2-AA40-DBBD69EF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成像探头的装配</a:t>
            </a: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25537823-6245-4FFC-A29F-F6CDFB1ED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345" y="1628800"/>
            <a:ext cx="5909998" cy="4432499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0AEFF0-6D51-4A5A-BD68-341DDD99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9B74-9648-4515-814B-256A7679810A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6DA121-7777-4AE3-B747-21AC371D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C76C7-9198-4267-B774-85A35408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B312CBA9-6585-4A3D-AE21-32F33124038B}"/>
              </a:ext>
            </a:extLst>
          </p:cNvPr>
          <p:cNvSpPr txBox="1">
            <a:spLocks/>
          </p:cNvSpPr>
          <p:nvPr/>
        </p:nvSpPr>
        <p:spPr>
          <a:xfrm>
            <a:off x="457200" y="718255"/>
            <a:ext cx="8229600" cy="550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Sub-Cluster</a:t>
            </a:r>
            <a:r>
              <a:rPr lang="zh-CN" altLang="en-US" dirty="0"/>
              <a:t>安装</a:t>
            </a:r>
          </a:p>
        </p:txBody>
      </p:sp>
    </p:spTree>
    <p:extLst>
      <p:ext uri="{BB962C8B-B14F-4D97-AF65-F5344CB8AC3E}">
        <p14:creationId xmlns:p14="http://schemas.microsoft.com/office/powerpoint/2010/main" val="526872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D58C45-4D9E-49C2-AA40-DBBD69EF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成像探头的装配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0AEFF0-6D51-4A5A-BD68-341DDD99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F525-D07E-4D42-9C4C-7D8E8D50B414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6DA121-7777-4AE3-B747-21AC371D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C76C7-9198-4267-B774-85A35408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B312CBA9-6585-4A3D-AE21-32F33124038B}"/>
              </a:ext>
            </a:extLst>
          </p:cNvPr>
          <p:cNvSpPr txBox="1">
            <a:spLocks/>
          </p:cNvSpPr>
          <p:nvPr/>
        </p:nvSpPr>
        <p:spPr>
          <a:xfrm>
            <a:off x="457200" y="718255"/>
            <a:ext cx="8229600" cy="550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布线和</a:t>
            </a:r>
            <a:r>
              <a:rPr lang="en-US" altLang="zh-CN" dirty="0"/>
              <a:t>BDB</a:t>
            </a:r>
            <a:r>
              <a:rPr lang="zh-CN" altLang="en-US" dirty="0"/>
              <a:t>、电源分配板安装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1C1F29CF-2A8C-481C-96C5-F4DF370A4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013280"/>
            <a:ext cx="4191882" cy="3143912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FEFC33A-40E9-49A1-A3D0-244566842A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2013280"/>
            <a:ext cx="4191883" cy="314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29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26FA36-3171-4C3D-BFAA-10056F81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成像探头的装配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F306EA-DA23-4C94-A07A-05474FA4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6C57-2663-4326-A80E-EB7EC9787528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B6CAE5-27E7-4B91-BB80-672374996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4314-46C3-41EB-9BDF-71281426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9" name="总装记录-高清快速-1">
            <a:hlinkClick r:id="" action="ppaction://media"/>
            <a:extLst>
              <a:ext uri="{FF2B5EF4-FFF2-40B4-BE49-F238E27FC236}">
                <a16:creationId xmlns:a16="http://schemas.microsoft.com/office/drawing/2014/main" id="{31F803E3-C0E5-493D-8AF3-5EE0A9C201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976" t="6154" r="7314" b="5636"/>
          <a:stretch/>
        </p:blipFill>
        <p:spPr>
          <a:xfrm>
            <a:off x="1187624" y="1367214"/>
            <a:ext cx="7128792" cy="4890683"/>
          </a:xfr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3AA310D1-FD8C-4FF1-A7CB-6660E92787E2}"/>
              </a:ext>
            </a:extLst>
          </p:cNvPr>
          <p:cNvSpPr txBox="1">
            <a:spLocks/>
          </p:cNvSpPr>
          <p:nvPr/>
        </p:nvSpPr>
        <p:spPr>
          <a:xfrm>
            <a:off x="457200" y="718255"/>
            <a:ext cx="8229600" cy="550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成像探头装配视频</a:t>
            </a:r>
          </a:p>
        </p:txBody>
      </p:sp>
    </p:spTree>
    <p:extLst>
      <p:ext uri="{BB962C8B-B14F-4D97-AF65-F5344CB8AC3E}">
        <p14:creationId xmlns:p14="http://schemas.microsoft.com/office/powerpoint/2010/main" val="310589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34AD21-6B0F-4288-86D7-177486E5D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成像探头的装配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DBCD46-346F-49FC-AD2A-6DAD09792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zh-CN" altLang="en-US" dirty="0"/>
              <a:t>装配完成的成像探头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4E8EDC-2721-4801-B1F8-A62F56590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11C2-F152-4B44-9DC1-815EF0B69E18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BC2668-A77C-4805-916D-033FDBA1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6EE65-AA10-4D9D-A6AC-16AF09D70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A93B2C8-648F-4268-9132-DD32514DE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348241"/>
            <a:ext cx="5256584" cy="4860540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3400064-18F6-4C97-AFB6-5BC0E4F3B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744485"/>
              </p:ext>
            </p:extLst>
          </p:nvPr>
        </p:nvGraphicFramePr>
        <p:xfrm>
          <a:off x="5724128" y="3099821"/>
          <a:ext cx="3275856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952">
                  <a:extLst>
                    <a:ext uri="{9D8B030D-6E8A-4147-A177-3AD203B41FA5}">
                      <a16:colId xmlns:a16="http://schemas.microsoft.com/office/drawing/2014/main" val="3123519905"/>
                    </a:ext>
                  </a:extLst>
                </a:gridCol>
                <a:gridCol w="1091952">
                  <a:extLst>
                    <a:ext uri="{9D8B030D-6E8A-4147-A177-3AD203B41FA5}">
                      <a16:colId xmlns:a16="http://schemas.microsoft.com/office/drawing/2014/main" val="111071701"/>
                    </a:ext>
                  </a:extLst>
                </a:gridCol>
                <a:gridCol w="1091952">
                  <a:extLst>
                    <a:ext uri="{9D8B030D-6E8A-4147-A177-3AD203B41FA5}">
                      <a16:colId xmlns:a16="http://schemas.microsoft.com/office/drawing/2014/main" val="2164947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参数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设计极限值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实测值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537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光收集器间隙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&lt;1.6 mm</a:t>
                      </a:r>
                      <a:endParaRPr lang="zh-CN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&lt;1.5 mm</a:t>
                      </a:r>
                      <a:endParaRPr lang="zh-CN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405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光收集器入口平整度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&lt;2 mm</a:t>
                      </a:r>
                      <a:endParaRPr lang="zh-CN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13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竖直后整体下移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&lt;1 mm</a:t>
                      </a:r>
                      <a:endParaRPr lang="zh-CN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789264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3184A5D9-1F07-438F-AEF7-6080FFDE35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444" y="974439"/>
            <a:ext cx="2676872" cy="209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5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2C885E-9378-4E5B-B8D9-01C4EB90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成像探头的装配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8F83E9-A061-44E3-9E9B-4DFEF219C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en-US" altLang="zh-CN" dirty="0"/>
              <a:t>Cluster</a:t>
            </a:r>
            <a:r>
              <a:rPr lang="zh-CN" altLang="en-US" dirty="0"/>
              <a:t>性能测试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DCB746-A545-4E9E-9161-65EEB34E7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0C3A-D820-4C2C-AFDA-253443AE7704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A7FD9A-BD35-4B66-B59A-E79D37161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5BA-FB61-4D5C-B6B0-61CE60CF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0F837BF-2A6F-42D4-86AD-308C8CC5D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412776"/>
            <a:ext cx="4112293" cy="46076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979867-7FD1-4731-90D5-2634F16839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931" y="1412776"/>
            <a:ext cx="4044276" cy="460767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5FCD56B-6921-42E3-9EAF-BD6A36536A05}"/>
              </a:ext>
            </a:extLst>
          </p:cNvPr>
          <p:cNvSpPr txBox="1"/>
          <p:nvPr/>
        </p:nvSpPr>
        <p:spPr>
          <a:xfrm>
            <a:off x="1047526" y="602151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置于安室内的成像探头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53460B-99D4-4F72-888B-948236088E00}"/>
              </a:ext>
            </a:extLst>
          </p:cNvPr>
          <p:cNvSpPr txBox="1"/>
          <p:nvPr/>
        </p:nvSpPr>
        <p:spPr>
          <a:xfrm>
            <a:off x="5580112" y="6034573"/>
            <a:ext cx="280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成像探头测试光源</a:t>
            </a:r>
          </a:p>
        </p:txBody>
      </p:sp>
    </p:spTree>
    <p:extLst>
      <p:ext uri="{BB962C8B-B14F-4D97-AF65-F5344CB8AC3E}">
        <p14:creationId xmlns:p14="http://schemas.microsoft.com/office/powerpoint/2010/main" val="4038030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805169-0D38-40D0-A843-FF74047D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成像探头的装配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B4B874-B33A-498A-B762-55659F0F7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zh-CN" altLang="en-US" dirty="0"/>
              <a:t>探头功能测试结果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B155E5-0BB0-45F1-B689-E67072FE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9B7C-1054-4FF9-AE71-0F536E0AA86D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A9C44B-2226-4363-9DD7-24FC0C37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C93875-0128-4D62-B247-BF0F1B41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131839F-3A8A-4CC3-A21F-7506EA45B7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320136"/>
            <a:ext cx="3600400" cy="19675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78E7118-5901-4662-93C9-69A9A60062ED}"/>
              </a:ext>
            </a:extLst>
          </p:cNvPr>
          <p:cNvSpPr txBox="1"/>
          <p:nvPr/>
        </p:nvSpPr>
        <p:spPr>
          <a:xfrm>
            <a:off x="1115616" y="333908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所有</a:t>
            </a:r>
            <a:r>
              <a:rPr lang="en-US" altLang="zh-CN" dirty="0" err="1">
                <a:latin typeface="黑体" panose="02010609060101010101" pitchFamily="49" charset="-122"/>
                <a:ea typeface="黑体" panose="02010609060101010101" pitchFamily="49" charset="-122"/>
              </a:rPr>
              <a:t>SiPM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温度芯片返回值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572A8B8-D38A-4739-8640-B132E2B39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268761"/>
            <a:ext cx="3629378" cy="201894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9FDE0A9-7382-45F0-99B6-714C1382906B}"/>
              </a:ext>
            </a:extLst>
          </p:cNvPr>
          <p:cNvSpPr txBox="1"/>
          <p:nvPr/>
        </p:nvSpPr>
        <p:spPr>
          <a:xfrm>
            <a:off x="4879110" y="3339082"/>
            <a:ext cx="332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所有慢控板温度传感器返回值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EDBB0FB-53D5-4673-BE8B-3A92D50B03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7" y="3786897"/>
            <a:ext cx="3623821" cy="196757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8550CB9-FD0E-4352-9C82-4AD10374F740}"/>
              </a:ext>
            </a:extLst>
          </p:cNvPr>
          <p:cNvSpPr txBox="1"/>
          <p:nvPr/>
        </p:nvSpPr>
        <p:spPr>
          <a:xfrm>
            <a:off x="1122192" y="578045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所有</a:t>
            </a:r>
            <a:r>
              <a:rPr lang="en-US" altLang="zh-CN" dirty="0" err="1">
                <a:latin typeface="黑体" panose="02010609060101010101" pitchFamily="49" charset="-122"/>
                <a:ea typeface="黑体" panose="02010609060101010101" pitchFamily="49" charset="-122"/>
              </a:rPr>
              <a:t>SiPM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工作电压返回值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084D9C7-66C5-4A67-AEC6-439ACFFFEF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5686" y="3713729"/>
            <a:ext cx="2834512" cy="209211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EFEA43C-D295-496F-8B05-7379D13E9A43}"/>
              </a:ext>
            </a:extLst>
          </p:cNvPr>
          <p:cNvSpPr txBox="1"/>
          <p:nvPr/>
        </p:nvSpPr>
        <p:spPr>
          <a:xfrm>
            <a:off x="5236142" y="582773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部分通道的波形</a:t>
            </a:r>
          </a:p>
        </p:txBody>
      </p:sp>
    </p:spTree>
    <p:extLst>
      <p:ext uri="{BB962C8B-B14F-4D97-AF65-F5344CB8AC3E}">
        <p14:creationId xmlns:p14="http://schemas.microsoft.com/office/powerpoint/2010/main" val="267060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679288-97E5-4071-AA13-D725CF48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WFCTA </a:t>
            </a:r>
            <a:r>
              <a:rPr lang="en-US" altLang="zh-CN" dirty="0" err="1"/>
              <a:t>SiPM</a:t>
            </a:r>
            <a:r>
              <a:rPr lang="zh-CN" altLang="en-US" dirty="0"/>
              <a:t>成像探头的结构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00D11D-85F3-420C-845D-17DD79E2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E89EE42D-E8B4-40DC-B647-3A9C1C65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1232756"/>
            <a:ext cx="7277672" cy="519833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91C1E133-AFAE-4B1A-B01C-9E73E09C1693}"/>
              </a:ext>
            </a:extLst>
          </p:cNvPr>
          <p:cNvSpPr/>
          <p:nvPr/>
        </p:nvSpPr>
        <p:spPr>
          <a:xfrm>
            <a:off x="1254768" y="2106740"/>
            <a:ext cx="936104" cy="94859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224E3D-67DE-4A92-840A-629A6F731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6995120" cy="648072"/>
          </a:xfrm>
        </p:spPr>
        <p:txBody>
          <a:bodyPr>
            <a:normAutofit/>
          </a:bodyPr>
          <a:lstStyle/>
          <a:p>
            <a:r>
              <a:rPr lang="zh-CN" altLang="en-US" dirty="0"/>
              <a:t>成像探头在</a:t>
            </a:r>
            <a:r>
              <a:rPr lang="en-US" altLang="zh-CN" dirty="0"/>
              <a:t>WFCTA</a:t>
            </a:r>
            <a:r>
              <a:rPr lang="zh-CN" altLang="en-US" dirty="0"/>
              <a:t>中的作用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FC6D4EE-42C9-4BD0-94EC-E56781374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97C32-C503-4F10-AA38-5F9A1CC50F56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5B3DEB1-38AA-45A3-8E29-E675D716B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</p:spTree>
    <p:extLst>
      <p:ext uri="{BB962C8B-B14F-4D97-AF65-F5344CB8AC3E}">
        <p14:creationId xmlns:p14="http://schemas.microsoft.com/office/powerpoint/2010/main" val="1569479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16C42-AAD4-4DD0-ACAD-94834E4D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成像探头的装配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0DAD3F-AFB0-4FB5-9DE2-EEBF1195D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550506"/>
          </a:xfrm>
        </p:spPr>
        <p:txBody>
          <a:bodyPr/>
          <a:lstStyle/>
          <a:p>
            <a:r>
              <a:rPr lang="zh-CN" altLang="en-US" dirty="0"/>
              <a:t>成像探头装配文档、记录管理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31D75-7338-46F0-B712-E8BF2B6B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8400B-9BA2-4133-B60C-0F215EE8B91C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2B1D5D-19A5-4CE2-8DA6-357BCFCA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0FD93B-DF1E-4A2B-A7F7-62F7466C2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DF9539D-5941-48B6-BAC4-60596AD072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463047"/>
            <a:ext cx="3619094" cy="48254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CCC48AD-2388-420F-9CE4-28887C7CB6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522" y="3429000"/>
            <a:ext cx="4176464" cy="15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81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24A8A-E017-4596-AF9E-142E5CBF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概要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8F8EB-00D4-4737-9668-29BE5DC5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2453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WFCTA </a:t>
            </a:r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SiPM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成像探头的结构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成像探头子阵列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(Sub-Cluster)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的装配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Sub-Cluster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的测试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成像探头的装配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/>
              <a:t>总结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EBCE81-6C98-4849-B3EE-EF14C77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6B0CE-7CF6-4806-8E7B-68679CD6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D48EE-BAF2-4BA7-B971-574A8D56B51A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3C6C1-4B46-4D55-876A-00FA0A71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</p:spTree>
    <p:extLst>
      <p:ext uri="{BB962C8B-B14F-4D97-AF65-F5344CB8AC3E}">
        <p14:creationId xmlns:p14="http://schemas.microsoft.com/office/powerpoint/2010/main" val="1132894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0D5AB0-389A-40E3-BB52-92335084C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58E40-5FB0-4262-9A95-B372469BE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3528392"/>
          </a:xfrm>
        </p:spPr>
        <p:txBody>
          <a:bodyPr/>
          <a:lstStyle/>
          <a:p>
            <a:r>
              <a:rPr lang="zh-CN" altLang="en-US" dirty="0"/>
              <a:t>建立了为</a:t>
            </a:r>
            <a:r>
              <a:rPr lang="en-US" altLang="zh-CN" dirty="0"/>
              <a:t>LHAASO-WFCTA</a:t>
            </a:r>
            <a:r>
              <a:rPr lang="zh-CN" altLang="en-US" dirty="0"/>
              <a:t>服务的洁净实验室和探头整体测试实验室，并研制了测试系统和工装、工具；</a:t>
            </a:r>
            <a:endParaRPr lang="en-US" altLang="zh-CN" dirty="0"/>
          </a:p>
          <a:p>
            <a:r>
              <a:rPr lang="zh-CN" altLang="en-US" dirty="0"/>
              <a:t>完成了</a:t>
            </a:r>
            <a:r>
              <a:rPr lang="en-US" altLang="zh-CN" dirty="0"/>
              <a:t>WFCTA</a:t>
            </a:r>
            <a:r>
              <a:rPr lang="zh-CN" altLang="en-US" dirty="0"/>
              <a:t>第一个成像探头的测试、装配，探索形成了完整的测试、装配工艺流程；</a:t>
            </a:r>
            <a:endParaRPr lang="en-US" altLang="zh-CN" dirty="0"/>
          </a:p>
          <a:p>
            <a:r>
              <a:rPr lang="zh-CN" altLang="en-US" dirty="0"/>
              <a:t>获得了不少测试、装配经验，为之后的探头生产奠定了基础。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087F4A-B97D-4BF4-AD1C-77F5C347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7BA3-973E-42CF-B4CB-85725FEA4B3C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67E453-A85B-4A11-BF65-B58F0244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F14B61-346F-4BEE-A2E3-2E62716E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FA9E3-5EAD-4B10-B71E-2C6A6E34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WFCTA </a:t>
            </a:r>
            <a:r>
              <a:rPr lang="en-US" altLang="zh-CN" dirty="0" err="1"/>
              <a:t>SiPM</a:t>
            </a:r>
            <a:r>
              <a:rPr lang="zh-CN" altLang="en-US" dirty="0"/>
              <a:t>成像探头的结构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F180A0-645A-44AF-A384-DD5D4D56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A4345-53AE-41FF-9751-F35FA7503CDF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544B01-885F-4612-BF03-F68789AC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E3B2BB-7E2E-4FC8-8553-3A20553B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41" name="内容占位符 40">
            <a:extLst>
              <a:ext uri="{FF2B5EF4-FFF2-40B4-BE49-F238E27FC236}">
                <a16:creationId xmlns:a16="http://schemas.microsoft.com/office/drawing/2014/main" id="{C021FAC4-FD04-41C2-A46B-AB6C44D91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1309564"/>
            <a:ext cx="6912768" cy="5099608"/>
          </a:xfrm>
          <a:prstGeom prst="rect">
            <a:avLst/>
          </a:prstGeom>
        </p:spPr>
      </p:pic>
      <p:sp>
        <p:nvSpPr>
          <p:cNvPr id="42" name="内容占位符 2">
            <a:extLst>
              <a:ext uri="{FF2B5EF4-FFF2-40B4-BE49-F238E27FC236}">
                <a16:creationId xmlns:a16="http://schemas.microsoft.com/office/drawing/2014/main" id="{2C0FBB6D-8227-4C2A-A9CC-861D62607425}"/>
              </a:ext>
            </a:extLst>
          </p:cNvPr>
          <p:cNvSpPr txBox="1">
            <a:spLocks/>
          </p:cNvSpPr>
          <p:nvPr/>
        </p:nvSpPr>
        <p:spPr>
          <a:xfrm>
            <a:off x="179512" y="764704"/>
            <a:ext cx="69951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成像探头的结构</a:t>
            </a:r>
          </a:p>
        </p:txBody>
      </p:sp>
    </p:spTree>
    <p:extLst>
      <p:ext uri="{BB962C8B-B14F-4D97-AF65-F5344CB8AC3E}">
        <p14:creationId xmlns:p14="http://schemas.microsoft.com/office/powerpoint/2010/main" val="2386190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3BF92BB7-484A-4EC3-9FE8-828D69FB6856}"/>
              </a:ext>
            </a:extLst>
          </p:cNvPr>
          <p:cNvGrpSpPr/>
          <p:nvPr/>
        </p:nvGrpSpPr>
        <p:grpSpPr>
          <a:xfrm>
            <a:off x="233822" y="988181"/>
            <a:ext cx="5547596" cy="5681179"/>
            <a:chOff x="1188665" y="1032707"/>
            <a:chExt cx="5547596" cy="5681179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B322CE6-B905-45B1-8940-610AB5DB8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88665" y="1032707"/>
              <a:ext cx="5547596" cy="568117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97AC6D3-17BE-4137-AF1B-91394B06CCC1}"/>
                </a:ext>
              </a:extLst>
            </p:cNvPr>
            <p:cNvSpPr txBox="1"/>
            <p:nvPr/>
          </p:nvSpPr>
          <p:spPr>
            <a:xfrm>
              <a:off x="3672696" y="1370193"/>
              <a:ext cx="2952328" cy="461665"/>
            </a:xfrm>
            <a:prstGeom prst="rect">
              <a:avLst/>
            </a:prstGeom>
            <a:noFill/>
            <a:scene3d>
              <a:camera prst="isometricLeftDown">
                <a:rot lat="12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前放板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759F0642-9B8A-4D86-A7E8-9562B72F5C09}"/>
                </a:ext>
              </a:extLst>
            </p:cNvPr>
            <p:cNvSpPr txBox="1"/>
            <p:nvPr/>
          </p:nvSpPr>
          <p:spPr>
            <a:xfrm>
              <a:off x="2155909" y="1862057"/>
              <a:ext cx="2952328" cy="461665"/>
            </a:xfrm>
            <a:prstGeom prst="rect">
              <a:avLst/>
            </a:prstGeom>
            <a:noFill/>
            <a:scene3d>
              <a:camera prst="isometricLeftDown">
                <a:rot lat="12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Sub-Cluster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支架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D7D2ECB-B59B-4346-9E32-F431A5CF0DB4}"/>
                </a:ext>
              </a:extLst>
            </p:cNvPr>
            <p:cNvSpPr txBox="1"/>
            <p:nvPr/>
          </p:nvSpPr>
          <p:spPr>
            <a:xfrm>
              <a:off x="2029363" y="3306884"/>
              <a:ext cx="1584176" cy="461665"/>
            </a:xfrm>
            <a:prstGeom prst="rect">
              <a:avLst/>
            </a:prstGeom>
            <a:noFill/>
            <a:scene3d>
              <a:camera prst="isometricLeftDown">
                <a:rot lat="12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模拟板</a:t>
              </a:r>
              <a:r>
                <a:rPr lang="en-US" altLang="zh-CN" sz="2400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BFD701C-B5D7-41D0-A890-237FC2656E15}"/>
                </a:ext>
              </a:extLst>
            </p:cNvPr>
            <p:cNvSpPr txBox="1"/>
            <p:nvPr/>
          </p:nvSpPr>
          <p:spPr>
            <a:xfrm>
              <a:off x="4969024" y="3143575"/>
              <a:ext cx="1584176" cy="461665"/>
            </a:xfrm>
            <a:prstGeom prst="rect">
              <a:avLst/>
            </a:prstGeom>
            <a:noFill/>
            <a:scene3d>
              <a:camera prst="isometricLeftDown">
                <a:rot lat="12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B0008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慢控制板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277670C-903D-44E1-AF5F-39C171188738}"/>
                </a:ext>
              </a:extLst>
            </p:cNvPr>
            <p:cNvSpPr txBox="1"/>
            <p:nvPr/>
          </p:nvSpPr>
          <p:spPr>
            <a:xfrm>
              <a:off x="1363821" y="3816108"/>
              <a:ext cx="1584176" cy="461665"/>
            </a:xfrm>
            <a:prstGeom prst="rect">
              <a:avLst/>
            </a:prstGeom>
            <a:noFill/>
            <a:scene3d>
              <a:camera prst="isometricLeftDown">
                <a:rot lat="12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A88C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数字板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0028A44-418F-4BD8-8843-3CF0C308B542}"/>
                </a:ext>
              </a:extLst>
            </p:cNvPr>
            <p:cNvSpPr txBox="1"/>
            <p:nvPr/>
          </p:nvSpPr>
          <p:spPr>
            <a:xfrm>
              <a:off x="3658502" y="4886759"/>
              <a:ext cx="1584176" cy="461665"/>
            </a:xfrm>
            <a:prstGeom prst="rect">
              <a:avLst/>
            </a:prstGeom>
            <a:noFill/>
            <a:scene3d>
              <a:camera prst="isometricLeftDown">
                <a:rot lat="12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模拟板</a:t>
              </a:r>
              <a:r>
                <a:rPr lang="en-US" altLang="zh-CN" sz="2400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A98D17A-BBF1-43AD-BF78-519720F65AC3}"/>
                </a:ext>
              </a:extLst>
            </p:cNvPr>
            <p:cNvSpPr txBox="1"/>
            <p:nvPr/>
          </p:nvSpPr>
          <p:spPr>
            <a:xfrm>
              <a:off x="2706449" y="5800322"/>
              <a:ext cx="1584176" cy="461665"/>
            </a:xfrm>
            <a:prstGeom prst="rect">
              <a:avLst/>
            </a:prstGeom>
            <a:noFill/>
            <a:scene3d>
              <a:camera prst="isometricLeftDown">
                <a:rot lat="12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6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电源板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536AAE36-B681-403A-B315-9E00A631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WFCTA </a:t>
            </a:r>
            <a:r>
              <a:rPr lang="en-US" altLang="zh-CN" dirty="0" err="1"/>
              <a:t>SiPM</a:t>
            </a:r>
            <a:r>
              <a:rPr lang="zh-CN" altLang="en-US" dirty="0"/>
              <a:t>成像探头的结构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FBD09F-1ECD-4790-A4A2-AE5F4AEF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7A143888-A706-475C-9FA7-3632A562C206}"/>
              </a:ext>
            </a:extLst>
          </p:cNvPr>
          <p:cNvSpPr txBox="1">
            <a:spLocks/>
          </p:cNvSpPr>
          <p:nvPr/>
        </p:nvSpPr>
        <p:spPr>
          <a:xfrm>
            <a:off x="173035" y="1014187"/>
            <a:ext cx="8229600" cy="57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Sub-Cluster</a:t>
            </a:r>
            <a:r>
              <a:rPr lang="zh-CN" altLang="en-US" sz="2400" dirty="0"/>
              <a:t>的结构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16E9B02-464C-47BD-87FC-DB98C982330D}"/>
              </a:ext>
            </a:extLst>
          </p:cNvPr>
          <p:cNvGrpSpPr/>
          <p:nvPr/>
        </p:nvGrpSpPr>
        <p:grpSpPr>
          <a:xfrm>
            <a:off x="4372823" y="2415637"/>
            <a:ext cx="4596800" cy="4131298"/>
            <a:chOff x="4682345" y="2389443"/>
            <a:chExt cx="4596800" cy="413129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EFE8278-165D-40BE-91F1-F19613D1E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1679" y="3346591"/>
              <a:ext cx="3597466" cy="315111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AEE1DD3-8DA9-443E-BC73-EF3E4C474877}"/>
                </a:ext>
              </a:extLst>
            </p:cNvPr>
            <p:cNvSpPr txBox="1"/>
            <p:nvPr/>
          </p:nvSpPr>
          <p:spPr>
            <a:xfrm>
              <a:off x="4682345" y="6059076"/>
              <a:ext cx="3499358" cy="461665"/>
            </a:xfrm>
            <a:prstGeom prst="rect">
              <a:avLst/>
            </a:prstGeom>
            <a:noFill/>
            <a:scene3d>
              <a:camera prst="isometricLeftDown">
                <a:rot lat="12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Winston-cone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光收集器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6BC3C04-C96D-4441-9573-847D78E813F4}"/>
                </a:ext>
              </a:extLst>
            </p:cNvPr>
            <p:cNvSpPr txBox="1"/>
            <p:nvPr/>
          </p:nvSpPr>
          <p:spPr>
            <a:xfrm>
              <a:off x="5608449" y="4369841"/>
              <a:ext cx="2952328" cy="461665"/>
            </a:xfrm>
            <a:prstGeom prst="rect">
              <a:avLst/>
            </a:prstGeom>
            <a:noFill/>
            <a:scene3d>
              <a:camera prst="isometricLeftDown">
                <a:rot lat="1200001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latin typeface="黑体" panose="02010609060101010101" pitchFamily="49" charset="-122"/>
                  <a:ea typeface="黑体" panose="02010609060101010101" pitchFamily="49" charset="-122"/>
                </a:rPr>
                <a:t>SiPM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内容占位符 2">
              <a:extLst>
                <a:ext uri="{FF2B5EF4-FFF2-40B4-BE49-F238E27FC236}">
                  <a16:creationId xmlns:a16="http://schemas.microsoft.com/office/drawing/2014/main" id="{F94DE42F-E2FB-4588-AA72-C7A65ED19664}"/>
                </a:ext>
              </a:extLst>
            </p:cNvPr>
            <p:cNvSpPr txBox="1">
              <a:spLocks/>
            </p:cNvSpPr>
            <p:nvPr/>
          </p:nvSpPr>
          <p:spPr>
            <a:xfrm>
              <a:off x="7084613" y="2389443"/>
              <a:ext cx="1767069" cy="5760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正面</a:t>
              </a:r>
            </a:p>
          </p:txBody>
        </p:sp>
      </p:grp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DE74402F-B707-4924-9DE4-46747AEF953E}"/>
              </a:ext>
            </a:extLst>
          </p:cNvPr>
          <p:cNvSpPr txBox="1">
            <a:spLocks/>
          </p:cNvSpPr>
          <p:nvPr/>
        </p:nvSpPr>
        <p:spPr>
          <a:xfrm>
            <a:off x="6260744" y="1324273"/>
            <a:ext cx="1767069" cy="576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背面</a:t>
            </a:r>
          </a:p>
        </p:txBody>
      </p:sp>
      <p:sp>
        <p:nvSpPr>
          <p:cNvPr id="3" name="箭头: 左 2">
            <a:extLst>
              <a:ext uri="{FF2B5EF4-FFF2-40B4-BE49-F238E27FC236}">
                <a16:creationId xmlns:a16="http://schemas.microsoft.com/office/drawing/2014/main" id="{D5C0C13F-ED68-4102-BAD3-836A153A8C35}"/>
              </a:ext>
            </a:extLst>
          </p:cNvPr>
          <p:cNvSpPr/>
          <p:nvPr/>
        </p:nvSpPr>
        <p:spPr>
          <a:xfrm>
            <a:off x="5944838" y="1346170"/>
            <a:ext cx="355328" cy="469303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箭头: 下 4">
            <a:extLst>
              <a:ext uri="{FF2B5EF4-FFF2-40B4-BE49-F238E27FC236}">
                <a16:creationId xmlns:a16="http://schemas.microsoft.com/office/drawing/2014/main" id="{26706C6C-E053-49D0-9396-FA98EAAEF93D}"/>
              </a:ext>
            </a:extLst>
          </p:cNvPr>
          <p:cNvSpPr/>
          <p:nvPr/>
        </p:nvSpPr>
        <p:spPr>
          <a:xfrm>
            <a:off x="6994691" y="2930342"/>
            <a:ext cx="504056" cy="33741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C52E675C-A98F-4CF6-87CF-9C8BE42F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35E0-12FC-4654-BD56-6CA2839FB35D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E697C913-55BA-4F7E-BD6A-C4267A00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</p:spTree>
    <p:extLst>
      <p:ext uri="{BB962C8B-B14F-4D97-AF65-F5344CB8AC3E}">
        <p14:creationId xmlns:p14="http://schemas.microsoft.com/office/powerpoint/2010/main" val="328165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F3A31BE-B0EB-4863-B914-151A35600C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837" y="908720"/>
            <a:ext cx="6243457" cy="581275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CBC7A9D-F42A-46F4-8140-A27F87AF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WFCTA </a:t>
            </a:r>
            <a:r>
              <a:rPr lang="en-US" altLang="zh-CN" dirty="0" err="1"/>
              <a:t>SiPM</a:t>
            </a:r>
            <a:r>
              <a:rPr lang="zh-CN" altLang="en-US" dirty="0"/>
              <a:t>成像探头的结构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E0DD7-EB63-4939-9FAC-066B52380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4"/>
            <a:ext cx="8229600" cy="622513"/>
          </a:xfrm>
        </p:spPr>
        <p:txBody>
          <a:bodyPr>
            <a:normAutofit/>
          </a:bodyPr>
          <a:lstStyle/>
          <a:p>
            <a:r>
              <a:rPr lang="zh-CN" altLang="en-US" dirty="0"/>
              <a:t>通风机箱的结构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FA939D-BD33-4590-81D4-4E6653D8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3D90-025A-4D39-9777-1C07EEA171DD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5FD92-7E37-425D-A48C-D05F261D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A97512-47B9-4559-8A8B-5A58610C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DDC899-6E76-40CD-97A5-CD139951C287}"/>
              </a:ext>
            </a:extLst>
          </p:cNvPr>
          <p:cNvSpPr txBox="1"/>
          <p:nvPr/>
        </p:nvSpPr>
        <p:spPr>
          <a:xfrm>
            <a:off x="107504" y="3028890"/>
            <a:ext cx="2076150" cy="461665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滤光片及框架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0057F4-B4CA-480E-877C-5AB5B19A5971}"/>
              </a:ext>
            </a:extLst>
          </p:cNvPr>
          <p:cNvSpPr txBox="1"/>
          <p:nvPr/>
        </p:nvSpPr>
        <p:spPr>
          <a:xfrm>
            <a:off x="1475656" y="2242434"/>
            <a:ext cx="1568921" cy="461665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通风机箱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C27D418-7D80-4163-AC8C-B2C7E217024C}"/>
              </a:ext>
            </a:extLst>
          </p:cNvPr>
          <p:cNvCxnSpPr>
            <a:cxnSpLocks/>
          </p:cNvCxnSpPr>
          <p:nvPr/>
        </p:nvCxnSpPr>
        <p:spPr>
          <a:xfrm flipH="1" flipV="1">
            <a:off x="4355976" y="5914469"/>
            <a:ext cx="1440160" cy="807006"/>
          </a:xfrm>
          <a:prstGeom prst="straightConnector1">
            <a:avLst/>
          </a:prstGeom>
          <a:ln w="317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B8C624CD-CF7F-4519-B4AC-128D2F4621D0}"/>
              </a:ext>
            </a:extLst>
          </p:cNvPr>
          <p:cNvSpPr txBox="1"/>
          <p:nvPr/>
        </p:nvSpPr>
        <p:spPr>
          <a:xfrm>
            <a:off x="4477050" y="6198320"/>
            <a:ext cx="2076150" cy="461665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Sub-Cluster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0E896B4-3C6F-45A2-88C7-6A8647718B3D}"/>
              </a:ext>
            </a:extLst>
          </p:cNvPr>
          <p:cNvCxnSpPr>
            <a:cxnSpLocks/>
          </p:cNvCxnSpPr>
          <p:nvPr/>
        </p:nvCxnSpPr>
        <p:spPr>
          <a:xfrm>
            <a:off x="489679" y="3097762"/>
            <a:ext cx="1993156" cy="1108800"/>
          </a:xfrm>
          <a:prstGeom prst="straightConnector1">
            <a:avLst/>
          </a:prstGeom>
          <a:ln w="317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5A38D97-7C6C-43FB-9307-0D3E81A5ACEC}"/>
              </a:ext>
            </a:extLst>
          </p:cNvPr>
          <p:cNvCxnSpPr>
            <a:cxnSpLocks/>
          </p:cNvCxnSpPr>
          <p:nvPr/>
        </p:nvCxnSpPr>
        <p:spPr>
          <a:xfrm>
            <a:off x="1759473" y="2353670"/>
            <a:ext cx="1565553" cy="870923"/>
          </a:xfrm>
          <a:prstGeom prst="straightConnector1">
            <a:avLst/>
          </a:prstGeom>
          <a:ln w="317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AB4E9320-5D89-4DAC-AC9C-A111E4DE627A}"/>
              </a:ext>
            </a:extLst>
          </p:cNvPr>
          <p:cNvSpPr txBox="1"/>
          <p:nvPr/>
        </p:nvSpPr>
        <p:spPr>
          <a:xfrm>
            <a:off x="7144954" y="4658393"/>
            <a:ext cx="1568921" cy="461665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BDB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板支架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23E1D8CD-9DE1-4AE6-B6DF-7BADB38DDF8C}"/>
              </a:ext>
            </a:extLst>
          </p:cNvPr>
          <p:cNvCxnSpPr>
            <a:cxnSpLocks/>
          </p:cNvCxnSpPr>
          <p:nvPr/>
        </p:nvCxnSpPr>
        <p:spPr>
          <a:xfrm flipH="1" flipV="1">
            <a:off x="6657470" y="4337428"/>
            <a:ext cx="1713532" cy="979290"/>
          </a:xfrm>
          <a:prstGeom prst="straightConnector1">
            <a:avLst/>
          </a:prstGeom>
          <a:ln w="317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CCEBE93F-E3F2-427B-846A-BFF13DC80126}"/>
              </a:ext>
            </a:extLst>
          </p:cNvPr>
          <p:cNvSpPr txBox="1"/>
          <p:nvPr/>
        </p:nvSpPr>
        <p:spPr>
          <a:xfrm>
            <a:off x="3675713" y="1364167"/>
            <a:ext cx="1792573" cy="461665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电源板支架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5976DF96-A13D-415B-B97A-27DD2BBC53AB}"/>
              </a:ext>
            </a:extLst>
          </p:cNvPr>
          <p:cNvCxnSpPr>
            <a:cxnSpLocks/>
          </p:cNvCxnSpPr>
          <p:nvPr/>
        </p:nvCxnSpPr>
        <p:spPr>
          <a:xfrm>
            <a:off x="4024717" y="1498797"/>
            <a:ext cx="1161803" cy="646315"/>
          </a:xfrm>
          <a:prstGeom prst="straightConnector1">
            <a:avLst/>
          </a:prstGeom>
          <a:ln w="317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317E03A6-32D7-4636-9289-00CF3D1E0ECB}"/>
              </a:ext>
            </a:extLst>
          </p:cNvPr>
          <p:cNvSpPr txBox="1"/>
          <p:nvPr/>
        </p:nvSpPr>
        <p:spPr>
          <a:xfrm>
            <a:off x="6184566" y="1173281"/>
            <a:ext cx="1568921" cy="461665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机箱后盖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FE321C0-C2A9-47B9-A493-732600141C2F}"/>
              </a:ext>
            </a:extLst>
          </p:cNvPr>
          <p:cNvSpPr txBox="1"/>
          <p:nvPr/>
        </p:nvSpPr>
        <p:spPr>
          <a:xfrm>
            <a:off x="5721366" y="5474748"/>
            <a:ext cx="1872208" cy="461665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器件支撑架</a:t>
            </a: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5A048884-24A1-4C2F-B066-EFBAAD763069}"/>
              </a:ext>
            </a:extLst>
          </p:cNvPr>
          <p:cNvCxnSpPr>
            <a:cxnSpLocks/>
          </p:cNvCxnSpPr>
          <p:nvPr/>
        </p:nvCxnSpPr>
        <p:spPr>
          <a:xfrm flipH="1" flipV="1">
            <a:off x="4245288" y="4542525"/>
            <a:ext cx="2895599" cy="1654846"/>
          </a:xfrm>
          <a:prstGeom prst="straightConnector1">
            <a:avLst/>
          </a:prstGeom>
          <a:ln w="317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243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24A8A-E017-4596-AF9E-142E5CBF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/>
              <a:t>概要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8F8EB-00D4-4737-9668-29BE5DC5D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2453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WFCTA </a:t>
            </a:r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SiPM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成像探头的结构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Sub-Cluster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的测试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探头的装配</a:t>
            </a:r>
            <a:endParaRPr lang="en-US" altLang="zh-CN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总结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EBCE81-6C98-4849-B3EE-EF14C77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6B0CE-7CF6-4806-8E7B-68679CD6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91E8-EAB5-473E-9422-D61FB2A7FE35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3C6C1-4B46-4D55-876A-00FA0A71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</p:spTree>
    <p:extLst>
      <p:ext uri="{BB962C8B-B14F-4D97-AF65-F5344CB8AC3E}">
        <p14:creationId xmlns:p14="http://schemas.microsoft.com/office/powerpoint/2010/main" val="578265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3BFD07-D223-4B4A-91F5-DD6D8157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探头子阵列</a:t>
            </a:r>
            <a:r>
              <a:rPr lang="en-US" altLang="zh-CN" dirty="0"/>
              <a:t>(Sub-Cluster)</a:t>
            </a:r>
            <a:r>
              <a:rPr lang="zh-CN" altLang="en-US" dirty="0"/>
              <a:t>的装配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8F3F70-ED8A-4DBD-A650-01EE79A59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255"/>
            <a:ext cx="8229600" cy="622514"/>
          </a:xfrm>
        </p:spPr>
        <p:txBody>
          <a:bodyPr/>
          <a:lstStyle/>
          <a:p>
            <a:r>
              <a:rPr lang="en-US" altLang="zh-CN" dirty="0"/>
              <a:t>Sub-Cluster</a:t>
            </a:r>
            <a:r>
              <a:rPr lang="zh-CN" altLang="en-US" dirty="0"/>
              <a:t>装配的工艺流程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242A40-0B91-46C5-86A1-342F55FD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54E5-7F01-4190-B129-DADF172F4D13}" type="datetime1">
              <a:rPr lang="zh-CN" altLang="en-US" smtClean="0"/>
              <a:t>2018/10/10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785531-DF76-4FEB-8359-3A234908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</a:t>
            </a:r>
            <a:r>
              <a:rPr lang="zh-CN" altLang="en-US"/>
              <a:t>合作组第二次会议  西藏 林芝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F63CF5-4D6A-41A1-83E1-B6A7FFE1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4174F7E-D3CE-4663-B05C-1411EC752F75}"/>
              </a:ext>
            </a:extLst>
          </p:cNvPr>
          <p:cNvSpPr/>
          <p:nvPr/>
        </p:nvSpPr>
        <p:spPr>
          <a:xfrm>
            <a:off x="420216" y="1700808"/>
            <a:ext cx="1271464" cy="1224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Winston-cone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光收集器粘接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07C24E-1725-4877-B827-D8EEE478BEE0}"/>
              </a:ext>
            </a:extLst>
          </p:cNvPr>
          <p:cNvSpPr/>
          <p:nvPr/>
        </p:nvSpPr>
        <p:spPr>
          <a:xfrm>
            <a:off x="421023" y="3171478"/>
            <a:ext cx="1271464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SiPM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排序、分组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6867BAD-513E-4201-94BD-3110249A0743}"/>
              </a:ext>
            </a:extLst>
          </p:cNvPr>
          <p:cNvSpPr/>
          <p:nvPr/>
        </p:nvSpPr>
        <p:spPr>
          <a:xfrm>
            <a:off x="2430252" y="3174978"/>
            <a:ext cx="144016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SiPM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与前放板装配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840A77E-6B15-4E76-AB45-920D5CD1B1F3}"/>
              </a:ext>
            </a:extLst>
          </p:cNvPr>
          <p:cNvSpPr/>
          <p:nvPr/>
        </p:nvSpPr>
        <p:spPr>
          <a:xfrm>
            <a:off x="4825008" y="3174978"/>
            <a:ext cx="1331168" cy="792088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SiPM</a:t>
            </a: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与前放板测试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70CF1E-9CF9-4F71-B4A5-CCB5540137E1}"/>
              </a:ext>
            </a:extLst>
          </p:cNvPr>
          <p:cNvSpPr/>
          <p:nvPr/>
        </p:nvSpPr>
        <p:spPr>
          <a:xfrm>
            <a:off x="7092280" y="3179671"/>
            <a:ext cx="144016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光收集器与前放板粘接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E3AB259-6016-40F6-A46C-418FE167499C}"/>
              </a:ext>
            </a:extLst>
          </p:cNvPr>
          <p:cNvSpPr/>
          <p:nvPr/>
        </p:nvSpPr>
        <p:spPr>
          <a:xfrm>
            <a:off x="7092280" y="4912555"/>
            <a:ext cx="1440160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与其它电子学板卡装配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9869749-E051-4EA1-8DA5-0CD51EDA1F65}"/>
              </a:ext>
            </a:extLst>
          </p:cNvPr>
          <p:cNvSpPr/>
          <p:nvPr/>
        </p:nvSpPr>
        <p:spPr>
          <a:xfrm>
            <a:off x="4283968" y="4912555"/>
            <a:ext cx="1619200" cy="792088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Sub-Cluster</a:t>
            </a:r>
            <a:r>
              <a:rPr lang="zh-CN" altLang="en-US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测试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ADCE0140-B692-4196-9F07-7DC83A702399}"/>
              </a:ext>
            </a:extLst>
          </p:cNvPr>
          <p:cNvSpPr/>
          <p:nvPr/>
        </p:nvSpPr>
        <p:spPr>
          <a:xfrm>
            <a:off x="1792044" y="3507457"/>
            <a:ext cx="537844" cy="288033"/>
          </a:xfrm>
          <a:prstGeom prst="rightArrow">
            <a:avLst>
              <a:gd name="adj1" fmla="val 100000"/>
              <a:gd name="adj2" fmla="val 5000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648E2124-F177-43C9-B31E-EAF3A6E76763}"/>
              </a:ext>
            </a:extLst>
          </p:cNvPr>
          <p:cNvSpPr/>
          <p:nvPr/>
        </p:nvSpPr>
        <p:spPr>
          <a:xfrm>
            <a:off x="4123058" y="3440073"/>
            <a:ext cx="537844" cy="288033"/>
          </a:xfrm>
          <a:prstGeom prst="rightArrow">
            <a:avLst>
              <a:gd name="adj1" fmla="val 100000"/>
              <a:gd name="adj2" fmla="val 5000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1FFB421B-C7B8-4AA0-8AA1-1F07A458863F}"/>
              </a:ext>
            </a:extLst>
          </p:cNvPr>
          <p:cNvSpPr/>
          <p:nvPr/>
        </p:nvSpPr>
        <p:spPr>
          <a:xfrm>
            <a:off x="6363566" y="3427005"/>
            <a:ext cx="537844" cy="288033"/>
          </a:xfrm>
          <a:prstGeom prst="rightArrow">
            <a:avLst>
              <a:gd name="adj1" fmla="val 100000"/>
              <a:gd name="adj2" fmla="val 5000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BB9C5A4D-0946-4A7B-BB5F-C678FC2D4D49}"/>
              </a:ext>
            </a:extLst>
          </p:cNvPr>
          <p:cNvSpPr/>
          <p:nvPr/>
        </p:nvSpPr>
        <p:spPr>
          <a:xfrm rot="5400000">
            <a:off x="7495093" y="4316546"/>
            <a:ext cx="537844" cy="288033"/>
          </a:xfrm>
          <a:prstGeom prst="rightArrow">
            <a:avLst>
              <a:gd name="adj1" fmla="val 100000"/>
              <a:gd name="adj2" fmla="val 5000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C1E13B2E-2E65-426F-9231-4588D179F753}"/>
              </a:ext>
            </a:extLst>
          </p:cNvPr>
          <p:cNvSpPr/>
          <p:nvPr/>
        </p:nvSpPr>
        <p:spPr>
          <a:xfrm flipH="1">
            <a:off x="6228802" y="5164582"/>
            <a:ext cx="537844" cy="288033"/>
          </a:xfrm>
          <a:prstGeom prst="rightArrow">
            <a:avLst>
              <a:gd name="adj1" fmla="val 100000"/>
              <a:gd name="adj2" fmla="val 5000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1DED32D-D524-4EED-8DFF-65DB091ECD5B}"/>
              </a:ext>
            </a:extLst>
          </p:cNvPr>
          <p:cNvSpPr txBox="1"/>
          <p:nvPr/>
        </p:nvSpPr>
        <p:spPr>
          <a:xfrm>
            <a:off x="751142" y="1106486"/>
            <a:ext cx="159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①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F8CE37-445B-4F83-A10C-C8E41D77071C}"/>
              </a:ext>
            </a:extLst>
          </p:cNvPr>
          <p:cNvSpPr txBox="1"/>
          <p:nvPr/>
        </p:nvSpPr>
        <p:spPr>
          <a:xfrm>
            <a:off x="2878832" y="2526561"/>
            <a:ext cx="75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②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3F75CB8-F15B-422C-BC0B-EDC5BB957374}"/>
              </a:ext>
            </a:extLst>
          </p:cNvPr>
          <p:cNvSpPr txBox="1"/>
          <p:nvPr/>
        </p:nvSpPr>
        <p:spPr>
          <a:xfrm>
            <a:off x="5233181" y="2533730"/>
            <a:ext cx="75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9B0E182-787F-4A2E-8F49-7AFA2149544D}"/>
              </a:ext>
            </a:extLst>
          </p:cNvPr>
          <p:cNvSpPr txBox="1"/>
          <p:nvPr/>
        </p:nvSpPr>
        <p:spPr>
          <a:xfrm>
            <a:off x="7529500" y="2533730"/>
            <a:ext cx="75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④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345C8AF-B0AC-41D1-ABB6-22596ED96882}"/>
              </a:ext>
            </a:extLst>
          </p:cNvPr>
          <p:cNvSpPr txBox="1"/>
          <p:nvPr/>
        </p:nvSpPr>
        <p:spPr>
          <a:xfrm>
            <a:off x="7592997" y="5743548"/>
            <a:ext cx="75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⑤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61C4326-9848-44A7-92BF-94EBF65A2A5F}"/>
              </a:ext>
            </a:extLst>
          </p:cNvPr>
          <p:cNvSpPr txBox="1"/>
          <p:nvPr/>
        </p:nvSpPr>
        <p:spPr>
          <a:xfrm>
            <a:off x="4839037" y="5723492"/>
            <a:ext cx="75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⑥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A7FD53C-4E50-41A8-9FF1-1B9333EC4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558" y="4111662"/>
            <a:ext cx="1173401" cy="1249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754D15C-72D4-41DD-BFC6-02EC7D376A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33282" y="1335524"/>
            <a:ext cx="793941" cy="1160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2DD1C3-591F-4D72-A140-7284BC98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07" y="4082487"/>
            <a:ext cx="783282" cy="1278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F215DF9-3E5A-4D87-A479-33D23A70C8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1833" y="1073756"/>
            <a:ext cx="1289604" cy="1469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96F6FCB-89A6-410F-84CD-5ECDBFFECA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087" y="5617339"/>
            <a:ext cx="1339209" cy="1134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976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1574</Words>
  <Application>Microsoft Office PowerPoint</Application>
  <PresentationFormat>全屏显示(4:3)</PresentationFormat>
  <Paragraphs>414</Paragraphs>
  <Slides>42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1" baseType="lpstr">
      <vt:lpstr>黑体</vt:lpstr>
      <vt:lpstr>华文新魏</vt:lpstr>
      <vt:lpstr>宋体</vt:lpstr>
      <vt:lpstr>微软雅黑</vt:lpstr>
      <vt:lpstr>Arial</vt:lpstr>
      <vt:lpstr>Calibri</vt:lpstr>
      <vt:lpstr>Cambria Math</vt:lpstr>
      <vt:lpstr>Times New Roman</vt:lpstr>
      <vt:lpstr>Office 主题</vt:lpstr>
      <vt:lpstr>LHAASO-WFCTA SiPM成像探头 研制进展</vt:lpstr>
      <vt:lpstr>概要</vt:lpstr>
      <vt:lpstr>概要</vt:lpstr>
      <vt:lpstr>WFCTA SiPM成像探头的结构</vt:lpstr>
      <vt:lpstr>WFCTA SiPM成像探头的结构</vt:lpstr>
      <vt:lpstr>WFCTA SiPM成像探头的结构</vt:lpstr>
      <vt:lpstr>WFCTA SiPM成像探头的结构</vt:lpstr>
      <vt:lpstr>概要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探头子阵列(Sub-Cluster)的装配</vt:lpstr>
      <vt:lpstr>概要</vt:lpstr>
      <vt:lpstr>Sub-Cluster的测试</vt:lpstr>
      <vt:lpstr>Sub-Cluster的测试</vt:lpstr>
      <vt:lpstr>Sub-Cluster的测试</vt:lpstr>
      <vt:lpstr>Sub-Cluster的测试</vt:lpstr>
      <vt:lpstr>Sub-Cluster的测试</vt:lpstr>
      <vt:lpstr>Sub-Cluster的测试</vt:lpstr>
      <vt:lpstr>Sub-Cluster的测试</vt:lpstr>
      <vt:lpstr>Sub-Cluster的测试</vt:lpstr>
      <vt:lpstr>Sub-Cluster的测试</vt:lpstr>
      <vt:lpstr>概要</vt:lpstr>
      <vt:lpstr>成像探头的装配</vt:lpstr>
      <vt:lpstr>成像探头的装配</vt:lpstr>
      <vt:lpstr>成像探头的装配</vt:lpstr>
      <vt:lpstr>成像探头的装配</vt:lpstr>
      <vt:lpstr>成像探头的装配</vt:lpstr>
      <vt:lpstr>成像探头的装配</vt:lpstr>
      <vt:lpstr>成像探头的装配</vt:lpstr>
      <vt:lpstr>成像探头的装配</vt:lpstr>
      <vt:lpstr>概要</vt:lpstr>
      <vt:lpstr>总结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WFCTA PMT阵列研究进展</dc:title>
  <dc:creator>Maoslaptop</dc:creator>
  <cp:lastModifiedBy>Maoslaptop</cp:lastModifiedBy>
  <cp:revision>575</cp:revision>
  <dcterms:created xsi:type="dcterms:W3CDTF">2016-01-14T07:50:53Z</dcterms:created>
  <dcterms:modified xsi:type="dcterms:W3CDTF">2018-10-10T09:44:00Z</dcterms:modified>
</cp:coreProperties>
</file>