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07" r:id="rId6"/>
    <p:sldId id="290" r:id="rId7"/>
    <p:sldId id="260" r:id="rId8"/>
    <p:sldId id="327" r:id="rId9"/>
    <p:sldId id="274" r:id="rId10"/>
    <p:sldId id="312" r:id="rId11"/>
    <p:sldId id="258" r:id="rId12"/>
    <p:sldId id="259" r:id="rId13"/>
    <p:sldId id="292" r:id="rId14"/>
    <p:sldId id="401" r:id="rId15"/>
    <p:sldId id="341" r:id="rId16"/>
    <p:sldId id="266" r:id="rId17"/>
    <p:sldId id="347" r:id="rId18"/>
    <p:sldId id="344" r:id="rId19"/>
    <p:sldId id="402" r:id="rId20"/>
    <p:sldId id="391" r:id="rId21"/>
    <p:sldId id="275" r:id="rId22"/>
    <p:sldId id="418" r:id="rId23"/>
    <p:sldId id="429" r:id="rId24"/>
    <p:sldId id="350" r:id="rId25"/>
    <p:sldId id="349" r:id="rId26"/>
    <p:sldId id="265" r:id="rId27"/>
    <p:sldId id="293" r:id="rId28"/>
    <p:sldId id="295" r:id="rId29"/>
    <p:sldId id="343" r:id="rId30"/>
    <p:sldId id="360" r:id="rId31"/>
    <p:sldId id="389" r:id="rId32"/>
    <p:sldId id="419" r:id="rId33"/>
    <p:sldId id="29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&#25991;&#29486;&#36164;&#26009;\crab%20sig\TEVC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TeV </a:t>
            </a:r>
            <a:r>
              <a:rPr altLang="en-US" sz="2000"/>
              <a:t>点源</a:t>
            </a:r>
            <a:r>
              <a:rPr lang="en-US" altLang="zh-CN" sz="2000"/>
              <a:t>sig&gt;5</a:t>
            </a:r>
            <a:endParaRPr lang="en-US" altLang="zh-CN" sz="2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[TEVCAT.xlsx]Sheet12!$E$60</c:f>
              <c:strCache>
                <c:ptCount val="1"/>
                <c:pt idx="0">
                  <c:v>count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[TEVCAT.xlsx]Sheet12!$D$61:$D$64</c:f>
              <c:strCache>
                <c:ptCount val="4"/>
                <c:pt idx="0">
                  <c:v>unid</c:v>
                </c:pt>
                <c:pt idx="1">
                  <c:v>PWN</c:v>
                </c:pt>
                <c:pt idx="2">
                  <c:v>SNR,shell,binary</c:v>
                </c:pt>
                <c:pt idx="3">
                  <c:v>AGN</c:v>
                </c:pt>
              </c:strCache>
            </c:strRef>
          </c:cat>
          <c:val>
            <c:numRef>
              <c:f>[TEVCAT.xlsx]Sheet12!$E$61:$E$64</c:f>
              <c:numCache>
                <c:formatCode>General</c:formatCode>
                <c:ptCount val="4"/>
                <c:pt idx="0">
                  <c:v>23</c:v>
                </c:pt>
                <c:pt idx="1">
                  <c:v>6</c:v>
                </c:pt>
                <c:pt idx="2">
                  <c:v>7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642342342342342"/>
          <c:y val="0.10645756457564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0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第一个要开展的工作是：</a:t>
            </a:r>
            <a:r>
              <a:rPr lang="en-US" altLang="zh-CN" dirty="0" smtClean="0"/>
              <a:t>100TeV</a:t>
            </a:r>
            <a:r>
              <a:rPr lang="zh-CN" altLang="en-US" dirty="0" smtClean="0"/>
              <a:t>能区巡天，以寻找银河宇宙线的强子源</a:t>
            </a:r>
            <a:endParaRPr lang="en-US" altLang="zh-CN" dirty="0" smtClean="0"/>
          </a:p>
          <a:p>
            <a:r>
              <a:rPr lang="zh-CN" altLang="en-US" dirty="0" smtClean="0"/>
              <a:t>在这个图上，阴影部分是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的</a:t>
            </a:r>
            <a:r>
              <a:rPr lang="en-US" altLang="zh-CN" dirty="0" smtClean="0"/>
              <a:t>40</a:t>
            </a:r>
            <a:r>
              <a:rPr lang="zh-CN" altLang="en-US" dirty="0" smtClean="0"/>
              <a:t>度视场，其中已知的银河系伽玛源有近</a:t>
            </a:r>
            <a:r>
              <a:rPr lang="en-US" altLang="zh-CN" dirty="0" smtClean="0"/>
              <a:t>30</a:t>
            </a:r>
            <a:r>
              <a:rPr lang="zh-CN" altLang="en-US" dirty="0" smtClean="0"/>
              <a:t>个，把它们在</a:t>
            </a:r>
            <a:r>
              <a:rPr lang="en-US" altLang="zh-CN" dirty="0" err="1" smtClean="0"/>
              <a:t>TeV</a:t>
            </a:r>
            <a:r>
              <a:rPr lang="zh-CN" altLang="en-US" dirty="0" smtClean="0"/>
              <a:t>波段测得的能谱外推到</a:t>
            </a:r>
            <a:r>
              <a:rPr lang="en-US" altLang="zh-CN" dirty="0" smtClean="0"/>
              <a:t>100TeV</a:t>
            </a:r>
            <a:r>
              <a:rPr lang="zh-CN" altLang="en-US" dirty="0" smtClean="0"/>
              <a:t>能区，并与</a:t>
            </a:r>
            <a:r>
              <a:rPr lang="en-US" altLang="zh-CN" dirty="0" smtClean="0"/>
              <a:t>1/4LHAASO</a:t>
            </a:r>
            <a:r>
              <a:rPr lang="zh-CN" altLang="en-US" dirty="0" smtClean="0"/>
              <a:t>的灵敏度相比，我们发现近一半的源有望被探测到。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7A4F-5FA1-46D6-B633-6A1E1FA2EC5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以姚志国老师对</a:t>
            </a:r>
            <a:r>
              <a:rPr lang="en-US" altLang="zh-CN">
                <a:sym typeface="+mn-ea"/>
              </a:rPr>
              <a:t>Crab</a:t>
            </a:r>
            <a:r>
              <a:rPr lang="zh-CN" altLang="en-US">
                <a:sym typeface="+mn-ea"/>
              </a:rPr>
              <a:t>的显著性估计为基础，我们去预测</a:t>
            </a:r>
            <a:r>
              <a:rPr lang="en-US" altLang="zh-CN">
                <a:sym typeface="+mn-ea"/>
              </a:rPr>
              <a:t>WCDA</a:t>
            </a:r>
            <a:r>
              <a:rPr lang="zh-CN" altLang="en-US">
                <a:sym typeface="+mn-ea"/>
              </a:rPr>
              <a:t>对其他源的观测能力；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Lhaaso</a:t>
            </a:r>
            <a:r>
              <a:rPr lang="zh-CN" altLang="en-US">
                <a:sym typeface="+mn-ea"/>
              </a:rPr>
              <a:t>视场内所有</a:t>
            </a:r>
            <a:r>
              <a:rPr lang="en-US" altLang="zh-CN">
                <a:sym typeface="+mn-ea"/>
              </a:rPr>
              <a:t>TeV</a:t>
            </a:r>
            <a:r>
              <a:rPr lang="zh-CN" altLang="en-US">
                <a:sym typeface="+mn-ea"/>
              </a:rPr>
              <a:t>点源的显著性 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我们把</a:t>
            </a:r>
            <a:r>
              <a:rPr lang="en-US" altLang="zh-CN">
                <a:sym typeface="+mn-ea"/>
              </a:rPr>
              <a:t>TeVCat</a:t>
            </a:r>
            <a:r>
              <a:rPr lang="zh-CN" altLang="en-US">
                <a:sym typeface="+mn-ea"/>
              </a:rPr>
              <a:t>的点源的信号都使用同样的方法放进去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TeV</a:t>
            </a:r>
            <a:r>
              <a:rPr lang="zh-CN" altLang="en-US">
                <a:sym typeface="+mn-ea"/>
              </a:rPr>
              <a:t>点源：</a:t>
            </a:r>
            <a:r>
              <a:rPr lang="en-US" altLang="zh-CN">
                <a:sym typeface="+mn-ea"/>
              </a:rPr>
              <a:t>Fermi TeVCat (http://tevcat.uchicago.edu/)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帮助我们务农更快的进行物理分析</a:t>
            </a:r>
            <a:endParaRPr lang="zh-CN" altLang="en-US"/>
          </a:p>
          <a:p>
            <a:r>
              <a:rPr lang="zh-CN" altLang="en-US"/>
              <a:t>天文专家交流，提供他们关心的东西，大家共同合作，尽可能深的去研究</a:t>
            </a:r>
            <a:r>
              <a:rPr lang="en-US" altLang="zh-CN"/>
              <a:t>lasso</a:t>
            </a:r>
            <a:r>
              <a:rPr lang="zh-CN" altLang="en-US"/>
              <a:t>的物理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56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nt PMTBIN1=42;</a:t>
            </a:r>
            <a:endParaRPr lang="zh-CN" altLang="en-US"/>
          </a:p>
          <a:p>
            <a:r>
              <a:rPr lang="zh-CN" altLang="en-US"/>
              <a:t>int PMTBIN2=56;</a:t>
            </a:r>
            <a:endParaRPr lang="zh-CN" altLang="en-US"/>
          </a:p>
          <a:p>
            <a:r>
              <a:rPr lang="en-US" altLang="zh-CN"/>
              <a:t>0-45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4.xml"/><Relationship Id="rId7" Type="http://schemas.openxmlformats.org/officeDocument/2006/relationships/image" Target="../media/image25.png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vmlDrawing" Target="../drawings/vmlDrawing3.v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7.xml"/><Relationship Id="rId7" Type="http://schemas.openxmlformats.org/officeDocument/2006/relationships/image" Target="../media/image36.png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33.png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5.v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image" Target="../media/image40.wmf"/><Relationship Id="rId1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oleObject" Target="../embeddings/oleObject13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41.wmf"/><Relationship Id="rId10" Type="http://schemas.openxmlformats.org/officeDocument/2006/relationships/notesSlide" Target="../notesSlides/notesSlide7.xml"/><Relationship Id="rId1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2" Type="http://schemas.openxmlformats.org/officeDocument/2006/relationships/image" Target="../media/image40.wmf"/><Relationship Id="rId1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3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52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1.png"/><Relationship Id="rId4" Type="http://schemas.openxmlformats.org/officeDocument/2006/relationships/image" Target="../media/image50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40.wmf"/><Relationship Id="rId15" Type="http://schemas.openxmlformats.org/officeDocument/2006/relationships/notesSlide" Target="../notesSlides/notesSlide8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4.xml"/><Relationship Id="rId11" Type="http://schemas.openxmlformats.org/officeDocument/2006/relationships/image" Target="../media/image54.wmf"/><Relationship Id="rId10" Type="http://schemas.openxmlformats.org/officeDocument/2006/relationships/oleObject" Target="../embeddings/oleObject20.bin"/><Relationship Id="rId1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6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56.wmf"/><Relationship Id="rId2" Type="http://schemas.openxmlformats.org/officeDocument/2006/relationships/oleObject" Target="../embeddings/oleObject21.bin"/><Relationship Id="rId1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wmf"/><Relationship Id="rId1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61.wmf"/><Relationship Id="rId1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点源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@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TeV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的显著性与能谱测量的研究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496118"/>
            <a:ext cx="9144000" cy="1655762"/>
          </a:xfrm>
        </p:spPr>
        <p:txBody>
          <a:bodyPr/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郭莹莹  常潇川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20180928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66420" y="365125"/>
            <a:ext cx="10515600" cy="1325880"/>
          </a:xfrm>
        </p:spPr>
        <p:txBody>
          <a:bodyPr/>
          <a:p>
            <a:pPr algn="ctr"/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显著性结果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205" y="2123440"/>
            <a:ext cx="6139180" cy="3905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35190" y="3263900"/>
            <a:ext cx="327215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crab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坐标：（83.6,22.0）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显著性： 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312.8</a:t>
            </a:r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与官方结果一致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76425" y="393065"/>
            <a:ext cx="7269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TeV</a:t>
            </a: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点源显著性分析结果</a:t>
            </a:r>
            <a:endParaRPr lang="zh-CN" altLang="en-US" sz="4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89800" y="2170430"/>
            <a:ext cx="3239770" cy="2098040"/>
            <a:chOff x="2760" y="2466"/>
            <a:chExt cx="9628" cy="653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2466"/>
              <a:ext cx="9629" cy="653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1" y="2839"/>
              <a:ext cx="5615" cy="3814"/>
            </a:xfrm>
            <a:prstGeom prst="rect">
              <a:avLst/>
            </a:prstGeom>
          </p:spPr>
        </p:pic>
      </p:grpSp>
      <p:pic>
        <p:nvPicPr>
          <p:cNvPr id="4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369695"/>
            <a:ext cx="5739765" cy="3660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4555" y="5099685"/>
            <a:ext cx="5894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在赤道坐标系下的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TeV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点源显著性分布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颜色：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9815" y="5174615"/>
            <a:ext cx="5962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TeV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点源统计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6448425" y="1644015"/>
          <a:ext cx="5180330" cy="315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76425" y="5542915"/>
          <a:ext cx="2319655" cy="38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5" imgW="1219200" imgH="203200" progId="Equation.KSEE3">
                  <p:embed/>
                </p:oleObj>
              </mc:Choice>
              <mc:Fallback>
                <p:oleObj name="" r:id="rId5" imgW="1219200" imgH="2032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6425" y="5542915"/>
                        <a:ext cx="2319655" cy="38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314325" y="1161415"/>
            <a:ext cx="6797675" cy="3660140"/>
            <a:chOff x="861" y="2297"/>
            <a:chExt cx="10705" cy="57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1" y="2297"/>
              <a:ext cx="9310" cy="576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423" y="4749"/>
              <a:ext cx="214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360</a:t>
              </a:r>
              <a:endParaRPr lang="en-US" alt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1" y="4749"/>
              <a:ext cx="19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0</a:t>
              </a:r>
              <a:endParaRPr lang="en-US" alt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74" y="3265"/>
              <a:ext cx="1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M421</a:t>
              </a:r>
              <a:endParaRPr lang="en-US" alt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08" y="3606"/>
              <a:ext cx="1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M501</a:t>
              </a:r>
              <a:endParaRPr lang="en-US" alt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6" y="3845"/>
              <a:ext cx="20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Geminga</a:t>
              </a:r>
              <a:endParaRPr lang="en-US" alt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263" y="3845"/>
              <a:ext cx="12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Crab</a:t>
              </a:r>
              <a:endParaRPr lang="en-US" altLang="zh-CN"/>
            </a:p>
          </p:txBody>
        </p:sp>
      </p:grp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83005" y="867410"/>
            <a:ext cx="9825990" cy="3723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altLang="en-US" sz="4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全天区分析工作小结：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全天区分析方法能够快一次性发现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WCDA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视场内的可能的点源</a:t>
            </a: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WCDA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在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1TeV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处一年内能观测到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55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个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TeVCat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中有能谱测量的源，具有巨大的潜力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后期工作可以加入弥散伽玛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改进对扩展源的分析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7015" y="4996180"/>
            <a:ext cx="83762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谱测量方法</a:t>
            </a:r>
            <a:endParaRPr lang="zh-CN" altLang="en-US" sz="40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ctr"/>
            <a:r>
              <a:rPr lang="en-US" altLang="zh-CN" sz="4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WCDA</a:t>
            </a:r>
            <a:r>
              <a:rPr lang="zh-CN" altLang="en-US" sz="4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对</a:t>
            </a:r>
            <a:r>
              <a:rPr lang="en-US" altLang="zh-CN" sz="4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Crab</a:t>
            </a:r>
            <a:r>
              <a:rPr lang="zh-CN" altLang="en-US" sz="4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的能谱测量预期</a:t>
            </a:r>
            <a:endParaRPr lang="zh-CN" altLang="en-US" sz="40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zh-CN" altLang="en-US" sz="40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68210" y="2979420"/>
            <a:ext cx="3419187" cy="2361565"/>
            <a:chOff x="9991" y="2992"/>
            <a:chExt cx="6246" cy="4237"/>
          </a:xfrm>
        </p:grpSpPr>
        <p:sp>
          <p:nvSpPr>
            <p:cNvPr id="3" name="文本框 2"/>
            <p:cNvSpPr txBox="1"/>
            <p:nvPr/>
          </p:nvSpPr>
          <p:spPr>
            <a:xfrm>
              <a:off x="12151" y="5619"/>
              <a:ext cx="3552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latin typeface="华文楷体" panose="02010600040101010101" pitchFamily="2" charset="-122"/>
                  <a:ea typeface="华文楷体" panose="02010600040101010101" pitchFamily="2" charset="-122"/>
                </a:rPr>
                <a:t>RX J0648.7+1516</a:t>
              </a: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91" y="2992"/>
              <a:ext cx="6246" cy="4237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能量与着火探测器数目的联系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467995" y="3175635"/>
          <a:ext cx="5738495" cy="267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946400" imgH="1384300" progId="Equation.KSEE3">
                  <p:embed/>
                </p:oleObj>
              </mc:Choice>
              <mc:Fallback>
                <p:oleObj name="" r:id="rId1" imgW="2946400" imgH="1384300" progId="Equation.KSEE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995" y="3175635"/>
                        <a:ext cx="5738495" cy="267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223760" y="2773680"/>
            <a:ext cx="3596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1TeVgamma </a:t>
            </a:r>
            <a:r>
              <a:rPr lang="zh-CN" altLang="en-US"/>
              <a:t>探测器着火数目分布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90" y="1730375"/>
            <a:ext cx="5511165" cy="3397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60465" y="5448935"/>
            <a:ext cx="5523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不同能量伽玛被探测到后的着火</a:t>
            </a:r>
            <a:r>
              <a:rPr lang="en-US" altLang="zh-CN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PMT</a:t>
            </a: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数目分布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565" y="1481455"/>
            <a:ext cx="5702300" cy="3893820"/>
          </a:xfrm>
          <a:prstGeom prst="rect">
            <a:avLst/>
          </a:prstGeom>
        </p:spPr>
      </p:pic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6440" y="1691005"/>
          <a:ext cx="3007360" cy="143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701800" imgH="812800" progId="Equation.KSEE3">
                  <p:embed/>
                </p:oleObj>
              </mc:Choice>
              <mc:Fallback>
                <p:oleObj name="" r:id="rId5" imgW="1701800" imgH="812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6440" y="1691005"/>
                        <a:ext cx="3007360" cy="143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585" y="1431290"/>
            <a:ext cx="5847715" cy="4142740"/>
          </a:xfrm>
          <a:prstGeom prst="rect">
            <a:avLst/>
          </a:prstGeom>
        </p:spPr>
      </p:pic>
      <p:sp>
        <p:nvSpPr>
          <p:cNvPr id="8194" name="文本框 7"/>
          <p:cNvSpPr txBox="1"/>
          <p:nvPr/>
        </p:nvSpPr>
        <p:spPr>
          <a:xfrm>
            <a:off x="1718945" y="1582738"/>
            <a:ext cx="9763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0-45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4067810" y="1582738"/>
            <a:ext cx="14288" cy="356552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文本框 10"/>
          <p:cNvSpPr txBox="1"/>
          <p:nvPr/>
        </p:nvSpPr>
        <p:spPr>
          <a:xfrm>
            <a:off x="1120775" y="5422265"/>
            <a:ext cx="5675313" cy="1291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不同探测器段粒子能量分布图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lvl="1" eaLnBrk="0" hangingPunct="0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模拟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crab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能谱：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2.05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Symbol" panose="05050102010706020507" charset="2"/>
              </a:rPr>
              <a:t>10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Symbol" panose="05050102010706020507" charset="2"/>
              </a:rPr>
              <a:t>-6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(E/GeV)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-2.62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cm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-2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s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-1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GeV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-1</a:t>
            </a:r>
            <a:endParaRPr lang="en-US" altLang="zh-CN" baseline="30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0" lvl="1" eaLnBrk="0" hangingPunct="0"/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</a:t>
            </a:r>
            <a:r>
              <a:rPr lang="en-US" altLang="zh-CN" i="1" dirty="0">
                <a:solidFill>
                  <a:srgbClr val="FF66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HEGRA (astro-ph/0407118)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eaLnBrk="0" hangingPunct="0"/>
            <a:endParaRPr lang="en-US" altLang="zh-CN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8198" name="文本框 1"/>
          <p:cNvSpPr txBox="1"/>
          <p:nvPr/>
        </p:nvSpPr>
        <p:spPr>
          <a:xfrm>
            <a:off x="3660775" y="393700"/>
            <a:ext cx="51720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</a:t>
            </a: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的能谱测量</a:t>
            </a:r>
            <a:endParaRPr lang="zh-CN" altLang="en-US" sz="4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896100" y="1583055"/>
          <a:ext cx="4495800" cy="3839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8600"/>
                <a:gridCol w="1498600"/>
                <a:gridCol w="1498600"/>
              </a:tblGrid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着火探测器数目</a:t>
                      </a:r>
                      <a:r>
                        <a:rPr lang="en-US" altLang="zh-CN"/>
                        <a:t>(nPMT)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能量中值（</a:t>
                      </a:r>
                      <a:r>
                        <a:rPr lang="en-US" altLang="zh-CN"/>
                        <a:t>log(E/GeV)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能量展宽</a:t>
                      </a:r>
                      <a:r>
                        <a:rPr lang="zh-CN" altLang="en-US" sz="1800"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log(E/GeV)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/>
                        <a:t>[</a:t>
                      </a:r>
                      <a:r>
                        <a:rPr lang="zh-CN" altLang="en-US"/>
                        <a:t>1</a:t>
                      </a:r>
                      <a:r>
                        <a:rPr lang="en-US" altLang="zh-CN"/>
                        <a:t>01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,148)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2.5</a:t>
                      </a:r>
                      <a:r>
                        <a:rPr lang="en-US" altLang="zh-CN" sz="1800"/>
                        <a:t>2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 0.</a:t>
                      </a:r>
                      <a:r>
                        <a:rPr lang="en-US" altLang="zh-CN" sz="1800"/>
                        <a:t>316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148</a:t>
                      </a:r>
                      <a:r>
                        <a:rPr lang="en-US" altLang="zh-CN" sz="1800">
                          <a:sym typeface="+mn-ea"/>
                        </a:rPr>
                        <a:t>,288)</a:t>
                      </a:r>
                      <a:r>
                        <a:rPr lang="zh-CN" altLang="en-US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2.84 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0.28</a:t>
                      </a:r>
                      <a:r>
                        <a:rPr lang="en-US" altLang="zh-CN" sz="1800"/>
                        <a:t>2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64008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288 </a:t>
                      </a:r>
                      <a:r>
                        <a:rPr lang="en-US" altLang="zh-CN" sz="1800">
                          <a:sym typeface="+mn-ea"/>
                        </a:rPr>
                        <a:t>,562)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3.23 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0.24</a:t>
                      </a:r>
                      <a:r>
                        <a:rPr lang="en-US" altLang="zh-CN" sz="1800"/>
                        <a:t>4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562</a:t>
                      </a:r>
                      <a:r>
                        <a:rPr lang="en-US" altLang="zh-CN" sz="1800">
                          <a:sym typeface="+mn-ea"/>
                        </a:rPr>
                        <a:t>,995)</a:t>
                      </a:r>
                      <a:r>
                        <a:rPr lang="zh-CN" altLang="en-US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3.59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0.19</a:t>
                      </a:r>
                      <a:r>
                        <a:rPr lang="en-US" altLang="zh-CN" sz="1800"/>
                        <a:t>7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995</a:t>
                      </a:r>
                      <a:r>
                        <a:rPr lang="en-US" altLang="zh-CN" sz="1800">
                          <a:sym typeface="+mn-ea"/>
                        </a:rPr>
                        <a:t>,1456)</a:t>
                      </a:r>
                      <a:r>
                        <a:rPr lang="zh-CN" altLang="en-US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3.91 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0.175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4559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1456 </a:t>
                      </a:r>
                      <a:r>
                        <a:rPr lang="en-US" altLang="zh-CN" sz="1800">
                          <a:sym typeface="+mn-ea"/>
                        </a:rPr>
                        <a:t>,</a:t>
                      </a:r>
                      <a:r>
                        <a:rPr lang="zh-CN" altLang="en-US" sz="1800">
                          <a:sym typeface="+mn-ea"/>
                        </a:rPr>
                        <a:t>1938</a:t>
                      </a:r>
                      <a:r>
                        <a:rPr lang="en-US" altLang="zh-CN" sz="1800">
                          <a:sym typeface="+mn-ea"/>
                        </a:rPr>
                        <a:t>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4.1</a:t>
                      </a:r>
                      <a:r>
                        <a:rPr lang="en-US" altLang="zh-CN" sz="1800"/>
                        <a:t>6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 0.16</a:t>
                      </a:r>
                      <a:r>
                        <a:rPr lang="en-US" altLang="zh-CN" sz="1800"/>
                        <a:t>2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1938</a:t>
                      </a:r>
                      <a:r>
                        <a:rPr lang="en-US" altLang="zh-CN" sz="1800">
                          <a:sym typeface="+mn-ea"/>
                        </a:rPr>
                        <a:t>,3120]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4.5</a:t>
                      </a:r>
                      <a:r>
                        <a:rPr lang="en-US" altLang="zh-CN" sz="1800"/>
                        <a:t>1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0.201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684645" y="5699125"/>
            <a:ext cx="4919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注：图中最大粒子数目归一化到</a:t>
            </a:r>
            <a:r>
              <a:rPr lang="en-US" altLang="zh-CN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583430" y="1582738"/>
            <a:ext cx="14288" cy="356552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918" y="1550670"/>
            <a:ext cx="3990975" cy="254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7230" y="224790"/>
            <a:ext cx="10515600" cy="1325880"/>
          </a:xfrm>
        </p:spPr>
        <p:txBody>
          <a:bodyPr>
            <a:normAutofit/>
          </a:bodyPr>
          <a:p>
            <a:pPr algn="ctr"/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Crab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的能谱测量精度预期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6320" y="5462270"/>
            <a:ext cx="57569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上：模拟探测器探测到事例数与能谱预期事例数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下：（模拟</a:t>
            </a: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探测器探测到事例数</a:t>
            </a:r>
            <a:r>
              <a:rPr lang="en-US" altLang="zh-CN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</a:t>
            </a: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能谱预期事例数）</a:t>
            </a:r>
            <a:r>
              <a:rPr lang="en-US" altLang="zh-CN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/</a:t>
            </a: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误差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065"/>
            <a:ext cx="4297045" cy="282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1100455" y="4234498"/>
          <a:ext cx="28352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1769745" imgH="584200" progId="Equation.KSEE3">
                  <p:embed/>
                </p:oleObj>
              </mc:Choice>
              <mc:Fallback>
                <p:oleObj name="" r:id="rId3" imgW="1769745" imgH="584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455" y="4234498"/>
                        <a:ext cx="28352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00455" y="5025390"/>
          <a:ext cx="3881755" cy="188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2819400" imgH="1371600" progId="Equation.KSEE3">
                  <p:embed/>
                </p:oleObj>
              </mc:Choice>
              <mc:Fallback>
                <p:oleObj name="" r:id="rId5" imgW="2819400" imgH="1371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0455" y="5025390"/>
                        <a:ext cx="3881755" cy="188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490" y="1409065"/>
            <a:ext cx="5185410" cy="38080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840" y="2128520"/>
            <a:ext cx="4835525" cy="30600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0" y="1668780"/>
            <a:ext cx="5144135" cy="3519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1840" y="373380"/>
            <a:ext cx="5760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</a:rPr>
              <a:t>寻找最佳拟合点：</a:t>
            </a:r>
            <a:endParaRPr lang="zh-CN" altLang="en-US" sz="4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8500" y="5275580"/>
            <a:ext cx="5185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相关系数随能量的变化</a:t>
            </a:r>
            <a:endParaRPr lang="zh-CN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1830070"/>
            <a:ext cx="5547995" cy="3656965"/>
          </a:xfrm>
          <a:prstGeom prst="rect">
            <a:avLst/>
          </a:prstGeom>
        </p:spPr>
      </p:pic>
      <p:sp>
        <p:nvSpPr>
          <p:cNvPr id="5" name="五角星 4"/>
          <p:cNvSpPr/>
          <p:nvPr/>
        </p:nvSpPr>
        <p:spPr>
          <a:xfrm>
            <a:off x="10707370" y="1791970"/>
            <a:ext cx="168275" cy="152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38200" y="1253490"/>
            <a:ext cx="10515600" cy="435165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 sz="4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能谱测量总结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zh-CN" altLang="en-US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基本完成了能谱测量方法的研究</a:t>
            </a:r>
            <a:endParaRPr lang="zh-CN" altLang="en-US" sz="4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</a:t>
            </a:r>
            <a:r>
              <a:rPr lang="zh-CN" altLang="en-US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一年对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</a:t>
            </a:r>
            <a:r>
              <a:rPr lang="zh-CN" altLang="en-US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的能谱测量精度在千分之五之内</a:t>
            </a:r>
            <a:endParaRPr lang="zh-CN" altLang="en-US" sz="4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4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讨论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zh-CN" altLang="en-US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按照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EBL</a:t>
            </a:r>
            <a:r>
              <a:rPr lang="zh-CN" altLang="en-US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的吸收模型做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AGN</a:t>
            </a:r>
            <a:r>
              <a:rPr lang="zh-CN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的能谱研究</a:t>
            </a:r>
            <a:endParaRPr lang="zh-CN" altLang="zh-CN" sz="4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None/>
            </a:pP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019925" y="4589780"/>
            <a:ext cx="2926080" cy="11988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谢谢！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能量与着火探测器数目的联系</a:t>
            </a:r>
            <a:r>
              <a:rPr lang="en-US" altLang="zh-CN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--</a:t>
            </a:r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矩阵构建</a:t>
            </a:r>
            <a:endParaRPr lang="zh-CN" altLang="en-US" sz="3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4578" name="内容占位符 5">
            <a:hlinkClick r:id="" action="ppaction://ole?verb=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78000" y="1983582"/>
          <a:ext cx="6105525" cy="445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076700" imgH="2971800" progId="Equation.KSEE3">
                  <p:embed/>
                </p:oleObj>
              </mc:Choice>
              <mc:Fallback>
                <p:oleObj name="" r:id="rId1" imgW="4076700" imgH="2971800" progId="Equation.KSEE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78000" y="1983582"/>
                        <a:ext cx="6105525" cy="445643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文本框 7"/>
          <p:cNvSpPr txBox="1"/>
          <p:nvPr/>
        </p:nvSpPr>
        <p:spPr>
          <a:xfrm>
            <a:off x="2216150" y="1417638"/>
            <a:ext cx="604678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构造着火探测器与能量的二维矩阵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W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Wij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为事例比重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580" name="文本框 1"/>
          <p:cNvSpPr txBox="1"/>
          <p:nvPr/>
        </p:nvSpPr>
        <p:spPr>
          <a:xfrm>
            <a:off x="1778000" y="3715068"/>
            <a:ext cx="78041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探测器着火数目在ntop1段内时，测得总的粒子数为A1,能量在energy2段的</a:t>
            </a:r>
            <a:r>
              <a:rPr lang="zh-CN" altLang="en-US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原初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粒子数为A12,则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4581" name="对象 2"/>
          <p:cNvGraphicFramePr/>
          <p:nvPr/>
        </p:nvGraphicFramePr>
        <p:xfrm>
          <a:off x="2474754" y="4496435"/>
          <a:ext cx="3462655" cy="8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2501900" imgH="584200" progId="Equation.KSEE3">
                  <p:embed/>
                </p:oleObj>
              </mc:Choice>
              <mc:Fallback>
                <p:oleObj name="" r:id="rId3" imgW="2501900" imgH="584200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4754" y="4496435"/>
                        <a:ext cx="3462655" cy="8007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文本框 4"/>
          <p:cNvSpPr txBox="1"/>
          <p:nvPr/>
        </p:nvSpPr>
        <p:spPr>
          <a:xfrm>
            <a:off x="1869440" y="5433060"/>
            <a:ext cx="83248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通过这个矩阵，粒子能谱和某段探测器探测到的粒子数建立了联系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7" imgW="914400" imgH="215900" progId="Equation.KSEE3">
                  <p:embed/>
                </p:oleObj>
              </mc:Choice>
              <mc:Fallback>
                <p:oleObj name="" r:id="rId7" imgW="914400" imgH="2159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物理背景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介绍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全天区分析方法与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TeV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结果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能谱测量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总结与讨论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101" name="图片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09570" y="1972310"/>
            <a:ext cx="6372225" cy="405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本底产生</a:t>
            </a:r>
            <a:endParaRPr lang="zh-CN" altLang="en-US"/>
          </a:p>
        </p:txBody>
      </p:sp>
      <p:sp>
        <p:nvSpPr>
          <p:cNvPr id="4098" name="文本框 3"/>
          <p:cNvSpPr txBox="1"/>
          <p:nvPr/>
        </p:nvSpPr>
        <p:spPr>
          <a:xfrm>
            <a:off x="2211388" y="1698625"/>
            <a:ext cx="7999412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产生一张地平坐标下的模拟样本：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每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deltT=86400/3600S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产生一张样本，（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theta,phi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）按照等立体角（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1.95e-6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）分格子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每个格子的粒子数期望为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N,Possion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抽样产生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总本底：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1.13e9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099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89200" y="2173288"/>
          <a:ext cx="1524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524000" imgH="634365" progId="Equation.KSEE3">
                  <p:embed/>
                </p:oleObj>
              </mc:Choice>
              <mc:Fallback>
                <p:oleObj name="" r:id="rId1" imgW="1524000" imgH="634365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9200" y="2173288"/>
                        <a:ext cx="1524000" cy="63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222"/>
          <a:stretch>
            <a:fillRect/>
          </a:stretch>
        </p:blipFill>
        <p:spPr>
          <a:xfrm>
            <a:off x="4914265" y="3616960"/>
            <a:ext cx="3823970" cy="2569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8"/>
          <p:cNvSpPr txBox="1"/>
          <p:nvPr/>
        </p:nvSpPr>
        <p:spPr>
          <a:xfrm>
            <a:off x="2584450" y="4233863"/>
            <a:ext cx="1855788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在某一天顶角环带上，粒子数分布，满足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Gaus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38200" y="1253490"/>
            <a:ext cx="10515600" cy="435165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总结：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全天区分析方法能够快一次性发现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视场内的可能的点源</a:t>
            </a: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在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1TeV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处一年内能观测到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55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个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TeVCat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中有能谱测量的源，具有巨大的潜力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完成了能谱测量方法的研究，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一年对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的能谱测量精度在千分之五之内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讨论：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后期工作可以加入弥散伽玛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按照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EBL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的吸收模型做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AGN</a:t>
            </a:r>
            <a:r>
              <a:rPr lang="zh-CN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的研究</a:t>
            </a:r>
            <a:endParaRPr lang="zh-CN" altLang="zh-CN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988810" y="4542790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7200" b="1">
                <a:solidFill>
                  <a:schemeClr val="accent4"/>
                </a:solidFill>
                <a:effectLst/>
              </a:rPr>
              <a:t>谢谢！</a:t>
            </a:r>
            <a:endParaRPr lang="zh-CN" altLang="en-US" sz="7200" b="1">
              <a:solidFill>
                <a:schemeClr val="accent4"/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993" y="1343025"/>
            <a:ext cx="6094412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框 7"/>
          <p:cNvSpPr txBox="1"/>
          <p:nvPr/>
        </p:nvSpPr>
        <p:spPr>
          <a:xfrm>
            <a:off x="1718945" y="1582738"/>
            <a:ext cx="9763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0-45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994660" y="1582738"/>
            <a:ext cx="14288" cy="356552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文本框 10"/>
          <p:cNvSpPr txBox="1"/>
          <p:nvPr/>
        </p:nvSpPr>
        <p:spPr>
          <a:xfrm>
            <a:off x="1120775" y="5422265"/>
            <a:ext cx="567531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不同探测器段粒子能量分布图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1" eaLnBrk="0" hangingPunct="0"/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模拟</a:t>
            </a:r>
            <a:r>
              <a:rPr lang="en-US" altLang="zh-CN" dirty="0">
                <a:sym typeface="+mn-ea"/>
              </a:rPr>
              <a:t>crab</a:t>
            </a:r>
            <a:r>
              <a:rPr lang="zh-CN" altLang="en-US" dirty="0">
                <a:sym typeface="+mn-ea"/>
              </a:rPr>
              <a:t>能谱：</a:t>
            </a:r>
            <a:r>
              <a:rPr lang="en-US" altLang="zh-CN" dirty="0">
                <a:sym typeface="+mn-ea"/>
              </a:rPr>
              <a:t>2.05</a:t>
            </a:r>
            <a:r>
              <a:rPr lang="en-US" altLang="zh-CN" dirty="0">
                <a:sym typeface="Symbol" panose="05050102010706020507" charset="2"/>
              </a:rPr>
              <a:t>10</a:t>
            </a:r>
            <a:r>
              <a:rPr lang="en-US" altLang="zh-CN" baseline="30000" dirty="0">
                <a:sym typeface="Symbol" panose="05050102010706020507" charset="2"/>
              </a:rPr>
              <a:t>-6</a:t>
            </a:r>
            <a:r>
              <a:rPr lang="en-US" altLang="zh-CN" dirty="0">
                <a:sym typeface="+mn-ea"/>
              </a:rPr>
              <a:t> (E/GeV)</a:t>
            </a:r>
            <a:r>
              <a:rPr lang="en-US" altLang="zh-CN" baseline="30000" dirty="0">
                <a:sym typeface="+mn-ea"/>
              </a:rPr>
              <a:t>-2.62</a:t>
            </a:r>
            <a:r>
              <a:rPr lang="en-US" altLang="zh-CN" dirty="0">
                <a:sym typeface="+mn-ea"/>
              </a:rPr>
              <a:t> cm</a:t>
            </a:r>
            <a:r>
              <a:rPr lang="en-US" altLang="zh-CN" baseline="30000" dirty="0">
                <a:sym typeface="+mn-ea"/>
              </a:rPr>
              <a:t>-2</a:t>
            </a:r>
            <a:r>
              <a:rPr lang="en-US" altLang="zh-CN" dirty="0">
                <a:sym typeface="+mn-ea"/>
              </a:rPr>
              <a:t>s</a:t>
            </a:r>
            <a:r>
              <a:rPr lang="en-US" altLang="zh-CN" baseline="30000" dirty="0">
                <a:sym typeface="+mn-ea"/>
              </a:rPr>
              <a:t>-1</a:t>
            </a:r>
            <a:r>
              <a:rPr lang="en-US" altLang="zh-CN" dirty="0">
                <a:sym typeface="+mn-ea"/>
              </a:rPr>
              <a:t>GeV</a:t>
            </a:r>
            <a:r>
              <a:rPr lang="en-US" altLang="zh-CN" baseline="30000" dirty="0">
                <a:sym typeface="+mn-ea"/>
              </a:rPr>
              <a:t>-1</a:t>
            </a:r>
            <a:endParaRPr lang="en-US" altLang="zh-CN" baseline="30000" dirty="0">
              <a:sym typeface="+mn-ea"/>
            </a:endParaRPr>
          </a:p>
          <a:p>
            <a:pPr marL="0" lvl="1" eaLnBrk="0" hangingPunct="0"/>
            <a:r>
              <a:rPr lang="en-US" altLang="zh-CN" baseline="30000" dirty="0">
                <a:sym typeface="+mn-ea"/>
              </a:rPr>
              <a:t>   </a:t>
            </a:r>
            <a:r>
              <a:rPr lang="en-US" altLang="zh-CN" i="1" dirty="0">
                <a:solidFill>
                  <a:srgbClr val="FF6600"/>
                </a:solidFill>
                <a:sym typeface="+mn-ea"/>
              </a:rPr>
              <a:t>HEGRA (astro-ph/0407118)</a:t>
            </a:r>
            <a:r>
              <a:rPr lang="en-US" altLang="zh-CN" dirty="0">
                <a:sym typeface="+mn-ea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文本框 1"/>
          <p:cNvSpPr txBox="1"/>
          <p:nvPr/>
        </p:nvSpPr>
        <p:spPr>
          <a:xfrm>
            <a:off x="3660775" y="393700"/>
            <a:ext cx="5172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Crab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的能谱测量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896100" y="1583055"/>
          <a:ext cx="4495800" cy="3839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8600"/>
                <a:gridCol w="1498600"/>
                <a:gridCol w="1498600"/>
              </a:tblGrid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着火探测器数目</a:t>
                      </a:r>
                      <a:r>
                        <a:rPr lang="en-US" altLang="zh-CN"/>
                        <a:t>(nPMT)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能量中值（</a:t>
                      </a:r>
                      <a:r>
                        <a:rPr lang="en-US" altLang="zh-CN"/>
                        <a:t>log(E/GeV)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能量展宽</a:t>
                      </a:r>
                      <a:r>
                        <a:rPr lang="zh-CN" altLang="en-US" sz="1800"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log(E/GeV)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/>
                        <a:t>[</a:t>
                      </a:r>
                      <a:r>
                        <a:rPr lang="zh-CN" altLang="en-US"/>
                        <a:t>1</a:t>
                      </a:r>
                      <a:r>
                        <a:rPr lang="en-US" altLang="zh-CN"/>
                        <a:t>17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,148)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2.56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 0.298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148</a:t>
                      </a:r>
                      <a:r>
                        <a:rPr lang="en-US" altLang="zh-CN" sz="1800">
                          <a:sym typeface="+mn-ea"/>
                        </a:rPr>
                        <a:t>,288)</a:t>
                      </a:r>
                      <a:r>
                        <a:rPr lang="zh-CN" altLang="en-US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2.84 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0.28</a:t>
                      </a:r>
                      <a:r>
                        <a:rPr lang="en-US" altLang="zh-CN" sz="1800"/>
                        <a:t>2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64008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288 </a:t>
                      </a:r>
                      <a:r>
                        <a:rPr lang="en-US" altLang="zh-CN" sz="1800">
                          <a:sym typeface="+mn-ea"/>
                        </a:rPr>
                        <a:t>,562)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3.23 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0.24</a:t>
                      </a:r>
                      <a:r>
                        <a:rPr lang="en-US" altLang="zh-CN" sz="1800"/>
                        <a:t>4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562</a:t>
                      </a:r>
                      <a:r>
                        <a:rPr lang="en-US" altLang="zh-CN" sz="1800">
                          <a:sym typeface="+mn-ea"/>
                        </a:rPr>
                        <a:t>,995)</a:t>
                      </a:r>
                      <a:r>
                        <a:rPr lang="zh-CN" altLang="en-US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3.59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0.19</a:t>
                      </a:r>
                      <a:r>
                        <a:rPr lang="en-US" altLang="zh-CN" sz="1800"/>
                        <a:t>7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995</a:t>
                      </a:r>
                      <a:r>
                        <a:rPr lang="en-US" altLang="zh-CN" sz="1800">
                          <a:sym typeface="+mn-ea"/>
                        </a:rPr>
                        <a:t>,1456)</a:t>
                      </a:r>
                      <a:r>
                        <a:rPr lang="zh-CN" altLang="en-US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3.91 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0.175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4559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1456 </a:t>
                      </a:r>
                      <a:r>
                        <a:rPr lang="en-US" altLang="zh-CN" sz="1800">
                          <a:sym typeface="+mn-ea"/>
                        </a:rPr>
                        <a:t>,</a:t>
                      </a:r>
                      <a:r>
                        <a:rPr lang="zh-CN" altLang="en-US" sz="1800">
                          <a:sym typeface="+mn-ea"/>
                        </a:rPr>
                        <a:t>1938</a:t>
                      </a:r>
                      <a:r>
                        <a:rPr lang="en-US" altLang="zh-CN" sz="1800">
                          <a:sym typeface="+mn-ea"/>
                        </a:rPr>
                        <a:t>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4.1</a:t>
                      </a:r>
                      <a:r>
                        <a:rPr lang="en-US" altLang="zh-CN" sz="1800"/>
                        <a:t>6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 0.16</a:t>
                      </a:r>
                      <a:r>
                        <a:rPr lang="en-US" altLang="zh-CN" sz="1800"/>
                        <a:t>2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[</a:t>
                      </a:r>
                      <a:r>
                        <a:rPr lang="zh-CN" altLang="en-US" sz="1800">
                          <a:sym typeface="+mn-ea"/>
                        </a:rPr>
                        <a:t>1938</a:t>
                      </a:r>
                      <a:r>
                        <a:rPr lang="en-US" altLang="zh-CN" sz="1800">
                          <a:sym typeface="+mn-ea"/>
                        </a:rPr>
                        <a:t>,3120]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eaLnBrk="0" hangingPunct="0"/>
                      <a:r>
                        <a:rPr lang="zh-CN" altLang="en-US" sz="1800"/>
                        <a:t>4.5</a:t>
                      </a:r>
                      <a:r>
                        <a:rPr lang="en-US" altLang="zh-CN" sz="1800"/>
                        <a:t>1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0.201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684645" y="5699125"/>
            <a:ext cx="4919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注：图中最大粒子数目归一化到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8163" y="1414145"/>
            <a:ext cx="3990975" cy="254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456565"/>
            <a:ext cx="10515600" cy="1325880"/>
          </a:xfrm>
        </p:spPr>
        <p:txBody>
          <a:bodyPr>
            <a:norm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Crab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的能谱测量精度预期</a:t>
            </a:r>
            <a:endParaRPr lang="zh-CN" altLang="en-US"/>
          </a:p>
        </p:txBody>
      </p:sp>
      <p:pic>
        <p:nvPicPr>
          <p:cNvPr id="921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908" y="1414145"/>
            <a:ext cx="4262437" cy="268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文本框 3"/>
          <p:cNvSpPr txBox="1"/>
          <p:nvPr/>
        </p:nvSpPr>
        <p:spPr>
          <a:xfrm>
            <a:off x="6609080" y="4242118"/>
            <a:ext cx="4938713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Efit: 1.1TeV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alpha: (2.20464e-11+-1.04799e-13)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beta: (-2.62+-0.00494959)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1TeV: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-2.62 2.83e-11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relative error: 0.0047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Correlation coefficient: 0.028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782445"/>
            <a:ext cx="5590540" cy="39319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9005" y="5862320"/>
            <a:ext cx="5485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上：每段探测器探测到事例数与能谱预期事例数</a:t>
            </a:r>
            <a:endParaRPr lang="zh-CN" altLang="en-US"/>
          </a:p>
          <a:p>
            <a:r>
              <a:rPr lang="zh-CN" altLang="en-US"/>
              <a:t>下：（</a:t>
            </a:r>
            <a:r>
              <a:rPr lang="zh-CN" altLang="en-US">
                <a:sym typeface="+mn-ea"/>
              </a:rPr>
              <a:t>探测器探测到事例数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能谱预期事例数）</a:t>
            </a:r>
            <a:r>
              <a:rPr lang="en-US" altLang="zh-CN">
                <a:sym typeface="+mn-ea"/>
              </a:rPr>
              <a:t>/sqrt(</a:t>
            </a:r>
            <a:r>
              <a:rPr lang="zh-CN" altLang="en-US">
                <a:sym typeface="+mn-ea"/>
              </a:rPr>
              <a:t>探测器探测到事例数</a:t>
            </a:r>
            <a:r>
              <a:rPr lang="en-US" altLang="zh-CN">
                <a:sym typeface="+mn-ea"/>
              </a:rPr>
              <a:t>)</a:t>
            </a:r>
            <a:endParaRPr lang="en-US" altLang="zh-CN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27075" y="1114425"/>
            <a:ext cx="5785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利用在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2TeV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处的拟合结果，写出协方差项的传递函数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Fcov=(pow(x,-2.62)*(7.0501e-17+4.60349e-12*log(x/2.)* 2.44984e-05))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协方差的绝对值随能量变化曲线如右图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8050" y="741680"/>
            <a:ext cx="4338955" cy="2934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" y="2843530"/>
            <a:ext cx="5175885" cy="3393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58050" y="3881120"/>
            <a:ext cx="46088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Efit: 2TeV</a:t>
            </a:r>
            <a:endParaRPr lang="zh-CN" altLang="en-US"/>
          </a:p>
          <a:p>
            <a:r>
              <a:rPr lang="zh-CN" altLang="en-US"/>
              <a:t>alpha: (4.60349e-12+-2.61031e-14) </a:t>
            </a:r>
            <a:endParaRPr lang="zh-CN" altLang="en-US"/>
          </a:p>
          <a:p>
            <a:r>
              <a:rPr lang="zh-CN" altLang="en-US"/>
              <a:t>beta: (-2.62+-0.00494959)</a:t>
            </a:r>
            <a:endParaRPr lang="zh-CN" altLang="en-US"/>
          </a:p>
          <a:p>
            <a:r>
              <a:rPr lang="en-US" altLang="zh-CN"/>
              <a:t>Correlation Efficient: 0.546</a:t>
            </a:r>
            <a:endParaRPr lang="zh-CN" altLang="en-US"/>
          </a:p>
          <a:p>
            <a:r>
              <a:rPr lang="zh-CN" altLang="en-US"/>
              <a:t>relative error: 0.00567028</a:t>
            </a:r>
            <a:endParaRPr lang="zh-CN" altLang="en-US"/>
          </a:p>
          <a:p>
            <a:r>
              <a:rPr lang="zh-CN" altLang="en-US"/>
              <a:t>-2.62 2.82999e-11 1.34809e-13 0.00494959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1840" y="373380"/>
            <a:ext cx="5760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寻找最佳拟合点：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能谱测量</a:t>
            </a:r>
            <a:endParaRPr lang="zh-CN" altLang="en-US"/>
          </a:p>
        </p:txBody>
      </p:sp>
      <p:graphicFrame>
        <p:nvGraphicFramePr>
          <p:cNvPr id="4" name="内容占位符 3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3016885" y="302450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16885" y="302450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8200" y="1431608"/>
          <a:ext cx="4739640" cy="242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2730500" imgH="1397000" progId="Equation.KSEE3">
                  <p:embed/>
                </p:oleObj>
              </mc:Choice>
              <mc:Fallback>
                <p:oleObj name="" r:id="rId3" imgW="2730500" imgH="13970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431608"/>
                        <a:ext cx="4739640" cy="2425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文本框 7"/>
          <p:cNvSpPr txBox="1"/>
          <p:nvPr/>
        </p:nvSpPr>
        <p:spPr>
          <a:xfrm>
            <a:off x="562928" y="3648710"/>
            <a:ext cx="7273925" cy="20300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Ei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处探测到的事例数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N(nPMTj)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为第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j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段探测器测着火的事例数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为某段探测器着火的事例能量分布概率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为假设能谱下探测器可以探测到的事例数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为测量量Ni的误差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895" y="1181100"/>
            <a:ext cx="4894580" cy="3275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9935" y="4457065"/>
            <a:ext cx="4254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某段探测器着火后事例原初能量分布（红线为</a:t>
            </a:r>
            <a:r>
              <a:rPr lang="en-US" altLang="zh-CN"/>
              <a:t>Gaus</a:t>
            </a:r>
            <a:r>
              <a:rPr lang="zh-CN" altLang="en-US"/>
              <a:t>拟合）</a:t>
            </a:r>
            <a:endParaRPr lang="zh-CN" altLang="en-US"/>
          </a:p>
        </p:txBody>
      </p:sp>
      <p:graphicFrame>
        <p:nvGraphicFramePr>
          <p:cNvPr id="7" name="对象 6"/>
          <p:cNvGraphicFramePr/>
          <p:nvPr/>
        </p:nvGraphicFramePr>
        <p:xfrm>
          <a:off x="940435" y="3987800"/>
          <a:ext cx="902335" cy="1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927100" imgH="203200" progId="Equation.KSEE3">
                  <p:embed/>
                </p:oleObj>
              </mc:Choice>
              <mc:Fallback>
                <p:oleObj name="" r:id="rId6" imgW="927100" imgH="203200" progId="Equation.KSEE3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0435" y="3987800"/>
                        <a:ext cx="902335" cy="180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1066165" y="4554855"/>
          <a:ext cx="165100" cy="17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190500" imgH="203200" progId="Equation.KSEE3">
                  <p:embed/>
                </p:oleObj>
              </mc:Choice>
              <mc:Fallback>
                <p:oleObj name="" r:id="rId8" imgW="190500" imgH="203200" progId="Equation.KSEE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165" y="4554855"/>
                        <a:ext cx="165100" cy="173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1081405" y="4183063"/>
          <a:ext cx="134620" cy="21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165100" imgH="245110" progId="Equation.KSEE3">
                  <p:embed/>
                </p:oleObj>
              </mc:Choice>
              <mc:Fallback>
                <p:oleObj name="" r:id="rId10" imgW="165100" imgH="24511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1405" y="4183063"/>
                        <a:ext cx="134620" cy="21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8163" y="1414145"/>
            <a:ext cx="3990975" cy="254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456565"/>
            <a:ext cx="10515600" cy="1325880"/>
          </a:xfrm>
        </p:spPr>
        <p:txBody>
          <a:bodyPr>
            <a:norm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Crab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的能谱测量精度预期</a:t>
            </a:r>
            <a:endParaRPr lang="zh-CN" altLang="en-US"/>
          </a:p>
        </p:txBody>
      </p:sp>
      <p:pic>
        <p:nvPicPr>
          <p:cNvPr id="921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908" y="1414145"/>
            <a:ext cx="4262437" cy="268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文本框 3"/>
          <p:cNvSpPr txBox="1"/>
          <p:nvPr/>
        </p:nvSpPr>
        <p:spPr>
          <a:xfrm>
            <a:off x="6609080" y="4242118"/>
            <a:ext cx="4938713" cy="2306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Efit: 1.1TeV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alpha: (2.20464e-11+-1.04799e-13)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beta: (-2.62+-0.00494959)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error matrix: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1.09829e-26 1.47434e-17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1.47434e-17 2.44984e-05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relative error: 0.00475359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1TeV: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-2.62 2.83e-11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782445"/>
            <a:ext cx="5590540" cy="39319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9005" y="5862320"/>
            <a:ext cx="5485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上：每段探测器探测到事例数与能谱预期事例数</a:t>
            </a:r>
            <a:endParaRPr lang="zh-CN" altLang="en-US"/>
          </a:p>
          <a:p>
            <a:r>
              <a:rPr lang="zh-CN" altLang="en-US"/>
              <a:t>下：（</a:t>
            </a:r>
            <a:r>
              <a:rPr lang="zh-CN" altLang="en-US">
                <a:sym typeface="+mn-ea"/>
              </a:rPr>
              <a:t>探测器探测到事例数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能谱预期事例数）</a:t>
            </a:r>
            <a:r>
              <a:rPr lang="en-US" altLang="zh-CN">
                <a:sym typeface="+mn-ea"/>
              </a:rPr>
              <a:t>/sqrt(</a:t>
            </a:r>
            <a:r>
              <a:rPr lang="zh-CN" altLang="en-US">
                <a:sym typeface="+mn-ea"/>
              </a:rPr>
              <a:t>探测器探测到事例数</a:t>
            </a:r>
            <a:r>
              <a:rPr lang="en-US" altLang="zh-CN">
                <a:sym typeface="+mn-ea"/>
              </a:rPr>
              <a:t>)</a:t>
            </a:r>
            <a:endParaRPr lang="en-US" altLang="zh-CN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880"/>
          </a:xfrm>
        </p:spPr>
        <p:txBody>
          <a:bodyPr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能量与着火探测器数目的联系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0280" y="1417955"/>
            <a:ext cx="5942965" cy="4209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23760" y="2773680"/>
            <a:ext cx="3596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1TeVgamma </a:t>
            </a:r>
            <a:r>
              <a:rPr lang="zh-CN" altLang="en-US"/>
              <a:t>探测器着火数目分布</a:t>
            </a:r>
            <a:endParaRPr lang="zh-CN" altLang="en-US"/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4020" y="1541780"/>
          <a:ext cx="369951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2095500" imgH="203200" progId="Equation.KSEE3">
                  <p:embed/>
                </p:oleObj>
              </mc:Choice>
              <mc:Fallback>
                <p:oleObj name="" r:id="rId2" imgW="20955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020" y="1541780"/>
                        <a:ext cx="369951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28320" y="2320290"/>
            <a:ext cx="58159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N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每段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PMT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着火的事例数目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为源的能谱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为能量为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E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的伽玛被探测到后，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PMT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着火数目的分布</a:t>
            </a:r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9075" y="2464435"/>
          <a:ext cx="309245" cy="30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4" imgW="177165" imgH="177165" progId="Equation.KSEE3">
                  <p:embed/>
                </p:oleObj>
              </mc:Choice>
              <mc:Fallback>
                <p:oleObj name="" r:id="rId4" imgW="177165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2464435"/>
                        <a:ext cx="309245" cy="309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2313940"/>
            <a:ext cx="4966335" cy="3267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445" y="2313940"/>
            <a:ext cx="4681220" cy="30949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9505" y="5830570"/>
            <a:ext cx="4603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1.8TeV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238240" y="5830570"/>
            <a:ext cx="4603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3TeV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-63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TeV</a:t>
            </a:r>
            <a:r>
              <a:rPr lang="zh-CN" altLang="en-US" sz="4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点源的分布</a:t>
            </a:r>
            <a:endParaRPr lang="zh-CN" altLang="en-US" sz="4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064132"/>
            <a:ext cx="8600933" cy="4416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349" y="1064132"/>
            <a:ext cx="36245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129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在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LHAASO45°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视场内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0013" y="4636356"/>
            <a:ext cx="6096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2400" dirty="0" smtClean="0"/>
              <a:t>~1/3 pulsar </a:t>
            </a:r>
            <a:r>
              <a:rPr lang="de-DE" altLang="zh-CN" sz="2400" dirty="0"/>
              <a:t>wind nebulae </a:t>
            </a:r>
            <a:r>
              <a:rPr lang="de-DE" altLang="zh-CN" sz="2400" dirty="0" smtClean="0"/>
              <a:t>(</a:t>
            </a:r>
            <a:r>
              <a:rPr lang="de-DE" altLang="zh-CN" sz="2400" dirty="0"/>
              <a:t>PWN)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6195" y="5273046"/>
            <a:ext cx="1104122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~1/3 supernova </a:t>
            </a:r>
            <a:r>
              <a:rPr lang="en-US" altLang="zh-CN" sz="2400" dirty="0"/>
              <a:t>remnants, compact binary systems and </a:t>
            </a:r>
            <a:r>
              <a:rPr lang="en-US" altLang="zh-CN" sz="2400" dirty="0" smtClean="0"/>
              <a:t>massive </a:t>
            </a:r>
            <a:r>
              <a:rPr lang="en-US" altLang="zh-CN" sz="2400" dirty="0"/>
              <a:t>star clusters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6727" y="4143225"/>
            <a:ext cx="24282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~1/3 unidentiﬁed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6088" y="3629043"/>
            <a:ext cx="21564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~60</a:t>
            </a:r>
            <a:r>
              <a:rPr lang="en-US" altLang="zh-CN" sz="2400" dirty="0"/>
              <a:t>% Galactic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9425370" y="3751168"/>
            <a:ext cx="276669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~40</a:t>
            </a:r>
            <a:r>
              <a:rPr lang="en-US" altLang="zh-CN" sz="2400" dirty="0"/>
              <a:t>% extragalactic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9276668" y="4211226"/>
            <a:ext cx="30632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active galactic nuclei 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graphicFrame>
        <p:nvGraphicFramePr>
          <p:cNvPr id="40962" name="内容占位符 3">
            <a:hlinkClick r:id="" action="ppaction://ole?verb=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439988" y="1676400"/>
          <a:ext cx="23129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30300" imgH="203200" progId="Equation.KSEE3">
                  <p:embed/>
                </p:oleObj>
              </mc:Choice>
              <mc:Fallback>
                <p:oleObj name="" r:id="rId1" imgW="1130300" imgH="2032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39988" y="1676400"/>
                        <a:ext cx="2312987" cy="415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文本框 4"/>
          <p:cNvSpPr txBox="1"/>
          <p:nvPr/>
        </p:nvSpPr>
        <p:spPr>
          <a:xfrm>
            <a:off x="2238375" y="2794000"/>
            <a:ext cx="486568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crab:(83.6,22)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最优角半径：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0.557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sr=2*pi*(1-cos(0.557))=2.97e-4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sr=cos(DEC)*delt_ra*delt_dec=2.82e-6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2.97e-4/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1.14e-6=105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个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4857115" y="3670935"/>
          <a:ext cx="247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476500" imgH="660400" progId="Equation.KSEE3">
                  <p:embed/>
                </p:oleObj>
              </mc:Choice>
              <mc:Fallback>
                <p:oleObj name="" r:id="rId1" imgW="2476500" imgH="660400" progId="Equation.KSEE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57115" y="3670935"/>
                        <a:ext cx="247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457325" y="1755775"/>
            <a:ext cx="4987290" cy="3253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57325" y="5046345"/>
            <a:ext cx="53295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利用临近源研究电子谱及正电子超出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DOI: 10.1126/science.aan4880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5" y="3345180"/>
            <a:ext cx="4612005" cy="2618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560" y="248920"/>
            <a:ext cx="4699000" cy="30962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01305" y="3152775"/>
            <a:ext cx="293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利用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Blazar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研究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EBL</a:t>
            </a:r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20560" y="5963285"/>
            <a:ext cx="46355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限制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DM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湮灭截面 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arXiv:1405.1730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6800" y="443230"/>
            <a:ext cx="5720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</a:rPr>
              <a:t>物理意义</a:t>
            </a:r>
            <a:endParaRPr lang="zh-CN" altLang="en-US" sz="4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1135" y="201930"/>
            <a:ext cx="10515600" cy="1325563"/>
          </a:xfrm>
        </p:spPr>
        <p:txBody>
          <a:bodyPr/>
          <a:p>
            <a:pPr algn="ctr"/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 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实验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4285" y="2074545"/>
            <a:ext cx="4338320" cy="2934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515" y="3856355"/>
            <a:ext cx="3873500" cy="2920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355" y="1340485"/>
            <a:ext cx="3386455" cy="2297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02220" y="3482340"/>
            <a:ext cx="2982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</a:t>
            </a: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的最优角半径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87285" y="6408420"/>
            <a:ext cx="2982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gamma/P </a:t>
            </a: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鉴别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198485" y="1340485"/>
            <a:ext cx="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198485" y="1310005"/>
            <a:ext cx="46355" cy="2157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28355" y="4002405"/>
            <a:ext cx="5080" cy="22059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827895" y="6470015"/>
            <a:ext cx="35261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From:</a:t>
            </a:r>
            <a:r>
              <a:rPr lang="zh-CN" altLang="en-US" sz="16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白皮书</a:t>
            </a:r>
            <a:endParaRPr lang="zh-CN" altLang="en-US" sz="16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4285" y="5195570"/>
            <a:ext cx="3463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Lhaaso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实验布局图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7325" y="885825"/>
            <a:ext cx="5445760" cy="45923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7325" y="5691505"/>
            <a:ext cx="526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WCDA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与其他实验的积分灵敏度对比 </a:t>
            </a:r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(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白皮书</a:t>
            </a:r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)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701415" y="1317625"/>
            <a:ext cx="61595" cy="3724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765290" y="2171700"/>
            <a:ext cx="45192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在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1TeV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处：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 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的积分灵敏度：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	</a:t>
            </a:r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一年对应的显著性：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315.5</a:t>
            </a:r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44800" y="399415"/>
            <a:ext cx="6852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1TeV</a:t>
            </a: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处</a:t>
            </a:r>
            <a:r>
              <a:rPr lang="en-US" altLang="zh-CN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</a:t>
            </a: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的显著性</a:t>
            </a:r>
            <a:endParaRPr lang="zh-CN" altLang="en-US" sz="4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3085" y="4525010"/>
            <a:ext cx="4225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特别感谢姚志国老师对此项工作的支持！</a:t>
            </a:r>
            <a:endParaRPr lang="zh-CN" altLang="en-US" sz="2800" b="1">
              <a:solidFill>
                <a:srgbClr val="FF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41615" y="3108325"/>
          <a:ext cx="2886075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524000" imgH="228600" progId="Equation.KSEE3">
                  <p:embed/>
                </p:oleObj>
              </mc:Choice>
              <mc:Fallback>
                <p:oleObj name="" r:id="rId2" imgW="15240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41615" y="3108325"/>
                        <a:ext cx="2886075" cy="43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01650" y="304165"/>
            <a:ext cx="10515600" cy="1325880"/>
          </a:xfrm>
        </p:spPr>
        <p:txBody>
          <a:bodyPr/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点源信号的产生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00075" y="1739900"/>
            <a:ext cx="10515600" cy="4351655"/>
          </a:xfrm>
        </p:spPr>
        <p:txBody>
          <a:bodyPr/>
          <a:p>
            <a:pPr marL="0" indent="0">
              <a:buNone/>
            </a:pP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能量中值：</a:t>
            </a:r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1TeV (nPMT&gt;=128)</a:t>
            </a:r>
            <a:endParaRPr lang="en-US" altLang="zh-CN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0" lvl="1" eaLnBrk="0" hangingPunct="0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2.05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Symbol" panose="05050102010706020507" charset="2"/>
              </a:rPr>
              <a:t>10</a:t>
            </a:r>
            <a:r>
              <a:rPr lang="en-US" altLang="zh-CN" sz="2400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Symbol" panose="05050102010706020507" charset="2"/>
              </a:rPr>
              <a:t>-6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(E/GeV)</a:t>
            </a:r>
            <a:r>
              <a:rPr lang="en-US" altLang="zh-CN" sz="2400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-2.62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cm</a:t>
            </a:r>
            <a:r>
              <a:rPr lang="en-US" altLang="zh-CN" sz="2400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-2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s</a:t>
            </a:r>
            <a:r>
              <a:rPr lang="en-US" altLang="zh-CN" sz="2400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-1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GeV</a:t>
            </a:r>
            <a:r>
              <a:rPr lang="en-US" altLang="zh-CN" sz="2400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-1</a:t>
            </a:r>
            <a:endParaRPr lang="en-US" altLang="zh-CN" sz="2400" baseline="30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0" lvl="1" eaLnBrk="0" hangingPunct="0"/>
            <a:r>
              <a:rPr lang="en-US" altLang="zh-CN" sz="2400" baseline="30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</a:t>
            </a:r>
            <a:r>
              <a:rPr lang="en-US" altLang="zh-CN" sz="2400" i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HEGRA (astro-ph/0407118)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0" lvl="1" eaLnBrk="0" hangingPunct="0"/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55" y="2336165"/>
            <a:ext cx="5745480" cy="34817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5365" y="6010275"/>
            <a:ext cx="4605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的信号在赤道坐标系的分布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30" y="3270250"/>
            <a:ext cx="3917950" cy="27190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63105" y="2769235"/>
            <a:ext cx="3953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在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Lhaaso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视场内的轨迹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6730" y="5989320"/>
            <a:ext cx="4159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Crab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事例数目随天顶角的变化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05" y="459105"/>
            <a:ext cx="3566795" cy="23101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09970" y="1687195"/>
            <a:ext cx="3908425" cy="2707005"/>
          </a:xfrm>
        </p:spPr>
      </p:pic>
      <p:pic>
        <p:nvPicPr>
          <p:cNvPr id="3174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30" y="1465580"/>
            <a:ext cx="4585335" cy="314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文本框 4"/>
          <p:cNvSpPr txBox="1"/>
          <p:nvPr/>
        </p:nvSpPr>
        <p:spPr>
          <a:xfrm>
            <a:off x="3442970" y="445770"/>
            <a:ext cx="5114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zh-CN" sz="4400">
                <a:latin typeface="华文楷体" panose="02010600040101010101" pitchFamily="2" charset="-122"/>
                <a:ea typeface="华文楷体" panose="02010600040101010101" pitchFamily="2" charset="-122"/>
              </a:rPr>
              <a:t>角分辨的模拟</a:t>
            </a:r>
            <a:endParaRPr lang="zh-CN" altLang="zh-CN" sz="4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748" name="文本框 5"/>
          <p:cNvSpPr txBox="1"/>
          <p:nvPr/>
        </p:nvSpPr>
        <p:spPr>
          <a:xfrm>
            <a:off x="1383030" y="4813300"/>
            <a:ext cx="43180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原初方向与重建方向角差的余弦分布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749" name="文本框 6"/>
          <p:cNvSpPr txBox="1"/>
          <p:nvPr/>
        </p:nvSpPr>
        <p:spPr>
          <a:xfrm>
            <a:off x="6347460" y="4719320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模拟角分辨的结果：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红线为官方模拟数据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蓝色为本工作的模拟结果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1207770" y="5199380"/>
            <a:ext cx="81229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背景估计（等天顶角法）：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同一时刻同一天顶角环带上相同立体角的的探测效率相同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目标函数：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31520" y="205740"/>
            <a:ext cx="10515600" cy="1325880"/>
          </a:xfrm>
        </p:spPr>
        <p:txBody>
          <a:bodyPr/>
          <a:p>
            <a:pPr algn="l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全天区分析方法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48015" y="5363845"/>
          <a:ext cx="93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39800" imgH="431800" progId="Equation.KSEE3">
                  <p:embed/>
                </p:oleObj>
              </mc:Choice>
              <mc:Fallback>
                <p:oleObj name="" r:id="rId1" imgW="9398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48015" y="5363845"/>
                        <a:ext cx="939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77850" y="1325245"/>
            <a:ext cx="5806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目标：在赤道坐标系下各个方向是否有信号超出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54480" y="4703445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天区划分示意图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11645" y="4831080"/>
            <a:ext cx="268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背景估计示意图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2155190"/>
            <a:ext cx="3710940" cy="254825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913063" y="5795645"/>
          <a:ext cx="2484120" cy="72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2260600" imgH="660400" progId="Equation.KSEE3">
                  <p:embed/>
                </p:oleObj>
              </mc:Choice>
              <mc:Fallback>
                <p:oleObj name="" r:id="rId4" imgW="2260600" imgH="660400" progId="Equation.KSEE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3063" y="5795645"/>
                        <a:ext cx="2484120" cy="72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290" y="539115"/>
            <a:ext cx="3227705" cy="2085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265" y="2624455"/>
            <a:ext cx="3645535" cy="227393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3311</Words>
  <Application>WPS 演示</Application>
  <PresentationFormat>宽屏</PresentationFormat>
  <Paragraphs>383</Paragraphs>
  <Slides>31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24</vt:i4>
      </vt:variant>
      <vt:variant>
        <vt:lpstr>幻灯片标题</vt:lpstr>
      </vt:variant>
      <vt:variant>
        <vt:i4>31</vt:i4>
      </vt:variant>
    </vt:vector>
  </HeadingPairs>
  <TitlesOfParts>
    <vt:vector size="66" baseType="lpstr">
      <vt:lpstr>Arial</vt:lpstr>
      <vt:lpstr>宋体</vt:lpstr>
      <vt:lpstr>Wingdings</vt:lpstr>
      <vt:lpstr>黑体</vt:lpstr>
      <vt:lpstr>华文楷体</vt:lpstr>
      <vt:lpstr>Calibri</vt:lpstr>
      <vt:lpstr>微软雅黑</vt:lpstr>
      <vt:lpstr>Symbol</vt:lpstr>
      <vt:lpstr>Arial Unicode MS</vt:lpstr>
      <vt:lpstr>Wingdings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WCDA点源@TeV的显著性与能谱测量的研究</vt:lpstr>
      <vt:lpstr>目录</vt:lpstr>
      <vt:lpstr>TeV点源的分布</vt:lpstr>
      <vt:lpstr>PowerPoint 演示文稿</vt:lpstr>
      <vt:lpstr>WCDA 实验</vt:lpstr>
      <vt:lpstr>PowerPoint 演示文稿</vt:lpstr>
      <vt:lpstr>点源信号的产生</vt:lpstr>
      <vt:lpstr>PowerPoint 演示文稿</vt:lpstr>
      <vt:lpstr>全天区分析方法</vt:lpstr>
      <vt:lpstr>Crab显著性结果</vt:lpstr>
      <vt:lpstr>PowerPoint 演示文稿</vt:lpstr>
      <vt:lpstr>PowerPoint 演示文稿</vt:lpstr>
      <vt:lpstr>能量与着火探测器数目的联系</vt:lpstr>
      <vt:lpstr>PowerPoint 演示文稿</vt:lpstr>
      <vt:lpstr>Crab的能谱测量精度预期</vt:lpstr>
      <vt:lpstr>PowerPoint 演示文稿</vt:lpstr>
      <vt:lpstr>PowerPoint 演示文稿</vt:lpstr>
      <vt:lpstr>PowerPoint 演示文稿</vt:lpstr>
      <vt:lpstr>能量与着火探测器数目的联系--矩阵构建</vt:lpstr>
      <vt:lpstr>PowerPoint 演示文稿</vt:lpstr>
      <vt:lpstr>本底产生</vt:lpstr>
      <vt:lpstr>PowerPoint 演示文稿</vt:lpstr>
      <vt:lpstr>PowerPoint 演示文稿</vt:lpstr>
      <vt:lpstr>Crab的能谱测量精度预期</vt:lpstr>
      <vt:lpstr>PowerPoint 演示文稿</vt:lpstr>
      <vt:lpstr>能谱测量</vt:lpstr>
      <vt:lpstr>Crab的能谱测量精度预期</vt:lpstr>
      <vt:lpstr>能量与着火探测器数目的联系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另存为</cp:lastModifiedBy>
  <cp:revision>37</cp:revision>
  <dcterms:created xsi:type="dcterms:W3CDTF">2018-03-01T02:03:00Z</dcterms:created>
  <dcterms:modified xsi:type="dcterms:W3CDTF">2018-10-10T05:32:34Z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