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2" r:id="rId2"/>
    <p:sldId id="354" r:id="rId3"/>
    <p:sldId id="345" r:id="rId4"/>
    <p:sldId id="331" r:id="rId5"/>
    <p:sldId id="328" r:id="rId6"/>
    <p:sldId id="363" r:id="rId7"/>
    <p:sldId id="364" r:id="rId8"/>
    <p:sldId id="365" r:id="rId9"/>
    <p:sldId id="366" r:id="rId10"/>
    <p:sldId id="367" r:id="rId11"/>
    <p:sldId id="368" r:id="rId12"/>
    <p:sldId id="346" r:id="rId13"/>
    <p:sldId id="360" r:id="rId14"/>
    <p:sldId id="381" r:id="rId15"/>
    <p:sldId id="369" r:id="rId16"/>
    <p:sldId id="287" r:id="rId17"/>
    <p:sldId id="370" r:id="rId18"/>
    <p:sldId id="371" r:id="rId19"/>
    <p:sldId id="373" r:id="rId20"/>
    <p:sldId id="372" r:id="rId21"/>
    <p:sldId id="375" r:id="rId22"/>
    <p:sldId id="374" r:id="rId23"/>
    <p:sldId id="380" r:id="rId24"/>
    <p:sldId id="377" r:id="rId25"/>
    <p:sldId id="378" r:id="rId26"/>
    <p:sldId id="379" r:id="rId27"/>
    <p:sldId id="340" r:id="rId28"/>
    <p:sldId id="382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00000"/>
    <a:srgbClr val="00FF00"/>
    <a:srgbClr val="FFFF00"/>
    <a:srgbClr val="FF0000"/>
    <a:srgbClr val="FFB000"/>
    <a:srgbClr val="ED7D31"/>
    <a:srgbClr val="F66803"/>
    <a:srgbClr val="FFAC00"/>
    <a:srgbClr val="FF98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689" autoAdjust="0"/>
    <p:restoredTop sz="95400" autoAdjust="0"/>
  </p:normalViewPr>
  <p:slideViewPr>
    <p:cSldViewPr snapToGrid="0">
      <p:cViewPr varScale="1">
        <p:scale>
          <a:sx n="83" d="100"/>
          <a:sy n="83" d="100"/>
        </p:scale>
        <p:origin x="-720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46564-00BF-468E-9A95-AF2DB41A8959}" type="datetimeFigureOut">
              <a:rPr lang="zh-CN" altLang="en-US" smtClean="0"/>
              <a:pPr/>
              <a:t>2018-10-9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1BF9F-491F-4A53-84D2-027F4B162D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69414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8775" indent="0" algn="just">
              <a:buFont typeface="Wingdings" panose="05000000000000000000" pitchFamily="2" charset="2"/>
              <a:buNone/>
            </a:pPr>
            <a:endParaRPr lang="zh-CN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1BF9F-491F-4A53-84D2-027F4B162D29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94070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31.6TeV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1BF9F-491F-4A53-84D2-027F4B162D29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32E0-77AA-4F32-BA0D-8108A2C3087A}" type="datetimeFigureOut">
              <a:rPr lang="zh-CN" altLang="en-US" smtClean="0"/>
              <a:pPr/>
              <a:t>2018-10-9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3C7F-C247-4696-9FF8-B9E43DC10A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08105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32E0-77AA-4F32-BA0D-8108A2C3087A}" type="datetimeFigureOut">
              <a:rPr lang="zh-CN" altLang="en-US" smtClean="0"/>
              <a:pPr/>
              <a:t>2018-10-9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3C7F-C247-4696-9FF8-B9E43DC10A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16160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32E0-77AA-4F32-BA0D-8108A2C3087A}" type="datetimeFigureOut">
              <a:rPr lang="zh-CN" altLang="en-US" smtClean="0"/>
              <a:pPr/>
              <a:t>2018-10-9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3C7F-C247-4696-9FF8-B9E43DC10A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7521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32E0-77AA-4F32-BA0D-8108A2C3087A}" type="datetimeFigureOut">
              <a:rPr lang="zh-CN" altLang="en-US" smtClean="0"/>
              <a:pPr/>
              <a:t>2018-10-9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3C7F-C247-4696-9FF8-B9E43DC10A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30237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32E0-77AA-4F32-BA0D-8108A2C3087A}" type="datetimeFigureOut">
              <a:rPr lang="zh-CN" altLang="en-US" smtClean="0"/>
              <a:pPr/>
              <a:t>2018-10-9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3C7F-C247-4696-9FF8-B9E43DC10A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49013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32E0-77AA-4F32-BA0D-8108A2C3087A}" type="datetimeFigureOut">
              <a:rPr lang="zh-CN" altLang="en-US" smtClean="0"/>
              <a:pPr/>
              <a:t>2018-10-9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3C7F-C247-4696-9FF8-B9E43DC10A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92020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32E0-77AA-4F32-BA0D-8108A2C3087A}" type="datetimeFigureOut">
              <a:rPr lang="zh-CN" altLang="en-US" smtClean="0"/>
              <a:pPr/>
              <a:t>2018-10-9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3C7F-C247-4696-9FF8-B9E43DC10A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2936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32E0-77AA-4F32-BA0D-8108A2C3087A}" type="datetimeFigureOut">
              <a:rPr lang="zh-CN" altLang="en-US" smtClean="0"/>
              <a:pPr/>
              <a:t>2018-10-9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3C7F-C247-4696-9FF8-B9E43DC10A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79135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32E0-77AA-4F32-BA0D-8108A2C3087A}" type="datetimeFigureOut">
              <a:rPr lang="zh-CN" altLang="en-US" smtClean="0"/>
              <a:pPr/>
              <a:t>2018-10-9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3C7F-C247-4696-9FF8-B9E43DC10A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9563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32E0-77AA-4F32-BA0D-8108A2C3087A}" type="datetimeFigureOut">
              <a:rPr lang="zh-CN" altLang="en-US" smtClean="0"/>
              <a:pPr/>
              <a:t>2018-10-9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3C7F-C247-4696-9FF8-B9E43DC10A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04801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32E0-77AA-4F32-BA0D-8108A2C3087A}" type="datetimeFigureOut">
              <a:rPr lang="zh-CN" altLang="en-US" smtClean="0"/>
              <a:pPr/>
              <a:t>2018-10-9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3C7F-C247-4696-9FF8-B9E43DC10A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8572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332E0-77AA-4F32-BA0D-8108A2C3087A}" type="datetimeFigureOut">
              <a:rPr lang="zh-CN" altLang="en-US" smtClean="0"/>
              <a:pPr/>
              <a:t>2018-10-9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93C7F-C247-4696-9FF8-B9E43DC10A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4702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640920" y="3823715"/>
            <a:ext cx="40386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4000" b="1" dirty="0" smtClean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报告人：李哲</a:t>
            </a:r>
            <a:endParaRPr lang="en-US" altLang="zh-CN" sz="4000" b="1" dirty="0">
              <a:latin typeface="Times New Roman" panose="02020603050405020304" pitchFamily="18" charset="0"/>
              <a:ea typeface="黑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850220" y="5028960"/>
            <a:ext cx="762000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3200" dirty="0" smtClean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中科院高能物理研究所      </a:t>
            </a:r>
            <a:endParaRPr lang="en-US" altLang="zh-CN" sz="3200" dirty="0" smtClean="0">
              <a:latin typeface="Times New Roman" panose="02020603050405020304" pitchFamily="18" charset="0"/>
              <a:ea typeface="黑体" pitchFamily="2" charset="-122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zh-CN" sz="3200" dirty="0" smtClean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2018.10.9</a:t>
            </a:r>
            <a:endParaRPr lang="en-US" altLang="zh-CN" sz="3200" dirty="0">
              <a:latin typeface="Times New Roman" panose="02020603050405020304" pitchFamily="18" charset="0"/>
              <a:ea typeface="黑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2510970" y="3271943"/>
            <a:ext cx="6929486" cy="714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zh-CN" sz="240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15034" y="2379911"/>
            <a:ext cx="104179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 smtClean="0"/>
              <a:t>KM2A</a:t>
            </a:r>
            <a:r>
              <a:rPr lang="zh-CN" altLang="en-US" sz="4000" dirty="0" smtClean="0"/>
              <a:t>小</a:t>
            </a:r>
            <a:r>
              <a:rPr lang="zh-CN" altLang="zh-CN" sz="4000" dirty="0" smtClean="0"/>
              <a:t>阵列</a:t>
            </a:r>
            <a:r>
              <a:rPr lang="zh-CN" altLang="zh-CN" sz="4000" dirty="0"/>
              <a:t>的</a:t>
            </a:r>
            <a:r>
              <a:rPr lang="zh-CN" altLang="zh-CN" sz="4000" dirty="0" smtClean="0"/>
              <a:t>模拟实验对比</a:t>
            </a:r>
            <a:r>
              <a:rPr lang="zh-CN" altLang="en-US" sz="4000" dirty="0" smtClean="0"/>
              <a:t>和月影分析</a:t>
            </a:r>
            <a:endParaRPr lang="zh-CN" altLang="zh-CN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952259" y="504471"/>
            <a:ext cx="36038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dirty="0">
                <a:latin typeface="Arial" panose="020B0604020202020204" pitchFamily="34" charset="0"/>
                <a:ea typeface="Arial" panose="020B0604020202020204" pitchFamily="34" charset="0"/>
              </a:rPr>
              <a:t>LHAASO</a:t>
            </a:r>
            <a:r>
              <a:rPr lang="zh-CN" altLang="zh-CN" sz="2200" b="1" dirty="0">
                <a:ea typeface="Arial" panose="020B0604020202020204" pitchFamily="34" charset="0"/>
              </a:rPr>
              <a:t>合作组</a:t>
            </a:r>
            <a:r>
              <a:rPr lang="zh-CN" altLang="zh-CN" sz="2200" b="1" dirty="0" smtClean="0">
                <a:ea typeface="Arial" panose="020B0604020202020204" pitchFamily="34" charset="0"/>
              </a:rPr>
              <a:t>会议</a:t>
            </a:r>
            <a:r>
              <a:rPr lang="en-US" altLang="zh-CN" sz="2200" b="1" dirty="0" smtClean="0">
                <a:ea typeface="Arial" panose="020B0604020202020204" pitchFamily="34" charset="0"/>
              </a:rPr>
              <a:t>@</a:t>
            </a:r>
            <a:r>
              <a:rPr lang="zh-CN" altLang="en-US" sz="2200" b="1" dirty="0" smtClean="0">
                <a:ea typeface="Arial" panose="020B0604020202020204" pitchFamily="34" charset="0"/>
              </a:rPr>
              <a:t>林芝</a:t>
            </a:r>
            <a:endParaRPr lang="zh-CN" alt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7801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71" y="1649068"/>
            <a:ext cx="5623290" cy="3985201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 flipV="1">
            <a:off x="1586752" y="1256692"/>
            <a:ext cx="8362800" cy="1928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1586752" y="1193940"/>
            <a:ext cx="8362800" cy="1928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628885" y="400808"/>
            <a:ext cx="364875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dirty="0" smtClean="0">
                <a:solidFill>
                  <a:srgbClr val="C00000"/>
                </a:solidFill>
              </a:rPr>
              <a:t>1.7  </a:t>
            </a:r>
            <a:r>
              <a:rPr lang="zh-CN" altLang="en-US" sz="3500" dirty="0" smtClean="0">
                <a:solidFill>
                  <a:srgbClr val="C00000"/>
                </a:solidFill>
              </a:rPr>
              <a:t>重建结果对比</a:t>
            </a:r>
            <a:endParaRPr lang="zh-CN" altLang="en-US" sz="3500" dirty="0">
              <a:solidFill>
                <a:srgbClr val="C0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17" y="42523"/>
            <a:ext cx="1219279" cy="134751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81228" y="5658103"/>
            <a:ext cx="480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 smtClean="0"/>
              <a:t>模拟和实验重建芯位到探测器中心距离的分布一致</a:t>
            </a:r>
            <a:endParaRPr lang="zh-CN" altLang="en-US" sz="2400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6489015" y="5700781"/>
            <a:ext cx="5332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 smtClean="0"/>
              <a:t>前锋面拟合的</a:t>
            </a:r>
            <a:r>
              <a:rPr lang="en-US" altLang="zh-CN" sz="2400" b="1" dirty="0" smtClean="0"/>
              <a:t>chi-square</a:t>
            </a:r>
            <a:r>
              <a:rPr lang="zh-CN" altLang="en-US" sz="2400" b="1" dirty="0" smtClean="0"/>
              <a:t>值分布一致；</a:t>
            </a:r>
            <a:endParaRPr lang="zh-CN" alt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7755" y="1557782"/>
            <a:ext cx="5249863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73446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153" y="1955102"/>
            <a:ext cx="3366071" cy="2445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直接连接符 3"/>
          <p:cNvCxnSpPr/>
          <p:nvPr/>
        </p:nvCxnSpPr>
        <p:spPr>
          <a:xfrm flipV="1">
            <a:off x="1586752" y="1256692"/>
            <a:ext cx="8362800" cy="1928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1586752" y="1193940"/>
            <a:ext cx="8362800" cy="1928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628885" y="400808"/>
            <a:ext cx="454643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dirty="0" smtClean="0">
                <a:solidFill>
                  <a:srgbClr val="C00000"/>
                </a:solidFill>
              </a:rPr>
              <a:t>1.8  </a:t>
            </a:r>
            <a:r>
              <a:rPr lang="zh-CN" altLang="en-US" sz="3500" dirty="0" smtClean="0">
                <a:solidFill>
                  <a:srgbClr val="C00000"/>
                </a:solidFill>
              </a:rPr>
              <a:t>角分辨和芯位分辨</a:t>
            </a:r>
            <a:endParaRPr lang="zh-CN" altLang="en-US" sz="3500" dirty="0">
              <a:solidFill>
                <a:srgbClr val="C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17" y="42523"/>
            <a:ext cx="1219279" cy="1347512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矩形 7"/>
              <p:cNvSpPr/>
              <p:nvPr/>
            </p:nvSpPr>
            <p:spPr>
              <a:xfrm>
                <a:off x="587553" y="1375414"/>
                <a:ext cx="10629097" cy="58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000" i="1" dirty="0" smtClean="0"/>
                  <a:t>锥面</a:t>
                </a:r>
                <a:r>
                  <a:rPr lang="zh-CN" altLang="en-US" sz="2000" i="1" dirty="0" smtClean="0"/>
                  <a:t>拟合</a:t>
                </a:r>
                <a:r>
                  <a:rPr lang="zh-CN" altLang="en-US" sz="2000" dirty="0" smtClean="0"/>
                  <a:t>：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·</m:t>
                        </m:r>
                        <m:sSup>
                          <m:sSup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l-GR" altLang="zh-CN" sz="2000" i="1" smtClean="0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zh-CN" altLang="en-US" sz="2000" dirty="0"/>
                  <a:t>，</a:t>
                </a:r>
                <a:r>
                  <a:rPr lang="en-US" altLang="zh-CN" sz="2000" dirty="0"/>
                  <a:t>dt= t-(x</a:t>
                </a:r>
                <a:r>
                  <a:rPr lang="zh-CN" altLang="en-US" sz="2000" dirty="0"/>
                  <a:t>*</a:t>
                </a:r>
                <a:r>
                  <a:rPr lang="en-US" altLang="zh-CN" sz="2000" dirty="0"/>
                  <a:t>l</a:t>
                </a:r>
                <a:r>
                  <a:rPr lang="zh-CN" altLang="en-US" sz="2000" dirty="0"/>
                  <a:t>+y*</a:t>
                </a:r>
                <a:r>
                  <a:rPr lang="en-US" altLang="zh-CN" sz="2000" dirty="0" smtClean="0"/>
                  <a:t>m+</a:t>
                </a:r>
                <a:r>
                  <a:rPr lang="el-GR" altLang="zh-CN" sz="2000" dirty="0" smtClean="0">
                    <a:latin typeface="Calibri" panose="020F0502020204030204" pitchFamily="34" charset="0"/>
                  </a:rPr>
                  <a:t>α</a:t>
                </a:r>
                <a:r>
                  <a:rPr lang="en-US" altLang="zh-CN" sz="2000" dirty="0" smtClean="0">
                    <a:latin typeface="Calibri" panose="020F0502020204030204" pitchFamily="34" charset="0"/>
                  </a:rPr>
                  <a:t>*dr+</a:t>
                </a:r>
                <a:r>
                  <a:rPr lang="en-US" altLang="zh-CN" sz="2000" dirty="0" smtClean="0"/>
                  <a:t>t</a:t>
                </a:r>
                <a:r>
                  <a:rPr lang="en-US" altLang="zh-CN" sz="2000" baseline="-25000" dirty="0" smtClean="0"/>
                  <a:t>0</a:t>
                </a:r>
                <a:r>
                  <a:rPr lang="en-US" altLang="zh-CN" sz="2000" dirty="0" smtClean="0"/>
                  <a:t>-</a:t>
                </a:r>
                <a:r>
                  <a:rPr lang="en-US" altLang="zh-CN" sz="2000" dirty="0" smtClean="0">
                    <a:solidFill>
                      <a:srgbClr val="FF0000"/>
                    </a:solidFill>
                  </a:rPr>
                  <a:t>z*n</a:t>
                </a:r>
                <a:r>
                  <a:rPr lang="en-US" altLang="zh-CN" sz="2000" dirty="0" smtClean="0"/>
                  <a:t>)</a:t>
                </a:r>
                <a:r>
                  <a:rPr lang="zh-CN" altLang="en-US" sz="2000" dirty="0" smtClean="0"/>
                  <a:t>，</a:t>
                </a:r>
                <a:r>
                  <a:rPr lang="zh-CN" altLang="en-US" sz="2000" dirty="0">
                    <a:solidFill>
                      <a:srgbClr val="FF0000"/>
                    </a:solidFill>
                  </a:rPr>
                  <a:t>锥面因子</a:t>
                </a:r>
                <a:r>
                  <a:rPr lang="el-GR" altLang="zh-CN" sz="20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α</a:t>
                </a:r>
                <a:r>
                  <a:rPr lang="en-US" altLang="zh-CN" sz="2000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=0.03</a:t>
                </a:r>
                <a:r>
                  <a:rPr lang="zh-CN" altLang="en-US" sz="2000" dirty="0" smtClean="0">
                    <a:solidFill>
                      <a:srgbClr val="FF0000"/>
                    </a:solidFill>
                  </a:rPr>
                  <a:t>                                   </a:t>
                </a:r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53" y="1375414"/>
                <a:ext cx="10629097" cy="586827"/>
              </a:xfrm>
              <a:prstGeom prst="rect">
                <a:avLst/>
              </a:prstGeom>
              <a:blipFill rotWithShape="0">
                <a:blip r:embed="rId4"/>
                <a:stretch>
                  <a:fillRect l="-573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/>
          <p:cNvSpPr txBox="1"/>
          <p:nvPr/>
        </p:nvSpPr>
        <p:spPr>
          <a:xfrm>
            <a:off x="8862478" y="1561011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dirty="0" smtClean="0">
                <a:latin typeface="Calibri" panose="020F0502020204030204" pitchFamily="34" charset="0"/>
              </a:rPr>
              <a:t>σ</a:t>
            </a:r>
            <a:r>
              <a:rPr lang="en-US" altLang="zh-CN" dirty="0" smtClean="0">
                <a:latin typeface="Calibri" panose="020F0502020204030204" pitchFamily="34" charset="0"/>
              </a:rPr>
              <a:t>=5,10,15,20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395003" y="4954056"/>
            <a:ext cx="688201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&lt;100TeV</a:t>
            </a:r>
            <a:r>
              <a:rPr lang="zh-CN" altLang="en-US" sz="2000" dirty="0" smtClean="0"/>
              <a:t>时，</a:t>
            </a:r>
            <a:r>
              <a:rPr lang="el-GR" altLang="zh-CN" sz="2000" dirty="0" smtClean="0">
                <a:latin typeface="Calibri" panose="020F0502020204030204" pitchFamily="34" charset="0"/>
              </a:rPr>
              <a:t>σ</a:t>
            </a:r>
            <a:r>
              <a:rPr lang="en-US" altLang="zh-CN" sz="2000" dirty="0" smtClean="0">
                <a:latin typeface="Calibri" panose="020F0502020204030204" pitchFamily="34" charset="0"/>
              </a:rPr>
              <a:t>=10</a:t>
            </a:r>
            <a:r>
              <a:rPr lang="zh-CN" altLang="en-US" sz="2000" dirty="0">
                <a:latin typeface="Calibri" panose="020F0502020204030204" pitchFamily="34" charset="0"/>
              </a:rPr>
              <a:t>得</a:t>
            </a:r>
            <a:r>
              <a:rPr lang="zh-CN" altLang="en-US" sz="2000" dirty="0" smtClean="0">
                <a:latin typeface="Calibri" panose="020F0502020204030204" pitchFamily="34" charset="0"/>
              </a:rPr>
              <a:t>到的角分辨最好；</a:t>
            </a:r>
            <a:endParaRPr lang="en-US" altLang="zh-CN" sz="2000" dirty="0" smtClean="0">
              <a:latin typeface="Calibri" panose="020F0502020204030204" pitchFamily="34" charset="0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Calibri" panose="020F0502020204030204" pitchFamily="34" charset="0"/>
              </a:rPr>
              <a:t>&gt;100TeV</a:t>
            </a:r>
            <a:r>
              <a:rPr lang="zh-CN" altLang="en-US" sz="2000" dirty="0" smtClean="0">
                <a:latin typeface="Calibri" panose="020F0502020204030204" pitchFamily="34" charset="0"/>
              </a:rPr>
              <a:t>时，</a:t>
            </a:r>
            <a:r>
              <a:rPr lang="el-GR" altLang="zh-CN" sz="2000" dirty="0">
                <a:latin typeface="Calibri" panose="020F0502020204030204" pitchFamily="34" charset="0"/>
              </a:rPr>
              <a:t>σ</a:t>
            </a:r>
            <a:r>
              <a:rPr lang="en-US" altLang="zh-CN" sz="2000" dirty="0" smtClean="0">
                <a:latin typeface="Calibri" panose="020F0502020204030204" pitchFamily="34" charset="0"/>
              </a:rPr>
              <a:t>=5</a:t>
            </a:r>
            <a:r>
              <a:rPr lang="zh-CN" altLang="en-US" sz="2000" dirty="0" smtClean="0">
                <a:latin typeface="Calibri" panose="020F0502020204030204" pitchFamily="34" charset="0"/>
              </a:rPr>
              <a:t>得到</a:t>
            </a:r>
            <a:r>
              <a:rPr lang="zh-CN" altLang="en-US" sz="2000" dirty="0">
                <a:latin typeface="Calibri" panose="020F0502020204030204" pitchFamily="34" charset="0"/>
              </a:rPr>
              <a:t>的角分辨最好</a:t>
            </a:r>
            <a:r>
              <a:rPr lang="zh-CN" altLang="en-US" sz="2000" dirty="0" smtClean="0">
                <a:latin typeface="Calibri" panose="020F0502020204030204" pitchFamily="34" charset="0"/>
              </a:rPr>
              <a:t>；</a:t>
            </a:r>
            <a:endParaRPr lang="en-US" altLang="zh-CN" sz="2000" dirty="0" smtClean="0">
              <a:latin typeface="Calibri" panose="020F0502020204030204" pitchFamily="34" charset="0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 smtClean="0"/>
              <a:t>在</a:t>
            </a:r>
            <a:r>
              <a:rPr lang="en-US" altLang="zh-CN" sz="2000" dirty="0" smtClean="0"/>
              <a:t>10TeV</a:t>
            </a:r>
            <a:r>
              <a:rPr lang="zh-CN" altLang="en-US" sz="2000" dirty="0"/>
              <a:t>时的角</a:t>
            </a:r>
            <a:r>
              <a:rPr lang="zh-CN" altLang="en-US" sz="2000" dirty="0" smtClean="0"/>
              <a:t>分辨约</a:t>
            </a:r>
            <a:r>
              <a:rPr lang="en-US" altLang="zh-CN" sz="2000" dirty="0" smtClean="0">
                <a:solidFill>
                  <a:srgbClr val="FF0000"/>
                </a:solidFill>
              </a:rPr>
              <a:t>3.35</a:t>
            </a:r>
            <a:r>
              <a:rPr lang="en-US" altLang="zh-CN" sz="2000" dirty="0">
                <a:solidFill>
                  <a:srgbClr val="FF0000"/>
                </a:solidFill>
              </a:rPr>
              <a:t>°</a:t>
            </a:r>
            <a:endParaRPr lang="zh-CN" altLang="en-US" sz="2000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 smtClean="0"/>
              <a:t>将原初芯位用于方向重建得到角分辨提高</a:t>
            </a:r>
            <a:r>
              <a:rPr lang="en-US" altLang="zh-CN" sz="2000" dirty="0" smtClean="0"/>
              <a:t>2%</a:t>
            </a:r>
            <a:r>
              <a:rPr lang="zh-CN" altLang="en-US" sz="2000" dirty="0" smtClean="0"/>
              <a:t>（</a:t>
            </a:r>
            <a:r>
              <a:rPr lang="en-US" altLang="zh-CN" sz="2000" dirty="0" smtClean="0"/>
              <a:t>3.28°</a:t>
            </a:r>
            <a:r>
              <a:rPr lang="zh-CN" altLang="en-US" sz="2000" dirty="0" smtClean="0"/>
              <a:t>）；</a:t>
            </a:r>
            <a:endParaRPr lang="en-US" altLang="zh-CN" sz="2000" dirty="0" smtClean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8862" y="1962241"/>
            <a:ext cx="3664701" cy="263353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003" y="1944318"/>
            <a:ext cx="3694563" cy="265145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2859" y="1962241"/>
            <a:ext cx="3896460" cy="2798713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7277015" y="5024615"/>
            <a:ext cx="48561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/>
              <a:t>芯内事例的芯位分辨在</a:t>
            </a:r>
            <a:r>
              <a:rPr lang="en-US" altLang="zh-CN" dirty="0" smtClean="0"/>
              <a:t>10TeV</a:t>
            </a:r>
            <a:r>
              <a:rPr lang="zh-CN" altLang="en-US" dirty="0" smtClean="0"/>
              <a:t>时约</a:t>
            </a:r>
            <a:r>
              <a:rPr lang="en-US" altLang="zh-CN" dirty="0" smtClean="0"/>
              <a:t>23m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/>
              <a:t>全部事例的芯位分辨在</a:t>
            </a:r>
            <a:r>
              <a:rPr lang="en-US" altLang="zh-CN" dirty="0" smtClean="0"/>
              <a:t>300TeV</a:t>
            </a:r>
            <a:r>
              <a:rPr lang="zh-CN" altLang="en-US" dirty="0" smtClean="0"/>
              <a:t>之后会变差；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51182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前进箭头 1212"/>
          <p:cNvSpPr>
            <a:spLocks/>
          </p:cNvSpPr>
          <p:nvPr/>
        </p:nvSpPr>
        <p:spPr bwMode="auto">
          <a:xfrm>
            <a:off x="2566463" y="2031018"/>
            <a:ext cx="1797183" cy="355822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2088" y="459411"/>
              </a:cxn>
              <a:cxn ang="0">
                <a:pos x="0" y="918822"/>
              </a:cxn>
              <a:cxn ang="0">
                <a:pos x="0" y="0"/>
              </a:cxn>
            </a:cxnLst>
            <a:rect l="0" t="0" r="r" b="b"/>
            <a:pathLst>
              <a:path w="792088" h="918822">
                <a:moveTo>
                  <a:pt x="0" y="0"/>
                </a:moveTo>
                <a:lnTo>
                  <a:pt x="792088" y="459411"/>
                </a:lnTo>
                <a:lnTo>
                  <a:pt x="0" y="918822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  <a:alpha val="76000"/>
            </a:sysClr>
          </a:solidFill>
          <a:ln w="9525">
            <a:noFill/>
            <a:round/>
            <a:headEnd/>
            <a:tailEnd/>
          </a:ln>
          <a:effectLst>
            <a:outerShdw blurRad="355600" dist="190500" dir="5460000" algn="ctr" rotWithShape="0">
              <a:srgbClr val="000000">
                <a:alpha val="91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前进箭头 1212"/>
          <p:cNvSpPr>
            <a:spLocks/>
          </p:cNvSpPr>
          <p:nvPr/>
        </p:nvSpPr>
        <p:spPr bwMode="auto">
          <a:xfrm rot="10800000">
            <a:off x="776928" y="1294355"/>
            <a:ext cx="1797183" cy="355822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2088" y="459411"/>
              </a:cxn>
              <a:cxn ang="0">
                <a:pos x="0" y="918822"/>
              </a:cxn>
              <a:cxn ang="0">
                <a:pos x="0" y="0"/>
              </a:cxn>
            </a:cxnLst>
            <a:rect l="0" t="0" r="r" b="b"/>
            <a:pathLst>
              <a:path w="792088" h="918822">
                <a:moveTo>
                  <a:pt x="0" y="0"/>
                </a:moveTo>
                <a:lnTo>
                  <a:pt x="792088" y="459411"/>
                </a:lnTo>
                <a:lnTo>
                  <a:pt x="0" y="918822"/>
                </a:lnTo>
                <a:lnTo>
                  <a:pt x="0" y="0"/>
                </a:lnTo>
                <a:close/>
              </a:path>
            </a:pathLst>
          </a:custGeom>
          <a:solidFill>
            <a:srgbClr val="C00000">
              <a:alpha val="70000"/>
            </a:srgbClr>
          </a:solidFill>
          <a:ln w="9525">
            <a:noFill/>
            <a:round/>
            <a:headEnd/>
            <a:tailEnd/>
          </a:ln>
          <a:effectLst>
            <a:outerShdw blurRad="355600" dist="190500" dir="5460000" algn="ctr" rotWithShape="0">
              <a:srgbClr val="000000">
                <a:alpha val="91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34796" y="2710212"/>
            <a:ext cx="1031852" cy="726508"/>
          </a:xfrm>
          <a:prstGeom prst="rect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7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73927" y="3158006"/>
            <a:ext cx="1031852" cy="725893"/>
          </a:xfrm>
          <a:prstGeom prst="rect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7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8" name="文本框 5"/>
          <p:cNvSpPr txBox="1"/>
          <p:nvPr/>
        </p:nvSpPr>
        <p:spPr>
          <a:xfrm>
            <a:off x="1675519" y="2406791"/>
            <a:ext cx="817853" cy="85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94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endParaRPr kumimoji="0" lang="zh-CN" altLang="en-US" sz="494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6"/>
          <p:cNvSpPr txBox="1"/>
          <p:nvPr/>
        </p:nvSpPr>
        <p:spPr>
          <a:xfrm>
            <a:off x="2727227" y="3395484"/>
            <a:ext cx="817853" cy="85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94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</a:t>
            </a:r>
            <a:endParaRPr kumimoji="0" lang="zh-CN" altLang="en-US" sz="494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7"/>
          <p:cNvSpPr txBox="1"/>
          <p:nvPr/>
        </p:nvSpPr>
        <p:spPr>
          <a:xfrm>
            <a:off x="1934910" y="3100898"/>
            <a:ext cx="1370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Contents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54771" y="2306163"/>
            <a:ext cx="6678884" cy="1109632"/>
            <a:chOff x="4815731" y="2590643"/>
            <a:chExt cx="6678884" cy="1109632"/>
          </a:xfrm>
        </p:grpSpPr>
        <p:grpSp>
          <p:nvGrpSpPr>
            <p:cNvPr id="17" name="组合 51"/>
            <p:cNvGrpSpPr/>
            <p:nvPr/>
          </p:nvGrpSpPr>
          <p:grpSpPr>
            <a:xfrm>
              <a:off x="4815731" y="2760720"/>
              <a:ext cx="6678884" cy="912875"/>
              <a:chOff x="6009180" y="1074339"/>
              <a:chExt cx="8561535" cy="1219671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6009180" y="1074339"/>
                <a:ext cx="8447821" cy="1219671"/>
              </a:xfrm>
              <a:prstGeom prst="rect">
                <a:avLst/>
              </a:prstGeom>
              <a:solidFill>
                <a:srgbClr val="C00000">
                  <a:alpha val="7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76200" dist="76200" dir="5400000" algn="ctr" rotWithShape="0">
                  <a:srgbClr val="000000">
                    <a:alpha val="91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20" name="文本框 10"/>
              <p:cNvSpPr txBox="1"/>
              <p:nvPr/>
            </p:nvSpPr>
            <p:spPr>
              <a:xfrm>
                <a:off x="6054967" y="1183781"/>
                <a:ext cx="8515748" cy="9046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3800" kern="0" dirty="0" smtClean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r>
                  <a:rPr kumimoji="0" lang="en-US" altLang="zh-CN" sz="3800" b="0" i="0" u="none" strike="noStrike" kern="0" cap="none" spc="0" normalizeH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33ED</a:t>
                </a:r>
                <a:r>
                  <a:rPr lang="zh-CN" altLang="en-US" sz="3800" kern="0" dirty="0" smtClean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阵列的模拟实验对比</a:t>
                </a:r>
                <a:endParaRPr kumimoji="0" lang="zh-CN" alt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8" name="直接连接符 17"/>
            <p:cNvCxnSpPr/>
            <p:nvPr/>
          </p:nvCxnSpPr>
          <p:spPr>
            <a:xfrm rot="5400000">
              <a:off x="5127963" y="3138056"/>
              <a:ext cx="1109632" cy="148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V="1">
            <a:off x="1586752" y="1256692"/>
            <a:ext cx="8362800" cy="1928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1586752" y="1193940"/>
            <a:ext cx="8362800" cy="1928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17" y="42523"/>
            <a:ext cx="1219279" cy="134751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28885" y="400808"/>
            <a:ext cx="459933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dirty="0" smtClean="0">
                <a:solidFill>
                  <a:srgbClr val="C00000"/>
                </a:solidFill>
              </a:rPr>
              <a:t>2.1  33</a:t>
            </a:r>
            <a:r>
              <a:rPr lang="zh-CN" altLang="en-US" sz="3500" dirty="0" smtClean="0">
                <a:solidFill>
                  <a:srgbClr val="C00000"/>
                </a:solidFill>
              </a:rPr>
              <a:t>个</a:t>
            </a:r>
            <a:r>
              <a:rPr lang="en-US" altLang="zh-CN" sz="3500" dirty="0" smtClean="0">
                <a:solidFill>
                  <a:srgbClr val="C00000"/>
                </a:solidFill>
              </a:rPr>
              <a:t>ED</a:t>
            </a:r>
            <a:r>
              <a:rPr lang="zh-CN" altLang="en-US" sz="3500" dirty="0" smtClean="0">
                <a:solidFill>
                  <a:srgbClr val="C00000"/>
                </a:solidFill>
              </a:rPr>
              <a:t>阵列和模拟</a:t>
            </a:r>
            <a:endParaRPr lang="zh-CN" altLang="en-US" sz="3500" dirty="0">
              <a:solidFill>
                <a:srgbClr val="C00000"/>
              </a:solidFill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ED90CF4-9FC8-42F1-B989-3DE7DD950C26}"/>
              </a:ext>
            </a:extLst>
          </p:cNvPr>
          <p:cNvGrpSpPr/>
          <p:nvPr/>
        </p:nvGrpSpPr>
        <p:grpSpPr>
          <a:xfrm>
            <a:off x="0" y="1505494"/>
            <a:ext cx="6400800" cy="3905637"/>
            <a:chOff x="0" y="0"/>
            <a:chExt cx="5715000" cy="3989457"/>
          </a:xfrm>
        </p:grpSpPr>
        <p:pic>
          <p:nvPicPr>
            <p:cNvPr id="11" name="图片 10">
              <a:extLst>
                <a:ext uri="{FF2B5EF4-FFF2-40B4-BE49-F238E27FC236}">
                  <a16:creationId xmlns:lc="http://schemas.openxmlformats.org/drawingml/2006/lockedCanvas" xmlns="" xmlns:a16="http://schemas.microsoft.com/office/drawing/2014/main" xmlns:xdr="http://schemas.openxmlformats.org/drawingml/2006/spreadsheetDrawing" id="{A01DF863-0DAF-486B-9060-75F9D26F8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715000" cy="3989457"/>
            </a:xfrm>
            <a:prstGeom prst="rect">
              <a:avLst/>
            </a:prstGeom>
          </p:spPr>
        </p:pic>
        <p:sp>
          <p:nvSpPr>
            <p:cNvPr id="12" name="文本框 3">
              <a:extLst>
                <a:ext uri="{FF2B5EF4-FFF2-40B4-BE49-F238E27FC236}">
                  <a16:creationId xmlns:lc="http://schemas.openxmlformats.org/drawingml/2006/lockedCanvas" xmlns="" xmlns:a16="http://schemas.microsoft.com/office/drawing/2014/main" xmlns:xdr="http://schemas.openxmlformats.org/drawingml/2006/spreadsheetDrawing" id="{7577A1DA-86F1-4312-B800-BDBC04EB19D1}"/>
                </a:ext>
              </a:extLst>
            </p:cNvPr>
            <p:cNvSpPr txBox="1"/>
            <p:nvPr/>
          </p:nvSpPr>
          <p:spPr>
            <a:xfrm>
              <a:off x="2171700" y="320040"/>
              <a:ext cx="388620" cy="388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>
                  <a:solidFill>
                    <a:srgbClr val="FF0000"/>
                  </a:solidFill>
                </a:rPr>
                <a:t>9</a:t>
              </a:r>
              <a:endParaRPr lang="zh-CN" altLang="en-US" sz="1200">
                <a:solidFill>
                  <a:srgbClr val="FF0000"/>
                </a:solidFill>
              </a:endParaRPr>
            </a:p>
          </p:txBody>
        </p:sp>
        <p:sp>
          <p:nvSpPr>
            <p:cNvPr id="13" name="文本框 4">
              <a:extLst>
                <a:ext uri="{FF2B5EF4-FFF2-40B4-BE49-F238E27FC236}">
                  <a16:creationId xmlns:lc="http://schemas.openxmlformats.org/drawingml/2006/lockedCanvas" xmlns="" xmlns:a16="http://schemas.microsoft.com/office/drawing/2014/main" xmlns:xdr="http://schemas.openxmlformats.org/drawingml/2006/spreadsheetDrawing" id="{575696D6-6D63-40DA-A4AA-D6A6E6D074DC}"/>
                </a:ext>
              </a:extLst>
            </p:cNvPr>
            <p:cNvSpPr txBox="1"/>
            <p:nvPr/>
          </p:nvSpPr>
          <p:spPr>
            <a:xfrm>
              <a:off x="1760220" y="571500"/>
              <a:ext cx="403860" cy="388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>
                  <a:solidFill>
                    <a:srgbClr val="FF0000"/>
                  </a:solidFill>
                </a:rPr>
                <a:t>43</a:t>
              </a:r>
              <a:endParaRPr lang="zh-CN" altLang="en-US" sz="1200">
                <a:solidFill>
                  <a:srgbClr val="FF0000"/>
                </a:solidFill>
              </a:endParaRPr>
            </a:p>
          </p:txBody>
        </p:sp>
        <p:sp>
          <p:nvSpPr>
            <p:cNvPr id="14" name="文本框 5">
              <a:extLst>
                <a:ext uri="{FF2B5EF4-FFF2-40B4-BE49-F238E27FC236}">
                  <a16:creationId xmlns:lc="http://schemas.openxmlformats.org/drawingml/2006/lockedCanvas" xmlns="" xmlns:a16="http://schemas.microsoft.com/office/drawing/2014/main" xmlns:xdr="http://schemas.openxmlformats.org/drawingml/2006/spreadsheetDrawing" id="{DB8A0FCE-966F-4BC7-B378-A8D0545042CD}"/>
                </a:ext>
              </a:extLst>
            </p:cNvPr>
            <p:cNvSpPr txBox="1"/>
            <p:nvPr/>
          </p:nvSpPr>
          <p:spPr>
            <a:xfrm>
              <a:off x="1402080" y="830580"/>
              <a:ext cx="403860" cy="388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>
                  <a:solidFill>
                    <a:srgbClr val="FF0000"/>
                  </a:solidFill>
                </a:rPr>
                <a:t>14</a:t>
              </a:r>
              <a:endParaRPr lang="zh-CN" altLang="en-US" sz="1200">
                <a:solidFill>
                  <a:srgbClr val="FF0000"/>
                </a:solidFill>
              </a:endParaRPr>
            </a:p>
          </p:txBody>
        </p:sp>
        <p:sp>
          <p:nvSpPr>
            <p:cNvPr id="15" name="文本框 6">
              <a:extLst>
                <a:ext uri="{FF2B5EF4-FFF2-40B4-BE49-F238E27FC236}">
                  <a16:creationId xmlns:lc="http://schemas.openxmlformats.org/drawingml/2006/lockedCanvas" xmlns="" xmlns:a16="http://schemas.microsoft.com/office/drawing/2014/main" xmlns:xdr="http://schemas.openxmlformats.org/drawingml/2006/spreadsheetDrawing" id="{D7D931F0-0787-4D13-A544-90A770207B0E}"/>
                </a:ext>
              </a:extLst>
            </p:cNvPr>
            <p:cNvSpPr txBox="1"/>
            <p:nvPr/>
          </p:nvSpPr>
          <p:spPr>
            <a:xfrm>
              <a:off x="960120" y="1074420"/>
              <a:ext cx="403860" cy="388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>
                  <a:solidFill>
                    <a:srgbClr val="FF0000"/>
                  </a:solidFill>
                </a:rPr>
                <a:t>46</a:t>
              </a:r>
              <a:endParaRPr lang="zh-CN" altLang="en-US" sz="1200">
                <a:solidFill>
                  <a:srgbClr val="FF0000"/>
                </a:solidFill>
              </a:endParaRPr>
            </a:p>
          </p:txBody>
        </p:sp>
        <p:sp>
          <p:nvSpPr>
            <p:cNvPr id="16" name="文本框 7">
              <a:extLst>
                <a:ext uri="{FF2B5EF4-FFF2-40B4-BE49-F238E27FC236}">
                  <a16:creationId xmlns:lc="http://schemas.openxmlformats.org/drawingml/2006/lockedCanvas" xmlns="" xmlns:a16="http://schemas.microsoft.com/office/drawing/2014/main" xmlns:xdr="http://schemas.openxmlformats.org/drawingml/2006/spreadsheetDrawing" id="{F4289788-FE18-4995-BF28-EF22563B7AE5}"/>
                </a:ext>
              </a:extLst>
            </p:cNvPr>
            <p:cNvSpPr txBox="1"/>
            <p:nvPr/>
          </p:nvSpPr>
          <p:spPr>
            <a:xfrm>
              <a:off x="2567940" y="594360"/>
              <a:ext cx="388620" cy="388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>
                  <a:solidFill>
                    <a:srgbClr val="FF0000"/>
                  </a:solidFill>
                </a:rPr>
                <a:t>25</a:t>
              </a:r>
              <a:endParaRPr lang="zh-CN" altLang="en-US" sz="1200">
                <a:solidFill>
                  <a:srgbClr val="FF0000"/>
                </a:solidFill>
              </a:endParaRPr>
            </a:p>
          </p:txBody>
        </p:sp>
        <p:sp>
          <p:nvSpPr>
            <p:cNvPr id="17" name="文本框 8">
              <a:extLst>
                <a:ext uri="{FF2B5EF4-FFF2-40B4-BE49-F238E27FC236}">
                  <a16:creationId xmlns:lc="http://schemas.openxmlformats.org/drawingml/2006/lockedCanvas" xmlns="" xmlns:a16="http://schemas.microsoft.com/office/drawing/2014/main" xmlns:xdr="http://schemas.openxmlformats.org/drawingml/2006/spreadsheetDrawing" id="{9B6B3DDF-C2F9-446A-B7C8-3DC70C50A418}"/>
                </a:ext>
              </a:extLst>
            </p:cNvPr>
            <p:cNvSpPr txBox="1"/>
            <p:nvPr/>
          </p:nvSpPr>
          <p:spPr>
            <a:xfrm>
              <a:off x="2156460" y="845820"/>
              <a:ext cx="403860" cy="388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>
                  <a:solidFill>
                    <a:srgbClr val="FF0000"/>
                  </a:solidFill>
                </a:rPr>
                <a:t>12</a:t>
              </a:r>
              <a:endParaRPr lang="zh-CN" altLang="en-US" sz="1200">
                <a:solidFill>
                  <a:srgbClr val="FF0000"/>
                </a:solidFill>
              </a:endParaRPr>
            </a:p>
          </p:txBody>
        </p:sp>
        <p:sp>
          <p:nvSpPr>
            <p:cNvPr id="18" name="文本框 9">
              <a:extLst>
                <a:ext uri="{FF2B5EF4-FFF2-40B4-BE49-F238E27FC236}">
                  <a16:creationId xmlns:lc="http://schemas.openxmlformats.org/drawingml/2006/lockedCanvas" xmlns="" xmlns:a16="http://schemas.microsoft.com/office/drawing/2014/main" xmlns:xdr="http://schemas.openxmlformats.org/drawingml/2006/spreadsheetDrawing" id="{020C558E-2812-4CCE-B73A-1FCC33B29266}"/>
                </a:ext>
              </a:extLst>
            </p:cNvPr>
            <p:cNvSpPr txBox="1"/>
            <p:nvPr/>
          </p:nvSpPr>
          <p:spPr>
            <a:xfrm>
              <a:off x="1714500" y="1112520"/>
              <a:ext cx="403860" cy="388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>
                  <a:solidFill>
                    <a:srgbClr val="FF0000"/>
                  </a:solidFill>
                </a:rPr>
                <a:t>45</a:t>
              </a:r>
              <a:endParaRPr lang="zh-CN" altLang="en-US" sz="1200">
                <a:solidFill>
                  <a:srgbClr val="FF0000"/>
                </a:solidFill>
              </a:endParaRPr>
            </a:p>
          </p:txBody>
        </p:sp>
        <p:sp>
          <p:nvSpPr>
            <p:cNvPr id="19" name="文本框 10">
              <a:extLst>
                <a:ext uri="{FF2B5EF4-FFF2-40B4-BE49-F238E27FC236}">
                  <a16:creationId xmlns:lc="http://schemas.openxmlformats.org/drawingml/2006/lockedCanvas" xmlns="" xmlns:a16="http://schemas.microsoft.com/office/drawing/2014/main" xmlns:xdr="http://schemas.openxmlformats.org/drawingml/2006/spreadsheetDrawing" id="{742B5A04-2E4D-4E7C-BDCE-2E239360ECB5}"/>
                </a:ext>
              </a:extLst>
            </p:cNvPr>
            <p:cNvSpPr txBox="1"/>
            <p:nvPr/>
          </p:nvSpPr>
          <p:spPr>
            <a:xfrm>
              <a:off x="1356360" y="1348740"/>
              <a:ext cx="403860" cy="388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>
                  <a:solidFill>
                    <a:srgbClr val="FF0000"/>
                  </a:solidFill>
                </a:rPr>
                <a:t>37</a:t>
              </a:r>
              <a:endParaRPr lang="zh-CN" altLang="en-US" sz="1200">
                <a:solidFill>
                  <a:srgbClr val="FF0000"/>
                </a:solidFill>
              </a:endParaRPr>
            </a:p>
          </p:txBody>
        </p:sp>
        <p:sp>
          <p:nvSpPr>
            <p:cNvPr id="20" name="文本框 11">
              <a:extLst>
                <a:ext uri="{FF2B5EF4-FFF2-40B4-BE49-F238E27FC236}">
                  <a16:creationId xmlns:lc="http://schemas.openxmlformats.org/drawingml/2006/lockedCanvas" xmlns="" xmlns:a16="http://schemas.microsoft.com/office/drawing/2014/main" xmlns:xdr="http://schemas.openxmlformats.org/drawingml/2006/spreadsheetDrawing" id="{EF9C7BF7-6AA3-43DC-8FCC-929A58E87672}"/>
                </a:ext>
              </a:extLst>
            </p:cNvPr>
            <p:cNvSpPr txBox="1"/>
            <p:nvPr/>
          </p:nvSpPr>
          <p:spPr>
            <a:xfrm>
              <a:off x="2926080" y="845820"/>
              <a:ext cx="388620" cy="388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>
                  <a:solidFill>
                    <a:srgbClr val="FF0000"/>
                  </a:solidFill>
                </a:rPr>
                <a:t>32</a:t>
              </a:r>
              <a:endParaRPr lang="zh-CN" altLang="en-US" sz="1200">
                <a:solidFill>
                  <a:srgbClr val="FF0000"/>
                </a:solidFill>
              </a:endParaRPr>
            </a:p>
          </p:txBody>
        </p:sp>
        <p:sp>
          <p:nvSpPr>
            <p:cNvPr id="21" name="文本框 12">
              <a:extLst>
                <a:ext uri="{FF2B5EF4-FFF2-40B4-BE49-F238E27FC236}">
                  <a16:creationId xmlns:lc="http://schemas.openxmlformats.org/drawingml/2006/lockedCanvas" xmlns="" xmlns:a16="http://schemas.microsoft.com/office/drawing/2014/main" xmlns:xdr="http://schemas.openxmlformats.org/drawingml/2006/spreadsheetDrawing" id="{4F47ACBD-B161-49CD-896B-B556CED31461}"/>
                </a:ext>
              </a:extLst>
            </p:cNvPr>
            <p:cNvSpPr txBox="1"/>
            <p:nvPr/>
          </p:nvSpPr>
          <p:spPr>
            <a:xfrm>
              <a:off x="2514600" y="1097280"/>
              <a:ext cx="403860" cy="388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>
                  <a:solidFill>
                    <a:srgbClr val="FF0000"/>
                  </a:solidFill>
                </a:rPr>
                <a:t>2</a:t>
              </a:r>
              <a:endParaRPr lang="zh-CN" altLang="en-US" sz="1200">
                <a:solidFill>
                  <a:srgbClr val="FF0000"/>
                </a:solidFill>
              </a:endParaRPr>
            </a:p>
          </p:txBody>
        </p:sp>
        <p:sp>
          <p:nvSpPr>
            <p:cNvPr id="22" name="文本框 13">
              <a:extLst>
                <a:ext uri="{FF2B5EF4-FFF2-40B4-BE49-F238E27FC236}">
                  <a16:creationId xmlns:lc="http://schemas.openxmlformats.org/drawingml/2006/lockedCanvas" xmlns="" xmlns:a16="http://schemas.microsoft.com/office/drawing/2014/main" xmlns:xdr="http://schemas.openxmlformats.org/drawingml/2006/spreadsheetDrawing" id="{50A616F9-11C6-440F-8B28-FD47F70E8907}"/>
                </a:ext>
              </a:extLst>
            </p:cNvPr>
            <p:cNvSpPr txBox="1"/>
            <p:nvPr/>
          </p:nvSpPr>
          <p:spPr>
            <a:xfrm>
              <a:off x="2156460" y="1356360"/>
              <a:ext cx="403860" cy="388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>
                  <a:solidFill>
                    <a:srgbClr val="FF0000"/>
                  </a:solidFill>
                </a:rPr>
                <a:t>49</a:t>
              </a:r>
              <a:endParaRPr lang="zh-CN" altLang="en-US" sz="1200">
                <a:solidFill>
                  <a:srgbClr val="FF0000"/>
                </a:solidFill>
              </a:endParaRPr>
            </a:p>
          </p:txBody>
        </p:sp>
        <p:sp>
          <p:nvSpPr>
            <p:cNvPr id="23" name="文本框 14">
              <a:extLst>
                <a:ext uri="{FF2B5EF4-FFF2-40B4-BE49-F238E27FC236}">
                  <a16:creationId xmlns:lc="http://schemas.openxmlformats.org/drawingml/2006/lockedCanvas" xmlns="" xmlns:a16="http://schemas.microsoft.com/office/drawing/2014/main" xmlns:xdr="http://schemas.openxmlformats.org/drawingml/2006/spreadsheetDrawing" id="{5BDB76D4-D25C-48B7-B1FF-F097F531C35A}"/>
                </a:ext>
              </a:extLst>
            </p:cNvPr>
            <p:cNvSpPr txBox="1"/>
            <p:nvPr/>
          </p:nvSpPr>
          <p:spPr>
            <a:xfrm>
              <a:off x="1691640" y="1699260"/>
              <a:ext cx="403860" cy="388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>
                  <a:solidFill>
                    <a:srgbClr val="FF0000"/>
                  </a:solidFill>
                </a:rPr>
                <a:t>40</a:t>
              </a:r>
              <a:endParaRPr lang="zh-CN" altLang="en-US" sz="1200">
                <a:solidFill>
                  <a:srgbClr val="FF0000"/>
                </a:solidFill>
              </a:endParaRPr>
            </a:p>
          </p:txBody>
        </p:sp>
        <p:sp>
          <p:nvSpPr>
            <p:cNvPr id="24" name="文本框 15">
              <a:extLst>
                <a:ext uri="{FF2B5EF4-FFF2-40B4-BE49-F238E27FC236}">
                  <a16:creationId xmlns:lc="http://schemas.openxmlformats.org/drawingml/2006/lockedCanvas" xmlns="" xmlns:a16="http://schemas.microsoft.com/office/drawing/2014/main" xmlns:xdr="http://schemas.openxmlformats.org/drawingml/2006/spreadsheetDrawing" id="{0F235694-E8A4-4672-9816-72564D312CE8}"/>
                </a:ext>
              </a:extLst>
            </p:cNvPr>
            <p:cNvSpPr txBox="1"/>
            <p:nvPr/>
          </p:nvSpPr>
          <p:spPr>
            <a:xfrm>
              <a:off x="3352800" y="1074420"/>
              <a:ext cx="388620" cy="388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>
                  <a:solidFill>
                    <a:srgbClr val="FF0000"/>
                  </a:solidFill>
                </a:rPr>
                <a:t>50</a:t>
              </a:r>
              <a:endParaRPr lang="zh-CN" altLang="en-US" sz="1200">
                <a:solidFill>
                  <a:srgbClr val="FF0000"/>
                </a:solidFill>
              </a:endParaRPr>
            </a:p>
          </p:txBody>
        </p:sp>
        <p:sp>
          <p:nvSpPr>
            <p:cNvPr id="25" name="文本框 16">
              <a:extLst>
                <a:ext uri="{FF2B5EF4-FFF2-40B4-BE49-F238E27FC236}">
                  <a16:creationId xmlns:lc="http://schemas.openxmlformats.org/drawingml/2006/lockedCanvas" xmlns="" xmlns:a16="http://schemas.microsoft.com/office/drawing/2014/main" xmlns:xdr="http://schemas.openxmlformats.org/drawingml/2006/spreadsheetDrawing" id="{FE6EA001-404C-447E-B803-AEF527BA6595}"/>
                </a:ext>
              </a:extLst>
            </p:cNvPr>
            <p:cNvSpPr txBox="1"/>
            <p:nvPr/>
          </p:nvSpPr>
          <p:spPr>
            <a:xfrm>
              <a:off x="2941320" y="1325880"/>
              <a:ext cx="403860" cy="388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>
                  <a:solidFill>
                    <a:srgbClr val="FF0000"/>
                  </a:solidFill>
                </a:rPr>
                <a:t>31</a:t>
              </a:r>
              <a:endParaRPr lang="zh-CN" altLang="en-US" sz="1200">
                <a:solidFill>
                  <a:srgbClr val="FF0000"/>
                </a:solidFill>
              </a:endParaRPr>
            </a:p>
          </p:txBody>
        </p:sp>
        <p:sp>
          <p:nvSpPr>
            <p:cNvPr id="26" name="文本框 17">
              <a:extLst>
                <a:ext uri="{FF2B5EF4-FFF2-40B4-BE49-F238E27FC236}">
                  <a16:creationId xmlns:lc="http://schemas.openxmlformats.org/drawingml/2006/lockedCanvas" xmlns="" xmlns:a16="http://schemas.microsoft.com/office/drawing/2014/main" xmlns:xdr="http://schemas.openxmlformats.org/drawingml/2006/spreadsheetDrawing" id="{7B3226CA-097E-45A8-8ED6-69910117B379}"/>
                </a:ext>
              </a:extLst>
            </p:cNvPr>
            <p:cNvSpPr txBox="1"/>
            <p:nvPr/>
          </p:nvSpPr>
          <p:spPr>
            <a:xfrm>
              <a:off x="2583180" y="1584960"/>
              <a:ext cx="403860" cy="388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>
                  <a:solidFill>
                    <a:srgbClr val="FF0000"/>
                  </a:solidFill>
                </a:rPr>
                <a:t>4</a:t>
              </a:r>
              <a:endParaRPr lang="zh-CN" altLang="en-US" sz="1200">
                <a:solidFill>
                  <a:srgbClr val="FF0000"/>
                </a:solidFill>
              </a:endParaRPr>
            </a:p>
          </p:txBody>
        </p:sp>
        <p:sp>
          <p:nvSpPr>
            <p:cNvPr id="27" name="文本框 18">
              <a:extLst>
                <a:ext uri="{FF2B5EF4-FFF2-40B4-BE49-F238E27FC236}">
                  <a16:creationId xmlns:lc="http://schemas.openxmlformats.org/drawingml/2006/lockedCanvas" xmlns="" xmlns:a16="http://schemas.microsoft.com/office/drawing/2014/main" xmlns:xdr="http://schemas.openxmlformats.org/drawingml/2006/spreadsheetDrawing" id="{E947D960-DD6A-4A95-BE48-F1D6200340A3}"/>
                </a:ext>
              </a:extLst>
            </p:cNvPr>
            <p:cNvSpPr txBox="1"/>
            <p:nvPr/>
          </p:nvSpPr>
          <p:spPr>
            <a:xfrm>
              <a:off x="2141220" y="1828800"/>
              <a:ext cx="403860" cy="388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>
                  <a:solidFill>
                    <a:srgbClr val="FF0000"/>
                  </a:solidFill>
                </a:rPr>
                <a:t>11</a:t>
              </a:r>
              <a:endParaRPr lang="zh-CN" altLang="en-US" sz="1200">
                <a:solidFill>
                  <a:srgbClr val="FF0000"/>
                </a:solidFill>
              </a:endParaRPr>
            </a:p>
          </p:txBody>
        </p:sp>
        <p:sp>
          <p:nvSpPr>
            <p:cNvPr id="28" name="文本框 19">
              <a:extLst>
                <a:ext uri="{FF2B5EF4-FFF2-40B4-BE49-F238E27FC236}">
                  <a16:creationId xmlns:lc="http://schemas.openxmlformats.org/drawingml/2006/lockedCanvas" xmlns="" xmlns:a16="http://schemas.microsoft.com/office/drawing/2014/main" xmlns:xdr="http://schemas.openxmlformats.org/drawingml/2006/spreadsheetDrawing" id="{05A1DABF-1BAC-40FF-A245-97AB9E64860D}"/>
                </a:ext>
              </a:extLst>
            </p:cNvPr>
            <p:cNvSpPr txBox="1"/>
            <p:nvPr/>
          </p:nvSpPr>
          <p:spPr>
            <a:xfrm>
              <a:off x="3710940" y="1379220"/>
              <a:ext cx="388620" cy="388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>
                  <a:solidFill>
                    <a:srgbClr val="FF0000"/>
                  </a:solidFill>
                </a:rPr>
                <a:t>18</a:t>
              </a:r>
              <a:endParaRPr lang="zh-CN" altLang="en-US" sz="1200">
                <a:solidFill>
                  <a:srgbClr val="FF0000"/>
                </a:solidFill>
              </a:endParaRPr>
            </a:p>
          </p:txBody>
        </p:sp>
        <p:sp>
          <p:nvSpPr>
            <p:cNvPr id="29" name="文本框 20">
              <a:extLst>
                <a:ext uri="{FF2B5EF4-FFF2-40B4-BE49-F238E27FC236}">
                  <a16:creationId xmlns:lc="http://schemas.openxmlformats.org/drawingml/2006/lockedCanvas" xmlns="" xmlns:a16="http://schemas.microsoft.com/office/drawing/2014/main" xmlns:xdr="http://schemas.openxmlformats.org/drawingml/2006/spreadsheetDrawing" id="{48BF2904-306B-4FB9-80A1-34D8EC6B96B9}"/>
                </a:ext>
              </a:extLst>
            </p:cNvPr>
            <p:cNvSpPr txBox="1"/>
            <p:nvPr/>
          </p:nvSpPr>
          <p:spPr>
            <a:xfrm>
              <a:off x="3299460" y="1630680"/>
              <a:ext cx="403860" cy="388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>
                  <a:solidFill>
                    <a:srgbClr val="FF0000"/>
                  </a:solidFill>
                </a:rPr>
                <a:t>47</a:t>
              </a:r>
              <a:endParaRPr lang="zh-CN" altLang="en-US" sz="1200">
                <a:solidFill>
                  <a:srgbClr val="FF0000"/>
                </a:solidFill>
              </a:endParaRPr>
            </a:p>
          </p:txBody>
        </p:sp>
        <p:sp>
          <p:nvSpPr>
            <p:cNvPr id="30" name="文本框 21">
              <a:extLst>
                <a:ext uri="{FF2B5EF4-FFF2-40B4-BE49-F238E27FC236}">
                  <a16:creationId xmlns:lc="http://schemas.openxmlformats.org/drawingml/2006/lockedCanvas" xmlns="" xmlns:a16="http://schemas.microsoft.com/office/drawing/2014/main" xmlns:xdr="http://schemas.openxmlformats.org/drawingml/2006/spreadsheetDrawing" id="{A0726982-53F2-4452-AA30-697976731436}"/>
                </a:ext>
              </a:extLst>
            </p:cNvPr>
            <p:cNvSpPr txBox="1"/>
            <p:nvPr/>
          </p:nvSpPr>
          <p:spPr>
            <a:xfrm>
              <a:off x="2941320" y="1889760"/>
              <a:ext cx="403860" cy="388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>
                  <a:solidFill>
                    <a:srgbClr val="FF0000"/>
                  </a:solidFill>
                </a:rPr>
                <a:t>3</a:t>
              </a:r>
              <a:endParaRPr lang="zh-CN" altLang="en-US" sz="1200">
                <a:solidFill>
                  <a:srgbClr val="FF0000"/>
                </a:solidFill>
              </a:endParaRPr>
            </a:p>
          </p:txBody>
        </p:sp>
        <p:sp>
          <p:nvSpPr>
            <p:cNvPr id="31" name="文本框 22">
              <a:extLst>
                <a:ext uri="{FF2B5EF4-FFF2-40B4-BE49-F238E27FC236}">
                  <a16:creationId xmlns:lc="http://schemas.openxmlformats.org/drawingml/2006/lockedCanvas" xmlns="" xmlns:a16="http://schemas.microsoft.com/office/drawing/2014/main" xmlns:xdr="http://schemas.openxmlformats.org/drawingml/2006/spreadsheetDrawing" id="{ADFF411E-E1D0-4ED4-BB5D-2F1844E95BD9}"/>
                </a:ext>
              </a:extLst>
            </p:cNvPr>
            <p:cNvSpPr txBox="1"/>
            <p:nvPr/>
          </p:nvSpPr>
          <p:spPr>
            <a:xfrm>
              <a:off x="2499360" y="2133600"/>
              <a:ext cx="403860" cy="388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>
                  <a:solidFill>
                    <a:srgbClr val="FF0000"/>
                  </a:solidFill>
                </a:rPr>
                <a:t>36</a:t>
              </a:r>
              <a:endParaRPr lang="zh-CN" altLang="en-US" sz="1200">
                <a:solidFill>
                  <a:srgbClr val="FF0000"/>
                </a:solidFill>
              </a:endParaRPr>
            </a:p>
          </p:txBody>
        </p:sp>
        <p:sp>
          <p:nvSpPr>
            <p:cNvPr id="32" name="文本框 23">
              <a:extLst>
                <a:ext uri="{FF2B5EF4-FFF2-40B4-BE49-F238E27FC236}">
                  <a16:creationId xmlns:lc="http://schemas.openxmlformats.org/drawingml/2006/lockedCanvas" xmlns="" xmlns:a16="http://schemas.microsoft.com/office/drawing/2014/main" xmlns:xdr="http://schemas.openxmlformats.org/drawingml/2006/spreadsheetDrawing" id="{536B03CB-D9EB-4D1C-8A11-28A7D28948F3}"/>
                </a:ext>
              </a:extLst>
            </p:cNvPr>
            <p:cNvSpPr txBox="1"/>
            <p:nvPr/>
          </p:nvSpPr>
          <p:spPr>
            <a:xfrm>
              <a:off x="4091940" y="1615440"/>
              <a:ext cx="388620" cy="388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>
                  <a:solidFill>
                    <a:srgbClr val="FF0000"/>
                  </a:solidFill>
                </a:rPr>
                <a:t>15</a:t>
              </a:r>
              <a:endParaRPr lang="zh-CN" altLang="en-US" sz="1200">
                <a:solidFill>
                  <a:srgbClr val="FF0000"/>
                </a:solidFill>
              </a:endParaRPr>
            </a:p>
          </p:txBody>
        </p:sp>
        <p:sp>
          <p:nvSpPr>
            <p:cNvPr id="33" name="文本框 24">
              <a:extLst>
                <a:ext uri="{FF2B5EF4-FFF2-40B4-BE49-F238E27FC236}">
                  <a16:creationId xmlns:lc="http://schemas.openxmlformats.org/drawingml/2006/lockedCanvas" xmlns="" xmlns:a16="http://schemas.microsoft.com/office/drawing/2014/main" xmlns:xdr="http://schemas.openxmlformats.org/drawingml/2006/spreadsheetDrawing" id="{B27210EE-8DB2-406C-88C2-54133A1B0246}"/>
                </a:ext>
              </a:extLst>
            </p:cNvPr>
            <p:cNvSpPr txBox="1"/>
            <p:nvPr/>
          </p:nvSpPr>
          <p:spPr>
            <a:xfrm>
              <a:off x="3680460" y="1866900"/>
              <a:ext cx="403860" cy="388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>
                  <a:solidFill>
                    <a:srgbClr val="FF0000"/>
                  </a:solidFill>
                </a:rPr>
                <a:t>29</a:t>
              </a:r>
              <a:endParaRPr lang="zh-CN" altLang="en-US" sz="1200">
                <a:solidFill>
                  <a:srgbClr val="FF0000"/>
                </a:solidFill>
              </a:endParaRPr>
            </a:p>
          </p:txBody>
        </p:sp>
        <p:sp>
          <p:nvSpPr>
            <p:cNvPr id="34" name="文本框 25">
              <a:extLst>
                <a:ext uri="{FF2B5EF4-FFF2-40B4-BE49-F238E27FC236}">
                  <a16:creationId xmlns:lc="http://schemas.openxmlformats.org/drawingml/2006/lockedCanvas" xmlns="" xmlns:a16="http://schemas.microsoft.com/office/drawing/2014/main" xmlns:xdr="http://schemas.openxmlformats.org/drawingml/2006/spreadsheetDrawing" id="{D220C5B9-8CB7-41F0-9B0E-4BEAA35C38D2}"/>
                </a:ext>
              </a:extLst>
            </p:cNvPr>
            <p:cNvSpPr txBox="1"/>
            <p:nvPr/>
          </p:nvSpPr>
          <p:spPr>
            <a:xfrm>
              <a:off x="3322320" y="2125980"/>
              <a:ext cx="403860" cy="388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>
                  <a:solidFill>
                    <a:srgbClr val="FF0000"/>
                  </a:solidFill>
                </a:rPr>
                <a:t>20</a:t>
              </a:r>
              <a:endParaRPr lang="zh-CN" altLang="en-US" sz="1200">
                <a:solidFill>
                  <a:srgbClr val="FF0000"/>
                </a:solidFill>
              </a:endParaRPr>
            </a:p>
          </p:txBody>
        </p:sp>
        <p:sp>
          <p:nvSpPr>
            <p:cNvPr id="35" name="文本框 26">
              <a:extLst>
                <a:ext uri="{FF2B5EF4-FFF2-40B4-BE49-F238E27FC236}">
                  <a16:creationId xmlns:lc="http://schemas.openxmlformats.org/drawingml/2006/lockedCanvas" xmlns="" xmlns:a16="http://schemas.microsoft.com/office/drawing/2014/main" xmlns:xdr="http://schemas.openxmlformats.org/drawingml/2006/spreadsheetDrawing" id="{FAC634C3-D841-4D32-B568-E8AE20CB4E75}"/>
                </a:ext>
              </a:extLst>
            </p:cNvPr>
            <p:cNvSpPr txBox="1"/>
            <p:nvPr/>
          </p:nvSpPr>
          <p:spPr>
            <a:xfrm>
              <a:off x="2880360" y="2369820"/>
              <a:ext cx="403860" cy="388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 dirty="0">
                  <a:solidFill>
                    <a:srgbClr val="FF0000"/>
                  </a:solidFill>
                </a:rPr>
                <a:t>41</a:t>
              </a:r>
              <a:endParaRPr lang="zh-CN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36" name="文本框 27">
              <a:extLst>
                <a:ext uri="{FF2B5EF4-FFF2-40B4-BE49-F238E27FC236}">
                  <a16:creationId xmlns:lc="http://schemas.openxmlformats.org/drawingml/2006/lockedCanvas" xmlns="" xmlns:a16="http://schemas.microsoft.com/office/drawing/2014/main" xmlns:xdr="http://schemas.openxmlformats.org/drawingml/2006/spreadsheetDrawing" id="{2FD93F17-AB15-4FF5-84F9-6F82449A4CF7}"/>
                </a:ext>
              </a:extLst>
            </p:cNvPr>
            <p:cNvSpPr txBox="1"/>
            <p:nvPr/>
          </p:nvSpPr>
          <p:spPr>
            <a:xfrm>
              <a:off x="4389120" y="1821180"/>
              <a:ext cx="388620" cy="388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>
                  <a:solidFill>
                    <a:srgbClr val="FF0000"/>
                  </a:solidFill>
                </a:rPr>
                <a:t>48</a:t>
              </a:r>
              <a:endParaRPr lang="zh-CN" altLang="en-US" sz="1200">
                <a:solidFill>
                  <a:srgbClr val="FF0000"/>
                </a:solidFill>
              </a:endParaRPr>
            </a:p>
          </p:txBody>
        </p:sp>
        <p:sp>
          <p:nvSpPr>
            <p:cNvPr id="37" name="文本框 28">
              <a:extLst>
                <a:ext uri="{FF2B5EF4-FFF2-40B4-BE49-F238E27FC236}">
                  <a16:creationId xmlns:lc="http://schemas.openxmlformats.org/drawingml/2006/lockedCanvas" xmlns="" xmlns:a16="http://schemas.microsoft.com/office/drawing/2014/main" xmlns:xdr="http://schemas.openxmlformats.org/drawingml/2006/spreadsheetDrawing" id="{C3E49048-97E6-424C-A554-47E74D7F7D7F}"/>
                </a:ext>
              </a:extLst>
            </p:cNvPr>
            <p:cNvSpPr txBox="1"/>
            <p:nvPr/>
          </p:nvSpPr>
          <p:spPr>
            <a:xfrm>
              <a:off x="4053840" y="2080260"/>
              <a:ext cx="403860" cy="388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>
                  <a:solidFill>
                    <a:srgbClr val="FF0000"/>
                  </a:solidFill>
                </a:rPr>
                <a:t>13</a:t>
              </a:r>
              <a:endParaRPr lang="zh-CN" altLang="en-US" sz="1200">
                <a:solidFill>
                  <a:srgbClr val="FF0000"/>
                </a:solidFill>
              </a:endParaRPr>
            </a:p>
          </p:txBody>
        </p:sp>
        <p:sp>
          <p:nvSpPr>
            <p:cNvPr id="38" name="文本框 29">
              <a:extLst>
                <a:ext uri="{FF2B5EF4-FFF2-40B4-BE49-F238E27FC236}">
                  <a16:creationId xmlns:lc="http://schemas.openxmlformats.org/drawingml/2006/lockedCanvas" xmlns="" xmlns:a16="http://schemas.microsoft.com/office/drawing/2014/main" xmlns:xdr="http://schemas.openxmlformats.org/drawingml/2006/spreadsheetDrawing" id="{AC33B974-1F92-4F03-A5B9-F59A1DF6DB7E}"/>
                </a:ext>
              </a:extLst>
            </p:cNvPr>
            <p:cNvSpPr txBox="1"/>
            <p:nvPr/>
          </p:nvSpPr>
          <p:spPr>
            <a:xfrm>
              <a:off x="3756660" y="2369820"/>
              <a:ext cx="403860" cy="388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>
                  <a:solidFill>
                    <a:srgbClr val="FF0000"/>
                  </a:solidFill>
                </a:rPr>
                <a:t>21</a:t>
              </a:r>
              <a:endParaRPr lang="zh-CN" altLang="en-US" sz="1200">
                <a:solidFill>
                  <a:srgbClr val="FF0000"/>
                </a:solidFill>
              </a:endParaRPr>
            </a:p>
          </p:txBody>
        </p:sp>
        <p:sp>
          <p:nvSpPr>
            <p:cNvPr id="39" name="文本框 30">
              <a:extLst>
                <a:ext uri="{FF2B5EF4-FFF2-40B4-BE49-F238E27FC236}">
                  <a16:creationId xmlns:lc="http://schemas.openxmlformats.org/drawingml/2006/lockedCanvas" xmlns="" xmlns:a16="http://schemas.microsoft.com/office/drawing/2014/main" xmlns:xdr="http://schemas.openxmlformats.org/drawingml/2006/spreadsheetDrawing" id="{A9EC5416-CC1F-4B0A-82F2-98FAFB0A87BC}"/>
                </a:ext>
              </a:extLst>
            </p:cNvPr>
            <p:cNvSpPr txBox="1"/>
            <p:nvPr/>
          </p:nvSpPr>
          <p:spPr>
            <a:xfrm>
              <a:off x="3299460" y="2590800"/>
              <a:ext cx="403860" cy="388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>
                  <a:solidFill>
                    <a:srgbClr val="FF0000"/>
                  </a:solidFill>
                </a:rPr>
                <a:t>22</a:t>
              </a:r>
              <a:endParaRPr lang="zh-CN" altLang="en-US" sz="1200">
                <a:solidFill>
                  <a:srgbClr val="FF0000"/>
                </a:solidFill>
              </a:endParaRPr>
            </a:p>
          </p:txBody>
        </p:sp>
        <p:sp>
          <p:nvSpPr>
            <p:cNvPr id="40" name="文本框 31">
              <a:extLst>
                <a:ext uri="{FF2B5EF4-FFF2-40B4-BE49-F238E27FC236}">
                  <a16:creationId xmlns:lc="http://schemas.openxmlformats.org/drawingml/2006/lockedCanvas" xmlns="" xmlns:a16="http://schemas.microsoft.com/office/drawing/2014/main" xmlns:xdr="http://schemas.openxmlformats.org/drawingml/2006/spreadsheetDrawing" id="{0E556861-479A-42BD-8411-1F62B1810A56}"/>
                </a:ext>
              </a:extLst>
            </p:cNvPr>
            <p:cNvSpPr txBox="1"/>
            <p:nvPr/>
          </p:nvSpPr>
          <p:spPr>
            <a:xfrm>
              <a:off x="4838700" y="2110740"/>
              <a:ext cx="388620" cy="388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>
                  <a:solidFill>
                    <a:srgbClr val="FF0000"/>
                  </a:solidFill>
                </a:rPr>
                <a:t>19</a:t>
              </a:r>
              <a:endParaRPr lang="zh-CN" altLang="en-US" sz="1200">
                <a:solidFill>
                  <a:srgbClr val="FF0000"/>
                </a:solidFill>
              </a:endParaRPr>
            </a:p>
          </p:txBody>
        </p:sp>
        <p:sp>
          <p:nvSpPr>
            <p:cNvPr id="41" name="文本框 32">
              <a:extLst>
                <a:ext uri="{FF2B5EF4-FFF2-40B4-BE49-F238E27FC236}">
                  <a16:creationId xmlns:lc="http://schemas.openxmlformats.org/drawingml/2006/lockedCanvas" xmlns="" xmlns:a16="http://schemas.microsoft.com/office/drawing/2014/main" xmlns:xdr="http://schemas.openxmlformats.org/drawingml/2006/spreadsheetDrawing" id="{853684BC-DEE0-4BFF-AD86-100CE052424F}"/>
                </a:ext>
              </a:extLst>
            </p:cNvPr>
            <p:cNvSpPr txBox="1"/>
            <p:nvPr/>
          </p:nvSpPr>
          <p:spPr>
            <a:xfrm>
              <a:off x="4503420" y="2362200"/>
              <a:ext cx="403860" cy="388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>
                  <a:solidFill>
                    <a:srgbClr val="FF0000"/>
                  </a:solidFill>
                </a:rPr>
                <a:t>39</a:t>
              </a:r>
              <a:endParaRPr lang="zh-CN" altLang="en-US" sz="1200">
                <a:solidFill>
                  <a:srgbClr val="FF0000"/>
                </a:solidFill>
              </a:endParaRPr>
            </a:p>
          </p:txBody>
        </p:sp>
        <p:sp>
          <p:nvSpPr>
            <p:cNvPr id="42" name="文本框 33">
              <a:extLst>
                <a:ext uri="{FF2B5EF4-FFF2-40B4-BE49-F238E27FC236}">
                  <a16:creationId xmlns:lc="http://schemas.openxmlformats.org/drawingml/2006/lockedCanvas" xmlns="" xmlns:a16="http://schemas.microsoft.com/office/drawing/2014/main" xmlns:xdr="http://schemas.openxmlformats.org/drawingml/2006/spreadsheetDrawing" id="{8AB57A7B-DB74-46FE-8CE5-0390AAB840A6}"/>
                </a:ext>
              </a:extLst>
            </p:cNvPr>
            <p:cNvSpPr txBox="1"/>
            <p:nvPr/>
          </p:nvSpPr>
          <p:spPr>
            <a:xfrm>
              <a:off x="4069080" y="2621280"/>
              <a:ext cx="403860" cy="388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>
                  <a:solidFill>
                    <a:srgbClr val="FF0000"/>
                  </a:solidFill>
                </a:rPr>
                <a:t>42</a:t>
              </a:r>
              <a:endParaRPr lang="zh-CN" altLang="en-US" sz="1200">
                <a:solidFill>
                  <a:srgbClr val="FF0000"/>
                </a:solidFill>
              </a:endParaRPr>
            </a:p>
          </p:txBody>
        </p:sp>
        <p:sp>
          <p:nvSpPr>
            <p:cNvPr id="43" name="文本框 34">
              <a:extLst>
                <a:ext uri="{FF2B5EF4-FFF2-40B4-BE49-F238E27FC236}">
                  <a16:creationId xmlns:lc="http://schemas.openxmlformats.org/drawingml/2006/lockedCanvas" xmlns="" xmlns:a16="http://schemas.microsoft.com/office/drawing/2014/main" xmlns:xdr="http://schemas.openxmlformats.org/drawingml/2006/spreadsheetDrawing" id="{90130E85-6791-4313-8B3A-F494896B1C05}"/>
                </a:ext>
              </a:extLst>
            </p:cNvPr>
            <p:cNvSpPr txBox="1"/>
            <p:nvPr/>
          </p:nvSpPr>
          <p:spPr>
            <a:xfrm>
              <a:off x="3627120" y="2865120"/>
              <a:ext cx="403860" cy="388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>
                  <a:solidFill>
                    <a:srgbClr val="FF0000"/>
                  </a:solidFill>
                </a:rPr>
                <a:t>10</a:t>
              </a:r>
              <a:endParaRPr lang="zh-CN" altLang="en-US" sz="1200">
                <a:solidFill>
                  <a:srgbClr val="FF0000"/>
                </a:solidFill>
              </a:endParaRPr>
            </a:p>
          </p:txBody>
        </p:sp>
        <p:sp>
          <p:nvSpPr>
            <p:cNvPr id="44" name="文本框 35">
              <a:extLst>
                <a:ext uri="{FF2B5EF4-FFF2-40B4-BE49-F238E27FC236}">
                  <a16:creationId xmlns:lc="http://schemas.openxmlformats.org/drawingml/2006/lockedCanvas" xmlns="" xmlns:a16="http://schemas.microsoft.com/office/drawing/2014/main" xmlns:xdr="http://schemas.openxmlformats.org/drawingml/2006/spreadsheetDrawing" id="{BCE12431-1C46-40AF-BEE3-099F27D00F0D}"/>
                </a:ext>
              </a:extLst>
            </p:cNvPr>
            <p:cNvSpPr txBox="1"/>
            <p:nvPr/>
          </p:nvSpPr>
          <p:spPr>
            <a:xfrm>
              <a:off x="4130040" y="3108960"/>
              <a:ext cx="403860" cy="388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>
                  <a:solidFill>
                    <a:srgbClr val="FF0000"/>
                  </a:solidFill>
                </a:rPr>
                <a:t>17</a:t>
              </a:r>
              <a:endParaRPr lang="zh-CN" altLang="en-US" sz="1200">
                <a:solidFill>
                  <a:srgbClr val="FF0000"/>
                </a:solidFill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1211174" y="4477575"/>
            <a:ext cx="306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中心位置</a:t>
            </a:r>
            <a:r>
              <a:rPr lang="zh-CN" altLang="en-US" dirty="0" smtClean="0">
                <a:sym typeface="Wingdings" panose="05000000000000000000" pitchFamily="2" charset="2"/>
              </a:rPr>
              <a:t>：</a:t>
            </a:r>
            <a:r>
              <a:rPr lang="en-US" altLang="zh-CN" dirty="0" smtClean="0">
                <a:sym typeface="Wingdings" panose="05000000000000000000" pitchFamily="2" charset="2"/>
              </a:rPr>
              <a:t>(-21.34</a:t>
            </a:r>
            <a:r>
              <a:rPr lang="zh-CN" altLang="en-US" dirty="0" smtClean="0">
                <a:sym typeface="Wingdings" panose="05000000000000000000" pitchFamily="2" charset="2"/>
              </a:rPr>
              <a:t>，</a:t>
            </a:r>
            <a:r>
              <a:rPr lang="en-US" altLang="zh-CN" dirty="0" smtClean="0">
                <a:sym typeface="Wingdings" panose="05000000000000000000" pitchFamily="2" charset="2"/>
              </a:rPr>
              <a:t>-1.817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46" name="矩形 2"/>
          <p:cNvSpPr>
            <a:spLocks noChangeArrowheads="1"/>
          </p:cNvSpPr>
          <p:nvPr/>
        </p:nvSpPr>
        <p:spPr bwMode="auto">
          <a:xfrm>
            <a:off x="6549811" y="1981533"/>
            <a:ext cx="45720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强相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互作用模型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EPOSE,FLUKA</a:t>
            </a:r>
            <a:endParaRPr lang="en-US" altLang="zh-CN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549811" y="2618030"/>
            <a:ext cx="240322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天顶角范围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0-70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</a:p>
        </p:txBody>
      </p:sp>
      <p:sp>
        <p:nvSpPr>
          <p:cNvPr id="48" name="矩形 47"/>
          <p:cNvSpPr/>
          <p:nvPr/>
        </p:nvSpPr>
        <p:spPr>
          <a:xfrm>
            <a:off x="6562840" y="2949464"/>
            <a:ext cx="288412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位置坐标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：稻城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(4424m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9" name="矩形 48"/>
          <p:cNvSpPr/>
          <p:nvPr/>
        </p:nvSpPr>
        <p:spPr>
          <a:xfrm>
            <a:off x="6562840" y="3282942"/>
            <a:ext cx="328814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成份 ：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P,He,Fe,CNO,MgAlSi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549811" y="2299560"/>
            <a:ext cx="315327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能量范围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100GeV-10PeV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620747" y="1502673"/>
            <a:ext cx="2215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/>
              <a:t>CORSIKA</a:t>
            </a:r>
            <a:r>
              <a:rPr lang="zh-CN" altLang="en-US" sz="2800" b="1" dirty="0" smtClean="0"/>
              <a:t>模拟</a:t>
            </a:r>
            <a:endParaRPr lang="zh-CN" altLang="en-US" sz="2800" b="1" dirty="0"/>
          </a:p>
        </p:txBody>
      </p:sp>
      <p:sp>
        <p:nvSpPr>
          <p:cNvPr id="52" name="文本框 9"/>
          <p:cNvSpPr txBox="1"/>
          <p:nvPr/>
        </p:nvSpPr>
        <p:spPr>
          <a:xfrm>
            <a:off x="6620747" y="3744156"/>
            <a:ext cx="24733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/>
              <a:t>G4KM2A</a:t>
            </a:r>
            <a:r>
              <a:rPr lang="zh-CN" altLang="en-US" b="1" dirty="0" smtClean="0"/>
              <a:t>投点半径：</a:t>
            </a:r>
            <a:endParaRPr lang="en-US" altLang="zh-CN" b="1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300m@100GeV-100TeV                                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600m@100TeV-1PeV                                    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  1200m@1PeV-10PeV</a:t>
            </a:r>
            <a:endParaRPr lang="zh-CN" alt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709928" y="5486400"/>
            <a:ext cx="387958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500" dirty="0" smtClean="0"/>
              <a:t>运行时间：</a:t>
            </a:r>
            <a:r>
              <a:rPr lang="en-US" altLang="zh-CN" sz="2500" dirty="0" smtClean="0"/>
              <a:t>2018</a:t>
            </a:r>
            <a:r>
              <a:rPr lang="zh-CN" altLang="en-US" sz="2500" dirty="0" smtClean="0"/>
              <a:t>年</a:t>
            </a:r>
            <a:r>
              <a:rPr lang="en-US" altLang="zh-CN" sz="2500" dirty="0" smtClean="0"/>
              <a:t>2</a:t>
            </a:r>
            <a:r>
              <a:rPr lang="zh-CN" altLang="en-US" sz="2500" dirty="0" smtClean="0"/>
              <a:t>月至今</a:t>
            </a:r>
            <a:endParaRPr lang="zh-CN" altLang="en-US" sz="2500" dirty="0"/>
          </a:p>
        </p:txBody>
      </p:sp>
    </p:spTree>
    <p:extLst>
      <p:ext uri="{BB962C8B-B14F-4D97-AF65-F5344CB8AC3E}">
        <p14:creationId xmlns="" xmlns:p14="http://schemas.microsoft.com/office/powerpoint/2010/main" val="1042141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5278" y="1453706"/>
            <a:ext cx="5060442" cy="356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直接连接符 4"/>
          <p:cNvCxnSpPr/>
          <p:nvPr/>
        </p:nvCxnSpPr>
        <p:spPr>
          <a:xfrm flipV="1">
            <a:off x="1586752" y="1256692"/>
            <a:ext cx="8362800" cy="1928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1586752" y="1193940"/>
            <a:ext cx="8362800" cy="1928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17" y="42523"/>
            <a:ext cx="1219279" cy="1347512"/>
          </a:xfrm>
          <a:prstGeom prst="rect">
            <a:avLst/>
          </a:prstGeom>
        </p:spPr>
      </p:pic>
      <p:sp>
        <p:nvSpPr>
          <p:cNvPr id="8" name="文本框 6"/>
          <p:cNvSpPr txBox="1"/>
          <p:nvPr/>
        </p:nvSpPr>
        <p:spPr>
          <a:xfrm>
            <a:off x="3628885" y="400808"/>
            <a:ext cx="459933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dirty="0" smtClean="0">
                <a:solidFill>
                  <a:srgbClr val="C00000"/>
                </a:solidFill>
              </a:rPr>
              <a:t>2.1  33</a:t>
            </a:r>
            <a:r>
              <a:rPr lang="zh-CN" altLang="en-US" sz="3500" dirty="0" smtClean="0">
                <a:solidFill>
                  <a:srgbClr val="C00000"/>
                </a:solidFill>
              </a:rPr>
              <a:t>个</a:t>
            </a:r>
            <a:r>
              <a:rPr lang="en-US" altLang="zh-CN" sz="3500" dirty="0" smtClean="0">
                <a:solidFill>
                  <a:srgbClr val="C00000"/>
                </a:solidFill>
              </a:rPr>
              <a:t>ED</a:t>
            </a:r>
            <a:r>
              <a:rPr lang="zh-CN" altLang="en-US" sz="3500" dirty="0" smtClean="0">
                <a:solidFill>
                  <a:srgbClr val="C00000"/>
                </a:solidFill>
              </a:rPr>
              <a:t>阵列和模拟</a:t>
            </a:r>
            <a:endParaRPr lang="zh-CN" altLang="en-US" sz="3500" dirty="0">
              <a:solidFill>
                <a:srgbClr val="C00000"/>
              </a:solidFill>
            </a:endParaRP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216" y="1464057"/>
            <a:ext cx="5081016" cy="352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13232" y="5385816"/>
            <a:ext cx="49888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500" b="1" dirty="0" smtClean="0"/>
              <a:t>模拟在</a:t>
            </a:r>
            <a:r>
              <a:rPr lang="en-US" altLang="zh-CN" sz="2500" b="1" dirty="0" smtClean="0"/>
              <a:t>hit</a:t>
            </a:r>
            <a:r>
              <a:rPr lang="zh-CN" altLang="en-US" sz="2500" b="1" dirty="0" smtClean="0"/>
              <a:t>拖尾部分已接近实验；</a:t>
            </a:r>
            <a:endParaRPr lang="en-US" altLang="zh-CN" sz="25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391566" y="5321808"/>
            <a:ext cx="58004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400" b="1" dirty="0" smtClean="0"/>
              <a:t>实验的电荷量阳极量程最大</a:t>
            </a:r>
            <a:r>
              <a:rPr lang="en-US" altLang="zh-CN" sz="2400" b="1" dirty="0" smtClean="0"/>
              <a:t>4000count</a:t>
            </a:r>
            <a:r>
              <a:rPr lang="zh-CN" altLang="en-US" sz="2400" b="1" dirty="0" smtClean="0"/>
              <a:t>；</a:t>
            </a:r>
            <a:endParaRPr lang="en-US" altLang="zh-CN" sz="2400" b="1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sz="2400" b="1" dirty="0" smtClean="0"/>
              <a:t>模拟与实验值的电荷量分布接近；</a:t>
            </a:r>
            <a:endParaRPr lang="zh-CN" alt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46120" y="1442886"/>
            <a:ext cx="2629191" cy="190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657600" y="1618488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3-6</a:t>
            </a:r>
            <a:r>
              <a:rPr lang="zh-CN" altLang="en-US" dirty="0" smtClean="0"/>
              <a:t>月数据</a:t>
            </a:r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V="1">
            <a:off x="1586752" y="1256692"/>
            <a:ext cx="8362800" cy="1928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1586752" y="1193940"/>
            <a:ext cx="8362800" cy="1928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414062" y="448187"/>
            <a:ext cx="409759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dirty="0" smtClean="0">
                <a:solidFill>
                  <a:srgbClr val="C00000"/>
                </a:solidFill>
              </a:rPr>
              <a:t>2.2  </a:t>
            </a:r>
            <a:r>
              <a:rPr lang="zh-CN" altLang="en-US" sz="3500" dirty="0" smtClean="0">
                <a:solidFill>
                  <a:srgbClr val="C00000"/>
                </a:solidFill>
              </a:rPr>
              <a:t>模拟的能量分布</a:t>
            </a:r>
            <a:endParaRPr lang="zh-CN" altLang="en-US" sz="3500" dirty="0">
              <a:solidFill>
                <a:srgbClr val="C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17" y="42523"/>
            <a:ext cx="1219279" cy="1347512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87625526"/>
              </p:ext>
            </p:extLst>
          </p:nvPr>
        </p:nvGraphicFramePr>
        <p:xfrm>
          <a:off x="6645196" y="2047758"/>
          <a:ext cx="2824798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255"/>
                <a:gridCol w="1673543"/>
              </a:tblGrid>
              <a:tr h="370840">
                <a:tc>
                  <a:txBody>
                    <a:bodyPr/>
                    <a:lstStyle/>
                    <a:p>
                      <a:endParaRPr lang="zh-CN" alt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500" dirty="0" smtClean="0"/>
                        <a:t>触发能量</a:t>
                      </a:r>
                      <a:endParaRPr lang="zh-CN" alt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500" dirty="0" smtClean="0"/>
                        <a:t>P</a:t>
                      </a:r>
                      <a:endParaRPr lang="zh-CN" alt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500" dirty="0" smtClean="0"/>
                        <a:t>316.23GeV</a:t>
                      </a:r>
                      <a:endParaRPr lang="zh-CN" alt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500" dirty="0" smtClean="0"/>
                        <a:t>He</a:t>
                      </a:r>
                      <a:endParaRPr lang="zh-CN" alt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500" dirty="0" smtClean="0"/>
                        <a:t>1.26TeV</a:t>
                      </a:r>
                      <a:endParaRPr lang="zh-CN" alt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500" dirty="0" smtClean="0"/>
                        <a:t>CNO</a:t>
                      </a:r>
                      <a:endParaRPr lang="zh-CN" alt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500" dirty="0" smtClean="0"/>
                        <a:t>5.01TeV</a:t>
                      </a:r>
                      <a:endParaRPr lang="zh-CN" alt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500" dirty="0" err="1" smtClean="0"/>
                        <a:t>MgAlSi</a:t>
                      </a:r>
                      <a:endParaRPr lang="zh-CN" alt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500" dirty="0" smtClean="0"/>
                        <a:t>10TeV</a:t>
                      </a:r>
                      <a:endParaRPr lang="zh-CN" alt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500" dirty="0" smtClean="0"/>
                        <a:t>Fe</a:t>
                      </a:r>
                      <a:endParaRPr lang="zh-CN" alt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500" dirty="0" smtClean="0"/>
                        <a:t>15.85TeV</a:t>
                      </a:r>
                      <a:endParaRPr lang="zh-CN" altLang="en-US" sz="2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文本框 10"/>
          <p:cNvSpPr txBox="1"/>
          <p:nvPr/>
        </p:nvSpPr>
        <p:spPr>
          <a:xfrm>
            <a:off x="6645196" y="5292090"/>
            <a:ext cx="376276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500" dirty="0" smtClean="0"/>
              <a:t>中值能量：</a:t>
            </a:r>
            <a:r>
              <a:rPr lang="en-US" altLang="zh-CN" sz="3500" dirty="0" smtClean="0"/>
              <a:t>~25TeV</a:t>
            </a:r>
            <a:endParaRPr lang="zh-CN" altLang="en-US" sz="3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573" y="1600454"/>
            <a:ext cx="5518150" cy="394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74373716"/>
              </p:ext>
            </p:extLst>
          </p:nvPr>
        </p:nvGraphicFramePr>
        <p:xfrm>
          <a:off x="738522" y="1698709"/>
          <a:ext cx="10059259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3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06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14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8284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77203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3776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 smtClean="0"/>
                        <a:t>粒子种类</a:t>
                      </a:r>
                      <a:endParaRPr lang="zh-CN" alt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500" dirty="0" smtClean="0"/>
                        <a:t>Proton</a:t>
                      </a:r>
                      <a:endParaRPr lang="zh-CN" alt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500" dirty="0" smtClean="0"/>
                        <a:t>He</a:t>
                      </a:r>
                      <a:endParaRPr lang="zh-CN" alt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500" dirty="0" smtClean="0"/>
                        <a:t>CNO</a:t>
                      </a:r>
                      <a:endParaRPr lang="zh-CN" alt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500" dirty="0" err="1" smtClean="0"/>
                        <a:t>MgAlSi</a:t>
                      </a:r>
                      <a:endParaRPr lang="zh-CN" alt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500" dirty="0" smtClean="0"/>
                        <a:t>Fe</a:t>
                      </a:r>
                      <a:endParaRPr lang="zh-CN" alt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500" b="1" dirty="0" smtClean="0">
                          <a:solidFill>
                            <a:srgbClr val="FF0000"/>
                          </a:solidFill>
                        </a:rPr>
                        <a:t>total</a:t>
                      </a:r>
                      <a:endParaRPr lang="zh-CN" alt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500" dirty="0" smtClean="0">
                          <a:solidFill>
                            <a:srgbClr val="FF0000"/>
                          </a:solidFill>
                        </a:rPr>
                        <a:t>experiment</a:t>
                      </a:r>
                      <a:endParaRPr lang="zh-CN" altLang="en-US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04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 smtClean="0"/>
                        <a:t>触发率</a:t>
                      </a:r>
                      <a:r>
                        <a:rPr lang="en-US" altLang="zh-CN" sz="2500" dirty="0" smtClean="0"/>
                        <a:t>(Hz)</a:t>
                      </a:r>
                      <a:endParaRPr lang="zh-CN" alt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500" dirty="0" smtClean="0"/>
                        <a:t>21.52</a:t>
                      </a:r>
                      <a:endParaRPr lang="zh-CN" alt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500" dirty="0" smtClean="0"/>
                        <a:t>13.39</a:t>
                      </a:r>
                      <a:endParaRPr lang="zh-CN" alt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500" dirty="0" smtClean="0"/>
                        <a:t>2.85</a:t>
                      </a:r>
                      <a:endParaRPr lang="zh-CN" altLang="en-US" sz="2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500" dirty="0" smtClean="0"/>
                        <a:t>0.98</a:t>
                      </a:r>
                      <a:endParaRPr lang="zh-CN" alt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500" dirty="0" smtClean="0"/>
                        <a:t>1.45</a:t>
                      </a:r>
                      <a:endParaRPr lang="zh-CN" altLang="en-US" sz="2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500" dirty="0" smtClean="0"/>
                        <a:t>40.21</a:t>
                      </a:r>
                      <a:endParaRPr lang="zh-CN" alt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5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43.71</a:t>
                      </a:r>
                      <a:endParaRPr lang="zh-CN" altLang="en-US" sz="25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23" name="直接连接符 22"/>
          <p:cNvCxnSpPr/>
          <p:nvPr/>
        </p:nvCxnSpPr>
        <p:spPr>
          <a:xfrm flipV="1">
            <a:off x="1586752" y="1256692"/>
            <a:ext cx="8362800" cy="1928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1586752" y="1193940"/>
            <a:ext cx="8362800" cy="1928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5"/>
          <p:cNvSpPr txBox="1"/>
          <p:nvPr/>
        </p:nvSpPr>
        <p:spPr>
          <a:xfrm>
            <a:off x="4474766" y="439043"/>
            <a:ext cx="220124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dirty="0" smtClean="0">
                <a:solidFill>
                  <a:srgbClr val="C00000"/>
                </a:solidFill>
              </a:rPr>
              <a:t>2.3 </a:t>
            </a:r>
            <a:r>
              <a:rPr lang="zh-CN" altLang="en-US" sz="3500" dirty="0" smtClean="0">
                <a:solidFill>
                  <a:srgbClr val="C00000"/>
                </a:solidFill>
              </a:rPr>
              <a:t>触发率</a:t>
            </a:r>
            <a:endParaRPr lang="zh-CN" altLang="en-US" sz="3500" dirty="0">
              <a:solidFill>
                <a:srgbClr val="C00000"/>
              </a:solidFill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17" y="42523"/>
            <a:ext cx="1219279" cy="1347512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5" y="2912656"/>
            <a:ext cx="4307191" cy="309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79658" y="2990088"/>
            <a:ext cx="4186271" cy="282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8559137" y="3657600"/>
            <a:ext cx="34499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dirty="0" smtClean="0"/>
              <a:t>模拟触发率比实验均值偏低；</a:t>
            </a:r>
            <a:endParaRPr lang="en-US" altLang="zh-CN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dirty="0" smtClean="0"/>
              <a:t>实验触发率变化范围</a:t>
            </a:r>
            <a:r>
              <a:rPr lang="en-US" altLang="zh-CN" dirty="0" smtClean="0"/>
              <a:t>32-52Hz</a:t>
            </a:r>
            <a:r>
              <a:rPr lang="zh-CN" altLang="en-US" dirty="0" smtClean="0"/>
              <a:t>；</a:t>
            </a:r>
            <a:endParaRPr lang="en-US" altLang="zh-CN" dirty="0" smtClean="0"/>
          </a:p>
        </p:txBody>
      </p:sp>
    </p:spTree>
    <p:extLst>
      <p:ext uri="{BB962C8B-B14F-4D97-AF65-F5344CB8AC3E}">
        <p14:creationId xmlns="" xmlns:p14="http://schemas.microsoft.com/office/powerpoint/2010/main" val="287046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 flipV="1">
            <a:off x="1586752" y="1256692"/>
            <a:ext cx="8362800" cy="1928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1586752" y="1193940"/>
            <a:ext cx="8362800" cy="1928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5"/>
          <p:cNvSpPr txBox="1"/>
          <p:nvPr/>
        </p:nvSpPr>
        <p:spPr>
          <a:xfrm>
            <a:off x="4474766" y="439043"/>
            <a:ext cx="507863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dirty="0" smtClean="0">
                <a:solidFill>
                  <a:srgbClr val="C00000"/>
                </a:solidFill>
              </a:rPr>
              <a:t>2.4 Hit </a:t>
            </a:r>
            <a:r>
              <a:rPr lang="zh-CN" altLang="en-US" sz="3500" dirty="0" smtClean="0">
                <a:solidFill>
                  <a:srgbClr val="C00000"/>
                </a:solidFill>
              </a:rPr>
              <a:t>多重度和能量重建</a:t>
            </a:r>
            <a:endParaRPr lang="zh-CN" altLang="en-US" sz="3500" dirty="0">
              <a:solidFill>
                <a:srgbClr val="C0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17" y="42523"/>
            <a:ext cx="1219279" cy="1347512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523" y="1741615"/>
            <a:ext cx="4923644" cy="3525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291072" y="5486400"/>
            <a:ext cx="5237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b="1" dirty="0" smtClean="0"/>
              <a:t> </a:t>
            </a:r>
            <a:r>
              <a:rPr lang="zh-CN" altLang="en-US" sz="2400" b="1" dirty="0" smtClean="0"/>
              <a:t>线性拟合</a:t>
            </a:r>
            <a:r>
              <a:rPr lang="en-US" altLang="zh-CN" sz="2400" b="1" dirty="0" smtClean="0"/>
              <a:t>:log(E)=3.29+1.28*log(</a:t>
            </a:r>
            <a:r>
              <a:rPr lang="en-US" altLang="zh-CN" sz="2400" b="1" dirty="0" err="1" smtClean="0"/>
              <a:t>Nhit</a:t>
            </a:r>
            <a:r>
              <a:rPr lang="en-US" altLang="zh-CN" sz="2400" b="1" dirty="0" smtClean="0"/>
              <a:t>)</a:t>
            </a:r>
            <a:endParaRPr lang="zh-CN" alt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9016" y="5547360"/>
            <a:ext cx="5492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dirty="0" smtClean="0"/>
              <a:t>Hit</a:t>
            </a:r>
            <a:r>
              <a:rPr lang="zh-CN" altLang="en-US" dirty="0" smtClean="0"/>
              <a:t>数</a:t>
            </a:r>
            <a:r>
              <a:rPr lang="en-US" altLang="zh-CN" dirty="0" smtClean="0"/>
              <a:t>&lt;100</a:t>
            </a:r>
            <a:r>
              <a:rPr lang="zh-CN" altLang="en-US" dirty="0" smtClean="0"/>
              <a:t>（约</a:t>
            </a:r>
            <a:r>
              <a:rPr lang="en-US" altLang="zh-CN" dirty="0" smtClean="0"/>
              <a:t>&lt;50TeV</a:t>
            </a:r>
            <a:r>
              <a:rPr lang="zh-CN" altLang="en-US" dirty="0" smtClean="0"/>
              <a:t>）时模拟和实验吻合较好；</a:t>
            </a:r>
            <a:endParaRPr lang="en-US" altLang="zh-CN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dirty="0" smtClean="0"/>
              <a:t>实验中</a:t>
            </a:r>
            <a:r>
              <a:rPr lang="en-US" altLang="zh-CN" dirty="0" smtClean="0"/>
              <a:t>Hit</a:t>
            </a:r>
            <a:r>
              <a:rPr lang="zh-CN" altLang="en-US" dirty="0" smtClean="0"/>
              <a:t>数</a:t>
            </a:r>
            <a:r>
              <a:rPr lang="en-US" altLang="zh-CN" dirty="0" smtClean="0"/>
              <a:t>&gt;200</a:t>
            </a:r>
            <a:r>
              <a:rPr lang="zh-CN" altLang="en-US" dirty="0" smtClean="0"/>
              <a:t>的事例差距较大，比例占</a:t>
            </a:r>
            <a:r>
              <a:rPr lang="en-US" altLang="zh-CN" dirty="0" smtClean="0"/>
              <a:t>0.002%</a:t>
            </a:r>
            <a:r>
              <a:rPr lang="zh-CN" altLang="en-US" dirty="0" smtClean="0"/>
              <a:t>；</a:t>
            </a:r>
            <a:endParaRPr lang="en-US" altLang="zh-CN" dirty="0" smtClean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0374" y="1521397"/>
            <a:ext cx="5101668" cy="370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831336" y="5148072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2/4/6/8</a:t>
            </a:r>
            <a:r>
              <a:rPr lang="zh-CN" altLang="en-US" dirty="0" smtClean="0"/>
              <a:t>月数据</a:t>
            </a:r>
            <a:endParaRPr lang="zh-CN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V="1">
            <a:off x="1586752" y="1256692"/>
            <a:ext cx="8362800" cy="1928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1586752" y="1193940"/>
            <a:ext cx="8362800" cy="1928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278109" y="428240"/>
            <a:ext cx="275107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dirty="0" smtClean="0">
                <a:solidFill>
                  <a:srgbClr val="C00000"/>
                </a:solidFill>
              </a:rPr>
              <a:t>2.5  </a:t>
            </a:r>
            <a:r>
              <a:rPr lang="zh-CN" altLang="en-US" sz="3500" dirty="0" smtClean="0">
                <a:solidFill>
                  <a:srgbClr val="C00000"/>
                </a:solidFill>
              </a:rPr>
              <a:t>方向重建</a:t>
            </a:r>
            <a:endParaRPr lang="zh-CN" altLang="en-US" sz="3500" dirty="0">
              <a:solidFill>
                <a:srgbClr val="C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17" y="42523"/>
            <a:ext cx="1219279" cy="134751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71956" y="1537493"/>
            <a:ext cx="5409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模拟重建和实验重建与原初方向之间分布一致；</a:t>
            </a:r>
            <a:endParaRPr lang="en-US" altLang="zh-CN" sz="24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方位角均存在南北方向的调制，随天顶角增大而增大；</a:t>
            </a:r>
            <a:endParaRPr lang="zh-CN" alt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9625" y="3187129"/>
            <a:ext cx="4609655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5599" y="1348740"/>
            <a:ext cx="3958017" cy="290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90360" y="3485262"/>
            <a:ext cx="3980688" cy="295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118124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 flipV="1">
            <a:off x="1586752" y="1256692"/>
            <a:ext cx="8362800" cy="1928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1586752" y="1193940"/>
            <a:ext cx="8362800" cy="1928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628885" y="400808"/>
            <a:ext cx="364875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dirty="0" smtClean="0">
                <a:solidFill>
                  <a:srgbClr val="C00000"/>
                </a:solidFill>
              </a:rPr>
              <a:t>1.6  </a:t>
            </a:r>
            <a:r>
              <a:rPr lang="zh-CN" altLang="en-US" sz="3500" dirty="0" smtClean="0">
                <a:solidFill>
                  <a:srgbClr val="C00000"/>
                </a:solidFill>
              </a:rPr>
              <a:t>重建结果对比</a:t>
            </a:r>
            <a:endParaRPr lang="zh-CN" altLang="en-US" sz="3500" dirty="0">
              <a:solidFill>
                <a:srgbClr val="C0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17" y="42523"/>
            <a:ext cx="1219279" cy="134751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25196" y="5383783"/>
            <a:ext cx="51800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500" b="1" dirty="0" smtClean="0"/>
              <a:t>模拟和实验重建芯位到探测器中心距离的分布一致；</a:t>
            </a:r>
            <a:endParaRPr lang="zh-CN" altLang="en-US" sz="2500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5693486" y="5435605"/>
            <a:ext cx="56816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500" b="1" dirty="0" smtClean="0"/>
              <a:t>前锋面拟合的</a:t>
            </a:r>
            <a:r>
              <a:rPr lang="en-US" altLang="zh-CN" sz="2500" b="1" dirty="0" smtClean="0"/>
              <a:t>chi-square</a:t>
            </a:r>
            <a:r>
              <a:rPr lang="zh-CN" altLang="en-US" sz="2500" b="1" dirty="0" smtClean="0"/>
              <a:t>值分布一致；</a:t>
            </a:r>
            <a:endParaRPr lang="zh-CN" altLang="en-US" sz="25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476" y="1552766"/>
            <a:ext cx="5024355" cy="358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2332" y="1597318"/>
            <a:ext cx="4946460" cy="361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73446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788537" y="1954530"/>
            <a:ext cx="7959230" cy="2490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smtClean="0"/>
              <a:t>1.</a:t>
            </a:r>
            <a:r>
              <a:rPr lang="zh-CN" altLang="en-US" sz="3600" b="1" dirty="0" smtClean="0"/>
              <a:t>羊八井</a:t>
            </a:r>
            <a:r>
              <a:rPr lang="en-US" altLang="zh-CN" sz="3600" b="1" dirty="0" smtClean="0"/>
              <a:t>39</a:t>
            </a:r>
            <a:r>
              <a:rPr lang="zh-CN" altLang="en-US" sz="3600" b="1" dirty="0"/>
              <a:t>台定型阵列的模拟实验对比</a:t>
            </a:r>
            <a:endParaRPr lang="en-US" altLang="zh-CN" sz="3600" b="1" dirty="0"/>
          </a:p>
          <a:p>
            <a:pPr>
              <a:lnSpc>
                <a:spcPct val="150000"/>
              </a:lnSpc>
            </a:pPr>
            <a:r>
              <a:rPr lang="en-US" altLang="zh-CN" sz="3600" b="1" dirty="0"/>
              <a:t>2</a:t>
            </a:r>
            <a:r>
              <a:rPr lang="en-US" altLang="zh-CN" sz="3600" b="1" dirty="0" smtClean="0"/>
              <a:t>.</a:t>
            </a:r>
            <a:r>
              <a:rPr lang="zh-CN" altLang="en-US" sz="3600" b="1" dirty="0" smtClean="0"/>
              <a:t>稻城</a:t>
            </a:r>
            <a:r>
              <a:rPr lang="en-US" altLang="zh-CN" sz="3600" b="1" dirty="0" smtClean="0"/>
              <a:t>33</a:t>
            </a:r>
            <a:r>
              <a:rPr lang="zh-CN" altLang="en-US" sz="3600" b="1" dirty="0"/>
              <a:t>台小型阵列的模拟实验对比</a:t>
            </a:r>
            <a:endParaRPr lang="en-US" altLang="zh-CN" sz="3600" b="1" dirty="0"/>
          </a:p>
          <a:p>
            <a:pPr>
              <a:lnSpc>
                <a:spcPct val="150000"/>
              </a:lnSpc>
            </a:pPr>
            <a:r>
              <a:rPr lang="en-US" altLang="zh-CN" sz="3600" b="1" dirty="0"/>
              <a:t>3</a:t>
            </a:r>
            <a:r>
              <a:rPr lang="en-US" altLang="zh-CN" sz="3600" b="1" dirty="0" smtClean="0"/>
              <a:t>.</a:t>
            </a:r>
            <a:r>
              <a:rPr lang="zh-CN" altLang="en-US" sz="3600" b="1" dirty="0" smtClean="0"/>
              <a:t>两个阵列的月</a:t>
            </a:r>
            <a:r>
              <a:rPr lang="zh-CN" altLang="en-US" sz="3600" b="1" dirty="0"/>
              <a:t>影和日影分析</a:t>
            </a:r>
            <a:endParaRPr lang="en-US" altLang="zh-CN" sz="3600" b="1" dirty="0"/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1586752" y="1256692"/>
            <a:ext cx="8362800" cy="1928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1586752" y="1193940"/>
            <a:ext cx="8362800" cy="1928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4206240" y="219722"/>
            <a:ext cx="274947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000" dirty="0" smtClean="0"/>
              <a:t>报告内容</a:t>
            </a:r>
            <a:endParaRPr lang="zh-CN" altLang="en-US" sz="5000" dirty="0"/>
          </a:p>
        </p:txBody>
      </p:sp>
    </p:spTree>
    <p:extLst>
      <p:ext uri="{BB962C8B-B14F-4D97-AF65-F5344CB8AC3E}">
        <p14:creationId xmlns="" xmlns:p14="http://schemas.microsoft.com/office/powerpoint/2010/main" val="2035384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flipV="1">
            <a:off x="1586752" y="1256692"/>
            <a:ext cx="8362800" cy="1928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1586752" y="1193940"/>
            <a:ext cx="8362800" cy="1928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5"/>
          <p:cNvSpPr txBox="1"/>
          <p:nvPr/>
        </p:nvSpPr>
        <p:spPr>
          <a:xfrm>
            <a:off x="3628885" y="400808"/>
            <a:ext cx="454643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dirty="0" smtClean="0">
                <a:solidFill>
                  <a:srgbClr val="C00000"/>
                </a:solidFill>
              </a:rPr>
              <a:t>2.6  </a:t>
            </a:r>
            <a:r>
              <a:rPr lang="zh-CN" altLang="en-US" sz="3500" dirty="0" smtClean="0">
                <a:solidFill>
                  <a:srgbClr val="C00000"/>
                </a:solidFill>
              </a:rPr>
              <a:t>角分辨和芯位分辨</a:t>
            </a:r>
            <a:endParaRPr lang="zh-CN" altLang="en-US" sz="3500" dirty="0">
              <a:solidFill>
                <a:srgbClr val="C0000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17" y="42523"/>
            <a:ext cx="1219279" cy="13475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4400" y="5742432"/>
            <a:ext cx="38759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500" b="1" dirty="0" smtClean="0"/>
              <a:t>角分辨：</a:t>
            </a:r>
            <a:r>
              <a:rPr lang="en-US" altLang="zh-CN" sz="2500" b="1" dirty="0" smtClean="0"/>
              <a:t>3.5°@10TeV</a:t>
            </a:r>
            <a:r>
              <a:rPr lang="zh-CN" altLang="en-US" sz="2500" b="1" dirty="0" smtClean="0"/>
              <a:t>；</a:t>
            </a:r>
            <a:endParaRPr lang="zh-CN" altLang="en-US" sz="25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48856" y="5678424"/>
            <a:ext cx="405226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500" b="1" dirty="0" smtClean="0"/>
              <a:t>芯位分辨：</a:t>
            </a:r>
            <a:r>
              <a:rPr lang="en-US" altLang="zh-CN" sz="2500" b="1" dirty="0" smtClean="0"/>
              <a:t>50m@10TeV</a:t>
            </a:r>
            <a:r>
              <a:rPr lang="zh-CN" altLang="en-US" sz="2500" b="1" dirty="0" smtClean="0"/>
              <a:t>；</a:t>
            </a:r>
            <a:endParaRPr lang="en-US" altLang="zh-CN" sz="2500" b="1" dirty="0" smtClean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8831" y="1682751"/>
            <a:ext cx="4541266" cy="327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33922" y="1597279"/>
            <a:ext cx="4528566" cy="328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前进箭头 1212"/>
          <p:cNvSpPr>
            <a:spLocks/>
          </p:cNvSpPr>
          <p:nvPr/>
        </p:nvSpPr>
        <p:spPr bwMode="auto">
          <a:xfrm>
            <a:off x="2566463" y="2031018"/>
            <a:ext cx="1797183" cy="355822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2088" y="459411"/>
              </a:cxn>
              <a:cxn ang="0">
                <a:pos x="0" y="918822"/>
              </a:cxn>
              <a:cxn ang="0">
                <a:pos x="0" y="0"/>
              </a:cxn>
            </a:cxnLst>
            <a:rect l="0" t="0" r="r" b="b"/>
            <a:pathLst>
              <a:path w="792088" h="918822">
                <a:moveTo>
                  <a:pt x="0" y="0"/>
                </a:moveTo>
                <a:lnTo>
                  <a:pt x="792088" y="459411"/>
                </a:lnTo>
                <a:lnTo>
                  <a:pt x="0" y="918822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  <a:alpha val="76000"/>
            </a:sysClr>
          </a:solidFill>
          <a:ln w="9525">
            <a:noFill/>
            <a:round/>
            <a:headEnd/>
            <a:tailEnd/>
          </a:ln>
          <a:effectLst>
            <a:outerShdw blurRad="355600" dist="190500" dir="5460000" algn="ctr" rotWithShape="0">
              <a:srgbClr val="000000">
                <a:alpha val="91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前进箭头 1212"/>
          <p:cNvSpPr>
            <a:spLocks/>
          </p:cNvSpPr>
          <p:nvPr/>
        </p:nvSpPr>
        <p:spPr bwMode="auto">
          <a:xfrm rot="10800000">
            <a:off x="776928" y="1294355"/>
            <a:ext cx="1797183" cy="355822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2088" y="459411"/>
              </a:cxn>
              <a:cxn ang="0">
                <a:pos x="0" y="918822"/>
              </a:cxn>
              <a:cxn ang="0">
                <a:pos x="0" y="0"/>
              </a:cxn>
            </a:cxnLst>
            <a:rect l="0" t="0" r="r" b="b"/>
            <a:pathLst>
              <a:path w="792088" h="918822">
                <a:moveTo>
                  <a:pt x="0" y="0"/>
                </a:moveTo>
                <a:lnTo>
                  <a:pt x="792088" y="459411"/>
                </a:lnTo>
                <a:lnTo>
                  <a:pt x="0" y="918822"/>
                </a:lnTo>
                <a:lnTo>
                  <a:pt x="0" y="0"/>
                </a:lnTo>
                <a:close/>
              </a:path>
            </a:pathLst>
          </a:custGeom>
          <a:solidFill>
            <a:srgbClr val="C00000">
              <a:alpha val="70000"/>
            </a:srgbClr>
          </a:solidFill>
          <a:ln w="9525">
            <a:noFill/>
            <a:round/>
            <a:headEnd/>
            <a:tailEnd/>
          </a:ln>
          <a:effectLst>
            <a:outerShdw blurRad="355600" dist="190500" dir="5460000" algn="ctr" rotWithShape="0">
              <a:srgbClr val="000000">
                <a:alpha val="91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34796" y="2710212"/>
            <a:ext cx="1031852" cy="726508"/>
          </a:xfrm>
          <a:prstGeom prst="rect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7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73927" y="3158006"/>
            <a:ext cx="1031852" cy="725893"/>
          </a:xfrm>
          <a:prstGeom prst="rect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7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8" name="文本框 5"/>
          <p:cNvSpPr txBox="1"/>
          <p:nvPr/>
        </p:nvSpPr>
        <p:spPr>
          <a:xfrm>
            <a:off x="1675519" y="2406791"/>
            <a:ext cx="817853" cy="85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94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endParaRPr kumimoji="0" lang="zh-CN" altLang="en-US" sz="494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6"/>
          <p:cNvSpPr txBox="1"/>
          <p:nvPr/>
        </p:nvSpPr>
        <p:spPr>
          <a:xfrm>
            <a:off x="2727227" y="3395484"/>
            <a:ext cx="817853" cy="85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94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</a:t>
            </a:r>
            <a:endParaRPr kumimoji="0" lang="zh-CN" altLang="en-US" sz="494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7"/>
          <p:cNvSpPr txBox="1"/>
          <p:nvPr/>
        </p:nvSpPr>
        <p:spPr>
          <a:xfrm>
            <a:off x="1934910" y="3100898"/>
            <a:ext cx="1370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Contents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grpSp>
        <p:nvGrpSpPr>
          <p:cNvPr id="2" name="组合 15"/>
          <p:cNvGrpSpPr/>
          <p:nvPr/>
        </p:nvGrpSpPr>
        <p:grpSpPr>
          <a:xfrm>
            <a:off x="4754771" y="2306163"/>
            <a:ext cx="6590175" cy="1109632"/>
            <a:chOff x="4815731" y="2590643"/>
            <a:chExt cx="6590175" cy="1109632"/>
          </a:xfrm>
        </p:grpSpPr>
        <p:grpSp>
          <p:nvGrpSpPr>
            <p:cNvPr id="3" name="组合 51"/>
            <p:cNvGrpSpPr/>
            <p:nvPr/>
          </p:nvGrpSpPr>
          <p:grpSpPr>
            <a:xfrm>
              <a:off x="4815731" y="2760720"/>
              <a:ext cx="6590175" cy="912875"/>
              <a:chOff x="6009180" y="1074339"/>
              <a:chExt cx="8447821" cy="1219671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6009180" y="1074339"/>
                <a:ext cx="8447821" cy="1219671"/>
              </a:xfrm>
              <a:prstGeom prst="rect">
                <a:avLst/>
              </a:prstGeom>
              <a:solidFill>
                <a:srgbClr val="C00000">
                  <a:alpha val="7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76200" dist="76200" dir="5400000" algn="ctr" rotWithShape="0">
                  <a:srgbClr val="000000">
                    <a:alpha val="91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20" name="文本框 10"/>
              <p:cNvSpPr txBox="1"/>
              <p:nvPr/>
            </p:nvSpPr>
            <p:spPr>
              <a:xfrm>
                <a:off x="6265955" y="1232649"/>
                <a:ext cx="5714976" cy="9046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800" b="0" i="0" u="none" strike="noStrike" kern="0" cap="none" spc="0" normalizeH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    </a:t>
                </a:r>
                <a:r>
                  <a:rPr kumimoji="0" lang="zh-CN" altLang="en-US" sz="3800" b="0" i="0" u="none" strike="noStrike" kern="0" cap="none" spc="0" normalizeH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月影和日影分析</a:t>
                </a:r>
                <a:endParaRPr kumimoji="0" lang="zh-CN" alt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8" name="直接连接符 17"/>
            <p:cNvCxnSpPr/>
            <p:nvPr/>
          </p:nvCxnSpPr>
          <p:spPr>
            <a:xfrm rot="5400000">
              <a:off x="5127963" y="3138056"/>
              <a:ext cx="1109632" cy="148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V="1">
            <a:off x="1586752" y="1256692"/>
            <a:ext cx="8362800" cy="1928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1586752" y="1193940"/>
            <a:ext cx="8362800" cy="1928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317989" y="391664"/>
            <a:ext cx="545053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dirty="0" smtClean="0">
                <a:solidFill>
                  <a:srgbClr val="C00000"/>
                </a:solidFill>
              </a:rPr>
              <a:t>3.1  39</a:t>
            </a:r>
            <a:r>
              <a:rPr lang="zh-CN" altLang="en-US" sz="3500" dirty="0" smtClean="0">
                <a:solidFill>
                  <a:srgbClr val="C00000"/>
                </a:solidFill>
              </a:rPr>
              <a:t>台定型阵列月影分析</a:t>
            </a:r>
            <a:endParaRPr lang="zh-CN" altLang="en-US" sz="3500" dirty="0">
              <a:solidFill>
                <a:srgbClr val="C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17" y="42523"/>
            <a:ext cx="1219279" cy="13475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" y="1682496"/>
            <a:ext cx="6140760" cy="3931919"/>
          </a:xfrm>
          <a:prstGeom prst="rect">
            <a:avLst/>
          </a:prstGeom>
        </p:spPr>
      </p:pic>
      <p:sp>
        <p:nvSpPr>
          <p:cNvPr id="9" name="文本框 4"/>
          <p:cNvSpPr txBox="1"/>
          <p:nvPr/>
        </p:nvSpPr>
        <p:spPr>
          <a:xfrm>
            <a:off x="1142202" y="1929500"/>
            <a:ext cx="99052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b="1" dirty="0" smtClean="0"/>
              <a:t>31TeV</a:t>
            </a:r>
            <a:endParaRPr lang="zh-CN" altLang="en-US" sz="2500" b="1" dirty="0"/>
          </a:p>
        </p:txBody>
      </p:sp>
      <p:sp>
        <p:nvSpPr>
          <p:cNvPr id="10" name="文本框 5"/>
          <p:cNvSpPr txBox="1"/>
          <p:nvPr/>
        </p:nvSpPr>
        <p:spPr>
          <a:xfrm>
            <a:off x="3037052" y="3842560"/>
            <a:ext cx="101822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b="1" dirty="0" smtClean="0"/>
              <a:t>-6.50</a:t>
            </a:r>
            <a:r>
              <a:rPr lang="el-GR" altLang="zh-CN" sz="2500" b="1" dirty="0" smtClean="0">
                <a:latin typeface="Calibri" panose="020F0502020204030204" pitchFamily="34" charset="0"/>
              </a:rPr>
              <a:t>σ</a:t>
            </a:r>
            <a:endParaRPr lang="zh-CN" altLang="en-US" sz="25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63806" y="3407029"/>
            <a:ext cx="5201602" cy="318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6457696" y="1414610"/>
          <a:ext cx="4646613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268"/>
                <a:gridCol w="1930718"/>
                <a:gridCol w="1337627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测量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预期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阴影位置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R.A.:-0.026±</a:t>
                      </a:r>
                      <a:r>
                        <a:rPr lang="en-US" altLang="zh-CN" sz="1800" b="1" i="1" dirty="0" smtClean="0">
                          <a:solidFill>
                            <a:schemeClr val="tx1"/>
                          </a:solidFill>
                        </a:rPr>
                        <a:t>0.28</a:t>
                      </a:r>
                      <a:endParaRPr lang="en-US" altLang="zh-CN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DEC:--0.56±</a:t>
                      </a:r>
                      <a:r>
                        <a:rPr lang="en-US" altLang="zh-CN" sz="1800" b="1" i="1" dirty="0" smtClean="0">
                          <a:solidFill>
                            <a:schemeClr val="tx1"/>
                          </a:solidFill>
                        </a:rPr>
                        <a:t>0.27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-0.05,0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缺失事例数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-3735.30±646.21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3238.49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角扩展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1.30°±0.22°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1.32°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56" y="1623096"/>
            <a:ext cx="5694376" cy="4111293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 flipV="1">
            <a:off x="1586752" y="1256692"/>
            <a:ext cx="8362800" cy="1928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1586752" y="1193940"/>
            <a:ext cx="8362800" cy="1928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5"/>
          <p:cNvSpPr txBox="1"/>
          <p:nvPr/>
        </p:nvSpPr>
        <p:spPr>
          <a:xfrm>
            <a:off x="3317989" y="391664"/>
            <a:ext cx="545053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dirty="0" smtClean="0">
                <a:solidFill>
                  <a:srgbClr val="C00000"/>
                </a:solidFill>
              </a:rPr>
              <a:t>3.1  39</a:t>
            </a:r>
            <a:r>
              <a:rPr lang="zh-CN" altLang="en-US" sz="3500" dirty="0" smtClean="0">
                <a:solidFill>
                  <a:srgbClr val="C00000"/>
                </a:solidFill>
              </a:rPr>
              <a:t>台定型阵列月影分析</a:t>
            </a:r>
            <a:endParaRPr lang="zh-CN" altLang="en-US" sz="3500" dirty="0">
              <a:solidFill>
                <a:srgbClr val="C0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17" y="42523"/>
            <a:ext cx="1219279" cy="13475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03504" y="2286000"/>
            <a:ext cx="646362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 dirty="0" smtClean="0"/>
              <a:t>预期和实验缺失例数随时间增加而增加；</a:t>
            </a:r>
            <a:endParaRPr lang="en-US" altLang="zh-CN" sz="24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 dirty="0" smtClean="0"/>
              <a:t>预期和实验缺失总体相差在</a:t>
            </a:r>
            <a:r>
              <a:rPr lang="en-US" altLang="zh-CN" sz="2400" b="1" dirty="0" smtClean="0"/>
              <a:t>2</a:t>
            </a:r>
            <a:r>
              <a:rPr lang="zh-CN" altLang="en-US" sz="2400" b="1" dirty="0" smtClean="0"/>
              <a:t>倍标准差以内；</a:t>
            </a:r>
            <a:endParaRPr lang="en-US" altLang="zh-CN" sz="24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 dirty="0" smtClean="0"/>
              <a:t>反映了实验观测稳定；</a:t>
            </a:r>
            <a:endParaRPr lang="en-US" altLang="zh-CN" sz="24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 dirty="0" smtClean="0"/>
              <a:t>月影结果表明了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实验时间标定正确</a:t>
            </a:r>
            <a:r>
              <a:rPr lang="zh-CN" altLang="en-US" sz="2400" b="1" dirty="0" smtClean="0"/>
              <a:t>；</a:t>
            </a:r>
            <a:endParaRPr lang="en-US" altLang="zh-CN" sz="24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 dirty="0" smtClean="0"/>
              <a:t>月影结果表明了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重建方法正确</a:t>
            </a:r>
            <a:r>
              <a:rPr lang="zh-CN" altLang="en-US" sz="2400" b="1" dirty="0" smtClean="0"/>
              <a:t>；</a:t>
            </a:r>
            <a:endParaRPr lang="zh-CN" altLang="en-US" sz="24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134" y="1607500"/>
            <a:ext cx="5900930" cy="3540558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 flipV="1">
            <a:off x="1586752" y="1256692"/>
            <a:ext cx="8362800" cy="1928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1586752" y="1193940"/>
            <a:ext cx="8362800" cy="1928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317989" y="391664"/>
            <a:ext cx="534954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dirty="0" smtClean="0">
                <a:solidFill>
                  <a:srgbClr val="C00000"/>
                </a:solidFill>
              </a:rPr>
              <a:t>3.2 39</a:t>
            </a:r>
            <a:r>
              <a:rPr lang="zh-CN" altLang="en-US" sz="3500" dirty="0" smtClean="0">
                <a:solidFill>
                  <a:srgbClr val="C00000"/>
                </a:solidFill>
              </a:rPr>
              <a:t>台定型阵列日影分析</a:t>
            </a:r>
            <a:endParaRPr lang="zh-CN" altLang="en-US" sz="3500" dirty="0">
              <a:solidFill>
                <a:srgbClr val="C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17" y="42523"/>
            <a:ext cx="1219279" cy="13475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774" y="1587866"/>
            <a:ext cx="5660667" cy="366079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9884664" y="2016079"/>
            <a:ext cx="630936" cy="2893671"/>
          </a:xfrm>
          <a:prstGeom prst="rect">
            <a:avLst/>
          </a:prstGeom>
          <a:solidFill>
            <a:srgbClr val="FF0000">
              <a:alpha val="1882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13232" y="5541264"/>
            <a:ext cx="788068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500" b="1" dirty="0" smtClean="0"/>
              <a:t>2014</a:t>
            </a:r>
            <a:r>
              <a:rPr lang="zh-CN" altLang="en-US" sz="2500" b="1" dirty="0" smtClean="0"/>
              <a:t>年</a:t>
            </a:r>
            <a:r>
              <a:rPr lang="en-US" altLang="zh-CN" sz="2500" b="1" dirty="0" smtClean="0"/>
              <a:t>9</a:t>
            </a:r>
            <a:r>
              <a:rPr lang="zh-CN" altLang="en-US" sz="2500" b="1" dirty="0" smtClean="0"/>
              <a:t>月</a:t>
            </a:r>
            <a:r>
              <a:rPr lang="en-US" altLang="zh-CN" sz="2500" b="1" dirty="0" smtClean="0"/>
              <a:t>-2016.10</a:t>
            </a:r>
            <a:r>
              <a:rPr lang="zh-CN" altLang="en-US" sz="2500" b="1" dirty="0" smtClean="0"/>
              <a:t>月期间没有观测到明显的日影缺失</a:t>
            </a:r>
            <a:endParaRPr lang="zh-CN" altLang="en-US" sz="25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V="1">
            <a:off x="1586752" y="1256692"/>
            <a:ext cx="8362800" cy="1928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1586752" y="1193940"/>
            <a:ext cx="8362800" cy="1928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317989" y="391664"/>
            <a:ext cx="494718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dirty="0" smtClean="0">
                <a:solidFill>
                  <a:srgbClr val="C00000"/>
                </a:solidFill>
              </a:rPr>
              <a:t>3.3 33</a:t>
            </a:r>
            <a:r>
              <a:rPr lang="zh-CN" altLang="en-US" sz="3500" dirty="0" smtClean="0">
                <a:solidFill>
                  <a:srgbClr val="C00000"/>
                </a:solidFill>
              </a:rPr>
              <a:t>台</a:t>
            </a:r>
            <a:r>
              <a:rPr lang="en-US" altLang="zh-CN" sz="3500" dirty="0" smtClean="0">
                <a:solidFill>
                  <a:srgbClr val="C00000"/>
                </a:solidFill>
              </a:rPr>
              <a:t>ED</a:t>
            </a:r>
            <a:r>
              <a:rPr lang="zh-CN" altLang="en-US" sz="3500" dirty="0" smtClean="0">
                <a:solidFill>
                  <a:srgbClr val="C00000"/>
                </a:solidFill>
              </a:rPr>
              <a:t>阵列月影分析</a:t>
            </a:r>
            <a:endParaRPr lang="zh-CN" altLang="en-US" sz="3500" dirty="0">
              <a:solidFill>
                <a:srgbClr val="C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17" y="42523"/>
            <a:ext cx="1219279" cy="134751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070" y="1469708"/>
            <a:ext cx="5189537" cy="35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8957" y="1394587"/>
            <a:ext cx="5226311" cy="381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31520" y="5330952"/>
            <a:ext cx="5880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400" b="1" dirty="0" smtClean="0"/>
              <a:t>预期显著性：</a:t>
            </a:r>
            <a:r>
              <a:rPr lang="en-US" altLang="zh-CN" sz="2400" b="1" dirty="0" smtClean="0"/>
              <a:t>-2.52</a:t>
            </a:r>
            <a:r>
              <a:rPr lang="el-GR" altLang="zh-CN" sz="2400" b="1" dirty="0" smtClean="0"/>
              <a:t>σ</a:t>
            </a:r>
            <a:endParaRPr lang="en-US" altLang="zh-CN" sz="2400" b="1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sz="2400" b="1" dirty="0" smtClean="0"/>
              <a:t>预期</a:t>
            </a:r>
            <a:r>
              <a:rPr lang="en-US" altLang="zh-CN" sz="2400" b="1" dirty="0" smtClean="0"/>
              <a:t>1</a:t>
            </a:r>
            <a:r>
              <a:rPr lang="zh-CN" altLang="en-US" sz="2400" b="1" dirty="0" smtClean="0"/>
              <a:t>年显著性</a:t>
            </a:r>
            <a:r>
              <a:rPr lang="en-US" altLang="zh-CN" sz="2400" b="1" dirty="0" smtClean="0"/>
              <a:t>:-3.31</a:t>
            </a:r>
            <a:r>
              <a:rPr lang="el-GR" altLang="zh-CN" sz="2400" b="1" dirty="0" smtClean="0"/>
              <a:t> σ</a:t>
            </a:r>
            <a:r>
              <a:rPr lang="en-US" altLang="zh-CN" sz="2400" b="1" dirty="0" smtClean="0"/>
              <a:t>,2</a:t>
            </a:r>
            <a:r>
              <a:rPr lang="zh-CN" altLang="en-US" sz="2400" b="1" dirty="0" smtClean="0"/>
              <a:t>年显著性</a:t>
            </a:r>
            <a:r>
              <a:rPr lang="en-US" altLang="zh-CN" sz="2400" b="1" dirty="0" smtClean="0"/>
              <a:t>:-4.68</a:t>
            </a:r>
            <a:r>
              <a:rPr lang="el-GR" altLang="zh-CN" sz="2400" b="1" dirty="0" smtClean="0"/>
              <a:t> σ</a:t>
            </a:r>
            <a:endParaRPr lang="zh-CN" altLang="en-US" sz="24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V="1">
            <a:off x="1586752" y="1256692"/>
            <a:ext cx="8362800" cy="1928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1586752" y="1193940"/>
            <a:ext cx="8362800" cy="1928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317989" y="391664"/>
            <a:ext cx="494718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dirty="0" smtClean="0">
                <a:solidFill>
                  <a:srgbClr val="C00000"/>
                </a:solidFill>
              </a:rPr>
              <a:t>3.4 33</a:t>
            </a:r>
            <a:r>
              <a:rPr lang="zh-CN" altLang="en-US" sz="3500" dirty="0" smtClean="0">
                <a:solidFill>
                  <a:srgbClr val="C00000"/>
                </a:solidFill>
              </a:rPr>
              <a:t>台</a:t>
            </a:r>
            <a:r>
              <a:rPr lang="en-US" altLang="zh-CN" sz="3500" dirty="0" smtClean="0">
                <a:solidFill>
                  <a:srgbClr val="C00000"/>
                </a:solidFill>
              </a:rPr>
              <a:t>ED</a:t>
            </a:r>
            <a:r>
              <a:rPr lang="zh-CN" altLang="en-US" sz="3500" dirty="0" smtClean="0">
                <a:solidFill>
                  <a:srgbClr val="C00000"/>
                </a:solidFill>
              </a:rPr>
              <a:t>阵列日影分析</a:t>
            </a:r>
            <a:endParaRPr lang="zh-CN" altLang="en-US" sz="3500" dirty="0">
              <a:solidFill>
                <a:srgbClr val="C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17" y="42523"/>
            <a:ext cx="1219279" cy="134751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078" y="1561148"/>
            <a:ext cx="5446873" cy="3705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1106006" y="5411462"/>
            <a:ext cx="30027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400" b="1" dirty="0" smtClean="0"/>
              <a:t>预期显著性：</a:t>
            </a:r>
            <a:r>
              <a:rPr lang="en-US" altLang="zh-CN" sz="2400" b="1" dirty="0" smtClean="0"/>
              <a:t>3.10</a:t>
            </a:r>
            <a:r>
              <a:rPr lang="el-GR" altLang="zh-CN" sz="2400" b="1" dirty="0" smtClean="0"/>
              <a:t>σ</a:t>
            </a:r>
            <a:endParaRPr lang="en-US" altLang="zh-CN" sz="2400" b="1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1543" y="1514667"/>
            <a:ext cx="5085312" cy="372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前进箭头 1212"/>
          <p:cNvSpPr>
            <a:spLocks/>
          </p:cNvSpPr>
          <p:nvPr/>
        </p:nvSpPr>
        <p:spPr bwMode="auto">
          <a:xfrm>
            <a:off x="2210863" y="2031018"/>
            <a:ext cx="1797183" cy="355822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2088" y="459411"/>
              </a:cxn>
              <a:cxn ang="0">
                <a:pos x="0" y="918822"/>
              </a:cxn>
              <a:cxn ang="0">
                <a:pos x="0" y="0"/>
              </a:cxn>
            </a:cxnLst>
            <a:rect l="0" t="0" r="r" b="b"/>
            <a:pathLst>
              <a:path w="792088" h="918822">
                <a:moveTo>
                  <a:pt x="0" y="0"/>
                </a:moveTo>
                <a:lnTo>
                  <a:pt x="792088" y="459411"/>
                </a:lnTo>
                <a:lnTo>
                  <a:pt x="0" y="918822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  <a:alpha val="76000"/>
            </a:sysClr>
          </a:solidFill>
          <a:ln w="9525">
            <a:noFill/>
            <a:round/>
            <a:headEnd/>
            <a:tailEnd/>
          </a:ln>
          <a:effectLst>
            <a:outerShdw blurRad="355600" dist="190500" dir="5460000" algn="ctr" rotWithShape="0">
              <a:srgbClr val="000000">
                <a:alpha val="91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前进箭头 1212"/>
          <p:cNvSpPr>
            <a:spLocks/>
          </p:cNvSpPr>
          <p:nvPr/>
        </p:nvSpPr>
        <p:spPr bwMode="auto">
          <a:xfrm rot="10800000">
            <a:off x="421328" y="1294355"/>
            <a:ext cx="1797183" cy="355822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2088" y="459411"/>
              </a:cxn>
              <a:cxn ang="0">
                <a:pos x="0" y="918822"/>
              </a:cxn>
              <a:cxn ang="0">
                <a:pos x="0" y="0"/>
              </a:cxn>
            </a:cxnLst>
            <a:rect l="0" t="0" r="r" b="b"/>
            <a:pathLst>
              <a:path w="792088" h="918822">
                <a:moveTo>
                  <a:pt x="0" y="0"/>
                </a:moveTo>
                <a:lnTo>
                  <a:pt x="792088" y="459411"/>
                </a:lnTo>
                <a:lnTo>
                  <a:pt x="0" y="918822"/>
                </a:lnTo>
                <a:lnTo>
                  <a:pt x="0" y="0"/>
                </a:lnTo>
                <a:close/>
              </a:path>
            </a:pathLst>
          </a:custGeom>
          <a:solidFill>
            <a:srgbClr val="C00000">
              <a:alpha val="70000"/>
            </a:srgbClr>
          </a:solidFill>
          <a:ln w="9525">
            <a:noFill/>
            <a:round/>
            <a:headEnd/>
            <a:tailEnd/>
          </a:ln>
          <a:effectLst>
            <a:outerShdw blurRad="355600" dist="190500" dir="5460000" algn="ctr" rotWithShape="0">
              <a:srgbClr val="000000">
                <a:alpha val="91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1319919" y="2406791"/>
            <a:ext cx="817853" cy="85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940" kern="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</a:t>
            </a:r>
            <a:endParaRPr kumimoji="0" lang="zh-CN" altLang="en-US" sz="494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6"/>
          <p:cNvSpPr txBox="1"/>
          <p:nvPr/>
        </p:nvSpPr>
        <p:spPr>
          <a:xfrm>
            <a:off x="2371627" y="3395484"/>
            <a:ext cx="817853" cy="85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940" kern="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</a:t>
            </a:r>
            <a:endParaRPr kumimoji="0" lang="zh-CN" altLang="en-US" sz="494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7984" y="1058803"/>
            <a:ext cx="7544040" cy="2400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/>
              <a:t>1.hit</a:t>
            </a:r>
            <a:r>
              <a:rPr lang="zh-CN" altLang="en-US" sz="2000" b="1" dirty="0" smtClean="0"/>
              <a:t>多重度、时间分布、电荷量分布，模拟与实验结果基本一致；</a:t>
            </a:r>
            <a:endParaRPr lang="en-US" altLang="zh-CN" sz="2000" b="1" dirty="0" smtClean="0"/>
          </a:p>
          <a:p>
            <a:pPr>
              <a:lnSpc>
                <a:spcPct val="150000"/>
              </a:lnSpc>
            </a:pPr>
            <a:r>
              <a:rPr lang="en-US" altLang="zh-CN" sz="2000" b="1" dirty="0" smtClean="0"/>
              <a:t>2.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100GeV-10PeV</a:t>
            </a:r>
            <a:r>
              <a:rPr lang="zh-CN" altLang="en-US" sz="2000" b="1" dirty="0" smtClean="0"/>
              <a:t>的模拟触发率比实验平均触发率低；</a:t>
            </a:r>
            <a:endParaRPr lang="en-US" altLang="zh-CN" sz="2000" b="1" dirty="0" smtClean="0"/>
          </a:p>
          <a:p>
            <a:pPr>
              <a:lnSpc>
                <a:spcPct val="150000"/>
              </a:lnSpc>
            </a:pPr>
            <a:r>
              <a:rPr lang="en-US" altLang="zh-CN" sz="2000" b="1" dirty="0" smtClean="0"/>
              <a:t>3.</a:t>
            </a:r>
            <a:r>
              <a:rPr lang="zh-CN" altLang="en-US" sz="2000" b="1" dirty="0" smtClean="0"/>
              <a:t>方向重建和芯位重建结果表明，模拟和实验的重建结果一致；</a:t>
            </a:r>
            <a:endParaRPr lang="en-US" altLang="zh-CN" sz="2000" b="1" dirty="0" smtClean="0"/>
          </a:p>
          <a:p>
            <a:pPr>
              <a:lnSpc>
                <a:spcPct val="150000"/>
              </a:lnSpc>
            </a:pPr>
            <a:r>
              <a:rPr lang="en-US" altLang="zh-CN" sz="2000" b="1" dirty="0" smtClean="0"/>
              <a:t>4.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33ED</a:t>
            </a:r>
            <a:r>
              <a:rPr lang="zh-CN" altLang="en-US" sz="2000" b="1" dirty="0" smtClean="0"/>
              <a:t>角分辨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3.5°@10TeV</a:t>
            </a:r>
            <a:r>
              <a:rPr lang="zh-CN" altLang="en-US" sz="2000" b="1" dirty="0" smtClean="0"/>
              <a:t>，芯位分辨</a:t>
            </a:r>
            <a:r>
              <a:rPr lang="en-US" altLang="zh-CN" sz="2000" b="1" dirty="0" smtClean="0"/>
              <a:t>50m@10TeV</a:t>
            </a:r>
            <a:r>
              <a:rPr lang="zh-CN" altLang="en-US" sz="2000" b="1" dirty="0" smtClean="0"/>
              <a:t>；</a:t>
            </a:r>
            <a:endParaRPr lang="en-US" altLang="zh-CN" sz="2000" b="1" dirty="0" smtClean="0"/>
          </a:p>
          <a:p>
            <a:pPr>
              <a:lnSpc>
                <a:spcPct val="150000"/>
              </a:lnSpc>
            </a:pPr>
            <a:r>
              <a:rPr lang="en-US" altLang="zh-CN" sz="2000" b="1" dirty="0" smtClean="0"/>
              <a:t>    39ED</a:t>
            </a:r>
            <a:r>
              <a:rPr lang="zh-CN" altLang="en-US" sz="2000" b="1" dirty="0" smtClean="0"/>
              <a:t>角分辨</a:t>
            </a:r>
            <a:r>
              <a:rPr lang="en-US" altLang="zh-CN" sz="2000" dirty="0" smtClean="0">
                <a:solidFill>
                  <a:srgbClr val="FF0000"/>
                </a:solidFill>
              </a:rPr>
              <a:t>3.35°@10TeV</a:t>
            </a:r>
            <a:r>
              <a:rPr lang="zh-CN" altLang="en-US" sz="2000" dirty="0" smtClean="0">
                <a:solidFill>
                  <a:srgbClr val="FF0000"/>
                </a:solidFill>
              </a:rPr>
              <a:t>，</a:t>
            </a:r>
            <a:r>
              <a:rPr lang="zh-CN" altLang="en-US" sz="2000" b="1" dirty="0" smtClean="0"/>
              <a:t>芯位分辨</a:t>
            </a:r>
            <a:r>
              <a:rPr lang="en-US" altLang="zh-CN" sz="2000" b="1" dirty="0" smtClean="0"/>
              <a:t>23m@10TeV</a:t>
            </a:r>
            <a:r>
              <a:rPr lang="zh-CN" altLang="en-US" sz="2000" b="1" dirty="0" smtClean="0"/>
              <a:t>；</a:t>
            </a:r>
            <a:endParaRPr lang="en-US" altLang="zh-CN" sz="2000" b="1" dirty="0" smtClean="0"/>
          </a:p>
        </p:txBody>
      </p:sp>
      <p:sp>
        <p:nvSpPr>
          <p:cNvPr id="13" name="矩形 12"/>
          <p:cNvSpPr/>
          <p:nvPr/>
        </p:nvSpPr>
        <p:spPr>
          <a:xfrm>
            <a:off x="4076510" y="4292751"/>
            <a:ext cx="7680960" cy="24006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/>
              <a:t>1.</a:t>
            </a:r>
            <a:r>
              <a:rPr lang="zh-CN" altLang="en-US" sz="2000" b="1" dirty="0" smtClean="0"/>
              <a:t>定型阵列的月影显著性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-6.50</a:t>
            </a:r>
            <a:r>
              <a:rPr lang="el-GR" altLang="zh-CN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σ</a:t>
            </a:r>
            <a:r>
              <a:rPr lang="zh-CN" alt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；</a:t>
            </a:r>
            <a:endParaRPr lang="en-US" altLang="zh-CN" sz="20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Calibri" panose="020F0502020204030204" pitchFamily="34" charset="0"/>
              </a:rPr>
              <a:t>2.</a:t>
            </a:r>
            <a:r>
              <a:rPr lang="zh-CN" altLang="en-US" sz="2000" b="1" dirty="0" smtClean="0">
                <a:latin typeface="Calibri" panose="020F0502020204030204" pitchFamily="34" charset="0"/>
              </a:rPr>
              <a:t>实验测量月影位置和缺失事例数与预期值一致；</a:t>
            </a:r>
            <a:endParaRPr lang="en-US" altLang="zh-CN" sz="2000" b="1" dirty="0" smtClean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Calibri" panose="020F0502020204030204" pitchFamily="34" charset="0"/>
              </a:rPr>
              <a:t>3.</a:t>
            </a:r>
            <a:r>
              <a:rPr lang="zh-CN" altLang="en-US" sz="2000" b="1" dirty="0" smtClean="0">
                <a:latin typeface="Calibri" panose="020F0502020204030204" pitchFamily="34" charset="0"/>
              </a:rPr>
              <a:t>月影结果表明</a:t>
            </a:r>
            <a:r>
              <a:rPr lang="zh-CN" alt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重建方法</a:t>
            </a:r>
            <a:r>
              <a:rPr lang="zh-CN" altLang="en-US" sz="2000" b="1" dirty="0" smtClean="0">
                <a:latin typeface="Calibri" panose="020F0502020204030204" pitchFamily="34" charset="0"/>
              </a:rPr>
              <a:t>和实验的</a:t>
            </a:r>
            <a:r>
              <a:rPr lang="zh-CN" alt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时间标定正确</a:t>
            </a:r>
            <a:r>
              <a:rPr lang="zh-CN" altLang="en-US" sz="2000" b="1" dirty="0" smtClean="0">
                <a:latin typeface="Calibri" panose="020F0502020204030204" pitchFamily="34" charset="0"/>
              </a:rPr>
              <a:t>；</a:t>
            </a:r>
            <a:endParaRPr lang="en-US" altLang="zh-CN" sz="2000" b="1" dirty="0" smtClean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/>
              <a:t>4.33</a:t>
            </a:r>
            <a:r>
              <a:rPr lang="zh-CN" altLang="en-US" sz="2000" b="1" dirty="0" smtClean="0"/>
              <a:t>个</a:t>
            </a:r>
            <a:r>
              <a:rPr lang="en-US" altLang="zh-CN" sz="2000" b="1" dirty="0" smtClean="0"/>
              <a:t>ED</a:t>
            </a:r>
            <a:r>
              <a:rPr lang="zh-CN" altLang="en-US" sz="2000" b="1" dirty="0" smtClean="0"/>
              <a:t>未观测到明显的月影缺失，预期</a:t>
            </a:r>
            <a:r>
              <a:rPr lang="en-US" altLang="zh-CN" sz="2000" b="1" dirty="0" smtClean="0"/>
              <a:t>2</a:t>
            </a:r>
            <a:r>
              <a:rPr lang="zh-CN" altLang="en-US" sz="2000" b="1" dirty="0" smtClean="0"/>
              <a:t>年观测显著性约</a:t>
            </a:r>
            <a:r>
              <a:rPr lang="en-US" altLang="zh-CN" sz="2000" b="1" dirty="0" smtClean="0"/>
              <a:t>-4.68</a:t>
            </a:r>
            <a:r>
              <a:rPr lang="el-GR" altLang="zh-CN" sz="2000" b="1" dirty="0" smtClean="0">
                <a:latin typeface="Calibri" panose="020F0502020204030204" pitchFamily="34" charset="0"/>
              </a:rPr>
              <a:t> σ</a:t>
            </a:r>
            <a:r>
              <a:rPr lang="zh-CN" altLang="en-US" sz="2000" b="1" dirty="0" smtClean="0">
                <a:latin typeface="Calibri" panose="020F0502020204030204" pitchFamily="34" charset="0"/>
              </a:rPr>
              <a:t>；</a:t>
            </a:r>
            <a:endParaRPr lang="en-US" altLang="zh-CN" sz="2000" b="1" dirty="0" smtClean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Calibri" panose="020F0502020204030204" pitchFamily="34" charset="0"/>
              </a:rPr>
              <a:t>5.</a:t>
            </a:r>
            <a:r>
              <a:rPr lang="zh-CN" altLang="en-US" sz="2000" b="1" dirty="0" smtClean="0">
                <a:latin typeface="Calibri" panose="020F0502020204030204" pitchFamily="34" charset="0"/>
              </a:rPr>
              <a:t>两个阵列都没有观测到明显的日影；</a:t>
            </a:r>
            <a:endParaRPr lang="zh-CN" altLang="en-US" sz="2000" b="1" dirty="0" smtClean="0"/>
          </a:p>
        </p:txBody>
      </p:sp>
      <p:sp>
        <p:nvSpPr>
          <p:cNvPr id="3" name="矩形 2"/>
          <p:cNvSpPr/>
          <p:nvPr/>
        </p:nvSpPr>
        <p:spPr>
          <a:xfrm>
            <a:off x="4091488" y="412472"/>
            <a:ext cx="2037737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CN" altLang="en-US" sz="3600" b="1" dirty="0" smtClean="0"/>
              <a:t>数据分析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113086" y="3616052"/>
            <a:ext cx="2964273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CN" altLang="en-US" sz="3600" b="1" dirty="0" smtClean="0"/>
              <a:t>月影日影分析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9624" y="2057400"/>
            <a:ext cx="4526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0" dirty="0" smtClean="0">
                <a:solidFill>
                  <a:srgbClr val="C00000"/>
                </a:solidFill>
              </a:rPr>
              <a:t>谢  谢！</a:t>
            </a:r>
            <a:endParaRPr lang="zh-CN" altLang="en-US" sz="10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前进箭头 1212"/>
          <p:cNvSpPr>
            <a:spLocks/>
          </p:cNvSpPr>
          <p:nvPr/>
        </p:nvSpPr>
        <p:spPr bwMode="auto">
          <a:xfrm>
            <a:off x="2566463" y="2031018"/>
            <a:ext cx="1797183" cy="355822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2088" y="459411"/>
              </a:cxn>
              <a:cxn ang="0">
                <a:pos x="0" y="918822"/>
              </a:cxn>
              <a:cxn ang="0">
                <a:pos x="0" y="0"/>
              </a:cxn>
            </a:cxnLst>
            <a:rect l="0" t="0" r="r" b="b"/>
            <a:pathLst>
              <a:path w="792088" h="918822">
                <a:moveTo>
                  <a:pt x="0" y="0"/>
                </a:moveTo>
                <a:lnTo>
                  <a:pt x="792088" y="459411"/>
                </a:lnTo>
                <a:lnTo>
                  <a:pt x="0" y="918822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  <a:alpha val="76000"/>
            </a:sysClr>
          </a:solidFill>
          <a:ln w="9525">
            <a:noFill/>
            <a:round/>
            <a:headEnd/>
            <a:tailEnd/>
          </a:ln>
          <a:effectLst>
            <a:outerShdw blurRad="355600" dist="190500" dir="5460000" algn="ctr" rotWithShape="0">
              <a:srgbClr val="000000">
                <a:alpha val="91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前进箭头 1212"/>
          <p:cNvSpPr>
            <a:spLocks/>
          </p:cNvSpPr>
          <p:nvPr/>
        </p:nvSpPr>
        <p:spPr bwMode="auto">
          <a:xfrm rot="10800000">
            <a:off x="776928" y="1294355"/>
            <a:ext cx="1797183" cy="355822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2088" y="459411"/>
              </a:cxn>
              <a:cxn ang="0">
                <a:pos x="0" y="918822"/>
              </a:cxn>
              <a:cxn ang="0">
                <a:pos x="0" y="0"/>
              </a:cxn>
            </a:cxnLst>
            <a:rect l="0" t="0" r="r" b="b"/>
            <a:pathLst>
              <a:path w="792088" h="918822">
                <a:moveTo>
                  <a:pt x="0" y="0"/>
                </a:moveTo>
                <a:lnTo>
                  <a:pt x="792088" y="459411"/>
                </a:lnTo>
                <a:lnTo>
                  <a:pt x="0" y="918822"/>
                </a:lnTo>
                <a:lnTo>
                  <a:pt x="0" y="0"/>
                </a:lnTo>
                <a:close/>
              </a:path>
            </a:pathLst>
          </a:custGeom>
          <a:solidFill>
            <a:srgbClr val="C00000">
              <a:alpha val="70000"/>
            </a:srgbClr>
          </a:solidFill>
          <a:ln w="9525">
            <a:noFill/>
            <a:round/>
            <a:headEnd/>
            <a:tailEnd/>
          </a:ln>
          <a:effectLst>
            <a:outerShdw blurRad="355600" dist="190500" dir="5460000" algn="ctr" rotWithShape="0">
              <a:srgbClr val="000000">
                <a:alpha val="91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34796" y="2710212"/>
            <a:ext cx="1031852" cy="726508"/>
          </a:xfrm>
          <a:prstGeom prst="rect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7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73927" y="3158006"/>
            <a:ext cx="1031852" cy="725893"/>
          </a:xfrm>
          <a:prstGeom prst="rect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7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8" name="文本框 5"/>
          <p:cNvSpPr txBox="1"/>
          <p:nvPr/>
        </p:nvSpPr>
        <p:spPr>
          <a:xfrm>
            <a:off x="1675519" y="2406791"/>
            <a:ext cx="817853" cy="85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94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endParaRPr kumimoji="0" lang="zh-CN" altLang="en-US" sz="494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6"/>
          <p:cNvSpPr txBox="1"/>
          <p:nvPr/>
        </p:nvSpPr>
        <p:spPr>
          <a:xfrm>
            <a:off x="2727227" y="3395484"/>
            <a:ext cx="817853" cy="85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94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</a:t>
            </a:r>
            <a:endParaRPr kumimoji="0" lang="zh-CN" altLang="en-US" sz="494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7"/>
          <p:cNvSpPr txBox="1"/>
          <p:nvPr/>
        </p:nvSpPr>
        <p:spPr>
          <a:xfrm>
            <a:off x="1934910" y="3100898"/>
            <a:ext cx="1370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Contents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707527" y="2285852"/>
            <a:ext cx="6590175" cy="1109632"/>
            <a:chOff x="4791347" y="1103219"/>
            <a:chExt cx="6590175" cy="1109632"/>
          </a:xfrm>
        </p:grpSpPr>
        <p:grpSp>
          <p:nvGrpSpPr>
            <p:cNvPr id="12" name="组合 24"/>
            <p:cNvGrpSpPr/>
            <p:nvPr/>
          </p:nvGrpSpPr>
          <p:grpSpPr>
            <a:xfrm>
              <a:off x="4791347" y="1245864"/>
              <a:ext cx="6590175" cy="912875"/>
              <a:chOff x="6009180" y="1074339"/>
              <a:chExt cx="8447821" cy="1219671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6009180" y="1074339"/>
                <a:ext cx="8447821" cy="1219671"/>
              </a:xfrm>
              <a:prstGeom prst="rect">
                <a:avLst/>
              </a:prstGeom>
              <a:solidFill>
                <a:srgbClr val="C00000">
                  <a:alpha val="7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76200" dist="76200" dir="5400000" algn="ctr" rotWithShape="0">
                  <a:srgbClr val="000000">
                    <a:alpha val="91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5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5" name="文本框 10"/>
              <p:cNvSpPr txBox="1"/>
              <p:nvPr/>
            </p:nvSpPr>
            <p:spPr>
              <a:xfrm>
                <a:off x="6200863" y="1195998"/>
                <a:ext cx="8160256" cy="842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r>
                  <a:rPr kumimoji="0" lang="en-US" altLang="zh-CN" sz="3500" b="0" i="0" u="none" strike="noStrike" kern="0" cap="none" spc="0" normalizeH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</a:t>
                </a:r>
                <a:r>
                  <a:rPr kumimoji="0" lang="zh-CN" altLang="en-US" sz="3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定型阵列的模拟和实验对比</a:t>
                </a:r>
                <a:endParaRPr kumimoji="0" lang="zh-CN" altLang="en-US" sz="35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3" name="直接连接符 12"/>
            <p:cNvCxnSpPr/>
            <p:nvPr/>
          </p:nvCxnSpPr>
          <p:spPr>
            <a:xfrm rot="5400000">
              <a:off x="5112723" y="1650632"/>
              <a:ext cx="1109632" cy="148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7"/>
          <p:cNvCxnSpPr/>
          <p:nvPr/>
        </p:nvCxnSpPr>
        <p:spPr>
          <a:xfrm>
            <a:off x="5737588" y="1618617"/>
            <a:ext cx="0" cy="4954609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grpSp>
        <p:nvGrpSpPr>
          <p:cNvPr id="12" name="Group 8"/>
          <p:cNvGrpSpPr/>
          <p:nvPr/>
        </p:nvGrpSpPr>
        <p:grpSpPr>
          <a:xfrm>
            <a:off x="5635178" y="1955812"/>
            <a:ext cx="980210" cy="204820"/>
            <a:chOff x="5964215" y="1531583"/>
            <a:chExt cx="1070244" cy="223633"/>
          </a:xfrm>
        </p:grpSpPr>
        <p:sp>
          <p:nvSpPr>
            <p:cNvPr id="13" name="椭圆 8"/>
            <p:cNvSpPr/>
            <p:nvPr/>
          </p:nvSpPr>
          <p:spPr>
            <a:xfrm>
              <a:off x="5964215" y="1531583"/>
              <a:ext cx="223633" cy="223633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4" name="直接连接符 12"/>
            <p:cNvCxnSpPr>
              <a:stCxn id="13" idx="6"/>
            </p:cNvCxnSpPr>
            <p:nvPr/>
          </p:nvCxnSpPr>
          <p:spPr>
            <a:xfrm flipV="1">
              <a:off x="6187848" y="1643399"/>
              <a:ext cx="846611" cy="1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lgDash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15" name="Group 12"/>
          <p:cNvGrpSpPr/>
          <p:nvPr/>
        </p:nvGrpSpPr>
        <p:grpSpPr>
          <a:xfrm>
            <a:off x="5635177" y="4940476"/>
            <a:ext cx="981941" cy="204820"/>
            <a:chOff x="5964215" y="4790393"/>
            <a:chExt cx="1072134" cy="223633"/>
          </a:xfrm>
        </p:grpSpPr>
        <p:sp>
          <p:nvSpPr>
            <p:cNvPr id="16" name="椭圆 10"/>
            <p:cNvSpPr/>
            <p:nvPr/>
          </p:nvSpPr>
          <p:spPr>
            <a:xfrm>
              <a:off x="5964215" y="4790393"/>
              <a:ext cx="223633" cy="223633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7" name="直接连接符 14"/>
            <p:cNvCxnSpPr/>
            <p:nvPr/>
          </p:nvCxnSpPr>
          <p:spPr>
            <a:xfrm flipV="1">
              <a:off x="6189738" y="4902208"/>
              <a:ext cx="846611" cy="1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lgDash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18" name="Group 10"/>
          <p:cNvGrpSpPr/>
          <p:nvPr/>
        </p:nvGrpSpPr>
        <p:grpSpPr>
          <a:xfrm>
            <a:off x="5635177" y="3331178"/>
            <a:ext cx="981941" cy="204820"/>
            <a:chOff x="5964215" y="3033279"/>
            <a:chExt cx="1072134" cy="223633"/>
          </a:xfrm>
        </p:grpSpPr>
        <p:sp>
          <p:nvSpPr>
            <p:cNvPr id="19" name="椭圆 9"/>
            <p:cNvSpPr/>
            <p:nvPr/>
          </p:nvSpPr>
          <p:spPr>
            <a:xfrm>
              <a:off x="5964215" y="3033279"/>
              <a:ext cx="223633" cy="223633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0" name="直接连接符 16"/>
            <p:cNvCxnSpPr/>
            <p:nvPr/>
          </p:nvCxnSpPr>
          <p:spPr>
            <a:xfrm flipV="1">
              <a:off x="6189738" y="3145093"/>
              <a:ext cx="846611" cy="1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lgDash"/>
              <a:miter lim="800000"/>
              <a:headEnd type="none"/>
              <a:tailEnd type="oval" w="lg" len="lg"/>
            </a:ln>
            <a:effectLst/>
          </p:spPr>
        </p:cxnSp>
      </p:grpSp>
      <p:sp>
        <p:nvSpPr>
          <p:cNvPr id="21" name="TextBox 69"/>
          <p:cNvSpPr txBox="1"/>
          <p:nvPr/>
        </p:nvSpPr>
        <p:spPr>
          <a:xfrm>
            <a:off x="6674419" y="1895076"/>
            <a:ext cx="720069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Step1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70"/>
          <p:cNvSpPr txBox="1"/>
          <p:nvPr/>
        </p:nvSpPr>
        <p:spPr>
          <a:xfrm>
            <a:off x="6674420" y="3270095"/>
            <a:ext cx="720069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Step2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71"/>
          <p:cNvSpPr txBox="1"/>
          <p:nvPr/>
        </p:nvSpPr>
        <p:spPr>
          <a:xfrm>
            <a:off x="6674419" y="4890163"/>
            <a:ext cx="720069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Step3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33"/>
          <p:cNvSpPr/>
          <p:nvPr/>
        </p:nvSpPr>
        <p:spPr>
          <a:xfrm>
            <a:off x="2092822" y="2160632"/>
            <a:ext cx="2788187" cy="1341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20000"/>
              </a:lnSpc>
              <a:defRPr/>
            </a:pPr>
            <a:r>
              <a:rPr lang="zh-CN" altLang="en-US" sz="1400" kern="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模拟原初宇宙线</a:t>
            </a:r>
            <a:r>
              <a:rPr lang="zh-CN" altLang="en-US" sz="1400" kern="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事例经</a:t>
            </a:r>
            <a:r>
              <a:rPr lang="zh-CN" altLang="en-US" sz="1400" kern="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大气层</a:t>
            </a:r>
            <a:r>
              <a:rPr lang="zh-CN" altLang="en-US" sz="1400" kern="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发生级联簇射</a:t>
            </a:r>
            <a:r>
              <a:rPr lang="zh-CN" altLang="en-US" sz="1400" kern="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产生的</a:t>
            </a:r>
            <a:r>
              <a:rPr lang="en-US" altLang="zh-CN" sz="1400" kern="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shower</a:t>
            </a:r>
          </a:p>
          <a:p>
            <a:pPr algn="r">
              <a:lnSpc>
                <a:spcPct val="120000"/>
              </a:lnSpc>
              <a:defRPr/>
            </a:pPr>
            <a:r>
              <a:rPr lang="en-US" altLang="zh-CN" sz="1400" dirty="0" err="1" smtClean="0"/>
              <a:t>Proton,He,CNO,MgAlSi,Fe</a:t>
            </a:r>
            <a:endParaRPr lang="en-US" altLang="zh-CN" sz="1400" dirty="0" smtClean="0"/>
          </a:p>
          <a:p>
            <a:pPr algn="r">
              <a:spcBef>
                <a:spcPct val="0"/>
              </a:spcBef>
            </a:pPr>
            <a:r>
              <a:rPr lang="en-US" altLang="zh-CN" sz="1400" kern="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100GeV-10PeV</a:t>
            </a:r>
            <a:endParaRPr lang="en-US" altLang="zh-CN" sz="1400" kern="0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  <a:p>
            <a:pPr algn="r">
              <a:lnSpc>
                <a:spcPct val="120000"/>
              </a:lnSpc>
              <a:defRPr/>
            </a:pPr>
            <a:endParaRPr lang="en-GB" altLang="zh-CN" sz="1400" kern="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86"/>
          <p:cNvSpPr txBox="1"/>
          <p:nvPr/>
        </p:nvSpPr>
        <p:spPr>
          <a:xfrm>
            <a:off x="2552048" y="5312190"/>
            <a:ext cx="240756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zh-CN" altLang="en-US" sz="1400" kern="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方向重建（天顶角、方位角）</a:t>
            </a:r>
            <a:endParaRPr lang="en-US" altLang="zh-CN" sz="1400" kern="0" dirty="0" smtClean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  <a:p>
            <a:pPr algn="r">
              <a:lnSpc>
                <a:spcPct val="125000"/>
              </a:lnSpc>
            </a:pPr>
            <a:r>
              <a:rPr lang="zh-CN" altLang="en-US" sz="1400" kern="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角分辨</a:t>
            </a:r>
            <a:endParaRPr lang="en-US" altLang="zh-CN" sz="1400" kern="0" dirty="0" smtClean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  <a:p>
            <a:pPr algn="r">
              <a:lnSpc>
                <a:spcPct val="125000"/>
              </a:lnSpc>
            </a:pPr>
            <a:r>
              <a:rPr lang="zh-CN" altLang="en-US" sz="1400" kern="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芯</a:t>
            </a:r>
            <a:r>
              <a:rPr lang="zh-CN" altLang="en-US" sz="1400" kern="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位重建，芯位分辨</a:t>
            </a:r>
            <a:endParaRPr lang="zh-CN" altLang="en-US" sz="1400" kern="0" dirty="0"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33" name="Group 14"/>
          <p:cNvGrpSpPr/>
          <p:nvPr/>
        </p:nvGrpSpPr>
        <p:grpSpPr>
          <a:xfrm>
            <a:off x="5071924" y="2394858"/>
            <a:ext cx="3913520" cy="614460"/>
            <a:chOff x="5349226" y="2010956"/>
            <a:chExt cx="4272984" cy="670899"/>
          </a:xfrm>
        </p:grpSpPr>
        <p:sp>
          <p:nvSpPr>
            <p:cNvPr id="34" name="燕尾形 18"/>
            <p:cNvSpPr/>
            <p:nvPr/>
          </p:nvSpPr>
          <p:spPr>
            <a:xfrm rot="10800000">
              <a:off x="5349226" y="2010956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83"/>
            <p:cNvSpPr txBox="1"/>
            <p:nvPr/>
          </p:nvSpPr>
          <p:spPr>
            <a:xfrm>
              <a:off x="6160967" y="2053685"/>
              <a:ext cx="2475192" cy="5614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CORSIKA</a:t>
              </a:r>
              <a:r>
                <a:rPr kumimoji="0" lang="zh-CN" altLang="en-US" sz="2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模拟</a:t>
              </a:r>
              <a:endPara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15"/>
          <p:cNvGrpSpPr/>
          <p:nvPr/>
        </p:nvGrpSpPr>
        <p:grpSpPr>
          <a:xfrm>
            <a:off x="2526307" y="3892783"/>
            <a:ext cx="3913520" cy="614460"/>
            <a:chOff x="2569789" y="3646467"/>
            <a:chExt cx="4272984" cy="670899"/>
          </a:xfrm>
        </p:grpSpPr>
        <p:sp>
          <p:nvSpPr>
            <p:cNvPr id="37" name="燕尾形 20"/>
            <p:cNvSpPr/>
            <p:nvPr/>
          </p:nvSpPr>
          <p:spPr>
            <a:xfrm>
              <a:off x="2569789" y="3646467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extBox 81"/>
            <p:cNvSpPr txBox="1"/>
            <p:nvPr/>
          </p:nvSpPr>
          <p:spPr>
            <a:xfrm>
              <a:off x="3561973" y="3664630"/>
              <a:ext cx="2300168" cy="6048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GEANT4</a:t>
              </a:r>
              <a:r>
                <a:rPr kumimoji="0" lang="zh-CN" altLang="en-US" sz="2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模拟</a:t>
              </a:r>
              <a:endPara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17"/>
          <p:cNvGrpSpPr/>
          <p:nvPr/>
        </p:nvGrpSpPr>
        <p:grpSpPr>
          <a:xfrm>
            <a:off x="5071924" y="5467156"/>
            <a:ext cx="3913520" cy="614460"/>
            <a:chOff x="5349226" y="5365450"/>
            <a:chExt cx="4272984" cy="670899"/>
          </a:xfrm>
        </p:grpSpPr>
        <p:sp>
          <p:nvSpPr>
            <p:cNvPr id="40" name="燕尾形 23"/>
            <p:cNvSpPr/>
            <p:nvPr/>
          </p:nvSpPr>
          <p:spPr>
            <a:xfrm rot="10800000">
              <a:off x="5349226" y="5365450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79"/>
            <p:cNvSpPr txBox="1"/>
            <p:nvPr/>
          </p:nvSpPr>
          <p:spPr>
            <a:xfrm>
              <a:off x="6187848" y="5382331"/>
              <a:ext cx="2651966" cy="5614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数据分析与重建</a:t>
              </a:r>
              <a:endPara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44" name="直接连接符 43"/>
          <p:cNvCxnSpPr/>
          <p:nvPr/>
        </p:nvCxnSpPr>
        <p:spPr>
          <a:xfrm flipV="1">
            <a:off x="1586752" y="1256692"/>
            <a:ext cx="8362800" cy="1928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1586752" y="1193940"/>
            <a:ext cx="8362800" cy="1928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3810800" y="478945"/>
            <a:ext cx="275107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dirty="0" smtClean="0">
                <a:solidFill>
                  <a:srgbClr val="C00000"/>
                </a:solidFill>
              </a:rPr>
              <a:t>1.1  </a:t>
            </a:r>
            <a:r>
              <a:rPr lang="zh-CN" altLang="en-US" sz="3500" dirty="0" smtClean="0">
                <a:solidFill>
                  <a:srgbClr val="C00000"/>
                </a:solidFill>
              </a:rPr>
              <a:t>分析流程</a:t>
            </a:r>
            <a:endParaRPr lang="zh-CN" altLang="en-US" sz="3500" dirty="0">
              <a:solidFill>
                <a:srgbClr val="C00000"/>
              </a:solidFill>
            </a:endParaRPr>
          </a:p>
        </p:txBody>
      </p:sp>
      <p:sp>
        <p:nvSpPr>
          <p:cNvPr id="50" name="TextBox 86"/>
          <p:cNvSpPr txBox="1"/>
          <p:nvPr/>
        </p:nvSpPr>
        <p:spPr>
          <a:xfrm>
            <a:off x="6589211" y="3716481"/>
            <a:ext cx="29490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400" kern="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产生</a:t>
            </a:r>
            <a:r>
              <a:rPr lang="zh-CN" altLang="en-US" sz="1400" kern="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参数</a:t>
            </a:r>
            <a:r>
              <a:rPr lang="zh-CN" altLang="en-US" sz="1400" kern="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，如</a:t>
            </a:r>
            <a:r>
              <a:rPr lang="en-US" altLang="zh-CN" sz="1400" kern="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event</a:t>
            </a:r>
            <a:r>
              <a:rPr lang="zh-CN" altLang="en-US" sz="1400" kern="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数、</a:t>
            </a:r>
            <a:r>
              <a:rPr lang="en-US" altLang="zh-CN" sz="1400" kern="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hit</a:t>
            </a:r>
            <a:r>
              <a:rPr lang="zh-CN" altLang="en-US" sz="1400" kern="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数、芯位、方向、能量，以及探测器中</a:t>
            </a:r>
            <a:r>
              <a:rPr lang="en-US" altLang="zh-CN" sz="1400" kern="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PMT</a:t>
            </a:r>
            <a:r>
              <a:rPr lang="zh-CN" altLang="en-US" sz="1400" kern="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产生电荷数、触发探测器位置、触发时间等；</a:t>
            </a: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17" y="42523"/>
            <a:ext cx="1219279" cy="13475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00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文本框 147"/>
          <p:cNvSpPr txBox="1"/>
          <p:nvPr/>
        </p:nvSpPr>
        <p:spPr>
          <a:xfrm>
            <a:off x="1035324" y="5108313"/>
            <a:ext cx="398218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dirty="0" smtClean="0"/>
              <a:t>KM2A</a:t>
            </a:r>
            <a:r>
              <a:rPr lang="zh-CN" altLang="en-US" sz="2500" dirty="0" smtClean="0"/>
              <a:t>的</a:t>
            </a:r>
            <a:r>
              <a:rPr lang="en-US" altLang="zh-CN" sz="2500" dirty="0" smtClean="0"/>
              <a:t>ED</a:t>
            </a:r>
            <a:r>
              <a:rPr lang="zh-CN" altLang="en-US" sz="2500" dirty="0" smtClean="0"/>
              <a:t>原型探测器</a:t>
            </a:r>
            <a:r>
              <a:rPr lang="en-US" altLang="zh-CN" sz="2500" dirty="0" smtClean="0"/>
              <a:t>:39</a:t>
            </a:r>
            <a:r>
              <a:rPr lang="zh-CN" altLang="en-US" sz="2500" dirty="0" smtClean="0"/>
              <a:t>个</a:t>
            </a:r>
            <a:endParaRPr lang="zh-CN" altLang="en-US" sz="2500" dirty="0"/>
          </a:p>
        </p:txBody>
      </p:sp>
      <p:sp>
        <p:nvSpPr>
          <p:cNvPr id="149" name="文本框 148"/>
          <p:cNvSpPr txBox="1"/>
          <p:nvPr/>
        </p:nvSpPr>
        <p:spPr>
          <a:xfrm>
            <a:off x="981354" y="4597802"/>
            <a:ext cx="307648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500" dirty="0" smtClean="0"/>
              <a:t>羊八井海拔：</a:t>
            </a:r>
            <a:r>
              <a:rPr lang="en-US" altLang="zh-CN" sz="2500" dirty="0" smtClean="0"/>
              <a:t>4300</a:t>
            </a:r>
            <a:r>
              <a:rPr lang="zh-CN" altLang="en-US" sz="2500" dirty="0"/>
              <a:t>米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35324" y="6110751"/>
            <a:ext cx="3390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+mn-ea"/>
              </a:rPr>
              <a:t>运行时间：</a:t>
            </a:r>
            <a:r>
              <a:rPr lang="en-US" altLang="zh-CN" sz="2000" dirty="0" smtClean="0">
                <a:latin typeface="+mn-ea"/>
              </a:rPr>
              <a:t>2014.09-2016.10</a:t>
            </a:r>
            <a:endParaRPr lang="zh-CN" altLang="en-US" sz="2000" dirty="0">
              <a:latin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35324" y="5649619"/>
            <a:ext cx="19223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dirty="0" smtClean="0"/>
              <a:t>面积：</a:t>
            </a:r>
            <a:r>
              <a:rPr lang="en-US" altLang="zh-CN" sz="2200" dirty="0" smtClean="0"/>
              <a:t>3240m</a:t>
            </a:r>
            <a:r>
              <a:rPr lang="en-US" altLang="zh-CN" sz="2200" baseline="30000" dirty="0" smtClean="0"/>
              <a:t>2</a:t>
            </a:r>
          </a:p>
        </p:txBody>
      </p:sp>
      <p:cxnSp>
        <p:nvCxnSpPr>
          <p:cNvPr id="158" name="直接连接符 157"/>
          <p:cNvCxnSpPr/>
          <p:nvPr/>
        </p:nvCxnSpPr>
        <p:spPr>
          <a:xfrm flipV="1">
            <a:off x="1586752" y="1256692"/>
            <a:ext cx="8362800" cy="1928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接连接符 164"/>
          <p:cNvCxnSpPr/>
          <p:nvPr/>
        </p:nvCxnSpPr>
        <p:spPr>
          <a:xfrm flipV="1">
            <a:off x="1586752" y="1193940"/>
            <a:ext cx="8362800" cy="1928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文本框 165"/>
          <p:cNvSpPr txBox="1"/>
          <p:nvPr/>
        </p:nvSpPr>
        <p:spPr>
          <a:xfrm>
            <a:off x="2679383" y="417847"/>
            <a:ext cx="554831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dirty="0" smtClean="0">
                <a:solidFill>
                  <a:srgbClr val="C00000"/>
                </a:solidFill>
              </a:rPr>
              <a:t>1.2 </a:t>
            </a:r>
            <a:r>
              <a:rPr lang="en-US" altLang="zh-CN" sz="3500" dirty="0">
                <a:solidFill>
                  <a:srgbClr val="C00000"/>
                </a:solidFill>
              </a:rPr>
              <a:t>KM2A</a:t>
            </a:r>
            <a:r>
              <a:rPr lang="zh-CN" altLang="en-US" sz="3500" dirty="0">
                <a:solidFill>
                  <a:srgbClr val="C00000"/>
                </a:solidFill>
              </a:rPr>
              <a:t>百分之一定型阵列</a:t>
            </a:r>
          </a:p>
          <a:p>
            <a:endParaRPr lang="zh-CN" altLang="en-US" sz="3500" dirty="0">
              <a:solidFill>
                <a:srgbClr val="C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17" y="42523"/>
            <a:ext cx="1219279" cy="13475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324" y="1465665"/>
            <a:ext cx="3613509" cy="3009934"/>
          </a:xfrm>
          <a:prstGeom prst="rect">
            <a:avLst/>
          </a:prstGeom>
        </p:spPr>
      </p:pic>
      <p:sp>
        <p:nvSpPr>
          <p:cNvPr id="209" name="矩形 2"/>
          <p:cNvSpPr>
            <a:spLocks noChangeArrowheads="1"/>
          </p:cNvSpPr>
          <p:nvPr/>
        </p:nvSpPr>
        <p:spPr bwMode="auto">
          <a:xfrm>
            <a:off x="5004475" y="1944957"/>
            <a:ext cx="4572000" cy="45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强相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互作用模型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QGSJET2,GHEISHA</a:t>
            </a:r>
            <a:endParaRPr lang="en-US" altLang="zh-CN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0" name="矩形 209"/>
          <p:cNvSpPr/>
          <p:nvPr/>
        </p:nvSpPr>
        <p:spPr>
          <a:xfrm>
            <a:off x="5004475" y="2581454"/>
            <a:ext cx="240322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天顶角范围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0-60°</a:t>
            </a:r>
          </a:p>
        </p:txBody>
      </p:sp>
      <p:sp>
        <p:nvSpPr>
          <p:cNvPr id="211" name="矩形 210"/>
          <p:cNvSpPr/>
          <p:nvPr/>
        </p:nvSpPr>
        <p:spPr>
          <a:xfrm>
            <a:off x="5017504" y="2912888"/>
            <a:ext cx="283282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位置坐标：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YBJ(4300m)</a:t>
            </a:r>
          </a:p>
        </p:txBody>
      </p:sp>
      <p:sp>
        <p:nvSpPr>
          <p:cNvPr id="212" name="矩形 211"/>
          <p:cNvSpPr/>
          <p:nvPr/>
        </p:nvSpPr>
        <p:spPr>
          <a:xfrm>
            <a:off x="5017504" y="3246366"/>
            <a:ext cx="328814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成份 ：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P,He,Fe,CNO,MgAlSi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3" name="矩形 212"/>
          <p:cNvSpPr/>
          <p:nvPr/>
        </p:nvSpPr>
        <p:spPr>
          <a:xfrm>
            <a:off x="5004475" y="2262984"/>
            <a:ext cx="315327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能量范围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100GeV-10PeV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" name="图片 2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8068" y="3808864"/>
            <a:ext cx="3756814" cy="270199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075411" y="1466097"/>
            <a:ext cx="2215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/>
              <a:t>CORSIKA</a:t>
            </a:r>
            <a:r>
              <a:rPr lang="zh-CN" altLang="en-US" sz="2800" b="1" dirty="0" smtClean="0"/>
              <a:t>模拟</a:t>
            </a:r>
            <a:endParaRPr lang="zh-CN" altLang="en-US" sz="2800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5075411" y="3707580"/>
            <a:ext cx="24733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/>
              <a:t>G4KM2A</a:t>
            </a:r>
            <a:r>
              <a:rPr lang="zh-CN" altLang="en-US" b="1" dirty="0" smtClean="0"/>
              <a:t>投点半径：</a:t>
            </a:r>
            <a:endParaRPr lang="en-US" altLang="zh-CN" b="1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300m@100GeV-100TeV                                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600m@100TeV-1PeV                                    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  1200m@1PeV-10PeV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71056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V="1">
            <a:off x="1586752" y="1256692"/>
            <a:ext cx="8362800" cy="1928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1586752" y="1193940"/>
            <a:ext cx="8362800" cy="1928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414062" y="448187"/>
            <a:ext cx="409759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dirty="0" smtClean="0">
                <a:solidFill>
                  <a:srgbClr val="C00000"/>
                </a:solidFill>
              </a:rPr>
              <a:t>1.3  </a:t>
            </a:r>
            <a:r>
              <a:rPr lang="zh-CN" altLang="en-US" sz="3500" dirty="0" smtClean="0">
                <a:solidFill>
                  <a:srgbClr val="C00000"/>
                </a:solidFill>
              </a:rPr>
              <a:t>模拟的能量分布</a:t>
            </a:r>
            <a:endParaRPr lang="zh-CN" altLang="en-US" sz="3500" dirty="0">
              <a:solidFill>
                <a:srgbClr val="C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17" y="42523"/>
            <a:ext cx="1219279" cy="13475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53" y="1826545"/>
            <a:ext cx="5593627" cy="4049425"/>
          </a:xfrm>
          <a:prstGeom prst="rect">
            <a:avLst/>
          </a:prstGeom>
        </p:spPr>
      </p:pic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87625526"/>
              </p:ext>
            </p:extLst>
          </p:nvPr>
        </p:nvGraphicFramePr>
        <p:xfrm>
          <a:off x="6645196" y="2047758"/>
          <a:ext cx="2824798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255"/>
                <a:gridCol w="1673543"/>
              </a:tblGrid>
              <a:tr h="370840">
                <a:tc>
                  <a:txBody>
                    <a:bodyPr/>
                    <a:lstStyle/>
                    <a:p>
                      <a:endParaRPr lang="zh-CN" alt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500" dirty="0" smtClean="0"/>
                        <a:t>触发能量</a:t>
                      </a:r>
                      <a:endParaRPr lang="zh-CN" alt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500" dirty="0" smtClean="0"/>
                        <a:t>P</a:t>
                      </a:r>
                      <a:endParaRPr lang="zh-CN" alt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500" dirty="0" smtClean="0"/>
                        <a:t>251.18GeV</a:t>
                      </a:r>
                      <a:endParaRPr lang="zh-CN" alt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500" dirty="0" smtClean="0"/>
                        <a:t>He</a:t>
                      </a:r>
                      <a:endParaRPr lang="zh-CN" alt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500" dirty="0" smtClean="0"/>
                        <a:t>794.33GeV</a:t>
                      </a:r>
                      <a:endParaRPr lang="zh-CN" alt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500" dirty="0" smtClean="0"/>
                        <a:t>CNO</a:t>
                      </a:r>
                      <a:endParaRPr lang="zh-CN" alt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500" dirty="0" smtClean="0"/>
                        <a:t>3.98TeV</a:t>
                      </a:r>
                      <a:endParaRPr lang="zh-CN" alt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500" dirty="0" err="1" smtClean="0"/>
                        <a:t>MgAlSi</a:t>
                      </a:r>
                      <a:endParaRPr lang="zh-CN" alt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500" dirty="0" smtClean="0"/>
                        <a:t>6.31TeV</a:t>
                      </a:r>
                      <a:endParaRPr lang="zh-CN" altLang="en-US" sz="2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500" dirty="0" smtClean="0"/>
                        <a:t>Fe</a:t>
                      </a:r>
                      <a:endParaRPr lang="zh-CN" alt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500" dirty="0" smtClean="0"/>
                        <a:t>12.58TeV</a:t>
                      </a:r>
                      <a:endParaRPr lang="zh-CN" altLang="en-US" sz="2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6645196" y="5292090"/>
            <a:ext cx="376276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500" dirty="0" smtClean="0"/>
              <a:t>中值能量：</a:t>
            </a:r>
            <a:r>
              <a:rPr lang="en-US" altLang="zh-CN" sz="3500" dirty="0"/>
              <a:t>~</a:t>
            </a:r>
            <a:r>
              <a:rPr lang="en-US" altLang="zh-CN" sz="3500" dirty="0" smtClean="0"/>
              <a:t>31TeV</a:t>
            </a:r>
            <a:endParaRPr lang="zh-CN" altLang="en-US" sz="3500" dirty="0"/>
          </a:p>
        </p:txBody>
      </p:sp>
    </p:spTree>
    <p:extLst>
      <p:ext uri="{BB962C8B-B14F-4D97-AF65-F5344CB8AC3E}">
        <p14:creationId xmlns="" xmlns:p14="http://schemas.microsoft.com/office/powerpoint/2010/main" val="1341264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V="1">
            <a:off x="1586752" y="1256692"/>
            <a:ext cx="8362800" cy="1928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1586752" y="1193940"/>
            <a:ext cx="8362800" cy="1928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414062" y="448187"/>
            <a:ext cx="409759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dirty="0" smtClean="0">
                <a:solidFill>
                  <a:srgbClr val="C00000"/>
                </a:solidFill>
              </a:rPr>
              <a:t>1.4  </a:t>
            </a:r>
            <a:r>
              <a:rPr lang="zh-CN" altLang="en-US" sz="3500" dirty="0" smtClean="0">
                <a:solidFill>
                  <a:srgbClr val="C00000"/>
                </a:solidFill>
              </a:rPr>
              <a:t>触发率对比分析</a:t>
            </a:r>
            <a:endParaRPr lang="zh-CN" altLang="en-US" sz="3500" dirty="0">
              <a:solidFill>
                <a:srgbClr val="C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17" y="42523"/>
            <a:ext cx="1219279" cy="13475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485" y="1350459"/>
            <a:ext cx="8133333" cy="8571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317" y="2642787"/>
            <a:ext cx="4403929" cy="32360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2467" y="3637165"/>
            <a:ext cx="3362691" cy="232020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6246" y="3637165"/>
            <a:ext cx="3760534" cy="2320202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841764" y="5948291"/>
            <a:ext cx="1339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LiCong,2018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5351452" y="2259674"/>
            <a:ext cx="4320413" cy="1180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500" dirty="0" smtClean="0"/>
              <a:t>模拟触发率比实验结果小；</a:t>
            </a:r>
            <a:endParaRPr lang="en-US" altLang="zh-CN" sz="25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500" dirty="0" smtClean="0"/>
              <a:t>模拟的投点半径足够大；</a:t>
            </a:r>
            <a:endParaRPr lang="en-US" altLang="zh-CN" sz="2500" dirty="0" smtClean="0"/>
          </a:p>
        </p:txBody>
      </p:sp>
    </p:spTree>
    <p:extLst>
      <p:ext uri="{BB962C8B-B14F-4D97-AF65-F5344CB8AC3E}">
        <p14:creationId xmlns="" xmlns:p14="http://schemas.microsoft.com/office/powerpoint/2010/main" val="4216334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V="1">
            <a:off x="1586752" y="1256692"/>
            <a:ext cx="8362800" cy="1928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1586752" y="1193940"/>
            <a:ext cx="8362800" cy="1928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228835" y="448939"/>
            <a:ext cx="507863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dirty="0" smtClean="0">
                <a:solidFill>
                  <a:srgbClr val="C00000"/>
                </a:solidFill>
              </a:rPr>
              <a:t>1.5  Hit</a:t>
            </a:r>
            <a:r>
              <a:rPr lang="zh-CN" altLang="en-US" sz="3500" dirty="0" smtClean="0">
                <a:solidFill>
                  <a:srgbClr val="C00000"/>
                </a:solidFill>
              </a:rPr>
              <a:t>多重度和能量重建</a:t>
            </a:r>
            <a:endParaRPr lang="zh-CN" altLang="en-US" sz="3500" dirty="0">
              <a:solidFill>
                <a:srgbClr val="C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17" y="42523"/>
            <a:ext cx="1219279" cy="13475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69" y="1550566"/>
            <a:ext cx="4918093" cy="35129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8152" y="1550566"/>
            <a:ext cx="5261738" cy="382102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71956" y="5224021"/>
            <a:ext cx="455900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 smtClean="0"/>
              <a:t>&lt;50Hit</a:t>
            </a:r>
            <a:r>
              <a:rPr lang="zh-CN" altLang="en-US" dirty="0" smtClean="0"/>
              <a:t>时模拟和重建吻合较好</a:t>
            </a:r>
            <a:endParaRPr lang="en-US" altLang="zh-CN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/>
              <a:t>高</a:t>
            </a:r>
            <a:r>
              <a:rPr lang="en-US" altLang="zh-CN" dirty="0" smtClean="0"/>
              <a:t>Hit</a:t>
            </a:r>
            <a:r>
              <a:rPr lang="zh-CN" altLang="en-US" dirty="0" smtClean="0"/>
              <a:t>部分，考虑模拟需要更细致的描述探测阵列的探测特点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7442134" y="5524266"/>
            <a:ext cx="3254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 smtClean="0"/>
              <a:t>logE</a:t>
            </a:r>
            <a:r>
              <a:rPr lang="en-US" altLang="zh-CN" sz="2400" b="1" dirty="0" smtClean="0"/>
              <a:t>=2.39+2.19log(</a:t>
            </a:r>
            <a:r>
              <a:rPr lang="en-US" altLang="zh-CN" sz="2400" b="1" dirty="0" err="1" smtClean="0"/>
              <a:t>Nhit</a:t>
            </a:r>
            <a:r>
              <a:rPr lang="en-US" altLang="zh-CN" sz="2400" b="1" dirty="0" smtClean="0"/>
              <a:t>)</a:t>
            </a:r>
            <a:endParaRPr lang="zh-CN" alt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4145831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V="1">
            <a:off x="1586752" y="1256692"/>
            <a:ext cx="8362800" cy="1928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1586752" y="1193940"/>
            <a:ext cx="8362800" cy="1928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628885" y="400808"/>
            <a:ext cx="275107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dirty="0" smtClean="0">
                <a:solidFill>
                  <a:srgbClr val="C00000"/>
                </a:solidFill>
              </a:rPr>
              <a:t>1.6  </a:t>
            </a:r>
            <a:r>
              <a:rPr lang="zh-CN" altLang="en-US" sz="3500" dirty="0" smtClean="0">
                <a:solidFill>
                  <a:srgbClr val="C00000"/>
                </a:solidFill>
              </a:rPr>
              <a:t>方向重建</a:t>
            </a:r>
            <a:endParaRPr lang="zh-CN" altLang="en-US" sz="3500" dirty="0">
              <a:solidFill>
                <a:srgbClr val="C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17" y="42523"/>
            <a:ext cx="1219279" cy="13475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661" y="3199184"/>
            <a:ext cx="4604771" cy="33372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773" y="1464966"/>
            <a:ext cx="3870609" cy="27839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2760" y="3844105"/>
            <a:ext cx="3826634" cy="279013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71956" y="1537493"/>
            <a:ext cx="5409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模拟和实验的天顶角、方位角重建结果与原初方向分布一致；</a:t>
            </a:r>
            <a:endParaRPr lang="en-US" altLang="zh-CN" sz="24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方位角存在南北方向的调制，随天顶角增大而增大；</a:t>
            </a:r>
            <a:endParaRPr lang="zh-CN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118124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9493</TotalTime>
  <Words>1097</Words>
  <Application>Microsoft Office PowerPoint</Application>
  <PresentationFormat>自定义</PresentationFormat>
  <Paragraphs>229</Paragraphs>
  <Slides>28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[李哲]</dc:creator>
  <cp:lastModifiedBy>zhezhe</cp:lastModifiedBy>
  <cp:revision>899</cp:revision>
  <dcterms:created xsi:type="dcterms:W3CDTF">2016-05-04T09:25:50Z</dcterms:created>
  <dcterms:modified xsi:type="dcterms:W3CDTF">2018-10-09T04:16:30Z</dcterms:modified>
</cp:coreProperties>
</file>