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3" r:id="rId5"/>
    <p:sldId id="264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27F97BB-C833-4FB7-BDE5-3F7075034690}" styleName="主题样式 2 - 强调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主题样式 2 - 强调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A107856-5554-42FB-B03E-39F5DBC370BA}" styleName="中度样式 4 - 强调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92" d="100"/>
          <a:sy n="92" d="100"/>
        </p:scale>
        <p:origin x="88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25991;&#26723;\&#25253;&#21578;PPT\&#32447;&#24615;&#22238;&#24402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25991;&#26723;\&#25253;&#21578;PPT\&#32447;&#24615;&#22238;&#24402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25991;&#26723;\&#25253;&#21578;PPT\&#32447;&#24615;&#22238;&#24402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Sheet1!$A$2:$A$11</c:f>
              <c:numCache>
                <c:formatCode>General</c:formatCode>
                <c:ptCount val="10"/>
                <c:pt idx="0">
                  <c:v>0.3</c:v>
                </c:pt>
                <c:pt idx="1">
                  <c:v>1.4</c:v>
                </c:pt>
                <c:pt idx="2">
                  <c:v>2.2000000000000002</c:v>
                </c:pt>
                <c:pt idx="3">
                  <c:v>3.7</c:v>
                </c:pt>
                <c:pt idx="4">
                  <c:v>4.0999999999999996</c:v>
                </c:pt>
                <c:pt idx="5">
                  <c:v>5.6</c:v>
                </c:pt>
                <c:pt idx="6">
                  <c:v>6</c:v>
                </c:pt>
                <c:pt idx="7">
                  <c:v>7.2</c:v>
                </c:pt>
                <c:pt idx="8">
                  <c:v>8.9</c:v>
                </c:pt>
                <c:pt idx="9">
                  <c:v>9.5</c:v>
                </c:pt>
              </c:numCache>
            </c:numRef>
          </c:xVal>
          <c:yVal>
            <c:numRef>
              <c:f>Sheet1!$B$2:$B$11</c:f>
              <c:numCache>
                <c:formatCode>0.0_ </c:formatCode>
                <c:ptCount val="10"/>
                <c:pt idx="0">
                  <c:v>3.9</c:v>
                </c:pt>
                <c:pt idx="1">
                  <c:v>4.9000000000000004</c:v>
                </c:pt>
                <c:pt idx="2">
                  <c:v>6.3</c:v>
                </c:pt>
                <c:pt idx="3">
                  <c:v>8.5</c:v>
                </c:pt>
                <c:pt idx="4">
                  <c:v>8.6999999999999993</c:v>
                </c:pt>
                <c:pt idx="5">
                  <c:v>10.4</c:v>
                </c:pt>
                <c:pt idx="6">
                  <c:v>11.2</c:v>
                </c:pt>
                <c:pt idx="7">
                  <c:v>13.2</c:v>
                </c:pt>
                <c:pt idx="8">
                  <c:v>15.2</c:v>
                </c:pt>
                <c:pt idx="9">
                  <c:v>15.9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94273024"/>
        <c:axId val="294273584"/>
      </c:scatterChart>
      <c:valAx>
        <c:axId val="294273024"/>
        <c:scaling>
          <c:orientation val="minMax"/>
          <c:max val="1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dash"/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CN"/>
                  <a:t>X</a:t>
                </a:r>
                <a:endParaRPr lang="zh-CN" alt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CN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294273584"/>
        <c:crosses val="autoZero"/>
        <c:crossBetween val="midCat"/>
        <c:majorUnit val="1"/>
      </c:valAx>
      <c:valAx>
        <c:axId val="2942735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dash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CN"/>
                  <a:t>Y</a:t>
                </a:r>
                <a:endParaRPr lang="zh-CN" alt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CN"/>
            </a:p>
          </c:txPr>
        </c:title>
        <c:numFmt formatCode="0.0_ 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29427302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trendline>
            <c:spPr>
              <a:ln w="12700" cap="rnd">
                <a:solidFill>
                  <a:schemeClr val="tx1"/>
                </a:solidFill>
                <a:prstDash val="solid"/>
              </a:ln>
              <a:effectLst/>
            </c:spPr>
            <c:trendlineType val="linear"/>
            <c:forward val="0.30000000000000004"/>
            <c:backward val="0.2"/>
            <c:dispRSqr val="0"/>
            <c:dispEq val="0"/>
          </c:trendline>
          <c:xVal>
            <c:numRef>
              <c:f>Sheet1!$A$2:$A$11</c:f>
              <c:numCache>
                <c:formatCode>General</c:formatCode>
                <c:ptCount val="10"/>
                <c:pt idx="0">
                  <c:v>0.3</c:v>
                </c:pt>
                <c:pt idx="1">
                  <c:v>1.4</c:v>
                </c:pt>
                <c:pt idx="2">
                  <c:v>2.2000000000000002</c:v>
                </c:pt>
                <c:pt idx="3">
                  <c:v>3.7</c:v>
                </c:pt>
                <c:pt idx="4">
                  <c:v>4.0999999999999996</c:v>
                </c:pt>
                <c:pt idx="5">
                  <c:v>5.6</c:v>
                </c:pt>
                <c:pt idx="6">
                  <c:v>6</c:v>
                </c:pt>
                <c:pt idx="7">
                  <c:v>7.2</c:v>
                </c:pt>
                <c:pt idx="8">
                  <c:v>8.9</c:v>
                </c:pt>
                <c:pt idx="9">
                  <c:v>9.5</c:v>
                </c:pt>
              </c:numCache>
            </c:numRef>
          </c:xVal>
          <c:yVal>
            <c:numRef>
              <c:f>Sheet1!$B$2:$B$11</c:f>
              <c:numCache>
                <c:formatCode>0.0_ </c:formatCode>
                <c:ptCount val="10"/>
                <c:pt idx="0">
                  <c:v>3.9</c:v>
                </c:pt>
                <c:pt idx="1">
                  <c:v>4.9000000000000004</c:v>
                </c:pt>
                <c:pt idx="2">
                  <c:v>6.3</c:v>
                </c:pt>
                <c:pt idx="3">
                  <c:v>8.5</c:v>
                </c:pt>
                <c:pt idx="4">
                  <c:v>8.6999999999999993</c:v>
                </c:pt>
                <c:pt idx="5">
                  <c:v>10.4</c:v>
                </c:pt>
                <c:pt idx="6">
                  <c:v>11.2</c:v>
                </c:pt>
                <c:pt idx="7">
                  <c:v>13.2</c:v>
                </c:pt>
                <c:pt idx="8">
                  <c:v>15.2</c:v>
                </c:pt>
                <c:pt idx="9">
                  <c:v>15.9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94911536"/>
        <c:axId val="294912096"/>
      </c:scatterChart>
      <c:valAx>
        <c:axId val="294911536"/>
        <c:scaling>
          <c:orientation val="minMax"/>
          <c:max val="1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dash"/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CN"/>
                  <a:t>X</a:t>
                </a:r>
                <a:endParaRPr lang="zh-CN" alt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CN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294912096"/>
        <c:crosses val="autoZero"/>
        <c:crossBetween val="midCat"/>
        <c:majorUnit val="1"/>
      </c:valAx>
      <c:valAx>
        <c:axId val="294912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dash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CN"/>
                  <a:t>Y</a:t>
                </a:r>
                <a:endParaRPr lang="zh-CN" alt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CN"/>
            </a:p>
          </c:txPr>
        </c:title>
        <c:numFmt formatCode="0.0_ 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29491153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trendline>
            <c:spPr>
              <a:ln w="12700" cap="rnd">
                <a:solidFill>
                  <a:schemeClr val="tx1"/>
                </a:solidFill>
                <a:prstDash val="solid"/>
              </a:ln>
              <a:effectLst/>
            </c:spPr>
            <c:trendlineType val="linear"/>
            <c:forward val="0.30000000000000004"/>
            <c:backward val="0.2"/>
            <c:dispRSqr val="0"/>
            <c:dispEq val="0"/>
          </c:trendline>
          <c:xVal>
            <c:numRef>
              <c:f>Sheet1!$A$2:$A$11</c:f>
              <c:numCache>
                <c:formatCode>General</c:formatCode>
                <c:ptCount val="10"/>
                <c:pt idx="0">
                  <c:v>0.3</c:v>
                </c:pt>
                <c:pt idx="1">
                  <c:v>1.4</c:v>
                </c:pt>
                <c:pt idx="2">
                  <c:v>2.2000000000000002</c:v>
                </c:pt>
                <c:pt idx="3">
                  <c:v>3.7</c:v>
                </c:pt>
                <c:pt idx="4">
                  <c:v>4.0999999999999996</c:v>
                </c:pt>
                <c:pt idx="5">
                  <c:v>5.6</c:v>
                </c:pt>
                <c:pt idx="6">
                  <c:v>6</c:v>
                </c:pt>
                <c:pt idx="7">
                  <c:v>7.2</c:v>
                </c:pt>
                <c:pt idx="8">
                  <c:v>8.9</c:v>
                </c:pt>
                <c:pt idx="9">
                  <c:v>9.5</c:v>
                </c:pt>
              </c:numCache>
            </c:numRef>
          </c:xVal>
          <c:yVal>
            <c:numRef>
              <c:f>Sheet1!$B$2:$B$11</c:f>
              <c:numCache>
                <c:formatCode>0.0_ </c:formatCode>
                <c:ptCount val="10"/>
                <c:pt idx="0">
                  <c:v>3.9</c:v>
                </c:pt>
                <c:pt idx="1">
                  <c:v>4.9000000000000004</c:v>
                </c:pt>
                <c:pt idx="2">
                  <c:v>6.3</c:v>
                </c:pt>
                <c:pt idx="3">
                  <c:v>8.5</c:v>
                </c:pt>
                <c:pt idx="4">
                  <c:v>8.6999999999999993</c:v>
                </c:pt>
                <c:pt idx="5">
                  <c:v>10.4</c:v>
                </c:pt>
                <c:pt idx="6">
                  <c:v>11.2</c:v>
                </c:pt>
                <c:pt idx="7">
                  <c:v>13.2</c:v>
                </c:pt>
                <c:pt idx="8">
                  <c:v>15.2</c:v>
                </c:pt>
                <c:pt idx="9">
                  <c:v>15.9</c:v>
                </c:pt>
              </c:numCache>
            </c:numRef>
          </c:yVal>
          <c:smooth val="0"/>
        </c:ser>
        <c:ser>
          <c:idx val="1"/>
          <c:order val="1"/>
          <c:spPr>
            <a:ln w="25400" cap="rnd">
              <a:noFill/>
              <a:round/>
            </a:ln>
            <a:effectLst/>
          </c:spPr>
          <c:marker>
            <c:symbol val="circle"/>
            <c:size val="7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Sheet1!$C$2:$C$4</c:f>
              <c:numCache>
                <c:formatCode>General</c:formatCode>
                <c:ptCount val="3"/>
                <c:pt idx="0">
                  <c:v>3.1</c:v>
                </c:pt>
                <c:pt idx="1">
                  <c:v>5.2</c:v>
                </c:pt>
                <c:pt idx="2">
                  <c:v>8.3000000000000007</c:v>
                </c:pt>
              </c:numCache>
            </c:numRef>
          </c:xVal>
          <c:yVal>
            <c:numRef>
              <c:f>Sheet1!$D$2:$D$4</c:f>
              <c:numCache>
                <c:formatCode>0.00_ </c:formatCode>
                <c:ptCount val="3"/>
                <c:pt idx="0">
                  <c:v>7.4392100000000001</c:v>
                </c:pt>
                <c:pt idx="1">
                  <c:v>10.232420000000001</c:v>
                </c:pt>
                <c:pt idx="2">
                  <c:v>14.355730000000001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95272272"/>
        <c:axId val="295272832"/>
      </c:scatterChart>
      <c:valAx>
        <c:axId val="295272272"/>
        <c:scaling>
          <c:orientation val="minMax"/>
          <c:max val="1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dash"/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CN"/>
                  <a:t>X</a:t>
                </a:r>
                <a:endParaRPr lang="zh-CN" alt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CN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295272832"/>
        <c:crosses val="autoZero"/>
        <c:crossBetween val="midCat"/>
        <c:majorUnit val="1"/>
      </c:valAx>
      <c:valAx>
        <c:axId val="2952728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dash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CN"/>
                  <a:t>Y</a:t>
                </a:r>
                <a:endParaRPr lang="zh-CN" alt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CN"/>
            </a:p>
          </c:txPr>
        </c:title>
        <c:numFmt formatCode="0.0_ 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29527227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FB414-AF3C-4225-AA03-74DD5651CE92}" type="datetimeFigureOut">
              <a:rPr lang="zh-CN" altLang="en-US" smtClean="0"/>
              <a:t>2018/8/30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F6E5B-0618-4793-A7F3-EB4236AE00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44895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FB414-AF3C-4225-AA03-74DD5651CE92}" type="datetimeFigureOut">
              <a:rPr lang="zh-CN" altLang="en-US" smtClean="0"/>
              <a:t>2018/8/30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F6E5B-0618-4793-A7F3-EB4236AE00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30369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FB414-AF3C-4225-AA03-74DD5651CE92}" type="datetimeFigureOut">
              <a:rPr lang="zh-CN" altLang="en-US" smtClean="0"/>
              <a:t>2018/8/30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F6E5B-0618-4793-A7F3-EB4236AE00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68121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FB414-AF3C-4225-AA03-74DD5651CE92}" type="datetimeFigureOut">
              <a:rPr lang="zh-CN" altLang="en-US" smtClean="0"/>
              <a:t>2018/8/30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F6E5B-0618-4793-A7F3-EB4236AE00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04813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FB414-AF3C-4225-AA03-74DD5651CE92}" type="datetimeFigureOut">
              <a:rPr lang="zh-CN" altLang="en-US" smtClean="0"/>
              <a:t>2018/8/30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F6E5B-0618-4793-A7F3-EB4236AE00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0672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FB414-AF3C-4225-AA03-74DD5651CE92}" type="datetimeFigureOut">
              <a:rPr lang="zh-CN" altLang="en-US" smtClean="0"/>
              <a:t>2018/8/30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F6E5B-0618-4793-A7F3-EB4236AE00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0338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FB414-AF3C-4225-AA03-74DD5651CE92}" type="datetimeFigureOut">
              <a:rPr lang="zh-CN" altLang="en-US" smtClean="0"/>
              <a:t>2018/8/30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F6E5B-0618-4793-A7F3-EB4236AE00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09724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FB414-AF3C-4225-AA03-74DD5651CE92}" type="datetimeFigureOut">
              <a:rPr lang="zh-CN" altLang="en-US" smtClean="0"/>
              <a:t>2018/8/30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F6E5B-0618-4793-A7F3-EB4236AE00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2105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FB414-AF3C-4225-AA03-74DD5651CE92}" type="datetimeFigureOut">
              <a:rPr lang="zh-CN" altLang="en-US" smtClean="0"/>
              <a:t>2018/8/30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F6E5B-0618-4793-A7F3-EB4236AE00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10854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FB414-AF3C-4225-AA03-74DD5651CE92}" type="datetimeFigureOut">
              <a:rPr lang="zh-CN" altLang="en-US" smtClean="0"/>
              <a:t>2018/8/30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F6E5B-0618-4793-A7F3-EB4236AE00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15788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FB414-AF3C-4225-AA03-74DD5651CE92}" type="datetimeFigureOut">
              <a:rPr lang="zh-CN" altLang="en-US" smtClean="0"/>
              <a:t>2018/8/30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F6E5B-0618-4793-A7F3-EB4236AE00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4710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FB414-AF3C-4225-AA03-74DD5651CE92}" type="datetimeFigureOut">
              <a:rPr lang="zh-CN" altLang="en-US" smtClean="0"/>
              <a:t>2018/8/30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AF6E5B-0618-4793-A7F3-EB4236AE00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29856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3200" dirty="0" smtClean="0"/>
              <a:t>从线性回归到机器学习</a:t>
            </a:r>
            <a:endParaRPr lang="zh-CN" altLang="en-US" sz="32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4104408"/>
            <a:ext cx="6858000" cy="1153391"/>
          </a:xfrm>
        </p:spPr>
        <p:txBody>
          <a:bodyPr>
            <a:normAutofit/>
          </a:bodyPr>
          <a:lstStyle/>
          <a:p>
            <a:r>
              <a:rPr lang="zh-CN" altLang="en-US" sz="2000" dirty="0" smtClean="0"/>
              <a:t>龙沛洵</a:t>
            </a:r>
            <a:endParaRPr lang="en-US" altLang="zh-CN" sz="2000" dirty="0" smtClean="0"/>
          </a:p>
          <a:p>
            <a:r>
              <a:rPr lang="en-US" altLang="zh-CN" sz="2000" dirty="0" smtClean="0"/>
              <a:t>2018.8.30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230360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线性回归例子</a:t>
            </a:r>
            <a:endParaRPr lang="zh-CN" altLang="en-US" dirty="0"/>
          </a:p>
        </p:txBody>
      </p:sp>
      <p:graphicFrame>
        <p:nvGraphicFramePr>
          <p:cNvPr id="13" name="内容占位符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0061246"/>
              </p:ext>
            </p:extLst>
          </p:nvPr>
        </p:nvGraphicFramePr>
        <p:xfrm>
          <a:off x="1187591" y="1912898"/>
          <a:ext cx="1364673" cy="3278837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616527"/>
                <a:gridCol w="748146"/>
              </a:tblGrid>
              <a:tr h="28761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u="none" strike="noStrike" dirty="0">
                          <a:effectLst/>
                        </a:rPr>
                        <a:t>X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u="none" strike="noStrike" dirty="0">
                          <a:effectLst/>
                        </a:rPr>
                        <a:t>Y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</a:tr>
              <a:tr h="29912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CN" sz="1400" u="none" strike="noStrike" dirty="0">
                          <a:effectLst/>
                        </a:rPr>
                        <a:t>0.3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CN" sz="1400" u="none" strike="noStrike">
                          <a:effectLst/>
                        </a:rPr>
                        <a:t>3.9 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</a:tr>
              <a:tr h="29912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CN" sz="1400" u="none" strike="noStrike">
                          <a:effectLst/>
                        </a:rPr>
                        <a:t>1.4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CN" sz="1400" u="none" strike="noStrike" dirty="0">
                          <a:effectLst/>
                        </a:rPr>
                        <a:t>4.9 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</a:tr>
              <a:tr h="29912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CN" sz="1400" u="none" strike="noStrike">
                          <a:effectLst/>
                        </a:rPr>
                        <a:t>2.2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CN" sz="1400" u="none" strike="noStrike" dirty="0">
                          <a:effectLst/>
                        </a:rPr>
                        <a:t>6.3 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</a:tr>
              <a:tr h="29912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CN" sz="1400" u="none" strike="noStrike">
                          <a:effectLst/>
                        </a:rPr>
                        <a:t>3.7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CN" sz="1400" u="none" strike="noStrike" dirty="0">
                          <a:effectLst/>
                        </a:rPr>
                        <a:t>8.5 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</a:tr>
              <a:tr h="29912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CN" sz="1400" u="none" strike="noStrike">
                          <a:effectLst/>
                        </a:rPr>
                        <a:t>4.1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CN" sz="1400" u="none" strike="noStrike" dirty="0">
                          <a:effectLst/>
                        </a:rPr>
                        <a:t>8.7 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</a:tr>
              <a:tr h="29912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CN" sz="1400" u="none" strike="noStrike">
                          <a:effectLst/>
                        </a:rPr>
                        <a:t>5.6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CN" sz="1400" u="none" strike="noStrike" dirty="0">
                          <a:effectLst/>
                        </a:rPr>
                        <a:t>10.4 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</a:tr>
              <a:tr h="29912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CN" sz="1400" u="none" strike="noStrike">
                          <a:effectLst/>
                        </a:rPr>
                        <a:t>6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CN" sz="1400" u="none" strike="noStrike" dirty="0">
                          <a:effectLst/>
                        </a:rPr>
                        <a:t>11.2 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</a:tr>
              <a:tr h="29912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CN" sz="1400" u="none" strike="noStrike">
                          <a:effectLst/>
                        </a:rPr>
                        <a:t>7.2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CN" sz="1400" u="none" strike="noStrike" dirty="0">
                          <a:effectLst/>
                        </a:rPr>
                        <a:t>13.2 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</a:tr>
              <a:tr h="29912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CN" sz="1400" u="none" strike="noStrike">
                          <a:effectLst/>
                        </a:rPr>
                        <a:t>8.9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CN" sz="1400" u="none" strike="noStrike" dirty="0">
                          <a:effectLst/>
                        </a:rPr>
                        <a:t>15.2 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</a:tr>
              <a:tr h="29912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CN" sz="1400" u="none" strike="noStrike">
                          <a:effectLst/>
                        </a:rPr>
                        <a:t>9.5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CN" sz="1400" u="none" strike="noStrike" dirty="0">
                          <a:effectLst/>
                        </a:rPr>
                        <a:t>15.9 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15" name="表格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171146"/>
              </p:ext>
            </p:extLst>
          </p:nvPr>
        </p:nvGraphicFramePr>
        <p:xfrm>
          <a:off x="5766954" y="5210393"/>
          <a:ext cx="1506684" cy="1259465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753342"/>
                <a:gridCol w="753342"/>
              </a:tblGrid>
              <a:tr h="305696">
                <a:tc>
                  <a:txBody>
                    <a:bodyPr/>
                    <a:lstStyle/>
                    <a:p>
                      <a:pPr marL="0" algn="l" defTabSz="685800" rtl="0" eaLnBrk="1" fontAlgn="ctr" latinLnBrk="0" hangingPunct="1"/>
                      <a:r>
                        <a:rPr lang="en-US" sz="1400" b="1" u="none" strike="noStrike" kern="1200" dirty="0">
                          <a:effectLst/>
                        </a:rPr>
                        <a:t>X</a:t>
                      </a:r>
                      <a:endParaRPr lang="en-US" sz="14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685800" rtl="0" eaLnBrk="1" fontAlgn="ctr" latinLnBrk="0" hangingPunct="1"/>
                      <a:r>
                        <a:rPr lang="en-US" sz="1400" b="1" u="none" strike="noStrike" kern="1200" dirty="0">
                          <a:effectLst/>
                        </a:rPr>
                        <a:t>Y</a:t>
                      </a:r>
                      <a:endParaRPr lang="en-US" sz="14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17923">
                <a:tc>
                  <a:txBody>
                    <a:bodyPr/>
                    <a:lstStyle/>
                    <a:p>
                      <a:pPr marL="0" algn="l" defTabSz="685800" rtl="0" eaLnBrk="1" fontAlgn="ctr" latinLnBrk="0" hangingPunct="1"/>
                      <a:r>
                        <a:rPr lang="en-US" altLang="zh-CN" sz="1400" u="none" strike="noStrike" kern="1200" dirty="0">
                          <a:effectLst/>
                        </a:rPr>
                        <a:t>3.1</a:t>
                      </a:r>
                      <a:endParaRPr lang="en-US" altLang="zh-CN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685800" rtl="0" eaLnBrk="1" fontAlgn="ctr" latinLnBrk="0" hangingPunct="1"/>
                      <a:r>
                        <a:rPr lang="zh-CN" alt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？</a:t>
                      </a:r>
                      <a:endParaRPr lang="en-US" altLang="zh-CN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17923">
                <a:tc>
                  <a:txBody>
                    <a:bodyPr/>
                    <a:lstStyle/>
                    <a:p>
                      <a:pPr marL="0" algn="l" defTabSz="685800" rtl="0" eaLnBrk="1" fontAlgn="ctr" latinLnBrk="0" hangingPunct="1"/>
                      <a:r>
                        <a:rPr lang="en-US" altLang="zh-CN" sz="1400" u="none" strike="noStrike" kern="1200">
                          <a:effectLst/>
                        </a:rPr>
                        <a:t>5.2</a:t>
                      </a:r>
                      <a:endParaRPr lang="en-US" altLang="zh-CN" sz="14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685800" rtl="0" eaLnBrk="1" fontAlgn="ctr" latinLnBrk="0" hangingPunct="1"/>
                      <a:r>
                        <a:rPr lang="zh-CN" alt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？</a:t>
                      </a:r>
                      <a:endParaRPr lang="en-US" altLang="zh-CN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17923">
                <a:tc>
                  <a:txBody>
                    <a:bodyPr/>
                    <a:lstStyle/>
                    <a:p>
                      <a:pPr marL="0" algn="l" defTabSz="685800" rtl="0" eaLnBrk="1" fontAlgn="ctr" latinLnBrk="0" hangingPunct="1"/>
                      <a:r>
                        <a:rPr lang="en-US" altLang="zh-CN" sz="1400" u="none" strike="noStrike" kern="1200" dirty="0">
                          <a:effectLst/>
                        </a:rPr>
                        <a:t>8.3</a:t>
                      </a:r>
                      <a:endParaRPr lang="en-US" altLang="zh-CN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685800" rtl="0" eaLnBrk="1" fontAlgn="ctr" latinLnBrk="0" hangingPunct="1"/>
                      <a:r>
                        <a:rPr lang="zh-CN" alt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？</a:t>
                      </a:r>
                      <a:endParaRPr lang="en-US" altLang="zh-CN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17" name="文本框 16"/>
          <p:cNvSpPr txBox="1"/>
          <p:nvPr/>
        </p:nvSpPr>
        <p:spPr>
          <a:xfrm>
            <a:off x="1187591" y="1543566"/>
            <a:ext cx="1340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样本数据</a:t>
            </a:r>
            <a:endParaRPr lang="zh-CN" altLang="en-US" dirty="0"/>
          </a:p>
        </p:txBody>
      </p:sp>
      <p:sp>
        <p:nvSpPr>
          <p:cNvPr id="18" name="文本框 17"/>
          <p:cNvSpPr txBox="1"/>
          <p:nvPr/>
        </p:nvSpPr>
        <p:spPr>
          <a:xfrm>
            <a:off x="4914899" y="5210393"/>
            <a:ext cx="852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预测</a:t>
            </a:r>
            <a:endParaRPr lang="zh-CN" altLang="en-US" dirty="0"/>
          </a:p>
        </p:txBody>
      </p:sp>
      <p:graphicFrame>
        <p:nvGraphicFramePr>
          <p:cNvPr id="19" name="图表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4147688"/>
              </p:ext>
            </p:extLst>
          </p:nvPr>
        </p:nvGraphicFramePr>
        <p:xfrm>
          <a:off x="3114241" y="1121173"/>
          <a:ext cx="5305425" cy="38671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0" name="图表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4491925"/>
              </p:ext>
            </p:extLst>
          </p:nvPr>
        </p:nvGraphicFramePr>
        <p:xfrm>
          <a:off x="3114240" y="1121172"/>
          <a:ext cx="5305425" cy="38671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1" name="文本框 20"/>
              <p:cNvSpPr txBox="1"/>
              <p:nvPr/>
            </p:nvSpPr>
            <p:spPr>
              <a:xfrm>
                <a:off x="1479066" y="5975069"/>
                <a:ext cx="227280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=1.3301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+3.3159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21" name="文本框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9066" y="5975069"/>
                <a:ext cx="2272802" cy="276999"/>
              </a:xfrm>
              <a:prstGeom prst="rect">
                <a:avLst/>
              </a:prstGeom>
              <a:blipFill rotWithShape="0">
                <a:blip r:embed="rId4"/>
                <a:stretch>
                  <a:fillRect l="-2151" t="-23913" r="-2688" b="-2391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2" name="表格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6977668"/>
              </p:ext>
            </p:extLst>
          </p:nvPr>
        </p:nvGraphicFramePr>
        <p:xfrm>
          <a:off x="5766954" y="5210393"/>
          <a:ext cx="1506684" cy="1259465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753342"/>
                <a:gridCol w="753342"/>
              </a:tblGrid>
              <a:tr h="305696">
                <a:tc>
                  <a:txBody>
                    <a:bodyPr/>
                    <a:lstStyle/>
                    <a:p>
                      <a:pPr marL="0" algn="l" defTabSz="685800" rtl="0" eaLnBrk="1" fontAlgn="ctr" latinLnBrk="0" hangingPunct="1"/>
                      <a:r>
                        <a:rPr lang="en-US" sz="1400" b="1" u="none" strike="noStrike" kern="1200" dirty="0">
                          <a:effectLst/>
                        </a:rPr>
                        <a:t>X</a:t>
                      </a:r>
                      <a:endParaRPr lang="en-US" sz="14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685800" rtl="0" eaLnBrk="1" fontAlgn="ctr" latinLnBrk="0" hangingPunct="1"/>
                      <a:r>
                        <a:rPr lang="en-US" sz="1400" b="1" u="none" strike="noStrike" kern="1200" dirty="0">
                          <a:effectLst/>
                        </a:rPr>
                        <a:t>Y</a:t>
                      </a:r>
                      <a:endParaRPr lang="en-US" sz="14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17923">
                <a:tc>
                  <a:txBody>
                    <a:bodyPr/>
                    <a:lstStyle/>
                    <a:p>
                      <a:pPr marL="0" algn="l" defTabSz="685800" rtl="0" eaLnBrk="1" fontAlgn="ctr" latinLnBrk="0" hangingPunct="1"/>
                      <a:r>
                        <a:rPr lang="en-US" altLang="zh-CN" sz="1400" u="none" strike="noStrike" kern="1200" dirty="0">
                          <a:effectLst/>
                        </a:rPr>
                        <a:t>3.1</a:t>
                      </a:r>
                      <a:endParaRPr lang="en-US" altLang="zh-CN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685800" rtl="0" eaLnBrk="1" fontAlgn="ctr" latinLnBrk="0" hangingPunct="1"/>
                      <a:r>
                        <a:rPr lang="en-US" altLang="zh-CN" sz="1400" u="none" strike="noStrike" kern="1200" dirty="0" smtClean="0">
                          <a:effectLst/>
                        </a:rPr>
                        <a:t>7.44</a:t>
                      </a:r>
                      <a:endParaRPr lang="en-US" altLang="zh-CN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17923">
                <a:tc>
                  <a:txBody>
                    <a:bodyPr/>
                    <a:lstStyle/>
                    <a:p>
                      <a:pPr marL="0" algn="l" defTabSz="685800" rtl="0" eaLnBrk="1" fontAlgn="ctr" latinLnBrk="0" hangingPunct="1"/>
                      <a:r>
                        <a:rPr lang="en-US" altLang="zh-CN" sz="1400" u="none" strike="noStrike" kern="1200">
                          <a:effectLst/>
                        </a:rPr>
                        <a:t>5.2</a:t>
                      </a:r>
                      <a:endParaRPr lang="en-US" altLang="zh-CN" sz="14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685800" rtl="0" eaLnBrk="1" fontAlgn="ctr" latinLnBrk="0" hangingPunct="1"/>
                      <a:r>
                        <a:rPr lang="en-US" altLang="zh-CN" sz="1400" u="none" strike="noStrike" kern="1200" dirty="0" smtClean="0">
                          <a:effectLst/>
                        </a:rPr>
                        <a:t>10.23</a:t>
                      </a:r>
                      <a:endParaRPr lang="en-US" altLang="zh-CN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17923">
                <a:tc>
                  <a:txBody>
                    <a:bodyPr/>
                    <a:lstStyle/>
                    <a:p>
                      <a:pPr marL="0" algn="l" defTabSz="685800" rtl="0" eaLnBrk="1" fontAlgn="ctr" latinLnBrk="0" hangingPunct="1"/>
                      <a:r>
                        <a:rPr lang="en-US" altLang="zh-CN" sz="1400" u="none" strike="noStrike" kern="1200" dirty="0">
                          <a:effectLst/>
                        </a:rPr>
                        <a:t>8.3</a:t>
                      </a:r>
                      <a:endParaRPr lang="en-US" altLang="zh-CN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685800" rtl="0" eaLnBrk="1" fontAlgn="ctr" latinLnBrk="0" hangingPunct="1"/>
                      <a:r>
                        <a:rPr lang="en-US" altLang="zh-CN" sz="1400" u="none" strike="noStrike" kern="1200" dirty="0" smtClean="0">
                          <a:effectLst/>
                        </a:rPr>
                        <a:t>14.36</a:t>
                      </a:r>
                      <a:endParaRPr lang="en-US" altLang="zh-CN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23" name="图表 2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803861"/>
              </p:ext>
            </p:extLst>
          </p:nvPr>
        </p:nvGraphicFramePr>
        <p:xfrm>
          <a:off x="3111205" y="1121172"/>
          <a:ext cx="5305425" cy="38671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4" name="文本框 23"/>
          <p:cNvSpPr txBox="1"/>
          <p:nvPr/>
        </p:nvSpPr>
        <p:spPr>
          <a:xfrm>
            <a:off x="1381337" y="5312564"/>
            <a:ext cx="34259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利用最小二乘法极小化均方误差求解出拟合直线方程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07431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Graphic spid="19" grpId="0">
        <p:bldAsOne/>
      </p:bldGraphic>
      <p:bldGraphic spid="20" grpId="0">
        <p:bldAsOne/>
      </p:bldGraphic>
      <p:bldP spid="21" grpId="0"/>
      <p:bldGraphic spid="23" grpId="0">
        <p:bldAsOne/>
      </p:bldGraphic>
      <p:bldP spid="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线性回归与机器学习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zh-CN" altLang="en-US" dirty="0" smtClean="0"/>
                  <a:t>线性回归是</a:t>
                </a:r>
                <a:r>
                  <a:rPr lang="zh-CN" altLang="en-US" dirty="0"/>
                  <a:t>基本</a:t>
                </a:r>
                <a:r>
                  <a:rPr lang="zh-CN" altLang="en-US" dirty="0" smtClean="0"/>
                  <a:t>的统计分析方法。它非常简单，但它蕴含了机器学习的一些基本思想。</a:t>
                </a:r>
                <a:endParaRPr lang="en-US" altLang="zh-CN" dirty="0" smtClean="0"/>
              </a:p>
              <a:p>
                <a:r>
                  <a:rPr lang="zh-CN" altLang="en-US" dirty="0" smtClean="0"/>
                  <a:t>机器学习的主要思想</a:t>
                </a:r>
                <a:endParaRPr lang="en-US" altLang="zh-CN" dirty="0" smtClean="0"/>
              </a:p>
              <a:p>
                <a:pPr lvl="1"/>
                <a:r>
                  <a:rPr lang="zh-CN" altLang="en-US" dirty="0" smtClean="0"/>
                  <a:t>通过大量带标记的样本数据生成（训练）一个“模型”</a:t>
                </a:r>
                <a:r>
                  <a:rPr lang="en-US" altLang="zh-CN" dirty="0" smtClean="0"/>
                  <a:t>(model)</a:t>
                </a:r>
                <a:r>
                  <a:rPr lang="zh-CN" altLang="en-US" dirty="0" smtClean="0"/>
                  <a:t>，然后我们便可以用这个模型来根据输入的数据，预测相应的标记。</a:t>
                </a:r>
                <a:endParaRPr lang="en-US" altLang="zh-CN" dirty="0" smtClean="0"/>
              </a:p>
              <a:p>
                <a:pPr lvl="1"/>
                <a:r>
                  <a:rPr lang="zh-CN" altLang="en-US" dirty="0" smtClean="0"/>
                  <a:t>监督学习</a:t>
                </a:r>
                <a:r>
                  <a:rPr lang="en-US" altLang="zh-CN" dirty="0" smtClean="0"/>
                  <a:t>——</a:t>
                </a:r>
                <a:r>
                  <a:rPr lang="zh-CN" altLang="en-US" dirty="0" smtClean="0"/>
                  <a:t>使用带标记的样本进行训练</a:t>
                </a:r>
                <a:endParaRPr lang="en-US" altLang="zh-CN" dirty="0" smtClean="0"/>
              </a:p>
              <a:p>
                <a:r>
                  <a:rPr lang="zh-CN" altLang="en-US" dirty="0" smtClean="0"/>
                  <a:t>线性回归与机器学习对应概念</a:t>
                </a:r>
                <a:endParaRPr lang="en-US" altLang="zh-CN" dirty="0" smtClean="0"/>
              </a:p>
              <a:p>
                <a:pPr lvl="1"/>
                <a:r>
                  <a:rPr lang="en-US" altLang="zh-CN" dirty="0" smtClean="0"/>
                  <a:t>X[…] —— </a:t>
                </a:r>
                <a:r>
                  <a:rPr lang="zh-CN" altLang="en-US" dirty="0" smtClean="0"/>
                  <a:t>样本数据</a:t>
                </a:r>
                <a:endParaRPr lang="en-US" altLang="zh-CN" dirty="0" smtClean="0"/>
              </a:p>
              <a:p>
                <a:pPr lvl="1"/>
                <a:r>
                  <a:rPr lang="en-US" altLang="zh-CN" dirty="0" smtClean="0"/>
                  <a:t>Y[…] —— </a:t>
                </a:r>
                <a:r>
                  <a:rPr lang="zh-CN" altLang="en-US" dirty="0" smtClean="0"/>
                  <a:t>样本标记</a:t>
                </a:r>
                <a:endParaRPr lang="en-US" altLang="zh-CN" dirty="0" smtClean="0"/>
              </a:p>
              <a:p>
                <a:pPr lvl="1"/>
                <a:r>
                  <a:rPr lang="zh-CN" altLang="en-US" dirty="0" smtClean="0"/>
                  <a:t>最小二乘法 </a:t>
                </a:r>
                <a:r>
                  <a:rPr lang="en-US" altLang="zh-CN" dirty="0" smtClean="0"/>
                  <a:t>—— </a:t>
                </a:r>
                <a:r>
                  <a:rPr lang="zh-CN" altLang="en-US" dirty="0" smtClean="0"/>
                  <a:t>训练算法</a:t>
                </a:r>
                <a:endParaRPr lang="en-US" altLang="zh-CN" dirty="0" smtClean="0"/>
              </a:p>
              <a:p>
                <a:pPr lvl="1"/>
                <a:r>
                  <a:rPr lang="zh-CN" altLang="en-US" dirty="0" smtClean="0"/>
                  <a:t>均方误差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zh-CN" alt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  <m:e>
                        <m:sSup>
                          <m:sSupPr>
                            <m:ctrlPr>
                              <a:rPr lang="en-US" altLang="zh-CN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altLang="zh-CN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altLang="zh-CN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  <m:sSub>
                                  <m:sSubPr>
                                    <m:ctrlP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d>
                          </m:e>
                          <m:sup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nary>
                  </m:oMath>
                </a14:m>
                <a:r>
                  <a:rPr lang="zh-CN" altLang="en-US" dirty="0" smtClean="0"/>
                  <a:t> </a:t>
                </a:r>
                <a:r>
                  <a:rPr lang="en-US" altLang="zh-CN" dirty="0" smtClean="0"/>
                  <a:t>—— </a:t>
                </a:r>
                <a:r>
                  <a:rPr lang="zh-CN" altLang="en-US" dirty="0" smtClean="0"/>
                  <a:t>损失函数</a:t>
                </a:r>
                <a:r>
                  <a:rPr lang="en-US" altLang="zh-CN" dirty="0" smtClean="0"/>
                  <a:t>(loss function)</a:t>
                </a:r>
              </a:p>
              <a:p>
                <a:pPr lvl="1"/>
                <a:r>
                  <a:rPr lang="zh-CN" altLang="en-US" dirty="0" smtClean="0"/>
                  <a:t>回归方程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𝑏𝑥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altLang="zh-CN" dirty="0" smtClean="0"/>
                  <a:t> —— </a:t>
                </a:r>
                <a:r>
                  <a:rPr lang="zh-CN" altLang="en-US" dirty="0" smtClean="0"/>
                  <a:t>训练产生的模型 </a:t>
                </a:r>
                <a:endParaRPr lang="en-US" altLang="zh-CN" dirty="0" smtClean="0"/>
              </a:p>
              <a:p>
                <a:pPr lvl="1"/>
                <a:r>
                  <a:rPr lang="zh-CN" altLang="en-US" dirty="0" smtClean="0"/>
                  <a:t>将未知标记的</a:t>
                </a:r>
                <a:r>
                  <a:rPr lang="en-US" altLang="zh-CN" dirty="0" smtClean="0"/>
                  <a:t>x</a:t>
                </a:r>
                <a:r>
                  <a:rPr lang="zh-CN" altLang="en-US" dirty="0" smtClean="0"/>
                  <a:t>代入回归方程求解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zh-CN" alt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</m:oMath>
                </a14:m>
                <a:r>
                  <a:rPr lang="en-US" altLang="zh-CN" dirty="0" smtClean="0"/>
                  <a:t> —— </a:t>
                </a:r>
                <a:r>
                  <a:rPr lang="zh-CN" altLang="en-US" dirty="0" smtClean="0"/>
                  <a:t>预测</a:t>
                </a:r>
                <a:endParaRPr lang="en-US" altLang="zh-CN" dirty="0" smtClean="0"/>
              </a:p>
              <a:p>
                <a:pPr lvl="1"/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773" t="-1681" r="-3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56940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线性回归与机器学习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zh-CN" altLang="en-US" dirty="0" smtClean="0"/>
              <a:t>可以认为机器学习是线性回归的推广</a:t>
            </a:r>
            <a:endParaRPr lang="en-US" altLang="zh-CN" dirty="0" smtClean="0"/>
          </a:p>
          <a:p>
            <a:pPr lvl="1">
              <a:lnSpc>
                <a:spcPct val="100000"/>
              </a:lnSpc>
            </a:pPr>
            <a:r>
              <a:rPr lang="zh-CN" altLang="en-US" dirty="0" smtClean="0"/>
              <a:t>数据和标记不一定是数值类型的</a:t>
            </a:r>
            <a:endParaRPr lang="en-US" altLang="zh-CN" dirty="0" smtClean="0"/>
          </a:p>
          <a:p>
            <a:pPr lvl="1">
              <a:lnSpc>
                <a:spcPct val="100000"/>
              </a:lnSpc>
            </a:pPr>
            <a:r>
              <a:rPr lang="zh-CN" altLang="en-US" dirty="0" smtClean="0"/>
              <a:t>数据可以有很多维</a:t>
            </a:r>
            <a:endParaRPr lang="en-US" altLang="zh-CN" dirty="0" smtClean="0"/>
          </a:p>
          <a:p>
            <a:pPr lvl="1">
              <a:lnSpc>
                <a:spcPct val="100000"/>
              </a:lnSpc>
            </a:pPr>
            <a:r>
              <a:rPr lang="zh-CN" altLang="en-US" dirty="0" smtClean="0"/>
              <a:t>训练产生的模型不一定是线性函数，可以是更复杂的函数，甚至可以是由很多节点和边组成的复杂图结构（例如神经网络）。</a:t>
            </a:r>
            <a:endParaRPr lang="en-US" altLang="zh-CN" dirty="0" smtClean="0"/>
          </a:p>
          <a:p>
            <a:pPr lvl="1">
              <a:lnSpc>
                <a:spcPct val="100000"/>
              </a:lnSpc>
            </a:pPr>
            <a:r>
              <a:rPr lang="zh-CN" altLang="en-US" dirty="0" smtClean="0"/>
              <a:t>损失函数不一定采用均方误差</a:t>
            </a:r>
            <a:endParaRPr lang="en-US" altLang="zh-CN" dirty="0" smtClean="0"/>
          </a:p>
          <a:p>
            <a:pPr lvl="1">
              <a:lnSpc>
                <a:spcPct val="100000"/>
              </a:lnSpc>
            </a:pPr>
            <a:r>
              <a:rPr lang="zh-CN" altLang="en-US" dirty="0" smtClean="0"/>
              <a:t>训练算法可以有多种选择</a:t>
            </a:r>
            <a:endParaRPr lang="en-US" altLang="zh-CN" dirty="0" smtClean="0"/>
          </a:p>
          <a:p>
            <a:pPr lvl="1">
              <a:lnSpc>
                <a:spcPct val="100000"/>
              </a:lnSpc>
            </a:pPr>
            <a:r>
              <a:rPr lang="zh-CN" altLang="en-US" dirty="0" smtClean="0"/>
              <a:t>训练目标是最小化损失函数</a:t>
            </a:r>
            <a:endParaRPr lang="en-US" altLang="zh-CN" dirty="0" smtClean="0"/>
          </a:p>
          <a:p>
            <a:pPr>
              <a:lnSpc>
                <a:spcPct val="100000"/>
              </a:lnSpc>
            </a:pPr>
            <a:r>
              <a:rPr lang="zh-CN" altLang="en-US" dirty="0" smtClean="0"/>
              <a:t>根据训练数据是否拥有标记分类</a:t>
            </a:r>
            <a:endParaRPr lang="en-US" altLang="zh-CN" dirty="0" smtClean="0"/>
          </a:p>
          <a:p>
            <a:pPr lvl="1">
              <a:lnSpc>
                <a:spcPct val="100000"/>
              </a:lnSpc>
            </a:pPr>
            <a:r>
              <a:rPr lang="zh-CN" altLang="en-US" dirty="0" smtClean="0"/>
              <a:t>监督学习</a:t>
            </a:r>
            <a:r>
              <a:rPr lang="en-US" altLang="zh-CN" dirty="0"/>
              <a:t>(supervised learning)</a:t>
            </a:r>
            <a:r>
              <a:rPr lang="zh-CN" altLang="en-US" dirty="0" smtClean="0"/>
              <a:t>：分类、回归</a:t>
            </a:r>
            <a:endParaRPr lang="en-US" altLang="zh-CN" dirty="0" smtClean="0"/>
          </a:p>
          <a:p>
            <a:pPr lvl="1">
              <a:lnSpc>
                <a:spcPct val="100000"/>
              </a:lnSpc>
            </a:pPr>
            <a:r>
              <a:rPr lang="zh-CN" altLang="en-US" dirty="0" smtClean="0"/>
              <a:t>无监督学习</a:t>
            </a:r>
            <a:r>
              <a:rPr lang="en-US" altLang="zh-CN" dirty="0"/>
              <a:t>(unsupervised learning)</a:t>
            </a:r>
            <a:r>
              <a:rPr lang="zh-CN" altLang="en-US" dirty="0" smtClean="0"/>
              <a:t>：聚类</a:t>
            </a:r>
            <a:endParaRPr lang="en-US" altLang="zh-CN" dirty="0" smtClean="0"/>
          </a:p>
          <a:p>
            <a:pPr lvl="1">
              <a:lnSpc>
                <a:spcPct val="100000"/>
              </a:lnSpc>
            </a:pPr>
            <a:r>
              <a:rPr lang="zh-CN" altLang="en-US" dirty="0" smtClean="0"/>
              <a:t>半监督学习</a:t>
            </a:r>
            <a:r>
              <a:rPr lang="en-US" altLang="zh-CN" dirty="0" smtClean="0"/>
              <a:t>(semi-supervised learning)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73733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聚类问题</a:t>
            </a:r>
            <a:endParaRPr lang="zh-CN" altLang="en-US" dirty="0"/>
          </a:p>
        </p:txBody>
      </p:sp>
      <p:sp>
        <p:nvSpPr>
          <p:cNvPr id="14" name="内容占位符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无监督学习的典型代表</a:t>
            </a:r>
            <a:endParaRPr lang="zh-CN" altLang="en-US" dirty="0"/>
          </a:p>
        </p:txBody>
      </p:sp>
      <p:pic>
        <p:nvPicPr>
          <p:cNvPr id="15" name="内容占位符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1390" y="2423355"/>
            <a:ext cx="5547841" cy="367011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1390" y="2423355"/>
            <a:ext cx="5547841" cy="3670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0171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多元线性回归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lnSpc>
                    <a:spcPct val="100000"/>
                  </a:lnSpc>
                </a:pPr>
                <a:r>
                  <a:rPr lang="en-US" altLang="zh-CN" dirty="0" smtClean="0"/>
                  <a:t>X</a:t>
                </a:r>
                <a:r>
                  <a:rPr lang="zh-CN" altLang="en-US" dirty="0" smtClean="0"/>
                  <a:t>不再只是单一变量，而是一个</a:t>
                </a:r>
                <a:r>
                  <a:rPr lang="en-US" altLang="zh-CN" dirty="0" smtClean="0"/>
                  <a:t>n</a:t>
                </a:r>
                <a:r>
                  <a:rPr lang="zh-CN" altLang="en-US" dirty="0" smtClean="0"/>
                  <a:t>维向量</a:t>
                </a:r>
                <a14:m>
                  <m:oMath xmlns:m="http://schemas.openxmlformats.org/officeDocument/2006/math"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,…,</m:t>
                            </m:r>
                            <m:sSub>
                              <m:sSubPr>
                                <m:ctrlP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</m:oMath>
                </a14:m>
                <a:endParaRPr lang="en-US" altLang="zh-CN" dirty="0" smtClean="0"/>
              </a:p>
              <a:p>
                <a:pPr>
                  <a:lnSpc>
                    <a:spcPct val="100000"/>
                  </a:lnSpc>
                </a:pPr>
                <a:r>
                  <a:rPr lang="zh-CN" altLang="en-US" dirty="0" smtClean="0"/>
                  <a:t>多元线性回归的回归方程的形式</a:t>
                </a:r>
                <a:endParaRPr lang="en-US" altLang="zh-CN" dirty="0" smtClean="0"/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+…+</m:t>
                      </m:r>
                      <m:sSub>
                        <m:sSub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sSub>
                        <m:sSub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US" altLang="zh-CN" dirty="0" smtClean="0"/>
              </a:p>
              <a:p>
                <a:pPr lvl="1">
                  <a:lnSpc>
                    <a:spcPct val="100000"/>
                  </a:lnSpc>
                </a:pPr>
                <a:r>
                  <a:rPr lang="zh-CN" altLang="en-US" dirty="0" smtClean="0"/>
                  <a:t>若将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zh-CN" i="1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zh-CN" altLang="en-US" dirty="0" smtClean="0"/>
                  <a:t>视为</a:t>
                </a:r>
                <a:r>
                  <a:rPr lang="en-US" altLang="zh-CN" dirty="0" smtClean="0"/>
                  <a:t>n</a:t>
                </a:r>
                <a:r>
                  <a:rPr lang="zh-CN" altLang="en-US" dirty="0" smtClean="0"/>
                  <a:t>个属性，则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zh-CN" i="1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zh-CN" altLang="en-US" dirty="0" smtClean="0"/>
                  <a:t>可视为每个属性的权重，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zh-CN" altLang="en-US" dirty="0" smtClean="0"/>
                  <a:t>越大表示属性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zh-CN" altLang="en-US" dirty="0" smtClean="0"/>
                  <a:t>对预测值的重要性越大。</a:t>
                </a:r>
                <a:endParaRPr lang="en-US" altLang="zh-CN" dirty="0" smtClean="0"/>
              </a:p>
              <a:p>
                <a:pPr>
                  <a:lnSpc>
                    <a:spcPct val="100000"/>
                  </a:lnSpc>
                </a:pPr>
                <a:r>
                  <a:rPr lang="zh-CN" altLang="en-US" dirty="0" smtClean="0"/>
                  <a:t>令</a:t>
                </a:r>
                <a14:m>
                  <m:oMath xmlns:m="http://schemas.openxmlformats.org/officeDocument/2006/math"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zh-CN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sub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sub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,…,</m:t>
                            </m:r>
                            <m:sSub>
                              <m:sSubPr>
                                <m:ctrlP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sub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</m:oMath>
                </a14:m>
                <a:r>
                  <a:rPr lang="zh-CN" altLang="en-US" dirty="0" smtClean="0"/>
                  <a:t>，则回归方程可写为：</a:t>
                </a:r>
                <a:endParaRPr lang="en-US" altLang="zh-CN" dirty="0" smtClean="0"/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zh-CN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en-US" altLang="zh-CN" b="1" i="1" smtClean="0">
                              <a:latin typeface="Cambria Math" panose="02040503050406030204" pitchFamily="18" charset="0"/>
                            </a:rPr>
                            <m:t>𝑻</m:t>
                          </m:r>
                        </m:sup>
                      </m:sSup>
                      <m:r>
                        <a:rPr lang="en-US" altLang="zh-CN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US" altLang="zh-CN" dirty="0" smtClean="0"/>
              </a:p>
              <a:p>
                <a:pPr>
                  <a:lnSpc>
                    <a:spcPct val="100000"/>
                  </a:lnSpc>
                </a:pPr>
                <a:r>
                  <a:rPr lang="zh-CN" altLang="en-US" dirty="0" smtClean="0"/>
                  <a:t>给定一组数据集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CN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  <m:sub>
                                <m:r>
                                  <a:rPr lang="en-US" altLang="zh-CN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sub>
                            </m:s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,…,</m:t>
                        </m:r>
                        <m:d>
                          <m:d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CN" b="1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b="1" i="1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  <m:sub>
                                <m:r>
                                  <a:rPr lang="en-US" altLang="zh-CN" b="1" i="1" smtClean="0">
                                    <a:latin typeface="Cambria Math" panose="02040503050406030204" pitchFamily="18" charset="0"/>
                                  </a:rPr>
                                  <m:t>𝒎</m:t>
                                </m:r>
                              </m:sub>
                            </m:sSub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sub>
                            </m:sSub>
                          </m:e>
                        </m:d>
                      </m:e>
                    </m:d>
                  </m:oMath>
                </a14:m>
                <a:endParaRPr lang="en-US" altLang="zh-CN" b="0" dirty="0" smtClean="0"/>
              </a:p>
              <a:p>
                <a:pPr lvl="1">
                  <a:lnSpc>
                    <a:spcPct val="100000"/>
                  </a:lnSpc>
                </a:pPr>
                <a:r>
                  <a:rPr lang="zh-CN" altLang="en-US" dirty="0" smtClean="0"/>
                  <a:t>与一元线性回归类似，可以利用最小二乘法对参数</a:t>
                </a:r>
                <a14:m>
                  <m:oMath xmlns:m="http://schemas.openxmlformats.org/officeDocument/2006/math"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zh-CN" altLang="en-US" dirty="0" smtClean="0"/>
                  <a:t>和</a:t>
                </a:r>
                <a14:m>
                  <m:oMath xmlns:m="http://schemas.openxmlformats.org/officeDocument/2006/math"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zh-CN" altLang="en-US" dirty="0" smtClean="0"/>
                  <a:t>进行估计，进而得到回归方程。</a:t>
                </a:r>
                <a:endParaRPr lang="en-US" altLang="zh-CN" dirty="0" smtClean="0"/>
              </a:p>
              <a:p>
                <a:pPr lvl="1">
                  <a:lnSpc>
                    <a:spcPct val="100000"/>
                  </a:lnSpc>
                </a:pPr>
                <a:r>
                  <a:rPr lang="zh-CN" altLang="en-US" dirty="0" smtClean="0"/>
                  <a:t>多元线性回归的均方误差的定义中包含矩阵运算。</a:t>
                </a:r>
                <a:endParaRPr lang="en-US" altLang="zh-CN" dirty="0" smtClean="0"/>
              </a:p>
            </p:txBody>
          </p:sp>
        </mc:Choice>
        <mc:Fallback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773" t="-1401" r="-15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44003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多元线性回归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lnSpc>
                    <a:spcPct val="100000"/>
                  </a:lnSpc>
                </a:pPr>
                <a:r>
                  <a:rPr lang="zh-CN" altLang="en-US" dirty="0" smtClean="0"/>
                  <a:t>一元线性回归参数计算公式</a:t>
                </a:r>
                <a:endParaRPr lang="en-US" altLang="zh-CN" dirty="0" smtClean="0"/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acc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acc>
                                <m:accPr>
                                  <m:chr m:val="̅"/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acc>
                              <m:acc>
                                <m:accPr>
                                  <m:chr m:val="̅"/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acc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p>
                            <m:e>
                              <m:sSubSup>
                                <m:sSubSup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  <m:sup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nary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sSup>
                            <m:sSup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acc>
                                <m:accPr>
                                  <m:chr m:val="̅"/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acc>
                            </m:e>
                            <m:sup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altLang="zh-CN" dirty="0" smtClean="0"/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̂"/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acc>
                      <m:acc>
                        <m:accPr>
                          <m:chr m:val="̅"/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</m:oMath>
                  </m:oMathPara>
                </a14:m>
                <a:endParaRPr lang="en-US" altLang="zh-CN" dirty="0" smtClean="0"/>
              </a:p>
              <a:p>
                <a:pPr>
                  <a:lnSpc>
                    <a:spcPct val="100000"/>
                  </a:lnSpc>
                </a:pPr>
                <a:r>
                  <a:rPr lang="zh-CN" altLang="en-US" dirty="0" smtClean="0"/>
                  <a:t>对于多元线性回归，使用最小二乘法极小化均方误差时涉及矩阵运算，</a:t>
                </a:r>
                <a:r>
                  <a:rPr lang="zh-CN" altLang="en-US" dirty="0" smtClean="0"/>
                  <a:t>且矩阵</a:t>
                </a:r>
                <a:r>
                  <a:rPr lang="zh-CN" altLang="en-US" dirty="0" smtClean="0"/>
                  <a:t>往往不是满秩的，因此多元线性回归通常不能求出公式解。</a:t>
                </a:r>
                <a:endParaRPr lang="en-US" altLang="zh-CN" dirty="0" smtClean="0"/>
              </a:p>
              <a:p>
                <a:pPr>
                  <a:lnSpc>
                    <a:spcPct val="100000"/>
                  </a:lnSpc>
                </a:pPr>
                <a:r>
                  <a:rPr lang="zh-CN" altLang="en-US" dirty="0" smtClean="0"/>
                  <a:t>常用的数值解法：</a:t>
                </a:r>
                <a:r>
                  <a:rPr lang="zh-CN" altLang="en-US" b="1" dirty="0" smtClean="0"/>
                  <a:t>梯度下降法</a:t>
                </a:r>
                <a:r>
                  <a:rPr lang="zh-CN" altLang="en-US" dirty="0" smtClean="0"/>
                  <a:t>、牛顿法等。</a:t>
                </a:r>
                <a:endParaRPr lang="zh-CN" altLang="en-US" dirty="0"/>
              </a:p>
            </p:txBody>
          </p:sp>
        </mc:Choice>
        <mc:Fallback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773" t="-1401" r="-3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71919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梯度下降法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zh-CN" altLang="en-US" dirty="0" smtClean="0"/>
                  <a:t>很多机器学习模型的训练算法中涉及求解函数极值的问题，梯度下降法是最常用的优化算法。</a:t>
                </a:r>
                <a:endParaRPr lang="en-US" altLang="zh-CN" dirty="0" smtClean="0"/>
              </a:p>
              <a:p>
                <a:r>
                  <a:rPr lang="zh-CN" altLang="en-US" dirty="0" smtClean="0"/>
                  <a:t>梯度：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</a:rPr>
                      <m:t>grad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num>
                          <m:den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𝜕</m:t>
                            </m:r>
                            <m:sSub>
                              <m:sSub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den>
                        </m:f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f>
                          <m:f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𝑓</m:t>
                            </m:r>
                          </m:num>
                          <m:den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𝜕</m:t>
                            </m:r>
                            <m:sSub>
                              <m:sSubPr>
                                <m:ctrlP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den>
                        </m:f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,…,</m:t>
                        </m:r>
                        <m:f>
                          <m:f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𝑓</m:t>
                            </m:r>
                          </m:num>
                          <m:den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𝜕</m:t>
                            </m:r>
                            <m:sSub>
                              <m:sSubPr>
                                <m:ctrlP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</m:den>
                        </m:f>
                      </m:e>
                    </m:d>
                  </m:oMath>
                </a14:m>
                <a:endParaRPr lang="en-US" altLang="zh-CN" dirty="0" smtClean="0"/>
              </a:p>
              <a:p>
                <a:r>
                  <a:rPr lang="zh-CN" altLang="en-US" dirty="0" smtClean="0"/>
                  <a:t>梯度的意义</a:t>
                </a:r>
                <a:endParaRPr lang="en-US" altLang="zh-CN" dirty="0" smtClean="0"/>
              </a:p>
              <a:p>
                <a:pPr lvl="1"/>
                <a:r>
                  <a:rPr lang="zh-CN" altLang="en-US" dirty="0" smtClean="0"/>
                  <a:t>函数在一点沿梯度方向的方向导数达到最大值</a:t>
                </a:r>
                <a:endParaRPr lang="en-US" altLang="zh-CN" dirty="0" smtClean="0"/>
              </a:p>
              <a:p>
                <a:pPr lvl="1"/>
                <a:r>
                  <a:rPr lang="zh-CN" altLang="en-US" dirty="0" smtClean="0"/>
                  <a:t>函数值沿梯度方向变化最快</a:t>
                </a:r>
                <a:endParaRPr lang="en-US" altLang="zh-CN" dirty="0" smtClean="0"/>
              </a:p>
              <a:p>
                <a:r>
                  <a:rPr lang="zh-CN" altLang="en-US" dirty="0"/>
                  <a:t>梯度</a:t>
                </a:r>
                <a:r>
                  <a:rPr lang="zh-CN" altLang="en-US" dirty="0" smtClean="0"/>
                  <a:t>下降法的原理</a:t>
                </a:r>
                <a:endParaRPr lang="en-US" altLang="zh-CN" dirty="0" smtClean="0"/>
              </a:p>
              <a:p>
                <a:pPr lvl="1"/>
                <a:r>
                  <a:rPr lang="zh-CN" altLang="en-US" dirty="0" smtClean="0"/>
                  <a:t>考虑求解局部极小值问题</a:t>
                </a:r>
                <a:endParaRPr lang="en-US" altLang="zh-CN" dirty="0" smtClean="0"/>
              </a:p>
              <a:p>
                <a:pPr lvl="1"/>
                <a:r>
                  <a:rPr lang="zh-CN" altLang="en-US" dirty="0" smtClean="0"/>
                  <a:t>因为函数值沿梯度方向变化最快，因此为了寻找极小值，从某一点出发，可以考虑每次</a:t>
                </a:r>
                <a:r>
                  <a:rPr lang="zh-CN" altLang="en-US" b="1" dirty="0" smtClean="0">
                    <a:solidFill>
                      <a:srgbClr val="C00000"/>
                    </a:solidFill>
                  </a:rPr>
                  <a:t>沿着梯度方向</a:t>
                </a:r>
                <a:r>
                  <a:rPr lang="zh-CN" altLang="en-US" dirty="0" smtClean="0"/>
                  <a:t>前进一定步长。</a:t>
                </a:r>
                <a:endParaRPr lang="en-US" altLang="zh-CN" dirty="0" smtClean="0"/>
              </a:p>
              <a:p>
                <a:pPr lvl="1"/>
                <a:r>
                  <a:rPr lang="zh-CN" altLang="en-US" dirty="0" smtClean="0"/>
                  <a:t>若函数性质比较好，且步长选择合适，则梯度下降法可以收敛到局部极小值点。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773" t="-1681" r="-3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22918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404</TotalTime>
  <Words>323</Words>
  <Application>Microsoft Office PowerPoint</Application>
  <PresentationFormat>全屏显示(4:3)</PresentationFormat>
  <Paragraphs>104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4" baseType="lpstr">
      <vt:lpstr>宋体</vt:lpstr>
      <vt:lpstr>Arial</vt:lpstr>
      <vt:lpstr>Calibri</vt:lpstr>
      <vt:lpstr>Calibri Light</vt:lpstr>
      <vt:lpstr>Cambria Math</vt:lpstr>
      <vt:lpstr>Office 主题</vt:lpstr>
      <vt:lpstr>从线性回归到机器学习</vt:lpstr>
      <vt:lpstr>线性回归例子</vt:lpstr>
      <vt:lpstr>线性回归与机器学习</vt:lpstr>
      <vt:lpstr>线性回归与机器学习</vt:lpstr>
      <vt:lpstr>聚类问题</vt:lpstr>
      <vt:lpstr>多元线性回归</vt:lpstr>
      <vt:lpstr>多元线性回归</vt:lpstr>
      <vt:lpstr>梯度下降法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从线性回归到机器学习</dc:title>
  <dc:creator>MgcosA</dc:creator>
  <cp:lastModifiedBy>MgcosA</cp:lastModifiedBy>
  <cp:revision>69</cp:revision>
  <dcterms:created xsi:type="dcterms:W3CDTF">2018-08-28T03:18:08Z</dcterms:created>
  <dcterms:modified xsi:type="dcterms:W3CDTF">2018-08-30T06:07:30Z</dcterms:modified>
</cp:coreProperties>
</file>