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94" r:id="rId2"/>
    <p:sldMasterId id="2147483670" r:id="rId3"/>
    <p:sldMasterId id="2147483679" r:id="rId4"/>
  </p:sldMasterIdLst>
  <p:notesMasterIdLst>
    <p:notesMasterId r:id="rId50"/>
  </p:notesMasterIdLst>
  <p:sldIdLst>
    <p:sldId id="260" r:id="rId5"/>
    <p:sldId id="298" r:id="rId6"/>
    <p:sldId id="352" r:id="rId7"/>
    <p:sldId id="359" r:id="rId8"/>
    <p:sldId id="353" r:id="rId9"/>
    <p:sldId id="360" r:id="rId10"/>
    <p:sldId id="264" r:id="rId11"/>
    <p:sldId id="273" r:id="rId12"/>
    <p:sldId id="308" r:id="rId13"/>
    <p:sldId id="274" r:id="rId14"/>
    <p:sldId id="272" r:id="rId15"/>
    <p:sldId id="348" r:id="rId16"/>
    <p:sldId id="349" r:id="rId17"/>
    <p:sldId id="361" r:id="rId18"/>
    <p:sldId id="362" r:id="rId19"/>
    <p:sldId id="301" r:id="rId20"/>
    <p:sldId id="363" r:id="rId21"/>
    <p:sldId id="311" r:id="rId22"/>
    <p:sldId id="354" r:id="rId23"/>
    <p:sldId id="312" r:id="rId24"/>
    <p:sldId id="355" r:id="rId25"/>
    <p:sldId id="346" r:id="rId26"/>
    <p:sldId id="356" r:id="rId27"/>
    <p:sldId id="314" r:id="rId28"/>
    <p:sldId id="357" r:id="rId29"/>
    <p:sldId id="318" r:id="rId30"/>
    <p:sldId id="315" r:id="rId31"/>
    <p:sldId id="358" r:id="rId32"/>
    <p:sldId id="350" r:id="rId33"/>
    <p:sldId id="380" r:id="rId34"/>
    <p:sldId id="336" r:id="rId35"/>
    <p:sldId id="340" r:id="rId36"/>
    <p:sldId id="382" r:id="rId37"/>
    <p:sldId id="381" r:id="rId38"/>
    <p:sldId id="366" r:id="rId39"/>
    <p:sldId id="367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83" r:id="rId4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20" autoAdjust="0"/>
    <p:restoredTop sz="94660"/>
  </p:normalViewPr>
  <p:slideViewPr>
    <p:cSldViewPr>
      <p:cViewPr>
        <p:scale>
          <a:sx n="90" d="100"/>
          <a:sy n="90" d="100"/>
        </p:scale>
        <p:origin x="2664" y="1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B8B05-7163-4A88-9EAD-7A25B33099D0}" type="datetimeFigureOut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D0773-9881-4666-8BBA-F70A05ED2B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97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D0773-9881-4666-8BBA-F70A05ED2B8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0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D0773-9881-4666-8BBA-F70A05ED2B8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058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D0773-9881-4666-8BBA-F70A05ED2B8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9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D0773-9881-4666-8BBA-F70A05ED2B8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3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D0773-9881-4666-8BBA-F70A05ED2B8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68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5304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D0773-9881-4666-8BBA-F70A05ED2B8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70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1FBC-33CA-874F-9AFE-FAE01BBDBB9B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95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5121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000FF"/>
                </a:solidFill>
                <a:latin typeface="+mj-lt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1223963" y="5445224"/>
            <a:ext cx="6696075" cy="503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rgbClr val="00B050"/>
                </a:solidFill>
                <a:latin typeface="+mj-lt"/>
                <a:ea typeface="+mj-ea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5039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5121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000FF"/>
                </a:solidFill>
                <a:latin typeface="+mj-lt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677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9920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A7087F01-25D5-DD4B-AB5F-A443FC131385}" type="datetime1">
              <a:rPr lang="zh-CN" altLang="en-US" smtClean="0">
                <a:solidFill>
                  <a:prstClr val="black"/>
                </a:solidFill>
              </a:rPr>
              <a:t>2018/11/10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79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259FD39E-0811-184F-8666-CEA706C04A5E}" type="datetime1">
              <a:rPr lang="zh-CN" altLang="en-US" smtClean="0">
                <a:solidFill>
                  <a:prstClr val="black"/>
                </a:solidFill>
              </a:rPr>
              <a:t>2018/11/10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23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1556792"/>
            <a:ext cx="8280920" cy="4536504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l"/>
              <a:defRPr/>
            </a:lvl1pPr>
            <a:lvl2pPr marL="742950" indent="-285750">
              <a:buFont typeface="Wingdings" panose="05000000000000000000" pitchFamily="2" charset="2"/>
              <a:buChar char="n"/>
              <a:defRPr/>
            </a:lvl2pPr>
          </a:lstStyle>
          <a:p>
            <a:pPr lvl="0"/>
            <a:r>
              <a:rPr lang="en-US" altLang="zh-CN" dirty="0" smtClean="0"/>
              <a:t>item1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item2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31A3A07-F5C9-4443-BB87-7FD65F1694E8}" type="datetime1">
              <a:rPr lang="zh-CN" altLang="en-US" smtClean="0">
                <a:solidFill>
                  <a:prstClr val="black"/>
                </a:solidFill>
              </a:rPr>
              <a:t>2018/11/10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9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836712"/>
            <a:ext cx="8424936" cy="518457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zh-CN" altLang="en-US" dirty="0" smtClean="0"/>
              <a:t>条目</a:t>
            </a:r>
            <a:r>
              <a:rPr lang="en-US" altLang="zh-CN" dirty="0" smtClean="0"/>
              <a:t>1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条目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8BD981C0-B287-F94A-B415-38317B3FC564}" type="datetime1">
              <a:rPr lang="zh-CN" altLang="en-US" smtClean="0">
                <a:solidFill>
                  <a:prstClr val="black"/>
                </a:solidFill>
              </a:rPr>
              <a:t>2018/11/10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0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6B74-5FE4-3244-BA43-A4C520EC1C75}" type="datetime1">
              <a:rPr lang="zh-CN" altLang="en-US" smtClean="0">
                <a:solidFill>
                  <a:prstClr val="black"/>
                </a:solidFill>
              </a:rPr>
              <a:t>2018/11/10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4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7" y="0"/>
            <a:ext cx="9136743" cy="91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CA76-BEDF-B649-B2C8-EFD4146D4302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99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55B5-F17C-E243-AD2B-2C1395BC09EB}" type="datetime1">
              <a:rPr lang="zh-CN" altLang="en-US" smtClean="0"/>
              <a:t>2018/11/10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8922D-D913-4569-A8D7-E4A402926DB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022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56761"/>
            <a:ext cx="8856984" cy="7750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4BB-300C-414B-9B3A-73FA8F82C35F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215516" y="1124744"/>
            <a:ext cx="8748972" cy="5238750"/>
          </a:xfrm>
          <a:prstGeom prst="rect">
            <a:avLst/>
          </a:prstGeom>
        </p:spPr>
        <p:txBody>
          <a:bodyPr/>
          <a:lstStyle>
            <a:lvl1pPr marL="457200" indent="-457200">
              <a:buClrTx/>
              <a:buFont typeface="Wingdings" panose="05000000000000000000" pitchFamily="2" charset="2"/>
              <a:buChar char="l"/>
              <a:defRPr/>
            </a:lvl1pPr>
            <a:lvl2pPr marL="742950" indent="-285750">
              <a:buFont typeface="Wingdings" panose="05000000000000000000" pitchFamily="2" charset="2"/>
              <a:buChar char="u"/>
              <a:defRPr/>
            </a:lvl2pPr>
            <a:lvl3pPr marL="1143000" indent="-228600">
              <a:buFont typeface="Wingdings" panose="05000000000000000000" pitchFamily="2" charset="2"/>
              <a:buChar char="p"/>
              <a:defRPr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2261636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7" y="0"/>
            <a:ext cx="9136743" cy="91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A356-EC8B-5346-8F45-AB6410820493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7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>
          <a:xfrm>
            <a:off x="15244" y="6582490"/>
            <a:ext cx="1905000" cy="238762"/>
          </a:xfrm>
        </p:spPr>
        <p:txBody>
          <a:bodyPr/>
          <a:lstStyle/>
          <a:p>
            <a:pPr>
              <a:defRPr/>
            </a:pPr>
            <a:fld id="{76493770-3B7F-F546-B63B-C8A7476056CC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040469" y="6568099"/>
            <a:ext cx="6075675" cy="289901"/>
          </a:xfr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69297" y="6476592"/>
            <a:ext cx="658198" cy="395291"/>
          </a:xfrm>
        </p:spPr>
        <p:txBody>
          <a:bodyPr/>
          <a:lstStyle/>
          <a:p>
            <a:fld id="{1A7A8874-ED4A-4EC3-85F4-6C08755B3D6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038933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3F03-7A4C-0B4A-93D2-42B5B784942F}" type="datetime1">
              <a:rPr lang="zh-CN" altLang="en-US" smtClean="0"/>
              <a:t>2018/11/10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6938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F264-4B82-6945-A3F7-748C00129A70}" type="datetime1">
              <a:rPr lang="zh-CN" altLang="en-US" smtClean="0"/>
              <a:t>2018/11/10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9"/>
          <p:cNvSpPr>
            <a:spLocks noGrp="1"/>
          </p:cNvSpPr>
          <p:nvPr>
            <p:ph type="body" sz="quarter" idx="15" hasCustomPrompt="1"/>
          </p:nvPr>
        </p:nvSpPr>
        <p:spPr>
          <a:xfrm>
            <a:off x="395536" y="1124744"/>
            <a:ext cx="8280920" cy="4536504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l"/>
              <a:defRPr/>
            </a:lvl1pPr>
            <a:lvl2pPr marL="742950" indent="-285750">
              <a:buFont typeface="Wingdings" panose="05000000000000000000" pitchFamily="2" charset="2"/>
              <a:buChar char="n"/>
              <a:defRPr/>
            </a:lvl2pPr>
          </a:lstStyle>
          <a:p>
            <a:pPr lvl="0"/>
            <a:r>
              <a:rPr lang="en-US" altLang="zh-CN" dirty="0" smtClean="0"/>
              <a:t>item1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item2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7118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73123-F65C-644C-93BB-697CE5AC6F6C}" type="datetime1">
              <a:rPr lang="zh-CN" altLang="en-US" smtClean="0"/>
              <a:t>2018/11/10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9"/>
          <p:cNvSpPr>
            <a:spLocks noGrp="1"/>
          </p:cNvSpPr>
          <p:nvPr>
            <p:ph type="body" sz="quarter" idx="15" hasCustomPrompt="1"/>
          </p:nvPr>
        </p:nvSpPr>
        <p:spPr>
          <a:xfrm>
            <a:off x="323528" y="908720"/>
            <a:ext cx="8496944" cy="5400600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l"/>
              <a:defRPr/>
            </a:lvl1pPr>
            <a:lvl2pPr marL="742950" indent="-285750">
              <a:buFont typeface="Wingdings" panose="05000000000000000000" pitchFamily="2" charset="2"/>
              <a:buChar char="n"/>
              <a:defRPr/>
            </a:lvl2pPr>
          </a:lstStyle>
          <a:p>
            <a:pPr lvl="0"/>
            <a:r>
              <a:rPr lang="en-US" altLang="zh-CN" dirty="0" smtClean="0"/>
              <a:t>item1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Item2</a:t>
            </a:r>
          </a:p>
          <a:p>
            <a:pPr lvl="0"/>
            <a:r>
              <a:rPr lang="en-US" altLang="zh-CN" dirty="0" smtClean="0"/>
              <a:t>item1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item2</a:t>
            </a:r>
            <a:endParaRPr lang="zh-CN" altLang="en-US" dirty="0" smtClean="0"/>
          </a:p>
          <a:p>
            <a:pPr lvl="0"/>
            <a:r>
              <a:rPr lang="en-US" altLang="zh-CN" dirty="0" smtClean="0"/>
              <a:t>item1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item2</a:t>
            </a:r>
            <a:endParaRPr lang="zh-CN" altLang="en-US" dirty="0" smtClean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3260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DBF6-3682-424B-8AA2-5AAB5D755C55}" type="datetime1">
              <a:rPr lang="zh-CN" altLang="en-US" smtClean="0"/>
              <a:t>2018/11/10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3933056"/>
            <a:ext cx="2880320" cy="2304256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l"/>
              <a:defRPr sz="2000"/>
            </a:lvl1pPr>
            <a:lvl2pPr marL="742950" indent="-285750">
              <a:buFont typeface="Wingdings" panose="05000000000000000000" pitchFamily="2" charset="2"/>
              <a:buChar char="n"/>
              <a:defRPr sz="1600"/>
            </a:lvl2pPr>
          </a:lstStyle>
          <a:p>
            <a:pPr lvl="0"/>
            <a:r>
              <a:rPr lang="en-US" altLang="zh-CN" dirty="0" smtClean="0"/>
              <a:t>item1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Item2</a:t>
            </a:r>
          </a:p>
          <a:p>
            <a:pPr lvl="0"/>
            <a:r>
              <a:rPr lang="en-US" altLang="zh-CN" dirty="0" smtClean="0"/>
              <a:t>item1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item2</a:t>
            </a:r>
            <a:endParaRPr lang="zh-CN" altLang="en-US" dirty="0" smtClean="0"/>
          </a:p>
          <a:p>
            <a:pPr lvl="0"/>
            <a:r>
              <a:rPr lang="en-US" altLang="zh-CN" dirty="0" smtClean="0"/>
              <a:t>item1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item2</a:t>
            </a:r>
            <a:endParaRPr lang="zh-CN" altLang="en-US" dirty="0" smtClean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7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7" y="0"/>
            <a:ext cx="9136743" cy="918072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BFCE-114E-0F4E-87AC-9FBEB2A5CDD4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384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0"/>
            <a:ext cx="8843426" cy="923967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E223-60EB-4745-BBEA-E6957146A9C0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05780" y="1124744"/>
            <a:ext cx="8532440" cy="5231606"/>
          </a:xfrm>
          <a:prstGeom prst="rect">
            <a:avLst/>
          </a:prstGeom>
        </p:spPr>
        <p:txBody>
          <a:bodyPr/>
          <a:lstStyle>
            <a:lvl1pPr marL="457200" indent="-457200">
              <a:buClrTx/>
              <a:buFont typeface="Wingdings" panose="05000000000000000000" pitchFamily="2" charset="2"/>
              <a:buChar char="l"/>
              <a:defRPr/>
            </a:lvl1pPr>
            <a:lvl2pPr marL="742950" indent="-285750">
              <a:buFont typeface="Wingdings" panose="05000000000000000000" pitchFamily="2" charset="2"/>
              <a:buChar char="u"/>
              <a:defRPr/>
            </a:lvl2pPr>
            <a:lvl3pPr marL="1143000" indent="-228600">
              <a:buFont typeface="Wingdings" panose="05000000000000000000" pitchFamily="2" charset="2"/>
              <a:buChar char="p"/>
              <a:defRPr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32503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47664" y="44624"/>
            <a:ext cx="5992131" cy="43530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69FCA-2FCE-3C41-9AB2-0E8DFD78CAF3}" type="datetime1">
              <a:rPr lang="zh-CN" altLang="en-US" smtClean="0"/>
              <a:t>2018/11/10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582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>
          <a:xfrm>
            <a:off x="15244" y="6582490"/>
            <a:ext cx="1905000" cy="238762"/>
          </a:xfrm>
        </p:spPr>
        <p:txBody>
          <a:bodyPr/>
          <a:lstStyle/>
          <a:p>
            <a:pPr>
              <a:defRPr/>
            </a:pPr>
            <a:fld id="{FC495A88-38B1-6347-B90D-717313A5ED76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040469" y="6568099"/>
            <a:ext cx="6075675" cy="289901"/>
          </a:xfr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69297" y="6476592"/>
            <a:ext cx="658198" cy="395291"/>
          </a:xfrm>
        </p:spPr>
        <p:txBody>
          <a:bodyPr/>
          <a:lstStyle/>
          <a:p>
            <a:fld id="{1A7A8874-ED4A-4EC3-85F4-6C08755B3D6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53575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>
          <a:xfrm>
            <a:off x="15244" y="6582490"/>
            <a:ext cx="1905000" cy="238762"/>
          </a:xfrm>
        </p:spPr>
        <p:txBody>
          <a:bodyPr/>
          <a:lstStyle/>
          <a:p>
            <a:pPr>
              <a:defRPr/>
            </a:pPr>
            <a:fld id="{04B93667-6F08-1B49-B9D0-442F9E543EC0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040469" y="6568099"/>
            <a:ext cx="6075675" cy="289901"/>
          </a:xfr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69297" y="6476592"/>
            <a:ext cx="658198" cy="395291"/>
          </a:xfrm>
        </p:spPr>
        <p:txBody>
          <a:bodyPr/>
          <a:lstStyle/>
          <a:p>
            <a:fld id="{1A7A8874-ED4A-4EC3-85F4-6C08755B3D6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31456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>
          <a:xfrm>
            <a:off x="15244" y="6582490"/>
            <a:ext cx="1905000" cy="238762"/>
          </a:xfrm>
        </p:spPr>
        <p:txBody>
          <a:bodyPr/>
          <a:lstStyle/>
          <a:p>
            <a:pPr>
              <a:defRPr/>
            </a:pPr>
            <a:fld id="{217E4E88-900C-0345-8546-ADDBAD87D9D0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040469" y="6568099"/>
            <a:ext cx="6075675" cy="289901"/>
          </a:xfr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69297" y="6476592"/>
            <a:ext cx="658198" cy="395291"/>
          </a:xfrm>
        </p:spPr>
        <p:txBody>
          <a:bodyPr/>
          <a:lstStyle/>
          <a:p>
            <a:fld id="{1A7A8874-ED4A-4EC3-85F4-6C08755B3D6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17266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0"/>
            <a:ext cx="8843426" cy="9239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CE74-1A5D-BB46-BBF3-692DADED5237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05780" y="1124744"/>
            <a:ext cx="8532440" cy="5231606"/>
          </a:xfrm>
          <a:prstGeom prst="rect">
            <a:avLst/>
          </a:prstGeom>
        </p:spPr>
        <p:txBody>
          <a:bodyPr/>
          <a:lstStyle>
            <a:lvl1pPr marL="457200" indent="-457200">
              <a:buClrTx/>
              <a:buFont typeface="Wingdings" panose="05000000000000000000" pitchFamily="2" charset="2"/>
              <a:buChar char="l"/>
              <a:defRPr>
                <a:solidFill>
                  <a:srgbClr val="0070C0"/>
                </a:solidFill>
              </a:defRPr>
            </a:lvl1pPr>
            <a:lvl2pPr marL="742950" indent="-285750">
              <a:buFont typeface="Wingdings" panose="05000000000000000000" pitchFamily="2" charset="2"/>
              <a:buChar char="u"/>
              <a:defRPr/>
            </a:lvl2pPr>
            <a:lvl3pPr marL="1143000" indent="-228600">
              <a:buFont typeface="Wingdings" panose="05000000000000000000" pitchFamily="2" charset="2"/>
              <a:buChar char="p"/>
              <a:defRPr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64277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6" Type="http://schemas.openxmlformats.org/officeDocument/2006/relationships/image" Target="../media/image1.pn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463" y="56761"/>
            <a:ext cx="9136743" cy="91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" name="流程图: 过程 9"/>
          <p:cNvSpPr/>
          <p:nvPr/>
        </p:nvSpPr>
        <p:spPr>
          <a:xfrm>
            <a:off x="91376" y="858918"/>
            <a:ext cx="8978916" cy="45719"/>
          </a:xfrm>
          <a:prstGeom prst="flowChartProcess">
            <a:avLst/>
          </a:prstGeom>
          <a:solidFill>
            <a:srgbClr val="1E0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234F0BA-B0CE-CE44-A3F8-5950853CD8F9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53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8" r:id="rId3"/>
    <p:sldLayoutId id="2147483699" r:id="rId4"/>
    <p:sldLayoutId id="2147483703" r:id="rId5"/>
    <p:sldLayoutId id="2147483708" r:id="rId6"/>
    <p:sldLayoutId id="2147483709" r:id="rId7"/>
    <p:sldLayoutId id="2147483711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effectLst/>
          <a:latin typeface="华文楷体" panose="02010600040101010101" pitchFamily="2" charset="-122"/>
          <a:ea typeface="华文楷体" panose="02010600040101010101" pitchFamily="2" charset="-122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0000FF"/>
        </a:buClr>
        <a:buFont typeface="Wingdings" panose="05000000000000000000" pitchFamily="2" charset="2"/>
        <a:buChar char="Ø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542" y="22785"/>
            <a:ext cx="8978916" cy="83671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AC9F593-16DE-5B4D-9F9F-B7C122A2444F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97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bg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0000FF"/>
        </a:buClr>
        <a:buFont typeface="Wingdings" panose="05000000000000000000" pitchFamily="2" charset="2"/>
        <a:buChar char="Ø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DDA49CDD-A121-5C43-A716-B6055558A1CD}" type="datetime1">
              <a:rPr lang="zh-CN" altLang="en-US" smtClean="0">
                <a:solidFill>
                  <a:prstClr val="black"/>
                </a:solidFill>
              </a:rPr>
              <a:t>2018/11/10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701" r:id="rId9"/>
    <p:sldLayoutId id="2147483707" r:id="rId10"/>
    <p:sldLayoutId id="2147483713" r:id="rId11"/>
    <p:sldLayoutId id="2147483714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0000FF"/>
        </a:buClr>
        <a:buFont typeface="Wingdings" panose="05000000000000000000" pitchFamily="2" charset="2"/>
        <a:buChar char="Ø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ucas.ac.cn/images/logo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6550"/>
            <a:ext cx="2091606" cy="39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docbes3.ihep.ac.cn/~bes3poll/images/logo16_big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t="24915" r="14529" b="33570"/>
          <a:stretch/>
        </p:blipFill>
        <p:spPr bwMode="auto">
          <a:xfrm>
            <a:off x="35496" y="44624"/>
            <a:ext cx="936104" cy="45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占位符 1"/>
          <p:cNvSpPr>
            <a:spLocks noGrp="1"/>
          </p:cNvSpPr>
          <p:nvPr>
            <p:ph type="title"/>
          </p:nvPr>
        </p:nvSpPr>
        <p:spPr>
          <a:xfrm>
            <a:off x="956132" y="62737"/>
            <a:ext cx="5992131" cy="4353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1" name="标题占位符 1"/>
          <p:cNvSpPr txBox="1">
            <a:spLocks/>
          </p:cNvSpPr>
          <p:nvPr userDrawn="1"/>
        </p:nvSpPr>
        <p:spPr>
          <a:xfrm>
            <a:off x="0" y="6577768"/>
            <a:ext cx="9144000" cy="2912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9A383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1" y="6561855"/>
            <a:ext cx="1187624" cy="291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baseline="0">
                <a:solidFill>
                  <a:srgbClr val="874152"/>
                </a:solidFill>
              </a:defRPr>
            </a:lvl1pPr>
          </a:lstStyle>
          <a:p>
            <a:fld id="{67A4838F-CA79-CF4E-AE74-5501216276BE}" type="datetime1">
              <a:rPr lang="zh-CN" altLang="en-US" smtClean="0"/>
              <a:t>2018/11/10</a:t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2915816" y="6538224"/>
            <a:ext cx="2808312" cy="315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60432" y="6538225"/>
            <a:ext cx="634768" cy="3197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1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710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6" r:id="rId3"/>
    <p:sldLayoutId id="2147483687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3200" b="1" i="0" kern="1200" baseline="0">
          <a:solidFill>
            <a:srgbClr val="9A3836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0000FF"/>
        </a:buClr>
        <a:buFont typeface="Wingdings" panose="05000000000000000000" pitchFamily="2" charset="2"/>
        <a:buChar char="Ø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28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6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0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4" Type="http://schemas.openxmlformats.org/officeDocument/2006/relationships/image" Target="../media/image34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00.png"/><Relationship Id="rId6" Type="http://schemas.openxmlformats.org/officeDocument/2006/relationships/image" Target="../media/image411.png"/><Relationship Id="rId7" Type="http://schemas.openxmlformats.org/officeDocument/2006/relationships/image" Target="../media/image421.png"/><Relationship Id="rId8" Type="http://schemas.openxmlformats.org/officeDocument/2006/relationships/image" Target="../media/image47.png"/><Relationship Id="rId9" Type="http://schemas.openxmlformats.org/officeDocument/2006/relationships/image" Target="../media/image440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1.png"/><Relationship Id="rId5" Type="http://schemas.openxmlformats.org/officeDocument/2006/relationships/image" Target="../media/image480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1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52.png"/><Relationship Id="rId8" Type="http://schemas.openxmlformats.org/officeDocument/2006/relationships/image" Target="../media/image54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6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4" Type="http://schemas.openxmlformats.org/officeDocument/2006/relationships/image" Target="../media/image64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67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4.png"/><Relationship Id="rId5" Type="http://schemas.openxmlformats.org/officeDocument/2006/relationships/image" Target="../media/image83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79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85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4" Type="http://schemas.openxmlformats.org/officeDocument/2006/relationships/image" Target="../media/image9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410.png"/><Relationship Id="rId5" Type="http://schemas.openxmlformats.org/officeDocument/2006/relationships/image" Target="../media/image420.png"/><Relationship Id="rId6" Type="http://schemas.openxmlformats.org/officeDocument/2006/relationships/image" Target="../media/image431.png"/><Relationship Id="rId7" Type="http://schemas.openxmlformats.org/officeDocument/2006/relationships/image" Target="../media/image442.png"/><Relationship Id="rId8" Type="http://schemas.openxmlformats.org/officeDocument/2006/relationships/image" Target="../media/image450.png"/><Relationship Id="rId9" Type="http://schemas.openxmlformats.org/officeDocument/2006/relationships/image" Target="../media/image46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0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521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490.png"/><Relationship Id="rId5" Type="http://schemas.openxmlformats.org/officeDocument/2006/relationships/image" Target="../media/image50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2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2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5"/>
              <p:cNvSpPr>
                <a:spLocks noGrp="1"/>
              </p:cNvSpPr>
              <p:nvPr>
                <p:ph type="ctrTitle"/>
              </p:nvPr>
            </p:nvSpPr>
            <p:spPr>
              <a:xfrm>
                <a:off x="1086139" y="1939712"/>
                <a:ext cx="7416824" cy="91322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4400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CN" sz="4400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4400"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4400" dirty="0" smtClean="0"/>
                  <a:t> physics</a:t>
                </a:r>
                <a:r>
                  <a:rPr lang="zh-CN" altLang="en-US" sz="4400" dirty="0" smtClean="0"/>
                  <a:t> </a:t>
                </a:r>
                <a:r>
                  <a:rPr lang="en-US" altLang="zh-CN" sz="4400" dirty="0" smtClean="0"/>
                  <a:t>at </a:t>
                </a:r>
                <a:r>
                  <a:rPr lang="en-US" altLang="zh-CN" sz="4400" dirty="0"/>
                  <a:t>BESIII</a:t>
                </a:r>
                <a:endParaRPr lang="zh-CN" altLang="en-US" sz="4400" dirty="0"/>
              </a:p>
            </p:txBody>
          </p:sp>
        </mc:Choice>
        <mc:Fallback xmlns="">
          <p:sp>
            <p:nvSpPr>
              <p:cNvPr id="6" name="标题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086139" y="1939712"/>
                <a:ext cx="7416824" cy="913224"/>
              </a:xfrm>
              <a:blipFill rotWithShape="0">
                <a:blip r:embed="rId3"/>
                <a:stretch>
                  <a:fillRect t="-4667" b="-24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51520" y="3284984"/>
            <a:ext cx="8683491" cy="3218473"/>
          </a:xfrm>
        </p:spPr>
        <p:txBody>
          <a:bodyPr/>
          <a:lstStyle/>
          <a:p>
            <a:r>
              <a:rPr lang="en-US" altLang="zh-CN" dirty="0" smtClean="0">
                <a:latin typeface="+mn-lt"/>
                <a:ea typeface="黑体" panose="02010609060101010101" pitchFamily="49" charset="-122"/>
              </a:rPr>
              <a:t>Pei-</a:t>
            </a:r>
            <a:r>
              <a:rPr lang="en-US" altLang="zh-CN" dirty="0" err="1" smtClean="0">
                <a:latin typeface="+mn-lt"/>
                <a:ea typeface="黑体" panose="02010609060101010101" pitchFamily="49" charset="-122"/>
              </a:rPr>
              <a:t>Rong</a:t>
            </a:r>
            <a:r>
              <a:rPr lang="en-US" altLang="zh-CN" dirty="0" smtClean="0">
                <a:latin typeface="+mn-lt"/>
                <a:ea typeface="黑体" panose="02010609060101010101" pitchFamily="49" charset="-122"/>
              </a:rPr>
              <a:t> Li 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李培荣）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 smtClean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On</a:t>
            </a:r>
            <a:r>
              <a:rPr lang="zh-CN" altLang="en-US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behalf</a:t>
            </a:r>
            <a:r>
              <a:rPr lang="zh-CN" altLang="en-US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zh-CN" altLang="en-US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zh-CN" altLang="en-US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BESIII</a:t>
            </a:r>
            <a:r>
              <a:rPr lang="zh-CN" altLang="en-US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Collaboration</a:t>
            </a:r>
          </a:p>
          <a:p>
            <a:endParaRPr lang="en-US" altLang="zh-CN" sz="2000" dirty="0" smtClean="0">
              <a:solidFill>
                <a:srgbClr val="FF0000"/>
              </a:solidFill>
              <a:latin typeface="Helvetica" panose="020B0604020202020204" pitchFamily="34" charset="0"/>
              <a:ea typeface="Sakkal Majalla"/>
              <a:cs typeface="Helvetica" panose="020B0604020202020204" pitchFamily="34" charset="0"/>
              <a:sym typeface="Sakkal Majalla"/>
            </a:endParaRPr>
          </a:p>
          <a:p>
            <a:r>
              <a:rPr lang="en-US" altLang="zh-CN" sz="2000" dirty="0" err="1" smtClean="0">
                <a:solidFill>
                  <a:srgbClr val="FF0000"/>
                </a:solidFill>
                <a:latin typeface="Helvetica" panose="020B0604020202020204" pitchFamily="34" charset="0"/>
                <a:ea typeface="Sakkal Majalla"/>
                <a:cs typeface="Helvetica" panose="020B0604020202020204" pitchFamily="34" charset="0"/>
                <a:sym typeface="Sakkal Majalla"/>
              </a:rPr>
              <a:t>LanZhou</a:t>
            </a:r>
            <a:r>
              <a:rPr lang="zh-CN" altLang="en-US" sz="2000" dirty="0" smtClean="0">
                <a:solidFill>
                  <a:srgbClr val="FF0000"/>
                </a:solidFill>
                <a:latin typeface="Helvetica" panose="020B0604020202020204" pitchFamily="34" charset="0"/>
                <a:ea typeface="Sakkal Majalla"/>
                <a:cs typeface="Helvetica" panose="020B0604020202020204" pitchFamily="34" charset="0"/>
                <a:sym typeface="Sakkal Majalla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latin typeface="Helvetica" panose="020B0604020202020204" pitchFamily="34" charset="0"/>
                <a:ea typeface="Sakkal Majalla"/>
                <a:cs typeface="Helvetica" panose="020B0604020202020204" pitchFamily="34" charset="0"/>
                <a:sym typeface="Sakkal Majalla"/>
              </a:rPr>
              <a:t>University</a:t>
            </a:r>
            <a:endParaRPr lang="en-US" altLang="zh-CN" sz="2000" dirty="0">
              <a:solidFill>
                <a:srgbClr val="FF0000"/>
              </a:solidFill>
              <a:latin typeface="Helvetica" panose="020B0604020202020204" pitchFamily="34" charset="0"/>
              <a:ea typeface="Sakkal Majalla"/>
              <a:cs typeface="Helvetica" panose="020B0604020202020204" pitchFamily="34" charset="0"/>
              <a:sym typeface="Sakkal Majalla"/>
            </a:endParaRPr>
          </a:p>
          <a:p>
            <a:pPr lvl="0"/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" panose="020B0604020202020204" pitchFamily="34" charset="0"/>
              <a:ea typeface="Sakkal Majalla"/>
              <a:cs typeface="Helvetica" panose="020B0604020202020204" pitchFamily="34" charset="0"/>
              <a:sym typeface="Sakkal Majalla"/>
            </a:endParaRPr>
          </a:p>
          <a:p>
            <a:pPr lvl="0"/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ea typeface="Sakkal Majalla"/>
                <a:cs typeface="Helvetica" panose="020B0604020202020204" pitchFamily="34" charset="0"/>
                <a:sym typeface="Sakkal Majalla"/>
              </a:rPr>
              <a:t>2018.11.10</a:t>
            </a:r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ea typeface="Sakkal Majalla"/>
                <a:cs typeface="Helvetica" panose="020B0604020202020204" pitchFamily="34" charset="0"/>
                <a:sym typeface="Sakkal Majalla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ea typeface="Sakkal Majalla"/>
                <a:cs typeface="Helvetica" panose="020B0604020202020204" pitchFamily="34" charset="0"/>
                <a:sym typeface="Sakkal Majalla"/>
              </a:rPr>
              <a:t>@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ea typeface="Sakkal Majalla"/>
                <a:cs typeface="Helvetica" panose="020B0604020202020204" pitchFamily="34" charset="0"/>
                <a:sym typeface="Sakkal Majalla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ea typeface="Sakkal Majalla"/>
                <a:cs typeface="Helvetica" panose="020B0604020202020204" pitchFamily="34" charset="0"/>
                <a:sym typeface="Sakkal Majalla"/>
              </a:rPr>
              <a:t>WuHan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Helvetica" panose="020B0604020202020204" pitchFamily="34" charset="0"/>
              <a:ea typeface="Sakkal Majalla"/>
              <a:cs typeface="Helvetica" panose="020B0604020202020204" pitchFamily="34" charset="0"/>
              <a:sym typeface="Sakkal Majalla"/>
            </a:endParaRPr>
          </a:p>
        </p:txBody>
      </p:sp>
      <p:pic>
        <p:nvPicPr>
          <p:cNvPr id="1026" name="Picture 2" descr="http://bes3.ihep.ac.cn/images/BES3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56" y="188640"/>
            <a:ext cx="2411760" cy="11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8379"/>
            <a:ext cx="1656184" cy="16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0" y="955295"/>
            <a:ext cx="4247914" cy="3737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b="0"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b="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 smtClean="0"/>
                  <a:t> reconstruction at BESIII</a:t>
                </a:r>
                <a:r>
                  <a:rPr lang="zh-CN" altLang="en-US" dirty="0" smtClean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b="-164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39552" y="5334669"/>
                <a:ext cx="8064896" cy="1204243"/>
              </a:xfrm>
            </p:spPr>
            <p:txBody>
              <a:bodyPr/>
              <a:lstStyle/>
              <a:p>
                <a:r>
                  <a:rPr lang="en-US" altLang="zh-CN" sz="1600" dirty="0" smtClean="0"/>
                  <a:t>The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BFs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are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extracted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via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the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double-tag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technique</a:t>
                </a:r>
                <a:r>
                  <a:rPr lang="en-US" altLang="zh-CN" sz="1600" dirty="0" smtClean="0"/>
                  <a:t>.</a:t>
                </a:r>
              </a:p>
              <a:p>
                <a:r>
                  <a:rPr lang="en-US" altLang="zh-CN" sz="1600" dirty="0" smtClean="0"/>
                  <a:t>BF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is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determined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independent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of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baseline="-2500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i="1" baseline="-2500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600" baseline="-2500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1600" i="1" baseline="-2500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i="1" baseline="-2500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600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/>
                  <a:t>and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the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systematic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due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to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the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reconstruction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of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ST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side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to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be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canceled.</a:t>
                </a:r>
              </a:p>
              <a:p>
                <a:r>
                  <a:rPr lang="en-US" altLang="zh-CN" sz="1600" dirty="0" smtClean="0">
                    <a:solidFill>
                      <a:srgbClr val="FF0000"/>
                    </a:solidFill>
                  </a:rPr>
                  <a:t>~</a:t>
                </a:r>
                <a:r>
                  <a:rPr lang="en-US" altLang="zh-CN" sz="1600" dirty="0">
                    <a:solidFill>
                      <a:srgbClr val="FF0000"/>
                    </a:solidFill>
                  </a:rPr>
                  <a:t>15400 ST </a:t>
                </a:r>
                <a:r>
                  <a:rPr lang="en-US" altLang="zh-CN" sz="1600" dirty="0" smtClean="0"/>
                  <a:t>yields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and</a:t>
                </a:r>
                <a:r>
                  <a:rPr lang="zh-CN" altLang="en-US" sz="1600" dirty="0" smtClean="0"/>
                  <a:t>  </a:t>
                </a:r>
                <a:r>
                  <a:rPr lang="en-US" altLang="zh-CN" sz="1600" dirty="0" smtClean="0"/>
                  <a:t>~</a:t>
                </a:r>
                <a:r>
                  <a:rPr lang="en-US" altLang="zh-CN" sz="1600" dirty="0"/>
                  <a:t>1000 DT yields</a:t>
                </a:r>
                <a:endParaRPr lang="zh-CN" altLang="en-US" sz="1600" dirty="0"/>
              </a:p>
              <a:p>
                <a:endParaRPr lang="zh-CN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39552" y="5334669"/>
                <a:ext cx="8064896" cy="1204243"/>
              </a:xfrm>
              <a:blipFill rotWithShape="0">
                <a:blip r:embed="rId4"/>
                <a:stretch>
                  <a:fillRect l="-303" t="-1515" b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占位符 3"/>
          <p:cNvSpPr txBox="1">
            <a:spLocks/>
          </p:cNvSpPr>
          <p:nvPr/>
        </p:nvSpPr>
        <p:spPr>
          <a:xfrm>
            <a:off x="5032890" y="3608766"/>
            <a:ext cx="2203406" cy="1620434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l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t="-1" r="52726" b="13370"/>
          <a:stretch/>
        </p:blipFill>
        <p:spPr>
          <a:xfrm>
            <a:off x="1094937" y="4724127"/>
            <a:ext cx="2733406" cy="54202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406" y="4681443"/>
            <a:ext cx="3372437" cy="5477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764" y="955295"/>
            <a:ext cx="4186808" cy="3669763"/>
          </a:xfrm>
          <a:prstGeom prst="rect">
            <a:avLst/>
          </a:prstGeom>
        </p:spPr>
      </p:pic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4207-2E12-0A43-9F87-532DCECC2B73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1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占位符 3"/>
              <p:cNvSpPr txBox="1">
                <a:spLocks/>
              </p:cNvSpPr>
              <p:nvPr/>
            </p:nvSpPr>
            <p:spPr>
              <a:xfrm>
                <a:off x="251521" y="4581128"/>
                <a:ext cx="8568951" cy="213183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/>
              <a:lstStyle>
                <a:lvl1pPr marL="457200" indent="-457200" algn="l" defTabSz="914400" rtl="0" eaLnBrk="1" latinLnBrk="0" hangingPunct="1">
                  <a:spcBef>
                    <a:spcPct val="20000"/>
                  </a:spcBef>
                  <a:buClrTx/>
                  <a:buFont typeface="Wingdings" panose="05000000000000000000" pitchFamily="2" charset="2"/>
                  <a:buChar char="l"/>
                  <a:defRPr sz="32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u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p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dirty="0" smtClean="0">
                    <a:solidFill>
                      <a:srgbClr val="0000FF"/>
                    </a:solidFill>
                  </a:rPr>
                  <a:t>No </a:t>
                </a:r>
                <a:r>
                  <a:rPr lang="en-US" altLang="zh-CN" sz="1600" dirty="0">
                    <a:solidFill>
                      <a:srgbClr val="0000FF"/>
                    </a:solidFill>
                  </a:rPr>
                  <a:t>absolute measurement (Model independently)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600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600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dirty="0" smtClean="0">
                    <a:solidFill>
                      <a:srgbClr val="0000FF"/>
                    </a:solidFill>
                  </a:rPr>
                  <a:t> BFs </a:t>
                </a:r>
                <a:r>
                  <a:rPr lang="en-US" altLang="zh-CN" sz="1600" dirty="0">
                    <a:solidFill>
                      <a:srgbClr val="0000FF"/>
                    </a:solidFill>
                  </a:rPr>
                  <a:t>at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threshold after </a:t>
                </a:r>
                <a:r>
                  <a:rPr lang="en-US" altLang="zh-CN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600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600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discovered(30 years ago). </a:t>
                </a:r>
                <a:endParaRPr lang="en-US" altLang="zh-CN" sz="1600" dirty="0">
                  <a:solidFill>
                    <a:srgbClr val="0000FF"/>
                  </a:solidFill>
                </a:endParaRPr>
              </a:p>
              <a:p>
                <a:r>
                  <a:rPr lang="en-US" altLang="zh-CN" sz="1600" dirty="0" smtClean="0">
                    <a:solidFill>
                      <a:srgbClr val="FF0000"/>
                    </a:solidFill>
                  </a:rPr>
                  <a:t>A least square global fit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 taking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into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account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correlations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over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different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modes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are performed to improve the precision.</a:t>
                </a:r>
                <a:endParaRPr lang="en-US" altLang="zh-CN" sz="1600" dirty="0">
                  <a:solidFill>
                    <a:srgbClr val="0000FF"/>
                  </a:solidFill>
                </a:endParaRPr>
              </a:p>
              <a:p>
                <a:r>
                  <a:rPr lang="en-US" altLang="zh-CN" sz="1600" dirty="0" smtClean="0">
                    <a:solidFill>
                      <a:srgbClr val="FF0000"/>
                    </a:solidFill>
                  </a:rPr>
                  <a:t>The precision of B(</a:t>
                </a:r>
                <a:r>
                  <a:rPr lang="en-US" altLang="zh-CN" sz="1600" dirty="0" err="1" smtClean="0">
                    <a:solidFill>
                      <a:srgbClr val="FF0000"/>
                    </a:solidFill>
                  </a:rPr>
                  <a:t>p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</a:rPr>
                  <a:t>K</a:t>
                </a:r>
                <a:r>
                  <a:rPr lang="en-US" altLang="zh-CN" sz="1600" i="1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l-GR" altLang="zh-CN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1600" baseline="30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are comparable with Belle’s</a:t>
                </a:r>
              </a:p>
              <a:p>
                <a:r>
                  <a:rPr lang="en-US" altLang="zh-CN" sz="1600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precisions of </a:t>
                </a:r>
                <a:r>
                  <a:rPr lang="el-GR" altLang="zh-CN" sz="16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Symbol"/>
                  </a:rPr>
                  <a:t>Λ</a:t>
                </a:r>
                <a:r>
                  <a:rPr lang="en-US" altLang="zh-CN" sz="1600" baseline="-250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decay rates is</a:t>
                </a:r>
                <a:r>
                  <a:rPr lang="zh-CN" altLang="en-US" sz="16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reaching</a:t>
                </a:r>
                <a:r>
                  <a:rPr lang="zh-CN" altLang="en-US" sz="16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 the level of charmed mesons</a:t>
                </a:r>
                <a:r>
                  <a:rPr lang="en-US" altLang="zh-CN" sz="1600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!</a:t>
                </a:r>
                <a:endParaRPr lang="en-US" altLang="zh-CN" sz="1600" dirty="0">
                  <a:solidFill>
                    <a:srgbClr val="0000FF"/>
                  </a:solidFill>
                </a:endParaRPr>
              </a:p>
              <a:p>
                <a:r>
                  <a:rPr lang="zh-CN" alt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baseline="-2500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i="1" baseline="-250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600" baseline="-250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1600" i="1" baseline="-2500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i="1" baseline="-250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600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as</a:t>
                </a:r>
                <a:r>
                  <a:rPr lang="zh-CN" alt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a</a:t>
                </a:r>
                <a:r>
                  <a:rPr lang="zh-CN" alt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byproduct</a:t>
                </a:r>
                <a:r>
                  <a:rPr lang="zh-CN" alt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determined</a:t>
                </a:r>
                <a:r>
                  <a:rPr lang="zh-CN" alt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to</a:t>
                </a:r>
                <a:r>
                  <a:rPr lang="zh-CN" alt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be</a:t>
                </a:r>
                <a:r>
                  <a:rPr lang="zh-CN" alt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(</a:t>
                </a:r>
                <a:r>
                  <a:rPr lang="hr-HR" altLang="zh-CN" sz="1600" dirty="0" smtClean="0">
                    <a:solidFill>
                      <a:schemeClr val="tx1"/>
                    </a:solidFill>
                  </a:rPr>
                  <a:t>105.9±4.8±0.5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)×10</a:t>
                </a:r>
                <a:r>
                  <a:rPr lang="en-US" altLang="zh-CN" sz="1600" baseline="30000" dirty="0" smtClean="0">
                    <a:solidFill>
                      <a:schemeClr val="tx1"/>
                    </a:solidFill>
                  </a:rPr>
                  <a:t>3</a:t>
                </a:r>
                <a:endParaRPr lang="en-US" altLang="zh-CN" sz="16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文本占位符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4581128"/>
                <a:ext cx="8568951" cy="2131838"/>
              </a:xfrm>
              <a:prstGeom prst="rect">
                <a:avLst/>
              </a:prstGeom>
              <a:blipFill rotWithShape="0">
                <a:blip r:embed="rId2"/>
                <a:stretch>
                  <a:fillRect l="-284" t="-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b="0" dirty="0" smtClean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Results of 12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hadronic decay BFs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b="-17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>
            <a:off x="1520494" y="984690"/>
            <a:ext cx="6120680" cy="3597786"/>
            <a:chOff x="4432742" y="1700808"/>
            <a:chExt cx="4572000" cy="304327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2742" y="1700808"/>
              <a:ext cx="4572000" cy="304327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540151" y="2190709"/>
              <a:ext cx="4347070" cy="28018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4" name="TextBox 6"/>
          <p:cNvSpPr txBox="1"/>
          <p:nvPr/>
        </p:nvSpPr>
        <p:spPr>
          <a:xfrm>
            <a:off x="251521" y="890228"/>
            <a:ext cx="2530376" cy="2895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defTabSz="410709"/>
            <a:r>
              <a:rPr lang="en-US" altLang="zh-CN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PRL 116, 052001 (2016) 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6012160" y="2295197"/>
            <a:ext cx="2018591" cy="33855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410709" eaLnBrk="1" hangingPunct="1"/>
            <a:r>
              <a:rPr lang="en-US" altLang="zh-CN" sz="1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Helvetica Light"/>
              </a:rPr>
              <a:t>567pb</a:t>
            </a:r>
            <a:r>
              <a:rPr lang="en-US" altLang="zh-CN" sz="1600" b="1" kern="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Helvetica Light"/>
              </a:rPr>
              <a:t>-1</a:t>
            </a:r>
            <a:r>
              <a:rPr lang="en-US" altLang="zh-CN" sz="1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Helvetica Light"/>
              </a:rPr>
              <a:t> </a:t>
            </a:r>
            <a:r>
              <a:rPr lang="en-US" altLang="zh-CN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Helvetica Light"/>
              </a:rPr>
              <a:t>@ 4.6 GeV</a:t>
            </a:r>
            <a:endParaRPr lang="zh-CN" altLang="en-US" sz="1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Helvetica Light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840-E41C-D842-A91B-F013D6E339D3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HFLAV </a:t>
            </a:r>
            <a:r>
              <a:rPr lang="en-US" altLang="zh-CN" dirty="0"/>
              <a:t>Fit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world</a:t>
            </a:r>
            <a:r>
              <a:rPr lang="zh-CN" altLang="en-US" dirty="0"/>
              <a:t> </a:t>
            </a:r>
            <a:r>
              <a:rPr lang="en-US" altLang="zh-CN" dirty="0"/>
              <a:t>BF</a:t>
            </a:r>
            <a:r>
              <a:rPr lang="zh-CN" altLang="en-US" dirty="0"/>
              <a:t> </a:t>
            </a:r>
            <a:r>
              <a:rPr lang="en-US" altLang="zh-CN" dirty="0" smtClean="0"/>
              <a:t>data</a:t>
            </a:r>
            <a:endParaRPr kumimoji="1" lang="zh-CN" alt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876256" y="6430196"/>
            <a:ext cx="2133600" cy="365125"/>
          </a:xfrm>
        </p:spPr>
        <p:txBody>
          <a:bodyPr/>
          <a:lstStyle/>
          <a:p>
            <a:fld id="{1A7A8874-ED4A-4EC3-85F4-6C08755B3D65}" type="slidenum">
              <a:rPr lang="en-US" altLang="zh-CN" smtClean="0"/>
              <a:pPr/>
              <a:t>12</a:t>
            </a:fld>
            <a:endParaRPr lang="en-US" altLang="zh-CN"/>
          </a:p>
        </p:txBody>
      </p:sp>
      <p:sp>
        <p:nvSpPr>
          <p:cNvPr id="6" name="矩形 5"/>
          <p:cNvSpPr/>
          <p:nvPr/>
        </p:nvSpPr>
        <p:spPr>
          <a:xfrm>
            <a:off x="6444087" y="1634708"/>
            <a:ext cx="2431756" cy="307777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r>
              <a:rPr lang="is-IS" altLang="zh-CN" sz="1400" b="1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Eur. Phys. J. C77</a:t>
            </a:r>
            <a:r>
              <a:rPr lang="en-US" altLang="zh-CN" sz="1400" b="1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zh-CN" altLang="en-US" sz="1400" b="1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s-IS" altLang="zh-CN" sz="1400" b="1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895</a:t>
            </a:r>
            <a:r>
              <a:rPr lang="zh-CN" altLang="en-US" sz="1400" b="1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s-IS" altLang="zh-CN" sz="1400" b="1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(2017)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9513" y="997206"/>
            <a:ext cx="597666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/>
              <a:t>A fitter to constrain the 12 hadronic BFs and 1 SL BF, based on all the existing experimental data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/>
              <a:t>Correlated systematics are fully taken into account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5" y="2090772"/>
            <a:ext cx="6834198" cy="34170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058424"/>
            <a:ext cx="3353479" cy="225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218413" y="5751235"/>
                <a:ext cx="8552315" cy="7078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charset="2"/>
                  <a:buChar char="u"/>
                </a:pPr>
                <a:r>
                  <a:rPr kumimoji="1" lang="en-US" altLang="zh-CN" sz="2000" dirty="0"/>
                  <a:t>The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least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overall</a:t>
                </a:r>
                <a:r>
                  <a:rPr kumimoji="1" lang="zh-CN" altLang="en-US" sz="2000" dirty="0"/>
                  <a:t> 𝝌</a:t>
                </a:r>
                <a:r>
                  <a:rPr kumimoji="1" lang="en-US" altLang="zh-CN" sz="2000" baseline="30000" dirty="0"/>
                  <a:t>2</a:t>
                </a:r>
                <a:r>
                  <a:rPr kumimoji="1" lang="en-US" altLang="zh-CN" sz="2000" dirty="0"/>
                  <a:t>/</a:t>
                </a:r>
                <a:r>
                  <a:rPr kumimoji="1" lang="en-US" altLang="zh-CN" sz="2000" dirty="0" err="1"/>
                  <a:t>ndf</a:t>
                </a:r>
                <a:r>
                  <a:rPr kumimoji="1" lang="en-US" altLang="zh-CN" sz="2000" dirty="0"/>
                  <a:t>=</a:t>
                </a:r>
                <a:r>
                  <a:rPr lang="en-US" altLang="zh-CN" sz="2000" dirty="0"/>
                  <a:t>30.0/23=1.3 </a:t>
                </a:r>
                <a:endParaRPr lang="en-US" altLang="zh-CN" sz="2000" dirty="0" smtClean="0"/>
              </a:p>
              <a:p>
                <a:pPr marL="342900" indent="-342900">
                  <a:buFont typeface="Wingdings" charset="2"/>
                  <a:buChar char="u"/>
                </a:pPr>
                <a:r>
                  <a:rPr lang="en-US" altLang="zh-CN" sz="2000" u="sng" dirty="0">
                    <a:solidFill>
                      <a:srgbClr val="000000"/>
                    </a:solidFill>
                    <a:sym typeface="Calibri" panose="020F0502020204030204" pitchFamily="34" charset="0"/>
                  </a:rPr>
                  <a:t>Precise</a:t>
                </a:r>
                <a:r>
                  <a:rPr lang="zh-CN" altLang="en-US" sz="2000" u="sng" dirty="0">
                    <a:solidFill>
                      <a:srgbClr val="000000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u="sng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Calibri" panose="020F0502020204030204" pitchFamily="34" charset="0"/>
                      </a:rPr>
                      <m:t>𝐵</m:t>
                    </m:r>
                    <m:d>
                      <m:dPr>
                        <m:ctrlPr>
                          <a:rPr lang="en-US" altLang="zh-CN" sz="2000" i="1" u="sng">
                            <a:solidFill>
                              <a:srgbClr val="00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zh-CN" sz="2000" i="1" u="sng">
                            <a:solidFill>
                              <a:srgbClr val="00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sz="2000" i="1" u="sng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u="sng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u="sng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u="sng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zh-CN" altLang="en-US" sz="2000" i="1" u="sng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u="sng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/>
                  <a:t>is</a:t>
                </a:r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/>
                  <a:t>useful</a:t>
                </a:r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/>
                  <a:t>for</a:t>
                </a:r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/>
                  <a:t>constrain</a:t>
                </a:r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 err="1"/>
                  <a:t>V</a:t>
                </a:r>
                <a:r>
                  <a:rPr kumimoji="1" lang="en-US" altLang="zh-CN" sz="2000" u="sng" baseline="-25000" dirty="0" err="1"/>
                  <a:t>ub</a:t>
                </a:r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/>
                  <a:t>determined</a:t>
                </a:r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/>
                  <a:t>via</a:t>
                </a:r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/>
                  <a:t>baryonic</a:t>
                </a:r>
                <a:r>
                  <a:rPr kumimoji="1" lang="zh-CN" altLang="en-US" sz="2000" u="sng" dirty="0"/>
                  <a:t> </a:t>
                </a:r>
                <a:r>
                  <a:rPr kumimoji="1" lang="en-US" altLang="zh-CN" sz="2000" u="sng" dirty="0"/>
                  <a:t>mode</a:t>
                </a:r>
                <a:r>
                  <a:rPr kumimoji="1" lang="zh-CN" altLang="en-US" sz="2000" u="sng" dirty="0"/>
                  <a:t>  </a:t>
                </a: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13" y="5751235"/>
                <a:ext cx="8552315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498" t="-3306" b="-115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F1490-1759-8D47-863B-6CC3D23B1151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sz="3375" dirty="0"/>
              <a:t>Experimental precision reaches of</a:t>
            </a:r>
            <a:r>
              <a:rPr lang="zh-CN" altLang="en-US" sz="3375" dirty="0"/>
              <a:t> </a:t>
            </a:r>
            <a:r>
              <a:rPr lang="en-US" altLang="zh-CN" sz="3375" dirty="0"/>
              <a:t>the charmed hadrons</a:t>
            </a:r>
            <a:endParaRPr lang="zh-CN" altLang="en-US" sz="3375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27356"/>
              </p:ext>
            </p:extLst>
          </p:nvPr>
        </p:nvGraphicFramePr>
        <p:xfrm>
          <a:off x="199017" y="1213805"/>
          <a:ext cx="8753221" cy="254781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2442"/>
                <a:gridCol w="3190812"/>
                <a:gridCol w="722630"/>
                <a:gridCol w="3128137"/>
                <a:gridCol w="1219200"/>
              </a:tblGrid>
              <a:tr h="348701">
                <a:tc>
                  <a:txBody>
                    <a:bodyPr/>
                    <a:lstStyle/>
                    <a:p>
                      <a:pPr algn="ctr"/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Golden</a:t>
                      </a:r>
                      <a:r>
                        <a:rPr lang="en-US" altLang="zh-CN" sz="1700" baseline="0" dirty="0" smtClean="0"/>
                        <a:t>  hadronic</a:t>
                      </a:r>
                      <a:r>
                        <a:rPr lang="zh-CN" altLang="en-US" sz="1700" baseline="0" dirty="0" smtClean="0"/>
                        <a:t> </a:t>
                      </a:r>
                      <a:r>
                        <a:rPr lang="en-US" altLang="zh-CN" sz="1700" baseline="0" dirty="0" smtClean="0"/>
                        <a:t>mode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700" dirty="0" smtClean="0">
                          <a:latin typeface="Times New Roman" panose="02020603050405020304" pitchFamily="18" charset="0"/>
                          <a:ea typeface="华文楷体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700" dirty="0" smtClean="0">
                          <a:latin typeface="Times New Roman" panose="02020603050405020304" pitchFamily="18" charset="0"/>
                          <a:ea typeface="华文楷体"/>
                          <a:cs typeface="Times New Roman" panose="02020603050405020304" pitchFamily="18" charset="0"/>
                        </a:rPr>
                        <a:t>B/B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Golden</a:t>
                      </a:r>
                      <a:r>
                        <a:rPr lang="zh-CN" altLang="en-US" sz="1700" baseline="0" dirty="0" smtClean="0"/>
                        <a:t> </a:t>
                      </a:r>
                      <a:r>
                        <a:rPr lang="en-US" altLang="zh-CN" sz="1700" dirty="0" smtClean="0"/>
                        <a:t>SL</a:t>
                      </a:r>
                      <a:r>
                        <a:rPr lang="zh-CN" altLang="en-US" sz="1700" dirty="0" smtClean="0"/>
                        <a:t> </a:t>
                      </a:r>
                      <a:r>
                        <a:rPr lang="en-US" altLang="zh-CN" sz="1700" dirty="0" smtClean="0"/>
                        <a:t>mode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700" dirty="0" smtClean="0">
                          <a:latin typeface="Times New Roman" panose="02020603050405020304" pitchFamily="18" charset="0"/>
                          <a:ea typeface="华文楷体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700" dirty="0" smtClean="0">
                          <a:latin typeface="Times New Roman" panose="02020603050405020304" pitchFamily="18" charset="0"/>
                          <a:ea typeface="华文楷体"/>
                          <a:cs typeface="Times New Roman" panose="02020603050405020304" pitchFamily="18" charset="0"/>
                        </a:rPr>
                        <a:t>B/B</a:t>
                      </a:r>
                      <a:endParaRPr lang="zh-CN" altLang="en-US" sz="1700" dirty="0"/>
                    </a:p>
                  </a:txBody>
                  <a:tcPr/>
                </a:tc>
              </a:tr>
              <a:tr h="3487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D</a:t>
                      </a:r>
                      <a:r>
                        <a:rPr lang="en-US" altLang="zh-CN" sz="1700" baseline="30000" dirty="0" smtClean="0"/>
                        <a:t>0</a:t>
                      </a:r>
                      <a:endParaRPr lang="zh-CN" altLang="en-US" sz="17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5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B(K</a:t>
                      </a:r>
                      <a:r>
                        <a:rPr lang="el-GR" altLang="zh-CN" sz="1700" dirty="0" smtClean="0"/>
                        <a:t>π</a:t>
                      </a:r>
                      <a:r>
                        <a:rPr lang="en-US" altLang="zh-CN" sz="1700" dirty="0" smtClean="0"/>
                        <a:t>)=(3.88±0.05)%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1.3%</a:t>
                      </a:r>
                      <a:endParaRPr lang="zh-CN" altLang="en-US" sz="1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B(</a:t>
                      </a:r>
                      <a:r>
                        <a:rPr lang="en-US" altLang="zh-CN" sz="1700" dirty="0" err="1" smtClean="0"/>
                        <a:t>Kev</a:t>
                      </a:r>
                      <a:r>
                        <a:rPr lang="en-US" altLang="zh-CN" sz="1700" dirty="0" smtClean="0"/>
                        <a:t>)=(3.55±0.05)%</a:t>
                      </a:r>
                      <a:endParaRPr lang="zh-CN" alt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1.4%</a:t>
                      </a:r>
                      <a:endParaRPr lang="zh-CN" altLang="en-US" sz="1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87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D</a:t>
                      </a:r>
                      <a:r>
                        <a:rPr lang="en-US" altLang="zh-CN" sz="1700" baseline="30000" dirty="0" smtClean="0"/>
                        <a:t>+</a:t>
                      </a:r>
                      <a:endParaRPr lang="zh-CN" altLang="en-US" sz="17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B(K</a:t>
                      </a:r>
                      <a:r>
                        <a:rPr lang="el-GR" altLang="zh-CN" sz="1700" dirty="0" err="1" smtClean="0"/>
                        <a:t>ππ</a:t>
                      </a:r>
                      <a:r>
                        <a:rPr lang="en-US" altLang="zh-CN" sz="1700" dirty="0" smtClean="0"/>
                        <a:t>)=(9.13±0.19)%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2.1%</a:t>
                      </a:r>
                      <a:endParaRPr lang="zh-CN" altLang="en-US" sz="1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B(K</a:t>
                      </a:r>
                      <a:r>
                        <a:rPr lang="en-US" altLang="zh-CN" sz="1700" baseline="30000" dirty="0" smtClean="0"/>
                        <a:t>0</a:t>
                      </a:r>
                      <a:r>
                        <a:rPr lang="en-US" altLang="zh-CN" sz="1700" dirty="0" smtClean="0"/>
                        <a:t>ev)=(8.83±0.22)%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2.5%</a:t>
                      </a:r>
                      <a:endParaRPr lang="zh-CN" altLang="en-US" sz="1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87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D</a:t>
                      </a:r>
                      <a:r>
                        <a:rPr lang="en-US" altLang="zh-CN" sz="1700" baseline="-25000" dirty="0" smtClean="0"/>
                        <a:t>s</a:t>
                      </a:r>
                      <a:endParaRPr lang="zh-CN" altLang="en-US" sz="17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</a:t>
                      </a:r>
                      <a:r>
                        <a:rPr lang="en-US" altLang="zh-CN" sz="1700" dirty="0" err="1" smtClean="0"/>
                        <a:t>KKpi</a:t>
                      </a:r>
                      <a:r>
                        <a:rPr lang="en-US" altLang="zh-CN" sz="1700" dirty="0" smtClean="0"/>
                        <a:t>)=(5.39±0.21)%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3.9%</a:t>
                      </a:r>
                      <a:endParaRPr lang="zh-CN" altLang="en-US" sz="1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</a:t>
                      </a:r>
                      <a:r>
                        <a:rPr lang="en-US" altLang="zh-CN" sz="1700" dirty="0" err="1" smtClean="0"/>
                        <a:t>ɸev</a:t>
                      </a:r>
                      <a:r>
                        <a:rPr lang="en-US" altLang="zh-CN" sz="1700" dirty="0" smtClean="0"/>
                        <a:t>)=(2.49±0.14)%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solidFill>
                            <a:srgbClr val="FF0000"/>
                          </a:solidFill>
                        </a:rPr>
                        <a:t>5.6%</a:t>
                      </a:r>
                      <a:endParaRPr lang="zh-CN" altLang="en-US" sz="1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145730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700" dirty="0" smtClean="0">
                          <a:sym typeface="Symbol"/>
                        </a:rPr>
                        <a:t>Λ</a:t>
                      </a:r>
                      <a:r>
                        <a:rPr lang="en-US" altLang="zh-CN" sz="1700" baseline="-5999" dirty="0" smtClean="0"/>
                        <a:t>c</a:t>
                      </a:r>
                      <a:endParaRPr lang="zh-CN" alt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</a:t>
                      </a:r>
                      <a:r>
                        <a:rPr lang="en-US" altLang="zh-CN" sz="1700" dirty="0" err="1" smtClean="0"/>
                        <a:t>pK</a:t>
                      </a:r>
                      <a:r>
                        <a:rPr lang="el-GR" altLang="zh-CN" sz="1700" dirty="0" smtClean="0"/>
                        <a:t>π</a:t>
                      </a:r>
                      <a:r>
                        <a:rPr lang="en-US" altLang="zh-CN" sz="1700" dirty="0" smtClean="0"/>
                        <a:t>)=(5.0±1.3)%(PDG2014)</a:t>
                      </a:r>
                    </a:p>
                    <a:p>
                      <a:r>
                        <a:rPr lang="en-US" altLang="zh-CN" sz="1700" b="0" dirty="0" smtClean="0"/>
                        <a:t>    =(</a:t>
                      </a:r>
                      <a:r>
                        <a:rPr lang="en-US" altLang="zh-CN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6.8</a:t>
                      </a:r>
                      <a:r>
                        <a:rPr lang="en-US" altLang="zh-CN" sz="1700" b="0" dirty="0" smtClean="0"/>
                        <a:t>±0.36)% (BELLE)</a:t>
                      </a:r>
                    </a:p>
                    <a:p>
                      <a:pPr algn="ctr"/>
                      <a:r>
                        <a:rPr lang="en-US" altLang="zh-CN" sz="1700" dirty="0" smtClean="0"/>
                        <a:t>          </a:t>
                      </a:r>
                      <a:r>
                        <a:rPr lang="zh-CN" altLang="en-US" sz="1700" dirty="0" smtClean="0"/>
                        <a:t>  </a:t>
                      </a:r>
                      <a:r>
                        <a:rPr lang="en-US" altLang="zh-CN" sz="1700" dirty="0" smtClean="0"/>
                        <a:t>=(5.84±0.35)% (BESIII)</a:t>
                      </a:r>
                      <a:endParaRPr lang="zh-CN" altLang="en-US" sz="1700" dirty="0" smtClean="0"/>
                    </a:p>
                    <a:p>
                      <a:pPr marL="0" marR="0" indent="0" algn="r" defTabSz="45715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=(6.46±0.24)% (HFAG)</a:t>
                      </a:r>
                      <a:endParaRPr lang="zh-CN" alt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5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26%</a:t>
                      </a:r>
                      <a:br>
                        <a:rPr lang="en-US" altLang="zh-CN" sz="1700" dirty="0" smtClean="0"/>
                      </a:br>
                      <a:r>
                        <a:rPr lang="en-US" altLang="zh-CN" sz="1700" dirty="0" smtClean="0"/>
                        <a:t>5.3%</a:t>
                      </a:r>
                      <a:br>
                        <a:rPr lang="en-US" altLang="zh-CN" sz="1700" dirty="0" smtClean="0"/>
                      </a:br>
                      <a:r>
                        <a:rPr lang="en-US" altLang="zh-CN" sz="1700" dirty="0" smtClean="0"/>
                        <a:t>6.0%</a:t>
                      </a:r>
                      <a:r>
                        <a:rPr lang="zh-CN" altLang="en-US" sz="1700" dirty="0" smtClean="0"/>
                        <a:t/>
                      </a:r>
                      <a:br>
                        <a:rPr lang="zh-CN" altLang="en-US" sz="1700" dirty="0" smtClean="0"/>
                      </a:br>
                      <a:r>
                        <a:rPr lang="en-US" altLang="zh-CN" sz="1700" dirty="0" smtClean="0"/>
                        <a:t>3.7%</a:t>
                      </a:r>
                      <a:endParaRPr lang="zh-CN" alt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15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B(</a:t>
                      </a:r>
                      <a:r>
                        <a:rPr lang="el-GR" altLang="zh-CN" sz="1700" dirty="0" smtClean="0">
                          <a:sym typeface="Symbol"/>
                        </a:rPr>
                        <a:t>Λ</a:t>
                      </a:r>
                      <a:r>
                        <a:rPr lang="en-US" altLang="zh-CN" sz="1700" dirty="0" err="1" smtClean="0">
                          <a:sym typeface="Symbol"/>
                        </a:rPr>
                        <a:t>ev</a:t>
                      </a:r>
                      <a:r>
                        <a:rPr lang="en-US" altLang="zh-CN" sz="1700" dirty="0" smtClean="0">
                          <a:sym typeface="Symbol"/>
                        </a:rPr>
                        <a:t>)=</a:t>
                      </a:r>
                      <a:r>
                        <a:rPr lang="en-US" altLang="zh-CN" sz="1700" dirty="0" smtClean="0"/>
                        <a:t>(2.1±0.6)%(PDG2014)</a:t>
                      </a:r>
                      <a:br>
                        <a:rPr lang="en-US" altLang="zh-CN" sz="1700" dirty="0" smtClean="0"/>
                      </a:br>
                      <a:r>
                        <a:rPr lang="en-US" altLang="zh-CN" sz="1700" dirty="0" smtClean="0"/>
                        <a:t>          =(3.63±0.43)% (BESIII) =(3.18±0.32)% (HFAG)</a:t>
                      </a:r>
                      <a:endParaRPr lang="zh-CN" alt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29%</a:t>
                      </a:r>
                    </a:p>
                    <a:p>
                      <a:pPr algn="ctr"/>
                      <a:r>
                        <a:rPr lang="en-US" altLang="zh-CN" sz="1700" dirty="0" smtClean="0"/>
                        <a:t>12%</a:t>
                      </a:r>
                      <a:endParaRPr lang="zh-CN" altLang="en-US" sz="1700" dirty="0" smtClean="0"/>
                    </a:p>
                    <a:p>
                      <a:pPr marL="0" marR="0" indent="0" algn="ctr" defTabSz="45715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/>
                        <a:t>10%</a:t>
                      </a:r>
                      <a:endParaRPr lang="zh-CN" altLang="en-US" sz="17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9231" y="4149080"/>
            <a:ext cx="8252792" cy="230832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285736" indent="-285736">
              <a:buFont typeface="Arial" pitchFamily="34" charset="0"/>
              <a:buChar char="•"/>
            </a:pPr>
            <a:r>
              <a:rPr kumimoji="1" lang="en-US" altLang="zh-CN" sz="2400" dirty="0">
                <a:solidFill>
                  <a:schemeClr val="dk1"/>
                </a:solidFill>
              </a:rPr>
              <a:t>The precisions of </a:t>
            </a:r>
            <a:r>
              <a:rPr kumimoji="1" lang="el-GR" altLang="zh-CN" sz="2400" dirty="0">
                <a:solidFill>
                  <a:schemeClr val="dk1"/>
                </a:solidFill>
                <a:sym typeface="Symbol"/>
              </a:rPr>
              <a:t>Λ</a:t>
            </a:r>
            <a:r>
              <a:rPr kumimoji="1" lang="en-US" altLang="zh-CN" sz="2400" dirty="0">
                <a:solidFill>
                  <a:schemeClr val="dk1"/>
                </a:solidFill>
              </a:rPr>
              <a:t>c decay rates is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reaching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to the level of charmed mesons</a:t>
            </a:r>
            <a:r>
              <a:rPr kumimoji="1" lang="en-US" altLang="zh-CN" sz="2400" dirty="0" smtClean="0">
                <a:solidFill>
                  <a:schemeClr val="dk1"/>
                </a:solidFill>
              </a:rPr>
              <a:t>!</a:t>
            </a:r>
          </a:p>
          <a:p>
            <a:pPr marL="285736" indent="-285736">
              <a:buFont typeface="Arial" pitchFamily="34" charset="0"/>
              <a:buChar char="•"/>
            </a:pPr>
            <a:endParaRPr kumimoji="1" lang="zh-CN" altLang="en-US" sz="2400" dirty="0">
              <a:solidFill>
                <a:schemeClr val="dk1"/>
              </a:solidFill>
            </a:endParaRPr>
          </a:p>
          <a:p>
            <a:pPr marL="285736" indent="-285736">
              <a:buFont typeface="Arial" pitchFamily="34" charset="0"/>
              <a:buChar char="•"/>
            </a:pPr>
            <a:r>
              <a:rPr kumimoji="1" lang="en-US" altLang="zh-CN" sz="2400" dirty="0" smtClean="0">
                <a:solidFill>
                  <a:schemeClr val="dk1"/>
                </a:solidFill>
              </a:rPr>
              <a:t>More</a:t>
            </a:r>
            <a:r>
              <a:rPr kumimoji="1" lang="zh-CN" altLang="en-US" sz="2400" dirty="0" smtClean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data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input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will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further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constrain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the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HFLAV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dk1"/>
                </a:solidFill>
              </a:rPr>
              <a:t>fit.</a:t>
            </a:r>
          </a:p>
          <a:p>
            <a:pPr marL="285736" indent="-285736">
              <a:buFont typeface="Arial" pitchFamily="34" charset="0"/>
              <a:buChar char="•"/>
            </a:pPr>
            <a:endParaRPr kumimoji="1" lang="zh-CN" altLang="en-US" sz="2400" dirty="0">
              <a:solidFill>
                <a:schemeClr val="dk1"/>
              </a:solidFill>
            </a:endParaRPr>
          </a:p>
          <a:p>
            <a:pPr marL="285736" indent="-285736">
              <a:buFont typeface="Arial" pitchFamily="34" charset="0"/>
              <a:buChar char="•"/>
            </a:pPr>
            <a:r>
              <a:rPr kumimoji="1" lang="en-US" altLang="zh-CN" sz="2400" dirty="0">
                <a:solidFill>
                  <a:schemeClr val="dk1"/>
                </a:solidFill>
              </a:rPr>
              <a:t>However,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search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for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more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unknown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modes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are</a:t>
            </a:r>
            <a:r>
              <a:rPr kumimoji="1" lang="zh-CN" altLang="en-US" sz="2400" dirty="0">
                <a:solidFill>
                  <a:schemeClr val="dk1"/>
                </a:solidFill>
              </a:rPr>
              <a:t> </a:t>
            </a:r>
            <a:r>
              <a:rPr kumimoji="1" lang="en-US" altLang="zh-CN" sz="2400" dirty="0">
                <a:solidFill>
                  <a:schemeClr val="dk1"/>
                </a:solidFill>
              </a:rPr>
              <a:t>important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D2D1A-DCF1-D54E-BE99-A852C2B4CAB3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Important Input for b physics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07504" y="922513"/>
            <a:ext cx="8856984" cy="5231606"/>
          </a:xfrm>
        </p:spPr>
        <p:txBody>
          <a:bodyPr/>
          <a:lstStyle/>
          <a:p>
            <a:r>
              <a:rPr lang="en-US" altLang="zh-CN" sz="2000" dirty="0">
                <a:solidFill>
                  <a:srgbClr val="FF0000"/>
                </a:solidFill>
              </a:rPr>
              <a:t>stringent Fragmentation </a:t>
            </a:r>
            <a:r>
              <a:rPr lang="en-US" altLang="zh-CN" sz="2000" dirty="0" smtClean="0">
                <a:solidFill>
                  <a:srgbClr val="FF0000"/>
                </a:solidFill>
              </a:rPr>
              <a:t>Function of b/c quark to baryon</a:t>
            </a:r>
          </a:p>
          <a:p>
            <a:pPr marL="571500" lvl="1"/>
            <a:r>
              <a:rPr lang="en-US" altLang="zh-CN" sz="1600" dirty="0" smtClean="0"/>
              <a:t>[</a:t>
            </a:r>
            <a:r>
              <a:rPr lang="fr-FR" altLang="zh-CN" sz="1600" dirty="0"/>
              <a:t>Eur. Phys. J. C12, 225 (2000); Eur. Phys. J. C 16, 597 (2000); Phys. Rev. D 85, 032008 (2012), Phys. Rev.D 66, 091101 (2002).</a:t>
            </a:r>
            <a:r>
              <a:rPr lang="en-US" altLang="zh-CN" sz="1600" dirty="0" smtClean="0"/>
              <a:t>]</a:t>
            </a:r>
          </a:p>
          <a:p>
            <a:pPr marL="571500" lvl="1"/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Fragmentation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Function (FF) 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an important probe in experiment to test and calibrate QCD theory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dirty="0" smtClean="0"/>
          </a:p>
          <a:p>
            <a:endParaRPr lang="en-US" altLang="zh-CN" sz="2000" dirty="0" smtClean="0"/>
          </a:p>
          <a:p>
            <a:endParaRPr lang="en-US" altLang="zh-CN" sz="2000" dirty="0"/>
          </a:p>
          <a:p>
            <a:endParaRPr lang="en-US" altLang="zh-CN" sz="2000" dirty="0" smtClean="0"/>
          </a:p>
          <a:p>
            <a:endParaRPr lang="en-US" altLang="zh-CN" sz="2000" dirty="0"/>
          </a:p>
          <a:p>
            <a:endParaRPr lang="en-US" altLang="zh-CN" sz="2000" dirty="0" smtClean="0"/>
          </a:p>
          <a:p>
            <a:endParaRPr lang="en-US" altLang="zh-CN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17824" y="4804792"/>
            <a:ext cx="4133354" cy="84937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endParaRPr lang="en-US" altLang="zh-CN" sz="20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507" y="2879209"/>
            <a:ext cx="4785749" cy="1760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5" y="2960946"/>
            <a:ext cx="3750171" cy="295695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64383" y="2547337"/>
            <a:ext cx="224933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EEECE1">
                    <a:lumMod val="10000"/>
                  </a:srgbClr>
                </a:solidFill>
              </a:rPr>
              <a:t>PhysRevD.85.032008</a:t>
            </a:r>
            <a:endParaRPr lang="zh-CN" altLang="en-US" b="1" dirty="0">
              <a:solidFill>
                <a:srgbClr val="EEECE1">
                  <a:lumMod val="10000"/>
                </a:srgb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60858" y="5445224"/>
            <a:ext cx="3456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占位符 3"/>
              <p:cNvSpPr txBox="1">
                <a:spLocks/>
              </p:cNvSpPr>
              <p:nvPr/>
            </p:nvSpPr>
            <p:spPr>
              <a:xfrm>
                <a:off x="4139952" y="5210742"/>
                <a:ext cx="4350978" cy="468963"/>
              </a:xfrm>
              <a:prstGeom prst="rect">
                <a:avLst/>
              </a:prstGeom>
              <a:solidFill>
                <a:srgbClr val="66FF33"/>
              </a:solidFill>
              <a:ln>
                <a:solidFill>
                  <a:srgbClr val="66FF33"/>
                </a:solidFill>
              </a:ln>
            </p:spPr>
            <p:txBody>
              <a:bodyPr/>
              <a:lstStyle>
                <a:lvl1pPr marL="457200" indent="-457200" algn="l" defTabSz="914400" rtl="0" eaLnBrk="1" latinLnBrk="0" hangingPunct="1">
                  <a:spcBef>
                    <a:spcPct val="20000"/>
                  </a:spcBef>
                  <a:buClrTx/>
                  <a:buFont typeface="Wingdings" panose="05000000000000000000" pitchFamily="2" charset="2"/>
                  <a:buChar char="l"/>
                  <a:defRPr sz="32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u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p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dirty="0" smtClean="0">
                    <a:solidFill>
                      <a:srgbClr val="FF0000"/>
                    </a:solidFill>
                  </a:rPr>
                  <a:t>Now B(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zh-CN" alt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800" dirty="0" smtClean="0">
                    <a:solidFill>
                      <a:srgbClr val="FF0000"/>
                    </a:solidFill>
                  </a:rPr>
                  <a:t>) are still dominated</a:t>
                </a:r>
                <a:endParaRPr lang="zh-CN" altLang="en-US" sz="1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文本占位符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5210742"/>
                <a:ext cx="4350978" cy="468963"/>
              </a:xfrm>
              <a:prstGeom prst="rect">
                <a:avLst/>
              </a:prstGeom>
              <a:blipFill rotWithShape="0">
                <a:blip r:embed="rId4"/>
                <a:stretch>
                  <a:fillRect l="-698" t="-6329"/>
                </a:stretch>
              </a:blipFill>
              <a:ln>
                <a:solidFill>
                  <a:srgbClr val="66FF33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A0E0-A08E-B84A-9145-D94562D50F0E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7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8369297" y="6476592"/>
            <a:ext cx="658198" cy="395291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pPr/>
              <a:t>15</a:t>
            </a:fld>
            <a:endParaRPr lang="en-US" altLang="zh-CN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483532" y="56762"/>
            <a:ext cx="6632612" cy="77508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152">
              <a:defRPr sz="630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defRPr>
            </a:lvl1pPr>
            <a:lvl2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2pPr>
            <a:lvl3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3pPr>
            <a:lvl4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4pPr>
            <a:lvl5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5pPr>
            <a:lvl6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6pPr>
            <a:lvl7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7pPr>
            <a:lvl8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8pPr>
            <a:lvl9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altLang="zh-CN" sz="4430"/>
              <a:t>CKM</a:t>
            </a:r>
            <a:r>
              <a:rPr lang="zh-CN" altLang="en-US" sz="4430"/>
              <a:t> </a:t>
            </a:r>
            <a:r>
              <a:rPr lang="en-US" altLang="zh-CN" sz="4430"/>
              <a:t>matrix element V</a:t>
            </a:r>
            <a:r>
              <a:rPr lang="en-US" altLang="zh-CN" sz="4430" baseline="-25000"/>
              <a:t>ub</a:t>
            </a:r>
            <a:endParaRPr lang="zh-CN" altLang="en-US" sz="443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3"/>
              <p:cNvSpPr txBox="1">
                <a:spLocks/>
              </p:cNvSpPr>
              <p:nvPr/>
            </p:nvSpPr>
            <p:spPr>
              <a:xfrm>
                <a:off x="3851920" y="4936351"/>
                <a:ext cx="5175575" cy="436865"/>
              </a:xfrm>
              <a:prstGeom prst="rect">
                <a:avLst/>
              </a:prstGeom>
              <a:solidFill>
                <a:srgbClr val="66FF33"/>
              </a:solidFill>
              <a:ln>
                <a:solidFill>
                  <a:srgbClr val="66FF33"/>
                </a:solidFill>
              </a:ln>
            </p:spPr>
            <p:txBody>
              <a:bodyPr/>
              <a:lstStyle>
                <a:lvl1pPr marL="471439" indent="-471439" defTabSz="457152">
                  <a:spcBef>
                    <a:spcPts val="700"/>
                  </a:spcBef>
                  <a:buSzPct val="100000"/>
                  <a:buFont typeface="Arial"/>
                  <a:buChar char="•"/>
                  <a:defRPr sz="44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marL="906142" indent="-448990" defTabSz="457152">
                  <a:spcBef>
                    <a:spcPts val="700"/>
                  </a:spcBef>
                  <a:buSzPct val="100000"/>
                  <a:buFont typeface="Arial"/>
                  <a:buChar char="–"/>
                  <a:defRPr sz="44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2pPr>
                <a:lvl3pPr marL="1333364" indent="-419057" defTabSz="457152">
                  <a:spcBef>
                    <a:spcPts val="700"/>
                  </a:spcBef>
                  <a:buSzPct val="100000"/>
                  <a:buFont typeface="Arial"/>
                  <a:buChar char="•"/>
                  <a:defRPr sz="44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3pPr>
                <a:lvl4pPr marL="1874329" indent="-502869" defTabSz="457152">
                  <a:spcBef>
                    <a:spcPts val="700"/>
                  </a:spcBef>
                  <a:buSzPct val="100000"/>
                  <a:buFont typeface="Arial"/>
                  <a:buChar char="–"/>
                  <a:defRPr sz="44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4pPr>
                <a:lvl5pPr marL="2331481" indent="-502869" defTabSz="457152">
                  <a:spcBef>
                    <a:spcPts val="700"/>
                  </a:spcBef>
                  <a:buSzPct val="100000"/>
                  <a:buFont typeface="Arial"/>
                  <a:buChar char="»"/>
                  <a:defRPr sz="44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5pPr>
                <a:lvl6pPr marL="2788636" indent="-502869" defTabSz="457152">
                  <a:spcBef>
                    <a:spcPts val="700"/>
                  </a:spcBef>
                  <a:buSzPct val="100000"/>
                  <a:buFont typeface="Arial"/>
                  <a:buChar char="•"/>
                  <a:defRPr sz="44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45788" indent="-502869" defTabSz="457152">
                  <a:spcBef>
                    <a:spcPts val="700"/>
                  </a:spcBef>
                  <a:buSzPct val="100000"/>
                  <a:buFont typeface="Arial"/>
                  <a:buChar char="•"/>
                  <a:defRPr sz="44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702941" indent="-502869" defTabSz="457152">
                  <a:spcBef>
                    <a:spcPts val="700"/>
                  </a:spcBef>
                  <a:buSzPct val="100000"/>
                  <a:buFont typeface="Arial"/>
                  <a:buChar char="•"/>
                  <a:defRPr sz="44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60096" indent="-502869" defTabSz="457152">
                  <a:spcBef>
                    <a:spcPts val="700"/>
                  </a:spcBef>
                  <a:buSzPct val="100000"/>
                  <a:buFont typeface="Arial"/>
                  <a:buChar char="•"/>
                  <a:defRPr sz="44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B(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) are dominated systematic uncertainty 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占位符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4936351"/>
                <a:ext cx="5175575" cy="436865"/>
              </a:xfrm>
              <a:prstGeom prst="rect">
                <a:avLst/>
              </a:prstGeom>
              <a:blipFill rotWithShape="0">
                <a:blip r:embed="rId3"/>
                <a:stretch>
                  <a:fillRect l="-1175" t="-6849" r="-1880" b="-15068"/>
                </a:stretch>
              </a:blipFill>
              <a:ln>
                <a:solidFill>
                  <a:srgbClr val="66FF33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6" y="955700"/>
            <a:ext cx="1895238" cy="13714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977" y="992160"/>
            <a:ext cx="6714286" cy="11047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645" y="1970726"/>
            <a:ext cx="6422702" cy="1242251"/>
          </a:xfrm>
          <a:prstGeom prst="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251520" y="3111948"/>
            <a:ext cx="3751754" cy="3453705"/>
            <a:chOff x="152895" y="4647495"/>
            <a:chExt cx="5335828" cy="491193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321"/>
            <a:stretch/>
          </p:blipFill>
          <p:spPr>
            <a:xfrm>
              <a:off x="152895" y="4924972"/>
              <a:ext cx="5335828" cy="4634459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31028" y="4647495"/>
              <a:ext cx="4666077" cy="56229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969" b="1" dirty="0">
                  <a:solidFill>
                    <a:srgbClr val="EEECE1">
                      <a:lumMod val="10000"/>
                    </a:srgbClr>
                  </a:solidFill>
                </a:rPr>
                <a:t>Nature Physics 11 (2015) 743</a:t>
              </a:r>
              <a:endParaRPr lang="fr-FR" altLang="zh-CN" sz="1969" b="1" dirty="0">
                <a:solidFill>
                  <a:srgbClr val="EEECE1">
                    <a:lumMod val="10000"/>
                  </a:srgbClr>
                </a:solidFill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8078" y="5598130"/>
              <a:ext cx="984109" cy="605605"/>
            </a:xfrm>
            <a:prstGeom prst="rect">
              <a:avLst/>
            </a:prstGeom>
          </p:spPr>
        </p:pic>
        <p:sp>
          <p:nvSpPr>
            <p:cNvPr id="16" name="椭圆 15"/>
            <p:cNvSpPr/>
            <p:nvPr/>
          </p:nvSpPr>
          <p:spPr>
            <a:xfrm>
              <a:off x="3574075" y="5501309"/>
              <a:ext cx="1344149" cy="663488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defTabSz="410730" latinLnBrk="1" hangingPunct="0"/>
              <a:endParaRPr lang="zh-CN" altLang="en-US" sz="1687" dirty="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</a:endParaRP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7BC5A-E872-8B42-A3E6-F79E7AA91736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321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127735" y="965161"/>
                <a:ext cx="88795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21457" indent="-321457">
                  <a:buFont typeface="Arial" charset="0"/>
                  <a:buChar char="•"/>
                </a:pPr>
                <a:r>
                  <a:rPr kumimoji="1" lang="en-US" altLang="zh-CN" b="1" dirty="0">
                    <a:solidFill>
                      <a:srgbClr val="2635F1"/>
                    </a:solidFill>
                  </a:rPr>
                  <a:t>ST</a:t>
                </a:r>
                <a:r>
                  <a:rPr kumimoji="1" lang="zh-CN" altLang="en-US" b="1" dirty="0">
                    <a:solidFill>
                      <a:srgbClr val="2635F1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2635F1"/>
                    </a:solidFill>
                  </a:rPr>
                  <a:t>method:</a:t>
                </a:r>
                <a:r>
                  <a:rPr kumimoji="1" lang="zh-CN" altLang="en-US" b="1" dirty="0">
                    <a:solidFill>
                      <a:srgbClr val="2635F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dirty="0"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b="1" dirty="0" err="1"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i="1" dirty="0" err="1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K</a:t>
                </a:r>
                <a:r>
                  <a:rPr lang="en-US" altLang="zh-CN" b="1" baseline="30000" dirty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  <a:r>
                  <a:rPr lang="en-US" altLang="zh-CN" b="1" dirty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baseline="30000" dirty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lang="en-US" altLang="zh-CN" b="1" dirty="0"/>
                  <a:t> as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ref.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mode</a:t>
                </a:r>
                <a:endParaRPr kumimoji="1" lang="zh-CN" altLang="en-US" b="1" dirty="0">
                  <a:solidFill>
                    <a:srgbClr val="2635F1"/>
                  </a:solidFill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kumimoji="1" lang="en-US" altLang="zh-CN" b="1" dirty="0" smtClean="0">
                    <a:solidFill>
                      <a:srgbClr val="FF0000"/>
                    </a:solidFill>
                  </a:rPr>
                  <a:t>First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 smtClean="0">
                    <a:solidFill>
                      <a:srgbClr val="FF0000"/>
                    </a:solidFill>
                  </a:rPr>
                  <a:t>observation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 smtClean="0">
                    <a:solidFill>
                      <a:srgbClr val="FF0000"/>
                    </a:solidFill>
                  </a:rPr>
                  <a:t>of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 smtClean="0">
                    <a:solidFill>
                      <a:srgbClr val="FF0000"/>
                    </a:solidFill>
                  </a:rPr>
                  <a:t>SCS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 smtClean="0">
                    <a:solidFill>
                      <a:srgbClr val="FF0000"/>
                    </a:solidFill>
                  </a:rPr>
                  <a:t>decay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 smtClean="0">
                    <a:solidFill>
                      <a:srgbClr val="FF0000"/>
                    </a:solidFill>
                  </a:rPr>
                  <a:t>of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dirty="0"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b="1" dirty="0" err="1" smtClean="0"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dirty="0" err="1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baseline="30000" dirty="0" err="1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lang="en-US" altLang="zh-CN" b="1" dirty="0" err="1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baseline="30000" dirty="0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  <a:endParaRPr kumimoji="1" lang="zh-CN" altLang="en-US" b="1" dirty="0">
                  <a:solidFill>
                    <a:srgbClr val="FF0000"/>
                  </a:solidFill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b="1" dirty="0" smtClean="0"/>
                  <a:t>Improved</a:t>
                </a:r>
                <a:r>
                  <a:rPr lang="zh-CN" altLang="en-US" b="1" dirty="0" smtClean="0"/>
                  <a:t> </a:t>
                </a:r>
                <a:r>
                  <a:rPr lang="en-US" altLang="zh-CN" b="1" dirty="0" smtClean="0"/>
                  <a:t>measurement</a:t>
                </a:r>
                <a:r>
                  <a:rPr lang="zh-CN" altLang="en-US" b="1" dirty="0" smtClean="0"/>
                  <a:t> </a:t>
                </a:r>
                <a:r>
                  <a:rPr lang="en-US" altLang="zh-CN" b="1" dirty="0" smtClean="0"/>
                  <a:t>on</a:t>
                </a:r>
                <a:r>
                  <a:rPr lang="zh-CN" altLang="en-US" b="1" dirty="0" smtClean="0"/>
                  <a:t> </a:t>
                </a:r>
                <a:r>
                  <a:rPr lang="en-US" altLang="zh-CN" b="1" dirty="0" smtClean="0"/>
                  <a:t>the</a:t>
                </a:r>
                <a:r>
                  <a:rPr lang="zh-CN" altLang="en-US" b="1" dirty="0" smtClean="0"/>
                  <a:t> </a:t>
                </a:r>
                <a:r>
                  <a:rPr lang="en-US" altLang="zh-CN" b="1" dirty="0" smtClean="0"/>
                  <a:t>SCS</a:t>
                </a:r>
                <a:r>
                  <a:rPr lang="zh-CN" altLang="en-US" b="1" dirty="0" smtClean="0"/>
                  <a:t> </a:t>
                </a:r>
                <a:r>
                  <a:rPr lang="en-US" altLang="zh-CN" b="1" dirty="0" smtClean="0"/>
                  <a:t>decays</a:t>
                </a:r>
                <a:r>
                  <a:rPr lang="zh-CN" altLang="en-US" b="1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dirty="0"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b="1" dirty="0" err="1" smtClean="0"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i="1" dirty="0" err="1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K</a:t>
                </a:r>
                <a:r>
                  <a:rPr lang="en-US" altLang="zh-CN" b="1" baseline="30000" dirty="0" err="1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lang="en-US" altLang="zh-CN" b="1" i="1" dirty="0" err="1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K</a:t>
                </a:r>
                <a:r>
                  <a:rPr lang="en-US" altLang="zh-CN" b="1" baseline="30000" dirty="0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  <a:endParaRPr lang="en-US" altLang="zh-CN" b="1" dirty="0" smtClean="0"/>
              </a:p>
              <a:p>
                <a:pPr marL="321457" indent="-321457">
                  <a:buFont typeface="Arial" charset="0"/>
                  <a:buChar char="•"/>
                </a:pPr>
                <a:r>
                  <a:rPr lang="zh-CN" altLang="en-US" dirty="0" smtClean="0"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dirty="0"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b="1" dirty="0" err="1" smtClean="0">
                    <a:cs typeface="Arial" panose="020B0604020202020204" pitchFamily="34" charset="0"/>
                    <a:sym typeface="Symbol" panose="05050102010706020507" charset="0"/>
                  </a:rPr>
                  <a:t>pϕ</a:t>
                </a:r>
                <a:r>
                  <a:rPr lang="zh-CN" altLang="en-US" b="1" dirty="0" smtClean="0">
                    <a:cs typeface="Arial" panose="020B0604020202020204" pitchFamily="34" charset="0"/>
                    <a:sym typeface="Symbol" panose="05050102010706020507" charset="0"/>
                  </a:rPr>
                  <a:t> </a:t>
                </a:r>
                <a:r>
                  <a:rPr lang="en-US" altLang="zh-CN" b="1" dirty="0" smtClean="0">
                    <a:cs typeface="Arial" panose="020B0604020202020204" pitchFamily="34" charset="0"/>
                    <a:sym typeface="Symbol" panose="05050102010706020507" charset="0"/>
                  </a:rPr>
                  <a:t>are</a:t>
                </a:r>
                <a:r>
                  <a:rPr lang="zh-CN" altLang="en-US" b="1" dirty="0" smtClean="0">
                    <a:cs typeface="Arial" panose="020B0604020202020204" pitchFamily="34" charset="0"/>
                    <a:sym typeface="Symbol" panose="05050102010706020507" charset="0"/>
                  </a:rPr>
                  <a:t> </a:t>
                </a:r>
                <a:r>
                  <a:rPr lang="en-US" altLang="zh-CN" b="1" dirty="0" smtClean="0">
                    <a:cs typeface="Arial" panose="020B0604020202020204" pitchFamily="34" charset="0"/>
                    <a:sym typeface="Symbol" panose="05050102010706020507" charset="0"/>
                  </a:rPr>
                  <a:t>s</a:t>
                </a:r>
                <a:r>
                  <a:rPr lang="en-US" altLang="zh-CN" b="1" dirty="0" smtClean="0"/>
                  <a:t>ensitive</a:t>
                </a:r>
                <a:r>
                  <a:rPr lang="zh-CN" altLang="en-US" b="1" dirty="0" smtClean="0"/>
                  <a:t> </a:t>
                </a:r>
                <a:r>
                  <a:rPr lang="en-US" altLang="zh-CN" b="1" dirty="0"/>
                  <a:t>to</a:t>
                </a:r>
                <a:r>
                  <a:rPr lang="zh-CN" altLang="en-US" b="1" dirty="0"/>
                  <a:t> </a:t>
                </a:r>
                <a:r>
                  <a:rPr lang="en-US" altLang="zh-CN" b="1" dirty="0" smtClean="0"/>
                  <a:t>non-factorable </a:t>
                </a:r>
                <a:r>
                  <a:rPr lang="en-US" altLang="zh-CN" b="1" dirty="0"/>
                  <a:t>contributions from </a:t>
                </a:r>
                <a:r>
                  <a:rPr lang="en-US" altLang="zh-CN" b="1" dirty="0" smtClean="0"/>
                  <a:t>C </a:t>
                </a:r>
                <a:r>
                  <a:rPr lang="en-US" altLang="zh-CN" b="1" dirty="0"/>
                  <a:t>diagrams </a:t>
                </a:r>
                <a:endParaRPr lang="en-US" altLang="zh-CN" b="1" dirty="0" smtClean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35" y="965161"/>
                <a:ext cx="8879528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480" t="-3046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05" y="4660786"/>
            <a:ext cx="8487588" cy="184176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 txBox="1">
                <a:spLocks/>
              </p:cNvSpPr>
              <p:nvPr/>
            </p:nvSpPr>
            <p:spPr>
              <a:xfrm>
                <a:off x="107504" y="0"/>
                <a:ext cx="8919991" cy="89746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152">
                  <a:defRPr sz="63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altLang="zh-CN" sz="2400" b="1" dirty="0"/>
                  <a:t>Singly </a:t>
                </a:r>
                <a:r>
                  <a:rPr lang="en-US" altLang="zh-CN" sz="2400" b="1" dirty="0" err="1"/>
                  <a:t>Cabibbo</a:t>
                </a:r>
                <a:r>
                  <a:rPr lang="en-US" altLang="zh-CN" sz="2400" b="1" dirty="0"/>
                  <a:t>-Suppressed Decays</a:t>
                </a:r>
                <a:r>
                  <a:rPr lang="zh-CN" altLang="en-US" sz="2400" b="1" dirty="0"/>
                  <a:t> </a:t>
                </a:r>
                <a:r>
                  <a:rPr lang="en-US" altLang="zh-CN" sz="2400" b="1" dirty="0" smtClean="0"/>
                  <a:t>of</a:t>
                </a:r>
                <a:r>
                  <a:rPr lang="zh-CN" altLang="en-US" sz="2400" b="1" dirty="0" smtClean="0"/>
                  <a:t> </a:t>
                </a:r>
                <a:endParaRPr lang="en-US" altLang="zh-CN" sz="2400" b="1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dirty="0" smtClean="0"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sz="2400" b="1" dirty="0" err="1"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400" b="1" dirty="0" err="1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400" b="1" baseline="30000" dirty="0" err="1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lang="en-US" altLang="zh-CN" sz="2400" b="1" dirty="0" err="1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400" b="1" baseline="30000" dirty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  <a:r>
                  <a:rPr lang="en-US" altLang="zh-CN" sz="2400" b="1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dirty="0" smtClean="0"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sz="2400" b="1" dirty="0" err="1"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400" b="1" i="1" dirty="0" err="1">
                    <a:cs typeface="Arial" panose="020B0604020202020204" pitchFamily="34" charset="0"/>
                    <a:sym typeface="Symbol" panose="05050102010706020507" charset="0"/>
                  </a:rPr>
                  <a:t>K</a:t>
                </a:r>
                <a:r>
                  <a:rPr lang="en-US" altLang="zh-CN" sz="2400" b="1" baseline="30000" dirty="0" err="1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lang="en-US" altLang="zh-CN" sz="2400" b="1" i="1" dirty="0" err="1">
                    <a:cs typeface="Arial" panose="020B0604020202020204" pitchFamily="34" charset="0"/>
                    <a:sym typeface="Symbol" panose="05050102010706020507" charset="0"/>
                  </a:rPr>
                  <a:t>K</a:t>
                </a:r>
                <a:r>
                  <a:rPr lang="en-US" altLang="zh-CN" sz="2400" b="1" baseline="30000" dirty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</a:p>
            </p:txBody>
          </p:sp>
        </mc:Choice>
        <mc:Fallback xmlns="">
          <p:sp>
            <p:nvSpPr>
              <p:cNvPr id="4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0"/>
                <a:ext cx="8919991" cy="897469"/>
              </a:xfrm>
              <a:prstGeom prst="rect">
                <a:avLst/>
              </a:prstGeom>
              <a:blipFill rotWithShape="0">
                <a:blip r:embed="rId4"/>
                <a:stretch>
                  <a:fillRect t="-5442" b="-74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6821780" y="962911"/>
            <a:ext cx="2173236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en-US" altLang="zh-CN" sz="1687" b="1" dirty="0" smtClean="0">
                <a:solidFill>
                  <a:srgbClr val="FF0000"/>
                </a:solidFill>
              </a:rPr>
              <a:t>PRL117,232002(2016)</a:t>
            </a:r>
            <a:endParaRPr lang="zh-CN" altLang="en-US" sz="1687" b="1" dirty="0">
              <a:solidFill>
                <a:srgbClr val="FF0000"/>
              </a:solidFill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436998" y="2165490"/>
            <a:ext cx="2923530" cy="2512545"/>
            <a:chOff x="4648746" y="2356520"/>
            <a:chExt cx="4157910" cy="35733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8746" y="2356520"/>
              <a:ext cx="4157910" cy="357339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1853" y="2876022"/>
              <a:ext cx="1992635" cy="416602"/>
            </a:xfrm>
            <a:prstGeom prst="rect">
              <a:avLst/>
            </a:prstGeom>
          </p:spPr>
        </p:pic>
      </p:grpSp>
      <p:grpSp>
        <p:nvGrpSpPr>
          <p:cNvPr id="14" name="组 13"/>
          <p:cNvGrpSpPr/>
          <p:nvPr/>
        </p:nvGrpSpPr>
        <p:grpSpPr>
          <a:xfrm>
            <a:off x="3202589" y="2203254"/>
            <a:ext cx="5518738" cy="2403224"/>
            <a:chOff x="381720" y="6067394"/>
            <a:chExt cx="7848872" cy="34179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720" y="6067394"/>
              <a:ext cx="7848872" cy="341791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1822" y="6700698"/>
              <a:ext cx="2111664" cy="4803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90584" y="6713873"/>
              <a:ext cx="2111664" cy="480358"/>
            </a:xfrm>
            <a:prstGeom prst="rect">
              <a:avLst/>
            </a:prstGeom>
          </p:spPr>
        </p:pic>
      </p:grp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1D7676-9F52-B14C-8813-3F739FC38C3A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14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b="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b="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dirty="0">
                    <a:solidFill>
                      <a:srgbClr val="FF0000"/>
                    </a:solidFill>
                    <a:sym typeface="Symbol" pitchFamily="18" charset="2"/>
                  </a:rPr>
                  <a:t></a:t>
                </a:r>
                <a:r>
                  <a:rPr kumimoji="1" lang="en-US" altLang="zh-TW" dirty="0">
                    <a:solidFill>
                      <a:srgbClr val="FF0000"/>
                    </a:solidFill>
                  </a:rPr>
                  <a:t> p</a:t>
                </a:r>
                <a:r>
                  <a:rPr kumimoji="1" lang="en-US" altLang="zh-TW" dirty="0">
                    <a:solidFill>
                      <a:srgbClr val="FF0000"/>
                    </a:solidFill>
                    <a:sym typeface="Symbol" pitchFamily="18" charset="2"/>
                  </a:rPr>
                  <a:t>:  test large-</a:t>
                </a:r>
                <a:r>
                  <a:rPr kumimoji="1" lang="en-US" altLang="zh-TW" dirty="0" err="1">
                    <a:solidFill>
                      <a:srgbClr val="FF0000"/>
                    </a:solidFill>
                    <a:sym typeface="Symbol" pitchFamily="18" charset="2"/>
                  </a:rPr>
                  <a:t>N</a:t>
                </a:r>
                <a:r>
                  <a:rPr kumimoji="1" lang="en-US" altLang="zh-TW" baseline="-25000" dirty="0" err="1">
                    <a:solidFill>
                      <a:srgbClr val="FF0000"/>
                    </a:solidFill>
                    <a:sym typeface="Symbol" pitchFamily="18" charset="2"/>
                  </a:rPr>
                  <a:t>c</a:t>
                </a:r>
                <a:r>
                  <a:rPr kumimoji="1" lang="en-US" altLang="zh-TW" dirty="0">
                    <a:solidFill>
                      <a:srgbClr val="FF0000"/>
                    </a:solidFill>
                    <a:sym typeface="Symbol" pitchFamily="18" charset="2"/>
                  </a:rPr>
                  <a:t> expansion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2598" b="-307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1520" y="4154140"/>
                <a:ext cx="8298922" cy="2189395"/>
              </a:xfrm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0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0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TW" sz="2000" b="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→ </a:t>
                </a:r>
                <a:r>
                  <a:rPr lang="en-US" altLang="zh-TW" sz="2000" b="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r>
                  <a:rPr lang="en-US" altLang="zh-TW" sz="2000" b="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  <a:sym typeface="Symbol" panose="05050102010706020507" pitchFamily="18" charset="2"/>
                  </a:rPr>
                  <a:t></a:t>
                </a:r>
                <a:r>
                  <a:rPr lang="en-US" altLang="zh-TW" sz="2000" b="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proceeds </a:t>
                </a:r>
                <a:r>
                  <a:rPr lang="en-US" altLang="zh-TW" sz="2000" dirty="0">
                    <a:solidFill>
                      <a:srgbClr val="C0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only</a:t>
                </a:r>
                <a:r>
                  <a:rPr lang="en-US" altLang="zh-TW" sz="2000" b="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through internal </a:t>
                </a:r>
                <a:r>
                  <a:rPr lang="en-US" altLang="zh-TW" sz="2000" b="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W-emission</a:t>
                </a:r>
                <a:r>
                  <a:rPr lang="zh-CN" altLang="en-US" sz="2000" b="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r>
                  <a:rPr lang="en-US" altLang="zh-CN" sz="2000" b="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C</a:t>
                </a:r>
                <a:r>
                  <a:rPr lang="en-US" altLang="zh-TW" sz="2000" b="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diagram.</a:t>
                </a:r>
                <a:endParaRPr lang="en-US" altLang="zh-TW" sz="2000" b="0" dirty="0">
                  <a:solidFill>
                    <a:srgbClr val="0000FF"/>
                  </a:solidFill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Input BF ⇒   </a:t>
                </a:r>
                <a:r>
                  <a:rPr lang="en-US" altLang="zh-TW" sz="200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|a</a:t>
                </a:r>
                <a:r>
                  <a:rPr lang="en-US" altLang="zh-TW" sz="2000" baseline="-2500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2</a:t>
                </a:r>
                <a:r>
                  <a:rPr lang="en-US" altLang="zh-TW" sz="200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|=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0.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45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  <a:sym typeface="Symbol" panose="05050102010706020507" pitchFamily="18" charset="2"/>
                  </a:rPr>
                  <a:t>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0.0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3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,  </a:t>
                </a:r>
                <a:r>
                  <a:rPr lang="en-US" altLang="zh-CN" sz="2000" dirty="0" err="1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Nc</a:t>
                </a:r>
                <a:r>
                  <a:rPr lang="zh-CN" altLang="en-US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≈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7,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r>
                  <a:rPr lang="en-US" altLang="zh-TW" sz="200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close to </a:t>
                </a:r>
                <a:r>
                  <a:rPr lang="en-US" altLang="zh-CN" sz="2000" b="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r>
                  <a:rPr lang="en-US" altLang="zh-TW" sz="2000" b="0" baseline="-25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2</a:t>
                </a:r>
                <a:r>
                  <a:rPr lang="en-US" altLang="zh-TW" sz="2000" b="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(m</a:t>
                </a:r>
                <a:r>
                  <a:rPr lang="en-US" altLang="zh-TW" sz="2000" baseline="-25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c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)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  <a:sym typeface="Symbol" panose="05050102010706020507" pitchFamily="18" charset="2"/>
                  </a:rPr>
                  <a:t>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r>
                  <a:rPr lang="en-US" altLang="zh-TW" sz="2000" dirty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-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0.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44</a:t>
                </a:r>
                <a:r>
                  <a:rPr lang="en-US" altLang="zh-TW" sz="2000" dirty="0" smtClean="0">
                    <a:solidFill>
                      <a:srgbClr val="0000FF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(from theory)</a:t>
                </a:r>
                <a:endParaRPr lang="en-US" altLang="zh-TW" sz="2000" baseline="-25000" dirty="0">
                  <a:solidFill>
                    <a:srgbClr val="0000FF"/>
                  </a:solidFill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zh-TW" sz="2000" dirty="0" smtClean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1/</a:t>
                </a:r>
                <a:r>
                  <a:rPr lang="en-US" altLang="zh-TW" sz="2000" dirty="0" err="1" smtClean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N</a:t>
                </a:r>
                <a:r>
                  <a:rPr lang="en-US" altLang="zh-TW" sz="2000" baseline="-25000" dirty="0" err="1" smtClean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c</a:t>
                </a:r>
                <a:r>
                  <a:rPr lang="en-US" altLang="zh-TW" sz="2000" dirty="0" smtClean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r>
                  <a:rPr lang="en-US" altLang="zh-TW" sz="2000" dirty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is also applicable to charmed baryon </a:t>
                </a:r>
                <a:r>
                  <a:rPr lang="en-US" altLang="zh-TW" sz="2000" dirty="0" smtClean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sector.</a:t>
                </a:r>
              </a:p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zh-TW" sz="2000" dirty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BESIII </a:t>
                </a:r>
                <a:r>
                  <a:rPr lang="en-US" altLang="zh-CN" sz="2000" dirty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measurement are consistent with previous measurement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.</a:t>
                </a:r>
                <a:endParaRPr lang="en-US" altLang="zh-TW" sz="2000" dirty="0">
                  <a:solidFill>
                    <a:srgbClr val="FF0000"/>
                  </a:solidFill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1520" y="4154140"/>
                <a:ext cx="8298922" cy="2189395"/>
              </a:xfrm>
              <a:blipFill rotWithShape="0">
                <a:blip r:embed="rId3"/>
                <a:stretch>
                  <a:fillRect l="-661" t="-1667" r="-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949" r="5772"/>
          <a:stretch/>
        </p:blipFill>
        <p:spPr>
          <a:xfrm>
            <a:off x="4759583" y="1052736"/>
            <a:ext cx="4348921" cy="2626538"/>
          </a:xfrm>
          <a:prstGeom prst="rect">
            <a:avLst/>
          </a:prstGeom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635258" y="1922408"/>
            <a:ext cx="393674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2000" b="0" dirty="0" smtClean="0">
                <a:solidFill>
                  <a:srgbClr val="0000FF"/>
                </a:solidFill>
              </a:rPr>
              <a:t>a</a:t>
            </a:r>
            <a:r>
              <a:rPr lang="en-US" altLang="zh-TW" sz="2000" baseline="-25000" dirty="0" smtClean="0">
                <a:solidFill>
                  <a:srgbClr val="0000FF"/>
                </a:solidFill>
              </a:rPr>
              <a:t>1</a:t>
            </a:r>
            <a:r>
              <a:rPr lang="en-US" altLang="zh-TW" sz="2000" dirty="0" smtClean="0">
                <a:solidFill>
                  <a:srgbClr val="0000FF"/>
                </a:solidFill>
              </a:rPr>
              <a:t> =</a:t>
            </a:r>
            <a:r>
              <a:rPr lang="en-US" altLang="zh-TW" sz="2000" b="0" dirty="0" smtClean="0">
                <a:solidFill>
                  <a:srgbClr val="0000FF"/>
                </a:solidFill>
              </a:rPr>
              <a:t>c</a:t>
            </a:r>
            <a:r>
              <a:rPr lang="en-US" altLang="zh-TW" sz="2000" baseline="-25000" dirty="0" smtClean="0">
                <a:solidFill>
                  <a:srgbClr val="0000FF"/>
                </a:solidFill>
              </a:rPr>
              <a:t>1</a:t>
            </a:r>
            <a:r>
              <a:rPr lang="en-US" altLang="zh-TW" sz="2000" dirty="0" smtClean="0">
                <a:solidFill>
                  <a:srgbClr val="0000FF"/>
                </a:solidFill>
              </a:rPr>
              <a:t>(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2000" dirty="0" smtClean="0">
                <a:solidFill>
                  <a:srgbClr val="0000FF"/>
                </a:solidFill>
              </a:rPr>
              <a:t>) +</a:t>
            </a:r>
            <a:r>
              <a:rPr lang="en-US" altLang="zh-TW" sz="2000" b="0" dirty="0" smtClean="0">
                <a:solidFill>
                  <a:srgbClr val="0000FF"/>
                </a:solidFill>
              </a:rPr>
              <a:t>c</a:t>
            </a:r>
            <a:r>
              <a:rPr lang="en-US" altLang="zh-TW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zh-TW" sz="2000" dirty="0" smtClean="0">
                <a:solidFill>
                  <a:srgbClr val="0000FF"/>
                </a:solidFill>
              </a:rPr>
              <a:t>(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2000" dirty="0" smtClean="0">
                <a:solidFill>
                  <a:srgbClr val="0000FF"/>
                </a:solidFill>
              </a:rPr>
              <a:t>) (</a:t>
            </a:r>
            <a:r>
              <a:rPr lang="en-US" altLang="zh-TW" sz="2000" b="0" dirty="0" smtClean="0">
                <a:solidFill>
                  <a:srgbClr val="0000FF"/>
                </a:solidFill>
              </a:rPr>
              <a:t>1/</a:t>
            </a:r>
            <a:r>
              <a:rPr lang="en-US" altLang="zh-TW" sz="2000" b="0" dirty="0" err="1" smtClean="0">
                <a:solidFill>
                  <a:srgbClr val="0000FF"/>
                </a:solidFill>
              </a:rPr>
              <a:t>N</a:t>
            </a:r>
            <a:r>
              <a:rPr lang="en-US" altLang="zh-TW" sz="20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altLang="zh-TW" sz="2000" dirty="0" smtClean="0">
                <a:solidFill>
                  <a:srgbClr val="0000FF"/>
                </a:solidFill>
              </a:rPr>
              <a:t> +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</a:t>
            </a:r>
            <a:r>
              <a:rPr lang="en-US" altLang="zh-TW" sz="2000" baseline="-25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1</a:t>
            </a:r>
            <a:r>
              <a:rPr lang="en-US" altLang="zh-TW" sz="2000" dirty="0" smtClean="0">
                <a:solidFill>
                  <a:srgbClr val="0000FF"/>
                </a:solidFill>
              </a:rPr>
              <a:t>(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2000" dirty="0" smtClean="0">
                <a:solidFill>
                  <a:srgbClr val="0000FF"/>
                </a:solidFill>
              </a:rPr>
              <a:t>)),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2000" b="0" dirty="0" smtClean="0">
                <a:solidFill>
                  <a:srgbClr val="0000FF"/>
                </a:solidFill>
              </a:rPr>
              <a:t>a</a:t>
            </a:r>
            <a:r>
              <a:rPr lang="en-US" altLang="zh-TW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zh-TW" sz="2000" dirty="0" smtClean="0">
                <a:solidFill>
                  <a:srgbClr val="0000FF"/>
                </a:solidFill>
              </a:rPr>
              <a:t>= </a:t>
            </a:r>
            <a:r>
              <a:rPr lang="en-US" altLang="zh-TW" sz="2000" b="0" dirty="0" smtClean="0">
                <a:solidFill>
                  <a:srgbClr val="0000FF"/>
                </a:solidFill>
              </a:rPr>
              <a:t>c</a:t>
            </a:r>
            <a:r>
              <a:rPr lang="en-US" altLang="zh-TW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zh-TW" sz="2000" dirty="0" smtClean="0">
                <a:solidFill>
                  <a:srgbClr val="0000FF"/>
                </a:solidFill>
              </a:rPr>
              <a:t>(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2000" dirty="0" smtClean="0">
                <a:solidFill>
                  <a:srgbClr val="0000FF"/>
                </a:solidFill>
              </a:rPr>
              <a:t>) +</a:t>
            </a:r>
            <a:r>
              <a:rPr lang="en-US" altLang="zh-TW" sz="2000" b="0" dirty="0" smtClean="0">
                <a:solidFill>
                  <a:srgbClr val="0000FF"/>
                </a:solidFill>
              </a:rPr>
              <a:t>c</a:t>
            </a:r>
            <a:r>
              <a:rPr lang="en-US" altLang="zh-TW" sz="2000" baseline="-25000" dirty="0" smtClean="0">
                <a:solidFill>
                  <a:srgbClr val="0000FF"/>
                </a:solidFill>
              </a:rPr>
              <a:t>1</a:t>
            </a:r>
            <a:r>
              <a:rPr lang="en-US" altLang="zh-TW" sz="2000" dirty="0" smtClean="0">
                <a:solidFill>
                  <a:srgbClr val="0000FF"/>
                </a:solidFill>
              </a:rPr>
              <a:t>(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2000" dirty="0" smtClean="0">
                <a:solidFill>
                  <a:srgbClr val="0000FF"/>
                </a:solidFill>
              </a:rPr>
              <a:t>) (</a:t>
            </a:r>
            <a:r>
              <a:rPr lang="en-US" altLang="zh-TW" sz="2000" b="0" dirty="0" smtClean="0">
                <a:solidFill>
                  <a:srgbClr val="0000FF"/>
                </a:solidFill>
              </a:rPr>
              <a:t>1/</a:t>
            </a:r>
            <a:r>
              <a:rPr lang="en-US" altLang="zh-TW" sz="2000" b="0" dirty="0" err="1" smtClean="0">
                <a:solidFill>
                  <a:srgbClr val="0000FF"/>
                </a:solidFill>
              </a:rPr>
              <a:t>N</a:t>
            </a:r>
            <a:r>
              <a:rPr lang="en-US" altLang="zh-TW" sz="20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altLang="zh-TW" sz="2000" dirty="0" smtClean="0">
                <a:solidFill>
                  <a:srgbClr val="0000FF"/>
                </a:solidFill>
              </a:rPr>
              <a:t> +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</a:t>
            </a:r>
            <a:r>
              <a:rPr lang="en-US" altLang="zh-TW" sz="2000" baseline="-25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2</a:t>
            </a:r>
            <a:r>
              <a:rPr lang="en-US" altLang="zh-TW" sz="2000" dirty="0" smtClean="0">
                <a:solidFill>
                  <a:srgbClr val="0000FF"/>
                </a:solidFill>
              </a:rPr>
              <a:t>(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r>
              <a:rPr lang="en-US" altLang="zh-TW" sz="2000" dirty="0" smtClean="0">
                <a:solidFill>
                  <a:srgbClr val="0000FF"/>
                </a:solidFill>
              </a:rPr>
              <a:t>)),</a:t>
            </a:r>
            <a:endParaRPr lang="zh-TW" alt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7" name="文字方塊 4"/>
          <p:cNvSpPr txBox="1">
            <a:spLocks noChangeArrowheads="1"/>
          </p:cNvSpPr>
          <p:nvPr/>
        </p:nvSpPr>
        <p:spPr bwMode="auto">
          <a:xfrm>
            <a:off x="604224" y="3012965"/>
            <a:ext cx="48008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2000" dirty="0" smtClean="0">
                <a:solidFill>
                  <a:srgbClr val="0000FF"/>
                </a:solidFill>
              </a:rPr>
              <a:t>If 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</a:t>
            </a:r>
            <a:r>
              <a:rPr lang="en-US" altLang="zh-TW" sz="2000" baseline="-25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1 </a:t>
            </a:r>
            <a:r>
              <a:rPr lang="en-US" altLang="zh-TW" sz="2000" dirty="0" smtClean="0">
                <a:solidFill>
                  <a:srgbClr val="0000FF"/>
                </a:solidFill>
              </a:rPr>
              <a:t>= 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</a:t>
            </a:r>
            <a:r>
              <a:rPr lang="en-US" altLang="zh-TW" sz="2000" baseline="-25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2 </a:t>
            </a:r>
            <a:r>
              <a:rPr lang="en-US" altLang="zh-TW" sz="2000" dirty="0" smtClean="0">
                <a:solidFill>
                  <a:srgbClr val="0000FF"/>
                </a:solidFill>
              </a:rPr>
              <a:t>= 0,       </a:t>
            </a:r>
            <a:r>
              <a:rPr lang="zh-CN" altLang="en-US" sz="2000" dirty="0" smtClean="0">
                <a:solidFill>
                  <a:srgbClr val="0000FF"/>
                </a:solidFill>
              </a:rPr>
              <a:t>  </a:t>
            </a:r>
            <a:r>
              <a:rPr lang="en-US" altLang="zh-TW" sz="2000" dirty="0" smtClean="0">
                <a:solidFill>
                  <a:srgbClr val="0000FF"/>
                </a:solidFill>
              </a:rPr>
              <a:t>naïve factorization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2000" dirty="0" smtClean="0">
                <a:solidFill>
                  <a:srgbClr val="0000FF"/>
                </a:solidFill>
              </a:rPr>
              <a:t>If 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</a:t>
            </a:r>
            <a:r>
              <a:rPr lang="en-US" altLang="zh-TW" sz="2000" baseline="-25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1 </a:t>
            </a:r>
            <a:r>
              <a:rPr lang="en-US" altLang="zh-TW" sz="2000" dirty="0" smtClean="0">
                <a:solidFill>
                  <a:srgbClr val="0000FF"/>
                </a:solidFill>
              </a:rPr>
              <a:t>= </a:t>
            </a:r>
            <a:r>
              <a:rPr lang="en-US" altLang="zh-TW" sz="2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</a:t>
            </a:r>
            <a:r>
              <a:rPr lang="en-US" altLang="zh-TW" sz="2000" baseline="-25000" dirty="0" smtClean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2 </a:t>
            </a:r>
            <a:r>
              <a:rPr lang="zh-CN" altLang="en-US" sz="2000" dirty="0">
                <a:solidFill>
                  <a:srgbClr val="0000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≈ </a:t>
            </a:r>
            <a:r>
              <a:rPr lang="zh-CN" altLang="en-US" sz="2000" dirty="0" smtClean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altLang="zh-TW" sz="2000" dirty="0" smtClean="0">
                <a:solidFill>
                  <a:srgbClr val="0000FF"/>
                </a:solidFill>
              </a:rPr>
              <a:t>-1/</a:t>
            </a:r>
            <a:r>
              <a:rPr lang="en-US" altLang="zh-TW" sz="2000" dirty="0" err="1" smtClean="0">
                <a:solidFill>
                  <a:srgbClr val="0000FF"/>
                </a:solidFill>
              </a:rPr>
              <a:t>N</a:t>
            </a:r>
            <a:r>
              <a:rPr lang="en-US" altLang="zh-TW" sz="20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altLang="zh-TW" sz="2000" dirty="0" smtClean="0">
                <a:solidFill>
                  <a:srgbClr val="0000FF"/>
                </a:solidFill>
              </a:rPr>
              <a:t>, </a:t>
            </a:r>
            <a:r>
              <a:rPr lang="zh-CN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zh-TW" sz="2000" dirty="0" smtClean="0">
                <a:solidFill>
                  <a:srgbClr val="0000FF"/>
                </a:solidFill>
              </a:rPr>
              <a:t>large-</a:t>
            </a:r>
            <a:r>
              <a:rPr lang="en-US" altLang="zh-TW" sz="2000" dirty="0" err="1" smtClean="0">
                <a:solidFill>
                  <a:srgbClr val="0000FF"/>
                </a:solidFill>
              </a:rPr>
              <a:t>N</a:t>
            </a:r>
            <a:r>
              <a:rPr lang="en-US" altLang="zh-TW" sz="20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altLang="zh-TW" sz="2000" dirty="0" smtClean="0">
                <a:solidFill>
                  <a:srgbClr val="0000FF"/>
                </a:solidFill>
              </a:rPr>
              <a:t> factorization</a:t>
            </a:r>
          </a:p>
        </p:txBody>
      </p:sp>
      <p:sp>
        <p:nvSpPr>
          <p:cNvPr id="8" name="文字方塊 10"/>
          <p:cNvSpPr txBox="1">
            <a:spLocks noChangeArrowheads="1"/>
          </p:cNvSpPr>
          <p:nvPr/>
        </p:nvSpPr>
        <p:spPr bwMode="auto">
          <a:xfrm>
            <a:off x="251520" y="1259070"/>
            <a:ext cx="38004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TW" sz="1900" dirty="0" smtClean="0">
                <a:solidFill>
                  <a:srgbClr val="0000FF"/>
                </a:solidFill>
              </a:rPr>
              <a:t> Charmed meson decays</a:t>
            </a:r>
            <a:endParaRPr lang="zh-TW" altLang="en-US" sz="1900" dirty="0" smtClean="0">
              <a:solidFill>
                <a:srgbClr val="0000FF"/>
              </a:solidFill>
            </a:endParaRPr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A349-E13F-334C-938A-28353F135018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132966" y="4976126"/>
            <a:ext cx="1417476" cy="276999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r>
              <a:rPr lang="en-US" altLang="zh-CN" sz="1200" b="1" smtClean="0">
                <a:solidFill>
                  <a:srgbClr val="0000FF"/>
                </a:solidFill>
              </a:rPr>
              <a:t>arXiv:1801.08625</a:t>
            </a:r>
            <a:endParaRPr lang="en-US" altLang="zh-CN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 txBox="1">
                <a:spLocks/>
              </p:cNvSpPr>
              <p:nvPr/>
            </p:nvSpPr>
            <p:spPr>
              <a:xfrm>
                <a:off x="119879" y="188640"/>
                <a:ext cx="8919991" cy="54868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152">
                  <a:defRPr sz="63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altLang="zh-CN" sz="2400" b="1" dirty="0"/>
                  <a:t>Singly </a:t>
                </a:r>
                <a:r>
                  <a:rPr lang="en-US" altLang="zh-CN" sz="2400" b="1" dirty="0" err="1"/>
                  <a:t>Cabibbo</a:t>
                </a:r>
                <a:r>
                  <a:rPr lang="en-US" altLang="zh-CN" sz="2400" b="1" dirty="0"/>
                  <a:t>-Suppressed Decays</a:t>
                </a:r>
                <a:r>
                  <a:rPr lang="zh-CN" altLang="en-US" sz="2400" b="1" dirty="0"/>
                  <a:t> </a:t>
                </a:r>
                <a:r>
                  <a:rPr lang="en-US" altLang="zh-CN" sz="2400" b="1" dirty="0" smtClean="0"/>
                  <a:t>of</a:t>
                </a:r>
                <a:r>
                  <a:rPr lang="zh-CN" altLang="en-US" sz="2400" b="1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dirty="0" smtClean="0">
                    <a:cs typeface="Arial" panose="020B0604020202020204" pitchFamily="34" charset="0"/>
                    <a:sym typeface="Symbol" panose="05050102010706020507" charset="0"/>
                  </a:rPr>
                  <a:t>→p</a:t>
                </a:r>
                <a:r>
                  <a:rPr lang="en-US" altLang="zh-CN" sz="2400" b="1" dirty="0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400" b="1" baseline="30000" dirty="0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0</a:t>
                </a:r>
                <a:r>
                  <a:rPr lang="en-US" altLang="zh-CN" sz="2400" b="1" dirty="0" smtClean="0"/>
                  <a:t> </a:t>
                </a:r>
                <a:r>
                  <a:rPr lang="en-US" altLang="zh-CN" sz="2400" b="1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dirty="0" smtClean="0">
                    <a:cs typeface="Arial" panose="020B0604020202020204" pitchFamily="34" charset="0"/>
                    <a:sym typeface="Symbol" panose="05050102010706020507" charset="0"/>
                  </a:rPr>
                  <a:t>→p</a:t>
                </a:r>
                <a:r>
                  <a:rPr kumimoji="1" lang="en-US" altLang="zh-TW" sz="2400" b="1" dirty="0" smtClean="0">
                    <a:sym typeface="Symbol" pitchFamily="18" charset="2"/>
                  </a:rPr>
                  <a:t></a:t>
                </a:r>
                <a:endParaRPr lang="en-US" altLang="zh-CN" sz="2400" b="1" baseline="30000" dirty="0">
                  <a:latin typeface="Symbol" panose="05050102010706020507" charset="0"/>
                  <a:cs typeface="Arial" panose="020B0604020202020204" pitchFamily="34" charset="0"/>
                  <a:sym typeface="Symbol" panose="05050102010706020507" charset="0"/>
                </a:endParaRPr>
              </a:p>
            </p:txBody>
          </p:sp>
        </mc:Choice>
        <mc:Fallback xmlns="">
          <p:sp>
            <p:nvSpPr>
              <p:cNvPr id="4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9" y="188640"/>
                <a:ext cx="8919991" cy="548680"/>
              </a:xfrm>
              <a:prstGeom prst="rect">
                <a:avLst/>
              </a:prstGeom>
              <a:blipFill rotWithShape="0">
                <a:blip r:embed="rId3"/>
                <a:stretch>
                  <a:fillRect t="-10000"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19879" y="836712"/>
                <a:ext cx="8919991" cy="34163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charset="2"/>
                  <a:buChar char="l"/>
                </a:pP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These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modes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have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not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been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measured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before.</a:t>
                </a:r>
              </a:p>
              <a:p>
                <a:pPr marL="342900" indent="-342900">
                  <a:buFont typeface="Wingdings" charset="2"/>
                  <a:buChar char="l"/>
                </a:pP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Predicted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BFs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vary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under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different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theoretical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models(SU(3)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symmetry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and</a:t>
                </a:r>
                <a:r>
                  <a:rPr lang="zh-CN" altLang="en-US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FSI)</a:t>
                </a:r>
                <a:endParaRPr lang="en-US" altLang="zh-CN" sz="2400" i="1" dirty="0" smtClean="0">
                  <a:solidFill>
                    <a:schemeClr val="tx1"/>
                  </a:solidFill>
                  <a:sym typeface="Calibri" panose="020F0502020204030204" pitchFamily="34" charset="0"/>
                </a:endParaRPr>
              </a:p>
              <a:p>
                <a:pPr marL="342900" indent="-342900">
                  <a:buFont typeface="Wingdings" charset="2"/>
                  <a:buChar char="l"/>
                </a:pPr>
                <a:r>
                  <a:rPr lang="en-US" altLang="zh-CN" sz="2400" i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B</a:t>
                </a:r>
                <a:r>
                  <a:rPr lang="en-US" altLang="zh-CN" sz="2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b="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sz="2400" dirty="0">
                    <a:solidFill>
                      <a:schemeClr val="tx1"/>
                    </a:solidFill>
                    <a:sym typeface="Symbol" pitchFamily="18" charset="2"/>
                  </a:rPr>
                  <a:t></a:t>
                </a:r>
                <a:r>
                  <a:rPr kumimoji="1" lang="en-US" altLang="zh-TW" sz="2400" dirty="0">
                    <a:solidFill>
                      <a:schemeClr val="tx1"/>
                    </a:solidFill>
                  </a:rPr>
                  <a:t> p</a:t>
                </a:r>
                <a:r>
                  <a:rPr kumimoji="1" lang="en-US" altLang="zh-TW" sz="2400" dirty="0" smtClean="0">
                    <a:solidFill>
                      <a:schemeClr val="tx1"/>
                    </a:solidFill>
                    <a:sym typeface="Symbol" pitchFamily="18" charset="2"/>
                  </a:rPr>
                  <a:t>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sym typeface="Symbol" pitchFamily="18" charset="2"/>
                  </a:rPr>
                  <a:t>)&gt;&gt;</a:t>
                </a:r>
                <a:r>
                  <a:rPr lang="en-US" altLang="zh-CN" sz="2400" i="1" dirty="0">
                    <a:solidFill>
                      <a:schemeClr val="tx1"/>
                    </a:solidFill>
                    <a:sym typeface="Calibri" panose="020F0502020204030204" pitchFamily="34" charset="0"/>
                  </a:rPr>
                  <a:t>B</a:t>
                </a:r>
                <a:r>
                  <a:rPr lang="en-US" altLang="zh-CN" sz="2400" dirty="0">
                    <a:solidFill>
                      <a:schemeClr val="tx1"/>
                    </a:solidFill>
                    <a:sym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b="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sz="2400" dirty="0">
                    <a:solidFill>
                      <a:schemeClr val="tx1"/>
                    </a:solidFill>
                    <a:sym typeface="Symbol" pitchFamily="18" charset="2"/>
                  </a:rPr>
                  <a:t></a:t>
                </a:r>
                <a:r>
                  <a:rPr kumimoji="1" lang="en-US" altLang="zh-TW" sz="24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TW" sz="2400" dirty="0" smtClean="0">
                    <a:solidFill>
                      <a:schemeClr val="tx1"/>
                    </a:solidFill>
                  </a:rPr>
                  <a:t>p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400" baseline="30000" dirty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0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sym typeface="Symbol" pitchFamily="18" charset="2"/>
                  </a:rPr>
                  <a:t>)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sym typeface="Symbol" pitchFamily="18" charset="2"/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  <a:sym typeface="Symbol" pitchFamily="18" charset="2"/>
                  </a:rPr>
                  <a:t>in the SU(3) flavor symmetry generated by </a:t>
                </a:r>
                <a:r>
                  <a:rPr kumimoji="1" lang="en-US" altLang="zh-CN" sz="2400" dirty="0" err="1">
                    <a:solidFill>
                      <a:schemeClr val="tx1"/>
                    </a:solidFill>
                    <a:sym typeface="Symbol" pitchFamily="18" charset="2"/>
                  </a:rPr>
                  <a:t>u,d</a:t>
                </a:r>
                <a:r>
                  <a:rPr kumimoji="1" lang="en-US" altLang="zh-CN" sz="2400" dirty="0">
                    <a:solidFill>
                      <a:schemeClr val="tx1"/>
                    </a:solidFill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sym typeface="Symbol" pitchFamily="18" charset="2"/>
                  </a:rPr>
                  <a:t>and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sym typeface="Symbol" pitchFamily="18" charset="2"/>
                  </a:rPr>
                  <a:t>s</a:t>
                </a:r>
              </a:p>
              <a:p>
                <a:pPr marL="342900" indent="-342900">
                  <a:buFont typeface="Wingdings" charset="2"/>
                  <a:buChar char="l"/>
                </a:pPr>
                <a:r>
                  <a:rPr kumimoji="1" lang="en-US" altLang="zh-CN" sz="2400" dirty="0" err="1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Nonfactorizable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terms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contribute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constructively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to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kumimoji="1" lang="en-US" altLang="zh-TW" sz="2400" dirty="0">
                    <a:solidFill>
                      <a:schemeClr val="tx1"/>
                    </a:solidFill>
                  </a:rPr>
                  <a:t>p</a:t>
                </a:r>
                <a:r>
                  <a:rPr kumimoji="1" lang="en-US" altLang="zh-TW" sz="2400" dirty="0" smtClean="0">
                    <a:solidFill>
                      <a:schemeClr val="tx1"/>
                    </a:solidFill>
                    <a:sym typeface="Symbol" pitchFamily="18" charset="2"/>
                  </a:rPr>
                  <a:t>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sym typeface="Symbol" pitchFamily="18" charset="2"/>
                  </a:rPr>
                  <a:t>and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sym typeface="Symbol" pitchFamily="18" charset="2"/>
                  </a:rPr>
                  <a:t>destructively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sym typeface="Symbol" pitchFamily="18" charset="2"/>
                  </a:rPr>
                  <a:t> </a:t>
                </a:r>
                <a:r>
                  <a:rPr kumimoji="1" lang="en-US" altLang="zh-CN" sz="2400" dirty="0" smtClean="0">
                    <a:solidFill>
                      <a:schemeClr val="tx1"/>
                    </a:solidFill>
                    <a:sym typeface="Symbol" pitchFamily="18" charset="2"/>
                  </a:rPr>
                  <a:t>to</a:t>
                </a:r>
                <a:r>
                  <a:rPr kumimoji="1" lang="zh-CN" altLang="en-US" sz="2400" dirty="0" smtClean="0">
                    <a:solidFill>
                      <a:schemeClr val="tx1"/>
                    </a:solidFill>
                    <a:sym typeface="Symbol" pitchFamily="18" charset="2"/>
                  </a:rPr>
                  <a:t> </a:t>
                </a:r>
                <a:r>
                  <a:rPr kumimoji="1" lang="en-US" altLang="zh-TW" sz="2400" dirty="0" smtClean="0">
                    <a:solidFill>
                      <a:schemeClr val="tx1"/>
                    </a:solidFill>
                  </a:rPr>
                  <a:t>p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400" baseline="30000" dirty="0" smtClean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0</a:t>
                </a:r>
                <a:endParaRPr lang="en-US" altLang="zh-CN" sz="2400" dirty="0" smtClean="0">
                  <a:solidFill>
                    <a:schemeClr val="tx1"/>
                  </a:solidFill>
                  <a:latin typeface="Humnst777 BT" panose="020B0603030504020204" charset="0"/>
                  <a:cs typeface="Arial" panose="020B0604020202020204" pitchFamily="34" charset="0"/>
                  <a:sym typeface="+mn-ea"/>
                </a:endParaRPr>
              </a:p>
              <a:p>
                <a:pPr marL="342900" indent="-342900">
                  <a:buFont typeface="Wingdings" charset="2"/>
                  <a:buChar char="l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Their</a:t>
                </a:r>
                <a:r>
                  <a:rPr lang="zh-CN" altLang="en-US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relative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size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is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essential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to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understand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the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interference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non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factorizable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Humnst777 BT" panose="020B0603030504020204" charset="0"/>
                    <a:cs typeface="Arial" panose="020B0604020202020204" pitchFamily="34" charset="0"/>
                  </a:rPr>
                  <a:t>diagrams.</a:t>
                </a:r>
                <a:endParaRPr lang="en-US" altLang="zh-CN" sz="2400" dirty="0">
                  <a:solidFill>
                    <a:schemeClr val="tx1"/>
                  </a:solidFill>
                  <a:latin typeface="Humnst777 BT" panose="020B060303050402020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9" y="836712"/>
                <a:ext cx="8919991" cy="3416320"/>
              </a:xfrm>
              <a:prstGeom prst="rect">
                <a:avLst/>
              </a:prstGeom>
              <a:blipFill rotWithShape="0">
                <a:blip r:embed="rId4"/>
                <a:stretch>
                  <a:fillRect l="-818" t="-1062" r="-682" b="-2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" name="Picture 1" descr="age9image38089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52424"/>
            <a:ext cx="6768752" cy="245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9603F-7DDA-A144-91EF-533DB652A789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112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 txBox="1">
                <a:spLocks/>
              </p:cNvSpPr>
              <p:nvPr/>
            </p:nvSpPr>
            <p:spPr>
              <a:xfrm>
                <a:off x="-108520" y="0"/>
                <a:ext cx="9361040" cy="89746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152">
                  <a:defRPr sz="63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altLang="zh-CN" sz="2800" b="1" dirty="0" smtClean="0"/>
                  <a:t>SCS</a:t>
                </a:r>
                <a:r>
                  <a:rPr lang="zh-CN" altLang="en-US" sz="2800" b="1" dirty="0" smtClean="0"/>
                  <a:t> </a:t>
                </a:r>
                <a:r>
                  <a:rPr lang="en-US" altLang="zh-CN" sz="2800" b="1" dirty="0" smtClean="0"/>
                  <a:t>Decays</a:t>
                </a:r>
                <a:r>
                  <a:rPr lang="zh-CN" altLang="en-US" sz="2800" b="1" dirty="0" smtClean="0"/>
                  <a:t> </a:t>
                </a:r>
                <a:r>
                  <a:rPr lang="en-US" altLang="zh-CN" sz="2800" b="1" dirty="0" smtClean="0"/>
                  <a:t>of</a:t>
                </a:r>
                <a:r>
                  <a:rPr lang="zh-CN" altLang="en-US" sz="2800" b="1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8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800" b="1" dirty="0" smtClean="0">
                    <a:cs typeface="Arial" panose="020B0604020202020204" pitchFamily="34" charset="0"/>
                    <a:sym typeface="Symbol" panose="05050102010706020507" charset="0"/>
                  </a:rPr>
                  <a:t>→p</a:t>
                </a:r>
                <a:r>
                  <a:rPr lang="en-US" altLang="zh-CN" sz="2800" b="1" dirty="0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800" b="1" baseline="30000" dirty="0" smtClean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0</a:t>
                </a:r>
                <a:r>
                  <a:rPr lang="en-US" altLang="zh-CN" sz="2800" b="1" dirty="0" smtClean="0"/>
                  <a:t> </a:t>
                </a:r>
                <a:r>
                  <a:rPr lang="en-US" altLang="zh-CN" sz="2800" b="1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8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800" b="1" dirty="0" smtClean="0">
                    <a:cs typeface="Arial" panose="020B0604020202020204" pitchFamily="34" charset="0"/>
                    <a:sym typeface="Symbol" panose="05050102010706020507" charset="0"/>
                  </a:rPr>
                  <a:t>→p</a:t>
                </a:r>
                <a:r>
                  <a:rPr kumimoji="1" lang="en-US" altLang="zh-TW" sz="2800" b="1" dirty="0" smtClean="0">
                    <a:sym typeface="Symbol" pitchFamily="18" charset="2"/>
                  </a:rPr>
                  <a:t></a:t>
                </a:r>
                <a:endParaRPr lang="en-US" altLang="zh-CN" sz="2800" b="1" baseline="30000" dirty="0">
                  <a:latin typeface="Symbol" panose="05050102010706020507" charset="0"/>
                  <a:cs typeface="Arial" panose="020B0604020202020204" pitchFamily="34" charset="0"/>
                  <a:sym typeface="Symbol" panose="05050102010706020507" charset="0"/>
                </a:endParaRPr>
              </a:p>
            </p:txBody>
          </p:sp>
        </mc:Choice>
        <mc:Fallback xmlns="">
          <p:sp>
            <p:nvSpPr>
              <p:cNvPr id="4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0"/>
                <a:ext cx="9361040" cy="897469"/>
              </a:xfrm>
              <a:prstGeom prst="rect">
                <a:avLst/>
              </a:prstGeom>
              <a:blipFill rotWithShape="0">
                <a:blip r:embed="rId2"/>
                <a:stretch>
                  <a:fillRect t="-68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5994944" y="1328626"/>
            <a:ext cx="2173236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en-US" altLang="zh-CN" sz="1687" b="1" dirty="0" smtClean="0">
                <a:solidFill>
                  <a:srgbClr val="FF0000"/>
                </a:solidFill>
              </a:rPr>
              <a:t>PRD,111102(R)</a:t>
            </a:r>
            <a:r>
              <a:rPr lang="zh-CN" altLang="en-US" sz="1687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87" b="1" dirty="0" smtClean="0">
                <a:solidFill>
                  <a:srgbClr val="FF0000"/>
                </a:solidFill>
              </a:rPr>
              <a:t>(2017)</a:t>
            </a:r>
            <a:endParaRPr lang="zh-CN" altLang="en-US" sz="1687" b="1" dirty="0">
              <a:solidFill>
                <a:srgbClr val="FF000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040" y="922501"/>
            <a:ext cx="2812904" cy="22695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36" y="1019772"/>
            <a:ext cx="2941058" cy="4181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98591" y="1066148"/>
                <a:ext cx="1713169" cy="369332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dirty="0">
                    <a:solidFill>
                      <a:srgbClr val="0000FF"/>
                    </a:solidFill>
                    <a:sym typeface="Symbol" pitchFamily="18" charset="2"/>
                  </a:rPr>
                  <a:t></a:t>
                </a:r>
                <a:r>
                  <a:rPr kumimoji="1" lang="en-US" altLang="zh-TW" dirty="0">
                    <a:solidFill>
                      <a:srgbClr val="0000FF"/>
                    </a:solidFill>
                  </a:rPr>
                  <a:t> </a:t>
                </a:r>
                <a:r>
                  <a:rPr kumimoji="1" lang="en-US" altLang="zh-TW" dirty="0" smtClean="0">
                    <a:solidFill>
                      <a:srgbClr val="0000FF"/>
                    </a:solidFill>
                  </a:rPr>
                  <a:t>p</a:t>
                </a:r>
                <a:r>
                  <a:rPr kumimoji="1" lang="en-US" altLang="zh-TW" b="1" dirty="0" smtClean="0">
                    <a:solidFill>
                      <a:srgbClr val="0000FF"/>
                    </a:solidFill>
                    <a:sym typeface="Symbol" pitchFamily="18" charset="2"/>
                  </a:rPr>
                  <a:t></a:t>
                </a:r>
                <a:r>
                  <a:rPr kumimoji="1" lang="en-US" altLang="zh-CN" b="1" dirty="0" smtClean="0">
                    <a:solidFill>
                      <a:srgbClr val="0000FF"/>
                    </a:solidFill>
                    <a:sym typeface="Symbol" pitchFamily="18" charset="2"/>
                  </a:rPr>
                  <a:t>(</a:t>
                </a:r>
                <a:r>
                  <a:rPr kumimoji="1" lang="en-US" altLang="zh-TW" b="1" dirty="0" smtClean="0">
                    <a:solidFill>
                      <a:srgbClr val="0000FF"/>
                    </a:solidFill>
                    <a:sym typeface="Symbol" pitchFamily="18" charset="2"/>
                  </a:rPr>
                  <a:t></a:t>
                </a:r>
                <a:r>
                  <a:rPr kumimoji="1" lang="zh-CN" altLang="en-US" b="1" dirty="0" smtClean="0">
                    <a:solidFill>
                      <a:srgbClr val="0000FF"/>
                    </a:solidFill>
                    <a:sym typeface="Symbol" pitchFamily="18" charset="2"/>
                  </a:rPr>
                  <a:t>→</a:t>
                </a:r>
                <a:r>
                  <a:rPr kumimoji="1" lang="en-US" altLang="zh-CN" b="1" dirty="0" err="1" smtClean="0">
                    <a:solidFill>
                      <a:srgbClr val="0000FF"/>
                    </a:solidFill>
                    <a:sym typeface="Symbol" pitchFamily="18" charset="2"/>
                  </a:rPr>
                  <a:t>γγ</a:t>
                </a:r>
                <a:r>
                  <a:rPr kumimoji="1" lang="en-US" altLang="zh-CN" b="1" dirty="0" smtClean="0">
                    <a:solidFill>
                      <a:srgbClr val="0000FF"/>
                    </a:solidFill>
                    <a:sym typeface="Symbol" pitchFamily="18" charset="2"/>
                  </a:rPr>
                  <a:t>)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91" y="1066148"/>
                <a:ext cx="1713169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1667" r="-711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550379" y="2866073"/>
                <a:ext cx="2085517" cy="369332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dirty="0">
                    <a:solidFill>
                      <a:srgbClr val="0000FF"/>
                    </a:solidFill>
                    <a:sym typeface="Symbol" pitchFamily="18" charset="2"/>
                  </a:rPr>
                  <a:t></a:t>
                </a:r>
                <a:r>
                  <a:rPr kumimoji="1" lang="en-US" altLang="zh-TW" dirty="0">
                    <a:solidFill>
                      <a:srgbClr val="0000FF"/>
                    </a:solidFill>
                  </a:rPr>
                  <a:t> </a:t>
                </a:r>
                <a:r>
                  <a:rPr kumimoji="1" lang="en-US" altLang="zh-TW" dirty="0" smtClean="0">
                    <a:solidFill>
                      <a:srgbClr val="0000FF"/>
                    </a:solidFill>
                  </a:rPr>
                  <a:t>p</a:t>
                </a:r>
                <a:r>
                  <a:rPr kumimoji="1" lang="en-US" altLang="zh-TW" b="1" dirty="0" smtClean="0">
                    <a:solidFill>
                      <a:srgbClr val="0000FF"/>
                    </a:solidFill>
                    <a:sym typeface="Symbol" pitchFamily="18" charset="2"/>
                  </a:rPr>
                  <a:t></a:t>
                </a:r>
                <a:r>
                  <a:rPr kumimoji="1" lang="en-US" altLang="zh-CN" b="1" dirty="0" smtClean="0">
                    <a:solidFill>
                      <a:srgbClr val="0000FF"/>
                    </a:solidFill>
                    <a:sym typeface="Symbol" pitchFamily="18" charset="2"/>
                  </a:rPr>
                  <a:t>(</a:t>
                </a:r>
                <a:r>
                  <a:rPr kumimoji="1" lang="en-US" altLang="zh-TW" b="1" dirty="0" smtClean="0">
                    <a:solidFill>
                      <a:srgbClr val="0000FF"/>
                    </a:solidFill>
                    <a:sym typeface="Symbol" pitchFamily="18" charset="2"/>
                  </a:rPr>
                  <a:t></a:t>
                </a:r>
                <a:r>
                  <a:rPr kumimoji="1" lang="zh-CN" altLang="en-US" b="1" dirty="0" smtClean="0">
                    <a:solidFill>
                      <a:srgbClr val="0000FF"/>
                    </a:solidFill>
                    <a:sym typeface="Symbol" pitchFamily="18" charset="2"/>
                  </a:rPr>
                  <a:t>→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baseline="30000" dirty="0" smtClean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baseline="30000" dirty="0" smtClean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baseline="30000" dirty="0" smtClean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0</a:t>
                </a:r>
                <a:r>
                  <a:rPr kumimoji="1" lang="en-US" altLang="zh-CN" b="1" dirty="0" smtClean="0">
                    <a:solidFill>
                      <a:srgbClr val="0000FF"/>
                    </a:solidFill>
                    <a:sym typeface="Symbol" pitchFamily="18" charset="2"/>
                  </a:rPr>
                  <a:t>)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79" y="2866073"/>
                <a:ext cx="2085517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836" r="-614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3851920" y="2320660"/>
                <a:ext cx="942217" cy="326311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dirty="0">
                    <a:solidFill>
                      <a:srgbClr val="0000FF"/>
                    </a:solidFill>
                    <a:sym typeface="Symbol" pitchFamily="18" charset="2"/>
                  </a:rPr>
                  <a:t></a:t>
                </a:r>
                <a:r>
                  <a:rPr kumimoji="1" lang="en-US" altLang="zh-TW" dirty="0">
                    <a:solidFill>
                      <a:srgbClr val="0000FF"/>
                    </a:solidFill>
                  </a:rPr>
                  <a:t> </a:t>
                </a:r>
                <a:r>
                  <a:rPr kumimoji="1" lang="en-US" altLang="zh-TW" dirty="0" smtClean="0">
                    <a:solidFill>
                      <a:srgbClr val="0000FF"/>
                    </a:solidFill>
                  </a:rPr>
                  <a:t>p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="1" baseline="30000" dirty="0" smtClean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0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2320660"/>
                <a:ext cx="942217" cy="326311"/>
              </a:xfrm>
              <a:prstGeom prst="rect">
                <a:avLst/>
              </a:prstGeom>
              <a:blipFill rotWithShape="0">
                <a:blip r:embed="rId7"/>
                <a:stretch>
                  <a:fillRect t="-13208" r="-12987" b="-433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93666"/>
            <a:ext cx="9144000" cy="1304686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876256" y="4866478"/>
            <a:ext cx="1980029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r>
              <a:rPr lang="nb-NO" altLang="zh-CN" b="1" dirty="0"/>
              <a:t>arXiv:1801.08625 </a:t>
            </a:r>
            <a:endParaRPr lang="nb-NO" altLang="zh-CN" dirty="0"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44208" y="1960596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</a:rPr>
              <a:t>ST method </a:t>
            </a:r>
            <a:endParaRPr lang="en-US" altLang="zh-CN" sz="2800" dirty="0">
              <a:solidFill>
                <a:srgbClr val="0000FF"/>
              </a:solidFill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3277986" y="3317567"/>
            <a:ext cx="5881027" cy="1631073"/>
            <a:chOff x="3443058" y="3132327"/>
            <a:chExt cx="5735635" cy="15896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3443058" y="3132327"/>
                  <a:ext cx="5735635" cy="15896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21457" indent="-321457">
                    <a:buFont typeface="Arial" charset="0"/>
                    <a:buChar char="•"/>
                  </a:pPr>
                  <a:r>
                    <a:rPr lang="en-US" altLang="zh-CN" sz="2000" dirty="0">
                      <a:solidFill>
                        <a:srgbClr val="FF0000"/>
                      </a:solidFill>
                    </a:rPr>
                    <a:t>First evidence</a:t>
                  </a:r>
                  <a:r>
                    <a:rPr lang="en-US" altLang="zh-CN" sz="2000" dirty="0"/>
                    <a:t> for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>
                              <a:latin typeface="Cambria Math" charset="0"/>
                              <a:sym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zh-CN" altLang="en-US" sz="2000" b="0" i="1">
                              <a:latin typeface="Cambria Math"/>
                              <a:sym typeface="Calibri" panose="020F0502020204030204" pitchFamily="34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sz="2000" b="0" i="1">
                              <a:latin typeface="Cambria Math" panose="02040503050406030204" pitchFamily="18" charset="0"/>
                              <a:sym typeface="Calibri" panose="020F0502020204030204" pitchFamily="34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000" b="0">
                              <a:latin typeface="Cambria Math"/>
                              <a:sym typeface="Calibri" panose="020F0502020204030204" pitchFamily="34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altLang="zh-TW" sz="2000" dirty="0">
                      <a:sym typeface="Symbol" pitchFamily="18" charset="2"/>
                    </a:rPr>
                    <a:t></a:t>
                  </a:r>
                  <a:r>
                    <a:rPr kumimoji="1" lang="en-US" altLang="zh-TW" sz="2000" dirty="0"/>
                    <a:t> p</a:t>
                  </a:r>
                  <a:r>
                    <a:rPr kumimoji="1" lang="en-US" altLang="zh-TW" sz="2000" dirty="0">
                      <a:sym typeface="Symbol" pitchFamily="18" charset="2"/>
                    </a:rPr>
                    <a:t></a:t>
                  </a:r>
                  <a:r>
                    <a:rPr lang="en-US" altLang="zh-CN" sz="2000" dirty="0"/>
                    <a:t> with 4.2</a:t>
                  </a:r>
                  <a:r>
                    <a:rPr lang="en-US" altLang="zh-CN" sz="2000" dirty="0">
                      <a:sym typeface="Symbol" panose="05050102010706020507" charset="0"/>
                    </a:rPr>
                    <a:t></a:t>
                  </a:r>
                  <a:endParaRPr lang="zh-CN" altLang="en-US" sz="2000" dirty="0"/>
                </a:p>
                <a:p>
                  <a:pPr marL="321457" indent="-321457">
                    <a:buFont typeface="Arial" charset="0"/>
                    <a:buChar char="•"/>
                  </a:pPr>
                  <a:r>
                    <a:rPr lang="en-US" altLang="zh-CN" sz="2000" i="1" dirty="0" smtClean="0">
                      <a:sym typeface="Calibri" panose="020F0502020204030204" pitchFamily="34" charset="0"/>
                    </a:rPr>
                    <a:t>B</a:t>
                  </a:r>
                  <a:r>
                    <a:rPr lang="en-US" altLang="zh-CN" sz="2000" dirty="0">
                      <a:sym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>
                              <a:latin typeface="Cambria Math" charset="0"/>
                              <a:sym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zh-CN" altLang="en-US" sz="2000" i="1">
                              <a:latin typeface="Cambria Math"/>
                              <a:sym typeface="Calibri" panose="020F0502020204030204" pitchFamily="34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sym typeface="Calibri" panose="020F0502020204030204" pitchFamily="34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000">
                              <a:latin typeface="Cambria Math"/>
                              <a:sym typeface="Calibri" panose="020F0502020204030204" pitchFamily="34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altLang="zh-TW" sz="2000" dirty="0">
                      <a:sym typeface="Symbol" pitchFamily="18" charset="2"/>
                    </a:rPr>
                    <a:t></a:t>
                  </a:r>
                  <a:r>
                    <a:rPr kumimoji="1" lang="en-US" altLang="zh-TW" sz="2000" dirty="0"/>
                    <a:t> p</a:t>
                  </a:r>
                  <a:r>
                    <a:rPr kumimoji="1" lang="en-US" altLang="zh-TW" sz="2000" dirty="0">
                      <a:sym typeface="Symbol" pitchFamily="18" charset="2"/>
                    </a:rPr>
                    <a:t></a:t>
                  </a:r>
                  <a:r>
                    <a:rPr kumimoji="1" lang="en-US" altLang="zh-CN" sz="2000" dirty="0" smtClean="0">
                      <a:sym typeface="Symbol" pitchFamily="18" charset="2"/>
                    </a:rPr>
                    <a:t>)=(1.24</a:t>
                  </a:r>
                  <a:r>
                    <a:rPr lang="hr-HR" altLang="zh-CN" sz="2000" dirty="0"/>
                    <a:t>±</a:t>
                  </a:r>
                  <a:r>
                    <a:rPr kumimoji="1" lang="en-US" altLang="zh-CN" sz="2000" dirty="0" smtClean="0">
                      <a:sym typeface="Symbol" pitchFamily="18" charset="2"/>
                    </a:rPr>
                    <a:t>0.28</a:t>
                  </a:r>
                  <a:r>
                    <a:rPr lang="hr-HR" altLang="zh-CN" sz="2000" dirty="0"/>
                    <a:t>±</a:t>
                  </a:r>
                  <a:r>
                    <a:rPr kumimoji="1" lang="en-US" altLang="zh-CN" sz="2000" dirty="0" smtClean="0">
                      <a:sym typeface="Symbol" pitchFamily="18" charset="2"/>
                    </a:rPr>
                    <a:t>0.10)</a:t>
                  </a:r>
                  <a:r>
                    <a:rPr lang="en-US" altLang="zh-CN" sz="2000" dirty="0" smtClean="0"/>
                    <a:t>×10</a:t>
                  </a:r>
                  <a:r>
                    <a:rPr lang="en-US" altLang="zh-CN" sz="2000" baseline="30000" dirty="0" smtClean="0"/>
                    <a:t>-3</a:t>
                  </a:r>
                  <a:endParaRPr kumimoji="1" lang="en-US" altLang="zh-CN" sz="2000" dirty="0" smtClean="0">
                    <a:sym typeface="Symbol" pitchFamily="18" charset="2"/>
                  </a:endParaRPr>
                </a:p>
                <a:p>
                  <a:pPr marL="321457" indent="-321457">
                    <a:buFont typeface="Arial" charset="0"/>
                    <a:buChar char="•"/>
                  </a:pPr>
                  <a:r>
                    <a:rPr lang="en-US" altLang="zh-CN" sz="2000" dirty="0" smtClean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No</a:t>
                  </a:r>
                  <a:r>
                    <a:rPr lang="zh-CN" altLang="en-US" sz="2000" dirty="0" smtClean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 </a:t>
                  </a:r>
                  <a:r>
                    <a:rPr lang="en-US" altLang="zh-CN" sz="2000" dirty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signal</a:t>
                  </a:r>
                  <a:r>
                    <a:rPr lang="zh-CN" altLang="en-US" sz="2000" dirty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 </a:t>
                  </a:r>
                  <a:r>
                    <a:rPr lang="en-US" altLang="zh-CN" sz="2000" dirty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seen</a:t>
                  </a:r>
                  <a:r>
                    <a:rPr lang="zh-CN" altLang="en-US" sz="2000" dirty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 </a:t>
                  </a:r>
                  <a:r>
                    <a:rPr lang="en-US" altLang="zh-CN" sz="2000" dirty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in</a:t>
                  </a:r>
                  <a:r>
                    <a:rPr lang="zh-CN" altLang="en-US" sz="2000" dirty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>
                              <a:latin typeface="Cambria Math" charset="0"/>
                              <a:sym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zh-CN" altLang="en-US" sz="2000" b="0" i="1">
                              <a:latin typeface="Cambria Math"/>
                              <a:sym typeface="Calibri" panose="020F0502020204030204" pitchFamily="34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sz="2000" b="0" i="1">
                              <a:latin typeface="Cambria Math" panose="02040503050406030204" pitchFamily="18" charset="0"/>
                              <a:sym typeface="Calibri" panose="020F0502020204030204" pitchFamily="34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000" b="0">
                              <a:latin typeface="Cambria Math"/>
                              <a:sym typeface="Calibri" panose="020F0502020204030204" pitchFamily="34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altLang="zh-TW" sz="2000" dirty="0">
                      <a:sym typeface="Symbol" pitchFamily="18" charset="2"/>
                    </a:rPr>
                    <a:t></a:t>
                  </a:r>
                  <a:r>
                    <a:rPr kumimoji="1" lang="en-US" altLang="zh-TW" sz="2000" dirty="0"/>
                    <a:t> </a:t>
                  </a:r>
                  <a:r>
                    <a:rPr kumimoji="1" lang="en-US" altLang="zh-TW" sz="2000" dirty="0" smtClean="0"/>
                    <a:t>p</a:t>
                  </a:r>
                  <a:r>
                    <a:rPr kumimoji="1" lang="en-US" altLang="zh-CN" sz="2000" dirty="0" smtClean="0">
                      <a:sym typeface="Symbol" pitchFamily="18" charset="2"/>
                    </a:rPr>
                    <a:t>π</a:t>
                  </a:r>
                  <a:r>
                    <a:rPr kumimoji="1" lang="en-US" altLang="zh-CN" sz="2000" baseline="30000" dirty="0" smtClean="0">
                      <a:sym typeface="Symbol" pitchFamily="18" charset="2"/>
                    </a:rPr>
                    <a:t>0</a:t>
                  </a:r>
                  <a:r>
                    <a:rPr kumimoji="1" lang="en-US" altLang="zh-CN" sz="2000" dirty="0" smtClean="0">
                      <a:sym typeface="Symbol" pitchFamily="18" charset="2"/>
                    </a:rPr>
                    <a:t>,</a:t>
                  </a:r>
                  <a:r>
                    <a:rPr kumimoji="1" lang="zh-CN" altLang="en-US" sz="2000" dirty="0" smtClean="0">
                      <a:sym typeface="Symbol" pitchFamily="18" charset="2"/>
                    </a:rPr>
                    <a:t> </a:t>
                  </a:r>
                  <a:r>
                    <a:rPr lang="en-US" altLang="zh-CN" sz="2000" i="1" dirty="0" smtClean="0">
                      <a:sym typeface="Calibri" panose="020F0502020204030204" pitchFamily="34" charset="0"/>
                    </a:rPr>
                    <a:t>B</a:t>
                  </a:r>
                  <a:r>
                    <a:rPr lang="en-US" altLang="zh-CN" sz="2000" dirty="0">
                      <a:sym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>
                              <a:latin typeface="Cambria Math" charset="0"/>
                              <a:sym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zh-CN" altLang="en-US" sz="2000" i="1">
                              <a:latin typeface="Cambria Math"/>
                              <a:sym typeface="Calibri" panose="020F0502020204030204" pitchFamily="34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sym typeface="Calibri" panose="020F0502020204030204" pitchFamily="34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000">
                              <a:latin typeface="Cambria Math"/>
                              <a:sym typeface="Calibri" panose="020F0502020204030204" pitchFamily="34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altLang="zh-TW" sz="2000" dirty="0">
                      <a:sym typeface="Symbol" pitchFamily="18" charset="2"/>
                    </a:rPr>
                    <a:t></a:t>
                  </a:r>
                  <a:r>
                    <a:rPr kumimoji="1" lang="en-US" altLang="zh-TW" sz="2000" dirty="0"/>
                    <a:t> p</a:t>
                  </a:r>
                  <a:r>
                    <a:rPr lang="en-US" altLang="zh-CN" sz="2000" dirty="0">
                      <a:latin typeface="Symbol" panose="05050102010706020507" charset="0"/>
                      <a:cs typeface="Arial" panose="020B0604020202020204" pitchFamily="34" charset="0"/>
                      <a:sym typeface="Symbol" panose="05050102010706020507" charset="0"/>
                    </a:rPr>
                    <a:t>p</a:t>
                  </a:r>
                  <a:r>
                    <a:rPr lang="en-US" altLang="zh-CN" sz="2000" baseline="30000" dirty="0">
                      <a:latin typeface="Symbol" panose="05050102010706020507" charset="0"/>
                      <a:cs typeface="Arial" panose="020B0604020202020204" pitchFamily="34" charset="0"/>
                      <a:sym typeface="Symbol" panose="05050102010706020507" charset="0"/>
                    </a:rPr>
                    <a:t>0</a:t>
                  </a:r>
                  <a:r>
                    <a:rPr kumimoji="1" lang="en-US" altLang="zh-CN" sz="2000" dirty="0">
                      <a:sym typeface="Symbol" pitchFamily="18" charset="2"/>
                    </a:rPr>
                    <a:t>)&lt;</a:t>
                  </a:r>
                  <a:r>
                    <a:rPr kumimoji="1" lang="en-US" altLang="zh-CN" sz="2000" dirty="0" smtClean="0">
                      <a:sym typeface="Symbol" pitchFamily="18" charset="2"/>
                    </a:rPr>
                    <a:t>2.7</a:t>
                  </a:r>
                  <a:r>
                    <a:rPr lang="en-US" altLang="zh-CN" sz="2000" dirty="0" smtClean="0"/>
                    <a:t>×10</a:t>
                  </a:r>
                  <a:r>
                    <a:rPr lang="en-US" altLang="zh-CN" sz="2000" baseline="30000" dirty="0" smtClean="0"/>
                    <a:t>-4</a:t>
                  </a:r>
                </a:p>
                <a:p>
                  <a:pPr marL="321457" indent="-321457">
                    <a:buFont typeface="Arial" charset="0"/>
                    <a:buChar char="•"/>
                  </a:pPr>
                  <a:endParaRPr lang="en-US" altLang="zh-CN" sz="2000" baseline="30000" dirty="0">
                    <a:latin typeface="Humnst777 BT" panose="020B0603030504020204" charset="0"/>
                    <a:cs typeface="Arial" panose="020B0604020202020204" pitchFamily="34" charset="0"/>
                    <a:sym typeface="+mn-ea"/>
                  </a:endParaRPr>
                </a:p>
                <a:p>
                  <a:pPr marL="321457" indent="-321457">
                    <a:buFont typeface="Arial" charset="0"/>
                    <a:buChar char="•"/>
                  </a:pPr>
                  <a:r>
                    <a:rPr lang="en-US" altLang="zh-CN" sz="2000" baseline="30000" dirty="0" smtClean="0">
                      <a:latin typeface="Humnst777 BT" panose="020B0603030504020204" charset="0"/>
                      <a:cs typeface="Arial" panose="020B0604020202020204" pitchFamily="34" charset="0"/>
                      <a:sym typeface="+mn-ea"/>
                    </a:rPr>
                    <a:t>d</a:t>
                  </a:r>
                  <a:endParaRPr lang="en-US" altLang="zh-CN" sz="2000" baseline="30000" dirty="0">
                    <a:latin typeface="Humnst777 BT" panose="020B0603030504020204" charset="0"/>
                    <a:cs typeface="Arial" panose="020B0604020202020204" pitchFamily="34" charset="0"/>
                    <a:sym typeface="+mn-ea"/>
                  </a:endParaRPr>
                </a:p>
                <a:p>
                  <a:pPr marL="321457" indent="-321457">
                    <a:buFont typeface="Arial" charset="0"/>
                    <a:buChar char="•"/>
                  </a:pPr>
                  <a:endParaRPr lang="en-US" altLang="zh-CN" sz="1600" baseline="30000" dirty="0">
                    <a:latin typeface="Humnst777 BT" panose="020B0603030504020204" charset="0"/>
                    <a:cs typeface="Arial" panose="020B0604020202020204" pitchFamily="34" charset="0"/>
                    <a:sym typeface="+mn-ea"/>
                  </a:endParaRPr>
                </a:p>
              </p:txBody>
            </p:sp>
          </mc:Choice>
          <mc:Fallback xmlns=""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3058" y="3132327"/>
                  <a:ext cx="5735635" cy="158960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934" t="-22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92120" y="4119134"/>
              <a:ext cx="3986876" cy="364347"/>
            </a:xfrm>
            <a:prstGeom prst="rect">
              <a:avLst/>
            </a:prstGeom>
          </p:spPr>
        </p:pic>
      </p:grp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19E524-91EE-5C48-B0EA-823285E193F6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408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9760" y="-450"/>
            <a:ext cx="8229600" cy="8239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5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6" name="Text Box 7"/>
              <p:cNvSpPr txBox="1">
                <a:spLocks noChangeArrowheads="1"/>
              </p:cNvSpPr>
              <p:nvPr/>
            </p:nvSpPr>
            <p:spPr bwMode="auto">
              <a:xfrm>
                <a:off x="459760" y="692696"/>
                <a:ext cx="8176624" cy="5769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Wingdings" panose="05000000000000000000" pitchFamily="2" charset="2"/>
                  <a:buChar char="n"/>
                </a:pPr>
                <a:r>
                  <a:rPr lang="en-US" altLang="zh-CN" sz="3200" b="1" dirty="0" smtClean="0">
                    <a:solidFill>
                      <a:srgbClr val="0000CC"/>
                    </a:solidFill>
                    <a:latin typeface="+mn-lt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Introduction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to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the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lightest charm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baryon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zh-CN" altLang="en-US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altLang="zh-CN" sz="2400" b="0" dirty="0" smtClean="0">
                  <a:solidFill>
                    <a:srgbClr val="0000FF"/>
                  </a:solidFill>
                  <a:latin typeface="+mn-lt"/>
                  <a:ea typeface="Times New Roman" charset="0"/>
                  <a:cs typeface="Times New Roman" charset="0"/>
                  <a:sym typeface="Calibri" panose="020F0502020204030204" pitchFamily="34" charset="0"/>
                </a:endParaRPr>
              </a:p>
              <a:p>
                <a:pPr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Wingdings" panose="05000000000000000000" pitchFamily="2" charset="2"/>
                  <a:buChar char="n"/>
                </a:pP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BESIII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results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on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its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production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and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decays</a:t>
                </a:r>
              </a:p>
              <a:p>
                <a:pPr lv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Wingdings" charset="2"/>
                  <a:buChar char="l"/>
                </a:pPr>
                <a:r>
                  <a:rPr lang="en-US" altLang="zh-CN" sz="2400" dirty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hadronic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decays</a:t>
                </a:r>
              </a:p>
              <a:p>
                <a:pPr lvl="2">
                  <a:buClr>
                    <a:schemeClr val="tx1"/>
                  </a:buClr>
                  <a:buFont typeface="Wingdings" charset="2"/>
                  <a:buChar char="p"/>
                </a:pP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:r>
                  <a:rPr kumimoji="1" lang="en-US" altLang="zh-CN" sz="1400" dirty="0" err="1">
                    <a:latin typeface="Times New Roman" charset="0"/>
                    <a:ea typeface="Times New Roman" charset="0"/>
                    <a:cs typeface="Times New Roman" charset="0"/>
                  </a:rPr>
                  <a:t>pK</a:t>
                </a:r>
                <a:r>
                  <a:rPr kumimoji="1" lang="en-US" altLang="zh-CN" sz="14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π</a:t>
                </a:r>
                <a:r>
                  <a:rPr kumimoji="1" lang="en-US" altLang="zh-CN" sz="14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+11hadronic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modes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:PRL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116,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052001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(2016)</a:t>
                </a:r>
              </a:p>
              <a:p>
                <a:pPr lvl="2">
                  <a:buClr>
                    <a:schemeClr val="tx1"/>
                  </a:buClr>
                  <a:buFont typeface="Wingdings" charset="2"/>
                  <a:buChar char="p"/>
                </a:pPr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BF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:r>
                  <a:rPr kumimoji="1" lang="en-US" altLang="zh-CN" sz="1400" dirty="0" err="1">
                    <a:latin typeface="Times New Roman" charset="0"/>
                    <a:ea typeface="Times New Roman" charset="0"/>
                    <a:cs typeface="Times New Roman" charset="0"/>
                  </a:rPr>
                  <a:t>pK</a:t>
                </a:r>
                <a:r>
                  <a:rPr kumimoji="1" lang="en-US" altLang="zh-CN" sz="1400" baseline="30000" dirty="0" err="1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1400" dirty="0" err="1">
                    <a:latin typeface="Times New Roman" charset="0"/>
                    <a:ea typeface="Times New Roman" charset="0"/>
                    <a:cs typeface="Times New Roman" charset="0"/>
                  </a:rPr>
                  <a:t>K</a:t>
                </a:r>
                <a:r>
                  <a:rPr kumimoji="1" lang="en-US" altLang="zh-CN" sz="14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, pπ</a:t>
                </a:r>
                <a:r>
                  <a:rPr kumimoji="1" lang="en-US" altLang="zh-CN" sz="14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π</a:t>
                </a:r>
                <a:r>
                  <a:rPr kumimoji="1" lang="en-US" altLang="zh-CN" sz="14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   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:PRL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117,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232002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(2016)</a:t>
                </a:r>
              </a:p>
              <a:p>
                <a:pPr lvl="2">
                  <a:buClr>
                    <a:schemeClr val="tx1"/>
                  </a:buClr>
                  <a:buFont typeface="Wingdings" charset="2"/>
                  <a:buChar char="p"/>
                </a:pP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:r>
                  <a:rPr kumimoji="1" lang="en-US" altLang="zh-CN" sz="1400" dirty="0" err="1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nK</a:t>
                </a:r>
                <a:r>
                  <a:rPr kumimoji="1" lang="en-US" altLang="zh-CN" sz="1400" baseline="-25000" dirty="0" err="1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π</a:t>
                </a:r>
                <a:r>
                  <a:rPr kumimoji="1" lang="en-US" altLang="zh-CN" sz="1400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          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:PRL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118,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12001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(2017)</a:t>
                </a:r>
              </a:p>
              <a:p>
                <a:pPr lvl="2">
                  <a:buClr>
                    <a:schemeClr val="tx1"/>
                  </a:buClr>
                  <a:buFont typeface="Wingdings" charset="2"/>
                  <a:buChar char="p"/>
                </a:pP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BF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:r>
                  <a:rPr kumimoji="1" lang="en-US" altLang="zh-CN" sz="1400" dirty="0" err="1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pη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pπ</a:t>
                </a:r>
                <a:r>
                  <a:rPr kumimoji="1" lang="en-US" altLang="zh-CN" sz="1400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        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:PRD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95,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111102(R)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(2017)</a:t>
                </a:r>
              </a:p>
              <a:p>
                <a:pPr lvl="2">
                  <a:buClr>
                    <a:schemeClr val="tx1"/>
                  </a:buClr>
                  <a:buFont typeface="Wingdings" charset="2"/>
                  <a:buChar char="p"/>
                </a:pP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400" dirty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Σ</m:t>
                        </m:r>
                      </m:e>
                      <m:sup>
                        <m:r>
                          <a:rPr lang="en-US" altLang="zh-CN" sz="1400" dirty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π</a:t>
                </a:r>
                <a:r>
                  <a:rPr kumimoji="1" lang="en-US" altLang="zh-CN" sz="1400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π</a:t>
                </a:r>
                <a:r>
                  <a:rPr kumimoji="1" lang="en-US" altLang="zh-CN" sz="1400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π</a:t>
                </a:r>
                <a:r>
                  <a:rPr kumimoji="1" lang="en-US" altLang="zh-CN" sz="1400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   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lang="is-I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PLB</a:t>
                </a:r>
                <a:r>
                  <a:rPr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is-I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772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is-I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388 (2017) </a:t>
                </a:r>
              </a:p>
              <a:p>
                <a:pPr lvl="2">
                  <a:buClr>
                    <a:schemeClr val="tx1"/>
                  </a:buClr>
                  <a:buFont typeface="Wingdings" charset="2"/>
                  <a:buChar char="p"/>
                </a:pP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lang="en-US" altLang="zh-CN" sz="140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p>
                        <m: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(∗)</m:t>
                        </m:r>
                        <m: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K</m:t>
                        </m:r>
                      </m:e>
                      <m:sup>
                        <m:r>
                          <a:rPr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    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lang="is-I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PLB</a:t>
                </a:r>
                <a:r>
                  <a:rPr lang="zh-CN" altLang="en-US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783,200</a:t>
                </a:r>
                <a:r>
                  <a:rPr lang="zh-CN" altLang="en-US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(2018)</a:t>
                </a:r>
                <a:endParaRPr lang="en-US" altLang="zh-CN" sz="1400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Wingdings" charset="2"/>
                  <a:buChar char="l"/>
                </a:pPr>
                <a:r>
                  <a:rPr lang="en-US" altLang="zh-CN" sz="2400" dirty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semi-</a:t>
                </a:r>
                <a:r>
                  <a:rPr lang="en-US" altLang="zh-CN" sz="2400" dirty="0" err="1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leptonic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decay</a:t>
                </a:r>
                <a:endParaRPr lang="en-US" altLang="zh-CN" sz="2400" dirty="0">
                  <a:solidFill>
                    <a:srgbClr val="0000FF"/>
                  </a:solidFill>
                  <a:latin typeface="+mn-lt"/>
                  <a:ea typeface="Times New Roman" charset="0"/>
                  <a:cs typeface="Times New Roman" charset="0"/>
                </a:endParaRPr>
              </a:p>
              <a:p>
                <a:pPr lvl="2">
                  <a:buClr>
                    <a:schemeClr val="tx1"/>
                  </a:buClr>
                  <a:buFont typeface="Wingdings" charset="2"/>
                  <a:buChar char="p"/>
                </a:pP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 b="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b="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 b="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 sz="1400" b="0" i="1"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Λ</m:t>
                    </m:r>
                  </m:oMath>
                </a14:m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sz="14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1400" b="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400" b="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             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:PRL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115,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221805(2015)</a:t>
                </a:r>
              </a:p>
              <a:p>
                <a:pPr lvl="2">
                  <a:buClr>
                    <a:schemeClr val="tx1"/>
                  </a:buClr>
                  <a:buFont typeface="Wingdings" charset="2"/>
                  <a:buChar char="p"/>
                </a:pP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 b="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b="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 b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 sz="1400" b="0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Λ</m:t>
                    </m:r>
                  </m:oMath>
                </a14:m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μ</a:t>
                </a:r>
                <a:r>
                  <a:rPr kumimoji="1" lang="en-US" altLang="zh-CN" sz="1400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1400" b="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400" b="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        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PLB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767,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42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(2017</a:t>
                </a: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endParaRPr lang="en-US" altLang="zh-CN" sz="2400" dirty="0" smtClean="0">
                  <a:solidFill>
                    <a:srgbClr val="0000FF"/>
                  </a:solidFill>
                  <a:latin typeface="+mn-lt"/>
                  <a:ea typeface="Times New Roman" charset="0"/>
                  <a:cs typeface="Times New Roman" charset="0"/>
                </a:endParaRPr>
              </a:p>
              <a:p>
                <a:pPr lv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Wingdings" charset="2"/>
                  <a:buChar char="l"/>
                </a:pP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inclusive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decay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zh-CN" altLang="en-US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 sz="2400" b="0" i="0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Λ</m:t>
                    </m:r>
                  </m:oMath>
                </a14:m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+X</a:t>
                </a:r>
              </a:p>
              <a:p>
                <a:pPr lvl="2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charset="2"/>
                  <a:buChar char="p"/>
                </a:pP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kumimoji="1" lang="zh-CN" altLang="en-US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kumimoji="1" lang="en-US" altLang="zh-CN" sz="14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14:m>
                  <m:oMath xmlns:m="http://schemas.openxmlformats.org/officeDocument/2006/math">
                    <m:r>
                      <a:rPr kumimoji="1" lang="zh-CN" altLang="en-US" sz="140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𝚲</m:t>
                    </m:r>
                  </m:oMath>
                </a14:m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X)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              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kumimoji="1" lang="is-IS" altLang="zh-CN" sz="1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PRL</a:t>
                </a:r>
                <a:r>
                  <a:rPr kumimoji="1" lang="zh-CN" altLang="en-US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121,</a:t>
                </a:r>
                <a:r>
                  <a:rPr kumimoji="1" lang="zh-CN" altLang="en-US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062003(2018)</a:t>
                </a:r>
                <a:endPara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2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charset="2"/>
                  <a:buChar char="p"/>
                </a:pP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kumimoji="1" lang="zh-CN" altLang="en-US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kumimoji="1" lang="en-US" altLang="zh-CN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14:m>
                  <m:oMath xmlns:m="http://schemas.openxmlformats.org/officeDocument/2006/math">
                    <m:r>
                      <a:rPr kumimoji="1" lang="en-US" altLang="zh-CN" sz="1400" b="0" i="1" dirty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𝑒</m:t>
                    </m:r>
                  </m:oMath>
                </a14:m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) 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                </a:t>
                </a:r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kumimoji="1" lang="zh-CN" altLang="en-US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arXiv</a:t>
                </a:r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kumimoji="1" lang="zh-CN" altLang="en-US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is-I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1805.09060</a:t>
                </a:r>
                <a:endParaRPr kumimoji="1" lang="is-IS" altLang="zh-CN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2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charset="2"/>
                  <a:buChar char="p"/>
                </a:pPr>
                <a:endPara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Wingdings" charset="2"/>
                  <a:buChar char="l"/>
                </a:pP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400" b="0" i="0" smtClean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pair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cross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section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kumimoji="1" lang="zh-CN" altLang="en-US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PRL</a:t>
                </a:r>
                <a:r>
                  <a:rPr kumimoji="1" lang="zh-CN" altLang="en-US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120,132001(2018</a:t>
                </a:r>
                <a:r>
                  <a:rPr kumimoji="1" lang="en-US" altLang="zh-CN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en-US" altLang="zh-CN" sz="2400" dirty="0" smtClean="0">
                  <a:solidFill>
                    <a:srgbClr val="0000FF"/>
                  </a:solidFill>
                  <a:latin typeface="+mn-lt"/>
                  <a:ea typeface="Times New Roman" charset="0"/>
                  <a:cs typeface="Times New Roman" charset="0"/>
                </a:endParaRPr>
              </a:p>
              <a:p>
                <a:pPr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Wingdings" panose="05000000000000000000" pitchFamily="2" charset="2"/>
                  <a:buChar char="n"/>
                </a:pP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Summary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&amp;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+mn-lt"/>
                    <a:ea typeface="Times New Roman" charset="0"/>
                    <a:cs typeface="Times New Roman" charset="0"/>
                  </a:rPr>
                  <a:t>prospect</a:t>
                </a:r>
                <a:endParaRPr lang="en-US" altLang="zh-CN" sz="2400" dirty="0">
                  <a:solidFill>
                    <a:srgbClr val="0000FF"/>
                  </a:solidFill>
                  <a:latin typeface="+mn-lt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12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760" y="692696"/>
                <a:ext cx="8176624" cy="5769465"/>
              </a:xfrm>
              <a:prstGeom prst="rect">
                <a:avLst/>
              </a:prstGeom>
              <a:blipFill rotWithShape="0">
                <a:blip r:embed="rId2"/>
                <a:stretch>
                  <a:fillRect l="-969" b="-1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922D-D913-4569-A8D7-E4A402926DB6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4B3BA6-C00F-CA48-8D31-755DE3A9BD2E}" type="datetime1">
              <a:rPr lang="zh-CN" altLang="en-US" smtClean="0"/>
              <a:t>2018/11/10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8284553"/>
      </p:ext>
    </p:extLst>
  </p:cSld>
  <p:clrMapOvr>
    <a:masterClrMapping/>
  </p:clrMapOvr>
  <p:transition advTm="2121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2051" y="1579049"/>
            <a:ext cx="4231455" cy="309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1630614"/>
            <a:ext cx="4139952" cy="30934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 txBox="1">
                <a:spLocks/>
              </p:cNvSpPr>
              <p:nvPr/>
            </p:nvSpPr>
            <p:spPr>
              <a:xfrm>
                <a:off x="107504" y="0"/>
                <a:ext cx="8919991" cy="89746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152">
                  <a:defRPr sz="63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altLang="zh-CN" sz="3600" dirty="0" smtClean="0">
                    <a:solidFill>
                      <a:srgbClr val="FF0000"/>
                    </a:solidFill>
                    <a:ea typeface="黑体" pitchFamily="49" charset="-122"/>
                  </a:rPr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 smtClean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3600" b="0" i="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6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3600" b="0" i="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3600" dirty="0" smtClean="0">
                    <a:solidFill>
                      <a:srgbClr val="FF0000"/>
                    </a:solidFill>
                    <a:ea typeface="黑体" pitchFamily="49" charset="-122"/>
                    <a:sym typeface="Wingdings" pitchFamily="2" charset="2"/>
                  </a:rPr>
                  <a:t></a:t>
                </a:r>
                <a:r>
                  <a:rPr lang="en-US" altLang="zh-CN" sz="3600" dirty="0">
                    <a:solidFill>
                      <a:srgbClr val="FF0000"/>
                    </a:solidFill>
                    <a:ea typeface="黑体" pitchFamily="49" charset="-122"/>
                    <a:sym typeface="Wingdings" pitchFamily="2" charset="2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altLang="zh-CN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3600" dirty="0">
                    <a:solidFill>
                      <a:srgbClr val="FF0000"/>
                    </a:solidFill>
                    <a:latin typeface="Symbol" pitchFamily="18" charset="2"/>
                    <a:ea typeface="黑体" pitchFamily="49" charset="-122"/>
                    <a:sym typeface="Wingdings" pitchFamily="2" charset="2"/>
                  </a:rPr>
                  <a:t>p</a:t>
                </a:r>
                <a:r>
                  <a:rPr lang="en-US" altLang="zh-CN" sz="3600" baseline="30000" dirty="0">
                    <a:solidFill>
                      <a:srgbClr val="FF0000"/>
                    </a:solidFill>
                    <a:latin typeface="Symbol" pitchFamily="18" charset="2"/>
                    <a:ea typeface="黑体" pitchFamily="49" charset="-122"/>
                    <a:sym typeface="Wingdings" pitchFamily="2" charset="2"/>
                  </a:rPr>
                  <a:t>+</a:t>
                </a:r>
                <a:endParaRPr lang="zh-CN" altLang="en-US" sz="3600" baseline="30000" dirty="0">
                  <a:solidFill>
                    <a:srgbClr val="FF0000"/>
                  </a:solidFill>
                  <a:latin typeface="Symbol" pitchFamily="18" charset="2"/>
                  <a:ea typeface="黑体" pitchFamily="49" charset="-122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4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0"/>
                <a:ext cx="8919991" cy="897469"/>
              </a:xfrm>
              <a:prstGeom prst="rect">
                <a:avLst/>
              </a:prstGeom>
              <a:blipFill rotWithShape="0">
                <a:blip r:embed="rId4"/>
                <a:stretch>
                  <a:fillRect t="-108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2771800" y="1565867"/>
            <a:ext cx="2173236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en-US" altLang="zh-CN" sz="1687" b="1" dirty="0" smtClean="0">
                <a:solidFill>
                  <a:srgbClr val="FF0000"/>
                </a:solidFill>
              </a:rPr>
              <a:t>PRL,118,112001(2017)</a:t>
            </a:r>
            <a:endParaRPr lang="zh-CN" altLang="en-US" sz="1687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194891" y="4683078"/>
                <a:ext cx="8763506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1400" dirty="0" smtClean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Peaking</a:t>
                </a:r>
                <a:r>
                  <a:rPr lang="zh-CN" altLang="en-US" sz="1400" dirty="0" smtClean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background</a:t>
                </a:r>
                <a:r>
                  <a:rPr lang="zh-CN" altLang="en-US" sz="1400" dirty="0" smtClean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from</a:t>
                </a:r>
                <a:r>
                  <a:rPr lang="zh-CN" altLang="en-US" sz="1400" dirty="0" smtClean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40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sz="1400" dirty="0">
                    <a:solidFill>
                      <a:srgbClr val="0000FF"/>
                    </a:solidFill>
                    <a:sym typeface="Symbol" pitchFamily="18" charset="2"/>
                  </a:rPr>
                  <a:t></a:t>
                </a:r>
                <a:r>
                  <a:rPr lang="en-US" altLang="zh-CN" sz="1400" b="1" dirty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</a:t>
                </a:r>
                <a:r>
                  <a:rPr lang="en-US" altLang="zh-CN" sz="1400" b="1" baseline="30000" dirty="0">
                    <a:solidFill>
                      <a:srgbClr val="0000FF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kumimoji="1" lang="en-US" altLang="zh-CN" sz="1400" b="1" dirty="0">
                    <a:solidFill>
                      <a:srgbClr val="0000FF"/>
                    </a:solidFill>
                    <a:sym typeface="Symbol" pitchFamily="18" charset="2"/>
                  </a:rPr>
                  <a:t> (</a:t>
                </a:r>
                <a:r>
                  <a:rPr kumimoji="1" lang="zh-CN" altLang="en-US" sz="1400" b="1" dirty="0">
                    <a:solidFill>
                      <a:srgbClr val="0000FF"/>
                    </a:solidFill>
                    <a:sym typeface="Symbol" pitchFamily="18" charset="2"/>
                  </a:rPr>
                  <a:t>→</a:t>
                </a:r>
                <a:r>
                  <a:rPr kumimoji="1" lang="en-US" altLang="zh-CN" sz="1400" b="1" dirty="0">
                    <a:solidFill>
                      <a:srgbClr val="0000FF"/>
                    </a:solidFill>
                    <a:sym typeface="Symbol" pitchFamily="18" charset="2"/>
                  </a:rPr>
                  <a:t>n</a:t>
                </a:r>
                <a:r>
                  <a:rPr lang="en-US" altLang="zh-CN" sz="1400" b="1" dirty="0">
                    <a:solidFill>
                      <a:srgbClr val="0000FF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400" b="1" baseline="30000" dirty="0">
                    <a:solidFill>
                      <a:srgbClr val="0000FF"/>
                    </a:solidFill>
                    <a:latin typeface="Symbol" panose="05050102010706020507" charset="0"/>
                    <a:sym typeface="+mn-ea"/>
                  </a:rPr>
                  <a:t>+</a:t>
                </a:r>
                <a:r>
                  <a:rPr kumimoji="1" lang="en-US" altLang="zh-CN" sz="1400" b="1" dirty="0">
                    <a:solidFill>
                      <a:srgbClr val="0000FF"/>
                    </a:solidFill>
                    <a:sym typeface="Symbol" pitchFamily="18" charset="2"/>
                  </a:rPr>
                  <a:t>) </a:t>
                </a:r>
                <a:r>
                  <a:rPr lang="en-US" altLang="zh-CN" sz="1400" b="1" dirty="0" err="1" smtClean="0">
                    <a:solidFill>
                      <a:srgbClr val="0000FF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400" b="1" baseline="30000" dirty="0" err="1" smtClean="0">
                    <a:solidFill>
                      <a:srgbClr val="0000FF"/>
                    </a:solidFill>
                    <a:latin typeface="Symbol" panose="05050102010706020507" charset="0"/>
                    <a:sym typeface="+mn-ea"/>
                  </a:rPr>
                  <a:t>+</a:t>
                </a:r>
                <a:r>
                  <a:rPr lang="en-US" altLang="zh-CN" sz="1400" b="1" dirty="0" err="1" smtClean="0">
                    <a:solidFill>
                      <a:srgbClr val="0000FF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400" b="1" baseline="30000" dirty="0" smtClean="0">
                    <a:solidFill>
                      <a:srgbClr val="0000FF"/>
                    </a:solidFill>
                    <a:latin typeface="Symbol" panose="05050102010706020507" charset="0"/>
                    <a:sym typeface="+mn-ea"/>
                  </a:rPr>
                  <a:t>-</a:t>
                </a:r>
                <a:endParaRPr lang="en-US" altLang="zh-CN" sz="1400" b="1" baseline="30000" dirty="0">
                  <a:solidFill>
                    <a:srgbClr val="0000FF"/>
                  </a:solidFill>
                  <a:latin typeface="Symbol" panose="05050102010706020507" charset="0"/>
                  <a:sym typeface="+mn-ea"/>
                </a:endParaRP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sz="1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2-D</a:t>
                </a:r>
                <a:r>
                  <a:rPr lang="zh-CN" altLang="en-US" sz="1400" b="1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fitting</a:t>
                </a:r>
                <a:r>
                  <a:rPr lang="zh-CN" altLang="en-US" sz="1400" b="1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extract</a:t>
                </a:r>
                <a:r>
                  <a:rPr lang="zh-CN" altLang="en-US" sz="1400" b="1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83±11 </a:t>
                </a:r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net </a:t>
                </a:r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signals</a:t>
                </a:r>
                <a:r>
                  <a:rPr lang="zh-CN" altLang="en-US" sz="1400" b="1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=&gt;</a:t>
                </a:r>
                <a:r>
                  <a:rPr lang="zh-CN" altLang="en-US" sz="1400" b="1" dirty="0" smtClean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altLang="zh-CN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Wingdings" panose="05000000000000000000" pitchFamily="2" charset="2"/>
                  </a:rPr>
                  <a:t>p</a:t>
                </a:r>
                <a:r>
                  <a:rPr lang="en-US" altLang="zh-CN" sz="14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+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]=(1.82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0.230.11</a:t>
                </a:r>
                <a:r>
                  <a:rPr lang="en-US" altLang="zh-CN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)%</a:t>
                </a: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B[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400" b="1" dirty="0" smtClean="0">
                    <a:solidFill>
                      <a:schemeClr val="tx1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Wingdings" panose="05000000000000000000" pitchFamily="2" charset="2"/>
                  </a:rPr>
                  <a:t>p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+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]/</a:t>
                </a:r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B[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altLang="zh-CN" sz="1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p</a:t>
                </a:r>
                <a:r>
                  <a:rPr lang="en-US" altLang="zh-CN" sz="14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K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-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Wingdings" panose="05000000000000000000" pitchFamily="2" charset="2"/>
                  </a:rPr>
                  <a:t>p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+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]=0.62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</a:t>
                </a:r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0.09; </a:t>
                </a:r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B[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400" b="1" dirty="0" smtClean="0">
                    <a:solidFill>
                      <a:schemeClr val="tx1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Wingdings" panose="05000000000000000000" pitchFamily="2" charset="2"/>
                  </a:rPr>
                  <a:t>p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+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]/B[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p</a:t>
                </a:r>
                <a:r>
                  <a:rPr lang="en-US" altLang="zh-CN" sz="1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K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0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Wingdings" panose="05000000000000000000" pitchFamily="2" charset="2"/>
                  </a:rPr>
                  <a:t>p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0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]=0.97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</a:t>
                </a:r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0.16</a:t>
                </a: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charset="0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A </a:t>
                </a:r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test </a:t>
                </a:r>
                <a:r>
                  <a:rPr lang="en-US" altLang="zh-CN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of</a:t>
                </a:r>
                <a:r>
                  <a:rPr lang="zh-CN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 </a:t>
                </a:r>
                <a:r>
                  <a:rPr lang="en-US" altLang="zh-CN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final </a:t>
                </a:r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state interactions and isospin </a:t>
                </a:r>
                <a:r>
                  <a:rPr lang="en-US" altLang="zh-CN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symmetry </a:t>
                </a:r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in the charmed baryon </a:t>
                </a:r>
                <a:r>
                  <a:rPr lang="en-US" altLang="zh-CN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sector.</a:t>
                </a:r>
                <a:r>
                  <a:rPr lang="en-US" altLang="zh-CN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[</a:t>
                </a:r>
                <a:r>
                  <a:rPr lang="zh-CN" altLang="en-US" sz="1400" dirty="0">
                    <a:solidFill>
                      <a:srgbClr val="FF0000"/>
                    </a:solidFill>
                    <a:sym typeface="+mn-ea"/>
                  </a:rPr>
                  <a:t>PRD93</a:t>
                </a:r>
                <a:r>
                  <a:rPr lang="en-US" altLang="zh-CN" sz="1400" dirty="0">
                    <a:solidFill>
                      <a:srgbClr val="FF0000"/>
                    </a:solidFill>
                    <a:sym typeface="+mn-ea"/>
                  </a:rPr>
                  <a:t>,</a:t>
                </a:r>
                <a:r>
                  <a:rPr lang="zh-CN" altLang="en-US" sz="1400" dirty="0">
                    <a:solidFill>
                      <a:srgbClr val="FF0000"/>
                    </a:solidFill>
                    <a:sym typeface="+mn-ea"/>
                  </a:rPr>
                  <a:t> 056008 </a:t>
                </a:r>
                <a:r>
                  <a:rPr lang="en-US" altLang="zh-CN" sz="1400" dirty="0">
                    <a:solidFill>
                      <a:srgbClr val="FF0000"/>
                    </a:solidFill>
                    <a:sym typeface="+mn-ea"/>
                  </a:rPr>
                  <a:t>(2016)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] </a:t>
                </a:r>
                <a:endParaRPr lang="en-US" altLang="zh-CN" sz="1400" b="1" dirty="0">
                  <a:solidFill>
                    <a:srgbClr val="0070C0"/>
                  </a:solidFill>
                  <a:latin typeface="Humnst777 BT" panose="020B0603030504020204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91" y="4683078"/>
                <a:ext cx="8763506" cy="1600438"/>
              </a:xfrm>
              <a:prstGeom prst="rect">
                <a:avLst/>
              </a:prstGeom>
              <a:blipFill rotWithShape="0">
                <a:blip r:embed="rId5"/>
                <a:stretch>
                  <a:fillRect l="-139" t="-1141" b="-30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128557" y="1005147"/>
                <a:ext cx="8829840" cy="40011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charset="2"/>
                  <a:buChar char="l"/>
                </a:pP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First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direct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measurement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of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b="1" dirty="0"/>
                  <a:t>decay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involving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the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neutron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in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the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final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state</a:t>
                </a:r>
                <a:r>
                  <a:rPr lang="en-US" altLang="zh-CN" sz="2000" b="1" dirty="0" smtClean="0"/>
                  <a:t>.</a:t>
                </a:r>
                <a:endParaRPr lang="en-US" altLang="zh-CN" sz="2000" b="1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57" y="1005147"/>
                <a:ext cx="8829840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482" t="-5714" r="-138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B9DEE-9BE4-694D-B7A5-B493FE07A108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110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 txBox="1">
                <a:spLocks/>
              </p:cNvSpPr>
              <p:nvPr/>
            </p:nvSpPr>
            <p:spPr>
              <a:xfrm>
                <a:off x="107504" y="0"/>
                <a:ext cx="8919991" cy="89746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152">
                  <a:defRPr sz="63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altLang="zh-CN" sz="3600" dirty="0" smtClean="0">
                    <a:solidFill>
                      <a:srgbClr val="FF0000"/>
                    </a:solidFill>
                    <a:ea typeface="黑体" pitchFamily="49" charset="-122"/>
                  </a:rPr>
                  <a:t>Study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3600" b="0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3600" b="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3600" dirty="0">
                    <a:solidFill>
                      <a:srgbClr val="FF0000"/>
                    </a:solidFill>
                  </a:rPr>
                  <a:t>→</a:t>
                </a:r>
                <a:r>
                  <a:rPr lang="en-US" altLang="zh-CN" sz="3600" dirty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i="1" dirty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3600" b="0" i="1" dirty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Σ</m:t>
                        </m:r>
                      </m:e>
                      <m:sup>
                        <m:r>
                          <a:rPr lang="en-US" altLang="zh-CN" sz="3600" b="0" i="1" dirty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3600" dirty="0" smtClean="0">
                    <a:solidFill>
                      <a:srgbClr val="FF0000"/>
                    </a:solidFill>
                  </a:rPr>
                  <a:t>π</a:t>
                </a:r>
                <a:r>
                  <a:rPr kumimoji="1" lang="en-US" altLang="zh-CN" sz="3600" baseline="30000" dirty="0">
                    <a:solidFill>
                      <a:srgbClr val="FF0000"/>
                    </a:solidFill>
                  </a:rPr>
                  <a:t>+</a:t>
                </a:r>
                <a:r>
                  <a:rPr kumimoji="1" lang="en-US" altLang="zh-CN" sz="3600" dirty="0">
                    <a:solidFill>
                      <a:srgbClr val="FF0000"/>
                    </a:solidFill>
                  </a:rPr>
                  <a:t>π</a:t>
                </a:r>
                <a:r>
                  <a:rPr kumimoji="1" lang="en-US" altLang="zh-CN" sz="3600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kumimoji="1" lang="en-US" altLang="zh-CN" sz="3600" dirty="0" smtClean="0">
                    <a:solidFill>
                      <a:srgbClr val="FF0000"/>
                    </a:solidFill>
                  </a:rPr>
                  <a:t>(π</a:t>
                </a:r>
                <a:r>
                  <a:rPr kumimoji="1" lang="en-US" altLang="zh-CN" sz="3600" baseline="30000" dirty="0" smtClean="0">
                    <a:solidFill>
                      <a:srgbClr val="FF0000"/>
                    </a:solidFill>
                  </a:rPr>
                  <a:t>0</a:t>
                </a:r>
                <a:r>
                  <a:rPr kumimoji="1" lang="en-US" altLang="zh-CN" sz="3600" dirty="0" smtClean="0">
                    <a:solidFill>
                      <a:srgbClr val="FF0000"/>
                    </a:solidFill>
                  </a:rPr>
                  <a:t>)</a:t>
                </a:r>
                <a:endParaRPr lang="zh-CN" altLang="en-US" sz="3600" dirty="0">
                  <a:solidFill>
                    <a:srgbClr val="FF0000"/>
                  </a:solidFill>
                  <a:latin typeface="Symbol" pitchFamily="18" charset="2"/>
                  <a:ea typeface="黑体" pitchFamily="49" charset="-122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4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0"/>
                <a:ext cx="8919991" cy="897469"/>
              </a:xfrm>
              <a:prstGeom prst="rect">
                <a:avLst/>
              </a:prstGeom>
              <a:blipFill rotWithShape="0">
                <a:blip r:embed="rId2"/>
                <a:stretch>
                  <a:fillRect t="-10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5531815" y="1799345"/>
            <a:ext cx="2694985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is-IS" altLang="zh-CN" sz="2000" b="1" dirty="0">
                <a:solidFill>
                  <a:srgbClr val="FF0000"/>
                </a:solidFill>
              </a:rPr>
              <a:t>PLB 772, 388 (2017)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4993883" y="2752221"/>
                <a:ext cx="3917089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21457" indent="-321457">
                  <a:buFont typeface="Arial" charset="0"/>
                  <a:buChar char="•"/>
                </a:pPr>
                <a:endParaRPr lang="en-US" altLang="zh-CN" sz="1600" b="1" i="1" dirty="0" smtClean="0">
                  <a:solidFill>
                    <a:schemeClr val="tx1"/>
                  </a:solidFill>
                  <a:latin typeface="Cambria Math" charset="0"/>
                  <a:sym typeface="Calibri" panose="020F0502020204030204" pitchFamily="34" charset="0"/>
                </a:endParaRPr>
              </a:p>
              <a:p>
                <a:pPr marL="321457" indent="-321457">
                  <a:buFont typeface="Arial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decay</a:t>
                </a:r>
                <a:r>
                  <a:rPr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involving</a:t>
                </a:r>
                <a:r>
                  <a:rPr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the</a:t>
                </a:r>
                <a:r>
                  <a:rPr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neutron</a:t>
                </a:r>
                <a:r>
                  <a:rPr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in</a:t>
                </a:r>
                <a:r>
                  <a:rPr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the</a:t>
                </a:r>
                <a:r>
                  <a:rPr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final</a:t>
                </a:r>
                <a:r>
                  <a:rPr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state(missing</a:t>
                </a:r>
                <a:r>
                  <a:rPr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/>
                    </a:solidFill>
                  </a:rPr>
                  <a:t>te</a:t>
                </a:r>
                <a:r>
                  <a:rPr lang="en-US" altLang="zh-CN" sz="1600" b="1" dirty="0" smtClean="0"/>
                  <a:t>chnique).</a:t>
                </a:r>
                <a:r>
                  <a:rPr lang="zh-CN" altLang="en-US" sz="1600" b="1" dirty="0" smtClean="0"/>
                  <a:t> </a:t>
                </a:r>
                <a:r>
                  <a:rPr lang="en-US" altLang="zh-CN" sz="1600" b="1" dirty="0" smtClean="0">
                    <a:sym typeface="+mn-ea"/>
                  </a:rPr>
                  <a:t>Less</a:t>
                </a:r>
                <a:r>
                  <a:rPr lang="zh-CN" altLang="en-US" sz="1600" b="1" dirty="0" smtClean="0">
                    <a:sym typeface="+mn-ea"/>
                  </a:rPr>
                  <a:t> </a:t>
                </a:r>
                <a:r>
                  <a:rPr lang="en-US" altLang="zh-CN" sz="1600" b="1" dirty="0" smtClean="0">
                    <a:sym typeface="+mn-ea"/>
                  </a:rPr>
                  <a:t>known</a:t>
                </a:r>
                <a:r>
                  <a:rPr lang="zh-CN" altLang="en-US" sz="1600" b="1" dirty="0" smtClean="0">
                    <a:sym typeface="+mn-ea"/>
                  </a:rPr>
                  <a:t> </a:t>
                </a:r>
                <a:r>
                  <a:rPr lang="en-US" altLang="zh-CN" sz="1600" b="1" dirty="0" smtClean="0">
                    <a:sym typeface="+mn-ea"/>
                  </a:rPr>
                  <a:t>in</a:t>
                </a:r>
                <a:r>
                  <a:rPr lang="zh-CN" altLang="en-US" sz="1600" b="1" dirty="0" smtClean="0">
                    <a:sym typeface="+mn-ea"/>
                  </a:rPr>
                  <a:t> </a:t>
                </a:r>
                <a:r>
                  <a:rPr lang="en-US" altLang="zh-CN" sz="1600" b="1" dirty="0" smtClean="0">
                    <a:sym typeface="+mn-ea"/>
                  </a:rPr>
                  <a:t>experiment.</a:t>
                </a: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sz="1600" b="1" i="1" dirty="0" smtClean="0">
                  <a:solidFill>
                    <a:srgbClr val="FF0000"/>
                  </a:solidFill>
                  <a:sym typeface="+mn-ea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1600" b="1" i="1" dirty="0" smtClean="0">
                    <a:solidFill>
                      <a:srgbClr val="FF0000"/>
                    </a:solidFill>
                    <a:sym typeface="+mn-ea"/>
                  </a:rPr>
                  <a:t>B</a:t>
                </a:r>
                <a:r>
                  <a:rPr lang="en-US" altLang="zh-CN" sz="1600" b="1" dirty="0">
                    <a:solidFill>
                      <a:srgbClr val="FF0000"/>
                    </a:solidFill>
                    <a:sym typeface="+mn-ea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b="1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→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  <a:cs typeface="Symbol" panose="05050102010706020507" charset="0"/>
                    <a:sym typeface="Symbol" panose="05050102010706020507" charset="0"/>
                  </a:rPr>
                  <a:t>-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sym typeface="+mn-ea"/>
                  </a:rPr>
                  <a:t>+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sym typeface="+mn-ea"/>
                  </a:rPr>
                  <a:t>+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  <a:sym typeface="+mn-ea"/>
                  </a:rPr>
                  <a:t>0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sym typeface="+mn-ea"/>
                  </a:rPr>
                  <a:t>)= (2.11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sym typeface="Symbol" panose="05050102010706020507" charset="0"/>
                  </a:rPr>
                  <a:t>0.33 0.14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sym typeface="+mn-ea"/>
                  </a:rPr>
                  <a:t>)%</a:t>
                </a:r>
                <a:endParaRPr lang="en-US" altLang="zh-CN" sz="1600" b="1" dirty="0">
                  <a:solidFill>
                    <a:srgbClr val="FF0000"/>
                  </a:solidFill>
                  <a:sym typeface="+mn-ea"/>
                </a:endParaRP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sz="1600" b="1" i="1" dirty="0" smtClean="0">
                  <a:solidFill>
                    <a:srgbClr val="FF0000"/>
                  </a:solidFill>
                  <a:sym typeface="+mn-ea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1600" b="1" i="1" dirty="0" smtClean="0">
                    <a:solidFill>
                      <a:srgbClr val="FF0000"/>
                    </a:solidFill>
                    <a:sym typeface="+mn-ea"/>
                  </a:rPr>
                  <a:t>B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sym typeface="+mn-ea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b="1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b="1" dirty="0" smtClean="0">
                    <a:solidFill>
                      <a:srgbClr val="FF0000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→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cs typeface="Symbol" panose="05050102010706020507" charset="0"/>
                    <a:sym typeface="Symbol" panose="05050102010706020507" charset="0"/>
                  </a:rPr>
                  <a:t>-</a:t>
                </a:r>
                <a:r>
                  <a:rPr lang="en-US" altLang="zh-CN" sz="1600" b="1" dirty="0" err="1" smtClean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 err="1" smtClean="0">
                    <a:solidFill>
                      <a:srgbClr val="FF0000"/>
                    </a:solidFill>
                    <a:sym typeface="+mn-ea"/>
                  </a:rPr>
                  <a:t>+</a:t>
                </a:r>
                <a:r>
                  <a:rPr lang="en-US" altLang="zh-CN" sz="1600" b="1" dirty="0" err="1" smtClean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sym typeface="+mn-ea"/>
                  </a:rPr>
                  <a:t>+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sym typeface="+mn-ea"/>
                  </a:rPr>
                  <a:t>)= (1.81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sym typeface="Symbol" panose="05050102010706020507" charset="0"/>
                  </a:rPr>
                  <a:t>0.17</a:t>
                </a:r>
                <a:r>
                  <a:rPr lang="en-US" altLang="zh-CN" sz="1600" b="1" dirty="0">
                    <a:solidFill>
                      <a:srgbClr val="FF0000"/>
                    </a:solidFill>
                    <a:sym typeface="Symbol" panose="05050102010706020507" charset="0"/>
                  </a:rPr>
                  <a:t> 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sym typeface="Symbol" panose="05050102010706020507" charset="0"/>
                  </a:rPr>
                  <a:t>0.09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sym typeface="+mn-ea"/>
                  </a:rPr>
                  <a:t>)%</a:t>
                </a:r>
              </a:p>
              <a:p>
                <a:pPr marL="321457" indent="-321457">
                  <a:buClr>
                    <a:schemeClr val="bg1"/>
                  </a:buClr>
                  <a:buFont typeface="Arial" charset="0"/>
                  <a:buChar char="•"/>
                </a:pPr>
                <a:r>
                  <a:rPr lang="en-US" altLang="zh-CN" sz="1600" dirty="0" smtClean="0"/>
                  <a:t>more </a:t>
                </a:r>
                <a:r>
                  <a:rPr lang="en-US" altLang="zh-CN" sz="1600" dirty="0"/>
                  <a:t>precise than old result (2.3±0.4</a:t>
                </a:r>
                <a:r>
                  <a:rPr lang="en-US" altLang="zh-CN" sz="1600" dirty="0" smtClean="0"/>
                  <a:t>)%</a:t>
                </a: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1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B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b="1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altLang="zh-CN" sz="1600" b="1" dirty="0">
                    <a:solidFill>
                      <a:srgbClr val="FF0000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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  <a:cs typeface="Symbol" panose="05050102010706020507" charset="0"/>
                    <a:sym typeface="Symbol" panose="05050102010706020507" charset="0"/>
                  </a:rPr>
                  <a:t>-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  <a:sym typeface="+mn-ea"/>
                  </a:rPr>
                  <a:t>+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  <a:sym typeface="+mn-ea"/>
                  </a:rPr>
                  <a:t>+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]/B[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b="1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lang="en-US" altLang="zh-CN" sz="1600" b="1" dirty="0">
                    <a:solidFill>
                      <a:srgbClr val="FF0000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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  <a:cs typeface="Symbol" panose="05050102010706020507" charset="0"/>
                    <a:sym typeface="Symbol" panose="05050102010706020507" charset="0"/>
                  </a:rPr>
                  <a:t>+</a:t>
                </a:r>
                <a:r>
                  <a:rPr lang="en-US" altLang="zh-CN" sz="1600" b="1" dirty="0" err="1" smtClean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 err="1" smtClean="0">
                    <a:solidFill>
                      <a:srgbClr val="FF0000"/>
                    </a:solidFill>
                    <a:sym typeface="+mn-ea"/>
                  </a:rPr>
                  <a:t>+</a:t>
                </a:r>
                <a:r>
                  <a:rPr lang="en-US" altLang="zh-CN" sz="1600" b="1" dirty="0" err="1" smtClean="0">
                    <a:solidFill>
                      <a:srgbClr val="FF0000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sym typeface="+mn-ea"/>
                  </a:rPr>
                  <a:t>-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]</a:t>
                </a:r>
                <a:r>
                  <a:rPr lang="zh-CN" altLang="en-US" sz="1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=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0.42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0.05</a:t>
                </a:r>
                <a:r>
                  <a:rPr lang="en-US" altLang="zh-CN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0.02</a:t>
                </a:r>
                <a:r>
                  <a:rPr lang="zh-CN" altLang="en-US" sz="1600" b="1" dirty="0">
                    <a:sym typeface="Symbol" panose="05050102010706020507" charset="0"/>
                  </a:rPr>
                  <a:t> </a:t>
                </a:r>
                <a:r>
                  <a:rPr lang="en-US" altLang="zh-CN" sz="1600" b="1" dirty="0" smtClean="0">
                    <a:sym typeface="Symbol" panose="05050102010706020507" charset="0"/>
                  </a:rPr>
                  <a:t>better</a:t>
                </a:r>
                <a:r>
                  <a:rPr lang="zh-CN" altLang="en-US" sz="1600" b="1" dirty="0" smtClean="0">
                    <a:sym typeface="Symbol" panose="05050102010706020507" charset="0"/>
                  </a:rPr>
                  <a:t> </a:t>
                </a:r>
                <a:r>
                  <a:rPr lang="en-US" altLang="zh-CN" sz="1600" b="1" dirty="0" smtClean="0">
                    <a:sym typeface="Symbol" panose="05050102010706020507" charset="0"/>
                  </a:rPr>
                  <a:t>precision</a:t>
                </a:r>
                <a:r>
                  <a:rPr lang="zh-CN" altLang="en-US" sz="1600" b="1" dirty="0" smtClean="0">
                    <a:sym typeface="Symbol" panose="05050102010706020507" charset="0"/>
                  </a:rPr>
                  <a:t> </a:t>
                </a:r>
                <a:r>
                  <a:rPr lang="en-US" altLang="zh-CN" sz="1600" b="1" dirty="0" smtClean="0">
                    <a:sym typeface="Symbol" panose="05050102010706020507" charset="0"/>
                  </a:rPr>
                  <a:t>than</a:t>
                </a:r>
                <a:r>
                  <a:rPr lang="zh-CN" altLang="en-US" sz="1600" b="1" dirty="0" smtClean="0">
                    <a:sym typeface="Symbol" panose="05050102010706020507" charset="0"/>
                  </a:rPr>
                  <a:t> </a:t>
                </a:r>
                <a:r>
                  <a:rPr lang="en-US" altLang="zh-CN" sz="1600" b="1" dirty="0" err="1" smtClean="0">
                    <a:sym typeface="Symbol" panose="05050102010706020507" charset="0"/>
                  </a:rPr>
                  <a:t>rhe</a:t>
                </a:r>
                <a:r>
                  <a:rPr lang="zh-CN" altLang="en-US" sz="1600" b="1" dirty="0" smtClean="0">
                    <a:sym typeface="Symbol" panose="05050102010706020507" charset="0"/>
                  </a:rPr>
                  <a:t> </a:t>
                </a:r>
                <a:r>
                  <a:rPr lang="en-US" altLang="zh-CN" sz="1600" b="1" dirty="0" smtClean="0">
                    <a:sym typeface="Symbol" panose="05050102010706020507" charset="0"/>
                  </a:rPr>
                  <a:t>previous</a:t>
                </a:r>
                <a:r>
                  <a:rPr lang="zh-CN" altLang="en-US" sz="1600" b="1" dirty="0" smtClean="0">
                    <a:sym typeface="Symbol" panose="05050102010706020507" charset="0"/>
                  </a:rPr>
                  <a:t> </a:t>
                </a:r>
                <a:r>
                  <a:rPr lang="en-US" altLang="zh-CN" sz="1600" b="1" dirty="0" smtClean="0">
                    <a:sym typeface="Symbol" panose="05050102010706020507" charset="0"/>
                  </a:rPr>
                  <a:t>ratio</a:t>
                </a:r>
                <a:r>
                  <a:rPr lang="zh-CN" altLang="en-US" sz="1600" b="1" dirty="0" smtClean="0">
                    <a:sym typeface="Symbol" panose="05050102010706020507" charset="0"/>
                  </a:rPr>
                  <a:t> </a:t>
                </a:r>
                <a:r>
                  <a:rPr lang="en-US" altLang="zh-CN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0.53</a:t>
                </a:r>
                <a:r>
                  <a:rPr lang="en-US" altLang="zh-CN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0.15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</a:t>
                </a:r>
                <a:r>
                  <a:rPr lang="en-US" altLang="zh-CN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charset="0"/>
                  </a:rPr>
                  <a:t>0.07</a:t>
                </a:r>
                <a:endParaRPr lang="en-US" altLang="zh-CN" sz="1600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883" y="2752221"/>
                <a:ext cx="3917089" cy="3293209"/>
              </a:xfrm>
              <a:prstGeom prst="rect">
                <a:avLst/>
              </a:prstGeom>
              <a:blipFill rotWithShape="0">
                <a:blip r:embed="rId3"/>
                <a:stretch>
                  <a:fillRect l="-622" b="-1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 6"/>
          <p:cNvGrpSpPr/>
          <p:nvPr/>
        </p:nvGrpSpPr>
        <p:grpSpPr>
          <a:xfrm>
            <a:off x="-127956" y="1641902"/>
            <a:ext cx="5121839" cy="3384377"/>
            <a:chOff x="270304" y="2026714"/>
            <a:chExt cx="5377084" cy="340629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304" y="2026714"/>
              <a:ext cx="5377084" cy="34062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/>
                <p:cNvSpPr/>
                <p:nvPr/>
              </p:nvSpPr>
              <p:spPr>
                <a:xfrm>
                  <a:off x="2532489" y="2568358"/>
                  <a:ext cx="1416413" cy="369332"/>
                </a:xfrm>
                <a:prstGeom prst="rect">
                  <a:avLst/>
                </a:prstGeom>
                <a:solidFill>
                  <a:srgbClr val="66FF33"/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charset="0"/>
                              <a:sym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/>
                              <a:sym typeface="Calibri" panose="020F0502020204030204" pitchFamily="34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Calibri" panose="020F0502020204030204" pitchFamily="34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>
                              <a:solidFill>
                                <a:srgbClr val="0000FF"/>
                              </a:solidFill>
                              <a:latin typeface="Cambria Math"/>
                              <a:sym typeface="Calibri" panose="020F0502020204030204" pitchFamily="34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altLang="zh-TW" dirty="0">
                      <a:solidFill>
                        <a:srgbClr val="0000FF"/>
                      </a:solidFill>
                      <a:sym typeface="Symbol" pitchFamily="18" charset="2"/>
                    </a:rPr>
                    <a:t></a:t>
                  </a:r>
                  <a:r>
                    <a:rPr kumimoji="1" lang="en-US" altLang="zh-TW" dirty="0" smtClean="0">
                      <a:solidFill>
                        <a:srgbClr val="0000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dirty="0">
                              <a:solidFill>
                                <a:srgbClr val="0000FF"/>
                              </a:solidFill>
                              <a:latin typeface="Cambria Math" charset="0"/>
                              <a:sym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 dirty="0">
                              <a:solidFill>
                                <a:srgbClr val="0000FF"/>
                              </a:solidFill>
                              <a:latin typeface="Cambria Math" charset="0"/>
                              <a:sym typeface="Calibri" panose="020F0502020204030204" pitchFamily="34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i="1" dirty="0">
                              <a:solidFill>
                                <a:srgbClr val="0000FF"/>
                              </a:solidFill>
                              <a:latin typeface="Cambria Math" charset="0"/>
                              <a:sym typeface="Calibri" panose="020F0502020204030204" pitchFamily="34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kumimoji="1" lang="en-US" altLang="zh-CN" dirty="0" smtClean="0">
                      <a:solidFill>
                        <a:srgbClr val="0000FF"/>
                      </a:solidFill>
                    </a:rPr>
                    <a:t>π</a:t>
                  </a:r>
                  <a:r>
                    <a:rPr kumimoji="1" lang="en-US" altLang="zh-CN" baseline="30000" dirty="0" smtClean="0">
                      <a:solidFill>
                        <a:srgbClr val="0000FF"/>
                      </a:solidFill>
                    </a:rPr>
                    <a:t>+</a:t>
                  </a:r>
                  <a:r>
                    <a:rPr kumimoji="1" lang="en-US" altLang="zh-CN" dirty="0" smtClean="0">
                      <a:solidFill>
                        <a:srgbClr val="0000FF"/>
                      </a:solidFill>
                    </a:rPr>
                    <a:t>π</a:t>
                  </a:r>
                  <a:r>
                    <a:rPr kumimoji="1" lang="en-US" altLang="zh-CN" baseline="30000" dirty="0" smtClean="0">
                      <a:solidFill>
                        <a:srgbClr val="0000FF"/>
                      </a:solidFill>
                    </a:rPr>
                    <a:t>+</a:t>
                  </a:r>
                  <a:endParaRPr lang="zh-CN" alt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矩形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2489" y="2568358"/>
                  <a:ext cx="1416413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836" r="-4054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/>
                <p:cNvSpPr/>
                <p:nvPr/>
              </p:nvSpPr>
              <p:spPr>
                <a:xfrm>
                  <a:off x="2435506" y="4000685"/>
                  <a:ext cx="1610377" cy="369332"/>
                </a:xfrm>
                <a:prstGeom prst="rect">
                  <a:avLst/>
                </a:prstGeom>
                <a:solidFill>
                  <a:srgbClr val="66FF33"/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charset="0"/>
                              <a:sym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/>
                              <a:sym typeface="Calibri" panose="020F0502020204030204" pitchFamily="34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Calibri" panose="020F0502020204030204" pitchFamily="34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>
                              <a:solidFill>
                                <a:srgbClr val="0000FF"/>
                              </a:solidFill>
                              <a:latin typeface="Cambria Math"/>
                              <a:sym typeface="Calibri" panose="020F0502020204030204" pitchFamily="34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altLang="zh-TW" dirty="0">
                      <a:solidFill>
                        <a:srgbClr val="0000FF"/>
                      </a:solidFill>
                      <a:sym typeface="Symbol" pitchFamily="18" charset="2"/>
                    </a:rPr>
                    <a:t></a:t>
                  </a:r>
                  <a:r>
                    <a:rPr kumimoji="1" lang="en-US" altLang="zh-TW" dirty="0" smtClean="0">
                      <a:solidFill>
                        <a:srgbClr val="0000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dirty="0">
                              <a:solidFill>
                                <a:srgbClr val="0000FF"/>
                              </a:solidFill>
                              <a:latin typeface="Cambria Math" charset="0"/>
                              <a:sym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 dirty="0">
                              <a:solidFill>
                                <a:srgbClr val="0000FF"/>
                              </a:solidFill>
                              <a:latin typeface="Cambria Math" charset="0"/>
                              <a:sym typeface="Calibri" panose="020F0502020204030204" pitchFamily="34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i="1" dirty="0">
                              <a:solidFill>
                                <a:srgbClr val="0000FF"/>
                              </a:solidFill>
                              <a:latin typeface="Cambria Math" charset="0"/>
                              <a:sym typeface="Calibri" panose="020F0502020204030204" pitchFamily="34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kumimoji="1" lang="en-US" altLang="zh-CN" dirty="0">
                      <a:solidFill>
                        <a:srgbClr val="0000FF"/>
                      </a:solidFill>
                    </a:rPr>
                    <a:t>π</a:t>
                  </a:r>
                  <a:r>
                    <a:rPr kumimoji="1" lang="en-US" altLang="zh-CN" baseline="30000" dirty="0">
                      <a:solidFill>
                        <a:srgbClr val="0000FF"/>
                      </a:solidFill>
                    </a:rPr>
                    <a:t>+</a:t>
                  </a:r>
                  <a:r>
                    <a:rPr kumimoji="1" lang="en-US" altLang="zh-CN" dirty="0">
                      <a:solidFill>
                        <a:srgbClr val="0000FF"/>
                      </a:solidFill>
                    </a:rPr>
                    <a:t>π</a:t>
                  </a:r>
                  <a:r>
                    <a:rPr kumimoji="1" lang="en-US" altLang="zh-CN" baseline="30000" dirty="0">
                      <a:solidFill>
                        <a:srgbClr val="0000FF"/>
                      </a:solidFill>
                    </a:rPr>
                    <a:t>+</a:t>
                  </a:r>
                  <a:r>
                    <a:rPr kumimoji="1" lang="en-US" altLang="zh-CN" dirty="0">
                      <a:solidFill>
                        <a:srgbClr val="0000FF"/>
                      </a:solidFill>
                    </a:rPr>
                    <a:t>π</a:t>
                  </a:r>
                  <a:r>
                    <a:rPr kumimoji="1" lang="en-US" altLang="zh-CN" baseline="30000" dirty="0">
                      <a:solidFill>
                        <a:srgbClr val="0000FF"/>
                      </a:solidFill>
                    </a:rPr>
                    <a:t>0</a:t>
                  </a:r>
                  <a:endParaRPr lang="zh-CN" alt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矩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5506" y="4000685"/>
                  <a:ext cx="1610377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1667" r="-4365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0" y="6219174"/>
            <a:ext cx="4703607" cy="5979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63375"/>
            <a:ext cx="4742589" cy="58180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117828" y="2167978"/>
            <a:ext cx="992579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rgbClr val="0000FF"/>
                </a:solidFill>
              </a:rPr>
              <a:t>161±15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28917" y="3588877"/>
            <a:ext cx="877163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88±14</a:t>
            </a:r>
            <a:endParaRPr lang="zh-CN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395536" y="1080903"/>
                <a:ext cx="8424938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charset="2"/>
                  <a:buChar char="l"/>
                </a:pPr>
                <a:r>
                  <a:rPr lang="en-US" altLang="zh-CN" b="1" dirty="0">
                    <a:solidFill>
                      <a:srgbClr val="FF0000"/>
                    </a:solidFill>
                  </a:rPr>
                  <a:t>First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 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observation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of</a:t>
                </a:r>
                <a:r>
                  <a:rPr lang="zh-CN" alt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a</a:t>
                </a:r>
                <a:r>
                  <a:rPr lang="zh-CN" alt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large-rate</a:t>
                </a:r>
                <a:r>
                  <a:rPr lang="zh-CN" alt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/>
                  <a:t>forgotten</a:t>
                </a:r>
                <a:r>
                  <a:rPr lang="zh-CN" altLang="en-US" b="1" dirty="0"/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channel</a:t>
                </a:r>
                <a:r>
                  <a:rPr lang="zh-CN" altLang="en-US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b="1" dirty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</a:t>
                </a:r>
                <a:r>
                  <a:rPr lang="en-US" altLang="zh-CN" b="1" baseline="30000" dirty="0">
                    <a:solidFill>
                      <a:schemeClr val="tx1"/>
                    </a:solidFill>
                    <a:latin typeface="Symbol" panose="05050102010706020507" charset="0"/>
                    <a:cs typeface="Symbol" panose="05050102010706020507" charset="0"/>
                    <a:sym typeface="Symbol" panose="05050102010706020507" charset="0"/>
                  </a:rPr>
                  <a:t>-</a:t>
                </a:r>
                <a:r>
                  <a:rPr lang="en-US" altLang="zh-CN" b="1" dirty="0">
                    <a:solidFill>
                      <a:schemeClr val="tx1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b="1" baseline="30000" dirty="0">
                    <a:solidFill>
                      <a:schemeClr val="tx1"/>
                    </a:solidFill>
                    <a:latin typeface="Symbol" panose="05050102010706020507" charset="0"/>
                    <a:sym typeface="+mn-ea"/>
                  </a:rPr>
                  <a:t>+</a:t>
                </a:r>
                <a:r>
                  <a:rPr lang="en-US" altLang="zh-CN" b="1" dirty="0">
                    <a:solidFill>
                      <a:schemeClr val="tx1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b="1" baseline="30000" dirty="0">
                    <a:solidFill>
                      <a:schemeClr val="tx1"/>
                    </a:solidFill>
                    <a:latin typeface="Symbol" panose="05050102010706020507" charset="0"/>
                    <a:sym typeface="+mn-ea"/>
                  </a:rPr>
                  <a:t>+</a:t>
                </a:r>
                <a:r>
                  <a:rPr lang="en-US" altLang="zh-CN" b="1" dirty="0">
                    <a:solidFill>
                      <a:schemeClr val="tx1"/>
                    </a:solidFill>
                    <a:latin typeface="Symbol" panose="05050102010706020507" charset="0"/>
                    <a:sym typeface="+mn-ea"/>
                  </a:rPr>
                  <a:t>p</a:t>
                </a:r>
                <a:r>
                  <a:rPr lang="en-US" altLang="zh-CN" b="1" baseline="30000" dirty="0">
                    <a:solidFill>
                      <a:schemeClr val="tx1"/>
                    </a:solidFill>
                    <a:latin typeface="Symbol" panose="05050102010706020507" charset="0"/>
                    <a:sym typeface="+mn-ea"/>
                  </a:rPr>
                  <a:t>0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 (CF</a:t>
                </a:r>
                <a:r>
                  <a:rPr lang="zh-CN" alt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decay</a:t>
                </a:r>
                <a:r>
                  <a:rPr lang="en-US" altLang="zh-CN" b="1" dirty="0" smtClean="0">
                    <a:solidFill>
                      <a:schemeClr val="tx1"/>
                    </a:solidFill>
                  </a:rPr>
                  <a:t>)</a:t>
                </a:r>
                <a:endParaRPr lang="en-US" altLang="zh-CN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080903"/>
                <a:ext cx="8424938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61" t="-6154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/>
          <p:cNvSpPr txBox="1"/>
          <p:nvPr/>
        </p:nvSpPr>
        <p:spPr>
          <a:xfrm>
            <a:off x="-20393" y="5327369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Constrained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variables:</a:t>
            </a:r>
            <a:endParaRPr kumimoji="1"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54386C-6200-584A-A77B-B84F9985E5D9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246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W-exchange-only process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(∗)</m:t>
                        </m:r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b="0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482" t="-7087" b="-314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523958" y="1124744"/>
                <a:ext cx="5368522" cy="28533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l-GR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 altLang="zh-CN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</a:rPr>
                  <a:t> decay only through W-exchange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.</a:t>
                </a:r>
                <a:endParaRPr lang="en-US" altLang="zh-CN" sz="1600" dirty="0" smtClean="0"/>
              </a:p>
              <a:p>
                <a:endParaRPr lang="en-US" altLang="zh-CN" sz="1600" dirty="0" smtClean="0"/>
              </a:p>
              <a:p>
                <a:r>
                  <a:rPr lang="en-US" altLang="zh-CN" sz="1600" dirty="0" smtClean="0"/>
                  <a:t>W-exchange are non-factorable in theoretic calculation.</a:t>
                </a:r>
              </a:p>
              <a:p>
                <a:endParaRPr lang="en-US" altLang="zh-CN" sz="1600" dirty="0" smtClean="0"/>
              </a:p>
              <a:p>
                <a:r>
                  <a:rPr lang="en-US" altLang="zh-CN" sz="1600" dirty="0" smtClean="0"/>
                  <a:t>Large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cancellation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both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in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S-wave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and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P-wave.</a:t>
                </a:r>
              </a:p>
              <a:p>
                <a:endParaRPr lang="en-US" altLang="zh-CN" sz="1600" dirty="0" smtClean="0">
                  <a:solidFill>
                    <a:srgbClr val="FF0000"/>
                  </a:solidFill>
                </a:endParaRPr>
              </a:p>
              <a:p>
                <a:r>
                  <a:rPr lang="en-US" altLang="zh-CN" sz="1600" dirty="0" smtClean="0">
                    <a:solidFill>
                      <a:srgbClr val="FF0000"/>
                    </a:solidFill>
                  </a:rPr>
                  <a:t>This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measurement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helps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in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calibration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of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the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W-exchange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process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in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the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charmed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baryon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sector.</a:t>
                </a:r>
              </a:p>
              <a:p>
                <a:endParaRPr lang="en-US" altLang="zh-CN" sz="1600" dirty="0" smtClean="0">
                  <a:solidFill>
                    <a:srgbClr val="FF0000"/>
                  </a:solidFill>
                </a:endParaRPr>
              </a:p>
              <a:p>
                <a:r>
                  <a:rPr lang="en-US" altLang="zh-CN" sz="1600" dirty="0" smtClean="0">
                    <a:solidFill>
                      <a:srgbClr val="FF0000"/>
                    </a:solidFill>
                  </a:rPr>
                  <a:t>The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previous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measurements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have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poor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precision.</a:t>
                </a:r>
                <a:endParaRPr kumimoji="1" lang="en-US" altLang="zh-CN" sz="1600" dirty="0" smtClean="0"/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523958" y="1124744"/>
                <a:ext cx="5368522" cy="2853346"/>
              </a:xfrm>
              <a:blipFill rotWithShape="0">
                <a:blip r:embed="rId3"/>
                <a:stretch>
                  <a:fillRect l="-454" t="-214" b="-14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r="50000" b="2537"/>
          <a:stretch/>
        </p:blipFill>
        <p:spPr>
          <a:xfrm>
            <a:off x="854098" y="905672"/>
            <a:ext cx="2251132" cy="1732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 l="49327" t="-6861" r="2373" b="1134"/>
          <a:stretch/>
        </p:blipFill>
        <p:spPr>
          <a:xfrm>
            <a:off x="827584" y="2607406"/>
            <a:ext cx="2210788" cy="1910999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827584" y="4444934"/>
            <a:ext cx="7416824" cy="2276541"/>
            <a:chOff x="395537" y="4494400"/>
            <a:chExt cx="7416824" cy="227654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37" y="4494400"/>
              <a:ext cx="7416824" cy="227654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006209" y="6391034"/>
              <a:ext cx="792088" cy="276999"/>
            </a:xfrm>
            <a:prstGeom prst="rect">
              <a:avLst/>
            </a:prstGeom>
            <a:solidFill>
              <a:srgbClr val="66FF33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b="1" dirty="0" smtClean="0">
                  <a:solidFill>
                    <a:srgbClr val="0000FF"/>
                  </a:solidFill>
                </a:rPr>
                <a:t>ARGUS</a:t>
              </a:r>
              <a:endParaRPr kumimoji="1" lang="zh-CN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015213" y="6072760"/>
              <a:ext cx="620683" cy="276999"/>
            </a:xfrm>
            <a:prstGeom prst="rect">
              <a:avLst/>
            </a:prstGeom>
            <a:solidFill>
              <a:srgbClr val="66FF33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>
                  <a:solidFill>
                    <a:srgbClr val="0000FF"/>
                  </a:solidFill>
                </a:rPr>
                <a:t>CLEO</a:t>
              </a:r>
              <a:endParaRPr kumimoji="1" lang="zh-CN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091911" y="5417950"/>
              <a:ext cx="620683" cy="276999"/>
            </a:xfrm>
            <a:prstGeom prst="rect">
              <a:avLst/>
            </a:prstGeom>
            <a:solidFill>
              <a:srgbClr val="66FF33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>
                  <a:solidFill>
                    <a:srgbClr val="0000FF"/>
                  </a:solidFill>
                </a:rPr>
                <a:t>CLEO</a:t>
              </a:r>
              <a:endParaRPr kumimoji="1" lang="zh-CN" alt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FC22-07DF-BD4F-BD1E-F38340981340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5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W-exchange-only process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(∗)</m:t>
                        </m:r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b="0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482" t="-7087" b="-314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9012" y="1221502"/>
                <a:ext cx="5344664" cy="5375850"/>
              </a:xfrm>
            </p:spPr>
            <p:txBody>
              <a:bodyPr/>
              <a:lstStyle/>
              <a:p>
                <a:r>
                  <a:rPr lang="en-US" altLang="zh-CN" sz="1600" dirty="0" smtClean="0">
                    <a:solidFill>
                      <a:srgbClr val="FF0000"/>
                    </a:solidFill>
                  </a:rPr>
                  <a:t>Double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tag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and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missing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to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increase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the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detection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efficiency.</a:t>
                </a:r>
              </a:p>
              <a:p>
                <a:endParaRPr lang="en-US" altLang="zh-CN" sz="1600" dirty="0" smtClean="0"/>
              </a:p>
              <a:p>
                <a:r>
                  <a:rPr lang="en-US" altLang="zh-CN" sz="1600" dirty="0" smtClean="0"/>
                  <a:t>Low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backgrounds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because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the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anti-strangeness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of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K</a:t>
                </a:r>
                <a:r>
                  <a:rPr lang="en-US" altLang="zh-CN" sz="1600" baseline="30000" dirty="0" smtClean="0"/>
                  <a:t>+</a:t>
                </a:r>
              </a:p>
              <a:p>
                <a:endParaRPr lang="en-US" altLang="zh-CN" sz="1600" dirty="0" smtClean="0">
                  <a:solidFill>
                    <a:srgbClr val="FF0000"/>
                  </a:solidFill>
                </a:endParaRPr>
              </a:p>
              <a:p>
                <a:endParaRPr lang="en-US" altLang="zh-CN" sz="1600" dirty="0" smtClean="0">
                  <a:solidFill>
                    <a:srgbClr val="FF0000"/>
                  </a:solidFill>
                </a:endParaRPr>
              </a:p>
              <a:p>
                <a:endParaRPr lang="en-US" altLang="zh-CN" sz="1600" dirty="0">
                  <a:solidFill>
                    <a:srgbClr val="FF0000"/>
                  </a:solidFill>
                </a:endParaRPr>
              </a:p>
              <a:p>
                <a:endParaRPr lang="en-US" altLang="zh-CN" sz="1600" dirty="0" smtClean="0">
                  <a:solidFill>
                    <a:srgbClr val="FF0000"/>
                  </a:solidFill>
                </a:endParaRPr>
              </a:p>
              <a:p>
                <a:endParaRPr lang="en-US" altLang="zh-CN" sz="1600" dirty="0">
                  <a:solidFill>
                    <a:srgbClr val="FF0000"/>
                  </a:solidFill>
                </a:endParaRPr>
              </a:p>
              <a:p>
                <a:endParaRPr lang="en-US" altLang="zh-CN" sz="1600" dirty="0">
                  <a:solidFill>
                    <a:srgbClr val="FF0000"/>
                  </a:solidFill>
                </a:endParaRPr>
              </a:p>
              <a:p>
                <a:r>
                  <a:rPr lang="en-US" altLang="zh-CN" sz="1600" dirty="0" smtClean="0">
                    <a:solidFill>
                      <a:srgbClr val="FF0000"/>
                    </a:solidFill>
                  </a:rPr>
                  <a:t>First </a:t>
                </a:r>
                <a:r>
                  <a:rPr lang="en-US" altLang="zh-CN" sz="1600" dirty="0">
                    <a:solidFill>
                      <a:srgbClr val="FF0000"/>
                    </a:solidFill>
                  </a:rPr>
                  <a:t>absolute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measurement,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 smtClean="0"/>
                  <a:t>using</a:t>
                </a:r>
                <a:r>
                  <a:rPr lang="zh-CN" alt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dirty="0"/>
                  <a:t>w</a:t>
                </a:r>
                <a:r>
                  <a:rPr lang="en-US" altLang="zh-CN" sz="1600" dirty="0" smtClean="0"/>
                  <a:t>orld </a:t>
                </a:r>
                <a:r>
                  <a:rPr lang="en-US" altLang="zh-CN" sz="1600" dirty="0"/>
                  <a:t>largest on-threshold data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i="1">
                            <a:latin typeface="Cambria Math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altLang="zh-CN" sz="1600" dirty="0"/>
                  <a:t>=</a:t>
                </a:r>
                <a:r>
                  <a:rPr lang="en-US" altLang="zh-CN" sz="1600" dirty="0" smtClean="0"/>
                  <a:t>4.6GeV</a:t>
                </a:r>
              </a:p>
              <a:p>
                <a:endParaRPr lang="en-US" altLang="zh-CN" sz="1600" dirty="0"/>
              </a:p>
              <a:p>
                <a:r>
                  <a:rPr lang="en-US" altLang="zh-CN" sz="1600" dirty="0" smtClean="0"/>
                  <a:t>Improved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precision</a:t>
                </a:r>
              </a:p>
              <a:p>
                <a:endParaRPr lang="en-US" altLang="zh-CN" sz="1600" dirty="0" smtClean="0"/>
              </a:p>
              <a:p>
                <a:r>
                  <a:rPr kumimoji="1" lang="en-US" altLang="zh-CN" sz="1600" dirty="0" smtClean="0"/>
                  <a:t>No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model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can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accommodate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the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both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rates</a:t>
                </a:r>
                <a:endParaRPr kumimoji="1" lang="en-US" altLang="zh-CN" sz="1600" dirty="0"/>
              </a:p>
              <a:p>
                <a:endParaRPr lang="en-US" altLang="zh-CN" sz="1600" dirty="0"/>
              </a:p>
              <a:p>
                <a:pPr marL="0" indent="0">
                  <a:buNone/>
                </a:pPr>
                <a:endParaRPr lang="zh-CN" altLang="en-US" sz="1600" dirty="0"/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9012" y="1221502"/>
                <a:ext cx="5344664" cy="5375850"/>
              </a:xfrm>
              <a:blipFill rotWithShape="0">
                <a:blip r:embed="rId4"/>
                <a:stretch>
                  <a:fillRect l="-457" t="-1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571" y="3361980"/>
            <a:ext cx="3600400" cy="303533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761068"/>
            <a:ext cx="4603022" cy="10279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8" name="矩形 17"/>
          <p:cNvSpPr/>
          <p:nvPr/>
        </p:nvSpPr>
        <p:spPr>
          <a:xfrm>
            <a:off x="8366247" y="4041108"/>
            <a:ext cx="59824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6.4σ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174275" y="4107124"/>
            <a:ext cx="71365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10.3σ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095" y="1094745"/>
            <a:ext cx="1996678" cy="21830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5A60-7A69-0641-8EE5-B8D6D4F82D86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595516" y="2849864"/>
            <a:ext cx="1957684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is-IS" altLang="zh-CN" sz="1687" b="1">
                <a:solidFill>
                  <a:srgbClr val="FF0000"/>
                </a:solidFill>
              </a:rPr>
              <a:t>PLB 783,200 (2018)</a:t>
            </a:r>
          </a:p>
        </p:txBody>
      </p:sp>
    </p:spTree>
    <p:extLst>
      <p:ext uri="{BB962C8B-B14F-4D97-AF65-F5344CB8AC3E}">
        <p14:creationId xmlns:p14="http://schemas.microsoft.com/office/powerpoint/2010/main" val="524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4" y="1700808"/>
            <a:ext cx="4506818" cy="3967366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 txBox="1">
                <a:spLocks/>
              </p:cNvSpPr>
              <p:nvPr/>
            </p:nvSpPr>
            <p:spPr>
              <a:xfrm>
                <a:off x="107504" y="64365"/>
                <a:ext cx="8856984" cy="60771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152">
                  <a:defRPr sz="63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altLang="zh-CN" sz="3600" b="1" dirty="0"/>
                  <a:t>Absolute</a:t>
                </a:r>
                <a:r>
                  <a:rPr lang="zh-CN" altLang="en-US" sz="3600" b="1" dirty="0"/>
                  <a:t> </a:t>
                </a:r>
                <a:r>
                  <a:rPr lang="en-US" altLang="zh-CN" sz="3600" b="1" dirty="0" smtClean="0"/>
                  <a:t>BF</a:t>
                </a:r>
                <a:r>
                  <a:rPr lang="zh-CN" altLang="en-US" sz="3600" b="1" dirty="0" smtClean="0"/>
                  <a:t> </a:t>
                </a:r>
                <a:r>
                  <a:rPr lang="en-US" altLang="zh-CN" sz="3600" b="1" dirty="0" smtClean="0"/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3600" b="1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3600" b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3600" b="1" dirty="0" smtClean="0">
                    <a:solidFill>
                      <a:srgbClr val="FF0000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sz="3600" b="1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sz="3600" b="1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</a:t>
                </a:r>
                <a:r>
                  <a:rPr kumimoji="1" lang="en-US" altLang="zh-CN" sz="3600" b="1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3600" b="1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sz="36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𝒍</m:t>
                        </m:r>
                      </m:sub>
                    </m:sSub>
                  </m:oMath>
                </a14:m>
                <a:endParaRPr lang="zh-CN" altLang="en-US" sz="3600" b="1" baseline="300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4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4365"/>
                <a:ext cx="8856984" cy="607710"/>
              </a:xfrm>
              <a:prstGeom prst="rect">
                <a:avLst/>
              </a:prstGeom>
              <a:blipFill rotWithShape="0">
                <a:blip r:embed="rId3"/>
                <a:stretch>
                  <a:fillRect t="-17172" b="-43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277941" y="1080382"/>
            <a:ext cx="2374888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is-IS" altLang="zh-CN" sz="1600" b="1" dirty="0">
                <a:solidFill>
                  <a:srgbClr val="FF0000"/>
                </a:solidFill>
              </a:rPr>
              <a:t>PRL 115, 221805(2015</a:t>
            </a:r>
            <a:r>
              <a:rPr lang="is-IS" altLang="zh-CN" sz="1600" b="1" dirty="0" smtClean="0">
                <a:solidFill>
                  <a:srgbClr val="FF00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4578802" y="1080382"/>
                <a:ext cx="4565198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2400" b="1" dirty="0" smtClean="0">
                    <a:cs typeface="Times New Roman" panose="02020603050405020304" pitchFamily="18" charset="0"/>
                    <a:sym typeface="+mn-ea"/>
                  </a:rPr>
                  <a:t>Benchmark</a:t>
                </a:r>
                <a:r>
                  <a:rPr lang="zh-CN" altLang="en-US" sz="2400" b="1" dirty="0" smtClean="0"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b="1" dirty="0" smtClean="0">
                    <a:cs typeface="Times New Roman" panose="02020603050405020304" pitchFamily="18" charset="0"/>
                    <a:sym typeface="+mn-ea"/>
                  </a:rPr>
                  <a:t>channel</a:t>
                </a:r>
                <a:r>
                  <a:rPr lang="zh-CN" altLang="en-US" sz="2400" b="1" dirty="0" smtClean="0"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via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the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CF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transition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+mn-ea"/>
                  </a:rPr>
                  <a:t>c</a:t>
                </a:r>
                <a:r>
                  <a:rPr kumimoji="1" lang="zh-CN" altLang="en-US" sz="2400" b="1" dirty="0" smtClean="0">
                    <a:solidFill>
                      <a:schemeClr val="tx1"/>
                    </a:solidFill>
                  </a:rPr>
                  <a:t>→</a:t>
                </a:r>
                <a:r>
                  <a:rPr kumimoji="1" lang="en-US" altLang="zh-CN" sz="2400" b="1" dirty="0" smtClean="0">
                    <a:solidFill>
                      <a:schemeClr val="tx1"/>
                    </a:solidFill>
                  </a:rPr>
                  <a:t>s</a:t>
                </a:r>
                <a:r>
                  <a:rPr kumimoji="1" lang="en-US" altLang="zh-CN" sz="2400" b="1" i="1" dirty="0" smtClean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l</a:t>
                </a:r>
                <a:r>
                  <a:rPr kumimoji="1" lang="en-US" altLang="zh-CN" sz="2400" b="1" baseline="30000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sz="24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𝒍</m:t>
                        </m:r>
                      </m:sub>
                    </m:sSub>
                  </m:oMath>
                </a14:m>
                <a:endParaRPr lang="en-US" altLang="zh-CN" sz="2400" b="1" dirty="0" smtClean="0">
                  <a:solidFill>
                    <a:schemeClr val="tx1"/>
                  </a:solidFill>
                  <a:cs typeface="Times New Roman" panose="02020603050405020304" pitchFamily="18" charset="0"/>
                  <a:sym typeface="+mn-ea"/>
                </a:endParaRPr>
              </a:p>
              <a:p>
                <a:pPr marL="321457" lvl="0" indent="-321457">
                  <a:buFont typeface="Arial" charset="0"/>
                  <a:buChar char="•"/>
                </a:pPr>
                <a:endParaRPr lang="en-US" altLang="zh-CN" sz="2400" b="1" i="1" dirty="0" smtClean="0">
                  <a:solidFill>
                    <a:schemeClr val="tx1"/>
                  </a:solidFill>
                  <a:sym typeface="Calibri" panose="020F0502020204030204" pitchFamily="34" charset="0"/>
                </a:endParaRPr>
              </a:p>
              <a:p>
                <a:pPr marL="321457" lvl="0" indent="-321457">
                  <a:buFont typeface="Arial" charset="0"/>
                  <a:buChar char="•"/>
                </a:pPr>
                <a:r>
                  <a:rPr lang="en-US" altLang="zh-CN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BESIII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measured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the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electronic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mode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400" b="1" dirty="0">
                    <a:solidFill>
                      <a:schemeClr val="tx1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sz="2400" b="1" i="1" dirty="0" smtClean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sz="2400" b="1" baseline="30000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sz="24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zh-CN" altLang="en-US" sz="2400" b="1" dirty="0" smtClean="0">
                    <a:solidFill>
                      <a:sysClr val="windowText" lastClr="000000"/>
                    </a:solidFill>
                    <a:ea typeface=""/>
                  </a:rPr>
                  <a:t> </a:t>
                </a:r>
                <a:r>
                  <a:rPr lang="en-US" altLang="zh-CN" sz="2400" b="1" dirty="0" smtClean="0">
                    <a:solidFill>
                      <a:sysClr val="windowText" lastClr="000000"/>
                    </a:solidFill>
                    <a:ea typeface=""/>
                  </a:rPr>
                  <a:t>by</a:t>
                </a:r>
                <a:r>
                  <a:rPr lang="zh-CN" altLang="en-US" sz="2400" b="1" dirty="0" smtClean="0">
                    <a:solidFill>
                      <a:sysClr val="windowText" lastClr="000000"/>
                    </a:solidFill>
                    <a:ea typeface=""/>
                  </a:rPr>
                  <a:t> </a:t>
                </a:r>
                <a:r>
                  <a:rPr lang="en-US" altLang="zh-CN" sz="2400" b="1" dirty="0" smtClean="0">
                    <a:solidFill>
                      <a:sysClr val="windowText" lastClr="000000"/>
                    </a:solidFill>
                    <a:ea typeface=""/>
                  </a:rPr>
                  <a:t>missing</a:t>
                </a:r>
                <a:r>
                  <a:rPr lang="zh-CN" altLang="en-US" sz="2400" b="1" dirty="0" smtClean="0">
                    <a:solidFill>
                      <a:sysClr val="windowText" lastClr="000000"/>
                    </a:solidFill>
                    <a:ea typeface=""/>
                  </a:rPr>
                  <a:t> </a:t>
                </a:r>
                <a:r>
                  <a:rPr lang="en-US" altLang="zh-CN" sz="2400" b="1" dirty="0" smtClean="0">
                    <a:solidFill>
                      <a:sysClr val="windowText" lastClr="000000"/>
                    </a:solidFill>
                    <a:ea typeface=""/>
                  </a:rPr>
                  <a:t>the</a:t>
                </a:r>
                <a:r>
                  <a:rPr lang="zh-CN" altLang="en-US" sz="2400" b="1" dirty="0" smtClean="0">
                    <a:solidFill>
                      <a:sysClr val="windowText" lastClr="000000"/>
                    </a:solidFill>
                    <a:ea typeface=""/>
                  </a:rPr>
                  <a:t> </a:t>
                </a:r>
                <a:r>
                  <a:rPr lang="en-US" altLang="zh-CN" sz="2400" b="1" dirty="0" smtClean="0">
                    <a:solidFill>
                      <a:sysClr val="windowText" lastClr="000000"/>
                    </a:solidFill>
                    <a:ea typeface=""/>
                  </a:rPr>
                  <a:t>neutrino.</a:t>
                </a:r>
              </a:p>
              <a:p>
                <a:pPr marL="321457" lvl="0" indent="-321457">
                  <a:buFont typeface="Arial" charset="0"/>
                  <a:buChar char="•"/>
                </a:pPr>
                <a:endParaRPr lang="en-US" altLang="zh-CN" sz="2400" b="1" dirty="0" smtClean="0">
                  <a:solidFill>
                    <a:sysClr val="windowText" lastClr="000000"/>
                  </a:solidFill>
                  <a:ea typeface=""/>
                </a:endParaRPr>
              </a:p>
              <a:p>
                <a:pPr marL="321457" lvl="0" indent="-321457">
                  <a:buFont typeface="Arial" charset="0"/>
                  <a:buChar char="•"/>
                </a:pPr>
                <a:r>
                  <a:rPr lang="en-US" altLang="zh-CN" sz="2400" b="1" dirty="0" smtClean="0">
                    <a:solidFill>
                      <a:sysClr val="windowText" lastClr="000000"/>
                    </a:solidFill>
                    <a:ea typeface=""/>
                  </a:rPr>
                  <a:t>Provides </a:t>
                </a:r>
                <a:r>
                  <a:rPr lang="en-US" altLang="zh-CN" sz="2400" b="1" dirty="0">
                    <a:solidFill>
                      <a:sysClr val="windowText" lastClr="000000"/>
                    </a:solidFill>
                    <a:ea typeface=""/>
                  </a:rPr>
                  <a:t>stringent test for </a:t>
                </a:r>
                <a:r>
                  <a:rPr lang="en-US" altLang="zh-CN" sz="2400" b="1" dirty="0" err="1">
                    <a:solidFill>
                      <a:sysClr val="windowText" lastClr="000000"/>
                    </a:solidFill>
                    <a:ea typeface=""/>
                  </a:rPr>
                  <a:t>nonperturbative</a:t>
                </a:r>
                <a:r>
                  <a:rPr lang="en-US" altLang="zh-CN" sz="2400" b="1" dirty="0">
                    <a:solidFill>
                      <a:sysClr val="windowText" lastClr="000000"/>
                    </a:solidFill>
                    <a:ea typeface=""/>
                  </a:rPr>
                  <a:t> aspects of the theory of strong interaction. </a:t>
                </a:r>
                <a:endParaRPr lang="en-US" altLang="zh-CN" sz="2400" dirty="0">
                  <a:solidFill>
                    <a:sysClr val="windowText" lastClr="000000"/>
                  </a:solidFill>
                  <a:ea typeface=""/>
                </a:endParaRP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sz="2400" b="1" dirty="0" smtClean="0">
                  <a:solidFill>
                    <a:srgbClr val="FF0000"/>
                  </a:solidFill>
                  <a:sym typeface="Wingdings" charset="2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sz="2400" b="1" dirty="0" smtClean="0">
                    <a:solidFill>
                      <a:srgbClr val="FF0000"/>
                    </a:solidFill>
                    <a:sym typeface="Wingdings" charset="2"/>
                  </a:rPr>
                  <a:t>Important </a:t>
                </a:r>
                <a:r>
                  <a:rPr lang="en-US" altLang="zh-CN" sz="2400" b="1" dirty="0">
                    <a:solidFill>
                      <a:srgbClr val="FF0000"/>
                    </a:solidFill>
                    <a:sym typeface="Wingdings" charset="2"/>
                  </a:rPr>
                  <a:t>input for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sym typeface="Wingdings" charset="2"/>
                  </a:rPr>
                  <a:t>implementing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sym typeface="Wingdings" charset="2"/>
                  </a:rPr>
                  <a:t>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sym typeface="Wingdings" charset="2"/>
                  </a:rPr>
                  <a:t>and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sym typeface="Wingdings" charset="2"/>
                  </a:rPr>
                  <a:t>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sym typeface="Wingdings" charset="2"/>
                  </a:rPr>
                  <a:t>calibrating </a:t>
                </a:r>
                <a:r>
                  <a:rPr lang="en-US" altLang="zh-CN" sz="2400" b="1" dirty="0">
                    <a:solidFill>
                      <a:srgbClr val="FF0000"/>
                    </a:solidFill>
                    <a:sym typeface="Wingdings" charset="2"/>
                  </a:rPr>
                  <a:t>the LQCD calculations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sym typeface="Wingdings" charset="2"/>
                  </a:rPr>
                  <a:t>.</a:t>
                </a:r>
                <a:endParaRPr lang="en-US" altLang="zh-CN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802" y="1080382"/>
                <a:ext cx="4565198" cy="5262979"/>
              </a:xfrm>
              <a:prstGeom prst="rect">
                <a:avLst/>
              </a:prstGeom>
              <a:blipFill rotWithShape="0">
                <a:blip r:embed="rId4"/>
                <a:stretch>
                  <a:fillRect l="-1736" t="-926" r="-1602" b="-16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52829" y="1866429"/>
                <a:ext cx="1593193" cy="646331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0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>
                    <a:solidFill>
                      <a:srgbClr val="0000FF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b="0" i="1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𝛬</m:t>
                    </m:r>
                  </m:oMath>
                </a14:m>
                <a:r>
                  <a:rPr kumimoji="1" lang="en-US" altLang="zh-CN" i="1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baseline="300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b="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altLang="zh-CN" dirty="0" smtClean="0">
                  <a:solidFill>
                    <a:srgbClr val="0000FF"/>
                  </a:solidFill>
                </a:endParaRPr>
              </a:p>
              <a:p>
                <a:r>
                  <a:rPr lang="en-US" altLang="zh-CN" dirty="0" smtClean="0">
                    <a:solidFill>
                      <a:srgbClr val="0000FF"/>
                    </a:solidFill>
                  </a:rPr>
                  <a:t>104±11</a:t>
                </a:r>
                <a:r>
                  <a:rPr lang="zh-CN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signal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829" y="1866429"/>
                <a:ext cx="1593193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3053" t="-4717" r="-3053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267529" y="6076482"/>
                <a:ext cx="43789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chemeClr val="tx1"/>
                    </a:solidFill>
                    <a:latin typeface="Times New Roman" charset="0"/>
                  </a:rPr>
                  <a:t>B[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b="1" dirty="0" smtClean="0">
                    <a:solidFill>
                      <a:schemeClr val="tx1"/>
                    </a:solidFill>
                    <a:latin typeface="Times New Roman" charset="0"/>
                    <a:sym typeface="Wingdings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sz="2000" b="1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sz="2000" b="1" baseline="30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2000" b="1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zh-CN" sz="2000" b="1" dirty="0" smtClean="0">
                    <a:solidFill>
                      <a:schemeClr val="tx1"/>
                    </a:solidFill>
                    <a:latin typeface="Times New Roman" charset="0"/>
                    <a:sym typeface="Wingdings" charset="2"/>
                  </a:rPr>
                  <a:t>]=(3.36</a:t>
                </a:r>
                <a:r>
                  <a:rPr lang="en-US" altLang="zh-CN" sz="2000" b="1" dirty="0" smtClean="0">
                    <a:solidFill>
                      <a:schemeClr val="tx1"/>
                    </a:solidFill>
                    <a:latin typeface="Times New Roman" charset="0"/>
                    <a:sym typeface="Symbol" charset="2"/>
                  </a:rPr>
                  <a:t>0.380.20)%</a:t>
                </a: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29" y="6076482"/>
                <a:ext cx="4378905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1532" t="-10769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47686C-8F26-7B43-A5C7-539682C7A1AF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028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 txBox="1">
                <a:spLocks/>
              </p:cNvSpPr>
              <p:nvPr/>
            </p:nvSpPr>
            <p:spPr>
              <a:xfrm>
                <a:off x="107504" y="64365"/>
                <a:ext cx="8856984" cy="60771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152">
                  <a:defRPr sz="63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algn="ctr" defTabSz="457152">
                  <a:defRPr sz="63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altLang="zh-CN" sz="3600" b="1" dirty="0" smtClean="0"/>
                  <a:t>Study</a:t>
                </a:r>
                <a:r>
                  <a:rPr lang="zh-CN" altLang="en-US" sz="3600" b="1" dirty="0" smtClean="0"/>
                  <a:t> </a:t>
                </a:r>
                <a:r>
                  <a:rPr lang="en-US" altLang="zh-CN" sz="3600" b="1" dirty="0" smtClean="0"/>
                  <a:t>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3600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360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3600" dirty="0">
                    <a:solidFill>
                      <a:srgbClr val="0000FF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sz="3600" i="1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𝛬</m:t>
                    </m:r>
                  </m:oMath>
                </a14:m>
                <a:r>
                  <a:rPr kumimoji="1" lang="en-US" altLang="zh-CN" sz="36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μ</a:t>
                </a:r>
                <a:r>
                  <a:rPr kumimoji="1" lang="en-US" altLang="zh-CN" sz="3600" baseline="300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6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36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36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b>
                    </m:sSub>
                  </m:oMath>
                </a14:m>
                <a:endParaRPr lang="zh-CN" altLang="en-US" sz="3600" b="1" baseline="300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4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4365"/>
                <a:ext cx="8856984" cy="607710"/>
              </a:xfrm>
              <a:prstGeom prst="rect">
                <a:avLst/>
              </a:prstGeom>
              <a:blipFill rotWithShape="0">
                <a:blip r:embed="rId2"/>
                <a:stretch>
                  <a:fillRect t="-17172" b="-43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726848" y="4254774"/>
                <a:ext cx="6696744" cy="2630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21457" indent="-321457">
                  <a:buFont typeface="Arial" charset="0"/>
                  <a:buChar char="•"/>
                </a:pPr>
                <a:r>
                  <a:rPr lang="en-US" altLang="zh-CN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Double</a:t>
                </a:r>
                <a:r>
                  <a:rPr lang="zh-CN" alt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tag</a:t>
                </a:r>
                <a:r>
                  <a:rPr lang="zh-CN" alt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and</a:t>
                </a:r>
                <a:r>
                  <a:rPr lang="zh-CN" alt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missing</a:t>
                </a:r>
                <a:r>
                  <a:rPr lang="zh-CN" alt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neutrino.</a:t>
                </a:r>
                <a:endParaRPr lang="en-US" altLang="zh-CN" b="1" dirty="0" smtClean="0">
                  <a:solidFill>
                    <a:srgbClr val="FF0000"/>
                  </a:solidFill>
                  <a:latin typeface="Times New Roman" charset="0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charset="0"/>
                  </a:rPr>
                  <a:t>Peaking</a:t>
                </a:r>
                <a:r>
                  <a:rPr lang="zh-CN" altLang="en-US" b="1" dirty="0" smtClean="0">
                    <a:solidFill>
                      <a:srgbClr val="0000FF"/>
                    </a:solidFill>
                    <a:latin typeface="Times New Roman" charset="0"/>
                  </a:rPr>
                  <a:t> 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charset="0"/>
                  </a:rPr>
                  <a:t>backgrounds</a:t>
                </a:r>
                <a:r>
                  <a:rPr lang="zh-CN" altLang="en-US" b="1" dirty="0" smtClean="0">
                    <a:solidFill>
                      <a:srgbClr val="0000FF"/>
                    </a:solidFill>
                    <a:latin typeface="Times New Roman" charset="0"/>
                  </a:rPr>
                  <a:t> 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charset="0"/>
                  </a:rPr>
                  <a:t>from</a:t>
                </a:r>
                <a:r>
                  <a:rPr lang="zh-CN" altLang="en-US" b="1" dirty="0" smtClean="0">
                    <a:solidFill>
                      <a:srgbClr val="0000FF"/>
                    </a:solidFill>
                    <a:latin typeface="Times New Roman" charset="0"/>
                  </a:rPr>
                  <a:t> 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charset="0"/>
                  </a:rPr>
                  <a:t>muon-pion</a:t>
                </a:r>
                <a:r>
                  <a:rPr lang="zh-CN" altLang="en-US" b="1" dirty="0" smtClean="0">
                    <a:solidFill>
                      <a:srgbClr val="0000FF"/>
                    </a:solidFill>
                    <a:latin typeface="Times New Roman" charset="0"/>
                  </a:rPr>
                  <a:t> </a:t>
                </a:r>
                <a:r>
                  <a:rPr lang="en-US" altLang="zh-CN" b="1" dirty="0" err="1" smtClean="0">
                    <a:solidFill>
                      <a:srgbClr val="0000FF"/>
                    </a:solidFill>
                    <a:latin typeface="Times New Roman" charset="0"/>
                  </a:rPr>
                  <a:t>mis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charset="0"/>
                  </a:rPr>
                  <a:t>-ID</a:t>
                </a: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b="1" dirty="0">
                  <a:solidFill>
                    <a:srgbClr val="FF0000"/>
                  </a:solidFill>
                  <a:latin typeface="Times New Roman" charset="0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b="1" dirty="0">
                    <a:latin typeface="Times New Roman" charset="0"/>
                  </a:rPr>
                  <a:t>B[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Times New Roman" charset="0"/>
                    <a:sym typeface="Wingdings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zh-CN" altLang="en-US" b="1" i="1"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b="1" dirty="0">
                    <a:latin typeface="Times New Roman" charset="0"/>
                    <a:ea typeface="Times New Roman" charset="0"/>
                    <a:cs typeface="Times New Roman" charset="0"/>
                  </a:rPr>
                  <a:t>μ</a:t>
                </a:r>
                <a:r>
                  <a:rPr kumimoji="1" lang="en-US" altLang="zh-CN" b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Times New Roman" charset="0"/>
                    <a:sym typeface="Wingdings" charset="2"/>
                  </a:rPr>
                  <a:t>]=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charset="0"/>
                    <a:sym typeface="Wingdings" charset="2"/>
                  </a:rPr>
                  <a:t>(3.49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charset="0"/>
                    <a:sym typeface="Symbol" charset="2"/>
                  </a:rPr>
                  <a:t>0.460.27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Times New Roman" charset="0"/>
                    <a:sym typeface="Symbol" charset="2"/>
                  </a:rPr>
                  <a:t>)%</a:t>
                </a:r>
              </a:p>
              <a:p>
                <a:pPr lvl="1"/>
                <a:r>
                  <a:rPr lang="en-US" altLang="zh-CN" b="1" dirty="0" smtClean="0">
                    <a:latin typeface="Times New Roman" charset="0"/>
                    <a:sym typeface="Symbol" charset="2"/>
                  </a:rPr>
                  <a:t>=&gt;improved</a:t>
                </a:r>
                <a:r>
                  <a:rPr lang="zh-CN" altLang="en-US" b="1" dirty="0" smtClean="0">
                    <a:latin typeface="Times New Roman" charset="0"/>
                    <a:sym typeface="Symbol" charset="2"/>
                  </a:rPr>
                  <a:t> </a:t>
                </a:r>
                <a:r>
                  <a:rPr lang="en-US" altLang="zh-CN" b="1" dirty="0" smtClean="0">
                    <a:latin typeface="Times New Roman" charset="0"/>
                    <a:sym typeface="Symbol" charset="2"/>
                  </a:rPr>
                  <a:t>precision,</a:t>
                </a:r>
              </a:p>
              <a:p>
                <a:pPr lvl="1"/>
                <a:r>
                  <a:rPr lang="en-US" altLang="zh-CN" b="1" dirty="0" smtClean="0">
                    <a:latin typeface="Times New Roman" charset="0"/>
                    <a:sym typeface="Symbol" charset="2"/>
                  </a:rPr>
                  <a:t>=&gt;first</a:t>
                </a:r>
                <a:r>
                  <a:rPr lang="zh-CN" altLang="en-US" b="1" dirty="0" smtClean="0">
                    <a:latin typeface="Times New Roman" charset="0"/>
                    <a:sym typeface="Symbol" charset="2"/>
                  </a:rPr>
                  <a:t> </a:t>
                </a:r>
                <a:r>
                  <a:rPr lang="en-US" altLang="zh-CN" b="1" dirty="0" smtClean="0">
                    <a:latin typeface="Times New Roman" charset="0"/>
                    <a:sym typeface="Symbol" charset="2"/>
                  </a:rPr>
                  <a:t>absolute</a:t>
                </a:r>
                <a:r>
                  <a:rPr lang="zh-CN" altLang="en-US" b="1" dirty="0" smtClean="0">
                    <a:latin typeface="Times New Roman" charset="0"/>
                    <a:sym typeface="Symbol" charset="2"/>
                  </a:rPr>
                  <a:t> </a:t>
                </a:r>
                <a:r>
                  <a:rPr lang="en-US" altLang="zh-CN" b="1" dirty="0" smtClean="0">
                    <a:latin typeface="Times New Roman" charset="0"/>
                    <a:sym typeface="Symbol" charset="2"/>
                  </a:rPr>
                  <a:t>measurements.</a:t>
                </a:r>
                <a:endParaRPr lang="en-US" altLang="zh-CN" b="1" dirty="0">
                  <a:latin typeface="Symbol" charset="2"/>
                </a:endParaRPr>
              </a:p>
              <a:p>
                <a:pPr marL="321457" indent="-321457">
                  <a:buFont typeface="Arial" charset="0"/>
                  <a:buChar char="•"/>
                </a:pPr>
                <a:endParaRPr lang="en-US" altLang="zh-CN" b="1" dirty="0" smtClean="0">
                  <a:latin typeface="Symbol" charset="2"/>
                </a:endParaRPr>
              </a:p>
              <a:p>
                <a:pPr marL="321457" indent="-321457">
                  <a:buFont typeface="Arial" charset="0"/>
                  <a:buChar char="•"/>
                </a:pPr>
                <a:r>
                  <a:rPr lang="en-US" altLang="zh-CN" b="1" dirty="0" smtClean="0">
                    <a:latin typeface="Symbol" charset="2"/>
                  </a:rPr>
                  <a:t>G</a:t>
                </a:r>
                <a:r>
                  <a:rPr lang="en-US" altLang="zh-CN" b="1" dirty="0">
                    <a:latin typeface="Times New Roman" charset="0"/>
                  </a:rPr>
                  <a:t>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Times New Roman" charset="0"/>
                    <a:sym typeface="Wingdings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zh-CN" altLang="en-US" b="1" i="1"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b="1" dirty="0">
                    <a:latin typeface="Times New Roman" charset="0"/>
                    <a:ea typeface="Times New Roman" charset="0"/>
                    <a:cs typeface="Times New Roman" charset="0"/>
                  </a:rPr>
                  <a:t>μ</a:t>
                </a:r>
                <a:r>
                  <a:rPr kumimoji="1" lang="en-US" altLang="zh-CN" b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Symbol" charset="2"/>
                    <a:sym typeface="Wingdings" charset="2"/>
                  </a:rPr>
                  <a:t>]/</a:t>
                </a:r>
                <a:r>
                  <a:rPr lang="en-US" altLang="zh-CN" b="1" dirty="0">
                    <a:latin typeface="Symbol" charset="2"/>
                  </a:rPr>
                  <a:t>G</a:t>
                </a:r>
                <a:r>
                  <a:rPr lang="en-US" altLang="zh-CN" b="1" dirty="0">
                    <a:latin typeface="Times New Roman" charset="0"/>
                  </a:rPr>
                  <a:t>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Times New Roman" charset="0"/>
                    <a:sym typeface="Wingdings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zh-CN" altLang="en-US" b="1" i="1"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b="1" i="1" dirty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b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Symbol" charset="2"/>
                    <a:sym typeface="Wingdings" charset="2"/>
                  </a:rPr>
                  <a:t>]= </a:t>
                </a:r>
                <a:r>
                  <a:rPr lang="en-US" altLang="zh-CN" b="1" dirty="0" smtClean="0">
                    <a:latin typeface="Symbol" charset="2"/>
                    <a:sym typeface="Wingdings" charset="2"/>
                  </a:rPr>
                  <a:t>0.96±0.16±0.04</a:t>
                </a:r>
                <a:endParaRPr lang="en-US" altLang="zh-CN" b="1" dirty="0" smtClean="0">
                  <a:latin typeface="Times New Roman" charset="0"/>
                  <a:sym typeface="Symbol" charset="2"/>
                </a:endParaRPr>
              </a:p>
              <a:p>
                <a:pPr lvl="1"/>
                <a:r>
                  <a:rPr lang="en-US" altLang="zh-CN" b="1" dirty="0" smtClean="0">
                    <a:solidFill>
                      <a:srgbClr val="FF0000"/>
                    </a:solidFill>
                    <a:latin typeface="Times New Roman" charset="0"/>
                  </a:rPr>
                  <a:t>=&gt;compatible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Times New Roman" charset="0"/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Times New Roman" charset="0"/>
                  </a:rPr>
                  <a:t>with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Times New Roman" charset="0"/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Times New Roman" charset="0"/>
                  </a:rPr>
                  <a:t>unity</a:t>
                </a:r>
                <a:endParaRPr lang="en-US" altLang="zh-CN" b="1" dirty="0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48" y="4254774"/>
                <a:ext cx="6696744" cy="2630335"/>
              </a:xfrm>
              <a:prstGeom prst="rect">
                <a:avLst/>
              </a:prstGeom>
              <a:blipFill rotWithShape="0">
                <a:blip r:embed="rId3"/>
                <a:stretch>
                  <a:fillRect l="-546" t="-1392" b="-3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12" y="1020836"/>
            <a:ext cx="3888432" cy="2979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7147474" y="972733"/>
                <a:ext cx="1477777" cy="668645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0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>
                    <a:solidFill>
                      <a:srgbClr val="0000FF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b="0" i="1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𝛬</m:t>
                    </m:r>
                  </m:oMath>
                </a14:m>
                <a:r>
                  <a:rPr kumimoji="1" lang="en-US" altLang="zh-CN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μ</a:t>
                </a:r>
                <a:r>
                  <a:rPr kumimoji="1" lang="en-US" altLang="zh-CN" baseline="300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b="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altLang="zh-CN" dirty="0" smtClean="0">
                  <a:solidFill>
                    <a:srgbClr val="0000FF"/>
                  </a:solidFill>
                </a:endParaRPr>
              </a:p>
              <a:p>
                <a:r>
                  <a:rPr lang="en-US" altLang="zh-CN" dirty="0" smtClean="0">
                    <a:solidFill>
                      <a:srgbClr val="0000FF"/>
                    </a:solidFill>
                  </a:rPr>
                  <a:t>79±11</a:t>
                </a:r>
                <a:r>
                  <a:rPr lang="zh-CN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signal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474" y="972733"/>
                <a:ext cx="1477777" cy="668645"/>
              </a:xfrm>
              <a:prstGeom prst="rect">
                <a:avLst/>
              </a:prstGeom>
              <a:blipFill rotWithShape="0">
                <a:blip r:embed="rId5"/>
                <a:stretch>
                  <a:fillRect l="-3292" t="-5505" r="-3292" b="-14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7448620" y="1966567"/>
                <a:ext cx="1235723" cy="369332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0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>
                    <a:solidFill>
                      <a:srgbClr val="0000FF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b="0" i="1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𝛬</m:t>
                    </m:r>
                  </m:oMath>
                </a14:m>
                <a:r>
                  <a:rPr kumimoji="1" lang="en-US" altLang="zh-CN" dirty="0" smtClean="0">
                    <a:solidFill>
                      <a:srgbClr val="0000FF"/>
                    </a:solidFill>
                  </a:rPr>
                  <a:t>π</a:t>
                </a:r>
                <a:r>
                  <a:rPr kumimoji="1" lang="en-US" altLang="zh-CN" baseline="30000" dirty="0" smtClean="0">
                    <a:solidFill>
                      <a:srgbClr val="0000FF"/>
                    </a:solidFill>
                  </a:rPr>
                  <a:t>+</a:t>
                </a:r>
                <a:r>
                  <a:rPr kumimoji="1" lang="en-US" altLang="zh-CN" dirty="0" smtClean="0">
                    <a:solidFill>
                      <a:srgbClr val="0000FF"/>
                    </a:solidFill>
                  </a:rPr>
                  <a:t>π</a:t>
                </a:r>
                <a:r>
                  <a:rPr kumimoji="1" lang="en-US" altLang="zh-CN" baseline="30000" dirty="0" smtClean="0">
                    <a:solidFill>
                      <a:srgbClr val="0000FF"/>
                    </a:solidFill>
                  </a:rPr>
                  <a:t>0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620" y="1966567"/>
                <a:ext cx="1235723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线箭头连接符 13"/>
          <p:cNvCxnSpPr/>
          <p:nvPr/>
        </p:nvCxnSpPr>
        <p:spPr>
          <a:xfrm flipH="1">
            <a:off x="7152002" y="2393931"/>
            <a:ext cx="700953" cy="504056"/>
          </a:xfrm>
          <a:prstGeom prst="straightConnector1">
            <a:avLst/>
          </a:prstGeom>
          <a:ln w="254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424195" y="4705498"/>
            <a:ext cx="194510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PLB </a:t>
            </a:r>
            <a:r>
              <a:rPr lang="en-US" altLang="zh-CN" sz="1600" b="1" dirty="0">
                <a:solidFill>
                  <a:srgbClr val="FF0000"/>
                </a:solidFill>
              </a:rPr>
              <a:t>767, 42 (2017)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4097" name="Picture 1" descr="age16image38566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000651"/>
            <a:ext cx="42767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EC447B-228A-194C-9C85-00AD4B1CD182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256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/>
              <a:pPr/>
              <a:t>26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27"/>
            <a:ext cx="9144000" cy="684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74967" y="6458264"/>
                <a:ext cx="4752528" cy="369332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0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dirty="0" smtClean="0">
                    <a:solidFill>
                      <a:srgbClr val="0000FF"/>
                    </a:solidFill>
                    <a:sym typeface="Symbol" pitchFamily="18" charset="2"/>
                  </a:rPr>
                  <a:t>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𝛬</m:t>
                    </m:r>
                  </m:oMath>
                </a14:m>
                <a:r>
                  <a:rPr kumimoji="1" lang="en-US" altLang="zh-CN" i="1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</a:t>
                </a:r>
                <a:r>
                  <a:rPr kumimoji="1" lang="en-US" altLang="zh-CN" baseline="30000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b="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zh-CN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BF</a:t>
                </a:r>
                <a:r>
                  <a:rPr lang="zh-CN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is</a:t>
                </a:r>
                <a:r>
                  <a:rPr lang="zh-CN" altLang="en-US" dirty="0" smtClean="0">
                    <a:solidFill>
                      <a:srgbClr val="0000FF"/>
                    </a:solidFill>
                  </a:rPr>
                  <a:t> 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the</a:t>
                </a:r>
                <a:r>
                  <a:rPr lang="zh-CN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largest</a:t>
                </a:r>
                <a:r>
                  <a:rPr lang="zh-CN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error</a:t>
                </a:r>
                <a:r>
                  <a:rPr lang="zh-CN" alt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00FF"/>
                    </a:solidFill>
                  </a:rPr>
                  <a:t>source.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967" y="6458264"/>
                <a:ext cx="4752528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7092280" y="5157192"/>
            <a:ext cx="504056" cy="115212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0B6B7A-F5F4-A947-8B3E-E3974EAE7FB4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9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The</a:t>
                </a:r>
                <a:r>
                  <a:rPr lang="zh-CN" altLang="en-US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inclusive</a:t>
                </a:r>
                <a:r>
                  <a:rPr lang="zh-CN" altLang="en-US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channel</a:t>
                </a:r>
                <a:r>
                  <a:rPr lang="zh-CN" altLang="en-US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 smtClean="0">
                    <a:solidFill>
                      <a:srgbClr val="FF0000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dirty="0" smtClean="0">
                    <a:solidFill>
                      <a:srgbClr val="FF0000"/>
                    </a:solidFill>
                  </a:rPr>
                  <a:t>+X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标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8661" b="-29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/>
              <a:pPr/>
              <a:t>27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09388" y="1056402"/>
                <a:ext cx="8855100" cy="5646693"/>
              </a:xfrm>
            </p:spPr>
            <p:txBody>
              <a:bodyPr/>
              <a:lstStyle/>
              <a:p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inclusive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process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mediated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by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i="1" dirty="0" smtClean="0">
                    <a:solidFill>
                      <a:schemeClr val="tx1"/>
                    </a:solidFill>
                  </a:rPr>
                  <a:t>c-s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transition.</a:t>
                </a:r>
              </a:p>
              <a:p>
                <a:endParaRPr kumimoji="1" lang="en-US" altLang="zh-CN" sz="1800" dirty="0" smtClean="0">
                  <a:solidFill>
                    <a:schemeClr val="tx1"/>
                  </a:solidFill>
                </a:endParaRPr>
              </a:p>
              <a:p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Essential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input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in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calculation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of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80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life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time.</a:t>
                </a:r>
              </a:p>
              <a:p>
                <a:endParaRPr kumimoji="1" lang="en-US" altLang="zh-CN" sz="1800" dirty="0" smtClean="0"/>
              </a:p>
              <a:p>
                <a:r>
                  <a:rPr kumimoji="1" lang="en-US" altLang="zh-CN" sz="1800" dirty="0" smtClean="0"/>
                  <a:t>Useful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in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understanding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the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heavier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charmed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baryons,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esp.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the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less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known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double-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or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triple-charm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baryons.</a:t>
                </a:r>
                <a:endParaRPr kumimoji="1" lang="en-US" altLang="zh-CN" sz="1800" dirty="0" smtClean="0">
                  <a:solidFill>
                    <a:schemeClr val="tx1"/>
                  </a:solidFill>
                </a:endParaRPr>
              </a:p>
              <a:p>
                <a:endParaRPr kumimoji="1" lang="en-US" altLang="zh-CN" sz="1800" dirty="0" smtClean="0">
                  <a:solidFill>
                    <a:schemeClr val="tx1"/>
                  </a:solidFill>
                </a:endParaRPr>
              </a:p>
              <a:p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Current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PDG: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800" dirty="0">
                    <a:solidFill>
                      <a:schemeClr val="tx1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sz="1800" i="1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sz="1800" dirty="0">
                    <a:solidFill>
                      <a:schemeClr val="tx1"/>
                    </a:solidFill>
                  </a:rPr>
                  <a:t>+X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)=(</a:t>
                </a:r>
                <a:r>
                  <a:rPr lang="en-US" altLang="zh-CN" sz="1800" dirty="0" smtClean="0">
                    <a:solidFill>
                      <a:schemeClr val="tx1"/>
                    </a:solidFill>
                    <a:latin typeface="Times New Roman" charset="0"/>
                    <a:sym typeface="Wingdings" charset="2"/>
                  </a:rPr>
                  <a:t>35</a:t>
                </a:r>
                <a:r>
                  <a:rPr lang="en-US" altLang="zh-CN" sz="1800" dirty="0" smtClean="0">
                    <a:solidFill>
                      <a:schemeClr val="tx1"/>
                    </a:solidFill>
                    <a:latin typeface="Times New Roman" charset="0"/>
                    <a:sym typeface="Symbol" charset="2"/>
                  </a:rPr>
                  <a:t>11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)%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with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large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uncertainty.</a:t>
                </a:r>
              </a:p>
              <a:p>
                <a:endParaRPr kumimoji="1" lang="en-US" altLang="zh-CN" sz="1800" dirty="0" smtClean="0">
                  <a:solidFill>
                    <a:schemeClr val="tx1"/>
                  </a:solidFill>
                </a:endParaRPr>
              </a:p>
              <a:p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sum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of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/>
                  <a:t>know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exclusive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modes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only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accounts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for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(</a:t>
                </a:r>
                <a:r>
                  <a:rPr lang="en-US" altLang="zh-CN" sz="1800" dirty="0" smtClean="0">
                    <a:latin typeface="Times New Roman" charset="0"/>
                    <a:sym typeface="Wingdings" charset="2"/>
                  </a:rPr>
                  <a:t>24.5</a:t>
                </a:r>
                <a:r>
                  <a:rPr lang="en-US" altLang="zh-CN" sz="1800" dirty="0" smtClean="0">
                    <a:latin typeface="Times New Roman" charset="0"/>
                    <a:sym typeface="Symbol" charset="2"/>
                  </a:rPr>
                  <a:t>2.1</a:t>
                </a:r>
                <a:r>
                  <a:rPr kumimoji="1" lang="en-US" altLang="zh-CN" sz="1800" dirty="0" smtClean="0"/>
                  <a:t>)%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=&gt;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need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better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understanding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of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the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gap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between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exclusive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and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inclusive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rates.</a:t>
                </a:r>
                <a:r>
                  <a:rPr kumimoji="1" lang="zh-CN" altLang="en-US" sz="1800" dirty="0" smtClean="0"/>
                  <a:t> </a:t>
                </a:r>
                <a:endParaRPr kumimoji="1" lang="en-US" altLang="zh-CN" sz="1800" dirty="0" smtClean="0">
                  <a:solidFill>
                    <a:schemeClr val="tx1"/>
                  </a:solidFill>
                </a:endParaRPr>
              </a:p>
              <a:p>
                <a:endParaRPr lang="en-US" altLang="zh-CN" sz="1800" dirty="0" smtClean="0">
                  <a:solidFill>
                    <a:srgbClr val="FF0000"/>
                  </a:solidFill>
                  <a:sym typeface="+mn-ea"/>
                </a:endParaRPr>
              </a:p>
              <a:p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Comparison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with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K+X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will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shed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light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on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the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charset="0"/>
                        <a:sym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internal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dynamics.</a:t>
                </a:r>
              </a:p>
              <a:p>
                <a:endParaRPr lang="en-US" altLang="zh-CN" sz="1800" dirty="0" smtClean="0">
                  <a:solidFill>
                    <a:schemeClr val="tx1"/>
                  </a:solidFill>
                  <a:sym typeface="+mn-ea"/>
                </a:endParaRPr>
              </a:p>
              <a:p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Search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for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the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CPV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by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measuring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the</a:t>
                </a:r>
                <a:r>
                  <a:rPr lang="zh-CN" altLang="en-US" sz="18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sym typeface="+mn-ea"/>
                  </a:rPr>
                  <a:t>asymmetry.</a:t>
                </a:r>
                <a:endParaRPr lang="en-US" altLang="zh-CN" sz="1800" dirty="0">
                  <a:solidFill>
                    <a:schemeClr val="tx1"/>
                  </a:solidFill>
                  <a:sym typeface="+mn-ea"/>
                </a:endParaRPr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09388" y="1056402"/>
                <a:ext cx="8855100" cy="5646693"/>
              </a:xfrm>
              <a:blipFill rotWithShape="0">
                <a:blip r:embed="rId3"/>
                <a:stretch>
                  <a:fillRect l="-482" t="-5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04" y="6016062"/>
            <a:ext cx="3962434" cy="5696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72" y="6423512"/>
            <a:ext cx="1447800" cy="152400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ED94-AA26-C34A-92E6-8EF03A9D5F2E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3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4" y="1659234"/>
            <a:ext cx="4123583" cy="2885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The</a:t>
                </a:r>
                <a:r>
                  <a:rPr lang="zh-CN" altLang="en-US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inclusive</a:t>
                </a:r>
                <a:r>
                  <a:rPr lang="zh-CN" altLang="en-US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channel</a:t>
                </a:r>
                <a:r>
                  <a:rPr lang="zh-CN" altLang="en-US" dirty="0" smtClean="0">
                    <a:solidFill>
                      <a:srgbClr val="FF0000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 smtClean="0">
                    <a:solidFill>
                      <a:srgbClr val="FF0000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dirty="0" smtClean="0">
                    <a:solidFill>
                      <a:srgbClr val="FF0000"/>
                    </a:solidFill>
                  </a:rPr>
                  <a:t>+X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标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8661" b="-29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/>
              <a:pPr/>
              <a:t>28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190224" y="1062429"/>
                <a:ext cx="4905657" cy="5795571"/>
              </a:xfrm>
            </p:spPr>
            <p:txBody>
              <a:bodyPr/>
              <a:lstStyle/>
              <a:p>
                <a:r>
                  <a:rPr kumimoji="1" lang="en-US" altLang="zh-CN" sz="2000" dirty="0" smtClean="0">
                    <a:solidFill>
                      <a:schemeClr val="tx1"/>
                    </a:solidFill>
                  </a:rPr>
                  <a:t>In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</a:rPr>
                  <a:t>ST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</a:rPr>
                  <a:t>modes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</a:rPr>
                  <a:t>of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sz="2000" dirty="0" err="1" smtClean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000" i="1" dirty="0" err="1" smtClean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K</a:t>
                </a:r>
                <a:r>
                  <a:rPr lang="en-US" altLang="zh-CN" sz="2000" baseline="30000" dirty="0" smtClean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  <a:r>
                  <a:rPr lang="en-US" altLang="zh-CN" sz="2000" dirty="0" smtClean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2000" baseline="30000" dirty="0" smtClean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</a:rPr>
                  <a:t>and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sz="2000" dirty="0" smtClean="0"/>
                  <a:t>,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 smtClean="0"/>
                  <a:t>to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measure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the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probability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of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find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</a:rPr>
                  <a:t>a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</a:rPr>
                  <a:t>in</a:t>
                </a:r>
                <a:r>
                  <a:rPr kumimoji="1"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 smtClean="0"/>
                  <a:t>the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final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states.</a:t>
                </a:r>
              </a:p>
              <a:p>
                <a:endParaRPr kumimoji="1" lang="en-US" altLang="zh-CN" sz="2000" dirty="0" smtClean="0"/>
              </a:p>
              <a:p>
                <a:r>
                  <a:rPr kumimoji="1" lang="en-US" altLang="zh-CN" sz="2000" dirty="0" smtClean="0"/>
                  <a:t>Extract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yields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from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2D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distributions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in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bins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of</a:t>
                </a:r>
                <a:r>
                  <a:rPr kumimoji="1" lang="zh-CN" altLang="en-US" sz="2000" dirty="0" smtClean="0"/>
                  <a:t> </a:t>
                </a:r>
                <a:r>
                  <a:rPr kumimoji="1" lang="hr-HR" altLang="zh-CN" sz="2000" dirty="0" smtClean="0"/>
                  <a:t>𝑝−|</a:t>
                </a:r>
                <a:r>
                  <a:rPr kumimoji="1" lang="hr-HR" altLang="zh-CN" sz="2000" dirty="0"/>
                  <a:t>𝑐𝑜𝑠𝜃| </a:t>
                </a:r>
                <a:endParaRPr kumimoji="1" lang="hr-HR" altLang="zh-CN" sz="2000" dirty="0" smtClean="0"/>
              </a:p>
              <a:p>
                <a:endParaRPr kumimoji="1" lang="en-US" altLang="zh-CN" sz="2000" dirty="0" smtClean="0"/>
              </a:p>
              <a:p>
                <a:r>
                  <a:rPr kumimoji="1" lang="en-US" altLang="zh-CN" sz="2000" dirty="0" smtClean="0"/>
                  <a:t>Data-driven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2D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efficiency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correction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using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several</a:t>
                </a:r>
                <a:r>
                  <a:rPr kumimoji="1" lang="zh-CN" alt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 smtClean="0"/>
                  <a:t>control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samples.</a:t>
                </a:r>
              </a:p>
              <a:p>
                <a:endParaRPr kumimoji="1" lang="hr-HR" altLang="zh-CN" sz="2000" dirty="0" smtClean="0"/>
              </a:p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charset="0"/>
                        <a:ea typeface="Cambria Math" panose="02040503050406030204" pitchFamily="18" charset="0"/>
                        <a:cs typeface="Arial" pitchFamily="34" charset="0"/>
                      </a:rPr>
                      <m:t>ℬ</m:t>
                    </m:r>
                    <m:d>
                      <m:dPr>
                        <m:ctrlPr>
                          <a:rPr lang="en-US" altLang="zh-CN" sz="2000" b="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dobe 楷体 Std R" pitchFamily="18" charset="-122"/>
                              </a:rPr>
                            </m:ctrlPr>
                          </m:sSubSupPr>
                          <m:e>
                            <m:r>
                              <a:rPr lang="el-GR" altLang="zh-CN" sz="20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dobe 楷体 Std R" pitchFamily="18" charset="-122"/>
                              </a:rPr>
                              <m:t>𝛬</m:t>
                            </m:r>
                          </m:e>
                          <m:sub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dobe 楷体 Std R" pitchFamily="18" charset="-122"/>
                              </a:rPr>
                              <m:t>𝐶</m:t>
                            </m:r>
                          </m:sub>
                          <m:sup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dobe 楷体 Std R" pitchFamily="18" charset="-122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000" b="0">
                            <a:solidFill>
                              <a:schemeClr val="tx1"/>
                            </a:solidFill>
                            <a:latin typeface="Cambria Math" charset="0"/>
                            <a:ea typeface="Adobe 楷体 Std R" pitchFamily="18" charset="-122"/>
                          </a:rPr>
                          <m:t>→</m:t>
                        </m:r>
                        <m:r>
                          <a:rPr lang="el-GR" altLang="zh-CN" sz="2000" b="0" i="1">
                            <a:solidFill>
                              <a:schemeClr val="tx1"/>
                            </a:solidFill>
                            <a:latin typeface="Cambria Math" charset="0"/>
                            <a:ea typeface="Adobe 楷体 Std R" pitchFamily="18" charset="-122"/>
                          </a:rPr>
                          <m:t>𝛬</m:t>
                        </m:r>
                        <m:r>
                          <a:rPr lang="en-US" altLang="zh-CN" sz="2000" b="0">
                            <a:solidFill>
                              <a:schemeClr val="tx1"/>
                            </a:solidFill>
                            <a:latin typeface="Cambria Math" charset="0"/>
                            <a:ea typeface="Adobe 楷体 Std R" pitchFamily="18" charset="-122"/>
                          </a:rPr>
                          <m:t>+</m:t>
                        </m:r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charset="0"/>
                            <a:ea typeface="Adobe 楷体 Std R" pitchFamily="18" charset="-122"/>
                          </a:rPr>
                          <m:t>𝑋</m:t>
                        </m:r>
                      </m:e>
                    </m:d>
                    <m: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charset="0"/>
                        <a:ea typeface="Adobe 楷体 Std R" pitchFamily="18" charset="-122"/>
                      </a:rPr>
                      <m:t>=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</m:ctrlPr>
                      </m:sSubSup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（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38.2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−2.2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+2.8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charset="0"/>
                        <a:ea typeface="Cambria Math" panose="02040503050406030204" pitchFamily="18" charset="0"/>
                        <a:cs typeface="Arial" pitchFamily="34" charset="0"/>
                      </a:rPr>
                      <m:t>±0.8)%</m:t>
                    </m:r>
                  </m:oMath>
                </a14:m>
                <a:endParaRPr lang="en-US" altLang="zh-CN" sz="2000" b="0" dirty="0" smtClean="0">
                  <a:solidFill>
                    <a:schemeClr val="tx1"/>
                  </a:solidFill>
                  <a:sym typeface="+mn-ea"/>
                </a:endParaRPr>
              </a:p>
              <a:p>
                <a:pPr marL="285750" lvl="1" indent="0">
                  <a:buNone/>
                </a:pPr>
                <a:r>
                  <a:rPr lang="en-US" altLang="zh-CN" sz="2000" i="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(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excl.</a:t>
                </a:r>
                <a:r>
                  <a:rPr lang="zh-CN" altLang="en-US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rate</a:t>
                </a:r>
                <a:r>
                  <a:rPr lang="zh-CN" altLang="en-US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charset="0"/>
                        <a:ea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r>
                      <a:rPr lang="en-US" altLang="zh-CN" sz="2000" b="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charset="0"/>
                        <a:ea typeface="Cambria Math" panose="02040503050406030204" pitchFamily="18" charset="0"/>
                        <a:cs typeface="Arial" pitchFamily="34" charset="0"/>
                      </a:rPr>
                      <m:t>24</m:t>
                    </m:r>
                    <m:r>
                      <a:rPr lang="en-US" altLang="zh-CN" sz="2000" b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charset="0"/>
                        <a:ea typeface="Cambria Math" panose="02040503050406030204" pitchFamily="18" charset="0"/>
                        <a:cs typeface="Arial" pitchFamily="34" charset="0"/>
                      </a:rPr>
                      <m:t>.</m:t>
                    </m:r>
                    <m:r>
                      <a:rPr lang="en-US" altLang="zh-CN" sz="2000" b="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charset="0"/>
                        <a:ea typeface="Cambria Math" panose="02040503050406030204" pitchFamily="18" charset="0"/>
                        <a:cs typeface="Arial" pitchFamily="34" charset="0"/>
                      </a:rPr>
                      <m:t>5±2.1)%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observed,</a:t>
                </a:r>
                <a:r>
                  <a:rPr lang="zh-CN" altLang="en-US" sz="2000" dirty="0" smtClean="0"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i</a:t>
                </a:r>
                <a:r>
                  <a:rPr lang="en-US" altLang="zh-CN" sz="2000" i="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ndicate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s</a:t>
                </a:r>
                <a:r>
                  <a:rPr lang="zh-CN" altLang="en-US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~1/3</a:t>
                </a:r>
                <a:r>
                  <a:rPr lang="zh-CN" altLang="en-US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BFs</a:t>
                </a:r>
                <a:r>
                  <a:rPr lang="zh-CN" altLang="en-US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are</a:t>
                </a:r>
                <a:r>
                  <a:rPr lang="zh-CN" altLang="en-US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unknown</a:t>
                </a:r>
                <a:r>
                  <a:rPr lang="en-US" altLang="zh-CN" sz="2000" i="0" dirty="0" smtClean="0">
                    <a:solidFill>
                      <a:schemeClr val="tx1"/>
                    </a:solidFill>
                    <a:ea typeface="LingWai SC Medium" charset="-122"/>
                    <a:cs typeface="LingWai SC Medium" charset="-122"/>
                  </a:rPr>
                  <a:t>)</a:t>
                </a:r>
              </a:p>
              <a:p>
                <a:endParaRPr lang="en-US" altLang="zh-CN" sz="2000" b="0" i="0" dirty="0" smtClean="0">
                  <a:solidFill>
                    <a:schemeClr val="tx1"/>
                  </a:solidFill>
                  <a:ea typeface="LingWai SC Medium" charset="-122"/>
                  <a:cs typeface="LingWai SC Medium" charset="-122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charset="0"/>
                        <a:ea typeface="LingWai SC Medium" charset="-122"/>
                        <a:cs typeface="LingWai SC Medium" charset="-122"/>
                      </a:rPr>
                      <m:t>A</m:t>
                    </m:r>
                    <m:r>
                      <m:rPr>
                        <m:sty m:val="p"/>
                      </m:rPr>
                      <a:rPr lang="en-US" altLang="zh-CN" sz="2000" b="0" i="0" baseline="-25000" smtClean="0">
                        <a:solidFill>
                          <a:schemeClr val="tx1"/>
                        </a:solidFill>
                        <a:latin typeface="Cambria Math" charset="0"/>
                        <a:ea typeface="Adobe 楷体 Std R" pitchFamily="18" charset="-122"/>
                      </a:rPr>
                      <m:t>cp</m:t>
                    </m:r>
                    <m:sSubSup>
                      <m:sSubSupPr>
                        <m:ctrlP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=(2</m:t>
                        </m:r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.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1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−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6</m:t>
                        </m:r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.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6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+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7</m:t>
                        </m:r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.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+mn-ea"/>
                          </a:rPr>
                          <m:t>0</m:t>
                        </m:r>
                      </m:sup>
                    </m:sSubSup>
                    <m:r>
                      <m:rPr>
                        <m:nor/>
                      </m:rPr>
                      <a:rPr lang="en-US" altLang="zh-CN" sz="2000" b="0" dirty="0">
                        <a:solidFill>
                          <a:schemeClr val="tx1"/>
                        </a:solidFill>
                        <a:sym typeface="Symbol" panose="05050102010706020507" charset="0"/>
                      </a:rPr>
                      <m:t>1.4</m:t>
                    </m:r>
                    <m:r>
                      <m:rPr>
                        <m:nor/>
                      </m:rPr>
                      <a:rPr lang="en-US" altLang="zh-CN" sz="2000" b="0" dirty="0">
                        <a:solidFill>
                          <a:schemeClr val="tx1"/>
                        </a:solidFill>
                        <a:sym typeface="+mn-ea"/>
                      </a:rPr>
                      <m:t>)%</m:t>
                    </m:r>
                  </m:oMath>
                </a14:m>
                <a:endParaRPr lang="en-US" altLang="zh-CN" sz="2000" b="0" dirty="0" smtClean="0">
                  <a:solidFill>
                    <a:schemeClr val="tx1"/>
                  </a:solidFill>
                  <a:sym typeface="+mn-ea"/>
                </a:endParaRPr>
              </a:p>
              <a:p>
                <a:pPr marL="285750" lvl="1" indent="0">
                  <a:buNone/>
                </a:pPr>
                <a:r>
                  <a:rPr lang="en-US" altLang="zh-CN" sz="2000" dirty="0" smtClean="0">
                    <a:solidFill>
                      <a:schemeClr val="tx1"/>
                    </a:solidFill>
                    <a:sym typeface="+mn-ea"/>
                  </a:rPr>
                  <a:t>(No</a:t>
                </a:r>
                <a:r>
                  <a:rPr lang="zh-CN" altLang="en-US" sz="20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sym typeface="+mn-ea"/>
                  </a:rPr>
                  <a:t>CPV</a:t>
                </a:r>
                <a:r>
                  <a:rPr lang="zh-CN" altLang="en-US" sz="20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sym typeface="+mn-ea"/>
                  </a:rPr>
                  <a:t>is</a:t>
                </a:r>
                <a:r>
                  <a:rPr lang="zh-CN" altLang="en-US" sz="2000" dirty="0" smtClean="0">
                    <a:solidFill>
                      <a:schemeClr val="tx1"/>
                    </a:solidFill>
                    <a:sym typeface="+mn-ea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sym typeface="+mn-ea"/>
                  </a:rPr>
                  <a:t>observed.)</a:t>
                </a:r>
                <a:endParaRPr lang="en-US" altLang="zh-CN" sz="2000" dirty="0">
                  <a:solidFill>
                    <a:schemeClr val="tx1"/>
                  </a:solidFill>
                  <a:sym typeface="+mn-ea"/>
                </a:endParaRPr>
              </a:p>
              <a:p>
                <a:endParaRPr lang="en-US" altLang="zh-CN" sz="2000" b="0" dirty="0" smtClean="0">
                  <a:solidFill>
                    <a:schemeClr val="tx1"/>
                  </a:solidFill>
                  <a:sym typeface="+mn-ea"/>
                </a:endParaRPr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190224" y="1062429"/>
                <a:ext cx="4905657" cy="5795571"/>
              </a:xfrm>
              <a:blipFill rotWithShape="0">
                <a:blip r:embed="rId4"/>
                <a:stretch>
                  <a:fillRect l="-1118" t="-526" r="-2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1730601" y="2640157"/>
            <a:ext cx="81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data</a:t>
            </a:r>
            <a:endParaRPr lang="zh-CN" altLang="en-US" sz="2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6404" y="1133859"/>
            <a:ext cx="2413468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is-IS" altLang="zh-CN" sz="1687" b="1">
                <a:solidFill>
                  <a:srgbClr val="FF0000"/>
                </a:solidFill>
              </a:rPr>
              <a:t>PRL 121, 062003(2018)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336" y="4926214"/>
            <a:ext cx="4280098" cy="75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72" y="6423512"/>
            <a:ext cx="1447800" cy="152400"/>
          </a:xfrm>
          <a:prstGeom prst="rect">
            <a:avLst/>
          </a:prstGeom>
        </p:spPr>
      </p:pic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E9E4-87D2-3848-9633-7BE7FEE73E2D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11" name="文本占位符 3"/>
          <p:cNvSpPr txBox="1">
            <a:spLocks/>
          </p:cNvSpPr>
          <p:nvPr/>
        </p:nvSpPr>
        <p:spPr>
          <a:xfrm>
            <a:off x="-72357" y="5756226"/>
            <a:ext cx="4364140" cy="61297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l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 smtClean="0"/>
              <a:t>Comparison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with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K+X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will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shed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light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the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internal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dynamics</a:t>
            </a:r>
            <a:endParaRPr lang="en-US" altLang="zh-CN" sz="2000" b="0" dirty="0" smtClean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85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 smtClean="0">
                    <a:solidFill>
                      <a:srgbClr val="FF0000"/>
                    </a:solidFill>
                  </a:rPr>
                  <a:t>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b="1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1" lang="en-US" altLang="zh-CN" dirty="0" smtClean="0">
                    <a:solidFill>
                      <a:srgbClr val="FF0000"/>
                    </a:solidFill>
                  </a:rPr>
                  <a:t>+X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标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8661" b="-29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/>
              <a:pPr/>
              <a:t>29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88900" y="874064"/>
                <a:ext cx="8855100" cy="4275485"/>
              </a:xfrm>
            </p:spPr>
            <p:txBody>
              <a:bodyPr/>
              <a:lstStyle/>
              <a:p>
                <a:endParaRPr kumimoji="1" lang="en-US" altLang="zh-CN" sz="1800" dirty="0" smtClean="0">
                  <a:solidFill>
                    <a:schemeClr val="tx1"/>
                  </a:solidFill>
                </a:endParaRPr>
              </a:p>
              <a:p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Current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PDG: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800" dirty="0">
                    <a:solidFill>
                      <a:schemeClr val="tx1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kumimoji="1" lang="en-US" altLang="zh-CN" sz="18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𝒆</m:t>
                    </m:r>
                  </m:oMath>
                </a14:m>
                <a:r>
                  <a:rPr kumimoji="1" lang="en-US" altLang="zh-CN" sz="1800" dirty="0">
                    <a:solidFill>
                      <a:schemeClr val="tx1"/>
                    </a:solidFill>
                  </a:rPr>
                  <a:t>+X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)=(</a:t>
                </a:r>
                <a:r>
                  <a:rPr lang="en-US" altLang="zh-CN" sz="1800" dirty="0" smtClean="0">
                    <a:solidFill>
                      <a:schemeClr val="tx1"/>
                    </a:solidFill>
                    <a:latin typeface="Times New Roman" charset="0"/>
                    <a:sym typeface="Wingdings" charset="2"/>
                  </a:rPr>
                  <a:t>4.5</a:t>
                </a:r>
                <a:r>
                  <a:rPr lang="en-US" altLang="zh-CN" sz="1800" dirty="0" smtClean="0">
                    <a:solidFill>
                      <a:schemeClr val="tx1"/>
                    </a:solidFill>
                    <a:latin typeface="Times New Roman" charset="0"/>
                    <a:sym typeface="Symbol" charset="2"/>
                  </a:rPr>
                  <a:t>1</a:t>
                </a:r>
                <a:r>
                  <a:rPr lang="en-US" altLang="zh-CN" sz="1800" dirty="0" smtClean="0">
                    <a:latin typeface="Times New Roman" charset="0"/>
                    <a:sym typeface="Symbol" charset="2"/>
                  </a:rPr>
                  <a:t>.7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)%.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endParaRPr kumimoji="1" lang="en-US" altLang="zh-CN" sz="1800" dirty="0" smtClean="0">
                  <a:solidFill>
                    <a:schemeClr val="tx1"/>
                  </a:solidFill>
                </a:endParaRPr>
              </a:p>
              <a:p>
                <a:endParaRPr kumimoji="1" lang="en-US" altLang="zh-CN" sz="1800" dirty="0"/>
              </a:p>
              <a:p>
                <a:r>
                  <a:rPr lang="en-US" altLang="zh-CN" sz="1800" dirty="0" smtClean="0"/>
                  <a:t>Large </a:t>
                </a:r>
                <a:r>
                  <a:rPr lang="en-US" altLang="zh-CN" sz="1800" dirty="0"/>
                  <a:t>rate, but also with large uncertainty</a:t>
                </a:r>
              </a:p>
              <a:p>
                <a:endParaRPr kumimoji="1" lang="en-US" altLang="zh-CN" sz="1800" dirty="0" smtClean="0">
                  <a:solidFill>
                    <a:schemeClr val="tx1"/>
                  </a:solidFill>
                </a:endParaRPr>
              </a:p>
              <a:p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Tagged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with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sz="1800" dirty="0" err="1" smtClean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1800" i="1" dirty="0" err="1" smtClean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K</a:t>
                </a:r>
                <a:r>
                  <a:rPr lang="en-US" altLang="zh-CN" sz="1800" baseline="30000" dirty="0" smtClean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  <a:r>
                  <a:rPr lang="en-US" altLang="zh-CN" sz="1800" dirty="0" smtClean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sz="1800" baseline="30000" dirty="0" smtClean="0">
                    <a:solidFill>
                      <a:schemeClr val="tx1"/>
                    </a:solidFill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chemeClr val="tx1"/>
                    </a:solidFill>
                  </a:rPr>
                  <a:t>and</a:t>
                </a:r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800" dirty="0" smtClean="0">
                    <a:solidFill>
                      <a:schemeClr val="tx1"/>
                    </a:solidFill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endParaRPr kumimoji="1" lang="en-US" altLang="zh-CN" sz="1800" dirty="0" smtClean="0">
                  <a:solidFill>
                    <a:srgbClr val="FF0000"/>
                  </a:solidFill>
                  <a:sym typeface="+mn-ea"/>
                </a:endParaRPr>
              </a:p>
              <a:p>
                <a:pPr marL="457200" lvl="1" indent="0">
                  <a:buNone/>
                </a:pPr>
                <a:endParaRPr kumimoji="1" lang="en-US" altLang="zh-CN" sz="1400" dirty="0" smtClean="0">
                  <a:solidFill>
                    <a:srgbClr val="FF0000"/>
                  </a:solidFill>
                  <a:sym typeface="+mn-ea"/>
                </a:endParaRPr>
              </a:p>
              <a:p>
                <a:pPr marL="457200" lvl="1" indent="0">
                  <a:buNone/>
                </a:pPr>
                <a:r>
                  <a:rPr kumimoji="1" lang="en-US" altLang="zh-CN" sz="1400" dirty="0" smtClean="0">
                    <a:solidFill>
                      <a:srgbClr val="FF0000"/>
                    </a:solidFill>
                    <a:sym typeface="+mn-ea"/>
                  </a:rPr>
                  <a:t>=&gt;</a:t>
                </a:r>
              </a:p>
              <a:p>
                <a:pPr marL="457200" lvl="1" indent="0">
                  <a:buNone/>
                </a:pPr>
                <a:endParaRPr kumimoji="1" lang="en-US" altLang="zh-CN" sz="1400" dirty="0" smtClean="0">
                  <a:solidFill>
                    <a:srgbClr val="FF0000"/>
                  </a:solidFill>
                  <a:sym typeface="+mn-ea"/>
                </a:endParaRPr>
              </a:p>
              <a:p>
                <a:pPr marL="457200" lvl="1" indent="0">
                  <a:buNone/>
                </a:pPr>
                <a:r>
                  <a:rPr kumimoji="1" lang="en-US" altLang="zh-CN" sz="1400" dirty="0" smtClean="0">
                    <a:solidFill>
                      <a:srgbClr val="FF0000"/>
                    </a:solidFill>
                    <a:sym typeface="+mn-ea"/>
                  </a:rPr>
                  <a:t>=&gt;</a:t>
                </a:r>
                <a:endParaRPr kumimoji="1" lang="en-US" altLang="zh-CN" sz="1400" dirty="0">
                  <a:solidFill>
                    <a:srgbClr val="FF0000"/>
                  </a:solidFill>
                  <a:sym typeface="+mn-ea"/>
                </a:endParaRPr>
              </a:p>
              <a:p>
                <a:endParaRPr kumimoji="1" lang="en-US" altLang="zh-CN" sz="1800" dirty="0" smtClean="0">
                  <a:solidFill>
                    <a:srgbClr val="FF0000"/>
                  </a:solidFill>
                  <a:sym typeface="+mn-ea"/>
                </a:endParaRPr>
              </a:p>
              <a:p>
                <a:endParaRPr kumimoji="1" lang="en-US" altLang="zh-CN" sz="1800" dirty="0">
                  <a:solidFill>
                    <a:srgbClr val="FF0000"/>
                  </a:solidFill>
                  <a:sym typeface="+mn-ea"/>
                </a:endParaRPr>
              </a:p>
              <a:p>
                <a:r>
                  <a:rPr kumimoji="1" lang="en-US" altLang="zh-CN" sz="1800" dirty="0" smtClean="0">
                    <a:solidFill>
                      <a:srgbClr val="FF0000"/>
                    </a:solidFill>
                    <a:sym typeface="+mn-ea"/>
                  </a:rPr>
                  <a:t>The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1800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𝜦</m:t>
                    </m:r>
                  </m:oMath>
                </a14:m>
                <a:r>
                  <a:rPr kumimoji="1" lang="en-US" altLang="zh-CN" sz="1800" i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</a:t>
                </a:r>
                <a:r>
                  <a:rPr kumimoji="1" lang="en-US" altLang="zh-CN" sz="1800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1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dominate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the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</a:t>
                </a:r>
                <a:r>
                  <a:rPr kumimoji="1" lang="en-US" altLang="zh-CN" sz="1800" baseline="300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+X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>
                    <a:solidFill>
                      <a:srgbClr val="FF0000"/>
                    </a:solidFill>
                  </a:rPr>
                  <a:t>=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&gt;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𝓑</m:t>
                    </m:r>
                    <m:r>
                      <a:rPr lang="en-US" altLang="zh-CN" sz="180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 </m:t>
                    </m:r>
                  </m:oMath>
                </a14:m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(p</a:t>
                </a:r>
                <a:r>
                  <a:rPr kumimoji="1" lang="en-US" altLang="zh-CN" sz="1800" i="1" dirty="0" smtClean="0">
                    <a:solidFill>
                      <a:srgbClr val="FF0000"/>
                    </a:solidFill>
                  </a:rPr>
                  <a:t>K</a:t>
                </a:r>
                <a:r>
                  <a:rPr kumimoji="1" lang="en-US" altLang="zh-CN" sz="1800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</a:t>
                </a:r>
                <a:r>
                  <a:rPr kumimoji="1" lang="en-US" altLang="zh-CN" sz="1800" baseline="30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zh-CN" altLang="en-US" sz="18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𝝂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)~10</a:t>
                </a:r>
                <a:r>
                  <a:rPr kumimoji="1" lang="en-US" altLang="zh-CN" sz="1800" baseline="30000" dirty="0" smtClean="0">
                    <a:solidFill>
                      <a:srgbClr val="FF0000"/>
                    </a:solidFill>
                  </a:rPr>
                  <a:t>-3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endParaRPr kumimoji="1" lang="zh-CN" altLang="en-US" sz="1800" dirty="0"/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88900" y="874064"/>
                <a:ext cx="8855100" cy="4275485"/>
              </a:xfrm>
              <a:blipFill rotWithShape="0">
                <a:blip r:embed="rId3"/>
                <a:stretch>
                  <a:fillRect l="-413" b="-5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6932565" y="5804164"/>
            <a:ext cx="1860448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1687" b="1" dirty="0" err="1" smtClean="0">
                <a:solidFill>
                  <a:srgbClr val="FF0000"/>
                </a:solidFill>
              </a:rPr>
              <a:t>arXiv</a:t>
            </a:r>
            <a:r>
              <a:rPr lang="en-US" altLang="zh-CN" sz="1687" b="1" dirty="0" smtClean="0">
                <a:solidFill>
                  <a:srgbClr val="FF0000"/>
                </a:solidFill>
              </a:rPr>
              <a:t>:</a:t>
            </a:r>
            <a:r>
              <a:rPr lang="is-IS" altLang="zh-CN" sz="1687" b="1" dirty="0">
                <a:solidFill>
                  <a:srgbClr val="FF0000"/>
                </a:solidFill>
              </a:rPr>
              <a:t>1805.09060</a:t>
            </a:r>
            <a:endParaRPr lang="is-IS" altLang="zh-CN" sz="1687" b="1" dirty="0" smtClean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72" y="6423512"/>
            <a:ext cx="1447800" cy="152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466" y="3627224"/>
            <a:ext cx="3676212" cy="4557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952" y="3145237"/>
            <a:ext cx="3761548" cy="2686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599" y="4932931"/>
            <a:ext cx="5950980" cy="1877804"/>
          </a:xfrm>
          <a:prstGeom prst="rect">
            <a:avLst/>
          </a:prstGeom>
        </p:spPr>
      </p:pic>
      <p:pic>
        <p:nvPicPr>
          <p:cNvPr id="5122" name="Picture 2" descr="age58image38091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52" y="1921704"/>
            <a:ext cx="3913748" cy="25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524" y="6538912"/>
            <a:ext cx="2133600" cy="365125"/>
          </a:xfrm>
        </p:spPr>
        <p:txBody>
          <a:bodyPr/>
          <a:lstStyle/>
          <a:p>
            <a:fld id="{52320425-A47D-C24A-9A13-17689BB44452}" type="datetime1">
              <a:rPr lang="zh-CN" altLang="en-US" smtClean="0"/>
              <a:t>2018/11/10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63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Renaissance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charmed</a:t>
            </a:r>
            <a:r>
              <a:rPr lang="zh-CN" altLang="en-US" dirty="0" smtClean="0"/>
              <a:t> </a:t>
            </a:r>
            <a:r>
              <a:rPr lang="en-US" altLang="zh-CN" dirty="0" smtClean="0"/>
              <a:t>heavy</a:t>
            </a:r>
            <a:r>
              <a:rPr lang="zh-CN" altLang="en-US" dirty="0" smtClean="0"/>
              <a:t> </a:t>
            </a:r>
            <a:r>
              <a:rPr lang="en-US" altLang="zh-CN" dirty="0" smtClean="0"/>
              <a:t>baryon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715502" y="6307636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0" y="1009625"/>
                <a:ext cx="5118441" cy="5835273"/>
              </a:xfrm>
              <a:noFill/>
            </p:spPr>
            <p:txBody>
              <a:bodyPr/>
              <a:lstStyle/>
              <a:p>
                <a:r>
                  <a:rPr kumimoji="1" lang="en-US" altLang="zh-CN" sz="1800" dirty="0" smtClean="0"/>
                  <a:t>Before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2014,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the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charmed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baryons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have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been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produced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and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studied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at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many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experiments,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notably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fixed-target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experiments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(such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FOCUS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and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SELEX)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and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err="1" smtClean="0"/>
                  <a:t>e</a:t>
                </a:r>
                <a:r>
                  <a:rPr kumimoji="1" lang="en-US" altLang="zh-CN" sz="1800" baseline="30000" dirty="0" err="1" smtClean="0"/>
                  <a:t>+</a:t>
                </a:r>
                <a:r>
                  <a:rPr kumimoji="1" lang="en-US" altLang="zh-CN" sz="1800" dirty="0" err="1" smtClean="0"/>
                  <a:t>e</a:t>
                </a:r>
                <a:r>
                  <a:rPr kumimoji="1" lang="en-US" altLang="zh-CN" sz="1800" baseline="30000" dirty="0" smtClean="0"/>
                  <a:t>-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B-factories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(ARGUS,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CLEO,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BABAR,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and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BELLE).</a:t>
                </a:r>
              </a:p>
              <a:p>
                <a:endParaRPr lang="en-US" altLang="zh-CN" sz="1800" dirty="0" smtClean="0"/>
              </a:p>
              <a:p>
                <a:r>
                  <a:rPr lang="en-US" altLang="zh-CN" sz="1800" dirty="0" smtClean="0"/>
                  <a:t>Large</a:t>
                </a:r>
                <a:r>
                  <a:rPr lang="zh-CN" altLang="en-US" sz="1800" dirty="0" smtClean="0"/>
                  <a:t> </a:t>
                </a:r>
                <a:r>
                  <a:rPr lang="en-US" altLang="zh-CN" sz="1800" dirty="0" smtClean="0"/>
                  <a:t>uncertainties</a:t>
                </a:r>
                <a:r>
                  <a:rPr lang="zh-CN" altLang="en-US" sz="1800" dirty="0" smtClean="0"/>
                  <a:t> </a:t>
                </a:r>
                <a:r>
                  <a:rPr lang="en-US" altLang="zh-CN" sz="1800" dirty="0" smtClean="0"/>
                  <a:t>in</a:t>
                </a:r>
                <a:r>
                  <a:rPr lang="zh-CN" altLang="en-US" sz="1800" dirty="0" smtClean="0"/>
                  <a:t> </a:t>
                </a:r>
                <a:r>
                  <a:rPr lang="en-US" altLang="zh-CN" sz="1800" dirty="0" smtClean="0"/>
                  <a:t>experiment=&gt;Retarder</a:t>
                </a:r>
                <a:r>
                  <a:rPr lang="zh-CN" altLang="en-US" sz="1800" dirty="0" smtClean="0"/>
                  <a:t> </a:t>
                </a:r>
                <a:r>
                  <a:rPr lang="en-US" altLang="zh-CN" sz="1800" dirty="0" smtClean="0"/>
                  <a:t>development</a:t>
                </a:r>
                <a:r>
                  <a:rPr lang="zh-CN" altLang="en-US" sz="1800" dirty="0" smtClean="0"/>
                  <a:t> </a:t>
                </a:r>
                <a:r>
                  <a:rPr lang="en-US" altLang="zh-CN" sz="1800" dirty="0" smtClean="0"/>
                  <a:t>in</a:t>
                </a:r>
                <a:r>
                  <a:rPr lang="zh-CN" altLang="en-US" sz="1800" dirty="0" smtClean="0"/>
                  <a:t> </a:t>
                </a:r>
                <a:r>
                  <a:rPr lang="en-US" altLang="zh-CN" sz="1800" dirty="0" smtClean="0"/>
                  <a:t>theory.</a:t>
                </a:r>
              </a:p>
              <a:p>
                <a:endParaRPr lang="en-US" altLang="zh-CN" sz="1800" dirty="0" smtClean="0"/>
              </a:p>
              <a:p>
                <a:r>
                  <a:rPr kumimoji="1" lang="en-US" altLang="zh-CN" sz="1800" dirty="0" smtClean="0"/>
                  <a:t>Afterwards,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more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extensive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measurements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on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charmed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baryons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are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performed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at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BESIII,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BELLE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and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err="1" smtClean="0"/>
                  <a:t>LHCb</a:t>
                </a:r>
                <a:r>
                  <a:rPr kumimoji="1" lang="en-US" altLang="zh-CN" sz="1800" dirty="0" smtClean="0"/>
                  <a:t>.</a:t>
                </a:r>
              </a:p>
              <a:p>
                <a:pPr lvl="1"/>
                <a:r>
                  <a:rPr kumimoji="1" lang="en-US" altLang="zh-CN" sz="1400" dirty="0" smtClean="0"/>
                  <a:t>The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absolute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BF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measurements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at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BESIII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and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BELLE.</a:t>
                </a:r>
              </a:p>
              <a:p>
                <a:pPr lvl="1"/>
                <a:r>
                  <a:rPr kumimoji="1" lang="en-US" altLang="zh-CN" sz="1400" dirty="0" smtClean="0"/>
                  <a:t>The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observation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of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the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DCS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mode</a:t>
                </a:r>
                <a:r>
                  <a:rPr kumimoji="1" lang="zh-CN" altLang="en-US" sz="1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40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:r>
                  <a:rPr kumimoji="1" lang="en-US" altLang="zh-CN" sz="14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pK</a:t>
                </a:r>
                <a:r>
                  <a:rPr kumimoji="1" lang="en-US" altLang="zh-CN" sz="1400" baseline="30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π</a:t>
                </a:r>
                <a:r>
                  <a:rPr kumimoji="1" lang="en-US" altLang="zh-CN" sz="1400" baseline="30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  <a:r>
                  <a:rPr kumimoji="1" lang="zh-CN" altLang="en-US" sz="1400" baseline="30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 smtClean="0"/>
                  <a:t>at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 smtClean="0"/>
                  <a:t>BELLE.</a:t>
                </a:r>
                <a:endParaRPr kumimoji="1" lang="en-US" altLang="zh-CN" sz="1400" dirty="0"/>
              </a:p>
              <a:p>
                <a:pPr lvl="1"/>
                <a:r>
                  <a:rPr lang="en-US" altLang="zh-CN" sz="1400" dirty="0" smtClean="0">
                    <a:sym typeface="Calibri" panose="020F0502020204030204" pitchFamily="34" charset="0"/>
                  </a:rPr>
                  <a:t>The</a:t>
                </a:r>
                <a:r>
                  <a:rPr lang="zh-CN" altLang="en-US" sz="14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ym typeface="Calibri" panose="020F0502020204030204" pitchFamily="34" charset="0"/>
                  </a:rPr>
                  <a:t>observation</a:t>
                </a:r>
                <a:r>
                  <a:rPr lang="zh-CN" altLang="en-US" sz="14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ym typeface="Calibri" panose="020F0502020204030204" pitchFamily="34" charset="0"/>
                  </a:rPr>
                  <a:t>of</a:t>
                </a:r>
                <a:r>
                  <a:rPr lang="zh-CN" altLang="en-US" sz="14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ym typeface="Calibri" panose="020F0502020204030204" pitchFamily="34" charset="0"/>
                  </a:rPr>
                  <a:t>the</a:t>
                </a:r>
                <a:r>
                  <a:rPr lang="zh-CN" altLang="en-US" sz="14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ym typeface="Calibri" panose="020F0502020204030204" pitchFamily="34" charset="0"/>
                  </a:rPr>
                  <a:t>doubly</a:t>
                </a:r>
                <a:r>
                  <a:rPr lang="zh-CN" altLang="en-US" sz="14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ym typeface="Calibri" panose="020F0502020204030204" pitchFamily="34" charset="0"/>
                  </a:rPr>
                  <a:t>charmed</a:t>
                </a:r>
                <a:r>
                  <a:rPr lang="zh-CN" altLang="en-US" sz="14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ym typeface="Calibri" panose="020F0502020204030204" pitchFamily="34" charset="0"/>
                  </a:rPr>
                  <a:t>baryon</a:t>
                </a:r>
                <a:r>
                  <a:rPr lang="zh-CN" altLang="en-US" sz="140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zh-CN" altLang="en-US" sz="1400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kumimoji="1" lang="zh-CN" altLang="en-US" sz="1400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1400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𝐜𝐜</m:t>
                        </m:r>
                      </m:sub>
                      <m:sup>
                        <m:r>
                          <a:rPr kumimoji="1" lang="en-US" altLang="zh-CN" sz="14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zh-CN" altLang="en-US" sz="14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smtClean="0">
                    <a:sym typeface="Calibri" panose="020F0502020204030204" pitchFamily="34" charset="0"/>
                  </a:rPr>
                  <a:t>at</a:t>
                </a:r>
                <a:r>
                  <a:rPr lang="zh-CN" altLang="en-US" sz="14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400" dirty="0" err="1" smtClean="0">
                    <a:sym typeface="Calibri" panose="020F0502020204030204" pitchFamily="34" charset="0"/>
                  </a:rPr>
                  <a:t>LHCb</a:t>
                </a:r>
                <a:r>
                  <a:rPr lang="en-US" altLang="zh-CN" sz="1400" dirty="0" smtClean="0">
                    <a:sym typeface="Calibri" panose="020F0502020204030204" pitchFamily="34" charset="0"/>
                  </a:rPr>
                  <a:t>.</a:t>
                </a:r>
              </a:p>
              <a:p>
                <a:endParaRPr lang="en-US" altLang="zh-CN" sz="1800" dirty="0">
                  <a:sym typeface="Calibri" panose="020F0502020204030204" pitchFamily="34" charset="0"/>
                </a:endParaRPr>
              </a:p>
              <a:p>
                <a:r>
                  <a:rPr lang="en-US" altLang="zh-CN" sz="1800" dirty="0" smtClean="0">
                    <a:sym typeface="Calibri" panose="020F0502020204030204" pitchFamily="34" charset="0"/>
                  </a:rPr>
                  <a:t>These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experimental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progresses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have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revoked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the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activities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in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the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theoretical</a:t>
                </a:r>
                <a:r>
                  <a:rPr lang="zh-CN" altLang="en-US" sz="1800" dirty="0" smtClean="0">
                    <a:sym typeface="Calibri" panose="020F0502020204030204" pitchFamily="34" charset="0"/>
                  </a:rPr>
                  <a:t> </a:t>
                </a:r>
                <a:r>
                  <a:rPr lang="en-US" altLang="zh-CN" sz="1800" dirty="0" smtClean="0">
                    <a:sym typeface="Calibri" panose="020F0502020204030204" pitchFamily="34" charset="0"/>
                  </a:rPr>
                  <a:t>efforts.</a:t>
                </a:r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0" y="1009625"/>
                <a:ext cx="5118441" cy="5835273"/>
              </a:xfrm>
              <a:blipFill rotWithShape="0">
                <a:blip r:embed="rId2"/>
                <a:stretch>
                  <a:fillRect l="-714" t="-627" r="-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/>
          <a:srcRect l="54400" t="14111" r="2284" b="4795"/>
          <a:stretch/>
        </p:blipFill>
        <p:spPr>
          <a:xfrm>
            <a:off x="5147457" y="1052736"/>
            <a:ext cx="3622808" cy="4995118"/>
          </a:xfrm>
          <a:prstGeom prst="rect">
            <a:avLst/>
          </a:prstGeom>
        </p:spPr>
      </p:pic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924F-F145-4B40-84AF-3E503B3D541E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 smtClean="0"/>
                  <a:t>Why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</a:t>
                </a:r>
                <a:r>
                  <a:rPr lang="en-US" altLang="zh-CN" dirty="0" err="1">
                    <a:solidFill>
                      <a:srgbClr val="FF0000"/>
                    </a:solidFill>
                    <a:latin typeface="Symbol" pitchFamily="18" charset="2"/>
                    <a:cs typeface="Times New Roman" pitchFamily="18" charset="0"/>
                    <a:sym typeface="Wingdings" pitchFamily="2" charset="2"/>
                  </a:rPr>
                  <a:t>L</a:t>
                </a:r>
                <a:r>
                  <a:rPr lang="en-US" altLang="zh-CN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e</a:t>
                </a:r>
                <a:r>
                  <a:rPr lang="en-US" altLang="zh-CN" baseline="30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+</a:t>
                </a:r>
                <a:r>
                  <a:rPr lang="en-US" altLang="zh-CN" dirty="0" err="1">
                    <a:solidFill>
                      <a:srgbClr val="FF0000"/>
                    </a:solidFill>
                    <a:latin typeface="Symbol" pitchFamily="18" charset="2"/>
                    <a:cs typeface="Times New Roman" pitchFamily="18" charset="0"/>
                    <a:sym typeface="Wingdings" pitchFamily="2" charset="2"/>
                  </a:rPr>
                  <a:t>n</a:t>
                </a:r>
                <a:r>
                  <a:rPr lang="en-US" altLang="zh-CN" baseline="-25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e</a:t>
                </a:r>
                <a:r>
                  <a:rPr lang="en-US" altLang="zh-CN" baseline="-25000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altLang="zh-CN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are dominated?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3386" b="-29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69593" y="2797675"/>
            <a:ext cx="3456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0000"/>
              </a:buClr>
              <a:buSzPct val="65000"/>
              <a:buFontTx/>
              <a:buNone/>
            </a:pPr>
            <a:r>
              <a:rPr lang="en-US" altLang="zh-C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B[</a:t>
            </a:r>
            <a:r>
              <a:rPr lang="en-US" altLang="zh-CN" sz="1800" b="1" dirty="0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altLang="zh-CN" sz="18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8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1800" b="1" dirty="0" err="1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L</a:t>
            </a:r>
            <a:r>
              <a:rPr lang="en-US" altLang="zh-CN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altLang="zh-CN" sz="1800" b="1" baseline="30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zh-C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]=(3.63</a:t>
            </a:r>
            <a:r>
              <a:rPr lang="en-US" altLang="zh-C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0.380.20)%</a:t>
            </a:r>
            <a:endParaRPr lang="en-US" altLang="zh-CN" sz="1800" b="1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3"/>
          <p:cNvGrpSpPr>
            <a:grpSpLocks/>
          </p:cNvGrpSpPr>
          <p:nvPr/>
        </p:nvGrpSpPr>
        <p:grpSpPr bwMode="auto">
          <a:xfrm>
            <a:off x="683568" y="894572"/>
            <a:ext cx="2588075" cy="1964075"/>
            <a:chOff x="391353" y="1357298"/>
            <a:chExt cx="7323917" cy="5115155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37" y="1481816"/>
              <a:ext cx="6643733" cy="4435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609623" y="5751049"/>
              <a:ext cx="2567663" cy="721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410709" eaLnBrk="1" hangingPunct="1"/>
              <a:r>
                <a:rPr lang="en-US" altLang="zh-CN" sz="1200" b="1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Helvetica Light"/>
                </a:rPr>
                <a:t>U</a:t>
              </a:r>
              <a:r>
                <a:rPr lang="en-US" altLang="zh-CN" sz="1200" b="1" kern="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Helvetica Light"/>
                </a:rPr>
                <a:t>miss</a:t>
              </a:r>
              <a:r>
                <a:rPr lang="en-US" altLang="zh-CN" sz="1200" b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Helvetica Light"/>
                </a:rPr>
                <a:t> (GeV)</a:t>
              </a:r>
              <a:endParaRPr lang="zh-CN" altLang="en-US" sz="1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Helvetica Light"/>
              </a:endParaRPr>
            </a:p>
          </p:txBody>
        </p:sp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 rot="16200000">
              <a:off x="-1384743" y="3133394"/>
              <a:ext cx="4336063" cy="78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410709" eaLnBrk="1" hangingPunct="1"/>
              <a:r>
                <a:rPr lang="en-US" altLang="zh-CN" sz="1200" b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Helvetica Light"/>
                </a:rPr>
                <a:t>Events /0.010  (</a:t>
              </a:r>
              <a:r>
                <a:rPr lang="en-US" altLang="zh-CN" sz="1200" b="1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Helvetica Light"/>
                </a:rPr>
                <a:t>GeV</a:t>
              </a:r>
              <a:r>
                <a:rPr lang="en-US" altLang="zh-CN" sz="1200" b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Helvetica Light"/>
                </a:rPr>
                <a:t>)</a:t>
              </a:r>
              <a:endParaRPr lang="zh-CN" altLang="en-US" sz="1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Helvetica Light"/>
              </a:endParaRPr>
            </a:p>
          </p:txBody>
        </p:sp>
      </p:grpSp>
      <p:sp>
        <p:nvSpPr>
          <p:cNvPr id="15" name="TextBox 6"/>
          <p:cNvSpPr txBox="1"/>
          <p:nvPr/>
        </p:nvSpPr>
        <p:spPr>
          <a:xfrm>
            <a:off x="1206537" y="1065240"/>
            <a:ext cx="1890718" cy="2214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defTabSz="410709"/>
            <a:r>
              <a:rPr lang="en-US" altLang="zh-CN" sz="1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PRL 115, 221805 (2015)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903756" y="2797675"/>
            <a:ext cx="2906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0000"/>
              </a:buClr>
              <a:buSzPct val="65000"/>
              <a:buFontTx/>
              <a:buNone/>
            </a:pPr>
            <a:r>
              <a:rPr lang="en-US" altLang="zh-C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B[</a:t>
            </a:r>
            <a:r>
              <a:rPr lang="en-US" altLang="zh-CN" sz="1800" b="1" dirty="0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altLang="zh-CN" sz="18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8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e</a:t>
            </a:r>
            <a:r>
              <a:rPr lang="en-US" altLang="zh-CN" sz="18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+X]=(4.31</a:t>
            </a:r>
            <a:r>
              <a:rPr lang="en-US" altLang="zh-CN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0.4)%</a:t>
            </a:r>
            <a:endParaRPr lang="en-US" altLang="zh-CN" sz="1800" b="1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626" y="4020040"/>
            <a:ext cx="4504294" cy="28484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926" y="3179916"/>
            <a:ext cx="6129303" cy="759913"/>
          </a:xfrm>
          <a:prstGeom prst="rect">
            <a:avLst/>
          </a:prstGeom>
        </p:spPr>
      </p:pic>
      <p:pic>
        <p:nvPicPr>
          <p:cNvPr id="22" name="Picture 2" descr="age58image38091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21" y="874084"/>
            <a:ext cx="3066679" cy="20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6879860" y="1284326"/>
            <a:ext cx="1860448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1687" b="1" dirty="0" err="1" smtClean="0">
                <a:solidFill>
                  <a:srgbClr val="FF0000"/>
                </a:solidFill>
              </a:rPr>
              <a:t>arXiv</a:t>
            </a:r>
            <a:r>
              <a:rPr lang="en-US" altLang="zh-CN" sz="1687" b="1" dirty="0" smtClean="0">
                <a:solidFill>
                  <a:srgbClr val="FF0000"/>
                </a:solidFill>
              </a:rPr>
              <a:t>:</a:t>
            </a:r>
            <a:r>
              <a:rPr lang="is-IS" altLang="zh-CN" sz="1687" b="1" dirty="0">
                <a:solidFill>
                  <a:srgbClr val="FF0000"/>
                </a:solidFill>
              </a:rPr>
              <a:t>1805.09060</a:t>
            </a:r>
            <a:endParaRPr lang="is-IS" altLang="zh-CN" sz="1687" b="1" dirty="0" smtClean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52C4-ED19-9841-9826-2C114E7C8225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2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2800" dirty="0" smtClean="0"/>
              <a:t>The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cross-section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of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/>
              <a:t>baryon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pair</a:t>
            </a:r>
            <a:r>
              <a:rPr kumimoji="1" lang="zh-CN" altLang="en-US" sz="2800" dirty="0"/>
              <a:t> 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660232" y="6492875"/>
            <a:ext cx="2411288" cy="365125"/>
          </a:xfrm>
        </p:spPr>
        <p:txBody>
          <a:bodyPr/>
          <a:lstStyle/>
          <a:p>
            <a:fld id="{1A7A8874-ED4A-4EC3-85F4-6C08755B3D65}" type="slidenum">
              <a:rPr lang="en-US" altLang="zh-CN" smtClean="0"/>
              <a:pPr/>
              <a:t>31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" t="10343" r="22" b="5748"/>
          <a:stretch/>
        </p:blipFill>
        <p:spPr>
          <a:xfrm>
            <a:off x="78947" y="901039"/>
            <a:ext cx="8655057" cy="51922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4615633"/>
            <a:ext cx="2433812" cy="21257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21561" y="5859440"/>
            <a:ext cx="1564852" cy="276999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/>
              <a:t>PRD97,032013(2018)</a:t>
            </a:r>
            <a:endParaRPr lang="nb-NO" altLang="zh-CN" sz="1200" dirty="0">
              <a:effectLst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9F675-D9DC-BC4E-A741-2EBFF58D98F0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标题 6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kumimoji="1" lang="en-US" altLang="zh-CN" sz="2800" dirty="0" smtClean="0">
                    <a:solidFill>
                      <a:schemeClr val="tx1"/>
                    </a:solidFill>
                  </a:rPr>
                  <a:t>Cross-section</a:t>
                </a:r>
                <a:r>
                  <a:rPr kumimoji="1" lang="zh-CN" alt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800" dirty="0" smtClean="0">
                    <a:solidFill>
                      <a:schemeClr val="tx1"/>
                    </a:solidFill>
                  </a:rPr>
                  <a:t>and</a:t>
                </a:r>
                <a:r>
                  <a:rPr kumimoji="1" lang="zh-CN" altLang="en-US" sz="2800" dirty="0" smtClean="0"/>
                  <a:t> </a:t>
                </a:r>
                <a:r>
                  <a:rPr kumimoji="1" lang="en-US" altLang="zh-CN" sz="2800" dirty="0"/>
                  <a:t>EMFF</a:t>
                </a:r>
                <a:r>
                  <a:rPr kumimoji="1" lang="zh-CN" altLang="en-US" sz="2800" dirty="0"/>
                  <a:t> </a:t>
                </a:r>
                <a:r>
                  <a:rPr kumimoji="1" lang="en-US" altLang="zh-CN" sz="2800" dirty="0" smtClean="0">
                    <a:solidFill>
                      <a:schemeClr val="tx1"/>
                    </a:solidFill>
                  </a:rPr>
                  <a:t>of</a:t>
                </a:r>
                <a:r>
                  <a:rPr kumimoji="1" lang="zh-CN" altLang="en-US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kumimoji="1" lang="en-US" altLang="zh-CN" sz="2800" dirty="0" err="1" smtClean="0">
                    <a:solidFill>
                      <a:schemeClr val="tx1"/>
                    </a:solidFill>
                  </a:rPr>
                  <a:t>e</a:t>
                </a:r>
                <a:r>
                  <a:rPr kumimoji="1" lang="en-US" altLang="zh-CN" sz="2800" baseline="30000" dirty="0" err="1" smtClean="0">
                    <a:solidFill>
                      <a:schemeClr val="tx1"/>
                    </a:solidFill>
                  </a:rPr>
                  <a:t>+</a:t>
                </a:r>
                <a:r>
                  <a:rPr kumimoji="1" lang="en-US" altLang="zh-CN" sz="2800" dirty="0" err="1" smtClean="0">
                    <a:solidFill>
                      <a:schemeClr val="tx1"/>
                    </a:solidFill>
                  </a:rPr>
                  <a:t>e</a:t>
                </a:r>
                <a:r>
                  <a:rPr kumimoji="1" lang="en-US" altLang="zh-CN" sz="2800" baseline="30000" dirty="0" smtClean="0">
                    <a:solidFill>
                      <a:schemeClr val="tx1"/>
                    </a:solidFill>
                  </a:rPr>
                  <a:t>-</a:t>
                </a:r>
                <a:r>
                  <a:rPr kumimoji="1" lang="zh-CN" altLang="en-US" sz="2800" dirty="0" smtClean="0">
                    <a:solidFill>
                      <a:schemeClr val="tx1"/>
                    </a:solidFill>
                  </a:rPr>
                  <a:t>→</a:t>
                </a:r>
                <a:r>
                  <a:rPr lang="en-US" altLang="zh-CN" sz="2800" b="0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800" b="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800" b="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800" b="0" dirty="0">
                    <a:solidFill>
                      <a:schemeClr val="tx1"/>
                    </a:solidFill>
                    <a:latin typeface="+mn-ea"/>
                  </a:rPr>
                  <a:t> </a:t>
                </a:r>
                <a:r>
                  <a:rPr lang="en-US" altLang="zh-CN" sz="2800" b="0" dirty="0" smtClean="0">
                    <a:solidFill>
                      <a:schemeClr val="tx1"/>
                    </a:solidFill>
                    <a:latin typeface="+mn-ea"/>
                  </a:rPr>
                  <a:t>near</a:t>
                </a:r>
                <a:r>
                  <a:rPr lang="zh-CN" altLang="en-US" sz="2800" b="0" dirty="0" smtClean="0">
                    <a:solidFill>
                      <a:schemeClr val="tx1"/>
                    </a:solidFill>
                    <a:latin typeface="+mn-ea"/>
                  </a:rPr>
                  <a:t> </a:t>
                </a:r>
                <a:r>
                  <a:rPr lang="en-US" altLang="zh-CN" sz="2800" b="0" dirty="0" smtClean="0">
                    <a:solidFill>
                      <a:schemeClr val="tx1"/>
                    </a:solidFill>
                    <a:latin typeface="+mn-ea"/>
                  </a:rPr>
                  <a:t>threshold</a:t>
                </a:r>
                <a:endParaRPr kumimoji="1"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标题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b="-6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/>
              <a:pPr/>
              <a:t>32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9" y="1267453"/>
            <a:ext cx="3793957" cy="256137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29516" y="903833"/>
            <a:ext cx="3312368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is-IS" altLang="zh-CN" sz="1600" b="1" dirty="0" smtClean="0">
                <a:solidFill>
                  <a:srgbClr val="FF0000"/>
                </a:solidFill>
              </a:rPr>
              <a:t>Phys</a:t>
            </a:r>
            <a:r>
              <a:rPr lang="is-IS" altLang="zh-CN" sz="1600" b="1" dirty="0">
                <a:solidFill>
                  <a:srgbClr val="FF0000"/>
                </a:solidFill>
              </a:rPr>
              <a:t>. Rev. Lett. 120, 132001 (2018).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3" y="4025801"/>
            <a:ext cx="3476620" cy="18672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1" y="1233463"/>
            <a:ext cx="4961157" cy="24736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052" y="3681273"/>
            <a:ext cx="3159598" cy="377349"/>
          </a:xfrm>
          <a:prstGeom prst="rect">
            <a:avLst/>
          </a:prstGeom>
          <a:ln w="34925">
            <a:solidFill>
              <a:srgbClr val="FF0000">
                <a:alpha val="99000"/>
              </a:srgb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420" y="5537167"/>
            <a:ext cx="5212236" cy="960341"/>
          </a:xfrm>
          <a:prstGeom prst="rect">
            <a:avLst/>
          </a:prstGeom>
        </p:spPr>
      </p:pic>
      <p:sp>
        <p:nvSpPr>
          <p:cNvPr id="17" name="文本占位符 3"/>
          <p:cNvSpPr>
            <a:spLocks noGrp="1"/>
          </p:cNvSpPr>
          <p:nvPr/>
        </p:nvSpPr>
        <p:spPr>
          <a:xfrm>
            <a:off x="3596893" y="3837362"/>
            <a:ext cx="5177278" cy="1887497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l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zh-CN" sz="1400" dirty="0" smtClean="0">
              <a:solidFill>
                <a:schemeClr val="tx1"/>
              </a:solidFill>
            </a:endParaRPr>
          </a:p>
          <a:p>
            <a:r>
              <a:rPr kumimoji="1" lang="en-US" altLang="zh-CN" sz="1400" dirty="0"/>
              <a:t>One of the most basic observables that intimately related to </a:t>
            </a:r>
            <a:r>
              <a:rPr kumimoji="1" lang="en-US" altLang="zh-CN" sz="1400" dirty="0">
                <a:solidFill>
                  <a:srgbClr val="FF0000"/>
                </a:solidFill>
              </a:rPr>
              <a:t>the internal structure </a:t>
            </a:r>
            <a:r>
              <a:rPr kumimoji="1" lang="en-US" altLang="zh-CN" sz="1400" dirty="0"/>
              <a:t>of the nucleon. </a:t>
            </a:r>
          </a:p>
          <a:p>
            <a:r>
              <a:rPr lang="en-US" altLang="zh-CN" sz="1400" dirty="0" smtClean="0"/>
              <a:t>One </a:t>
            </a:r>
            <a:r>
              <a:rPr lang="en-US" altLang="zh-CN" sz="1400" dirty="0"/>
              <a:t>of the most challenging questions in contemporary physics is why and how quarks are confined into hadrons. </a:t>
            </a:r>
          </a:p>
          <a:p>
            <a:r>
              <a:rPr lang="en-US" altLang="zh-CN" sz="1400" dirty="0"/>
              <a:t>The electromagnetic form factors (EMFFs) have been a powerful tool in understanding the structure of nucleons. </a:t>
            </a:r>
          </a:p>
          <a:p>
            <a:endParaRPr kumimoji="1" lang="en-US" altLang="zh-CN" sz="1400" dirty="0" smtClean="0">
              <a:solidFill>
                <a:schemeClr val="tx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A6566-9738-8C48-AF98-5DD32FD186DC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3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9E71217-689F-1A4F-8A0C-81AED0A11B87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484188" y="549275"/>
                <a:ext cx="8659812" cy="5111750"/>
              </a:xfrm>
              <a:prstGeom prst="rect">
                <a:avLst/>
              </a:prstGeom>
            </p:spPr>
            <p:txBody>
              <a:bodyPr/>
              <a:lstStyle/>
              <a:p>
                <a:endParaRPr lang="en-US" altLang="zh-CN" sz="2000" dirty="0">
                  <a:solidFill>
                    <a:srgbClr val="B746FC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altLang="zh-CN" sz="2000" dirty="0">
                    <a:solidFill>
                      <a:srgbClr val="B746FC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r>
                  <a:rPr lang="zh-CN" altLang="en-US" sz="2000" dirty="0">
                    <a:solidFill>
                      <a:srgbClr val="B746FC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solidFill>
                      <a:srgbClr val="B746FC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data</a:t>
                </a:r>
                <a:r>
                  <a:rPr lang="zh-CN" altLang="en-US" sz="2000" dirty="0">
                    <a:solidFill>
                      <a:srgbClr val="B746FC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solidFill>
                      <a:srgbClr val="B746FC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lang="zh-CN" altLang="en-US" sz="2000" dirty="0">
                    <a:solidFill>
                      <a:srgbClr val="B746FC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solidFill>
                      <a:srgbClr val="B746FC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BESIII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opens a new door</a:t>
                </a:r>
                <a:r>
                  <a:rPr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direct</a:t>
                </a:r>
                <a:r>
                  <a:rPr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measurements</a:t>
                </a:r>
                <a:r>
                  <a:rPr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decays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  <a:sym typeface="Wingdings" panose="05000000000000000000" pitchFamily="2" charset="2"/>
                  </a:rPr>
                  <a:t>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precise study of </a:t>
                </a:r>
                <a:r>
                  <a:rPr lang="el-GR" altLang="zh-CN" sz="2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Λ</a:t>
                </a:r>
                <a:r>
                  <a:rPr lang="en-US" altLang="zh-CN" sz="2000" baseline="-25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  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</a:p>
              <a:p>
                <a:pPr lvl="1"/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kinematics does not allow additional particle produced along with 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6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6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16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6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6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 pair</a:t>
                </a:r>
              </a:p>
              <a:p>
                <a:pPr lvl="1"/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fully reconstruct the pairs and take their yield ratios to measure the BFs:</a:t>
                </a:r>
              </a:p>
              <a:p>
                <a:pPr lvl="1"/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low backgrounds and high detection </a:t>
                </a:r>
                <a:r>
                  <a:rPr lang="en-US" altLang="zh-CN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efficiency</a:t>
                </a:r>
              </a:p>
              <a:p>
                <a:pPr lvl="1"/>
                <a:endParaRPr lang="en-US" altLang="zh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altLang="zh-CN" sz="2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Era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of precision study of the </a:t>
                </a:r>
                <a:r>
                  <a:rPr lang="el-GR" altLang="zh-CN" sz="2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Λ</a:t>
                </a:r>
                <a:r>
                  <a:rPr lang="en-US" altLang="zh-CN" sz="2000" baseline="-25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altLang="zh-CN" sz="2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decays: </a:t>
                </a:r>
                <a:endParaRPr lang="en-US" altLang="zh-CN" sz="20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/>
                <a:r>
                  <a:rPr lang="en-US" altLang="zh-CN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provide </a:t>
                </a:r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more data for theorists to develop more reliable models</a:t>
                </a:r>
              </a:p>
              <a:p>
                <a:pPr lvl="1"/>
                <a:r>
                  <a:rPr lang="en-US" altLang="zh-CN" sz="1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precise measurement of the W-exchange and W-internal-emission only process: to test the quark-</a:t>
                </a:r>
                <a:r>
                  <a:rPr lang="en-US" altLang="zh-CN" sz="16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diquark</a:t>
                </a:r>
                <a:r>
                  <a:rPr lang="en-US" altLang="zh-CN" sz="1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configuration</a:t>
                </a:r>
                <a:br>
                  <a:rPr lang="en-US" altLang="zh-CN" sz="1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</a:br>
                <a:r>
                  <a:rPr lang="en-US" altLang="zh-CN" sz="1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important to understand the non-</a:t>
                </a:r>
                <a:r>
                  <a:rPr lang="en-US" altLang="zh-CN" sz="16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factorizable</a:t>
                </a:r>
                <a:r>
                  <a:rPr lang="en-US" altLang="zh-CN" sz="1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contribution</a:t>
                </a:r>
                <a:endParaRPr lang="en-US" altLang="zh-CN" sz="16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/>
                <a:r>
                  <a:rPr lang="en-US" altLang="zh-CN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explore </a:t>
                </a:r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as-yet-unmeasured channels and understand full picture of intermediate </a:t>
                </a:r>
                <a:r>
                  <a:rPr lang="en-US" altLang="zh-CN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structures</a:t>
                </a:r>
              </a:p>
              <a:p>
                <a:endParaRPr lang="en-US" altLang="zh-CN" sz="20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altLang="zh-CN" sz="2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We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are proposing to take a larger data set; </a:t>
                </a:r>
                <a:b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</a:br>
                <a:r>
                  <a:rPr lang="en-US" altLang="zh-CN" sz="2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 golden opportunity to thoroughly improve our knowledge on 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Λc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decays</a:t>
                </a:r>
                <a:endParaRPr lang="en-US" altLang="zh-C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79860" y="548680"/>
                <a:ext cx="8658962" cy="5112568"/>
              </a:xfrm>
              <a:blipFill rotWithShape="0">
                <a:blip r:embed="rId2"/>
                <a:stretch>
                  <a:fillRect l="-634" r="-2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4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Prospect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Baryons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d</a:t>
            </a:r>
            <a:r>
              <a:rPr kumimoji="1" lang="en-US" altLang="zh-CN" dirty="0" smtClean="0"/>
              <a:t>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sample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BESIII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59" y="978826"/>
            <a:ext cx="6330950" cy="558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31640" y="4869160"/>
            <a:ext cx="6414669" cy="16976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184C-EA70-F341-9773-004AB69FC8A7}" type="datetime1">
              <a:rPr lang="zh-CN" altLang="en-US" smtClean="0"/>
              <a:t>2018/11/10</a:t>
            </a:fld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7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0" y="7622"/>
            <a:ext cx="925252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584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</a:defRPr>
            </a:lvl1pPr>
          </a:lstStyle>
          <a:p>
            <a:endParaRPr lang="zh-CN" altLang="en-US" sz="4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3022" y="897469"/>
                <a:ext cx="7938113" cy="2927330"/>
              </a:xfrm>
              <a:prstGeom prst="rect">
                <a:avLst/>
              </a:prstGeom>
              <a:noFill/>
            </p:spPr>
            <p:txBody>
              <a:bodyPr wrap="none" lIns="91429" tIns="45715" rIns="91429" bIns="45715" rtlCol="0">
                <a:spAutoFit/>
              </a:bodyPr>
              <a:lstStyle/>
              <a:p>
                <a:pPr algn="l"/>
                <a:r>
                  <a:rPr lang="en-US" altLang="zh-CN" sz="2391" u="sng" dirty="0"/>
                  <a:t>Push the precisions to the level of those of D/Ds mesons.</a:t>
                </a:r>
              </a:p>
              <a:p>
                <a:pPr algn="l"/>
                <a:r>
                  <a:rPr lang="en-US" altLang="zh-CN" sz="2391" b="1" dirty="0" err="1"/>
                  <a:t>Hadronic</a:t>
                </a:r>
                <a:r>
                  <a:rPr lang="en-US" altLang="zh-CN" sz="2391" b="1" dirty="0"/>
                  <a:t> decays</a:t>
                </a:r>
              </a:p>
              <a:p>
                <a:pPr marL="285707" indent="-285707">
                  <a:buFont typeface="Arial" pitchFamily="34" charset="0"/>
                  <a:buChar char="•"/>
                </a:pPr>
                <a:r>
                  <a:rPr lang="en-US" altLang="zh-CN" sz="2250" dirty="0"/>
                  <a:t>PWA analysis of </a:t>
                </a:r>
                <a:r>
                  <a:rPr lang="en-US" altLang="zh-CN" sz="2250" dirty="0" err="1"/>
                  <a:t>hadronic</a:t>
                </a:r>
                <a:r>
                  <a:rPr lang="en-US" altLang="zh-CN" sz="2250" dirty="0"/>
                  <a:t> decays:</a:t>
                </a:r>
                <a:r>
                  <a:rPr lang="zh-CN" altLang="en-US" sz="2250" dirty="0"/>
                  <a:t> </a:t>
                </a:r>
                <a:r>
                  <a:rPr lang="en-US" altLang="zh-CN" sz="2250" dirty="0">
                    <a:solidFill>
                      <a:srgbClr val="B746FC"/>
                    </a:solidFill>
                  </a:rPr>
                  <a:t>hadron</a:t>
                </a:r>
                <a:r>
                  <a:rPr lang="zh-CN" altLang="en-US" sz="2250" dirty="0">
                    <a:solidFill>
                      <a:srgbClr val="B746FC"/>
                    </a:solidFill>
                  </a:rPr>
                  <a:t> </a:t>
                </a:r>
                <a:r>
                  <a:rPr lang="en-US" altLang="zh-CN" sz="2250" dirty="0">
                    <a:solidFill>
                      <a:srgbClr val="B746FC"/>
                    </a:solidFill>
                  </a:rPr>
                  <a:t>spectroscopy</a:t>
                </a:r>
              </a:p>
              <a:p>
                <a:pPr marL="285707" indent="-285707">
                  <a:buFont typeface="Arial" pitchFamily="34" charset="0"/>
                  <a:buChar char="•"/>
                </a:pPr>
                <a:r>
                  <a:rPr lang="en-US" altLang="zh-CN" sz="2250" dirty="0"/>
                  <a:t>studies of the modes </a:t>
                </a:r>
                <a:r>
                  <a:rPr lang="en-US" altLang="zh-CN" sz="2250" dirty="0">
                    <a:solidFill>
                      <a:srgbClr val="B746FC"/>
                    </a:solidFill>
                  </a:rPr>
                  <a:t>involving </a:t>
                </a:r>
                <a:r>
                  <a:rPr lang="en-US" altLang="zh-CN" sz="2250" i="1" dirty="0">
                    <a:solidFill>
                      <a:srgbClr val="B746FC"/>
                    </a:solidFill>
                  </a:rPr>
                  <a:t>n</a:t>
                </a:r>
                <a:r>
                  <a:rPr lang="en-US" altLang="zh-CN" sz="2250" dirty="0">
                    <a:solidFill>
                      <a:srgbClr val="B746FC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2250" i="1">
                        <a:solidFill>
                          <a:srgbClr val="B746FC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r>
                      <a:rPr kumimoji="1" lang="en-US" altLang="zh-CN" sz="2250">
                        <a:solidFill>
                          <a:srgbClr val="B746FC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250">
                        <a:solidFill>
                          <a:srgbClr val="B746FC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Ξ</m:t>
                    </m:r>
                  </m:oMath>
                </a14:m>
                <a:r>
                  <a:rPr lang="en-US" altLang="zh-CN" sz="2250" dirty="0">
                    <a:solidFill>
                      <a:srgbClr val="B746FC"/>
                    </a:solidFill>
                  </a:rPr>
                  <a:t> particles</a:t>
                </a:r>
                <a:endParaRPr lang="zh-CN" altLang="en-US" sz="2250" dirty="0">
                  <a:solidFill>
                    <a:srgbClr val="B746FC"/>
                  </a:solidFill>
                </a:endParaRPr>
              </a:p>
              <a:p>
                <a:pPr marL="285707" indent="-285707">
                  <a:buFont typeface="Arial" pitchFamily="34" charset="0"/>
                  <a:buChar char="•"/>
                </a:pPr>
                <a:r>
                  <a:rPr lang="en-US" altLang="zh-CN" sz="2250" dirty="0"/>
                  <a:t>more</a:t>
                </a:r>
                <a:r>
                  <a:rPr lang="zh-CN" altLang="en-US" sz="2250" dirty="0"/>
                  <a:t> </a:t>
                </a:r>
                <a:r>
                  <a:rPr lang="en-US" altLang="zh-CN" sz="2250" dirty="0" err="1"/>
                  <a:t>Cabbibo</a:t>
                </a:r>
                <a:r>
                  <a:rPr lang="en-US" altLang="zh-CN" sz="2250" dirty="0"/>
                  <a:t>-suppressed</a:t>
                </a:r>
                <a:r>
                  <a:rPr lang="zh-CN" altLang="en-US" sz="2250" dirty="0"/>
                  <a:t> </a:t>
                </a:r>
                <a:r>
                  <a:rPr lang="en-US" altLang="zh-CN" sz="2250" dirty="0"/>
                  <a:t>modes,</a:t>
                </a:r>
                <a:r>
                  <a:rPr lang="zh-CN" altLang="en-US" sz="2250" dirty="0"/>
                  <a:t> </a:t>
                </a:r>
                <a:r>
                  <a:rPr lang="en-US" altLang="zh-CN" sz="2250" dirty="0"/>
                  <a:t>esp.</a:t>
                </a:r>
                <a:r>
                  <a:rPr lang="zh-CN" altLang="en-US" sz="2250" dirty="0"/>
                  <a:t> </a:t>
                </a:r>
                <a:r>
                  <a:rPr lang="en-US" altLang="zh-CN" sz="2250" dirty="0">
                    <a:solidFill>
                      <a:srgbClr val="B746FC"/>
                    </a:solidFill>
                  </a:rPr>
                  <a:t>W-exchange</a:t>
                </a:r>
                <a:r>
                  <a:rPr lang="zh-CN" altLang="en-US" sz="2250" dirty="0">
                    <a:solidFill>
                      <a:srgbClr val="B746FC"/>
                    </a:solidFill>
                  </a:rPr>
                  <a:t> </a:t>
                </a:r>
                <a:r>
                  <a:rPr lang="en-US" altLang="zh-CN" sz="2250" dirty="0">
                    <a:solidFill>
                      <a:srgbClr val="B746FC"/>
                    </a:solidFill>
                  </a:rPr>
                  <a:t>only</a:t>
                </a:r>
                <a:r>
                  <a:rPr lang="zh-CN" altLang="en-US" sz="2250" dirty="0">
                    <a:solidFill>
                      <a:srgbClr val="B746FC"/>
                    </a:solidFill>
                  </a:rPr>
                  <a:t> </a:t>
                </a:r>
                <a:r>
                  <a:rPr lang="en-US" altLang="zh-CN" sz="2250" dirty="0">
                    <a:solidFill>
                      <a:srgbClr val="B746FC"/>
                    </a:solidFill>
                  </a:rPr>
                  <a:t>process</a:t>
                </a:r>
              </a:p>
              <a:p>
                <a:pPr algn="l"/>
                <a:r>
                  <a:rPr lang="en-US" altLang="zh-CN" sz="2391" b="1" dirty="0"/>
                  <a:t>SL decays : </a:t>
                </a:r>
              </a:p>
              <a:p>
                <a:pPr marL="285707" indent="-285707">
                  <a:buFont typeface="Arial" pitchFamily="34" charset="0"/>
                  <a:buChar char="•"/>
                </a:pPr>
                <a:r>
                  <a:rPr lang="en-US" altLang="zh-CN" sz="2250" dirty="0"/>
                  <a:t>so far, only </a:t>
                </a:r>
                <a:r>
                  <a:rPr lang="en-US" altLang="zh-CN" sz="2250" dirty="0" err="1">
                    <a:latin typeface="Symbol" pitchFamily="18" charset="2"/>
                    <a:cs typeface="Times New Roman" pitchFamily="18" charset="0"/>
                    <a:sym typeface="Wingdings" pitchFamily="2" charset="2"/>
                  </a:rPr>
                  <a:t>L</a:t>
                </a:r>
                <a:r>
                  <a:rPr lang="en-US" altLang="zh-CN" sz="2250" i="1" dirty="0" err="1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e</a:t>
                </a:r>
                <a:r>
                  <a:rPr lang="en-US" altLang="zh-CN" sz="2250" baseline="30000" dirty="0" err="1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+</a:t>
                </a:r>
                <a:r>
                  <a:rPr lang="en-US" altLang="zh-CN" sz="2250" dirty="0" err="1">
                    <a:latin typeface="Symbol" pitchFamily="18" charset="2"/>
                    <a:cs typeface="Times New Roman" pitchFamily="18" charset="0"/>
                    <a:sym typeface="Wingdings" pitchFamily="2" charset="2"/>
                  </a:rPr>
                  <a:t>n</a:t>
                </a:r>
                <a:r>
                  <a:rPr lang="en-US" altLang="zh-CN" sz="2250" i="1" baseline="-25000" dirty="0" err="1">
                    <a:latin typeface="Lao UI" pitchFamily="34" charset="0"/>
                    <a:cs typeface="Lao UI" pitchFamily="34" charset="0"/>
                    <a:sym typeface="Wingdings" pitchFamily="2" charset="2"/>
                  </a:rPr>
                  <a:t>e</a:t>
                </a:r>
                <a:r>
                  <a:rPr lang="en-US" altLang="zh-CN" sz="2250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zh-CN" altLang="en-US" sz="2250" dirty="0">
                    <a:sym typeface="Wingdings" pitchFamily="2" charset="2"/>
                  </a:rPr>
                  <a:t> </a:t>
                </a:r>
                <a:r>
                  <a:rPr lang="en-US" altLang="zh-CN" sz="2250" dirty="0">
                    <a:sym typeface="Wingdings" pitchFamily="2" charset="2"/>
                  </a:rPr>
                  <a:t>mode is measured;</a:t>
                </a:r>
                <a:r>
                  <a:rPr lang="zh-CN" altLang="en-US" sz="2250" dirty="0">
                    <a:sym typeface="Wingdings" pitchFamily="2" charset="2"/>
                  </a:rPr>
                  <a:t> </a:t>
                </a:r>
                <a:r>
                  <a:rPr lang="en-US" altLang="zh-CN" sz="2250" dirty="0">
                    <a:sym typeface="Wingdings" pitchFamily="2" charset="2"/>
                  </a:rPr>
                  <a:t>How</a:t>
                </a:r>
                <a:r>
                  <a:rPr lang="zh-CN" altLang="en-US" sz="2250" dirty="0">
                    <a:sym typeface="Wingdings" pitchFamily="2" charset="2"/>
                  </a:rPr>
                  <a:t> </a:t>
                </a:r>
                <a:r>
                  <a:rPr lang="en-US" altLang="zh-CN" sz="2250" dirty="0">
                    <a:sym typeface="Wingdings" pitchFamily="2" charset="2"/>
                  </a:rPr>
                  <a:t>about</a:t>
                </a:r>
                <a:r>
                  <a:rPr lang="zh-CN" altLang="en-US" sz="2250" dirty="0">
                    <a:sym typeface="Wingdings" pitchFamily="2" charset="2"/>
                  </a:rPr>
                  <a:t> </a:t>
                </a:r>
                <a:r>
                  <a:rPr lang="en-US" altLang="zh-CN" sz="2250" dirty="0" err="1">
                    <a:sym typeface="Wingdings" pitchFamily="2" charset="2"/>
                  </a:rPr>
                  <a:t>pK</a:t>
                </a:r>
                <a:r>
                  <a:rPr lang="en-US" altLang="zh-CN" sz="2250" baseline="30000" dirty="0">
                    <a:sym typeface="Wingdings" pitchFamily="2" charset="2"/>
                  </a:rPr>
                  <a:t>-</a:t>
                </a:r>
                <a:r>
                  <a:rPr lang="zh-CN" altLang="en-US" sz="2250" dirty="0">
                    <a:sym typeface="Wingdings" pitchFamily="2" charset="2"/>
                  </a:rPr>
                  <a:t> </a:t>
                </a:r>
                <a:r>
                  <a:rPr lang="en-US" altLang="zh-CN" sz="2250" i="1" dirty="0" err="1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e</a:t>
                </a:r>
                <a:r>
                  <a:rPr lang="en-US" altLang="zh-CN" sz="2250" baseline="30000" dirty="0" err="1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+</a:t>
                </a:r>
                <a:r>
                  <a:rPr lang="en-US" altLang="zh-CN" sz="2250" dirty="0" err="1">
                    <a:latin typeface="Symbol" pitchFamily="18" charset="2"/>
                    <a:cs typeface="Times New Roman" pitchFamily="18" charset="0"/>
                    <a:sym typeface="Wingdings" pitchFamily="2" charset="2"/>
                  </a:rPr>
                  <a:t>n</a:t>
                </a:r>
                <a:r>
                  <a:rPr lang="en-US" altLang="zh-CN" sz="2250" i="1" baseline="-25000" dirty="0" err="1">
                    <a:latin typeface="Lao UI" pitchFamily="34" charset="0"/>
                    <a:cs typeface="Lao UI" pitchFamily="34" charset="0"/>
                    <a:sym typeface="Wingdings" pitchFamily="2" charset="2"/>
                  </a:rPr>
                  <a:t>e</a:t>
                </a:r>
                <a:r>
                  <a:rPr lang="en-US" altLang="zh-CN" sz="2250" dirty="0">
                    <a:latin typeface="Lao UI" pitchFamily="34" charset="0"/>
                    <a:cs typeface="Lao UI" pitchFamily="34" charset="0"/>
                    <a:sym typeface="Wingdings" pitchFamily="2" charset="2"/>
                  </a:rPr>
                  <a:t>?</a:t>
                </a:r>
                <a:endParaRPr lang="en-US" altLang="zh-CN" sz="2250" dirty="0">
                  <a:sym typeface="Wingdings" pitchFamily="2" charset="2"/>
                </a:endParaRPr>
              </a:p>
              <a:p>
                <a:pPr marL="285707" indent="-285707">
                  <a:buFont typeface="Arial" pitchFamily="34" charset="0"/>
                  <a:buChar char="•"/>
                </a:pPr>
                <a:r>
                  <a:rPr lang="en-US" altLang="zh-CN" sz="2250" dirty="0"/>
                  <a:t>many more SL modes can be established</a:t>
                </a:r>
                <a:endParaRPr lang="zh-CN" altLang="en-US" sz="225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08" y="1276400"/>
                <a:ext cx="11491640" cy="4163177"/>
              </a:xfrm>
              <a:prstGeom prst="rect">
                <a:avLst/>
              </a:prstGeom>
              <a:blipFill rotWithShape="0">
                <a:blip r:embed="rId4"/>
                <a:stretch>
                  <a:fillRect l="-1114" t="-1611" r="-53" b="-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表格 18"/>
          <p:cNvGraphicFramePr>
            <a:graphicFrameLocks noGrp="1"/>
          </p:cNvGraphicFramePr>
          <p:nvPr>
            <p:extLst/>
          </p:nvPr>
        </p:nvGraphicFramePr>
        <p:xfrm>
          <a:off x="311739" y="3850976"/>
          <a:ext cx="8620199" cy="27889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92442"/>
                <a:gridCol w="3162270"/>
                <a:gridCol w="694105"/>
                <a:gridCol w="3506956"/>
                <a:gridCol w="764426"/>
              </a:tblGrid>
              <a:tr h="348615">
                <a:tc>
                  <a:txBody>
                    <a:bodyPr/>
                    <a:lstStyle/>
                    <a:p>
                      <a:pPr algn="ctr"/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golden</a:t>
                      </a:r>
                      <a:r>
                        <a:rPr lang="en-US" altLang="zh-CN" sz="1700" baseline="0" dirty="0" smtClean="0"/>
                        <a:t>  mode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700" dirty="0" smtClean="0"/>
                        <a:t>δ</a:t>
                      </a:r>
                      <a:r>
                        <a:rPr lang="en-US" altLang="zh-CN" sz="1700" dirty="0" smtClean="0"/>
                        <a:t>B/B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SL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700" dirty="0" smtClean="0">
                          <a:latin typeface="Times New Roman" panose="02020603050405020304" pitchFamily="18" charset="0"/>
                          <a:ea typeface="华文楷体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700" dirty="0" smtClean="0">
                          <a:latin typeface="Maiandra GD" pitchFamily="34" charset="0"/>
                          <a:ea typeface="华文楷体"/>
                          <a:cs typeface="Times New Roman" panose="02020603050405020304" pitchFamily="18" charset="0"/>
                        </a:rPr>
                        <a:t>B/B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/>
                </a:tc>
              </a:tr>
              <a:tr h="3486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D0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</a:t>
                      </a:r>
                      <a:r>
                        <a:rPr lang="en-US" altLang="zh-CN" sz="1700" dirty="0" err="1" smtClean="0"/>
                        <a:t>Kpi</a:t>
                      </a:r>
                      <a:r>
                        <a:rPr lang="en-US" altLang="zh-CN" sz="1700" dirty="0" smtClean="0"/>
                        <a:t>)=(3.88±0.05)%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1.3%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 smtClean="0">
                          <a:latin typeface="Maiandra GD" pitchFamily="34" charset="0"/>
                        </a:rPr>
                        <a:t>B(K</a:t>
                      </a:r>
                      <a:r>
                        <a:rPr lang="zh-CN" altLang="en-US" sz="1700" dirty="0" smtClean="0">
                          <a:latin typeface="Maiandra GD" pitchFamily="34" charset="0"/>
                        </a:rPr>
                        <a:t> </a:t>
                      </a:r>
                      <a:r>
                        <a:rPr lang="en-US" altLang="zh-CN" sz="1700" dirty="0" smtClean="0">
                          <a:latin typeface="Maiandra GD" pitchFamily="34" charset="0"/>
                        </a:rPr>
                        <a:t>e</a:t>
                      </a:r>
                      <a:r>
                        <a:rPr lang="zh-CN" altLang="en-US" sz="1700" dirty="0" smtClean="0">
                          <a:latin typeface="Maiandra GD" pitchFamily="34" charset="0"/>
                        </a:rPr>
                        <a:t> </a:t>
                      </a:r>
                      <a:r>
                        <a:rPr lang="en-US" altLang="zh-CN" sz="1700" dirty="0" smtClean="0">
                          <a:latin typeface="Maiandra GD" pitchFamily="34" charset="0"/>
                        </a:rPr>
                        <a:t>v)=(3.55±0.05)%</a:t>
                      </a:r>
                      <a:endParaRPr lang="zh-CN" altLang="en-US" sz="1700" dirty="0" smtClean="0">
                        <a:latin typeface="Maiandra G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1.4%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/>
                </a:tc>
              </a:tr>
              <a:tr h="3486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D+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</a:t>
                      </a:r>
                      <a:r>
                        <a:rPr lang="en-US" altLang="zh-CN" sz="1700" dirty="0" err="1" smtClean="0"/>
                        <a:t>Kpipi</a:t>
                      </a:r>
                      <a:r>
                        <a:rPr lang="en-US" altLang="zh-CN" sz="1700" dirty="0" smtClean="0"/>
                        <a:t>)=(9.13±0.19)%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2.1%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B(K0</a:t>
                      </a:r>
                      <a:r>
                        <a:rPr lang="zh-CN" altLang="en-US" sz="1700" dirty="0" smtClean="0">
                          <a:latin typeface="Maiandra GD" pitchFamily="34" charset="0"/>
                        </a:rPr>
                        <a:t> </a:t>
                      </a:r>
                      <a:r>
                        <a:rPr lang="en-US" altLang="zh-CN" sz="1700" dirty="0" smtClean="0">
                          <a:latin typeface="Maiandra GD" pitchFamily="34" charset="0"/>
                        </a:rPr>
                        <a:t>e</a:t>
                      </a:r>
                      <a:r>
                        <a:rPr lang="zh-CN" altLang="en-US" sz="1700" dirty="0" smtClean="0">
                          <a:latin typeface="Maiandra GD" pitchFamily="34" charset="0"/>
                        </a:rPr>
                        <a:t> </a:t>
                      </a:r>
                      <a:r>
                        <a:rPr lang="en-US" altLang="zh-CN" sz="1700" dirty="0" smtClean="0">
                          <a:latin typeface="Maiandra GD" pitchFamily="34" charset="0"/>
                        </a:rPr>
                        <a:t>v)=(8.83±0.22)%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2.5%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/>
                </a:tc>
              </a:tr>
              <a:tr h="3486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Ds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</a:t>
                      </a:r>
                      <a:r>
                        <a:rPr lang="en-US" altLang="zh-CN" sz="1700" dirty="0" err="1" smtClean="0"/>
                        <a:t>Kkpi</a:t>
                      </a:r>
                      <a:r>
                        <a:rPr lang="en-US" altLang="zh-CN" sz="1700" dirty="0" smtClean="0"/>
                        <a:t>)=(5.39±0.21)%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3.9%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B(phi</a:t>
                      </a:r>
                      <a:r>
                        <a:rPr lang="zh-CN" altLang="en-US" sz="1700" dirty="0" smtClean="0">
                          <a:latin typeface="Maiandra GD" pitchFamily="34" charset="0"/>
                        </a:rPr>
                        <a:t> </a:t>
                      </a:r>
                      <a:r>
                        <a:rPr lang="en-US" altLang="zh-CN" sz="1700" dirty="0" smtClean="0">
                          <a:latin typeface="Maiandra GD" pitchFamily="34" charset="0"/>
                        </a:rPr>
                        <a:t>e</a:t>
                      </a:r>
                      <a:r>
                        <a:rPr lang="zh-CN" altLang="en-US" sz="1700" dirty="0" smtClean="0">
                          <a:latin typeface="Maiandra GD" pitchFamily="34" charset="0"/>
                        </a:rPr>
                        <a:t> </a:t>
                      </a:r>
                      <a:r>
                        <a:rPr lang="en-US" altLang="zh-CN" sz="1700" dirty="0" smtClean="0">
                          <a:latin typeface="Maiandra GD" pitchFamily="34" charset="0"/>
                        </a:rPr>
                        <a:t>v)=(2.49±0.14)%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5.6%</a:t>
                      </a:r>
                      <a:endParaRPr lang="zh-CN" altLang="en-US" sz="1700" dirty="0">
                        <a:latin typeface="Maiandra GD" pitchFamily="34" charset="0"/>
                      </a:endParaRPr>
                    </a:p>
                  </a:txBody>
                  <a:tcPr/>
                </a:tc>
              </a:tr>
              <a:tr h="1377315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700" dirty="0" smtClean="0">
                          <a:sym typeface="Symbol"/>
                        </a:rPr>
                        <a:t>Λ</a:t>
                      </a:r>
                      <a:r>
                        <a:rPr lang="en-US" altLang="zh-CN" sz="1700" baseline="-5999" dirty="0" smtClean="0"/>
                        <a:t>c</a:t>
                      </a:r>
                      <a:endParaRPr lang="zh-CN" altLang="en-US" sz="1700" b="0" dirty="0"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B(</a:t>
                      </a:r>
                      <a:r>
                        <a:rPr lang="en-US" altLang="zh-CN" sz="1700" dirty="0" err="1" smtClean="0"/>
                        <a:t>pKpi</a:t>
                      </a:r>
                      <a:r>
                        <a:rPr lang="en-US" altLang="zh-CN" sz="1700" dirty="0" smtClean="0"/>
                        <a:t>)=(5.0±1.3)% (PDG2014)</a:t>
                      </a:r>
                    </a:p>
                    <a:p>
                      <a:r>
                        <a:rPr lang="en-US" altLang="zh-CN" sz="1700" dirty="0" smtClean="0"/>
                        <a:t>             =(</a:t>
                      </a:r>
                      <a:r>
                        <a:rPr lang="en-US" altLang="zh-CN" sz="1700" u="none" strike="noStrike" kern="1200" baseline="0" dirty="0" smtClean="0"/>
                        <a:t>6.8</a:t>
                      </a:r>
                      <a:r>
                        <a:rPr lang="en-US" altLang="zh-CN" sz="1700" dirty="0" smtClean="0"/>
                        <a:t>±0.36)% (BELLE)</a:t>
                      </a:r>
                    </a:p>
                    <a:p>
                      <a:pPr algn="ctr"/>
                      <a:r>
                        <a:rPr lang="en-US" altLang="zh-CN" sz="1700" dirty="0" smtClean="0"/>
                        <a:t>          =(5.84±0.35)% (BESIII)</a:t>
                      </a:r>
                    </a:p>
                    <a:p>
                      <a:pPr algn="ctr"/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</a:rPr>
                        <a:t>          =(5.84±0.18)% (new BESIII)</a:t>
                      </a:r>
                      <a:endParaRPr lang="zh-CN" altLang="en-US" sz="1700" b="1" dirty="0">
                        <a:solidFill>
                          <a:srgbClr val="FF0000"/>
                        </a:solidFill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/>
                        <a:t>26%</a:t>
                      </a:r>
                      <a:br>
                        <a:rPr lang="en-US" altLang="zh-CN" sz="1700" dirty="0" smtClean="0"/>
                      </a:br>
                      <a:r>
                        <a:rPr lang="en-US" altLang="zh-CN" sz="1700" dirty="0" smtClean="0"/>
                        <a:t>5.3%</a:t>
                      </a:r>
                      <a:br>
                        <a:rPr lang="en-US" altLang="zh-CN" sz="1700" dirty="0" smtClean="0"/>
                      </a:br>
                      <a:r>
                        <a:rPr lang="en-US" altLang="zh-CN" sz="1700" dirty="0" smtClean="0"/>
                        <a:t>6.0%</a:t>
                      </a:r>
                    </a:p>
                    <a:p>
                      <a:pPr algn="ctr"/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</a:rPr>
                        <a:t>3.0%</a:t>
                      </a:r>
                      <a:endParaRPr lang="zh-CN" altLang="en-US" sz="1700" b="1" dirty="0">
                        <a:solidFill>
                          <a:srgbClr val="FF0000"/>
                        </a:solidFill>
                        <a:latin typeface="Maiandra G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B(</a:t>
                      </a:r>
                      <a:r>
                        <a:rPr lang="el-GR" altLang="zh-CN" sz="1700" dirty="0" smtClean="0">
                          <a:sym typeface="Symbol"/>
                        </a:rPr>
                        <a:t>Λ</a:t>
                      </a:r>
                      <a:r>
                        <a:rPr lang="en-US" altLang="zh-CN" sz="1700" dirty="0" err="1" smtClean="0">
                          <a:latin typeface="Maiandra GD" pitchFamily="34" charset="0"/>
                          <a:sym typeface="Symbol"/>
                        </a:rPr>
                        <a:t>ev</a:t>
                      </a:r>
                      <a:r>
                        <a:rPr lang="en-US" altLang="zh-CN" sz="1700" dirty="0" smtClean="0">
                          <a:latin typeface="Maiandra GD" pitchFamily="34" charset="0"/>
                          <a:sym typeface="Symbol"/>
                        </a:rPr>
                        <a:t>)=</a:t>
                      </a:r>
                      <a:r>
                        <a:rPr lang="en-US" altLang="zh-CN" sz="1700" dirty="0" smtClean="0">
                          <a:latin typeface="Maiandra GD" pitchFamily="34" charset="0"/>
                        </a:rPr>
                        <a:t>(2.1±0.6)%(PDG2014)</a:t>
                      </a:r>
                      <a:br>
                        <a:rPr lang="en-US" altLang="zh-CN" sz="1700" dirty="0" smtClean="0">
                          <a:latin typeface="Maiandra GD" pitchFamily="34" charset="0"/>
                        </a:rPr>
                      </a:br>
                      <a:r>
                        <a:rPr lang="en-US" altLang="zh-CN" sz="1700" dirty="0" smtClean="0">
                          <a:latin typeface="Maiandra GD" pitchFamily="34" charset="0"/>
                        </a:rPr>
                        <a:t>          =(3.63±0.43)% (BESIII)</a:t>
                      </a:r>
                      <a:br>
                        <a:rPr lang="en-US" altLang="zh-CN" sz="1700" dirty="0" smtClean="0">
                          <a:latin typeface="Maiandra GD" pitchFamily="34" charset="0"/>
                        </a:rPr>
                      </a:br>
                      <a:r>
                        <a:rPr lang="en-US" altLang="zh-CN" sz="1700" dirty="0" smtClean="0">
                          <a:latin typeface="Maiandra GD" pitchFamily="34" charset="0"/>
                        </a:rPr>
                        <a:t>      </a:t>
                      </a:r>
                      <a:r>
                        <a:rPr lang="en-US" altLang="zh-CN" sz="1700" b="1" dirty="0" smtClean="0">
                          <a:solidFill>
                            <a:srgbClr val="C00000"/>
                          </a:solidFill>
                          <a:latin typeface="Maiandra GD" pitchFamily="34" charset="0"/>
                        </a:rPr>
                        <a:t>=(3.63±0.20)% ( new BESIII)</a:t>
                      </a:r>
                      <a:endParaRPr lang="zh-CN" altLang="en-US" sz="1700" b="1" dirty="0">
                        <a:solidFill>
                          <a:srgbClr val="C00000"/>
                        </a:solidFill>
                        <a:latin typeface="Maiandra G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29%</a:t>
                      </a:r>
                    </a:p>
                    <a:p>
                      <a:pPr algn="ctr"/>
                      <a:r>
                        <a:rPr lang="en-US" altLang="zh-CN" sz="1700" dirty="0" smtClean="0">
                          <a:latin typeface="Maiandra GD" pitchFamily="34" charset="0"/>
                        </a:rPr>
                        <a:t>12%</a:t>
                      </a:r>
                    </a:p>
                    <a:p>
                      <a:pPr algn="ctr"/>
                      <a:r>
                        <a:rPr lang="en-US" altLang="zh-CN" sz="1700" b="1" dirty="0" smtClean="0">
                          <a:solidFill>
                            <a:srgbClr val="C00000"/>
                          </a:solidFill>
                          <a:latin typeface="Maiandra GD" pitchFamily="34" charset="0"/>
                        </a:rPr>
                        <a:t>5.4%</a:t>
                      </a:r>
                      <a:endParaRPr lang="zh-CN" altLang="en-US" sz="1700" b="1" dirty="0">
                        <a:solidFill>
                          <a:srgbClr val="C00000"/>
                        </a:solidFill>
                        <a:latin typeface="Maiandra GD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-6294" y="-33691"/>
            <a:ext cx="9136743" cy="918072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Precision Prospects</a:t>
            </a:r>
            <a:r>
              <a:rPr lang="zh-CN" altLang="en-US" dirty="0">
                <a:solidFill>
                  <a:prstClr val="black"/>
                </a:solidFill>
              </a:rPr>
              <a:t>（</a:t>
            </a:r>
            <a:r>
              <a:rPr lang="en-US" altLang="zh-CN" dirty="0">
                <a:solidFill>
                  <a:prstClr val="black"/>
                </a:solidFill>
              </a:rPr>
              <a:t>1</a:t>
            </a:r>
            <a:r>
              <a:rPr lang="zh-CN" altLang="en-US" dirty="0" smtClean="0">
                <a:solidFill>
                  <a:prstClr val="black"/>
                </a:solidFill>
              </a:rPr>
              <a:t>）</a:t>
            </a:r>
            <a:endParaRPr kumimoji="1" lang="zh-CN" altLang="en-US" dirty="0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85AA-155B-C247-B086-8F9AF419D3AF}" type="datetime1">
              <a:rPr lang="zh-CN" altLang="en-US" smtClean="0"/>
              <a:t>2018/11/10</a:t>
            </a:fld>
            <a:endParaRPr lang="en-US" altLang="zh-CN" dirty="0"/>
          </a:p>
        </p:txBody>
      </p:sp>
      <p:sp>
        <p:nvSpPr>
          <p:cNvPr id="11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Precision </a:t>
            </a:r>
            <a:r>
              <a:rPr lang="en-US" altLang="zh-CN" dirty="0" smtClean="0">
                <a:solidFill>
                  <a:prstClr val="black"/>
                </a:solidFill>
              </a:rPr>
              <a:t>Prospects</a:t>
            </a:r>
            <a:r>
              <a:rPr lang="zh-CN" altLang="en-US" dirty="0" smtClean="0">
                <a:solidFill>
                  <a:prstClr val="black"/>
                </a:solidFill>
              </a:rPr>
              <a:t>（</a:t>
            </a:r>
            <a:r>
              <a:rPr lang="en-US" altLang="zh-CN" dirty="0" smtClean="0">
                <a:solidFill>
                  <a:prstClr val="black"/>
                </a:solidFill>
              </a:rPr>
              <a:t>2</a:t>
            </a:r>
            <a:r>
              <a:rPr lang="zh-CN" altLang="en-US" dirty="0" smtClean="0">
                <a:solidFill>
                  <a:prstClr val="black"/>
                </a:solidFill>
              </a:rPr>
              <a:t>）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E78A2A-C66E-354B-866C-B3972FA9C932}" type="datetime1">
              <a:rPr lang="zh-CN" altLang="en-US" smtClean="0"/>
              <a:t>2018/11/10</a:t>
            </a:fld>
            <a:endParaRPr lang="en-US" alt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1"/>
              <p:cNvSpPr txBox="1"/>
              <p:nvPr/>
            </p:nvSpPr>
            <p:spPr>
              <a:xfrm>
                <a:off x="363377" y="980728"/>
                <a:ext cx="8516111" cy="2291915"/>
              </a:xfrm>
              <a:prstGeom prst="rect">
                <a:avLst/>
              </a:prstGeom>
            </p:spPr>
            <p:txBody>
              <a:bodyPr wrap="square" lIns="64291" tIns="32146" rIns="64291" bIns="32146" rtlCol="0">
                <a:noAutofit/>
              </a:bodyPr>
              <a:lstStyle/>
              <a:p>
                <a:pPr marL="241093" indent="-241093" defTabSz="642915"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Prospects with the proposed new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zh-CN" alt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data set</a:t>
                </a:r>
              </a:p>
              <a:p>
                <a:pPr marL="696491" lvl="2" indent="-442004">
                  <a:buFont typeface="Wingdings" pitchFamily="2" charset="2"/>
                  <a:buChar char="ü"/>
                </a:pP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precise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W-exchange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W-internal-emission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process: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quark-</a:t>
                </a:r>
                <a:r>
                  <a:rPr lang="en-US" altLang="zh-CN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diquark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configuration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zh-CN" altLang="en-US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understand</a:t>
                </a:r>
                <a:r>
                  <a:rPr lang="zh-CN" altLang="en-US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</a:t>
                </a:r>
                <a:r>
                  <a:rPr lang="en-US" altLang="zh-CN" sz="2400" i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factorizable</a:t>
                </a:r>
                <a:r>
                  <a:rPr lang="zh-CN" altLang="en-US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</a:t>
                </a:r>
                <a:endParaRPr lang="en-US" altLang="zh-CN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96491" lvl="2" indent="-442004">
                  <a:buFont typeface="Wingdings" pitchFamily="2" charset="2"/>
                  <a:buChar char="ü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stablishment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</a:t>
                </a:r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modes</a:t>
                </a:r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/>
                      </a:rPr>
                      <m:t>𝑛𝑙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𝜐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𝑝𝐾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/>
                      </a:rPr>
                      <m:t>𝑙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𝜐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4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96491" lvl="2" indent="-442004">
                  <a:buFont typeface="Wingdings" pitchFamily="2" charset="2"/>
                  <a:buChar char="ü"/>
                </a:pP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more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modes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unexplored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yet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</a:t>
                </a:r>
                <a:endPara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77" y="980728"/>
                <a:ext cx="8516111" cy="2291915"/>
              </a:xfrm>
              <a:prstGeom prst="rect">
                <a:avLst/>
              </a:prstGeom>
              <a:blipFill rotWithShape="0">
                <a:blip r:embed="rId3"/>
                <a:stretch>
                  <a:fillRect l="-1288" t="-2660" b="-53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/>
              <p:cNvSpPr txBox="1"/>
              <p:nvPr/>
            </p:nvSpPr>
            <p:spPr>
              <a:xfrm>
                <a:off x="457200" y="3645024"/>
                <a:ext cx="8577151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rgbClr val="C00000"/>
                    </a:solidFill>
                  </a:rPr>
                  <a:t>A good chance for BESIII to systematically</a:t>
                </a:r>
                <a:r>
                  <a:rPr lang="zh-CN" altLang="en-US" sz="28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800" b="1" dirty="0" smtClean="0">
                    <a:solidFill>
                      <a:srgbClr val="C00000"/>
                    </a:solidFill>
                  </a:rPr>
                  <a:t>enhance our knowledge on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zh-CN" altLang="en-US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800" b="1" dirty="0" smtClean="0">
                    <a:solidFill>
                      <a:srgbClr val="C00000"/>
                    </a:solidFill>
                  </a:rPr>
                  <a:t>decays ( to the level of D/D</a:t>
                </a:r>
                <a:r>
                  <a:rPr lang="en-US" altLang="zh-CN" sz="2800" b="1" baseline="-25000" dirty="0" smtClean="0">
                    <a:solidFill>
                      <a:srgbClr val="C00000"/>
                    </a:solidFill>
                  </a:rPr>
                  <a:t>s</a:t>
                </a:r>
                <a:r>
                  <a:rPr lang="en-US" altLang="zh-CN" sz="2800" b="1" dirty="0" smtClean="0">
                    <a:solidFill>
                      <a:srgbClr val="C00000"/>
                    </a:solidFill>
                  </a:rPr>
                  <a:t> mesons )</a:t>
                </a:r>
                <a:endParaRPr lang="en-US" altLang="zh-CN" sz="2400" b="1" dirty="0" smtClean="0">
                  <a:solidFill>
                    <a:prstClr val="black"/>
                  </a:solidFill>
                </a:endParaRPr>
              </a:p>
              <a:p>
                <a:pPr marL="722313" indent="-457200">
                  <a:buFont typeface="Arial" pitchFamily="34" charset="0"/>
                  <a:buChar char="•"/>
                </a:pPr>
                <a:r>
                  <a:rPr lang="en-US" altLang="zh-CN" sz="2400" dirty="0" smtClean="0">
                    <a:solidFill>
                      <a:prstClr val="black"/>
                    </a:solidFill>
                  </a:rPr>
                  <a:t>Better</a:t>
                </a:r>
                <a:r>
                  <a:rPr lang="zh-CN" altLang="en-US" sz="2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</a:rPr>
                  <a:t>understanding</a:t>
                </a:r>
                <a:r>
                  <a:rPr lang="zh-CN" altLang="en-US" sz="2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</a:rPr>
                  <a:t>of</a:t>
                </a:r>
                <a:r>
                  <a:rPr lang="zh-CN" altLang="en-US" sz="2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</a:rPr>
                  <a:t>b</a:t>
                </a:r>
                <a:r>
                  <a:rPr lang="en-US" altLang="zh-CN" sz="2400" dirty="0" smtClean="0">
                    <a:solidFill>
                      <a:prstClr val="black"/>
                    </a:solidFill>
                  </a:rPr>
                  <a:t>aryonic</a:t>
                </a:r>
                <a:r>
                  <a:rPr lang="zh-CN" altLang="en-US" sz="2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</a:rPr>
                  <a:t>structure</a:t>
                </a:r>
                <a:endParaRPr lang="zh-CN" altLang="en-US" sz="2400" dirty="0" smtClean="0">
                  <a:solidFill>
                    <a:prstClr val="black"/>
                  </a:solidFill>
                </a:endParaRPr>
              </a:p>
              <a:p>
                <a:pPr marL="722313" indent="-457200">
                  <a:buFont typeface="Arial" pitchFamily="34" charset="0"/>
                  <a:buChar char="•"/>
                </a:pPr>
                <a:r>
                  <a:rPr lang="en-US" altLang="zh-CN" sz="2400" dirty="0" smtClean="0">
                    <a:solidFill>
                      <a:prstClr val="black"/>
                    </a:solidFill>
                  </a:rPr>
                  <a:t>many new observations</a:t>
                </a:r>
                <a:endParaRPr lang="en-US" altLang="zh-CN" sz="2400" dirty="0">
                  <a:solidFill>
                    <a:prstClr val="black"/>
                  </a:solidFill>
                </a:endParaRPr>
              </a:p>
              <a:p>
                <a:pPr marL="722313" indent="-457200">
                  <a:buFont typeface="Arial" pitchFamily="34" charset="0"/>
                  <a:buChar char="•"/>
                </a:pPr>
                <a:r>
                  <a:rPr lang="en-US" altLang="zh-CN" sz="2400" dirty="0" smtClean="0">
                    <a:solidFill>
                      <a:prstClr val="black"/>
                    </a:solidFill>
                  </a:rPr>
                  <a:t>refresh the precisions</a:t>
                </a:r>
                <a:r>
                  <a:rPr lang="zh-CN" altLang="en-US" sz="2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400" dirty="0" smtClean="0">
                    <a:solidFill>
                      <a:prstClr val="black"/>
                    </a:solidFill>
                  </a:rPr>
                  <a:t>in</a:t>
                </a:r>
                <a:r>
                  <a:rPr lang="zh-CN" altLang="en-US" sz="2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</a:rPr>
                  <a:t>old data </a:t>
                </a:r>
                <a:endParaRPr lang="en-US" altLang="zh-CN" sz="24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645024"/>
                <a:ext cx="8577151" cy="2062103"/>
              </a:xfrm>
              <a:prstGeom prst="rect">
                <a:avLst/>
              </a:prstGeom>
              <a:blipFill rotWithShape="0">
                <a:blip r:embed="rId4"/>
                <a:stretch>
                  <a:fillRect l="-1421" t="-3254" b="-266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75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820" y="10069"/>
            <a:ext cx="8229600" cy="860908"/>
          </a:xfrm>
        </p:spPr>
        <p:txBody>
          <a:bodyPr/>
          <a:lstStyle/>
          <a:p>
            <a:r>
              <a:rPr kumimoji="1" lang="en-US" altLang="zh-CN" dirty="0"/>
              <a:t>Competition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Belle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BelleII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pSp>
        <p:nvGrpSpPr>
          <p:cNvPr id="6" name="组 5"/>
          <p:cNvGrpSpPr/>
          <p:nvPr/>
        </p:nvGrpSpPr>
        <p:grpSpPr>
          <a:xfrm>
            <a:off x="4877825" y="616416"/>
            <a:ext cx="4162998" cy="3115756"/>
            <a:chOff x="5004048" y="1065066"/>
            <a:chExt cx="4042498" cy="291935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1325678"/>
              <a:ext cx="3929288" cy="265874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122348" y="1065066"/>
              <a:ext cx="2924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 smtClean="0">
                  <a:solidFill>
                    <a:prstClr val="black"/>
                  </a:solidFill>
                </a:rPr>
                <a:t>Belle,</a:t>
              </a:r>
              <a:r>
                <a:rPr kumimoji="1" lang="zh-CN" altLang="en-US" i="1" dirty="0" smtClean="0">
                  <a:solidFill>
                    <a:prstClr val="black"/>
                  </a:solidFill>
                </a:rPr>
                <a:t> </a:t>
              </a:r>
              <a:r>
                <a:rPr kumimoji="1" lang="en-US" altLang="zh-CN" i="1" dirty="0" smtClean="0">
                  <a:solidFill>
                    <a:prstClr val="black"/>
                  </a:solidFill>
                </a:rPr>
                <a:t>PRL113,</a:t>
              </a:r>
              <a:r>
                <a:rPr kumimoji="1" lang="zh-CN" altLang="en-US" i="1" dirty="0" smtClean="0">
                  <a:solidFill>
                    <a:prstClr val="black"/>
                  </a:solidFill>
                </a:rPr>
                <a:t> </a:t>
              </a:r>
              <a:r>
                <a:rPr kumimoji="1" lang="en-US" altLang="zh-CN" i="1" dirty="0" smtClean="0">
                  <a:solidFill>
                    <a:prstClr val="black"/>
                  </a:solidFill>
                </a:rPr>
                <a:t>042002</a:t>
              </a:r>
              <a:r>
                <a:rPr kumimoji="1" lang="zh-CN" altLang="en-US" i="1" dirty="0" smtClean="0">
                  <a:solidFill>
                    <a:prstClr val="black"/>
                  </a:solidFill>
                </a:rPr>
                <a:t> </a:t>
              </a:r>
              <a:r>
                <a:rPr kumimoji="1" lang="en-US" altLang="zh-CN" i="1" dirty="0" smtClean="0">
                  <a:solidFill>
                    <a:prstClr val="black"/>
                  </a:solidFill>
                </a:rPr>
                <a:t>(2014)</a:t>
              </a:r>
              <a:endParaRPr kumimoji="1" lang="zh-CN" altLang="en-US" i="1" dirty="0">
                <a:solidFill>
                  <a:prstClr val="black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746145" y="1434916"/>
              <a:ext cx="1463618" cy="8651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rgbClr val="211E1E"/>
                  </a:solidFill>
                  <a:latin typeface="AdvTTbdb21c9e" charset="0"/>
                </a:rPr>
                <a:t>Signal</a:t>
              </a:r>
              <a:r>
                <a:rPr lang="zh-CN" altLang="en-US" dirty="0" smtClean="0">
                  <a:solidFill>
                    <a:srgbClr val="211E1E"/>
                  </a:solidFill>
                  <a:latin typeface="AdvTTbdb21c9e" charset="0"/>
                </a:rPr>
                <a:t> </a:t>
              </a:r>
              <a:r>
                <a:rPr lang="en-US" altLang="zh-CN" dirty="0" smtClean="0">
                  <a:solidFill>
                    <a:srgbClr val="211E1E"/>
                  </a:solidFill>
                  <a:latin typeface="AdvTTbdb21c9e" charset="0"/>
                </a:rPr>
                <a:t>tags:</a:t>
              </a:r>
              <a:r>
                <a:rPr lang="zh-CN" altLang="en-US" dirty="0" smtClean="0">
                  <a:solidFill>
                    <a:srgbClr val="211E1E"/>
                  </a:solidFill>
                  <a:latin typeface="AdvTTbdb21c9e" charset="0"/>
                </a:rPr>
                <a:t> </a:t>
              </a:r>
              <a:r>
                <a:rPr lang="en-US" altLang="zh-CN" dirty="0" smtClean="0">
                  <a:solidFill>
                    <a:srgbClr val="211E1E"/>
                  </a:solidFill>
                  <a:latin typeface="AdvTTbdb21c9e" charset="0"/>
                </a:rPr>
                <a:t>36447±432</a:t>
              </a:r>
              <a:r>
                <a:rPr lang="zh-CN" altLang="en-US" dirty="0" smtClean="0">
                  <a:solidFill>
                    <a:srgbClr val="211E1E"/>
                  </a:solidFill>
                  <a:latin typeface="AdvTTbdb21c9e" charset="0"/>
                </a:rPr>
                <a:t/>
              </a:r>
              <a:br>
                <a:rPr lang="zh-CN" altLang="en-US" dirty="0" smtClean="0">
                  <a:solidFill>
                    <a:srgbClr val="211E1E"/>
                  </a:solidFill>
                  <a:latin typeface="AdvTTbdb21c9e" charset="0"/>
                </a:rPr>
              </a:br>
              <a:r>
                <a:rPr lang="en-US" altLang="zh-CN" dirty="0" smtClean="0">
                  <a:solidFill>
                    <a:srgbClr val="211E1E"/>
                  </a:solidFill>
                  <a:latin typeface="AdvTTbdb21c9e" charset="0"/>
                </a:rPr>
                <a:t>@</a:t>
              </a:r>
              <a:r>
                <a:rPr lang="zh-CN" altLang="en-US" dirty="0" smtClean="0">
                  <a:solidFill>
                    <a:srgbClr val="211E1E"/>
                  </a:solidFill>
                  <a:latin typeface="AdvTTbdb21c9e" charset="0"/>
                </a:rPr>
                <a:t> </a:t>
              </a:r>
              <a:r>
                <a:rPr lang="en-US" altLang="zh-CN" dirty="0" smtClean="0">
                  <a:solidFill>
                    <a:prstClr val="black"/>
                  </a:solidFill>
                </a:rPr>
                <a:t>978/fb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269601" y="870977"/>
            <a:ext cx="4342019" cy="2575744"/>
            <a:chOff x="-10585" y="1065066"/>
            <a:chExt cx="4909002" cy="307659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585" y="1065066"/>
              <a:ext cx="4909002" cy="30765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下箭头 11"/>
            <p:cNvSpPr/>
            <p:nvPr/>
          </p:nvSpPr>
          <p:spPr>
            <a:xfrm>
              <a:off x="2166137" y="1967006"/>
              <a:ext cx="122881" cy="768415"/>
            </a:xfrm>
            <a:prstGeom prst="down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317347" y="3774710"/>
                <a:ext cx="843216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Belle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tags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~36K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zh-CN" alt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sz="200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,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while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BESIII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now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tags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15K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zh-CN" alt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sz="200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(567/pb@4.6GeV)</a:t>
                </a:r>
                <a:endParaRPr kumimoji="1" lang="zh-CN" altLang="en-US" sz="2000" dirty="0" smtClean="0">
                  <a:solidFill>
                    <a:prstClr val="black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By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middle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of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2019,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Belle-II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will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have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5/ab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data,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5x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of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BELLE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data;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/>
                </a:r>
                <a:br>
                  <a:rPr kumimoji="1" lang="zh-CN" altLang="en-US" sz="2000" dirty="0" smtClean="0">
                    <a:solidFill>
                      <a:prstClr val="black"/>
                    </a:solidFill>
                  </a:rPr>
                </a:br>
                <a:r>
                  <a:rPr kumimoji="1" lang="en-US" altLang="zh-CN" sz="2000" dirty="0" smtClean="0">
                    <a:solidFill>
                      <a:prstClr val="black"/>
                    </a:solidFill>
                    <a:sym typeface="Wingdings"/>
                  </a:rPr>
                  <a:t>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  <a:sym typeface="Wingdings"/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  <a:sym typeface="Wingdings"/>
                  </a:rPr>
                  <a:t>180K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zh-CN" alt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sz="200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tagging;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12x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BESIII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data</a:t>
                </a:r>
                <a:endParaRPr kumimoji="1" lang="zh-CN" altLang="en-US" sz="2000" dirty="0" smtClean="0">
                  <a:solidFill>
                    <a:prstClr val="black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sz="2000" dirty="0" smtClean="0">
                    <a:solidFill>
                      <a:srgbClr val="0070C0"/>
                    </a:solidFill>
                  </a:rPr>
                  <a:t>We</a:t>
                </a:r>
                <a:r>
                  <a:rPr kumimoji="1" lang="zh-CN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70C0"/>
                    </a:solidFill>
                  </a:rPr>
                  <a:t>shall</a:t>
                </a:r>
                <a:r>
                  <a:rPr kumimoji="1" lang="zh-CN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70C0"/>
                    </a:solidFill>
                  </a:rPr>
                  <a:t>have</a:t>
                </a:r>
                <a:r>
                  <a:rPr kumimoji="1" lang="zh-CN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70C0"/>
                    </a:solidFill>
                  </a:rPr>
                  <a:t>10x</a:t>
                </a:r>
                <a:r>
                  <a:rPr kumimoji="1" lang="zh-CN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70C0"/>
                    </a:solidFill>
                  </a:rPr>
                  <a:t>more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zh-CN" altLang="en-US" sz="20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altLang="zh-CN" sz="2000">
                            <a:solidFill>
                              <a:srgbClr val="0070C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000" dirty="0" smtClean="0">
                    <a:solidFill>
                      <a:srgbClr val="0070C0"/>
                    </a:solidFill>
                  </a:rPr>
                  <a:t> pairs</a:t>
                </a:r>
                <a:r>
                  <a:rPr kumimoji="1" lang="zh-CN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70C0"/>
                    </a:solidFill>
                  </a:rPr>
                  <a:t>ASAP</a:t>
                </a:r>
                <a:endParaRPr kumimoji="1" lang="zh-CN" altLang="en-US" sz="2000" dirty="0" smtClean="0">
                  <a:solidFill>
                    <a:prstClr val="black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Many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precise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measurements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at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BESIII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will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reach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to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the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level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of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systematic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dominated</a:t>
                </a:r>
                <a:r>
                  <a:rPr kumimoji="1" lang="zh-CN" altLang="en-US" sz="2000" dirty="0">
                    <a:solidFill>
                      <a:prstClr val="black"/>
                    </a:solidFill>
                  </a:rPr>
                  <a:t/>
                </a:r>
                <a:br>
                  <a:rPr kumimoji="1" lang="zh-CN" altLang="en-US" sz="2000" dirty="0">
                    <a:solidFill>
                      <a:prstClr val="black"/>
                    </a:solidFill>
                  </a:rPr>
                </a:br>
                <a:r>
                  <a:rPr kumimoji="1" lang="zh-CN" altLang="en-US" sz="2000" dirty="0" smtClean="0">
                    <a:solidFill>
                      <a:prstClr val="black"/>
                    </a:solidFill>
                    <a:sym typeface="Wingdings"/>
                  </a:rPr>
                  <a:t>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  <a:sym typeface="Wingdings"/>
                  </a:rPr>
                  <a:t>BESIII</a:t>
                </a:r>
                <a:r>
                  <a:rPr kumimoji="1" lang="zh-CN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prstClr val="black"/>
                    </a:solidFill>
                  </a:rPr>
                  <a:t>has</a:t>
                </a:r>
                <a:r>
                  <a:rPr kumimoji="1" lang="zh-CN" altLang="en-US" sz="2000" dirty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prstClr val="black"/>
                    </a:solidFill>
                  </a:rPr>
                  <a:t>advantages</a:t>
                </a:r>
                <a:r>
                  <a:rPr kumimoji="1" lang="zh-CN" altLang="en-US" sz="2000" dirty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prstClr val="black"/>
                    </a:solidFill>
                  </a:rPr>
                  <a:t>on</a:t>
                </a:r>
                <a:r>
                  <a:rPr kumimoji="1" lang="zh-CN" altLang="en-US" sz="2000" dirty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prstClr val="black"/>
                    </a:solidFill>
                  </a:rPr>
                  <a:t>backgrounds</a:t>
                </a:r>
                <a:r>
                  <a:rPr kumimoji="1" lang="zh-CN" altLang="en-US" sz="2000" dirty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prstClr val="black"/>
                    </a:solidFill>
                  </a:rPr>
                  <a:t>and</a:t>
                </a:r>
                <a:r>
                  <a:rPr kumimoji="1" lang="zh-CN" altLang="en-US" sz="2000" dirty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zh-CN" sz="2000" dirty="0" smtClean="0">
                    <a:solidFill>
                      <a:prstClr val="black"/>
                    </a:solidFill>
                  </a:rPr>
                  <a:t>systematics</a:t>
                </a:r>
                <a:endParaRPr kumimoji="1" lang="zh-CN" altLang="en-US" sz="20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47" y="3774710"/>
                <a:ext cx="8432169" cy="2246769"/>
              </a:xfrm>
              <a:prstGeom prst="rect">
                <a:avLst/>
              </a:prstGeom>
              <a:blipFill rotWithShape="0">
                <a:blip r:embed="rId4"/>
                <a:stretch>
                  <a:fillRect l="-651" t="-17344" b="-37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62686B-BDD6-624E-B29B-C9C83C3D1F98}" type="datetime1">
              <a:rPr lang="zh-CN" altLang="en-US" smtClean="0"/>
              <a:t>2018/11/10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64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39552" y="2852936"/>
            <a:ext cx="7804150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zh-CN" dirty="0" smtClean="0"/>
              <a:t>Energies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5GeV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B721DB-CAF9-F940-8C1A-C9BFDC1A9A9A}" type="datetime1">
              <a:rPr lang="zh-CN" altLang="en-US" smtClean="0">
                <a:solidFill>
                  <a:prstClr val="black"/>
                </a:solidFill>
              </a:rPr>
              <a:t>2018/11/10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charmed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baryon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spectroscopies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313927"/>
            <a:ext cx="3322712" cy="508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直线连接符 7"/>
          <p:cNvCxnSpPr/>
          <p:nvPr/>
        </p:nvCxnSpPr>
        <p:spPr>
          <a:xfrm>
            <a:off x="1115616" y="4869160"/>
            <a:ext cx="2448272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4502436" y="4374826"/>
                <a:ext cx="396044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 smtClean="0"/>
                  <a:t>If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BEPCII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can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access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energies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up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to</a:t>
                </a:r>
                <a:r>
                  <a:rPr kumimoji="1" lang="zh-CN" altLang="en-US" sz="2000" dirty="0" smtClean="0"/>
                  <a:t>  </a:t>
                </a:r>
                <a:r>
                  <a:rPr kumimoji="1" lang="en-US" altLang="zh-CN" sz="2000" dirty="0"/>
                  <a:t>5</a:t>
                </a:r>
                <a:r>
                  <a:rPr kumimoji="1" lang="en-US" altLang="zh-CN" sz="2000" dirty="0" smtClean="0"/>
                  <a:t>GeV,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we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can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study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the</a:t>
                </a:r>
                <a:r>
                  <a:rPr kumimoji="1" lang="zh-CN" alt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sz="2000" dirty="0" smtClean="0"/>
                  <a:t>,</a:t>
                </a:r>
                <a:r>
                  <a:rPr kumimoji="1" lang="zh-CN" alt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charset="0"/>
                          </a:rPr>
                          <m:t>Σ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and</a:t>
                </a:r>
                <a:r>
                  <a:rPr kumimoji="1" lang="zh-CN" alt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at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threshold.</a:t>
                </a:r>
                <a:endParaRPr kumimoji="1" lang="zh-CN" altLang="en-US" sz="2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kumimoji="1" lang="en-US" altLang="zh-CN" sz="2000" dirty="0" smtClean="0"/>
                  <a:t>Study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on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the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err="1" smtClean="0"/>
                  <a:t>isospin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triplet</a:t>
                </a:r>
                <a:r>
                  <a:rPr kumimoji="1" lang="zh-CN" alt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charset="0"/>
                          </a:rPr>
                          <m:t>Σ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zh-CN" altLang="en-US" sz="2000" dirty="0" smtClean="0"/>
                  <a:t>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kumimoji="1" lang="en-US" altLang="zh-CN" sz="2000" dirty="0" smtClean="0"/>
                  <a:t>First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absolute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measurements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of</a:t>
                </a:r>
                <a:r>
                  <a:rPr kumimoji="1" lang="zh-CN" altLang="en-US" sz="20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decays</a:t>
                </a:r>
                <a:endParaRPr kumimoji="1" lang="zh-CN" altLang="en-US" sz="2000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436" y="4374826"/>
                <a:ext cx="3960440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1695" t="-1887" b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 9"/>
          <p:cNvGrpSpPr/>
          <p:nvPr/>
        </p:nvGrpSpPr>
        <p:grpSpPr>
          <a:xfrm>
            <a:off x="4617572" y="1359697"/>
            <a:ext cx="1394588" cy="1457957"/>
            <a:chOff x="4281460" y="1374266"/>
            <a:chExt cx="1394588" cy="1457957"/>
          </a:xfrm>
        </p:grpSpPr>
        <p:grpSp>
          <p:nvGrpSpPr>
            <p:cNvPr id="11" name="グループ化 6"/>
            <p:cNvGrpSpPr/>
            <p:nvPr/>
          </p:nvGrpSpPr>
          <p:grpSpPr>
            <a:xfrm>
              <a:off x="4281460" y="1374266"/>
              <a:ext cx="1394588" cy="1262648"/>
              <a:chOff x="1115616" y="3716002"/>
              <a:chExt cx="2376298" cy="2204824"/>
            </a:xfrm>
          </p:grpSpPr>
          <p:grpSp>
            <p:nvGrpSpPr>
              <p:cNvPr id="13" name="グループ化 88"/>
              <p:cNvGrpSpPr/>
              <p:nvPr/>
            </p:nvGrpSpPr>
            <p:grpSpPr>
              <a:xfrm rot="1019466">
                <a:off x="1115616" y="3717032"/>
                <a:ext cx="2376298" cy="2203794"/>
                <a:chOff x="1115616" y="3717032"/>
                <a:chExt cx="2376298" cy="2203794"/>
              </a:xfrm>
            </p:grpSpPr>
            <p:sp>
              <p:nvSpPr>
                <p:cNvPr id="17" name="円/楕円 42"/>
                <p:cNvSpPr>
                  <a:spLocks noChangeAspect="1"/>
                </p:cNvSpPr>
                <p:nvPr/>
              </p:nvSpPr>
              <p:spPr bwMode="auto">
                <a:xfrm>
                  <a:off x="1115616" y="3717032"/>
                  <a:ext cx="2376298" cy="220379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385D8A"/>
                  </a:solidFill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円/楕円 43"/>
                <p:cNvSpPr>
                  <a:spLocks noChangeAspect="1"/>
                </p:cNvSpPr>
                <p:nvPr/>
              </p:nvSpPr>
              <p:spPr bwMode="auto">
                <a:xfrm>
                  <a:off x="1799311" y="3902060"/>
                  <a:ext cx="1116505" cy="77659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385D8A"/>
                  </a:solidFill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円/楕円 44"/>
                <p:cNvSpPr/>
                <p:nvPr/>
              </p:nvSpPr>
              <p:spPr bwMode="auto">
                <a:xfrm>
                  <a:off x="1938823" y="4164081"/>
                  <a:ext cx="285749" cy="27794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円/楕円 45"/>
                <p:cNvSpPr>
                  <a:spLocks noChangeAspect="1"/>
                </p:cNvSpPr>
                <p:nvPr/>
              </p:nvSpPr>
              <p:spPr bwMode="auto">
                <a:xfrm>
                  <a:off x="2056313" y="4807666"/>
                  <a:ext cx="571505" cy="57995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円/楕円 56"/>
                <p:cNvSpPr/>
                <p:nvPr/>
              </p:nvSpPr>
              <p:spPr bwMode="auto">
                <a:xfrm>
                  <a:off x="2461090" y="4166591"/>
                  <a:ext cx="281940" cy="2855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2" name="直線コネクタ 47"/>
                <p:cNvCxnSpPr/>
                <p:nvPr/>
              </p:nvCxnSpPr>
              <p:spPr>
                <a:xfrm>
                  <a:off x="2339786" y="4325495"/>
                  <a:ext cx="0" cy="6336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48"/>
                <p:cNvCxnSpPr/>
                <p:nvPr/>
              </p:nvCxnSpPr>
              <p:spPr>
                <a:xfrm flipH="1">
                  <a:off x="2102653" y="4293096"/>
                  <a:ext cx="467558" cy="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グループ化 93"/>
              <p:cNvGrpSpPr/>
              <p:nvPr/>
            </p:nvGrpSpPr>
            <p:grpSpPr>
              <a:xfrm>
                <a:off x="1786650" y="3716002"/>
                <a:ext cx="1344981" cy="2077402"/>
                <a:chOff x="1786650" y="3716002"/>
                <a:chExt cx="1344981" cy="2077402"/>
              </a:xfrm>
            </p:grpSpPr>
            <p:sp>
              <p:nvSpPr>
                <p:cNvPr id="15" name="テキスト ボックス 28"/>
                <p:cNvSpPr txBox="1"/>
                <p:nvPr/>
              </p:nvSpPr>
              <p:spPr>
                <a:xfrm>
                  <a:off x="1786650" y="5148480"/>
                  <a:ext cx="48127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c</a:t>
                  </a:r>
                  <a:endParaRPr lang="ja-JP" altLang="en-US" dirty="0"/>
                </a:p>
              </p:txBody>
            </p:sp>
            <p:sp>
              <p:nvSpPr>
                <p:cNvPr id="16" name="テキスト ボックス 40"/>
                <p:cNvSpPr txBox="1"/>
                <p:nvPr/>
              </p:nvSpPr>
              <p:spPr>
                <a:xfrm rot="1061392">
                  <a:off x="2131382" y="3716002"/>
                  <a:ext cx="100024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u</a:t>
                  </a:r>
                  <a:r>
                    <a:rPr lang="en-US" altLang="ja-JP" dirty="0" smtClean="0"/>
                    <a:t> </a:t>
                  </a:r>
                  <a:r>
                    <a:rPr lang="zh-CN" altLang="en-US" dirty="0" smtClean="0"/>
                    <a:t> </a:t>
                  </a:r>
                  <a:r>
                    <a:rPr lang="en-US" altLang="ja-JP" dirty="0" smtClean="0"/>
                    <a:t> </a:t>
                  </a:r>
                  <a:r>
                    <a:rPr lang="en-US" altLang="zh-CN" dirty="0" smtClean="0"/>
                    <a:t>d</a:t>
                  </a:r>
                  <a:endParaRPr lang="ja-JP" altLang="en-US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矩形 36"/>
                <p:cNvSpPr/>
                <p:nvPr/>
              </p:nvSpPr>
              <p:spPr>
                <a:xfrm>
                  <a:off x="4746093" y="2462891"/>
                  <a:ext cx="5005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>
                                <a:latin typeface="Cambria Math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7" name="矩形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6093" y="2462891"/>
                  <a:ext cx="500522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组 11"/>
          <p:cNvGrpSpPr/>
          <p:nvPr/>
        </p:nvGrpSpPr>
        <p:grpSpPr>
          <a:xfrm>
            <a:off x="6588224" y="1383580"/>
            <a:ext cx="1394588" cy="1444890"/>
            <a:chOff x="6098378" y="1383580"/>
            <a:chExt cx="1394588" cy="14448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矩形 35"/>
                <p:cNvSpPr/>
                <p:nvPr/>
              </p:nvSpPr>
              <p:spPr>
                <a:xfrm>
                  <a:off x="6589179" y="2459138"/>
                  <a:ext cx="66870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charset="0"/>
                              </a:rPr>
                              <m:t>Σ</m:t>
                            </m:r>
                            <m:r>
                              <a:rPr kumimoji="1" lang="zh-CN" altLang="en-US" b="0" i="1" smtClean="0">
                                <a:latin typeface="Cambria Math" charset="0"/>
                              </a:rPr>
                              <m:t> 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++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6" name="矩形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9179" y="2459138"/>
                  <a:ext cx="668709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グループ化 6"/>
            <p:cNvGrpSpPr/>
            <p:nvPr/>
          </p:nvGrpSpPr>
          <p:grpSpPr>
            <a:xfrm>
              <a:off x="6098378" y="1383580"/>
              <a:ext cx="1394588" cy="1262648"/>
              <a:chOff x="1115616" y="3716002"/>
              <a:chExt cx="2376298" cy="2204824"/>
            </a:xfrm>
          </p:grpSpPr>
          <p:grpSp>
            <p:nvGrpSpPr>
              <p:cNvPr id="52" name="グループ化 88"/>
              <p:cNvGrpSpPr/>
              <p:nvPr/>
            </p:nvGrpSpPr>
            <p:grpSpPr>
              <a:xfrm rot="1019466">
                <a:off x="1115616" y="3717032"/>
                <a:ext cx="2376298" cy="2203794"/>
                <a:chOff x="1115616" y="3717032"/>
                <a:chExt cx="2376298" cy="2203794"/>
              </a:xfrm>
            </p:grpSpPr>
            <p:sp>
              <p:nvSpPr>
                <p:cNvPr id="56" name="円/楕円 42"/>
                <p:cNvSpPr>
                  <a:spLocks noChangeAspect="1"/>
                </p:cNvSpPr>
                <p:nvPr/>
              </p:nvSpPr>
              <p:spPr bwMode="auto">
                <a:xfrm>
                  <a:off x="1115616" y="3717032"/>
                  <a:ext cx="2376298" cy="220379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385D8A"/>
                  </a:solidFill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円/楕円 43"/>
                <p:cNvSpPr>
                  <a:spLocks noChangeAspect="1"/>
                </p:cNvSpPr>
                <p:nvPr/>
              </p:nvSpPr>
              <p:spPr bwMode="auto">
                <a:xfrm>
                  <a:off x="1799311" y="3902060"/>
                  <a:ext cx="1116505" cy="77659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385D8A"/>
                  </a:solidFill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円/楕円 44"/>
                <p:cNvSpPr/>
                <p:nvPr/>
              </p:nvSpPr>
              <p:spPr bwMode="auto">
                <a:xfrm>
                  <a:off x="1938823" y="4164081"/>
                  <a:ext cx="285749" cy="27794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円/楕円 45"/>
                <p:cNvSpPr>
                  <a:spLocks noChangeAspect="1"/>
                </p:cNvSpPr>
                <p:nvPr/>
              </p:nvSpPr>
              <p:spPr bwMode="auto">
                <a:xfrm>
                  <a:off x="2056313" y="4807666"/>
                  <a:ext cx="571505" cy="57995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円/楕円 56"/>
                <p:cNvSpPr/>
                <p:nvPr/>
              </p:nvSpPr>
              <p:spPr bwMode="auto">
                <a:xfrm>
                  <a:off x="2461090" y="4166591"/>
                  <a:ext cx="281940" cy="2855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1" name="直線コネクタ 47"/>
                <p:cNvCxnSpPr/>
                <p:nvPr/>
              </p:nvCxnSpPr>
              <p:spPr>
                <a:xfrm>
                  <a:off x="2339786" y="4325495"/>
                  <a:ext cx="0" cy="6336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48"/>
                <p:cNvCxnSpPr/>
                <p:nvPr/>
              </p:nvCxnSpPr>
              <p:spPr>
                <a:xfrm flipH="1">
                  <a:off x="2102653" y="4293096"/>
                  <a:ext cx="467558" cy="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グループ化 93"/>
              <p:cNvGrpSpPr/>
              <p:nvPr/>
            </p:nvGrpSpPr>
            <p:grpSpPr>
              <a:xfrm>
                <a:off x="1786650" y="3716002"/>
                <a:ext cx="1344981" cy="2077402"/>
                <a:chOff x="1786650" y="3716002"/>
                <a:chExt cx="1344981" cy="2077402"/>
              </a:xfrm>
            </p:grpSpPr>
            <p:sp>
              <p:nvSpPr>
                <p:cNvPr id="54" name="テキスト ボックス 28"/>
                <p:cNvSpPr txBox="1"/>
                <p:nvPr/>
              </p:nvSpPr>
              <p:spPr>
                <a:xfrm>
                  <a:off x="1786650" y="5148480"/>
                  <a:ext cx="48127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c</a:t>
                  </a:r>
                  <a:endParaRPr lang="ja-JP" altLang="en-US" dirty="0"/>
                </a:p>
              </p:txBody>
            </p:sp>
            <p:sp>
              <p:nvSpPr>
                <p:cNvPr id="55" name="テキスト ボックス 40"/>
                <p:cNvSpPr txBox="1"/>
                <p:nvPr/>
              </p:nvSpPr>
              <p:spPr>
                <a:xfrm rot="1061392">
                  <a:off x="2131383" y="3716002"/>
                  <a:ext cx="1000248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u</a:t>
                  </a:r>
                  <a:r>
                    <a:rPr lang="en-US" altLang="ja-JP" dirty="0" smtClean="0"/>
                    <a:t> </a:t>
                  </a:r>
                  <a:r>
                    <a:rPr lang="zh-CN" altLang="en-US" dirty="0" smtClean="0"/>
                    <a:t> </a:t>
                  </a:r>
                  <a:r>
                    <a:rPr lang="en-US" altLang="ja-JP" dirty="0" smtClean="0"/>
                    <a:t> </a:t>
                  </a:r>
                  <a:r>
                    <a:rPr lang="en-US" altLang="zh-CN" dirty="0" smtClean="0"/>
                    <a:t>u</a:t>
                  </a:r>
                  <a:endParaRPr lang="ja-JP" altLang="en-US" dirty="0"/>
                </a:p>
              </p:txBody>
            </p:sp>
          </p:grpSp>
        </p:grpSp>
      </p:grpSp>
      <p:grpSp>
        <p:nvGrpSpPr>
          <p:cNvPr id="24" name="组 23"/>
          <p:cNvGrpSpPr/>
          <p:nvPr/>
        </p:nvGrpSpPr>
        <p:grpSpPr>
          <a:xfrm>
            <a:off x="7646931" y="1357493"/>
            <a:ext cx="1394588" cy="1447314"/>
            <a:chOff x="7646931" y="1357493"/>
            <a:chExt cx="1394588" cy="14473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矩形 49"/>
                <p:cNvSpPr/>
                <p:nvPr/>
              </p:nvSpPr>
              <p:spPr>
                <a:xfrm>
                  <a:off x="8032723" y="2435475"/>
                  <a:ext cx="5468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charset="0"/>
                              </a:rPr>
                              <m:t>Σ</m:t>
                            </m:r>
                            <m:r>
                              <a:rPr kumimoji="1" lang="zh-CN" altLang="en-US" b="0" i="1" smtClean="0">
                                <a:latin typeface="Cambria Math" charset="0"/>
                              </a:rPr>
                              <m:t> 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0" name="矩形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2723" y="2435475"/>
                  <a:ext cx="54688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グループ化 6"/>
            <p:cNvGrpSpPr/>
            <p:nvPr/>
          </p:nvGrpSpPr>
          <p:grpSpPr>
            <a:xfrm>
              <a:off x="7646931" y="1357493"/>
              <a:ext cx="1394588" cy="1262648"/>
              <a:chOff x="1115616" y="3716002"/>
              <a:chExt cx="2376298" cy="2204824"/>
            </a:xfrm>
          </p:grpSpPr>
          <p:grpSp>
            <p:nvGrpSpPr>
              <p:cNvPr id="64" name="グループ化 88"/>
              <p:cNvGrpSpPr/>
              <p:nvPr/>
            </p:nvGrpSpPr>
            <p:grpSpPr>
              <a:xfrm rot="1019466">
                <a:off x="1115616" y="3717032"/>
                <a:ext cx="2376298" cy="2203794"/>
                <a:chOff x="1115616" y="3717032"/>
                <a:chExt cx="2376298" cy="2203794"/>
              </a:xfrm>
            </p:grpSpPr>
            <p:sp>
              <p:nvSpPr>
                <p:cNvPr id="68" name="円/楕円 42"/>
                <p:cNvSpPr>
                  <a:spLocks noChangeAspect="1"/>
                </p:cNvSpPr>
                <p:nvPr/>
              </p:nvSpPr>
              <p:spPr bwMode="auto">
                <a:xfrm>
                  <a:off x="1115616" y="3717032"/>
                  <a:ext cx="2376298" cy="220379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385D8A"/>
                  </a:solidFill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円/楕円 43"/>
                <p:cNvSpPr>
                  <a:spLocks noChangeAspect="1"/>
                </p:cNvSpPr>
                <p:nvPr/>
              </p:nvSpPr>
              <p:spPr bwMode="auto">
                <a:xfrm>
                  <a:off x="1799311" y="3902060"/>
                  <a:ext cx="1116505" cy="77659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385D8A"/>
                  </a:solidFill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円/楕円 44"/>
                <p:cNvSpPr/>
                <p:nvPr/>
              </p:nvSpPr>
              <p:spPr bwMode="auto">
                <a:xfrm>
                  <a:off x="1938823" y="4164081"/>
                  <a:ext cx="285749" cy="27794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円/楕円 45"/>
                <p:cNvSpPr>
                  <a:spLocks noChangeAspect="1"/>
                </p:cNvSpPr>
                <p:nvPr/>
              </p:nvSpPr>
              <p:spPr bwMode="auto">
                <a:xfrm>
                  <a:off x="2056313" y="4807666"/>
                  <a:ext cx="571505" cy="57995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円/楕円 56"/>
                <p:cNvSpPr/>
                <p:nvPr/>
              </p:nvSpPr>
              <p:spPr bwMode="auto">
                <a:xfrm>
                  <a:off x="2461090" y="4166591"/>
                  <a:ext cx="281940" cy="2855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3" name="直線コネクタ 47"/>
                <p:cNvCxnSpPr/>
                <p:nvPr/>
              </p:nvCxnSpPr>
              <p:spPr>
                <a:xfrm>
                  <a:off x="2339786" y="4325495"/>
                  <a:ext cx="0" cy="6336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48"/>
                <p:cNvCxnSpPr/>
                <p:nvPr/>
              </p:nvCxnSpPr>
              <p:spPr>
                <a:xfrm flipH="1">
                  <a:off x="2102653" y="4293096"/>
                  <a:ext cx="467558" cy="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グループ化 93"/>
              <p:cNvGrpSpPr/>
              <p:nvPr/>
            </p:nvGrpSpPr>
            <p:grpSpPr>
              <a:xfrm>
                <a:off x="1786650" y="3716002"/>
                <a:ext cx="1344981" cy="2077402"/>
                <a:chOff x="1786650" y="3716002"/>
                <a:chExt cx="1344981" cy="2077402"/>
              </a:xfrm>
            </p:grpSpPr>
            <p:sp>
              <p:nvSpPr>
                <p:cNvPr id="66" name="テキスト ボックス 28"/>
                <p:cNvSpPr txBox="1"/>
                <p:nvPr/>
              </p:nvSpPr>
              <p:spPr>
                <a:xfrm>
                  <a:off x="1786650" y="5148480"/>
                  <a:ext cx="48127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c</a:t>
                  </a:r>
                  <a:endParaRPr lang="ja-JP" altLang="en-US" dirty="0"/>
                </a:p>
              </p:txBody>
            </p:sp>
            <p:sp>
              <p:nvSpPr>
                <p:cNvPr id="67" name="テキスト ボックス 40"/>
                <p:cNvSpPr txBox="1"/>
                <p:nvPr/>
              </p:nvSpPr>
              <p:spPr>
                <a:xfrm rot="1061392">
                  <a:off x="2131382" y="3716002"/>
                  <a:ext cx="100024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u</a:t>
                  </a:r>
                  <a:r>
                    <a:rPr lang="en-US" altLang="ja-JP" dirty="0" smtClean="0"/>
                    <a:t> </a:t>
                  </a:r>
                  <a:r>
                    <a:rPr lang="zh-CN" altLang="en-US" dirty="0" smtClean="0"/>
                    <a:t> </a:t>
                  </a:r>
                  <a:r>
                    <a:rPr lang="en-US" altLang="ja-JP" dirty="0" smtClean="0"/>
                    <a:t> </a:t>
                  </a:r>
                  <a:r>
                    <a:rPr lang="en-US" altLang="zh-CN" dirty="0" smtClean="0"/>
                    <a:t>d</a:t>
                  </a:r>
                  <a:endParaRPr lang="ja-JP" altLang="en-US" dirty="0"/>
                </a:p>
              </p:txBody>
            </p:sp>
          </p:grpSp>
        </p:grpSp>
      </p:grpSp>
      <p:grpSp>
        <p:nvGrpSpPr>
          <p:cNvPr id="3" name="组 2"/>
          <p:cNvGrpSpPr/>
          <p:nvPr/>
        </p:nvGrpSpPr>
        <p:grpSpPr>
          <a:xfrm>
            <a:off x="3923928" y="2745363"/>
            <a:ext cx="1394588" cy="1458687"/>
            <a:chOff x="5162517" y="2760757"/>
            <a:chExt cx="1394588" cy="1458687"/>
          </a:xfrm>
        </p:grpSpPr>
        <p:grpSp>
          <p:nvGrpSpPr>
            <p:cNvPr id="75" name="グループ化 6"/>
            <p:cNvGrpSpPr/>
            <p:nvPr/>
          </p:nvGrpSpPr>
          <p:grpSpPr>
            <a:xfrm>
              <a:off x="5162517" y="2760757"/>
              <a:ext cx="1394588" cy="1262648"/>
              <a:chOff x="1115616" y="3716002"/>
              <a:chExt cx="2376298" cy="2204824"/>
            </a:xfrm>
          </p:grpSpPr>
          <p:grpSp>
            <p:nvGrpSpPr>
              <p:cNvPr id="76" name="グループ化 88"/>
              <p:cNvGrpSpPr/>
              <p:nvPr/>
            </p:nvGrpSpPr>
            <p:grpSpPr>
              <a:xfrm rot="1019466">
                <a:off x="1115616" y="3717032"/>
                <a:ext cx="2376298" cy="2203794"/>
                <a:chOff x="1115616" y="3717032"/>
                <a:chExt cx="2376298" cy="2203794"/>
              </a:xfrm>
            </p:grpSpPr>
            <p:sp>
              <p:nvSpPr>
                <p:cNvPr id="80" name="円/楕円 42"/>
                <p:cNvSpPr>
                  <a:spLocks noChangeAspect="1"/>
                </p:cNvSpPr>
                <p:nvPr/>
              </p:nvSpPr>
              <p:spPr bwMode="auto">
                <a:xfrm>
                  <a:off x="1115616" y="3717032"/>
                  <a:ext cx="2376298" cy="220379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385D8A"/>
                  </a:solidFill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円/楕円 43"/>
                <p:cNvSpPr>
                  <a:spLocks noChangeAspect="1"/>
                </p:cNvSpPr>
                <p:nvPr/>
              </p:nvSpPr>
              <p:spPr bwMode="auto">
                <a:xfrm>
                  <a:off x="1799311" y="3902060"/>
                  <a:ext cx="1116505" cy="77659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385D8A"/>
                  </a:solidFill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円/楕円 44"/>
                <p:cNvSpPr/>
                <p:nvPr/>
              </p:nvSpPr>
              <p:spPr bwMode="auto">
                <a:xfrm>
                  <a:off x="1938823" y="4164081"/>
                  <a:ext cx="285749" cy="27794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円/楕円 45"/>
                <p:cNvSpPr>
                  <a:spLocks noChangeAspect="1"/>
                </p:cNvSpPr>
                <p:nvPr/>
              </p:nvSpPr>
              <p:spPr bwMode="auto">
                <a:xfrm>
                  <a:off x="2056313" y="4807666"/>
                  <a:ext cx="571505" cy="57995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円/楕円 56"/>
                <p:cNvSpPr/>
                <p:nvPr/>
              </p:nvSpPr>
              <p:spPr bwMode="auto">
                <a:xfrm>
                  <a:off x="2461090" y="4166591"/>
                  <a:ext cx="281940" cy="2855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5" name="直線コネクタ 47"/>
                <p:cNvCxnSpPr/>
                <p:nvPr/>
              </p:nvCxnSpPr>
              <p:spPr>
                <a:xfrm>
                  <a:off x="2339786" y="4325495"/>
                  <a:ext cx="0" cy="6336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コネクタ 48"/>
                <p:cNvCxnSpPr/>
                <p:nvPr/>
              </p:nvCxnSpPr>
              <p:spPr>
                <a:xfrm flipH="1">
                  <a:off x="2102653" y="4293096"/>
                  <a:ext cx="467558" cy="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グループ化 93"/>
              <p:cNvGrpSpPr/>
              <p:nvPr/>
            </p:nvGrpSpPr>
            <p:grpSpPr>
              <a:xfrm>
                <a:off x="1786650" y="3716002"/>
                <a:ext cx="1317667" cy="2077402"/>
                <a:chOff x="1786650" y="3716002"/>
                <a:chExt cx="1317667" cy="2077402"/>
              </a:xfrm>
            </p:grpSpPr>
            <p:sp>
              <p:nvSpPr>
                <p:cNvPr id="78" name="テキスト ボックス 28"/>
                <p:cNvSpPr txBox="1"/>
                <p:nvPr/>
              </p:nvSpPr>
              <p:spPr>
                <a:xfrm>
                  <a:off x="1786650" y="5148480"/>
                  <a:ext cx="48127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c</a:t>
                  </a:r>
                  <a:endParaRPr lang="ja-JP" altLang="en-US" dirty="0"/>
                </a:p>
              </p:txBody>
            </p:sp>
            <p:sp>
              <p:nvSpPr>
                <p:cNvPr id="79" name="テキスト ボックス 40"/>
                <p:cNvSpPr txBox="1"/>
                <p:nvPr/>
              </p:nvSpPr>
              <p:spPr>
                <a:xfrm rot="1061392">
                  <a:off x="2158696" y="3716002"/>
                  <a:ext cx="945621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u</a:t>
                  </a:r>
                  <a:r>
                    <a:rPr lang="en-US" altLang="ja-JP" dirty="0" smtClean="0"/>
                    <a:t> </a:t>
                  </a:r>
                  <a:r>
                    <a:rPr lang="zh-CN" altLang="en-US" dirty="0" smtClean="0"/>
                    <a:t> </a:t>
                  </a:r>
                  <a:r>
                    <a:rPr lang="en-US" altLang="ja-JP" dirty="0" smtClean="0"/>
                    <a:t> </a:t>
                  </a:r>
                  <a:r>
                    <a:rPr lang="en-US" altLang="zh-CN" dirty="0"/>
                    <a:t>s</a:t>
                  </a:r>
                  <a:endParaRPr lang="ja-JP" altLang="en-US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矩形 98"/>
                <p:cNvSpPr/>
                <p:nvPr/>
              </p:nvSpPr>
              <p:spPr>
                <a:xfrm>
                  <a:off x="5772423" y="3850112"/>
                  <a:ext cx="50770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9" name="矩形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2423" y="3850112"/>
                  <a:ext cx="50770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组 6"/>
          <p:cNvGrpSpPr/>
          <p:nvPr/>
        </p:nvGrpSpPr>
        <p:grpSpPr>
          <a:xfrm>
            <a:off x="5132374" y="2768526"/>
            <a:ext cx="1394588" cy="1477961"/>
            <a:chOff x="6715582" y="2768745"/>
            <a:chExt cx="1394588" cy="1477961"/>
          </a:xfrm>
        </p:grpSpPr>
        <p:grpSp>
          <p:nvGrpSpPr>
            <p:cNvPr id="87" name="グループ化 6"/>
            <p:cNvGrpSpPr/>
            <p:nvPr/>
          </p:nvGrpSpPr>
          <p:grpSpPr>
            <a:xfrm>
              <a:off x="6715582" y="2768745"/>
              <a:ext cx="1394588" cy="1262648"/>
              <a:chOff x="1115616" y="3716002"/>
              <a:chExt cx="2376298" cy="2204824"/>
            </a:xfrm>
          </p:grpSpPr>
          <p:grpSp>
            <p:nvGrpSpPr>
              <p:cNvPr id="88" name="グループ化 88"/>
              <p:cNvGrpSpPr/>
              <p:nvPr/>
            </p:nvGrpSpPr>
            <p:grpSpPr>
              <a:xfrm rot="1019466">
                <a:off x="1115616" y="3717032"/>
                <a:ext cx="2376298" cy="2203794"/>
                <a:chOff x="1115616" y="3717032"/>
                <a:chExt cx="2376298" cy="2203794"/>
              </a:xfrm>
            </p:grpSpPr>
            <p:sp>
              <p:nvSpPr>
                <p:cNvPr id="92" name="円/楕円 42"/>
                <p:cNvSpPr>
                  <a:spLocks noChangeAspect="1"/>
                </p:cNvSpPr>
                <p:nvPr/>
              </p:nvSpPr>
              <p:spPr bwMode="auto">
                <a:xfrm>
                  <a:off x="1115616" y="3717032"/>
                  <a:ext cx="2376298" cy="220379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385D8A"/>
                  </a:solidFill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3" name="円/楕円 43"/>
                <p:cNvSpPr>
                  <a:spLocks noChangeAspect="1"/>
                </p:cNvSpPr>
                <p:nvPr/>
              </p:nvSpPr>
              <p:spPr bwMode="auto">
                <a:xfrm>
                  <a:off x="1799311" y="3902060"/>
                  <a:ext cx="1116505" cy="77659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385D8A"/>
                  </a:solidFill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円/楕円 44"/>
                <p:cNvSpPr/>
                <p:nvPr/>
              </p:nvSpPr>
              <p:spPr bwMode="auto">
                <a:xfrm>
                  <a:off x="1938823" y="4164081"/>
                  <a:ext cx="285749" cy="27794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円/楕円 45"/>
                <p:cNvSpPr>
                  <a:spLocks noChangeAspect="1"/>
                </p:cNvSpPr>
                <p:nvPr/>
              </p:nvSpPr>
              <p:spPr bwMode="auto">
                <a:xfrm>
                  <a:off x="2056313" y="4807666"/>
                  <a:ext cx="571505" cy="57995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6" name="円/楕円 56"/>
                <p:cNvSpPr/>
                <p:nvPr/>
              </p:nvSpPr>
              <p:spPr bwMode="auto">
                <a:xfrm>
                  <a:off x="2461090" y="4166591"/>
                  <a:ext cx="281940" cy="2855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7" name="直線コネクタ 47"/>
                <p:cNvCxnSpPr/>
                <p:nvPr/>
              </p:nvCxnSpPr>
              <p:spPr>
                <a:xfrm>
                  <a:off x="2339786" y="4325495"/>
                  <a:ext cx="0" cy="6336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線コネクタ 48"/>
                <p:cNvCxnSpPr/>
                <p:nvPr/>
              </p:nvCxnSpPr>
              <p:spPr>
                <a:xfrm flipH="1">
                  <a:off x="2102653" y="4293096"/>
                  <a:ext cx="467558" cy="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グループ化 93"/>
              <p:cNvGrpSpPr/>
              <p:nvPr/>
            </p:nvGrpSpPr>
            <p:grpSpPr>
              <a:xfrm>
                <a:off x="1786650" y="3716002"/>
                <a:ext cx="1317667" cy="2077402"/>
                <a:chOff x="1786650" y="3716002"/>
                <a:chExt cx="1317667" cy="2077402"/>
              </a:xfrm>
            </p:grpSpPr>
            <p:sp>
              <p:nvSpPr>
                <p:cNvPr id="90" name="テキスト ボックス 28"/>
                <p:cNvSpPr txBox="1"/>
                <p:nvPr/>
              </p:nvSpPr>
              <p:spPr>
                <a:xfrm>
                  <a:off x="1786650" y="5148480"/>
                  <a:ext cx="48127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c</a:t>
                  </a:r>
                  <a:endParaRPr lang="ja-JP" altLang="en-US" dirty="0"/>
                </a:p>
              </p:txBody>
            </p:sp>
            <p:sp>
              <p:nvSpPr>
                <p:cNvPr id="91" name="テキスト ボックス 40"/>
                <p:cNvSpPr txBox="1"/>
                <p:nvPr/>
              </p:nvSpPr>
              <p:spPr>
                <a:xfrm rot="1061392">
                  <a:off x="2158696" y="3716002"/>
                  <a:ext cx="945621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s</a:t>
                  </a:r>
                  <a:r>
                    <a:rPr lang="en-US" altLang="ja-JP" dirty="0" smtClean="0"/>
                    <a:t> </a:t>
                  </a:r>
                  <a:r>
                    <a:rPr lang="zh-CN" altLang="en-US" dirty="0" smtClean="0"/>
                    <a:t> </a:t>
                  </a:r>
                  <a:r>
                    <a:rPr lang="en-US" altLang="ja-JP" dirty="0" smtClean="0"/>
                    <a:t> </a:t>
                  </a:r>
                  <a:r>
                    <a:rPr lang="en-US" altLang="zh-CN" dirty="0" smtClean="0"/>
                    <a:t>d</a:t>
                  </a:r>
                  <a:endParaRPr lang="ja-JP" altLang="en-US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矩形 99"/>
                <p:cNvSpPr/>
                <p:nvPr/>
              </p:nvSpPr>
              <p:spPr>
                <a:xfrm>
                  <a:off x="7208795" y="3877374"/>
                  <a:ext cx="48365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0" name="矩形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8795" y="3877374"/>
                  <a:ext cx="48365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1" name="组 100"/>
          <p:cNvGrpSpPr/>
          <p:nvPr/>
        </p:nvGrpSpPr>
        <p:grpSpPr>
          <a:xfrm>
            <a:off x="7065844" y="2780928"/>
            <a:ext cx="1394588" cy="1440160"/>
            <a:chOff x="7646931" y="1357493"/>
            <a:chExt cx="1394588" cy="14401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矩形 101"/>
                <p:cNvSpPr/>
                <p:nvPr/>
              </p:nvSpPr>
              <p:spPr>
                <a:xfrm>
                  <a:off x="8150987" y="2428321"/>
                  <a:ext cx="5228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charset="0"/>
                              </a:rPr>
                              <m:t>Σ</m:t>
                            </m:r>
                            <m:r>
                              <a:rPr kumimoji="1" lang="zh-CN" altLang="en-US" b="0" i="1" smtClean="0">
                                <a:latin typeface="Cambria Math" charset="0"/>
                              </a:rPr>
                              <m:t> 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2" name="矩形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0987" y="2428321"/>
                  <a:ext cx="52283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3" name="グループ化 6"/>
            <p:cNvGrpSpPr/>
            <p:nvPr/>
          </p:nvGrpSpPr>
          <p:grpSpPr>
            <a:xfrm>
              <a:off x="7646931" y="1357493"/>
              <a:ext cx="1394588" cy="1262648"/>
              <a:chOff x="1115616" y="3716002"/>
              <a:chExt cx="2376298" cy="2204824"/>
            </a:xfrm>
          </p:grpSpPr>
          <p:grpSp>
            <p:nvGrpSpPr>
              <p:cNvPr id="104" name="グループ化 88"/>
              <p:cNvGrpSpPr/>
              <p:nvPr/>
            </p:nvGrpSpPr>
            <p:grpSpPr>
              <a:xfrm rot="1019466">
                <a:off x="1115616" y="3717032"/>
                <a:ext cx="2376298" cy="2203794"/>
                <a:chOff x="1115616" y="3717032"/>
                <a:chExt cx="2376298" cy="2203794"/>
              </a:xfrm>
            </p:grpSpPr>
            <p:sp>
              <p:nvSpPr>
                <p:cNvPr id="108" name="円/楕円 42"/>
                <p:cNvSpPr>
                  <a:spLocks noChangeAspect="1"/>
                </p:cNvSpPr>
                <p:nvPr/>
              </p:nvSpPr>
              <p:spPr bwMode="auto">
                <a:xfrm>
                  <a:off x="1115616" y="3717032"/>
                  <a:ext cx="2376298" cy="220379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385D8A"/>
                  </a:solidFill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9" name="円/楕円 43"/>
                <p:cNvSpPr>
                  <a:spLocks noChangeAspect="1"/>
                </p:cNvSpPr>
                <p:nvPr/>
              </p:nvSpPr>
              <p:spPr bwMode="auto">
                <a:xfrm>
                  <a:off x="1799311" y="3902060"/>
                  <a:ext cx="1116505" cy="77659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385D8A"/>
                  </a:solidFill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円/楕円 44"/>
                <p:cNvSpPr/>
                <p:nvPr/>
              </p:nvSpPr>
              <p:spPr bwMode="auto">
                <a:xfrm>
                  <a:off x="1938823" y="4164081"/>
                  <a:ext cx="285749" cy="27794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1" name="円/楕円 45"/>
                <p:cNvSpPr>
                  <a:spLocks noChangeAspect="1"/>
                </p:cNvSpPr>
                <p:nvPr/>
              </p:nvSpPr>
              <p:spPr bwMode="auto">
                <a:xfrm>
                  <a:off x="2056313" y="4807666"/>
                  <a:ext cx="571505" cy="57995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円/楕円 56"/>
                <p:cNvSpPr/>
                <p:nvPr/>
              </p:nvSpPr>
              <p:spPr bwMode="auto">
                <a:xfrm>
                  <a:off x="2461090" y="4166591"/>
                  <a:ext cx="281940" cy="2855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13" name="直線コネクタ 47"/>
                <p:cNvCxnSpPr/>
                <p:nvPr/>
              </p:nvCxnSpPr>
              <p:spPr>
                <a:xfrm>
                  <a:off x="2339786" y="4325495"/>
                  <a:ext cx="0" cy="6336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48"/>
                <p:cNvCxnSpPr/>
                <p:nvPr/>
              </p:nvCxnSpPr>
              <p:spPr>
                <a:xfrm flipH="1">
                  <a:off x="2102653" y="4293096"/>
                  <a:ext cx="467558" cy="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グループ化 93"/>
              <p:cNvGrpSpPr/>
              <p:nvPr/>
            </p:nvGrpSpPr>
            <p:grpSpPr>
              <a:xfrm>
                <a:off x="1786650" y="3716002"/>
                <a:ext cx="1344981" cy="2077402"/>
                <a:chOff x="1786650" y="3716002"/>
                <a:chExt cx="1344981" cy="2077402"/>
              </a:xfrm>
            </p:grpSpPr>
            <p:sp>
              <p:nvSpPr>
                <p:cNvPr id="106" name="テキスト ボックス 28"/>
                <p:cNvSpPr txBox="1"/>
                <p:nvPr/>
              </p:nvSpPr>
              <p:spPr>
                <a:xfrm>
                  <a:off x="1786650" y="5148480"/>
                  <a:ext cx="48127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c</a:t>
                  </a:r>
                  <a:endParaRPr lang="ja-JP" altLang="en-US" dirty="0"/>
                </a:p>
              </p:txBody>
            </p:sp>
            <p:sp>
              <p:nvSpPr>
                <p:cNvPr id="107" name="テキスト ボックス 40"/>
                <p:cNvSpPr txBox="1"/>
                <p:nvPr/>
              </p:nvSpPr>
              <p:spPr>
                <a:xfrm rot="1061392">
                  <a:off x="2131382" y="3716002"/>
                  <a:ext cx="1000249" cy="644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d</a:t>
                  </a:r>
                  <a:r>
                    <a:rPr lang="en-US" altLang="ja-JP" dirty="0" smtClean="0"/>
                    <a:t> </a:t>
                  </a:r>
                  <a:r>
                    <a:rPr lang="zh-CN" altLang="en-US" dirty="0" smtClean="0"/>
                    <a:t> </a:t>
                  </a:r>
                  <a:r>
                    <a:rPr lang="en-US" altLang="ja-JP" dirty="0" smtClean="0"/>
                    <a:t> </a:t>
                  </a:r>
                  <a:r>
                    <a:rPr lang="en-US" altLang="zh-CN" dirty="0" smtClean="0"/>
                    <a:t>d</a:t>
                  </a:r>
                  <a:endParaRPr lang="ja-JP" altLang="en-US" dirty="0"/>
                </a:p>
              </p:txBody>
            </p:sp>
          </p:grpSp>
        </p:grpSp>
      </p:grpSp>
      <p:sp>
        <p:nvSpPr>
          <p:cNvPr id="26" name="日期占位符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AE467F-2824-2049-94FB-00E2C92C453B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charmed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baryon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family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15516" y="1124744"/>
                <a:ext cx="4860540" cy="5112568"/>
              </a:xfrm>
            </p:spPr>
            <p:txBody>
              <a:bodyPr/>
              <a:lstStyle/>
              <a:p>
                <a:r>
                  <a:rPr kumimoji="1" lang="en-US" altLang="zh-CN" sz="1800" dirty="0" smtClean="0"/>
                  <a:t>Singly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charmed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baryons</a:t>
                </a:r>
              </a:p>
              <a:p>
                <a:pPr lvl="1"/>
                <a:r>
                  <a:rPr kumimoji="1" lang="en-US" altLang="zh-CN" sz="1600" dirty="0" smtClean="0"/>
                  <a:t>Established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ground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states:</a:t>
                </a:r>
              </a:p>
              <a:p>
                <a:pPr marL="457200" lvl="1" indent="0">
                  <a:buNone/>
                </a:pPr>
                <a:r>
                  <a:rPr lang="zh-CN" altLang="en-US" sz="1600" b="1" dirty="0" smtClean="0">
                    <a:solidFill>
                      <a:srgbClr val="0033CC"/>
                    </a:solidFill>
                    <a:sym typeface="Calibri" panose="020F0502020204030204" pitchFamily="34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33CC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600" b="1" i="0">
                            <a:solidFill>
                              <a:srgbClr val="0033CC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600" b="1" i="0">
                            <a:solidFill>
                              <a:srgbClr val="0033CC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1600" b="1" dirty="0" smtClean="0"/>
                  <a:t>,</a:t>
                </a:r>
                <a:r>
                  <a:rPr lang="en-US" altLang="zh-CN" sz="1600" b="1" dirty="0">
                    <a:solidFill>
                      <a:srgbClr val="0033CC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dirty="0" smtClean="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0" dirty="0" smtClean="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altLang="zh-CN" sz="1600" b="1" i="0" dirty="0" smtClean="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kumimoji="1" lang="en-US" altLang="zh-CN" sz="1600" b="1" dirty="0" smtClean="0">
                    <a:solidFill>
                      <a:schemeClr val="tx1"/>
                    </a:solidFill>
                  </a:rPr>
                  <a:t>,</a:t>
                </a:r>
                <a:r>
                  <a:rPr kumimoji="1" lang="zh-CN" altLang="en-US" sz="16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zh-CN" altLang="en-US" sz="1600" b="1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kumimoji="1" lang="zh-CN" altLang="en-US" sz="1600" b="1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1600" b="1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𝐜</m:t>
                        </m:r>
                      </m:sub>
                      <m:sup>
                        <m:r>
                          <a:rPr kumimoji="1" lang="en-US" altLang="zh-CN" sz="1600" b="1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(′)</m:t>
                        </m:r>
                      </m:sup>
                    </m:sSubSup>
                    <m:r>
                      <a:rPr kumimoji="1" lang="en-US" altLang="zh-CN" sz="1600" b="1" i="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altLang="zh-CN" sz="1600" b="1" i="1" dirty="0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0" dirty="0" smtClean="0">
                            <a:latin typeface="Cambria Math" charset="0"/>
                            <a:sym typeface="Calibri" panose="020F0502020204030204" pitchFamily="34" charset="0"/>
                          </a:rPr>
                          <m:t>𝛀</m:t>
                        </m:r>
                      </m:e>
                      <m:sub>
                        <m:r>
                          <a:rPr lang="en-US" altLang="zh-CN" sz="1600" b="1" i="0" dirty="0">
                            <a:latin typeface="Cambria Math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</m:sSub>
                  </m:oMath>
                </a14:m>
                <a:endParaRPr kumimoji="1" lang="en-US" altLang="zh-CN" sz="1600" b="1" dirty="0" smtClean="0"/>
              </a:p>
              <a:p>
                <a:pPr lvl="1"/>
                <a:r>
                  <a:rPr kumimoji="1" lang="en-US" altLang="zh-CN" sz="1600" dirty="0" smtClean="0"/>
                  <a:t>Excited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states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are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being</a:t>
                </a:r>
                <a:r>
                  <a:rPr kumimoji="1" lang="zh-CN" altLang="en-US" sz="1600" dirty="0" smtClean="0"/>
                  <a:t> </a:t>
                </a:r>
                <a:r>
                  <a:rPr kumimoji="1" lang="en-US" altLang="zh-CN" sz="1600" dirty="0" smtClean="0"/>
                  <a:t>explored</a:t>
                </a:r>
              </a:p>
              <a:p>
                <a:r>
                  <a:rPr kumimoji="1" lang="en-US" altLang="zh-CN" sz="1800" dirty="0" smtClean="0"/>
                  <a:t>Doubly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charmed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baryons(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zh-CN" altLang="en-US" sz="1800" dirty="0">
                            <a:latin typeface="Cambria Math" charset="0"/>
                          </a:rPr>
                          <m:t> </m:t>
                        </m:r>
                        <m:r>
                          <a:rPr kumimoji="1" lang="zh-CN" altLang="en-US" sz="1800" dirty="0">
                            <a:latin typeface="Cambria Math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1800" dirty="0">
                            <a:latin typeface="Cambria Math" charset="0"/>
                          </a:rPr>
                          <m:t>𝐜</m:t>
                        </m:r>
                        <m:r>
                          <a:rPr kumimoji="1" lang="en-US" altLang="zh-CN" sz="1800" b="1" i="1" dirty="0" smtClean="0"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1800" b="1" i="0" dirty="0" smtClean="0">
                            <a:latin typeface="Cambria Math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sz="1800" dirty="0" smtClean="0"/>
                  <a:t>)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observed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recently.</a:t>
                </a:r>
              </a:p>
              <a:p>
                <a:r>
                  <a:rPr kumimoji="1" lang="en-US" altLang="zh-CN" sz="1800" dirty="0" smtClean="0"/>
                  <a:t>No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observations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of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triply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charmed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baryons</a:t>
                </a:r>
                <a:r>
                  <a:rPr kumimoji="1" lang="en-US" altLang="zh-CN" sz="1800" dirty="0"/>
                  <a:t>.</a:t>
                </a:r>
                <a:endParaRPr kumimoji="1" lang="en-US" altLang="zh-CN" sz="1800" dirty="0" smtClean="0"/>
              </a:p>
              <a:p>
                <a:pPr>
                  <a:buFont typeface="Wingdings" charset="2"/>
                  <a:buChar char="ü"/>
                </a:pPr>
                <a:endParaRPr lang="en-US" altLang="zh-CN" sz="1800" i="1" dirty="0" smtClean="0">
                  <a:solidFill>
                    <a:srgbClr val="0033CC"/>
                  </a:solidFill>
                  <a:latin typeface="Cambria Math" charset="0"/>
                  <a:sym typeface="Calibri" panose="020F0502020204030204" pitchFamily="34" charset="0"/>
                </a:endParaRPr>
              </a:p>
              <a:p>
                <a:pPr>
                  <a:buFont typeface="Wingdings" charset="2"/>
                  <a:buChar char="ü"/>
                </a:pPr>
                <a:endParaRPr lang="en-US" altLang="zh-CN" sz="1800" i="1" dirty="0" smtClean="0">
                  <a:solidFill>
                    <a:srgbClr val="0033CC"/>
                  </a:solidFill>
                  <a:latin typeface="Cambria Math" charset="0"/>
                  <a:sym typeface="Calibri" panose="020F0502020204030204" pitchFamily="34" charset="0"/>
                </a:endParaRPr>
              </a:p>
              <a:p>
                <a:pPr>
                  <a:buFont typeface="Wingdings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8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80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0000FF"/>
                    </a:solidFill>
                  </a:rPr>
                  <a:t>decay</a:t>
                </a:r>
                <a:r>
                  <a:rPr kumimoji="1" lang="zh-CN" altLang="en-US" sz="1800" dirty="0" smtClean="0">
                    <a:solidFill>
                      <a:srgbClr val="0000FF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0000FF"/>
                    </a:solidFill>
                  </a:rPr>
                  <a:t>only</a:t>
                </a:r>
                <a:r>
                  <a:rPr kumimoji="1" lang="zh-CN" altLang="en-US" sz="1800" dirty="0" smtClean="0">
                    <a:solidFill>
                      <a:srgbClr val="0000FF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0000FF"/>
                    </a:solidFill>
                  </a:rPr>
                  <a:t>weakly</a:t>
                </a:r>
                <a:r>
                  <a:rPr kumimoji="1" lang="en-US" altLang="zh-CN" sz="1800" dirty="0" smtClean="0"/>
                  <a:t>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many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recent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experimental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progress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since</a:t>
                </a:r>
                <a:r>
                  <a:rPr kumimoji="1" lang="zh-CN" alt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 smtClean="0">
                    <a:solidFill>
                      <a:srgbClr val="FF0000"/>
                    </a:solidFill>
                  </a:rPr>
                  <a:t>2014</a:t>
                </a:r>
                <a:r>
                  <a:rPr kumimoji="1" lang="en-US" altLang="zh-CN" sz="1800" dirty="0" smtClean="0"/>
                  <a:t>.</a:t>
                </a:r>
              </a:p>
              <a:p>
                <a:pPr>
                  <a:buFont typeface="Wingdings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800" dirty="0">
                            <a:latin typeface="Cambria Math" charset="0"/>
                            <a:sym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altLang="zh-CN" sz="1800" dirty="0">
                            <a:latin typeface="Cambria Math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kumimoji="1" lang="en-US" altLang="zh-CN" sz="1800" dirty="0" smtClean="0"/>
                  <a:t>: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800" dirty="0">
                            <a:latin typeface="Cambria Math" charset="0"/>
                            <a:sym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altLang="zh-CN" sz="1800" dirty="0">
                            <a:latin typeface="Cambria Math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</m:sSub>
                    <m:r>
                      <a:rPr lang="zh-CN" altLang="en-US" sz="1800" b="1" i="1" dirty="0" smtClean="0">
                        <a:latin typeface="Cambria Math" charset="0"/>
                        <a:sym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1800" dirty="0"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800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8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1800" dirty="0" smtClean="0"/>
                  <a:t>π)~100%,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800" dirty="0">
                            <a:latin typeface="Cambria Math" charset="0"/>
                            <a:sym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altLang="zh-CN" sz="1800" dirty="0">
                            <a:latin typeface="Cambria Math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</m:sSub>
                    <m:r>
                      <a:rPr lang="zh-CN" altLang="en-US" sz="1800" i="1" dirty="0">
                        <a:latin typeface="Cambria Math" charset="0"/>
                        <a:sym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1800" dirty="0"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800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8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800" b="1" i="1" smtClean="0">
                        <a:latin typeface="Cambria Math" charset="0"/>
                        <a:sym typeface="Calibri" panose="020F0502020204030204" pitchFamily="34" charset="0"/>
                      </a:rPr>
                      <m:t>𝜸</m:t>
                    </m:r>
                  </m:oMath>
                </a14:m>
                <a:r>
                  <a:rPr kumimoji="1" lang="en-US" altLang="zh-CN" sz="1800" dirty="0" smtClean="0"/>
                  <a:t>)?</a:t>
                </a:r>
              </a:p>
              <a:p>
                <a:pPr>
                  <a:buFont typeface="Wingdings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zh-CN" altLang="en-US" sz="1800" dirty="0">
                            <a:latin typeface="Cambria Math" charset="0"/>
                          </a:rPr>
                          <m:t> </m:t>
                        </m:r>
                        <m:r>
                          <a:rPr kumimoji="1" lang="zh-CN" altLang="en-US" sz="1800" dirty="0">
                            <a:latin typeface="Cambria Math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1800" dirty="0">
                            <a:latin typeface="Cambria Math" charset="0"/>
                          </a:rPr>
                          <m:t>𝐜</m:t>
                        </m:r>
                      </m:sub>
                      <m:sup/>
                    </m:sSubSup>
                  </m:oMath>
                </a14:m>
                <a:r>
                  <a:rPr kumimoji="1" lang="en-US" altLang="zh-CN" sz="1800" dirty="0" smtClean="0"/>
                  <a:t>: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decay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only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weakly;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no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absolute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BF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measured,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most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relative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to</a:t>
                </a:r>
                <a:r>
                  <a:rPr kumimoji="1" lang="zh-CN" altLang="en-US" sz="18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zh-CN" altLang="en-US" sz="1800" dirty="0">
                            <a:latin typeface="Cambria Math" charset="0"/>
                          </a:rPr>
                          <m:t> </m:t>
                        </m:r>
                        <m:r>
                          <a:rPr kumimoji="1" lang="zh-CN" altLang="en-US" sz="1800" dirty="0">
                            <a:latin typeface="Cambria Math" charset="0"/>
                          </a:rPr>
                          <m:t>𝚵</m:t>
                        </m:r>
                      </m:e>
                      <m:sub/>
                      <m:sup>
                        <m:r>
                          <a:rPr kumimoji="1" lang="en-US" altLang="zh-CN" sz="1800" b="1" i="0" dirty="0" smtClean="0">
                            <a:latin typeface="Cambria Math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en-US" altLang="zh-CN" sz="1800" dirty="0"/>
                  <a:t> </a:t>
                </a:r>
                <a:r>
                  <a:rPr kumimoji="1" lang="en-US" altLang="zh-CN" sz="1800" dirty="0" smtClean="0"/>
                  <a:t>π</a:t>
                </a:r>
                <a:r>
                  <a:rPr kumimoji="1" lang="en-US" altLang="zh-CN" sz="1800" baseline="30000" dirty="0" smtClean="0"/>
                  <a:t>+</a:t>
                </a:r>
                <a:r>
                  <a:rPr kumimoji="1" lang="en-US" altLang="zh-CN" sz="1800" dirty="0" smtClean="0"/>
                  <a:t>(π</a:t>
                </a:r>
                <a:r>
                  <a:rPr kumimoji="1" lang="en-US" altLang="zh-CN" sz="1800" baseline="30000" dirty="0" smtClean="0"/>
                  <a:t>+</a:t>
                </a:r>
                <a:r>
                  <a:rPr kumimoji="1" lang="en-US" altLang="zh-CN" sz="1800" dirty="0" smtClean="0"/>
                  <a:t>).</a:t>
                </a:r>
              </a:p>
              <a:p>
                <a:pPr>
                  <a:buFont typeface="Wingdings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800" dirty="0">
                            <a:latin typeface="Cambria Math" charset="0"/>
                            <a:sym typeface="Calibri" panose="020F0502020204030204" pitchFamily="34" charset="0"/>
                          </a:rPr>
                          <m:t>𝛀</m:t>
                        </m:r>
                      </m:e>
                      <m:sub>
                        <m:r>
                          <a:rPr lang="en-US" altLang="zh-CN" sz="1800" dirty="0">
                            <a:latin typeface="Cambria Math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kumimoji="1" lang="en-US" altLang="zh-CN" sz="1800" dirty="0" smtClean="0"/>
                  <a:t>:decay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only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weakly;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no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absolute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BF</a:t>
                </a:r>
                <a:r>
                  <a:rPr kumimoji="1" lang="zh-CN" altLang="en-US" sz="1800" dirty="0" smtClean="0"/>
                  <a:t> </a:t>
                </a:r>
                <a:r>
                  <a:rPr kumimoji="1" lang="en-US" altLang="zh-CN" sz="1800" dirty="0" smtClean="0"/>
                  <a:t>measured.</a:t>
                </a:r>
                <a:endParaRPr kumimoji="1" lang="zh-CN" altLang="en-US" sz="1800" dirty="0"/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15516" y="1124744"/>
                <a:ext cx="4860540" cy="5112568"/>
              </a:xfrm>
              <a:blipFill rotWithShape="0">
                <a:blip r:embed="rId2"/>
                <a:stretch>
                  <a:fillRect l="-752" t="-716" r="-1504" b="-11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3A2AB-C0AA-5D4F-8DD0-C2567C5EEC2D}" type="datetime1">
              <a:rPr lang="zh-CN" altLang="en-US" smtClean="0"/>
              <a:t>2018/11/10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54400" t="14111" r="2284" b="4795"/>
          <a:stretch/>
        </p:blipFill>
        <p:spPr>
          <a:xfrm>
            <a:off x="5147457" y="1052736"/>
            <a:ext cx="3622808" cy="499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标题 5"/>
              <p:cNvSpPr txBox="1">
                <a:spLocks/>
              </p:cNvSpPr>
              <p:nvPr/>
            </p:nvSpPr>
            <p:spPr>
              <a:xfrm>
                <a:off x="1047711" y="67270"/>
                <a:ext cx="703307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dirty="0" smtClean="0"/>
                  <a:t>Partiale Width of decay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 smtClean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6" name="标题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11" y="67270"/>
                <a:ext cx="7033079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3120" t="-15873" b="-37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 2"/>
          <p:cNvGrpSpPr/>
          <p:nvPr/>
        </p:nvGrpSpPr>
        <p:grpSpPr>
          <a:xfrm>
            <a:off x="404645" y="1191910"/>
            <a:ext cx="8337550" cy="2376263"/>
            <a:chOff x="349774" y="1196752"/>
            <a:chExt cx="8337550" cy="2376263"/>
          </a:xfrm>
        </p:grpSpPr>
        <p:pic>
          <p:nvPicPr>
            <p:cNvPr id="115" name="圖片 2" descr="screen.bmp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774" y="1196752"/>
              <a:ext cx="8337550" cy="23762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" name="椭圆 116"/>
            <p:cNvSpPr/>
            <p:nvPr/>
          </p:nvSpPr>
          <p:spPr>
            <a:xfrm>
              <a:off x="2267744" y="2137698"/>
              <a:ext cx="1080120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18" name="图片 1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3534" y="1844824"/>
              <a:ext cx="750314" cy="288032"/>
            </a:xfrm>
            <a:prstGeom prst="rect">
              <a:avLst/>
            </a:prstGeom>
          </p:spPr>
        </p:pic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8651" y="2449984"/>
              <a:ext cx="720080" cy="249961"/>
            </a:xfrm>
            <a:prstGeom prst="rect">
              <a:avLst/>
            </a:prstGeom>
          </p:spPr>
        </p:pic>
      </p:grpSp>
      <p:pic>
        <p:nvPicPr>
          <p:cNvPr id="120" name="圖片 14" descr="screen.bmp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08"/>
          <a:stretch/>
        </p:blipFill>
        <p:spPr bwMode="auto">
          <a:xfrm>
            <a:off x="935561" y="5661249"/>
            <a:ext cx="7165975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文本框 120"/>
          <p:cNvSpPr txBox="1"/>
          <p:nvPr/>
        </p:nvSpPr>
        <p:spPr>
          <a:xfrm>
            <a:off x="404645" y="5085184"/>
            <a:ext cx="4446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u="sng" dirty="0" smtClean="0">
                <a:solidFill>
                  <a:srgbClr val="7030A0"/>
                </a:solidFill>
              </a:rPr>
              <a:t>BESIII will search for the EM decay</a:t>
            </a:r>
            <a:endParaRPr kumimoji="1" lang="zh-CN" altLang="en-US" sz="2400" u="sng" dirty="0">
              <a:solidFill>
                <a:srgbClr val="7030A0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2422922" y="874782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000FF"/>
                </a:solidFill>
              </a:rPr>
              <a:t>(MeV)</a:t>
            </a:r>
            <a:endParaRPr kumimoji="1" lang="zh-CN" altLang="en-US" dirty="0"/>
          </a:p>
        </p:txBody>
      </p:sp>
      <p:sp>
        <p:nvSpPr>
          <p:cNvPr id="123" name="矩形 122"/>
          <p:cNvSpPr/>
          <p:nvPr/>
        </p:nvSpPr>
        <p:spPr>
          <a:xfrm>
            <a:off x="8101536" y="6074260"/>
            <a:ext cx="669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(</a:t>
            </a:r>
            <a:r>
              <a:rPr lang="en-US" altLang="zh-TW" dirty="0" err="1" smtClean="0">
                <a:solidFill>
                  <a:srgbClr val="0000FF"/>
                </a:solidFill>
              </a:rPr>
              <a:t>keV</a:t>
            </a:r>
            <a:r>
              <a:rPr lang="en-US" altLang="zh-TW" dirty="0">
                <a:solidFill>
                  <a:srgbClr val="0000FF"/>
                </a:solidFill>
              </a:rPr>
              <a:t>)</a:t>
            </a:r>
            <a:endParaRPr kumimoji="1" lang="zh-CN" altLang="en-US" dirty="0"/>
          </a:p>
        </p:txBody>
      </p:sp>
      <p:grpSp>
        <p:nvGrpSpPr>
          <p:cNvPr id="124" name="组 123"/>
          <p:cNvGrpSpPr/>
          <p:nvPr/>
        </p:nvGrpSpPr>
        <p:grpSpPr>
          <a:xfrm>
            <a:off x="375174" y="3761745"/>
            <a:ext cx="8286750" cy="1323439"/>
            <a:chOff x="364019" y="3983393"/>
            <a:chExt cx="8286750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文字方塊 3"/>
                <p:cNvSpPr txBox="1"/>
                <p:nvPr/>
              </p:nvSpPr>
              <p:spPr>
                <a:xfrm>
                  <a:off x="364019" y="3983393"/>
                  <a:ext cx="8286750" cy="132343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buFont typeface="Wingdings" pitchFamily="2" charset="2"/>
                    <a:buChar char="n"/>
                    <a:defRPr/>
                  </a:pPr>
                  <a:r>
                    <a:rPr lang="en-US" altLang="zh-TW" sz="2000" b="0" dirty="0" smtClean="0">
                      <a:solidFill>
                        <a:schemeClr val="tx1"/>
                      </a:solidFill>
                      <a:latin typeface="+mj-lt"/>
                      <a:ea typeface="PMingLiU" pitchFamily="18" charset="-120"/>
                    </a:rPr>
                    <a:t> Precise determination of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>
                          <a:solidFill>
                            <a:schemeClr val="tx1"/>
                          </a:solidFill>
                          <a:latin typeface="Cambria Math" charset="0"/>
                        </a:rPr>
                        <m:t>Γ</m:t>
                      </m:r>
                      <m:d>
                        <m:dPr>
                          <m:ctrlPr>
                            <a:rPr kumimoji="1" lang="en-US" altLang="zh-CN" sz="20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sz="2000" b="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altLang="zh-TW" sz="2000" b="0" dirty="0" smtClean="0">
                      <a:solidFill>
                        <a:schemeClr val="tx1"/>
                      </a:solidFill>
                      <a:latin typeface="+mj-lt"/>
                      <a:ea typeface="PMingLiU" pitchFamily="18" charset="-120"/>
                    </a:rPr>
                    <a:t> can be used for </a:t>
                  </a:r>
                  <a:r>
                    <a:rPr lang="en-US" altLang="zh-TW" sz="2000" dirty="0">
                      <a:solidFill>
                        <a:schemeClr val="tx1"/>
                      </a:solidFill>
                    </a:rPr>
                    <a:t>for testing heavy quark symmetry and chiral </a:t>
                  </a:r>
                  <a:r>
                    <a:rPr lang="en-US" altLang="zh-TW" sz="2000" dirty="0" smtClean="0">
                      <a:solidFill>
                        <a:schemeClr val="tx1"/>
                      </a:solidFill>
                    </a:rPr>
                    <a:t>symmetry</a:t>
                  </a:r>
                  <a:endParaRPr lang="en-US" altLang="zh-TW" sz="2000" dirty="0">
                    <a:solidFill>
                      <a:schemeClr val="tx1"/>
                    </a:solidFill>
                    <a:latin typeface="+mj-lt"/>
                    <a:ea typeface="PMingLiU" pitchFamily="18" charset="-120"/>
                  </a:endParaRPr>
                </a:p>
                <a:p>
                  <a:pPr>
                    <a:buFont typeface="Wingdings" pitchFamily="2" charset="2"/>
                    <a:buChar char="n"/>
                    <a:defRPr/>
                  </a:pPr>
                  <a:r>
                    <a:rPr lang="en-US" altLang="zh-TW" sz="2000" dirty="0">
                      <a:solidFill>
                        <a:schemeClr val="tx1"/>
                      </a:solidFill>
                      <a:latin typeface="+mj-lt"/>
                      <a:ea typeface="PMingLiU" pitchFamily="18" charset="-120"/>
                    </a:rPr>
                    <a:t> </a:t>
                  </a:r>
                  <a:r>
                    <a:rPr lang="en-US" altLang="zh-TW" sz="2000" dirty="0" smtClean="0">
                      <a:solidFill>
                        <a:schemeClr val="tx1"/>
                      </a:solidFill>
                      <a:ea typeface="PMingLiU" pitchFamily="18" charset="-120"/>
                    </a:rPr>
                    <a:t>measurements </a:t>
                  </a:r>
                  <a:r>
                    <a:rPr lang="en-US" altLang="zh-TW" sz="2000" dirty="0">
                      <a:solidFill>
                        <a:schemeClr val="tx1"/>
                      </a:solidFill>
                      <a:ea typeface="PMingLiU" pitchFamily="18" charset="-120"/>
                    </a:rPr>
                    <a:t>of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kumimoji="1" lang="en-US" altLang="zh-CN" sz="20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sz="2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lang="en-US" altLang="zh-TW" sz="2000" dirty="0" smtClean="0">
                      <a:solidFill>
                        <a:schemeClr val="tx1"/>
                      </a:solidFill>
                      <a:ea typeface="PMingLiU" pitchFamily="18" charset="-120"/>
                    </a:rPr>
                    <a:t> &amp; </a:t>
                  </a:r>
                  <a:r>
                    <a:rPr lang="en-US" altLang="zh-TW" sz="2000" dirty="0" smtClean="0">
                      <a:solidFill>
                        <a:schemeClr val="tx1"/>
                      </a:solidFill>
                      <a:ea typeface="PMingLiU" pitchFamily="18" charset="-120"/>
                      <a:sym typeface="Symbol"/>
                    </a:rPr>
                    <a:t></a:t>
                  </a:r>
                  <a:r>
                    <a:rPr lang="en-US" altLang="zh-TW" sz="2000" baseline="-25000" dirty="0" smtClean="0">
                      <a:solidFill>
                        <a:schemeClr val="tx1"/>
                      </a:solidFill>
                      <a:ea typeface="PMingLiU" pitchFamily="18" charset="-120"/>
                      <a:sym typeface="Symbol"/>
                    </a:rPr>
                    <a:t>c</a:t>
                  </a:r>
                  <a:r>
                    <a:rPr lang="en-US" altLang="zh-TW" sz="2000" dirty="0" smtClean="0">
                      <a:solidFill>
                        <a:schemeClr val="tx1"/>
                      </a:solidFill>
                      <a:ea typeface="PMingLiU" pitchFamily="18" charset="-120"/>
                    </a:rPr>
                    <a:t>(2520) widths by </a:t>
                  </a:r>
                  <a:r>
                    <a:rPr lang="en-US" altLang="zh-TW" sz="2000" dirty="0" smtClean="0">
                      <a:ea typeface="PMingLiU" pitchFamily="18" charset="-120"/>
                    </a:rPr>
                    <a:t>Belle [</a:t>
                  </a:r>
                  <a:r>
                    <a:rPr lang="en-US" altLang="zh-TW" dirty="0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ea typeface="PMingLiU" pitchFamily="18" charset="-120"/>
                    </a:rPr>
                    <a:t>PRD89, 091102 (2014)</a:t>
                  </a:r>
                  <a:r>
                    <a:rPr lang="en-US" altLang="zh-TW" sz="2000" dirty="0" smtClean="0">
                      <a:ea typeface="PMingLiU" pitchFamily="18" charset="-120"/>
                    </a:rPr>
                    <a:t>]: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>
                          <a:latin typeface="Cambria Math" charset="0"/>
                        </a:rPr>
                        <m:t>Γ</m:t>
                      </m:r>
                      <m:d>
                        <m:dPr>
                          <m:ctrlPr>
                            <a:rPr kumimoji="1" lang="en-US" altLang="zh-CN" sz="2000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sz="2000">
                                  <a:latin typeface="Cambria Math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2000" i="1">
                              <a:latin typeface="Cambria Math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20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altLang="zh-TW" sz="2000" b="0" dirty="0" smtClean="0">
                      <a:solidFill>
                        <a:schemeClr val="tx1"/>
                      </a:solidFill>
                      <a:latin typeface="+mj-lt"/>
                      <a:ea typeface="PMingLiU" pitchFamily="18" charset="-120"/>
                    </a:rPr>
                    <a:t> is not easy for Belle; BESIII has potential to improve it.</a:t>
                  </a:r>
                </a:p>
              </p:txBody>
            </p:sp>
          </mc:Choice>
          <mc:Fallback xmlns="">
            <p:sp>
              <p:nvSpPr>
                <p:cNvPr id="125" name="文字方塊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19" y="3983393"/>
                  <a:ext cx="8286750" cy="132343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809" t="-2304" b="-737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6" name="Text Box 13"/>
            <p:cNvSpPr txBox="1">
              <a:spLocks noChangeArrowheads="1"/>
            </p:cNvSpPr>
            <p:nvPr/>
          </p:nvSpPr>
          <p:spPr bwMode="auto">
            <a:xfrm>
              <a:off x="4471036" y="4308562"/>
              <a:ext cx="417973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600" i="1" dirty="0">
                  <a:solidFill>
                    <a:srgbClr val="7030A0"/>
                  </a:solidFill>
                </a:rPr>
                <a:t>Wise; Yan et al.; </a:t>
              </a:r>
              <a:r>
                <a:rPr lang="en-US" altLang="zh-TW" sz="1600" i="1" dirty="0" err="1">
                  <a:solidFill>
                    <a:srgbClr val="7030A0"/>
                  </a:solidFill>
                </a:rPr>
                <a:t>Burdman</a:t>
              </a:r>
              <a:r>
                <a:rPr lang="en-US" altLang="zh-TW" sz="1600" i="1" dirty="0">
                  <a:solidFill>
                    <a:srgbClr val="7030A0"/>
                  </a:solidFill>
                </a:rPr>
                <a:t>, Donoghue (’92)</a:t>
              </a:r>
            </a:p>
          </p:txBody>
        </p:sp>
      </p:grp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133221-A24B-2A46-B18A-3B23171771A4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5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𝑐</m:t>
                        </m:r>
                      </m:sub>
                      <m:sup/>
                    </m:sSubSup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</a:t>
                </a:r>
                <a:r>
                  <a:rPr lang="en-US" altLang="zh-CN" i="1" dirty="0" err="1" smtClean="0"/>
                  <a:t>usc</a:t>
                </a:r>
                <a:r>
                  <a:rPr lang="en-US" altLang="zh-CN" dirty="0" smtClean="0"/>
                  <a:t>)</a:t>
                </a:r>
                <a:r>
                  <a:rPr lang="zh-CN" altLang="en-US" dirty="0" smtClean="0"/>
                  <a:t>： </a:t>
                </a:r>
                <a:r>
                  <a:rPr lang="en-US" altLang="zh-CN" dirty="0" smtClean="0"/>
                  <a:t>3-star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particle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in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PDG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标题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6913" y="432402"/>
                <a:ext cx="7710188" cy="827471"/>
              </a:xfrm>
              <a:prstGeom prst="rect">
                <a:avLst/>
              </a:prstGeom>
              <a:blipFill rotWithShape="0">
                <a:blip r:embed="rId2"/>
                <a:stretch>
                  <a:fillRect t="-13235" r="-2690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日期占位符 7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0DEA9C-4050-D546-A9B9-3917402BFC10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57202" y="1293090"/>
            <a:ext cx="822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No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absolute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branching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fractions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have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been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measured/calculated</a:t>
            </a:r>
            <a:endParaRPr kumimoji="1" lang="zh-CN" altLang="en-US" sz="2400" dirty="0" smtClean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933" y="2208981"/>
            <a:ext cx="3567989" cy="435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5438712" y="1833365"/>
                <a:ext cx="3374835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</a:rPr>
                  <a:t>: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relative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to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the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decay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of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𝜩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712" y="1833365"/>
                <a:ext cx="3374835" cy="375616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61890" y="1844824"/>
                <a:ext cx="35335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</a:rPr>
                  <a:t>: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relative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to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the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decay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of</a:t>
                </a:r>
                <a:r>
                  <a:rPr kumimoji="1" lang="zh-CN" altLang="en-US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𝜩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charset="0"/>
                      </a:rPr>
                      <m:t>𝟐</m:t>
                    </m:r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90" y="1844824"/>
                <a:ext cx="3533531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44" y="2279965"/>
            <a:ext cx="2988221" cy="433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直线连接符 2"/>
          <p:cNvCxnSpPr/>
          <p:nvPr/>
        </p:nvCxnSpPr>
        <p:spPr>
          <a:xfrm flipH="1">
            <a:off x="1115616" y="4725144"/>
            <a:ext cx="2540236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 flipH="1">
            <a:off x="5724128" y="4725144"/>
            <a:ext cx="2540236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619672" y="3573016"/>
            <a:ext cx="6795258" cy="830997"/>
          </a:xfrm>
          <a:prstGeom prst="rect">
            <a:avLst/>
          </a:prstGeom>
          <a:ln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 smtClean="0"/>
              <a:t>Very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limited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knowledge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their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decays</a:t>
            </a:r>
            <a:endParaRPr kumimoji="1" lang="zh-CN" altLang="en-US" sz="2400" dirty="0" smtClean="0"/>
          </a:p>
          <a:p>
            <a:pPr algn="ctr"/>
            <a:r>
              <a:rPr kumimoji="1" lang="en-US" altLang="zh-CN" sz="2400" dirty="0" smtClean="0"/>
              <a:t>We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have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opportunity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to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firstly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fill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up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decay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tables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94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标题 15"/>
              <p:cNvSpPr>
                <a:spLocks noGrp="1"/>
              </p:cNvSpPr>
              <p:nvPr>
                <p:ph type="title"/>
              </p:nvPr>
            </p:nvSpPr>
            <p:spPr>
              <a:xfrm>
                <a:off x="7257" y="116632"/>
                <a:ext cx="9029239" cy="649198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/>
                  <a:t>Most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200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3200">
                            <a:latin typeface="Cambria Math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3200" i="1">
                            <a:latin typeface="Cambria Math" charset="0"/>
                          </a:rPr>
                          <m:t>𝑐</m:t>
                        </m:r>
                      </m:sub>
                      <m:sup/>
                    </m:sSubSup>
                  </m:oMath>
                </a14:m>
                <a:r>
                  <a:rPr kumimoji="1" lang="en-US" altLang="zh-CN" sz="3200" dirty="0"/>
                  <a:t> weak decays to BP are missing in experiment</a:t>
                </a:r>
                <a:r>
                  <a:rPr kumimoji="1" lang="en-US" altLang="zh-CN" sz="3200" dirty="0" smtClean="0"/>
                  <a:t>.</a:t>
                </a:r>
                <a:endParaRPr kumimoji="1" lang="zh-CN" altLang="en-US" sz="3200" dirty="0"/>
              </a:p>
            </p:txBody>
          </p:sp>
        </mc:Choice>
        <mc:Fallback xmlns="">
          <p:sp>
            <p:nvSpPr>
              <p:cNvPr id="16" name="标题 1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57" y="116632"/>
                <a:ext cx="9029239" cy="649198"/>
              </a:xfrm>
              <a:blipFill rotWithShape="0">
                <a:blip r:embed="rId2"/>
                <a:stretch>
                  <a:fillRect t="-41121" b="-644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B922AB-A925-6D4E-B91E-2F1D4048F8E9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41474" y="1700808"/>
            <a:ext cx="7346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</a:rPr>
              <a:t>                         </a:t>
            </a:r>
            <a:r>
              <a:rPr lang="en-US" altLang="zh-TW" sz="2000" u="sng" dirty="0">
                <a:solidFill>
                  <a:srgbClr val="0000FF"/>
                </a:solidFill>
              </a:rPr>
              <a:t>BFs of </a:t>
            </a:r>
            <a:r>
              <a:rPr lang="en-US" altLang="zh-TW" sz="2000" u="sng" dirty="0" err="1">
                <a:solidFill>
                  <a:srgbClr val="0000FF"/>
                </a:solidFill>
              </a:rPr>
              <a:t>Cabibbo</a:t>
            </a:r>
            <a:r>
              <a:rPr lang="en-US" altLang="zh-TW" sz="2000" u="sng" dirty="0">
                <a:solidFill>
                  <a:srgbClr val="0000FF"/>
                </a:solidFill>
              </a:rPr>
              <a:t>-allowed decays</a:t>
            </a:r>
          </a:p>
        </p:txBody>
      </p:sp>
      <p:grpSp>
        <p:nvGrpSpPr>
          <p:cNvPr id="7" name="组 6"/>
          <p:cNvGrpSpPr/>
          <p:nvPr/>
        </p:nvGrpSpPr>
        <p:grpSpPr>
          <a:xfrm>
            <a:off x="743620" y="2359939"/>
            <a:ext cx="7553027" cy="3315173"/>
            <a:chOff x="743620" y="2359939"/>
            <a:chExt cx="7553027" cy="3315173"/>
          </a:xfrm>
        </p:grpSpPr>
        <p:grpSp>
          <p:nvGrpSpPr>
            <p:cNvPr id="8" name="组 7"/>
            <p:cNvGrpSpPr/>
            <p:nvPr/>
          </p:nvGrpSpPr>
          <p:grpSpPr>
            <a:xfrm>
              <a:off x="743620" y="2359939"/>
              <a:ext cx="7461250" cy="3315173"/>
              <a:chOff x="971600" y="705635"/>
              <a:chExt cx="7461250" cy="3315173"/>
            </a:xfrm>
          </p:grpSpPr>
          <p:sp>
            <p:nvSpPr>
              <p:cNvPr id="10" name="文字方塊 7"/>
              <p:cNvSpPr txBox="1">
                <a:spLocks noChangeArrowheads="1"/>
              </p:cNvSpPr>
              <p:nvPr/>
            </p:nvSpPr>
            <p:spPr bwMode="auto">
              <a:xfrm>
                <a:off x="1255099" y="705635"/>
                <a:ext cx="6065161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PMingLiU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000" b="0" dirty="0">
                    <a:solidFill>
                      <a:srgbClr val="0000FF"/>
                    </a:solidFill>
                  </a:rPr>
                  <a:t>         RQM      Pole       Pole     RQM     Pole      Pole</a:t>
                </a:r>
                <a:endParaRPr lang="zh-TW" altLang="en-US" sz="2000" b="0" dirty="0">
                  <a:solidFill>
                    <a:srgbClr val="0000FF"/>
                  </a:solidFill>
                </a:endParaRPr>
              </a:p>
            </p:txBody>
          </p:sp>
          <p:grpSp>
            <p:nvGrpSpPr>
              <p:cNvPr id="11" name="组 10"/>
              <p:cNvGrpSpPr/>
              <p:nvPr/>
            </p:nvGrpSpPr>
            <p:grpSpPr>
              <a:xfrm>
                <a:off x="971600" y="1117600"/>
                <a:ext cx="7461250" cy="2903208"/>
                <a:chOff x="850900" y="1035050"/>
                <a:chExt cx="7461250" cy="2903208"/>
              </a:xfrm>
            </p:grpSpPr>
            <p:pic>
              <p:nvPicPr>
                <p:cNvPr id="12" name="圖片 7" descr="screen.bmp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50900" y="1035050"/>
                  <a:ext cx="7461250" cy="5217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圖片 7" descr="screen.bmp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50900" y="1535130"/>
                  <a:ext cx="7461250" cy="2403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文字方塊 12"/>
            <p:cNvSpPr txBox="1">
              <a:spLocks noChangeArrowheads="1"/>
            </p:cNvSpPr>
            <p:nvPr/>
          </p:nvSpPr>
          <p:spPr bwMode="auto">
            <a:xfrm>
              <a:off x="6988547" y="2359939"/>
              <a:ext cx="130810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500" dirty="0"/>
                <a:t>(in units of %)</a:t>
              </a:r>
              <a:endParaRPr lang="zh-TW" altLang="en-US" sz="1500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7308304" y="2814078"/>
            <a:ext cx="864096" cy="286103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7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6B368C-4710-804A-92F6-0E9C131FF966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31443" y="1268760"/>
            <a:ext cx="6927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u="sng" dirty="0">
                <a:solidFill>
                  <a:srgbClr val="0000FF"/>
                </a:solidFill>
              </a:rPr>
              <a:t>Decay asymmetry </a:t>
            </a:r>
            <a:r>
              <a:rPr lang="en-US" altLang="zh-TW" sz="2000" u="sng" dirty="0">
                <a:solidFill>
                  <a:srgbClr val="0000FF"/>
                </a:solidFill>
                <a:latin typeface="Symbol" charset="2"/>
                <a:sym typeface="Symbol" charset="2"/>
              </a:rPr>
              <a:t></a:t>
            </a:r>
            <a:r>
              <a:rPr lang="en-US" altLang="zh-TW" sz="2000" u="sng" dirty="0">
                <a:solidFill>
                  <a:srgbClr val="0000FF"/>
                </a:solidFill>
              </a:rPr>
              <a:t> for </a:t>
            </a:r>
            <a:r>
              <a:rPr lang="en-US" altLang="zh-TW" sz="2000" u="sng" dirty="0" err="1">
                <a:solidFill>
                  <a:srgbClr val="0000FF"/>
                </a:solidFill>
              </a:rPr>
              <a:t>Cabibbo</a:t>
            </a:r>
            <a:r>
              <a:rPr lang="en-US" altLang="zh-TW" sz="2000" u="sng" dirty="0">
                <a:solidFill>
                  <a:srgbClr val="0000FF"/>
                </a:solidFill>
              </a:rPr>
              <a:t>-allowed decays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7143" y="1718022"/>
            <a:ext cx="87677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/>
              <a:t>    Longitudinal pol. of daughter baryon from unpol. parent baryon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/>
              <a:t>         </a:t>
            </a:r>
            <a:r>
              <a:rPr lang="en-US" altLang="zh-TW" sz="2000">
                <a:latin typeface="Arial Unicode MS" charset="0"/>
                <a:ea typeface="Arial Unicode MS" charset="0"/>
              </a:rPr>
              <a:t>⇒ information on the relative sign between s- and p-waves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707183" y="2860002"/>
            <a:ext cx="7848600" cy="2961731"/>
            <a:chOff x="400050" y="1708151"/>
            <a:chExt cx="7848600" cy="2961731"/>
          </a:xfrm>
        </p:grpSpPr>
        <p:pic>
          <p:nvPicPr>
            <p:cNvPr id="9" name="圖片 11" descr="screen.bmp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0050" y="1708151"/>
              <a:ext cx="7848600" cy="49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圖片 11" descr="screen.bmp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0050" y="2204865"/>
              <a:ext cx="7848600" cy="2465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1231505" y="-102660"/>
                <a:ext cx="6799956" cy="991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Most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800">
                            <a:latin typeface="Cambria Math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charset="0"/>
                          </a:rPr>
                          <m:t>𝑐</m:t>
                        </m:r>
                      </m:sub>
                      <m:sup/>
                    </m:sSubSup>
                  </m:oMath>
                </a14:m>
                <a:r>
                  <a:rPr kumimoji="1" lang="en-US" altLang="zh-CN" sz="2800" dirty="0" smtClean="0"/>
                  <a:t> weak decay asymmetries are missing in experiment.</a:t>
                </a:r>
                <a:endParaRPr kumimoji="1" lang="zh-CN" altLang="en-US" sz="2800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505" y="-102660"/>
                <a:ext cx="6799956" cy="991041"/>
              </a:xfrm>
              <a:prstGeom prst="rect">
                <a:avLst/>
              </a:prstGeom>
              <a:blipFill rotWithShape="0">
                <a:blip r:embed="rId4"/>
                <a:stretch>
                  <a:fillRect t="-2454" r="-1256" b="-15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7596336" y="2852936"/>
            <a:ext cx="864096" cy="286103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049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F06E129-20F4-B947-8567-6C340DB61446}" type="datetime1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2018/11/10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26" name="标题 25"/>
          <p:cNvSpPr>
            <a:spLocks noGrp="1"/>
          </p:cNvSpPr>
          <p:nvPr>
            <p:ph type="title" idx="4294967295"/>
          </p:nvPr>
        </p:nvSpPr>
        <p:spPr>
          <a:xfrm>
            <a:off x="827584" y="404664"/>
            <a:ext cx="7124678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2800" u="sng" dirty="0">
                <a:solidFill>
                  <a:srgbClr val="0000FF"/>
                </a:solidFill>
                <a:latin typeface="Arial" charset="0"/>
                <a:ea typeface="PMingLiU" charset="0"/>
                <a:cs typeface="+mn-cs"/>
              </a:rPr>
              <a:t>Charm-flavor-conserving weak decays</a:t>
            </a:r>
            <a:endParaRPr kumimoji="1" lang="zh-CN" altLang="en-US" sz="2800" u="sng" dirty="0">
              <a:solidFill>
                <a:srgbClr val="0000FF"/>
              </a:solidFill>
              <a:latin typeface="Arial" charset="0"/>
              <a:ea typeface="PMingLiU" charset="0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9619" y="2272945"/>
            <a:ext cx="8128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0" dirty="0"/>
              <a:t>Br(</a:t>
            </a:r>
            <a:r>
              <a:rPr lang="en-US" altLang="zh-TW" sz="2000" b="0" dirty="0">
                <a:latin typeface="Symbol" charset="2"/>
                <a:sym typeface="Symbol" charset="2"/>
              </a:rPr>
              <a:t></a:t>
            </a:r>
            <a:r>
              <a:rPr lang="en-US" altLang="zh-TW" sz="2000" b="0" baseline="-25000" dirty="0">
                <a:sym typeface="Symbol" charset="2"/>
              </a:rPr>
              <a:t>c</a:t>
            </a:r>
            <a:r>
              <a:rPr lang="en-US" altLang="zh-TW" sz="2000" b="0" baseline="30000" dirty="0">
                <a:sym typeface="Symbol" charset="2"/>
              </a:rPr>
              <a:t>0</a:t>
            </a:r>
            <a:r>
              <a:rPr lang="en-US" altLang="zh-TW" sz="2000" b="0" dirty="0">
                <a:sym typeface="Symbol" charset="2"/>
              </a:rPr>
              <a:t></a:t>
            </a:r>
            <a:r>
              <a:rPr lang="en-US" altLang="zh-TW" sz="2000" b="0" dirty="0">
                <a:latin typeface="Symbol" charset="2"/>
                <a:sym typeface="Symbol" charset="2"/>
              </a:rPr>
              <a:t></a:t>
            </a:r>
            <a:r>
              <a:rPr lang="en-US" altLang="zh-TW" sz="2000" b="0" baseline="-25000" dirty="0">
                <a:sym typeface="Symbol" charset="2"/>
              </a:rPr>
              <a:t>c</a:t>
            </a:r>
            <a:r>
              <a:rPr lang="en-US" altLang="zh-TW" sz="2000" b="0" baseline="30000" dirty="0">
                <a:sym typeface="Symbol" charset="2"/>
              </a:rPr>
              <a:t>+</a:t>
            </a:r>
            <a:r>
              <a:rPr lang="en-US" altLang="zh-TW" sz="2000" b="0" dirty="0">
                <a:latin typeface="Symbol" charset="2"/>
                <a:sym typeface="Symbol" charset="2"/>
              </a:rPr>
              <a:t></a:t>
            </a:r>
            <a:r>
              <a:rPr lang="en-US" altLang="zh-TW" sz="2000" b="0" baseline="30000" dirty="0">
                <a:sym typeface="Symbol" charset="2"/>
              </a:rPr>
              <a:t>-</a:t>
            </a:r>
            <a:r>
              <a:rPr lang="en-US" altLang="zh-TW" sz="2000" b="0" dirty="0">
                <a:sym typeface="Symbol" charset="2"/>
              </a:rPr>
              <a:t>)  = 2.9</a:t>
            </a:r>
            <a:r>
              <a:rPr lang="en-US" altLang="zh-TW" sz="2000" b="0" dirty="0">
                <a:latin typeface="Symbol" charset="2"/>
                <a:sym typeface="Symbol" charset="2"/>
              </a:rPr>
              <a:t></a:t>
            </a:r>
            <a:r>
              <a:rPr lang="en-US" altLang="zh-TW" sz="2000" b="0" dirty="0">
                <a:sym typeface="Symbol" charset="2"/>
              </a:rPr>
              <a:t>10</a:t>
            </a:r>
            <a:r>
              <a:rPr lang="en-US" altLang="zh-TW" sz="2000" b="0" baseline="30000" dirty="0">
                <a:sym typeface="Symbol" charset="2"/>
              </a:rPr>
              <a:t>-4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0" dirty="0">
                <a:ea typeface="奰、" charset="0"/>
                <a:cs typeface="奰、" charset="0"/>
                <a:sym typeface="Symbol" charset="2"/>
              </a:rPr>
              <a:t>Br(</a:t>
            </a:r>
            <a:r>
              <a:rPr lang="en-US" altLang="zh-TW" sz="2000" b="0" dirty="0">
                <a:latin typeface="Symbol" charset="2"/>
                <a:ea typeface="奰、" charset="0"/>
                <a:cs typeface="奰、" charset="0"/>
                <a:sym typeface="Symbol" charset="2"/>
              </a:rPr>
              <a:t></a:t>
            </a:r>
            <a:r>
              <a:rPr lang="en-US" altLang="zh-TW" sz="2000" b="0" baseline="-25000" dirty="0">
                <a:ea typeface="奰、" charset="0"/>
                <a:cs typeface="奰、" charset="0"/>
                <a:sym typeface="Symbol" charset="2"/>
              </a:rPr>
              <a:t>c</a:t>
            </a:r>
            <a:r>
              <a:rPr lang="en-US" altLang="zh-TW" sz="2000" b="0" baseline="30000" dirty="0">
                <a:ea typeface="奰、" charset="0"/>
                <a:cs typeface="奰、" charset="0"/>
                <a:sym typeface="Symbol" charset="2"/>
              </a:rPr>
              <a:t>+</a:t>
            </a:r>
            <a:r>
              <a:rPr lang="en-US" altLang="zh-TW" sz="2000" b="0" dirty="0">
                <a:ea typeface="奰、" charset="0"/>
                <a:cs typeface="奰、" charset="0"/>
                <a:sym typeface="Symbol" charset="2"/>
              </a:rPr>
              <a:t></a:t>
            </a:r>
            <a:r>
              <a:rPr lang="en-US" altLang="zh-TW" sz="2000" b="0" dirty="0">
                <a:latin typeface="Symbol" charset="2"/>
                <a:ea typeface="奰、" charset="0"/>
                <a:cs typeface="奰、" charset="0"/>
                <a:sym typeface="Symbol" charset="2"/>
              </a:rPr>
              <a:t></a:t>
            </a:r>
            <a:r>
              <a:rPr lang="en-US" altLang="zh-TW" sz="2000" b="0" baseline="-25000" dirty="0">
                <a:ea typeface="奰、" charset="0"/>
                <a:cs typeface="奰、" charset="0"/>
                <a:sym typeface="Symbol" charset="2"/>
              </a:rPr>
              <a:t>c</a:t>
            </a:r>
            <a:r>
              <a:rPr lang="en-US" altLang="zh-TW" sz="2000" b="0" baseline="30000" dirty="0">
                <a:ea typeface="奰、" charset="0"/>
                <a:cs typeface="奰、" charset="0"/>
                <a:sym typeface="Symbol" charset="2"/>
              </a:rPr>
              <a:t>+</a:t>
            </a:r>
            <a:r>
              <a:rPr lang="en-US" altLang="zh-TW" sz="2000" b="0" dirty="0">
                <a:latin typeface="Symbol" charset="2"/>
                <a:ea typeface="奰、" charset="0"/>
                <a:cs typeface="奰、" charset="0"/>
                <a:sym typeface="Symbol" charset="2"/>
              </a:rPr>
              <a:t></a:t>
            </a:r>
            <a:r>
              <a:rPr lang="en-US" altLang="zh-TW" sz="2000" b="0" baseline="30000" dirty="0">
                <a:ea typeface="奰、" charset="0"/>
                <a:cs typeface="奰、" charset="0"/>
                <a:sym typeface="Symbol" charset="2"/>
              </a:rPr>
              <a:t>0</a:t>
            </a:r>
            <a:r>
              <a:rPr lang="en-US" altLang="zh-TW" sz="2000" b="0" dirty="0">
                <a:ea typeface="奰、" charset="0"/>
                <a:cs typeface="奰、" charset="0"/>
                <a:sym typeface="Symbol" charset="2"/>
              </a:rPr>
              <a:t>) = 6.7</a:t>
            </a:r>
            <a:r>
              <a:rPr lang="en-US" altLang="zh-TW" sz="2000" b="0" dirty="0">
                <a:latin typeface="Symbol" charset="2"/>
                <a:ea typeface="奰、" charset="0"/>
                <a:cs typeface="奰、" charset="0"/>
                <a:sym typeface="Symbol" charset="2"/>
              </a:rPr>
              <a:t></a:t>
            </a:r>
            <a:r>
              <a:rPr lang="en-US" altLang="zh-TW" sz="2000" b="0" dirty="0" smtClean="0">
                <a:ea typeface="奰、" charset="0"/>
                <a:cs typeface="奰、" charset="0"/>
                <a:sym typeface="Symbol" charset="2"/>
              </a:rPr>
              <a:t>10</a:t>
            </a:r>
            <a:r>
              <a:rPr lang="en-US" altLang="zh-TW" sz="2000" b="0" baseline="30000" dirty="0" smtClean="0">
                <a:ea typeface="奰、" charset="0"/>
                <a:cs typeface="奰、" charset="0"/>
                <a:sym typeface="Symbol" charset="2"/>
              </a:rPr>
              <a:t>-4</a:t>
            </a:r>
            <a:endParaRPr lang="en-US" altLang="zh-TW" sz="2000" b="0" dirty="0">
              <a:ea typeface="奰、" charset="0"/>
              <a:cs typeface="奰、" charset="0"/>
              <a:sym typeface="Symbol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835496" y="2440082"/>
            <a:ext cx="4003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0" u="sng" dirty="0" smtClean="0"/>
              <a:t>can be firstly </a:t>
            </a:r>
            <a:r>
              <a:rPr lang="en-US" altLang="zh-TW" sz="2000" u="sng" dirty="0" smtClean="0"/>
              <a:t>explored at BESIII</a:t>
            </a:r>
            <a:endParaRPr lang="en-US" altLang="zh-TW" sz="2000" b="0" u="sng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2151" y="1320029"/>
            <a:ext cx="838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n"/>
              <a:defRPr/>
            </a:pPr>
            <a:r>
              <a:rPr lang="en-US" altLang="zh-TW" sz="2000" b="0" dirty="0">
                <a:latin typeface="+mj-lt"/>
                <a:ea typeface="PMingLiU" pitchFamily="18" charset="-120"/>
              </a:rPr>
              <a:t> Light quarks undergo weak transitions, while c quark behaves as a “spectator”   e.g.  </a:t>
            </a:r>
            <a:r>
              <a:rPr lang="en-US" altLang="zh-TW" sz="2000" b="0" dirty="0">
                <a:latin typeface="+mj-lt"/>
                <a:ea typeface="PMingLiU" pitchFamily="18" charset="-120"/>
                <a:sym typeface="Symbol" pitchFamily="18" charset="2"/>
              </a:rPr>
              <a:t></a:t>
            </a:r>
            <a:r>
              <a:rPr lang="en-US" altLang="zh-TW" sz="2000" b="0" baseline="-25000" dirty="0">
                <a:latin typeface="+mj-lt"/>
                <a:ea typeface="PMingLiU" pitchFamily="18" charset="-120"/>
                <a:sym typeface="Symbol" pitchFamily="18" charset="2"/>
              </a:rPr>
              <a:t>c</a:t>
            </a:r>
            <a:r>
              <a:rPr lang="en-US" altLang="zh-TW" sz="2000" b="0" dirty="0">
                <a:latin typeface="+mj-lt"/>
                <a:ea typeface="PMingLiU" pitchFamily="18" charset="-120"/>
                <a:sym typeface="Symbol" pitchFamily="18" charset="2"/>
              </a:rPr>
              <a:t> </a:t>
            </a:r>
            <a:r>
              <a:rPr lang="en-US" altLang="zh-TW" sz="2000" b="0" baseline="-25000" dirty="0">
                <a:latin typeface="+mj-lt"/>
                <a:ea typeface="PMingLiU" pitchFamily="18" charset="-120"/>
                <a:sym typeface="Symbol" pitchFamily="18" charset="2"/>
              </a:rPr>
              <a:t>c</a:t>
            </a:r>
            <a:r>
              <a:rPr lang="en-US" altLang="zh-TW" sz="2000" b="0" dirty="0" smtClean="0">
                <a:latin typeface="+mj-lt"/>
                <a:ea typeface="PMingLiU" pitchFamily="18" charset="-120"/>
                <a:sym typeface="Symbol" pitchFamily="18" charset="2"/>
              </a:rPr>
              <a:t>.  </a:t>
            </a:r>
            <a:r>
              <a:rPr lang="en-US" altLang="zh-TW" sz="2000" b="0" dirty="0">
                <a:latin typeface="+mj-lt"/>
                <a:ea typeface="PMingLiU" pitchFamily="18" charset="-120"/>
                <a:sym typeface="Symbol" pitchFamily="18" charset="2"/>
              </a:rPr>
              <a:t>Can be studied using HHChPT. </a:t>
            </a:r>
          </a:p>
        </p:txBody>
      </p:sp>
      <p:sp>
        <p:nvSpPr>
          <p:cNvPr id="10" name="右大括弧 6"/>
          <p:cNvSpPr>
            <a:spLocks/>
          </p:cNvSpPr>
          <p:nvPr/>
        </p:nvSpPr>
        <p:spPr bwMode="auto">
          <a:xfrm>
            <a:off x="3540221" y="2305144"/>
            <a:ext cx="177800" cy="723900"/>
          </a:xfrm>
          <a:prstGeom prst="rightBrace">
            <a:avLst>
              <a:gd name="adj1" fmla="val 833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200"/>
          </a:p>
        </p:txBody>
      </p:sp>
      <p:sp>
        <p:nvSpPr>
          <p:cNvPr id="11" name="文字方塊 7"/>
          <p:cNvSpPr txBox="1">
            <a:spLocks noChangeArrowheads="1"/>
          </p:cNvSpPr>
          <p:nvPr/>
        </p:nvSpPr>
        <p:spPr bwMode="auto">
          <a:xfrm>
            <a:off x="3746070" y="2877597"/>
            <a:ext cx="349022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/>
              <a:t>Cheng, Cheung, Lin, Lin, Yan, Yu (’92)</a:t>
            </a:r>
            <a:endParaRPr lang="zh-TW" altLang="en-US" sz="140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69447" y="3490675"/>
            <a:ext cx="7668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zh-TW" sz="2800" u="sng" dirty="0" err="1">
                <a:solidFill>
                  <a:srgbClr val="0000FF"/>
                </a:solidFill>
              </a:rPr>
              <a:t>Semileptonic</a:t>
            </a:r>
            <a:r>
              <a:rPr lang="en-US" altLang="zh-TW" sz="2800" u="sng" dirty="0">
                <a:solidFill>
                  <a:srgbClr val="0000FF"/>
                </a:solidFill>
              </a:rPr>
              <a:t> decays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987918" y="4279112"/>
            <a:ext cx="31257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200">
                <a:solidFill>
                  <a:srgbClr val="0000FF"/>
                </a:solidFill>
              </a:rPr>
              <a:t>|→         </a:t>
            </a:r>
            <a:r>
              <a:rPr lang="en-US" altLang="zh-TW" sz="1700">
                <a:solidFill>
                  <a:srgbClr val="0000FF"/>
                </a:solidFill>
              </a:rPr>
              <a:t>NRQM</a:t>
            </a:r>
            <a:r>
              <a:rPr lang="en-US" altLang="zh-TW" sz="2200">
                <a:solidFill>
                  <a:srgbClr val="0000FF"/>
                </a:solidFill>
              </a:rPr>
              <a:t>         </a:t>
            </a:r>
            <a:r>
              <a:rPr lang="en-US" altLang="zh-TW" sz="2200">
                <a:solidFill>
                  <a:srgbClr val="0000FF"/>
                </a:solidFill>
                <a:sym typeface="Symbol" charset="2"/>
              </a:rPr>
              <a:t>|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848593" y="4372775"/>
            <a:ext cx="801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</a:rPr>
              <a:t>RQM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532805" y="4364837"/>
            <a:ext cx="842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</a:rPr>
              <a:t>LFQM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374180" y="4361662"/>
            <a:ext cx="340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dirty="0">
                <a:solidFill>
                  <a:srgbClr val="0000FF"/>
                </a:solidFill>
              </a:rPr>
              <a:t>     QSR                QSR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123098" y="5922862"/>
            <a:ext cx="253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in units of 10</a:t>
            </a:r>
            <a:r>
              <a:rPr lang="en-US" altLang="zh-TW" sz="1800" baseline="30000"/>
              <a:t>10 </a:t>
            </a:r>
            <a:r>
              <a:rPr lang="en-US" altLang="zh-TW" sz="1800"/>
              <a:t>s</a:t>
            </a:r>
            <a:r>
              <a:rPr lang="en-US" altLang="zh-TW" sz="1800" baseline="30000"/>
              <a:t>-1</a:t>
            </a:r>
          </a:p>
        </p:txBody>
      </p:sp>
      <p:grpSp>
        <p:nvGrpSpPr>
          <p:cNvPr id="18" name="组 17"/>
          <p:cNvGrpSpPr/>
          <p:nvPr/>
        </p:nvGrpSpPr>
        <p:grpSpPr>
          <a:xfrm>
            <a:off x="-45720" y="4724539"/>
            <a:ext cx="9136743" cy="1183883"/>
            <a:chOff x="-124350" y="3885832"/>
            <a:chExt cx="9236076" cy="1199778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24350" y="3885832"/>
              <a:ext cx="9236076" cy="62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24350" y="4437112"/>
              <a:ext cx="9236076" cy="648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3872224" y="2155861"/>
                <a:ext cx="12739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000" b="1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s</m:t>
                      </m:r>
                      <m:r>
                        <a:rPr kumimoji="1" lang="en-US" altLang="zh-CN" sz="2000" b="1" i="1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000" b="1" i="1" dirty="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dirty="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𝑾</m:t>
                          </m:r>
                        </m:e>
                        <m:sup>
                          <m:r>
                            <a:rPr kumimoji="1" lang="en-US" altLang="zh-CN" sz="2000" b="1" i="1" dirty="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000" b="1" i="1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𝒖</m:t>
                      </m:r>
                    </m:oMath>
                  </m:oMathPara>
                </a14:m>
                <a:endParaRPr kumimoji="1" lang="zh-CN" altLang="en-US" sz="2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224" y="2155861"/>
                <a:ext cx="1273938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3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Thanks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fld id="{E0F5467C-01F6-3F41-8923-26B920CE1CE1}" type="datetime1">
              <a:rPr lang="zh-CN" altLang="en-US" smtClean="0">
                <a:solidFill>
                  <a:prstClr val="black"/>
                </a:solidFill>
              </a:rPr>
              <a:t>2018/11/10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6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lightest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charmed baryon spectroscopy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2362" b="-220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715502" y="6307636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07504" y="985681"/>
                <a:ext cx="8712968" cy="3670499"/>
              </a:xfrm>
              <a:noFill/>
            </p:spPr>
            <p:txBody>
              <a:bodyPr/>
              <a:lstStyle/>
              <a:p>
                <a:r>
                  <a:rPr kumimoji="1" lang="en-US" altLang="zh-CN" sz="1400" dirty="0" smtClean="0"/>
                  <a:t>Most</a:t>
                </a:r>
                <a:r>
                  <a:rPr kumimoji="1" lang="zh-CN" altLang="en-US" sz="1400" dirty="0" smtClean="0"/>
                  <a:t> </a:t>
                </a:r>
                <a:r>
                  <a:rPr kumimoji="1" lang="en-US" altLang="zh-CN" sz="1400" dirty="0"/>
                  <a:t>of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the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charmed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baryons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will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eventually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decay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to</a:t>
                </a:r>
                <a:r>
                  <a:rPr kumimoji="1" lang="zh-CN" alt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dirty="0" smtClean="0">
                    <a:sym typeface="Calibri" panose="020F0502020204030204" pitchFamily="34" charset="0"/>
                  </a:rPr>
                  <a:t>.</a:t>
                </a:r>
              </a:p>
              <a:p>
                <a:endParaRPr kumimoji="1" lang="en-US" altLang="zh-CN" sz="1400" dirty="0" smtClean="0"/>
              </a:p>
              <a:p>
                <a:r>
                  <a:rPr kumimoji="1" lang="en-US" altLang="zh-CN" sz="1400" dirty="0" smtClean="0"/>
                  <a:t>The</a:t>
                </a:r>
                <a:r>
                  <a:rPr kumimoji="1" lang="zh-CN" altLang="en-US" sz="1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is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one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of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important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tagging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hadrons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in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c-quark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counting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in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the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productions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at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high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energy</a:t>
                </a:r>
                <a:r>
                  <a:rPr lang="zh-CN" altLang="en-US" sz="1400" dirty="0"/>
                  <a:t> </a:t>
                </a:r>
                <a:r>
                  <a:rPr lang="en-US" altLang="zh-CN" sz="1400" dirty="0" smtClean="0"/>
                  <a:t>experiment.</a:t>
                </a:r>
              </a:p>
              <a:p>
                <a:endParaRPr lang="en-US" altLang="zh-CN" sz="1400" dirty="0" smtClean="0"/>
              </a:p>
              <a:p>
                <a:r>
                  <a:rPr lang="en-US" altLang="zh-CN" sz="1400" dirty="0" smtClean="0"/>
                  <a:t>Also</a:t>
                </a:r>
                <a:r>
                  <a:rPr lang="zh-CN" altLang="en-US" sz="1400" dirty="0" smtClean="0"/>
                  <a:t> </a:t>
                </a:r>
                <a:r>
                  <a:rPr lang="en-US" altLang="zh-CN" sz="1400" dirty="0" smtClean="0"/>
                  <a:t>important</a:t>
                </a:r>
                <a:r>
                  <a:rPr lang="zh-CN" altLang="en-US" sz="1400" dirty="0" smtClean="0"/>
                  <a:t> </a:t>
                </a:r>
                <a:r>
                  <a:rPr lang="en-US" altLang="zh-CN" sz="1400" dirty="0" smtClean="0"/>
                  <a:t>input</a:t>
                </a:r>
                <a:r>
                  <a:rPr lang="zh-CN" altLang="en-US" sz="1400" dirty="0" smtClean="0"/>
                  <a:t> </a:t>
                </a:r>
                <a:r>
                  <a:rPr lang="en-US" altLang="zh-CN" sz="1400" dirty="0" smtClean="0"/>
                  <a:t>to</a:t>
                </a:r>
                <a:r>
                  <a:rPr lang="zh-CN" altLang="en-US" sz="1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charset="0"/>
                            <a:sym typeface="Calibri" panose="020F0502020204030204" pitchFamily="34" charset="0"/>
                          </a:rPr>
                          <m:t>𝒃</m:t>
                        </m:r>
                      </m:sub>
                      <m:sup/>
                    </m:sSubSup>
                  </m:oMath>
                </a14:m>
                <a:r>
                  <a:rPr lang="en-US" altLang="zh-CN" sz="1400" dirty="0"/>
                  <a:t>(including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zh-CN" altLang="en-US" sz="140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kumimoji="1" lang="zh-CN" altLang="en-US" sz="140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140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𝐜𝐜</m:t>
                        </m:r>
                      </m:sub>
                      <m:sup>
                        <m:r>
                          <a:rPr kumimoji="1" lang="en-US" altLang="zh-CN" sz="1400" i="1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US" altLang="zh-CN" sz="1400" dirty="0"/>
                  <a:t>)</a:t>
                </a:r>
                <a:r>
                  <a:rPr lang="zh-CN" altLang="en-US" sz="1400" dirty="0" smtClean="0"/>
                  <a:t> </a:t>
                </a:r>
                <a:r>
                  <a:rPr lang="en-US" altLang="zh-CN" sz="1400" dirty="0" smtClean="0"/>
                  <a:t>physics</a:t>
                </a:r>
                <a:r>
                  <a:rPr lang="zh-CN" altLang="en-US" sz="1400" dirty="0" smtClean="0"/>
                  <a:t> </a:t>
                </a:r>
                <a:r>
                  <a:rPr lang="en-US" altLang="zh-CN" sz="1400" dirty="0" smtClean="0"/>
                  <a:t>as</a:t>
                </a:r>
                <a:r>
                  <a:rPr lang="zh-CN" altLang="en-US" sz="1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  <m:t>𝒃</m:t>
                        </m:r>
                      </m:sub>
                      <m:sup/>
                    </m:sSubSup>
                  </m:oMath>
                </a14:m>
                <a:r>
                  <a:rPr lang="zh-CN" altLang="en-US" sz="1400" dirty="0" smtClean="0"/>
                  <a:t> </a:t>
                </a:r>
                <a:r>
                  <a:rPr lang="en-US" altLang="zh-CN" sz="1400" dirty="0" smtClean="0"/>
                  <a:t>decay</a:t>
                </a:r>
                <a:r>
                  <a:rPr lang="zh-CN" altLang="en-US" sz="1400" dirty="0" smtClean="0"/>
                  <a:t> </a:t>
                </a:r>
                <a:r>
                  <a:rPr lang="en-US" altLang="zh-CN" sz="1400" dirty="0"/>
                  <a:t>preferentially</a:t>
                </a:r>
                <a:r>
                  <a:rPr lang="zh-CN" altLang="en-US" sz="1400" dirty="0" smtClean="0"/>
                  <a:t> </a:t>
                </a:r>
                <a:r>
                  <a:rPr lang="en-US" altLang="zh-CN" sz="1400" dirty="0" smtClean="0"/>
                  <a:t>to</a:t>
                </a:r>
                <a:r>
                  <a:rPr lang="zh-CN" altLang="en-US" sz="1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lang="en-US" altLang="zh-CN" sz="1400" dirty="0"/>
                  <a:t>.</a:t>
                </a:r>
                <a:r>
                  <a:rPr lang="zh-CN" altLang="en-US" sz="1400" dirty="0" smtClean="0"/>
                  <a:t> </a:t>
                </a:r>
                <a:endParaRPr lang="en-US" altLang="zh-CN" sz="1400" dirty="0" smtClean="0"/>
              </a:p>
              <a:p>
                <a:pPr marL="0" indent="0">
                  <a:buNone/>
                </a:pPr>
                <a:r>
                  <a:rPr lang="zh-CN" altLang="en-US" sz="1400" dirty="0" smtClean="0">
                    <a:solidFill>
                      <a:srgbClr val="FF0000"/>
                    </a:solidFill>
                  </a:rPr>
                  <a:t>           </a:t>
                </a:r>
                <a:r>
                  <a:rPr lang="en-US" altLang="zh-CN" sz="1400" dirty="0" smtClean="0">
                    <a:solidFill>
                      <a:srgbClr val="FF0000"/>
                    </a:solidFill>
                  </a:rPr>
                  <a:t>==&gt;</a:t>
                </a:r>
                <a:r>
                  <a:rPr lang="en-US" altLang="zh-CN" sz="1200" dirty="0" smtClean="0"/>
                  <a:t>Important</a:t>
                </a:r>
                <a:r>
                  <a:rPr lang="zh-CN" altLang="en-US" sz="1200" dirty="0" smtClean="0"/>
                  <a:t> </a:t>
                </a:r>
                <a:r>
                  <a:rPr lang="en-US" altLang="zh-CN" sz="1200" dirty="0" smtClean="0"/>
                  <a:t>input</a:t>
                </a:r>
                <a:r>
                  <a:rPr lang="zh-CN" altLang="en-US" sz="1200" dirty="0" smtClean="0"/>
                  <a:t> </a:t>
                </a:r>
                <a:r>
                  <a:rPr lang="en-US" altLang="zh-CN" sz="1200" dirty="0" smtClean="0"/>
                  <a:t>to</a:t>
                </a:r>
                <a:r>
                  <a:rPr lang="zh-CN" altLang="en-US" sz="1200" dirty="0" smtClean="0"/>
                  <a:t> </a:t>
                </a:r>
                <a:r>
                  <a:rPr lang="en-US" altLang="zh-CN" sz="1200" dirty="0" smtClean="0"/>
                  <a:t>B</a:t>
                </a:r>
                <a:r>
                  <a:rPr lang="zh-CN" altLang="en-US" sz="1200" dirty="0" smtClean="0"/>
                  <a:t> </a:t>
                </a:r>
                <a:r>
                  <a:rPr lang="en-US" altLang="zh-CN" sz="1200" dirty="0" smtClean="0"/>
                  <a:t>physics</a:t>
                </a:r>
                <a:r>
                  <a:rPr lang="zh-CN" altLang="en-US" sz="1200" dirty="0" smtClean="0"/>
                  <a:t> </a:t>
                </a:r>
                <a:r>
                  <a:rPr lang="en-US" altLang="zh-CN" sz="1200" dirty="0" smtClean="0"/>
                  <a:t>and</a:t>
                </a:r>
                <a:r>
                  <a:rPr lang="zh-CN" altLang="en-US" sz="1200" dirty="0" smtClean="0"/>
                  <a:t> </a:t>
                </a:r>
                <a:r>
                  <a:rPr lang="en-US" altLang="zh-CN" sz="1200" dirty="0" err="1" smtClean="0"/>
                  <a:t>V</a:t>
                </a:r>
                <a:r>
                  <a:rPr lang="en-US" altLang="zh-CN" sz="1200" baseline="-25000" dirty="0" err="1" smtClean="0"/>
                  <a:t>ub</a:t>
                </a:r>
                <a:r>
                  <a:rPr lang="zh-CN" altLang="en-US" sz="1200" dirty="0" smtClean="0"/>
                  <a:t> </a:t>
                </a:r>
                <a:r>
                  <a:rPr lang="en-US" altLang="zh-CN" sz="1200" dirty="0" smtClean="0"/>
                  <a:t>calculations</a:t>
                </a:r>
                <a:r>
                  <a:rPr lang="en-US" altLang="zh-CN" sz="1400" dirty="0" smtClean="0"/>
                  <a:t>.</a:t>
                </a:r>
                <a:endParaRPr lang="en-US" altLang="zh-CN" sz="1400" dirty="0"/>
              </a:p>
              <a:p>
                <a:endParaRPr lang="en-US" altLang="zh-CN" sz="1400" i="1" dirty="0" smtClean="0">
                  <a:solidFill>
                    <a:srgbClr val="FF0000"/>
                  </a:solidFill>
                  <a:latin typeface="Cambria Math" charset="0"/>
                  <a:sym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charset="0"/>
                        <a:sym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zh-CN" sz="1400" dirty="0" smtClean="0">
                    <a:solidFill>
                      <a:srgbClr val="FF0000"/>
                    </a:solidFill>
                  </a:rPr>
                  <a:t>may </a:t>
                </a:r>
                <a:r>
                  <a:rPr lang="en-US" altLang="zh-CN" sz="1400" dirty="0">
                    <a:solidFill>
                      <a:srgbClr val="FF0000"/>
                    </a:solidFill>
                  </a:rPr>
                  <a:t>provide more powerful test on internal dynamics than D/Ds does !</a:t>
                </a:r>
              </a:p>
              <a:p>
                <a:endParaRPr lang="en-US" altLang="zh-CN" sz="1400" dirty="0" smtClean="0"/>
              </a:p>
              <a:p>
                <a:r>
                  <a:rPr lang="en-US" altLang="zh-CN" sz="1400" dirty="0" err="1"/>
                  <a:t>Naïve</a:t>
                </a:r>
                <a:r>
                  <a:rPr lang="en-US" altLang="zh-CN" sz="1400" dirty="0"/>
                  <a:t> </a:t>
                </a:r>
                <a:r>
                  <a:rPr lang="en-US" altLang="zh-CN" sz="1400" dirty="0" smtClean="0"/>
                  <a:t>quark </a:t>
                </a:r>
                <a:r>
                  <a:rPr lang="en-US" altLang="zh-CN" sz="1400" dirty="0"/>
                  <a:t>model picture: a heavy quark (</a:t>
                </a:r>
                <a:r>
                  <a:rPr lang="en-US" altLang="zh-CN" sz="1400" i="1" dirty="0"/>
                  <a:t>c</a:t>
                </a:r>
                <a:r>
                  <a:rPr lang="en-US" altLang="zh-CN" sz="1400" dirty="0"/>
                  <a:t>) with an unexcited spin-zero </a:t>
                </a:r>
                <a:r>
                  <a:rPr lang="en-US" altLang="zh-CN" sz="1400" dirty="0" err="1"/>
                  <a:t>diquark</a:t>
                </a:r>
                <a:r>
                  <a:rPr lang="en-US" altLang="zh-CN" sz="1400" dirty="0"/>
                  <a:t> (</a:t>
                </a:r>
                <a:r>
                  <a:rPr lang="en-US" altLang="zh-CN" sz="1400" i="1" dirty="0" smtClean="0"/>
                  <a:t>u-d</a:t>
                </a:r>
                <a:r>
                  <a:rPr lang="en-US" altLang="zh-CN" sz="1400" dirty="0" smtClean="0"/>
                  <a:t>).</a:t>
                </a:r>
                <a:r>
                  <a:rPr lang="zh-CN" altLang="en-US" sz="1400" dirty="0" smtClean="0"/>
                  <a:t>  </a:t>
                </a:r>
                <a:r>
                  <a:rPr lang="en-US" altLang="zh-CN" sz="1400" dirty="0" err="1" smtClean="0"/>
                  <a:t>Diquark</a:t>
                </a:r>
                <a:r>
                  <a:rPr lang="en-US" altLang="zh-CN" sz="1400" dirty="0" smtClean="0"/>
                  <a:t> </a:t>
                </a:r>
                <a:r>
                  <a:rPr lang="en-US" altLang="zh-CN" sz="1400" dirty="0"/>
                  <a:t>correlation is enhanced by weak Color Magnetic Interaction with a heavy </a:t>
                </a:r>
                <a:r>
                  <a:rPr lang="en-US" altLang="zh-CN" sz="1400" dirty="0" smtClean="0"/>
                  <a:t>quark(HQET).</a:t>
                </a:r>
                <a:endParaRPr lang="en-US" altLang="zh-CN" sz="1400" dirty="0"/>
              </a:p>
              <a:p>
                <a:endParaRPr kumimoji="1" lang="en-US" altLang="zh-CN" sz="1400" dirty="0" smtClean="0"/>
              </a:p>
              <a:p>
                <a:endParaRPr lang="en-US" altLang="zh-CN" sz="1400" dirty="0" smtClean="0">
                  <a:sym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07504" y="985681"/>
                <a:ext cx="8712968" cy="3670499"/>
              </a:xfrm>
              <a:blipFill rotWithShape="0">
                <a:blip r:embed="rId3"/>
                <a:stretch>
                  <a:fillRect l="-210" t="-3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6"/>
          <p:cNvGrpSpPr/>
          <p:nvPr/>
        </p:nvGrpSpPr>
        <p:grpSpPr>
          <a:xfrm>
            <a:off x="6009764" y="4824988"/>
            <a:ext cx="2026726" cy="1872915"/>
            <a:chOff x="1115616" y="3634692"/>
            <a:chExt cx="2564890" cy="2286134"/>
          </a:xfrm>
        </p:grpSpPr>
        <p:grpSp>
          <p:nvGrpSpPr>
            <p:cNvPr id="9" name="グループ化 88"/>
            <p:cNvGrpSpPr/>
            <p:nvPr/>
          </p:nvGrpSpPr>
          <p:grpSpPr>
            <a:xfrm rot="1019466">
              <a:off x="1115616" y="3717032"/>
              <a:ext cx="2376298" cy="2203794"/>
              <a:chOff x="1115616" y="3717032"/>
              <a:chExt cx="2376298" cy="2203794"/>
            </a:xfrm>
          </p:grpSpPr>
          <p:sp>
            <p:nvSpPr>
              <p:cNvPr id="13" name="円/楕円 42"/>
              <p:cNvSpPr>
                <a:spLocks noChangeAspect="1"/>
              </p:cNvSpPr>
              <p:nvPr/>
            </p:nvSpPr>
            <p:spPr bwMode="auto">
              <a:xfrm>
                <a:off x="1115616" y="3717032"/>
                <a:ext cx="2376298" cy="220379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385D8A"/>
                </a:solidFill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円/楕円 43"/>
              <p:cNvSpPr>
                <a:spLocks noChangeAspect="1"/>
              </p:cNvSpPr>
              <p:nvPr/>
            </p:nvSpPr>
            <p:spPr bwMode="auto">
              <a:xfrm>
                <a:off x="1799311" y="3902060"/>
                <a:ext cx="1116505" cy="77659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385D8A"/>
                </a:solidFill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円/楕円 44"/>
              <p:cNvSpPr/>
              <p:nvPr/>
            </p:nvSpPr>
            <p:spPr bwMode="auto">
              <a:xfrm>
                <a:off x="1938823" y="4164081"/>
                <a:ext cx="285749" cy="2779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円/楕円 45"/>
              <p:cNvSpPr>
                <a:spLocks noChangeAspect="1"/>
              </p:cNvSpPr>
              <p:nvPr/>
            </p:nvSpPr>
            <p:spPr bwMode="auto">
              <a:xfrm>
                <a:off x="2056313" y="4807666"/>
                <a:ext cx="571505" cy="57995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円/楕円 56"/>
              <p:cNvSpPr/>
              <p:nvPr/>
            </p:nvSpPr>
            <p:spPr bwMode="auto">
              <a:xfrm>
                <a:off x="2461090" y="4166591"/>
                <a:ext cx="281940" cy="2855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直線コネクタ 47"/>
              <p:cNvCxnSpPr/>
              <p:nvPr/>
            </p:nvCxnSpPr>
            <p:spPr>
              <a:xfrm>
                <a:off x="2339786" y="4325495"/>
                <a:ext cx="0" cy="63367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48"/>
              <p:cNvCxnSpPr/>
              <p:nvPr/>
            </p:nvCxnSpPr>
            <p:spPr>
              <a:xfrm flipH="1">
                <a:off x="2102653" y="4293096"/>
                <a:ext cx="467558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93"/>
            <p:cNvGrpSpPr/>
            <p:nvPr/>
          </p:nvGrpSpPr>
          <p:grpSpPr>
            <a:xfrm>
              <a:off x="1786650" y="3634692"/>
              <a:ext cx="1893856" cy="2152446"/>
              <a:chOff x="1786650" y="3634692"/>
              <a:chExt cx="1893856" cy="2152446"/>
            </a:xfrm>
          </p:grpSpPr>
          <p:sp>
            <p:nvSpPr>
              <p:cNvPr id="11" name="テキスト ボックス 28"/>
              <p:cNvSpPr txBox="1"/>
              <p:nvPr/>
            </p:nvSpPr>
            <p:spPr>
              <a:xfrm>
                <a:off x="1786650" y="5148481"/>
                <a:ext cx="434539" cy="638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/>
                  <a:t>c</a:t>
                </a:r>
                <a:endParaRPr lang="ja-JP" altLang="en-US" sz="3200" dirty="0"/>
              </a:p>
            </p:txBody>
          </p:sp>
          <p:sp>
            <p:nvSpPr>
              <p:cNvPr id="12" name="テキスト ボックス 40"/>
              <p:cNvSpPr txBox="1"/>
              <p:nvPr/>
            </p:nvSpPr>
            <p:spPr>
              <a:xfrm rot="1061392">
                <a:off x="2037745" y="3634692"/>
                <a:ext cx="1642761" cy="63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u</a:t>
                </a:r>
                <a:r>
                  <a:rPr lang="en-US" altLang="ja-JP" sz="2800" dirty="0" smtClean="0"/>
                  <a:t> </a:t>
                </a:r>
                <a:r>
                  <a:rPr lang="zh-CN" altLang="en-US" sz="2800" dirty="0" smtClean="0"/>
                  <a:t> </a:t>
                </a:r>
                <a:r>
                  <a:rPr lang="en-US" altLang="ja-JP" sz="2800" dirty="0" smtClean="0"/>
                  <a:t> 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smtClean="0"/>
                  <a:t>d</a:t>
                </a:r>
                <a:endParaRPr lang="ja-JP" altLang="en-US" sz="2800" dirty="0"/>
              </a:p>
            </p:txBody>
          </p:sp>
        </p:grpSp>
      </p:grpSp>
      <p:grpSp>
        <p:nvGrpSpPr>
          <p:cNvPr id="22" name="グループ化 9"/>
          <p:cNvGrpSpPr/>
          <p:nvPr/>
        </p:nvGrpSpPr>
        <p:grpSpPr>
          <a:xfrm>
            <a:off x="3043275" y="4834196"/>
            <a:ext cx="1811963" cy="1790027"/>
            <a:chOff x="323528" y="1124984"/>
            <a:chExt cx="2160000" cy="2160000"/>
          </a:xfrm>
        </p:grpSpPr>
        <p:grpSp>
          <p:nvGrpSpPr>
            <p:cNvPr id="23" name="グループ化 34"/>
            <p:cNvGrpSpPr/>
            <p:nvPr/>
          </p:nvGrpSpPr>
          <p:grpSpPr>
            <a:xfrm>
              <a:off x="323528" y="1124984"/>
              <a:ext cx="2160000" cy="2160000"/>
              <a:chOff x="1068963" y="2255575"/>
              <a:chExt cx="2700001" cy="2700001"/>
            </a:xfrm>
          </p:grpSpPr>
          <p:grpSp>
            <p:nvGrpSpPr>
              <p:cNvPr id="27" name="グループ化 96"/>
              <p:cNvGrpSpPr>
                <a:grpSpLocks noChangeAspect="1"/>
              </p:cNvGrpSpPr>
              <p:nvPr/>
            </p:nvGrpSpPr>
            <p:grpSpPr bwMode="auto">
              <a:xfrm>
                <a:off x="1068963" y="2255575"/>
                <a:ext cx="2700001" cy="2700001"/>
                <a:chOff x="5596917" y="406769"/>
                <a:chExt cx="2700019" cy="2699040"/>
              </a:xfrm>
            </p:grpSpPr>
            <p:sp>
              <p:nvSpPr>
                <p:cNvPr id="30" name="円/楕円 31"/>
                <p:cNvSpPr>
                  <a:spLocks/>
                </p:cNvSpPr>
                <p:nvPr/>
              </p:nvSpPr>
              <p:spPr>
                <a:xfrm>
                  <a:off x="5596917" y="406769"/>
                  <a:ext cx="2700019" cy="2699040"/>
                </a:xfrm>
                <a:prstGeom prst="ellipse">
                  <a:avLst/>
                </a:prstGeom>
                <a:solidFill>
                  <a:srgbClr val="ED7D31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>
                  <a:softEdge rad="317500"/>
                </a:effectLst>
              </p:spPr>
              <p:txBody>
                <a:bodyPr anchor="ctr"/>
                <a:lstStyle/>
                <a:p>
                  <a:pPr marL="0" marR="0" lvl="0" indent="0" algn="ctr" defTabSz="58414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31" name="円/楕円 32"/>
                <p:cNvSpPr/>
                <p:nvPr/>
              </p:nvSpPr>
              <p:spPr>
                <a:xfrm>
                  <a:off x="6510526" y="1147883"/>
                  <a:ext cx="357189" cy="347305"/>
                </a:xfrm>
                <a:prstGeom prst="ellipse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txBody>
                <a:bodyPr anchor="ctr"/>
                <a:lstStyle/>
                <a:p>
                  <a:pPr marL="0" marR="0" lvl="0" indent="0" algn="ctr" defTabSz="58414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32" name="円/楕円 10"/>
                <p:cNvSpPr/>
                <p:nvPr/>
              </p:nvSpPr>
              <p:spPr>
                <a:xfrm>
                  <a:off x="6651690" y="2011672"/>
                  <a:ext cx="357192" cy="362341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txBody>
                <a:bodyPr anchor="ctr"/>
                <a:lstStyle/>
                <a:p>
                  <a:pPr marL="0" marR="0" lvl="0" indent="0" algn="ctr" defTabSz="58414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33" name="円/楕円 34"/>
                <p:cNvSpPr/>
                <p:nvPr/>
              </p:nvSpPr>
              <p:spPr>
                <a:xfrm>
                  <a:off x="7371775" y="1435813"/>
                  <a:ext cx="352427" cy="356775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>
                    <a:rot lat="0" lon="0" rev="0"/>
                  </a:lightRig>
                </a:scene3d>
                <a:sp3d prstMaterial="matte"/>
              </p:spPr>
              <p:txBody>
                <a:bodyPr anchor="ctr"/>
                <a:lstStyle/>
                <a:p>
                  <a:pPr marL="0" marR="0" lvl="0" indent="0" algn="ctr" defTabSz="58414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  <a:sym typeface="Helvetica Light"/>
                  </a:endParaRPr>
                </a:p>
              </p:txBody>
            </p:sp>
          </p:grpSp>
          <p:cxnSp>
            <p:nvCxnSpPr>
              <p:cNvPr id="28" name="直線コネクタ 29"/>
              <p:cNvCxnSpPr/>
              <p:nvPr/>
            </p:nvCxnSpPr>
            <p:spPr>
              <a:xfrm flipH="1">
                <a:off x="2276128" y="3284984"/>
                <a:ext cx="279648" cy="72008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glow rad="139700">
                  <a:srgbClr val="A5A5A5">
                    <a:satMod val="175000"/>
                    <a:alpha val="40000"/>
                  </a:srgbClr>
                </a:glow>
              </a:effectLst>
            </p:spPr>
          </p:cxnSp>
          <p:cxnSp>
            <p:nvCxnSpPr>
              <p:cNvPr id="29" name="直線コネクタ 30"/>
              <p:cNvCxnSpPr/>
              <p:nvPr/>
            </p:nvCxnSpPr>
            <p:spPr>
              <a:xfrm flipH="1" flipV="1">
                <a:off x="2123728" y="3140968"/>
                <a:ext cx="864096" cy="288032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spPr>
          </p:cxnSp>
        </p:grpSp>
        <p:sp>
          <p:nvSpPr>
            <p:cNvPr id="24" name="テキスト ボックス 25"/>
            <p:cNvSpPr txBox="1"/>
            <p:nvPr/>
          </p:nvSpPr>
          <p:spPr>
            <a:xfrm>
              <a:off x="684612" y="1334711"/>
              <a:ext cx="445624" cy="631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584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sym typeface="Helvetica Light"/>
                </a:rPr>
                <a:t>u</a:t>
              </a:r>
              <a:endParaRPr kumimoji="0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sym typeface="Helvetica Light"/>
              </a:endParaRPr>
            </a:p>
          </p:txBody>
        </p:sp>
        <p:sp>
          <p:nvSpPr>
            <p:cNvPr id="25" name="テキスト ボックス 26"/>
            <p:cNvSpPr txBox="1"/>
            <p:nvPr/>
          </p:nvSpPr>
          <p:spPr>
            <a:xfrm>
              <a:off x="1984915" y="1785074"/>
              <a:ext cx="445624" cy="631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584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sym typeface="Helvetica Light"/>
                </a:rPr>
                <a:t>d</a:t>
              </a:r>
              <a:endParaRPr kumimoji="0" lang="ja-JP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sym typeface="Helvetica Light"/>
              </a:endParaRPr>
            </a:p>
          </p:txBody>
        </p:sp>
        <p:sp>
          <p:nvSpPr>
            <p:cNvPr id="26" name="テキスト ボックス 27"/>
            <p:cNvSpPr txBox="1"/>
            <p:nvPr/>
          </p:nvSpPr>
          <p:spPr>
            <a:xfrm>
              <a:off x="979773" y="2556193"/>
              <a:ext cx="388295" cy="631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584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sym typeface="Helvetica Light"/>
                </a:rPr>
                <a:t>s</a:t>
              </a:r>
              <a:endParaRPr kumimoji="0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sym typeface="Helvetica Light"/>
              </a:endParaRPr>
            </a:p>
          </p:txBody>
        </p:sp>
      </p:grpSp>
      <p:grpSp>
        <p:nvGrpSpPr>
          <p:cNvPr id="34" name="グループ化 6"/>
          <p:cNvGrpSpPr/>
          <p:nvPr/>
        </p:nvGrpSpPr>
        <p:grpSpPr>
          <a:xfrm>
            <a:off x="25990" y="4913110"/>
            <a:ext cx="1648906" cy="1663569"/>
            <a:chOff x="1115616" y="3717032"/>
            <a:chExt cx="2376298" cy="2203794"/>
          </a:xfrm>
        </p:grpSpPr>
        <p:grpSp>
          <p:nvGrpSpPr>
            <p:cNvPr id="35" name="グループ化 88"/>
            <p:cNvGrpSpPr/>
            <p:nvPr/>
          </p:nvGrpSpPr>
          <p:grpSpPr>
            <a:xfrm rot="1019466">
              <a:off x="1115616" y="3717032"/>
              <a:ext cx="2376298" cy="2203794"/>
              <a:chOff x="1115616" y="3717032"/>
              <a:chExt cx="2376298" cy="2203794"/>
            </a:xfrm>
          </p:grpSpPr>
          <p:sp>
            <p:nvSpPr>
              <p:cNvPr id="39" name="円/楕円 42"/>
              <p:cNvSpPr>
                <a:spLocks noChangeAspect="1"/>
              </p:cNvSpPr>
              <p:nvPr/>
            </p:nvSpPr>
            <p:spPr bwMode="auto">
              <a:xfrm>
                <a:off x="1115616" y="3717032"/>
                <a:ext cx="2376298" cy="220379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385D8A"/>
                </a:solidFill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円/楕円 45"/>
              <p:cNvSpPr>
                <a:spLocks noChangeAspect="1"/>
              </p:cNvSpPr>
              <p:nvPr/>
            </p:nvSpPr>
            <p:spPr bwMode="auto">
              <a:xfrm>
                <a:off x="1937013" y="4874529"/>
                <a:ext cx="571505" cy="57995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円/楕円 56"/>
              <p:cNvSpPr/>
              <p:nvPr/>
            </p:nvSpPr>
            <p:spPr bwMode="auto">
              <a:xfrm>
                <a:off x="2316630" y="4380941"/>
                <a:ext cx="281940" cy="2522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直線コネクタ 47"/>
              <p:cNvCxnSpPr/>
              <p:nvPr/>
            </p:nvCxnSpPr>
            <p:spPr>
              <a:xfrm rot="20580534" flipH="1">
                <a:off x="2183682" y="4570074"/>
                <a:ext cx="319265" cy="45538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グループ化 93"/>
            <p:cNvGrpSpPr/>
            <p:nvPr/>
          </p:nvGrpSpPr>
          <p:grpSpPr>
            <a:xfrm>
              <a:off x="1524986" y="3924464"/>
              <a:ext cx="1492222" cy="1893042"/>
              <a:chOff x="1524986" y="3924464"/>
              <a:chExt cx="1492222" cy="1893042"/>
            </a:xfrm>
          </p:grpSpPr>
          <p:sp>
            <p:nvSpPr>
              <p:cNvPr id="37" name="テキスト ボックス 28"/>
              <p:cNvSpPr txBox="1"/>
              <p:nvPr/>
            </p:nvSpPr>
            <p:spPr>
              <a:xfrm>
                <a:off x="1524986" y="5205919"/>
                <a:ext cx="462492" cy="611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c</a:t>
                </a:r>
                <a:endParaRPr lang="ja-JP" alt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テキスト ボックス 40"/>
                  <p:cNvSpPr txBox="1"/>
                  <p:nvPr/>
                </p:nvSpPr>
                <p:spPr>
                  <a:xfrm rot="1061392">
                    <a:off x="2453070" y="3924464"/>
                    <a:ext cx="564138" cy="53930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2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d</m:t>
                              </m:r>
                            </m:e>
                          </m:acc>
                        </m:oMath>
                      </m:oMathPara>
                    </a14:m>
                    <a:endParaRPr lang="ja-JP" altLang="en-US" sz="2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8" name="テキスト ボックス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61392">
                    <a:off x="2453070" y="3924464"/>
                    <a:ext cx="564138" cy="53930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3" name="正方形/長方形 1"/>
          <p:cNvSpPr/>
          <p:nvPr/>
        </p:nvSpPr>
        <p:spPr>
          <a:xfrm>
            <a:off x="4643455" y="4958822"/>
            <a:ext cx="18696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à"/>
              <a:defRPr/>
            </a:pPr>
            <a:r>
              <a:rPr lang="en-US" altLang="ja-JP" u="sng" dirty="0" smtClean="0"/>
              <a:t>Strange baryons</a:t>
            </a:r>
            <a:r>
              <a:rPr lang="en-US" altLang="ja-JP" sz="1600" dirty="0" smtClean="0"/>
              <a:t> </a:t>
            </a:r>
            <a:r>
              <a:rPr kumimoji="1" lang="en-US" altLang="ja-JP" sz="1600" b="1" dirty="0">
                <a:solidFill>
                  <a:prstClr val="black"/>
                </a:solidFill>
              </a:rPr>
              <a:t> 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(</a:t>
            </a:r>
            <a:r>
              <a:rPr kumimoji="1" lang="en-US" altLang="ja-JP" sz="1600" b="1" dirty="0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[</a:t>
            </a:r>
            <a:r>
              <a:rPr kumimoji="1" lang="en-US" altLang="ja-JP" sz="1600" b="1" dirty="0" err="1" smtClean="0">
                <a:solidFill>
                  <a:prstClr val="black"/>
                </a:solidFill>
              </a:rPr>
              <a:t>uds</a:t>
            </a:r>
            <a:r>
              <a:rPr kumimoji="1" lang="en-US" altLang="ja-JP" sz="1600" b="1" dirty="0">
                <a:solidFill>
                  <a:prstClr val="black"/>
                </a:solidFill>
              </a:rPr>
              <a:t>])</a:t>
            </a:r>
          </a:p>
          <a:p>
            <a:pPr>
              <a:buNone/>
              <a:defRPr/>
            </a:pPr>
            <a:endParaRPr lang="en-US" altLang="ja-JP" sz="1600" dirty="0" smtClean="0"/>
          </a:p>
          <a:p>
            <a:pPr>
              <a:buNone/>
              <a:defRPr/>
            </a:pPr>
            <a:r>
              <a:rPr lang="en-US" altLang="ja-JP" sz="1600" dirty="0" smtClean="0"/>
              <a:t>m</a:t>
            </a:r>
            <a:r>
              <a:rPr lang="en-US" altLang="ja-JP" sz="1600" baseline="-25000" dirty="0" smtClean="0"/>
              <a:t>u</a:t>
            </a:r>
            <a:r>
              <a:rPr lang="en-US" altLang="ja-JP" sz="1600" dirty="0"/>
              <a:t>, m</a:t>
            </a:r>
            <a:r>
              <a:rPr lang="en-US" altLang="ja-JP" sz="1600" baseline="-25000" dirty="0"/>
              <a:t>d</a:t>
            </a:r>
            <a:r>
              <a:rPr lang="en-US" altLang="ja-JP" sz="1600" dirty="0"/>
              <a:t> ≈ m</a:t>
            </a:r>
            <a:r>
              <a:rPr lang="en-US" altLang="ja-JP" sz="1600" baseline="-25000" dirty="0"/>
              <a:t>s</a:t>
            </a:r>
            <a:r>
              <a:rPr lang="en-US" altLang="ja-JP" sz="1600" dirty="0"/>
              <a:t> </a:t>
            </a:r>
            <a:r>
              <a:rPr lang="en-US" altLang="ja-JP" sz="1600" dirty="0">
                <a:sym typeface="Wingdings" panose="05000000000000000000" pitchFamily="2" charset="2"/>
              </a:rPr>
              <a:t></a:t>
            </a:r>
            <a:r>
              <a:rPr lang="en-US" altLang="ja-JP" sz="1600" dirty="0"/>
              <a:t> </a:t>
            </a:r>
            <a:r>
              <a:rPr lang="en-US" altLang="ja-JP" sz="1600" b="1" dirty="0" smtClean="0">
                <a:solidFill>
                  <a:srgbClr val="0066FF"/>
                </a:solidFill>
              </a:rPr>
              <a:t>(qqq)  </a:t>
            </a:r>
            <a:r>
              <a:rPr lang="en-US" altLang="ja-JP" sz="1600" dirty="0"/>
              <a:t>uniform</a:t>
            </a:r>
          </a:p>
        </p:txBody>
      </p:sp>
      <p:sp>
        <p:nvSpPr>
          <p:cNvPr id="44" name="矩形 43"/>
          <p:cNvSpPr/>
          <p:nvPr/>
        </p:nvSpPr>
        <p:spPr>
          <a:xfrm>
            <a:off x="7545186" y="4867666"/>
            <a:ext cx="1652071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1" lang="en-US" altLang="ja-JP" sz="1400" u="sng" kern="1200" dirty="0">
                <a:solidFill>
                  <a:prstClr val="black"/>
                </a:solidFill>
              </a:rPr>
              <a:t>Charmed baryon </a:t>
            </a:r>
            <a:r>
              <a:rPr kumimoji="1" lang="en-US" altLang="ja-JP" sz="1400" kern="1200" dirty="0" smtClean="0">
                <a:solidFill>
                  <a:prstClr val="black"/>
                </a:solidFill>
              </a:rPr>
              <a:t>  </a:t>
            </a:r>
            <a:r>
              <a:rPr kumimoji="1" lang="en-US" altLang="ja-JP" sz="1400" kern="1200" dirty="0">
                <a:solidFill>
                  <a:prstClr val="black"/>
                </a:solidFill>
              </a:rPr>
              <a:t>(</a:t>
            </a:r>
            <a:r>
              <a:rPr kumimoji="1" lang="en-US" altLang="ja-JP" sz="1400" b="1" kern="1200" dirty="0" err="1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1400" b="1" kern="1200" baseline="-25000" dirty="0" err="1">
                <a:solidFill>
                  <a:prstClr val="black"/>
                </a:solidFill>
              </a:rPr>
              <a:t>c</a:t>
            </a:r>
            <a:r>
              <a:rPr kumimoji="1" lang="en-US" altLang="ja-JP" sz="1400" b="1" kern="1200" dirty="0">
                <a:solidFill>
                  <a:prstClr val="black"/>
                </a:solidFill>
              </a:rPr>
              <a:t>[</a:t>
            </a:r>
            <a:r>
              <a:rPr kumimoji="1" lang="en-US" altLang="ja-JP" sz="1400" b="1" kern="1200" dirty="0" err="1">
                <a:solidFill>
                  <a:prstClr val="black"/>
                </a:solidFill>
              </a:rPr>
              <a:t>ud</a:t>
            </a:r>
            <a:r>
              <a:rPr kumimoji="1" lang="en-US" altLang="ja-JP" sz="1400" b="1" kern="1200" dirty="0" err="1">
                <a:solidFill>
                  <a:srgbClr val="0066FF"/>
                </a:solidFill>
              </a:rPr>
              <a:t>c</a:t>
            </a:r>
            <a:r>
              <a:rPr kumimoji="1" lang="en-US" altLang="ja-JP" sz="1400" b="1" kern="1200" dirty="0" smtClean="0">
                <a:solidFill>
                  <a:prstClr val="black"/>
                </a:solidFill>
              </a:rPr>
              <a:t>]</a:t>
            </a:r>
            <a:r>
              <a:rPr kumimoji="1" lang="en-US" altLang="ja-JP" sz="1400" kern="1200" dirty="0" smtClean="0">
                <a:solidFill>
                  <a:prstClr val="black"/>
                </a:solidFill>
              </a:rPr>
              <a:t>)</a:t>
            </a:r>
            <a:endParaRPr kumimoji="1" lang="en-US" altLang="ja-JP" sz="1050" u="sng" kern="1200" dirty="0">
              <a:solidFill>
                <a:prstClr val="black"/>
              </a:solidFill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kern="1200" dirty="0">
                <a:solidFill>
                  <a:prstClr val="black"/>
                </a:solidFill>
              </a:rPr>
              <a:t>    </a:t>
            </a:r>
            <a:r>
              <a:rPr kumimoji="1" lang="en-US" altLang="ja-JP" sz="1200" kern="1200" dirty="0">
                <a:solidFill>
                  <a:srgbClr val="00B050"/>
                </a:solidFill>
              </a:rPr>
              <a:t> </a:t>
            </a:r>
            <a:r>
              <a:rPr kumimoji="1" lang="en-US" altLang="ja-JP" sz="1200" kern="1200" dirty="0" smtClean="0">
                <a:solidFill>
                  <a:srgbClr val="00B050"/>
                </a:solidFill>
              </a:rPr>
              <a:t> </a:t>
            </a:r>
            <a:endParaRPr kumimoji="1" lang="en-US" altLang="ja-JP" sz="1400" kern="1200" dirty="0">
              <a:solidFill>
                <a:srgbClr val="00B050"/>
              </a:solidFill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prstClr val="black"/>
                </a:solidFill>
              </a:rPr>
              <a:t>m</a:t>
            </a:r>
            <a:r>
              <a:rPr kumimoji="1" lang="en-US" altLang="ja-JP" sz="1200" kern="1200" baseline="-25000" dirty="0">
                <a:solidFill>
                  <a:prstClr val="black"/>
                </a:solidFill>
              </a:rPr>
              <a:t>u</a:t>
            </a:r>
            <a:r>
              <a:rPr kumimoji="1" lang="en-US" altLang="ja-JP" sz="1200" kern="1200" dirty="0">
                <a:solidFill>
                  <a:prstClr val="black"/>
                </a:solidFill>
              </a:rPr>
              <a:t>, m</a:t>
            </a:r>
            <a:r>
              <a:rPr kumimoji="1" lang="en-US" altLang="ja-JP" sz="1200" kern="1200" baseline="-25000" dirty="0">
                <a:solidFill>
                  <a:prstClr val="black"/>
                </a:solidFill>
              </a:rPr>
              <a:t>d</a:t>
            </a:r>
            <a:r>
              <a:rPr kumimoji="1" lang="en-US" altLang="ja-JP" sz="1200" kern="1200" dirty="0">
                <a:solidFill>
                  <a:prstClr val="black"/>
                </a:solidFill>
              </a:rPr>
              <a:t> &lt;&lt; m</a:t>
            </a:r>
            <a:r>
              <a:rPr kumimoji="1" lang="en-US" altLang="ja-JP" sz="1200" kern="1200" baseline="-25000" dirty="0">
                <a:solidFill>
                  <a:prstClr val="black"/>
                </a:solidFill>
              </a:rPr>
              <a:t>c</a:t>
            </a:r>
            <a:r>
              <a:rPr kumimoji="1" lang="en-US" altLang="ja-JP" sz="1200" kern="1200" dirty="0">
                <a:solidFill>
                  <a:prstClr val="black"/>
                </a:solidFill>
              </a:rPr>
              <a:t> </a:t>
            </a:r>
            <a:r>
              <a:rPr kumimoji="1" lang="en-US" altLang="ja-JP" sz="1200" kern="12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kumimoji="1" lang="en-US" altLang="ja-JP" sz="1200" b="1" kern="1200" dirty="0" err="1">
                <a:solidFill>
                  <a:srgbClr val="0066FF"/>
                </a:solidFill>
              </a:rPr>
              <a:t>diquark</a:t>
            </a:r>
            <a:r>
              <a:rPr kumimoji="1" lang="en-US" altLang="ja-JP" sz="1200" b="1" kern="1200" dirty="0">
                <a:solidFill>
                  <a:srgbClr val="0066FF"/>
                </a:solidFill>
              </a:rPr>
              <a:t> + quark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kern="1200" dirty="0" smtClean="0">
                <a:solidFill>
                  <a:srgbClr val="0066FF"/>
                </a:solidFill>
              </a:rPr>
              <a:t>   </a:t>
            </a:r>
            <a:r>
              <a:rPr kumimoji="1" lang="en-US" altLang="ja-JP" sz="1200" b="1" kern="1200" dirty="0">
                <a:solidFill>
                  <a:srgbClr val="0066FF"/>
                </a:solidFill>
              </a:rPr>
              <a:t>(</a:t>
            </a:r>
            <a:r>
              <a:rPr kumimoji="1" lang="en-US" altLang="ja-JP" sz="1200" b="1" kern="1200" dirty="0" err="1">
                <a:solidFill>
                  <a:srgbClr val="0066FF"/>
                </a:solidFill>
              </a:rPr>
              <a:t>qq</a:t>
            </a:r>
            <a:r>
              <a:rPr kumimoji="1" lang="en-US" altLang="ja-JP" sz="1200" b="1" kern="1200" dirty="0">
                <a:solidFill>
                  <a:srgbClr val="0066FF"/>
                </a:solidFill>
              </a:rPr>
              <a:t>)           (Q)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/>
              <p:cNvSpPr/>
              <p:nvPr/>
            </p:nvSpPr>
            <p:spPr>
              <a:xfrm>
                <a:off x="1355844" y="5054305"/>
                <a:ext cx="2017786" cy="1618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/>
                  <a:buChar char="à"/>
                  <a:defRPr/>
                </a:pPr>
                <a:r>
                  <a:rPr kumimoji="1" lang="en-US" altLang="ja-JP" sz="1600" u="sng" kern="1200" dirty="0">
                    <a:solidFill>
                      <a:prstClr val="black"/>
                    </a:solidFill>
                  </a:rPr>
                  <a:t>Charmed </a:t>
                </a:r>
                <a:r>
                  <a:rPr kumimoji="1" lang="en-US" altLang="zh-CN" sz="1600" u="sng" dirty="0" smtClean="0">
                    <a:solidFill>
                      <a:prstClr val="black"/>
                    </a:solidFill>
                  </a:rPr>
                  <a:t>meson</a:t>
                </a:r>
                <a:r>
                  <a:rPr kumimoji="1" lang="en-US" altLang="ja-JP" sz="1600" u="sng" kern="12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ja-JP" sz="1600" kern="1200" dirty="0" smtClean="0">
                    <a:solidFill>
                      <a:prstClr val="black"/>
                    </a:solidFill>
                  </a:rPr>
                  <a:t>  (</a:t>
                </a:r>
                <a:r>
                  <a:rPr kumimoji="1" lang="en-US" altLang="ja-JP" sz="1600" b="1" kern="1200" dirty="0" smtClean="0">
                    <a:solidFill>
                      <a:prstClr val="black"/>
                    </a:solidFill>
                  </a:rPr>
                  <a:t>D</a:t>
                </a:r>
                <a:r>
                  <a:rPr kumimoji="1" lang="en-US" altLang="zh-CN" sz="1600" b="1" kern="1200" baseline="30000" dirty="0" smtClean="0">
                    <a:solidFill>
                      <a:prstClr val="black"/>
                    </a:solidFill>
                  </a:rPr>
                  <a:t>+</a:t>
                </a:r>
                <a:r>
                  <a:rPr kumimoji="1" lang="en-US" altLang="ja-JP" sz="1600" b="1" kern="1200" dirty="0" smtClean="0">
                    <a:solidFill>
                      <a:prstClr val="black"/>
                    </a:solidFill>
                  </a:rPr>
                  <a:t>[</a:t>
                </a:r>
                <a:r>
                  <a:rPr kumimoji="1" lang="en-US" altLang="zh-CN" sz="1600" b="1" kern="1200" dirty="0" smtClean="0">
                    <a:solidFill>
                      <a:prstClr val="black"/>
                    </a:solidFill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600" b="1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kumimoji="1" lang="en-US" altLang="ja-JP" sz="1600" b="1" kern="1200" dirty="0" smtClean="0">
                    <a:solidFill>
                      <a:prstClr val="black"/>
                    </a:solidFill>
                  </a:rPr>
                  <a:t>]</a:t>
                </a:r>
                <a:r>
                  <a:rPr kumimoji="1" lang="en-US" altLang="ja-JP" sz="1600" kern="1200" dirty="0" smtClean="0">
                    <a:solidFill>
                      <a:prstClr val="black"/>
                    </a:solidFill>
                  </a:rPr>
                  <a:t>)</a:t>
                </a:r>
                <a:endParaRPr kumimoji="1" lang="en-US" altLang="ja-JP" sz="1100" u="sng" kern="1200" dirty="0">
                  <a:solidFill>
                    <a:prstClr val="black"/>
                  </a:solidFill>
                </a:endParaRPr>
              </a:p>
              <a:p>
                <a:pPr marL="342900" marR="0" lvl="0" indent="-342900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kern="1200" dirty="0">
                    <a:solidFill>
                      <a:prstClr val="black"/>
                    </a:solidFill>
                  </a:rPr>
                  <a:t>    </a:t>
                </a:r>
                <a:r>
                  <a:rPr kumimoji="1" lang="en-US" altLang="ja-JP" sz="1400" kern="1200" dirty="0">
                    <a:solidFill>
                      <a:srgbClr val="00B050"/>
                    </a:solidFill>
                  </a:rPr>
                  <a:t> </a:t>
                </a:r>
                <a:r>
                  <a:rPr kumimoji="1" lang="en-US" altLang="ja-JP" sz="1400" kern="1200" dirty="0" smtClean="0">
                    <a:solidFill>
                      <a:srgbClr val="00B050"/>
                    </a:solidFill>
                  </a:rPr>
                  <a:t> </a:t>
                </a:r>
                <a:endParaRPr kumimoji="1" lang="en-US" altLang="ja-JP" sz="1600" kern="1200" dirty="0">
                  <a:solidFill>
                    <a:srgbClr val="00B050"/>
                  </a:solidFill>
                </a:endParaRPr>
              </a:p>
              <a:p>
                <a:pPr marL="342900" marR="0" lvl="0" indent="-342900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kern="1200" dirty="0" smtClean="0">
                    <a:solidFill>
                      <a:prstClr val="black"/>
                    </a:solidFill>
                  </a:rPr>
                  <a:t>m</a:t>
                </a:r>
                <a:r>
                  <a:rPr kumimoji="1" lang="en-US" altLang="ja-JP" sz="1400" kern="1200" baseline="-25000" dirty="0" smtClean="0">
                    <a:solidFill>
                      <a:prstClr val="black"/>
                    </a:solidFill>
                  </a:rPr>
                  <a:t>d</a:t>
                </a:r>
                <a:r>
                  <a:rPr kumimoji="1" lang="en-US" altLang="ja-JP" sz="1400" kern="12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ja-JP" sz="1400" kern="1200" dirty="0">
                    <a:solidFill>
                      <a:prstClr val="black"/>
                    </a:solidFill>
                  </a:rPr>
                  <a:t>&lt;&lt; m</a:t>
                </a:r>
                <a:r>
                  <a:rPr kumimoji="1" lang="en-US" altLang="ja-JP" sz="1400" kern="1200" baseline="-25000" dirty="0">
                    <a:solidFill>
                      <a:prstClr val="black"/>
                    </a:solidFill>
                  </a:rPr>
                  <a:t>c</a:t>
                </a:r>
                <a:r>
                  <a:rPr kumimoji="1" lang="en-US" altLang="ja-JP" sz="1400" kern="1200" dirty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ja-JP" sz="1400" kern="1200" dirty="0" smtClean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</a:t>
                </a:r>
              </a:p>
              <a:p>
                <a:pPr marL="342900" marR="0" lvl="0" indent="-342900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kern="1200" dirty="0" smtClean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1400" b="1" kern="1200" dirty="0" smtClean="0">
                    <a:solidFill>
                      <a:srgbClr val="0066FF"/>
                    </a:solidFill>
                  </a:rPr>
                  <a:t>quark </a:t>
                </a:r>
                <a:r>
                  <a:rPr kumimoji="1" lang="en-US" altLang="ja-JP" sz="1400" b="1" kern="1200" dirty="0">
                    <a:solidFill>
                      <a:srgbClr val="0066FF"/>
                    </a:solidFill>
                  </a:rPr>
                  <a:t>+ </a:t>
                </a:r>
                <a:r>
                  <a:rPr kumimoji="1" lang="en-US" altLang="zh-CN" sz="1400" b="1" kern="1200" dirty="0" smtClean="0">
                    <a:solidFill>
                      <a:srgbClr val="0066FF"/>
                    </a:solidFill>
                  </a:rPr>
                  <a:t>heavy </a:t>
                </a:r>
                <a:r>
                  <a:rPr kumimoji="1" lang="en-US" altLang="ja-JP" sz="1400" b="1" kern="1200" dirty="0" smtClean="0">
                    <a:solidFill>
                      <a:srgbClr val="0066FF"/>
                    </a:solidFill>
                  </a:rPr>
                  <a:t>quark</a:t>
                </a:r>
                <a:endParaRPr kumimoji="1" lang="en-US" altLang="ja-JP" sz="1400" b="1" kern="1200" dirty="0">
                  <a:solidFill>
                    <a:srgbClr val="0066FF"/>
                  </a:solidFill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1" kern="1200" dirty="0" smtClean="0">
                    <a:solidFill>
                      <a:srgbClr val="0066FF"/>
                    </a:solidFill>
                  </a:rPr>
                  <a:t>  (q)               </a:t>
                </a:r>
                <a:r>
                  <a:rPr kumimoji="1" lang="en-US" altLang="ja-JP" sz="1400" b="1" kern="1200" dirty="0">
                    <a:solidFill>
                      <a:srgbClr val="0066FF"/>
                    </a:solidFill>
                  </a:rPr>
                  <a:t>(Q)</a:t>
                </a:r>
              </a:p>
            </p:txBody>
          </p:sp>
        </mc:Choice>
        <mc:Fallback xmlns=""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844" y="5054305"/>
                <a:ext cx="2017786" cy="1618456"/>
              </a:xfrm>
              <a:prstGeom prst="rect">
                <a:avLst/>
              </a:prstGeom>
              <a:blipFill rotWithShape="0">
                <a:blip r:embed="rId5"/>
                <a:stretch>
                  <a:fillRect l="-1208" t="-1128" b="-3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F29-A699-FA48-AB02-C0ED93029EA4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6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28" y="10633"/>
                <a:ext cx="7848872" cy="775089"/>
              </a:xfrm>
            </p:spPr>
            <p:txBody>
              <a:bodyPr/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weak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28" y="10633"/>
                <a:ext cx="7848872" cy="775089"/>
              </a:xfrm>
              <a:blipFill rotWithShape="0">
                <a:blip r:embed="rId2"/>
                <a:stretch>
                  <a:fillRect t="-8661" b="-29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215516" y="908719"/>
            <a:ext cx="8244916" cy="5812755"/>
          </a:xfrm>
        </p:spPr>
        <p:txBody>
          <a:bodyPr/>
          <a:lstStyle/>
          <a:p>
            <a:r>
              <a:rPr kumimoji="1" lang="en-US" altLang="zh-CN" sz="1800" dirty="0" smtClean="0"/>
              <a:t>Contrary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to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charmed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meson,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W-exchange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contribution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is</a:t>
            </a:r>
            <a:r>
              <a:rPr kumimoji="1" lang="zh-CN" altLang="en-US" sz="1800" dirty="0"/>
              <a:t> </a:t>
            </a:r>
            <a:r>
              <a:rPr kumimoji="1" lang="en-US" altLang="zh-CN" sz="1800" dirty="0" smtClean="0"/>
              <a:t>important.(No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color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suppress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and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helicity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suppress)</a:t>
            </a:r>
          </a:p>
          <a:p>
            <a:endParaRPr kumimoji="1" lang="en-US" altLang="zh-CN" sz="1800" dirty="0"/>
          </a:p>
          <a:p>
            <a:endParaRPr kumimoji="1" lang="en-US" altLang="zh-CN" sz="1800" dirty="0" smtClean="0"/>
          </a:p>
          <a:p>
            <a:endParaRPr kumimoji="1" lang="en-US" altLang="zh-CN" sz="1800" dirty="0"/>
          </a:p>
          <a:p>
            <a:endParaRPr kumimoji="1" lang="en-US" altLang="zh-CN" sz="1800" dirty="0" smtClean="0"/>
          </a:p>
          <a:p>
            <a:endParaRPr kumimoji="1" lang="en-US" altLang="zh-CN" sz="1800" dirty="0"/>
          </a:p>
          <a:p>
            <a:endParaRPr kumimoji="1" lang="en-US" altLang="zh-CN" sz="1800" dirty="0" smtClean="0"/>
          </a:p>
          <a:p>
            <a:endParaRPr kumimoji="1" lang="en-US" altLang="zh-CN" sz="1800" dirty="0"/>
          </a:p>
          <a:p>
            <a:endParaRPr kumimoji="1" lang="en-US" altLang="zh-CN" sz="1800" dirty="0" smtClean="0"/>
          </a:p>
          <a:p>
            <a:endParaRPr kumimoji="1" lang="en-US" altLang="zh-CN" sz="1800" dirty="0"/>
          </a:p>
          <a:p>
            <a:endParaRPr kumimoji="1" lang="en-US" altLang="zh-CN" sz="1800" dirty="0" smtClean="0"/>
          </a:p>
          <a:p>
            <a:endParaRPr kumimoji="1" lang="en-US" altLang="zh-CN" sz="1800" dirty="0"/>
          </a:p>
          <a:p>
            <a:endParaRPr kumimoji="1" lang="en-US" altLang="zh-CN" sz="1800" dirty="0" smtClean="0"/>
          </a:p>
          <a:p>
            <a:r>
              <a:rPr kumimoji="1" lang="en-US" altLang="zh-CN" sz="1800" dirty="0" smtClean="0"/>
              <a:t>Phenomenology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aim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at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explain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data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and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predict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important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observables.</a:t>
            </a:r>
          </a:p>
          <a:p>
            <a:r>
              <a:rPr kumimoji="1" lang="en-US" altLang="zh-CN" sz="1800" dirty="0" smtClean="0"/>
              <a:t>Calculate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what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they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can(HQET,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factorization)+parametrize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what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they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cannot+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some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non-perturbations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extracted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from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data</a:t>
            </a:r>
            <a:r>
              <a:rPr kumimoji="1" lang="en-US" altLang="zh-CN" sz="1800" dirty="0" smtClean="0">
                <a:sym typeface="Wingdings"/>
              </a:rPr>
              <a:t>=&gt;</a:t>
            </a:r>
            <a:r>
              <a:rPr kumimoji="1" lang="zh-CN" altLang="en-US" sz="1800" dirty="0" smtClean="0">
                <a:sym typeface="Wingdings"/>
              </a:rPr>
              <a:t> </a:t>
            </a:r>
            <a:r>
              <a:rPr kumimoji="1" lang="en-US" altLang="zh-CN" sz="1800" dirty="0" smtClean="0">
                <a:sym typeface="Wingdings"/>
              </a:rPr>
              <a:t>explain</a:t>
            </a:r>
            <a:r>
              <a:rPr kumimoji="1" lang="zh-CN" altLang="en-US" sz="1800" dirty="0" smtClean="0">
                <a:sym typeface="Wingdings"/>
              </a:rPr>
              <a:t> </a:t>
            </a:r>
            <a:r>
              <a:rPr kumimoji="1" lang="en-US" altLang="zh-CN" sz="1800" dirty="0" smtClean="0">
                <a:sym typeface="Wingdings"/>
              </a:rPr>
              <a:t>and</a:t>
            </a:r>
            <a:r>
              <a:rPr kumimoji="1" lang="zh-CN" altLang="en-US" sz="1800" dirty="0" smtClean="0">
                <a:sym typeface="Wingdings"/>
              </a:rPr>
              <a:t> </a:t>
            </a:r>
            <a:r>
              <a:rPr kumimoji="1" lang="en-US" altLang="zh-CN" sz="1800" dirty="0" smtClean="0">
                <a:sym typeface="Wingdings"/>
              </a:rPr>
              <a:t>predict.</a:t>
            </a:r>
            <a:endParaRPr kumimoji="1" lang="en-US" altLang="zh-CN" sz="1800" dirty="0" smtClean="0"/>
          </a:p>
          <a:p>
            <a:endParaRPr kumimoji="1" lang="en-US" altLang="zh-CN" sz="1800" dirty="0"/>
          </a:p>
          <a:p>
            <a:endParaRPr kumimoji="1" lang="en-US" altLang="zh-CN" sz="1800" dirty="0" smtClean="0"/>
          </a:p>
          <a:p>
            <a:pPr lvl="0"/>
            <a:endParaRPr kumimoji="1" lang="en-US" altLang="zh-CN" sz="1800" dirty="0" smtClean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556792"/>
            <a:ext cx="6498722" cy="3945652"/>
          </a:xfrm>
          <a:prstGeom prst="rect">
            <a:avLst/>
          </a:prstGeom>
        </p:spPr>
      </p:pic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5A8B-3E46-C048-99D0-9771AAF3FD05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8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79512" y="59271"/>
                <a:ext cx="8856984" cy="775089"/>
              </a:xfrm>
            </p:spPr>
            <p:txBody>
              <a:bodyPr/>
              <a:lstStyle/>
              <a:p>
                <a:r>
                  <a:rPr lang="en-US" altLang="zh-CN" b="0" dirty="0" smtClean="0">
                    <a:solidFill>
                      <a:srgbClr val="0033CC"/>
                    </a:solidFill>
                    <a:sym typeface="Calibri" panose="020F0502020204030204" pitchFamily="34" charset="0"/>
                  </a:rPr>
                  <a:t>BESIII data taking @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0033CC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b="0" i="0">
                            <a:solidFill>
                              <a:srgbClr val="0033CC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b="0" i="0">
                            <a:solidFill>
                              <a:srgbClr val="0033CC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b="0" i="1">
                            <a:solidFill>
                              <a:srgbClr val="0033CC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b="0" i="0">
                            <a:solidFill>
                              <a:srgbClr val="0033CC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b="0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b="0" dirty="0" smtClean="0">
                    <a:solidFill>
                      <a:srgbClr val="0000FF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zh-CN" b="0" dirty="0" smtClean="0">
                    <a:solidFill>
                      <a:srgbClr val="0000FF"/>
                    </a:solidFill>
                    <a:latin typeface="+mn-ea"/>
                    <a:ea typeface="+mn-ea"/>
                  </a:rPr>
                  <a:t>threshold</a:t>
                </a:r>
                <a:endParaRPr lang="zh-CN" altLang="en-US" b="0" dirty="0">
                  <a:solidFill>
                    <a:srgbClr val="0000FF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12" y="59271"/>
                <a:ext cx="8856984" cy="775089"/>
              </a:xfrm>
              <a:blipFill rotWithShape="0">
                <a:blip r:embed="rId2"/>
                <a:stretch>
                  <a:fillRect t="-8661" b="-29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  <p:graphicFrame>
        <p:nvGraphicFramePr>
          <p:cNvPr id="11" name="Table 206"/>
          <p:cNvGraphicFramePr/>
          <p:nvPr>
            <p:extLst>
              <p:ext uri="{D42A27DB-BD31-4B8C-83A1-F6EECF244321}">
                <p14:modId xmlns:p14="http://schemas.microsoft.com/office/powerpoint/2010/main" val="1128916925"/>
              </p:ext>
            </p:extLst>
          </p:nvPr>
        </p:nvGraphicFramePr>
        <p:xfrm>
          <a:off x="4932040" y="4123667"/>
          <a:ext cx="3807263" cy="2465295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967333"/>
                <a:gridCol w="1839930"/>
              </a:tblGrid>
              <a:tr h="493059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E</a:t>
                      </a:r>
                      <a:r>
                        <a:rPr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nergy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sym typeface="Helvetica Light"/>
                        </a:rPr>
                        <a:t>GeV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)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800" b="1" dirty="0" err="1">
                          <a:solidFill>
                            <a:schemeClr val="tx1"/>
                          </a:solidFill>
                          <a:sym typeface="Helvetica Light"/>
                        </a:rPr>
                        <a:t>lum</a:t>
                      </a:r>
                      <a:r>
                        <a:rPr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.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(</a:t>
                      </a:r>
                      <a:r>
                        <a:rPr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pb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-1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)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  <a:tr h="493059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sym typeface="Helvetica Light"/>
                        </a:rPr>
                        <a:t>4.575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  <a:sym typeface="Helvetica Light"/>
                        </a:rPr>
                        <a:t>47.67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  <a:tr h="493059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sym typeface="Helvetica Light"/>
                        </a:rPr>
                        <a:t>4.580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8.5</a:t>
                      </a: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4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  <a:tr h="493059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800" b="1">
                          <a:solidFill>
                            <a:schemeClr val="tx1"/>
                          </a:solidFill>
                          <a:sym typeface="Helvetica Light"/>
                        </a:rPr>
                        <a:t>4.590</a:t>
                      </a:r>
                      <a:endParaRPr sz="1800" b="1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8.1</a:t>
                      </a: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6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  <a:tr h="493059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4.</a:t>
                      </a: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600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56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7</a:t>
                      </a: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sym typeface="Helvetica Light"/>
                        </a:rPr>
                        <a:t>.93</a:t>
                      </a:r>
                      <a:endParaRPr sz="18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hape 205"/>
              <p:cNvSpPr/>
              <p:nvPr/>
            </p:nvSpPr>
            <p:spPr>
              <a:xfrm>
                <a:off x="323528" y="892897"/>
                <a:ext cx="4404206" cy="5612110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anchor="ctr">
                <a:spAutoFit/>
              </a:bodyPr>
              <a:lstStyle/>
              <a:p>
                <a:pPr marL="342900" indent="-342900">
                  <a:spcBef>
                    <a:spcPts val="2953"/>
                  </a:spcBef>
                  <a:buFont typeface="Arial" panose="020B0604020202020204" pitchFamily="34" charset="0"/>
                  <a:buChar char="•"/>
                  <a:defRPr sz="1800"/>
                </a:pPr>
                <a:r>
                  <a:rPr sz="2000" b="1" dirty="0">
                    <a:solidFill>
                      <a:srgbClr val="0000FF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In 2014, BESIII took data above Λ</a:t>
                </a:r>
                <a:r>
                  <a:rPr sz="2000" b="1" baseline="-25000" dirty="0">
                    <a:solidFill>
                      <a:srgbClr val="0000FF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c</a:t>
                </a:r>
                <a:r>
                  <a:rPr sz="2000" b="1" dirty="0">
                    <a:solidFill>
                      <a:srgbClr val="0000FF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pair threshold and run machine at 4.6GeV </a:t>
                </a:r>
                <a:r>
                  <a:rPr lang="en-US" sz="2000" b="1" dirty="0">
                    <a:solidFill>
                      <a:srgbClr val="0000FF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with excellent </a:t>
                </a:r>
                <a:r>
                  <a:rPr lang="en-US" altLang="zh-CN" sz="2000" b="1" dirty="0" smtClean="0">
                    <a:solidFill>
                      <a:srgbClr val="0000FF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p</a:t>
                </a:r>
                <a:r>
                  <a:rPr sz="2000" b="1" dirty="0" smtClean="0">
                    <a:solidFill>
                      <a:srgbClr val="0000FF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erformance!</a:t>
                </a:r>
                <a:endParaRPr lang="en-US" sz="2000" b="1" dirty="0" smtClean="0">
                  <a:solidFill>
                    <a:srgbClr val="0000FF"/>
                  </a:solidFill>
                  <a:ea typeface="Helvetica"/>
                  <a:cs typeface="Helvetica" panose="020B0604020202020204" pitchFamily="34" charset="0"/>
                  <a:sym typeface="Helvetica"/>
                </a:endParaRPr>
              </a:p>
              <a:p>
                <a:pPr marL="342900" indent="-342900">
                  <a:spcBef>
                    <a:spcPts val="2953"/>
                  </a:spcBef>
                  <a:buFont typeface="Arial" panose="020B0604020202020204" pitchFamily="34" charset="0"/>
                  <a:buChar char="•"/>
                  <a:defRPr sz="1800"/>
                </a:pP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Measurement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using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the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threshold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pair-productions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via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err="1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e</a:t>
                </a:r>
                <a:r>
                  <a:rPr lang="en-US" altLang="zh-CN" sz="2000" b="1" baseline="30000" dirty="0" err="1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+</a:t>
                </a:r>
                <a:r>
                  <a:rPr lang="en-US" altLang="zh-CN" sz="2000" b="1" dirty="0" err="1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e</a:t>
                </a:r>
                <a:r>
                  <a:rPr lang="en-US" altLang="zh-CN" sz="2000" b="1" baseline="30000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-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annihilations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is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unique: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the</a:t>
                </a:r>
                <a:r>
                  <a:rPr lang="zh-CN" altLang="en-US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most</a:t>
                </a:r>
                <a:r>
                  <a:rPr lang="zh-CN" altLang="en-US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simple</a:t>
                </a:r>
                <a:r>
                  <a:rPr lang="zh-CN" altLang="en-US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and</a:t>
                </a:r>
                <a:r>
                  <a:rPr lang="zh-CN" altLang="en-US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 </a:t>
                </a:r>
                <a:r>
                  <a:rPr lang="en-US" altLang="zh-CN" sz="2000" b="1" i="1" u="sng" dirty="0" smtClean="0">
                    <a:solidFill>
                      <a:srgbClr val="FF0000"/>
                    </a:solidFill>
                    <a:ea typeface="Helvetica"/>
                    <a:cs typeface="Helvetica" panose="020B0604020202020204" pitchFamily="34" charset="0"/>
                    <a:sym typeface="Helvetica"/>
                  </a:rPr>
                  <a:t>straightforward.</a:t>
                </a:r>
              </a:p>
              <a:p>
                <a:pPr marL="342900" indent="-342900">
                  <a:spcBef>
                    <a:spcPts val="2953"/>
                  </a:spcBef>
                  <a:buFont typeface="Arial" panose="020B0604020202020204" pitchFamily="34" charset="0"/>
                  <a:buChar char="•"/>
                  <a:defRPr sz="1800"/>
                </a:pP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~106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2000" b="1" baseline="30000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pairs make sensitivity to 10</a:t>
                </a:r>
                <a:r>
                  <a:rPr lang="en-US" altLang="zh-CN" sz="2000" b="1" baseline="30000" dirty="0" smtClean="0">
                    <a:solidFill>
                      <a:srgbClr val="FF0000"/>
                    </a:solidFill>
                  </a:rPr>
                  <a:t>-3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.</a:t>
                </a:r>
                <a:endParaRPr lang="en-US" altLang="zh-CN" sz="20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spcBef>
                    <a:spcPts val="2953"/>
                  </a:spcBef>
                  <a:buFont typeface="Arial" panose="020B0604020202020204" pitchFamily="34" charset="0"/>
                  <a:buChar char="•"/>
                  <a:defRPr sz="1800"/>
                </a:pP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First time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to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systematically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study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 at threshold.</a:t>
                </a:r>
              </a:p>
              <a:p>
                <a:pPr marL="342900" indent="-342900">
                  <a:spcBef>
                    <a:spcPts val="2953"/>
                  </a:spcBef>
                  <a:buFont typeface="Arial" panose="020B0604020202020204" pitchFamily="34" charset="0"/>
                  <a:buChar char="•"/>
                  <a:defRPr sz="1800"/>
                </a:pP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Collect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more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data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are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in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the</a:t>
                </a: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schedule.</a:t>
                </a:r>
                <a:endParaRPr lang="en-US" altLang="zh-CN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Shape 2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892897"/>
                <a:ext cx="4404206" cy="5612110"/>
              </a:xfrm>
              <a:prstGeom prst="rect">
                <a:avLst/>
              </a:prstGeom>
              <a:blipFill rotWithShape="0">
                <a:blip r:embed="rId3"/>
                <a:stretch>
                  <a:fillRect l="-2490" t="-217" r="-968" b="-162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6.png" descr="D:\xiaorui\hep\besiii\Lambda_c\belle200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2040" y="966873"/>
            <a:ext cx="3807263" cy="289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0" name="Shape 201"/>
          <p:cNvSpPr/>
          <p:nvPr/>
        </p:nvSpPr>
        <p:spPr>
          <a:xfrm>
            <a:off x="6123674" y="1118518"/>
            <a:ext cx="2336758" cy="294258"/>
          </a:xfrm>
          <a:prstGeom prst="rect">
            <a:avLst/>
          </a:prstGeom>
          <a:solidFill>
            <a:srgbClr val="FFD47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l" defTabSz="914400">
              <a:defRPr sz="22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 i="0"/>
            </a:pPr>
            <a:r>
              <a:rPr dirty="0"/>
              <a:t>PRL101 (2008) 172001</a:t>
            </a:r>
          </a:p>
        </p:txBody>
      </p:sp>
      <p:sp>
        <p:nvSpPr>
          <p:cNvPr id="14" name="Shape 203"/>
          <p:cNvSpPr/>
          <p:nvPr/>
        </p:nvSpPr>
        <p:spPr>
          <a:xfrm>
            <a:off x="7096264" y="1580445"/>
            <a:ext cx="1047472" cy="331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l" defTabSz="914400">
              <a:defRPr sz="3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dirty="0"/>
              <a:t>BELLE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CAF83-8FF5-A84F-8D0C-C85E8459D07B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5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400" y="1296803"/>
            <a:ext cx="3816424" cy="37083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Production near threshold </a:t>
            </a:r>
            <a:r>
              <a:rPr lang="en-US" altLang="zh-CN" sz="3200" dirty="0" smtClean="0"/>
              <a:t>and tag technique</a:t>
            </a:r>
            <a:endParaRPr lang="zh-CN" altLang="en-US" sz="32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24648" y="829232"/>
                <a:ext cx="6823616" cy="5984144"/>
              </a:xfrm>
              <a:noFill/>
            </p:spPr>
            <p:txBody>
              <a:bodyPr/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Cambria Math" charset="0"/>
                    <a:sym typeface="Calibri" panose="020F0502020204030204" pitchFamily="34" charset="0"/>
                  </a:rPr>
                  <a:t>E</a:t>
                </a:r>
                <a:r>
                  <a:rPr lang="en-US" altLang="zh-CN" sz="2400" baseline="-25000" dirty="0" smtClean="0">
                    <a:solidFill>
                      <a:schemeClr val="tx1"/>
                    </a:solidFill>
                    <a:latin typeface="Cambria Math" charset="0"/>
                    <a:sym typeface="Calibri" panose="020F0502020204030204" pitchFamily="34" charset="0"/>
                  </a:rPr>
                  <a:t>cms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Cambria Math" charset="0"/>
                    <a:sym typeface="Calibri" panose="020F0502020204030204" pitchFamily="34" charset="0"/>
                  </a:rPr>
                  <a:t>-2M</a:t>
                </a:r>
                <a14:m>
                  <m:oMath xmlns:m="http://schemas.openxmlformats.org/officeDocument/2006/math">
                    <m:r>
                      <a:rPr lang="zh-CN" altLang="en-US" sz="2400" i="1" baseline="-25000">
                        <a:latin typeface="Cambria Math"/>
                        <a:sym typeface="Calibri" panose="020F0502020204030204" pitchFamily="34" charset="0"/>
                      </a:rPr>
                      <m:t>𝚲</m:t>
                    </m:r>
                  </m:oMath>
                </a14:m>
                <a:r>
                  <a:rPr lang="en-US" altLang="zh-CN" sz="2400" baseline="-25000" dirty="0" smtClean="0">
                    <a:solidFill>
                      <a:schemeClr val="tx1"/>
                    </a:solidFill>
                    <a:latin typeface="Cambria Math" charset="0"/>
                    <a:sym typeface="Calibri" panose="020F0502020204030204" pitchFamily="34" charset="0"/>
                  </a:rPr>
                  <a:t>c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Cambria Math" charset="0"/>
                    <a:sym typeface="Calibri" panose="020F0502020204030204" pitchFamily="34" charset="0"/>
                  </a:rPr>
                  <a:t>=26MeV</a:t>
                </a:r>
                <a:r>
                  <a:rPr lang="zh-CN" altLang="en-US" sz="2400" dirty="0" smtClean="0">
                    <a:solidFill>
                      <a:schemeClr val="tx1"/>
                    </a:solidFill>
                    <a:latin typeface="Cambria Math" charset="0"/>
                    <a:sym typeface="Calibri" panose="020F0502020204030204" pitchFamily="34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Cambria Math" charset="0"/>
                    <a:sym typeface="Calibri" panose="020F0502020204030204" pitchFamily="34" charset="0"/>
                  </a:rPr>
                  <a:t>only!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 b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b="1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400" baseline="-5999" dirty="0" smtClean="0"/>
                  <a:t> </a:t>
                </a:r>
                <a:r>
                  <a:rPr lang="en-US" altLang="zh-CN" sz="2400" dirty="0" smtClean="0"/>
                  <a:t> </a:t>
                </a:r>
                <a:r>
                  <a:rPr lang="en-US" altLang="zh-CN" sz="2400" dirty="0"/>
                  <a:t>produced in pairs with no additional accompany </a:t>
                </a:r>
                <a:r>
                  <a:rPr lang="en-US" altLang="zh-CN" sz="2400" dirty="0" smtClean="0"/>
                  <a:t>hadrons.</a:t>
                </a:r>
                <a:endParaRPr lang="en-US" altLang="zh-CN" sz="2400" dirty="0"/>
              </a:p>
              <a:p>
                <a:pPr marL="571500" lvl="1">
                  <a:buFont typeface="Arial" pitchFamily="34" charset="0"/>
                  <a:buChar char="•"/>
                </a:pP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e</a:t>
                </a:r>
                <a:r>
                  <a:rPr lang="en-US" altLang="zh-CN" sz="2000" baseline="30000" dirty="0" smtClean="0">
                    <a:solidFill>
                      <a:srgbClr val="0000FF"/>
                    </a:solidFill>
                  </a:rPr>
                  <a:t>+</a:t>
                </a: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e</a:t>
                </a:r>
                <a:r>
                  <a:rPr lang="en-US" altLang="zh-CN" sz="2000" baseline="30000" dirty="0" smtClean="0">
                    <a:solidFill>
                      <a:srgbClr val="0000FF"/>
                    </a:solidFill>
                  </a:rPr>
                  <a:t>-</a:t>
                </a:r>
                <a:r>
                  <a:rPr lang="zh-CN" altLang="en-US" sz="2000" dirty="0" smtClean="0">
                    <a:solidFill>
                      <a:srgbClr val="0000FF"/>
                    </a:solidFill>
                  </a:rPr>
                  <a:t>→</a:t>
                </a:r>
                <a:r>
                  <a:rPr lang="en-US" altLang="zh-CN" sz="2000" dirty="0" err="1" smtClean="0">
                    <a:solidFill>
                      <a:srgbClr val="0000FF"/>
                    </a:solidFill>
                  </a:rPr>
                  <a:t>γ</a:t>
                </a:r>
                <a:r>
                  <a:rPr lang="zh-CN" altLang="en-US" sz="2000" dirty="0" smtClean="0">
                    <a:solidFill>
                      <a:srgbClr val="0000FF"/>
                    </a:solidFill>
                  </a:rPr>
                  <a:t>*→</a:t>
                </a:r>
                <a:r>
                  <a:rPr lang="en-US" altLang="zh-CN" sz="2000" dirty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000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FF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altLang="zh-CN" sz="20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zh-CN" sz="2400" dirty="0" smtClean="0"/>
                  <a:t>Clean backgrounds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and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well </a:t>
                </a:r>
                <a:r>
                  <a:rPr lang="en-US" altLang="zh-CN" sz="2400" dirty="0"/>
                  <a:t>constrained </a:t>
                </a:r>
                <a:r>
                  <a:rPr lang="en-US" altLang="zh-CN" sz="2400" dirty="0" smtClean="0"/>
                  <a:t>kinematics.</a:t>
                </a:r>
                <a:endParaRPr lang="en-US" altLang="zh-CN" sz="2400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zh-CN" sz="2400" dirty="0" smtClean="0"/>
                  <a:t>Typically,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two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ways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to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study</a:t>
                </a:r>
                <a:r>
                  <a:rPr lang="zh-CN" alt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400" i="1">
                            <a:latin typeface="Cambria Math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decays:</a:t>
                </a:r>
              </a:p>
              <a:p>
                <a:pPr marL="571500" lvl="1">
                  <a:buFont typeface="Arial" pitchFamily="34" charset="0"/>
                  <a:buChar char="•"/>
                </a:pP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Single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Tag(ST):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detect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only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one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of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the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7030A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.</a:t>
                </a:r>
                <a:endParaRPr lang="en-US" altLang="zh-CN" sz="2000" b="1" dirty="0" smtClean="0"/>
              </a:p>
              <a:p>
                <a:pPr marL="285750" lvl="1" indent="0">
                  <a:buNone/>
                </a:pPr>
                <a:r>
                  <a:rPr lang="zh-CN" altLang="en-US" sz="2000" b="1" dirty="0" smtClean="0">
                    <a:solidFill>
                      <a:srgbClr val="00B050"/>
                    </a:solidFill>
                  </a:rPr>
                  <a:t>    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=&gt;Relative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higher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backgrounds</a:t>
                </a:r>
              </a:p>
              <a:p>
                <a:pPr marL="285750" lvl="1" indent="0">
                  <a:buNone/>
                </a:pP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=&gt;Higher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efficiencies</a:t>
                </a:r>
              </a:p>
              <a:p>
                <a:pPr marL="285750" lvl="1" indent="0">
                  <a:buNone/>
                </a:pP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=&gt;Full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reconstruction</a:t>
                </a:r>
              </a:p>
              <a:p>
                <a:pPr marL="571500" lvl="1">
                  <a:buFont typeface="Arial" pitchFamily="34" charset="0"/>
                  <a:buChar char="•"/>
                </a:pP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Double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Tag(DT):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err="1" smtClean="0">
                    <a:solidFill>
                      <a:srgbClr val="7030A0"/>
                    </a:solidFill>
                  </a:rPr>
                  <a:t>detec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both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7030A0"/>
                    </a:solidFill>
                  </a:rPr>
                  <a:t>of</a:t>
                </a:r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7030A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000" b="1" dirty="0" smtClean="0">
                    <a:solidFill>
                      <a:srgbClr val="7030A0"/>
                    </a:solidFill>
                  </a:rPr>
                  <a:t> </a:t>
                </a:r>
                <a:endParaRPr lang="en-US" altLang="zh-CN" sz="2000" b="1" dirty="0"/>
              </a:p>
              <a:p>
                <a:pPr marL="285750" lvl="1" indent="0">
                  <a:buNone/>
                </a:pPr>
                <a:r>
                  <a:rPr lang="zh-CN" altLang="en-US" sz="2000" b="1" dirty="0" smtClean="0">
                    <a:solidFill>
                      <a:srgbClr val="00B050"/>
                    </a:solidFill>
                  </a:rPr>
                  <a:t>   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=&gt;Smaller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backgrounds.</a:t>
                </a:r>
                <a:b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</a:b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=&gt;Missing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technique.</a:t>
                </a:r>
              </a:p>
              <a:p>
                <a:pPr marL="285750" lvl="1" indent="0">
                  <a:buNone/>
                </a:pP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=&gt;Lower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b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efficiencies.</a:t>
                </a:r>
              </a:p>
              <a:p>
                <a:pPr marL="285750" lvl="1" indent="0">
                  <a:buNone/>
                </a:pPr>
                <a:r>
                  <a:rPr lang="zh-CN" altLang="en-US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=&gt;</a:t>
                </a:r>
                <a:r>
                  <a:rPr lang="en-US" altLang="zh-CN" sz="1800" b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Systematic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</a:t>
                </a:r>
                <a:r>
                  <a:rPr lang="en-US" altLang="zh-CN" sz="1800" b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tag side are </a:t>
                </a:r>
                <a:r>
                  <a:rPr lang="en-US" altLang="zh-CN" sz="1800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mostly </a:t>
                </a:r>
                <a:r>
                  <a:rPr lang="en-US" altLang="zh-CN" sz="1800" b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cancelled.</a:t>
                </a:r>
                <a:endParaRPr lang="zh-CN" altLang="en-US" sz="1800" b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24648" y="829232"/>
                <a:ext cx="6823616" cy="5984144"/>
              </a:xfrm>
              <a:blipFill rotWithShape="0">
                <a:blip r:embed="rId3"/>
                <a:stretch>
                  <a:fillRect l="-1161" t="-815" b="-6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CF2A-D78E-9F49-ABD0-362A7EB0EB33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0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Several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popular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variables</a:t>
            </a:r>
            <a:endParaRPr lang="zh-CN" altLang="en-US" sz="3200" b="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占位符 5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1520" y="886188"/>
                <a:ext cx="4680520" cy="4130450"/>
              </a:xfrm>
            </p:spPr>
            <p:txBody>
              <a:bodyPr/>
              <a:lstStyle/>
              <a:p>
                <a:r>
                  <a:rPr kumimoji="1" lang="zh-CN" altLang="en-US" sz="2000" dirty="0" smtClean="0">
                    <a:solidFill>
                      <a:srgbClr val="FF0000"/>
                    </a:solidFill>
                  </a:rPr>
                  <a:t>∆</a:t>
                </a:r>
                <a:r>
                  <a:rPr kumimoji="1" lang="en-US" altLang="zh-CN" sz="2000" i="1" dirty="0" smtClean="0">
                    <a:solidFill>
                      <a:srgbClr val="FF0000"/>
                    </a:solidFill>
                  </a:rPr>
                  <a:t>E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=</a:t>
                </a:r>
                <a:r>
                  <a:rPr kumimoji="1" lang="en-US" altLang="zh-CN" sz="2000" i="1" dirty="0" smtClean="0">
                    <a:solidFill>
                      <a:srgbClr val="FF0000"/>
                    </a:solidFill>
                  </a:rPr>
                  <a:t>E</a:t>
                </a:r>
                <a:r>
                  <a:rPr kumimoji="1" lang="mr-IN" altLang="zh-CN" sz="2000" baseline="-25000" dirty="0" err="1" smtClean="0">
                    <a:solidFill>
                      <a:srgbClr val="FF0000"/>
                    </a:solidFill>
                  </a:rPr>
                  <a:t>Λc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-</a:t>
                </a:r>
                <a:r>
                  <a:rPr kumimoji="1" lang="en-US" altLang="zh-CN" sz="2000" i="1" dirty="0" err="1" smtClean="0">
                    <a:solidFill>
                      <a:srgbClr val="FF0000"/>
                    </a:solidFill>
                  </a:rPr>
                  <a:t>E</a:t>
                </a:r>
                <a:r>
                  <a:rPr kumimoji="1" lang="en-US" altLang="zh-CN" sz="2000" baseline="-25000" dirty="0" err="1" smtClean="0">
                    <a:solidFill>
                      <a:srgbClr val="FF0000"/>
                    </a:solidFill>
                  </a:rPr>
                  <a:t>beam</a:t>
                </a:r>
                <a:endParaRPr kumimoji="1" lang="en-US" altLang="zh-CN" sz="2000" baseline="-25000" dirty="0" smtClean="0">
                  <a:solidFill>
                    <a:srgbClr val="FF0000"/>
                  </a:solidFill>
                </a:endParaRPr>
              </a:p>
              <a:p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Beam-Constrained-Mass;</a:t>
                </a:r>
                <a:r>
                  <a:rPr kumimoji="1" lang="zh-CN" altLang="en-US" sz="2000" dirty="0" smtClean="0">
                    <a:solidFill>
                      <a:srgbClr val="FF0000"/>
                    </a:solidFill>
                  </a:rPr>
                  <a:t>  </a:t>
                </a:r>
                <a:r>
                  <a:rPr kumimoji="1" lang="en-US" altLang="zh-CN" sz="2000" i="1" dirty="0" smtClean="0">
                    <a:solidFill>
                      <a:srgbClr val="FF0000"/>
                    </a:solidFill>
                  </a:rPr>
                  <a:t>M</a:t>
                </a:r>
                <a:r>
                  <a:rPr kumimoji="1" lang="en-US" altLang="zh-CN" sz="2000" baseline="-25000" dirty="0" smtClean="0">
                    <a:solidFill>
                      <a:srgbClr val="FF0000"/>
                    </a:solidFill>
                  </a:rPr>
                  <a:t>BC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0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kumimoji="1" lang="en-US" altLang="zh-CN" sz="20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𝑬</m:t>
                            </m:r>
                          </m:e>
                          <m:sub>
                            <m:r>
                              <a:rPr kumimoji="1" lang="en-US" altLang="zh-CN" sz="2000" b="1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𝐛𝐞𝐚𝐦</m:t>
                            </m:r>
                          </m:sub>
                          <m:sup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bSup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−|</m:t>
                        </m:r>
                        <m:acc>
                          <m:accPr>
                            <m:chr m:val="⃗"/>
                            <m:ctrlPr>
                              <a:rPr kumimoji="1" lang="en-US" altLang="zh-CN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𝒑</m:t>
                            </m:r>
                          </m:e>
                        </m:acc>
                        <m:r>
                          <a:rPr kumimoji="1" lang="en-US" altLang="zh-CN" sz="2000" baseline="-25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𝚲</m:t>
                        </m:r>
                        <m:r>
                          <a:rPr kumimoji="1" lang="en-US" altLang="zh-CN" sz="2000" baseline="-25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𝐜</m:t>
                        </m:r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kumimoji="1" lang="en-US" altLang="zh-CN" sz="2000" b="1" i="1" baseline="3000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</m:rad>
                  </m:oMath>
                </a14:m>
                <a:endParaRPr kumimoji="1" lang="en-US" altLang="zh-CN" sz="2000" baseline="30000" dirty="0" smtClean="0"/>
              </a:p>
              <a:p>
                <a:endParaRPr kumimoji="1" lang="en-US" altLang="zh-CN" sz="2000" baseline="30000" dirty="0"/>
              </a:p>
              <a:p>
                <a:r>
                  <a:rPr kumimoji="1" lang="en-US" altLang="zh-CN" sz="2000" i="1" dirty="0" err="1" smtClean="0"/>
                  <a:t>E</a:t>
                </a:r>
                <a:r>
                  <a:rPr kumimoji="1" lang="en-US" altLang="zh-CN" sz="2000" baseline="-25000" dirty="0" err="1" smtClean="0"/>
                  <a:t>miss</a:t>
                </a:r>
                <a:r>
                  <a:rPr kumimoji="1" lang="en-US" altLang="zh-CN" sz="2000" dirty="0" smtClean="0"/>
                  <a:t>=</a:t>
                </a:r>
                <a:r>
                  <a:rPr kumimoji="1" lang="en-US" altLang="zh-CN" sz="2000" i="1" dirty="0" err="1" smtClean="0"/>
                  <a:t>E</a:t>
                </a:r>
                <a:r>
                  <a:rPr kumimoji="1" lang="en-US" altLang="zh-CN" sz="2000" baseline="-25000" dirty="0" err="1" smtClean="0"/>
                  <a:t>beam</a:t>
                </a:r>
                <a:r>
                  <a:rPr kumimoji="1" lang="en-US" altLang="zh-CN" sz="2000" dirty="0" smtClean="0"/>
                  <a:t>-</a:t>
                </a:r>
                <a:r>
                  <a:rPr kumimoji="1" lang="en-US" altLang="zh-CN" sz="2000" i="1" dirty="0" smtClean="0"/>
                  <a:t>E</a:t>
                </a:r>
                <a:r>
                  <a:rPr kumimoji="1" lang="en-US" altLang="zh-CN" sz="2000" baseline="-25000" dirty="0" smtClean="0"/>
                  <a:t>h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kumimoji="1" lang="en-US" altLang="zh-CN" sz="2000" b="1" i="0" baseline="-25000" smtClean="0">
                        <a:latin typeface="Cambria Math" charset="0"/>
                      </a:rPr>
                      <m:t>𝐦𝐢𝐬𝐬</m:t>
                    </m:r>
                  </m:oMath>
                </a14:m>
                <a:r>
                  <a:rPr kumimoji="1" lang="en-US" altLang="zh-CN" sz="2000" b="0" dirty="0" smtClean="0"/>
                  <a:t>=</a:t>
                </a:r>
                <a:r>
                  <a:rPr kumimoji="1" lang="en-US" altLang="zh-CN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kumimoji="1" lang="en-US" altLang="zh-CN" sz="2000" baseline="-25000">
                        <a:latin typeface="Cambria Math" charset="0"/>
                      </a:rPr>
                      <m:t>𝚲</m:t>
                    </m:r>
                    <m:r>
                      <a:rPr kumimoji="1" lang="en-US" altLang="zh-CN" sz="2000" baseline="-25000">
                        <a:latin typeface="Cambria Math" charset="0"/>
                      </a:rPr>
                      <m:t>𝐜</m:t>
                    </m:r>
                  </m:oMath>
                </a14:m>
                <a:r>
                  <a:rPr kumimoji="1" lang="en-US" altLang="zh-CN" sz="2000" b="0" dirty="0" smtClean="0"/>
                  <a:t>-</a:t>
                </a:r>
                <a:r>
                  <a:rPr kumimoji="1" lang="en-US" altLang="zh-CN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kumimoji="1" lang="en-US" altLang="zh-CN" sz="2000" baseline="-25000">
                        <a:latin typeface="Cambria Math" charset="0"/>
                      </a:rPr>
                      <m:t>𝐡</m:t>
                    </m:r>
                  </m:oMath>
                </a14:m>
                <a:endParaRPr kumimoji="1" lang="en-US" altLang="zh-CN" sz="2000" b="0" dirty="0" smtClean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kumimoji="1" lang="en-US" altLang="zh-CN" sz="2000" baseline="-25000">
                        <a:latin typeface="Cambria Math" charset="0"/>
                      </a:rPr>
                      <m:t>𝚲</m:t>
                    </m:r>
                    <m:r>
                      <a:rPr kumimoji="1" lang="en-US" altLang="zh-CN" sz="2000" baseline="-25000">
                        <a:latin typeface="Cambria Math" charset="0"/>
                      </a:rPr>
                      <m:t>𝐜</m:t>
                    </m:r>
                  </m:oMath>
                </a14:m>
                <a:r>
                  <a:rPr kumimoji="1" lang="en-US" altLang="zh-CN" sz="2000" dirty="0" smtClean="0"/>
                  <a:t>=</a:t>
                </a:r>
                <a:r>
                  <a:rPr kumimoji="1" lang="zh-CN" altLang="en-US" sz="2000" dirty="0" smtClean="0"/>
                  <a:t> </a:t>
                </a:r>
                <a:r>
                  <a:rPr kumimoji="1" lang="en-US" altLang="zh-CN" sz="2000" dirty="0" smtClean="0"/>
                  <a:t>-</a:t>
                </a:r>
                <a:r>
                  <a:rPr kumimoji="1" lang="en-US" altLang="zh-CN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kumimoji="1" lang="en-US" altLang="zh-CN" sz="2000" b="1" i="0" baseline="-25000" smtClean="0">
                        <a:latin typeface="Cambria Math" charset="0"/>
                      </a:rPr>
                      <m:t>𝐭𝐚𝐠</m:t>
                    </m:r>
                  </m:oMath>
                </a14:m>
                <a:r>
                  <a:rPr kumimoji="1" lang="zh-CN" altLang="en-US" sz="2000" dirty="0" smtClean="0"/>
                  <a:t>・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kumimoji="1" lang="en-US" altLang="zh-CN" sz="2000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i="1">
                                <a:latin typeface="Cambria Math" charset="0"/>
                              </a:rPr>
                              <m:t>𝑬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000" i="0">
                                <a:latin typeface="Cambria Math" charset="0"/>
                              </a:rPr>
                              <m:t>beam</m:t>
                            </m:r>
                          </m:sub>
                          <m:sup>
                            <m:r>
                              <a:rPr kumimoji="1" lang="en-US" altLang="zh-CN" sz="2000" i="1">
                                <a:latin typeface="Cambria Math" charset="0"/>
                              </a:rPr>
                              <m:t>𝟐</m:t>
                            </m:r>
                          </m:sup>
                        </m:sSubSup>
                        <m:r>
                          <a:rPr kumimoji="1" lang="en-US" altLang="zh-CN" sz="2000" i="1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zh-CN" sz="20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 smtClean="0">
                                <a:latin typeface="Cambria Math" charset="0"/>
                              </a:rPr>
                              <m:t>𝒎</m:t>
                            </m:r>
                          </m:e>
                          <m:sub>
                            <m:r>
                              <a:rPr kumimoji="1" lang="en-US" altLang="zh-CN" sz="2000" baseline="-25000">
                                <a:latin typeface="Cambria Math" charset="0"/>
                              </a:rPr>
                              <m:t>𝚲</m:t>
                            </m:r>
                            <m:r>
                              <a:rPr kumimoji="1" lang="en-US" altLang="zh-CN" sz="2000" baseline="-25000">
                                <a:latin typeface="Cambria Math" charset="0"/>
                              </a:rPr>
                              <m:t>𝐜</m:t>
                            </m:r>
                          </m:sub>
                          <m:sup>
                            <m:r>
                              <a:rPr kumimoji="1" lang="en-US" altLang="zh-CN" sz="2000" b="1" i="1" smtClean="0">
                                <a:latin typeface="Cambria Math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endParaRPr kumimoji="1" lang="en-US" altLang="zh-CN" sz="2000" dirty="0" smtClean="0"/>
              </a:p>
              <a:p>
                <a:r>
                  <a:rPr kumimoji="1" lang="en-US" altLang="zh-CN" sz="2000" i="1" dirty="0" smtClean="0">
                    <a:solidFill>
                      <a:srgbClr val="FF0000"/>
                    </a:solidFill>
                  </a:rPr>
                  <a:t>U</a:t>
                </a:r>
                <a:r>
                  <a:rPr kumimoji="1" lang="en-US" altLang="zh-CN" sz="2000" baseline="-25000" dirty="0" err="1" smtClean="0">
                    <a:solidFill>
                      <a:srgbClr val="FF0000"/>
                    </a:solidFill>
                  </a:rPr>
                  <a:t>miss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=</a:t>
                </a:r>
                <a:r>
                  <a:rPr kumimoji="1" lang="en-US" altLang="zh-CN" sz="2000" i="1" dirty="0" err="1" smtClean="0">
                    <a:solidFill>
                      <a:srgbClr val="FF0000"/>
                    </a:solidFill>
                  </a:rPr>
                  <a:t>E</a:t>
                </a:r>
                <a:r>
                  <a:rPr kumimoji="1" lang="en-US" altLang="zh-CN" sz="2000" baseline="-25000" dirty="0" err="1" smtClean="0">
                    <a:solidFill>
                      <a:srgbClr val="FF0000"/>
                    </a:solidFill>
                  </a:rPr>
                  <a:t>miss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-|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kumimoji="1" lang="en-US" altLang="zh-CN" sz="2000" baseline="-25000">
                        <a:solidFill>
                          <a:srgbClr val="FF0000"/>
                        </a:solidFill>
                        <a:latin typeface="Cambria Math" charset="0"/>
                      </a:rPr>
                      <m:t>𝐦𝐢𝐬𝐬</m:t>
                    </m:r>
                    <m:r>
                      <a:rPr kumimoji="1" lang="en-US" altLang="zh-CN" sz="2000" i="1" baseline="-2500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|</a:t>
                </a:r>
              </a:p>
              <a:p>
                <a:r>
                  <a:rPr kumimoji="1" lang="en-US" altLang="zh-CN" sz="2000" i="1" dirty="0" err="1" smtClean="0">
                    <a:solidFill>
                      <a:srgbClr val="FF0000"/>
                    </a:solidFill>
                  </a:rPr>
                  <a:t>M</a:t>
                </a:r>
                <a:r>
                  <a:rPr kumimoji="1" lang="en-US" altLang="zh-CN" sz="2000" baseline="-25000" dirty="0" err="1" smtClean="0">
                    <a:solidFill>
                      <a:srgbClr val="FF0000"/>
                    </a:solidFill>
                  </a:rPr>
                  <a:t>miss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𝑬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000" i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m</m:t>
                            </m:r>
                            <m:r>
                              <a:rPr kumimoji="1" lang="en-US" altLang="zh-CN" sz="2000" b="1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𝐢𝐬𝐬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sup>
                        </m:sSubSup>
                        <m:r>
                          <a:rPr kumimoji="1"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−|</m:t>
                        </m:r>
                        <m:acc>
                          <m:accPr>
                            <m:chr m:val="⃗"/>
                            <m:ctrlPr>
                              <a:rPr kumimoji="1" lang="en-US" altLang="zh-CN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𝒑</m:t>
                            </m:r>
                          </m:e>
                        </m:acc>
                        <m:r>
                          <a:rPr kumimoji="1" lang="en-US" altLang="zh-CN" sz="2000" b="1" i="0" baseline="-2500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𝐦𝐢𝐬𝐬</m:t>
                        </m:r>
                        <m:r>
                          <a:rPr kumimoji="1"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kumimoji="1" lang="en-US" altLang="zh-CN" sz="2000" i="1" baseline="30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</m:rad>
                  </m:oMath>
                </a14:m>
                <a:endParaRPr kumimoji="1"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占位符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1520" y="886188"/>
                <a:ext cx="4680520" cy="4130450"/>
              </a:xfrm>
              <a:blipFill rotWithShape="0">
                <a:blip r:embed="rId2"/>
                <a:stretch>
                  <a:fillRect l="-1172" t="-737" b="-13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51520" y="5075189"/>
                <a:ext cx="7848872" cy="1500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baseline="-25000" dirty="0" smtClean="0"/>
                  <a:t>tag</a:t>
                </a:r>
                <a:r>
                  <a:rPr lang="en-US" altLang="zh-CN" dirty="0" smtClean="0"/>
                  <a:t> </a:t>
                </a:r>
                <a:r>
                  <a:rPr lang="en-US" altLang="zh-CN" dirty="0"/>
                  <a:t>is the direction of the momentum of the singly tagged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/>
                    </m:sSubSup>
                  </m:oMath>
                </a14:m>
                <a:r>
                  <a:rPr lang="en-US" altLang="zh-CN" dirty="0" smtClean="0"/>
                  <a:t>.</a:t>
                </a:r>
              </a:p>
              <a:p>
                <a:endParaRPr lang="en-US" altLang="zh-CN" dirty="0" smtClean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i="1" dirty="0" smtClean="0"/>
                  <a:t>E</a:t>
                </a:r>
                <a:r>
                  <a:rPr lang="en-US" altLang="zh-CN" baseline="-25000" dirty="0" smtClean="0"/>
                  <a:t>h</a:t>
                </a:r>
                <a:r>
                  <a:rPr lang="en-US" altLang="zh-CN" dirty="0" smtClean="0"/>
                  <a:t>(</a:t>
                </a:r>
                <a:r>
                  <a:rPr lang="en-US" altLang="zh-CN" i="1" dirty="0" err="1" smtClean="0"/>
                  <a:t>p</a:t>
                </a:r>
                <a:r>
                  <a:rPr lang="en-US" altLang="zh-CN" baseline="-25000" dirty="0" err="1" smtClean="0"/>
                  <a:t>h</a:t>
                </a:r>
                <a:r>
                  <a:rPr lang="en-US" altLang="zh-CN" dirty="0" smtClean="0"/>
                  <a:t>) are the energy(momentum)  of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h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which are measured in e</a:t>
                </a:r>
                <a:r>
                  <a:rPr lang="en-US" altLang="zh-CN" baseline="30000" dirty="0" smtClean="0"/>
                  <a:t>+</a:t>
                </a:r>
                <a:r>
                  <a:rPr lang="en-US" altLang="zh-CN" dirty="0" smtClean="0"/>
                  <a:t>e</a:t>
                </a:r>
                <a:r>
                  <a:rPr lang="en-US" altLang="zh-CN" baseline="30000" dirty="0" smtClean="0"/>
                  <a:t>-</a:t>
                </a:r>
                <a:r>
                  <a:rPr lang="en-US" altLang="zh-CN" dirty="0" smtClean="0"/>
                  <a:t> system.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 smtClean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i="1" dirty="0" smtClean="0"/>
                  <a:t>m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baseline="-25000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baseline="-25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aseline="-25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b="0" i="0" baseline="-2500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 smtClean="0"/>
                  <a:t> is </a:t>
                </a:r>
                <a:r>
                  <a:rPr lang="en-US" altLang="zh-CN" dirty="0"/>
                  <a:t>the mass of </a:t>
                </a:r>
                <a:r>
                  <a:rPr lang="en-US" altLang="zh-CN" dirty="0" smtClean="0"/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smtClean="0"/>
                  <a:t>quoted </a:t>
                </a:r>
                <a:r>
                  <a:rPr lang="en-US" altLang="zh-CN" dirty="0"/>
                  <a:t>from the </a:t>
                </a:r>
                <a:r>
                  <a:rPr lang="en-US" altLang="zh-CN" dirty="0" smtClean="0"/>
                  <a:t>PDG.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075189"/>
                <a:ext cx="7848872" cy="1500988"/>
              </a:xfrm>
              <a:prstGeom prst="rect">
                <a:avLst/>
              </a:prstGeom>
              <a:blipFill rotWithShape="0">
                <a:blip r:embed="rId3"/>
                <a:stretch>
                  <a:fillRect l="-466" t="-813" b="-5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911" y="913773"/>
            <a:ext cx="4544953" cy="417551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656F-0BC1-9740-9B9D-7F1DC105B7AF}" type="datetime1">
              <a:rPr lang="zh-CN" altLang="en-US" smtClean="0"/>
              <a:t>2018/11/10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7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pr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_vs_楷体">
      <a:majorFont>
        <a:latin typeface="Times New Roman"/>
        <a:ea typeface="隶书"/>
        <a:cs typeface=""/>
      </a:majorFont>
      <a:minorFont>
        <a:latin typeface="Times New Roman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ipr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_vs_楷体">
      <a:majorFont>
        <a:latin typeface="Times New Roman"/>
        <a:ea typeface="隶书"/>
        <a:cs typeface=""/>
      </a:majorFont>
      <a:minorFont>
        <a:latin typeface="Times New Roman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ipr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_vs_楷体">
      <a:majorFont>
        <a:latin typeface="Times New Roman"/>
        <a:ea typeface="隶书"/>
        <a:cs typeface=""/>
      </a:majorFont>
      <a:minorFont>
        <a:latin typeface="Times New Roman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ipr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_vs_楷体">
      <a:majorFont>
        <a:latin typeface="Times New Roman"/>
        <a:ea typeface="隶书"/>
        <a:cs typeface=""/>
      </a:majorFont>
      <a:minorFont>
        <a:latin typeface="Times New Roman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lipr_简约</Template>
  <TotalTime>11767</TotalTime>
  <Words>4362</Words>
  <Application>Microsoft Macintosh PowerPoint</Application>
  <PresentationFormat>全屏显示(4:3)</PresentationFormat>
  <Paragraphs>612</Paragraphs>
  <Slides>45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45</vt:i4>
      </vt:variant>
    </vt:vector>
  </HeadingPairs>
  <TitlesOfParts>
    <vt:vector size="73" baseType="lpstr">
      <vt:lpstr>Adobe 楷体 Std R</vt:lpstr>
      <vt:lpstr>AdvTTbdb21c9e</vt:lpstr>
      <vt:lpstr>Arial Unicode MS</vt:lpstr>
      <vt:lpstr>Calibri</vt:lpstr>
      <vt:lpstr>Calibri Light</vt:lpstr>
      <vt:lpstr>Cambria Math</vt:lpstr>
      <vt:lpstr>Helvetica</vt:lpstr>
      <vt:lpstr>Helvetica Light</vt:lpstr>
      <vt:lpstr>Humnst777 BT</vt:lpstr>
      <vt:lpstr>Lao UI</vt:lpstr>
      <vt:lpstr>LingWai SC Medium</vt:lpstr>
      <vt:lpstr>Maiandra GD</vt:lpstr>
      <vt:lpstr>ＭＳ Ｐゴシック</vt:lpstr>
      <vt:lpstr>PMingLiU</vt:lpstr>
      <vt:lpstr>Sakkal Majalla</vt:lpstr>
      <vt:lpstr>Symbol</vt:lpstr>
      <vt:lpstr>Times New Roman</vt:lpstr>
      <vt:lpstr>Wingdings</vt:lpstr>
      <vt:lpstr>奰、</vt:lpstr>
      <vt:lpstr>黑体</vt:lpstr>
      <vt:lpstr>华文楷体</vt:lpstr>
      <vt:lpstr>隶书</vt:lpstr>
      <vt:lpstr>宋体</vt:lpstr>
      <vt:lpstr>Arial</vt:lpstr>
      <vt:lpstr>lipr2</vt:lpstr>
      <vt:lpstr>lipr3</vt:lpstr>
      <vt:lpstr>lipr4</vt:lpstr>
      <vt:lpstr>lipr5</vt:lpstr>
      <vt:lpstr>Λ_c^+ physics at BESIII</vt:lpstr>
      <vt:lpstr>Outline</vt:lpstr>
      <vt:lpstr>Renaissance on the charmed heavy baryon</vt:lpstr>
      <vt:lpstr>The charmed baryon family</vt:lpstr>
      <vt:lpstr>Λ_c^+: The lightest charmed baryon spectroscopy</vt:lpstr>
      <vt:lpstr>Λ_c^+ weak decays</vt:lpstr>
      <vt:lpstr>BESIII data taking @ Λ_c^+ Λ_c^- threshold</vt:lpstr>
      <vt:lpstr>Production near threshold and tag technique</vt:lpstr>
      <vt:lpstr>Several popular variables</vt:lpstr>
      <vt:lpstr>Λ_c^+ reconstruction at BESIII </vt:lpstr>
      <vt:lpstr>Results of 12 Λ_c^+ hadronic decay BFs</vt:lpstr>
      <vt:lpstr>HFLAV Fit to world BF data</vt:lpstr>
      <vt:lpstr>Experimental precision reaches of the charmed hadrons</vt:lpstr>
      <vt:lpstr>Important Input for b physics</vt:lpstr>
      <vt:lpstr>PowerPoint 演示文稿</vt:lpstr>
      <vt:lpstr>PowerPoint 演示文稿</vt:lpstr>
      <vt:lpstr>Λ_c^+ p:  test large-Nc expansion</vt:lpstr>
      <vt:lpstr>PowerPoint 演示文稿</vt:lpstr>
      <vt:lpstr>PowerPoint 演示文稿</vt:lpstr>
      <vt:lpstr>PowerPoint 演示文稿</vt:lpstr>
      <vt:lpstr>PowerPoint 演示文稿</vt:lpstr>
      <vt:lpstr>W-exchange-only process  Λ_c^+→Ξ^( (∗)0) K^+</vt:lpstr>
      <vt:lpstr>W-exchange-only process  Λ_c^+→Ξ^( (∗)0) K^+</vt:lpstr>
      <vt:lpstr>PowerPoint 演示文稿</vt:lpstr>
      <vt:lpstr>PowerPoint 演示文稿</vt:lpstr>
      <vt:lpstr>PowerPoint 演示文稿</vt:lpstr>
      <vt:lpstr>The inclusive channel Λ_c^+→Λ+X</vt:lpstr>
      <vt:lpstr>The inclusive channel Λ_c^+→Λ+X</vt:lpstr>
      <vt:lpstr>Λ_c^+→e^+ ν_e+X</vt:lpstr>
      <vt:lpstr>Why Λ_c^+Le+ne are dominated?</vt:lpstr>
      <vt:lpstr>The cross-section of baryon pair </vt:lpstr>
      <vt:lpstr>Cross-section and EMFF of  e+e-→ Λ_c^+ Λ_c^- near threshold</vt:lpstr>
      <vt:lpstr>Summary</vt:lpstr>
      <vt:lpstr>Prospect Charm Baryons data sample at BESIII</vt:lpstr>
      <vt:lpstr>Precision Prospects（1）</vt:lpstr>
      <vt:lpstr>Precision Prospects（2）</vt:lpstr>
      <vt:lpstr>Competition from Belle &amp; BelleII</vt:lpstr>
      <vt:lpstr>Energies go up to 5GeV</vt:lpstr>
      <vt:lpstr>The charmed baryon spectroscopies</vt:lpstr>
      <vt:lpstr>PowerPoint 演示文稿</vt:lpstr>
      <vt:lpstr>Ξ_c^  (usc)： 3-star particle in PDG</vt:lpstr>
      <vt:lpstr>Most of the Ξ_c^  weak decays to BP are missing in experiment.</vt:lpstr>
      <vt:lpstr>PowerPoint 演示文稿</vt:lpstr>
      <vt:lpstr>Charm-flavor-conserving weak decays</vt:lpstr>
      <vt:lpstr>Thanks 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</dc:title>
  <dc:creator>lipeirong</dc:creator>
  <cp:lastModifiedBy>Li Peirong</cp:lastModifiedBy>
  <cp:revision>890</cp:revision>
  <cp:lastPrinted>2018-11-10T00:51:04Z</cp:lastPrinted>
  <dcterms:created xsi:type="dcterms:W3CDTF">2014-11-16T02:17:52Z</dcterms:created>
  <dcterms:modified xsi:type="dcterms:W3CDTF">2018-11-10T00:51:17Z</dcterms:modified>
</cp:coreProperties>
</file>