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64" r:id="rId4"/>
    <p:sldId id="258" r:id="rId5"/>
    <p:sldId id="310" r:id="rId6"/>
    <p:sldId id="289" r:id="rId7"/>
    <p:sldId id="261" r:id="rId8"/>
    <p:sldId id="292" r:id="rId9"/>
    <p:sldId id="315" r:id="rId10"/>
    <p:sldId id="316" r:id="rId11"/>
    <p:sldId id="291" r:id="rId12"/>
    <p:sldId id="317" r:id="rId13"/>
    <p:sldId id="262" r:id="rId14"/>
    <p:sldId id="288" r:id="rId15"/>
    <p:sldId id="263" r:id="rId16"/>
    <p:sldId id="265" r:id="rId17"/>
    <p:sldId id="294" r:id="rId18"/>
    <p:sldId id="267" r:id="rId19"/>
    <p:sldId id="320" r:id="rId20"/>
    <p:sldId id="319" r:id="rId21"/>
    <p:sldId id="290" r:id="rId22"/>
    <p:sldId id="268" r:id="rId23"/>
    <p:sldId id="269" r:id="rId24"/>
    <p:sldId id="270" r:id="rId25"/>
    <p:sldId id="273" r:id="rId26"/>
    <p:sldId id="285" r:id="rId27"/>
    <p:sldId id="286" r:id="rId28"/>
    <p:sldId id="276" r:id="rId29"/>
    <p:sldId id="313" r:id="rId30"/>
    <p:sldId id="299" r:id="rId31"/>
    <p:sldId id="312" r:id="rId32"/>
    <p:sldId id="300" r:id="rId33"/>
    <p:sldId id="298" r:id="rId34"/>
    <p:sldId id="302" r:id="rId35"/>
    <p:sldId id="32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467"/>
  </p:normalViewPr>
  <p:slideViewPr>
    <p:cSldViewPr snapToGrid="0" snapToObjects="1">
      <p:cViewPr>
        <p:scale>
          <a:sx n="76" d="100"/>
          <a:sy n="76" d="100"/>
        </p:scale>
        <p:origin x="37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Relationship Id="rId2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B3923-221C-9445-9E60-1BAACE559A93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E31C9-9602-A542-B890-3472B2796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62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E31C9-9602-A542-B890-3472B2796654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01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E31C9-9602-A542-B890-3472B27966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90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E31C9-9602-A542-B890-3472B27966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70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 dependence</a:t>
            </a:r>
          </a:p>
          <a:p>
            <a:r>
              <a:rPr lang="en-US" dirty="0"/>
              <a:t>model independence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E31C9-9602-A542-B890-3472B27966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80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E31C9-9602-A542-B890-3472B27966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5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1BF7-5442-7E41-9053-00D077663DD6}" type="datetime1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51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43C21-D699-664B-997E-552BDD7DDD59}" type="datetime1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9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D89A-4822-2D44-B7B7-71FCA810C86A}" type="datetime1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5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3450A-6B6A-9C47-85D8-4467E211C6E6}" type="datetime1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3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7DA9-AEBA-0E4E-9F96-21168F5A5E7D}" type="datetime1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35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E730-29EF-7145-A3E2-8F789D191438}" type="datetime1">
              <a:rPr lang="en-US" smtClean="0"/>
              <a:t>11/10/18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5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11E1-73FF-CE4C-9D67-2175F5FC667F}" type="datetime1">
              <a:rPr lang="en-US" smtClean="0"/>
              <a:t>11/10/18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7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0156-17BC-F840-86F5-EF7A549C56AB}" type="datetime1">
              <a:rPr lang="en-US" smtClean="0"/>
              <a:t>11/10/18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21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E1FC-3D18-3945-95FB-12BE62695FBA}" type="datetime1">
              <a:rPr lang="en-US" smtClean="0"/>
              <a:t>11/10/18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0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39BC-5BB7-2C4A-8F30-AFB2D50F3D81}" type="datetime1">
              <a:rPr lang="en-US" smtClean="0"/>
              <a:t>11/10/18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8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B184-705D-7F42-A990-FC4F9FE43EE1}" type="datetime1">
              <a:rPr lang="en-US" smtClean="0"/>
              <a:t>11/10/18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7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486A8-1545-FE4E-8968-B24162EDE16D}" type="datetime1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4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0.png"/><Relationship Id="rId7" Type="http://schemas.openxmlformats.org/officeDocument/2006/relationships/image" Target="../media/image410.png"/><Relationship Id="rId8" Type="http://schemas.openxmlformats.org/officeDocument/2006/relationships/image" Target="../media/image42.png"/><Relationship Id="rId9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5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3.wmf"/><Relationship Id="rId7" Type="http://schemas.openxmlformats.org/officeDocument/2006/relationships/image" Target="../media/image5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.bin"/><Relationship Id="rId12" Type="http://schemas.openxmlformats.org/officeDocument/2006/relationships/image" Target="../media/image76.wmf"/><Relationship Id="rId13" Type="http://schemas.openxmlformats.org/officeDocument/2006/relationships/image" Target="../media/image8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8.png"/><Relationship Id="rId4" Type="http://schemas.openxmlformats.org/officeDocument/2006/relationships/image" Target="../media/image68.png"/><Relationship Id="rId5" Type="http://schemas.openxmlformats.org/officeDocument/2006/relationships/image" Target="../media/image730.png"/><Relationship Id="rId6" Type="http://schemas.openxmlformats.org/officeDocument/2006/relationships/image" Target="../media/image78.png"/><Relationship Id="rId7" Type="http://schemas.openxmlformats.org/officeDocument/2006/relationships/image" Target="../media/image740.png"/><Relationship Id="rId8" Type="http://schemas.openxmlformats.org/officeDocument/2006/relationships/image" Target="../media/image750.png"/><Relationship Id="rId9" Type="http://schemas.openxmlformats.org/officeDocument/2006/relationships/image" Target="../media/image80.png"/><Relationship Id="rId10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800.png"/><Relationship Id="rId5" Type="http://schemas.openxmlformats.org/officeDocument/2006/relationships/image" Target="../media/image810.png"/><Relationship Id="rId6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77.png"/><Relationship Id="rId5" Type="http://schemas.openxmlformats.org/officeDocument/2006/relationships/image" Target="../media/image110.png"/><Relationship Id="rId6" Type="http://schemas.openxmlformats.org/officeDocument/2006/relationships/image" Target="../media/image12.png"/><Relationship Id="rId7" Type="http://schemas.openxmlformats.org/officeDocument/2006/relationships/image" Target="../media/image130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1313497" y="1586441"/>
                <a:ext cx="9144000" cy="1470583"/>
              </a:xfrm>
            </p:spPr>
            <p:txBody>
              <a:bodyPr/>
              <a:lstStyle/>
              <a:p>
                <a:r>
                  <a:rPr lang="en-US" b="1" dirty="0"/>
                  <a:t>SCS Weak Decays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313497" y="1586441"/>
                <a:ext cx="9144000" cy="1470583"/>
              </a:xfrm>
              <a:blipFill rotWithShape="0">
                <a:blip r:embed="rId3"/>
                <a:stretch>
                  <a:fillRect b="-28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83903"/>
            <a:ext cx="9144000" cy="1373971"/>
          </a:xfrm>
        </p:spPr>
        <p:txBody>
          <a:bodyPr/>
          <a:lstStyle/>
          <a:p>
            <a:r>
              <a:rPr lang="zh-CN" altLang="en-US" sz="3600" dirty="0"/>
              <a:t>徐繁荣</a:t>
            </a:r>
            <a:endParaRPr lang="en-US" sz="3600" dirty="0"/>
          </a:p>
          <a:p>
            <a:r>
              <a:rPr lang="zh-CN" altLang="en-US" sz="3600" dirty="0"/>
              <a:t>暨南大学 </a:t>
            </a:r>
            <a:endParaRPr lang="en-US" dirty="0"/>
          </a:p>
        </p:txBody>
      </p:sp>
      <p:pic>
        <p:nvPicPr>
          <p:cNvPr id="4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497" y="88790"/>
            <a:ext cx="1529715" cy="16430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3357" y="5078627"/>
            <a:ext cx="547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 </a:t>
            </a:r>
            <a:r>
              <a:rPr lang="pt-BR" sz="3200" dirty="0" smtClean="0"/>
              <a:t>        </a:t>
            </a:r>
            <a:r>
              <a:rPr lang="pt-BR" sz="3200" b="1" dirty="0" smtClean="0"/>
              <a:t>BESIII </a:t>
            </a:r>
            <a:r>
              <a:rPr lang="pt-BR" sz="3200" dirty="0" err="1"/>
              <a:t>粲强子物理研讨会</a:t>
            </a:r>
            <a:r>
              <a:rPr lang="pt-BR" sz="32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7013" y="5663402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/>
              <a:t>武汉</a:t>
            </a:r>
            <a:r>
              <a:rPr lang="zh-CN" altLang="en-US" sz="2800" dirty="0" smtClean="0"/>
              <a:t>大学，</a:t>
            </a:r>
            <a:r>
              <a:rPr lang="en-US" sz="2800" dirty="0" smtClean="0"/>
              <a:t>2018 </a:t>
            </a:r>
            <a:r>
              <a:rPr lang="zh-CN" altLang="en-US" sz="2800" dirty="0"/>
              <a:t>年 </a:t>
            </a:r>
            <a:r>
              <a:rPr lang="en-US" altLang="zh-CN" sz="2800" dirty="0"/>
              <a:t>11</a:t>
            </a:r>
            <a:r>
              <a:rPr lang="zh-CN" altLang="en-US" sz="2800" dirty="0"/>
              <a:t>月</a:t>
            </a:r>
            <a:r>
              <a:rPr lang="en-US" altLang="zh-CN" sz="2800" dirty="0"/>
              <a:t>10</a:t>
            </a:r>
            <a:r>
              <a:rPr lang="zh-CN" altLang="en-US" sz="2800" dirty="0"/>
              <a:t>日 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" y="218497"/>
            <a:ext cx="1277792" cy="127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/>
          <a:lstStyle/>
          <a:p>
            <a:r>
              <a:rPr lang="en-US" b="0" u="sng" dirty="0" smtClean="0"/>
              <a:t>Other charmed baryon &amp; other decays</a:t>
            </a:r>
            <a:r>
              <a:rPr lang="en-US" u="sng" dirty="0" smtClean="0"/>
              <a:t> : Theory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239719" y="1648829"/>
                <a:ext cx="6208294" cy="35815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dirty="0" smtClean="0"/>
                  <a:t>C.D. Lu, W. Wang, F.-S. Yu, R.-H. Li  </a:t>
                </a:r>
                <a:r>
                  <a:rPr lang="en-US" sz="2600" i="1" dirty="0" smtClean="0"/>
                  <a:t>et. al.</a:t>
                </a:r>
                <a:endParaRPr lang="en-US" sz="2600" i="1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1701.03284 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Ξ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𝑏𝑐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Ξ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𝑐𝑐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 smtClean="0"/>
                  <a:t>)</a:t>
                </a:r>
              </a:p>
              <a:p>
                <a:pPr marL="914400" lvl="2" indent="0">
                  <a:buNone/>
                </a:pPr>
                <a:r>
                  <a:rPr lang="en-US" dirty="0" smtClean="0"/>
                  <a:t>PLB767 (2017) 232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1703.09086 (proposal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Ξ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𝑐𝑐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++</m:t>
                        </m:r>
                      </m:sup>
                    </m:sSubSup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 )</a:t>
                </a:r>
              </a:p>
              <a:p>
                <a:pPr marL="914400" lvl="2" indent="0">
                  <a:buNone/>
                </a:pPr>
                <a:r>
                  <a:rPr lang="en-US" dirty="0" smtClean="0"/>
                  <a:t>CPC42(2018),051001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1707.02834 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Ξ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𝑐𝑐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++</m:t>
                        </m:r>
                      </m:sup>
                    </m:sSubSup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Ξ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𝑐𝑐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</m:sup>
                    </m:sSubSup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𝑐𝑐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</m:sup>
                    </m:sSubSup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Ξ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𝑏𝑐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charset="0"/>
                      </a:rPr>
                      <m:t>,…</m:t>
                    </m:r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 )</a:t>
                </a:r>
                <a:endParaRPr lang="en-US" dirty="0" smtClean="0"/>
              </a:p>
              <a:p>
                <a:pPr marL="914400" lvl="2" indent="0">
                  <a:buNone/>
                </a:pPr>
                <a:r>
                  <a:rPr lang="en-US" dirty="0" smtClean="0"/>
                  <a:t>EPJC77(2017),781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zh-CN" dirty="0" smtClean="0"/>
                  <a:t>1810.0054</a:t>
                </a:r>
                <a:r>
                  <a:rPr lang="zh-CN" altLang="en-US" dirty="0" smtClean="0"/>
                  <a:t>  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𝑐𝑐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𝑉</m:t>
                    </m:r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FSI)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mr-IN" dirty="0" smtClean="0"/>
                  <a:t>…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19" y="1648829"/>
                <a:ext cx="6208294" cy="3581539"/>
              </a:xfrm>
              <a:prstGeom prst="rect">
                <a:avLst/>
              </a:prstGeom>
              <a:blipFill rotWithShape="0">
                <a:blip r:embed="rId2"/>
                <a:stretch>
                  <a:fillRect l="-1472" t="-2551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/>
          <p:cNvSpPr txBox="1">
            <a:spLocks/>
          </p:cNvSpPr>
          <p:nvPr/>
        </p:nvSpPr>
        <p:spPr>
          <a:xfrm>
            <a:off x="6752813" y="1648829"/>
            <a:ext cx="5134387" cy="2034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C.Q. </a:t>
            </a:r>
            <a:r>
              <a:rPr lang="en-US" sz="2600" dirty="0" err="1" smtClean="0"/>
              <a:t>Geng</a:t>
            </a:r>
            <a:r>
              <a:rPr lang="en-US" sz="2600" dirty="0" smtClean="0"/>
              <a:t>, Y.-K. Hsiao</a:t>
            </a:r>
            <a:endParaRPr lang="en-US" sz="2600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1709.00808    (charmed baryon)</a:t>
            </a:r>
          </a:p>
          <a:p>
            <a:pPr marL="914400" lvl="2" indent="0">
              <a:buNone/>
            </a:pPr>
            <a:r>
              <a:rPr lang="en-US" dirty="0"/>
              <a:t>JHEP 1711(2017) 147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1810.01079      (3-body decay)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696205" y="4361553"/>
                <a:ext cx="5134387" cy="20348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N. Sharma, R. </a:t>
                </a:r>
                <a:r>
                  <a:rPr lang="en-US" dirty="0" err="1" smtClean="0"/>
                  <a:t>Dhir</a:t>
                </a:r>
                <a:endParaRPr lang="en-US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1709.08217 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Ξ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𝑐𝑐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 marL="914400" lvl="2" indent="0">
                  <a:buNone/>
                </a:pPr>
                <a:r>
                  <a:rPr lang="en-US" dirty="0" smtClean="0"/>
                  <a:t>PRD96(2017</a:t>
                </a:r>
                <a:r>
                  <a:rPr lang="en-US" dirty="0"/>
                  <a:t>) </a:t>
                </a:r>
                <a:r>
                  <a:rPr lang="en-US" dirty="0" smtClean="0"/>
                  <a:t>113006</a:t>
                </a:r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EPJC78(2018) 743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𝑐𝑐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205" y="4361553"/>
                <a:ext cx="5134387" cy="2034897"/>
              </a:xfrm>
              <a:prstGeom prst="rect">
                <a:avLst/>
              </a:prstGeom>
              <a:blipFill rotWithShape="0">
                <a:blip r:embed="rId3"/>
                <a:stretch>
                  <a:fillRect l="-2135" t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438605" y="6027118"/>
            <a:ext cx="197249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fac. + part of  </a:t>
            </a:r>
            <a:r>
              <a:rPr lang="en-US" dirty="0" err="1" smtClean="0"/>
              <a:t>nf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4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/>
              <a:t>Hadronic</a:t>
            </a:r>
            <a:r>
              <a:rPr lang="en-US" u="sng" dirty="0"/>
              <a:t> weak decay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Diagrammatic scheme </a:t>
            </a:r>
            <a:r>
              <a:rPr lang="en-US" altLang="zh-TW" dirty="0"/>
              <a:t>(Chau, Cheng, Tseng; </a:t>
            </a:r>
            <a:r>
              <a:rPr lang="en-US" altLang="zh-TW" dirty="0" err="1"/>
              <a:t>Kohara</a:t>
            </a:r>
            <a:r>
              <a:rPr lang="en-US" altLang="zh-TW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9" descr="Q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907" y="2636476"/>
            <a:ext cx="474821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667331" y="2903093"/>
            <a:ext cx="3686469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zh-TW" sz="1800" dirty="0"/>
              <a:t> </a:t>
            </a:r>
            <a:r>
              <a:rPr lang="en-US" altLang="zh-TW" sz="1800" dirty="0">
                <a:latin typeface="+mn-lt"/>
              </a:rPr>
              <a:t>Two distinct internal W emission diagrams, three different W exchange </a:t>
            </a:r>
            <a:r>
              <a:rPr lang="en-US" altLang="zh-TW" sz="1800" dirty="0" smtClean="0">
                <a:latin typeface="+mn-lt"/>
              </a:rPr>
              <a:t>diagrams</a:t>
            </a:r>
            <a:endParaRPr lang="en-US" altLang="zh-TW" sz="1800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zh-TW" sz="1800" dirty="0">
                <a:latin typeface="+mn-lt"/>
              </a:rPr>
              <a:t>  Need information of decay asymmetry to extract s-wave and p-wave amplitudes separately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463" y="2407514"/>
            <a:ext cx="173518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Factorizable</a:t>
            </a:r>
            <a:r>
              <a:rPr lang="en-US" sz="2400" dirty="0" smtClean="0"/>
              <a:t> contribution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025805" y="5525191"/>
            <a:ext cx="234026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smtClean="0"/>
              <a:t>Non-</a:t>
            </a:r>
            <a:r>
              <a:rPr lang="en-US" sz="2400" dirty="0" err="1" smtClean="0"/>
              <a:t>Factorizable</a:t>
            </a:r>
            <a:r>
              <a:rPr lang="en-US" sz="2400" dirty="0" smtClean="0"/>
              <a:t> contribution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977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u="sng" dirty="0" smtClean="0"/>
              <a:t>Fac. vs. NF. </a:t>
            </a:r>
            <a:r>
              <a:rPr lang="en-US" altLang="zh-CN" u="sng" dirty="0" err="1" smtClean="0"/>
              <a:t>contribtuon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processes only have fac. contribution</a:t>
            </a:r>
          </a:p>
          <a:p>
            <a:endParaRPr lang="en-US" dirty="0"/>
          </a:p>
          <a:p>
            <a:r>
              <a:rPr lang="en-US" dirty="0" smtClean="0"/>
              <a:t>Some only have </a:t>
            </a:r>
            <a:r>
              <a:rPr lang="en-US" dirty="0" err="1" smtClean="0"/>
              <a:t>nf</a:t>
            </a:r>
            <a:r>
              <a:rPr lang="en-US" dirty="0" smtClean="0"/>
              <a:t>. contribution</a:t>
            </a:r>
          </a:p>
          <a:p>
            <a:endParaRPr lang="en-US" dirty="0"/>
          </a:p>
          <a:p>
            <a:r>
              <a:rPr lang="en-US" dirty="0" smtClean="0"/>
              <a:t>Some have both fac. &amp; </a:t>
            </a:r>
            <a:r>
              <a:rPr lang="en-US" dirty="0" err="1" smtClean="0"/>
              <a:t>nf</a:t>
            </a:r>
            <a:r>
              <a:rPr lang="en-US" dirty="0" smtClean="0"/>
              <a:t>. contribution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4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BF of </a:t>
            </a:r>
            <a:r>
              <a:rPr lang="en-US" u="sng" dirty="0" err="1"/>
              <a:t>Cabbibo</a:t>
            </a:r>
            <a:r>
              <a:rPr lang="en-US" u="sng" dirty="0"/>
              <a:t>-favored decays in 1990s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09" y="1909528"/>
            <a:ext cx="9410700" cy="2993813"/>
          </a:xfrm>
          <a:prstGeom prst="rect">
            <a:avLst/>
          </a:prstGeom>
        </p:spPr>
      </p:pic>
      <p:sp>
        <p:nvSpPr>
          <p:cNvPr id="6" name="文字方塊 7"/>
          <p:cNvSpPr txBox="1">
            <a:spLocks noChangeArrowheads="1"/>
          </p:cNvSpPr>
          <p:nvPr/>
        </p:nvSpPr>
        <p:spPr bwMode="auto">
          <a:xfrm>
            <a:off x="1654916" y="1532228"/>
            <a:ext cx="944575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0" dirty="0">
                <a:solidFill>
                  <a:srgbClr val="0000FF"/>
                </a:solidFill>
              </a:rPr>
              <a:t>         RQM       Pole        Pole          RQM           Pole         C.A.</a:t>
            </a:r>
            <a:endParaRPr lang="zh-TW" altLang="en-US" sz="2000" b="0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41221" y="2582071"/>
            <a:ext cx="441615" cy="15327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6"/>
              <p:cNvSpPr txBox="1">
                <a:spLocks noChangeArrowheads="1"/>
              </p:cNvSpPr>
              <p:nvPr/>
            </p:nvSpPr>
            <p:spPr bwMode="auto">
              <a:xfrm>
                <a:off x="1371032" y="5122181"/>
                <a:ext cx="9451865" cy="1231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342900" indent="-342900">
                  <a:spcBef>
                    <a:spcPct val="50000"/>
                  </a:spcBef>
                  <a:buFont typeface="Wingdings" charset="2"/>
                  <a:buChar char="§"/>
                </a:pPr>
                <a:r>
                  <a:rPr lang="en-US" altLang="zh-TW" sz="2000" dirty="0"/>
                  <a:t>Non-</a:t>
                </a:r>
                <a:r>
                  <a:rPr lang="en-US" altLang="zh-TW" sz="2000" dirty="0" err="1"/>
                  <a:t>factorizable</a:t>
                </a:r>
                <a:r>
                  <a:rPr lang="en-US" altLang="zh-TW" sz="2000" dirty="0"/>
                  <a:t> contributions play an essential role  </a:t>
                </a:r>
              </a:p>
              <a:p>
                <a:pPr marL="1085850" lvl="1" indent="-342900">
                  <a:spcBef>
                    <a:spcPct val="50000"/>
                  </a:spcBef>
                  <a:buFont typeface="Wingdings" charset="2"/>
                  <a:buChar char="§"/>
                </a:pPr>
                <a:r>
                  <a:rPr lang="en-US" altLang="zh-TW" sz="1600" dirty="0">
                    <a:sym typeface="Symbol" panose="05050102010706020507" pitchFamily="18" charset="2"/>
                  </a:rPr>
                  <a:t></a:t>
                </a:r>
                <a:r>
                  <a:rPr lang="en-US" altLang="zh-TW" sz="1600" baseline="-25000" dirty="0">
                    <a:sym typeface="Symbol" panose="05050102010706020507" pitchFamily="18" charset="2"/>
                  </a:rPr>
                  <a:t>c</a:t>
                </a:r>
                <a:r>
                  <a:rPr lang="en-US" altLang="zh-TW" sz="1600" baseline="30000" dirty="0"/>
                  <a:t>+</a:t>
                </a:r>
                <a:r>
                  <a:rPr lang="en-US" altLang="zh-TW" sz="1600" dirty="0">
                    <a:sym typeface="Symbol" panose="05050102010706020507" pitchFamily="18" charset="2"/>
                  </a:rPr>
                  <a:t> </a:t>
                </a:r>
                <a:r>
                  <a:rPr lang="en-US" altLang="zh-TW" sz="1600" baseline="30000" dirty="0">
                    <a:sym typeface="Symbol" panose="05050102010706020507" pitchFamily="18" charset="2"/>
                  </a:rPr>
                  <a:t>0</a:t>
                </a:r>
                <a:r>
                  <a:rPr lang="en-US" altLang="zh-TW" sz="1600" dirty="0">
                    <a:sym typeface="Symbol" panose="05050102010706020507" pitchFamily="18" charset="2"/>
                  </a:rPr>
                  <a:t></a:t>
                </a:r>
                <a:r>
                  <a:rPr lang="en-US" altLang="zh-TW" sz="1600" baseline="30000" dirty="0">
                    <a:sym typeface="Symbol" panose="05050102010706020507" pitchFamily="18" charset="2"/>
                  </a:rPr>
                  <a:t>+</a:t>
                </a:r>
                <a:r>
                  <a:rPr lang="en-US" altLang="zh-TW" sz="1600" dirty="0">
                    <a:sym typeface="Symbol" panose="05050102010706020507" pitchFamily="18" charset="2"/>
                  </a:rPr>
                  <a:t>, </a:t>
                </a:r>
                <a:r>
                  <a:rPr lang="en-US" altLang="zh-TW" sz="1600" baseline="30000" dirty="0">
                    <a:sym typeface="Symbol" panose="05050102010706020507" pitchFamily="18" charset="2"/>
                  </a:rPr>
                  <a:t>+</a:t>
                </a:r>
                <a:r>
                  <a:rPr lang="en-US" altLang="zh-TW" sz="1600" dirty="0">
                    <a:sym typeface="Symbol" panose="05050102010706020507" pitchFamily="18" charset="2"/>
                  </a:rPr>
                  <a:t></a:t>
                </a:r>
                <a:r>
                  <a:rPr lang="en-US" altLang="zh-TW" sz="1600" baseline="30000" dirty="0">
                    <a:sym typeface="Symbol" panose="05050102010706020507" pitchFamily="18" charset="2"/>
                  </a:rPr>
                  <a:t>0</a:t>
                </a:r>
                <a:r>
                  <a:rPr lang="en-US" altLang="zh-TW" sz="16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1600" b="0" i="0" smtClean="0">
                            <a:latin typeface="Cambria Math" charset="0"/>
                          </a:rPr>
                          <m:t>Σ</m:t>
                        </m:r>
                      </m:e>
                      <m:sup>
                        <m:r>
                          <a:rPr lang="en-US" altLang="zh-TW" sz="1600" b="0" i="1" smtClean="0">
                            <a:latin typeface="Cambria Math" charset="0"/>
                          </a:rPr>
                          <m:t>+</m:t>
                        </m:r>
                      </m:sup>
                    </m:sSup>
                    <m:r>
                      <a:rPr lang="en-US" altLang="zh-TW" sz="1600" b="0" i="1" smtClean="0">
                        <a:latin typeface="Cambria Math" charset="0"/>
                      </a:rPr>
                      <m:t>𝜂</m:t>
                    </m:r>
                    <m:r>
                      <a:rPr lang="en-US" altLang="zh-TW" sz="1600" b="0" i="1" smtClean="0">
                        <a:latin typeface="Cambria Math" charset="0"/>
                      </a:rPr>
                      <m:t>, </m:t>
                    </m:r>
                    <m:sSup>
                      <m:sSupPr>
                        <m:ctrlPr>
                          <a:rPr lang="en-US" altLang="zh-TW" sz="16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1600" b="0" i="0" smtClean="0">
                            <a:latin typeface="Cambria Math" charset="0"/>
                          </a:rPr>
                          <m:t>Σ</m:t>
                        </m:r>
                      </m:e>
                      <m:sup>
                        <m:r>
                          <a:rPr lang="en-US" altLang="zh-TW" sz="1600" b="0" i="1" smtClean="0">
                            <a:latin typeface="Cambria Math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16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TW" sz="1600" b="0" i="1" smtClean="0">
                            <a:latin typeface="Cambria Math" charset="0"/>
                          </a:rPr>
                          <m:t>𝜂</m:t>
                        </m:r>
                      </m:e>
                      <m:sup>
                        <m:r>
                          <a:rPr lang="en-US" altLang="zh-TW" sz="1600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altLang="zh-TW" sz="1600" b="0" i="1" smtClean="0">
                        <a:latin typeface="Cambria Math" charset="0"/>
                      </a:rPr>
                      <m:t>, </m:t>
                    </m:r>
                  </m:oMath>
                </a14:m>
                <a:r>
                  <a:rPr lang="en-US" altLang="zh-TW" sz="1600" dirty="0"/>
                  <a:t> </a:t>
                </a:r>
                <a:r>
                  <a:rPr lang="en-US" altLang="zh-TW" sz="1600" dirty="0">
                    <a:sym typeface="Symbol" panose="05050102010706020507" pitchFamily="18" charset="2"/>
                  </a:rPr>
                  <a:t></a:t>
                </a:r>
                <a:r>
                  <a:rPr lang="en-US" altLang="zh-TW" sz="1600" baseline="30000" dirty="0">
                    <a:sym typeface="Symbol" panose="05050102010706020507" pitchFamily="18" charset="2"/>
                  </a:rPr>
                  <a:t>0</a:t>
                </a:r>
                <a:r>
                  <a:rPr lang="en-US" altLang="zh-TW" sz="1600" dirty="0"/>
                  <a:t>K</a:t>
                </a:r>
                <a:r>
                  <a:rPr lang="en-US" altLang="zh-TW" sz="1600" baseline="30000" dirty="0"/>
                  <a:t>+</a:t>
                </a:r>
                <a:r>
                  <a:rPr lang="en-US" altLang="zh-TW" sz="1600" dirty="0"/>
                  <a:t>: only proceed through W-exchange</a:t>
                </a:r>
              </a:p>
              <a:p>
                <a:pPr marL="342900" indent="-342900" eaLnBrk="1" hangingPunct="1">
                  <a:spcBef>
                    <a:spcPct val="50000"/>
                  </a:spcBef>
                  <a:buFont typeface="Wingdings" charset="2"/>
                  <a:buChar char="§"/>
                </a:pPr>
                <a:r>
                  <a:rPr lang="en-US" altLang="zh-TW" sz="2000" dirty="0"/>
                  <a:t>Except current algebra, predictions are generally below experiment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10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1032" y="5122181"/>
                <a:ext cx="9451865" cy="1231106"/>
              </a:xfrm>
              <a:prstGeom prst="rect">
                <a:avLst/>
              </a:prstGeom>
              <a:blipFill rotWithShape="0">
                <a:blip r:embed="rId3"/>
                <a:stretch>
                  <a:fillRect l="-581" t="-1980" b="-84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7995801" y="1532229"/>
            <a:ext cx="954235" cy="3371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8257" y="3477718"/>
            <a:ext cx="1338660" cy="140287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81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49383" y="62056"/>
                <a:ext cx="11804072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4000" u="sng" dirty="0"/>
                  <a:t>Decay asymmetry </a:t>
                </a:r>
                <a14:m>
                  <m:oMath xmlns:m="http://schemas.openxmlformats.org/officeDocument/2006/math">
                    <m:r>
                      <a:rPr lang="en-US" sz="4000" b="0" i="1" u="sng" smtClean="0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sz="4000" u="sng" dirty="0"/>
                  <a:t> of </a:t>
                </a:r>
                <a:r>
                  <a:rPr lang="en-US" sz="4000" u="sng" dirty="0" err="1"/>
                  <a:t>Cabbibo</a:t>
                </a:r>
                <a:r>
                  <a:rPr lang="en-US" sz="4000" u="sng" dirty="0"/>
                  <a:t>-favored decays in 1990s</a:t>
                </a:r>
              </a:p>
            </p:txBody>
          </p:sp>
        </mc:Choice>
        <mc:Fallback xmlns="">
          <p:sp>
            <p:nvSpPr>
              <p:cNvPr id="11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9383" y="62056"/>
                <a:ext cx="11804072" cy="1325563"/>
              </a:xfrm>
              <a:blipFill rotWithShape="0">
                <a:blip r:embed="rId2"/>
                <a:stretch>
                  <a:fillRect l="-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圖片 4" descr="screen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2" y="1365343"/>
            <a:ext cx="84089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5" descr="screen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545" y="2177375"/>
            <a:ext cx="86709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字方塊 8"/>
          <p:cNvSpPr txBox="1">
            <a:spLocks noChangeArrowheads="1"/>
          </p:cNvSpPr>
          <p:nvPr/>
        </p:nvSpPr>
        <p:spPr bwMode="auto">
          <a:xfrm>
            <a:off x="787651" y="4142312"/>
            <a:ext cx="6838847" cy="274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n"/>
            </a:pPr>
            <a:r>
              <a:rPr lang="en-US" altLang="zh-TW" sz="2000" dirty="0">
                <a:solidFill>
                  <a:srgbClr val="FF0000"/>
                </a:solidFill>
              </a:rPr>
              <a:t> </a:t>
            </a:r>
            <a:r>
              <a:rPr lang="en-US" altLang="zh-TW" sz="2000" dirty="0">
                <a:sym typeface="Symbol" panose="05050102010706020507" pitchFamily="18" charset="2"/>
              </a:rPr>
              <a:t></a:t>
            </a:r>
            <a:r>
              <a:rPr lang="en-US" altLang="zh-TW" sz="2000" baseline="-25000" dirty="0">
                <a:sym typeface="Symbol" panose="05050102010706020507" pitchFamily="18" charset="2"/>
              </a:rPr>
              <a:t>c</a:t>
            </a:r>
            <a:r>
              <a:rPr lang="en-US" altLang="zh-TW" sz="2000" baseline="30000" dirty="0">
                <a:sym typeface="Symbol" panose="05050102010706020507" pitchFamily="18" charset="2"/>
              </a:rPr>
              <a:t>+</a:t>
            </a:r>
            <a:r>
              <a:rPr lang="en-US" altLang="zh-TW" sz="2000" dirty="0">
                <a:sym typeface="Symbol" panose="05050102010706020507" pitchFamily="18" charset="2"/>
              </a:rPr>
              <a:t> </a:t>
            </a:r>
            <a:r>
              <a:rPr lang="en-US" altLang="zh-TW" sz="2000" baseline="30000" dirty="0">
                <a:sym typeface="Symbol" panose="05050102010706020507" pitchFamily="18" charset="2"/>
              </a:rPr>
              <a:t>+</a:t>
            </a:r>
            <a:r>
              <a:rPr lang="en-US" altLang="zh-TW" sz="2000" dirty="0">
                <a:sym typeface="Symbol" panose="05050102010706020507" pitchFamily="18" charset="2"/>
              </a:rPr>
              <a:t></a:t>
            </a:r>
            <a:r>
              <a:rPr lang="en-US" altLang="zh-TW" sz="2000" baseline="30000" dirty="0">
                <a:sym typeface="Symbol" panose="05050102010706020507" pitchFamily="18" charset="2"/>
              </a:rPr>
              <a:t>0</a:t>
            </a:r>
            <a:r>
              <a:rPr lang="en-US" altLang="zh-TW" sz="2000" dirty="0"/>
              <a:t>:</a:t>
            </a:r>
            <a:endParaRPr lang="en-US" altLang="zh-TW" sz="2000" dirty="0">
              <a:sym typeface="Symbol" panose="05050102010706020507" pitchFamily="18" charset="2"/>
            </a:endParaRPr>
          </a:p>
          <a:p>
            <a:pPr lvl="1">
              <a:spcBef>
                <a:spcPct val="50000"/>
              </a:spcBef>
              <a:buFont typeface="Wingdings" charset="2"/>
              <a:buChar char="Ø"/>
            </a:pPr>
            <a:r>
              <a:rPr lang="en-US" altLang="zh-TW" sz="1600" dirty="0">
                <a:sym typeface="Symbol" panose="05050102010706020507" pitchFamily="18" charset="2"/>
              </a:rPr>
              <a:t> </a:t>
            </a:r>
            <a:r>
              <a:rPr lang="en-US" altLang="zh-TW" sz="1800" dirty="0">
                <a:sym typeface="Symbol" panose="05050102010706020507" pitchFamily="18" charset="2"/>
              </a:rPr>
              <a:t>CLEO (’95) measured  </a:t>
            </a:r>
            <a:r>
              <a:rPr lang="en-US" altLang="zh-TW" sz="1800" dirty="0"/>
              <a:t>= -0.45</a:t>
            </a:r>
            <a:r>
              <a:rPr lang="en-US" altLang="zh-TW" sz="1800" dirty="0">
                <a:sym typeface="Symbol" panose="05050102010706020507" pitchFamily="18" charset="2"/>
              </a:rPr>
              <a:t></a:t>
            </a:r>
            <a:r>
              <a:rPr lang="en-US" altLang="zh-TW" sz="1800" dirty="0"/>
              <a:t>0.31</a:t>
            </a:r>
            <a:r>
              <a:rPr lang="en-US" altLang="zh-TW" sz="1800" dirty="0">
                <a:sym typeface="Symbol" panose="05050102010706020507" pitchFamily="18" charset="2"/>
              </a:rPr>
              <a:t></a:t>
            </a:r>
            <a:r>
              <a:rPr lang="en-US" altLang="zh-TW" sz="1800" dirty="0"/>
              <a:t>0.06  </a:t>
            </a:r>
          </a:p>
          <a:p>
            <a:pPr lvl="1">
              <a:spcBef>
                <a:spcPct val="50000"/>
              </a:spcBef>
              <a:buFont typeface="Wingdings" charset="2"/>
              <a:buChar char="Ø"/>
            </a:pPr>
            <a:r>
              <a:rPr lang="en-US" altLang="zh-TW" sz="1800" dirty="0"/>
              <a:t> Pole model &amp; RQM predict positive </a:t>
            </a:r>
            <a:r>
              <a:rPr lang="en-US" altLang="zh-TW" sz="1800" dirty="0">
                <a:sym typeface="Symbol" panose="05050102010706020507" pitchFamily="18" charset="2"/>
              </a:rPr>
              <a:t></a:t>
            </a:r>
          </a:p>
          <a:p>
            <a:pPr lvl="1">
              <a:spcBef>
                <a:spcPct val="50000"/>
              </a:spcBef>
              <a:buFont typeface="Wingdings" charset="2"/>
              <a:buChar char="Ø"/>
            </a:pPr>
            <a:r>
              <a:rPr lang="en-US" altLang="zh-TW" sz="1800" dirty="0">
                <a:sym typeface="Symbol" panose="05050102010706020507" pitchFamily="18" charset="2"/>
              </a:rPr>
              <a:t> Current algebra leads to negative </a:t>
            </a:r>
            <a:r>
              <a:rPr lang="en-US" altLang="zh-TW" sz="1800" dirty="0">
                <a:latin typeface="Symbol" panose="05050102010706020507" pitchFamily="18" charset="2"/>
                <a:sym typeface="Symbol" panose="05050102010706020507" pitchFamily="18" charset="2"/>
              </a:rPr>
              <a:t></a:t>
            </a:r>
            <a:endParaRPr lang="en-US" altLang="zh-TW" sz="1800" dirty="0">
              <a:sym typeface="Symbol" panose="05050102010706020507" pitchFamily="18" charset="2"/>
            </a:endParaRPr>
          </a:p>
          <a:p>
            <a:pPr lvl="2">
              <a:lnSpc>
                <a:spcPts val="1320"/>
              </a:lnSpc>
              <a:spcBef>
                <a:spcPct val="50000"/>
              </a:spcBef>
              <a:buFont typeface="Courier New" charset="0"/>
              <a:buChar char="o"/>
            </a:pPr>
            <a:r>
              <a:rPr lang="en-US" altLang="zh-TW" sz="1400" dirty="0"/>
              <a:t>-0.49 by H.-Y. Cheng et al., </a:t>
            </a:r>
          </a:p>
          <a:p>
            <a:pPr lvl="2">
              <a:lnSpc>
                <a:spcPts val="1320"/>
              </a:lnSpc>
              <a:spcBef>
                <a:spcPct val="50000"/>
              </a:spcBef>
              <a:buFont typeface="Courier New" charset="0"/>
              <a:buChar char="o"/>
            </a:pPr>
            <a:r>
              <a:rPr lang="en-US" altLang="zh-TW" sz="1400" dirty="0"/>
              <a:t>-0.76 by </a:t>
            </a:r>
            <a:r>
              <a:rPr lang="en-US" altLang="zh-TW" sz="1400" dirty="0" err="1"/>
              <a:t>Zenczykowski</a:t>
            </a:r>
            <a:r>
              <a:rPr lang="en-US" altLang="zh-TW" sz="1400" dirty="0"/>
              <a:t> (</a:t>
            </a:r>
            <a:r>
              <a:rPr lang="en-US" altLang="zh-TW" sz="1400" dirty="0" err="1"/>
              <a:t>hep-ph</a:t>
            </a:r>
            <a:r>
              <a:rPr lang="en-US" altLang="zh-TW" sz="1400" dirty="0"/>
              <a:t>/9309265), </a:t>
            </a:r>
          </a:p>
          <a:p>
            <a:pPr lvl="2">
              <a:lnSpc>
                <a:spcPts val="1320"/>
              </a:lnSpc>
              <a:spcBef>
                <a:spcPct val="50000"/>
              </a:spcBef>
              <a:buFont typeface="Courier New" charset="0"/>
              <a:buChar char="o"/>
            </a:pPr>
            <a:r>
              <a:rPr lang="en-US" altLang="zh-TW" sz="1400" dirty="0"/>
              <a:t>-0.47 by </a:t>
            </a:r>
            <a:r>
              <a:rPr lang="en-US" altLang="zh-TW" sz="1400" dirty="0" err="1"/>
              <a:t>Datta</a:t>
            </a:r>
            <a:r>
              <a:rPr lang="en-US" altLang="zh-TW" sz="1400" dirty="0"/>
              <a:t> (</a:t>
            </a:r>
            <a:r>
              <a:rPr lang="en-US" altLang="zh-TW" sz="1400" dirty="0" err="1"/>
              <a:t>hep-ph</a:t>
            </a:r>
            <a:r>
              <a:rPr lang="en-US" altLang="zh-TW" sz="1400" dirty="0"/>
              <a:t>/9504428),    </a:t>
            </a:r>
          </a:p>
          <a:p>
            <a:pPr lvl="2">
              <a:lnSpc>
                <a:spcPts val="1320"/>
              </a:lnSpc>
              <a:spcBef>
                <a:spcPct val="50000"/>
              </a:spcBef>
              <a:buFont typeface="Courier New" charset="0"/>
              <a:buChar char="o"/>
            </a:pPr>
            <a:r>
              <a:rPr lang="en-US" altLang="zh-TW" sz="1400" dirty="0">
                <a:sym typeface="Symbol" panose="05050102010706020507" pitchFamily="18" charset="2"/>
              </a:rPr>
              <a:t>-0.31 by Sharma et al.</a:t>
            </a:r>
            <a:r>
              <a:rPr lang="en-US" altLang="zh-TW" sz="1400" dirty="0">
                <a:solidFill>
                  <a:srgbClr val="0000FF"/>
                </a:solidFill>
              </a:rPr>
              <a:t> </a:t>
            </a:r>
            <a:endParaRPr lang="zh-TW" altLang="en-US" sz="1400" dirty="0">
              <a:solidFill>
                <a:srgbClr val="0000FF"/>
              </a:solidFill>
            </a:endParaRPr>
          </a:p>
        </p:txBody>
      </p:sp>
      <p:sp>
        <p:nvSpPr>
          <p:cNvPr id="15" name="文字方塊 9"/>
          <p:cNvSpPr txBox="1">
            <a:spLocks noChangeArrowheads="1"/>
          </p:cNvSpPr>
          <p:nvPr/>
        </p:nvSpPr>
        <p:spPr bwMode="auto">
          <a:xfrm>
            <a:off x="7004044" y="4207489"/>
            <a:ext cx="4508401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zh-TW" sz="2000" dirty="0">
                <a:solidFill>
                  <a:srgbClr val="0000FF"/>
                </a:solidFill>
              </a:rPr>
              <a:t> </a:t>
            </a:r>
            <a:r>
              <a:rPr lang="en-US" altLang="zh-TW" sz="2000" dirty="0">
                <a:sym typeface="Symbol" panose="05050102010706020507" pitchFamily="18" charset="2"/>
              </a:rPr>
              <a:t></a:t>
            </a:r>
            <a:r>
              <a:rPr lang="en-US" altLang="zh-TW" sz="2000" baseline="-25000" dirty="0">
                <a:sym typeface="Symbol" panose="05050102010706020507" pitchFamily="18" charset="2"/>
              </a:rPr>
              <a:t>c</a:t>
            </a:r>
            <a:r>
              <a:rPr lang="en-US" altLang="zh-TW" sz="2000" baseline="30000" dirty="0"/>
              <a:t>+</a:t>
            </a:r>
            <a:r>
              <a:rPr lang="en-US" altLang="zh-TW" sz="2000" dirty="0">
                <a:sym typeface="Symbol" panose="05050102010706020507" pitchFamily="18" charset="2"/>
              </a:rPr>
              <a:t></a:t>
            </a:r>
            <a:r>
              <a:rPr lang="en-US" altLang="zh-TW" sz="2000" dirty="0"/>
              <a:t> </a:t>
            </a:r>
            <a:r>
              <a:rPr lang="en-US" altLang="zh-TW" sz="2000" dirty="0">
                <a:sym typeface="Symbol" panose="05050102010706020507" pitchFamily="18" charset="2"/>
              </a:rPr>
              <a:t></a:t>
            </a:r>
            <a:r>
              <a:rPr lang="en-US" altLang="zh-TW" sz="2000" baseline="30000" dirty="0">
                <a:sym typeface="Symbol" panose="05050102010706020507" pitchFamily="18" charset="2"/>
              </a:rPr>
              <a:t>0</a:t>
            </a:r>
            <a:r>
              <a:rPr lang="en-US" altLang="zh-TW" sz="2000" dirty="0"/>
              <a:t> K</a:t>
            </a:r>
            <a:r>
              <a:rPr lang="en-US" altLang="zh-TW" sz="2000" baseline="30000" dirty="0"/>
              <a:t>+</a:t>
            </a:r>
            <a:r>
              <a:rPr lang="en-US" altLang="zh-TW" sz="2000" dirty="0"/>
              <a:t> </a:t>
            </a:r>
          </a:p>
          <a:p>
            <a:pPr lvl="1">
              <a:spcBef>
                <a:spcPct val="50000"/>
              </a:spcBef>
              <a:buFont typeface="Wingdings" charset="2"/>
              <a:buChar char="Ø"/>
            </a:pPr>
            <a:r>
              <a:rPr lang="en-US" altLang="zh-TW" sz="1800" dirty="0"/>
              <a:t>theory:  small s-wave  </a:t>
            </a:r>
            <a:r>
              <a:rPr lang="en-US" altLang="zh-TW" sz="1800" dirty="0">
                <a:sym typeface="Symbol" panose="05050102010706020507" pitchFamily="18" charset="2"/>
              </a:rPr>
              <a:t>     = 0</a:t>
            </a:r>
          </a:p>
          <a:p>
            <a:pPr lvl="1">
              <a:spcBef>
                <a:spcPct val="50000"/>
              </a:spcBef>
              <a:buFont typeface="Wingdings" charset="2"/>
              <a:buChar char="Ø"/>
            </a:pPr>
            <a:r>
              <a:rPr lang="en-US" altLang="zh-TW" sz="1800" dirty="0">
                <a:sym typeface="Symbol" panose="05050102010706020507" pitchFamily="18" charset="2"/>
              </a:rPr>
              <a:t>experiment ?</a:t>
            </a:r>
            <a:endParaRPr lang="zh-TW" altLang="en-US" sz="1800" dirty="0"/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endParaRPr lang="zh-TW" altLang="en-US" sz="2000" dirty="0">
              <a:solidFill>
                <a:srgbClr val="0000FF"/>
              </a:solidFill>
            </a:endParaRPr>
          </a:p>
        </p:txBody>
      </p:sp>
      <p:sp>
        <p:nvSpPr>
          <p:cNvPr id="16" name="文字方塊 7"/>
          <p:cNvSpPr txBox="1">
            <a:spLocks noChangeArrowheads="1"/>
          </p:cNvSpPr>
          <p:nvPr/>
        </p:nvSpPr>
        <p:spPr bwMode="auto">
          <a:xfrm>
            <a:off x="2016270" y="1029612"/>
            <a:ext cx="7270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0">
                <a:solidFill>
                  <a:srgbClr val="0000FF"/>
                </a:solidFill>
              </a:rPr>
              <a:t>         RQM      Pole       Pole         RQM          Pole       C.A.</a:t>
            </a:r>
            <a:endParaRPr lang="zh-TW" altLang="en-US" sz="2000" b="0">
              <a:solidFill>
                <a:srgbClr val="0000FF"/>
              </a:solidFill>
            </a:endParaRPr>
          </a:p>
        </p:txBody>
      </p:sp>
      <p:sp>
        <p:nvSpPr>
          <p:cNvPr id="17" name="矩形 9"/>
          <p:cNvSpPr/>
          <p:nvPr/>
        </p:nvSpPr>
        <p:spPr bwMode="auto">
          <a:xfrm>
            <a:off x="1422545" y="3001396"/>
            <a:ext cx="8748603" cy="294290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432426" y="2456283"/>
            <a:ext cx="8702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898" y="2177375"/>
            <a:ext cx="406400" cy="355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1107021">
            <a:off x="7753887" y="6095534"/>
            <a:ext cx="323283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Marker Felt Thin" charset="0"/>
                <a:ea typeface="Marker Felt Thin" charset="0"/>
                <a:cs typeface="Marker Felt Thin" charset="0"/>
              </a:rPr>
              <a:t>The remaining challenge for us!</a:t>
            </a:r>
            <a:endParaRPr lang="en-US" dirty="0">
              <a:solidFill>
                <a:srgbClr val="FF0000"/>
              </a:solidFill>
              <a:latin typeface="Marker Felt Thin" charset="0"/>
              <a:ea typeface="Marker Felt Thin" charset="0"/>
              <a:cs typeface="Marker Felt Thi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43215" y="5391905"/>
            <a:ext cx="330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BESIII, </a:t>
            </a:r>
            <a:r>
              <a:rPr lang="en-US" dirty="0" smtClean="0"/>
              <a:t>PLB 783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2018)</a:t>
            </a:r>
            <a:r>
              <a:rPr lang="en-US" dirty="0" smtClean="0"/>
              <a:t>, 200-206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9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51776" cy="1325563"/>
          </a:xfrm>
        </p:spPr>
        <p:txBody>
          <a:bodyPr/>
          <a:lstStyle/>
          <a:p>
            <a:r>
              <a:rPr lang="en-US" u="sng" dirty="0"/>
              <a:t>Theoretical progress in singly </a:t>
            </a:r>
            <a:r>
              <a:rPr lang="en-US" u="sng"/>
              <a:t>charmed baryons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2142"/>
            <a:ext cx="10515600" cy="480420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/>
              <a:t>SU(3) approach gives useful guidance  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C.D. Lu, W. Wang, F.-S. Yu, PRD 93 (2016), 056008</a:t>
            </a:r>
          </a:p>
          <a:p>
            <a:pPr lvl="1"/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Geng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Hsiao, Liu, Tsai, JHEP 1711, 147 (2017)</a:t>
            </a:r>
          </a:p>
          <a:p>
            <a:pPr lvl="1"/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/>
              <a:t>Some aspects need to be more </a:t>
            </a:r>
            <a:r>
              <a:rPr lang="en-US" dirty="0" smtClean="0"/>
              <a:t>careful</a:t>
            </a:r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The decay asymmetry still requires a dynamical calculation! </a:t>
            </a:r>
            <a:endParaRPr lang="en-US" dirty="0"/>
          </a:p>
          <a:p>
            <a:pPr>
              <a:buFont typeface="Wingdings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172" y="3868193"/>
            <a:ext cx="5130800" cy="63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719" y="4584516"/>
            <a:ext cx="3527134" cy="3683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5004" y="4564947"/>
            <a:ext cx="1274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BESIII: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2747" y="4065823"/>
            <a:ext cx="109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SU(3)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79029" y="4475209"/>
            <a:ext cx="4373638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now is solved in SU(3) approach</a:t>
            </a:r>
          </a:p>
          <a:p>
            <a:r>
              <a:rPr lang="en-US" sz="2400" dirty="0" smtClean="0"/>
              <a:t>                       -- C.Q. </a:t>
            </a:r>
            <a:r>
              <a:rPr lang="en-US" sz="2400" dirty="0" err="1" smtClean="0"/>
              <a:t>Geng’s</a:t>
            </a:r>
            <a:r>
              <a:rPr lang="en-US" sz="2400" dirty="0" smtClean="0"/>
              <a:t> talk</a:t>
            </a:r>
          </a:p>
        </p:txBody>
      </p:sp>
    </p:spTree>
    <p:extLst>
      <p:ext uri="{BB962C8B-B14F-4D97-AF65-F5344CB8AC3E}">
        <p14:creationId xmlns:p14="http://schemas.microsoft.com/office/powerpoint/2010/main" val="100017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SCS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decay: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+</m:t>
                        </m:r>
                      </m:sup>
                    </m:sSubSup>
                    <m:r>
                      <a:rPr lang="en-US" i="1">
                        <a:latin typeface="Cambria Math" charset="0"/>
                      </a:rPr>
                      <m:t>→</m:t>
                    </m:r>
                    <m:r>
                      <a:rPr lang="en-US" i="1">
                        <a:latin typeface="Cambria Math" charset="0"/>
                      </a:rPr>
                      <m:t>𝐵𝑃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478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 dynamical model calculation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u="sng" dirty="0"/>
                  <a:t>An example: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u="sng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u="sng" smtClean="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b="0" i="1" u="sng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b="0" i="1" u="sng" smtClean="0">
                            <a:latin typeface="Cambria Math" charset="0"/>
                          </a:rPr>
                          <m:t>+</m:t>
                        </m:r>
                      </m:sup>
                    </m:sSubSup>
                    <m:r>
                      <a:rPr lang="en-US" b="0" i="1" u="sng" smtClean="0">
                        <a:latin typeface="Cambria Math" charset="0"/>
                      </a:rPr>
                      <m:t>→</m:t>
                    </m:r>
                    <m:r>
                      <a:rPr lang="en-US" i="1" u="sng">
                        <a:latin typeface="Cambria Math" charset="0"/>
                      </a:rPr>
                      <m:t>𝑝</m:t>
                    </m:r>
                    <m:sSup>
                      <m:sSupPr>
                        <m:ctrlPr>
                          <a:rPr lang="en-US" i="1" u="sng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u="sng"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i="1" u="sng"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206" y="2064763"/>
            <a:ext cx="9387217" cy="37771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38945" y="1880097"/>
            <a:ext cx="2327563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internal W emission 1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10947" y="1880097"/>
            <a:ext cx="2285997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internal </a:t>
            </a:r>
            <a:r>
              <a:rPr lang="en-US"/>
              <a:t>W emission 2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80796" y="5545111"/>
            <a:ext cx="1427013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W-exchange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68582" y="1796967"/>
            <a:ext cx="5957454" cy="209616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82436" y="4110672"/>
            <a:ext cx="9189841" cy="18742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947" y="897398"/>
            <a:ext cx="3634206" cy="5322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0947" y="112343"/>
            <a:ext cx="3966712" cy="7397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5054" y="6148691"/>
            <a:ext cx="8201889" cy="57278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4841824" y="2229653"/>
            <a:ext cx="2008682" cy="150289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93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/>
              <a:t>Factorizable</a:t>
            </a:r>
            <a:r>
              <a:rPr lang="en-US" u="sng" dirty="0"/>
              <a:t> contribution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640" y="2606692"/>
            <a:ext cx="6699770" cy="12309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281" y="3964508"/>
            <a:ext cx="9709093" cy="644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697" y="1549259"/>
            <a:ext cx="6340764" cy="6854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3640" y="2012391"/>
            <a:ext cx="2891588" cy="68796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383160" y="1558425"/>
            <a:ext cx="235975" cy="63207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027649" y="2072340"/>
            <a:ext cx="2322204" cy="72595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08209" y="2831691"/>
                <a:ext cx="2743200" cy="471860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/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𝑁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𝑒𝑓𝑓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209" y="2831691"/>
                <a:ext cx="2743200" cy="471860"/>
              </a:xfrm>
              <a:prstGeom prst="rect">
                <a:avLst/>
              </a:prstGeom>
              <a:blipFill rotWithShape="0">
                <a:blip r:embed="rId6"/>
                <a:stretch>
                  <a:fillRect b="-10976"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4035996" y="2831691"/>
            <a:ext cx="655638" cy="4718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53281" y="4839235"/>
            <a:ext cx="970909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charset="2"/>
              <a:buChar char="Ø"/>
            </a:pPr>
            <a:endParaRPr lang="en-US" b="0" dirty="0"/>
          </a:p>
          <a:p>
            <a:pPr marL="914400" lvl="1" indent="-457200">
              <a:buFont typeface="Wingdings" charset="2"/>
              <a:buChar char="Ø"/>
            </a:pPr>
            <a:r>
              <a:rPr lang="en-US" sz="2400" dirty="0" smtClean="0"/>
              <a:t>The form factors rely on model calculation</a:t>
            </a:r>
          </a:p>
          <a:p>
            <a:pPr marL="914400" lvl="1" indent="-457200">
              <a:buFont typeface="Wingdings" charset="2"/>
              <a:buChar char="Ø"/>
            </a:pPr>
            <a:endParaRPr lang="en-US" sz="2400" dirty="0"/>
          </a:p>
          <a:p>
            <a:pPr marL="914400" lvl="1" indent="-457200">
              <a:buFont typeface="Wingdings" charset="2"/>
              <a:buChar char="Ø"/>
            </a:pPr>
            <a:r>
              <a:rPr lang="en-US" sz="2400" dirty="0" smtClean="0"/>
              <a:t>The Wilson coefficients rely on effective N</a:t>
            </a:r>
            <a:endParaRPr lang="en-US" sz="2400" dirty="0"/>
          </a:p>
          <a:p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6693623" y="3946023"/>
            <a:ext cx="459848" cy="63207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335225" y="3979892"/>
            <a:ext cx="459848" cy="63207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6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In 1980s, the large-N </a:t>
                </a:r>
                <a:r>
                  <a:rPr lang="en-US" dirty="0" smtClean="0"/>
                  <a:t>approach </a:t>
                </a:r>
                <a:r>
                  <a:rPr lang="en-US" dirty="0" smtClean="0"/>
                  <a:t>was adopted for </a:t>
                </a:r>
                <a:r>
                  <a:rPr lang="en-US" dirty="0" err="1" smtClean="0"/>
                  <a:t>hadronic</a:t>
                </a:r>
                <a:r>
                  <a:rPr lang="en-US" dirty="0" smtClean="0"/>
                  <a:t> D decay.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    -- Buras </a:t>
                </a:r>
                <a:r>
                  <a:rPr lang="en-US" i="1" dirty="0" smtClean="0"/>
                  <a:t>et. al.</a:t>
                </a:r>
                <a:r>
                  <a:rPr lang="en-US" dirty="0" smtClean="0"/>
                  <a:t> NPB268, 16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(1986)</a:t>
                </a:r>
                <a:endParaRPr lang="en-US" dirty="0" smtClean="0"/>
              </a:p>
              <a:p>
                <a:r>
                  <a:rPr lang="en-US" dirty="0" smtClean="0"/>
                  <a:t>It is natural to apply this scenario to baryon sector.</a:t>
                </a:r>
              </a:p>
              <a:p>
                <a:r>
                  <a:rPr lang="en-US" dirty="0" smtClean="0"/>
                  <a:t>We may extract N from suitable experiment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Why not choose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</m:sup>
                    </m:sSubSup>
                    <m:r>
                      <a:rPr lang="en-US" b="0" i="1" smtClean="0">
                        <a:latin typeface="Cambria Math" charset="0"/>
                      </a:rPr>
                      <m:t>→</m:t>
                    </m:r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𝐾</m:t>
                            </m:r>
                          </m:e>
                        </m:ba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?  (Y.-K. Hsiao)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  <a:blipFill rotWithShape="0">
                <a:blip r:embed="rId2"/>
                <a:stretch>
                  <a:fillRect l="-1043" t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18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u="sng" dirty="0" smtClean="0"/>
              <a:t>The issue about effective N </a:t>
            </a:r>
            <a:endParaRPr lang="en-US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889" y="3794233"/>
            <a:ext cx="4387645" cy="3881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66624" y="4766524"/>
                <a:ext cx="382937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 dirty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charset="0"/>
                        </a:rPr>
                        <m:t>=1.346,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 dirty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charset="0"/>
                        </a:rPr>
                        <m:t>=−0.636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624" y="4766524"/>
                <a:ext cx="382937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344790" y="4283270"/>
            <a:ext cx="442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BESIII, Phys</a:t>
            </a:r>
            <a:r>
              <a:rPr lang="is-IS" dirty="0"/>
              <a:t>. Rev. Lett. 117, 232002 (2016). </a:t>
            </a:r>
            <a:endParaRPr lang="is-IS" dirty="0">
              <a:effectLst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434791" y="4906385"/>
            <a:ext cx="596342" cy="169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68534" y="4766524"/>
                <a:ext cx="4939067" cy="47186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|=0.45±0.03,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𝑁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𝑒𝑓𝑓</m:t>
                          </m:r>
                        </m:sup>
                      </m:sSup>
                      <m:r>
                        <a:rPr lang="en-US" sz="2400" b="0" i="1" smtClean="0">
                          <a:latin typeface="Cambria Math" charset="0"/>
                        </a:rPr>
                        <m:t>=7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534" y="4766524"/>
                <a:ext cx="4939067" cy="471860"/>
              </a:xfrm>
              <a:prstGeom prst="rect">
                <a:avLst/>
              </a:prstGeom>
              <a:blipFill rotWithShape="0">
                <a:blip r:embed="rId5"/>
                <a:stretch>
                  <a:fillRect b="-1392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266624" y="5892800"/>
                <a:ext cx="6047643" cy="945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𝑝</m:t>
                    </m:r>
                    <m:r>
                      <a:rPr lang="en-US" sz="2400" b="0" i="1" smtClean="0">
                        <a:latin typeface="Cambria Math" charset="0"/>
                      </a:rPr>
                      <m:t>𝜙</m:t>
                    </m:r>
                  </m:oMath>
                </a14:m>
                <a:r>
                  <a:rPr lang="en-US" sz="2400" dirty="0" smtClean="0"/>
                  <a:t>:  </a:t>
                </a:r>
                <a:r>
                  <a:rPr lang="en-US" sz="2400" dirty="0" smtClean="0"/>
                  <a:t>pure fac</a:t>
                </a:r>
                <a:r>
                  <a:rPr lang="en-US" sz="2400" dirty="0" smtClean="0"/>
                  <a:t>. ;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𝑝</m:t>
                        </m:r>
                        <m:bar>
                          <m:barPr>
                            <m:pos m:val="top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𝐾</m:t>
                            </m:r>
                          </m:e>
                        </m:ba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 smtClean="0"/>
                  <a:t>:  fac. + </a:t>
                </a:r>
                <a:r>
                  <a:rPr lang="en-US" sz="2400" dirty="0" err="1" smtClean="0"/>
                  <a:t>nf</a:t>
                </a:r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624" y="5892800"/>
                <a:ext cx="6047643" cy="945067"/>
              </a:xfrm>
              <a:prstGeom prst="rect">
                <a:avLst/>
              </a:prstGeom>
              <a:blipFill rotWithShape="0">
                <a:blip r:embed="rId6"/>
                <a:stretch>
                  <a:fillRect t="-5161" b="-1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0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50987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 typeface="Wingdings" charset="2"/>
                  <a:buChar char="§"/>
                </a:pPr>
                <a:r>
                  <a:rPr lang="en-US" dirty="0"/>
                  <a:t>Introduction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Progress in experiment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Progress in theory</a:t>
                </a:r>
              </a:p>
              <a:p>
                <a:pPr>
                  <a:buFont typeface="Wingdings" charset="2"/>
                  <a:buChar char="§"/>
                </a:pPr>
                <a:r>
                  <a:rPr lang="en-US" dirty="0"/>
                  <a:t>A General Methodology for a dynamical model calculation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Pole Model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Current algebra approach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MIT bag model</a:t>
                </a:r>
                <a:endParaRPr lang="en-US" dirty="0"/>
              </a:p>
              <a:p>
                <a:pPr>
                  <a:buFont typeface="Wingdings" charset="2"/>
                  <a:buChar char="§"/>
                </a:pPr>
                <a:r>
                  <a:rPr lang="en-US" dirty="0"/>
                  <a:t>SCS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/>
                  <a:t> decays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dirty="0"/>
                  <a:t>C</a:t>
                </a:r>
                <a:r>
                  <a:rPr lang="en-US" altLang="zh-CN" dirty="0"/>
                  <a:t>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Ξ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i="1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/>
                  <a:t> decays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>
                  <a:buFont typeface="Wingdings" charset="2"/>
                  <a:buChar char="§"/>
                </a:pPr>
                <a:r>
                  <a:rPr lang="en-US" dirty="0"/>
                  <a:t>Results and discussion</a:t>
                </a:r>
              </a:p>
              <a:p>
                <a:pPr>
                  <a:buFont typeface="Wingdings" charset="2"/>
                  <a:buChar char="§"/>
                </a:pPr>
                <a:r>
                  <a:rPr lang="en-US" dirty="0"/>
                  <a:t>Summary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50987"/>
                <a:ext cx="10515600" cy="4351338"/>
              </a:xfrm>
              <a:blipFill rotWithShape="0">
                <a:blip r:embed="rId3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1</a:t>
            </a:fld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16256" y="5936464"/>
            <a:ext cx="6918549" cy="6613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u="sng" dirty="0"/>
              <a:t>Hai-Yang Cheng, Xian-Wei Kang, FRX, PRD 97, 074028 (2018);</a:t>
            </a:r>
          </a:p>
          <a:p>
            <a:pPr algn="l"/>
            <a:r>
              <a:rPr lang="en-US" sz="3600" u="sng" dirty="0"/>
              <a:t>Hai-Yang Cheng, FRX work in progress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0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/>
              <a:t>Factorizable</a:t>
            </a:r>
            <a:r>
              <a:rPr lang="en-US" u="sng" dirty="0"/>
              <a:t> contribution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640" y="2606692"/>
            <a:ext cx="6699770" cy="12309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281" y="3964508"/>
            <a:ext cx="9709093" cy="644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697" y="1549259"/>
            <a:ext cx="6340764" cy="6854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3640" y="2012391"/>
            <a:ext cx="2891588" cy="68796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383160" y="1558425"/>
            <a:ext cx="235975" cy="63207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619135" y="1327355"/>
            <a:ext cx="2875936" cy="36333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610601" y="1002890"/>
                <a:ext cx="2743200" cy="471860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/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𝑁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𝑒𝑓𝑓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1" y="1002890"/>
                <a:ext cx="2743200" cy="471860"/>
              </a:xfrm>
              <a:prstGeom prst="rect">
                <a:avLst/>
              </a:prstGeom>
              <a:blipFill rotWithShape="0">
                <a:blip r:embed="rId6"/>
                <a:stretch>
                  <a:fillRect b="-10976"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10538388" y="1002890"/>
            <a:ext cx="655638" cy="4718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53281" y="4839235"/>
                <a:ext cx="9709093" cy="1832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charset="0"/>
                            </a:rPr>
                            <m:t>𝑵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charset="0"/>
                            </a:rPr>
                            <m:t>𝒆𝒇𝒇</m:t>
                          </m:r>
                        </m:sup>
                      </m:sSup>
                      <m:r>
                        <a:rPr lang="en-US" sz="2800" b="1" i="1" smtClean="0">
                          <a:latin typeface="Cambria Math" charset="0"/>
                        </a:rPr>
                        <m:t>=?</m:t>
                      </m:r>
                    </m:oMath>
                  </m:oMathPara>
                </a14:m>
                <a:endParaRPr lang="en-US" sz="2800" b="1" dirty="0"/>
              </a:p>
              <a:p>
                <a:pPr marL="914400" lvl="1" indent="-457200">
                  <a:buFont typeface="Wingdings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 charset="0"/>
                      </a:rPr>
                      <m:t>=1.346,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latin typeface="Cambria Math" charset="0"/>
                      </a:rPr>
                      <m:t>=−0.636</m:t>
                    </m:r>
                  </m:oMath>
                </a14:m>
                <a:endParaRPr lang="en-US" sz="2000" b="0" dirty="0"/>
              </a:p>
              <a:p>
                <a:pPr marL="914400" lvl="1" indent="-457200">
                  <a:buFont typeface="Wingdings" charset="2"/>
                  <a:buChar char="Ø"/>
                </a:pPr>
                <a:endParaRPr lang="en-US" b="0" dirty="0"/>
              </a:p>
              <a:p>
                <a:pPr marL="914400" lvl="1" indent="-457200">
                  <a:buFont typeface="Wingdings" charset="2"/>
                  <a:buChar char="Ø"/>
                </a:pPr>
                <a:r>
                  <a:rPr lang="en-US" dirty="0"/>
                  <a:t>a </a:t>
                </a:r>
              </a:p>
              <a:p>
                <a:endParaRPr lang="en-US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281" y="4839235"/>
                <a:ext cx="9709093" cy="183261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7289" y="5826744"/>
            <a:ext cx="4387645" cy="388183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>
            <a:off x="6146622" y="5615460"/>
            <a:ext cx="596342" cy="169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880365" y="5475599"/>
                <a:ext cx="4939067" cy="47186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|=0.45±0.03,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𝑁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𝑒𝑓𝑓</m:t>
                          </m:r>
                        </m:sup>
                      </m:sSup>
                      <m:r>
                        <a:rPr lang="en-US" sz="2400" b="0" i="1" smtClean="0">
                          <a:latin typeface="Cambria Math" charset="0"/>
                        </a:rPr>
                        <m:t>=7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365" y="5475599"/>
                <a:ext cx="4939067" cy="471860"/>
              </a:xfrm>
              <a:prstGeom prst="rect">
                <a:avLst/>
              </a:prstGeom>
              <a:blipFill rotWithShape="0">
                <a:blip r:embed="rId9"/>
                <a:stretch>
                  <a:fillRect b="-1375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355868" y="6239742"/>
            <a:ext cx="38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charset="0"/>
                <a:ea typeface="Bookman Old Style" charset="0"/>
                <a:cs typeface="Bookman Old Style" charset="0"/>
              </a:rPr>
              <a:t>internal W-emission governed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71990" y="6247530"/>
            <a:ext cx="442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BESIII, Phys</a:t>
            </a:r>
            <a:r>
              <a:rPr lang="is-IS" dirty="0"/>
              <a:t>. Rev. Lett. 117, 232002 (2016). </a:t>
            </a:r>
            <a:endParaRPr lang="is-I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22119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Non-</a:t>
            </a:r>
            <a:r>
              <a:rPr lang="en-US" u="sng" dirty="0" err="1"/>
              <a:t>factorizable</a:t>
            </a:r>
            <a:r>
              <a:rPr lang="en-US" u="sng" dirty="0"/>
              <a:t> contribution: Pole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6130"/>
            <a:ext cx="10515599" cy="4351338"/>
          </a:xfrm>
        </p:spPr>
        <p:txBody>
          <a:bodyPr/>
          <a:lstStyle/>
          <a:p>
            <a:r>
              <a:rPr lang="en-US" dirty="0"/>
              <a:t>Dynamic model calculation</a:t>
            </a:r>
          </a:p>
          <a:p>
            <a:pPr lvl="1">
              <a:buFont typeface="Wingdings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Pole model</a:t>
            </a:r>
          </a:p>
          <a:p>
            <a:pPr lvl="1">
              <a:buFont typeface="Wingdings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lvl="1">
              <a:buFont typeface="Wingdings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lvl="1">
              <a:buFont typeface="Wingdings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lvl="1">
              <a:buFont typeface="Wingdings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lvl="1">
              <a:buFont typeface="Wingdings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lvl="1">
              <a:buFont typeface="Wingdings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lvl="1">
              <a:buFont typeface="Wingdings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en-US" altLang="zh-CN" dirty="0">
                <a:solidFill>
                  <a:srgbClr val="002060"/>
                </a:solidFill>
              </a:rPr>
              <a:t>Relativistic QM: </a:t>
            </a:r>
            <a:r>
              <a:rPr lang="en-US" altLang="zh-CN" dirty="0" err="1">
                <a:solidFill>
                  <a:srgbClr val="002060"/>
                </a:solidFill>
              </a:rPr>
              <a:t>Korner</a:t>
            </a:r>
            <a:r>
              <a:rPr lang="en-US" altLang="zh-CN" dirty="0">
                <a:solidFill>
                  <a:srgbClr val="002060"/>
                </a:solidFill>
              </a:rPr>
              <a:t>, Kramer, Ivanov</a:t>
            </a:r>
            <a:r>
              <a:rPr lang="mr-IN" altLang="zh-CN" dirty="0">
                <a:solidFill>
                  <a:srgbClr val="002060"/>
                </a:solidFill>
              </a:rPr>
              <a:t>…</a:t>
            </a:r>
            <a:r>
              <a:rPr lang="en-US" altLang="zh-CN" dirty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  <a:p>
            <a:pPr lvl="1">
              <a:buFont typeface="Wingdings" charset="2"/>
              <a:buChar char="§"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325" y="1374774"/>
            <a:ext cx="5549900" cy="81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387" y="2854722"/>
            <a:ext cx="5851112" cy="14653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84387" y="4387063"/>
                <a:ext cx="692727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Consider low-lying pole contribution:</a:t>
                </a:r>
              </a:p>
              <a:p>
                <a:pPr marL="800100" lvl="1" indent="-342900">
                  <a:buFont typeface="Courier New" charset="0"/>
                  <a:buChar char="o"/>
                </a:pPr>
                <a:r>
                  <a:rPr lang="en-US" sz="2400" dirty="0"/>
                  <a:t>s-wave contribution: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J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p</m:t>
                        </m:r>
                      </m:sup>
                    </m:sSup>
                    <m:r>
                      <a:rPr lang="en-US" sz="2400" b="0" i="0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½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2400" b="0" dirty="0"/>
              </a:p>
              <a:p>
                <a:pPr marL="800100" lvl="1" indent="-342900">
                  <a:buFont typeface="Courier New" charset="0"/>
                  <a:buChar char="o"/>
                </a:pPr>
                <a:r>
                  <a:rPr lang="en-US" sz="2400" dirty="0"/>
                  <a:t>p-wave contribution: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latin typeface="Cambria Math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charset="0"/>
                              </a:rPr>
                              <m:t>J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charset="0"/>
                              </a:rPr>
                              <m:t>p</m:t>
                            </m:r>
                          </m:sup>
                        </m:sSup>
                        <m:r>
                          <a:rPr lang="en-US" sz="2400">
                            <a:latin typeface="Cambria Math" charset="0"/>
                          </a:rPr>
                          <m:t>=</m:t>
                        </m:r>
                        <m:r>
                          <a:rPr lang="en-US" sz="2400" i="1">
                            <a:latin typeface="Cambria Math" charset="0"/>
                          </a:rPr>
                          <m:t>½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387" y="4387063"/>
                <a:ext cx="6927273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1319" t="-9645" b="-49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961467" y="1966428"/>
            <a:ext cx="982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s-wave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8133" y="1966431"/>
            <a:ext cx="982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-wave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776133" y="5164667"/>
            <a:ext cx="3979334" cy="3386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8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Non-</a:t>
            </a:r>
            <a:r>
              <a:rPr lang="en-US" u="sng" dirty="0" err="1"/>
              <a:t>factorizable</a:t>
            </a:r>
            <a:r>
              <a:rPr lang="en-US" u="sng" dirty="0"/>
              <a:t> contribution: Pole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325" y="1505722"/>
            <a:ext cx="6773971" cy="17266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342" y="4999409"/>
            <a:ext cx="7150100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32" y="3583165"/>
            <a:ext cx="7125220" cy="5750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732" y="4103828"/>
            <a:ext cx="6680200" cy="723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8743" y="4678914"/>
            <a:ext cx="1484026" cy="37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GT relation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226" y="1751624"/>
            <a:ext cx="5094827" cy="1405470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9247239" y="3232420"/>
            <a:ext cx="265471" cy="17461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200104" y="5208302"/>
            <a:ext cx="450206" cy="4199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607276" y="5257466"/>
            <a:ext cx="693175" cy="4199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3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Current Algebra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 </a:t>
            </a:r>
            <a:r>
              <a:rPr lang="en-US" dirty="0" err="1"/>
              <a:t>pseudoscalar</a:t>
            </a:r>
            <a:r>
              <a:rPr lang="en-US" dirty="0"/>
              <a:t>-meson limit</a:t>
            </a:r>
            <a:endParaRPr lang="en-US" b="0" dirty="0"/>
          </a:p>
          <a:p>
            <a:endParaRPr lang="en-US" dirty="0"/>
          </a:p>
          <a:p>
            <a:endParaRPr lang="en-US" b="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0" dirty="0"/>
              <a:t>s-wave, p-wave amplitudes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9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864628"/>
              </p:ext>
            </p:extLst>
          </p:nvPr>
        </p:nvGraphicFramePr>
        <p:xfrm>
          <a:off x="1351934" y="2631362"/>
          <a:ext cx="544195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" name="方程式" r:id="rId3" imgW="3733800" imgH="482600" progId="">
                  <p:embed/>
                </p:oleObj>
              </mc:Choice>
              <mc:Fallback>
                <p:oleObj name="方程式" r:id="rId3" imgW="3733800" imgH="482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1934" y="2631362"/>
                        <a:ext cx="5441950" cy="703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452482"/>
              </p:ext>
            </p:extLst>
          </p:nvPr>
        </p:nvGraphicFramePr>
        <p:xfrm>
          <a:off x="1389325" y="3402887"/>
          <a:ext cx="492442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" name="方程式" r:id="rId5" imgW="3301920" imgH="507960" progId="Equation.3">
                  <p:embed/>
                </p:oleObj>
              </mc:Choice>
              <mc:Fallback>
                <p:oleObj name="方程式" r:id="rId5" imgW="33019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325" y="3402887"/>
                        <a:ext cx="4924425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248698" y="2513377"/>
            <a:ext cx="5699702" cy="18079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34812" y="5560952"/>
                <a:ext cx="3013588" cy="9779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𝑓𝑎𝑐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𝑐𝑜𝑚</m:t>
                          </m:r>
                        </m:sup>
                      </m:sSup>
                    </m:oMath>
                  </m:oMathPara>
                </a14:m>
                <a:endParaRPr lang="en-US" sz="2800" b="0" i="1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𝑓𝑎𝑐</m:t>
                          </m:r>
                        </m:sup>
                      </m:sSup>
                      <m:r>
                        <a:rPr lang="en-US" sz="2800" b="0" i="1" smtClean="0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𝑐𝑎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812" y="5560952"/>
                <a:ext cx="3013588" cy="97796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61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 s-wave, p-wave contribution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Calculation of commutator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23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334" y="3494387"/>
            <a:ext cx="2086938" cy="5217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927" y="2342007"/>
            <a:ext cx="5499100" cy="889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927" y="3231007"/>
            <a:ext cx="4470196" cy="9453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927" y="4225208"/>
            <a:ext cx="10702413" cy="8065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220488" y="4311339"/>
            <a:ext cx="661227" cy="61808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99402" y="4526155"/>
            <a:ext cx="444843" cy="2965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599" y="379017"/>
            <a:ext cx="10515600" cy="1325563"/>
          </a:xfrm>
        </p:spPr>
        <p:txBody>
          <a:bodyPr/>
          <a:lstStyle/>
          <a:p>
            <a:r>
              <a:rPr lang="en-US" dirty="0"/>
              <a:t>Baryon Matrix element:</a:t>
            </a:r>
            <a:br>
              <a:rPr lang="en-US" dirty="0"/>
            </a:br>
            <a:r>
              <a:rPr lang="en-US" dirty="0"/>
              <a:t>MIT bag model calculation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797" y="1806176"/>
            <a:ext cx="5716769" cy="8339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95" y="2843291"/>
            <a:ext cx="9055100" cy="289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541" y="5757386"/>
            <a:ext cx="4683176" cy="879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0200" y="5179114"/>
            <a:ext cx="4275944" cy="6022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990" y="2034692"/>
            <a:ext cx="3320278" cy="3505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5729878"/>
            <a:ext cx="4442918" cy="90390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38200" y="5738891"/>
            <a:ext cx="4558259" cy="8948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9044" y="317733"/>
            <a:ext cx="5552956" cy="717797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10757209" y="398693"/>
            <a:ext cx="236563" cy="3976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57838" y="2385220"/>
            <a:ext cx="12307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56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24" y="392760"/>
            <a:ext cx="10515600" cy="1325563"/>
          </a:xfrm>
        </p:spPr>
        <p:txBody>
          <a:bodyPr/>
          <a:lstStyle/>
          <a:p>
            <a:r>
              <a:rPr lang="en-US" dirty="0"/>
              <a:t>Strong coupling:</a:t>
            </a:r>
            <a:br>
              <a:rPr lang="en-US" dirty="0"/>
            </a:br>
            <a:r>
              <a:rPr lang="en-US" dirty="0"/>
              <a:t>MIT bag model calculation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axial-vector form factor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855" y="2880481"/>
            <a:ext cx="6677501" cy="999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094" y="2196413"/>
            <a:ext cx="6680200" cy="723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751" y="3923893"/>
            <a:ext cx="8777073" cy="640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135" y="4859347"/>
            <a:ext cx="5077426" cy="6284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21816" y="2400663"/>
            <a:ext cx="1484026" cy="37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GT relation</a:t>
            </a:r>
          </a:p>
        </p:txBody>
      </p:sp>
    </p:spTree>
    <p:extLst>
      <p:ext uri="{BB962C8B-B14F-4D97-AF65-F5344CB8AC3E}">
        <p14:creationId xmlns:p14="http://schemas.microsoft.com/office/powerpoint/2010/main" val="171934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6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Numerical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779974"/>
            <a:ext cx="10504487" cy="27265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88832" y="4552166"/>
                <a:ext cx="10203222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400" dirty="0">
                    <a:solidFill>
                      <a:srgbClr val="0070C0"/>
                    </a:solidFill>
                  </a:rPr>
                  <a:t>The measured mode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rgbClr val="0070C0"/>
                        </a:solidFill>
                        <a:latin typeface="Cambria Math" charset="0"/>
                      </a:rPr>
                      <m:t>𝑝</m:t>
                    </m:r>
                    <m:r>
                      <a:rPr lang="en-US" altLang="zh-TW" sz="2400" i="1">
                        <a:solidFill>
                          <a:srgbClr val="0070C0"/>
                        </a:solidFill>
                        <a:latin typeface="Cambria Math" charset="0"/>
                      </a:rPr>
                      <m:t>𝜂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, BF is in great agreement with experiment.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>
                    <a:solidFill>
                      <a:srgbClr val="0070C0"/>
                    </a:solidFill>
                  </a:rPr>
                  <a:t>Several unmeasured mode, including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rgbClr val="0070C0"/>
                        </a:solidFill>
                        <a:latin typeface="Cambria Math" charset="0"/>
                      </a:rPr>
                      <m:t>𝑝</m:t>
                    </m:r>
                    <m:sSup>
                      <m:sSupPr>
                        <m:ctrlPr>
                          <a:rPr lang="en-US" altLang="zh-TW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altLang="zh-TW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, are predicted for both BF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.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>
                    <a:solidFill>
                      <a:srgbClr val="0070C0"/>
                    </a:solidFill>
                  </a:rPr>
                  <a:t> All decay asymmetries are predicted negative.</a:t>
                </a:r>
              </a:p>
              <a:p>
                <a:pPr marL="342900" indent="-342900">
                  <a:buAutoNum type="arabicPeriod" startAt="2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832" y="4552166"/>
                <a:ext cx="10203222" cy="2123658"/>
              </a:xfrm>
              <a:prstGeom prst="rect">
                <a:avLst/>
              </a:prstGeom>
              <a:blipFill rotWithShape="0">
                <a:blip r:embed="rId3"/>
                <a:stretch>
                  <a:fillRect l="-956" t="-2874" r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800" y="169567"/>
            <a:ext cx="6451600" cy="762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917933"/>
            <a:ext cx="1936749" cy="74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51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Numerical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88832" y="4686412"/>
                <a:ext cx="10203222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400" dirty="0">
                    <a:solidFill>
                      <a:srgbClr val="0070C0"/>
                    </a:solidFill>
                  </a:rPr>
                  <a:t>Two different FF scenario are adopt, seems scalar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diquark</a:t>
                </a:r>
                <a:r>
                  <a:rPr lang="en-US" sz="2400" dirty="0">
                    <a:solidFill>
                      <a:srgbClr val="0070C0"/>
                    </a:solidFill>
                  </a:rPr>
                  <a:t> spectator are more reasonable.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>
                    <a:solidFill>
                      <a:srgbClr val="0070C0"/>
                    </a:solidFill>
                  </a:rPr>
                  <a:t>NF contribution are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sizebale</a:t>
                </a:r>
                <a:r>
                  <a:rPr lang="en-US" sz="2400" dirty="0">
                    <a:solidFill>
                      <a:srgbClr val="0070C0"/>
                    </a:solidFill>
                  </a:rPr>
                  <a:t>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𝑐𝑐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++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→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, but the results need to be further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comfirmed</a:t>
                </a:r>
                <a:r>
                  <a:rPr lang="en-US" sz="2400" dirty="0">
                    <a:solidFill>
                      <a:srgbClr val="0070C0"/>
                    </a:solidFill>
                  </a:rPr>
                  <a:t>.</a:t>
                </a:r>
              </a:p>
              <a:p>
                <a:pPr marL="342900" indent="-342900">
                  <a:buAutoNum type="arabicPeriod" startAt="2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832" y="4686412"/>
                <a:ext cx="10203222" cy="2123658"/>
              </a:xfrm>
              <a:prstGeom prst="rect">
                <a:avLst/>
              </a:prstGeom>
              <a:blipFill rotWithShape="0">
                <a:blip r:embed="rId2"/>
                <a:stretch>
                  <a:fillRect l="-956" t="-2586" r="-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43" y="1659872"/>
            <a:ext cx="10668000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853997">
            <a:off x="7261412" y="1048057"/>
            <a:ext cx="2205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preliminary</a:t>
            </a:r>
          </a:p>
        </p:txBody>
      </p:sp>
      <p:sp>
        <p:nvSpPr>
          <p:cNvPr id="8" name="Cloud 7"/>
          <p:cNvSpPr/>
          <p:nvPr/>
        </p:nvSpPr>
        <p:spPr>
          <a:xfrm rot="20666345">
            <a:off x="6810191" y="988699"/>
            <a:ext cx="2904565" cy="842234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27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397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265128" y="6220968"/>
            <a:ext cx="2133600" cy="476250"/>
          </a:xfrm>
        </p:spPr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29</a:t>
            </a:fld>
            <a:endParaRPr lang="en-US" altLang="zh-TW" dirty="0"/>
          </a:p>
        </p:txBody>
      </p:sp>
      <p:pic>
        <p:nvPicPr>
          <p:cNvPr id="4" name="圖片 2" descr="screen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94" y="2226839"/>
            <a:ext cx="9314371" cy="288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2333521" y="1800201"/>
            <a:ext cx="839054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900" dirty="0">
                <a:solidFill>
                  <a:srgbClr val="0000FF"/>
                </a:solidFill>
              </a:rPr>
              <a:t>        SU(3)           QM            Fac.         SU(3)       SU(3)       C.A.</a:t>
            </a:r>
            <a:endParaRPr lang="zh-TW" altLang="en-US" sz="1900" dirty="0">
              <a:solidFill>
                <a:srgbClr val="0000FF"/>
              </a:solidFill>
            </a:endParaRPr>
          </a:p>
        </p:txBody>
      </p:sp>
      <p:sp>
        <p:nvSpPr>
          <p:cNvPr id="12" name="橢圓 11"/>
          <p:cNvSpPr/>
          <p:nvPr/>
        </p:nvSpPr>
        <p:spPr bwMode="auto">
          <a:xfrm>
            <a:off x="6528792" y="2912838"/>
            <a:ext cx="2118837" cy="32256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200" b="1"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9685847" y="1794091"/>
            <a:ext cx="112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sym typeface="Symbol" panose="05050102010706020507" pitchFamily="18" charset="2"/>
              </a:rPr>
              <a:t>(10</a:t>
            </a:r>
            <a:r>
              <a:rPr lang="en-US" altLang="zh-TW" baseline="30000" dirty="0">
                <a:solidFill>
                  <a:srgbClr val="0000FF"/>
                </a:solidFill>
                <a:sym typeface="Symbol" panose="05050102010706020507" pitchFamily="18" charset="2"/>
              </a:rPr>
              <a:t>-3 </a:t>
            </a:r>
            <a:r>
              <a:rPr lang="en-US" altLang="zh-TW" dirty="0">
                <a:solidFill>
                  <a:srgbClr val="0000FF"/>
                </a:solidFill>
              </a:rPr>
              <a:t>)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5" name="橢圓 14"/>
          <p:cNvSpPr/>
          <p:nvPr/>
        </p:nvSpPr>
        <p:spPr bwMode="auto">
          <a:xfrm>
            <a:off x="6650279" y="3730429"/>
            <a:ext cx="521418" cy="499319"/>
          </a:xfrm>
          <a:prstGeom prst="ellipse">
            <a:avLst/>
          </a:prstGeom>
          <a:noFill/>
          <a:ln w="28575" cap="flat" cmpd="sng" algn="ctr">
            <a:solidFill>
              <a:srgbClr val="99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200" b="1"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53780" y="65147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/>
              <a:t>Comparison of BF with different groups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8647629" y="3233127"/>
            <a:ext cx="1905446" cy="6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762017" y="4141429"/>
            <a:ext cx="3791058" cy="1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528792" y="3487659"/>
            <a:ext cx="4243481" cy="5904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1" y="3821072"/>
            <a:ext cx="1129229" cy="29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80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265128" y="6220968"/>
            <a:ext cx="2133600" cy="476250"/>
          </a:xfrm>
        </p:spPr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30</a:t>
            </a:fld>
            <a:endParaRPr lang="en-US" altLang="zh-TW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53780" y="65147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/>
              <a:t>Comparison of BF with different groups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80" y="1977038"/>
            <a:ext cx="10160000" cy="2743200"/>
          </a:xfrm>
          <a:prstGeom prst="rect">
            <a:avLst/>
          </a:prstGeom>
        </p:spPr>
      </p:pic>
      <p:sp>
        <p:nvSpPr>
          <p:cNvPr id="13" name="文字方塊 3"/>
          <p:cNvSpPr txBox="1">
            <a:spLocks noChangeArrowheads="1"/>
          </p:cNvSpPr>
          <p:nvPr/>
        </p:nvSpPr>
        <p:spPr bwMode="auto">
          <a:xfrm>
            <a:off x="2008184" y="4671252"/>
            <a:ext cx="839054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900" dirty="0">
                <a:solidFill>
                  <a:srgbClr val="0000FF"/>
                </a:solidFill>
              </a:rPr>
              <a:t>                        no s-wave         Fac. </a:t>
            </a:r>
            <a:endParaRPr lang="zh-TW" altLang="en-US" sz="19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0853997">
            <a:off x="9296069" y="1177637"/>
            <a:ext cx="2205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preliminary</a:t>
            </a:r>
          </a:p>
        </p:txBody>
      </p:sp>
      <p:sp>
        <p:nvSpPr>
          <p:cNvPr id="21" name="Cloud 20"/>
          <p:cNvSpPr/>
          <p:nvPr/>
        </p:nvSpPr>
        <p:spPr>
          <a:xfrm rot="20666345">
            <a:off x="8844848" y="1118279"/>
            <a:ext cx="2904565" cy="842234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15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u="sng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u="sng" smtClean="0">
                              <a:latin typeface="Cambria Math" charset="0"/>
                            </a:rPr>
                            <m:t>Λ</m:t>
                          </m:r>
                        </m:e>
                        <m:sub>
                          <m:r>
                            <a:rPr lang="en-US" b="0" i="1" u="sng" smtClean="0">
                              <a:latin typeface="Cambria Math" charset="0"/>
                            </a:rPr>
                            <m:t>𝑐</m:t>
                          </m:r>
                        </m:sub>
                        <m:sup>
                          <m:r>
                            <a:rPr lang="en-US" b="0" i="1" u="sng" smtClean="0">
                              <a:latin typeface="Cambria Math" charset="0"/>
                            </a:rPr>
                            <m:t>+</m:t>
                          </m:r>
                        </m:sup>
                      </m:sSubSup>
                      <m:r>
                        <a:rPr lang="en-US" b="0" i="1" u="sng" smtClean="0">
                          <a:latin typeface="Cambria Math" charset="0"/>
                        </a:rPr>
                        <m:t>→</m:t>
                      </m:r>
                      <m:r>
                        <a:rPr lang="en-US" b="0" i="1" u="sng" smtClean="0">
                          <a:latin typeface="Cambria Math" charset="0"/>
                        </a:rPr>
                        <m:t>𝑝</m:t>
                      </m:r>
                      <m:sSup>
                        <m:sSupPr>
                          <m:ctrlPr>
                            <a:rPr lang="en-US" b="0" i="1" u="sng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u="sng" smtClean="0">
                              <a:latin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u="sng" smtClean="0">
                              <a:latin typeface="Cambria Math" charset="0"/>
                            </a:rPr>
                            <m:t>0</m:t>
                          </m:r>
                        </m:sup>
                      </m:sSup>
                      <m:r>
                        <a:rPr lang="en-US" b="0" i="1" u="sng" smtClean="0">
                          <a:latin typeface="Cambria Math" charset="0"/>
                        </a:rPr>
                        <m:t>, </m:t>
                      </m:r>
                      <m:r>
                        <a:rPr lang="en-US" b="0" i="1" u="sng" smtClean="0">
                          <a:latin typeface="Cambria Math" charset="0"/>
                        </a:rPr>
                        <m:t>𝑛</m:t>
                      </m:r>
                      <m:sSup>
                        <m:sSupPr>
                          <m:ctrlPr>
                            <a:rPr lang="en-US" b="0" i="1" u="sng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u="sng" smtClean="0">
                              <a:latin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u="sng" smtClean="0">
                              <a:latin typeface="Cambria Math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31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167" y="1758156"/>
            <a:ext cx="10504487" cy="27265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8"/>
              <p:cNvSpPr txBox="1"/>
              <p:nvPr/>
            </p:nvSpPr>
            <p:spPr>
              <a:xfrm>
                <a:off x="376374" y="4640649"/>
                <a:ext cx="900271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charset="2"/>
                  <a:buChar char="Ø"/>
                  <a:defRPr/>
                </a:pPr>
                <a:r>
                  <a:rPr lang="en-US" altLang="zh-TW" sz="2000" b="1" dirty="0">
                    <a:solidFill>
                      <a:srgbClr val="0070C0"/>
                    </a:solidFill>
                    <a:latin typeface="+mj-lt"/>
                  </a:rPr>
                  <a:t>SU(3) approach:  assumption of sextet 6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altLang="zh-TW" sz="2000" b="1" dirty="0">
                    <a:solidFill>
                      <a:srgbClr val="0070C0"/>
                    </a:solidFill>
                    <a:latin typeface="+mj-lt"/>
                  </a:rPr>
                  <a:t>) dominance over </a:t>
                </a:r>
                <a:r>
                  <a:rPr lang="en-US" altLang="zh-TW" sz="2000" b="1" u="sng" dirty="0">
                    <a:solidFill>
                      <a:srgbClr val="0070C0"/>
                    </a:solidFill>
                    <a:latin typeface="+mj-lt"/>
                  </a:rPr>
                  <a:t>15 </a:t>
                </a:r>
                <a:r>
                  <a:rPr lang="en-US" altLang="zh-TW" sz="2000" b="1" dirty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altLang="zh-TW" sz="2000" b="1" dirty="0">
                    <a:solidFill>
                      <a:srgbClr val="0070C0"/>
                    </a:solidFill>
                  </a:rPr>
                  <a:t>)</a:t>
                </a:r>
                <a:endParaRPr lang="en-US" altLang="zh-TW" sz="2000" b="1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74" y="4640649"/>
                <a:ext cx="9002712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609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4800" y="491333"/>
            <a:ext cx="6451600" cy="76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10"/>
              <p:cNvSpPr txBox="1"/>
              <p:nvPr/>
            </p:nvSpPr>
            <p:spPr>
              <a:xfrm>
                <a:off x="4207317" y="5473615"/>
                <a:ext cx="3855938" cy="387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solidFill>
                      <a:srgbClr val="9900CC"/>
                    </a:solidFill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r>
                      <a:rPr lang="en-US" altLang="zh-TW" b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𝚪</m:t>
                    </m:r>
                    <m:d>
                      <m:dPr>
                        <m:ctrlPr>
                          <a:rPr lang="en-US" altLang="zh-TW" b="1" i="1">
                            <a:solidFill>
                              <a:srgbClr val="9900CC"/>
                            </a:solidFill>
                            <a:latin typeface="Cambria Math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b="1" i="1">
                                <a:solidFill>
                                  <a:srgbClr val="9900CC"/>
                                </a:solidFill>
                                <a:latin typeface="Cambria Math" charset="0"/>
                                <a:sym typeface="Symbol" panose="05050102010706020507" pitchFamily="18" charset="2"/>
                              </a:rPr>
                            </m:ctrlPr>
                          </m:sSubSupPr>
                          <m:e>
                            <m:r>
                              <a:rPr lang="en-US" altLang="zh-TW" b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𝚲</m:t>
                            </m:r>
                          </m:e>
                          <m:sub>
                            <m:r>
                              <a:rPr lang="en-US" altLang="zh-TW" b="1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TW" b="1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+</m:t>
                            </m:r>
                          </m:sup>
                        </m:sSubSup>
                        <m:r>
                          <a:rPr lang="en-US" altLang="zh-TW" b="1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→</m:t>
                        </m:r>
                        <m:r>
                          <a:rPr lang="en-US" altLang="zh-TW" b="1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𝒏</m:t>
                        </m:r>
                        <m:sSup>
                          <m:sSupPr>
                            <m:ctrlPr>
                              <a:rPr lang="en-US" altLang="zh-TW" b="1" i="1">
                                <a:solidFill>
                                  <a:srgbClr val="9900CC"/>
                                </a:solidFill>
                                <a:latin typeface="Cambria Math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altLang="zh-TW" b="1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TW" b="1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altLang="zh-TW" b="1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zh-TW" b="1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zh-TW" b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𝚪</m:t>
                    </m:r>
                    <m:r>
                      <a:rPr lang="en-US" altLang="zh-TW" b="1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sSubSup>
                      <m:sSubSupPr>
                        <m:ctrlPr>
                          <a:rPr lang="en-US" altLang="zh-TW" b="1" i="1">
                            <a:solidFill>
                              <a:srgbClr val="9900CC"/>
                            </a:solidFill>
                            <a:latin typeface="Cambria Math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altLang="zh-TW" b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𝚲</m:t>
                        </m:r>
                      </m:e>
                      <m:sub>
                        <m:r>
                          <a:rPr lang="en-US" altLang="zh-TW" b="1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𝒄</m:t>
                        </m:r>
                      </m:sub>
                      <m:sup>
                        <m:r>
                          <a:rPr lang="en-US" altLang="zh-TW" b="1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bSup>
                    <m:r>
                      <a:rPr lang="en-US" altLang="zh-TW" b="1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zh-TW" b="1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𝒑</m:t>
                    </m:r>
                    <m:sSup>
                      <m:sSupPr>
                        <m:ctrlPr>
                          <a:rPr lang="en-US" altLang="zh-TW" b="1" i="1">
                            <a:solidFill>
                              <a:srgbClr val="9900CC"/>
                            </a:solidFill>
                            <a:latin typeface="Cambria Math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b="1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𝝅</m:t>
                        </m:r>
                      </m:e>
                      <m:sup>
                        <m:r>
                          <a:rPr lang="en-US" altLang="zh-TW" b="1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𝟎</m:t>
                        </m:r>
                      </m:sup>
                    </m:sSup>
                    <m:r>
                      <a:rPr lang="en-US" altLang="zh-TW" b="1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zh-TW" alt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2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317" y="5473615"/>
                <a:ext cx="3855938" cy="387161"/>
              </a:xfrm>
              <a:prstGeom prst="rect">
                <a:avLst/>
              </a:prstGeom>
              <a:blipFill rotWithShape="0">
                <a:blip r:embed="rId7"/>
                <a:stretch>
                  <a:fillRect l="-1264" t="-11111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8"/>
              <p:cNvSpPr txBox="1"/>
              <p:nvPr/>
            </p:nvSpPr>
            <p:spPr>
              <a:xfrm>
                <a:off x="376374" y="5911790"/>
                <a:ext cx="986490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charset="2"/>
                  <a:buChar char="Ø"/>
                  <a:defRPr/>
                </a:pPr>
                <a:r>
                  <a:rPr lang="en-US" altLang="zh-TW" sz="2000" b="1" dirty="0">
                    <a:solidFill>
                      <a:srgbClr val="0070C0"/>
                    </a:solidFill>
                    <a:latin typeface="+mj-lt"/>
                  </a:rPr>
                  <a:t>Such relation is not hold for </a:t>
                </a:r>
                <a:r>
                  <a:rPr lang="en-US" altLang="zh-TW" sz="2000" b="1" dirty="0" err="1">
                    <a:solidFill>
                      <a:srgbClr val="0070C0"/>
                    </a:solidFill>
                    <a:latin typeface="+mj-lt"/>
                  </a:rPr>
                  <a:t>factorizable</a:t>
                </a:r>
                <a:r>
                  <a:rPr lang="en-US" altLang="zh-TW" sz="2000" b="1" dirty="0">
                    <a:solidFill>
                      <a:srgbClr val="0070C0"/>
                    </a:solidFill>
                    <a:latin typeface="+mj-lt"/>
                  </a:rPr>
                  <a:t> amplitude (consider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sz="2000" b="1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TW" sz="2000" b="1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altLang="zh-TW" sz="2000" b="1" dirty="0">
                    <a:solidFill>
                      <a:srgbClr val="0070C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TW" sz="2000" b="1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𝑶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altLang="zh-TW" sz="2000" b="1" dirty="0">
                    <a:solidFill>
                      <a:srgbClr val="0070C0"/>
                    </a:solidFill>
                    <a:latin typeface="+mj-lt"/>
                  </a:rPr>
                  <a:t> contribution)  </a:t>
                </a:r>
              </a:p>
            </p:txBody>
          </p:sp>
        </mc:Choice>
        <mc:Fallback xmlns="">
          <p:sp>
            <p:nvSpPr>
              <p:cNvPr id="22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74" y="5911790"/>
                <a:ext cx="9864906" cy="400110"/>
              </a:xfrm>
              <a:prstGeom prst="rect">
                <a:avLst/>
              </a:prstGeom>
              <a:blipFill rotWithShape="0">
                <a:blip r:embed="rId8"/>
                <a:stretch>
                  <a:fillRect l="-556" t="-9231" r="-2534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圖片 8" descr="screen.bmp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72" y="6278938"/>
            <a:ext cx="3087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89011" y="2600326"/>
            <a:ext cx="10526714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71752" y="2300286"/>
            <a:ext cx="642938" cy="10287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981590" y="2295521"/>
            <a:ext cx="642938" cy="10287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6167" y="4996066"/>
            <a:ext cx="6803883" cy="478716"/>
          </a:xfrm>
          <a:prstGeom prst="rect">
            <a:avLst/>
          </a:prstGeom>
        </p:spPr>
      </p:pic>
      <p:graphicFrame>
        <p:nvGraphicFramePr>
          <p:cNvPr id="25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533243"/>
              </p:ext>
            </p:extLst>
          </p:nvPr>
        </p:nvGraphicFramePr>
        <p:xfrm>
          <a:off x="921210" y="5440845"/>
          <a:ext cx="3030537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" name="方程式" r:id="rId11" imgW="2209800" imgH="254000" progId="">
                  <p:embed/>
                </p:oleObj>
              </mc:Choice>
              <mc:Fallback>
                <p:oleObj name="方程式" r:id="rId11" imgW="2209800" imgH="254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210" y="5440845"/>
                        <a:ext cx="3030537" cy="3476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713060" y="5085209"/>
                <a:ext cx="4413633" cy="830997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exceeded </a:t>
                </a:r>
                <a:r>
                  <a:rPr lang="en-US" sz="2400" dirty="0">
                    <a:solidFill>
                      <a:srgbClr val="FF0000"/>
                    </a:solidFill>
                  </a:rPr>
                  <a:t>experiment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limit</a:t>
                </a:r>
                <a:r>
                  <a:rPr lang="en-US" sz="2400" dirty="0">
                    <a:solidFill>
                      <a:srgbClr val="FF0000"/>
                    </a:solidFill>
                  </a:rPr>
                  <a:t>,</a:t>
                </a:r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then improved by including 15bar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060" y="5085209"/>
                <a:ext cx="4413633" cy="830997"/>
              </a:xfrm>
              <a:prstGeom prst="rect">
                <a:avLst/>
              </a:prstGeom>
              <a:blipFill rotWithShape="0">
                <a:blip r:embed="rId13"/>
                <a:stretch>
                  <a:fillRect l="-1928" t="-5036" r="-551" b="-14388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0382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u="sng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u="sng" smtClean="0">
                              <a:latin typeface="Cambria Math" charset="0"/>
                            </a:rPr>
                            <m:t>Λ</m:t>
                          </m:r>
                        </m:e>
                        <m:sub>
                          <m:r>
                            <a:rPr lang="en-US" b="0" i="1" u="sng" smtClean="0">
                              <a:latin typeface="Cambria Math" charset="0"/>
                            </a:rPr>
                            <m:t>𝑐</m:t>
                          </m:r>
                        </m:sub>
                        <m:sup>
                          <m:r>
                            <a:rPr lang="en-US" b="0" i="1" u="sng" smtClean="0">
                              <a:latin typeface="Cambria Math" charset="0"/>
                            </a:rPr>
                            <m:t>+</m:t>
                          </m:r>
                        </m:sup>
                      </m:sSubSup>
                      <m:r>
                        <a:rPr lang="en-US" b="0" i="1" u="sng" smtClean="0">
                          <a:latin typeface="Cambria Math" charset="0"/>
                        </a:rPr>
                        <m:t>→</m:t>
                      </m:r>
                      <m:r>
                        <a:rPr lang="en-US" b="0" i="1" u="sng" smtClean="0">
                          <a:latin typeface="Cambria Math" charset="0"/>
                        </a:rPr>
                        <m:t>𝑝</m:t>
                      </m:r>
                      <m:sSup>
                        <m:sSupPr>
                          <m:ctrlPr>
                            <a:rPr lang="en-US" b="0" i="1" u="sng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u="sng" smtClean="0">
                              <a:latin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u="sng" smtClean="0">
                              <a:latin typeface="Cambria Math" charset="0"/>
                            </a:rPr>
                            <m:t>0</m:t>
                          </m:r>
                        </m:sup>
                      </m:sSup>
                      <m:r>
                        <a:rPr lang="en-US" b="0" i="1" u="sng" smtClean="0">
                          <a:latin typeface="Cambria Math" charset="0"/>
                        </a:rPr>
                        <m:t>, </m:t>
                      </m:r>
                      <m:r>
                        <a:rPr lang="en-US" b="0" i="1" u="sng" smtClean="0">
                          <a:latin typeface="Cambria Math" charset="0"/>
                        </a:rPr>
                        <m:t>𝑝</m:t>
                      </m:r>
                      <m:r>
                        <a:rPr lang="en-US" b="0" i="1" u="sng" smtClean="0">
                          <a:latin typeface="Cambria Math" charset="0"/>
                        </a:rPr>
                        <m:t>𝜂</m:t>
                      </m:r>
                    </m:oMath>
                  </m:oMathPara>
                </a14:m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32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13" y="1789116"/>
            <a:ext cx="10504487" cy="272654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479038" y="2599532"/>
            <a:ext cx="2378712" cy="7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02851" y="2909100"/>
            <a:ext cx="2354899" cy="198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8"/>
              <p:cNvSpPr txBox="1"/>
              <p:nvPr/>
            </p:nvSpPr>
            <p:spPr>
              <a:xfrm>
                <a:off x="979488" y="5124529"/>
                <a:ext cx="90027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zh-TW" sz="2000" dirty="0">
                    <a:solidFill>
                      <a:srgbClr val="0070C0"/>
                    </a:solidFill>
                    <a:latin typeface="+mj-lt"/>
                  </a:rPr>
                  <a:t>Nonfactorizable terms contribute</a:t>
                </a:r>
              </a:p>
              <a:p>
                <a:pPr marL="342900" indent="-342900">
                  <a:buFont typeface="Courier New" charset="0"/>
                  <a:buChar char="o"/>
                  <a:defRPr/>
                </a:pPr>
                <a:r>
                  <a:rPr lang="en-US" altLang="zh-TW" sz="2000" dirty="0">
                    <a:solidFill>
                      <a:srgbClr val="0070C0"/>
                    </a:solidFill>
                    <a:latin typeface="+mj-lt"/>
                  </a:rPr>
                  <a:t>constructively to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𝑝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𝜂</m:t>
                    </m:r>
                  </m:oMath>
                </a14:m>
                <a:endParaRPr lang="en-US" altLang="zh-TW" sz="2000" dirty="0">
                  <a:solidFill>
                    <a:srgbClr val="0070C0"/>
                  </a:solidFill>
                  <a:latin typeface="+mj-lt"/>
                </a:endParaRPr>
              </a:p>
              <a:p>
                <a:pPr marL="342900" indent="-342900">
                  <a:buFont typeface="Courier New" charset="0"/>
                  <a:buChar char="o"/>
                  <a:defRPr/>
                </a:pPr>
                <a:r>
                  <a:rPr lang="en-US" altLang="zh-TW" sz="2000" dirty="0">
                    <a:solidFill>
                      <a:srgbClr val="0070C0"/>
                    </a:solidFill>
                    <a:latin typeface="+mj-lt"/>
                  </a:rPr>
                  <a:t>destructively to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charset="0"/>
                      </a:rPr>
                      <m:t>𝑝</m:t>
                    </m:r>
                    <m:sSup>
                      <m:sSupPr>
                        <m:ctrlP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endParaRPr lang="zh-TW" altLang="en-US" sz="2000" baseline="30000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488" y="5124529"/>
                <a:ext cx="9002712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745" t="-3614"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49313" y="4517391"/>
                <a:ext cx="1020322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The reason for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B</m:t>
                    </m:r>
                    <m:d>
                      <m:dPr>
                        <m:ctrlP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𝑝</m:t>
                        </m:r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𝜂</m:t>
                        </m:r>
                      </m:e>
                    </m:d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&gt;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𝐵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  <m:sSup>
                      <m:sSupPr>
                        <m:ctrlP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0</m:t>
                        </m:r>
                      </m:sup>
                    </m:sSup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13" y="4517391"/>
                <a:ext cx="10203222" cy="738664"/>
              </a:xfrm>
              <a:prstGeom prst="rect">
                <a:avLst/>
              </a:prstGeom>
              <a:blipFill rotWithShape="0">
                <a:blip r:embed="rId5"/>
                <a:stretch>
                  <a:fillRect l="-896" t="-6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4800" y="491333"/>
            <a:ext cx="6451600" cy="76200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5066719" y="2609052"/>
            <a:ext cx="1965877" cy="79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23044" y="2932907"/>
            <a:ext cx="1965877" cy="79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4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5574"/>
                <a:ext cx="10515600" cy="4930775"/>
              </a:xfrm>
            </p:spPr>
            <p:txBody>
              <a:bodyPr>
                <a:normAutofit/>
              </a:bodyPr>
              <a:lstStyle/>
              <a:p>
                <a:pPr>
                  <a:buFont typeface="Arial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>
                    <a:latin typeface="Cambria Math" charset="0"/>
                  </a:rPr>
                  <a:t> SCS decays have been calculated in a dynamic model.</a:t>
                </a:r>
                <a:endParaRPr lang="en-US" b="0" dirty="0">
                  <a:latin typeface="Cambria Math" charset="0"/>
                </a:endParaRPr>
              </a:p>
              <a:p>
                <a:pPr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latin typeface="Cambria Math" charset="0"/>
                      </a:rPr>
                      <m:t>𝜂</m:t>
                    </m:r>
                  </m:oMath>
                </a14:m>
                <a:r>
                  <a:rPr lang="en-US" dirty="0"/>
                  <a:t> finds in great agreement with experiment.</a:t>
                </a:r>
              </a:p>
              <a:p>
                <a:pPr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𝑝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en-US" b="0" i="0" smtClean="0">
                        <a:latin typeface="Cambria Math" charset="0"/>
                      </a:rPr>
                      <m:t>, </m:t>
                    </m:r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and some other modes have been predicted; 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𝑝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satisfies current BESIII experiment limit.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dirty="0"/>
                  <a:t>All decay asymmetries are calculated to be negative, testable by BESIII.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dirty="0"/>
                  <a:t>Especially, BESIII has the capability to confirm the prediction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𝑝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 </m:t>
                    </m:r>
                    <m:r>
                      <a:rPr lang="en-US">
                        <a:latin typeface="Cambria Math" charset="0"/>
                      </a:rPr>
                      <m:t>, </m:t>
                    </m:r>
                    <m:r>
                      <a:rPr lang="en-US" i="1">
                        <a:latin typeface="Cambria Math" charset="0"/>
                      </a:rPr>
                      <m:t>𝑛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soon.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dirty="0"/>
                  <a:t>Preliminary doubly charmed baryon results are obtained.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5574"/>
                <a:ext cx="10515600" cy="4930775"/>
              </a:xfrm>
              <a:blipFill rotWithShape="0">
                <a:blip r:embed="rId2"/>
                <a:stretch>
                  <a:fillRect l="-1043" t="-2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777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To do list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5574"/>
                <a:ext cx="10515600" cy="4930775"/>
              </a:xfrm>
            </p:spPr>
            <p:txBody>
              <a:bodyPr>
                <a:normAutofit/>
              </a:bodyPr>
              <a:lstStyle/>
              <a:p>
                <a:pPr>
                  <a:buFont typeface="Arial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</m:sup>
                    </m:sSubSup>
                    <m:r>
                      <a:rPr lang="en-US" b="0" i="1" smtClean="0">
                        <a:latin typeface="Cambria Math" charset="0"/>
                      </a:rPr>
                      <m:t>→</m:t>
                    </m:r>
                    <m:r>
                      <a:rPr lang="en-US" b="0" i="1" smtClean="0">
                        <a:latin typeface="Cambria Math" charset="0"/>
                      </a:rPr>
                      <m:t>𝐵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endParaRPr lang="en-US" dirty="0" smtClean="0">
                  <a:latin typeface="Cambria Math" charset="0"/>
                </a:endParaRPr>
              </a:p>
              <a:p>
                <a:pPr lvl="1">
                  <a:buFont typeface="Arial" charset="0"/>
                  <a:buChar char="•"/>
                </a:pPr>
                <a:r>
                  <a:rPr lang="en-US" dirty="0" smtClean="0">
                    <a:latin typeface="Cambria Math" charset="0"/>
                  </a:rPr>
                  <a:t>a full pole model calculation:  NR quark model calculation</a:t>
                </a:r>
              </a:p>
              <a:p>
                <a:pPr>
                  <a:buFont typeface="Arial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+</m:t>
                        </m:r>
                      </m:sup>
                    </m:sSubSup>
                    <m:r>
                      <a:rPr lang="en-US" i="1">
                        <a:latin typeface="Cambria Math" charset="0"/>
                      </a:rPr>
                      <m:t>→</m:t>
                    </m:r>
                    <m:r>
                      <a:rPr lang="en-US" i="1">
                        <a:latin typeface="Cambria Math" charset="0"/>
                      </a:rPr>
                      <m:t>𝐵</m:t>
                    </m:r>
                    <m:r>
                      <a:rPr lang="en-US" i="1"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</a:rPr>
                      <m:t>𝑉</m:t>
                    </m:r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endParaRPr lang="en-US" b="0" dirty="0" smtClean="0">
                  <a:latin typeface="Cambria Math" charset="0"/>
                </a:endParaRPr>
              </a:p>
              <a:p>
                <a:pPr lvl="1">
                  <a:buFont typeface="Arial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b="0" dirty="0" smtClean="0">
                    <a:latin typeface="Cambria Math" charset="0"/>
                  </a:rPr>
                  <a:t> state contribution to s-wave is not avoidable</a:t>
                </a:r>
                <a:endParaRPr lang="en-US" b="0" dirty="0">
                  <a:latin typeface="Cambria Math" charset="0"/>
                </a:endParaRPr>
              </a:p>
              <a:p>
                <a:pPr>
                  <a:buFont typeface="Arial" charset="0"/>
                  <a:buChar char="•"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Ξ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+,0</m:t>
                        </m:r>
                      </m:sup>
                    </m:sSubSup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decay ( BESIII, Belle(-II) )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dirty="0" smtClean="0"/>
                  <a:t>doubly charmed baryon decay (</a:t>
                </a:r>
                <a:r>
                  <a:rPr lang="en-US" dirty="0" err="1" smtClean="0"/>
                  <a:t>LHCb</a:t>
                </a:r>
                <a:r>
                  <a:rPr lang="en-US" dirty="0" smtClean="0"/>
                  <a:t>)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dirty="0" smtClean="0"/>
                  <a:t>doubly bottom baryon decay</a:t>
                </a:r>
              </a:p>
              <a:p>
                <a:pPr>
                  <a:buFont typeface="Arial" charset="0"/>
                  <a:buChar char="•"/>
                </a:pPr>
                <a:r>
                  <a:rPr lang="mr-IN" dirty="0" smtClean="0"/>
                  <a:t>…</a:t>
                </a:r>
                <a:endParaRPr lang="en-US" dirty="0" smtClean="0"/>
              </a:p>
              <a:p>
                <a:pPr>
                  <a:buFont typeface="Arial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5574"/>
                <a:ext cx="10515600" cy="4930775"/>
              </a:xfrm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20239842">
            <a:off x="6140394" y="4681358"/>
            <a:ext cx="542328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Marker Felt Thin" charset="0"/>
                <a:ea typeface="Marker Felt Thin" charset="0"/>
                <a:cs typeface="Marker Felt Thin" charset="0"/>
              </a:rPr>
              <a:t>Need your kind </a:t>
            </a:r>
            <a:r>
              <a:rPr lang="en-US" sz="3600" dirty="0" smtClean="0">
                <a:solidFill>
                  <a:srgbClr val="FF0000"/>
                </a:solidFill>
                <a:latin typeface="Marker Felt Thin" charset="0"/>
                <a:ea typeface="Marker Felt Thin" charset="0"/>
                <a:cs typeface="Marker Felt Thin" charset="0"/>
              </a:rPr>
              <a:t>encouragement</a:t>
            </a:r>
            <a:r>
              <a:rPr lang="en-US" sz="2800" dirty="0" smtClean="0">
                <a:solidFill>
                  <a:srgbClr val="FF0000"/>
                </a:solidFill>
                <a:latin typeface="Marker Felt Thin" charset="0"/>
                <a:ea typeface="Marker Felt Thin" charset="0"/>
                <a:cs typeface="Marker Felt Thin" charset="0"/>
              </a:rPr>
              <a:t> ! </a:t>
            </a:r>
            <a:endParaRPr lang="en-US" sz="2800" dirty="0">
              <a:solidFill>
                <a:srgbClr val="FF0000"/>
              </a:solidFill>
              <a:latin typeface="Marker Felt Thin" charset="0"/>
              <a:ea typeface="Marker Felt Thin" charset="0"/>
              <a:cs typeface="Marker Felt Th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381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0098"/>
            <a:ext cx="5060576" cy="4766252"/>
          </a:xfrm>
        </p:spPr>
        <p:txBody>
          <a:bodyPr>
            <a:normAutofit/>
          </a:bodyPr>
          <a:lstStyle/>
          <a:p>
            <a:r>
              <a:rPr lang="en-US" dirty="0"/>
              <a:t>Baryons in quark model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3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753" y="2578996"/>
            <a:ext cx="4712804" cy="287170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94325" y="2088265"/>
            <a:ext cx="1262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SU(4)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811" y="2652837"/>
            <a:ext cx="4573671" cy="27240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627748" y="2105602"/>
            <a:ext cx="1262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SU(3) </a:t>
            </a:r>
          </a:p>
        </p:txBody>
      </p:sp>
      <p:sp>
        <p:nvSpPr>
          <p:cNvPr id="20" name="Oval 19"/>
          <p:cNvSpPr/>
          <p:nvPr/>
        </p:nvSpPr>
        <p:spPr>
          <a:xfrm>
            <a:off x="3801035" y="2567860"/>
            <a:ext cx="1387246" cy="64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965577" y="2720259"/>
            <a:ext cx="1185539" cy="8476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405277" y="1616995"/>
            <a:ext cx="5060576" cy="4766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Singly charmed baryons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90098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Progress in doubly charmed baryons</a:t>
                </a:r>
              </a:p>
              <a:p>
                <a:pPr lvl="1">
                  <a:buFont typeface="Wingdings" charset="2"/>
                  <a:buChar char="Ø"/>
                </a:pP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2017:</a:t>
                </a:r>
                <a:r>
                  <a:rPr lang="zh-CN" alt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Ξ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𝑐𝑐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++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discovered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>
                  <a:buFont typeface="Wingdings" charset="2"/>
                  <a:buChar char="Ø"/>
                </a:pPr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2018:</a:t>
                </a: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Ξ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𝑐𝑐</m:t>
                        </m:r>
                      </m:sub>
                      <m:sup>
                        <m:r>
                          <a:rPr lang="en-US" altLang="zh-CN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++</m:t>
                        </m:r>
                      </m:sup>
                    </m:sSubSup>
                    <m:r>
                      <a:rPr lang="en-US" altLang="zh-CN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zh-CN" alt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lifetime measured,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Ξ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𝑐𝑐</m:t>
                        </m:r>
                      </m:sub>
                      <m:sup>
                        <m:r>
                          <a:rPr lang="en-US" altLang="zh-CN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++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→</m:t>
                    </m:r>
                    <m:sSubSup>
                      <m:sSubSupPr>
                        <m:ctrlPr>
                          <a:rPr lang="en-US" altLang="zh-CN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Ξ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measured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90098"/>
                <a:ext cx="10515600" cy="4351338"/>
              </a:xfrm>
              <a:blipFill rotWithShape="0"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4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2576909"/>
            <a:ext cx="6614459" cy="170667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524759" y="3854824"/>
            <a:ext cx="1742441" cy="4287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129" y="4786060"/>
            <a:ext cx="5344814" cy="19843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21889">
            <a:off x="1706605" y="5803992"/>
            <a:ext cx="4356094" cy="7920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599" y="3336552"/>
            <a:ext cx="3394468" cy="30768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16785">
            <a:off x="8348482" y="5766118"/>
            <a:ext cx="3708988" cy="39399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8295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90098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Importance for singly charmed baryon: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>
                  <a:buFont typeface="Wingdings" charset="2"/>
                  <a:buChar char="§"/>
                </a:pP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the lightest one</a:t>
                </a:r>
              </a:p>
              <a:p>
                <a:pPr lvl="1">
                  <a:buFont typeface="Wingdings" charset="2"/>
                  <a:buChar char="§"/>
                </a:pP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could be final state in heavier charmed baryon decays </a:t>
                </a:r>
              </a:p>
              <a:p>
                <a:pPr lvl="1">
                  <a:buFont typeface="Wingdings" charset="2"/>
                  <a:buChar char="§"/>
                </a:pP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the study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will help to learn others</a:t>
                </a:r>
              </a:p>
              <a:p>
                <a:r>
                  <a:rPr lang="en-US" dirty="0"/>
                  <a:t>Currently we have opportunities to learn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/>
                  <a:t> bettter</a:t>
                </a:r>
              </a:p>
              <a:p>
                <a:pPr lvl="1">
                  <a:buFont typeface="Wingdings" charset="2"/>
                  <a:buChar char="§"/>
                </a:pPr>
                <a:r>
                  <a:rPr lang="en-US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LHCb</a:t>
                </a:r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lvl="1">
                  <a:buFont typeface="Wingdings" charset="2"/>
                  <a:buChar char="§"/>
                </a:pP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BESIII</a:t>
                </a:r>
              </a:p>
              <a:p>
                <a:pPr lvl="1">
                  <a:buFont typeface="Wingdings" charset="2"/>
                  <a:buChar char="§"/>
                </a:pP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Belle-II</a:t>
                </a:r>
              </a:p>
              <a:p>
                <a:pPr lvl="1">
                  <a:buFont typeface="Wingdings" charset="2"/>
                  <a:buChar char="§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90098"/>
                <a:ext cx="10515600" cy="4351338"/>
              </a:xfrm>
              <a:blipFill rotWithShape="0"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639" y="1175184"/>
            <a:ext cx="1382022" cy="136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8150" y="3837587"/>
            <a:ext cx="5969000" cy="276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1094" y="4852555"/>
            <a:ext cx="332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-C.P. Shen’s talk in HFCPV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17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0" u="sng" dirty="0"/>
                  <a:t>Recent progress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u="sng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u="sng" smtClean="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b="0" i="1" u="sng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b="0" i="1" u="sng" smtClean="0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u="sng" dirty="0"/>
                  <a:t> Experiment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0270" y="1825625"/>
                <a:ext cx="614189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ℬ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+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𝑝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  <a:endParaRPr lang="en-US" dirty="0"/>
              </a:p>
              <a:p>
                <a:pPr lvl="1">
                  <a:buFont typeface="Wingdings" charset="2"/>
                  <a:buChar char="§"/>
                </a:pP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ARGUS + CLEO :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   (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5.0±1.3)%</m:t>
                    </m:r>
                  </m:oMath>
                </a14:m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lvl="1">
                  <a:buFont typeface="Wingdings" charset="2"/>
                  <a:buChar char="§"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lvl="1">
                  <a:buFont typeface="Wingdings" charset="2"/>
                  <a:buChar char="§"/>
                </a:pP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Belle: 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6.84</m:t>
                    </m:r>
                    <m:r>
                      <a:rPr lang="en-US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±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0.24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−0.27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+0.21</m:t>
                        </m:r>
                      </m:sup>
                    </m:sSubSup>
                    <m:r>
                      <a:rPr lang="en-US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)%</m:t>
                    </m:r>
                  </m:oMath>
                </a14:m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lvl="1">
                  <a:buFont typeface="Wingdings" charset="2"/>
                  <a:buChar char="§"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lvl="1">
                  <a:buFont typeface="Wingdings" charset="2"/>
                  <a:buChar char="§"/>
                </a:pP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BESIII: 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5</m:t>
                    </m:r>
                    <m:r>
                      <a:rPr lang="en-US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.84±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0.27±0.23</m:t>
                    </m:r>
                    <m:r>
                      <a:rPr lang="en-US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)%</m:t>
                    </m:r>
                  </m:oMath>
                </a14:m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lvl="1">
                  <a:buFont typeface="Wingdings" charset="2"/>
                  <a:buChar char="§"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lvl="1">
                  <a:buFont typeface="Wingdings" charset="2"/>
                  <a:buChar char="§"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0270" y="1825625"/>
                <a:ext cx="6141890" cy="4351338"/>
              </a:xfrm>
              <a:blipFill rotWithShape="0">
                <a:blip r:embed="rId4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22415" y="3490614"/>
            <a:ext cx="344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Belle, PRL 113</a:t>
            </a:r>
            <a:r>
              <a:rPr lang="zh-CN" altLang="en-US" dirty="0"/>
              <a:t> （</a:t>
            </a:r>
            <a:r>
              <a:rPr lang="en-US" altLang="zh-CN" dirty="0"/>
              <a:t>2014)</a:t>
            </a:r>
            <a:r>
              <a:rPr lang="en-US" dirty="0"/>
              <a:t>, 042002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2415" y="4241232"/>
            <a:ext cx="344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BESIII, PRL 116</a:t>
            </a:r>
            <a:r>
              <a:rPr lang="zh-CN" altLang="en-US" dirty="0"/>
              <a:t>（</a:t>
            </a:r>
            <a:r>
              <a:rPr lang="en-US" altLang="zh-CN" dirty="0"/>
              <a:t>2016</a:t>
            </a:r>
            <a:r>
              <a:rPr lang="zh-CN" altLang="en-US" dirty="0"/>
              <a:t>）</a:t>
            </a:r>
            <a:r>
              <a:rPr lang="en-US" dirty="0"/>
              <a:t>, 052001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3659" y="2288788"/>
            <a:ext cx="344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PDG 2014</a:t>
            </a:r>
          </a:p>
        </p:txBody>
      </p:sp>
      <p:sp>
        <p:nvSpPr>
          <p:cNvPr id="8" name="Rectangle 7"/>
          <p:cNvSpPr/>
          <p:nvPr/>
        </p:nvSpPr>
        <p:spPr>
          <a:xfrm>
            <a:off x="1191487" y="5179917"/>
            <a:ext cx="4336473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91487" y="2985930"/>
            <a:ext cx="4793674" cy="16631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3032461" y="4808654"/>
            <a:ext cx="386194" cy="284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12244" y="5179918"/>
                <a:ext cx="42801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altLang="zh-CN" sz="2400" dirty="0"/>
                  <a:t>PDG 2016:</a:t>
                </a:r>
                <a:r>
                  <a:rPr lang="en-US" altLang="zh-CN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6.35</m:t>
                    </m:r>
                    <m:r>
                      <a:rPr lang="en-US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±0.</m:t>
                    </m:r>
                    <m:r>
                      <a:rPr lang="en-US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3</m:t>
                    </m:r>
                    <m:r>
                      <a:rPr lang="en-US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3)%</m:t>
                    </m:r>
                  </m:oMath>
                </a14:m>
                <a:endPara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44" y="5179918"/>
                <a:ext cx="4280190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/>
          <p:cNvSpPr txBox="1">
            <a:spLocks/>
          </p:cNvSpPr>
          <p:nvPr/>
        </p:nvSpPr>
        <p:spPr>
          <a:xfrm>
            <a:off x="7058888" y="1798349"/>
            <a:ext cx="47975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12  </a:t>
            </a:r>
            <a:r>
              <a:rPr lang="en-US" dirty="0"/>
              <a:t>modes measured by BESIII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1403" y="2473454"/>
            <a:ext cx="5346700" cy="3505200"/>
          </a:xfrm>
          <a:prstGeom prst="rect">
            <a:avLst/>
          </a:prstGeom>
        </p:spPr>
      </p:pic>
      <p:sp>
        <p:nvSpPr>
          <p:cNvPr id="17" name="矩形 6"/>
          <p:cNvSpPr/>
          <p:nvPr/>
        </p:nvSpPr>
        <p:spPr bwMode="auto">
          <a:xfrm>
            <a:off x="6913416" y="3270074"/>
            <a:ext cx="5071593" cy="234395"/>
          </a:xfrm>
          <a:prstGeom prst="rect">
            <a:avLst/>
          </a:prstGeom>
          <a:noFill/>
          <a:ln w="28575" cap="flat" cmpd="sng" algn="ctr">
            <a:solidFill>
              <a:srgbClr val="99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4"/>
              <p:cNvSpPr txBox="1">
                <a:spLocks noChangeArrowheads="1"/>
              </p:cNvSpPr>
              <p:nvPr/>
            </p:nvSpPr>
            <p:spPr bwMode="auto">
              <a:xfrm>
                <a:off x="2002312" y="6004626"/>
                <a:ext cx="9745998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zh-TW" sz="2200" dirty="0">
                    <a:solidFill>
                      <a:srgbClr val="FF0000"/>
                    </a:solidFill>
                  </a:rPr>
                  <a:t>PDG values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2200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altLang="zh-TW" sz="22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TW" sz="2200" dirty="0">
                    <a:solidFill>
                      <a:srgbClr val="FF0000"/>
                    </a:solidFill>
                  </a:rPr>
                  <a:t> decay BFs before 2016 version become obsolete</a:t>
                </a:r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2312" y="6004626"/>
                <a:ext cx="9745998" cy="430887"/>
              </a:xfrm>
              <a:prstGeom prst="rect">
                <a:avLst/>
              </a:prstGeom>
              <a:blipFill rotWithShape="0">
                <a:blip r:embed="rId7"/>
                <a:stretch>
                  <a:fillRect l="-813" t="-8451" b="-295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6907427" y="5748372"/>
            <a:ext cx="4915838" cy="2093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2538" y="60454"/>
            <a:ext cx="2496905" cy="175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5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0" u="sng" dirty="0"/>
                  <a:t>Recent progress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u="sng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u="sng" smtClean="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b="0" i="1" u="sng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b="0" i="1" u="sng" smtClean="0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u="sng" dirty="0"/>
                  <a:t> Experiment: BESIII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7</a:t>
            </a:fld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021771" y="1690687"/>
            <a:ext cx="10148457" cy="5030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Singly-</a:t>
            </a:r>
            <a:r>
              <a:rPr lang="en-US" dirty="0" err="1" smtClean="0"/>
              <a:t>Cabibbo</a:t>
            </a:r>
            <a:r>
              <a:rPr lang="en-US" dirty="0" smtClean="0"/>
              <a:t>-suppressed </a:t>
            </a:r>
            <a:r>
              <a:rPr lang="en-US" dirty="0"/>
              <a:t>decay has been measured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Neutral mode can be measured </a:t>
            </a:r>
          </a:p>
          <a:p>
            <a:endParaRPr lang="en-US" dirty="0"/>
          </a:p>
          <a:p>
            <a:r>
              <a:rPr lang="en-US" dirty="0"/>
              <a:t>The sensitivity of decay asymmetry will be </a:t>
            </a:r>
            <a:r>
              <a:rPr lang="en-US" dirty="0" smtClean="0"/>
              <a:t>improved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altLang="zh-CN" dirty="0" smtClean="0"/>
              <a:t>More precise measurement of </a:t>
            </a:r>
            <a:r>
              <a:rPr lang="en-US" altLang="zh-CN" dirty="0" err="1" smtClean="0"/>
              <a:t>Cabibbo</a:t>
            </a:r>
            <a:r>
              <a:rPr lang="en-US" altLang="zh-CN" dirty="0" smtClean="0"/>
              <a:t>-favored process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146" y="2162641"/>
            <a:ext cx="7432963" cy="3887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146" y="2616792"/>
            <a:ext cx="3650671" cy="3812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681354" y="2628747"/>
            <a:ext cx="330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BESIII, PRD 95</a:t>
            </a:r>
            <a:r>
              <a:rPr lang="zh-CN" altLang="en-US" dirty="0"/>
              <a:t>（</a:t>
            </a:r>
            <a:r>
              <a:rPr lang="en-US" altLang="zh-CN" dirty="0"/>
              <a:t>2017)</a:t>
            </a:r>
            <a:r>
              <a:rPr lang="en-US" dirty="0"/>
              <a:t>, 111102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14952" y="3742705"/>
            <a:ext cx="330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BESIII, PRL 118</a:t>
            </a:r>
            <a:r>
              <a:rPr lang="zh-CN" altLang="en-US" dirty="0"/>
              <a:t>（</a:t>
            </a:r>
            <a:r>
              <a:rPr lang="en-US" altLang="zh-CN" dirty="0"/>
              <a:t>2016)</a:t>
            </a:r>
            <a:r>
              <a:rPr lang="en-US" dirty="0"/>
              <a:t>, 112001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21771" y="4735324"/>
                <a:ext cx="5293844" cy="466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charset="0"/>
                            </a:rPr>
                            <m:t>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sz="24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charset="0"/>
                        </a:rPr>
                        <m:t>∼10%,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charset="0"/>
                            </a:rPr>
                            <m:t>   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charset="0"/>
                            </a:rPr>
                            <m:t>𝛼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sz="24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charset="0"/>
                        </a:rPr>
                        <m:t>∼(19−66)%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771" y="4735324"/>
                <a:ext cx="5293844" cy="466410"/>
              </a:xfrm>
              <a:prstGeom prst="rect">
                <a:avLst/>
              </a:prstGeom>
              <a:blipFill rotWithShape="0">
                <a:blip r:embed="rId5"/>
                <a:stretch>
                  <a:fillRect t="-102632" b="-1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395538" y="5242392"/>
            <a:ext cx="7696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D. Wang, R.-G. Ping, L. Li, X.-R. </a:t>
            </a:r>
            <a:r>
              <a:rPr lang="en-US" dirty="0" err="1"/>
              <a:t>Lyu</a:t>
            </a:r>
            <a:r>
              <a:rPr lang="en-US" dirty="0"/>
              <a:t>, Y.-H. Zheng , Chin. Phys. C 41 (2017) 023106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7910" y="3768915"/>
            <a:ext cx="6710794" cy="3343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2224" y="6308224"/>
            <a:ext cx="4942878" cy="3326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31057" y="6285379"/>
            <a:ext cx="330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BESIII, </a:t>
            </a:r>
            <a:r>
              <a:rPr lang="en-US" dirty="0" smtClean="0"/>
              <a:t>PLB 783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2018)</a:t>
            </a:r>
            <a:r>
              <a:rPr lang="en-US" dirty="0" smtClean="0"/>
              <a:t>, 200-206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0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0" u="sng" dirty="0" smtClean="0"/>
                  <a:t>Recent progress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u="sng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u="sng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i="1" u="sng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i="1" u="sng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u="sng" dirty="0"/>
                  <a:t> </a:t>
                </a:r>
                <a:r>
                  <a:rPr lang="en-US" u="sng" dirty="0" smtClean="0"/>
                  <a:t>decay: Theory</a:t>
                </a:r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700929" y="1648829"/>
                <a:ext cx="5026103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C.D. Lu, W. Wang, F.-S. Yu </a:t>
                </a:r>
                <a:r>
                  <a:rPr lang="en-US" i="1" dirty="0" smtClean="0"/>
                  <a:t>et. al.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1601.04241 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 smtClean="0"/>
                  <a:t> SU(3))</a:t>
                </a:r>
              </a:p>
              <a:p>
                <a:pPr marL="914400" lvl="2" indent="0">
                  <a:buNone/>
                </a:pPr>
                <a:r>
                  <a:rPr lang="en-US" dirty="0" smtClean="0"/>
                  <a:t> PRD93(2016), 056008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29" y="1648829"/>
                <a:ext cx="5026103" cy="4351338"/>
              </a:xfrm>
              <a:prstGeom prst="rect">
                <a:avLst/>
              </a:prstGeom>
              <a:blipFill rotWithShape="0">
                <a:blip r:embed="rId3"/>
                <a:stretch>
                  <a:fillRect l="-2184" t="-2241" r="-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6291601" y="1650583"/>
                <a:ext cx="5739977" cy="48464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C.Q. </a:t>
                </a:r>
                <a:r>
                  <a:rPr lang="en-US" dirty="0" err="1" smtClean="0"/>
                  <a:t>Geng</a:t>
                </a:r>
                <a:r>
                  <a:rPr lang="en-US" dirty="0" smtClean="0"/>
                  <a:t>, Y.-K. Hsiao </a:t>
                </a:r>
                <a:r>
                  <a:rPr lang="en-US" i="1" dirty="0" err="1" smtClean="0"/>
                  <a:t>et.al</a:t>
                </a:r>
                <a:r>
                  <a:rPr lang="en-US" i="1" dirty="0" smtClean="0"/>
                  <a:t>.</a:t>
                </a:r>
                <a:endParaRPr lang="en-US" i="1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1708.02460   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 smtClean="0"/>
                  <a:t>)</a:t>
                </a:r>
              </a:p>
              <a:p>
                <a:pPr marL="914400" lvl="2" indent="0">
                  <a:buNone/>
                </a:pPr>
                <a:r>
                  <a:rPr lang="en-US" dirty="0" smtClean="0"/>
                  <a:t>Phys. </a:t>
                </a:r>
                <a:r>
                  <a:rPr lang="en-US" dirty="0" err="1" smtClean="0"/>
                  <a:t>Lett</a:t>
                </a:r>
                <a:r>
                  <a:rPr lang="en-US" dirty="0" smtClean="0"/>
                  <a:t>. B 776(2018) 265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1801.03271     (</a:t>
                </a:r>
                <a:r>
                  <a:rPr lang="en-US" dirty="0" err="1" smtClean="0"/>
                  <a:t>antitriplet</a:t>
                </a:r>
                <a:r>
                  <a:rPr lang="en-US" dirty="0" smtClean="0"/>
                  <a:t> SU(3))</a:t>
                </a:r>
              </a:p>
              <a:p>
                <a:pPr marL="914400" lvl="2" indent="0">
                  <a:buNone/>
                </a:pPr>
                <a:r>
                  <a:rPr lang="en-US" dirty="0" smtClean="0"/>
                  <a:t>PRD 97 (2018), 073006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1804.01666     (</a:t>
                </a:r>
                <a:r>
                  <a:rPr lang="en-US" sz="2000" dirty="0" err="1"/>
                  <a:t>antitriplet</a:t>
                </a:r>
                <a:r>
                  <a:rPr lang="en-US" sz="2000" dirty="0"/>
                  <a:t> SU(3</a:t>
                </a:r>
                <a:r>
                  <a:rPr lang="en-US" sz="2000" dirty="0" smtClean="0"/>
                  <a:t>) breaking</a:t>
                </a:r>
                <a:r>
                  <a:rPr lang="en-US" dirty="0" smtClean="0"/>
                  <a:t>)</a:t>
                </a:r>
              </a:p>
              <a:p>
                <a:pPr marL="914400" lvl="2" indent="0">
                  <a:buNone/>
                </a:pPr>
                <a:r>
                  <a:rPr lang="en-US" dirty="0" smtClean="0"/>
                  <a:t>EPJC 78 (2018) no7, 593</a:t>
                </a: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601" y="1650583"/>
                <a:ext cx="5739977" cy="4846469"/>
              </a:xfrm>
              <a:prstGeom prst="rect">
                <a:avLst/>
              </a:prstGeom>
              <a:blipFill rotWithShape="0">
                <a:blip r:embed="rId4"/>
                <a:stretch>
                  <a:fillRect l="-1911" t="-2138" r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825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38995</TotalTime>
  <Words>1025</Words>
  <Application>Microsoft Macintosh PowerPoint</Application>
  <PresentationFormat>Widescreen</PresentationFormat>
  <Paragraphs>325</Paragraphs>
  <Slides>35</Slides>
  <Notes>5</Notes>
  <HiddenSlides>1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1" baseType="lpstr">
      <vt:lpstr>Bookman Old Style</vt:lpstr>
      <vt:lpstr>Calibri</vt:lpstr>
      <vt:lpstr>Calibri Light</vt:lpstr>
      <vt:lpstr>Cambria Math</vt:lpstr>
      <vt:lpstr>Courier New</vt:lpstr>
      <vt:lpstr>DengXian</vt:lpstr>
      <vt:lpstr>DengXian Light</vt:lpstr>
      <vt:lpstr>Mangal</vt:lpstr>
      <vt:lpstr>Marker Felt Thin</vt:lpstr>
      <vt:lpstr>PMingLiU</vt:lpstr>
      <vt:lpstr>Symbol</vt:lpstr>
      <vt:lpstr>Wingdings</vt:lpstr>
      <vt:lpstr>新細明體</vt:lpstr>
      <vt:lpstr>Arial</vt:lpstr>
      <vt:lpstr>Office Theme</vt:lpstr>
      <vt:lpstr>方程式</vt:lpstr>
      <vt:lpstr>SCS Weak Decays of Λ_c^+</vt:lpstr>
      <vt:lpstr>Outline</vt:lpstr>
      <vt:lpstr>Introduction</vt:lpstr>
      <vt:lpstr>Introduction</vt:lpstr>
      <vt:lpstr>Introduction</vt:lpstr>
      <vt:lpstr>PowerPoint Presentation</vt:lpstr>
      <vt:lpstr>Recent progress in Λ_c^+ Experiment</vt:lpstr>
      <vt:lpstr>Recent progress in Λ_c^+ Experiment: BESIII</vt:lpstr>
      <vt:lpstr>Recent progress in Λ_c^+ decay: Theory</vt:lpstr>
      <vt:lpstr>Other charmed baryon &amp; other decays : Theory</vt:lpstr>
      <vt:lpstr>Hadronic weak decay theory</vt:lpstr>
      <vt:lpstr>Fac. vs. NF. contribtuon</vt:lpstr>
      <vt:lpstr>BF of Cabbibo-favored decays in 1990s</vt:lpstr>
      <vt:lpstr>Decay asymmetry α of Cabbibo-favored decays in 1990s</vt:lpstr>
      <vt:lpstr>Theoretical progress in singly charmed baryons </vt:lpstr>
      <vt:lpstr>SCS Λ_c^+ decay: Λ_c^+→BP</vt:lpstr>
      <vt:lpstr>An example: Λ_c^+→pπ^0</vt:lpstr>
      <vt:lpstr>Factorizable contribution</vt:lpstr>
      <vt:lpstr>The issue about effective N </vt:lpstr>
      <vt:lpstr>Factorizable contribution</vt:lpstr>
      <vt:lpstr>Non-factorizable contribution: Pole model</vt:lpstr>
      <vt:lpstr>Non-factorizable contribution: Pole model</vt:lpstr>
      <vt:lpstr>Current Algebra Approach</vt:lpstr>
      <vt:lpstr> s-wave, p-wave contribution </vt:lpstr>
      <vt:lpstr>Baryon Matrix element: MIT bag model calculation</vt:lpstr>
      <vt:lpstr>Strong coupling: MIT bag model calculation </vt:lpstr>
      <vt:lpstr>Results and Discussion</vt:lpstr>
      <vt:lpstr>Numerical results</vt:lpstr>
      <vt:lpstr>Numerical results</vt:lpstr>
      <vt:lpstr>PowerPoint Presentation</vt:lpstr>
      <vt:lpstr>PowerPoint Presentation</vt:lpstr>
      <vt:lpstr>Λ_c^+→pπ^0, nπ^+</vt:lpstr>
      <vt:lpstr>Λ_c^+→pπ^0, pη</vt:lpstr>
      <vt:lpstr>Summary</vt:lpstr>
      <vt:lpstr>To do list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Hadronic Weak Decay of Λ_c^+</dc:title>
  <dc:creator>Fanrong Xu</dc:creator>
  <cp:lastModifiedBy>Xu Fanrong</cp:lastModifiedBy>
  <cp:revision>211</cp:revision>
  <cp:lastPrinted>2018-04-01T04:08:55Z</cp:lastPrinted>
  <dcterms:created xsi:type="dcterms:W3CDTF">2018-03-08T16:51:47Z</dcterms:created>
  <dcterms:modified xsi:type="dcterms:W3CDTF">2018-11-10T01:47:35Z</dcterms:modified>
</cp:coreProperties>
</file>