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58" r:id="rId3"/>
    <p:sldId id="291" r:id="rId4"/>
    <p:sldId id="292" r:id="rId5"/>
    <p:sldId id="293" r:id="rId6"/>
    <p:sldId id="269" r:id="rId7"/>
    <p:sldId id="294" r:id="rId8"/>
    <p:sldId id="270" r:id="rId9"/>
    <p:sldId id="295" r:id="rId10"/>
    <p:sldId id="273" r:id="rId11"/>
    <p:sldId id="274" r:id="rId12"/>
    <p:sldId id="275" r:id="rId13"/>
    <p:sldId id="263" r:id="rId14"/>
    <p:sldId id="280" r:id="rId15"/>
    <p:sldId id="290" r:id="rId16"/>
    <p:sldId id="296" r:id="rId17"/>
    <p:sldId id="271" r:id="rId18"/>
    <p:sldId id="297" r:id="rId19"/>
    <p:sldId id="298" r:id="rId20"/>
    <p:sldId id="299" r:id="rId21"/>
    <p:sldId id="302" r:id="rId22"/>
    <p:sldId id="300" r:id="rId23"/>
    <p:sldId id="301" r:id="rId24"/>
    <p:sldId id="282"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9F5"/>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7" autoAdjust="0"/>
  </p:normalViewPr>
  <p:slideViewPr>
    <p:cSldViewPr snapToGrid="0">
      <p:cViewPr varScale="1">
        <p:scale>
          <a:sx n="44" d="100"/>
          <a:sy n="44" d="100"/>
        </p:scale>
        <p:origin x="86" y="30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788436-F1AA-44A7-B7B2-1A2092EE9F04}" type="datetimeFigureOut">
              <a:rPr lang="zh-CN" altLang="en-US" smtClean="0"/>
              <a:t>2018-9-10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80CB42-9247-4636-A805-5C1A4974CBF6}" type="slidenum">
              <a:rPr lang="zh-CN" altLang="en-US" smtClean="0"/>
              <a:t>‹#›</a:t>
            </a:fld>
            <a:endParaRPr lang="zh-CN" altLang="en-US"/>
          </a:p>
        </p:txBody>
      </p:sp>
    </p:spTree>
    <p:extLst>
      <p:ext uri="{BB962C8B-B14F-4D97-AF65-F5344CB8AC3E}">
        <p14:creationId xmlns:p14="http://schemas.microsoft.com/office/powerpoint/2010/main" val="491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80CB42-9247-4636-A805-5C1A4974CBF6}" type="slidenum">
              <a:rPr lang="zh-CN" altLang="en-US" smtClean="0"/>
              <a:t>1</a:t>
            </a:fld>
            <a:endParaRPr lang="zh-CN" altLang="en-US"/>
          </a:p>
        </p:txBody>
      </p:sp>
    </p:spTree>
    <p:extLst>
      <p:ext uri="{BB962C8B-B14F-4D97-AF65-F5344CB8AC3E}">
        <p14:creationId xmlns:p14="http://schemas.microsoft.com/office/powerpoint/2010/main" val="3037025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13</a:t>
            </a:fld>
            <a:endParaRPr lang="zh-CN" altLang="en-US"/>
          </a:p>
        </p:txBody>
      </p:sp>
    </p:spTree>
    <p:extLst>
      <p:ext uri="{BB962C8B-B14F-4D97-AF65-F5344CB8AC3E}">
        <p14:creationId xmlns:p14="http://schemas.microsoft.com/office/powerpoint/2010/main" val="163802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The </a:t>
            </a:r>
            <a:r>
              <a:rPr lang="en-US" altLang="zh-CN" sz="1200" dirty="0" err="1" smtClean="0"/>
              <a:t>thermosiphon</a:t>
            </a:r>
            <a:r>
              <a:rPr lang="en-US" altLang="zh-CN" sz="1200" dirty="0" smtClean="0"/>
              <a:t> method may keep cooling the coil when</a:t>
            </a:r>
            <a:r>
              <a:rPr lang="en-US" altLang="zh-CN" sz="1200" baseline="0" dirty="0" smtClean="0"/>
              <a:t> </a:t>
            </a:r>
            <a:r>
              <a:rPr lang="en-US" altLang="zh-CN" sz="1200" dirty="0" smtClean="0"/>
              <a:t>cryogenics system broken down</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14</a:t>
            </a:fld>
            <a:endParaRPr lang="zh-CN" altLang="en-US"/>
          </a:p>
        </p:txBody>
      </p:sp>
    </p:spTree>
    <p:extLst>
      <p:ext uri="{BB962C8B-B14F-4D97-AF65-F5344CB8AC3E}">
        <p14:creationId xmlns:p14="http://schemas.microsoft.com/office/powerpoint/2010/main" val="412117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lgn="just">
              <a:spcAft>
                <a:spcPts val="0"/>
              </a:spcAft>
              <a:buFont typeface="+mj-lt"/>
              <a:buNone/>
            </a:pPr>
            <a:r>
              <a:rPr lang="en-US" altLang="zh-CN" sz="1200" kern="1200" dirty="0" smtClean="0">
                <a:solidFill>
                  <a:schemeClr val="tx1"/>
                </a:solidFill>
                <a:effectLst/>
                <a:latin typeface="+mn-lt"/>
                <a:ea typeface="+mn-ea"/>
                <a:cs typeface="+mn-cs"/>
              </a:rPr>
              <a:t>The CEPC detector magnet cryogenic system is composed of two sub-system: the external system and the inner system, which are located outside and inside the coil vacuum vessel. The external system includes cold box, intermediate Dewar , the inner system includes coil circuit.</a:t>
            </a:r>
            <a:endParaRPr lang="en-US" altLang="zh-CN" kern="100" dirty="0" smtClean="0">
              <a:latin typeface="Times New Roman" panose="02020603050405020304" pitchFamily="18" charset="0"/>
              <a:cs typeface="Times New Roman" panose="02020603050405020304" pitchFamily="18" charset="0"/>
            </a:endParaRPr>
          </a:p>
          <a:p>
            <a:pPr marL="0" lvl="0" indent="0" algn="just">
              <a:spcAft>
                <a:spcPts val="0"/>
              </a:spcAft>
              <a:buFont typeface="+mj-lt"/>
              <a:buNone/>
            </a:pPr>
            <a:endParaRPr lang="en-US" altLang="zh-CN" sz="1200" kern="1200" dirty="0" smtClean="0">
              <a:solidFill>
                <a:schemeClr val="tx1"/>
              </a:solidFill>
              <a:effectLst/>
              <a:latin typeface="+mn-lt"/>
              <a:ea typeface="+mn-ea"/>
              <a:cs typeface="+mn-cs"/>
            </a:endParaRPr>
          </a:p>
          <a:p>
            <a:pPr marL="0" lvl="0" indent="0" algn="just">
              <a:spcAft>
                <a:spcPts val="0"/>
              </a:spcAft>
              <a:buFont typeface="+mj-lt"/>
              <a:buNone/>
            </a:pPr>
            <a:r>
              <a:rPr lang="en-US" altLang="zh-CN" sz="1200" kern="1200" dirty="0" smtClean="0">
                <a:solidFill>
                  <a:schemeClr val="tx1"/>
                </a:solidFill>
                <a:effectLst/>
                <a:latin typeface="+mn-lt"/>
                <a:ea typeface="+mn-ea"/>
                <a:cs typeface="+mn-cs"/>
              </a:rPr>
              <a:t>The cryogenic sequences include cooling down, normal operation, energy dump and warming up. The first status is the cooling down process by forced flow helium from 300K to 100K to 4.2K. The second status is the normal operation process in </a:t>
            </a:r>
            <a:r>
              <a:rPr lang="en-US" altLang="zh-CN" sz="1200" kern="1200" dirty="0" err="1" smtClean="0">
                <a:solidFill>
                  <a:schemeClr val="tx1"/>
                </a:solidFill>
                <a:effectLst/>
                <a:latin typeface="+mn-lt"/>
                <a:ea typeface="+mn-ea"/>
                <a:cs typeface="+mn-cs"/>
              </a:rPr>
              <a:t>thermosiphon</a:t>
            </a:r>
            <a:r>
              <a:rPr lang="en-US" altLang="zh-CN" sz="1200" kern="1200" dirty="0" smtClean="0">
                <a:solidFill>
                  <a:schemeClr val="tx1"/>
                </a:solidFill>
                <a:effectLst/>
                <a:latin typeface="+mn-lt"/>
                <a:ea typeface="+mn-ea"/>
                <a:cs typeface="+mn-cs"/>
              </a:rPr>
              <a:t> flow condition, which is the main working model for the magnet. The third one is the energy dump process. It is divided into fast discharge, slow discharge and post quench re-cooling. The last status is the warming up.</a:t>
            </a:r>
          </a:p>
          <a:p>
            <a:pPr marL="0" lvl="0" indent="0" algn="just">
              <a:spcAft>
                <a:spcPts val="0"/>
              </a:spcAft>
              <a:buFont typeface="+mj-lt"/>
              <a:buNone/>
            </a:pPr>
            <a:endParaRPr lang="en-US" altLang="zh-CN" sz="1200" kern="1200" dirty="0" smtClean="0">
              <a:solidFill>
                <a:schemeClr val="tx1"/>
              </a:solidFill>
              <a:effectLst/>
              <a:latin typeface="+mn-lt"/>
              <a:ea typeface="+mn-ea"/>
              <a:cs typeface="+mn-cs"/>
            </a:endParaRPr>
          </a:p>
          <a:p>
            <a:pPr marL="0" lvl="0" indent="0" algn="just">
              <a:spcAft>
                <a:spcPts val="0"/>
              </a:spcAft>
              <a:buFont typeface="+mj-lt"/>
              <a:buNone/>
            </a:pPr>
            <a:r>
              <a:rPr lang="en-US" altLang="zh-CN" sz="1200" kern="1200" dirty="0" smtClean="0">
                <a:solidFill>
                  <a:schemeClr val="tx1"/>
                </a:solidFill>
                <a:effectLst/>
                <a:latin typeface="+mn-lt"/>
                <a:ea typeface="+mn-ea"/>
                <a:cs typeface="+mn-cs"/>
              </a:rPr>
              <a:t>A </a:t>
            </a:r>
            <a:r>
              <a:rPr lang="en-US" altLang="zh-CN" sz="1200" kern="1200" dirty="0" err="1" smtClean="0">
                <a:solidFill>
                  <a:schemeClr val="tx1"/>
                </a:solidFill>
                <a:effectLst/>
                <a:latin typeface="+mn-lt"/>
                <a:ea typeface="+mn-ea"/>
                <a:cs typeface="+mn-cs"/>
              </a:rPr>
              <a:t>cryoplant</a:t>
            </a:r>
            <a:r>
              <a:rPr lang="en-US" altLang="zh-CN" sz="1200" kern="1200" dirty="0" smtClean="0">
                <a:solidFill>
                  <a:schemeClr val="tx1"/>
                </a:solidFill>
                <a:effectLst/>
                <a:latin typeface="+mn-lt"/>
                <a:ea typeface="+mn-ea"/>
                <a:cs typeface="+mn-cs"/>
              </a:rPr>
              <a:t> with a capacity of 750W@4.5 K is under design for the operation of the superconducting facility. </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16</a:t>
            </a:fld>
            <a:endParaRPr lang="zh-CN" altLang="en-US"/>
          </a:p>
        </p:txBody>
      </p:sp>
    </p:spTree>
    <p:extLst>
      <p:ext uri="{BB962C8B-B14F-4D97-AF65-F5344CB8AC3E}">
        <p14:creationId xmlns:p14="http://schemas.microsoft.com/office/powerpoint/2010/main" val="58213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barrel yoke is subdivided along the beam axis into 3 rings, with 11 layers in each ring. Each ring of the barrel yoke is composed of 12 segments. 40 mm gap is designed between the rings and the layers for placing the </a:t>
            </a:r>
            <a:r>
              <a:rPr lang="en-US" altLang="zh-CN" sz="1200" kern="1200" dirty="0" err="1" smtClean="0">
                <a:solidFill>
                  <a:schemeClr val="tx1"/>
                </a:solidFill>
                <a:effectLst/>
                <a:latin typeface="+mn-lt"/>
                <a:ea typeface="+mn-ea"/>
                <a:cs typeface="+mn-cs"/>
              </a:rPr>
              <a:t>muon</a:t>
            </a:r>
            <a:r>
              <a:rPr lang="en-US" altLang="zh-CN" sz="1200" kern="1200" dirty="0" smtClean="0">
                <a:solidFill>
                  <a:schemeClr val="tx1"/>
                </a:solidFill>
                <a:effectLst/>
                <a:latin typeface="+mn-lt"/>
                <a:ea typeface="+mn-ea"/>
                <a:cs typeface="+mn-cs"/>
              </a:rPr>
              <a:t> detector and the electronics cables and services. From the inner to the outer, the layer thicknesses are 80 mm, 80 mm, 120 mm, 120 mm, 160 mm, 160 mm, 200 mm, 200 mm, 240 mm, 540 mm, 540 mm,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are studying the possibility of reducing the yoke weight due to cost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also want to </a:t>
            </a:r>
            <a:r>
              <a:rPr lang="en-US" altLang="zh-CN" sz="1200" kern="1200" baseline="0" dirty="0" smtClean="0">
                <a:solidFill>
                  <a:schemeClr val="tx1"/>
                </a:solidFill>
                <a:effectLst/>
                <a:latin typeface="+mn-lt"/>
                <a:ea typeface="+mn-ea"/>
                <a:cs typeface="+mn-cs"/>
              </a:rPr>
              <a:t>study the dual solenoid design of </a:t>
            </a:r>
            <a:r>
              <a:rPr lang="en-US" altLang="zh-CN" sz="1200" kern="1200" baseline="0" dirty="0" err="1" smtClean="0">
                <a:solidFill>
                  <a:schemeClr val="tx1"/>
                </a:solidFill>
                <a:effectLst/>
                <a:latin typeface="+mn-lt"/>
                <a:ea typeface="+mn-ea"/>
                <a:cs typeface="+mn-cs"/>
              </a:rPr>
              <a:t>cepc</a:t>
            </a:r>
            <a:r>
              <a:rPr lang="en-US" altLang="zh-CN" sz="1200" kern="1200" baseline="0" dirty="0" smtClean="0">
                <a:solidFill>
                  <a:schemeClr val="tx1"/>
                </a:solidFill>
                <a:effectLst/>
                <a:latin typeface="+mn-lt"/>
                <a:ea typeface="+mn-ea"/>
                <a:cs typeface="+mn-cs"/>
              </a:rPr>
              <a:t> detector magnet.</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18</a:t>
            </a:fld>
            <a:endParaRPr lang="zh-CN" altLang="en-US"/>
          </a:p>
        </p:txBody>
      </p:sp>
    </p:spTree>
    <p:extLst>
      <p:ext uri="{BB962C8B-B14F-4D97-AF65-F5344CB8AC3E}">
        <p14:creationId xmlns:p14="http://schemas.microsoft.com/office/powerpoint/2010/main" val="200344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19</a:t>
            </a:fld>
            <a:endParaRPr lang="zh-CN" altLang="en-US"/>
          </a:p>
        </p:txBody>
      </p:sp>
    </p:spTree>
    <p:extLst>
      <p:ext uri="{BB962C8B-B14F-4D97-AF65-F5344CB8AC3E}">
        <p14:creationId xmlns:p14="http://schemas.microsoft.com/office/powerpoint/2010/main" val="314347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Ultra-light: ultra-thin &amp; transparent around the tracker </a:t>
            </a:r>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20</a:t>
            </a:fld>
            <a:endParaRPr lang="zh-CN" altLang="en-US"/>
          </a:p>
        </p:txBody>
      </p:sp>
    </p:spTree>
    <p:extLst>
      <p:ext uri="{BB962C8B-B14F-4D97-AF65-F5344CB8AC3E}">
        <p14:creationId xmlns:p14="http://schemas.microsoft.com/office/powerpoint/2010/main" val="148213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21</a:t>
            </a:fld>
            <a:endParaRPr lang="zh-CN" altLang="en-US"/>
          </a:p>
        </p:txBody>
      </p:sp>
    </p:spTree>
    <p:extLst>
      <p:ext uri="{BB962C8B-B14F-4D97-AF65-F5344CB8AC3E}">
        <p14:creationId xmlns:p14="http://schemas.microsoft.com/office/powerpoint/2010/main" val="40720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45% reduction in the overall thickness </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22</a:t>
            </a:fld>
            <a:endParaRPr lang="zh-CN" altLang="en-US"/>
          </a:p>
        </p:txBody>
      </p:sp>
    </p:spTree>
    <p:extLst>
      <p:ext uri="{BB962C8B-B14F-4D97-AF65-F5344CB8AC3E}">
        <p14:creationId xmlns:p14="http://schemas.microsoft.com/office/powerpoint/2010/main" val="324062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superconducting solenoid is an expensive and technically challenging component. Its design is</a:t>
            </a:r>
          </a:p>
          <a:p>
            <a:r>
              <a:rPr lang="en-US" altLang="zh-CN" sz="1200" b="0" i="0" u="none" strike="noStrike" kern="1200" baseline="0" dirty="0" smtClean="0">
                <a:solidFill>
                  <a:schemeClr val="tx1"/>
                </a:solidFill>
                <a:latin typeface="+mn-lt"/>
                <a:ea typeface="+mn-ea"/>
                <a:cs typeface="+mn-cs"/>
              </a:rPr>
              <a:t>based on the successful 4 T CERN CMS superconducting solenoid</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Consequently, many technical solutions successfully used for CMS [349]</a:t>
            </a:r>
          </a:p>
          <a:p>
            <a:r>
              <a:rPr lang="en-US" altLang="zh-CN" sz="1200" b="0" i="0" u="none" strike="noStrike" kern="1200" baseline="0" dirty="0" smtClean="0">
                <a:solidFill>
                  <a:schemeClr val="tx1"/>
                </a:solidFill>
                <a:latin typeface="+mn-lt"/>
                <a:ea typeface="+mn-ea"/>
                <a:cs typeface="+mn-cs"/>
              </a:rPr>
              <a:t>are proposed for ILD. The magnet consists of three main parts:</a:t>
            </a:r>
          </a:p>
          <a:p>
            <a:r>
              <a:rPr lang="en-US" altLang="zh-CN" sz="1200" b="0" i="0" u="none" strike="noStrike" kern="1200" baseline="0" dirty="0" smtClean="0">
                <a:solidFill>
                  <a:schemeClr val="tx1"/>
                </a:solidFill>
                <a:latin typeface="+mn-lt"/>
                <a:ea typeface="+mn-ea"/>
                <a:cs typeface="+mn-cs"/>
              </a:rPr>
              <a:t>• the superconducting solenoid coil, made of three modules, mechanically and electrically</a:t>
            </a:r>
          </a:p>
          <a:p>
            <a:r>
              <a:rPr lang="en-US" altLang="zh-CN" sz="1200" b="0" i="0" u="none" strike="noStrike" kern="1200" baseline="0" dirty="0" smtClean="0">
                <a:solidFill>
                  <a:schemeClr val="tx1"/>
                </a:solidFill>
                <a:latin typeface="+mn-lt"/>
                <a:ea typeface="+mn-ea"/>
                <a:cs typeface="+mn-cs"/>
              </a:rPr>
              <a:t>connected. With its thermal shields, it makes up the cold mass, supported inside the vacuum</a:t>
            </a:r>
          </a:p>
          <a:p>
            <a:r>
              <a:rPr lang="en-US" altLang="zh-CN" sz="1200" b="0" i="0" u="none" strike="noStrike" kern="1200" baseline="0" dirty="0" smtClean="0">
                <a:solidFill>
                  <a:schemeClr val="tx1"/>
                </a:solidFill>
                <a:latin typeface="+mn-lt"/>
                <a:ea typeface="+mn-ea"/>
                <a:cs typeface="+mn-cs"/>
              </a:rPr>
              <a:t>tank by several sets of tie-rods;</a:t>
            </a:r>
          </a:p>
          <a:p>
            <a:r>
              <a:rPr lang="en-US" altLang="zh-CN" sz="1200" b="0" i="0" u="none" strike="noStrike" kern="1200" baseline="0" dirty="0" smtClean="0">
                <a:solidFill>
                  <a:schemeClr val="tx1"/>
                </a:solidFill>
                <a:latin typeface="+mn-lt"/>
                <a:ea typeface="+mn-ea"/>
                <a:cs typeface="+mn-cs"/>
              </a:rPr>
              <a:t>• the anti-DID, located on the outer radius of the main solenoid, the dipolar magnetic field of</a:t>
            </a:r>
          </a:p>
          <a:p>
            <a:r>
              <a:rPr lang="en-US" altLang="zh-CN" sz="1200" b="0" i="0" u="none" strike="noStrike" kern="1200" baseline="0" dirty="0" smtClean="0">
                <a:solidFill>
                  <a:schemeClr val="tx1"/>
                </a:solidFill>
                <a:latin typeface="+mn-lt"/>
                <a:ea typeface="+mn-ea"/>
                <a:cs typeface="+mn-cs"/>
              </a:rPr>
              <a:t>which enables to reduce the beam background in the vertex and tracking volume;</a:t>
            </a:r>
          </a:p>
          <a:p>
            <a:r>
              <a:rPr lang="en-US" altLang="zh-CN" sz="1200" b="0" i="0" u="none" strike="noStrike" kern="1200" baseline="0" dirty="0" smtClean="0">
                <a:solidFill>
                  <a:schemeClr val="tx1"/>
                </a:solidFill>
                <a:latin typeface="+mn-lt"/>
                <a:ea typeface="+mn-ea"/>
                <a:cs typeface="+mn-cs"/>
              </a:rPr>
              <a:t>• the iron yoke, consisting of the barrel yoke and the two end-cap yokes, of dodecagonal shape.</a:t>
            </a:r>
          </a:p>
          <a:p>
            <a:r>
              <a:rPr lang="en-US" altLang="zh-CN" sz="1200" b="0" i="0" u="none" strike="noStrike" kern="1200" baseline="0" dirty="0" smtClean="0">
                <a:solidFill>
                  <a:schemeClr val="tx1"/>
                </a:solidFill>
                <a:latin typeface="+mn-lt"/>
                <a:ea typeface="+mn-ea"/>
                <a:cs typeface="+mn-cs"/>
              </a:rPr>
              <a:t>The yokes are laminated to house </a:t>
            </a:r>
            <a:r>
              <a:rPr lang="en-US" altLang="zh-CN" sz="1200" b="0" i="0" u="none" strike="noStrike" kern="1200" baseline="0" dirty="0" err="1" smtClean="0">
                <a:solidFill>
                  <a:schemeClr val="tx1"/>
                </a:solidFill>
                <a:latin typeface="+mn-lt"/>
                <a:ea typeface="+mn-ea"/>
                <a:cs typeface="+mn-cs"/>
              </a:rPr>
              <a:t>muon</a:t>
            </a:r>
            <a:r>
              <a:rPr lang="en-US" altLang="zh-CN" sz="1200" b="0" i="0" u="none" strike="noStrike" kern="1200" baseline="0" dirty="0" smtClean="0">
                <a:solidFill>
                  <a:schemeClr val="tx1"/>
                </a:solidFill>
                <a:latin typeface="+mn-lt"/>
                <a:ea typeface="+mn-ea"/>
                <a:cs typeface="+mn-cs"/>
              </a:rPr>
              <a:t> detectors.</a:t>
            </a:r>
          </a:p>
          <a:p>
            <a:r>
              <a:rPr lang="en-US" altLang="zh-CN" sz="1200" b="0" i="0" u="none" strike="noStrike" kern="1200" baseline="0" dirty="0" smtClean="0">
                <a:solidFill>
                  <a:schemeClr val="tx1"/>
                </a:solidFill>
                <a:latin typeface="+mn-lt"/>
                <a:ea typeface="+mn-ea"/>
                <a:cs typeface="+mn-cs"/>
              </a:rPr>
              <a:t>A detailed description of the conceptual design of the ILD</a:t>
            </a:r>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dirty="0" err="1" smtClean="0"/>
              <a:t>aluminium</a:t>
            </a:r>
            <a:r>
              <a:rPr lang="en-US" altLang="zh-CN" dirty="0" smtClean="0"/>
              <a:t> superconductor </a:t>
            </a:r>
            <a:r>
              <a:rPr lang="en-US" altLang="zh-CN" dirty="0" err="1" smtClean="0"/>
              <a:t>stabilisation</a:t>
            </a:r>
            <a:r>
              <a:rPr lang="en-US" altLang="zh-CN" dirty="0" smtClean="0"/>
              <a:t> with indirect </a:t>
            </a:r>
            <a:r>
              <a:rPr lang="en-US" altLang="zh-CN" dirty="0" err="1" smtClean="0"/>
              <a:t>LHe</a:t>
            </a:r>
            <a:r>
              <a:rPr lang="en-US" altLang="zh-CN" dirty="0" smtClean="0"/>
              <a:t> cooling will be adopted. The self-supporting winding turn with </a:t>
            </a:r>
            <a:r>
              <a:rPr lang="en-US" altLang="zh-CN" dirty="0" err="1" smtClean="0"/>
              <a:t>aluminium</a:t>
            </a:r>
            <a:r>
              <a:rPr lang="en-US" altLang="zh-CN" dirty="0" smtClean="0"/>
              <a:t> alloy reinforcement is suitable for the CEPC magnet. The conductor with reinforcement wrapped around the pure </a:t>
            </a:r>
            <a:r>
              <a:rPr lang="en-US" altLang="zh-CN" dirty="0" err="1" smtClean="0"/>
              <a:t>aluminium</a:t>
            </a:r>
            <a:r>
              <a:rPr lang="en-US" altLang="zh-CN" dirty="0" smtClean="0"/>
              <a:t> as a box configuration is chosen for the magnet design and is manufactured in the R\&amp;D project.</a:t>
            </a:r>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4</a:t>
            </a:fld>
            <a:endParaRPr lang="zh-CN" altLang="en-US"/>
          </a:p>
        </p:txBody>
      </p:sp>
    </p:spTree>
    <p:extLst>
      <p:ext uri="{BB962C8B-B14F-4D97-AF65-F5344CB8AC3E}">
        <p14:creationId xmlns:p14="http://schemas.microsoft.com/office/powerpoint/2010/main" val="159937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CEPC detector magnet is an iron-yoke-based solenoid to provide an axial magnetic field of 3 Tesla at the interaction point. A room temperature bore is required with 6.8 m in diameter and 8.3 m in length. </a:t>
            </a:r>
          </a:p>
          <a:p>
            <a:r>
              <a:rPr lang="en-US" altLang="zh-CN" sz="1200" kern="1200" dirty="0" smtClean="0">
                <a:solidFill>
                  <a:schemeClr val="tx1"/>
                </a:solidFill>
                <a:effectLst/>
                <a:latin typeface="+mn-lt"/>
                <a:ea typeface="+mn-ea"/>
                <a:cs typeface="+mn-cs"/>
              </a:rPr>
              <a:t>The magnetic field in the tunnel should be </a:t>
            </a:r>
            <a:r>
              <a:rPr lang="en-US" altLang="zh-CN" sz="1200" kern="1200" dirty="0" err="1" smtClean="0">
                <a:solidFill>
                  <a:schemeClr val="tx1"/>
                </a:solidFill>
                <a:effectLst/>
                <a:latin typeface="+mn-lt"/>
                <a:ea typeface="+mn-ea"/>
                <a:cs typeface="+mn-cs"/>
              </a:rPr>
              <a:t>controled</a:t>
            </a:r>
            <a:r>
              <a:rPr lang="en-US" altLang="zh-CN" sz="1200" kern="1200" dirty="0" smtClean="0">
                <a:solidFill>
                  <a:schemeClr val="tx1"/>
                </a:solidFill>
                <a:effectLst/>
                <a:latin typeface="+mn-lt"/>
                <a:ea typeface="+mn-ea"/>
                <a:cs typeface="+mn-cs"/>
              </a:rPr>
              <a:t> to 2 Gauss, which might require extra shielding. </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5</a:t>
            </a:fld>
            <a:endParaRPr lang="zh-CN" altLang="en-US"/>
          </a:p>
        </p:txBody>
      </p:sp>
    </p:spTree>
    <p:extLst>
      <p:ext uri="{BB962C8B-B14F-4D97-AF65-F5344CB8AC3E}">
        <p14:creationId xmlns:p14="http://schemas.microsoft.com/office/powerpoint/2010/main" val="226067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superconducting coil is designed with 5 modules wound with 4 layers. The three middle coil modules and the two end coil modules are wound with 78 and 44 turns, respectively.</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Based on state-of-the-art </a:t>
            </a:r>
            <a:r>
              <a:rPr lang="en-US" altLang="zh-CN" sz="1200" b="0" i="0" u="none" strike="noStrike" kern="1200" baseline="0" dirty="0" err="1" smtClean="0">
                <a:solidFill>
                  <a:schemeClr val="tx1"/>
                </a:solidFill>
                <a:latin typeface="+mn-lt"/>
                <a:ea typeface="+mn-ea"/>
                <a:cs typeface="+mn-cs"/>
              </a:rPr>
              <a:t>NbTi</a:t>
            </a:r>
            <a:r>
              <a:rPr lang="en-US" altLang="zh-CN" sz="1200" b="0" i="0" u="none" strike="noStrike" kern="1200" baseline="0" dirty="0" smtClean="0">
                <a:solidFill>
                  <a:schemeClr val="tx1"/>
                </a:solidFill>
                <a:latin typeface="+mn-lt"/>
                <a:ea typeface="+mn-ea"/>
                <a:cs typeface="+mn-cs"/>
              </a:rPr>
              <a:t> wire, we chose a current of 16 kA at an operating temperature of 4.5 K. </a:t>
            </a:r>
          </a:p>
          <a:p>
            <a:r>
              <a:rPr lang="en-US" altLang="zh-CN" sz="1200" b="0" i="0" u="none" strike="noStrike" kern="1200" baseline="0" dirty="0" smtClean="0">
                <a:solidFill>
                  <a:schemeClr val="tx1"/>
                </a:solidFill>
                <a:latin typeface="+mn-lt"/>
                <a:ea typeface="+mn-ea"/>
                <a:cs typeface="+mn-cs"/>
              </a:rPr>
              <a:t>a 3.5 T peak magnetic field is in the innermost layer of the conductor.</a:t>
            </a:r>
          </a:p>
          <a:p>
            <a:r>
              <a:rPr lang="en-US" altLang="zh-CN" sz="1200" b="0" i="0" u="none" strike="noStrike" kern="1200" baseline="0" dirty="0" smtClean="0">
                <a:solidFill>
                  <a:schemeClr val="tx1"/>
                </a:solidFill>
                <a:latin typeface="+mn-lt"/>
                <a:ea typeface="+mn-ea"/>
                <a:cs typeface="+mn-cs"/>
              </a:rPr>
              <a:t>The stored energy is 1.3 GJ.</a:t>
            </a:r>
          </a:p>
          <a:p>
            <a:endParaRPr lang="en-US" altLang="zh-CN" dirty="0" smtClean="0"/>
          </a:p>
          <a:p>
            <a:r>
              <a:rPr lang="en-US" altLang="zh-CN" sz="1200" b="0" i="0" kern="1200" dirty="0" smtClean="0">
                <a:solidFill>
                  <a:schemeClr val="tx1"/>
                </a:solidFill>
                <a:effectLst/>
                <a:latin typeface="+mn-lt"/>
                <a:ea typeface="+mn-ea"/>
                <a:cs typeface="+mn-cs"/>
              </a:rPr>
              <a:t>We needed to do decimals to round up and round down numbers.</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6</a:t>
            </a:fld>
            <a:endParaRPr lang="zh-CN" altLang="en-US"/>
          </a:p>
        </p:txBody>
      </p:sp>
    </p:spTree>
    <p:extLst>
      <p:ext uri="{BB962C8B-B14F-4D97-AF65-F5344CB8AC3E}">
        <p14:creationId xmlns:p14="http://schemas.microsoft.com/office/powerpoint/2010/main" val="413981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t>
            </a:r>
            <a:r>
              <a:rPr lang="en-US" altLang="zh-CN" dirty="0" smtClean="0"/>
              <a:t>We list the parameters of CMS ILC and CLIC detector</a:t>
            </a:r>
            <a:r>
              <a:rPr lang="en-US" altLang="zh-CN" baseline="0" dirty="0" smtClean="0"/>
              <a:t> </a:t>
            </a:r>
            <a:r>
              <a:rPr lang="en-US" altLang="zh-CN" dirty="0" smtClean="0"/>
              <a:t>magnets.</a:t>
            </a:r>
            <a:r>
              <a:rPr lang="en-US" altLang="zh-CN" baseline="0" dirty="0" smtClean="0"/>
              <a:t> </a:t>
            </a:r>
            <a:r>
              <a:rPr lang="en-US" altLang="zh-CN" dirty="0" smtClean="0"/>
              <a:t> Comparing</a:t>
            </a:r>
            <a:r>
              <a:rPr lang="en-US" altLang="zh-CN" baseline="0" dirty="0" smtClean="0"/>
              <a:t> these </a:t>
            </a:r>
            <a:r>
              <a:rPr lang="en-US" altLang="zh-CN" baseline="0" dirty="0" err="1" smtClean="0"/>
              <a:t>paremeters</a:t>
            </a:r>
            <a:r>
              <a:rPr lang="en-US" altLang="zh-CN" baseline="0" dirty="0" smtClean="0"/>
              <a:t>, we believe the CEPC magnet design is reasonable. </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7</a:t>
            </a:fld>
            <a:endParaRPr lang="zh-CN" altLang="en-US"/>
          </a:p>
        </p:txBody>
      </p:sp>
    </p:spTree>
    <p:extLst>
      <p:ext uri="{BB962C8B-B14F-4D97-AF65-F5344CB8AC3E}">
        <p14:creationId xmlns:p14="http://schemas.microsoft.com/office/powerpoint/2010/main" val="6883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don’t have a </a:t>
            </a:r>
            <a:r>
              <a:rPr lang="en-US" altLang="zh-CN" dirty="0" smtClean="0"/>
              <a:t>critical requirement</a:t>
            </a:r>
            <a:r>
              <a:rPr lang="en-US" altLang="zh-CN" baseline="0" dirty="0" smtClean="0"/>
              <a:t> for the stray field.</a:t>
            </a:r>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8</a:t>
            </a:fld>
            <a:endParaRPr lang="zh-CN" altLang="en-US"/>
          </a:p>
        </p:txBody>
      </p:sp>
    </p:spTree>
    <p:extLst>
      <p:ext uri="{BB962C8B-B14F-4D97-AF65-F5344CB8AC3E}">
        <p14:creationId xmlns:p14="http://schemas.microsoft.com/office/powerpoint/2010/main" val="164051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coil design is from the experience of BESIII magnet.</a:t>
            </a:r>
            <a:r>
              <a:rPr lang="en-US" altLang="zh-CN" baseline="0" dirty="0" smtClean="0"/>
              <a:t> </a:t>
            </a:r>
          </a:p>
          <a:p>
            <a:r>
              <a:rPr lang="en-US" altLang="zh-CN" sz="1200" kern="1200" dirty="0" smtClean="0">
                <a:solidFill>
                  <a:schemeClr val="tx1"/>
                </a:solidFill>
                <a:effectLst/>
                <a:latin typeface="+mn-lt"/>
                <a:ea typeface="+mn-ea"/>
                <a:cs typeface="+mn-cs"/>
              </a:rPr>
              <a:t>The coil is wound by inner winding technique on the support aluminum-alloy </a:t>
            </a:r>
            <a:r>
              <a:rPr lang="en-US" altLang="zh-CN" sz="1200" kern="1200" dirty="0" smtClean="0">
                <a:solidFill>
                  <a:schemeClr val="tx1"/>
                </a:solidFill>
                <a:effectLst/>
                <a:latin typeface="+mn-lt"/>
                <a:ea typeface="+mn-ea"/>
                <a:cs typeface="+mn-cs"/>
              </a:rPr>
              <a:t>cylinder. </a:t>
            </a:r>
            <a:r>
              <a:rPr lang="en-US" altLang="zh-CN" sz="1200" kern="1200" dirty="0" smtClean="0">
                <a:solidFill>
                  <a:schemeClr val="tx1"/>
                </a:solidFill>
                <a:effectLst/>
                <a:latin typeface="+mn-lt"/>
                <a:ea typeface="+mn-ea"/>
                <a:cs typeface="+mn-cs"/>
              </a:rPr>
              <a:t>The support cylinder also takes away the heat energy induced by quench. The superconducting coil in the cryostat requires cooling at liquid helium temperature. The cold mass will be indirectly cooled by </a:t>
            </a:r>
            <a:r>
              <a:rPr lang="en-US" altLang="zh-CN" sz="1200" kern="1200" dirty="0" smtClean="0">
                <a:solidFill>
                  <a:schemeClr val="tx1"/>
                </a:solidFill>
                <a:effectLst/>
                <a:latin typeface="+mn-lt"/>
                <a:ea typeface="+mn-ea"/>
                <a:cs typeface="+mn-cs"/>
              </a:rPr>
              <a:t>liquid </a:t>
            </a:r>
            <a:r>
              <a:rPr lang="en-US" altLang="zh-CN" sz="1200" kern="1200" dirty="0" smtClean="0">
                <a:solidFill>
                  <a:schemeClr val="tx1"/>
                </a:solidFill>
                <a:effectLst/>
                <a:latin typeface="+mn-lt"/>
                <a:ea typeface="+mn-ea"/>
                <a:cs typeface="+mn-cs"/>
              </a:rPr>
              <a:t>helium (</a:t>
            </a:r>
            <a:r>
              <a:rPr lang="en-US" altLang="zh-CN" sz="1200" kern="1200" dirty="0" err="1" smtClean="0">
                <a:solidFill>
                  <a:schemeClr val="tx1"/>
                </a:solidFill>
                <a:effectLst/>
                <a:latin typeface="+mn-lt"/>
                <a:ea typeface="+mn-ea"/>
                <a:cs typeface="+mn-cs"/>
              </a:rPr>
              <a:t>LHe</a:t>
            </a:r>
            <a:r>
              <a:rPr lang="en-US" altLang="zh-CN" sz="1200" kern="1200" dirty="0" smtClean="0">
                <a:solidFill>
                  <a:schemeClr val="tx1"/>
                </a:solidFill>
                <a:effectLst/>
                <a:latin typeface="+mn-lt"/>
                <a:ea typeface="+mn-ea"/>
                <a:cs typeface="+mn-cs"/>
              </a:rPr>
              <a:t>) tubes. These tubes are welded to the support cylinder. </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self-supporting winding turn with </a:t>
            </a:r>
            <a:r>
              <a:rPr lang="en-US" altLang="zh-CN" sz="1200" kern="1200" dirty="0" err="1" smtClean="0">
                <a:solidFill>
                  <a:schemeClr val="tx1"/>
                </a:solidFill>
                <a:effectLst/>
                <a:latin typeface="+mn-lt"/>
                <a:ea typeface="+mn-ea"/>
                <a:cs typeface="+mn-cs"/>
              </a:rPr>
              <a:t>aluminium</a:t>
            </a:r>
            <a:r>
              <a:rPr lang="en-US" altLang="zh-CN" sz="1200" kern="1200" dirty="0" smtClean="0">
                <a:solidFill>
                  <a:schemeClr val="tx1"/>
                </a:solidFill>
                <a:effectLst/>
                <a:latin typeface="+mn-lt"/>
                <a:ea typeface="+mn-ea"/>
                <a:cs typeface="+mn-cs"/>
              </a:rPr>
              <a:t> alloy reinforcement</a:t>
            </a:r>
            <a:r>
              <a:rPr lang="en-US" altLang="zh-CN" sz="1200" kern="1200" baseline="0" dirty="0" smtClean="0">
                <a:solidFill>
                  <a:schemeClr val="tx1"/>
                </a:solidFill>
                <a:effectLst/>
                <a:latin typeface="Times New Roman" panose="02020603050405020304" pitchFamily="18" charset="0"/>
                <a:ea typeface="+mn-ea"/>
                <a:cs typeface="+mn-cs"/>
              </a:rPr>
              <a:t> </a:t>
            </a:r>
            <a:r>
              <a:rPr lang="en-US" altLang="zh-CN" dirty="0" smtClean="0">
                <a:latin typeface="Times New Roman" panose="02020603050405020304" pitchFamily="18" charset="0"/>
              </a:rPr>
              <a:t>is based on the </a:t>
            </a:r>
            <a:r>
              <a:rPr lang="en-US" altLang="zh-CN" sz="1200" kern="1200" dirty="0" smtClean="0">
                <a:solidFill>
                  <a:schemeClr val="tx1"/>
                </a:solidFill>
                <a:effectLst/>
                <a:latin typeface="+mn-lt"/>
                <a:ea typeface="+mn-ea"/>
                <a:cs typeface="+mn-cs"/>
              </a:rPr>
              <a:t>CMS conductor.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CMS conductor is fabricated by </a:t>
            </a:r>
            <a:r>
              <a:rPr lang="en-US" altLang="zh-CN" sz="1200" kern="1200" dirty="0" err="1" smtClean="0">
                <a:solidFill>
                  <a:schemeClr val="tx1"/>
                </a:solidFill>
                <a:effectLst/>
                <a:latin typeface="+mn-lt"/>
                <a:ea typeface="+mn-ea"/>
                <a:cs typeface="+mn-cs"/>
              </a:rPr>
              <a:t>ebeam</a:t>
            </a:r>
            <a:r>
              <a:rPr lang="en-US" altLang="zh-CN" sz="1200" kern="1200" dirty="0" smtClean="0">
                <a:solidFill>
                  <a:schemeClr val="tx1"/>
                </a:solidFill>
                <a:effectLst/>
                <a:latin typeface="+mn-lt"/>
                <a:ea typeface="+mn-ea"/>
                <a:cs typeface="+mn-cs"/>
              </a:rPr>
              <a:t> welding </a:t>
            </a:r>
            <a:r>
              <a:rPr lang="en-US" altLang="zh-CN" sz="1200" kern="1200" dirty="0" err="1" smtClean="0">
                <a:solidFill>
                  <a:schemeClr val="tx1"/>
                </a:solidFill>
                <a:effectLst/>
                <a:latin typeface="+mn-lt"/>
                <a:ea typeface="+mn-ea"/>
                <a:cs typeface="+mn-cs"/>
              </a:rPr>
              <a:t>aluminium</a:t>
            </a:r>
            <a:r>
              <a:rPr lang="en-US" altLang="zh-CN" sz="1200" kern="1200" dirty="0" smtClean="0">
                <a:solidFill>
                  <a:schemeClr val="tx1"/>
                </a:solidFill>
                <a:effectLst/>
                <a:latin typeface="+mn-lt"/>
                <a:ea typeface="+mn-ea"/>
                <a:cs typeface="+mn-cs"/>
              </a:rPr>
              <a:t> alloy to the coextruded high purity Al/superconducting cable insert.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However, </a:t>
            </a:r>
            <a:r>
              <a:rPr lang="en-US" altLang="zh-CN" sz="1200" kern="1200" dirty="0" smtClean="0">
                <a:solidFill>
                  <a:schemeClr val="tx1"/>
                </a:solidFill>
                <a:effectLst/>
                <a:latin typeface="+mn-lt"/>
                <a:ea typeface="+mn-ea"/>
                <a:cs typeface="+mn-cs"/>
              </a:rPr>
              <a:t>The feedback</a:t>
            </a:r>
            <a:r>
              <a:rPr lang="en-US" altLang="zh-CN" sz="1200" kern="1200" baseline="0" dirty="0" smtClean="0">
                <a:solidFill>
                  <a:schemeClr val="tx1"/>
                </a:solidFill>
                <a:effectLst/>
                <a:latin typeface="+mn-lt"/>
                <a:ea typeface="+mn-ea"/>
                <a:cs typeface="+mn-cs"/>
              </a:rPr>
              <a:t> from the manufacturer is that using the </a:t>
            </a:r>
            <a:r>
              <a:rPr lang="en-US" altLang="zh-CN" sz="1200" kern="1200" dirty="0" err="1" smtClean="0">
                <a:solidFill>
                  <a:schemeClr val="tx1"/>
                </a:solidFill>
                <a:effectLst/>
                <a:latin typeface="+mn-lt"/>
                <a:ea typeface="+mn-ea"/>
                <a:cs typeface="+mn-cs"/>
              </a:rPr>
              <a:t>coextrusion</a:t>
            </a:r>
            <a:r>
              <a:rPr lang="en-US" altLang="zh-CN" sz="1200" kern="1200" dirty="0" smtClean="0">
                <a:solidFill>
                  <a:schemeClr val="tx1"/>
                </a:solidFill>
                <a:effectLst/>
                <a:latin typeface="+mn-lt"/>
                <a:ea typeface="+mn-ea"/>
                <a:cs typeface="+mn-cs"/>
              </a:rPr>
              <a:t> technology to produce the box configuration</a:t>
            </a:r>
            <a:r>
              <a:rPr lang="en-US" altLang="zh-CN" sz="1200" kern="1200" baseline="0" dirty="0" smtClean="0">
                <a:solidFill>
                  <a:schemeClr val="tx1"/>
                </a:solidFill>
                <a:effectLst/>
                <a:latin typeface="+mn-lt"/>
                <a:ea typeface="+mn-ea"/>
                <a:cs typeface="+mn-cs"/>
              </a:rPr>
              <a:t> conductor </a:t>
            </a:r>
            <a:r>
              <a:rPr lang="en-US" altLang="zh-CN" sz="1200" kern="1200" dirty="0" smtClean="0">
                <a:solidFill>
                  <a:schemeClr val="tx1"/>
                </a:solidFill>
                <a:effectLst/>
                <a:latin typeface="+mn-lt"/>
                <a:ea typeface="+mn-ea"/>
                <a:cs typeface="+mn-cs"/>
              </a:rPr>
              <a:t>is </a:t>
            </a:r>
            <a:r>
              <a:rPr lang="en-US" altLang="zh-CN" sz="1200" kern="1200" dirty="0" smtClean="0">
                <a:solidFill>
                  <a:schemeClr val="tx1"/>
                </a:solidFill>
                <a:effectLst/>
                <a:latin typeface="+mn-lt"/>
                <a:ea typeface="+mn-ea"/>
                <a:cs typeface="+mn-cs"/>
              </a:rPr>
              <a:t>worth to try. </a:t>
            </a:r>
            <a:r>
              <a:rPr lang="en-US" altLang="zh-CN" sz="1200" kern="1200" dirty="0" smtClean="0">
                <a:solidFill>
                  <a:schemeClr val="tx1"/>
                </a:solidFill>
                <a:effectLst/>
                <a:latin typeface="+mn-lt"/>
                <a:ea typeface="+mn-ea"/>
                <a:cs typeface="+mn-cs"/>
              </a:rPr>
              <a:t>The box configuration is potentially the most feasible one for reinforcement. So </a:t>
            </a:r>
            <a:r>
              <a:rPr lang="en-US" altLang="zh-CN" sz="1200" kern="1200" dirty="0" smtClean="0">
                <a:solidFill>
                  <a:schemeClr val="tx1"/>
                </a:solidFill>
                <a:effectLst/>
                <a:latin typeface="+mn-lt"/>
                <a:ea typeface="+mn-ea"/>
                <a:cs typeface="+mn-cs"/>
              </a:rPr>
              <a:t>right now this box configuration is our baseline</a:t>
            </a:r>
            <a:r>
              <a:rPr lang="en-US" altLang="zh-CN" sz="1200" kern="1200" baseline="0" dirty="0" smtClean="0">
                <a:solidFill>
                  <a:schemeClr val="tx1"/>
                </a:solidFill>
                <a:effectLst/>
                <a:latin typeface="+mn-lt"/>
                <a:ea typeface="+mn-ea"/>
                <a:cs typeface="+mn-cs"/>
              </a:rPr>
              <a:t> design. </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Rutherford cable contains 32 </a:t>
            </a:r>
            <a:r>
              <a:rPr lang="en-US" altLang="zh-CN" sz="1200" kern="1200" dirty="0" err="1" smtClean="0">
                <a:solidFill>
                  <a:schemeClr val="tx1"/>
                </a:solidFill>
                <a:effectLst/>
                <a:latin typeface="+mn-lt"/>
                <a:ea typeface="+mn-ea"/>
                <a:cs typeface="+mn-cs"/>
              </a:rPr>
              <a:t>NbTi</a:t>
            </a:r>
            <a:r>
              <a:rPr lang="en-US" altLang="zh-CN" sz="1200" kern="1200" dirty="0" smtClean="0">
                <a:solidFill>
                  <a:schemeClr val="tx1"/>
                </a:solidFill>
                <a:effectLst/>
                <a:latin typeface="+mn-lt"/>
                <a:ea typeface="+mn-ea"/>
                <a:cs typeface="+mn-cs"/>
              </a:rPr>
              <a:t> strands. All magnet finite element analysis has been done with this conductor with overall dimensions of 22 mm </a:t>
            </a:r>
            <a:r>
              <a:rPr lang="zh-CN"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56 mm.</a:t>
            </a:r>
            <a:endParaRPr lang="zh-CN" altLang="zh-CN" sz="1200" kern="1200" dirty="0" smtClean="0">
              <a:solidFill>
                <a:schemeClr val="tx1"/>
              </a:solidFill>
              <a:effectLst/>
              <a:latin typeface="+mn-lt"/>
              <a:ea typeface="+mn-ea"/>
              <a:cs typeface="+mn-cs"/>
            </a:endParaRPr>
          </a:p>
          <a:p>
            <a:endParaRPr lang="en-US" altLang="zh-CN" dirty="0" smtClean="0"/>
          </a:p>
          <a:p>
            <a:r>
              <a:rPr lang="en-US" altLang="zh-CN" dirty="0" smtClean="0"/>
              <a:t>The</a:t>
            </a:r>
            <a:r>
              <a:rPr lang="en-US" altLang="zh-CN" baseline="0" dirty="0" smtClean="0"/>
              <a:t> manufacturer is trying to use </a:t>
            </a:r>
            <a:r>
              <a:rPr lang="en-US" altLang="zh-CN" sz="1200" kern="1200" dirty="0" err="1" smtClean="0">
                <a:solidFill>
                  <a:schemeClr val="tx1"/>
                </a:solidFill>
                <a:effectLst/>
                <a:latin typeface="+mn-lt"/>
                <a:ea typeface="+mn-ea"/>
                <a:cs typeface="+mn-cs"/>
              </a:rPr>
              <a:t>coextrusion</a:t>
            </a:r>
            <a:r>
              <a:rPr lang="en-US" altLang="zh-CN" sz="1200" kern="1200" dirty="0" smtClean="0">
                <a:solidFill>
                  <a:schemeClr val="tx1"/>
                </a:solidFill>
                <a:effectLst/>
                <a:latin typeface="+mn-lt"/>
                <a:ea typeface="+mn-ea"/>
                <a:cs typeface="+mn-cs"/>
              </a:rPr>
              <a:t> technology for both purity </a:t>
            </a:r>
            <a:r>
              <a:rPr lang="en-US" altLang="zh-CN" sz="1200" kern="1200" dirty="0" err="1" smtClean="0">
                <a:solidFill>
                  <a:schemeClr val="tx1"/>
                </a:solidFill>
                <a:effectLst/>
                <a:latin typeface="+mn-lt"/>
                <a:ea typeface="+mn-ea"/>
                <a:cs typeface="+mn-cs"/>
              </a:rPr>
              <a:t>aluminium</a:t>
            </a:r>
            <a:r>
              <a:rPr lang="en-US" altLang="zh-CN" sz="1200" kern="1200" dirty="0" smtClean="0">
                <a:solidFill>
                  <a:schemeClr val="tx1"/>
                </a:solidFill>
                <a:effectLst/>
                <a:latin typeface="+mn-lt"/>
                <a:ea typeface="+mn-ea"/>
                <a:cs typeface="+mn-cs"/>
              </a:rPr>
              <a:t> and </a:t>
            </a:r>
            <a:r>
              <a:rPr lang="en-US" altLang="zh-CN" sz="1200" kern="1200" dirty="0" err="1" smtClean="0">
                <a:solidFill>
                  <a:schemeClr val="tx1"/>
                </a:solidFill>
                <a:effectLst/>
                <a:latin typeface="+mn-lt"/>
                <a:ea typeface="+mn-ea"/>
                <a:cs typeface="+mn-cs"/>
              </a:rPr>
              <a:t>aluminium</a:t>
            </a:r>
            <a:r>
              <a:rPr lang="en-US" altLang="zh-CN" sz="1200" kern="1200" dirty="0" smtClean="0">
                <a:solidFill>
                  <a:schemeClr val="tx1"/>
                </a:solidFill>
                <a:effectLst/>
                <a:latin typeface="+mn-lt"/>
                <a:ea typeface="+mn-ea"/>
                <a:cs typeface="+mn-cs"/>
              </a:rPr>
              <a:t> alloy reinforcement.</a:t>
            </a:r>
          </a:p>
          <a:p>
            <a:r>
              <a:rPr lang="en-US" altLang="zh-CN" baseline="0" dirty="0" smtClean="0"/>
              <a:t>The box configuration is potentially the best one for </a:t>
            </a:r>
            <a:r>
              <a:rPr lang="en-US" altLang="zh-CN" sz="1200" kern="1200" dirty="0" smtClean="0">
                <a:solidFill>
                  <a:schemeClr val="tx1"/>
                </a:solidFill>
                <a:effectLst/>
                <a:latin typeface="+mn-lt"/>
                <a:ea typeface="+mn-ea"/>
                <a:cs typeface="+mn-cs"/>
              </a:rPr>
              <a:t>reinforcement.</a:t>
            </a:r>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9</a:t>
            </a:fld>
            <a:endParaRPr lang="zh-CN" altLang="en-US"/>
          </a:p>
        </p:txBody>
      </p:sp>
    </p:spTree>
    <p:extLst>
      <p:ext uri="{BB962C8B-B14F-4D97-AF65-F5344CB8AC3E}">
        <p14:creationId xmlns:p14="http://schemas.microsoft.com/office/powerpoint/2010/main" val="2323735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since 2015, we have established the cooperation</a:t>
            </a:r>
            <a:r>
              <a:rPr lang="en-US" altLang="zh-CN" sz="1200" baseline="0" dirty="0" smtClean="0"/>
              <a:t> with </a:t>
            </a:r>
            <a:r>
              <a:rPr lang="en-US" altLang="zh-CN" sz="1200" baseline="0" dirty="0" err="1" smtClean="0"/>
              <a:t>Toly</a:t>
            </a:r>
            <a:r>
              <a:rPr lang="en-US" altLang="zh-CN" sz="1200" baseline="0" dirty="0" smtClean="0"/>
              <a:t> </a:t>
            </a:r>
            <a:r>
              <a:rPr lang="en-US" altLang="zh-CN" sz="1200" baseline="0" dirty="0" err="1" smtClean="0"/>
              <a:t>Electic</a:t>
            </a:r>
            <a:r>
              <a:rPr lang="en-US" altLang="zh-CN" sz="1200" baseline="0" dirty="0" smtClean="0"/>
              <a:t>. The first step is the development of Rutherford cable. </a:t>
            </a:r>
            <a:endParaRPr lang="en-US" altLang="zh-CN" sz="1200" dirty="0" smtClean="0"/>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10</a:t>
            </a:fld>
            <a:endParaRPr lang="zh-CN" altLang="en-US"/>
          </a:p>
        </p:txBody>
      </p:sp>
    </p:spTree>
    <p:extLst>
      <p:ext uri="{BB962C8B-B14F-4D97-AF65-F5344CB8AC3E}">
        <p14:creationId xmlns:p14="http://schemas.microsoft.com/office/powerpoint/2010/main" val="388287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1523A at 4.2K, 4T, </a:t>
            </a:r>
            <a:r>
              <a:rPr lang="en-US" altLang="zh-CN" sz="1200" kern="1200" dirty="0" err="1" smtClean="0">
                <a:solidFill>
                  <a:schemeClr val="tx1"/>
                </a:solidFill>
                <a:effectLst/>
                <a:latin typeface="+mn-lt"/>
                <a:ea typeface="+mn-ea"/>
                <a:cs typeface="+mn-cs"/>
              </a:rPr>
              <a:t>Ic</a:t>
            </a:r>
            <a:r>
              <a:rPr lang="en-US" altLang="zh-CN" sz="1200" kern="1200" dirty="0" smtClean="0">
                <a:solidFill>
                  <a:schemeClr val="tx1"/>
                </a:solidFill>
                <a:effectLst/>
                <a:latin typeface="+mn-lt"/>
                <a:ea typeface="+mn-ea"/>
                <a:cs typeface="+mn-cs"/>
              </a:rPr>
              <a:t> Degradation during manufacturing&lt;10%</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5E80CB42-9247-4636-A805-5C1A4974CBF6}" type="slidenum">
              <a:rPr lang="zh-CN" altLang="en-US" smtClean="0"/>
              <a:t>11</a:t>
            </a:fld>
            <a:endParaRPr lang="zh-CN" altLang="en-US"/>
          </a:p>
        </p:txBody>
      </p:sp>
    </p:spTree>
    <p:extLst>
      <p:ext uri="{BB962C8B-B14F-4D97-AF65-F5344CB8AC3E}">
        <p14:creationId xmlns:p14="http://schemas.microsoft.com/office/powerpoint/2010/main" val="2204957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17B4C39-139A-4875-8AB3-87C821890747}" type="datetime1">
              <a:rPr lang="zh-CN" altLang="en-US" smtClean="0"/>
              <a:t>2018-9-10</a:t>
            </a:fld>
            <a:endParaRPr lang="zh-CN" altLang="en-US"/>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149475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F71E58-5B60-4C2C-8F8F-98F9EE8F1EDA}" type="datetime1">
              <a:rPr lang="zh-CN" altLang="en-US" smtClean="0"/>
              <a:t>2018-9-10</a:t>
            </a:fld>
            <a:endParaRPr lang="zh-CN" altLang="en-US"/>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279928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38714EF-689A-4A2B-AABE-DC515C1AED02}" type="datetime1">
              <a:rPr lang="zh-CN" altLang="en-US" smtClean="0"/>
              <a:t>2018-9-10</a:t>
            </a:fld>
            <a:endParaRPr lang="zh-CN" altLang="en-US"/>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402897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60D2E45-91AD-4F46-A78F-23715B9D51B1}" type="datetime1">
              <a:rPr lang="zh-CN" altLang="en-US" smtClean="0"/>
              <a:t>2018-9-10</a:t>
            </a:fld>
            <a:endParaRPr lang="zh-CN" altLang="en-US"/>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138302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EBA4200-9F07-4435-9E6A-388BFE34DDA6}" type="datetime1">
              <a:rPr lang="zh-CN" altLang="en-US" smtClean="0"/>
              <a:t>2018-9-10</a:t>
            </a:fld>
            <a:endParaRPr lang="zh-CN" altLang="en-US"/>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239798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1B70422-43E1-4B73-A9E9-DE257ADBC8F3}" type="datetime1">
              <a:rPr lang="zh-CN" altLang="en-US" smtClean="0"/>
              <a:t>2018-9-10</a:t>
            </a:fld>
            <a:endParaRPr lang="zh-CN" altLang="en-US"/>
          </a:p>
        </p:txBody>
      </p:sp>
      <p:sp>
        <p:nvSpPr>
          <p:cNvPr id="6" name="页脚占位符 5"/>
          <p:cNvSpPr>
            <a:spLocks noGrp="1"/>
          </p:cNvSpPr>
          <p:nvPr>
            <p:ph type="ftr" sz="quarter" idx="11"/>
          </p:nvPr>
        </p:nvSpPr>
        <p:spPr/>
        <p:txBody>
          <a:bodyPr/>
          <a:lstStyle/>
          <a:p>
            <a:r>
              <a:rPr lang="en-US" altLang="zh-CN" smtClean="0"/>
              <a:t>CEPC international review, Beijing 2018</a:t>
            </a:r>
            <a:endParaRPr lang="zh-CN" altLang="en-US"/>
          </a:p>
        </p:txBody>
      </p:sp>
      <p:sp>
        <p:nvSpPr>
          <p:cNvPr id="7" name="灯片编号占位符 6"/>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15123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E13322-90AC-4433-9D0F-0F82911A7C09}" type="datetime1">
              <a:rPr lang="zh-CN" altLang="en-US" smtClean="0"/>
              <a:t>2018-9-10</a:t>
            </a:fld>
            <a:endParaRPr lang="zh-CN" altLang="en-US"/>
          </a:p>
        </p:txBody>
      </p:sp>
      <p:sp>
        <p:nvSpPr>
          <p:cNvPr id="8" name="页脚占位符 7"/>
          <p:cNvSpPr>
            <a:spLocks noGrp="1"/>
          </p:cNvSpPr>
          <p:nvPr>
            <p:ph type="ftr" sz="quarter" idx="11"/>
          </p:nvPr>
        </p:nvSpPr>
        <p:spPr/>
        <p:txBody>
          <a:bodyPr/>
          <a:lstStyle/>
          <a:p>
            <a:r>
              <a:rPr lang="en-US" altLang="zh-CN" smtClean="0"/>
              <a:t>CEPC international review, Beijing 2018</a:t>
            </a:r>
            <a:endParaRPr lang="zh-CN" altLang="en-US"/>
          </a:p>
        </p:txBody>
      </p:sp>
      <p:sp>
        <p:nvSpPr>
          <p:cNvPr id="9" name="灯片编号占位符 8"/>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191400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6CCC12A-546B-4880-B973-A2379582B204}" type="datetime1">
              <a:rPr lang="zh-CN" altLang="en-US" smtClean="0"/>
              <a:t>2018-9-10</a:t>
            </a:fld>
            <a:endParaRPr lang="zh-CN" altLang="en-US"/>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252317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0BDD18-2320-44F8-A435-A8274E8B14A3}" type="datetime1">
              <a:rPr lang="zh-CN" altLang="en-US" smtClean="0"/>
              <a:t>2018-9-10</a:t>
            </a:fld>
            <a:endParaRPr lang="zh-CN" altLang="en-US"/>
          </a:p>
        </p:txBody>
      </p:sp>
      <p:sp>
        <p:nvSpPr>
          <p:cNvPr id="3" name="页脚占位符 2"/>
          <p:cNvSpPr>
            <a:spLocks noGrp="1"/>
          </p:cNvSpPr>
          <p:nvPr>
            <p:ph type="ftr" sz="quarter" idx="11"/>
          </p:nvPr>
        </p:nvSpPr>
        <p:spPr/>
        <p:txBody>
          <a:bodyPr/>
          <a:lstStyle/>
          <a:p>
            <a:r>
              <a:rPr lang="en-US" altLang="zh-CN" smtClean="0"/>
              <a:t>CEPC international review, Beijing 2018</a:t>
            </a:r>
            <a:endParaRPr lang="zh-CN" altLang="en-US"/>
          </a:p>
        </p:txBody>
      </p:sp>
      <p:sp>
        <p:nvSpPr>
          <p:cNvPr id="4" name="灯片编号占位符 3"/>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52411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0D477E1-B7EF-42A0-B90E-A5DA11BF2E86}" type="datetime1">
              <a:rPr lang="zh-CN" altLang="en-US" smtClean="0"/>
              <a:t>2018-9-10</a:t>
            </a:fld>
            <a:endParaRPr lang="zh-CN" altLang="en-US"/>
          </a:p>
        </p:txBody>
      </p:sp>
      <p:sp>
        <p:nvSpPr>
          <p:cNvPr id="6" name="页脚占位符 5"/>
          <p:cNvSpPr>
            <a:spLocks noGrp="1"/>
          </p:cNvSpPr>
          <p:nvPr>
            <p:ph type="ftr" sz="quarter" idx="11"/>
          </p:nvPr>
        </p:nvSpPr>
        <p:spPr/>
        <p:txBody>
          <a:bodyPr/>
          <a:lstStyle/>
          <a:p>
            <a:r>
              <a:rPr lang="en-US" altLang="zh-CN" smtClean="0"/>
              <a:t>CEPC international review, Beijing 2018</a:t>
            </a:r>
            <a:endParaRPr lang="zh-CN" altLang="en-US"/>
          </a:p>
        </p:txBody>
      </p:sp>
      <p:sp>
        <p:nvSpPr>
          <p:cNvPr id="7" name="灯片编号占位符 6"/>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324380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142E1DB-E5A0-411A-976C-F570F271C18A}" type="datetime1">
              <a:rPr lang="zh-CN" altLang="en-US" smtClean="0"/>
              <a:t>2018-9-10</a:t>
            </a:fld>
            <a:endParaRPr lang="zh-CN" altLang="en-US"/>
          </a:p>
        </p:txBody>
      </p:sp>
      <p:sp>
        <p:nvSpPr>
          <p:cNvPr id="6" name="页脚占位符 5"/>
          <p:cNvSpPr>
            <a:spLocks noGrp="1"/>
          </p:cNvSpPr>
          <p:nvPr>
            <p:ph type="ftr" sz="quarter" idx="11"/>
          </p:nvPr>
        </p:nvSpPr>
        <p:spPr/>
        <p:txBody>
          <a:bodyPr/>
          <a:lstStyle/>
          <a:p>
            <a:r>
              <a:rPr lang="en-US" altLang="zh-CN" smtClean="0"/>
              <a:t>CEPC international review, Beijing 2018</a:t>
            </a:r>
            <a:endParaRPr lang="zh-CN" altLang="en-US"/>
          </a:p>
        </p:txBody>
      </p:sp>
      <p:sp>
        <p:nvSpPr>
          <p:cNvPr id="7" name="灯片编号占位符 6"/>
          <p:cNvSpPr>
            <a:spLocks noGrp="1"/>
          </p:cNvSpPr>
          <p:nvPr>
            <p:ph type="sldNum" sz="quarter" idx="12"/>
          </p:nvPr>
        </p:nvSpPr>
        <p:spPr/>
        <p:txBody>
          <a:body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345130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C053E-28D6-4D82-83C7-1BE89F364EC1}" type="datetime1">
              <a:rPr lang="zh-CN" altLang="en-US" smtClean="0"/>
              <a:t>2018-9-10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CEPC international review, Beijing 2018</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04DF-C44B-412F-BBA3-961DDE9583EF}" type="slidenum">
              <a:rPr lang="zh-CN" altLang="en-US" smtClean="0"/>
              <a:t>‹#›</a:t>
            </a:fld>
            <a:endParaRPr lang="zh-CN" altLang="en-US"/>
          </a:p>
        </p:txBody>
      </p:sp>
    </p:spTree>
    <p:extLst>
      <p:ext uri="{BB962C8B-B14F-4D97-AF65-F5344CB8AC3E}">
        <p14:creationId xmlns:p14="http://schemas.microsoft.com/office/powerpoint/2010/main" val="311927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645920"/>
            <a:ext cx="9144000" cy="2023531"/>
          </a:xfrm>
        </p:spPr>
        <p:txBody>
          <a:bodyPr>
            <a:normAutofit/>
          </a:bodyPr>
          <a:lstStyle/>
          <a:p>
            <a:r>
              <a:rPr lang="en-US" altLang="zh-CN" sz="6600" dirty="0" smtClean="0"/>
              <a:t>CEPC Detector Magnet</a:t>
            </a:r>
            <a:r>
              <a:rPr lang="en-US" altLang="zh-CN" b="1" dirty="0" smtClean="0"/>
              <a:t/>
            </a:r>
            <a:br>
              <a:rPr lang="en-US" altLang="zh-CN" b="1" dirty="0" smtClean="0"/>
            </a:br>
            <a:r>
              <a:rPr lang="en-US" altLang="zh-CN" sz="4800" i="1" dirty="0" smtClean="0"/>
              <a:t>Conceptual Design Report</a:t>
            </a:r>
            <a:endParaRPr lang="zh-CN" altLang="en-US" sz="4800" i="1" dirty="0"/>
          </a:p>
        </p:txBody>
      </p:sp>
      <p:sp>
        <p:nvSpPr>
          <p:cNvPr id="3" name="副标题 2"/>
          <p:cNvSpPr>
            <a:spLocks noGrp="1"/>
          </p:cNvSpPr>
          <p:nvPr>
            <p:ph type="subTitle" idx="1"/>
          </p:nvPr>
        </p:nvSpPr>
        <p:spPr>
          <a:xfrm>
            <a:off x="1524000" y="3938167"/>
            <a:ext cx="9144000" cy="1655762"/>
          </a:xfrm>
        </p:spPr>
        <p:txBody>
          <a:bodyPr>
            <a:normAutofit/>
          </a:bodyPr>
          <a:lstStyle/>
          <a:p>
            <a:r>
              <a:rPr lang="en-US" altLang="zh-CN" dirty="0" smtClean="0"/>
              <a:t>Wei </a:t>
            </a:r>
            <a:r>
              <a:rPr lang="en-US" altLang="zh-CN" dirty="0" smtClean="0"/>
              <a:t>Zhao, IHEP</a:t>
            </a:r>
            <a:endParaRPr lang="en-US" altLang="zh-CN" dirty="0" smtClean="0"/>
          </a:p>
          <a:p>
            <a:r>
              <a:rPr lang="en-US" altLang="zh-CN" dirty="0" smtClean="0"/>
              <a:t>For the Magnet group</a:t>
            </a:r>
            <a:endParaRPr lang="en-US" altLang="zh-CN" dirty="0" smtClean="0"/>
          </a:p>
          <a:p>
            <a:r>
              <a:rPr lang="en-US" altLang="zh-CN" dirty="0" smtClean="0"/>
              <a:t>CEPC international review, Beijing, SEP. 2018</a:t>
            </a:r>
            <a:endParaRPr lang="zh-CN" altLang="en-US" dirty="0" smtClean="0"/>
          </a:p>
        </p:txBody>
      </p:sp>
      <p:pic>
        <p:nvPicPr>
          <p:cNvPr id="4" name="图片 3"/>
          <p:cNvPicPr>
            <a:picLocks noChangeAspect="1"/>
          </p:cNvPicPr>
          <p:nvPr/>
        </p:nvPicPr>
        <p:blipFill>
          <a:blip r:embed="rId3"/>
          <a:stretch>
            <a:fillRect/>
          </a:stretch>
        </p:blipFill>
        <p:spPr>
          <a:xfrm>
            <a:off x="344420" y="185256"/>
            <a:ext cx="1972060" cy="13070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5977" y="331061"/>
            <a:ext cx="1972060" cy="11612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4945" y="712233"/>
            <a:ext cx="5434054" cy="469286"/>
          </a:xfrm>
          <a:prstGeom prst="rect">
            <a:avLst/>
          </a:prstGeom>
          <a:solidFill>
            <a:srgbClr val="B3C9F5"/>
          </a:solidFill>
        </p:spPr>
      </p:pic>
    </p:spTree>
    <p:extLst>
      <p:ext uri="{BB962C8B-B14F-4D97-AF65-F5344CB8AC3E}">
        <p14:creationId xmlns:p14="http://schemas.microsoft.com/office/powerpoint/2010/main" val="4020756464"/>
      </p:ext>
    </p:extLst>
  </p:cSld>
  <p:clrMapOvr>
    <a:masterClrMapping/>
  </p:clrMapOvr>
  <mc:AlternateContent xmlns:mc="http://schemas.openxmlformats.org/markup-compatibility/2006">
    <mc:Choice xmlns:p14="http://schemas.microsoft.com/office/powerpoint/2010/main" Requires="p14">
      <p:transition spd="slow" p14:dur="2000" advTm="941"/>
    </mc:Choice>
    <mc:Fallback>
      <p:transition spd="slow" advTm="94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9547" y="396883"/>
            <a:ext cx="10515600" cy="1325563"/>
          </a:xfrm>
        </p:spPr>
        <p:txBody>
          <a:bodyPr/>
          <a:lstStyle/>
          <a:p>
            <a:r>
              <a:rPr lang="en-US" altLang="zh-CN" b="1" dirty="0"/>
              <a:t>Superconducting </a:t>
            </a:r>
            <a:r>
              <a:rPr lang="en-US" altLang="zh-CN" b="1" dirty="0" smtClean="0"/>
              <a:t>coil – </a:t>
            </a:r>
            <a:r>
              <a:rPr lang="en-US" altLang="zh-CN" dirty="0"/>
              <a:t>cable </a:t>
            </a:r>
            <a:r>
              <a:rPr lang="en-US" altLang="zh-CN" dirty="0" smtClean="0"/>
              <a:t>manufacture</a:t>
            </a:r>
            <a:endParaRPr lang="zh-CN" altLang="en-US" dirty="0"/>
          </a:p>
        </p:txBody>
      </p:sp>
      <p:pic>
        <p:nvPicPr>
          <p:cNvPr id="4" name="图片 3"/>
          <p:cNvPicPr>
            <a:picLocks noChangeAspect="1"/>
          </p:cNvPicPr>
          <p:nvPr/>
        </p:nvPicPr>
        <p:blipFill>
          <a:blip r:embed="rId3" cstate="print"/>
          <a:stretch>
            <a:fillRect/>
          </a:stretch>
        </p:blipFill>
        <p:spPr>
          <a:xfrm>
            <a:off x="3915076" y="1682781"/>
            <a:ext cx="3666274" cy="2749707"/>
          </a:xfrm>
          <a:prstGeom prst="rect">
            <a:avLst/>
          </a:prstGeom>
        </p:spPr>
      </p:pic>
      <p:pic>
        <p:nvPicPr>
          <p:cNvPr id="6" name="图片 5"/>
          <p:cNvPicPr>
            <a:picLocks noChangeAspect="1"/>
          </p:cNvPicPr>
          <p:nvPr/>
        </p:nvPicPr>
        <p:blipFill>
          <a:blip r:embed="rId4" cstate="print"/>
          <a:stretch>
            <a:fillRect/>
          </a:stretch>
        </p:blipFill>
        <p:spPr>
          <a:xfrm>
            <a:off x="8410969" y="4463217"/>
            <a:ext cx="2524178" cy="1893133"/>
          </a:xfrm>
          <a:prstGeom prst="rect">
            <a:avLst/>
          </a:prstGeom>
        </p:spPr>
      </p:pic>
      <p:sp>
        <p:nvSpPr>
          <p:cNvPr id="8" name="文本框 7"/>
          <p:cNvSpPr txBox="1"/>
          <p:nvPr/>
        </p:nvSpPr>
        <p:spPr>
          <a:xfrm>
            <a:off x="293511" y="4437124"/>
            <a:ext cx="7303702" cy="156966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smtClean="0"/>
              <a:t>Cooperation with </a:t>
            </a:r>
            <a:r>
              <a:rPr lang="en-US" altLang="zh-CN" sz="2400" dirty="0" err="1" smtClean="0"/>
              <a:t>Toly</a:t>
            </a:r>
            <a:r>
              <a:rPr lang="en-US" altLang="zh-CN" sz="2400" dirty="0" smtClean="0"/>
              <a:t> Electric Ltd. since 2015</a:t>
            </a:r>
          </a:p>
          <a:p>
            <a:pPr marL="342900" indent="-342900">
              <a:buFont typeface="Arial" panose="020B0604020202020204" pitchFamily="34" charset="0"/>
              <a:buChar char="•"/>
            </a:pPr>
            <a:r>
              <a:rPr lang="en-US" altLang="zh-CN" sz="2400" dirty="0" smtClean="0"/>
              <a:t>Development of Rutherford cable </a:t>
            </a:r>
          </a:p>
          <a:p>
            <a:pPr marL="342900" indent="-342900">
              <a:buFont typeface="Arial" panose="020B0604020202020204" pitchFamily="34" charset="0"/>
              <a:buChar char="•"/>
            </a:pPr>
            <a:r>
              <a:rPr lang="en-US" altLang="zh-CN" sz="2400" dirty="0" smtClean="0"/>
              <a:t>New cabling machine and tension control system of strands setting up in 2016 to improve quality </a:t>
            </a:r>
            <a:endParaRPr lang="zh-CN" altLang="en-US" sz="2400" dirty="0"/>
          </a:p>
        </p:txBody>
      </p:sp>
      <p:pic>
        <p:nvPicPr>
          <p:cNvPr id="3" name="图片 2"/>
          <p:cNvPicPr>
            <a:picLocks noChangeAspect="1"/>
          </p:cNvPicPr>
          <p:nvPr/>
        </p:nvPicPr>
        <p:blipFill rotWithShape="1">
          <a:blip r:embed="rId5" cstate="print"/>
          <a:srcRect l="23611" t="9533" r="28625" b="28428"/>
          <a:stretch/>
        </p:blipFill>
        <p:spPr>
          <a:xfrm>
            <a:off x="293511" y="1682781"/>
            <a:ext cx="3466091" cy="2813644"/>
          </a:xfrm>
          <a:prstGeom prst="rect">
            <a:avLst/>
          </a:prstGeom>
        </p:spPr>
      </p:pic>
      <p:pic>
        <p:nvPicPr>
          <p:cNvPr id="10" name="Picture 2" descr="C:\Users\Jiang Weiwei\Desktop\_DSC24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736824" y="1811448"/>
            <a:ext cx="4352272" cy="25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灯片编号占位符 3"/>
          <p:cNvSpPr>
            <a:spLocks noGrp="1"/>
          </p:cNvSpPr>
          <p:nvPr>
            <p:ph type="sldNum" sz="quarter" idx="12"/>
          </p:nvPr>
        </p:nvSpPr>
        <p:spPr>
          <a:xfrm>
            <a:off x="8610600" y="6356350"/>
            <a:ext cx="2743200" cy="365125"/>
          </a:xfrm>
        </p:spPr>
        <p:txBody>
          <a:bodyPr/>
          <a:lstStyle/>
          <a:p>
            <a:pPr lvl="0"/>
            <a:fld id="{D039D8DC-5105-462E-BB4B-91E93DDE95BE}" type="slidenum">
              <a:t>10</a:t>
            </a:fld>
            <a:endParaRPr lang="x-none"/>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12" name="文本框 11"/>
          <p:cNvSpPr txBox="1"/>
          <p:nvPr/>
        </p:nvSpPr>
        <p:spPr>
          <a:xfrm>
            <a:off x="10945640" y="46084"/>
            <a:ext cx="1157541" cy="369332"/>
          </a:xfrm>
          <a:prstGeom prst="rect">
            <a:avLst/>
          </a:prstGeom>
          <a:noFill/>
        </p:spPr>
        <p:txBody>
          <a:bodyPr wrap="square" rtlCol="0">
            <a:spAutoFit/>
          </a:bodyPr>
          <a:lstStyle/>
          <a:p>
            <a:r>
              <a:rPr lang="en-US" altLang="zh-CN" dirty="0" smtClean="0"/>
              <a:t>Ling Zhao</a:t>
            </a:r>
            <a:endParaRPr lang="zh-CN" altLang="en-US" dirty="0"/>
          </a:p>
        </p:txBody>
      </p:sp>
    </p:spTree>
    <p:extLst>
      <p:ext uri="{BB962C8B-B14F-4D97-AF65-F5344CB8AC3E}">
        <p14:creationId xmlns:p14="http://schemas.microsoft.com/office/powerpoint/2010/main" val="4176642727"/>
      </p:ext>
    </p:extLst>
  </p:cSld>
  <p:clrMapOvr>
    <a:masterClrMapping/>
  </p:clrMapOvr>
  <mc:AlternateContent xmlns:mc="http://schemas.openxmlformats.org/markup-compatibility/2006">
    <mc:Choice xmlns:p14="http://schemas.microsoft.com/office/powerpoint/2010/main" Requires="p14">
      <p:transition spd="slow" p14:dur="2000" advTm="15"/>
    </mc:Choice>
    <mc:Fallback>
      <p:transition spd="slow" advTm="1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1956" r="16675"/>
          <a:stretch/>
        </p:blipFill>
        <p:spPr bwMode="auto">
          <a:xfrm>
            <a:off x="2354717" y="1795374"/>
            <a:ext cx="1234132" cy="30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116117" y="4861696"/>
            <a:ext cx="2278329" cy="954107"/>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17</a:t>
            </a:r>
          </a:p>
          <a:p>
            <a:r>
              <a:rPr lang="en-US" altLang="zh-CN" sz="1400" dirty="0">
                <a:solidFill>
                  <a:prstClr val="black"/>
                </a:solidFill>
                <a:latin typeface="Times New Roman" pitchFamily="18" charset="0"/>
                <a:cs typeface="Times New Roman" pitchFamily="18" charset="0"/>
              </a:rPr>
              <a:t>Strand diameter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0.727mm</a:t>
            </a:r>
          </a:p>
          <a:p>
            <a:r>
              <a:rPr lang="en-US" altLang="zh-CN" sz="1400" dirty="0" smtClean="0">
                <a:solidFill>
                  <a:prstClr val="black"/>
                </a:solidFill>
                <a:latin typeface="Times New Roman" pitchFamily="18" charset="0"/>
                <a:cs typeface="Times New Roman" pitchFamily="18" charset="0"/>
              </a:rPr>
              <a:t>Materiel: </a:t>
            </a:r>
            <a:r>
              <a:rPr lang="en-US" altLang="zh-CN" sz="1400" dirty="0" err="1" smtClean="0">
                <a:solidFill>
                  <a:prstClr val="black"/>
                </a:solidFill>
                <a:latin typeface="Times New Roman" pitchFamily="18" charset="0"/>
                <a:cs typeface="Times New Roman" pitchFamily="18" charset="0"/>
              </a:rPr>
              <a:t>Nb</a:t>
            </a:r>
            <a:r>
              <a:rPr lang="en-US" altLang="zh-CN" sz="1400" dirty="0" smtClean="0">
                <a:solidFill>
                  <a:prstClr val="black"/>
                </a:solidFill>
                <a:latin typeface="Times New Roman" pitchFamily="18" charset="0"/>
                <a:cs typeface="Times New Roman" pitchFamily="18" charset="0"/>
              </a:rPr>
              <a:t>/</a:t>
            </a:r>
            <a:r>
              <a:rPr lang="en-US" altLang="zh-CN" sz="1400" dirty="0" err="1" smtClean="0">
                <a:solidFill>
                  <a:prstClr val="black"/>
                </a:solidFill>
                <a:latin typeface="Times New Roman" pitchFamily="18" charset="0"/>
                <a:cs typeface="Times New Roman" pitchFamily="18" charset="0"/>
              </a:rPr>
              <a:t>Ti</a:t>
            </a:r>
            <a:r>
              <a:rPr lang="en-US" altLang="zh-CN" sz="1400" dirty="0" smtClean="0">
                <a:solidFill>
                  <a:prstClr val="black"/>
                </a:solidFill>
                <a:latin typeface="Times New Roman" pitchFamily="18" charset="0"/>
                <a:cs typeface="Times New Roman" pitchFamily="18" charset="0"/>
              </a:rPr>
              <a:t> </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2015.7</a:t>
            </a:r>
            <a:endParaRPr lang="zh-CN" altLang="en-US" sz="1400" dirty="0">
              <a:solidFill>
                <a:prstClr val="black"/>
              </a:solidFill>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99"/>
          <a:stretch/>
        </p:blipFill>
        <p:spPr bwMode="auto">
          <a:xfrm>
            <a:off x="417317" y="1803033"/>
            <a:ext cx="1127364" cy="307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77053" y="4869139"/>
            <a:ext cx="2689412" cy="954107"/>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20</a:t>
            </a:r>
          </a:p>
          <a:p>
            <a:r>
              <a:rPr lang="en-US" altLang="zh-CN" sz="1400" dirty="0">
                <a:solidFill>
                  <a:prstClr val="black"/>
                </a:solidFill>
                <a:latin typeface="Times New Roman" pitchFamily="18" charset="0"/>
                <a:cs typeface="Times New Roman" pitchFamily="18" charset="0"/>
              </a:rPr>
              <a:t>Strand diameter</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1.0mm</a:t>
            </a:r>
          </a:p>
          <a:p>
            <a:r>
              <a:rPr lang="en-US" altLang="zh-CN" sz="1400" dirty="0">
                <a:solidFill>
                  <a:prstClr val="black"/>
                </a:solidFill>
                <a:latin typeface="Times New Roman" pitchFamily="18" charset="0"/>
                <a:cs typeface="Times New Roman" pitchFamily="18" charset="0"/>
              </a:rPr>
              <a:t>Materiel: Copper</a:t>
            </a: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2015.5</a:t>
            </a:r>
            <a:endParaRPr lang="zh-CN" altLang="en-US" sz="1400" dirty="0">
              <a:solidFill>
                <a:prstClr val="black"/>
              </a:solidFill>
              <a:latin typeface="Times New Roman" pitchFamily="18" charset="0"/>
              <a:cs typeface="Times New Roman" pitchFamily="18" charset="0"/>
            </a:endParaRPr>
          </a:p>
        </p:txBody>
      </p:sp>
      <p:sp>
        <p:nvSpPr>
          <p:cNvPr id="8" name="矩形 7"/>
          <p:cNvSpPr/>
          <p:nvPr/>
        </p:nvSpPr>
        <p:spPr>
          <a:xfrm>
            <a:off x="4348879" y="4845756"/>
            <a:ext cx="3001121" cy="954107"/>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24</a:t>
            </a:r>
          </a:p>
          <a:p>
            <a:r>
              <a:rPr lang="en-US" altLang="zh-CN" sz="1400" dirty="0">
                <a:solidFill>
                  <a:prstClr val="black"/>
                </a:solidFill>
                <a:latin typeface="Times New Roman" pitchFamily="18" charset="0"/>
                <a:cs typeface="Times New Roman" pitchFamily="18" charset="0"/>
              </a:rPr>
              <a:t>Strand diameter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0.727mm</a:t>
            </a:r>
          </a:p>
          <a:p>
            <a:r>
              <a:rPr lang="en-US" altLang="zh-CN" sz="1400" dirty="0" smtClean="0">
                <a:solidFill>
                  <a:prstClr val="black"/>
                </a:solidFill>
                <a:latin typeface="Times New Roman" pitchFamily="18" charset="0"/>
                <a:cs typeface="Times New Roman" pitchFamily="18" charset="0"/>
              </a:rPr>
              <a:t>Materiel: </a:t>
            </a:r>
            <a:r>
              <a:rPr lang="en-US" altLang="zh-CN" sz="1400" dirty="0" err="1" smtClean="0">
                <a:solidFill>
                  <a:prstClr val="black"/>
                </a:solidFill>
                <a:latin typeface="Times New Roman" pitchFamily="18" charset="0"/>
                <a:cs typeface="Times New Roman" pitchFamily="18" charset="0"/>
              </a:rPr>
              <a:t>Nb</a:t>
            </a:r>
            <a:r>
              <a:rPr lang="en-US" altLang="zh-CN" sz="1400" dirty="0" smtClean="0">
                <a:solidFill>
                  <a:prstClr val="black"/>
                </a:solidFill>
                <a:latin typeface="Times New Roman" pitchFamily="18" charset="0"/>
                <a:cs typeface="Times New Roman" pitchFamily="18" charset="0"/>
              </a:rPr>
              <a:t>/</a:t>
            </a:r>
            <a:r>
              <a:rPr lang="en-US" altLang="zh-CN" sz="1400" dirty="0" err="1" smtClean="0">
                <a:solidFill>
                  <a:prstClr val="black"/>
                </a:solidFill>
                <a:latin typeface="Times New Roman" pitchFamily="18" charset="0"/>
                <a:cs typeface="Times New Roman" pitchFamily="18" charset="0"/>
              </a:rPr>
              <a:t>Ti</a:t>
            </a:r>
            <a:r>
              <a:rPr lang="en-US" altLang="zh-CN" sz="1400" dirty="0" smtClean="0">
                <a:solidFill>
                  <a:prstClr val="black"/>
                </a:solidFill>
                <a:latin typeface="Times New Roman" pitchFamily="18" charset="0"/>
                <a:cs typeface="Times New Roman" pitchFamily="18" charset="0"/>
              </a:rPr>
              <a:t> </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2015.8</a:t>
            </a:r>
            <a:endParaRPr lang="zh-CN" altLang="en-US" sz="1400" dirty="0">
              <a:solidFill>
                <a:prstClr val="black"/>
              </a:solidFill>
              <a:latin typeface="Times New Roman" pitchFamily="18" charset="0"/>
              <a:cs typeface="Times New Roman" pitchFamily="18" charset="0"/>
            </a:endParaRPr>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16243" r="960" b="22286"/>
          <a:stretch/>
        </p:blipFill>
        <p:spPr>
          <a:xfrm rot="5400000">
            <a:off x="3389457" y="2782572"/>
            <a:ext cx="3072556" cy="1072708"/>
          </a:xfrm>
          <a:prstGeom prst="rect">
            <a:avLst/>
          </a:prstGeom>
        </p:spPr>
      </p:pic>
      <p:sp>
        <p:nvSpPr>
          <p:cNvPr id="5" name="右箭头 4"/>
          <p:cNvSpPr/>
          <p:nvPr/>
        </p:nvSpPr>
        <p:spPr>
          <a:xfrm>
            <a:off x="1544946" y="3378679"/>
            <a:ext cx="792087" cy="270077"/>
          </a:xfrm>
          <a:prstGeom prst="rightArrow">
            <a:avLst/>
          </a:prstGeom>
          <a:effectLst>
            <a:outerShdw blurRad="50800" dist="50800" dir="5400000" algn="ctr" rotWithShape="0">
              <a:schemeClr val="bg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右箭头 5"/>
          <p:cNvSpPr/>
          <p:nvPr/>
        </p:nvSpPr>
        <p:spPr>
          <a:xfrm>
            <a:off x="3667418" y="3401244"/>
            <a:ext cx="720079" cy="270077"/>
          </a:xfrm>
          <a:prstGeom prst="rightArrow">
            <a:avLst/>
          </a:prstGeom>
          <a:effectLst>
            <a:outerShdw blurRad="50800" dist="50800" dir="5400000" algn="ctr" rotWithShape="0">
              <a:schemeClr val="bg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pic>
        <p:nvPicPr>
          <p:cNvPr id="3" name="图片 2"/>
          <p:cNvPicPr>
            <a:picLocks noChangeAspect="1"/>
          </p:cNvPicPr>
          <p:nvPr/>
        </p:nvPicPr>
        <p:blipFill rotWithShape="1">
          <a:blip r:embed="rId6" cstate="print"/>
          <a:srcRect l="14245" r="5163"/>
          <a:stretch/>
        </p:blipFill>
        <p:spPr>
          <a:xfrm>
            <a:off x="6182169" y="1782648"/>
            <a:ext cx="3259568" cy="3034569"/>
          </a:xfrm>
          <a:prstGeom prst="rect">
            <a:avLst/>
          </a:prstGeom>
        </p:spPr>
      </p:pic>
      <p:sp>
        <p:nvSpPr>
          <p:cNvPr id="16" name="矩形 15"/>
          <p:cNvSpPr/>
          <p:nvPr/>
        </p:nvSpPr>
        <p:spPr>
          <a:xfrm>
            <a:off x="6549101" y="4817217"/>
            <a:ext cx="3001121" cy="954107"/>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18</a:t>
            </a:r>
          </a:p>
          <a:p>
            <a:r>
              <a:rPr lang="en-US" altLang="zh-CN" sz="1400" dirty="0">
                <a:solidFill>
                  <a:prstClr val="black"/>
                </a:solidFill>
                <a:latin typeface="Times New Roman" pitchFamily="18" charset="0"/>
                <a:cs typeface="Times New Roman" pitchFamily="18" charset="0"/>
              </a:rPr>
              <a:t>Strand diameter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1.2mm</a:t>
            </a:r>
          </a:p>
          <a:p>
            <a:r>
              <a:rPr lang="en-US" altLang="zh-CN" sz="1400" dirty="0" smtClean="0">
                <a:solidFill>
                  <a:prstClr val="black"/>
                </a:solidFill>
                <a:latin typeface="Times New Roman" pitchFamily="18" charset="0"/>
                <a:cs typeface="Times New Roman" pitchFamily="18" charset="0"/>
              </a:rPr>
              <a:t>Materiel: </a:t>
            </a:r>
            <a:r>
              <a:rPr lang="en-US" altLang="zh-CN" sz="1400" dirty="0" err="1" smtClean="0">
                <a:solidFill>
                  <a:prstClr val="black"/>
                </a:solidFill>
                <a:latin typeface="Times New Roman" pitchFamily="18" charset="0"/>
                <a:cs typeface="Times New Roman" pitchFamily="18" charset="0"/>
              </a:rPr>
              <a:t>Nb</a:t>
            </a:r>
            <a:r>
              <a:rPr lang="en-US" altLang="zh-CN" sz="1400" dirty="0" smtClean="0">
                <a:solidFill>
                  <a:prstClr val="black"/>
                </a:solidFill>
                <a:latin typeface="Times New Roman" pitchFamily="18" charset="0"/>
                <a:cs typeface="Times New Roman" pitchFamily="18" charset="0"/>
              </a:rPr>
              <a:t>/</a:t>
            </a:r>
            <a:r>
              <a:rPr lang="en-US" altLang="zh-CN" sz="1400" dirty="0" err="1" smtClean="0">
                <a:solidFill>
                  <a:prstClr val="black"/>
                </a:solidFill>
                <a:latin typeface="Times New Roman" pitchFamily="18" charset="0"/>
                <a:cs typeface="Times New Roman" pitchFamily="18" charset="0"/>
              </a:rPr>
              <a:t>Ti</a:t>
            </a:r>
            <a:r>
              <a:rPr lang="en-US" altLang="zh-CN" sz="1400" dirty="0" smtClean="0">
                <a:solidFill>
                  <a:prstClr val="black"/>
                </a:solidFill>
                <a:latin typeface="Times New Roman" pitchFamily="18" charset="0"/>
                <a:cs typeface="Times New Roman" pitchFamily="18" charset="0"/>
              </a:rPr>
              <a:t> </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2016.2</a:t>
            </a:r>
            <a:endParaRPr lang="zh-CN" altLang="en-US" sz="1400" dirty="0">
              <a:solidFill>
                <a:prstClr val="black"/>
              </a:solidFill>
              <a:latin typeface="Times New Roman" pitchFamily="18" charset="0"/>
              <a:cs typeface="Times New Roman" pitchFamily="18" charset="0"/>
            </a:endParaRPr>
          </a:p>
        </p:txBody>
      </p:sp>
      <p:sp>
        <p:nvSpPr>
          <p:cNvPr id="17" name="右箭头 16"/>
          <p:cNvSpPr/>
          <p:nvPr/>
        </p:nvSpPr>
        <p:spPr>
          <a:xfrm>
            <a:off x="5462090" y="3407900"/>
            <a:ext cx="720079" cy="270077"/>
          </a:xfrm>
          <a:prstGeom prst="rightArrow">
            <a:avLst/>
          </a:prstGeom>
          <a:effectLst>
            <a:outerShdw blurRad="50800" dist="50800" dir="5400000" algn="ctr" rotWithShape="0">
              <a:schemeClr val="bg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右箭头 14"/>
          <p:cNvSpPr/>
          <p:nvPr/>
        </p:nvSpPr>
        <p:spPr>
          <a:xfrm>
            <a:off x="9536696" y="3354211"/>
            <a:ext cx="253324" cy="224141"/>
          </a:xfrm>
          <a:prstGeom prst="rightArrow">
            <a:avLst/>
          </a:prstGeom>
          <a:effectLst>
            <a:outerShdw blurRad="50800" dist="50800" dir="5400000" algn="ctr" rotWithShape="0">
              <a:schemeClr val="bg1">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8" name="矩形 17"/>
          <p:cNvSpPr/>
          <p:nvPr/>
        </p:nvSpPr>
        <p:spPr>
          <a:xfrm>
            <a:off x="9917154" y="4777363"/>
            <a:ext cx="2077738" cy="1600438"/>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 </a:t>
            </a:r>
            <a:r>
              <a:rPr lang="zh-CN" altLang="en-US" sz="1400" dirty="0" smtClean="0">
                <a:solidFill>
                  <a:prstClr val="black"/>
                </a:solidFill>
                <a:latin typeface="Times New Roman" pitchFamily="18" charset="0"/>
                <a:cs typeface="Times New Roman" pitchFamily="18" charset="0"/>
              </a:rPr>
              <a:t>：</a:t>
            </a:r>
            <a:r>
              <a:rPr lang="en-US" altLang="zh-CN" sz="1400" dirty="0" smtClean="0">
                <a:solidFill>
                  <a:prstClr val="black"/>
                </a:solidFill>
                <a:latin typeface="Times New Roman" pitchFamily="18" charset="0"/>
                <a:cs typeface="Times New Roman" pitchFamily="18" charset="0"/>
              </a:rPr>
              <a:t>32</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Strand diameter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1.2mm</a:t>
            </a:r>
          </a:p>
          <a:p>
            <a:r>
              <a:rPr lang="en-US" altLang="zh-CN" sz="1400" dirty="0" smtClean="0">
                <a:solidFill>
                  <a:prstClr val="black"/>
                </a:solidFill>
                <a:latin typeface="Times New Roman" pitchFamily="18" charset="0"/>
                <a:cs typeface="Times New Roman" pitchFamily="18" charset="0"/>
              </a:rPr>
              <a:t>Materiel: </a:t>
            </a:r>
            <a:r>
              <a:rPr lang="en-US" altLang="zh-CN" sz="1400" dirty="0" err="1" smtClean="0">
                <a:solidFill>
                  <a:prstClr val="black"/>
                </a:solidFill>
                <a:latin typeface="Times New Roman" pitchFamily="18" charset="0"/>
                <a:cs typeface="Times New Roman" pitchFamily="18" charset="0"/>
              </a:rPr>
              <a:t>Nb</a:t>
            </a:r>
            <a:r>
              <a:rPr lang="en-US" altLang="zh-CN" sz="1400" dirty="0" smtClean="0">
                <a:solidFill>
                  <a:prstClr val="black"/>
                </a:solidFill>
                <a:latin typeface="Times New Roman" pitchFamily="18" charset="0"/>
                <a:cs typeface="Times New Roman" pitchFamily="18" charset="0"/>
              </a:rPr>
              <a:t>/</a:t>
            </a:r>
            <a:r>
              <a:rPr lang="en-US" altLang="zh-CN" sz="1400" dirty="0" err="1" smtClean="0">
                <a:solidFill>
                  <a:prstClr val="black"/>
                </a:solidFill>
                <a:latin typeface="Times New Roman" pitchFamily="18" charset="0"/>
                <a:cs typeface="Times New Roman" pitchFamily="18" charset="0"/>
              </a:rPr>
              <a:t>Ti</a:t>
            </a:r>
            <a:r>
              <a:rPr lang="en-US" altLang="zh-CN" sz="1400" dirty="0" smtClean="0">
                <a:solidFill>
                  <a:prstClr val="black"/>
                </a:solidFill>
                <a:latin typeface="Times New Roman" pitchFamily="18" charset="0"/>
                <a:cs typeface="Times New Roman" pitchFamily="18" charset="0"/>
              </a:rPr>
              <a:t> </a:t>
            </a:r>
            <a:endParaRPr lang="en-US" altLang="zh-CN" sz="1400" dirty="0">
              <a:solidFill>
                <a:prstClr val="black"/>
              </a:solidFill>
              <a:latin typeface="Times New Roman" pitchFamily="18" charset="0"/>
              <a:cs typeface="Times New Roman" pitchFamily="18" charset="0"/>
            </a:endParaRPr>
          </a:p>
          <a:p>
            <a:r>
              <a:rPr lang="en-US" altLang="zh-CN" sz="1400" dirty="0" smtClean="0">
                <a:solidFill>
                  <a:prstClr val="black"/>
                </a:solidFill>
                <a:latin typeface="Times New Roman" pitchFamily="18" charset="0"/>
                <a:cs typeface="Times New Roman" pitchFamily="18" charset="0"/>
              </a:rPr>
              <a:t>Tangle</a:t>
            </a:r>
            <a:r>
              <a:rPr lang="zh-CN" altLang="en-US" sz="1400" dirty="0" smtClean="0">
                <a:solidFill>
                  <a:prstClr val="black"/>
                </a:solidFill>
                <a:latin typeface="Times New Roman" pitchFamily="18" charset="0"/>
                <a:cs typeface="Times New Roman" pitchFamily="18" charset="0"/>
              </a:rPr>
              <a:t>：</a:t>
            </a:r>
            <a:r>
              <a:rPr lang="en-US" altLang="zh-CN" sz="1400" dirty="0" smtClean="0">
                <a:solidFill>
                  <a:prstClr val="black"/>
                </a:solidFill>
                <a:latin typeface="Times New Roman" pitchFamily="18" charset="0"/>
                <a:cs typeface="Times New Roman" pitchFamily="18" charset="0"/>
              </a:rPr>
              <a:t>17.32</a:t>
            </a:r>
          </a:p>
          <a:p>
            <a:r>
              <a:rPr lang="en-US" altLang="zh-CN" sz="1400" dirty="0" smtClean="0">
                <a:solidFill>
                  <a:prstClr val="black"/>
                </a:solidFill>
                <a:latin typeface="Times New Roman" pitchFamily="18" charset="0"/>
                <a:cs typeface="Times New Roman" pitchFamily="18" charset="0"/>
              </a:rPr>
              <a:t>Length</a:t>
            </a:r>
            <a:r>
              <a:rPr lang="zh-CN" altLang="en-US" sz="1400" dirty="0" smtClean="0">
                <a:solidFill>
                  <a:prstClr val="black"/>
                </a:solidFill>
                <a:latin typeface="Times New Roman" pitchFamily="18" charset="0"/>
                <a:cs typeface="Times New Roman" pitchFamily="18" charset="0"/>
              </a:rPr>
              <a:t>：</a:t>
            </a:r>
            <a:r>
              <a:rPr lang="en-US" altLang="zh-CN" sz="1400" dirty="0" smtClean="0">
                <a:solidFill>
                  <a:prstClr val="black"/>
                </a:solidFill>
                <a:latin typeface="Times New Roman" pitchFamily="18" charset="0"/>
                <a:cs typeface="Times New Roman" pitchFamily="18" charset="0"/>
              </a:rPr>
              <a:t>》100m</a:t>
            </a:r>
          </a:p>
          <a:p>
            <a:r>
              <a:rPr lang="en-US" altLang="zh-CN" sz="1400" dirty="0" smtClean="0">
                <a:solidFill>
                  <a:prstClr val="black"/>
                </a:solidFill>
                <a:latin typeface="Times New Roman" pitchFamily="18" charset="0"/>
                <a:cs typeface="Times New Roman" pitchFamily="18" charset="0"/>
              </a:rPr>
              <a:t>RRR</a:t>
            </a:r>
            <a:r>
              <a:rPr lang="zh-CN" altLang="en-US" sz="1400" dirty="0" smtClean="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 </a:t>
            </a:r>
            <a:r>
              <a:rPr lang="en-US" altLang="zh-CN" sz="1400" dirty="0" smtClean="0">
                <a:solidFill>
                  <a:prstClr val="black"/>
                </a:solidFill>
                <a:latin typeface="Times New Roman" pitchFamily="18" charset="0"/>
                <a:cs typeface="Times New Roman" pitchFamily="18" charset="0"/>
              </a:rPr>
              <a:t>》100</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a:t>
            </a:r>
            <a:r>
              <a:rPr lang="en-US" altLang="zh-CN" sz="1400" dirty="0" smtClean="0">
                <a:solidFill>
                  <a:prstClr val="black"/>
                </a:solidFill>
                <a:latin typeface="Times New Roman" pitchFamily="18" charset="0"/>
                <a:cs typeface="Times New Roman" pitchFamily="18" charset="0"/>
              </a:rPr>
              <a:t>time: 2016.5</a:t>
            </a:r>
            <a:endParaRPr lang="zh-CN" altLang="en-US" sz="1400" dirty="0">
              <a:solidFill>
                <a:prstClr val="black"/>
              </a:solidFill>
              <a:latin typeface="Times New Roman" pitchFamily="18" charset="0"/>
              <a:cs typeface="Times New Roman" pitchFamily="18" charset="0"/>
            </a:endParaRPr>
          </a:p>
        </p:txBody>
      </p:sp>
      <p:pic>
        <p:nvPicPr>
          <p:cNvPr id="12" name="图片 11"/>
          <p:cNvPicPr>
            <a:picLocks noChangeAspect="1"/>
          </p:cNvPicPr>
          <p:nvPr/>
        </p:nvPicPr>
        <p:blipFill>
          <a:blip r:embed="rId7" cstate="print"/>
          <a:stretch>
            <a:fillRect/>
          </a:stretch>
        </p:blipFill>
        <p:spPr>
          <a:xfrm>
            <a:off x="9829767" y="1756430"/>
            <a:ext cx="2299243" cy="2985571"/>
          </a:xfrm>
          <a:prstGeom prst="rect">
            <a:avLst/>
          </a:prstGeom>
        </p:spPr>
      </p:pic>
      <p:sp>
        <p:nvSpPr>
          <p:cNvPr id="20" name="灯片编号占位符 3"/>
          <p:cNvSpPr>
            <a:spLocks noGrp="1"/>
          </p:cNvSpPr>
          <p:nvPr>
            <p:ph type="sldNum" sz="quarter" idx="12"/>
          </p:nvPr>
        </p:nvSpPr>
        <p:spPr>
          <a:xfrm>
            <a:off x="8610600" y="6356350"/>
            <a:ext cx="2743200" cy="365125"/>
          </a:xfrm>
        </p:spPr>
        <p:txBody>
          <a:bodyPr/>
          <a:lstStyle/>
          <a:p>
            <a:pPr lvl="0"/>
            <a:fld id="{D039D8DC-5105-462E-BB4B-91E93DDE95BE}" type="slidenum">
              <a:t>11</a:t>
            </a:fld>
            <a:endParaRPr lang="x-none"/>
          </a:p>
        </p:txBody>
      </p:sp>
      <p:sp>
        <p:nvSpPr>
          <p:cNvPr id="10" name="页脚占位符 9"/>
          <p:cNvSpPr>
            <a:spLocks noGrp="1"/>
          </p:cNvSpPr>
          <p:nvPr>
            <p:ph type="ftr" sz="quarter" idx="11"/>
          </p:nvPr>
        </p:nvSpPr>
        <p:spPr/>
        <p:txBody>
          <a:bodyPr/>
          <a:lstStyle/>
          <a:p>
            <a:r>
              <a:rPr lang="en-US" altLang="zh-CN" smtClean="0"/>
              <a:t>CEPC international review, Beijing 2018</a:t>
            </a:r>
            <a:endParaRPr lang="zh-CN" altLang="en-US"/>
          </a:p>
        </p:txBody>
      </p:sp>
      <p:sp>
        <p:nvSpPr>
          <p:cNvPr id="21" name="标题 1"/>
          <p:cNvSpPr txBox="1">
            <a:spLocks/>
          </p:cNvSpPr>
          <p:nvPr/>
        </p:nvSpPr>
        <p:spPr>
          <a:xfrm>
            <a:off x="419547" y="3968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1" name="标题 10"/>
          <p:cNvSpPr>
            <a:spLocks noGrp="1"/>
          </p:cNvSpPr>
          <p:nvPr>
            <p:ph type="title"/>
          </p:nvPr>
        </p:nvSpPr>
        <p:spPr/>
        <p:txBody>
          <a:bodyPr/>
          <a:lstStyle/>
          <a:p>
            <a:r>
              <a:rPr lang="en-US" altLang="zh-CN" b="1" dirty="0"/>
              <a:t>Superconducting coil – </a:t>
            </a:r>
            <a:r>
              <a:rPr lang="en-US" altLang="zh-CN" dirty="0"/>
              <a:t>cable </a:t>
            </a:r>
            <a:r>
              <a:rPr lang="en-US" altLang="zh-CN" dirty="0" smtClean="0"/>
              <a:t>manufacture</a:t>
            </a:r>
            <a:endParaRPr lang="zh-CN" altLang="en-US" dirty="0"/>
          </a:p>
        </p:txBody>
      </p:sp>
      <p:sp>
        <p:nvSpPr>
          <p:cNvPr id="22" name="文本框 21"/>
          <p:cNvSpPr txBox="1"/>
          <p:nvPr/>
        </p:nvSpPr>
        <p:spPr>
          <a:xfrm>
            <a:off x="10945640" y="46084"/>
            <a:ext cx="1157541" cy="369332"/>
          </a:xfrm>
          <a:prstGeom prst="rect">
            <a:avLst/>
          </a:prstGeom>
          <a:noFill/>
        </p:spPr>
        <p:txBody>
          <a:bodyPr wrap="square" rtlCol="0">
            <a:spAutoFit/>
          </a:bodyPr>
          <a:lstStyle/>
          <a:p>
            <a:r>
              <a:rPr lang="en-US" altLang="zh-CN" dirty="0" smtClean="0"/>
              <a:t>Ling Zhao</a:t>
            </a:r>
            <a:endParaRPr lang="zh-CN" altLang="en-US" dirty="0"/>
          </a:p>
        </p:txBody>
      </p:sp>
    </p:spTree>
    <p:extLst>
      <p:ext uri="{BB962C8B-B14F-4D97-AF65-F5344CB8AC3E}">
        <p14:creationId xmlns:p14="http://schemas.microsoft.com/office/powerpoint/2010/main" val="1850297930"/>
      </p:ext>
    </p:extLst>
  </p:cSld>
  <p:clrMapOvr>
    <a:masterClrMapping/>
  </p:clrMapOvr>
  <mc:AlternateContent xmlns:mc="http://schemas.openxmlformats.org/markup-compatibility/2006">
    <mc:Choice xmlns:p14="http://schemas.microsoft.com/office/powerpoint/2010/main" Requires="p14">
      <p:transition spd="slow" p14:dur="2000" advTm="110"/>
    </mc:Choice>
    <mc:Fallback>
      <p:transition spd="slow" advTm="11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393171" y="2186915"/>
            <a:ext cx="6012143" cy="2990911"/>
          </a:xfrm>
          <a:prstGeom prst="rect">
            <a:avLst/>
          </a:prstGeom>
        </p:spPr>
      </p:pic>
      <p:sp>
        <p:nvSpPr>
          <p:cNvPr id="10" name="内容占位符 2"/>
          <p:cNvSpPr txBox="1">
            <a:spLocks/>
          </p:cNvSpPr>
          <p:nvPr/>
        </p:nvSpPr>
        <p:spPr>
          <a:xfrm>
            <a:off x="236254" y="5331084"/>
            <a:ext cx="6325976" cy="7856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zh-CN" sz="2000" dirty="0" smtClean="0">
                <a:solidFill>
                  <a:prstClr val="black"/>
                </a:solidFill>
              </a:rPr>
              <a:t>1. </a:t>
            </a:r>
            <a:r>
              <a:rPr lang="en-US" altLang="zh-CN" sz="2000" dirty="0"/>
              <a:t>RRR value declined by about 1/3 after the stranding process</a:t>
            </a:r>
            <a:endParaRPr lang="en-US" altLang="zh-CN" sz="2000" dirty="0" smtClean="0">
              <a:solidFill>
                <a:prstClr val="black"/>
              </a:solidFill>
            </a:endParaRPr>
          </a:p>
          <a:p>
            <a:pPr marL="0" indent="0">
              <a:spcBef>
                <a:spcPts val="0"/>
              </a:spcBef>
              <a:buFont typeface="Arial" panose="020B0604020202020204" pitchFamily="34" charset="0"/>
              <a:buNone/>
            </a:pPr>
            <a:r>
              <a:rPr lang="en-US" altLang="zh-CN" sz="2000" dirty="0" smtClean="0">
                <a:solidFill>
                  <a:prstClr val="black"/>
                </a:solidFill>
              </a:rPr>
              <a:t>2.Less affected by larger twist pitch of strands.</a:t>
            </a:r>
            <a:endParaRPr lang="zh-CN" altLang="en-US" dirty="0">
              <a:solidFill>
                <a:prstClr val="black"/>
              </a:solidFill>
            </a:endParaRPr>
          </a:p>
        </p:txBody>
      </p:sp>
      <p:pic>
        <p:nvPicPr>
          <p:cNvPr id="3" name="图片 2"/>
          <p:cNvPicPr>
            <a:picLocks noChangeAspect="1"/>
          </p:cNvPicPr>
          <p:nvPr/>
        </p:nvPicPr>
        <p:blipFill>
          <a:blip r:embed="rId3" cstate="print"/>
          <a:stretch>
            <a:fillRect/>
          </a:stretch>
        </p:blipFill>
        <p:spPr>
          <a:xfrm>
            <a:off x="6476403" y="2186916"/>
            <a:ext cx="5361460" cy="2990911"/>
          </a:xfrm>
          <a:prstGeom prst="rect">
            <a:avLst/>
          </a:prstGeom>
        </p:spPr>
      </p:pic>
      <p:sp>
        <p:nvSpPr>
          <p:cNvPr id="5" name="矩形 4"/>
          <p:cNvSpPr/>
          <p:nvPr/>
        </p:nvSpPr>
        <p:spPr>
          <a:xfrm>
            <a:off x="6405314" y="5292400"/>
            <a:ext cx="5361460" cy="707886"/>
          </a:xfrm>
          <a:prstGeom prst="rect">
            <a:avLst/>
          </a:prstGeom>
        </p:spPr>
        <p:txBody>
          <a:bodyPr wrap="square">
            <a:spAutoFit/>
          </a:bodyPr>
          <a:lstStyle/>
          <a:p>
            <a:r>
              <a:rPr lang="en-US" altLang="zh-CN" sz="2000" dirty="0" smtClean="0"/>
              <a:t>The </a:t>
            </a:r>
            <a:r>
              <a:rPr lang="en-US" altLang="zh-CN" sz="2000" dirty="0"/>
              <a:t>decrease of the critical current is less than </a:t>
            </a:r>
            <a:r>
              <a:rPr lang="en-US" altLang="zh-CN" sz="2000" dirty="0" smtClean="0"/>
              <a:t>7% after the stranding process.</a:t>
            </a:r>
            <a:endParaRPr lang="zh-CN" altLang="en-US" sz="2000" dirty="0"/>
          </a:p>
        </p:txBody>
      </p:sp>
      <p:sp>
        <p:nvSpPr>
          <p:cNvPr id="9" name="灯片编号占位符 3"/>
          <p:cNvSpPr>
            <a:spLocks noGrp="1"/>
          </p:cNvSpPr>
          <p:nvPr>
            <p:ph type="sldNum" sz="quarter" idx="12"/>
          </p:nvPr>
        </p:nvSpPr>
        <p:spPr>
          <a:xfrm>
            <a:off x="8610600" y="6356350"/>
            <a:ext cx="2743200" cy="365125"/>
          </a:xfrm>
        </p:spPr>
        <p:txBody>
          <a:bodyPr/>
          <a:lstStyle/>
          <a:p>
            <a:pPr lvl="0"/>
            <a:fld id="{D039D8DC-5105-462E-BB4B-91E93DDE95BE}" type="slidenum">
              <a:t>12</a:t>
            </a:fld>
            <a:endParaRPr lang="x-none"/>
          </a:p>
        </p:txBody>
      </p:sp>
      <p:sp>
        <p:nvSpPr>
          <p:cNvPr id="6" name="页脚占位符 5"/>
          <p:cNvSpPr>
            <a:spLocks noGrp="1"/>
          </p:cNvSpPr>
          <p:nvPr>
            <p:ph type="ftr" sz="quarter" idx="11"/>
          </p:nvPr>
        </p:nvSpPr>
        <p:spPr/>
        <p:txBody>
          <a:bodyPr/>
          <a:lstStyle/>
          <a:p>
            <a:r>
              <a:rPr lang="en-US" altLang="zh-CN" dirty="0" smtClean="0"/>
              <a:t>CEPC international review, Beijing 2018</a:t>
            </a:r>
            <a:endParaRPr lang="zh-CN" altLang="en-US" dirty="0"/>
          </a:p>
        </p:txBody>
      </p:sp>
      <p:sp>
        <p:nvSpPr>
          <p:cNvPr id="11" name="标题 10"/>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smtClean="0"/>
              <a:t>Superconducting coil – </a:t>
            </a:r>
            <a:r>
              <a:rPr lang="en-US" altLang="zh-CN" dirty="0" smtClean="0"/>
              <a:t>cable manufacture</a:t>
            </a:r>
            <a:endParaRPr lang="zh-CN" altLang="en-US" dirty="0"/>
          </a:p>
        </p:txBody>
      </p:sp>
      <p:sp>
        <p:nvSpPr>
          <p:cNvPr id="13" name="矩形 12"/>
          <p:cNvSpPr/>
          <p:nvPr/>
        </p:nvSpPr>
        <p:spPr>
          <a:xfrm>
            <a:off x="838200" y="1484207"/>
            <a:ext cx="6172201" cy="461665"/>
          </a:xfrm>
          <a:prstGeom prst="rect">
            <a:avLst/>
          </a:prstGeom>
        </p:spPr>
        <p:txBody>
          <a:bodyPr wrap="square">
            <a:spAutoFit/>
          </a:bodyPr>
          <a:lstStyle/>
          <a:p>
            <a:r>
              <a:rPr lang="en-US" altLang="zh-CN" sz="2400" dirty="0"/>
              <a:t>Strand of Rutherford cable test </a:t>
            </a:r>
            <a:r>
              <a:rPr lang="en-US" altLang="zh-CN" sz="2400" dirty="0" smtClean="0"/>
              <a:t>results </a:t>
            </a:r>
            <a:r>
              <a:rPr lang="en-US" altLang="zh-CN" sz="2400" dirty="0">
                <a:solidFill>
                  <a:prstClr val="black"/>
                </a:solidFill>
              </a:rPr>
              <a:t>by </a:t>
            </a:r>
            <a:r>
              <a:rPr lang="en-US" altLang="zh-CN" sz="2400" dirty="0" smtClean="0">
                <a:solidFill>
                  <a:prstClr val="black"/>
                </a:solidFill>
              </a:rPr>
              <a:t>WTS</a:t>
            </a:r>
            <a:endParaRPr lang="zh-CN" altLang="en-US" sz="2400" dirty="0">
              <a:solidFill>
                <a:prstClr val="black"/>
              </a:solidFill>
            </a:endParaRPr>
          </a:p>
        </p:txBody>
      </p:sp>
      <p:sp>
        <p:nvSpPr>
          <p:cNvPr id="14" name="文本框 13"/>
          <p:cNvSpPr txBox="1"/>
          <p:nvPr/>
        </p:nvSpPr>
        <p:spPr>
          <a:xfrm>
            <a:off x="10945640" y="46084"/>
            <a:ext cx="1157541" cy="369332"/>
          </a:xfrm>
          <a:prstGeom prst="rect">
            <a:avLst/>
          </a:prstGeom>
          <a:noFill/>
        </p:spPr>
        <p:txBody>
          <a:bodyPr wrap="square" rtlCol="0">
            <a:spAutoFit/>
          </a:bodyPr>
          <a:lstStyle/>
          <a:p>
            <a:r>
              <a:rPr lang="en-US" altLang="zh-CN" dirty="0" smtClean="0"/>
              <a:t>Ling Zhao</a:t>
            </a:r>
            <a:endParaRPr lang="zh-CN" altLang="en-US" dirty="0"/>
          </a:p>
        </p:txBody>
      </p:sp>
    </p:spTree>
    <p:extLst>
      <p:ext uri="{BB962C8B-B14F-4D97-AF65-F5344CB8AC3E}">
        <p14:creationId xmlns:p14="http://schemas.microsoft.com/office/powerpoint/2010/main" val="980839756"/>
      </p:ext>
    </p:extLst>
  </p:cSld>
  <p:clrMapOvr>
    <a:masterClrMapping/>
  </p:clrMapOvr>
  <mc:AlternateContent xmlns:mc="http://schemas.openxmlformats.org/markup-compatibility/2006">
    <mc:Choice xmlns:p14="http://schemas.microsoft.com/office/powerpoint/2010/main" Requires="p14">
      <p:transition spd="slow" p14:dur="2000" advTm="12"/>
    </mc:Choice>
    <mc:Fallback>
      <p:transition spd="slow" advTm="1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5"/>
          <p:cNvSpPr>
            <a:spLocks noChangeArrowheads="1"/>
          </p:cNvSpPr>
          <p:nvPr/>
        </p:nvSpPr>
        <p:spPr bwMode="auto">
          <a:xfrm>
            <a:off x="778598" y="1362494"/>
            <a:ext cx="1077362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a:buFont typeface="Wingdings" panose="05000000000000000000" pitchFamily="2" charset="2"/>
              <a:buChar char="l"/>
              <a:tabLst>
                <a:tab pos="266700" algn="l"/>
              </a:tabLst>
            </a:pPr>
            <a:r>
              <a:rPr kumimoji="1" lang="en-US" altLang="zh-CN" sz="2800" dirty="0" smtClean="0">
                <a:ea typeface="楷体_GB2312" pitchFamily="49" charset="-122"/>
                <a:cs typeface="Times New Roman" pitchFamily="18" charset="0"/>
              </a:rPr>
              <a:t>Different aluminum </a:t>
            </a:r>
            <a:r>
              <a:rPr kumimoji="1" lang="en-US" altLang="zh-CN" sz="2800" dirty="0">
                <a:ea typeface="楷体_GB2312" pitchFamily="49" charset="-122"/>
                <a:cs typeface="Times New Roman" pitchFamily="18" charset="0"/>
              </a:rPr>
              <a:t>alloy and copper </a:t>
            </a:r>
            <a:r>
              <a:rPr kumimoji="1" lang="en-US" altLang="zh-CN" sz="2800" dirty="0" smtClean="0">
                <a:ea typeface="楷体_GB2312" pitchFamily="49" charset="-122"/>
                <a:cs typeface="Times New Roman" pitchFamily="18" charset="0"/>
              </a:rPr>
              <a:t>cable shear </a:t>
            </a:r>
            <a:r>
              <a:rPr kumimoji="1" lang="en-US" altLang="zh-CN" sz="2800" dirty="0">
                <a:ea typeface="楷体_GB2312" pitchFamily="49" charset="-122"/>
                <a:cs typeface="Times New Roman" pitchFamily="18" charset="0"/>
              </a:rPr>
              <a:t>strength </a:t>
            </a:r>
            <a:r>
              <a:rPr kumimoji="1" lang="en-US" altLang="zh-CN" sz="2800" dirty="0" smtClean="0">
                <a:ea typeface="楷体_GB2312" pitchFamily="49" charset="-122"/>
                <a:cs typeface="Times New Roman" pitchFamily="18" charset="0"/>
              </a:rPr>
              <a:t>test</a:t>
            </a:r>
            <a:endParaRPr kumimoji="1" lang="en-US" altLang="zh-CN" sz="2800" dirty="0">
              <a:ea typeface="楷体_GB2312" pitchFamily="49" charset="-122"/>
              <a:cs typeface="Times New Roman" pitchFamily="18" charset="0"/>
            </a:endParaRPr>
          </a:p>
          <a:p>
            <a:pPr marL="914400" lvl="1" indent="-457200">
              <a:buFont typeface="Wingdings" panose="05000000000000000000" pitchFamily="2" charset="2"/>
              <a:buChar char="ü"/>
              <a:tabLst>
                <a:tab pos="266700" algn="l"/>
              </a:tabLst>
            </a:pPr>
            <a:r>
              <a:rPr lang="en-US" altLang="zh-CN" sz="2000" dirty="0"/>
              <a:t>The shear strength is larger than the </a:t>
            </a:r>
            <a:r>
              <a:rPr lang="en-US" altLang="zh-CN" sz="2000" dirty="0">
                <a:solidFill>
                  <a:srgbClr val="FF0000"/>
                </a:solidFill>
              </a:rPr>
              <a:t>required (20MPa) </a:t>
            </a:r>
            <a:r>
              <a:rPr lang="en-US" altLang="zh-CN" sz="2000" dirty="0"/>
              <a:t>in the latest test.  We used 99.99% aluminum material to improve the shear strength.</a:t>
            </a:r>
          </a:p>
        </p:txBody>
      </p:sp>
      <p:grpSp>
        <p:nvGrpSpPr>
          <p:cNvPr id="2" name="组合 1"/>
          <p:cNvGrpSpPr/>
          <p:nvPr/>
        </p:nvGrpSpPr>
        <p:grpSpPr>
          <a:xfrm>
            <a:off x="940364" y="2743231"/>
            <a:ext cx="2689527" cy="1854149"/>
            <a:chOff x="635160" y="2895599"/>
            <a:chExt cx="2689527" cy="1854149"/>
          </a:xfrm>
        </p:grpSpPr>
        <p:pic>
          <p:nvPicPr>
            <p:cNvPr id="26" name="图片 25"/>
            <p:cNvPicPr>
              <a:picLocks noChangeAspect="1"/>
            </p:cNvPicPr>
            <p:nvPr/>
          </p:nvPicPr>
          <p:blipFill rotWithShape="1">
            <a:blip r:embed="rId3"/>
            <a:srcRect l="15123" t="31604" r="29889" b="30192"/>
            <a:stretch/>
          </p:blipFill>
          <p:spPr>
            <a:xfrm>
              <a:off x="809743" y="2895599"/>
              <a:ext cx="2340360" cy="914623"/>
            </a:xfrm>
            <a:prstGeom prst="rect">
              <a:avLst/>
            </a:prstGeom>
          </p:spPr>
        </p:pic>
        <p:pic>
          <p:nvPicPr>
            <p:cNvPr id="27" name="图片 26"/>
            <p:cNvPicPr>
              <a:picLocks noChangeAspect="1"/>
            </p:cNvPicPr>
            <p:nvPr/>
          </p:nvPicPr>
          <p:blipFill rotWithShape="1">
            <a:blip r:embed="rId4"/>
            <a:srcRect t="31115" r="11408" b="23807"/>
            <a:stretch/>
          </p:blipFill>
          <p:spPr>
            <a:xfrm>
              <a:off x="635160" y="3979971"/>
              <a:ext cx="2689527" cy="769777"/>
            </a:xfrm>
            <a:prstGeom prst="rect">
              <a:avLst/>
            </a:prstGeom>
          </p:spPr>
        </p:pic>
      </p:grpSp>
      <p:sp>
        <p:nvSpPr>
          <p:cNvPr id="31" name="右箭头 30"/>
          <p:cNvSpPr/>
          <p:nvPr/>
        </p:nvSpPr>
        <p:spPr>
          <a:xfrm>
            <a:off x="6290105" y="3715588"/>
            <a:ext cx="1036285" cy="181550"/>
          </a:xfrm>
          <a:prstGeom prst="rightArrow">
            <a:avLst>
              <a:gd name="adj1" fmla="val 50000"/>
              <a:gd name="adj2" fmla="val 1363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930819" y="3562028"/>
            <a:ext cx="2659224" cy="1898496"/>
            <a:chOff x="5629869" y="2726362"/>
            <a:chExt cx="2659224" cy="1898496"/>
          </a:xfrm>
        </p:grpSpPr>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520138" y="2891665"/>
              <a:ext cx="878928" cy="2587457"/>
            </a:xfrm>
            <a:prstGeom prst="rect">
              <a:avLst/>
            </a:prstGeom>
          </p:spPr>
        </p:pic>
        <p:pic>
          <p:nvPicPr>
            <p:cNvPr id="32" name="图片 31"/>
            <p:cNvPicPr>
              <a:picLocks noChangeAspect="1"/>
            </p:cNvPicPr>
            <p:nvPr/>
          </p:nvPicPr>
          <p:blipFill>
            <a:blip r:embed="rId6"/>
            <a:stretch>
              <a:fillRect/>
            </a:stretch>
          </p:blipFill>
          <p:spPr>
            <a:xfrm>
              <a:off x="5629869" y="2726362"/>
              <a:ext cx="2659224" cy="924267"/>
            </a:xfrm>
            <a:prstGeom prst="rect">
              <a:avLst/>
            </a:prstGeom>
          </p:spPr>
        </p:pic>
      </p:grpSp>
      <p:sp>
        <p:nvSpPr>
          <p:cNvPr id="33" name="矩形 32"/>
          <p:cNvSpPr/>
          <p:nvPr/>
        </p:nvSpPr>
        <p:spPr>
          <a:xfrm>
            <a:off x="3836395" y="2876641"/>
            <a:ext cx="2231896" cy="1600438"/>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32</a:t>
            </a:r>
          </a:p>
          <a:p>
            <a:r>
              <a:rPr lang="en-US" altLang="zh-CN" sz="1400" dirty="0">
                <a:solidFill>
                  <a:prstClr val="black"/>
                </a:solidFill>
                <a:latin typeface="Times New Roman" pitchFamily="18" charset="0"/>
                <a:cs typeface="Times New Roman" pitchFamily="18" charset="0"/>
              </a:rPr>
              <a:t>Strand diameter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1.2mm</a:t>
            </a:r>
          </a:p>
          <a:p>
            <a:r>
              <a:rPr lang="en-US" altLang="zh-CN" sz="1400" dirty="0">
                <a:solidFill>
                  <a:prstClr val="black"/>
                </a:solidFill>
                <a:latin typeface="Times New Roman" pitchFamily="18" charset="0"/>
                <a:cs typeface="Times New Roman" pitchFamily="18" charset="0"/>
              </a:rPr>
              <a:t>Materiel </a:t>
            </a:r>
            <a:r>
              <a:rPr lang="en-US" altLang="zh-CN" sz="1400" dirty="0">
                <a:latin typeface="Times New Roman" pitchFamily="18" charset="0"/>
                <a:cs typeface="Times New Roman" pitchFamily="18" charset="0"/>
              </a:rPr>
              <a:t>:</a:t>
            </a:r>
            <a:r>
              <a:rPr lang="en-US" altLang="zh-CN" sz="1400" dirty="0" err="1">
                <a:latin typeface="Times New Roman" pitchFamily="18" charset="0"/>
                <a:cs typeface="Times New Roman" pitchFamily="18" charset="0"/>
              </a:rPr>
              <a:t>COPPER+Al</a:t>
            </a:r>
            <a:endParaRPr lang="en-US" altLang="zh-CN" sz="1400" dirty="0">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Length</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1m</a:t>
            </a: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2016.8</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Shear strength</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copper &amp;Al</a:t>
            </a:r>
            <a:r>
              <a:rPr lang="zh-CN" altLang="en-US" sz="1400" dirty="0">
                <a:solidFill>
                  <a:prstClr val="black"/>
                </a:solidFill>
                <a:latin typeface="Times New Roman" pitchFamily="18" charset="0"/>
                <a:cs typeface="Times New Roman" pitchFamily="18" charset="0"/>
              </a:rPr>
              <a:t>）：</a:t>
            </a:r>
            <a:r>
              <a:rPr lang="en-US" altLang="zh-CN" sz="1400" b="1" dirty="0">
                <a:solidFill>
                  <a:srgbClr val="FF0000"/>
                </a:solidFill>
                <a:latin typeface="Times New Roman" pitchFamily="18" charset="0"/>
                <a:cs typeface="Times New Roman" pitchFamily="18" charset="0"/>
              </a:rPr>
              <a:t>8.85 MPa</a:t>
            </a:r>
            <a:endParaRPr lang="zh-CN" altLang="en-US" sz="1400" b="1" dirty="0">
              <a:solidFill>
                <a:srgbClr val="FF0000"/>
              </a:solidFill>
              <a:latin typeface="Times New Roman" pitchFamily="18" charset="0"/>
              <a:cs typeface="Times New Roman" pitchFamily="18" charset="0"/>
            </a:endParaRPr>
          </a:p>
        </p:txBody>
      </p:sp>
      <p:sp>
        <p:nvSpPr>
          <p:cNvPr id="34" name="矩形 33"/>
          <p:cNvSpPr/>
          <p:nvPr/>
        </p:nvSpPr>
        <p:spPr>
          <a:xfrm>
            <a:off x="7542887" y="2321652"/>
            <a:ext cx="3452447" cy="1169551"/>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Dimensions: 15*4.7mm</a:t>
            </a:r>
            <a:r>
              <a:rPr lang="en-US" altLang="zh-CN" sz="1400" baseline="30000" dirty="0">
                <a:solidFill>
                  <a:prstClr val="black"/>
                </a:solidFill>
                <a:latin typeface="Times New Roman" pitchFamily="18" charset="0"/>
                <a:cs typeface="Times New Roman" pitchFamily="18" charset="0"/>
              </a:rPr>
              <a:t>2</a:t>
            </a:r>
          </a:p>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14</a:t>
            </a:r>
          </a:p>
          <a:p>
            <a:r>
              <a:rPr lang="en-US" altLang="zh-CN" sz="1400" dirty="0">
                <a:solidFill>
                  <a:prstClr val="black"/>
                </a:solidFill>
                <a:latin typeface="Times New Roman" pitchFamily="18" charset="0"/>
                <a:cs typeface="Times New Roman" pitchFamily="18" charset="0"/>
              </a:rPr>
              <a:t>Materiel </a:t>
            </a:r>
            <a:r>
              <a:rPr lang="en-US" altLang="zh-CN" sz="1400" dirty="0">
                <a:latin typeface="Times New Roman" pitchFamily="18" charset="0"/>
                <a:cs typeface="Times New Roman" pitchFamily="18" charset="0"/>
              </a:rPr>
              <a:t>:</a:t>
            </a:r>
            <a:r>
              <a:rPr lang="en-US" altLang="zh-CN" sz="1400" dirty="0">
                <a:solidFill>
                  <a:srgbClr val="FF0000"/>
                </a:solidFill>
                <a:latin typeface="Times New Roman" pitchFamily="18" charset="0"/>
                <a:cs typeface="Times New Roman" pitchFamily="18" charset="0"/>
              </a:rPr>
              <a:t> </a:t>
            </a:r>
            <a:r>
              <a:rPr lang="en-US" altLang="zh-CN" sz="1400" dirty="0" err="1" smtClean="0">
                <a:latin typeface="Times New Roman" pitchFamily="18" charset="0"/>
                <a:cs typeface="Times New Roman" pitchFamily="18" charset="0"/>
              </a:rPr>
              <a:t>COPPER+Al</a:t>
            </a:r>
            <a:endParaRPr lang="en-US" altLang="zh-CN" sz="1400" dirty="0">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2017.4</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Shear strength</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COPPER &amp;Al</a:t>
            </a:r>
            <a:r>
              <a:rPr lang="zh-CN" altLang="en-US" sz="1400" dirty="0">
                <a:solidFill>
                  <a:prstClr val="black"/>
                </a:solidFill>
                <a:latin typeface="Times New Roman" pitchFamily="18" charset="0"/>
                <a:cs typeface="Times New Roman" pitchFamily="18" charset="0"/>
              </a:rPr>
              <a:t>）：</a:t>
            </a:r>
            <a:r>
              <a:rPr lang="en-US" altLang="zh-CN" sz="1400" b="1" dirty="0">
                <a:solidFill>
                  <a:srgbClr val="FF0000"/>
                </a:solidFill>
                <a:latin typeface="Times New Roman" pitchFamily="18" charset="0"/>
                <a:cs typeface="Times New Roman" pitchFamily="18" charset="0"/>
              </a:rPr>
              <a:t>10 MPa</a:t>
            </a:r>
            <a:endParaRPr lang="zh-CN" altLang="en-US" sz="1400" b="1" dirty="0">
              <a:solidFill>
                <a:srgbClr val="FF0000"/>
              </a:solidFill>
              <a:latin typeface="Times New Roman" pitchFamily="18" charset="0"/>
              <a:cs typeface="Times New Roman" pitchFamily="18" charset="0"/>
            </a:endParaRPr>
          </a:p>
        </p:txBody>
      </p:sp>
      <p:pic>
        <p:nvPicPr>
          <p:cNvPr id="4098" name="Picture 2" descr="E:\New Magnet\EMuS magnet\2017-EMus进展报告会\绞缆拉力测试 (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47" t="12201" r="7523" b="5111"/>
          <a:stretch/>
        </p:blipFill>
        <p:spPr bwMode="auto">
          <a:xfrm>
            <a:off x="3014521" y="4748619"/>
            <a:ext cx="200344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New Magnet\EMuS magnet\2017-EMus进展报告会\绞缆拉力测试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074" y="4747566"/>
            <a:ext cx="2097583" cy="1573187"/>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112825" y="4805318"/>
            <a:ext cx="2430062" cy="1384995"/>
          </a:xfrm>
          <a:prstGeom prst="rect">
            <a:avLst/>
          </a:prstGeom>
        </p:spPr>
        <p:txBody>
          <a:bodyPr wrap="square">
            <a:spAutoFit/>
          </a:bodyPr>
          <a:lstStyle/>
          <a:p>
            <a:r>
              <a:rPr lang="en-US" altLang="zh-CN" sz="1400" dirty="0">
                <a:solidFill>
                  <a:prstClr val="black"/>
                </a:solidFill>
                <a:latin typeface="Times New Roman" pitchFamily="18" charset="0"/>
                <a:cs typeface="Times New Roman" pitchFamily="18" charset="0"/>
              </a:rPr>
              <a:t>Dimensions: 15*4.7mm</a:t>
            </a:r>
            <a:r>
              <a:rPr lang="en-US" altLang="zh-CN" sz="1400" baseline="30000" dirty="0">
                <a:solidFill>
                  <a:prstClr val="black"/>
                </a:solidFill>
                <a:latin typeface="Times New Roman" pitchFamily="18" charset="0"/>
                <a:cs typeface="Times New Roman" pitchFamily="18" charset="0"/>
              </a:rPr>
              <a:t>2</a:t>
            </a:r>
          </a:p>
          <a:p>
            <a:r>
              <a:rPr lang="en-US" altLang="zh-CN" sz="1400" dirty="0">
                <a:solidFill>
                  <a:prstClr val="black"/>
                </a:solidFill>
                <a:latin typeface="Times New Roman" pitchFamily="18" charset="0"/>
                <a:cs typeface="Times New Roman" pitchFamily="18" charset="0"/>
              </a:rPr>
              <a:t>Number of strands </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14</a:t>
            </a:r>
          </a:p>
          <a:p>
            <a:r>
              <a:rPr lang="en-US" altLang="zh-CN" sz="1400" dirty="0">
                <a:solidFill>
                  <a:prstClr val="black"/>
                </a:solidFill>
                <a:latin typeface="Times New Roman" pitchFamily="18" charset="0"/>
                <a:cs typeface="Times New Roman" pitchFamily="18" charset="0"/>
              </a:rPr>
              <a:t>Materiel </a:t>
            </a:r>
            <a:r>
              <a:rPr lang="en-US" altLang="zh-CN" sz="1400" dirty="0">
                <a:latin typeface="Times New Roman" pitchFamily="18" charset="0"/>
                <a:cs typeface="Times New Roman" pitchFamily="18" charset="0"/>
              </a:rPr>
              <a:t>:</a:t>
            </a:r>
            <a:r>
              <a:rPr lang="en-US" altLang="zh-CN" sz="1400" dirty="0">
                <a:solidFill>
                  <a:srgbClr val="FF0000"/>
                </a:solidFill>
                <a:latin typeface="Times New Roman" pitchFamily="18" charset="0"/>
                <a:cs typeface="Times New Roman" pitchFamily="18" charset="0"/>
              </a:rPr>
              <a:t> </a:t>
            </a:r>
            <a:r>
              <a:rPr lang="en-US" altLang="zh-CN" sz="1400" dirty="0" err="1" smtClean="0">
                <a:solidFill>
                  <a:srgbClr val="FF0000"/>
                </a:solidFill>
                <a:latin typeface="Times New Roman" pitchFamily="18" charset="0"/>
                <a:cs typeface="Times New Roman" pitchFamily="18" charset="0"/>
              </a:rPr>
              <a:t>NbTi+Al</a:t>
            </a:r>
            <a:endParaRPr lang="en-US" altLang="zh-CN" sz="1400" dirty="0">
              <a:solidFill>
                <a:srgbClr val="FF0000"/>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Complete time</a:t>
            </a:r>
            <a:r>
              <a:rPr lang="en-US" altLang="zh-CN" sz="1400" dirty="0" smtClean="0">
                <a:solidFill>
                  <a:prstClr val="black"/>
                </a:solidFill>
                <a:latin typeface="Times New Roman" pitchFamily="18" charset="0"/>
                <a:cs typeface="Times New Roman" pitchFamily="18" charset="0"/>
              </a:rPr>
              <a:t>: 2017.8</a:t>
            </a:r>
            <a:endParaRPr lang="en-US" altLang="zh-CN" sz="1400" dirty="0">
              <a:solidFill>
                <a:prstClr val="black"/>
              </a:solidFill>
              <a:latin typeface="Times New Roman" pitchFamily="18" charset="0"/>
              <a:cs typeface="Times New Roman" pitchFamily="18" charset="0"/>
            </a:endParaRPr>
          </a:p>
          <a:p>
            <a:r>
              <a:rPr lang="en-US" altLang="zh-CN" sz="1400" dirty="0">
                <a:solidFill>
                  <a:prstClr val="black"/>
                </a:solidFill>
                <a:latin typeface="Times New Roman" pitchFamily="18" charset="0"/>
                <a:cs typeface="Times New Roman" pitchFamily="18" charset="0"/>
              </a:rPr>
              <a:t>Shear strength</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COPPER &amp;Al</a:t>
            </a:r>
            <a:r>
              <a:rPr lang="zh-CN" altLang="en-US" sz="1400" dirty="0">
                <a:solidFill>
                  <a:prstClr val="black"/>
                </a:solidFill>
                <a:latin typeface="Times New Roman" pitchFamily="18" charset="0"/>
                <a:cs typeface="Times New Roman" pitchFamily="18" charset="0"/>
              </a:rPr>
              <a:t>）：</a:t>
            </a:r>
            <a:r>
              <a:rPr lang="en-US" altLang="zh-CN" sz="1400" dirty="0">
                <a:solidFill>
                  <a:prstClr val="black"/>
                </a:solidFill>
                <a:latin typeface="Times New Roman" pitchFamily="18" charset="0"/>
                <a:cs typeface="Times New Roman" pitchFamily="18" charset="0"/>
              </a:rPr>
              <a:t>&gt;</a:t>
            </a:r>
            <a:r>
              <a:rPr lang="en-US" altLang="zh-CN" sz="1400" b="1" dirty="0">
                <a:solidFill>
                  <a:srgbClr val="FF0000"/>
                </a:solidFill>
                <a:latin typeface="Times New Roman" pitchFamily="18" charset="0"/>
                <a:cs typeface="Times New Roman" pitchFamily="18" charset="0"/>
              </a:rPr>
              <a:t>35MPa</a:t>
            </a:r>
            <a:endParaRPr lang="zh-CN" altLang="en-US" sz="1400" b="1" dirty="0">
              <a:solidFill>
                <a:srgbClr val="FF0000"/>
              </a:solidFill>
              <a:latin typeface="Times New Roman" pitchFamily="18" charset="0"/>
              <a:cs typeface="Times New Roman" pitchFamily="18" charset="0"/>
            </a:endParaRPr>
          </a:p>
        </p:txBody>
      </p:sp>
      <p:sp>
        <p:nvSpPr>
          <p:cNvPr id="7" name="直角上箭头 6"/>
          <p:cNvSpPr/>
          <p:nvPr/>
        </p:nvSpPr>
        <p:spPr>
          <a:xfrm rot="16200000" flipH="1">
            <a:off x="8550689" y="5126596"/>
            <a:ext cx="353393" cy="1375695"/>
          </a:xfrm>
          <a:prstGeom prst="bentUpArrow">
            <a:avLst>
              <a:gd name="adj1" fmla="val 25000"/>
              <a:gd name="adj2" fmla="val 25000"/>
              <a:gd name="adj3" fmla="val 44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639952" y="489854"/>
            <a:ext cx="3313215" cy="769441"/>
          </a:xfrm>
          <a:prstGeom prst="rect">
            <a:avLst/>
          </a:prstGeom>
        </p:spPr>
        <p:txBody>
          <a:bodyPr wrap="none">
            <a:spAutoFit/>
          </a:bodyPr>
          <a:lstStyle/>
          <a:p>
            <a:r>
              <a:rPr lang="en-US" altLang="zh-CN" sz="4400" dirty="0" smtClean="0"/>
              <a:t>R&amp;D progress</a:t>
            </a:r>
            <a:endParaRPr lang="zh-CN" altLang="en-US" sz="4400" dirty="0"/>
          </a:p>
        </p:txBody>
      </p:sp>
      <p:sp>
        <p:nvSpPr>
          <p:cNvPr id="18" name="文本框 17"/>
          <p:cNvSpPr txBox="1"/>
          <p:nvPr/>
        </p:nvSpPr>
        <p:spPr>
          <a:xfrm>
            <a:off x="10945640" y="46084"/>
            <a:ext cx="1157541" cy="369332"/>
          </a:xfrm>
          <a:prstGeom prst="rect">
            <a:avLst/>
          </a:prstGeom>
          <a:noFill/>
        </p:spPr>
        <p:txBody>
          <a:bodyPr wrap="square" rtlCol="0">
            <a:spAutoFit/>
          </a:bodyPr>
          <a:lstStyle/>
          <a:p>
            <a:r>
              <a:rPr lang="en-US" altLang="zh-CN" dirty="0" smtClean="0"/>
              <a:t>Ling Zhao</a:t>
            </a:r>
            <a:endParaRPr lang="zh-CN" altLang="en-US" dirty="0"/>
          </a:p>
        </p:txBody>
      </p:sp>
      <p:sp>
        <p:nvSpPr>
          <p:cNvPr id="19" name="灯片编号占位符 3"/>
          <p:cNvSpPr>
            <a:spLocks noGrp="1"/>
          </p:cNvSpPr>
          <p:nvPr>
            <p:ph type="sldNum" sz="quarter" idx="12"/>
          </p:nvPr>
        </p:nvSpPr>
        <p:spPr>
          <a:xfrm>
            <a:off x="8610600" y="6356350"/>
            <a:ext cx="2743200" cy="365125"/>
          </a:xfrm>
        </p:spPr>
        <p:txBody>
          <a:bodyPr/>
          <a:lstStyle/>
          <a:p>
            <a:pPr lvl="0"/>
            <a:fld id="{D039D8DC-5105-462E-BB4B-91E93DDE95BE}" type="slidenum">
              <a:t>13</a:t>
            </a:fld>
            <a:endParaRPr lang="x-none"/>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Tree>
    <p:extLst>
      <p:ext uri="{BB962C8B-B14F-4D97-AF65-F5344CB8AC3E}">
        <p14:creationId xmlns:p14="http://schemas.microsoft.com/office/powerpoint/2010/main" val="4145138784"/>
      </p:ext>
    </p:extLst>
  </p:cSld>
  <p:clrMapOvr>
    <a:masterClrMapping/>
  </p:clrMapOvr>
  <p:transition spd="slow" advTm="76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731650" y="2162392"/>
            <a:ext cx="2388372" cy="356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组合 14"/>
          <p:cNvGrpSpPr/>
          <p:nvPr/>
        </p:nvGrpSpPr>
        <p:grpSpPr>
          <a:xfrm>
            <a:off x="5208545" y="1160668"/>
            <a:ext cx="4860220" cy="5223392"/>
            <a:chOff x="7625575" y="1068116"/>
            <a:chExt cx="4860220" cy="5223392"/>
          </a:xfrm>
        </p:grpSpPr>
        <p:pic>
          <p:nvPicPr>
            <p:cNvPr id="14" name="图片 2" descr="虹吸回路图示-中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072" y="1068116"/>
              <a:ext cx="4358463" cy="52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11289634" y="3728853"/>
              <a:ext cx="1196161" cy="307777"/>
            </a:xfrm>
            <a:prstGeom prst="rect">
              <a:avLst/>
            </a:prstGeom>
            <a:solidFill>
              <a:schemeClr val="bg1"/>
            </a:solidFill>
          </p:spPr>
          <p:txBody>
            <a:bodyPr wrap="none" rtlCol="0">
              <a:spAutoFit/>
            </a:bodyPr>
            <a:lstStyle/>
            <a:p>
              <a:r>
                <a:rPr lang="en-US" altLang="zh-CN" sz="1400" b="1" dirty="0" smtClean="0"/>
                <a:t>Liquid helium</a:t>
              </a:r>
              <a:endParaRPr lang="zh-CN" altLang="en-US" sz="1400" b="1" dirty="0"/>
            </a:p>
          </p:txBody>
        </p:sp>
        <p:sp>
          <p:nvSpPr>
            <p:cNvPr id="9" name="文本框 8"/>
            <p:cNvSpPr txBox="1"/>
            <p:nvPr/>
          </p:nvSpPr>
          <p:spPr>
            <a:xfrm>
              <a:off x="7625575" y="2775135"/>
              <a:ext cx="1587294" cy="307777"/>
            </a:xfrm>
            <a:prstGeom prst="rect">
              <a:avLst/>
            </a:prstGeom>
            <a:solidFill>
              <a:schemeClr val="bg1"/>
            </a:solidFill>
          </p:spPr>
          <p:txBody>
            <a:bodyPr wrap="none" rtlCol="0">
              <a:spAutoFit/>
            </a:bodyPr>
            <a:lstStyle/>
            <a:p>
              <a:r>
                <a:rPr lang="en-US" altLang="zh-CN" sz="1400" b="1" dirty="0" smtClean="0"/>
                <a:t>Liquid/Gas helium</a:t>
              </a:r>
              <a:endParaRPr lang="zh-CN" altLang="en-US" sz="1400" b="1" dirty="0"/>
            </a:p>
          </p:txBody>
        </p:sp>
        <p:sp>
          <p:nvSpPr>
            <p:cNvPr id="10" name="矩形 9"/>
            <p:cNvSpPr/>
            <p:nvPr/>
          </p:nvSpPr>
          <p:spPr>
            <a:xfrm>
              <a:off x="7766446" y="1582148"/>
              <a:ext cx="1381147" cy="307777"/>
            </a:xfrm>
            <a:prstGeom prst="rect">
              <a:avLst/>
            </a:prstGeom>
            <a:solidFill>
              <a:schemeClr val="bg1"/>
            </a:solidFill>
          </p:spPr>
          <p:txBody>
            <a:bodyPr wrap="none">
              <a:spAutoFit/>
            </a:bodyPr>
            <a:lstStyle/>
            <a:p>
              <a:r>
                <a:rPr lang="en-US" altLang="zh-CN" sz="1400" b="1" dirty="0" smtClean="0">
                  <a:solidFill>
                    <a:srgbClr val="2B2B2B"/>
                  </a:solidFill>
                  <a:ea typeface="宋体" panose="02010600030101010101" pitchFamily="2" charset="-122"/>
                </a:rPr>
                <a:t>Phase </a:t>
              </a:r>
              <a:r>
                <a:rPr lang="en-US" altLang="zh-CN" sz="1400" b="1" dirty="0">
                  <a:solidFill>
                    <a:srgbClr val="2B2B2B"/>
                  </a:solidFill>
                  <a:ea typeface="宋体" panose="02010600030101010101" pitchFamily="2" charset="-122"/>
                </a:rPr>
                <a:t>separator</a:t>
              </a:r>
              <a:endParaRPr lang="zh-CN" altLang="en-US" sz="1400" b="1" dirty="0">
                <a:ea typeface="宋体" panose="02010600030101010101" pitchFamily="2" charset="-122"/>
              </a:endParaRPr>
            </a:p>
          </p:txBody>
        </p:sp>
      </p:grpSp>
      <p:sp>
        <p:nvSpPr>
          <p:cNvPr id="2" name="标题 1"/>
          <p:cNvSpPr>
            <a:spLocks noGrp="1"/>
          </p:cNvSpPr>
          <p:nvPr>
            <p:ph type="title"/>
          </p:nvPr>
        </p:nvSpPr>
        <p:spPr>
          <a:xfrm>
            <a:off x="838200" y="143449"/>
            <a:ext cx="10515600" cy="1325563"/>
          </a:xfrm>
        </p:spPr>
        <p:txBody>
          <a:bodyPr/>
          <a:lstStyle/>
          <a:p>
            <a:r>
              <a:rPr lang="en-US" altLang="zh-CN" b="1" dirty="0"/>
              <a:t>Superconducting coil – </a:t>
            </a:r>
            <a:r>
              <a:rPr lang="en-US" altLang="zh-CN" dirty="0" smtClean="0"/>
              <a:t>coil cooling</a:t>
            </a:r>
            <a:endParaRPr lang="zh-CN" altLang="en-US" b="1" dirty="0">
              <a:solidFill>
                <a:srgbClr val="FF0000"/>
              </a:solidFill>
            </a:endParaRPr>
          </a:p>
        </p:txBody>
      </p:sp>
      <p:sp>
        <p:nvSpPr>
          <p:cNvPr id="12" name="页脚占位符 11"/>
          <p:cNvSpPr>
            <a:spLocks noGrp="1"/>
          </p:cNvSpPr>
          <p:nvPr>
            <p:ph type="ftr" sz="quarter" idx="11"/>
          </p:nvPr>
        </p:nvSpPr>
        <p:spPr/>
        <p:txBody>
          <a:bodyPr/>
          <a:lstStyle/>
          <a:p>
            <a:r>
              <a:rPr lang="en-US" altLang="zh-CN" smtClean="0"/>
              <a:t>CEPC international review, Beijing 2018</a:t>
            </a:r>
            <a:endParaRPr lang="zh-CN" altLang="en-US"/>
          </a:p>
        </p:txBody>
      </p:sp>
      <p:sp>
        <p:nvSpPr>
          <p:cNvPr id="11" name="灯片编号占位符 3"/>
          <p:cNvSpPr>
            <a:spLocks noGrp="1"/>
          </p:cNvSpPr>
          <p:nvPr>
            <p:ph type="sldNum" sz="quarter" idx="12"/>
          </p:nvPr>
        </p:nvSpPr>
        <p:spPr/>
        <p:txBody>
          <a:bodyPr/>
          <a:lstStyle/>
          <a:p>
            <a:pPr lvl="0"/>
            <a:fld id="{D039D8DC-5105-462E-BB4B-91E93DDE95BE}" type="slidenum">
              <a:t>14</a:t>
            </a:fld>
            <a:endParaRPr lang="x-none" dirty="0"/>
          </a:p>
        </p:txBody>
      </p:sp>
      <p:sp>
        <p:nvSpPr>
          <p:cNvPr id="5" name="矩形 4"/>
          <p:cNvSpPr/>
          <p:nvPr/>
        </p:nvSpPr>
        <p:spPr>
          <a:xfrm>
            <a:off x="686213" y="1640751"/>
            <a:ext cx="4495385" cy="4524315"/>
          </a:xfrm>
          <a:prstGeom prst="rect">
            <a:avLst/>
          </a:prstGeom>
        </p:spPr>
        <p:txBody>
          <a:bodyPr wrap="square">
            <a:spAutoFit/>
          </a:bodyPr>
          <a:lstStyle/>
          <a:p>
            <a:pPr marL="342900" indent="-342900">
              <a:buFont typeface="Arial" panose="020B0604020202020204" pitchFamily="34" charset="0"/>
              <a:buChar char="•"/>
            </a:pPr>
            <a:r>
              <a:rPr lang="en-US" altLang="zh-CN" sz="2400" dirty="0"/>
              <a:t>The </a:t>
            </a:r>
            <a:r>
              <a:rPr lang="en-US" altLang="zh-CN" sz="2400" dirty="0" smtClean="0"/>
              <a:t>cold </a:t>
            </a:r>
            <a:r>
              <a:rPr lang="en-US" altLang="zh-CN" sz="2400" dirty="0"/>
              <a:t>mass </a:t>
            </a:r>
            <a:r>
              <a:rPr lang="en-US" altLang="zh-CN" sz="2400" dirty="0" smtClean="0"/>
              <a:t>of 120 t.</a:t>
            </a:r>
          </a:p>
          <a:p>
            <a:pPr marL="342900" indent="-342900">
              <a:buFont typeface="Arial" panose="020B0604020202020204" pitchFamily="34" charset="0"/>
              <a:buChar char="•"/>
            </a:pPr>
            <a:r>
              <a:rPr lang="en-US" altLang="zh-CN" sz="2400" dirty="0" smtClean="0"/>
              <a:t>The magnetic stored energy of 1.3 GJ</a:t>
            </a:r>
          </a:p>
          <a:p>
            <a:pPr marL="342900" indent="-342900">
              <a:buFont typeface="Arial" panose="020B0604020202020204" pitchFamily="34" charset="0"/>
              <a:buChar char="•"/>
            </a:pPr>
            <a:r>
              <a:rPr lang="en-US" altLang="zh-CN" sz="2400" dirty="0" smtClean="0"/>
              <a:t>The coil indirect cooling mode using a </a:t>
            </a:r>
            <a:r>
              <a:rPr lang="en-US" altLang="zh-CN" sz="2400" dirty="0" err="1" smtClean="0"/>
              <a:t>thermosiphon</a:t>
            </a:r>
            <a:r>
              <a:rPr lang="en-US" altLang="zh-CN" sz="2400" dirty="0" smtClean="0"/>
              <a:t> process.</a:t>
            </a:r>
          </a:p>
          <a:p>
            <a:endParaRPr lang="en-US" altLang="zh-CN" sz="2400" b="1" dirty="0" smtClean="0"/>
          </a:p>
          <a:p>
            <a:r>
              <a:rPr lang="en-US" altLang="zh-CN" sz="2400" b="1" dirty="0" smtClean="0"/>
              <a:t>Motivation</a:t>
            </a:r>
            <a:r>
              <a:rPr lang="zh-CN" altLang="en-US" sz="2400" b="1" dirty="0"/>
              <a:t>：</a:t>
            </a:r>
            <a:endParaRPr lang="en-US" altLang="zh-CN" sz="2400" b="1" dirty="0"/>
          </a:p>
          <a:p>
            <a:pPr marL="285750" indent="-285750">
              <a:buFont typeface="Arial" panose="020B0604020202020204" pitchFamily="34" charset="0"/>
              <a:buChar char="•"/>
            </a:pPr>
            <a:r>
              <a:rPr lang="en-US" altLang="zh-CN" sz="2400" dirty="0"/>
              <a:t>BESIII magnet </a:t>
            </a:r>
            <a:r>
              <a:rPr lang="en-US" altLang="zh-CN" sz="2400" kern="100" dirty="0" smtClean="0"/>
              <a:t>used the forced flow method.</a:t>
            </a:r>
            <a:endParaRPr lang="zh-CN" altLang="zh-CN" sz="2400" kern="1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altLang="zh-CN" sz="2400" dirty="0" smtClean="0"/>
              <a:t>If there is a breakdown </a:t>
            </a:r>
            <a:r>
              <a:rPr lang="en-US" altLang="zh-CN" sz="2400" dirty="0"/>
              <a:t>of the </a:t>
            </a:r>
            <a:r>
              <a:rPr lang="en-US" altLang="zh-CN" sz="2400" dirty="0" smtClean="0"/>
              <a:t>BESIII cryogenics system, the magnet will </a:t>
            </a:r>
            <a:r>
              <a:rPr lang="en-US" altLang="zh-CN" sz="2400" dirty="0"/>
              <a:t>quench </a:t>
            </a:r>
            <a:r>
              <a:rPr lang="en-US" altLang="zh-CN" sz="2400" dirty="0" smtClean="0"/>
              <a:t>immediately.</a:t>
            </a:r>
            <a:endParaRPr lang="en-US" altLang="zh-CN" sz="2400" dirty="0"/>
          </a:p>
        </p:txBody>
      </p:sp>
      <p:sp>
        <p:nvSpPr>
          <p:cNvPr id="6" name="文本框 5"/>
          <p:cNvSpPr txBox="1"/>
          <p:nvPr/>
        </p:nvSpPr>
        <p:spPr>
          <a:xfrm>
            <a:off x="10370634" y="46084"/>
            <a:ext cx="1732548" cy="369332"/>
          </a:xfrm>
          <a:prstGeom prst="rect">
            <a:avLst/>
          </a:prstGeom>
          <a:noFill/>
        </p:spPr>
        <p:txBody>
          <a:bodyPr wrap="square" rtlCol="0">
            <a:spAutoFit/>
          </a:bodyPr>
          <a:lstStyle/>
          <a:p>
            <a:r>
              <a:rPr lang="en-US" altLang="zh-CN" dirty="0" err="1" smtClean="0"/>
              <a:t>Meifen</a:t>
            </a:r>
            <a:r>
              <a:rPr lang="en-US" altLang="zh-CN" dirty="0" smtClean="0"/>
              <a:t> Wang</a:t>
            </a:r>
            <a:endParaRPr lang="zh-CN" altLang="en-US" dirty="0"/>
          </a:p>
        </p:txBody>
      </p:sp>
      <p:sp>
        <p:nvSpPr>
          <p:cNvPr id="17" name="矩形 16"/>
          <p:cNvSpPr/>
          <p:nvPr/>
        </p:nvSpPr>
        <p:spPr>
          <a:xfrm>
            <a:off x="9436359" y="1492536"/>
            <a:ext cx="2978953" cy="646331"/>
          </a:xfrm>
          <a:prstGeom prst="rect">
            <a:avLst/>
          </a:prstGeom>
        </p:spPr>
        <p:txBody>
          <a:bodyPr wrap="square">
            <a:spAutoFit/>
          </a:bodyPr>
          <a:lstStyle/>
          <a:p>
            <a:pPr algn="ctr"/>
            <a:r>
              <a:rPr lang="en-US" altLang="zh-CN" dirty="0"/>
              <a:t>A small </a:t>
            </a:r>
            <a:r>
              <a:rPr lang="en-US" altLang="zh-CN" dirty="0" err="1" smtClean="0"/>
              <a:t>thermosiphon</a:t>
            </a:r>
            <a:r>
              <a:rPr lang="en-US" altLang="zh-CN" dirty="0" smtClean="0"/>
              <a:t> experiment device</a:t>
            </a:r>
            <a:endParaRPr lang="en-US" altLang="zh-CN" dirty="0"/>
          </a:p>
        </p:txBody>
      </p:sp>
    </p:spTree>
    <p:extLst>
      <p:ext uri="{BB962C8B-B14F-4D97-AF65-F5344CB8AC3E}">
        <p14:creationId xmlns:p14="http://schemas.microsoft.com/office/powerpoint/2010/main" val="1894164371"/>
      </p:ext>
    </p:extLst>
  </p:cSld>
  <p:clrMapOvr>
    <a:masterClrMapping/>
  </p:clrMapOvr>
  <mc:AlternateContent xmlns:mc="http://schemas.openxmlformats.org/markup-compatibility/2006">
    <mc:Choice xmlns:p14="http://schemas.microsoft.com/office/powerpoint/2010/main" Requires="p14">
      <p:transition spd="slow" p14:dur="2000" advTm="48"/>
    </mc:Choice>
    <mc:Fallback>
      <p:transition spd="slow" advTm="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457079787"/>
              </p:ext>
            </p:extLst>
          </p:nvPr>
        </p:nvGraphicFramePr>
        <p:xfrm>
          <a:off x="173882" y="-1"/>
          <a:ext cx="7489738" cy="6875541"/>
        </p:xfrm>
        <a:graphic>
          <a:graphicData uri="http://schemas.openxmlformats.org/drawingml/2006/table">
            <a:tbl>
              <a:tblPr>
                <a:tableStyleId>{5C22544A-7EE6-4342-B048-85BDC9FD1C3A}</a:tableStyleId>
              </a:tblPr>
              <a:tblGrid>
                <a:gridCol w="897208"/>
                <a:gridCol w="1384823"/>
                <a:gridCol w="3237750"/>
                <a:gridCol w="1969957"/>
              </a:tblGrid>
              <a:tr h="181536">
                <a:tc>
                  <a:txBody>
                    <a:bodyPr/>
                    <a:lstStyle/>
                    <a:p>
                      <a:pPr algn="ctr" fontAlgn="ctr"/>
                      <a:r>
                        <a:rPr lang="en-US" sz="1100" b="1" u="none" strike="noStrike" dirty="0">
                          <a:effectLst/>
                        </a:rPr>
                        <a:t>NO.</a:t>
                      </a:r>
                      <a:endParaRPr lang="en-US" sz="1100" b="1" i="0" u="none" strike="noStrike" dirty="0">
                        <a:solidFill>
                          <a:srgbClr val="000000"/>
                        </a:solidFill>
                        <a:effectLst/>
                        <a:latin typeface="Times New Roman"/>
                      </a:endParaRPr>
                    </a:p>
                  </a:txBody>
                  <a:tcPr marL="8381" marR="8381" marT="6287" marB="0" anchor="ctr"/>
                </a:tc>
                <a:tc>
                  <a:txBody>
                    <a:bodyPr/>
                    <a:lstStyle/>
                    <a:p>
                      <a:pPr algn="ctr" fontAlgn="ctr"/>
                      <a:r>
                        <a:rPr lang="en-US" sz="1100" b="1" u="none" strike="noStrike">
                          <a:effectLst/>
                        </a:rPr>
                        <a:t>Time</a:t>
                      </a:r>
                      <a:endParaRPr lang="en-US" sz="1100" b="1" i="0" u="none" strike="noStrike">
                        <a:solidFill>
                          <a:srgbClr val="000000"/>
                        </a:solidFill>
                        <a:effectLst/>
                        <a:latin typeface="Times New Roman"/>
                      </a:endParaRPr>
                    </a:p>
                  </a:txBody>
                  <a:tcPr marL="8381" marR="8381" marT="6287" marB="0" anchor="ctr"/>
                </a:tc>
                <a:tc>
                  <a:txBody>
                    <a:bodyPr/>
                    <a:lstStyle/>
                    <a:p>
                      <a:pPr algn="ctr" fontAlgn="ctr"/>
                      <a:r>
                        <a:rPr lang="en-US" sz="1100" b="1" u="none" strike="noStrike" dirty="0">
                          <a:effectLst/>
                        </a:rPr>
                        <a:t>cause of </a:t>
                      </a:r>
                      <a:r>
                        <a:rPr lang="en-US" sz="1100" b="1" u="none" strike="noStrike" dirty="0" smtClean="0">
                          <a:effectLst/>
                        </a:rPr>
                        <a:t>quench</a:t>
                      </a:r>
                      <a:endParaRPr lang="en-US" sz="1100" b="1" i="0" u="none" strike="noStrike" dirty="0">
                        <a:solidFill>
                          <a:srgbClr val="000000"/>
                        </a:solidFill>
                        <a:effectLst/>
                        <a:latin typeface="Times New Roman"/>
                      </a:endParaRPr>
                    </a:p>
                  </a:txBody>
                  <a:tcPr marL="8381" marR="8381" marT="6287" marB="0" anchor="ctr"/>
                </a:tc>
                <a:tc>
                  <a:txBody>
                    <a:bodyPr/>
                    <a:lstStyle/>
                    <a:p>
                      <a:pPr algn="ctr" fontAlgn="ctr"/>
                      <a:r>
                        <a:rPr lang="en-US" sz="1100" b="1" u="none" strike="noStrike">
                          <a:effectLst/>
                        </a:rPr>
                        <a:t>Quench current</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2008.7.29</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SCQ’s quench</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3034A(0.9T)</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2008.8.18</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SCQ’s quench</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dirty="0" smtClean="0">
                          <a:effectLst/>
                        </a:rPr>
                        <a:t>3369A(1.0T)</a:t>
                      </a:r>
                      <a:endParaRPr lang="en-US" sz="1100" b="1" i="0" u="none" strike="noStrike" dirty="0">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2008.9.23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smtClean="0">
                          <a:effectLst/>
                        </a:rPr>
                        <a:t>Current ramping down too fast</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dirty="0">
                          <a:effectLst/>
                        </a:rPr>
                        <a:t>3190A</a:t>
                      </a:r>
                      <a:endParaRPr lang="en-US" sz="1100" b="1" i="0" u="none" strike="noStrike" dirty="0">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4</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2008.12.18</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SCQ’s quench</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5</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2009.2.26</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Unknown</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6</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2009.3.7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Unknown</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7</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2009.3.27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Power grid fault</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8</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2009.4.25</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Unknown</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9</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2009.5.7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Cryogenic system failure</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10</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2009.5.31</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11</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2009.12.25</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Cryogenic system failure</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12</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2010.1.13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Vacuum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13</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2010.11.16</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SCQ’s quench</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14</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2011.1.13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15</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2011.1.17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16</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2011.5.10</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17</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2011.5.26</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18</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2011.6.1</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19</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2012.1.29</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20</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2012.2.3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21</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2012.2.14</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SCQ’s quench</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22</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2012.3.23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Power grid fault</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23</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2012.11.15</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Power grid fault</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24</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2013.2.10</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25</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2014.03.12</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26</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2014.05.26</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Quench detector misoperation</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27</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2015.02.20</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28</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2015.05.18</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Power network problem</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29</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2015.12.30</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Quench detector misoperation</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3200A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30</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2016.01.17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31</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2016.02.9</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32</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2017.04.13</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Power Fluctuation</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33</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2017.05.07</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a:effectLst/>
                        </a:rPr>
                        <a:t>3369A</a:t>
                      </a:r>
                      <a:endParaRPr lang="en-US" sz="1100" b="1" i="0" u="none" strike="noStrike">
                        <a:solidFill>
                          <a:srgbClr val="000000"/>
                        </a:solidFill>
                        <a:effectLst/>
                        <a:latin typeface="Times New Roman"/>
                      </a:endParaRPr>
                    </a:p>
                  </a:txBody>
                  <a:tcPr marL="8381" marR="8381" marT="6287" marB="0" anchor="ctr"/>
                </a:tc>
              </a:tr>
              <a:tr h="181536">
                <a:tc>
                  <a:txBody>
                    <a:bodyPr/>
                    <a:lstStyle/>
                    <a:p>
                      <a:pPr algn="just" fontAlgn="ctr"/>
                      <a:r>
                        <a:rPr lang="en-US" altLang="zh-CN" sz="1100" b="1" u="none" strike="noStrike">
                          <a:effectLst/>
                        </a:rPr>
                        <a:t>34</a:t>
                      </a:r>
                      <a:endParaRPr lang="en-US" altLang="zh-CN" sz="1100" b="1" i="0" u="none" strike="noStrike">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2017.11.28</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dirty="0">
                          <a:effectLst/>
                        </a:rPr>
                        <a:t>3369A</a:t>
                      </a:r>
                      <a:endParaRPr lang="en-US" sz="1100" b="1" i="0" u="none" strike="noStrike" dirty="0">
                        <a:solidFill>
                          <a:srgbClr val="000000"/>
                        </a:solidFill>
                        <a:effectLst/>
                        <a:latin typeface="Times New Roman"/>
                      </a:endParaRPr>
                    </a:p>
                  </a:txBody>
                  <a:tcPr marL="8381" marR="8381" marT="6287" marB="0" anchor="ctr"/>
                </a:tc>
              </a:tr>
              <a:tr h="171379">
                <a:tc>
                  <a:txBody>
                    <a:bodyPr/>
                    <a:lstStyle/>
                    <a:p>
                      <a:pPr algn="just" fontAlgn="ctr"/>
                      <a:r>
                        <a:rPr lang="en-US" altLang="zh-CN" sz="1100" b="1" u="none" strike="noStrike" dirty="0">
                          <a:effectLst/>
                        </a:rPr>
                        <a:t>35</a:t>
                      </a:r>
                      <a:endParaRPr lang="en-US" altLang="zh-CN" sz="1100" b="1" i="0" u="none" strike="noStrike" dirty="0">
                        <a:solidFill>
                          <a:srgbClr val="000000"/>
                        </a:solidFill>
                        <a:effectLst/>
                        <a:latin typeface="Times New Roman"/>
                      </a:endParaRPr>
                    </a:p>
                  </a:txBody>
                  <a:tcPr marL="8381" marR="8381" marT="6287" marB="0" anchor="ctr"/>
                </a:tc>
                <a:tc>
                  <a:txBody>
                    <a:bodyPr/>
                    <a:lstStyle/>
                    <a:p>
                      <a:pPr algn="just" fontAlgn="ctr"/>
                      <a:r>
                        <a:rPr lang="en-US" altLang="zh-CN" sz="1100" b="1" u="none" strike="noStrike">
                          <a:effectLst/>
                        </a:rPr>
                        <a:t>2018.03.05</a:t>
                      </a:r>
                      <a:endParaRPr lang="en-US" altLang="zh-CN" sz="1100" b="1" i="0" u="none" strike="noStrike">
                        <a:solidFill>
                          <a:srgbClr val="000000"/>
                        </a:solidFill>
                        <a:effectLst/>
                        <a:latin typeface="Times New Roman"/>
                      </a:endParaRPr>
                    </a:p>
                  </a:txBody>
                  <a:tcPr marL="8381" marR="8381" marT="6287" marB="0" anchor="ctr"/>
                </a:tc>
                <a:tc>
                  <a:txBody>
                    <a:bodyPr/>
                    <a:lstStyle/>
                    <a:p>
                      <a:pPr algn="l" fontAlgn="ctr"/>
                      <a:r>
                        <a:rPr lang="en-US" sz="1100" b="1" u="none" strike="noStrike">
                          <a:effectLst/>
                        </a:rPr>
                        <a:t>Cryogenic system failure</a:t>
                      </a:r>
                      <a:endParaRPr lang="en-US" sz="1100" b="1" i="0" u="none" strike="noStrike">
                        <a:solidFill>
                          <a:srgbClr val="000000"/>
                        </a:solidFill>
                        <a:effectLst/>
                        <a:latin typeface="Times New Roman"/>
                      </a:endParaRPr>
                    </a:p>
                  </a:txBody>
                  <a:tcPr marL="8381" marR="8381" marT="6287" marB="0" anchor="ctr"/>
                </a:tc>
                <a:tc>
                  <a:txBody>
                    <a:bodyPr/>
                    <a:lstStyle/>
                    <a:p>
                      <a:pPr algn="just" fontAlgn="ctr"/>
                      <a:r>
                        <a:rPr lang="en-US" sz="1100" b="1" u="none" strike="noStrike" dirty="0">
                          <a:effectLst/>
                        </a:rPr>
                        <a:t>3369A</a:t>
                      </a:r>
                      <a:endParaRPr lang="en-US" sz="1100" b="1" i="0" u="none" strike="noStrike" dirty="0">
                        <a:solidFill>
                          <a:srgbClr val="000000"/>
                        </a:solidFill>
                        <a:effectLst/>
                        <a:latin typeface="Times New Roman"/>
                      </a:endParaRPr>
                    </a:p>
                  </a:txBody>
                  <a:tcPr marL="8381" marR="8381" marT="6287" marB="0" anchor="ctr"/>
                </a:tc>
              </a:tr>
              <a:tr h="171379">
                <a:tc>
                  <a:txBody>
                    <a:bodyPr/>
                    <a:lstStyle/>
                    <a:p>
                      <a:pPr algn="just" fontAlgn="ctr"/>
                      <a:r>
                        <a:rPr lang="en-US" altLang="zh-CN" sz="1100" b="1" i="0" u="none" strike="noStrike" dirty="0" smtClean="0">
                          <a:solidFill>
                            <a:srgbClr val="000000"/>
                          </a:solidFill>
                          <a:effectLst/>
                          <a:latin typeface="Times New Roman"/>
                        </a:rPr>
                        <a:t>36</a:t>
                      </a:r>
                      <a:endParaRPr lang="en-US" altLang="zh-CN" sz="1100" b="1" i="0" u="none" strike="noStrike" dirty="0">
                        <a:solidFill>
                          <a:srgbClr val="000000"/>
                        </a:solidFill>
                        <a:effectLst/>
                        <a:latin typeface="Times New Roman"/>
                      </a:endParaRPr>
                    </a:p>
                  </a:txBody>
                  <a:tcPr marL="8381" marR="8381" marT="6287" marB="0" anchor="ctr"/>
                </a:tc>
                <a:tc>
                  <a:txBody>
                    <a:bodyPr/>
                    <a:lstStyle/>
                    <a:p>
                      <a:pPr algn="just" fontAlgn="ctr"/>
                      <a:r>
                        <a:rPr lang="en-US" altLang="zh-CN" sz="1100" b="1" i="0" u="none" strike="noStrike" dirty="0" smtClean="0">
                          <a:solidFill>
                            <a:srgbClr val="000000"/>
                          </a:solidFill>
                          <a:effectLst/>
                          <a:latin typeface="Times New Roman"/>
                        </a:rPr>
                        <a:t>2018.05.26</a:t>
                      </a:r>
                      <a:endParaRPr lang="en-US" altLang="zh-CN" sz="1100" b="1" i="0" u="none" strike="noStrike" dirty="0">
                        <a:solidFill>
                          <a:srgbClr val="000000"/>
                        </a:solidFill>
                        <a:effectLst/>
                        <a:latin typeface="Times New Roman"/>
                      </a:endParaRPr>
                    </a:p>
                  </a:txBody>
                  <a:tcPr marL="8381" marR="8381" marT="628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100" b="1" u="none" strike="noStrike" dirty="0" smtClean="0">
                          <a:effectLst/>
                        </a:rPr>
                        <a:t>SCQ’s quench</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altLang="zh-CN" sz="1100" b="1" u="none" strike="noStrike" dirty="0" smtClean="0">
                          <a:effectLst/>
                        </a:rPr>
                        <a:t>3369A</a:t>
                      </a:r>
                      <a:endParaRPr lang="en-US" altLang="zh-CN" sz="1100" b="1" i="0" u="none" strike="noStrike" dirty="0">
                        <a:solidFill>
                          <a:srgbClr val="000000"/>
                        </a:solidFill>
                        <a:effectLst/>
                        <a:latin typeface="Times New Roman"/>
                      </a:endParaRPr>
                    </a:p>
                  </a:txBody>
                  <a:tcPr marL="8381" marR="8381" marT="6287" marB="0" anchor="ctr"/>
                </a:tc>
              </a:tr>
              <a:tr h="171379">
                <a:tc>
                  <a:txBody>
                    <a:bodyPr/>
                    <a:lstStyle/>
                    <a:p>
                      <a:pPr algn="just" fontAlgn="ctr"/>
                      <a:r>
                        <a:rPr lang="en-US" altLang="zh-CN" sz="1100" b="1" u="none" strike="noStrike" dirty="0" smtClean="0">
                          <a:effectLst/>
                        </a:rPr>
                        <a:t>37</a:t>
                      </a:r>
                      <a:endParaRPr lang="en-US" altLang="zh-CN" sz="1100" b="1" i="0" u="none" strike="noStrike" dirty="0">
                        <a:solidFill>
                          <a:srgbClr val="000000"/>
                        </a:solidFill>
                        <a:effectLst/>
                        <a:latin typeface="Times New Roman"/>
                      </a:endParaRPr>
                    </a:p>
                  </a:txBody>
                  <a:tcPr marL="8381" marR="8381" marT="6287" marB="0" anchor="ctr"/>
                </a:tc>
                <a:tc>
                  <a:txBody>
                    <a:bodyPr/>
                    <a:lstStyle/>
                    <a:p>
                      <a:pPr algn="just" fontAlgn="ctr"/>
                      <a:r>
                        <a:rPr lang="en-US" altLang="zh-CN" sz="1100" b="1" u="none" strike="noStrike" dirty="0" smtClean="0">
                          <a:effectLst/>
                        </a:rPr>
                        <a:t>2018.05.28</a:t>
                      </a:r>
                      <a:endParaRPr lang="en-US" altLang="zh-CN" sz="1100" b="1" i="0" u="none" strike="noStrike" dirty="0">
                        <a:solidFill>
                          <a:srgbClr val="000000"/>
                        </a:solidFill>
                        <a:effectLst/>
                        <a:latin typeface="Times New Roman"/>
                      </a:endParaRPr>
                    </a:p>
                  </a:txBody>
                  <a:tcPr marL="8381" marR="8381" marT="6287" marB="0" anchor="ctr"/>
                </a:tc>
                <a:tc>
                  <a:txBody>
                    <a:bodyPr/>
                    <a:lstStyle/>
                    <a:p>
                      <a:pPr algn="l" fontAlgn="ctr"/>
                      <a:r>
                        <a:rPr lang="en-US" sz="1100" b="1" u="none" strike="noStrike" dirty="0">
                          <a:effectLst/>
                        </a:rPr>
                        <a:t>Cryogenic system failure</a:t>
                      </a:r>
                      <a:endParaRPr lang="en-US" sz="1100" b="1" i="0" u="none" strike="noStrike" dirty="0">
                        <a:solidFill>
                          <a:srgbClr val="000000"/>
                        </a:solidFill>
                        <a:effectLst/>
                        <a:latin typeface="Times New Roman"/>
                      </a:endParaRPr>
                    </a:p>
                  </a:txBody>
                  <a:tcPr marL="8381" marR="8381" marT="6287" marB="0" anchor="ctr"/>
                </a:tc>
                <a:tc>
                  <a:txBody>
                    <a:bodyPr/>
                    <a:lstStyle/>
                    <a:p>
                      <a:pPr algn="just" fontAlgn="ctr"/>
                      <a:r>
                        <a:rPr lang="en-US" sz="1100" b="1" u="none" strike="noStrike" dirty="0">
                          <a:effectLst/>
                        </a:rPr>
                        <a:t>3369A</a:t>
                      </a:r>
                      <a:endParaRPr lang="en-US" sz="1100" b="1" i="0" u="none" strike="noStrike" dirty="0">
                        <a:solidFill>
                          <a:srgbClr val="000000"/>
                        </a:solidFill>
                        <a:effectLst/>
                        <a:latin typeface="Times New Roman"/>
                      </a:endParaRPr>
                    </a:p>
                  </a:txBody>
                  <a:tcPr marL="8381" marR="8381" marT="6287" marB="0" anchor="ctr"/>
                </a:tc>
              </a:tr>
            </a:tbl>
          </a:graphicData>
        </a:graphic>
      </p:graphicFrame>
      <p:sp>
        <p:nvSpPr>
          <p:cNvPr id="5" name="标题 2"/>
          <p:cNvSpPr>
            <a:spLocks noGrp="1"/>
          </p:cNvSpPr>
          <p:nvPr>
            <p:ph type="title"/>
          </p:nvPr>
        </p:nvSpPr>
        <p:spPr>
          <a:xfrm>
            <a:off x="8003821" y="130569"/>
            <a:ext cx="3849511" cy="1844987"/>
          </a:xfrm>
        </p:spPr>
        <p:txBody>
          <a:bodyPr>
            <a:normAutofit/>
          </a:bodyPr>
          <a:lstStyle/>
          <a:p>
            <a:pPr>
              <a:buNone/>
            </a:pPr>
            <a:r>
              <a:rPr lang="en-US" altLang="zh-CN" sz="2800" b="1" dirty="0" smtClean="0"/>
              <a:t>Quenches of</a:t>
            </a:r>
            <a:r>
              <a:rPr lang="en-US" altLang="zh-CN" sz="2800" b="1" dirty="0"/>
              <a:t/>
            </a:r>
            <a:br>
              <a:rPr lang="en-US" altLang="zh-CN" sz="2800" b="1" dirty="0"/>
            </a:br>
            <a:r>
              <a:rPr lang="en-US" altLang="zh-CN" sz="2800" b="1" dirty="0" smtClean="0"/>
              <a:t>BESIII detector magnet @BEPCII collider </a:t>
            </a:r>
            <a:br>
              <a:rPr lang="en-US" altLang="zh-CN" sz="2800" b="1" dirty="0" smtClean="0"/>
            </a:br>
            <a:r>
              <a:rPr lang="en-US" altLang="zh-CN" sz="2800" b="1" dirty="0" smtClean="0"/>
              <a:t>in the past 10 years</a:t>
            </a:r>
            <a:endParaRPr lang="zh-CN" altLang="en-US" sz="2800" b="1" dirty="0"/>
          </a:p>
        </p:txBody>
      </p:sp>
      <p:sp>
        <p:nvSpPr>
          <p:cNvPr id="6" name="内容占位符 2"/>
          <p:cNvSpPr>
            <a:spLocks noGrp="1"/>
          </p:cNvSpPr>
          <p:nvPr>
            <p:ph idx="1"/>
          </p:nvPr>
        </p:nvSpPr>
        <p:spPr>
          <a:xfrm>
            <a:off x="7952669" y="2743200"/>
            <a:ext cx="4239331" cy="2109305"/>
          </a:xfrm>
        </p:spPr>
        <p:txBody>
          <a:bodyPr>
            <a:noAutofit/>
          </a:bodyPr>
          <a:lstStyle/>
          <a:p>
            <a:pPr marL="108000" indent="0">
              <a:buNone/>
            </a:pPr>
            <a:r>
              <a:rPr lang="en-US" altLang="zh-CN" sz="1600" b="1" dirty="0" smtClean="0">
                <a:solidFill>
                  <a:srgbClr val="FF0000"/>
                </a:solidFill>
              </a:rPr>
              <a:t>Total 37 quenches </a:t>
            </a:r>
          </a:p>
          <a:p>
            <a:r>
              <a:rPr lang="en-US" altLang="zh-CN" sz="1600" b="1" dirty="0" smtClean="0">
                <a:solidFill>
                  <a:srgbClr val="FF0000"/>
                </a:solidFill>
              </a:rPr>
              <a:t>19 </a:t>
            </a:r>
            <a:r>
              <a:rPr lang="en-US" altLang="zh-CN" sz="1600" b="1" dirty="0" smtClean="0">
                <a:solidFill>
                  <a:srgbClr val="FF0000"/>
                </a:solidFill>
                <a:sym typeface="Arial" panose="020B0604020202020204" pitchFamily="34" charset="0"/>
              </a:rPr>
              <a:t>cryogenic </a:t>
            </a:r>
            <a:r>
              <a:rPr lang="en-US" altLang="zh-CN" sz="1600" b="1" dirty="0">
                <a:solidFill>
                  <a:srgbClr val="FF0000"/>
                </a:solidFill>
                <a:sym typeface="Arial" panose="020B0604020202020204" pitchFamily="34" charset="0"/>
              </a:rPr>
              <a:t>system </a:t>
            </a:r>
            <a:r>
              <a:rPr lang="en-US" altLang="zh-CN" sz="1600" b="1" dirty="0" smtClean="0">
                <a:solidFill>
                  <a:srgbClr val="FF0000"/>
                </a:solidFill>
                <a:sym typeface="Arial" panose="020B0604020202020204" pitchFamily="34" charset="0"/>
              </a:rPr>
              <a:t>failure</a:t>
            </a:r>
          </a:p>
          <a:p>
            <a:r>
              <a:rPr lang="en-US" altLang="zh-CN" sz="1600" b="1" dirty="0" smtClean="0">
                <a:solidFill>
                  <a:srgbClr val="FF0000"/>
                </a:solidFill>
                <a:sym typeface="Arial" panose="020B0604020202020204" pitchFamily="34" charset="0"/>
              </a:rPr>
              <a:t>5 electricity power failure</a:t>
            </a:r>
          </a:p>
          <a:p>
            <a:r>
              <a:rPr lang="en-US" altLang="zh-CN" sz="1600" b="1" dirty="0" smtClean="0">
                <a:solidFill>
                  <a:srgbClr val="FF0000"/>
                </a:solidFill>
                <a:sym typeface="Arial" panose="020B0604020202020204" pitchFamily="34" charset="0"/>
              </a:rPr>
              <a:t>6 caused by SCQ magnet quench</a:t>
            </a:r>
          </a:p>
          <a:p>
            <a:r>
              <a:rPr lang="en-US" altLang="zh-CN" sz="1600" b="1" dirty="0" smtClean="0">
                <a:solidFill>
                  <a:srgbClr val="FF0000"/>
                </a:solidFill>
                <a:sym typeface="Arial" panose="020B0604020202020204" pitchFamily="34" charset="0"/>
              </a:rPr>
              <a:t>2 quench detector failure</a:t>
            </a:r>
          </a:p>
          <a:p>
            <a:r>
              <a:rPr lang="en-US" altLang="zh-CN" sz="1600" b="1" dirty="0" smtClean="0">
                <a:solidFill>
                  <a:srgbClr val="FF0000"/>
                </a:solidFill>
              </a:rPr>
              <a:t>1 vacuum failure</a:t>
            </a:r>
          </a:p>
          <a:p>
            <a:r>
              <a:rPr lang="en-US" altLang="zh-CN" sz="1600" b="1" dirty="0">
                <a:solidFill>
                  <a:srgbClr val="FF0000"/>
                </a:solidFill>
              </a:rPr>
              <a:t>1 </a:t>
            </a:r>
            <a:r>
              <a:rPr lang="en-US" altLang="zh-CN" sz="1600" b="1" dirty="0" smtClean="0">
                <a:solidFill>
                  <a:srgbClr val="FF0000"/>
                </a:solidFill>
              </a:rPr>
              <a:t>operation </a:t>
            </a:r>
            <a:r>
              <a:rPr lang="en-US" altLang="zh-CN" sz="1600" b="1" dirty="0">
                <a:solidFill>
                  <a:srgbClr val="FF0000"/>
                </a:solidFill>
              </a:rPr>
              <a:t>error</a:t>
            </a:r>
            <a:endParaRPr lang="en-US" altLang="zh-CN" sz="1600" b="1" dirty="0" smtClean="0">
              <a:solidFill>
                <a:srgbClr val="FF0000"/>
              </a:solidFill>
            </a:endParaRPr>
          </a:p>
          <a:p>
            <a:r>
              <a:rPr lang="en-US" altLang="zh-CN" sz="1600" b="1" dirty="0" smtClean="0">
                <a:solidFill>
                  <a:srgbClr val="FF0000"/>
                </a:solidFill>
              </a:rPr>
              <a:t>3 unknown(during ramping up/down)</a:t>
            </a:r>
            <a:endParaRPr lang="zh-CN" altLang="en-US" sz="1600" b="1" dirty="0">
              <a:solidFill>
                <a:srgbClr val="FF0000"/>
              </a:solidFill>
            </a:endParaRPr>
          </a:p>
        </p:txBody>
      </p:sp>
      <p:sp>
        <p:nvSpPr>
          <p:cNvPr id="7" name="标题 2"/>
          <p:cNvSpPr txBox="1">
            <a:spLocks/>
          </p:cNvSpPr>
          <p:nvPr/>
        </p:nvSpPr>
        <p:spPr>
          <a:xfrm>
            <a:off x="8054621" y="1885992"/>
            <a:ext cx="3849511" cy="8572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smtClean="0">
                <a:solidFill>
                  <a:schemeClr val="accent5"/>
                </a:solidFill>
              </a:rPr>
              <a:t>Two phase helium force flow cooling</a:t>
            </a:r>
            <a:endParaRPr lang="zh-CN" altLang="en-US" sz="2800" b="1" dirty="0">
              <a:solidFill>
                <a:schemeClr val="accent5"/>
              </a:solidFill>
            </a:endParaRPr>
          </a:p>
        </p:txBody>
      </p:sp>
      <p:sp>
        <p:nvSpPr>
          <p:cNvPr id="9" name="灯片编号占位符 3"/>
          <p:cNvSpPr>
            <a:spLocks noGrp="1"/>
          </p:cNvSpPr>
          <p:nvPr>
            <p:ph type="sldNum" sz="quarter" idx="12"/>
          </p:nvPr>
        </p:nvSpPr>
        <p:spPr>
          <a:xfrm>
            <a:off x="8610600" y="6356350"/>
            <a:ext cx="2743200" cy="365125"/>
          </a:xfrm>
        </p:spPr>
        <p:txBody>
          <a:bodyPr/>
          <a:lstStyle/>
          <a:p>
            <a:pPr lvl="0"/>
            <a:fld id="{D039D8DC-5105-462E-BB4B-91E93DDE95BE}" type="slidenum">
              <a:t>15</a:t>
            </a:fld>
            <a:endParaRPr lang="x-none"/>
          </a:p>
        </p:txBody>
      </p:sp>
      <p:sp>
        <p:nvSpPr>
          <p:cNvPr id="8" name="标题 2"/>
          <p:cNvSpPr txBox="1">
            <a:spLocks/>
          </p:cNvSpPr>
          <p:nvPr/>
        </p:nvSpPr>
        <p:spPr>
          <a:xfrm>
            <a:off x="7855527" y="5620149"/>
            <a:ext cx="4093759" cy="9217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chemeClr val="accent5"/>
                </a:solidFill>
              </a:rPr>
              <a:t>D</a:t>
            </a:r>
            <a:r>
              <a:rPr lang="en-US" altLang="zh-CN" sz="1800" b="1" dirty="0" smtClean="0">
                <a:solidFill>
                  <a:schemeClr val="accent5"/>
                </a:solidFill>
              </a:rPr>
              <a:t>etector magnet @CEPC: </a:t>
            </a:r>
            <a:r>
              <a:rPr lang="en-US" altLang="zh-CN" sz="1800" b="1" dirty="0">
                <a:solidFill>
                  <a:schemeClr val="accent5"/>
                </a:solidFill>
              </a:rPr>
              <a:t>Liquid helium thermal siphon </a:t>
            </a:r>
            <a:r>
              <a:rPr lang="en-US" altLang="zh-CN" sz="1800" b="1" dirty="0" smtClean="0">
                <a:solidFill>
                  <a:schemeClr val="accent5"/>
                </a:solidFill>
              </a:rPr>
              <a:t>cooling to avoid quench caused by cryogenics failure</a:t>
            </a:r>
            <a:endParaRPr lang="zh-CN" altLang="en-US" sz="1800" b="1" dirty="0">
              <a:solidFill>
                <a:schemeClr val="accent5"/>
              </a:solidFill>
            </a:endParaRPr>
          </a:p>
        </p:txBody>
      </p:sp>
      <p:sp>
        <p:nvSpPr>
          <p:cNvPr id="3" name="页脚占位符 2"/>
          <p:cNvSpPr>
            <a:spLocks noGrp="1"/>
          </p:cNvSpPr>
          <p:nvPr>
            <p:ph type="ftr" sz="quarter" idx="11"/>
          </p:nvPr>
        </p:nvSpPr>
        <p:spPr/>
        <p:txBody>
          <a:bodyPr/>
          <a:lstStyle/>
          <a:p>
            <a:r>
              <a:rPr lang="en-US" altLang="zh-CN" smtClean="0"/>
              <a:t>CEPC international review, Beijing 2018</a:t>
            </a:r>
            <a:endParaRPr lang="zh-CN" altLang="en-US"/>
          </a:p>
        </p:txBody>
      </p:sp>
    </p:spTree>
    <p:extLst>
      <p:ext uri="{BB962C8B-B14F-4D97-AF65-F5344CB8AC3E}">
        <p14:creationId xmlns:p14="http://schemas.microsoft.com/office/powerpoint/2010/main" val="1618180771"/>
      </p:ext>
    </p:extLst>
  </p:cSld>
  <p:clrMapOvr>
    <a:masterClrMapping/>
  </p:clrMapOvr>
  <mc:AlternateContent xmlns:mc="http://schemas.openxmlformats.org/markup-compatibility/2006">
    <mc:Choice xmlns:p14="http://schemas.microsoft.com/office/powerpoint/2010/main" Requires="p14">
      <p:transition spd="slow" p14:dur="2000" advTm="401"/>
    </mc:Choice>
    <mc:Fallback>
      <p:transition spd="slow" advTm="40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595466" y="1697918"/>
            <a:ext cx="6459374" cy="4593074"/>
            <a:chOff x="5351626" y="1838325"/>
            <a:chExt cx="6459374" cy="4593074"/>
          </a:xfrm>
        </p:grpSpPr>
        <p:pic>
          <p:nvPicPr>
            <p:cNvPr id="7" name="图片 6"/>
            <p:cNvPicPr>
              <a:picLocks noChangeAspect="1"/>
            </p:cNvPicPr>
            <p:nvPr/>
          </p:nvPicPr>
          <p:blipFill rotWithShape="1">
            <a:blip r:embed="rId3"/>
            <a:srcRect l="28278" t="25333" r="20729" b="17600"/>
            <a:stretch/>
          </p:blipFill>
          <p:spPr>
            <a:xfrm>
              <a:off x="5351626" y="1838325"/>
              <a:ext cx="6459374" cy="4518025"/>
            </a:xfrm>
            <a:prstGeom prst="rect">
              <a:avLst/>
            </a:prstGeom>
          </p:spPr>
        </p:pic>
        <p:sp>
          <p:nvSpPr>
            <p:cNvPr id="11" name="文本框 10"/>
            <p:cNvSpPr txBox="1"/>
            <p:nvPr/>
          </p:nvSpPr>
          <p:spPr>
            <a:xfrm>
              <a:off x="5981700" y="2679277"/>
              <a:ext cx="584200" cy="430887"/>
            </a:xfrm>
            <a:prstGeom prst="rect">
              <a:avLst/>
            </a:prstGeom>
            <a:solidFill>
              <a:schemeClr val="bg1"/>
            </a:solidFill>
          </p:spPr>
          <p:txBody>
            <a:bodyPr wrap="square" lIns="0" tIns="0" rIns="0" bIns="0" rtlCol="0">
              <a:spAutoFit/>
            </a:bodyPr>
            <a:lstStyle/>
            <a:p>
              <a:r>
                <a:rPr lang="en-US" altLang="zh-CN" sz="1400" dirty="0" smtClean="0">
                  <a:latin typeface="Times New Roman" panose="02020603050405020304" pitchFamily="18" charset="0"/>
                  <a:cs typeface="Times New Roman" panose="02020603050405020304" pitchFamily="18" charset="0"/>
                </a:rPr>
                <a:t>Current Lead</a:t>
              </a:r>
              <a:endParaRPr lang="zh-CN" altLang="en-US" sz="1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850409" y="3455603"/>
              <a:ext cx="715491" cy="430887"/>
            </a:xfrm>
            <a:prstGeom prst="rect">
              <a:avLst/>
            </a:prstGeom>
            <a:solidFill>
              <a:schemeClr val="bg1"/>
            </a:solidFill>
          </p:spPr>
          <p:txBody>
            <a:bodyPr wrap="square" lIns="0" tIns="0" rIns="0" bIns="0" rtlCol="0">
              <a:spAutoFit/>
            </a:bodyPr>
            <a:lstStyle/>
            <a:p>
              <a:r>
                <a:rPr lang="en-US" altLang="zh-CN" sz="1400" dirty="0" smtClean="0">
                  <a:latin typeface="Times New Roman" panose="02020603050405020304" pitchFamily="18" charset="0"/>
                  <a:cs typeface="Times New Roman" panose="02020603050405020304" pitchFamily="18" charset="0"/>
                </a:rPr>
                <a:t>Phase Separator</a:t>
              </a:r>
              <a:endParaRPr lang="zh-CN" altLang="en-US" sz="1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5658167" y="5085079"/>
              <a:ext cx="1231265" cy="215444"/>
            </a:xfrm>
            <a:prstGeom prst="rect">
              <a:avLst/>
            </a:prstGeom>
            <a:noFill/>
          </p:spPr>
          <p:txBody>
            <a:bodyPr wrap="square" lIns="0" tIns="0" rIns="0" bIns="0" rtlCol="0">
              <a:spAutoFit/>
            </a:bodyPr>
            <a:lstStyle/>
            <a:p>
              <a:r>
                <a:rPr lang="en-US" altLang="zh-CN" sz="1400" dirty="0" smtClean="0">
                  <a:latin typeface="Times New Roman" panose="02020603050405020304" pitchFamily="18" charset="0"/>
                  <a:cs typeface="Times New Roman" panose="02020603050405020304" pitchFamily="18" charset="0"/>
                </a:rPr>
                <a:t>Thermal Shield</a:t>
              </a:r>
              <a:endParaRPr lang="zh-CN" altLang="en-US" sz="1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481291" y="5645962"/>
              <a:ext cx="692150" cy="215444"/>
            </a:xfrm>
            <a:prstGeom prst="rect">
              <a:avLst/>
            </a:prstGeom>
            <a:noFill/>
          </p:spPr>
          <p:txBody>
            <a:bodyPr wrap="square" lIns="0" tIns="0" rIns="0" bIns="0" rtlCol="0">
              <a:spAutoFit/>
            </a:bodyPr>
            <a:lstStyle/>
            <a:p>
              <a:r>
                <a:rPr lang="en-US" altLang="zh-CN" sz="1400" dirty="0" smtClean="0">
                  <a:latin typeface="Times New Roman" panose="02020603050405020304" pitchFamily="18" charset="0"/>
                  <a:cs typeface="Times New Roman" panose="02020603050405020304" pitchFamily="18" charset="0"/>
                </a:rPr>
                <a:t>Magnet</a:t>
              </a:r>
              <a:endParaRPr lang="zh-CN" altLang="en-US" sz="1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0258466" y="5616554"/>
              <a:ext cx="1184316"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Vacuum Unit</a:t>
              </a:r>
              <a:endParaRPr lang="zh-CN" altLang="en-US" sz="14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9636125" y="5071943"/>
              <a:ext cx="692150"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Main </a:t>
              </a:r>
              <a:endParaRPr lang="zh-CN" altLang="en-US" sz="1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9623507" y="6123622"/>
              <a:ext cx="806368"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Backup  </a:t>
              </a:r>
              <a:endParaRPr lang="zh-CN" altLang="en-US" sz="14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8900636" y="4393373"/>
              <a:ext cx="2533015"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Intermediated Cryogenic Dewar</a:t>
              </a:r>
              <a:endParaRPr lang="zh-CN" altLang="en-US" sz="1400" dirty="0">
                <a:latin typeface="Times New Roman" panose="02020603050405020304" pitchFamily="18" charset="0"/>
                <a:cs typeface="Times New Roman" panose="02020603050405020304" pitchFamily="18" charset="0"/>
              </a:endParaRPr>
            </a:p>
          </p:txBody>
        </p:sp>
      </p:grpSp>
      <p:sp>
        <p:nvSpPr>
          <p:cNvPr id="2" name="标题 1"/>
          <p:cNvSpPr>
            <a:spLocks noGrp="1"/>
          </p:cNvSpPr>
          <p:nvPr>
            <p:ph type="title"/>
          </p:nvPr>
        </p:nvSpPr>
        <p:spPr/>
        <p:txBody>
          <a:bodyPr/>
          <a:lstStyle/>
          <a:p>
            <a:r>
              <a:rPr lang="en-US" altLang="zh-CN" b="1" dirty="0"/>
              <a:t>Ancillaries: Cryogenics</a:t>
            </a:r>
            <a:endParaRPr lang="zh-CN" altLang="en-US" dirty="0"/>
          </a:p>
        </p:txBody>
      </p:sp>
      <p:sp>
        <p:nvSpPr>
          <p:cNvPr id="3" name="内容占位符 2"/>
          <p:cNvSpPr>
            <a:spLocks noGrp="1"/>
          </p:cNvSpPr>
          <p:nvPr>
            <p:ph idx="1"/>
          </p:nvPr>
        </p:nvSpPr>
        <p:spPr>
          <a:xfrm>
            <a:off x="838200" y="1709738"/>
            <a:ext cx="5054600" cy="4351338"/>
          </a:xfrm>
        </p:spPr>
        <p:txBody>
          <a:bodyPr>
            <a:noAutofit/>
          </a:bodyPr>
          <a:lstStyle/>
          <a:p>
            <a:r>
              <a:rPr lang="en-US" altLang="zh-CN" sz="2400" dirty="0"/>
              <a:t>The CEPC detector magnet cryogenic </a:t>
            </a:r>
            <a:r>
              <a:rPr lang="en-US" altLang="zh-CN" sz="2400" dirty="0" smtClean="0"/>
              <a:t>system:</a:t>
            </a:r>
          </a:p>
          <a:p>
            <a:pPr lvl="1"/>
            <a:r>
              <a:rPr lang="en-US" altLang="zh-CN" sz="2000" dirty="0" smtClean="0"/>
              <a:t>the </a:t>
            </a:r>
            <a:r>
              <a:rPr lang="en-US" altLang="zh-CN" sz="2000" dirty="0"/>
              <a:t>external </a:t>
            </a:r>
            <a:r>
              <a:rPr lang="en-US" altLang="zh-CN" sz="2000" dirty="0" smtClean="0"/>
              <a:t>system-- outside the </a:t>
            </a:r>
            <a:r>
              <a:rPr lang="en-US" altLang="zh-CN" sz="2000" dirty="0"/>
              <a:t>coil vacuum vessel</a:t>
            </a:r>
            <a:endParaRPr lang="en-US" altLang="zh-CN" sz="2000" dirty="0" smtClean="0"/>
          </a:p>
          <a:p>
            <a:pPr lvl="1"/>
            <a:r>
              <a:rPr lang="en-US" altLang="zh-CN" sz="2000" dirty="0" smtClean="0"/>
              <a:t>the </a:t>
            </a:r>
            <a:r>
              <a:rPr lang="en-US" altLang="zh-CN" sz="2000" dirty="0"/>
              <a:t>inner </a:t>
            </a:r>
            <a:r>
              <a:rPr lang="en-US" altLang="zh-CN" sz="2000" dirty="0" smtClean="0"/>
              <a:t>system -- inside </a:t>
            </a:r>
            <a:r>
              <a:rPr lang="en-US" altLang="zh-CN" sz="2000" dirty="0"/>
              <a:t>the coil vacuum vessel</a:t>
            </a:r>
            <a:endParaRPr lang="en-US" altLang="zh-CN" sz="2000" dirty="0" smtClean="0"/>
          </a:p>
          <a:p>
            <a:r>
              <a:rPr lang="en-US" altLang="zh-CN" sz="2400" dirty="0" smtClean="0"/>
              <a:t>The </a:t>
            </a:r>
            <a:r>
              <a:rPr lang="en-US" altLang="zh-CN" sz="2400" dirty="0"/>
              <a:t>cryogenic system provides the </a:t>
            </a:r>
            <a:r>
              <a:rPr lang="en-US" altLang="zh-CN" sz="2400" dirty="0" smtClean="0"/>
              <a:t>liquefaction and refrigeration at 4.5 K in the cryogenic sequences.</a:t>
            </a:r>
            <a:endParaRPr lang="zh-CN" altLang="zh-CN" sz="2400" dirty="0"/>
          </a:p>
          <a:p>
            <a:r>
              <a:rPr lang="en-US" altLang="zh-CN" sz="2400" dirty="0" smtClean="0"/>
              <a:t>Cryogenic sequences: cooling, </a:t>
            </a:r>
            <a:r>
              <a:rPr lang="en-US" altLang="zh-CN" sz="2400" dirty="0"/>
              <a:t>normal operation, energy dump, warming up</a:t>
            </a:r>
            <a:r>
              <a:rPr lang="en-US" altLang="zh-CN" sz="2400" dirty="0" smtClean="0"/>
              <a:t>.</a:t>
            </a:r>
          </a:p>
          <a:p>
            <a:r>
              <a:rPr lang="en-US" altLang="zh-CN" sz="2400" dirty="0"/>
              <a:t>A </a:t>
            </a:r>
            <a:r>
              <a:rPr lang="en-US" altLang="zh-CN" sz="2400" dirty="0" err="1"/>
              <a:t>cryoplant</a:t>
            </a:r>
            <a:r>
              <a:rPr lang="en-US" altLang="zh-CN" sz="2400" dirty="0"/>
              <a:t> 750W@4.5 </a:t>
            </a:r>
            <a:r>
              <a:rPr lang="en-US" altLang="zh-CN" sz="2400" dirty="0" smtClean="0"/>
              <a:t>K</a:t>
            </a:r>
            <a:endParaRPr lang="en-US" altLang="zh-CN" sz="2400"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16</a:t>
            </a:fld>
            <a:endParaRPr lang="zh-CN" altLang="en-US"/>
          </a:p>
        </p:txBody>
      </p:sp>
      <p:sp>
        <p:nvSpPr>
          <p:cNvPr id="6" name="文本框 5"/>
          <p:cNvSpPr txBox="1"/>
          <p:nvPr/>
        </p:nvSpPr>
        <p:spPr>
          <a:xfrm>
            <a:off x="9144000" y="46084"/>
            <a:ext cx="2959182" cy="369332"/>
          </a:xfrm>
          <a:prstGeom prst="rect">
            <a:avLst/>
          </a:prstGeom>
          <a:noFill/>
        </p:spPr>
        <p:txBody>
          <a:bodyPr wrap="square" rtlCol="0">
            <a:spAutoFit/>
          </a:bodyPr>
          <a:lstStyle/>
          <a:p>
            <a:r>
              <a:rPr lang="en-US" altLang="zh-CN" dirty="0" err="1" smtClean="0"/>
              <a:t>Baotang</a:t>
            </a:r>
            <a:r>
              <a:rPr lang="en-US" altLang="zh-CN" dirty="0" smtClean="0"/>
              <a:t> Zhang, </a:t>
            </a:r>
            <a:r>
              <a:rPr lang="en-US" altLang="zh-CN" dirty="0" err="1" smtClean="0"/>
              <a:t>Meifen</a:t>
            </a:r>
            <a:r>
              <a:rPr lang="en-US" altLang="zh-CN" dirty="0" smtClean="0"/>
              <a:t> Wang</a:t>
            </a:r>
            <a:endParaRPr lang="zh-CN" altLang="en-US" dirty="0"/>
          </a:p>
        </p:txBody>
      </p:sp>
      <p:sp>
        <p:nvSpPr>
          <p:cNvPr id="10" name="矩形 9"/>
          <p:cNvSpPr/>
          <p:nvPr/>
        </p:nvSpPr>
        <p:spPr>
          <a:xfrm>
            <a:off x="-393700" y="3399591"/>
            <a:ext cx="6096000" cy="369332"/>
          </a:xfrm>
          <a:prstGeom prst="rect">
            <a:avLst/>
          </a:prstGeom>
        </p:spPr>
        <p:txBody>
          <a:bodyPr>
            <a:spAutoFit/>
          </a:bodyPr>
          <a:lstStyle/>
          <a:p>
            <a:pPr marL="342900" lvl="0" indent="-342900" algn="just">
              <a:spcAft>
                <a:spcPts val="0"/>
              </a:spcAft>
              <a:buFont typeface="+mj-lt"/>
              <a:buAutoNum type="arabicPeriod"/>
            </a:pPr>
            <a:endParaRPr lang="zh-CN" altLang="zh-CN"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9653407"/>
      </p:ext>
    </p:extLst>
  </p:cSld>
  <p:clrMapOvr>
    <a:masterClrMapping/>
  </p:clrMapOvr>
  <mc:AlternateContent xmlns:mc="http://schemas.openxmlformats.org/markup-compatibility/2006">
    <mc:Choice xmlns:p14="http://schemas.microsoft.com/office/powerpoint/2010/main" Requires="p14">
      <p:transition spd="slow" p14:dur="2000" advTm="248"/>
    </mc:Choice>
    <mc:Fallback>
      <p:transition spd="slow" advTm="24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内容占位符 4"/>
          <p:cNvPicPr>
            <a:picLocks noChangeAspect="1"/>
          </p:cNvPicPr>
          <p:nvPr/>
        </p:nvPicPr>
        <p:blipFill>
          <a:blip r:embed="rId2"/>
          <a:stretch>
            <a:fillRect/>
          </a:stretch>
        </p:blipFill>
        <p:spPr>
          <a:xfrm>
            <a:off x="5548947" y="2396452"/>
            <a:ext cx="4198731" cy="3482109"/>
          </a:xfrm>
          <a:prstGeom prst="rect">
            <a:avLst/>
          </a:prstGeom>
        </p:spPr>
      </p:pic>
      <p:sp>
        <p:nvSpPr>
          <p:cNvPr id="2" name="标题 1"/>
          <p:cNvSpPr>
            <a:spLocks noGrp="1"/>
          </p:cNvSpPr>
          <p:nvPr>
            <p:ph type="title"/>
          </p:nvPr>
        </p:nvSpPr>
        <p:spPr/>
        <p:txBody>
          <a:bodyPr/>
          <a:lstStyle/>
          <a:p>
            <a:r>
              <a:rPr lang="en-US" altLang="zh-CN" b="1" dirty="0" smtClean="0"/>
              <a:t>Ancillaries: </a:t>
            </a:r>
            <a:r>
              <a:rPr lang="en-US" altLang="zh-CN" b="1" dirty="0"/>
              <a:t>Cryogenics</a:t>
            </a:r>
            <a:endParaRPr lang="zh-CN" altLang="en-US" b="1" dirty="0"/>
          </a:p>
        </p:txBody>
      </p:sp>
      <p:sp>
        <p:nvSpPr>
          <p:cNvPr id="6" name="页脚占位符 5"/>
          <p:cNvSpPr>
            <a:spLocks noGrp="1"/>
          </p:cNvSpPr>
          <p:nvPr>
            <p:ph type="ftr" sz="quarter" idx="11"/>
          </p:nvPr>
        </p:nvSpPr>
        <p:spPr/>
        <p:txBody>
          <a:bodyPr/>
          <a:lstStyle/>
          <a:p>
            <a:r>
              <a:rPr lang="en-US" altLang="zh-CN" smtClean="0"/>
              <a:t>CEPC international review, Beijing 2018</a:t>
            </a:r>
            <a:endParaRPr lang="zh-CN" altLang="en-US"/>
          </a:p>
        </p:txBody>
      </p:sp>
      <p:sp>
        <p:nvSpPr>
          <p:cNvPr id="16" name="灯片编号占位符 15"/>
          <p:cNvSpPr>
            <a:spLocks noGrp="1"/>
          </p:cNvSpPr>
          <p:nvPr>
            <p:ph type="sldNum" sz="quarter" idx="12"/>
          </p:nvPr>
        </p:nvSpPr>
        <p:spPr/>
        <p:txBody>
          <a:bodyPr/>
          <a:lstStyle/>
          <a:p>
            <a:fld id="{30A004DF-C44B-412F-BBA3-961DDE9583EF}" type="slidenum">
              <a:rPr lang="zh-CN" altLang="en-US" smtClean="0"/>
              <a:t>17</a:t>
            </a:fld>
            <a:endParaRPr lang="zh-CN" altLang="en-US" dirty="0"/>
          </a:p>
        </p:txBody>
      </p:sp>
      <p:sp>
        <p:nvSpPr>
          <p:cNvPr id="4" name="文本框 3"/>
          <p:cNvSpPr txBox="1"/>
          <p:nvPr/>
        </p:nvSpPr>
        <p:spPr>
          <a:xfrm>
            <a:off x="9144000" y="46084"/>
            <a:ext cx="2959182" cy="369332"/>
          </a:xfrm>
          <a:prstGeom prst="rect">
            <a:avLst/>
          </a:prstGeom>
          <a:noFill/>
        </p:spPr>
        <p:txBody>
          <a:bodyPr wrap="square" rtlCol="0">
            <a:spAutoFit/>
          </a:bodyPr>
          <a:lstStyle/>
          <a:p>
            <a:r>
              <a:rPr lang="en-US" altLang="zh-CN" dirty="0" err="1" smtClean="0"/>
              <a:t>Baotang</a:t>
            </a:r>
            <a:r>
              <a:rPr lang="en-US" altLang="zh-CN" dirty="0" smtClean="0"/>
              <a:t> Zhang, </a:t>
            </a:r>
            <a:r>
              <a:rPr lang="en-US" altLang="zh-CN" dirty="0" err="1" smtClean="0"/>
              <a:t>Meifen</a:t>
            </a:r>
            <a:r>
              <a:rPr lang="en-US" altLang="zh-CN" dirty="0" smtClean="0"/>
              <a:t> Wang</a:t>
            </a:r>
            <a:endParaRPr lang="zh-CN" altLang="en-US" dirty="0"/>
          </a:p>
        </p:txBody>
      </p:sp>
      <p:sp>
        <p:nvSpPr>
          <p:cNvPr id="14" name="文本框 13"/>
          <p:cNvSpPr txBox="1"/>
          <p:nvPr/>
        </p:nvSpPr>
        <p:spPr>
          <a:xfrm>
            <a:off x="9431766" y="1788982"/>
            <a:ext cx="2452370" cy="369332"/>
          </a:xfrm>
          <a:prstGeom prst="rect">
            <a:avLst/>
          </a:prstGeom>
          <a:noFill/>
        </p:spPr>
        <p:txBody>
          <a:bodyPr wrap="square" rtlCol="0">
            <a:spAutoFit/>
          </a:bodyPr>
          <a:lstStyle/>
          <a:p>
            <a:pPr algn="ctr"/>
            <a:r>
              <a:rPr lang="en-US" altLang="zh-CN" dirty="0" smtClean="0"/>
              <a:t>Experimental </a:t>
            </a:r>
            <a:r>
              <a:rPr lang="en-US" altLang="zh-CN" dirty="0"/>
              <a:t>apparatus</a:t>
            </a:r>
          </a:p>
        </p:txBody>
      </p:sp>
      <p:sp>
        <p:nvSpPr>
          <p:cNvPr id="15" name="文本框 14"/>
          <p:cNvSpPr txBox="1"/>
          <p:nvPr/>
        </p:nvSpPr>
        <p:spPr>
          <a:xfrm>
            <a:off x="5302250" y="1907820"/>
            <a:ext cx="3308350" cy="369332"/>
          </a:xfrm>
          <a:prstGeom prst="rect">
            <a:avLst/>
          </a:prstGeom>
          <a:noFill/>
        </p:spPr>
        <p:txBody>
          <a:bodyPr wrap="square" rtlCol="0">
            <a:spAutoFit/>
          </a:bodyPr>
          <a:lstStyle/>
          <a:p>
            <a:pPr algn="ctr"/>
            <a:r>
              <a:rPr lang="zh-CN" altLang="en-US" dirty="0" smtClean="0"/>
              <a:t>Schematic </a:t>
            </a:r>
            <a:r>
              <a:rPr lang="zh-CN" altLang="en-US" dirty="0"/>
              <a:t>of the </a:t>
            </a:r>
            <a:r>
              <a:rPr lang="zh-CN" altLang="en-US" dirty="0" smtClean="0"/>
              <a:t>circu</a:t>
            </a:r>
            <a:r>
              <a:rPr lang="en-US" altLang="zh-CN" dirty="0" smtClean="0"/>
              <a:t>it</a:t>
            </a:r>
            <a:r>
              <a:rPr lang="zh-CN" altLang="en-US" dirty="0" smtClean="0"/>
              <a:t> loop</a:t>
            </a:r>
            <a:endParaRPr lang="zh-CN" altLang="en-US" dirty="0"/>
          </a:p>
        </p:txBody>
      </p:sp>
      <p:sp>
        <p:nvSpPr>
          <p:cNvPr id="17" name="内容占位符 16"/>
          <p:cNvSpPr>
            <a:spLocks noGrp="1"/>
          </p:cNvSpPr>
          <p:nvPr>
            <p:ph idx="1"/>
          </p:nvPr>
        </p:nvSpPr>
        <p:spPr>
          <a:xfrm>
            <a:off x="838201" y="1825625"/>
            <a:ext cx="4831080" cy="4351338"/>
          </a:xfrm>
        </p:spPr>
        <p:txBody>
          <a:bodyPr>
            <a:normAutofit lnSpcReduction="10000"/>
          </a:bodyPr>
          <a:lstStyle/>
          <a:p>
            <a:r>
              <a:rPr lang="en-US" altLang="zh-CN" dirty="0"/>
              <a:t>A mini </a:t>
            </a:r>
            <a:r>
              <a:rPr lang="en-US" altLang="zh-CN" dirty="0" smtClean="0"/>
              <a:t>apparatus </a:t>
            </a:r>
            <a:r>
              <a:rPr lang="en-US" altLang="zh-CN" dirty="0"/>
              <a:t>for </a:t>
            </a:r>
            <a:r>
              <a:rPr lang="en-US" altLang="zh-CN" dirty="0" err="1" smtClean="0"/>
              <a:t>thermosiphon</a:t>
            </a:r>
            <a:r>
              <a:rPr lang="en-US" altLang="zh-CN" dirty="0" smtClean="0"/>
              <a:t> theory study </a:t>
            </a:r>
            <a:r>
              <a:rPr lang="en-US" altLang="zh-CN" dirty="0"/>
              <a:t>based on liquid </a:t>
            </a:r>
            <a:r>
              <a:rPr lang="en-US" altLang="zh-CN" dirty="0" smtClean="0"/>
              <a:t>helium</a:t>
            </a:r>
          </a:p>
          <a:p>
            <a:endParaRPr lang="en-US" altLang="zh-CN" dirty="0"/>
          </a:p>
          <a:p>
            <a:pPr marL="514350" indent="-514350">
              <a:buFont typeface="+mj-lt"/>
              <a:buAutoNum type="alphaLcPeriod"/>
            </a:pPr>
            <a:r>
              <a:rPr lang="en-US" altLang="zh-CN" dirty="0" smtClean="0">
                <a:cs typeface="Times New Roman" panose="02020603050405020304" pitchFamily="18" charset="0"/>
              </a:rPr>
              <a:t>B</a:t>
            </a:r>
            <a:r>
              <a:rPr lang="zh-CN" altLang="en-US" dirty="0">
                <a:cs typeface="Times New Roman" panose="02020603050405020304" pitchFamily="18" charset="0"/>
              </a:rPr>
              <a:t>uilding a two-phase natural circu</a:t>
            </a:r>
            <a:r>
              <a:rPr lang="en-US" altLang="zh-CN" dirty="0">
                <a:cs typeface="Times New Roman" panose="02020603050405020304" pitchFamily="18" charset="0"/>
              </a:rPr>
              <a:t>it</a:t>
            </a:r>
            <a:r>
              <a:rPr lang="zh-CN" altLang="en-US" dirty="0">
                <a:cs typeface="Times New Roman" panose="02020603050405020304" pitchFamily="18" charset="0"/>
              </a:rPr>
              <a:t> </a:t>
            </a:r>
            <a:r>
              <a:rPr lang="zh-CN" altLang="en-US" dirty="0" smtClean="0">
                <a:cs typeface="Times New Roman" panose="02020603050405020304" pitchFamily="18" charset="0"/>
              </a:rPr>
              <a:t>loop</a:t>
            </a:r>
            <a:endParaRPr lang="en-US" altLang="zh-CN" dirty="0" smtClean="0">
              <a:cs typeface="Times New Roman" panose="02020603050405020304" pitchFamily="18" charset="0"/>
            </a:endParaRPr>
          </a:p>
          <a:p>
            <a:pPr marL="514350" indent="-514350">
              <a:buFont typeface="+mj-lt"/>
              <a:buAutoNum type="alphaLcPeriod"/>
            </a:pPr>
            <a:r>
              <a:rPr lang="en-US" altLang="zh-CN" dirty="0" smtClean="0">
                <a:cs typeface="Times New Roman" panose="02020603050405020304" pitchFamily="18" charset="0"/>
              </a:rPr>
              <a:t>I</a:t>
            </a:r>
            <a:r>
              <a:rPr lang="zh-CN" altLang="en-US" dirty="0" smtClean="0">
                <a:cs typeface="Times New Roman" panose="02020603050405020304" pitchFamily="18" charset="0"/>
              </a:rPr>
              <a:t>nvestigat</a:t>
            </a:r>
            <a:r>
              <a:rPr lang="en-US" altLang="zh-CN" dirty="0" err="1" smtClean="0">
                <a:cs typeface="Times New Roman" panose="02020603050405020304" pitchFamily="18" charset="0"/>
              </a:rPr>
              <a:t>ing</a:t>
            </a:r>
            <a:r>
              <a:rPr lang="zh-CN" altLang="en-US" dirty="0" smtClean="0">
                <a:cs typeface="Times New Roman" panose="02020603050405020304" pitchFamily="18" charset="0"/>
              </a:rPr>
              <a:t> </a:t>
            </a:r>
            <a:r>
              <a:rPr lang="zh-CN" altLang="en-US" dirty="0">
                <a:cs typeface="Times New Roman" panose="02020603050405020304" pitchFamily="18" charset="0"/>
              </a:rPr>
              <a:t>the heat and mass transfer characteristics </a:t>
            </a:r>
            <a:endParaRPr lang="en-US" altLang="zh-CN" dirty="0" smtClean="0">
              <a:cs typeface="Times New Roman" panose="02020603050405020304" pitchFamily="18" charset="0"/>
            </a:endParaRPr>
          </a:p>
          <a:p>
            <a:pPr marL="514350" indent="-514350">
              <a:buFont typeface="+mj-lt"/>
              <a:buAutoNum type="alphaLcPeriod"/>
            </a:pPr>
            <a:r>
              <a:rPr lang="en-US" altLang="zh-CN" dirty="0" smtClean="0">
                <a:cs typeface="Times New Roman" panose="02020603050405020304" pitchFamily="18" charset="0"/>
              </a:rPr>
              <a:t>Numerical modelling of the mass flow rate</a:t>
            </a:r>
            <a:endParaRPr lang="zh-CN" altLang="en-US" dirty="0"/>
          </a:p>
        </p:txBody>
      </p:sp>
      <p:grpSp>
        <p:nvGrpSpPr>
          <p:cNvPr id="12" name="组合 11"/>
          <p:cNvGrpSpPr/>
          <p:nvPr/>
        </p:nvGrpSpPr>
        <p:grpSpPr>
          <a:xfrm>
            <a:off x="9679416" y="2259061"/>
            <a:ext cx="1875790" cy="3958590"/>
            <a:chOff x="6038912" y="2140044"/>
            <a:chExt cx="1875790" cy="3958590"/>
          </a:xfrm>
        </p:grpSpPr>
        <p:pic>
          <p:nvPicPr>
            <p:cNvPr id="7" name="内容占位符 5"/>
            <p:cNvPicPr>
              <a:picLocks noChangeAspect="1"/>
            </p:cNvPicPr>
            <p:nvPr/>
          </p:nvPicPr>
          <p:blipFill>
            <a:blip r:embed="rId3"/>
            <a:stretch>
              <a:fillRect/>
            </a:stretch>
          </p:blipFill>
          <p:spPr>
            <a:xfrm>
              <a:off x="6120192" y="2140044"/>
              <a:ext cx="1794510" cy="3958590"/>
            </a:xfrm>
            <a:prstGeom prst="rect">
              <a:avLst/>
            </a:prstGeom>
          </p:spPr>
        </p:pic>
        <p:cxnSp>
          <p:nvCxnSpPr>
            <p:cNvPr id="8" name="直接箭头连接符 7"/>
            <p:cNvCxnSpPr/>
            <p:nvPr/>
          </p:nvCxnSpPr>
          <p:spPr>
            <a:xfrm flipV="1">
              <a:off x="6216077" y="2707099"/>
              <a:ext cx="303530" cy="531495"/>
            </a:xfrm>
            <a:prstGeom prst="straightConnector1">
              <a:avLst/>
            </a:prstGeom>
            <a:ln>
              <a:solidFill>
                <a:srgbClr val="FF0000"/>
              </a:solidFill>
              <a:headEnd type="none"/>
              <a:tailEnd type="triangle" w="med" len="med"/>
            </a:ln>
          </p:spPr>
          <p:style>
            <a:lnRef idx="1">
              <a:schemeClr val="accent2"/>
            </a:lnRef>
            <a:fillRef idx="0">
              <a:schemeClr val="accent2"/>
            </a:fillRef>
            <a:effectRef idx="0">
              <a:schemeClr val="accent2"/>
            </a:effectRef>
            <a:fontRef idx="minor">
              <a:schemeClr val="tx1"/>
            </a:fontRef>
          </p:style>
        </p:cxnSp>
        <p:cxnSp>
          <p:nvCxnSpPr>
            <p:cNvPr id="10" name="直接箭头连接符 9"/>
            <p:cNvCxnSpPr/>
            <p:nvPr/>
          </p:nvCxnSpPr>
          <p:spPr>
            <a:xfrm flipV="1">
              <a:off x="6886002" y="5034374"/>
              <a:ext cx="480695" cy="341630"/>
            </a:xfrm>
            <a:prstGeom prst="straightConnector1">
              <a:avLst/>
            </a:prstGeom>
            <a:ln>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38912" y="5483319"/>
              <a:ext cx="1521460" cy="276225"/>
            </a:xfrm>
            <a:prstGeom prst="rect">
              <a:avLst/>
            </a:prstGeom>
            <a:noFill/>
          </p:spPr>
          <p:txBody>
            <a:bodyPr wrap="square" rtlCol="0">
              <a:spAutoFit/>
            </a:bodyPr>
            <a:lstStyle/>
            <a:p>
              <a:r>
                <a:rPr lang="en-US" altLang="zh-CN" sz="1200" dirty="0" err="1">
                  <a:solidFill>
                    <a:srgbClr val="FFFF00"/>
                  </a:solidFill>
                </a:rPr>
                <a:t>Thermosyphon</a:t>
              </a:r>
              <a:r>
                <a:rPr lang="en-US" altLang="zh-CN" sz="1200" dirty="0">
                  <a:solidFill>
                    <a:srgbClr val="FFFF00"/>
                  </a:solidFill>
                </a:rPr>
                <a:t> loop</a:t>
              </a:r>
            </a:p>
          </p:txBody>
        </p:sp>
      </p:grpSp>
    </p:spTree>
    <p:extLst>
      <p:ext uri="{BB962C8B-B14F-4D97-AF65-F5344CB8AC3E}">
        <p14:creationId xmlns:p14="http://schemas.microsoft.com/office/powerpoint/2010/main" val="3061600717"/>
      </p:ext>
    </p:extLst>
  </p:cSld>
  <p:clrMapOvr>
    <a:masterClrMapping/>
  </p:clrMapOvr>
  <mc:AlternateContent xmlns:mc="http://schemas.openxmlformats.org/markup-compatibility/2006">
    <mc:Choice xmlns:p14="http://schemas.microsoft.com/office/powerpoint/2010/main" Requires="p14">
      <p:transition spd="slow" p14:dur="2000" advTm="82"/>
    </mc:Choice>
    <mc:Fallback>
      <p:transition spd="slow" advTm="8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Iron </a:t>
            </a:r>
            <a:r>
              <a:rPr lang="en-US" altLang="zh-CN" b="1" dirty="0" smtClean="0"/>
              <a:t>yoke</a:t>
            </a:r>
            <a:endParaRPr lang="zh-CN" altLang="en-US" b="1" dirty="0"/>
          </a:p>
        </p:txBody>
      </p:sp>
      <p:sp>
        <p:nvSpPr>
          <p:cNvPr id="3" name="内容占位符 2"/>
          <p:cNvSpPr>
            <a:spLocks noGrp="1"/>
          </p:cNvSpPr>
          <p:nvPr>
            <p:ph idx="1"/>
          </p:nvPr>
        </p:nvSpPr>
        <p:spPr>
          <a:xfrm>
            <a:off x="589152" y="1405719"/>
            <a:ext cx="8077200" cy="4717334"/>
          </a:xfrm>
        </p:spPr>
        <p:txBody>
          <a:bodyPr/>
          <a:lstStyle/>
          <a:p>
            <a:r>
              <a:rPr lang="en-US" altLang="zh-CN" dirty="0"/>
              <a:t>The iron yoke serves as the magnetic flux return and the main mechanical structure of the sub-detectors</a:t>
            </a:r>
            <a:r>
              <a:rPr lang="en-US" altLang="zh-CN" dirty="0" smtClean="0"/>
              <a:t>.</a:t>
            </a:r>
          </a:p>
          <a:p>
            <a:r>
              <a:rPr lang="en-US" altLang="zh-CN" dirty="0" smtClean="0"/>
              <a:t>R&amp;D</a:t>
            </a:r>
          </a:p>
          <a:p>
            <a:r>
              <a:rPr lang="en-US" altLang="zh-CN" dirty="0" smtClean="0"/>
              <a:t>The yoke weight reducing</a:t>
            </a:r>
          </a:p>
          <a:p>
            <a:r>
              <a:rPr lang="en-US" altLang="zh-CN" dirty="0" smtClean="0"/>
              <a:t>The dual solenoid </a:t>
            </a:r>
            <a:r>
              <a:rPr lang="en-US" altLang="zh-CN" dirty="0" smtClean="0"/>
              <a:t>design (active shielding)</a:t>
            </a:r>
            <a:endParaRPr lang="en-US" altLang="zh-CN" dirty="0"/>
          </a:p>
          <a:p>
            <a:endParaRPr lang="zh-CN" altLang="en-US"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18</a:t>
            </a:fld>
            <a:endParaRPr lang="zh-CN" altLang="en-US"/>
          </a:p>
        </p:txBody>
      </p:sp>
      <p:grpSp>
        <p:nvGrpSpPr>
          <p:cNvPr id="11" name="组合 10"/>
          <p:cNvGrpSpPr/>
          <p:nvPr/>
        </p:nvGrpSpPr>
        <p:grpSpPr>
          <a:xfrm>
            <a:off x="5277752" y="3655920"/>
            <a:ext cx="3660492" cy="2798763"/>
            <a:chOff x="949531" y="2414358"/>
            <a:chExt cx="4738234" cy="3838805"/>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5678" b="26100"/>
            <a:stretch/>
          </p:blipFill>
          <p:spPr>
            <a:xfrm>
              <a:off x="949531" y="2946082"/>
              <a:ext cx="4738234" cy="3307081"/>
            </a:xfrm>
            <a:prstGeom prst="rect">
              <a:avLst/>
            </a:prstGeom>
          </p:spPr>
        </p:pic>
        <p:sp>
          <p:nvSpPr>
            <p:cNvPr id="8" name="矩形 7"/>
            <p:cNvSpPr/>
            <p:nvPr/>
          </p:nvSpPr>
          <p:spPr>
            <a:xfrm>
              <a:off x="2620979" y="2414358"/>
              <a:ext cx="1284007" cy="369331"/>
            </a:xfrm>
            <a:prstGeom prst="rect">
              <a:avLst/>
            </a:prstGeom>
          </p:spPr>
          <p:txBody>
            <a:bodyPr wrap="none">
              <a:spAutoFit/>
            </a:bodyPr>
            <a:lstStyle/>
            <a:p>
              <a:r>
                <a:rPr lang="en-US" altLang="zh-CN" dirty="0" smtClean="0"/>
                <a:t>Barrel </a:t>
              </a:r>
              <a:r>
                <a:rPr lang="en-US" altLang="zh-CN" dirty="0"/>
                <a:t>yoke </a:t>
              </a:r>
              <a:endParaRPr lang="zh-CN" altLang="en-US" dirty="0"/>
            </a:p>
          </p:txBody>
        </p:sp>
      </p:grpSp>
      <p:grpSp>
        <p:nvGrpSpPr>
          <p:cNvPr id="10" name="组合 9"/>
          <p:cNvGrpSpPr/>
          <p:nvPr/>
        </p:nvGrpSpPr>
        <p:grpSpPr>
          <a:xfrm>
            <a:off x="9153142" y="3626592"/>
            <a:ext cx="2882900" cy="2786064"/>
            <a:chOff x="10524168" y="4377785"/>
            <a:chExt cx="3794760" cy="378803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19731" b="20213"/>
            <a:stretch/>
          </p:blipFill>
          <p:spPr>
            <a:xfrm>
              <a:off x="10524168" y="4943040"/>
              <a:ext cx="3794760" cy="3222775"/>
            </a:xfrm>
            <a:prstGeom prst="rect">
              <a:avLst/>
            </a:prstGeom>
          </p:spPr>
        </p:pic>
        <p:sp>
          <p:nvSpPr>
            <p:cNvPr id="9" name="矩形 8"/>
            <p:cNvSpPr/>
            <p:nvPr/>
          </p:nvSpPr>
          <p:spPr>
            <a:xfrm>
              <a:off x="11362822" y="4377785"/>
              <a:ext cx="1511952" cy="369333"/>
            </a:xfrm>
            <a:prstGeom prst="rect">
              <a:avLst/>
            </a:prstGeom>
          </p:spPr>
          <p:txBody>
            <a:bodyPr wrap="none">
              <a:spAutoFit/>
            </a:bodyPr>
            <a:lstStyle/>
            <a:p>
              <a:r>
                <a:rPr lang="en-US" altLang="zh-CN" dirty="0">
                  <a:latin typeface="Times New Roman" panose="02020603050405020304" pitchFamily="18" charset="0"/>
                </a:rPr>
                <a:t>end-cap yokes</a:t>
              </a:r>
              <a:endParaRPr lang="zh-CN" altLang="en-US" dirty="0"/>
            </a:p>
          </p:txBody>
        </p:sp>
      </p:grpSp>
      <p:pic>
        <p:nvPicPr>
          <p:cNvPr id="12" name="图片 11"/>
          <p:cNvPicPr>
            <a:picLocks noChangeAspect="1"/>
          </p:cNvPicPr>
          <p:nvPr/>
        </p:nvPicPr>
        <p:blipFill rotWithShape="1">
          <a:blip r:embed="rId5"/>
          <a:srcRect l="43471" t="26445" r="11445" b="20223"/>
          <a:stretch/>
        </p:blipFill>
        <p:spPr>
          <a:xfrm>
            <a:off x="8468104" y="339449"/>
            <a:ext cx="3622551" cy="2678309"/>
          </a:xfrm>
          <a:prstGeom prst="rect">
            <a:avLst/>
          </a:prstGeom>
        </p:spPr>
      </p:pic>
      <p:pic>
        <p:nvPicPr>
          <p:cNvPr id="13" name="图片 12" descr="D:\研究项目\CEPC-SPPC项目预研\CEPC预研项目\CDR撰写\双螺管设计文档\图片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152" y="4127500"/>
            <a:ext cx="4597145" cy="2228850"/>
          </a:xfrm>
          <a:prstGeom prst="rect">
            <a:avLst/>
          </a:prstGeom>
          <a:noFill/>
          <a:ln>
            <a:noFill/>
          </a:ln>
        </p:spPr>
      </p:pic>
    </p:spTree>
    <p:extLst>
      <p:ext uri="{BB962C8B-B14F-4D97-AF65-F5344CB8AC3E}">
        <p14:creationId xmlns:p14="http://schemas.microsoft.com/office/powerpoint/2010/main" val="3237265646"/>
      </p:ext>
    </p:extLst>
  </p:cSld>
  <p:clrMapOvr>
    <a:masterClrMapping/>
  </p:clrMapOvr>
  <mc:AlternateContent xmlns:mc="http://schemas.openxmlformats.org/markup-compatibility/2006">
    <mc:Choice xmlns:p14="http://schemas.microsoft.com/office/powerpoint/2010/main" Requires="p14">
      <p:transition spd="slow" p14:dur="2000" advTm="159"/>
    </mc:Choice>
    <mc:Fallback>
      <p:transition spd="slow" advTm="1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Alternative designs and R&amp;D </a:t>
            </a:r>
            <a:endParaRPr lang="zh-CN" altLang="en-US" b="1" dirty="0"/>
          </a:p>
        </p:txBody>
      </p:sp>
      <p:sp>
        <p:nvSpPr>
          <p:cNvPr id="3" name="内容占位符 2"/>
          <p:cNvSpPr>
            <a:spLocks noGrp="1"/>
          </p:cNvSpPr>
          <p:nvPr>
            <p:ph idx="1"/>
          </p:nvPr>
        </p:nvSpPr>
        <p:spPr/>
        <p:txBody>
          <a:bodyPr/>
          <a:lstStyle/>
          <a:p>
            <a:r>
              <a:rPr lang="en-US" altLang="zh-CN" dirty="0" smtClean="0"/>
              <a:t>LTS </a:t>
            </a:r>
            <a:r>
              <a:rPr lang="en-US" altLang="zh-CN" dirty="0"/>
              <a:t>solenoid for </a:t>
            </a:r>
            <a:r>
              <a:rPr lang="en-US" altLang="zh-CN" dirty="0" smtClean="0"/>
              <a:t>IDEA </a:t>
            </a:r>
            <a:r>
              <a:rPr lang="en-US" altLang="zh-CN" dirty="0"/>
              <a:t>detector</a:t>
            </a:r>
            <a:endParaRPr lang="zh-CN" altLang="zh-CN" dirty="0"/>
          </a:p>
          <a:p>
            <a:r>
              <a:rPr lang="en-US" altLang="zh-CN" dirty="0" smtClean="0"/>
              <a:t>HTS </a:t>
            </a:r>
            <a:r>
              <a:rPr lang="en-US" altLang="zh-CN" dirty="0"/>
              <a:t>solenoid for IDEA detector</a:t>
            </a:r>
            <a:endParaRPr lang="zh-CN" altLang="zh-CN" dirty="0"/>
          </a:p>
          <a:p>
            <a:r>
              <a:rPr lang="en-US" altLang="zh-CN" dirty="0" smtClean="0"/>
              <a:t>Dual </a:t>
            </a:r>
            <a:r>
              <a:rPr lang="en-US" altLang="zh-CN" dirty="0"/>
              <a:t>solenoid design</a:t>
            </a:r>
            <a:endParaRPr lang="zh-CN" altLang="zh-CN" dirty="0"/>
          </a:p>
          <a:p>
            <a:endParaRPr lang="en-US" altLang="zh-CN" dirty="0" smtClean="0"/>
          </a:p>
          <a:p>
            <a:r>
              <a:rPr lang="en-US" altLang="zh-CN" dirty="0" smtClean="0"/>
              <a:t>Superconducting </a:t>
            </a:r>
            <a:r>
              <a:rPr lang="en-US" altLang="zh-CN" dirty="0"/>
              <a:t>conductor</a:t>
            </a:r>
            <a:endParaRPr lang="zh-CN" altLang="zh-CN" dirty="0"/>
          </a:p>
          <a:p>
            <a:r>
              <a:rPr lang="en-US" altLang="zh-CN" dirty="0" err="1" smtClean="0"/>
              <a:t>Thermosyphon</a:t>
            </a:r>
            <a:r>
              <a:rPr lang="en-US" altLang="zh-CN" dirty="0" smtClean="0"/>
              <a:t> </a:t>
            </a:r>
            <a:r>
              <a:rPr lang="en-US" altLang="zh-CN" dirty="0"/>
              <a:t>circuit</a:t>
            </a:r>
            <a:endParaRPr lang="zh-CN" altLang="zh-CN" dirty="0"/>
          </a:p>
          <a:p>
            <a:endParaRPr lang="zh-CN" altLang="en-US"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19</a:t>
            </a:fld>
            <a:endParaRPr lang="zh-CN" altLang="en-US"/>
          </a:p>
        </p:txBody>
      </p:sp>
    </p:spTree>
    <p:extLst>
      <p:ext uri="{BB962C8B-B14F-4D97-AF65-F5344CB8AC3E}">
        <p14:creationId xmlns:p14="http://schemas.microsoft.com/office/powerpoint/2010/main" val="2959561953"/>
      </p:ext>
    </p:extLst>
  </p:cSld>
  <p:clrMapOvr>
    <a:masterClrMapping/>
  </p:clrMapOvr>
  <mc:AlternateContent xmlns:mc="http://schemas.openxmlformats.org/markup-compatibility/2006">
    <mc:Choice xmlns:p14="http://schemas.microsoft.com/office/powerpoint/2010/main" Requires="p14">
      <p:transition spd="slow" p14:dur="2000" advTm="736"/>
    </mc:Choice>
    <mc:Fallback>
      <p:transition spd="slow" advTm="73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O</a:t>
            </a:r>
            <a:r>
              <a:rPr lang="en-US" altLang="zh-CN" b="1" dirty="0" smtClean="0"/>
              <a:t>utline</a:t>
            </a:r>
            <a:endParaRPr lang="zh-CN" altLang="en-US" b="1" dirty="0"/>
          </a:p>
        </p:txBody>
      </p:sp>
      <p:sp>
        <p:nvSpPr>
          <p:cNvPr id="3" name="内容占位符 2"/>
          <p:cNvSpPr>
            <a:spLocks noGrp="1"/>
          </p:cNvSpPr>
          <p:nvPr>
            <p:ph idx="1"/>
          </p:nvPr>
        </p:nvSpPr>
        <p:spPr/>
        <p:txBody>
          <a:bodyPr>
            <a:normAutofit/>
          </a:bodyPr>
          <a:lstStyle/>
          <a:p>
            <a:r>
              <a:rPr lang="en-US" altLang="zh-CN" sz="3200" dirty="0" smtClean="0"/>
              <a:t>Introduction</a:t>
            </a:r>
          </a:p>
          <a:p>
            <a:r>
              <a:rPr lang="en-US" altLang="zh-CN" sz="3200" dirty="0"/>
              <a:t>Magnetic field design </a:t>
            </a:r>
            <a:endParaRPr lang="en-US" altLang="zh-CN" sz="3200" dirty="0" smtClean="0"/>
          </a:p>
          <a:p>
            <a:r>
              <a:rPr lang="en-US" altLang="zh-CN" sz="3200" dirty="0"/>
              <a:t>Superconducting </a:t>
            </a:r>
            <a:r>
              <a:rPr lang="en-US" altLang="zh-CN" sz="3200" dirty="0" smtClean="0"/>
              <a:t>coil</a:t>
            </a:r>
          </a:p>
          <a:p>
            <a:r>
              <a:rPr lang="en-US" altLang="zh-CN" sz="3200" dirty="0" smtClean="0"/>
              <a:t>Cryogenic system</a:t>
            </a:r>
          </a:p>
          <a:p>
            <a:r>
              <a:rPr lang="en-US" altLang="zh-CN" sz="3200" dirty="0"/>
              <a:t>Iron yoke</a:t>
            </a:r>
          </a:p>
          <a:p>
            <a:r>
              <a:rPr lang="en-US" altLang="zh-CN" sz="3200" dirty="0"/>
              <a:t>Alternative designs and </a:t>
            </a:r>
            <a:r>
              <a:rPr lang="en-US" altLang="zh-CN" sz="3200" dirty="0" smtClean="0"/>
              <a:t>R&amp;D </a:t>
            </a:r>
          </a:p>
          <a:p>
            <a:r>
              <a:rPr lang="en-US" altLang="zh-CN" sz="3200" dirty="0" smtClean="0"/>
              <a:t>Summary</a:t>
            </a:r>
            <a:endParaRPr lang="zh-CN" altLang="en-US" sz="3200"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2</a:t>
            </a:fld>
            <a:endParaRPr lang="zh-CN" altLang="en-US"/>
          </a:p>
        </p:txBody>
      </p:sp>
    </p:spTree>
    <p:extLst>
      <p:ext uri="{BB962C8B-B14F-4D97-AF65-F5344CB8AC3E}">
        <p14:creationId xmlns:p14="http://schemas.microsoft.com/office/powerpoint/2010/main" val="1360208172"/>
      </p:ext>
    </p:extLst>
  </p:cSld>
  <p:clrMapOvr>
    <a:masterClrMapping/>
  </p:clrMapOvr>
  <mc:AlternateContent xmlns:mc="http://schemas.openxmlformats.org/markup-compatibility/2006">
    <mc:Choice xmlns:p14="http://schemas.microsoft.com/office/powerpoint/2010/main" Requires="p14">
      <p:transition spd="slow" p14:dur="2000" advTm="207"/>
    </mc:Choice>
    <mc:Fallback>
      <p:transition spd="slow" advTm="20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LTS solenoid for IDEA </a:t>
            </a:r>
            <a:r>
              <a:rPr lang="en-US" altLang="zh-CN" b="1" dirty="0" smtClean="0"/>
              <a:t>detector</a:t>
            </a:r>
            <a:endParaRPr lang="zh-CN" altLang="en-US" b="1" dirty="0"/>
          </a:p>
        </p:txBody>
      </p:sp>
      <p:sp>
        <p:nvSpPr>
          <p:cNvPr id="3" name="内容占位符 2"/>
          <p:cNvSpPr>
            <a:spLocks noGrp="1"/>
          </p:cNvSpPr>
          <p:nvPr>
            <p:ph idx="1"/>
          </p:nvPr>
        </p:nvSpPr>
        <p:spPr/>
        <p:txBody>
          <a:bodyPr>
            <a:normAutofit fontScale="92500" lnSpcReduction="10000"/>
          </a:bodyPr>
          <a:lstStyle/>
          <a:p>
            <a:r>
              <a:rPr lang="en-US" altLang="zh-CN" dirty="0"/>
              <a:t>A alternative design for CEPC </a:t>
            </a:r>
            <a:r>
              <a:rPr lang="en-US" altLang="zh-CN" dirty="0" smtClean="0"/>
              <a:t>detector (Ultra-light </a:t>
            </a:r>
            <a:r>
              <a:rPr lang="en-US" altLang="zh-CN" dirty="0"/>
              <a:t>2T/4m bore Detector Solenoid for </a:t>
            </a:r>
            <a:r>
              <a:rPr lang="en-US" altLang="zh-CN" dirty="0" err="1" smtClean="0"/>
              <a:t>FCCee</a:t>
            </a:r>
            <a:r>
              <a:rPr lang="en-US" altLang="zh-CN" dirty="0"/>
              <a:t>)</a:t>
            </a:r>
            <a:endParaRPr lang="en-US" altLang="zh-CN" dirty="0" smtClean="0"/>
          </a:p>
          <a:p>
            <a:r>
              <a:rPr lang="en-US" altLang="zh-CN" dirty="0" smtClean="0"/>
              <a:t>Obvious </a:t>
            </a:r>
            <a:r>
              <a:rPr lang="en-US" altLang="zh-CN" dirty="0"/>
              <a:t>savings when coil is positioned inside:</a:t>
            </a:r>
          </a:p>
          <a:p>
            <a:pPr marL="457200" lvl="1" indent="0">
              <a:buNone/>
            </a:pPr>
            <a:r>
              <a:rPr lang="en-US" altLang="zh-CN" dirty="0" smtClean="0"/>
              <a:t>Factor </a:t>
            </a:r>
            <a:r>
              <a:rPr lang="en-US" altLang="zh-CN" dirty="0"/>
              <a:t>≈ 4.2 in stored energy</a:t>
            </a:r>
          </a:p>
          <a:p>
            <a:pPr marL="457200" lvl="1" indent="0">
              <a:buNone/>
            </a:pPr>
            <a:r>
              <a:rPr lang="en-US" altLang="zh-CN" dirty="0" smtClean="0"/>
              <a:t>Factor </a:t>
            </a:r>
            <a:r>
              <a:rPr lang="en-US" altLang="zh-CN" dirty="0"/>
              <a:t>≈ 2.1 in cost!</a:t>
            </a:r>
          </a:p>
          <a:p>
            <a:r>
              <a:rPr lang="en-US" altLang="zh-CN" dirty="0" smtClean="0"/>
              <a:t>The solenoid design: </a:t>
            </a:r>
          </a:p>
          <a:p>
            <a:pPr marL="457200" lvl="1" indent="0">
              <a:buNone/>
            </a:pPr>
            <a:r>
              <a:rPr lang="en-US" altLang="zh-CN" u="sng" dirty="0" smtClean="0"/>
              <a:t>Self-supporting </a:t>
            </a:r>
            <a:r>
              <a:rPr lang="en-US" altLang="zh-CN" u="sng" dirty="0"/>
              <a:t>single layer coil</a:t>
            </a:r>
          </a:p>
          <a:p>
            <a:r>
              <a:rPr lang="en-US" altLang="zh-CN" dirty="0" smtClean="0">
                <a:solidFill>
                  <a:srgbClr val="000000"/>
                </a:solidFill>
                <a:latin typeface="Calibri" panose="020F0502020204030204" pitchFamily="34" charset="0"/>
              </a:rPr>
              <a:t>Radiation </a:t>
            </a:r>
            <a:r>
              <a:rPr lang="en-US" altLang="zh-CN" dirty="0">
                <a:solidFill>
                  <a:srgbClr val="000000"/>
                </a:solidFill>
                <a:latin typeface="Calibri" panose="020F0502020204030204" pitchFamily="34" charset="0"/>
              </a:rPr>
              <a:t>thickness:</a:t>
            </a:r>
          </a:p>
          <a:p>
            <a:pPr marL="457200" lvl="1" indent="0">
              <a:buNone/>
            </a:pPr>
            <a:r>
              <a:rPr lang="en-US" altLang="zh-CN" dirty="0" smtClean="0">
                <a:solidFill>
                  <a:srgbClr val="000000"/>
                </a:solidFill>
                <a:latin typeface="Calibri" panose="020F0502020204030204" pitchFamily="34" charset="0"/>
              </a:rPr>
              <a:t>Cold </a:t>
            </a:r>
            <a:r>
              <a:rPr lang="en-US" altLang="zh-CN" dirty="0">
                <a:solidFill>
                  <a:srgbClr val="000000"/>
                </a:solidFill>
                <a:latin typeface="Calibri" panose="020F0502020204030204" pitchFamily="34" charset="0"/>
              </a:rPr>
              <a:t>mass: </a:t>
            </a:r>
            <a:r>
              <a:rPr lang="en-US" altLang="zh-CN" i="1" dirty="0">
                <a:solidFill>
                  <a:srgbClr val="000000"/>
                </a:solidFill>
                <a:latin typeface="Calibri" panose="020F0502020204030204" pitchFamily="34" charset="0"/>
              </a:rPr>
              <a:t>X</a:t>
            </a:r>
            <a:r>
              <a:rPr lang="en-US" altLang="zh-CN" sz="1400" dirty="0">
                <a:solidFill>
                  <a:srgbClr val="000000"/>
                </a:solidFill>
                <a:latin typeface="Calibri" panose="020F0502020204030204" pitchFamily="34" charset="0"/>
              </a:rPr>
              <a:t>0</a:t>
            </a:r>
            <a:r>
              <a:rPr lang="en-US" altLang="zh-CN" dirty="0">
                <a:solidFill>
                  <a:srgbClr val="000000"/>
                </a:solidFill>
                <a:latin typeface="Calibri" panose="020F0502020204030204" pitchFamily="34" charset="0"/>
              </a:rPr>
              <a:t>= 0.46, </a:t>
            </a:r>
            <a:r>
              <a:rPr lang="el-GR" altLang="zh-CN" i="1" dirty="0">
                <a:solidFill>
                  <a:srgbClr val="000000"/>
                </a:solidFill>
                <a:latin typeface="Calibri" panose="020F0502020204030204" pitchFamily="34" charset="0"/>
              </a:rPr>
              <a:t>λ</a:t>
            </a:r>
            <a:r>
              <a:rPr lang="el-GR" altLang="zh-CN" dirty="0">
                <a:solidFill>
                  <a:srgbClr val="000000"/>
                </a:solidFill>
                <a:latin typeface="Calibri" panose="020F0502020204030204" pitchFamily="34" charset="0"/>
              </a:rPr>
              <a:t>= 0.09 </a:t>
            </a:r>
            <a:endParaRPr lang="en-US" altLang="zh-CN" dirty="0" smtClean="0">
              <a:solidFill>
                <a:srgbClr val="000000"/>
              </a:solidFill>
              <a:latin typeface="Calibri" panose="020F0502020204030204" pitchFamily="34" charset="0"/>
            </a:endParaRPr>
          </a:p>
          <a:p>
            <a:pPr marL="457200" lvl="1" indent="0">
              <a:buNone/>
            </a:pPr>
            <a:r>
              <a:rPr lang="it-IT" altLang="zh-CN" dirty="0" smtClean="0">
                <a:solidFill>
                  <a:srgbClr val="000000"/>
                </a:solidFill>
                <a:latin typeface="Calibri" panose="020F0502020204030204" pitchFamily="34" charset="0"/>
              </a:rPr>
              <a:t>Cryostat </a:t>
            </a:r>
            <a:r>
              <a:rPr lang="it-IT" altLang="zh-CN" dirty="0">
                <a:solidFill>
                  <a:srgbClr val="000000"/>
                </a:solidFill>
                <a:latin typeface="Calibri" panose="020F0502020204030204" pitchFamily="34" charset="0"/>
              </a:rPr>
              <a:t>(25 mm Al): </a:t>
            </a:r>
            <a:r>
              <a:rPr lang="it-IT" altLang="zh-CN" i="1" dirty="0">
                <a:solidFill>
                  <a:srgbClr val="000000"/>
                </a:solidFill>
                <a:latin typeface="Calibri" panose="020F0502020204030204" pitchFamily="34" charset="0"/>
              </a:rPr>
              <a:t>X</a:t>
            </a:r>
            <a:r>
              <a:rPr lang="it-IT" altLang="zh-CN" sz="1400" dirty="0">
                <a:solidFill>
                  <a:srgbClr val="000000"/>
                </a:solidFill>
                <a:latin typeface="Calibri" panose="020F0502020204030204" pitchFamily="34" charset="0"/>
              </a:rPr>
              <a:t>0</a:t>
            </a:r>
            <a:r>
              <a:rPr lang="it-IT" altLang="zh-CN" dirty="0">
                <a:solidFill>
                  <a:srgbClr val="000000"/>
                </a:solidFill>
                <a:latin typeface="Calibri" panose="020F0502020204030204" pitchFamily="34" charset="0"/>
              </a:rPr>
              <a:t>= 0.28, </a:t>
            </a:r>
            <a:r>
              <a:rPr lang="it-IT" altLang="zh-CN" i="1" dirty="0">
                <a:solidFill>
                  <a:srgbClr val="000000"/>
                </a:solidFill>
                <a:latin typeface="Calibri" panose="020F0502020204030204" pitchFamily="34" charset="0"/>
              </a:rPr>
              <a:t>λ</a:t>
            </a:r>
            <a:r>
              <a:rPr lang="it-IT" altLang="zh-CN" dirty="0">
                <a:solidFill>
                  <a:srgbClr val="000000"/>
                </a:solidFill>
                <a:latin typeface="Calibri" panose="020F0502020204030204" pitchFamily="34" charset="0"/>
              </a:rPr>
              <a:t>= </a:t>
            </a:r>
            <a:r>
              <a:rPr lang="it-IT" altLang="zh-CN" dirty="0" smtClean="0">
                <a:solidFill>
                  <a:srgbClr val="000000"/>
                </a:solidFill>
                <a:latin typeface="Calibri" panose="020F0502020204030204" pitchFamily="34" charset="0"/>
              </a:rPr>
              <a:t>0.07</a:t>
            </a:r>
          </a:p>
          <a:p>
            <a:pPr marL="457200" lvl="1" indent="0">
              <a:buNone/>
            </a:pPr>
            <a:r>
              <a:rPr lang="en-US" altLang="zh-CN" u="sng" dirty="0" smtClean="0">
                <a:solidFill>
                  <a:srgbClr val="000000"/>
                </a:solidFill>
                <a:latin typeface="Calibri" panose="020F0502020204030204" pitchFamily="34" charset="0"/>
              </a:rPr>
              <a:t>a </a:t>
            </a:r>
            <a:r>
              <a:rPr lang="en-US" altLang="zh-CN" u="sng" dirty="0">
                <a:solidFill>
                  <a:srgbClr val="000000"/>
                </a:solidFill>
                <a:latin typeface="Calibri" panose="020F0502020204030204" pitchFamily="34" charset="0"/>
              </a:rPr>
              <a:t>total </a:t>
            </a:r>
            <a:r>
              <a:rPr lang="en-US" altLang="zh-CN" i="1" u="sng" dirty="0">
                <a:solidFill>
                  <a:srgbClr val="000000"/>
                </a:solidFill>
                <a:latin typeface="Calibri" panose="020F0502020204030204" pitchFamily="34" charset="0"/>
              </a:rPr>
              <a:t>X</a:t>
            </a:r>
            <a:r>
              <a:rPr lang="en-US" altLang="zh-CN" sz="1600" u="sng" dirty="0">
                <a:solidFill>
                  <a:srgbClr val="000000"/>
                </a:solidFill>
                <a:latin typeface="Calibri" panose="020F0502020204030204" pitchFamily="34" charset="0"/>
              </a:rPr>
              <a:t>0</a:t>
            </a:r>
            <a:r>
              <a:rPr lang="en-US" altLang="zh-CN" u="sng" dirty="0">
                <a:solidFill>
                  <a:srgbClr val="000000"/>
                </a:solidFill>
                <a:latin typeface="Calibri" panose="020F0502020204030204" pitchFamily="34" charset="0"/>
              </a:rPr>
              <a:t>= 0.74 &lt; 1(at </a:t>
            </a:r>
            <a:r>
              <a:rPr lang="en-US" altLang="zh-CN" i="1" u="sng" dirty="0">
                <a:solidFill>
                  <a:srgbClr val="000000"/>
                </a:solidFill>
                <a:latin typeface="Calibri" panose="020F0502020204030204" pitchFamily="34" charset="0"/>
              </a:rPr>
              <a:t>η</a:t>
            </a:r>
            <a:r>
              <a:rPr lang="en-US" altLang="zh-CN" u="sng" dirty="0">
                <a:solidFill>
                  <a:srgbClr val="000000"/>
                </a:solidFill>
                <a:latin typeface="Calibri" panose="020F0502020204030204" pitchFamily="34" charset="0"/>
              </a:rPr>
              <a:t>= 0)</a:t>
            </a:r>
            <a:endParaRPr lang="zh-CN" altLang="en-US" u="sng" dirty="0"/>
          </a:p>
          <a:p>
            <a:pPr marL="457200" lvl="1" indent="0">
              <a:buNone/>
            </a:pPr>
            <a:endParaRPr lang="it-IT" altLang="zh-CN" dirty="0">
              <a:solidFill>
                <a:srgbClr val="000000"/>
              </a:solidFill>
              <a:latin typeface="Calibri" panose="020F0502020204030204" pitchFamily="34" charset="0"/>
            </a:endParaRPr>
          </a:p>
          <a:p>
            <a:endParaRPr lang="en-US" altLang="zh-CN"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20</a:t>
            </a:fld>
            <a:endParaRPr lang="zh-CN" altLang="en-US"/>
          </a:p>
        </p:txBody>
      </p:sp>
      <p:sp>
        <p:nvSpPr>
          <p:cNvPr id="6" name="矩形 5"/>
          <p:cNvSpPr/>
          <p:nvPr/>
        </p:nvSpPr>
        <p:spPr>
          <a:xfrm>
            <a:off x="838200" y="6164263"/>
            <a:ext cx="7315200" cy="276999"/>
          </a:xfrm>
          <a:prstGeom prst="rect">
            <a:avLst/>
          </a:prstGeom>
        </p:spPr>
        <p:txBody>
          <a:bodyPr wrap="square">
            <a:spAutoFit/>
          </a:bodyPr>
          <a:lstStyle/>
          <a:p>
            <a:r>
              <a:rPr lang="en-US" altLang="zh-CN" sz="1200" dirty="0" smtClean="0"/>
              <a:t> </a:t>
            </a:r>
            <a:r>
              <a:rPr lang="en-US" altLang="zh-CN" sz="1200" dirty="0"/>
              <a:t>Herman ten Kate</a:t>
            </a:r>
            <a:r>
              <a:rPr lang="en-US" altLang="zh-CN" sz="1200" dirty="0" smtClean="0"/>
              <a:t>,  </a:t>
            </a:r>
            <a:r>
              <a:rPr lang="en-US" altLang="zh-CN" sz="1200" dirty="0"/>
              <a:t>FCC Annual meeting Amsterdam, April 9-14, 2018</a:t>
            </a:r>
            <a:endParaRPr lang="zh-CN" altLang="en-US" sz="1200" dirty="0"/>
          </a:p>
        </p:txBody>
      </p:sp>
      <p:pic>
        <p:nvPicPr>
          <p:cNvPr id="8" name="图片 7"/>
          <p:cNvPicPr>
            <a:picLocks noChangeAspect="1"/>
          </p:cNvPicPr>
          <p:nvPr/>
        </p:nvPicPr>
        <p:blipFill>
          <a:blip r:embed="rId3"/>
          <a:stretch>
            <a:fillRect/>
          </a:stretch>
        </p:blipFill>
        <p:spPr>
          <a:xfrm>
            <a:off x="6096000" y="2984547"/>
            <a:ext cx="5461000" cy="3192416"/>
          </a:xfrm>
          <a:prstGeom prst="rect">
            <a:avLst/>
          </a:prstGeom>
        </p:spPr>
      </p:pic>
    </p:spTree>
    <p:extLst>
      <p:ext uri="{BB962C8B-B14F-4D97-AF65-F5344CB8AC3E}">
        <p14:creationId xmlns:p14="http://schemas.microsoft.com/office/powerpoint/2010/main" val="1831993516"/>
      </p:ext>
    </p:extLst>
  </p:cSld>
  <p:clrMapOvr>
    <a:masterClrMapping/>
  </p:clrMapOvr>
  <mc:AlternateContent xmlns:mc="http://schemas.openxmlformats.org/markup-compatibility/2006">
    <mc:Choice xmlns:p14="http://schemas.microsoft.com/office/powerpoint/2010/main" Requires="p14">
      <p:transition spd="slow" p14:dur="2000" advTm="552"/>
    </mc:Choice>
    <mc:Fallback>
      <p:transition spd="slow" advTm="55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LTS solenoid for IDEA </a:t>
            </a:r>
            <a:r>
              <a:rPr lang="en-US" altLang="zh-CN" b="1" dirty="0" smtClean="0"/>
              <a:t>detector – LTS cable</a:t>
            </a:r>
            <a:endParaRPr lang="zh-CN" altLang="en-US" b="1" dirty="0"/>
          </a:p>
        </p:txBody>
      </p:sp>
      <p:sp>
        <p:nvSpPr>
          <p:cNvPr id="3" name="内容占位符 2"/>
          <p:cNvSpPr>
            <a:spLocks noGrp="1"/>
          </p:cNvSpPr>
          <p:nvPr>
            <p:ph idx="1"/>
          </p:nvPr>
        </p:nvSpPr>
        <p:spPr/>
        <p:txBody>
          <a:bodyPr>
            <a:normAutofit/>
          </a:bodyPr>
          <a:lstStyle/>
          <a:p>
            <a:r>
              <a:rPr lang="en-US" altLang="zh-CN" dirty="0" smtClean="0"/>
              <a:t>Requirements</a:t>
            </a:r>
            <a:r>
              <a:rPr lang="en-US" altLang="zh-CN" dirty="0"/>
              <a:t>:</a:t>
            </a:r>
          </a:p>
          <a:p>
            <a:r>
              <a:rPr lang="en-US" altLang="zh-CN" dirty="0" smtClean="0"/>
              <a:t>2T </a:t>
            </a:r>
            <a:r>
              <a:rPr lang="en-US" altLang="zh-CN" dirty="0"/>
              <a:t>in thin </a:t>
            </a:r>
            <a:r>
              <a:rPr lang="en-US" altLang="zh-CN" dirty="0" smtClean="0"/>
              <a:t>solenoid </a:t>
            </a:r>
            <a:r>
              <a:rPr lang="en-US" altLang="zh-CN" dirty="0"/>
              <a:t>with radiation length </a:t>
            </a:r>
            <a:r>
              <a:rPr lang="en-US" altLang="zh-CN" i="1" dirty="0" smtClean="0"/>
              <a:t>X</a:t>
            </a:r>
            <a:r>
              <a:rPr lang="en-US" altLang="zh-CN" baseline="-25000" dirty="0" smtClean="0"/>
              <a:t>0</a:t>
            </a:r>
            <a:r>
              <a:rPr lang="en-US" altLang="zh-CN" dirty="0" smtClean="0"/>
              <a:t>&lt;1 </a:t>
            </a:r>
            <a:r>
              <a:rPr lang="en-US" altLang="zh-CN" dirty="0"/>
              <a:t>in radial </a:t>
            </a:r>
            <a:r>
              <a:rPr lang="en-US" altLang="zh-CN" dirty="0" smtClean="0"/>
              <a:t>direction</a:t>
            </a:r>
            <a:endParaRPr lang="en-US" altLang="zh-CN" dirty="0"/>
          </a:p>
          <a:p>
            <a:r>
              <a:rPr lang="en-US" altLang="zh-CN" dirty="0" smtClean="0"/>
              <a:t>Radial </a:t>
            </a:r>
            <a:r>
              <a:rPr lang="en-US" altLang="zh-CN" dirty="0"/>
              <a:t>envelope &lt;300 mm</a:t>
            </a:r>
          </a:p>
          <a:p>
            <a:r>
              <a:rPr lang="en-US" altLang="zh-CN" dirty="0" smtClean="0"/>
              <a:t>Magnetized </a:t>
            </a:r>
            <a:r>
              <a:rPr lang="en-US" altLang="zh-CN" dirty="0"/>
              <a:t>iron for </a:t>
            </a:r>
            <a:r>
              <a:rPr lang="en-US" altLang="zh-CN" dirty="0" err="1"/>
              <a:t>muon</a:t>
            </a:r>
            <a:r>
              <a:rPr lang="en-US" altLang="zh-CN" dirty="0"/>
              <a:t> </a:t>
            </a:r>
            <a:r>
              <a:rPr lang="en-US" altLang="zh-CN" dirty="0" smtClean="0"/>
              <a:t>detection</a:t>
            </a:r>
          </a:p>
          <a:p>
            <a:r>
              <a:rPr lang="en-US" altLang="zh-CN" dirty="0" smtClean="0"/>
              <a:t>R&amp;D</a:t>
            </a:r>
            <a:endParaRPr lang="en-US" altLang="zh-CN" dirty="0" smtClean="0"/>
          </a:p>
          <a:p>
            <a:r>
              <a:rPr lang="en-US" altLang="zh-CN" dirty="0" smtClean="0"/>
              <a:t>Self-supporting </a:t>
            </a:r>
            <a:r>
              <a:rPr lang="en-US" altLang="zh-CN" dirty="0"/>
              <a:t>single layer </a:t>
            </a:r>
            <a:r>
              <a:rPr lang="en-US" altLang="zh-CN" dirty="0" smtClean="0"/>
              <a:t>coil</a:t>
            </a:r>
          </a:p>
          <a:p>
            <a:r>
              <a:rPr lang="en-US" altLang="zh-CN" dirty="0"/>
              <a:t>Up to 20% additional reduction in the overall thickness may be achieved with more R&amp;D and engineering</a:t>
            </a:r>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21</a:t>
            </a:fld>
            <a:endParaRPr lang="zh-CN" altLang="en-US"/>
          </a:p>
        </p:txBody>
      </p:sp>
      <p:sp>
        <p:nvSpPr>
          <p:cNvPr id="6" name="矩形 5"/>
          <p:cNvSpPr/>
          <p:nvPr/>
        </p:nvSpPr>
        <p:spPr>
          <a:xfrm>
            <a:off x="838200" y="5884575"/>
            <a:ext cx="6924532" cy="584775"/>
          </a:xfrm>
          <a:prstGeom prst="rect">
            <a:avLst/>
          </a:prstGeom>
        </p:spPr>
        <p:txBody>
          <a:bodyPr wrap="square">
            <a:spAutoFit/>
          </a:bodyPr>
          <a:lstStyle/>
          <a:p>
            <a:r>
              <a:rPr lang="en-US" altLang="zh-CN" sz="1600" dirty="0" smtClean="0"/>
              <a:t>M</a:t>
            </a:r>
            <a:r>
              <a:rPr lang="en-US" altLang="zh-CN" sz="1600" dirty="0"/>
              <a:t>. </a:t>
            </a:r>
            <a:r>
              <a:rPr lang="en-US" altLang="zh-CN" sz="1600" dirty="0" err="1"/>
              <a:t>Caccia</a:t>
            </a:r>
            <a:r>
              <a:rPr lang="en-US" altLang="zh-CN" sz="1600" dirty="0"/>
              <a:t>, An International Detector for Electron-Positron Accelerator (IDEA), Workshop on Circular Electron-Positron Colliders, Roma, May 24-26th, 2018.</a:t>
            </a:r>
            <a:endParaRPr lang="zh-CN" altLang="en-US" sz="1600" dirty="0"/>
          </a:p>
        </p:txBody>
      </p:sp>
    </p:spTree>
    <p:extLst>
      <p:ext uri="{BB962C8B-B14F-4D97-AF65-F5344CB8AC3E}">
        <p14:creationId xmlns:p14="http://schemas.microsoft.com/office/powerpoint/2010/main" val="3008761694"/>
      </p:ext>
    </p:extLst>
  </p:cSld>
  <p:clrMapOvr>
    <a:masterClrMapping/>
  </p:clrMapOvr>
  <mc:AlternateContent xmlns:mc="http://schemas.openxmlformats.org/markup-compatibility/2006">
    <mc:Choice xmlns:p14="http://schemas.microsoft.com/office/powerpoint/2010/main" Requires="p14">
      <p:transition spd="slow" p14:dur="2000" advTm="296"/>
    </mc:Choice>
    <mc:Fallback>
      <p:transition spd="slow" advTm="29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HTS solenoid for IDEA </a:t>
            </a:r>
            <a:r>
              <a:rPr lang="en-US" altLang="zh-CN" b="1" dirty="0" smtClean="0"/>
              <a:t>detector</a:t>
            </a:r>
            <a:endParaRPr lang="zh-CN" altLang="en-US" b="1"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22</a:t>
            </a:fld>
            <a:endParaRPr lang="zh-CN" altLang="en-US"/>
          </a:p>
        </p:txBody>
      </p:sp>
      <p:pic>
        <p:nvPicPr>
          <p:cNvPr id="6" name="图片 5" descr="E:\青年科学基金项目\YBCO产品\上海超导YBCO\上海超导YBCO.jpg"/>
          <p:cNvPicPr/>
          <p:nvPr/>
        </p:nvPicPr>
        <p:blipFill>
          <a:blip r:embed="rId4">
            <a:extLst>
              <a:ext uri="{28A0092B-C50C-407E-A947-70E740481C1C}">
                <a14:useLocalDpi xmlns:a14="http://schemas.microsoft.com/office/drawing/2010/main" val="0"/>
              </a:ext>
            </a:extLst>
          </a:blip>
          <a:srcRect/>
          <a:stretch>
            <a:fillRect/>
          </a:stretch>
        </p:blipFill>
        <p:spPr bwMode="auto">
          <a:xfrm>
            <a:off x="1039177" y="2003058"/>
            <a:ext cx="5458777" cy="1119187"/>
          </a:xfrm>
          <a:prstGeom prst="rect">
            <a:avLst/>
          </a:prstGeom>
          <a:noFill/>
          <a:ln>
            <a:noFill/>
          </a:ln>
        </p:spPr>
      </p:pic>
      <p:pic>
        <p:nvPicPr>
          <p:cNvPr id="7" name="图片 6"/>
          <p:cNvPicPr/>
          <p:nvPr/>
        </p:nvPicPr>
        <p:blipFill>
          <a:blip r:embed="rId5"/>
          <a:stretch>
            <a:fillRect/>
          </a:stretch>
        </p:blipFill>
        <p:spPr>
          <a:xfrm>
            <a:off x="1789271" y="3770600"/>
            <a:ext cx="2630329" cy="1317079"/>
          </a:xfrm>
          <a:prstGeom prst="rect">
            <a:avLst/>
          </a:prstGeom>
        </p:spPr>
      </p:pic>
      <p:graphicFrame>
        <p:nvGraphicFramePr>
          <p:cNvPr id="9" name="表格 8"/>
          <p:cNvGraphicFramePr>
            <a:graphicFrameLocks noGrp="1"/>
          </p:cNvGraphicFramePr>
          <p:nvPr>
            <p:extLst>
              <p:ext uri="{D42A27DB-BD31-4B8C-83A1-F6EECF244321}">
                <p14:modId xmlns:p14="http://schemas.microsoft.com/office/powerpoint/2010/main" val="2345984395"/>
              </p:ext>
            </p:extLst>
          </p:nvPr>
        </p:nvGraphicFramePr>
        <p:xfrm>
          <a:off x="5852161" y="3918663"/>
          <a:ext cx="5690236" cy="2480310"/>
        </p:xfrm>
        <a:graphic>
          <a:graphicData uri="http://schemas.openxmlformats.org/drawingml/2006/table">
            <a:tbl>
              <a:tblPr firstRow="1" firstCol="1" bandRow="1">
                <a:tableStyleId>{5C22544A-7EE6-4342-B048-85BDC9FD1C3A}</a:tableStyleId>
              </a:tblPr>
              <a:tblGrid>
                <a:gridCol w="1630679"/>
                <a:gridCol w="928623"/>
                <a:gridCol w="852432"/>
                <a:gridCol w="1139251"/>
                <a:gridCol w="1139251"/>
              </a:tblGrid>
              <a:tr h="209550">
                <a:tc rowSpan="2">
                  <a:txBody>
                    <a:bodyPr/>
                    <a:lstStyle/>
                    <a:p>
                      <a:pPr algn="l">
                        <a:spcAft>
                          <a:spcPts val="0"/>
                        </a:spcAft>
                      </a:pPr>
                      <a:r>
                        <a:rPr lang="en-US" sz="1200" kern="0" dirty="0">
                          <a:effectLst/>
                          <a:latin typeface="+mn-lt"/>
                        </a:rPr>
                        <a:t>Material</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Thickness</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gridSpan="2">
                  <a:txBody>
                    <a:bodyPr/>
                    <a:lstStyle/>
                    <a:p>
                      <a:pPr algn="l">
                        <a:spcAft>
                          <a:spcPts val="0"/>
                        </a:spcAft>
                      </a:pPr>
                      <a:r>
                        <a:rPr lang="en-US" sz="1200" kern="0">
                          <a:effectLst/>
                          <a:latin typeface="+mn-lt"/>
                        </a:rPr>
                        <a:t>Radiation thickness</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hMerge="1">
                  <a:txBody>
                    <a:bodyPr/>
                    <a:lstStyle/>
                    <a:p>
                      <a:endParaRPr lang="zh-CN" altLang="en-US"/>
                    </a:p>
                  </a:txBody>
                  <a:tcPr/>
                </a:tc>
                <a:tc>
                  <a:txBody>
                    <a:bodyPr/>
                    <a:lstStyle/>
                    <a:p>
                      <a:pPr algn="l">
                        <a:spcAft>
                          <a:spcPts val="0"/>
                        </a:spcAft>
                      </a:pPr>
                      <a:r>
                        <a:rPr lang="en-US" sz="1200" kern="0">
                          <a:effectLst/>
                          <a:latin typeface="+mn-lt"/>
                        </a:rPr>
                        <a:t>Material</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09550">
                <a:tc vMerge="1">
                  <a:txBody>
                    <a:bodyPr/>
                    <a:lstStyle/>
                    <a:p>
                      <a:endParaRPr lang="zh-CN" altLang="en-US"/>
                    </a:p>
                  </a:txBody>
                  <a:tcPr/>
                </a:tc>
                <a:tc>
                  <a:txBody>
                    <a:bodyPr/>
                    <a:lstStyle/>
                    <a:p>
                      <a:pPr algn="l">
                        <a:spcAft>
                          <a:spcPts val="0"/>
                        </a:spcAft>
                      </a:pPr>
                      <a:r>
                        <a:rPr lang="en-US" sz="1200" kern="0">
                          <a:effectLst/>
                          <a:latin typeface="+mn-lt"/>
                        </a:rPr>
                        <a:t>X, mm</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X</a:t>
                      </a:r>
                      <a:r>
                        <a:rPr lang="en-US" sz="1200" kern="0" baseline="-25000">
                          <a:effectLst/>
                          <a:latin typeface="+mn-lt"/>
                        </a:rPr>
                        <a:t>0</a:t>
                      </a:r>
                      <a:r>
                        <a:rPr lang="en-US" sz="1200" kern="0">
                          <a:effectLst/>
                          <a:latin typeface="+mn-lt"/>
                        </a:rPr>
                        <a:t>, mm</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X/X</a:t>
                      </a:r>
                      <a:r>
                        <a:rPr lang="en-US" sz="1200" kern="0" baseline="-25000">
                          <a:effectLst/>
                          <a:latin typeface="+mn-lt"/>
                        </a:rPr>
                        <a:t>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dirty="0">
                          <a:effectLst/>
                          <a:latin typeface="+mn-lt"/>
                        </a:rPr>
                        <a:t>Ratio</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tc>
              </a:tr>
              <a:tr h="228600">
                <a:tc>
                  <a:txBody>
                    <a:bodyPr/>
                    <a:lstStyle/>
                    <a:p>
                      <a:pPr algn="l">
                        <a:spcAft>
                          <a:spcPts val="0"/>
                        </a:spcAft>
                      </a:pPr>
                      <a:r>
                        <a:rPr lang="en-US" sz="1200" kern="0">
                          <a:effectLst/>
                          <a:latin typeface="+mn-lt"/>
                        </a:rPr>
                        <a:t>Cu</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0.35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14.36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0.0244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12.26%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28600">
                <a:tc>
                  <a:txBody>
                    <a:bodyPr/>
                    <a:lstStyle/>
                    <a:p>
                      <a:pPr algn="l">
                        <a:spcAft>
                          <a:spcPts val="0"/>
                        </a:spcAft>
                      </a:pPr>
                      <a:r>
                        <a:rPr lang="en-US" sz="1200" kern="0">
                          <a:effectLst/>
                          <a:latin typeface="+mn-lt"/>
                        </a:rPr>
                        <a:t>Fe</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1.75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17.57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0.0996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50.09%</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19075">
                <a:tc>
                  <a:txBody>
                    <a:bodyPr/>
                    <a:lstStyle/>
                    <a:p>
                      <a:pPr algn="l">
                        <a:spcAft>
                          <a:spcPts val="0"/>
                        </a:spcAft>
                      </a:pPr>
                      <a:r>
                        <a:rPr lang="en-US" sz="1200" kern="0">
                          <a:effectLst/>
                          <a:latin typeface="+mn-lt"/>
                        </a:rPr>
                        <a:t>Ag</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8.543</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0.0082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4.12%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19075">
                <a:tc>
                  <a:txBody>
                    <a:bodyPr/>
                    <a:lstStyle/>
                    <a:p>
                      <a:pPr algn="l">
                        <a:spcAft>
                          <a:spcPts val="0"/>
                        </a:spcAft>
                      </a:pPr>
                      <a:r>
                        <a:rPr lang="en-US" sz="1200" kern="0" dirty="0">
                          <a:effectLst/>
                          <a:latin typeface="+mn-lt"/>
                        </a:rPr>
                        <a:t>YBa2Cu3O7</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20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0.0035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1.76%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190500">
                <a:tc>
                  <a:txBody>
                    <a:bodyPr/>
                    <a:lstStyle/>
                    <a:p>
                      <a:pPr algn="l">
                        <a:spcAft>
                          <a:spcPts val="0"/>
                        </a:spcAft>
                      </a:pPr>
                      <a:r>
                        <a:rPr lang="en-US" sz="1200" kern="0">
                          <a:effectLst/>
                          <a:latin typeface="+mn-lt"/>
                        </a:rPr>
                        <a:t>MgO</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0.00000035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78.28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19075">
                <a:tc>
                  <a:txBody>
                    <a:bodyPr/>
                    <a:lstStyle/>
                    <a:p>
                      <a:pPr algn="l">
                        <a:spcAft>
                          <a:spcPts val="0"/>
                        </a:spcAft>
                      </a:pPr>
                      <a:r>
                        <a:rPr lang="en-US" sz="1200" kern="0">
                          <a:effectLst/>
                          <a:latin typeface="+mn-lt"/>
                        </a:rPr>
                        <a:t>Al2O3</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0.0000028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70.38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200025">
                <a:tc>
                  <a:txBody>
                    <a:bodyPr/>
                    <a:lstStyle/>
                    <a:p>
                      <a:pPr algn="l">
                        <a:spcAft>
                          <a:spcPts val="0"/>
                        </a:spcAft>
                      </a:pPr>
                      <a:r>
                        <a:rPr lang="en-US" sz="1200" kern="0">
                          <a:effectLst/>
                          <a:latin typeface="+mn-lt"/>
                        </a:rPr>
                        <a:t>CeO2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0.0000105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16.54</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180975">
                <a:tc>
                  <a:txBody>
                    <a:bodyPr/>
                    <a:lstStyle/>
                    <a:p>
                      <a:pPr algn="l">
                        <a:spcAft>
                          <a:spcPts val="0"/>
                        </a:spcAft>
                      </a:pPr>
                      <a:r>
                        <a:rPr lang="en-US" sz="1200" kern="0">
                          <a:effectLst/>
                          <a:latin typeface="+mn-lt"/>
                        </a:rPr>
                        <a:t>Support cylinder, Al</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88.97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0.0562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28.26%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180975">
                <a:tc>
                  <a:txBody>
                    <a:bodyPr/>
                    <a:lstStyle/>
                    <a:p>
                      <a:pPr algn="l">
                        <a:spcAft>
                          <a:spcPts val="0"/>
                        </a:spcAft>
                      </a:pPr>
                      <a:r>
                        <a:rPr lang="en-US" sz="1200" kern="0">
                          <a:effectLst/>
                          <a:latin typeface="+mn-lt"/>
                        </a:rPr>
                        <a:t>Glass/polyimide/epoxy</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286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0.0070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3.52%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r>
              <a:tr h="190500">
                <a:tc>
                  <a:txBody>
                    <a:bodyPr/>
                    <a:lstStyle/>
                    <a:p>
                      <a:pPr algn="l">
                        <a:spcAft>
                          <a:spcPts val="0"/>
                        </a:spcAft>
                      </a:pPr>
                      <a:r>
                        <a:rPr lang="en-US" sz="1200" kern="0">
                          <a:effectLst/>
                          <a:latin typeface="+mn-lt"/>
                        </a:rPr>
                        <a:t>Total, X</a:t>
                      </a:r>
                      <a:r>
                        <a:rPr lang="en-US" sz="1200" kern="0" baseline="-25000">
                          <a:effectLst/>
                          <a:latin typeface="+mn-lt"/>
                        </a:rPr>
                        <a:t>tot</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zh-CN" sz="1200" kern="0">
                          <a:effectLst/>
                          <a:latin typeface="+mn-lt"/>
                        </a:rPr>
                        <a:t>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zh-CN" sz="1200" kern="0">
                          <a:effectLst/>
                          <a:latin typeface="+mn-lt"/>
                        </a:rPr>
                        <a:t>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a:effectLst/>
                          <a:latin typeface="+mn-lt"/>
                        </a:rPr>
                        <a:t>0.1989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tc>
                <a:tc>
                  <a:txBody>
                    <a:bodyPr/>
                    <a:lstStyle/>
                    <a:p>
                      <a:pPr algn="l">
                        <a:spcAft>
                          <a:spcPts val="0"/>
                        </a:spcAft>
                      </a:pPr>
                      <a:r>
                        <a:rPr lang="en-US" sz="1200" kern="0" dirty="0">
                          <a:effectLst/>
                          <a:latin typeface="+mn-lt"/>
                        </a:rPr>
                        <a:t>100%</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tc>
              </a:tr>
            </a:tbl>
          </a:graphicData>
        </a:graphic>
      </p:graphicFrame>
      <p:sp>
        <p:nvSpPr>
          <p:cNvPr id="10" name="内容占位符 9"/>
          <p:cNvSpPr>
            <a:spLocks noGrp="1"/>
          </p:cNvSpPr>
          <p:nvPr>
            <p:ph idx="1"/>
          </p:nvPr>
        </p:nvSpPr>
        <p:spPr>
          <a:xfrm>
            <a:off x="1039177" y="1614488"/>
            <a:ext cx="5257800" cy="4351338"/>
          </a:xfrm>
        </p:spPr>
        <p:txBody>
          <a:bodyPr>
            <a:normAutofit/>
          </a:bodyPr>
          <a:lstStyle/>
          <a:p>
            <a:r>
              <a:rPr lang="en-US" altLang="zh-CN" sz="2400" dirty="0"/>
              <a:t>YBCO stacked-tape cable</a:t>
            </a:r>
            <a:endParaRPr lang="zh-CN" altLang="en-US" sz="2400" dirty="0"/>
          </a:p>
        </p:txBody>
      </p:sp>
      <p:graphicFrame>
        <p:nvGraphicFramePr>
          <p:cNvPr id="11" name="内容占位符 7"/>
          <p:cNvGraphicFramePr>
            <a:graphicFrameLocks/>
          </p:cNvGraphicFramePr>
          <p:nvPr>
            <p:extLst>
              <p:ext uri="{D42A27DB-BD31-4B8C-83A1-F6EECF244321}">
                <p14:modId xmlns:p14="http://schemas.microsoft.com/office/powerpoint/2010/main" val="3890248086"/>
              </p:ext>
            </p:extLst>
          </p:nvPr>
        </p:nvGraphicFramePr>
        <p:xfrm>
          <a:off x="6497954" y="1614488"/>
          <a:ext cx="5044441" cy="2194638"/>
        </p:xfrm>
        <a:graphic>
          <a:graphicData uri="http://schemas.openxmlformats.org/drawingml/2006/table">
            <a:tbl>
              <a:tblPr firstRow="1" firstCol="1" bandRow="1">
                <a:tableStyleId>{5C22544A-7EE6-4342-B048-85BDC9FD1C3A}</a:tableStyleId>
              </a:tblPr>
              <a:tblGrid>
                <a:gridCol w="969646"/>
                <a:gridCol w="944880"/>
                <a:gridCol w="830557"/>
                <a:gridCol w="1149679"/>
                <a:gridCol w="1149679"/>
              </a:tblGrid>
              <a:tr h="213072">
                <a:tc rowSpan="2">
                  <a:txBody>
                    <a:bodyPr/>
                    <a:lstStyle/>
                    <a:p>
                      <a:pPr algn="l">
                        <a:spcAft>
                          <a:spcPts val="0"/>
                        </a:spcAft>
                      </a:pPr>
                      <a:r>
                        <a:rPr lang="en-US" sz="1200" kern="0" dirty="0">
                          <a:effectLst/>
                          <a:latin typeface="+mn-lt"/>
                        </a:rPr>
                        <a:t>Material</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Thickness</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gridSpan="2">
                  <a:txBody>
                    <a:bodyPr/>
                    <a:lstStyle/>
                    <a:p>
                      <a:pPr algn="l">
                        <a:spcAft>
                          <a:spcPts val="0"/>
                        </a:spcAft>
                      </a:pPr>
                      <a:r>
                        <a:rPr lang="en-US" sz="1200" kern="0" dirty="0">
                          <a:effectLst/>
                          <a:latin typeface="+mn-lt"/>
                        </a:rPr>
                        <a:t>Radiation thickness</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l">
                        <a:spcAft>
                          <a:spcPts val="0"/>
                        </a:spcAft>
                      </a:pPr>
                      <a:r>
                        <a:rPr lang="en-US" sz="1200" kern="0">
                          <a:effectLst/>
                          <a:latin typeface="+mn-lt"/>
                        </a:rPr>
                        <a:t>Material</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02418">
                <a:tc vMerge="1">
                  <a:txBody>
                    <a:bodyPr/>
                    <a:lstStyle/>
                    <a:p>
                      <a:endParaRPr lang="zh-CN" altLang="en-US"/>
                    </a:p>
                  </a:txBody>
                  <a:tcPr/>
                </a:tc>
                <a:tc>
                  <a:txBody>
                    <a:bodyPr/>
                    <a:lstStyle/>
                    <a:p>
                      <a:pPr algn="l">
                        <a:spcAft>
                          <a:spcPts val="0"/>
                        </a:spcAft>
                      </a:pPr>
                      <a:r>
                        <a:rPr lang="en-US" sz="1200" kern="0">
                          <a:effectLst/>
                          <a:latin typeface="+mn-lt"/>
                        </a:rPr>
                        <a:t>X, mm</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X</a:t>
                      </a:r>
                      <a:r>
                        <a:rPr lang="en-US" sz="1200" kern="0" baseline="-25000">
                          <a:effectLst/>
                          <a:latin typeface="+mn-lt"/>
                        </a:rPr>
                        <a:t>0</a:t>
                      </a:r>
                      <a:r>
                        <a:rPr lang="en-US" sz="1200" kern="0">
                          <a:effectLst/>
                          <a:latin typeface="+mn-lt"/>
                        </a:rPr>
                        <a:t>, mm</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X/X</a:t>
                      </a:r>
                      <a:r>
                        <a:rPr lang="en-US" sz="1200" kern="0" baseline="-25000">
                          <a:effectLst/>
                          <a:latin typeface="+mn-lt"/>
                        </a:rPr>
                        <a:t>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Ratio</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34379">
                <a:tc>
                  <a:txBody>
                    <a:bodyPr/>
                    <a:lstStyle/>
                    <a:p>
                      <a:pPr algn="l">
                        <a:spcAft>
                          <a:spcPts val="0"/>
                        </a:spcAft>
                      </a:pPr>
                      <a:r>
                        <a:rPr lang="en-US" sz="1200" kern="0">
                          <a:effectLst/>
                          <a:latin typeface="+mn-lt"/>
                        </a:rPr>
                        <a:t>Cu</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0.01</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14.36</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0.0007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17.97%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02418">
                <a:tc>
                  <a:txBody>
                    <a:bodyPr/>
                    <a:lstStyle/>
                    <a:p>
                      <a:pPr algn="l">
                        <a:spcAft>
                          <a:spcPts val="0"/>
                        </a:spcAft>
                      </a:pPr>
                      <a:r>
                        <a:rPr lang="en-US" sz="1200" kern="0">
                          <a:effectLst/>
                          <a:latin typeface="+mn-lt"/>
                        </a:rPr>
                        <a:t>Fe</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0.05</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17.57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0.0028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dirty="0">
                          <a:effectLst/>
                          <a:latin typeface="+mn-lt"/>
                        </a:rPr>
                        <a:t>73.41%</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r>
              <a:tr h="202418">
                <a:tc>
                  <a:txBody>
                    <a:bodyPr/>
                    <a:lstStyle/>
                    <a:p>
                      <a:pPr algn="l">
                        <a:spcAft>
                          <a:spcPts val="0"/>
                        </a:spcAft>
                      </a:pPr>
                      <a:r>
                        <a:rPr lang="en-US" sz="1200" kern="0">
                          <a:effectLst/>
                          <a:latin typeface="+mn-lt"/>
                        </a:rPr>
                        <a:t>Ag</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8.543</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0.0002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6.04%</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02418">
                <a:tc>
                  <a:txBody>
                    <a:bodyPr/>
                    <a:lstStyle/>
                    <a:p>
                      <a:pPr algn="l">
                        <a:spcAft>
                          <a:spcPts val="0"/>
                        </a:spcAft>
                      </a:pPr>
                      <a:r>
                        <a:rPr lang="en-US" sz="1200" kern="0">
                          <a:effectLst/>
                          <a:latin typeface="+mn-lt"/>
                        </a:rPr>
                        <a:t>YBa2Cu3O7</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20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0.0001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2.58%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02418">
                <a:tc>
                  <a:txBody>
                    <a:bodyPr/>
                    <a:lstStyle/>
                    <a:p>
                      <a:pPr algn="l">
                        <a:spcAft>
                          <a:spcPts val="0"/>
                        </a:spcAft>
                      </a:pPr>
                      <a:r>
                        <a:rPr lang="en-US" sz="1200" kern="0">
                          <a:effectLst/>
                          <a:latin typeface="+mn-lt"/>
                        </a:rPr>
                        <a:t>MgO</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0.00000001</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78.28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02418">
                <a:tc>
                  <a:txBody>
                    <a:bodyPr/>
                    <a:lstStyle/>
                    <a:p>
                      <a:pPr algn="l">
                        <a:spcAft>
                          <a:spcPts val="0"/>
                        </a:spcAft>
                      </a:pPr>
                      <a:r>
                        <a:rPr lang="en-US" sz="1200" kern="0">
                          <a:effectLst/>
                          <a:latin typeface="+mn-lt"/>
                        </a:rPr>
                        <a:t>Al2O3</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0.00000008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70.38</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45032">
                <a:tc>
                  <a:txBody>
                    <a:bodyPr/>
                    <a:lstStyle/>
                    <a:p>
                      <a:pPr algn="l">
                        <a:spcAft>
                          <a:spcPts val="0"/>
                        </a:spcAft>
                      </a:pPr>
                      <a:r>
                        <a:rPr lang="en-US" sz="1200" kern="0">
                          <a:effectLst/>
                          <a:latin typeface="+mn-lt"/>
                        </a:rPr>
                        <a:t>CeO2</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0.0000003</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16.54</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0.0000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r>
              <a:tr h="287647">
                <a:tc>
                  <a:txBody>
                    <a:bodyPr/>
                    <a:lstStyle/>
                    <a:p>
                      <a:pPr algn="l">
                        <a:spcAft>
                          <a:spcPts val="0"/>
                        </a:spcAft>
                      </a:pPr>
                      <a:r>
                        <a:rPr lang="en-US" sz="1200" kern="0">
                          <a:effectLst/>
                          <a:latin typeface="+mn-lt"/>
                        </a:rPr>
                        <a:t>Total, X</a:t>
                      </a:r>
                      <a:r>
                        <a:rPr lang="en-US" sz="1200" kern="0" baseline="-25000">
                          <a:effectLst/>
                          <a:latin typeface="+mn-lt"/>
                        </a:rPr>
                        <a:t>tot</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200" kern="0" dirty="0">
                          <a:effectLst/>
                          <a:latin typeface="+mn-lt"/>
                        </a:rPr>
                        <a:t>　</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zh-CN" sz="1200" kern="0" dirty="0">
                          <a:effectLst/>
                          <a:latin typeface="+mn-lt"/>
                        </a:rPr>
                        <a:t>　</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a:effectLst/>
                          <a:latin typeface="+mn-lt"/>
                        </a:rPr>
                        <a:t>0.0039 </a:t>
                      </a:r>
                      <a:endParaRPr lang="zh-CN" sz="1200" kern="10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200" kern="0" dirty="0">
                          <a:effectLst/>
                          <a:latin typeface="+mn-lt"/>
                        </a:rPr>
                        <a:t>100%</a:t>
                      </a:r>
                      <a:endParaRPr lang="zh-CN" sz="1200" kern="100" dirty="0">
                        <a:effectLst/>
                        <a:latin typeface="+mn-lt"/>
                        <a:ea typeface="宋体" panose="02010600030101010101" pitchFamily="2" charset="-122"/>
                        <a:cs typeface="Times New Roman" panose="02020603050405020304" pitchFamily="18" charset="0"/>
                      </a:endParaRPr>
                    </a:p>
                  </a:txBody>
                  <a:tcPr marL="68580" marR="68580" marT="0" marB="0" anchor="ctr"/>
                </a:tc>
              </a:tr>
            </a:tbl>
          </a:graphicData>
        </a:graphic>
      </p:graphicFrame>
      <p:sp>
        <p:nvSpPr>
          <p:cNvPr id="12" name="矩形 11"/>
          <p:cNvSpPr/>
          <p:nvPr/>
        </p:nvSpPr>
        <p:spPr>
          <a:xfrm>
            <a:off x="1301103" y="3088114"/>
            <a:ext cx="3993209" cy="707886"/>
          </a:xfrm>
          <a:prstGeom prst="rect">
            <a:avLst/>
          </a:prstGeom>
        </p:spPr>
        <p:txBody>
          <a:bodyPr wrap="none">
            <a:spAutoFit/>
          </a:bodyPr>
          <a:lstStyle/>
          <a:p>
            <a:pPr algn="ctr"/>
            <a:r>
              <a:rPr lang="en-US" altLang="zh-CN" sz="2000" dirty="0"/>
              <a:t>35 YBCO tapes stacked </a:t>
            </a:r>
            <a:r>
              <a:rPr lang="en-US" altLang="zh-CN" sz="2000" dirty="0" smtClean="0"/>
              <a:t>together</a:t>
            </a:r>
          </a:p>
          <a:p>
            <a:pPr algn="ctr"/>
            <a:r>
              <a:rPr lang="en-US" altLang="zh-CN" sz="2000" dirty="0" smtClean="0"/>
              <a:t>embedded </a:t>
            </a:r>
            <a:r>
              <a:rPr lang="en-US" altLang="zh-CN" sz="2000" dirty="0"/>
              <a:t>in 5 mm pure </a:t>
            </a:r>
            <a:r>
              <a:rPr lang="en-US" altLang="zh-CN" sz="2000" dirty="0" err="1"/>
              <a:t>aluminium</a:t>
            </a:r>
            <a:r>
              <a:rPr lang="en-US" altLang="zh-CN" sz="2000" dirty="0" smtClean="0"/>
              <a:t> </a:t>
            </a:r>
            <a:endParaRPr lang="zh-CN" altLang="en-US" sz="2000" dirty="0"/>
          </a:p>
        </p:txBody>
      </p:sp>
      <p:sp>
        <p:nvSpPr>
          <p:cNvPr id="3" name="矩形 2"/>
          <p:cNvSpPr/>
          <p:nvPr/>
        </p:nvSpPr>
        <p:spPr>
          <a:xfrm>
            <a:off x="1039177" y="5172213"/>
            <a:ext cx="4483100" cy="553998"/>
          </a:xfrm>
          <a:prstGeom prst="rect">
            <a:avLst/>
          </a:prstGeom>
          <a:solidFill>
            <a:srgbClr val="FFCCFF"/>
          </a:solidFill>
        </p:spPr>
        <p:txBody>
          <a:bodyPr wrap="square" lIns="0" tIns="0" rIns="0" bIns="0">
            <a:spAutoFit/>
          </a:bodyPr>
          <a:lstStyle/>
          <a:p>
            <a:pPr lvl="1"/>
            <a:r>
              <a:rPr lang="en-US" altLang="zh-CN" dirty="0">
                <a:solidFill>
                  <a:srgbClr val="000000"/>
                </a:solidFill>
                <a:latin typeface="Calibri" panose="020F0502020204030204" pitchFamily="34" charset="0"/>
              </a:rPr>
              <a:t>Radiation </a:t>
            </a:r>
            <a:r>
              <a:rPr lang="en-US" altLang="zh-CN" dirty="0" smtClean="0">
                <a:solidFill>
                  <a:srgbClr val="000000"/>
                </a:solidFill>
                <a:latin typeface="Calibri" panose="020F0502020204030204" pitchFamily="34" charset="0"/>
              </a:rPr>
              <a:t>thickness</a:t>
            </a:r>
          </a:p>
          <a:p>
            <a:pPr lvl="1"/>
            <a:r>
              <a:rPr lang="en-US" altLang="zh-CN" dirty="0" smtClean="0">
                <a:solidFill>
                  <a:srgbClr val="000000"/>
                </a:solidFill>
                <a:latin typeface="Calibri" panose="020F0502020204030204" pitchFamily="34" charset="0"/>
              </a:rPr>
              <a:t>Cold </a:t>
            </a:r>
            <a:r>
              <a:rPr lang="en-US" altLang="zh-CN" dirty="0">
                <a:solidFill>
                  <a:srgbClr val="000000"/>
                </a:solidFill>
                <a:latin typeface="Calibri" panose="020F0502020204030204" pitchFamily="34" charset="0"/>
              </a:rPr>
              <a:t>mass: </a:t>
            </a:r>
            <a:r>
              <a:rPr lang="en-US" altLang="zh-CN" dirty="0" smtClean="0">
                <a:solidFill>
                  <a:srgbClr val="000000"/>
                </a:solidFill>
                <a:latin typeface="Calibri" panose="020F0502020204030204" pitchFamily="34" charset="0"/>
              </a:rPr>
              <a:t>  </a:t>
            </a:r>
            <a:r>
              <a:rPr lang="en-US" altLang="zh-CN" dirty="0" smtClean="0">
                <a:solidFill>
                  <a:srgbClr val="FF0000"/>
                </a:solidFill>
                <a:latin typeface="Calibri" panose="020F0502020204030204" pitchFamily="34" charset="0"/>
              </a:rPr>
              <a:t>CEPC  </a:t>
            </a:r>
            <a:r>
              <a:rPr lang="en-US" altLang="zh-CN" i="1" dirty="0" smtClean="0">
                <a:solidFill>
                  <a:srgbClr val="FF0000"/>
                </a:solidFill>
                <a:latin typeface="Calibri" panose="020F0502020204030204" pitchFamily="34" charset="0"/>
              </a:rPr>
              <a:t>X</a:t>
            </a:r>
            <a:r>
              <a:rPr lang="en-US" altLang="zh-CN" sz="1400" dirty="0" smtClean="0">
                <a:solidFill>
                  <a:srgbClr val="FF0000"/>
                </a:solidFill>
                <a:latin typeface="Calibri" panose="020F0502020204030204" pitchFamily="34" charset="0"/>
              </a:rPr>
              <a:t>0</a:t>
            </a:r>
            <a:r>
              <a:rPr lang="en-US" altLang="zh-CN" dirty="0">
                <a:solidFill>
                  <a:srgbClr val="FF0000"/>
                </a:solidFill>
                <a:latin typeface="Calibri" panose="020F0502020204030204" pitchFamily="34" charset="0"/>
              </a:rPr>
              <a:t>= </a:t>
            </a:r>
            <a:r>
              <a:rPr lang="en-US" altLang="zh-CN" dirty="0" smtClean="0">
                <a:solidFill>
                  <a:srgbClr val="FF0000"/>
                </a:solidFill>
                <a:latin typeface="Calibri" panose="020F0502020204030204" pitchFamily="34" charset="0"/>
              </a:rPr>
              <a:t>0.2   </a:t>
            </a:r>
            <a:r>
              <a:rPr lang="en-US" altLang="zh-CN" dirty="0" err="1" smtClean="0"/>
              <a:t>FCCee</a:t>
            </a:r>
            <a:r>
              <a:rPr lang="en-US" altLang="zh-CN" dirty="0" smtClean="0">
                <a:solidFill>
                  <a:srgbClr val="000000"/>
                </a:solidFill>
                <a:latin typeface="Calibri" panose="020F0502020204030204" pitchFamily="34" charset="0"/>
              </a:rPr>
              <a:t>  </a:t>
            </a:r>
            <a:r>
              <a:rPr lang="en-US" altLang="zh-CN" i="1" dirty="0" smtClean="0">
                <a:solidFill>
                  <a:srgbClr val="000000"/>
                </a:solidFill>
                <a:latin typeface="Calibri" panose="020F0502020204030204" pitchFamily="34" charset="0"/>
              </a:rPr>
              <a:t>X</a:t>
            </a:r>
            <a:r>
              <a:rPr lang="en-US" altLang="zh-CN" sz="1400" dirty="0" smtClean="0">
                <a:solidFill>
                  <a:srgbClr val="000000"/>
                </a:solidFill>
                <a:latin typeface="Calibri" panose="020F0502020204030204" pitchFamily="34" charset="0"/>
              </a:rPr>
              <a:t>0</a:t>
            </a:r>
            <a:r>
              <a:rPr lang="en-US" altLang="zh-CN" dirty="0" smtClean="0">
                <a:solidFill>
                  <a:srgbClr val="000000"/>
                </a:solidFill>
                <a:latin typeface="Calibri" panose="020F0502020204030204" pitchFamily="34" charset="0"/>
              </a:rPr>
              <a:t>= 0.46</a:t>
            </a:r>
            <a:endParaRPr lang="en-US" altLang="zh-CN" dirty="0">
              <a:solidFill>
                <a:srgbClr val="000000"/>
              </a:solidFill>
              <a:latin typeface="Calibri" panose="020F0502020204030204" pitchFamily="34" charset="0"/>
            </a:endParaRPr>
          </a:p>
        </p:txBody>
      </p:sp>
      <p:sp>
        <p:nvSpPr>
          <p:cNvPr id="13" name="矩形 12"/>
          <p:cNvSpPr/>
          <p:nvPr/>
        </p:nvSpPr>
        <p:spPr>
          <a:xfrm>
            <a:off x="1971849" y="5841864"/>
            <a:ext cx="2265172" cy="369332"/>
          </a:xfrm>
          <a:prstGeom prst="rect">
            <a:avLst/>
          </a:prstGeom>
          <a:solidFill>
            <a:srgbClr val="FFCCFF"/>
          </a:solidFill>
        </p:spPr>
        <p:txBody>
          <a:bodyPr wrap="none">
            <a:spAutoFit/>
          </a:bodyPr>
          <a:lstStyle/>
          <a:p>
            <a:r>
              <a:rPr lang="en-US" altLang="zh-CN" dirty="0">
                <a:ea typeface="Adobe 黑体 Std R" pitchFamily="34" charset="-122"/>
              </a:rPr>
              <a:t>HTS coil cooling </a:t>
            </a:r>
            <a:r>
              <a:rPr lang="en-US" altLang="zh-CN" dirty="0" smtClean="0">
                <a:ea typeface="Adobe 黑体 Std R" pitchFamily="34" charset="-122"/>
              </a:rPr>
              <a:t>@</a:t>
            </a:r>
            <a:r>
              <a:rPr lang="en-US" altLang="zh-CN" dirty="0">
                <a:ea typeface="Adobe 黑体 Std R" pitchFamily="34" charset="-122"/>
              </a:rPr>
              <a:t>20K</a:t>
            </a:r>
            <a:endParaRPr lang="zh-CN" altLang="en-US" dirty="0"/>
          </a:p>
        </p:txBody>
      </p:sp>
    </p:spTree>
    <p:custDataLst>
      <p:tags r:id="rId1"/>
    </p:custDataLst>
    <p:extLst>
      <p:ext uri="{BB962C8B-B14F-4D97-AF65-F5344CB8AC3E}">
        <p14:creationId xmlns:p14="http://schemas.microsoft.com/office/powerpoint/2010/main" val="1536394577"/>
      </p:ext>
    </p:extLst>
  </p:cSld>
  <p:clrMapOvr>
    <a:masterClrMapping/>
  </p:clrMapOvr>
  <mc:AlternateContent xmlns:mc="http://schemas.openxmlformats.org/markup-compatibility/2006">
    <mc:Choice xmlns:p14="http://schemas.microsoft.com/office/powerpoint/2010/main" Requires="p14">
      <p:transition spd="slow" p14:dur="2000" advTm="1377"/>
    </mc:Choice>
    <mc:Fallback>
      <p:transition spd="slow" advTm="1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R&amp;D</a:t>
            </a:r>
            <a:endParaRPr lang="zh-CN" altLang="en-US" dirty="0"/>
          </a:p>
        </p:txBody>
      </p:sp>
      <p:sp>
        <p:nvSpPr>
          <p:cNvPr id="3" name="内容占位符 2"/>
          <p:cNvSpPr>
            <a:spLocks noGrp="1"/>
          </p:cNvSpPr>
          <p:nvPr>
            <p:ph idx="1"/>
          </p:nvPr>
        </p:nvSpPr>
        <p:spPr/>
        <p:txBody>
          <a:bodyPr>
            <a:normAutofit fontScale="62500" lnSpcReduction="20000"/>
          </a:bodyPr>
          <a:lstStyle/>
          <a:p>
            <a:r>
              <a:rPr lang="en-US" altLang="zh-CN" sz="4500" dirty="0"/>
              <a:t>Superconducting </a:t>
            </a:r>
            <a:r>
              <a:rPr lang="en-US" altLang="zh-CN" sz="4500" dirty="0" smtClean="0"/>
              <a:t>conductor</a:t>
            </a:r>
          </a:p>
          <a:p>
            <a:pPr lvl="1"/>
            <a:r>
              <a:rPr lang="en-US" altLang="zh-CN" sz="4500" dirty="0" smtClean="0"/>
              <a:t>Simulation with </a:t>
            </a:r>
            <a:r>
              <a:rPr lang="en-US" altLang="zh-CN" sz="4500" dirty="0"/>
              <a:t>an </a:t>
            </a:r>
            <a:r>
              <a:rPr lang="en-US" altLang="zh-CN" sz="4500" dirty="0" err="1"/>
              <a:t>elasto</a:t>
            </a:r>
            <a:r>
              <a:rPr lang="en-US" altLang="zh-CN" sz="4500" dirty="0"/>
              <a:t>-plastic 2D FE </a:t>
            </a:r>
            <a:r>
              <a:rPr lang="en-US" altLang="zh-CN" sz="4500" dirty="0" smtClean="0"/>
              <a:t>model</a:t>
            </a:r>
          </a:p>
          <a:p>
            <a:pPr lvl="1"/>
            <a:r>
              <a:rPr lang="en-US" altLang="zh-CN" sz="4500" dirty="0" smtClean="0"/>
              <a:t>Experimental </a:t>
            </a:r>
            <a:r>
              <a:rPr lang="en-US" altLang="zh-CN" sz="4500" dirty="0"/>
              <a:t>material properties of all conductor </a:t>
            </a:r>
            <a:r>
              <a:rPr lang="en-US" altLang="zh-CN" sz="4500" dirty="0" smtClean="0"/>
              <a:t>components</a:t>
            </a:r>
          </a:p>
          <a:p>
            <a:pPr lvl="1"/>
            <a:r>
              <a:rPr lang="en-US" altLang="zh-CN" sz="4500" dirty="0" smtClean="0"/>
              <a:t>10 </a:t>
            </a:r>
            <a:r>
              <a:rPr lang="en-US" altLang="zh-CN" sz="4500" dirty="0"/>
              <a:t>m long </a:t>
            </a:r>
            <a:r>
              <a:rPr lang="en-US" altLang="zh-CN" sz="4500" dirty="0" err="1"/>
              <a:t>NbTi</a:t>
            </a:r>
            <a:r>
              <a:rPr lang="en-US" altLang="zh-CN" sz="4500" dirty="0"/>
              <a:t> </a:t>
            </a:r>
            <a:r>
              <a:rPr lang="en-US" altLang="zh-CN" sz="4500" dirty="0" smtClean="0"/>
              <a:t>embedded </a:t>
            </a:r>
            <a:r>
              <a:rPr lang="en-US" altLang="zh-CN" sz="4500" dirty="0"/>
              <a:t>inside </a:t>
            </a:r>
            <a:r>
              <a:rPr lang="en-US" altLang="zh-CN" sz="4500" dirty="0" smtClean="0"/>
              <a:t>stabilizer, </a:t>
            </a:r>
            <a:r>
              <a:rPr lang="en-US" altLang="zh-CN" sz="4500" dirty="0" err="1" smtClean="0"/>
              <a:t>Ic</a:t>
            </a:r>
            <a:r>
              <a:rPr lang="en-US" altLang="zh-CN" sz="4500" dirty="0" smtClean="0"/>
              <a:t> </a:t>
            </a:r>
            <a:r>
              <a:rPr lang="en-US" altLang="zh-CN" sz="4500" dirty="0"/>
              <a:t>5 kA at 4 T </a:t>
            </a:r>
            <a:endParaRPr lang="en-US" altLang="zh-CN" sz="4500" dirty="0" smtClean="0"/>
          </a:p>
          <a:p>
            <a:pPr lvl="1"/>
            <a:r>
              <a:rPr lang="en-US" altLang="zh-CN" sz="4500" dirty="0" smtClean="0"/>
              <a:t>Further development: longer </a:t>
            </a:r>
            <a:r>
              <a:rPr lang="en-US" altLang="zh-CN" sz="4500" dirty="0" err="1" smtClean="0"/>
              <a:t>Ic</a:t>
            </a:r>
            <a:r>
              <a:rPr lang="en-US" altLang="zh-CN" sz="4500" dirty="0" smtClean="0"/>
              <a:t> </a:t>
            </a:r>
            <a:r>
              <a:rPr lang="en-US" altLang="zh-CN" sz="4500" dirty="0">
                <a:ea typeface="Adobe 黑体 Std R" pitchFamily="34" charset="-122"/>
              </a:rPr>
              <a:t>Al-based </a:t>
            </a:r>
            <a:r>
              <a:rPr lang="en-US" altLang="zh-CN" sz="4500" dirty="0" err="1">
                <a:ea typeface="Adobe 黑体 Std R" pitchFamily="34" charset="-122"/>
              </a:rPr>
              <a:t>NbTi</a:t>
            </a:r>
            <a:r>
              <a:rPr lang="en-US" altLang="zh-CN" sz="4500" dirty="0">
                <a:ea typeface="Adobe 黑体 Std R" pitchFamily="34" charset="-122"/>
              </a:rPr>
              <a:t> conductor </a:t>
            </a:r>
            <a:r>
              <a:rPr lang="en-US" altLang="zh-CN" sz="4500" dirty="0" smtClean="0">
                <a:ea typeface="Adobe 黑体 Std R" pitchFamily="34" charset="-122"/>
              </a:rPr>
              <a:t>( &gt;100m</a:t>
            </a:r>
            <a:r>
              <a:rPr lang="en-US" altLang="zh-CN" sz="4500" dirty="0">
                <a:ea typeface="Adobe 黑体 Std R" pitchFamily="34" charset="-122"/>
              </a:rPr>
              <a:t> </a:t>
            </a:r>
            <a:r>
              <a:rPr lang="en-US" altLang="zh-CN" sz="4500" dirty="0" smtClean="0">
                <a:ea typeface="Adobe 黑体 Std R" pitchFamily="34" charset="-122"/>
              </a:rPr>
              <a:t>&gt;10kA @4T</a:t>
            </a:r>
            <a:r>
              <a:rPr lang="en-US" altLang="zh-CN" sz="4500" dirty="0">
                <a:ea typeface="Adobe 黑体 Std R" pitchFamily="34" charset="-122"/>
              </a:rPr>
              <a:t>)</a:t>
            </a:r>
          </a:p>
          <a:p>
            <a:pPr lvl="1"/>
            <a:r>
              <a:rPr lang="en-US" altLang="zh-CN" sz="4500" dirty="0" err="1" smtClean="0"/>
              <a:t>Coextrusion</a:t>
            </a:r>
            <a:r>
              <a:rPr lang="en-US" altLang="zh-CN" sz="4500" dirty="0" smtClean="0"/>
              <a:t> </a:t>
            </a:r>
            <a:r>
              <a:rPr lang="en-US" altLang="zh-CN" sz="4500" dirty="0"/>
              <a:t>technology</a:t>
            </a:r>
            <a:endParaRPr lang="en-US" altLang="zh-CN" sz="4500" dirty="0" smtClean="0"/>
          </a:p>
          <a:p>
            <a:endParaRPr lang="zh-CN" altLang="zh-CN" dirty="0"/>
          </a:p>
          <a:p>
            <a:r>
              <a:rPr lang="en-US" altLang="zh-CN" sz="4500" dirty="0" err="1"/>
              <a:t>Thermosyphon</a:t>
            </a:r>
            <a:r>
              <a:rPr lang="en-US" altLang="zh-CN" sz="4500" dirty="0"/>
              <a:t> </a:t>
            </a:r>
            <a:r>
              <a:rPr lang="en-US" altLang="zh-CN" sz="4500" dirty="0" smtClean="0"/>
              <a:t>circuit</a:t>
            </a:r>
          </a:p>
          <a:p>
            <a:pPr lvl="1"/>
            <a:r>
              <a:rPr lang="en-US" altLang="zh-CN" sz="4500" dirty="0" smtClean="0"/>
              <a:t>1:10 </a:t>
            </a:r>
            <a:r>
              <a:rPr lang="en-US" altLang="zh-CN" sz="4500" dirty="0"/>
              <a:t>scale </a:t>
            </a:r>
            <a:r>
              <a:rPr lang="en-US" altLang="zh-CN" sz="4500" dirty="0" err="1" smtClean="0"/>
              <a:t>thermosiphon</a:t>
            </a:r>
            <a:r>
              <a:rPr lang="en-US" altLang="zh-CN" sz="4500" dirty="0" smtClean="0"/>
              <a:t> </a:t>
            </a:r>
            <a:r>
              <a:rPr lang="en-US" altLang="zh-CN" sz="4500" dirty="0"/>
              <a:t>circuit </a:t>
            </a:r>
            <a:r>
              <a:rPr lang="en-US" altLang="zh-CN" sz="4500" dirty="0" smtClean="0"/>
              <a:t>for </a:t>
            </a:r>
            <a:r>
              <a:rPr lang="en-US" altLang="zh-CN" sz="4500" dirty="0"/>
              <a:t>simulation and </a:t>
            </a:r>
            <a:r>
              <a:rPr lang="en-US" altLang="zh-CN" sz="4500" dirty="0" smtClean="0"/>
              <a:t>experiment </a:t>
            </a:r>
            <a:endParaRPr lang="zh-CN" altLang="en-US" sz="4500" dirty="0"/>
          </a:p>
        </p:txBody>
      </p:sp>
      <p:sp>
        <p:nvSpPr>
          <p:cNvPr id="4" name="页脚占位符 3"/>
          <p:cNvSpPr>
            <a:spLocks noGrp="1"/>
          </p:cNvSpPr>
          <p:nvPr>
            <p:ph type="ftr" sz="quarter" idx="11"/>
          </p:nvPr>
        </p:nvSpPr>
        <p:spPr/>
        <p:txBody>
          <a:bodyPr/>
          <a:lstStyle/>
          <a:p>
            <a:r>
              <a:rPr lang="en-US" altLang="zh-CN" dirty="0" smtClean="0"/>
              <a:t>CEPC international review, Beijing 2018</a:t>
            </a:r>
            <a:endParaRPr lang="zh-CN" altLang="en-US" dirty="0"/>
          </a:p>
        </p:txBody>
      </p:sp>
      <p:sp>
        <p:nvSpPr>
          <p:cNvPr id="5" name="灯片编号占位符 4"/>
          <p:cNvSpPr>
            <a:spLocks noGrp="1"/>
          </p:cNvSpPr>
          <p:nvPr>
            <p:ph type="sldNum" sz="quarter" idx="12"/>
          </p:nvPr>
        </p:nvSpPr>
        <p:spPr/>
        <p:txBody>
          <a:bodyPr/>
          <a:lstStyle/>
          <a:p>
            <a:fld id="{30A004DF-C44B-412F-BBA3-961DDE9583EF}" type="slidenum">
              <a:rPr lang="zh-CN" altLang="en-US" smtClean="0"/>
              <a:t>23</a:t>
            </a:fld>
            <a:endParaRPr lang="zh-CN" altLang="en-US"/>
          </a:p>
        </p:txBody>
      </p:sp>
    </p:spTree>
    <p:extLst>
      <p:ext uri="{BB962C8B-B14F-4D97-AF65-F5344CB8AC3E}">
        <p14:creationId xmlns:p14="http://schemas.microsoft.com/office/powerpoint/2010/main" val="3015397313"/>
      </p:ext>
    </p:extLst>
  </p:cSld>
  <p:clrMapOvr>
    <a:masterClrMapping/>
  </p:clrMapOvr>
  <mc:AlternateContent xmlns:mc="http://schemas.openxmlformats.org/markup-compatibility/2006">
    <mc:Choice xmlns:p14="http://schemas.microsoft.com/office/powerpoint/2010/main" Requires="p14">
      <p:transition spd="slow" p14:dur="2000" advTm="295"/>
    </mc:Choice>
    <mc:Fallback>
      <p:transition spd="slow" advTm="29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S</a:t>
            </a:r>
            <a:r>
              <a:rPr lang="en-US" altLang="zh-CN" b="1" dirty="0" smtClean="0"/>
              <a:t>ummary</a:t>
            </a:r>
            <a:endParaRPr lang="zh-CN" altLang="en-US" b="1" dirty="0"/>
          </a:p>
        </p:txBody>
      </p:sp>
      <p:sp>
        <p:nvSpPr>
          <p:cNvPr id="3" name="内容占位符 2"/>
          <p:cNvSpPr>
            <a:spLocks noGrp="1"/>
          </p:cNvSpPr>
          <p:nvPr>
            <p:ph idx="1"/>
          </p:nvPr>
        </p:nvSpPr>
        <p:spPr/>
        <p:txBody>
          <a:bodyPr>
            <a:normAutofit/>
          </a:bodyPr>
          <a:lstStyle/>
          <a:p>
            <a:r>
              <a:rPr lang="en-US" altLang="zh-CN" dirty="0" smtClean="0"/>
              <a:t>Keep </a:t>
            </a:r>
            <a:r>
              <a:rPr lang="en-US" altLang="zh-CN" dirty="0"/>
              <a:t>iron yoke structure as the </a:t>
            </a:r>
            <a:r>
              <a:rPr lang="en-US" altLang="zh-CN" dirty="0"/>
              <a:t>baseline </a:t>
            </a:r>
            <a:r>
              <a:rPr lang="en-US" altLang="zh-CN" dirty="0" smtClean="0"/>
              <a:t>design</a:t>
            </a:r>
            <a:endParaRPr lang="en-US" altLang="zh-CN" dirty="0" smtClean="0"/>
          </a:p>
          <a:p>
            <a:r>
              <a:rPr lang="en-US" altLang="zh-CN" dirty="0" smtClean="0"/>
              <a:t>Iron yoke reducing and </a:t>
            </a:r>
            <a:r>
              <a:rPr lang="en-US" altLang="zh-CN" dirty="0" smtClean="0"/>
              <a:t>the dual solenoid </a:t>
            </a:r>
            <a:r>
              <a:rPr lang="en-US" altLang="zh-CN" dirty="0"/>
              <a:t>as </a:t>
            </a:r>
            <a:r>
              <a:rPr lang="en-US" altLang="zh-CN" dirty="0" smtClean="0"/>
              <a:t>candidate options</a:t>
            </a:r>
            <a:endParaRPr lang="en-US" altLang="zh-CN" dirty="0" smtClean="0"/>
          </a:p>
          <a:p>
            <a:r>
              <a:rPr lang="en-US" altLang="zh-CN" dirty="0" smtClean="0"/>
              <a:t>Further discussion on the 2 T IDEA magnet</a:t>
            </a:r>
            <a:endParaRPr lang="en-US" altLang="zh-CN" dirty="0"/>
          </a:p>
          <a:p>
            <a:endParaRPr lang="en-US" altLang="zh-CN" dirty="0" smtClean="0"/>
          </a:p>
          <a:p>
            <a:r>
              <a:rPr lang="en-US" altLang="zh-CN" dirty="0" smtClean="0"/>
              <a:t>Further </a:t>
            </a:r>
            <a:r>
              <a:rPr lang="en-US" altLang="zh-CN" dirty="0"/>
              <a:t>development of </a:t>
            </a:r>
            <a:r>
              <a:rPr lang="en-US" altLang="zh-CN" dirty="0" smtClean="0"/>
              <a:t>longer and higher </a:t>
            </a:r>
            <a:r>
              <a:rPr lang="en-US" altLang="zh-CN" dirty="0" err="1" smtClean="0"/>
              <a:t>Ic</a:t>
            </a:r>
            <a:r>
              <a:rPr lang="en-US" altLang="zh-CN" dirty="0" smtClean="0"/>
              <a:t> </a:t>
            </a:r>
            <a:r>
              <a:rPr lang="en-US" altLang="zh-CN" dirty="0" smtClean="0">
                <a:ea typeface="Adobe 黑体 Std R" pitchFamily="34" charset="-122"/>
              </a:rPr>
              <a:t>Al-based </a:t>
            </a:r>
            <a:r>
              <a:rPr lang="en-US" altLang="zh-CN" dirty="0" err="1">
                <a:ea typeface="Adobe 黑体 Std R" pitchFamily="34" charset="-122"/>
              </a:rPr>
              <a:t>NbTi</a:t>
            </a:r>
            <a:r>
              <a:rPr lang="en-US" altLang="zh-CN" dirty="0">
                <a:ea typeface="Adobe 黑体 Std R" pitchFamily="34" charset="-122"/>
              </a:rPr>
              <a:t> conductor (&gt;</a:t>
            </a:r>
            <a:r>
              <a:rPr lang="en-US" altLang="zh-CN" dirty="0" smtClean="0">
                <a:ea typeface="Adobe 黑体 Std R" pitchFamily="34" charset="-122"/>
              </a:rPr>
              <a:t>100m,&gt;10kA@4T)</a:t>
            </a:r>
            <a:endParaRPr lang="en-US" altLang="zh-CN" dirty="0">
              <a:ea typeface="Adobe 黑体 Std R" pitchFamily="34" charset="-122"/>
            </a:endParaRPr>
          </a:p>
          <a:p>
            <a:r>
              <a:rPr lang="en-US" altLang="zh-CN" dirty="0" smtClean="0">
                <a:ea typeface="Adobe 黑体 Std R" pitchFamily="34" charset="-122"/>
              </a:rPr>
              <a:t>Study </a:t>
            </a:r>
            <a:r>
              <a:rPr lang="en-US" altLang="zh-CN" dirty="0">
                <a:ea typeface="Adobe 黑体 Std R" pitchFamily="34" charset="-122"/>
              </a:rPr>
              <a:t>of </a:t>
            </a:r>
            <a:r>
              <a:rPr lang="en-US" altLang="zh-CN" dirty="0"/>
              <a:t>thermal siphon </a:t>
            </a:r>
            <a:r>
              <a:rPr lang="en-US" altLang="zh-CN" dirty="0">
                <a:ea typeface="Adobe 黑体 Std R" pitchFamily="34" charset="-122"/>
              </a:rPr>
              <a:t>cooling </a:t>
            </a:r>
            <a:r>
              <a:rPr lang="en-US" altLang="zh-CN" dirty="0" smtClean="0">
                <a:ea typeface="Adobe 黑体 Std R" pitchFamily="34" charset="-122"/>
              </a:rPr>
              <a:t>system for LTS coil</a:t>
            </a:r>
            <a:endParaRPr lang="en-US" altLang="zh-CN" dirty="0">
              <a:ea typeface="Adobe 黑体 Std R" pitchFamily="34" charset="-122"/>
            </a:endParaRPr>
          </a:p>
          <a:p>
            <a:r>
              <a:rPr lang="en-US" altLang="zh-CN" dirty="0" smtClean="0">
                <a:ea typeface="Adobe 黑体 Std R" pitchFamily="34" charset="-122"/>
              </a:rPr>
              <a:t>Study </a:t>
            </a:r>
            <a:r>
              <a:rPr lang="en-US" altLang="zh-CN" dirty="0">
                <a:ea typeface="Adobe 黑体 Std R" pitchFamily="34" charset="-122"/>
              </a:rPr>
              <a:t>of </a:t>
            </a:r>
            <a:r>
              <a:rPr lang="en-US" altLang="zh-CN" dirty="0" smtClean="0">
                <a:ea typeface="Adobe 黑体 Std R" pitchFamily="34" charset="-122"/>
              </a:rPr>
              <a:t>candidate option(HTS, no iron yoke, HTS coil cooling method @20K)</a:t>
            </a:r>
            <a:endParaRPr lang="en-US" altLang="zh-CN" dirty="0">
              <a:ea typeface="Adobe 黑体 Std R" pitchFamily="34" charset="-122"/>
            </a:endParaRPr>
          </a:p>
          <a:p>
            <a:endParaRPr lang="en-US" altLang="zh-CN" dirty="0"/>
          </a:p>
        </p:txBody>
      </p:sp>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4" name="灯片编号占位符 3"/>
          <p:cNvSpPr>
            <a:spLocks noGrp="1"/>
          </p:cNvSpPr>
          <p:nvPr>
            <p:ph type="sldNum" sz="quarter" idx="12"/>
          </p:nvPr>
        </p:nvSpPr>
        <p:spPr/>
        <p:txBody>
          <a:bodyPr/>
          <a:lstStyle/>
          <a:p>
            <a:pPr lvl="0"/>
            <a:fld id="{D039D8DC-5105-462E-BB4B-91E93DDE95BE}" type="slidenum">
              <a:t>24</a:t>
            </a:fld>
            <a:endParaRPr lang="x-none"/>
          </a:p>
        </p:txBody>
      </p:sp>
    </p:spTree>
    <p:extLst>
      <p:ext uri="{BB962C8B-B14F-4D97-AF65-F5344CB8AC3E}">
        <p14:creationId xmlns:p14="http://schemas.microsoft.com/office/powerpoint/2010/main" val="1724592550"/>
      </p:ext>
    </p:extLst>
  </p:cSld>
  <p:clrMapOvr>
    <a:masterClrMapping/>
  </p:clrMapOvr>
  <mc:AlternateContent xmlns:mc="http://schemas.openxmlformats.org/markup-compatibility/2006">
    <mc:Choice xmlns:p14="http://schemas.microsoft.com/office/powerpoint/2010/main" Requires="p14">
      <p:transition spd="slow" p14:dur="2000" advTm="343"/>
    </mc:Choice>
    <mc:Fallback>
      <p:transition spd="slow" advTm="34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Introduction</a:t>
            </a:r>
            <a:endParaRPr lang="zh-CN" altLang="en-US" b="1" dirty="0"/>
          </a:p>
        </p:txBody>
      </p:sp>
      <p:sp>
        <p:nvSpPr>
          <p:cNvPr id="3" name="内容占位符 2"/>
          <p:cNvSpPr>
            <a:spLocks noGrp="1"/>
          </p:cNvSpPr>
          <p:nvPr>
            <p:ph idx="1"/>
          </p:nvPr>
        </p:nvSpPr>
        <p:spPr/>
        <p:txBody>
          <a:bodyPr/>
          <a:lstStyle/>
          <a:p>
            <a:r>
              <a:rPr lang="en-US" altLang="zh-CN" dirty="0"/>
              <a:t>Tunnel layout in the </a:t>
            </a:r>
            <a:r>
              <a:rPr lang="en-US" altLang="zh-CN" dirty="0" smtClean="0"/>
              <a:t>IR</a:t>
            </a:r>
            <a:endParaRPr lang="zh-CN" altLang="en-US" dirty="0"/>
          </a:p>
        </p:txBody>
      </p:sp>
      <p:pic>
        <p:nvPicPr>
          <p:cNvPr id="4" name="图片 3"/>
          <p:cNvPicPr>
            <a:picLocks noChangeAspect="1"/>
          </p:cNvPicPr>
          <p:nvPr/>
        </p:nvPicPr>
        <p:blipFill>
          <a:blip r:embed="rId2"/>
          <a:stretch>
            <a:fillRect/>
          </a:stretch>
        </p:blipFill>
        <p:spPr>
          <a:xfrm>
            <a:off x="838200" y="2273825"/>
            <a:ext cx="9683325" cy="4332322"/>
          </a:xfrm>
          <a:prstGeom prst="rect">
            <a:avLst/>
          </a:prstGeom>
        </p:spPr>
      </p:pic>
      <p:sp>
        <p:nvSpPr>
          <p:cNvPr id="5" name="页脚占位符 4"/>
          <p:cNvSpPr>
            <a:spLocks noGrp="1"/>
          </p:cNvSpPr>
          <p:nvPr>
            <p:ph type="ftr" sz="quarter" idx="11"/>
          </p:nvPr>
        </p:nvSpPr>
        <p:spPr/>
        <p:txBody>
          <a:bodyPr/>
          <a:lstStyle/>
          <a:p>
            <a:r>
              <a:rPr lang="en-US" altLang="zh-CN" smtClean="0"/>
              <a:t>CEPC international review, Beijing 2018</a:t>
            </a:r>
            <a:endParaRPr lang="zh-CN" altLang="en-US"/>
          </a:p>
        </p:txBody>
      </p:sp>
      <p:sp>
        <p:nvSpPr>
          <p:cNvPr id="6" name="灯片编号占位符 5"/>
          <p:cNvSpPr>
            <a:spLocks noGrp="1"/>
          </p:cNvSpPr>
          <p:nvPr>
            <p:ph type="sldNum" sz="quarter" idx="12"/>
          </p:nvPr>
        </p:nvSpPr>
        <p:spPr/>
        <p:txBody>
          <a:bodyPr/>
          <a:lstStyle/>
          <a:p>
            <a:fld id="{30A004DF-C44B-412F-BBA3-961DDE9583EF}" type="slidenum">
              <a:rPr lang="zh-CN" altLang="en-US" smtClean="0"/>
              <a:t>3</a:t>
            </a:fld>
            <a:endParaRPr lang="zh-CN" altLang="en-US"/>
          </a:p>
        </p:txBody>
      </p:sp>
    </p:spTree>
    <p:extLst>
      <p:ext uri="{BB962C8B-B14F-4D97-AF65-F5344CB8AC3E}">
        <p14:creationId xmlns:p14="http://schemas.microsoft.com/office/powerpoint/2010/main" val="527650892"/>
      </p:ext>
    </p:extLst>
  </p:cSld>
  <p:clrMapOvr>
    <a:masterClrMapping/>
  </p:clrMapOvr>
  <mc:AlternateContent xmlns:mc="http://schemas.openxmlformats.org/markup-compatibility/2006">
    <mc:Choice xmlns:p14="http://schemas.microsoft.com/office/powerpoint/2010/main" Requires="p14">
      <p:transition spd="slow" p14:dur="2000" advTm="72"/>
    </mc:Choice>
    <mc:Fallback>
      <p:transition spd="slow" advTm="7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Introduction</a:t>
            </a:r>
            <a:endParaRPr lang="zh-CN" altLang="en-US" b="1" dirty="0"/>
          </a:p>
        </p:txBody>
      </p:sp>
      <p:sp>
        <p:nvSpPr>
          <p:cNvPr id="3" name="内容占位符 2"/>
          <p:cNvSpPr>
            <a:spLocks noGrp="1"/>
          </p:cNvSpPr>
          <p:nvPr>
            <p:ph idx="1"/>
          </p:nvPr>
        </p:nvSpPr>
        <p:spPr>
          <a:xfrm>
            <a:off x="838200" y="1690688"/>
            <a:ext cx="10515600" cy="4486275"/>
          </a:xfrm>
        </p:spPr>
        <p:txBody>
          <a:bodyPr>
            <a:normAutofit/>
          </a:bodyPr>
          <a:lstStyle/>
          <a:p>
            <a:r>
              <a:rPr lang="en-US" altLang="zh-CN" b="1" dirty="0"/>
              <a:t>Design </a:t>
            </a:r>
            <a:r>
              <a:rPr lang="en-US" altLang="zh-CN" b="1" dirty="0" smtClean="0"/>
              <a:t>Philosophy</a:t>
            </a:r>
          </a:p>
          <a:p>
            <a:r>
              <a:rPr lang="en-US" altLang="zh-CN" dirty="0"/>
              <a:t>The CEPC detector magnet follows the same design concepts of the BESIII </a:t>
            </a:r>
            <a:r>
              <a:rPr lang="en-US" altLang="zh-CN" dirty="0" smtClean="0"/>
              <a:t>magnet, as </a:t>
            </a:r>
            <a:r>
              <a:rPr lang="en-US" altLang="zh-CN" dirty="0"/>
              <a:t>well as CMS and ILD. </a:t>
            </a:r>
            <a:endParaRPr lang="en-US" altLang="zh-CN" dirty="0" smtClean="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4</a:t>
            </a:fld>
            <a:endParaRPr lang="zh-CN" altLang="en-US"/>
          </a:p>
        </p:txBody>
      </p:sp>
      <p:pic>
        <p:nvPicPr>
          <p:cNvPr id="6" name="Picture 6" descr="D:\Documents and Settings\Administrator\桌面\未标题-1 拷贝.jpg"/>
          <p:cNvPicPr>
            <a:picLocks noChangeAspect="1" noChangeArrowheads="1"/>
          </p:cNvPicPr>
          <p:nvPr/>
        </p:nvPicPr>
        <p:blipFill rotWithShape="1">
          <a:blip r:embed="rId3">
            <a:extLst>
              <a:ext uri="{28A0092B-C50C-407E-A947-70E740481C1C}">
                <a14:useLocalDpi xmlns:a14="http://schemas.microsoft.com/office/drawing/2010/main" val="0"/>
              </a:ext>
            </a:extLst>
          </a:blip>
          <a:srcRect l="714" r="14244" b="1522"/>
          <a:stretch/>
        </p:blipFill>
        <p:spPr bwMode="auto">
          <a:xfrm>
            <a:off x="242902" y="3517899"/>
            <a:ext cx="3627120" cy="28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81538" y="3243540"/>
            <a:ext cx="3995774" cy="369332"/>
          </a:xfrm>
          <a:prstGeom prst="rect">
            <a:avLst/>
          </a:prstGeom>
          <a:solidFill>
            <a:schemeClr val="bg1"/>
          </a:solidFill>
          <a:ln>
            <a:noFill/>
          </a:ln>
        </p:spPr>
        <p:txBody>
          <a:bodyPr wrap="square">
            <a:spAutoFit/>
          </a:bodyPr>
          <a:lstStyle/>
          <a:p>
            <a:pPr algn="ctr"/>
            <a:r>
              <a:rPr lang="en-US" altLang="zh-CN" dirty="0"/>
              <a:t>Beijing Spectrometer (BESIII</a:t>
            </a:r>
            <a:r>
              <a:rPr lang="en-US" altLang="zh-CN" dirty="0" smtClean="0"/>
              <a:t>) magnet</a:t>
            </a:r>
            <a:endParaRPr lang="zh-CN" altLang="en-US" dirty="0"/>
          </a:p>
        </p:txBody>
      </p:sp>
      <p:grpSp>
        <p:nvGrpSpPr>
          <p:cNvPr id="10" name="组合 9"/>
          <p:cNvGrpSpPr/>
          <p:nvPr/>
        </p:nvGrpSpPr>
        <p:grpSpPr>
          <a:xfrm>
            <a:off x="3818976" y="3243540"/>
            <a:ext cx="3889562" cy="3064912"/>
            <a:chOff x="7711715" y="3243540"/>
            <a:chExt cx="3889562" cy="3064912"/>
          </a:xfrm>
        </p:grpSpPr>
        <p:pic>
          <p:nvPicPr>
            <p:cNvPr id="8" name="图片 7"/>
            <p:cNvPicPr>
              <a:picLocks noChangeAspect="1"/>
            </p:cNvPicPr>
            <p:nvPr/>
          </p:nvPicPr>
          <p:blipFill>
            <a:blip r:embed="rId4"/>
            <a:stretch>
              <a:fillRect/>
            </a:stretch>
          </p:blipFill>
          <p:spPr>
            <a:xfrm>
              <a:off x="7711715" y="3660769"/>
              <a:ext cx="3889562" cy="2647683"/>
            </a:xfrm>
            <a:prstGeom prst="rect">
              <a:avLst/>
            </a:prstGeom>
          </p:spPr>
        </p:pic>
        <p:sp>
          <p:nvSpPr>
            <p:cNvPr id="9" name="矩形 8"/>
            <p:cNvSpPr/>
            <p:nvPr/>
          </p:nvSpPr>
          <p:spPr>
            <a:xfrm>
              <a:off x="8366721" y="3243540"/>
              <a:ext cx="2568204" cy="369332"/>
            </a:xfrm>
            <a:prstGeom prst="rect">
              <a:avLst/>
            </a:prstGeom>
          </p:spPr>
          <p:txBody>
            <a:bodyPr wrap="none">
              <a:spAutoFit/>
            </a:bodyPr>
            <a:lstStyle/>
            <a:p>
              <a:r>
                <a:rPr lang="en-US" altLang="zh-CN" dirty="0"/>
                <a:t>ILD magnet cross </a:t>
              </a:r>
              <a:r>
                <a:rPr lang="en-US" altLang="zh-CN" dirty="0" smtClean="0"/>
                <a:t>section</a:t>
              </a:r>
              <a:endParaRPr lang="zh-CN" altLang="en-US" dirty="0"/>
            </a:p>
          </p:txBody>
        </p:sp>
      </p:grpSp>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r="4361"/>
          <a:stretch/>
        </p:blipFill>
        <p:spPr>
          <a:xfrm>
            <a:off x="7420517" y="3565366"/>
            <a:ext cx="4771483" cy="2609197"/>
          </a:xfrm>
          <a:prstGeom prst="rect">
            <a:avLst/>
          </a:prstGeom>
        </p:spPr>
      </p:pic>
    </p:spTree>
    <p:extLst>
      <p:ext uri="{BB962C8B-B14F-4D97-AF65-F5344CB8AC3E}">
        <p14:creationId xmlns:p14="http://schemas.microsoft.com/office/powerpoint/2010/main" val="1343146408"/>
      </p:ext>
    </p:extLst>
  </p:cSld>
  <p:clrMapOvr>
    <a:masterClrMapping/>
  </p:clrMapOvr>
  <mc:AlternateContent xmlns:mc="http://schemas.openxmlformats.org/markup-compatibility/2006">
    <mc:Choice xmlns:p14="http://schemas.microsoft.com/office/powerpoint/2010/main" Requires="p14">
      <p:transition spd="slow" p14:dur="2000" advTm="83"/>
    </mc:Choice>
    <mc:Fallback>
      <p:transition spd="slow" advTm="8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Introduction</a:t>
            </a:r>
            <a:endParaRPr lang="zh-CN" altLang="en-US" b="1" dirty="0"/>
          </a:p>
        </p:txBody>
      </p:sp>
      <p:sp>
        <p:nvSpPr>
          <p:cNvPr id="3" name="内容占位符 2"/>
          <p:cNvSpPr>
            <a:spLocks noGrp="1"/>
          </p:cNvSpPr>
          <p:nvPr>
            <p:ph idx="1"/>
          </p:nvPr>
        </p:nvSpPr>
        <p:spPr>
          <a:xfrm>
            <a:off x="838200" y="1825625"/>
            <a:ext cx="4127500" cy="4351338"/>
          </a:xfrm>
        </p:spPr>
        <p:txBody>
          <a:bodyPr>
            <a:normAutofit fontScale="92500" lnSpcReduction="10000"/>
          </a:bodyPr>
          <a:lstStyle/>
          <a:p>
            <a:r>
              <a:rPr lang="en-US" altLang="zh-CN" b="1" dirty="0"/>
              <a:t>Design Philosophy</a:t>
            </a:r>
          </a:p>
          <a:p>
            <a:r>
              <a:rPr lang="en-US" altLang="zh-CN" dirty="0" smtClean="0"/>
              <a:t>Magnetic field: 3 </a:t>
            </a:r>
            <a:r>
              <a:rPr lang="en-US" altLang="zh-CN" dirty="0"/>
              <a:t>Tesla at the interaction </a:t>
            </a:r>
            <a:r>
              <a:rPr lang="en-US" altLang="zh-CN" dirty="0" smtClean="0"/>
              <a:t>point </a:t>
            </a:r>
          </a:p>
          <a:p>
            <a:r>
              <a:rPr lang="en-US" altLang="zh-CN" dirty="0" smtClean="0"/>
              <a:t>Bore size: 6.8 </a:t>
            </a:r>
            <a:r>
              <a:rPr lang="en-US" altLang="zh-CN" dirty="0"/>
              <a:t>m in </a:t>
            </a:r>
            <a:r>
              <a:rPr lang="en-US" altLang="zh-CN" dirty="0" smtClean="0"/>
              <a:t>diameter, 8.3 </a:t>
            </a:r>
            <a:r>
              <a:rPr lang="en-US" altLang="zh-CN" dirty="0"/>
              <a:t>m in </a:t>
            </a:r>
            <a:r>
              <a:rPr lang="en-US" altLang="zh-CN" dirty="0" smtClean="0"/>
              <a:t>length</a:t>
            </a:r>
          </a:p>
          <a:p>
            <a:r>
              <a:rPr lang="en-US" altLang="zh-CN" dirty="0" smtClean="0"/>
              <a:t>Booster: located </a:t>
            </a:r>
            <a:r>
              <a:rPr lang="en-US" altLang="zh-CN" dirty="0"/>
              <a:t>in a tunnel 25 m </a:t>
            </a:r>
            <a:r>
              <a:rPr lang="en-US" altLang="zh-CN" dirty="0" smtClean="0"/>
              <a:t>away, magnetic field 2 Gauss</a:t>
            </a:r>
            <a:endParaRPr lang="en-US" altLang="zh-CN" dirty="0"/>
          </a:p>
          <a:p>
            <a:endParaRPr lang="en-US" altLang="zh-CN" dirty="0"/>
          </a:p>
          <a:p>
            <a:r>
              <a:rPr lang="en-US" altLang="zh-CN" i="1" dirty="0" smtClean="0">
                <a:solidFill>
                  <a:srgbClr val="0070C0"/>
                </a:solidFill>
              </a:rPr>
              <a:t>larger size, higher field</a:t>
            </a:r>
          </a:p>
          <a:p>
            <a:pPr marL="0" indent="0">
              <a:buNone/>
            </a:pPr>
            <a:r>
              <a:rPr lang="en-US" altLang="zh-CN" dirty="0"/>
              <a:t>(</a:t>
            </a:r>
            <a:r>
              <a:rPr lang="en-US" altLang="zh-CN" dirty="0" smtClean="0"/>
              <a:t>compare </a:t>
            </a:r>
            <a:r>
              <a:rPr lang="en-US" altLang="zh-CN" dirty="0"/>
              <a:t>to </a:t>
            </a:r>
            <a:r>
              <a:rPr lang="en-US" altLang="zh-CN" dirty="0" smtClean="0"/>
              <a:t>BESIII</a:t>
            </a:r>
            <a:r>
              <a:rPr lang="en-US" altLang="zh-CN" dirty="0"/>
              <a:t>) </a:t>
            </a:r>
            <a:endParaRPr lang="en-US" altLang="zh-CN" i="1" dirty="0"/>
          </a:p>
          <a:p>
            <a:endParaRPr lang="zh-CN" altLang="en-US" i="1" dirty="0"/>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5</a:t>
            </a:fld>
            <a:endParaRPr lang="zh-CN" altLang="en-US"/>
          </a:p>
        </p:txBody>
      </p:sp>
      <p:sp>
        <p:nvSpPr>
          <p:cNvPr id="6" name="文本框 5"/>
          <p:cNvSpPr txBox="1"/>
          <p:nvPr/>
        </p:nvSpPr>
        <p:spPr>
          <a:xfrm>
            <a:off x="5867400" y="914401"/>
            <a:ext cx="5379720" cy="400110"/>
          </a:xfrm>
          <a:prstGeom prst="rect">
            <a:avLst/>
          </a:prstGeom>
          <a:noFill/>
        </p:spPr>
        <p:txBody>
          <a:bodyPr wrap="square" rtlCol="0">
            <a:spAutoFit/>
          </a:bodyPr>
          <a:lstStyle/>
          <a:p>
            <a:pPr algn="ctr"/>
            <a:r>
              <a:rPr lang="en-US" altLang="zh-CN" sz="2000" dirty="0" smtClean="0"/>
              <a:t>Baseline design of CEPC detector magnet</a:t>
            </a:r>
            <a:endParaRPr lang="zh-CN" altLang="en-US" sz="2000" dirty="0"/>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27650" t="13287" r="23482" b="12680"/>
          <a:stretch/>
        </p:blipFill>
        <p:spPr>
          <a:xfrm>
            <a:off x="5547360" y="1493898"/>
            <a:ext cx="5699760" cy="4746558"/>
          </a:xfrm>
          <a:prstGeom prst="rect">
            <a:avLst/>
          </a:prstGeom>
        </p:spPr>
      </p:pic>
    </p:spTree>
    <p:extLst>
      <p:ext uri="{BB962C8B-B14F-4D97-AF65-F5344CB8AC3E}">
        <p14:creationId xmlns:p14="http://schemas.microsoft.com/office/powerpoint/2010/main" val="796143324"/>
      </p:ext>
    </p:extLst>
  </p:cSld>
  <p:clrMapOvr>
    <a:masterClrMapping/>
  </p:clrMapOvr>
  <mc:AlternateContent xmlns:mc="http://schemas.openxmlformats.org/markup-compatibility/2006">
    <mc:Choice xmlns:p14="http://schemas.microsoft.com/office/powerpoint/2010/main" Requires="p14">
      <p:transition spd="slow" p14:dur="2000" advTm="16"/>
    </mc:Choice>
    <mc:Fallback>
      <p:transition spd="slow" advTm="1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对象 11"/>
          <p:cNvGraphicFramePr>
            <a:graphicFrameLocks noChangeAspect="1"/>
          </p:cNvGraphicFramePr>
          <p:nvPr>
            <p:extLst>
              <p:ext uri="{D42A27DB-BD31-4B8C-83A1-F6EECF244321}">
                <p14:modId xmlns:p14="http://schemas.microsoft.com/office/powerpoint/2010/main" val="1964388119"/>
              </p:ext>
            </p:extLst>
          </p:nvPr>
        </p:nvGraphicFramePr>
        <p:xfrm>
          <a:off x="5818680" y="2319258"/>
          <a:ext cx="5999722" cy="3405929"/>
        </p:xfrm>
        <a:graphic>
          <a:graphicData uri="http://schemas.openxmlformats.org/presentationml/2006/ole">
            <mc:AlternateContent xmlns:mc="http://schemas.openxmlformats.org/markup-compatibility/2006">
              <mc:Choice xmlns:v="urn:schemas-microsoft-com:vml" Requires="v">
                <p:oleObj spid="_x0000_s1231" name="Acrobat Document" r:id="rId4" imgW="6415848" imgH="3642288" progId="AcroExch.Document.DC">
                  <p:embed/>
                </p:oleObj>
              </mc:Choice>
              <mc:Fallback>
                <p:oleObj name="Acrobat Document" r:id="rId4" imgW="6415848" imgH="3642288" progId="AcroExch.Document.DC">
                  <p:embed/>
                  <p:pic>
                    <p:nvPicPr>
                      <p:cNvPr id="0" name=""/>
                      <p:cNvPicPr/>
                      <p:nvPr/>
                    </p:nvPicPr>
                    <p:blipFill>
                      <a:blip r:embed="rId5"/>
                      <a:stretch>
                        <a:fillRect/>
                      </a:stretch>
                    </p:blipFill>
                    <p:spPr>
                      <a:xfrm>
                        <a:off x="5818680" y="2319258"/>
                        <a:ext cx="5999722" cy="3405929"/>
                      </a:xfrm>
                      <a:prstGeom prst="rect">
                        <a:avLst/>
                      </a:prstGeom>
                    </p:spPr>
                  </p:pic>
                </p:oleObj>
              </mc:Fallback>
            </mc:AlternateContent>
          </a:graphicData>
        </a:graphic>
      </p:graphicFrame>
      <p:sp>
        <p:nvSpPr>
          <p:cNvPr id="2" name="标题 1"/>
          <p:cNvSpPr>
            <a:spLocks noGrp="1"/>
          </p:cNvSpPr>
          <p:nvPr>
            <p:ph type="title"/>
          </p:nvPr>
        </p:nvSpPr>
        <p:spPr/>
        <p:txBody>
          <a:bodyPr/>
          <a:lstStyle/>
          <a:p>
            <a:r>
              <a:rPr lang="en-US" altLang="zh-CN" b="1" dirty="0" smtClean="0"/>
              <a:t>Magnetic field design</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998857473"/>
              </p:ext>
            </p:extLst>
          </p:nvPr>
        </p:nvGraphicFramePr>
        <p:xfrm>
          <a:off x="522780" y="2718734"/>
          <a:ext cx="5295900" cy="2609570"/>
        </p:xfrm>
        <a:graphic>
          <a:graphicData uri="http://schemas.openxmlformats.org/drawingml/2006/table">
            <a:tbl>
              <a:tblPr firstRow="1" firstCol="1" bandRow="1">
                <a:tableStyleId>{69CF1AB2-1976-4502-BF36-3FF5EA218861}</a:tableStyleId>
              </a:tblPr>
              <a:tblGrid>
                <a:gridCol w="1713112"/>
                <a:gridCol w="726159"/>
                <a:gridCol w="2017531"/>
                <a:gridCol w="839098"/>
              </a:tblGrid>
              <a:tr h="455325">
                <a:tc>
                  <a:txBody>
                    <a:bodyPr/>
                    <a:lstStyle/>
                    <a:p>
                      <a:pPr algn="ctr">
                        <a:spcAft>
                          <a:spcPts val="0"/>
                        </a:spcAft>
                      </a:pPr>
                      <a:r>
                        <a:rPr lang="en-US" sz="1600" b="0" kern="0" dirty="0">
                          <a:effectLst/>
                        </a:rPr>
                        <a:t>The solenoid central field (T)</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a:effectLst/>
                        </a:rPr>
                        <a:t>3</a:t>
                      </a:r>
                      <a:endParaRPr lang="zh-CN" sz="1600" b="0" kern="10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a:effectLst/>
                        </a:rPr>
                        <a:t>Working current </a:t>
                      </a:r>
                      <a:r>
                        <a:rPr lang="en-US" sz="1600" b="0" kern="0" dirty="0" smtClean="0">
                          <a:effectLst/>
                        </a:rPr>
                        <a:t>(A</a:t>
                      </a:r>
                      <a:r>
                        <a:rPr lang="en-US" sz="1600" b="0" kern="0" dirty="0">
                          <a:effectLst/>
                        </a:rPr>
                        <a:t>)</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15779</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r>
              <a:tr h="455325">
                <a:tc>
                  <a:txBody>
                    <a:bodyPr/>
                    <a:lstStyle/>
                    <a:p>
                      <a:pPr algn="ctr">
                        <a:spcAft>
                          <a:spcPts val="0"/>
                        </a:spcAft>
                      </a:pPr>
                      <a:r>
                        <a:rPr lang="en-US" sz="1600" b="0" kern="0">
                          <a:effectLst/>
                        </a:rPr>
                        <a:t>Maximum field on conductor (T)</a:t>
                      </a:r>
                      <a:endParaRPr lang="zh-CN" sz="1600" b="0" kern="10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3.5</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a:effectLst/>
                        </a:rPr>
                        <a:t>Total ampere-turns of the solenoid (MAt)</a:t>
                      </a:r>
                      <a:endParaRPr lang="zh-CN" sz="1600" b="0" kern="10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20.3</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r>
              <a:tr h="455325">
                <a:tc>
                  <a:txBody>
                    <a:bodyPr/>
                    <a:lstStyle/>
                    <a:p>
                      <a:pPr algn="ctr">
                        <a:spcAft>
                          <a:spcPts val="0"/>
                        </a:spcAft>
                      </a:pPr>
                      <a:r>
                        <a:rPr lang="en-US" sz="1600" b="0" kern="0" dirty="0">
                          <a:effectLst/>
                        </a:rPr>
                        <a:t>Coil inner radius (</a:t>
                      </a:r>
                      <a:r>
                        <a:rPr lang="en-US" sz="1600" b="0" kern="0" dirty="0" smtClean="0">
                          <a:effectLst/>
                        </a:rPr>
                        <a:t>mm)</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3600</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a:effectLst/>
                        </a:rPr>
                        <a:t>Inductance (H)</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10.5</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r>
              <a:tr h="455325">
                <a:tc>
                  <a:txBody>
                    <a:bodyPr/>
                    <a:lstStyle/>
                    <a:p>
                      <a:pPr algn="ctr">
                        <a:spcAft>
                          <a:spcPts val="0"/>
                        </a:spcAft>
                      </a:pPr>
                      <a:r>
                        <a:rPr lang="en-US" sz="1600" b="0" kern="0" dirty="0">
                          <a:effectLst/>
                        </a:rPr>
                        <a:t>Coil outer radius (</a:t>
                      </a:r>
                      <a:r>
                        <a:rPr lang="en-US" sz="1600" b="0" kern="0" dirty="0" smtClean="0">
                          <a:effectLst/>
                        </a:rPr>
                        <a:t>mm)</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3828</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a:effectLst/>
                        </a:rPr>
                        <a:t>Stored energy (GJ)</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a:effectLst/>
                        </a:rPr>
                        <a:t>1.3</a:t>
                      </a:r>
                      <a:endParaRPr lang="zh-CN" sz="1600" b="0" kern="10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r>
              <a:tr h="415010">
                <a:tc>
                  <a:txBody>
                    <a:bodyPr/>
                    <a:lstStyle/>
                    <a:p>
                      <a:pPr algn="ctr">
                        <a:spcAft>
                          <a:spcPts val="0"/>
                        </a:spcAft>
                      </a:pPr>
                      <a:r>
                        <a:rPr lang="en-US" sz="1600" b="0" kern="0" dirty="0">
                          <a:effectLst/>
                        </a:rPr>
                        <a:t>Coil length (</a:t>
                      </a:r>
                      <a:r>
                        <a:rPr lang="en-US" sz="1600" b="0" kern="0" dirty="0" smtClean="0">
                          <a:effectLst/>
                        </a:rPr>
                        <a:t>mm)</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7445</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a:effectLst/>
                        </a:rPr>
                        <a:t>Cable length (km)</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c>
                  <a:txBody>
                    <a:bodyPr/>
                    <a:lstStyle/>
                    <a:p>
                      <a:pPr algn="ctr">
                        <a:spcAft>
                          <a:spcPts val="0"/>
                        </a:spcAft>
                      </a:pPr>
                      <a:r>
                        <a:rPr lang="en-US" sz="1600" b="0" kern="0" dirty="0" smtClean="0">
                          <a:effectLst/>
                        </a:rPr>
                        <a:t>30.1</a:t>
                      </a:r>
                      <a:endParaRPr lang="zh-CN" sz="16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42361" marR="142361" marT="0" marB="0" anchor="ctr"/>
                </a:tc>
              </a:tr>
            </a:tbl>
          </a:graphicData>
        </a:graphic>
      </p:graphicFrame>
      <p:sp>
        <p:nvSpPr>
          <p:cNvPr id="3" name="页脚占位符 2"/>
          <p:cNvSpPr>
            <a:spLocks noGrp="1"/>
          </p:cNvSpPr>
          <p:nvPr>
            <p:ph type="ftr" sz="quarter" idx="11"/>
          </p:nvPr>
        </p:nvSpPr>
        <p:spPr/>
        <p:txBody>
          <a:bodyPr/>
          <a:lstStyle/>
          <a:p>
            <a:r>
              <a:rPr lang="en-US" altLang="zh-CN" smtClean="0"/>
              <a:t>CEPC international review, Beijing 2018</a:t>
            </a:r>
            <a:endParaRPr lang="zh-CN" altLang="en-US"/>
          </a:p>
        </p:txBody>
      </p:sp>
      <p:sp>
        <p:nvSpPr>
          <p:cNvPr id="11" name="灯片编号占位符 3"/>
          <p:cNvSpPr>
            <a:spLocks noGrp="1"/>
          </p:cNvSpPr>
          <p:nvPr>
            <p:ph type="sldNum" sz="quarter" idx="12"/>
          </p:nvPr>
        </p:nvSpPr>
        <p:spPr/>
        <p:txBody>
          <a:bodyPr/>
          <a:lstStyle/>
          <a:p>
            <a:pPr lvl="0"/>
            <a:fld id="{D039D8DC-5105-462E-BB4B-91E93DDE95BE}" type="slidenum">
              <a:t>6</a:t>
            </a:fld>
            <a:endParaRPr lang="x-none"/>
          </a:p>
        </p:txBody>
      </p:sp>
      <p:sp>
        <p:nvSpPr>
          <p:cNvPr id="8" name="矩形 7"/>
          <p:cNvSpPr/>
          <p:nvPr/>
        </p:nvSpPr>
        <p:spPr>
          <a:xfrm>
            <a:off x="838200" y="1857593"/>
            <a:ext cx="4665060" cy="461665"/>
          </a:xfrm>
          <a:prstGeom prst="rect">
            <a:avLst/>
          </a:prstGeom>
        </p:spPr>
        <p:txBody>
          <a:bodyPr wrap="none">
            <a:spAutoFit/>
          </a:bodyPr>
          <a:lstStyle/>
          <a:p>
            <a:r>
              <a:rPr lang="en-US" altLang="zh-CN" sz="2400" kern="0" dirty="0" smtClean="0">
                <a:solidFill>
                  <a:srgbClr val="000000"/>
                </a:solidFill>
                <a:latin typeface="Times New Roman" panose="02020603050405020304" pitchFamily="18" charset="0"/>
                <a:cs typeface="Times New Roman" panose="02020603050405020304" pitchFamily="18" charset="0"/>
              </a:rPr>
              <a:t>Main parameters of the solenoid coil</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0654144" y="46084"/>
            <a:ext cx="1449037" cy="369332"/>
          </a:xfrm>
          <a:prstGeom prst="rect">
            <a:avLst/>
          </a:prstGeom>
          <a:noFill/>
        </p:spPr>
        <p:txBody>
          <a:bodyPr wrap="square" rtlCol="0">
            <a:spAutoFit/>
          </a:bodyPr>
          <a:lstStyle/>
          <a:p>
            <a:r>
              <a:rPr lang="en-US" altLang="zh-CN" dirty="0" err="1" smtClean="0"/>
              <a:t>Feipeng</a:t>
            </a:r>
            <a:r>
              <a:rPr lang="en-US" altLang="zh-CN" dirty="0" smtClean="0"/>
              <a:t> </a:t>
            </a:r>
            <a:r>
              <a:rPr lang="en-US" altLang="zh-CN" dirty="0" err="1" smtClean="0"/>
              <a:t>Ning</a:t>
            </a:r>
            <a:endParaRPr lang="zh-CN" altLang="en-US" dirty="0"/>
          </a:p>
        </p:txBody>
      </p:sp>
    </p:spTree>
    <p:extLst>
      <p:ext uri="{BB962C8B-B14F-4D97-AF65-F5344CB8AC3E}">
        <p14:creationId xmlns:p14="http://schemas.microsoft.com/office/powerpoint/2010/main" val="37795669"/>
      </p:ext>
    </p:extLst>
  </p:cSld>
  <p:clrMapOvr>
    <a:masterClrMapping/>
  </p:clrMapOvr>
  <mc:AlternateContent xmlns:mc="http://schemas.openxmlformats.org/markup-compatibility/2006">
    <mc:Choice xmlns:p14="http://schemas.microsoft.com/office/powerpoint/2010/main" Requires="p14">
      <p:transition spd="slow" p14:dur="2000" advTm="307"/>
    </mc:Choice>
    <mc:Fallback>
      <p:transition spd="slow" advTm="30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961272775"/>
              </p:ext>
            </p:extLst>
          </p:nvPr>
        </p:nvGraphicFramePr>
        <p:xfrm>
          <a:off x="371061" y="1499952"/>
          <a:ext cx="11449877" cy="4856398"/>
        </p:xfrm>
        <a:graphic>
          <a:graphicData uri="http://schemas.openxmlformats.org/drawingml/2006/table">
            <a:tbl>
              <a:tblPr firstRow="1" firstCol="1" bandRow="1">
                <a:tableStyleId>{3B4B98B0-60AC-42C2-AFA5-B58CD77FA1E5}</a:tableStyleId>
              </a:tblPr>
              <a:tblGrid>
                <a:gridCol w="2809461"/>
                <a:gridCol w="1524000"/>
                <a:gridCol w="1311964"/>
                <a:gridCol w="1527314"/>
                <a:gridCol w="1388165"/>
                <a:gridCol w="1311966"/>
                <a:gridCol w="1577007"/>
              </a:tblGrid>
              <a:tr h="282447">
                <a:tc>
                  <a:txBody>
                    <a:bodyPr/>
                    <a:lstStyle/>
                    <a:p>
                      <a:pPr algn="ctr"/>
                      <a:endParaRPr lang="zh-CN" altLang="en-US" sz="2000" dirty="0"/>
                    </a:p>
                  </a:txBody>
                  <a:tcPr marL="68580" marR="68580" marT="0" marB="0" anchor="ctr"/>
                </a:tc>
                <a:tc>
                  <a:txBody>
                    <a:bodyPr/>
                    <a:lstStyle/>
                    <a:p>
                      <a:pPr algn="ctr"/>
                      <a:r>
                        <a:rPr lang="en-US" altLang="zh-CN" sz="2400" dirty="0" smtClean="0"/>
                        <a:t>CMS</a:t>
                      </a:r>
                      <a:endParaRPr lang="zh-CN" altLang="en-US" sz="2400" dirty="0">
                        <a:latin typeface="+mn-lt"/>
                      </a:endParaRPr>
                    </a:p>
                  </a:txBody>
                  <a:tcPr marL="68580" marR="68580" marT="0" marB="0" anchor="ctr"/>
                </a:tc>
                <a:tc>
                  <a:txBody>
                    <a:bodyPr/>
                    <a:lstStyle/>
                    <a:p>
                      <a:pPr algn="ctr"/>
                      <a:r>
                        <a:rPr lang="en-US" altLang="zh-CN" sz="2400" dirty="0" err="1" smtClean="0"/>
                        <a:t>SiD</a:t>
                      </a:r>
                      <a:endParaRPr lang="zh-CN" altLang="en-US" sz="2400" dirty="0">
                        <a:latin typeface="+mn-lt"/>
                      </a:endParaRPr>
                    </a:p>
                  </a:txBody>
                  <a:tcPr marL="68580" marR="68580" marT="0" marB="0" anchor="ctr"/>
                </a:tc>
                <a:tc>
                  <a:txBody>
                    <a:bodyPr/>
                    <a:lstStyle/>
                    <a:p>
                      <a:pPr algn="ctr">
                        <a:spcAft>
                          <a:spcPts val="0"/>
                        </a:spcAft>
                      </a:pPr>
                      <a:r>
                        <a:rPr lang="en-US" altLang="zh-CN" sz="2400" kern="100" dirty="0" smtClean="0">
                          <a:effectLst/>
                        </a:rPr>
                        <a:t>ILD</a:t>
                      </a:r>
                      <a:endParaRPr lang="zh-CN" sz="24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2400" kern="100" dirty="0" err="1" smtClean="0">
                          <a:effectLst/>
                        </a:rPr>
                        <a:t>CLIC_SiD</a:t>
                      </a:r>
                      <a:endParaRPr lang="zh-CN" sz="24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2400" kern="100" dirty="0" smtClean="0">
                          <a:effectLst/>
                        </a:rPr>
                        <a:t>CLIC_ILD</a:t>
                      </a:r>
                      <a:endParaRPr lang="zh-CN" sz="2400" kern="100" dirty="0">
                        <a:effectLst/>
                        <a:latin typeface="+mn-lt"/>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2400" kern="100" dirty="0" smtClean="0">
                          <a:solidFill>
                            <a:srgbClr val="C00000"/>
                          </a:solidFill>
                          <a:effectLst/>
                        </a:rPr>
                        <a:t>CEPC</a:t>
                      </a:r>
                      <a:endParaRPr lang="zh-CN" sz="2400" kern="100" dirty="0">
                        <a:solidFill>
                          <a:srgbClr val="C00000"/>
                        </a:solidFill>
                        <a:effectLst/>
                        <a:latin typeface="+mn-lt"/>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altLang="zh-CN" sz="1800" kern="100" dirty="0" smtClean="0">
                          <a:effectLst/>
                        </a:rPr>
                        <a:t>Central field</a:t>
                      </a:r>
                      <a:r>
                        <a:rPr lang="en-US" sz="1800" kern="100" dirty="0" smtClean="0">
                          <a:effectLst/>
                        </a:rPr>
                        <a:t>(T</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4</a:t>
                      </a:r>
                      <a:endParaRPr lang="zh-CN" altLang="en-US" sz="1800" dirty="0"/>
                    </a:p>
                  </a:txBody>
                  <a:tcPr marL="68580" marR="68580" marT="0" marB="0" anchor="ctr"/>
                </a:tc>
                <a:tc>
                  <a:txBody>
                    <a:bodyPr/>
                    <a:lstStyle/>
                    <a:p>
                      <a:pPr algn="ctr">
                        <a:spcAft>
                          <a:spcPts val="0"/>
                        </a:spcAft>
                      </a:pPr>
                      <a:r>
                        <a:rPr lang="en-US" sz="1800" kern="100" dirty="0" smtClean="0">
                          <a:effectLst/>
                        </a:rPr>
                        <a:t>5.0</a:t>
                      </a:r>
                      <a:endParaRPr lang="zh-CN" sz="18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4.0</a:t>
                      </a:r>
                      <a:endParaRPr lang="zh-CN" altLang="en-US" sz="1800" dirty="0"/>
                    </a:p>
                  </a:txBody>
                  <a:tcPr marL="68580" marR="68580" marT="0" marB="0" anchor="ctr"/>
                </a:tc>
                <a:tc>
                  <a:txBody>
                    <a:bodyPr/>
                    <a:lstStyle/>
                    <a:p>
                      <a:pPr algn="ctr"/>
                      <a:r>
                        <a:rPr lang="en-US" altLang="zh-CN" sz="1800" dirty="0" smtClean="0"/>
                        <a:t>5.0</a:t>
                      </a:r>
                      <a:endParaRPr lang="zh-CN" altLang="en-US" sz="1800" dirty="0"/>
                    </a:p>
                  </a:txBody>
                  <a:tcPr marL="68580" marR="68580" marT="0" marB="0" anchor="ctr"/>
                </a:tc>
                <a:tc>
                  <a:txBody>
                    <a:bodyPr/>
                    <a:lstStyle/>
                    <a:p>
                      <a:pPr algn="ctr"/>
                      <a:r>
                        <a:rPr lang="en-US" altLang="zh-CN" sz="1800" dirty="0" smtClean="0"/>
                        <a:t>4.0</a:t>
                      </a:r>
                      <a:endParaRPr lang="zh-CN" altLang="en-US" sz="1800" dirty="0"/>
                    </a:p>
                  </a:txBody>
                  <a:tcPr marL="68580" marR="68580" marT="0" marB="0" anchor="ctr"/>
                </a:tc>
                <a:tc>
                  <a:txBody>
                    <a:bodyPr/>
                    <a:lstStyle/>
                    <a:p>
                      <a:pPr algn="ctr"/>
                      <a:r>
                        <a:rPr lang="en-US" altLang="zh-CN" sz="1800" dirty="0" smtClean="0">
                          <a:solidFill>
                            <a:srgbClr val="C00000"/>
                          </a:solidFill>
                        </a:rPr>
                        <a:t>3</a:t>
                      </a:r>
                      <a:endParaRPr lang="zh-CN" altLang="en-US" sz="1800" dirty="0">
                        <a:solidFill>
                          <a:srgbClr val="C00000"/>
                        </a:solidFill>
                      </a:endParaRPr>
                    </a:p>
                  </a:txBody>
                  <a:tcPr marL="68580" marR="68580" marT="0" marB="0" anchor="ctr"/>
                </a:tc>
              </a:tr>
              <a:tr h="254935">
                <a:tc>
                  <a:txBody>
                    <a:bodyPr/>
                    <a:lstStyle/>
                    <a:p>
                      <a:pPr algn="ctr">
                        <a:spcAft>
                          <a:spcPts val="0"/>
                        </a:spcAft>
                      </a:pPr>
                      <a:r>
                        <a:rPr lang="en-US" altLang="zh-CN" sz="1800" kern="100" dirty="0" smtClean="0">
                          <a:effectLst/>
                        </a:rPr>
                        <a:t>Max. field</a:t>
                      </a:r>
                      <a:r>
                        <a:rPr lang="en-US" sz="1800" kern="100" dirty="0" smtClean="0">
                          <a:effectLst/>
                        </a:rPr>
                        <a:t>(T</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4.6</a:t>
                      </a:r>
                      <a:endParaRPr lang="zh-CN" altLang="en-US" sz="1800" dirty="0"/>
                    </a:p>
                  </a:txBody>
                  <a:tcPr marL="68580" marR="68580" marT="0" marB="0" anchor="ctr"/>
                </a:tc>
                <a:tc>
                  <a:txBody>
                    <a:bodyPr/>
                    <a:lstStyle/>
                    <a:p>
                      <a:pPr algn="ctr">
                        <a:spcAft>
                          <a:spcPts val="0"/>
                        </a:spcAft>
                      </a:pPr>
                      <a:r>
                        <a:rPr lang="en-US" sz="1800" kern="100" dirty="0" smtClean="0">
                          <a:effectLst/>
                        </a:rPr>
                        <a:t>5.75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4.77</a:t>
                      </a:r>
                      <a:endParaRPr lang="zh-CN" altLang="en-US" sz="1800" dirty="0"/>
                    </a:p>
                  </a:txBody>
                  <a:tcPr marL="68580" marR="68580" marT="0" marB="0" anchor="ctr"/>
                </a:tc>
                <a:tc>
                  <a:txBody>
                    <a:bodyPr/>
                    <a:lstStyle/>
                    <a:p>
                      <a:pPr algn="ctr"/>
                      <a:r>
                        <a:rPr lang="en-US" altLang="zh-CN" sz="1800" dirty="0" smtClean="0"/>
                        <a:t>5.8</a:t>
                      </a:r>
                      <a:endParaRPr lang="zh-CN" altLang="en-US" sz="1800" dirty="0"/>
                    </a:p>
                  </a:txBody>
                  <a:tcPr marL="68580" marR="68580" marT="0" marB="0" anchor="ctr"/>
                </a:tc>
                <a:tc>
                  <a:txBody>
                    <a:bodyPr/>
                    <a:lstStyle/>
                    <a:p>
                      <a:pPr algn="ctr"/>
                      <a:endParaRPr lang="zh-CN" altLang="en-US" sz="1800" dirty="0"/>
                    </a:p>
                  </a:txBody>
                  <a:tcPr marL="68580" marR="68580" marT="0" marB="0" anchor="ctr"/>
                </a:tc>
                <a:tc>
                  <a:txBody>
                    <a:bodyPr/>
                    <a:lstStyle/>
                    <a:p>
                      <a:pPr algn="ctr"/>
                      <a:r>
                        <a:rPr lang="en-US" altLang="zh-CN" sz="1800" dirty="0" smtClean="0">
                          <a:solidFill>
                            <a:srgbClr val="C00000"/>
                          </a:solidFill>
                        </a:rPr>
                        <a:t>3.5</a:t>
                      </a:r>
                      <a:endParaRPr lang="zh-CN" altLang="en-US" sz="1800" dirty="0">
                        <a:solidFill>
                          <a:srgbClr val="C00000"/>
                        </a:solidFill>
                      </a:endParaRPr>
                    </a:p>
                  </a:txBody>
                  <a:tcPr marL="68580" marR="68580" marT="0" marB="0" anchor="ctr"/>
                </a:tc>
              </a:tr>
              <a:tr h="254935">
                <a:tc>
                  <a:txBody>
                    <a:bodyPr/>
                    <a:lstStyle/>
                    <a:p>
                      <a:pPr algn="ctr">
                        <a:spcAft>
                          <a:spcPts val="0"/>
                        </a:spcAft>
                      </a:pPr>
                      <a:r>
                        <a:rPr lang="en-US" altLang="zh-CN" sz="1800" kern="100" dirty="0" smtClean="0">
                          <a:effectLst/>
                        </a:rPr>
                        <a:t> Coil inner diameter</a:t>
                      </a:r>
                      <a:r>
                        <a:rPr lang="en-US" altLang="zh-CN" sz="1800" kern="100" baseline="0" dirty="0" smtClean="0">
                          <a:effectLst/>
                        </a:rPr>
                        <a:t> </a:t>
                      </a:r>
                      <a:r>
                        <a:rPr lang="en-US" sz="1800" kern="100" dirty="0" smtClean="0">
                          <a:effectLst/>
                        </a:rPr>
                        <a:t>(mm</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6360</a:t>
                      </a:r>
                      <a:endParaRPr lang="zh-CN" altLang="en-US" sz="1800" dirty="0"/>
                    </a:p>
                  </a:txBody>
                  <a:tcPr marL="68580" marR="68580" marT="0" marB="0" anchor="ctr"/>
                </a:tc>
                <a:tc>
                  <a:txBody>
                    <a:bodyPr/>
                    <a:lstStyle/>
                    <a:p>
                      <a:pPr algn="ctr">
                        <a:spcAft>
                          <a:spcPts val="0"/>
                        </a:spcAft>
                      </a:pPr>
                      <a:r>
                        <a:rPr lang="en-US" sz="1800" kern="100" dirty="0" smtClean="0">
                          <a:effectLst/>
                        </a:rPr>
                        <a:t>5462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7220</a:t>
                      </a:r>
                      <a:endParaRPr lang="zh-CN" altLang="en-US" sz="1800" dirty="0"/>
                    </a:p>
                  </a:txBody>
                  <a:tcPr marL="68580" marR="68580" marT="0" marB="0" anchor="ctr"/>
                </a:tc>
                <a:tc>
                  <a:txBody>
                    <a:bodyPr/>
                    <a:lstStyle/>
                    <a:p>
                      <a:pPr algn="ctr"/>
                      <a:r>
                        <a:rPr lang="en-US" altLang="zh-CN" sz="1800" dirty="0" smtClean="0"/>
                        <a:t>5488</a:t>
                      </a:r>
                      <a:endParaRPr lang="zh-CN" altLang="en-US" sz="1800" dirty="0"/>
                    </a:p>
                  </a:txBody>
                  <a:tcPr marL="68580" marR="68580" marT="0" marB="0" anchor="ctr"/>
                </a:tc>
                <a:tc>
                  <a:txBody>
                    <a:bodyPr/>
                    <a:lstStyle/>
                    <a:p>
                      <a:pPr algn="ctr"/>
                      <a:r>
                        <a:rPr lang="en-US" altLang="zh-CN" sz="1800" dirty="0" smtClean="0"/>
                        <a:t>7202</a:t>
                      </a:r>
                      <a:endParaRPr lang="zh-CN" altLang="en-US" sz="1800" dirty="0"/>
                    </a:p>
                  </a:txBody>
                  <a:tcPr marL="68580" marR="68580" marT="0" marB="0" anchor="ctr"/>
                </a:tc>
                <a:tc>
                  <a:txBody>
                    <a:bodyPr/>
                    <a:lstStyle/>
                    <a:p>
                      <a:pPr algn="ctr"/>
                      <a:r>
                        <a:rPr lang="en-US" altLang="zh-CN" sz="1800" dirty="0" smtClean="0">
                          <a:solidFill>
                            <a:srgbClr val="C00000"/>
                          </a:solidFill>
                        </a:rPr>
                        <a:t>7200</a:t>
                      </a:r>
                      <a:endParaRPr lang="zh-CN" altLang="en-US" sz="1800" dirty="0">
                        <a:solidFill>
                          <a:srgbClr val="C00000"/>
                        </a:solidFill>
                      </a:endParaRPr>
                    </a:p>
                  </a:txBody>
                  <a:tcPr marL="68580" marR="68580" marT="0" marB="0" anchor="ctr"/>
                </a:tc>
              </a:tr>
              <a:tr h="254935">
                <a:tc>
                  <a:txBody>
                    <a:bodyPr/>
                    <a:lstStyle/>
                    <a:p>
                      <a:pPr algn="ctr">
                        <a:spcAft>
                          <a:spcPts val="0"/>
                        </a:spcAft>
                      </a:pPr>
                      <a:r>
                        <a:rPr lang="en-US" altLang="zh-CN" sz="1800" kern="100" baseline="0" dirty="0" smtClean="0">
                          <a:effectLst/>
                        </a:rPr>
                        <a:t>Coil o</a:t>
                      </a:r>
                      <a:r>
                        <a:rPr lang="en-US" sz="1800" kern="100" dirty="0" smtClean="0">
                          <a:effectLst/>
                        </a:rPr>
                        <a:t>uter</a:t>
                      </a:r>
                      <a:r>
                        <a:rPr lang="en-US" sz="1800" kern="100" baseline="0" dirty="0" smtClean="0">
                          <a:effectLst/>
                        </a:rPr>
                        <a:t> diameter  </a:t>
                      </a:r>
                      <a:r>
                        <a:rPr lang="en-US" sz="1800" kern="100" dirty="0" smtClean="0">
                          <a:effectLst/>
                        </a:rPr>
                        <a:t>(mm</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6980</a:t>
                      </a:r>
                      <a:endParaRPr lang="zh-CN" altLang="en-US" sz="1800" dirty="0"/>
                    </a:p>
                  </a:txBody>
                  <a:tcPr marL="68580" marR="68580" marT="0" marB="0" anchor="ctr"/>
                </a:tc>
                <a:tc>
                  <a:txBody>
                    <a:bodyPr/>
                    <a:lstStyle/>
                    <a:p>
                      <a:pPr algn="ctr">
                        <a:spcAft>
                          <a:spcPts val="0"/>
                        </a:spcAft>
                      </a:pPr>
                      <a:r>
                        <a:rPr lang="en-US" sz="1800" kern="100" dirty="0" smtClean="0">
                          <a:effectLst/>
                        </a:rPr>
                        <a:t>6224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7940</a:t>
                      </a:r>
                      <a:endParaRPr lang="zh-CN" altLang="en-US" sz="1800" dirty="0"/>
                    </a:p>
                  </a:txBody>
                  <a:tcPr marL="68580" marR="68580" marT="0" marB="0" anchor="ctr"/>
                </a:tc>
                <a:tc>
                  <a:txBody>
                    <a:bodyPr/>
                    <a:lstStyle/>
                    <a:p>
                      <a:pPr algn="ctr"/>
                      <a:r>
                        <a:rPr lang="en-US" altLang="zh-CN" sz="1800" dirty="0" smtClean="0"/>
                        <a:t>7008</a:t>
                      </a:r>
                      <a:endParaRPr lang="zh-CN" altLang="en-US" sz="1800" dirty="0"/>
                    </a:p>
                  </a:txBody>
                  <a:tcPr marL="68580" marR="68580" marT="0" marB="0" anchor="ctr"/>
                </a:tc>
                <a:tc>
                  <a:txBody>
                    <a:bodyPr/>
                    <a:lstStyle/>
                    <a:p>
                      <a:pPr algn="ctr"/>
                      <a:r>
                        <a:rPr lang="en-US" altLang="zh-CN" sz="1800" dirty="0" smtClean="0"/>
                        <a:t>7888</a:t>
                      </a:r>
                      <a:endParaRPr lang="zh-CN" altLang="en-US" sz="1800" dirty="0"/>
                    </a:p>
                  </a:txBody>
                  <a:tcPr marL="68580" marR="68580" marT="0" marB="0" anchor="ctr"/>
                </a:tc>
                <a:tc>
                  <a:txBody>
                    <a:bodyPr/>
                    <a:lstStyle/>
                    <a:p>
                      <a:pPr algn="ctr"/>
                      <a:r>
                        <a:rPr lang="en-US" altLang="zh-CN" sz="1800" dirty="0" smtClean="0">
                          <a:solidFill>
                            <a:srgbClr val="C00000"/>
                          </a:solidFill>
                        </a:rPr>
                        <a:t>7656</a:t>
                      </a:r>
                      <a:endParaRPr lang="zh-CN" altLang="en-US" sz="1800" dirty="0">
                        <a:solidFill>
                          <a:srgbClr val="C00000"/>
                        </a:solidFill>
                      </a:endParaRPr>
                    </a:p>
                  </a:txBody>
                  <a:tcPr marL="68580" marR="68580" marT="0" marB="0" anchor="ctr"/>
                </a:tc>
              </a:tr>
              <a:tr h="254935">
                <a:tc>
                  <a:txBody>
                    <a:bodyPr/>
                    <a:lstStyle/>
                    <a:p>
                      <a:pPr algn="ctr">
                        <a:spcAft>
                          <a:spcPts val="0"/>
                        </a:spcAft>
                      </a:pPr>
                      <a:r>
                        <a:rPr lang="en-US" altLang="zh-CN" sz="1800" kern="100" baseline="0" dirty="0" smtClean="0">
                          <a:effectLst/>
                        </a:rPr>
                        <a:t>Coil l</a:t>
                      </a:r>
                      <a:r>
                        <a:rPr lang="en-US" altLang="zh-CN" sz="1800" kern="100" dirty="0" smtClean="0">
                          <a:effectLst/>
                        </a:rPr>
                        <a:t>ength</a:t>
                      </a:r>
                      <a:r>
                        <a:rPr lang="en-US" altLang="zh-CN" sz="1800" kern="100" baseline="0" dirty="0" smtClean="0">
                          <a:effectLst/>
                        </a:rPr>
                        <a:t> </a:t>
                      </a:r>
                      <a:r>
                        <a:rPr lang="en-US" sz="1800" kern="100" dirty="0" smtClean="0">
                          <a:effectLst/>
                        </a:rPr>
                        <a:t>(mm</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12400</a:t>
                      </a:r>
                      <a:endParaRPr lang="zh-CN" altLang="en-US" sz="1800" dirty="0"/>
                    </a:p>
                  </a:txBody>
                  <a:tcPr marL="68580" marR="68580" marT="0" marB="0" anchor="ctr"/>
                </a:tc>
                <a:tc>
                  <a:txBody>
                    <a:bodyPr/>
                    <a:lstStyle/>
                    <a:p>
                      <a:pPr algn="ctr">
                        <a:spcAft>
                          <a:spcPts val="0"/>
                        </a:spcAft>
                      </a:pPr>
                      <a:r>
                        <a:rPr lang="en-US" altLang="zh-CN" sz="1800" kern="100" dirty="0" smtClean="0">
                          <a:effectLst/>
                        </a:rPr>
                        <a:t>5586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dirty="0" smtClean="0"/>
                        <a:t>7350</a:t>
                      </a:r>
                      <a:endParaRPr lang="zh-CN" altLang="en-US" sz="1800" dirty="0"/>
                    </a:p>
                  </a:txBody>
                  <a:tcPr marL="68580" marR="68580" marT="0" marB="0" anchor="ctr"/>
                </a:tc>
                <a:tc>
                  <a:txBody>
                    <a:bodyPr/>
                    <a:lstStyle/>
                    <a:p>
                      <a:pPr algn="ctr"/>
                      <a:r>
                        <a:rPr lang="en-US" altLang="zh-CN" sz="1800" dirty="0" smtClean="0"/>
                        <a:t>6230</a:t>
                      </a:r>
                      <a:endParaRPr lang="zh-CN" altLang="en-US" sz="1800" dirty="0"/>
                    </a:p>
                  </a:txBody>
                  <a:tcPr marL="68580" marR="68580" marT="0" marB="0" anchor="ctr"/>
                </a:tc>
                <a:tc>
                  <a:txBody>
                    <a:bodyPr/>
                    <a:lstStyle/>
                    <a:p>
                      <a:pPr algn="ctr"/>
                      <a:r>
                        <a:rPr lang="en-US" altLang="zh-CN" sz="1800" dirty="0" smtClean="0"/>
                        <a:t>7890</a:t>
                      </a:r>
                      <a:endParaRPr lang="zh-CN" altLang="en-US" sz="1800" dirty="0"/>
                    </a:p>
                  </a:txBody>
                  <a:tcPr marL="68580" marR="68580" marT="0" marB="0" anchor="ctr"/>
                </a:tc>
                <a:tc>
                  <a:txBody>
                    <a:bodyPr/>
                    <a:lstStyle/>
                    <a:p>
                      <a:pPr algn="ctr"/>
                      <a:r>
                        <a:rPr lang="en-US" altLang="zh-CN" sz="1800" dirty="0" smtClean="0">
                          <a:solidFill>
                            <a:srgbClr val="C00000"/>
                          </a:solidFill>
                        </a:rPr>
                        <a:t>7445</a:t>
                      </a:r>
                      <a:endParaRPr lang="zh-CN" altLang="en-US" sz="1800" dirty="0">
                        <a:solidFill>
                          <a:srgbClr val="C00000"/>
                        </a:solidFill>
                      </a:endParaRPr>
                    </a:p>
                  </a:txBody>
                  <a:tcPr marL="68580" marR="68580" marT="0" marB="0" anchor="ctr"/>
                </a:tc>
              </a:tr>
              <a:tr h="254935">
                <a:tc>
                  <a:txBody>
                    <a:bodyPr/>
                    <a:lstStyle/>
                    <a:p>
                      <a:pPr algn="ctr">
                        <a:spcAft>
                          <a:spcPts val="0"/>
                        </a:spcAft>
                      </a:pPr>
                      <a:r>
                        <a:rPr lang="en-US" altLang="zh-CN" sz="1800" kern="100" baseline="0" dirty="0" smtClean="0">
                          <a:effectLst/>
                        </a:rPr>
                        <a:t>Superconductor length</a:t>
                      </a:r>
                      <a:r>
                        <a:rPr lang="en-US" sz="1800" kern="100" dirty="0" smtClean="0">
                          <a:effectLst/>
                        </a:rPr>
                        <a:t>(Km</a:t>
                      </a:r>
                      <a:r>
                        <a:rPr lang="en-US" sz="1800" kern="10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rPr>
                        <a:t> </a:t>
                      </a:r>
                      <a:r>
                        <a:rPr lang="en-US" sz="1800" kern="100" dirty="0" smtClean="0">
                          <a:effectLst/>
                        </a:rPr>
                        <a:t>45.4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rPr>
                        <a:t>26.8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40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30.1</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350235">
                <a:tc>
                  <a:txBody>
                    <a:bodyPr/>
                    <a:lstStyle/>
                    <a:p>
                      <a:pPr algn="ctr">
                        <a:spcAft>
                          <a:spcPts val="0"/>
                        </a:spcAft>
                      </a:pPr>
                      <a:r>
                        <a:rPr lang="en-US" altLang="zh-CN" sz="1800" kern="100" dirty="0" smtClean="0">
                          <a:effectLst/>
                        </a:rPr>
                        <a:t>Dimension of Superconductor(mm)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smtClean="0">
                          <a:effectLst/>
                        </a:rPr>
                        <a:t>22</a:t>
                      </a:r>
                      <a:r>
                        <a:rPr lang="zh-CN" altLang="zh-CN" sz="1800" kern="100" dirty="0" smtClean="0">
                          <a:effectLst/>
                        </a:rPr>
                        <a:t>×</a:t>
                      </a:r>
                      <a:r>
                        <a:rPr lang="en-US" altLang="zh-CN" sz="1800" kern="100" dirty="0" smtClean="0">
                          <a:effectLst/>
                        </a:rPr>
                        <a:t>64</a:t>
                      </a:r>
                      <a:endParaRPr lang="zh-CN" altLang="zh-CN" sz="1800" kern="100" dirty="0" smtClean="0">
                        <a:solidFill>
                          <a:schemeClr val="tx1"/>
                        </a:solidFill>
                        <a:effectLst/>
                        <a:latin typeface="+mn-lt"/>
                        <a:ea typeface="+mn-ea"/>
                        <a:cs typeface="+mn-cs"/>
                      </a:endParaRPr>
                    </a:p>
                  </a:txBody>
                  <a:tcPr marL="68580" marR="68580" marT="0" marB="0" anchor="ctr"/>
                </a:tc>
                <a:tc>
                  <a:txBody>
                    <a:bodyPr/>
                    <a:lstStyle/>
                    <a:p>
                      <a:pPr algn="ctr">
                        <a:spcAft>
                          <a:spcPts val="0"/>
                        </a:spcAft>
                      </a:pPr>
                      <a:r>
                        <a:rPr lang="en-US" altLang="zh-CN" sz="1800" u="none" strike="noStrike" kern="1200" baseline="0" dirty="0" smtClean="0"/>
                        <a:t>21.6×64</a:t>
                      </a:r>
                      <a:endParaRPr lang="zh-CN" sz="1800" kern="100" dirty="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zh-CN" sz="1800" kern="100" dirty="0" smtClean="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u="none" strike="noStrike" kern="1200" baseline="0" dirty="0" smtClean="0"/>
                        <a:t>97.4× 15.6</a:t>
                      </a:r>
                      <a:endParaRPr lang="zh-CN" altLang="zh-CN" sz="1800" kern="100" dirty="0" smtClean="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zh-CN" sz="1800" kern="100" dirty="0" smtClean="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smtClean="0">
                          <a:solidFill>
                            <a:srgbClr val="C00000"/>
                          </a:solidFill>
                          <a:effectLst/>
                        </a:rPr>
                        <a:t>22</a:t>
                      </a:r>
                      <a:r>
                        <a:rPr lang="zh-CN" altLang="zh-CN" sz="1800" kern="100" dirty="0" smtClean="0">
                          <a:solidFill>
                            <a:srgbClr val="C00000"/>
                          </a:solidFill>
                          <a:effectLst/>
                        </a:rPr>
                        <a:t>×</a:t>
                      </a:r>
                      <a:r>
                        <a:rPr lang="en-US" altLang="zh-CN" sz="1800" kern="100" dirty="0" smtClean="0">
                          <a:solidFill>
                            <a:srgbClr val="C00000"/>
                          </a:solidFill>
                          <a:effectLst/>
                        </a:rPr>
                        <a:t>56</a:t>
                      </a:r>
                      <a:endParaRPr lang="zh-CN" altLang="zh-CN" sz="1800" kern="100" dirty="0" smtClean="0">
                        <a:solidFill>
                          <a:srgbClr val="C00000"/>
                        </a:solidFill>
                        <a:effectLst/>
                        <a:latin typeface="+mn-lt"/>
                        <a:ea typeface="+mn-ea"/>
                        <a:cs typeface="+mn-cs"/>
                      </a:endParaRPr>
                    </a:p>
                  </a:txBody>
                  <a:tcPr marL="68580" marR="68580" marT="0" marB="0" anchor="ctr"/>
                </a:tc>
              </a:tr>
              <a:tr h="254935">
                <a:tc>
                  <a:txBody>
                    <a:bodyPr/>
                    <a:lstStyle/>
                    <a:p>
                      <a:pPr algn="ctr">
                        <a:spcAft>
                          <a:spcPts val="0"/>
                        </a:spcAft>
                      </a:pPr>
                      <a:r>
                        <a:rPr lang="en-US" altLang="zh-CN" sz="1800" kern="100" dirty="0" smtClean="0">
                          <a:effectLst/>
                        </a:rPr>
                        <a:t>Layers</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a:effectLst/>
                        </a:rPr>
                        <a:t>6</a:t>
                      </a:r>
                      <a:endParaRPr lang="zh-CN" sz="1800" b="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4</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altLang="zh-CN" sz="1800" kern="100" dirty="0" smtClean="0">
                          <a:effectLst/>
                        </a:rPr>
                        <a:t>Total turns</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2168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smtClean="0">
                          <a:effectLst/>
                        </a:rPr>
                        <a:t>1459</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1260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1288</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sz="1800" kern="100" dirty="0" smtClean="0">
                          <a:effectLst/>
                        </a:rPr>
                        <a:t>Stored energy(GJ</a:t>
                      </a:r>
                      <a:r>
                        <a:rPr lang="en-US" sz="1800" kern="100" dirty="0">
                          <a:effectLst/>
                        </a:rPr>
                        <a:t>)</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2.69</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smtClean="0">
                          <a:effectLst/>
                        </a:rPr>
                        <a:t>1.59</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2.27</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smtClean="0">
                          <a:solidFill>
                            <a:srgbClr val="C00000"/>
                          </a:solidFill>
                          <a:effectLst/>
                        </a:rPr>
                        <a:t>1.3</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sz="1800" kern="100" dirty="0" smtClean="0">
                          <a:effectLst/>
                        </a:rPr>
                        <a:t>Inductance(H</a:t>
                      </a:r>
                      <a:r>
                        <a:rPr lang="en-US" sz="1800" kern="100" dirty="0">
                          <a:effectLst/>
                        </a:rPr>
                        <a:t>)</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14.2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800" kern="100" dirty="0" smtClean="0">
                          <a:effectLst/>
                        </a:rPr>
                        <a:t>9.9</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9.26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10.5</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sz="1800" kern="100" dirty="0" smtClean="0">
                          <a:effectLst/>
                        </a:rPr>
                        <a:t>Nominal current(A</a:t>
                      </a:r>
                      <a:r>
                        <a:rPr lang="en-US" sz="1800" kern="100" dirty="0">
                          <a:effectLst/>
                        </a:rPr>
                        <a:t>)</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19200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00" dirty="0" smtClean="0">
                          <a:effectLst/>
                        </a:rPr>
                        <a:t>17724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22500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18000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15779</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altLang="zh-CN" sz="1800" kern="100" dirty="0" smtClean="0">
                          <a:effectLst/>
                        </a:rPr>
                        <a:t>Cold mass weight(t)</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220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168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170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210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solidFill>
                            <a:srgbClr val="C00000"/>
                          </a:solidFill>
                          <a:effectLst/>
                        </a:rPr>
                        <a:t>120</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254935">
                <a:tc>
                  <a:txBody>
                    <a:bodyPr/>
                    <a:lstStyle/>
                    <a:p>
                      <a:pPr algn="ctr">
                        <a:spcAft>
                          <a:spcPts val="0"/>
                        </a:spcAft>
                      </a:pPr>
                      <a:r>
                        <a:rPr lang="en-US" altLang="zh-CN" sz="1800" kern="100" dirty="0" smtClean="0">
                          <a:effectLst/>
                        </a:rPr>
                        <a:t>Yoke weight</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12000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3360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13400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10800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8900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smtClean="0">
                          <a:solidFill>
                            <a:srgbClr val="C00000"/>
                          </a:solidFill>
                          <a:effectLst/>
                        </a:rPr>
                        <a:t>10000</a:t>
                      </a:r>
                      <a:endParaRPr lang="zh-CN" altLang="zh-CN" sz="1800" kern="100" dirty="0" smtClean="0">
                        <a:solidFill>
                          <a:srgbClr val="C00000"/>
                        </a:solidFill>
                        <a:effectLst/>
                        <a:latin typeface="Calibri" panose="020F0502020204030204" pitchFamily="34" charset="0"/>
                        <a:ea typeface="+mn-ea"/>
                        <a:cs typeface="Times New Roman" panose="02020603050405020304" pitchFamily="18" charset="0"/>
                      </a:endParaRPr>
                    </a:p>
                  </a:txBody>
                  <a:tcPr marL="68580" marR="68580" marT="0" marB="0" anchor="ctr"/>
                </a:tc>
              </a:tr>
              <a:tr h="375838">
                <a:tc>
                  <a:txBody>
                    <a:bodyPr/>
                    <a:lstStyle/>
                    <a:p>
                      <a:pPr algn="ctr">
                        <a:spcAft>
                          <a:spcPts val="0"/>
                        </a:spcAft>
                      </a:pPr>
                      <a:r>
                        <a:rPr lang="en-US" altLang="zh-CN" sz="1800" kern="100" dirty="0" smtClean="0">
                          <a:effectLst/>
                        </a:rPr>
                        <a:t>Cooling Method</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err="1" smtClean="0">
                          <a:effectLst/>
                        </a:rPr>
                        <a:t>Thermosiphon</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kern="100" dirty="0" smtClean="0">
                          <a:effectLst/>
                        </a:rPr>
                        <a:t>Forced flow</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800" b="0" i="0" u="none" strike="noStrike" kern="1200" baseline="0" dirty="0" err="1" smtClean="0">
                          <a:solidFill>
                            <a:schemeClr val="tx1"/>
                          </a:solidFill>
                          <a:latin typeface="+mn-lt"/>
                          <a:ea typeface="+mn-ea"/>
                          <a:cs typeface="+mn-cs"/>
                        </a:rPr>
                        <a:t>Thermosiphon</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err="1" smtClean="0">
                          <a:solidFill>
                            <a:srgbClr val="C00000"/>
                          </a:solidFill>
                          <a:effectLst/>
                        </a:rPr>
                        <a:t>Thermosiphon</a:t>
                      </a:r>
                      <a:endParaRPr lang="zh-CN" altLang="zh-CN" sz="1800" kern="100" dirty="0" smtClean="0">
                        <a:solidFill>
                          <a:srgbClr val="C00000"/>
                        </a:solidFill>
                        <a:effectLst/>
                        <a:latin typeface="Calibri" panose="020F0502020204030204" pitchFamily="34" charset="0"/>
                        <a:ea typeface="+mn-ea"/>
                        <a:cs typeface="Times New Roman" panose="02020603050405020304" pitchFamily="18" charset="0"/>
                      </a:endParaRPr>
                    </a:p>
                  </a:txBody>
                  <a:tcPr marL="68580" marR="68580" marT="0" marB="0" anchor="ctr"/>
                </a:tc>
              </a:tr>
            </a:tbl>
          </a:graphicData>
        </a:graphic>
      </p:graphicFrame>
      <p:sp>
        <p:nvSpPr>
          <p:cNvPr id="3" name="标题 2"/>
          <p:cNvSpPr>
            <a:spLocks noGrp="1"/>
          </p:cNvSpPr>
          <p:nvPr>
            <p:ph type="title"/>
          </p:nvPr>
        </p:nvSpPr>
        <p:spPr>
          <a:xfrm>
            <a:off x="838200" y="292789"/>
            <a:ext cx="10515600" cy="1325563"/>
          </a:xfrm>
        </p:spPr>
        <p:txBody>
          <a:bodyPr>
            <a:normAutofit/>
          </a:bodyPr>
          <a:lstStyle/>
          <a:p>
            <a:pPr algn="ctr"/>
            <a:r>
              <a:rPr lang="en-US" altLang="zh-CN" sz="3600" b="1" dirty="0" smtClean="0"/>
              <a:t>Detector magnets with iron yoke</a:t>
            </a:r>
            <a:endParaRPr lang="zh-CN" altLang="en-US" sz="3600" b="1" dirty="0"/>
          </a:p>
        </p:txBody>
      </p:sp>
      <p:sp>
        <p:nvSpPr>
          <p:cNvPr id="6" name="页脚占位符 4"/>
          <p:cNvSpPr>
            <a:spLocks noGrp="1"/>
          </p:cNvSpPr>
          <p:nvPr>
            <p:ph type="ftr" sz="quarter" idx="11"/>
          </p:nvPr>
        </p:nvSpPr>
        <p:spPr/>
        <p:txBody>
          <a:bodyPr/>
          <a:lstStyle/>
          <a:p>
            <a:r>
              <a:rPr lang="en-US" altLang="zh-CN" dirty="0" smtClean="0"/>
              <a:t>CEPC international review, Beijing 2018</a:t>
            </a:r>
            <a:endParaRPr lang="zh-CN" altLang="en-US" dirty="0"/>
          </a:p>
        </p:txBody>
      </p:sp>
      <p:sp>
        <p:nvSpPr>
          <p:cNvPr id="4" name="灯片编号占位符 3"/>
          <p:cNvSpPr>
            <a:spLocks noGrp="1"/>
          </p:cNvSpPr>
          <p:nvPr>
            <p:ph type="sldNum" sz="quarter" idx="12"/>
          </p:nvPr>
        </p:nvSpPr>
        <p:spPr/>
        <p:txBody>
          <a:bodyPr/>
          <a:lstStyle/>
          <a:p>
            <a:fld id="{AB31B4BA-2785-4DA2-A915-C8B9829362B1}" type="slidenum">
              <a:rPr lang="zh-CN" altLang="en-US" smtClean="0"/>
              <a:t>7</a:t>
            </a:fld>
            <a:endParaRPr lang="zh-CN" altLang="en-US" dirty="0"/>
          </a:p>
        </p:txBody>
      </p:sp>
    </p:spTree>
    <p:extLst>
      <p:ext uri="{BB962C8B-B14F-4D97-AF65-F5344CB8AC3E}">
        <p14:creationId xmlns:p14="http://schemas.microsoft.com/office/powerpoint/2010/main" val="287225231"/>
      </p:ext>
    </p:extLst>
  </p:cSld>
  <p:clrMapOvr>
    <a:masterClrMapping/>
  </p:clrMapOvr>
  <mc:AlternateContent xmlns:mc="http://schemas.openxmlformats.org/markup-compatibility/2006">
    <mc:Choice xmlns:p14="http://schemas.microsoft.com/office/powerpoint/2010/main" Requires="p14">
      <p:transition spd="slow" p14:dur="2000" advTm="24"/>
    </mc:Choice>
    <mc:Fallback>
      <p:transition spd="slow" advTm="2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t>Magnetic </a:t>
            </a:r>
            <a:r>
              <a:rPr lang="en-US" altLang="zh-CN" b="1" dirty="0"/>
              <a:t>Field </a:t>
            </a:r>
            <a:r>
              <a:rPr lang="en-US" altLang="zh-CN" b="1" dirty="0" smtClean="0"/>
              <a:t>Design</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824025273"/>
              </p:ext>
            </p:extLst>
          </p:nvPr>
        </p:nvGraphicFramePr>
        <p:xfrm>
          <a:off x="6295138" y="3226997"/>
          <a:ext cx="4278168" cy="1981200"/>
        </p:xfrm>
        <a:graphic>
          <a:graphicData uri="http://schemas.openxmlformats.org/drawingml/2006/table">
            <a:tbl>
              <a:tblPr firstRow="1" bandRow="1">
                <a:tableStyleId>{69012ECD-51FC-41F1-AA8D-1B2483CD663E}</a:tableStyleId>
              </a:tblPr>
              <a:tblGrid>
                <a:gridCol w="1398402"/>
                <a:gridCol w="1439883"/>
                <a:gridCol w="1439883"/>
              </a:tblGrid>
              <a:tr h="350968">
                <a:tc gridSpan="3">
                  <a:txBody>
                    <a:bodyPr/>
                    <a:lstStyle/>
                    <a:p>
                      <a:pPr algn="ctr">
                        <a:spcAft>
                          <a:spcPts val="0"/>
                        </a:spcAft>
                      </a:pPr>
                      <a:r>
                        <a:rPr lang="en-US" sz="2000" b="0" kern="100" dirty="0">
                          <a:effectLst/>
                          <a:latin typeface="+mn-lt"/>
                        </a:rPr>
                        <a:t>Stray </a:t>
                      </a:r>
                      <a:r>
                        <a:rPr lang="en-US" sz="2000" b="0" kern="100" dirty="0" smtClean="0">
                          <a:effectLst/>
                          <a:latin typeface="+mn-lt"/>
                        </a:rPr>
                        <a:t>field</a:t>
                      </a:r>
                      <a:endParaRPr lang="zh-CN" sz="2000" b="0" kern="100" dirty="0">
                        <a:effectLst/>
                        <a:latin typeface="+mn-lt"/>
                        <a:ea typeface="宋体" panose="02010600030101010101" pitchFamily="2" charset="-122"/>
                        <a:cs typeface="Times New Roman" panose="02020603050405020304" pitchFamily="18" charset="0"/>
                      </a:endParaRPr>
                    </a:p>
                  </a:txBody>
                  <a:tcPr/>
                </a:tc>
                <a:tc hMerge="1">
                  <a:txBody>
                    <a:bodyPr/>
                    <a:lstStyle/>
                    <a:p>
                      <a:endParaRPr lang="zh-CN" altLang="en-US"/>
                    </a:p>
                  </a:txBody>
                  <a:tcPr/>
                </a:tc>
                <a:tc hMerge="1">
                  <a:txBody>
                    <a:bodyPr/>
                    <a:lstStyle/>
                    <a:p>
                      <a:pPr algn="ctr">
                        <a:spcAft>
                          <a:spcPts val="0"/>
                        </a:spcAft>
                      </a:pP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a:tc>
              </a:tr>
              <a:tr h="350968">
                <a:tc rowSpan="2">
                  <a:txBody>
                    <a:bodyPr/>
                    <a:lstStyle/>
                    <a:p>
                      <a:pPr algn="ctr">
                        <a:spcAft>
                          <a:spcPts val="0"/>
                        </a:spcAft>
                      </a:pPr>
                      <a:r>
                        <a:rPr lang="en-US" sz="2000" b="0" kern="100" dirty="0" smtClean="0">
                          <a:effectLst/>
                          <a:latin typeface="+mn-lt"/>
                        </a:rPr>
                        <a:t>50</a:t>
                      </a:r>
                      <a:r>
                        <a:rPr lang="en-US" sz="2000" b="0" kern="100" baseline="0" dirty="0" smtClean="0">
                          <a:effectLst/>
                          <a:latin typeface="+mn-lt"/>
                        </a:rPr>
                        <a:t> </a:t>
                      </a:r>
                      <a:r>
                        <a:rPr lang="en-US" sz="2000" b="0" kern="100" dirty="0" err="1" smtClean="0">
                          <a:effectLst/>
                          <a:latin typeface="+mn-lt"/>
                        </a:rPr>
                        <a:t>Gs</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sz="2000" b="0" kern="100" dirty="0">
                          <a:effectLst/>
                          <a:latin typeface="+mn-lt"/>
                        </a:rPr>
                        <a:t>R direction</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sz="2000" b="0" kern="100" dirty="0">
                          <a:effectLst/>
                          <a:latin typeface="+mn-lt"/>
                        </a:rPr>
                        <a:t>13.6 m</a:t>
                      </a:r>
                      <a:endParaRPr lang="zh-CN" sz="2000" b="0" kern="100" dirty="0">
                        <a:effectLst/>
                        <a:latin typeface="+mn-lt"/>
                        <a:ea typeface="宋体" panose="02010600030101010101" pitchFamily="2" charset="-122"/>
                        <a:cs typeface="Times New Roman" panose="02020603050405020304" pitchFamily="18" charset="0"/>
                      </a:endParaRPr>
                    </a:p>
                  </a:txBody>
                  <a:tcPr/>
                </a:tc>
              </a:tr>
              <a:tr h="350968">
                <a:tc vMerge="1">
                  <a:txBody>
                    <a:bodyPr/>
                    <a:lstStyle/>
                    <a:p>
                      <a:endParaRPr lang="zh-CN" altLang="en-US"/>
                    </a:p>
                  </a:txBody>
                  <a:tcPr/>
                </a:tc>
                <a:tc>
                  <a:txBody>
                    <a:bodyPr/>
                    <a:lstStyle/>
                    <a:p>
                      <a:pPr algn="ctr">
                        <a:spcAft>
                          <a:spcPts val="0"/>
                        </a:spcAft>
                      </a:pPr>
                      <a:r>
                        <a:rPr lang="en-US" sz="2000" b="0" kern="100" dirty="0">
                          <a:effectLst/>
                          <a:latin typeface="+mn-lt"/>
                        </a:rPr>
                        <a:t>Z direction</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sz="2000" b="0" kern="100" dirty="0">
                          <a:effectLst/>
                          <a:latin typeface="+mn-lt"/>
                        </a:rPr>
                        <a:t>15.8 m</a:t>
                      </a:r>
                      <a:endParaRPr lang="zh-CN" sz="2000" b="0" kern="100" dirty="0">
                        <a:effectLst/>
                        <a:latin typeface="+mn-lt"/>
                        <a:ea typeface="宋体" panose="02010600030101010101" pitchFamily="2" charset="-122"/>
                        <a:cs typeface="Times New Roman" panose="02020603050405020304" pitchFamily="18" charset="0"/>
                      </a:endParaRPr>
                    </a:p>
                  </a:txBody>
                  <a:tcPr/>
                </a:tc>
              </a:tr>
              <a:tr h="350968">
                <a:tc rowSpan="2">
                  <a:txBody>
                    <a:bodyPr/>
                    <a:lstStyle/>
                    <a:p>
                      <a:pPr algn="ctr">
                        <a:spcAft>
                          <a:spcPts val="0"/>
                        </a:spcAft>
                      </a:pPr>
                      <a:r>
                        <a:rPr lang="en-US" sz="2000" b="0" kern="100" dirty="0" smtClean="0">
                          <a:effectLst/>
                          <a:latin typeface="+mn-lt"/>
                        </a:rPr>
                        <a:t>10 </a:t>
                      </a:r>
                      <a:r>
                        <a:rPr lang="en-US" sz="2000" b="0" kern="100" dirty="0" err="1">
                          <a:effectLst/>
                          <a:latin typeface="+mn-lt"/>
                        </a:rPr>
                        <a:t>Gs</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sz="2000" b="0" kern="100" dirty="0">
                          <a:effectLst/>
                          <a:latin typeface="+mn-lt"/>
                        </a:rPr>
                        <a:t>R direction</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altLang="zh-CN" sz="2000" b="0" kern="100" dirty="0" smtClean="0">
                          <a:effectLst/>
                          <a:latin typeface="+mn-lt"/>
                          <a:ea typeface="宋体" panose="02010600030101010101" pitchFamily="2" charset="-122"/>
                          <a:cs typeface="Times New Roman" panose="02020603050405020304" pitchFamily="18" charset="0"/>
                        </a:rPr>
                        <a:t>29.4 m</a:t>
                      </a:r>
                      <a:endParaRPr lang="zh-CN" sz="2000" b="0" kern="100" dirty="0">
                        <a:effectLst/>
                        <a:latin typeface="+mn-lt"/>
                        <a:ea typeface="宋体" panose="02010600030101010101" pitchFamily="2" charset="-122"/>
                        <a:cs typeface="Times New Roman" panose="02020603050405020304" pitchFamily="18" charset="0"/>
                      </a:endParaRPr>
                    </a:p>
                  </a:txBody>
                  <a:tcPr/>
                </a:tc>
              </a:tr>
              <a:tr h="350968">
                <a:tc vMerge="1">
                  <a:txBody>
                    <a:bodyPr/>
                    <a:lstStyle/>
                    <a:p>
                      <a:endParaRPr lang="zh-CN" altLang="en-US"/>
                    </a:p>
                  </a:txBody>
                  <a:tcPr/>
                </a:tc>
                <a:tc>
                  <a:txBody>
                    <a:bodyPr/>
                    <a:lstStyle/>
                    <a:p>
                      <a:pPr algn="ctr">
                        <a:spcAft>
                          <a:spcPts val="0"/>
                        </a:spcAft>
                      </a:pPr>
                      <a:r>
                        <a:rPr lang="en-US" sz="2000" b="0" kern="100" dirty="0">
                          <a:effectLst/>
                          <a:latin typeface="+mn-lt"/>
                        </a:rPr>
                        <a:t>Z direction</a:t>
                      </a:r>
                      <a:endParaRPr lang="zh-CN" sz="2000" b="0" kern="100" dirty="0">
                        <a:effectLst/>
                        <a:latin typeface="+mn-lt"/>
                        <a:ea typeface="宋体" panose="02010600030101010101" pitchFamily="2" charset="-122"/>
                        <a:cs typeface="Times New Roman" panose="02020603050405020304" pitchFamily="18" charset="0"/>
                      </a:endParaRPr>
                    </a:p>
                  </a:txBody>
                  <a:tcPr/>
                </a:tc>
                <a:tc>
                  <a:txBody>
                    <a:bodyPr/>
                    <a:lstStyle/>
                    <a:p>
                      <a:pPr algn="ctr">
                        <a:spcAft>
                          <a:spcPts val="0"/>
                        </a:spcAft>
                      </a:pPr>
                      <a:r>
                        <a:rPr lang="en-US" altLang="zh-CN" sz="2000" b="0" kern="100" dirty="0" smtClean="0">
                          <a:effectLst/>
                          <a:latin typeface="+mn-lt"/>
                          <a:ea typeface="宋体" panose="02010600030101010101" pitchFamily="2" charset="-122"/>
                          <a:cs typeface="Times New Roman" panose="02020603050405020304" pitchFamily="18" charset="0"/>
                        </a:rPr>
                        <a:t>26.0 m</a:t>
                      </a:r>
                      <a:endParaRPr lang="zh-CN" sz="2000" b="0" kern="100" dirty="0">
                        <a:effectLst/>
                        <a:latin typeface="+mn-lt"/>
                        <a:ea typeface="宋体" panose="02010600030101010101" pitchFamily="2" charset="-122"/>
                        <a:cs typeface="Times New Roman" panose="02020603050405020304" pitchFamily="18" charset="0"/>
                      </a:endParaRPr>
                    </a:p>
                  </a:txBody>
                  <a:tcPr/>
                </a:tc>
              </a:tr>
            </a:tbl>
          </a:graphicData>
        </a:graphic>
      </p:graphicFrame>
      <p:sp>
        <p:nvSpPr>
          <p:cNvPr id="11" name="矩形 10"/>
          <p:cNvSpPr/>
          <p:nvPr/>
        </p:nvSpPr>
        <p:spPr>
          <a:xfrm>
            <a:off x="838200" y="5814993"/>
            <a:ext cx="4448497" cy="646331"/>
          </a:xfrm>
          <a:prstGeom prst="rect">
            <a:avLst/>
          </a:prstGeom>
        </p:spPr>
        <p:txBody>
          <a:bodyPr wrap="square">
            <a:spAutoFit/>
          </a:bodyPr>
          <a:lstStyle/>
          <a:p>
            <a:r>
              <a:rPr lang="en-US" altLang="zh-CN" dirty="0">
                <a:latin typeface="Times New Roman" panose="02020603050405020304" pitchFamily="18" charset="0"/>
              </a:rPr>
              <a:t>Stray field distribution outside the </a:t>
            </a:r>
            <a:r>
              <a:rPr lang="en-US" altLang="zh-CN" dirty="0" smtClean="0">
                <a:latin typeface="Times New Roman" panose="02020603050405020304" pitchFamily="18" charset="0"/>
              </a:rPr>
              <a:t>magnet (the </a:t>
            </a:r>
            <a:r>
              <a:rPr lang="en-US" altLang="zh-CN" dirty="0">
                <a:latin typeface="Times New Roman" panose="02020603050405020304" pitchFamily="18" charset="0"/>
              </a:rPr>
              <a:t>field is given in T)</a:t>
            </a:r>
            <a:endParaRPr lang="zh-CN" altLang="en-US" dirty="0"/>
          </a:p>
        </p:txBody>
      </p:sp>
      <p:sp>
        <p:nvSpPr>
          <p:cNvPr id="10" name="灯片编号占位符 3"/>
          <p:cNvSpPr>
            <a:spLocks noGrp="1"/>
          </p:cNvSpPr>
          <p:nvPr>
            <p:ph type="sldNum" sz="quarter" idx="12"/>
          </p:nvPr>
        </p:nvSpPr>
        <p:spPr>
          <a:xfrm>
            <a:off x="9354620" y="6457676"/>
            <a:ext cx="2743200" cy="365125"/>
          </a:xfrm>
        </p:spPr>
        <p:txBody>
          <a:bodyPr/>
          <a:lstStyle/>
          <a:p>
            <a:pPr lvl="0"/>
            <a:fld id="{D039D8DC-5105-462E-BB4B-91E93DDE95BE}" type="slidenum">
              <a:t>8</a:t>
            </a:fld>
            <a:endParaRPr lang="x-none"/>
          </a:p>
        </p:txBody>
      </p:sp>
      <p:sp>
        <p:nvSpPr>
          <p:cNvPr id="3" name="页脚占位符 2"/>
          <p:cNvSpPr>
            <a:spLocks noGrp="1"/>
          </p:cNvSpPr>
          <p:nvPr>
            <p:ph type="ftr" sz="quarter" idx="11"/>
          </p:nvPr>
        </p:nvSpPr>
        <p:spPr/>
        <p:txBody>
          <a:bodyPr/>
          <a:lstStyle/>
          <a:p>
            <a:r>
              <a:rPr lang="en-US" altLang="zh-CN" smtClean="0"/>
              <a:t>CEPC international review, Beijing 2018</a:t>
            </a:r>
            <a:endParaRPr lang="zh-CN" altLang="en-US"/>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51413"/>
          <a:stretch/>
        </p:blipFill>
        <p:spPr>
          <a:xfrm>
            <a:off x="838200" y="1453603"/>
            <a:ext cx="4676444" cy="4442845"/>
          </a:xfrm>
          <a:prstGeom prst="rect">
            <a:avLst/>
          </a:prstGeom>
        </p:spPr>
      </p:pic>
      <p:sp>
        <p:nvSpPr>
          <p:cNvPr id="6" name="矩形 5"/>
          <p:cNvSpPr/>
          <p:nvPr/>
        </p:nvSpPr>
        <p:spPr>
          <a:xfrm>
            <a:off x="5734922" y="1616728"/>
            <a:ext cx="5720477" cy="1323439"/>
          </a:xfrm>
          <a:prstGeom prst="rect">
            <a:avLst/>
          </a:prstGeom>
        </p:spPr>
        <p:txBody>
          <a:bodyPr wrap="square">
            <a:spAutoFit/>
          </a:bodyPr>
          <a:lstStyle/>
          <a:p>
            <a:r>
              <a:rPr lang="en-US" altLang="zh-CN" sz="2000" dirty="0">
                <a:latin typeface="Times New Roman" panose="02020603050405020304" pitchFamily="18" charset="0"/>
              </a:rPr>
              <a:t>The Booster tunnel located 25 m away is indicated by the red line on the map. The field is about 12 Gauss in the center of the booster tunnel. The Booster tunnel might require extra shielding.</a:t>
            </a:r>
            <a:endParaRPr lang="zh-CN" altLang="en-US" sz="2000" dirty="0">
              <a:latin typeface="Times New Roman" panose="02020603050405020304" pitchFamily="18" charset="0"/>
            </a:endParaRPr>
          </a:p>
        </p:txBody>
      </p:sp>
    </p:spTree>
    <p:extLst>
      <p:ext uri="{BB962C8B-B14F-4D97-AF65-F5344CB8AC3E}">
        <p14:creationId xmlns:p14="http://schemas.microsoft.com/office/powerpoint/2010/main" val="1979750785"/>
      </p:ext>
    </p:extLst>
  </p:cSld>
  <p:clrMapOvr>
    <a:masterClrMapping/>
  </p:clrMapOvr>
  <mc:AlternateContent xmlns:mc="http://schemas.openxmlformats.org/markup-compatibility/2006">
    <mc:Choice xmlns:p14="http://schemas.microsoft.com/office/powerpoint/2010/main" Requires="p14">
      <p:transition spd="slow" p14:dur="2000" advTm="244"/>
    </mc:Choice>
    <mc:Fallback>
      <p:transition spd="slow" advTm="24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Superconducting </a:t>
            </a:r>
            <a:r>
              <a:rPr lang="en-US" altLang="zh-CN" b="1" dirty="0" smtClean="0"/>
              <a:t>coil</a:t>
            </a:r>
            <a:endParaRPr lang="zh-CN" altLang="en-US" b="1" dirty="0"/>
          </a:p>
        </p:txBody>
      </p:sp>
      <p:sp>
        <p:nvSpPr>
          <p:cNvPr id="3" name="内容占位符 2"/>
          <p:cNvSpPr>
            <a:spLocks noGrp="1"/>
          </p:cNvSpPr>
          <p:nvPr>
            <p:ph sz="half" idx="1"/>
          </p:nvPr>
        </p:nvSpPr>
        <p:spPr/>
        <p:txBody>
          <a:bodyPr/>
          <a:lstStyle/>
          <a:p>
            <a:r>
              <a:rPr lang="x-none" altLang="zh-CN" dirty="0"/>
              <a:t>Starting point: BESIII Magnet</a:t>
            </a:r>
            <a:endParaRPr lang="zh-CN" altLang="en-US" dirty="0"/>
          </a:p>
        </p:txBody>
      </p:sp>
      <p:sp>
        <p:nvSpPr>
          <p:cNvPr id="39" name="内容占位符 38"/>
          <p:cNvSpPr>
            <a:spLocks noGrp="1"/>
          </p:cNvSpPr>
          <p:nvPr>
            <p:ph sz="half" idx="2"/>
          </p:nvPr>
        </p:nvSpPr>
        <p:spPr>
          <a:xfrm>
            <a:off x="6172200" y="1825625"/>
            <a:ext cx="5842190" cy="4351338"/>
          </a:xfrm>
        </p:spPr>
        <p:txBody>
          <a:bodyPr/>
          <a:lstStyle/>
          <a:p>
            <a:r>
              <a:rPr lang="en-US" altLang="zh-CN" dirty="0">
                <a:latin typeface="Times New Roman" panose="02020603050405020304" pitchFamily="18" charset="0"/>
              </a:rPr>
              <a:t>Aluminum alloy </a:t>
            </a:r>
            <a:r>
              <a:rPr lang="en-US" altLang="zh-CN" dirty="0" smtClean="0">
                <a:latin typeface="Times New Roman" panose="02020603050405020304" pitchFamily="18" charset="0"/>
              </a:rPr>
              <a:t>reinforcement</a:t>
            </a:r>
          </a:p>
          <a:p>
            <a:r>
              <a:rPr lang="en-US" altLang="zh-CN" dirty="0">
                <a:latin typeface="Times New Roman" panose="02020603050405020304" pitchFamily="18" charset="0"/>
              </a:rPr>
              <a:t>Fabrication: </a:t>
            </a:r>
            <a:r>
              <a:rPr lang="en-US" altLang="zh-CN" dirty="0" err="1">
                <a:latin typeface="Times New Roman" panose="02020603050405020304" pitchFamily="18" charset="0"/>
              </a:rPr>
              <a:t>coextrusion</a:t>
            </a:r>
            <a:r>
              <a:rPr lang="en-US" altLang="zh-CN" dirty="0">
                <a:latin typeface="Times New Roman" panose="02020603050405020304" pitchFamily="18" charset="0"/>
              </a:rPr>
              <a:t> technology</a:t>
            </a:r>
            <a:endParaRPr lang="zh-CN" altLang="en-US" dirty="0">
              <a:latin typeface="Times New Roman" panose="02020603050405020304" pitchFamily="18" charset="0"/>
            </a:endParaRPr>
          </a:p>
        </p:txBody>
      </p:sp>
      <p:sp>
        <p:nvSpPr>
          <p:cNvPr id="4" name="页脚占位符 3"/>
          <p:cNvSpPr>
            <a:spLocks noGrp="1"/>
          </p:cNvSpPr>
          <p:nvPr>
            <p:ph type="ftr" sz="quarter" idx="11"/>
          </p:nvPr>
        </p:nvSpPr>
        <p:spPr/>
        <p:txBody>
          <a:bodyPr/>
          <a:lstStyle/>
          <a:p>
            <a:r>
              <a:rPr lang="en-US" altLang="zh-CN" smtClean="0"/>
              <a:t>CEPC international review, Beijing 2018</a:t>
            </a:r>
            <a:endParaRPr lang="zh-CN" altLang="en-US"/>
          </a:p>
        </p:txBody>
      </p:sp>
      <p:sp>
        <p:nvSpPr>
          <p:cNvPr id="5" name="灯片编号占位符 4"/>
          <p:cNvSpPr>
            <a:spLocks noGrp="1"/>
          </p:cNvSpPr>
          <p:nvPr>
            <p:ph type="sldNum" sz="quarter" idx="12"/>
          </p:nvPr>
        </p:nvSpPr>
        <p:spPr/>
        <p:txBody>
          <a:bodyPr/>
          <a:lstStyle/>
          <a:p>
            <a:fld id="{30A004DF-C44B-412F-BBA3-961DDE9583EF}" type="slidenum">
              <a:rPr lang="zh-CN" altLang="en-US" smtClean="0"/>
              <a:t>9</a:t>
            </a:fld>
            <a:endParaRPr lang="zh-CN" altLang="en-US"/>
          </a:p>
        </p:txBody>
      </p:sp>
      <p:grpSp>
        <p:nvGrpSpPr>
          <p:cNvPr id="7" name="组合 6"/>
          <p:cNvGrpSpPr/>
          <p:nvPr/>
        </p:nvGrpSpPr>
        <p:grpSpPr>
          <a:xfrm>
            <a:off x="459349" y="3144982"/>
            <a:ext cx="6361919" cy="2989941"/>
            <a:chOff x="459349" y="1287726"/>
            <a:chExt cx="12393478" cy="4848221"/>
          </a:xfrm>
        </p:grpSpPr>
        <p:pic>
          <p:nvPicPr>
            <p:cNvPr id="8" name="图片 7"/>
            <p:cNvPicPr>
              <a:picLocks noChangeAspect="1"/>
            </p:cNvPicPr>
            <p:nvPr/>
          </p:nvPicPr>
          <p:blipFill>
            <a:blip r:embed="rId3">
              <a:lum/>
              <a:alphaModFix/>
            </a:blip>
            <a:srcRect/>
            <a:stretch>
              <a:fillRect/>
            </a:stretch>
          </p:blipFill>
          <p:spPr>
            <a:xfrm>
              <a:off x="459349" y="1287726"/>
              <a:ext cx="8613985" cy="4845549"/>
            </a:xfrm>
            <a:prstGeom prst="rect">
              <a:avLst/>
            </a:prstGeom>
            <a:noFill/>
            <a:ln>
              <a:noFill/>
            </a:ln>
          </p:spPr>
        </p:pic>
        <p:sp>
          <p:nvSpPr>
            <p:cNvPr id="9" name="直接连接符 8"/>
            <p:cNvSpPr/>
            <p:nvPr/>
          </p:nvSpPr>
          <p:spPr>
            <a:xfrm flipH="1">
              <a:off x="6635519" y="3453879"/>
              <a:ext cx="2577572" cy="1274425"/>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x-none" sz="1800" b="0" i="0" u="none" strike="noStrike" kern="1200">
                <a:ln>
                  <a:noFill/>
                </a:ln>
                <a:latin typeface="Arial" pitchFamily="18"/>
                <a:ea typeface="SimSun" pitchFamily="2"/>
                <a:cs typeface="Lucida Sans" pitchFamily="2"/>
              </a:endParaRPr>
            </a:p>
          </p:txBody>
        </p:sp>
        <p:sp>
          <p:nvSpPr>
            <p:cNvPr id="10" name="TextBox 4"/>
            <p:cNvSpPr txBox="1"/>
            <p:nvPr/>
          </p:nvSpPr>
          <p:spPr>
            <a:xfrm>
              <a:off x="9090569" y="3134567"/>
              <a:ext cx="3114352" cy="81693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Aluminum</a:t>
              </a:r>
            </a:p>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Mechanic support</a:t>
              </a:r>
            </a:p>
          </p:txBody>
        </p:sp>
        <p:sp>
          <p:nvSpPr>
            <p:cNvPr id="11" name="直接连接符 10"/>
            <p:cNvSpPr/>
            <p:nvPr/>
          </p:nvSpPr>
          <p:spPr>
            <a:xfrm flipH="1">
              <a:off x="7741440" y="4562399"/>
              <a:ext cx="1769473" cy="746574"/>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x-none" sz="1800" b="0" i="0" u="none" strike="noStrike" kern="1200">
                <a:ln>
                  <a:noFill/>
                </a:ln>
                <a:latin typeface="Arial" pitchFamily="18"/>
                <a:ea typeface="SimSun" pitchFamily="2"/>
                <a:cs typeface="Lucida Sans" pitchFamily="2"/>
              </a:endParaRPr>
            </a:p>
          </p:txBody>
        </p:sp>
        <p:sp>
          <p:nvSpPr>
            <p:cNvPr id="12" name="TextBox 6"/>
            <p:cNvSpPr txBox="1"/>
            <p:nvPr/>
          </p:nvSpPr>
          <p:spPr>
            <a:xfrm>
              <a:off x="8986007" y="4314645"/>
              <a:ext cx="3866820" cy="182130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Nb-Ti </a:t>
              </a:r>
              <a:r>
                <a:rPr lang="x-none" sz="1400" b="0" i="0" u="none" strike="noStrike" kern="1200" dirty="0" smtClean="0">
                  <a:ln>
                    <a:noFill/>
                  </a:ln>
                  <a:latin typeface="Arial" pitchFamily="18"/>
                  <a:ea typeface="SimSun" pitchFamily="2"/>
                  <a:cs typeface="Lucida Sans" pitchFamily="2"/>
                </a:rPr>
                <a:t>Superconductor</a:t>
              </a:r>
              <a:endParaRPr lang="x-none" sz="1400" b="0" i="0" u="none" strike="noStrike" kern="1200" dirty="0">
                <a:ln>
                  <a:noFill/>
                </a:ln>
                <a:latin typeface="Arial" pitchFamily="18"/>
                <a:ea typeface="SimSun" pitchFamily="2"/>
                <a:cs typeface="Lucida Sans" pitchFamily="2"/>
              </a:endParaRPr>
            </a:p>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(Rutherford Cable)</a:t>
              </a:r>
            </a:p>
            <a:p>
              <a:pPr marL="0" marR="0" lvl="0" indent="0" algn="ctr" rtl="0" hangingPunct="0">
                <a:lnSpc>
                  <a:spcPct val="100000"/>
                </a:lnSpc>
                <a:spcBef>
                  <a:spcPts val="0"/>
                </a:spcBef>
                <a:spcAft>
                  <a:spcPts val="0"/>
                </a:spcAft>
                <a:buNone/>
                <a:tabLst/>
              </a:pPr>
              <a:r>
                <a:rPr lang="x-none" sz="1400" b="0" i="0" u="none" strike="noStrike" kern="1200" dirty="0" smtClean="0">
                  <a:ln>
                    <a:noFill/>
                  </a:ln>
                  <a:latin typeface="Arial" pitchFamily="18"/>
                  <a:ea typeface="SimSun" pitchFamily="2"/>
                  <a:cs typeface="Lucida Sans" pitchFamily="2"/>
                </a:rPr>
                <a:t>Embed</a:t>
              </a:r>
              <a:r>
                <a:rPr lang="en-US" sz="1400" b="0" i="0" u="none" strike="noStrike" kern="1200" dirty="0" err="1" smtClean="0">
                  <a:ln>
                    <a:noFill/>
                  </a:ln>
                  <a:latin typeface="Arial" pitchFamily="18"/>
                  <a:ea typeface="SimSun" pitchFamily="2"/>
                  <a:cs typeface="Lucida Sans" pitchFamily="2"/>
                </a:rPr>
                <a:t>ded</a:t>
              </a:r>
              <a:r>
                <a:rPr lang="x-none" sz="1400" b="0" i="0" u="none" strike="noStrike" kern="1200" dirty="0" smtClean="0">
                  <a:ln>
                    <a:noFill/>
                  </a:ln>
                  <a:latin typeface="Arial" pitchFamily="18"/>
                  <a:ea typeface="SimSun" pitchFamily="2"/>
                  <a:cs typeface="Lucida Sans" pitchFamily="2"/>
                </a:rPr>
                <a:t> </a:t>
              </a:r>
              <a:r>
                <a:rPr lang="x-none" sz="1400" b="0" i="0" u="none" strike="noStrike" kern="1200" dirty="0">
                  <a:ln>
                    <a:noFill/>
                  </a:ln>
                  <a:latin typeface="Arial" pitchFamily="18"/>
                  <a:ea typeface="SimSun" pitchFamily="2"/>
                  <a:cs typeface="Lucida Sans" pitchFamily="2"/>
                </a:rPr>
                <a:t>in </a:t>
              </a:r>
              <a:r>
                <a:rPr lang="en-US" sz="1400" b="0" i="0" u="none" strike="noStrike" kern="1200" dirty="0" smtClean="0">
                  <a:ln>
                    <a:noFill/>
                  </a:ln>
                  <a:latin typeface="Arial" pitchFamily="18"/>
                  <a:ea typeface="SimSun" pitchFamily="2"/>
                  <a:cs typeface="Lucida Sans" pitchFamily="2"/>
                </a:rPr>
                <a:t>pure </a:t>
              </a:r>
              <a:r>
                <a:rPr lang="x-none" sz="1400" b="0" i="0" u="none" strike="noStrike" kern="1200" dirty="0" smtClean="0">
                  <a:ln>
                    <a:noFill/>
                  </a:ln>
                  <a:latin typeface="Arial" pitchFamily="18"/>
                  <a:ea typeface="SimSun" pitchFamily="2"/>
                  <a:cs typeface="Lucida Sans" pitchFamily="2"/>
                </a:rPr>
                <a:t>Aluminu</a:t>
              </a:r>
              <a:r>
                <a:rPr lang="en-US" sz="1400" b="0" i="0" u="none" strike="noStrike" kern="1200" dirty="0" smtClean="0">
                  <a:ln>
                    <a:noFill/>
                  </a:ln>
                  <a:latin typeface="Arial" pitchFamily="18"/>
                  <a:ea typeface="SimSun" pitchFamily="2"/>
                  <a:cs typeface="Lucida Sans" pitchFamily="2"/>
                </a:rPr>
                <a:t> </a:t>
              </a:r>
              <a:r>
                <a:rPr lang="x-none" sz="1400" b="0" i="0" u="none" strike="noStrike" kern="1200" dirty="0" smtClean="0">
                  <a:ln>
                    <a:noFill/>
                  </a:ln>
                  <a:latin typeface="Arial" pitchFamily="18"/>
                  <a:ea typeface="SimSun" pitchFamily="2"/>
                  <a:cs typeface="Lucida Sans" pitchFamily="2"/>
                </a:rPr>
                <a:t>Structure</a:t>
              </a:r>
              <a:endParaRPr lang="en-US" sz="1400" b="0" i="0" u="none" strike="noStrike" kern="1200" dirty="0" smtClean="0">
                <a:ln>
                  <a:noFill/>
                </a:ln>
                <a:latin typeface="Arial" pitchFamily="18"/>
                <a:ea typeface="SimSun" pitchFamily="2"/>
                <a:cs typeface="Lucida Sans" pitchFamily="2"/>
              </a:endParaRPr>
            </a:p>
            <a:p>
              <a:pPr algn="ctr" hangingPunct="0"/>
              <a:r>
                <a:rPr lang="en-US" altLang="zh-CN" sz="1400" dirty="0">
                  <a:latin typeface="Arial" pitchFamily="18"/>
                  <a:ea typeface="SimSun" pitchFamily="2"/>
                  <a:cs typeface="Lucida Sans" pitchFamily="2"/>
                </a:rPr>
                <a:t>3.7mm*20mm</a:t>
              </a:r>
              <a:endParaRPr lang="zh-CN" altLang="en-US" sz="1400" dirty="0">
                <a:latin typeface="Arial" pitchFamily="18"/>
                <a:ea typeface="SimSun" pitchFamily="2"/>
                <a:cs typeface="Lucida Sans" pitchFamily="2"/>
              </a:endParaRPr>
            </a:p>
          </p:txBody>
        </p:sp>
        <p:sp>
          <p:nvSpPr>
            <p:cNvPr id="13" name="直接连接符 12"/>
            <p:cNvSpPr/>
            <p:nvPr/>
          </p:nvSpPr>
          <p:spPr>
            <a:xfrm flipH="1">
              <a:off x="3760127" y="1990865"/>
              <a:ext cx="5861377" cy="2073818"/>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x-none" sz="1800" b="0" i="0" u="none" strike="noStrike" kern="1200">
                <a:ln>
                  <a:noFill/>
                </a:ln>
                <a:latin typeface="Arial" pitchFamily="18"/>
                <a:ea typeface="SimSun" pitchFamily="2"/>
                <a:cs typeface="Lucida Sans" pitchFamily="2"/>
              </a:endParaRPr>
            </a:p>
          </p:txBody>
        </p:sp>
        <p:sp>
          <p:nvSpPr>
            <p:cNvPr id="14" name="TextBox 8"/>
            <p:cNvSpPr txBox="1"/>
            <p:nvPr/>
          </p:nvSpPr>
          <p:spPr>
            <a:xfrm>
              <a:off x="9218595" y="1763236"/>
              <a:ext cx="3134339" cy="81693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Pipe for</a:t>
              </a:r>
            </a:p>
            <a:p>
              <a:pPr marL="0" marR="0" lvl="0" indent="0" algn="ctr" rtl="0" hangingPunct="0">
                <a:lnSpc>
                  <a:spcPct val="100000"/>
                </a:lnSpc>
                <a:spcBef>
                  <a:spcPts val="0"/>
                </a:spcBef>
                <a:spcAft>
                  <a:spcPts val="0"/>
                </a:spcAft>
                <a:buNone/>
                <a:tabLst/>
              </a:pPr>
              <a:r>
                <a:rPr lang="x-none" sz="1400" b="0" i="0" u="none" strike="noStrike" kern="1200" dirty="0">
                  <a:ln>
                    <a:noFill/>
                  </a:ln>
                  <a:latin typeface="Arial" pitchFamily="18"/>
                  <a:ea typeface="SimSun" pitchFamily="2"/>
                  <a:cs typeface="Lucida Sans" pitchFamily="2"/>
                </a:rPr>
                <a:t>Liquid He at 4.2 K</a:t>
              </a:r>
            </a:p>
          </p:txBody>
        </p:sp>
      </p:grpSp>
      <p:sp>
        <p:nvSpPr>
          <p:cNvPr id="16" name="矩形 15"/>
          <p:cNvSpPr/>
          <p:nvPr/>
        </p:nvSpPr>
        <p:spPr>
          <a:xfrm>
            <a:off x="459348" y="2535382"/>
            <a:ext cx="4376973" cy="646331"/>
          </a:xfrm>
          <a:prstGeom prst="rect">
            <a:avLst/>
          </a:prstGeom>
        </p:spPr>
        <p:txBody>
          <a:bodyPr wrap="square">
            <a:spAutoFit/>
          </a:bodyPr>
          <a:lstStyle/>
          <a:p>
            <a:pPr algn="ctr">
              <a:spcBef>
                <a:spcPct val="0"/>
              </a:spcBef>
            </a:pPr>
            <a:r>
              <a:rPr kumimoji="1" lang="en-US" altLang="zh-CN" dirty="0">
                <a:latin typeface="Times New Roman" pitchFamily="18" charset="0"/>
              </a:rPr>
              <a:t>1 T, length 4 m</a:t>
            </a:r>
          </a:p>
          <a:p>
            <a:pPr algn="ctr">
              <a:spcBef>
                <a:spcPct val="0"/>
              </a:spcBef>
            </a:pPr>
            <a:r>
              <a:rPr kumimoji="1" lang="en-US" altLang="zh-CN" dirty="0">
                <a:latin typeface="Times New Roman" pitchFamily="18" charset="0"/>
              </a:rPr>
              <a:t> Bore diameter 2.7 m</a:t>
            </a:r>
            <a:endParaRPr kumimoji="1" lang="en-US" altLang="zh-CN" sz="1600" dirty="0">
              <a:latin typeface="Times New Roman" pitchFamily="18" charset="0"/>
            </a:endParaRPr>
          </a:p>
        </p:txBody>
      </p:sp>
      <p:grpSp>
        <p:nvGrpSpPr>
          <p:cNvPr id="18" name="组合 17"/>
          <p:cNvGrpSpPr/>
          <p:nvPr/>
        </p:nvGrpSpPr>
        <p:grpSpPr>
          <a:xfrm>
            <a:off x="7087540" y="2868710"/>
            <a:ext cx="4926850" cy="3205962"/>
            <a:chOff x="9525" y="-104042"/>
            <a:chExt cx="4343400" cy="3199667"/>
          </a:xfrm>
        </p:grpSpPr>
        <p:grpSp>
          <p:nvGrpSpPr>
            <p:cNvPr id="19" name="组合 18"/>
            <p:cNvGrpSpPr/>
            <p:nvPr/>
          </p:nvGrpSpPr>
          <p:grpSpPr>
            <a:xfrm>
              <a:off x="1143000" y="1066800"/>
              <a:ext cx="792000" cy="2016000"/>
              <a:chOff x="0" y="0"/>
              <a:chExt cx="792000" cy="2016000"/>
            </a:xfrm>
          </p:grpSpPr>
          <p:sp>
            <p:nvSpPr>
              <p:cNvPr id="33" name="矩形 32"/>
              <p:cNvSpPr/>
              <p:nvPr/>
            </p:nvSpPr>
            <p:spPr>
              <a:xfrm>
                <a:off x="0" y="0"/>
                <a:ext cx="792000" cy="201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 name="矩形 33"/>
              <p:cNvSpPr/>
              <p:nvPr/>
            </p:nvSpPr>
            <p:spPr>
              <a:xfrm>
                <a:off x="228600" y="438150"/>
                <a:ext cx="360000" cy="11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20" name="矩形 19"/>
            <p:cNvSpPr/>
            <p:nvPr/>
          </p:nvSpPr>
          <p:spPr>
            <a:xfrm>
              <a:off x="1514475" y="1743075"/>
              <a:ext cx="75565" cy="755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nvGrpSpPr>
            <p:cNvPr id="21" name="组合 20"/>
            <p:cNvGrpSpPr/>
            <p:nvPr/>
          </p:nvGrpSpPr>
          <p:grpSpPr>
            <a:xfrm>
              <a:off x="9525" y="-104042"/>
              <a:ext cx="4343400" cy="3199667"/>
              <a:chOff x="9525" y="-104042"/>
              <a:chExt cx="4343400" cy="3199667"/>
            </a:xfrm>
          </p:grpSpPr>
          <p:sp>
            <p:nvSpPr>
              <p:cNvPr id="22" name="文本框 2"/>
              <p:cNvSpPr txBox="1">
                <a:spLocks noChangeArrowheads="1"/>
              </p:cNvSpPr>
              <p:nvPr/>
            </p:nvSpPr>
            <p:spPr bwMode="auto">
              <a:xfrm>
                <a:off x="9525" y="-104042"/>
                <a:ext cx="1066800" cy="57381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200025"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CMS</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Pure Al+Alloy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3" name="文本框 2"/>
              <p:cNvSpPr txBox="1">
                <a:spLocks noChangeArrowheads="1"/>
              </p:cNvSpPr>
              <p:nvPr/>
            </p:nvSpPr>
            <p:spPr bwMode="auto">
              <a:xfrm>
                <a:off x="1143000" y="-102084"/>
                <a:ext cx="1066800" cy="57381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200025"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CEPC</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Pure </a:t>
                </a:r>
                <a:r>
                  <a:rPr lang="en-US" sz="1400" kern="100" dirty="0" err="1">
                    <a:effectLst/>
                    <a:latin typeface="Calibri" panose="020F0502020204030204" pitchFamily="34" charset="0"/>
                    <a:ea typeface="宋体" panose="02010600030101010101" pitchFamily="2" charset="-122"/>
                    <a:cs typeface="Times New Roman" panose="02020603050405020304" pitchFamily="18" charset="0"/>
                  </a:rPr>
                  <a:t>Al+Alloy</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4" name="组合 23"/>
              <p:cNvGrpSpPr/>
              <p:nvPr/>
            </p:nvGrpSpPr>
            <p:grpSpPr>
              <a:xfrm>
                <a:off x="9525" y="561975"/>
                <a:ext cx="4343400" cy="2533650"/>
                <a:chOff x="0" y="0"/>
                <a:chExt cx="4343400" cy="2533650"/>
              </a:xfrm>
            </p:grpSpPr>
            <p:grpSp>
              <p:nvGrpSpPr>
                <p:cNvPr id="25" name="组合 24"/>
                <p:cNvGrpSpPr/>
                <p:nvPr/>
              </p:nvGrpSpPr>
              <p:grpSpPr>
                <a:xfrm>
                  <a:off x="0" y="0"/>
                  <a:ext cx="802800" cy="2520000"/>
                  <a:chOff x="0" y="0"/>
                  <a:chExt cx="802800" cy="2520000"/>
                </a:xfrm>
              </p:grpSpPr>
              <p:sp>
                <p:nvSpPr>
                  <p:cNvPr id="30" name="矩形 29"/>
                  <p:cNvSpPr/>
                  <p:nvPr/>
                </p:nvSpPr>
                <p:spPr>
                  <a:xfrm>
                    <a:off x="0" y="0"/>
                    <a:ext cx="802800" cy="252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 name="矩形 30"/>
                  <p:cNvSpPr/>
                  <p:nvPr/>
                </p:nvSpPr>
                <p:spPr>
                  <a:xfrm>
                    <a:off x="0" y="695325"/>
                    <a:ext cx="802800" cy="115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矩形 31"/>
                  <p:cNvSpPr/>
                  <p:nvPr/>
                </p:nvSpPr>
                <p:spPr>
                  <a:xfrm>
                    <a:off x="352425" y="885825"/>
                    <a:ext cx="82800" cy="83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26" name="矩形 25"/>
                <p:cNvSpPr/>
                <p:nvPr/>
              </p:nvSpPr>
              <p:spPr>
                <a:xfrm>
                  <a:off x="2076450" y="2047875"/>
                  <a:ext cx="123825" cy="14287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 name="矩形 26"/>
                <p:cNvSpPr/>
                <p:nvPr/>
              </p:nvSpPr>
              <p:spPr>
                <a:xfrm>
                  <a:off x="2076450" y="2266950"/>
                  <a:ext cx="123825" cy="1428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 name="文本框 2"/>
                <p:cNvSpPr txBox="1">
                  <a:spLocks noChangeArrowheads="1"/>
                </p:cNvSpPr>
                <p:nvPr/>
              </p:nvSpPr>
              <p:spPr bwMode="auto">
                <a:xfrm>
                  <a:off x="2228850" y="2009775"/>
                  <a:ext cx="1876425" cy="285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Pure aluminum stabilizer</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9" name="文本框 2"/>
                <p:cNvSpPr txBox="1">
                  <a:spLocks noChangeArrowheads="1"/>
                </p:cNvSpPr>
                <p:nvPr/>
              </p:nvSpPr>
              <p:spPr bwMode="auto">
                <a:xfrm>
                  <a:off x="2228850" y="2238375"/>
                  <a:ext cx="2114550" cy="2952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Aluminum alloy reinforcement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grpSp>
      </p:grpSp>
      <p:sp>
        <p:nvSpPr>
          <p:cNvPr id="40" name="矩形 39"/>
          <p:cNvSpPr/>
          <p:nvPr/>
        </p:nvSpPr>
        <p:spPr>
          <a:xfrm>
            <a:off x="9343406" y="4672890"/>
            <a:ext cx="1885453" cy="369332"/>
          </a:xfrm>
          <a:prstGeom prst="rect">
            <a:avLst/>
          </a:prstGeom>
        </p:spPr>
        <p:txBody>
          <a:bodyPr wrap="none">
            <a:spAutoFit/>
          </a:bodyPr>
          <a:lstStyle/>
          <a:p>
            <a:r>
              <a:rPr lang="en-US" altLang="zh-CN" dirty="0"/>
              <a:t>22 mm </a:t>
            </a:r>
            <a:r>
              <a:rPr lang="zh-CN" altLang="zh-CN" dirty="0"/>
              <a:t>× </a:t>
            </a:r>
            <a:r>
              <a:rPr lang="en-US" altLang="zh-CN" dirty="0" smtClean="0"/>
              <a:t>56 mm </a:t>
            </a:r>
            <a:endParaRPr lang="zh-CN" altLang="en-US" dirty="0"/>
          </a:p>
        </p:txBody>
      </p:sp>
      <p:sp>
        <p:nvSpPr>
          <p:cNvPr id="41" name="矩形 40"/>
          <p:cNvSpPr/>
          <p:nvPr/>
        </p:nvSpPr>
        <p:spPr>
          <a:xfrm>
            <a:off x="7991192" y="3521864"/>
            <a:ext cx="1779654" cy="369332"/>
          </a:xfrm>
          <a:prstGeom prst="rect">
            <a:avLst/>
          </a:prstGeom>
        </p:spPr>
        <p:txBody>
          <a:bodyPr wrap="none">
            <a:spAutoFit/>
          </a:bodyPr>
          <a:lstStyle/>
          <a:p>
            <a:r>
              <a:rPr lang="en-US" altLang="zh-CN" dirty="0"/>
              <a:t>22 mm </a:t>
            </a:r>
            <a:r>
              <a:rPr lang="zh-CN" altLang="zh-CN" dirty="0" smtClean="0"/>
              <a:t>×</a:t>
            </a:r>
            <a:r>
              <a:rPr lang="en-US" altLang="zh-CN" dirty="0" smtClean="0"/>
              <a:t>72 mm</a:t>
            </a:r>
            <a:endParaRPr lang="zh-CN" altLang="en-US" dirty="0"/>
          </a:p>
        </p:txBody>
      </p:sp>
    </p:spTree>
    <p:extLst>
      <p:ext uri="{BB962C8B-B14F-4D97-AF65-F5344CB8AC3E}">
        <p14:creationId xmlns:p14="http://schemas.microsoft.com/office/powerpoint/2010/main" val="1904893726"/>
      </p:ext>
    </p:extLst>
  </p:cSld>
  <p:clrMapOvr>
    <a:masterClrMapping/>
  </p:clrMapOvr>
  <mc:AlternateContent xmlns:mc="http://schemas.openxmlformats.org/markup-compatibility/2006">
    <mc:Choice xmlns:p14="http://schemas.microsoft.com/office/powerpoint/2010/main" Requires="p14">
      <p:transition spd="slow" p14:dur="2000" advTm="227"/>
    </mc:Choice>
    <mc:Fallback>
      <p:transition spd="slow" advTm="22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2949</Words>
  <Application>Microsoft Office PowerPoint</Application>
  <PresentationFormat>宽屏</PresentationFormat>
  <Paragraphs>725</Paragraphs>
  <Slides>24</Slides>
  <Notes>17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6" baseType="lpstr">
      <vt:lpstr>Adobe 黑体 Std R</vt:lpstr>
      <vt:lpstr>楷体_GB2312</vt:lpstr>
      <vt:lpstr>SimSun</vt:lpstr>
      <vt:lpstr>SimSun</vt:lpstr>
      <vt:lpstr>Arial</vt:lpstr>
      <vt:lpstr>Calibri</vt:lpstr>
      <vt:lpstr>Calibri Light</vt:lpstr>
      <vt:lpstr>Lucida Sans</vt:lpstr>
      <vt:lpstr>Times New Roman</vt:lpstr>
      <vt:lpstr>Wingdings</vt:lpstr>
      <vt:lpstr>Office 主题</vt:lpstr>
      <vt:lpstr>Acrobat Document</vt:lpstr>
      <vt:lpstr>CEPC Detector Magnet Conceptual Design Report</vt:lpstr>
      <vt:lpstr>Outline</vt:lpstr>
      <vt:lpstr>Introduction</vt:lpstr>
      <vt:lpstr>Introduction</vt:lpstr>
      <vt:lpstr>Introduction</vt:lpstr>
      <vt:lpstr>Magnetic field design</vt:lpstr>
      <vt:lpstr>Detector magnets with iron yoke</vt:lpstr>
      <vt:lpstr>Magnetic Field Design</vt:lpstr>
      <vt:lpstr>Superconducting coil</vt:lpstr>
      <vt:lpstr>Superconducting coil – cable manufacture</vt:lpstr>
      <vt:lpstr>Superconducting coil – cable manufacture</vt:lpstr>
      <vt:lpstr>PowerPoint 演示文稿</vt:lpstr>
      <vt:lpstr>PowerPoint 演示文稿</vt:lpstr>
      <vt:lpstr>Superconducting coil – coil cooling</vt:lpstr>
      <vt:lpstr>Quenches of BESIII detector magnet @BEPCII collider  in the past 10 years</vt:lpstr>
      <vt:lpstr>Ancillaries: Cryogenics</vt:lpstr>
      <vt:lpstr>Ancillaries: Cryogenics</vt:lpstr>
      <vt:lpstr>Iron yoke</vt:lpstr>
      <vt:lpstr>Alternative designs and R&amp;D </vt:lpstr>
      <vt:lpstr>LTS solenoid for IDEA detector</vt:lpstr>
      <vt:lpstr>LTS solenoid for IDEA detector – LTS cable</vt:lpstr>
      <vt:lpstr>HTS solenoid for IDEA detector</vt:lpstr>
      <vt:lpstr>R&amp;D</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CDR and R&amp;D of CEPC Detector Magnet</dc:title>
  <dc:creator>unknown</dc:creator>
  <cp:lastModifiedBy>unknown</cp:lastModifiedBy>
  <cp:revision>262</cp:revision>
  <dcterms:created xsi:type="dcterms:W3CDTF">2017-10-27T01:36:03Z</dcterms:created>
  <dcterms:modified xsi:type="dcterms:W3CDTF">2018-09-10T03:15:41Z</dcterms:modified>
</cp:coreProperties>
</file>