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9" r:id="rId8"/>
    <p:sldId id="260" r:id="rId9"/>
    <p:sldId id="288" r:id="rId10"/>
    <p:sldId id="265" r:id="rId11"/>
    <p:sldId id="266" r:id="rId12"/>
    <p:sldId id="267" r:id="rId13"/>
    <p:sldId id="301" r:id="rId14"/>
    <p:sldId id="271" r:id="rId15"/>
    <p:sldId id="296" r:id="rId16"/>
    <p:sldId id="272" r:id="rId17"/>
    <p:sldId id="303" r:id="rId18"/>
    <p:sldId id="300" r:id="rId19"/>
    <p:sldId id="276" r:id="rId20"/>
    <p:sldId id="277" r:id="rId21"/>
    <p:sldId id="30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6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52492"/>
            <a:ext cx="7543800" cy="725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987552"/>
            <a:ext cx="7543801" cy="532790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07265"/>
            <a:ext cx="7543800" cy="6339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987552"/>
            <a:ext cx="3703320" cy="5266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987552"/>
            <a:ext cx="3703320" cy="5266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0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80420"/>
            <a:ext cx="3703320" cy="50028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571112"/>
            <a:ext cx="3703320" cy="46711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80420"/>
            <a:ext cx="3703320" cy="50028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571111"/>
            <a:ext cx="3703320" cy="46711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0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9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61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8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3453"/>
            <a:ext cx="7543800" cy="652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976330"/>
            <a:ext cx="7543801" cy="53026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567F2C-F3E9-478F-963C-85D931EE9852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92098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ü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Full Silicon Tracker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Weiming</a:t>
            </a:r>
            <a:r>
              <a:rPr lang="en-US" altLang="zh-CN" dirty="0" smtClean="0"/>
              <a:t> YAO (LBNL) and </a:t>
            </a:r>
            <a:r>
              <a:rPr lang="en-US" altLang="zh-CN" dirty="0" err="1" smtClean="0"/>
              <a:t>Chengdong</a:t>
            </a:r>
            <a:r>
              <a:rPr lang="en-US" altLang="zh-CN" dirty="0" smtClean="0"/>
              <a:t> FU (IHEP)</a:t>
            </a:r>
          </a:p>
          <a:p>
            <a:r>
              <a:rPr lang="en-US" altLang="zh-CN" dirty="0" smtClean="0"/>
              <a:t>(for full silicon tracker group)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5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Layer Materials of FST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40000" y="1019235"/>
            <a:ext cx="8085599" cy="49228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Mechanical properties have not been studied in detail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616800"/>
              </p:ext>
            </p:extLst>
          </p:nvPr>
        </p:nvGraphicFramePr>
        <p:xfrm>
          <a:off x="540000" y="2866129"/>
          <a:ext cx="808514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57"/>
                <a:gridCol w="1132114"/>
                <a:gridCol w="552958"/>
                <a:gridCol w="1010643"/>
                <a:gridCol w="1010643"/>
                <a:gridCol w="1010643"/>
                <a:gridCol w="1081456"/>
                <a:gridCol w="939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SIT(</a:t>
                      </a:r>
                      <a:r>
                        <a:rPr lang="en-US" altLang="zh-CN" sz="1400" dirty="0" err="1" smtClean="0"/>
                        <a:t>SiD</a:t>
                      </a:r>
                      <a:r>
                        <a:rPr lang="en-US" altLang="zh-CN" sz="1400" dirty="0" smtClean="0"/>
                        <a:t>-like)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Rohacell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epoxy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0.0024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1.2424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331427"/>
              </p:ext>
            </p:extLst>
          </p:nvPr>
        </p:nvGraphicFramePr>
        <p:xfrm>
          <a:off x="539999" y="3979953"/>
          <a:ext cx="8085600" cy="82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600"/>
                <a:gridCol w="1138629"/>
                <a:gridCol w="1556571"/>
                <a:gridCol w="1347600"/>
                <a:gridCol w="1747657"/>
                <a:gridCol w="947543"/>
              </a:tblGrid>
              <a:tr h="51905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FTD_PIXEL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 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Rohacell50D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263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0.0048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2.1648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内容占位符 3"/>
          <p:cNvGraphicFramePr>
            <a:graphicFrameLocks/>
          </p:cNvGraphicFramePr>
          <p:nvPr>
            <p:extLst/>
          </p:nvPr>
        </p:nvGraphicFramePr>
        <p:xfrm>
          <a:off x="540000" y="5016274"/>
          <a:ext cx="808514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57"/>
                <a:gridCol w="1139910"/>
                <a:gridCol w="551004"/>
                <a:gridCol w="740229"/>
                <a:gridCol w="841829"/>
                <a:gridCol w="631371"/>
                <a:gridCol w="740229"/>
                <a:gridCol w="1139371"/>
                <a:gridCol w="954341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FTD_STRIP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 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Rohacell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epoxy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0.175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0.0048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2.4998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06872"/>
              </p:ext>
            </p:extLst>
          </p:nvPr>
        </p:nvGraphicFramePr>
        <p:xfrm>
          <a:off x="540461" y="1723201"/>
          <a:ext cx="808513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523"/>
                <a:gridCol w="1138956"/>
                <a:gridCol w="1556090"/>
                <a:gridCol w="1615281"/>
                <a:gridCol w="1487714"/>
                <a:gridCol w="9395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VXD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kapton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aluminium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foam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Total</a:t>
                      </a:r>
                    </a:p>
                    <a:p>
                      <a:r>
                        <a:rPr lang="en-US" altLang="zh-CN" sz="1400" dirty="0" smtClean="0"/>
                        <a:t>support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0.94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Material Budget of FST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00" y="955081"/>
            <a:ext cx="8085599" cy="507959"/>
          </a:xfrm>
        </p:spPr>
        <p:txBody>
          <a:bodyPr/>
          <a:lstStyle/>
          <a:p>
            <a:r>
              <a:rPr lang="en-US" altLang="zh-CN" dirty="0" smtClean="0"/>
              <a:t>From ~4.5% of X0 to ~8.1% (cos</a:t>
            </a:r>
            <a:r>
              <a:rPr lang="en-US" altLang="zh-CN" dirty="0" smtClean="0">
                <a:sym typeface="Symbol" panose="05050102010706020507" pitchFamily="18" charset="2"/>
              </a:rPr>
              <a:t>&lt;0.99)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37" y="1285926"/>
            <a:ext cx="5746105" cy="48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Simulation and Reconstruction Tools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MokkaC</a:t>
            </a:r>
            <a:r>
              <a:rPr lang="en-US" altLang="zh-CN" dirty="0" err="1" smtClean="0">
                <a:sym typeface="Symbol" panose="05050102010706020507" pitchFamily="18" charset="2"/>
              </a:rPr>
              <a:t>a</a:t>
            </a:r>
            <a:r>
              <a:rPr lang="en-US" altLang="zh-CN" dirty="0" smtClean="0">
                <a:sym typeface="Symbol" panose="05050102010706020507" pitchFamily="18" charset="2"/>
              </a:rPr>
              <a:t> developed </a:t>
            </a:r>
            <a:r>
              <a:rPr lang="en-US" altLang="zh-CN" dirty="0" err="1" smtClean="0">
                <a:sym typeface="Symbol" panose="05050102010706020507" pitchFamily="18" charset="2"/>
              </a:rPr>
              <a:t>Mokka</a:t>
            </a:r>
            <a:r>
              <a:rPr lang="en-US" altLang="zh-CN" dirty="0" smtClean="0">
                <a:sym typeface="Symbol" panose="05050102010706020507" pitchFamily="18" charset="2"/>
              </a:rPr>
              <a:t> version @</a:t>
            </a:r>
            <a:r>
              <a:rPr lang="en-US" altLang="zh-CN" dirty="0" err="1" smtClean="0">
                <a:sym typeface="Symbol" panose="05050102010706020507" pitchFamily="18" charset="2"/>
              </a:rPr>
              <a:t>CepC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http</a:t>
            </a:r>
            <a:r>
              <a:rPr lang="en-US" altLang="zh-CN" dirty="0">
                <a:sym typeface="Symbol" panose="05050102010706020507" pitchFamily="18" charset="2"/>
              </a:rPr>
              <a:t>://cepcgit.ihep.ac.cn/cepcsoft/MokkaC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r>
              <a:rPr lang="en-US" altLang="zh-CN" dirty="0" smtClean="0"/>
              <a:t>Tracking and fit</a:t>
            </a:r>
          </a:p>
          <a:p>
            <a:pPr lvl="1"/>
            <a:r>
              <a:rPr lang="en-US" altLang="zh-CN" dirty="0" err="1" smtClean="0"/>
              <a:t>ConformalTracking</a:t>
            </a:r>
            <a:endParaRPr lang="en-US" altLang="zh-CN" dirty="0" smtClean="0"/>
          </a:p>
          <a:p>
            <a:pPr lvl="2"/>
            <a:r>
              <a:rPr lang="en-US" altLang="zh-CN" dirty="0"/>
              <a:t>used as the main track pattern recognition algorithm </a:t>
            </a:r>
            <a:r>
              <a:rPr lang="en-US" altLang="zh-CN" dirty="0" smtClean="0"/>
              <a:t>at CLIC, and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are also performing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Implemented into </a:t>
            </a:r>
            <a:r>
              <a:rPr lang="en-US" altLang="zh-CN" dirty="0" err="1" smtClean="0"/>
              <a:t>CepC</a:t>
            </a:r>
            <a:r>
              <a:rPr lang="en-US" altLang="zh-CN" dirty="0" smtClean="0"/>
              <a:t> software, and </a:t>
            </a:r>
            <a:r>
              <a:rPr lang="en-US" altLang="zh-CN" dirty="0" smtClean="0"/>
              <a:t>ongoing</a:t>
            </a:r>
          </a:p>
          <a:p>
            <a:r>
              <a:rPr lang="en-US" altLang="zh-CN" dirty="0" smtClean="0"/>
              <a:t>For FST2</a:t>
            </a:r>
          </a:p>
          <a:p>
            <a:pPr lvl="1"/>
            <a:r>
              <a:rPr lang="en-US" altLang="zh-CN" dirty="0"/>
              <a:t>http://</a:t>
            </a:r>
            <a:r>
              <a:rPr lang="en-US" altLang="zh-CN" dirty="0" smtClean="0"/>
              <a:t>atlaswww.hep.anl.gov/hepsim/doc/doku.php?id=fcs:cepc:2017</a:t>
            </a:r>
            <a:endParaRPr lang="zh-CN" altLang="en-US" dirty="0"/>
          </a:p>
        </p:txBody>
      </p:sp>
      <p:sp>
        <p:nvSpPr>
          <p:cNvPr id="44" name="日期占位符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45" name="页脚占位符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8" y="2663374"/>
            <a:ext cx="3040289" cy="27028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9563" y="2660620"/>
            <a:ext cx="196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ZH</a:t>
            </a:r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GG event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52057" y="3795486"/>
            <a:ext cx="1240972" cy="428171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659717" y="3744686"/>
            <a:ext cx="1192340" cy="660400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396143" y="3727418"/>
            <a:ext cx="1455914" cy="138755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52057" y="3727418"/>
            <a:ext cx="274601" cy="1323905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852057" y="3652419"/>
            <a:ext cx="422085" cy="1398904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411652" y="3234942"/>
            <a:ext cx="899362" cy="973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311014" y="42089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 rot="16200000">
            <a:off x="1743743" y="33119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1683401" y="2762101"/>
            <a:ext cx="1305956" cy="960347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861333" y="3408606"/>
            <a:ext cx="1005377" cy="318812"/>
          </a:xfrm>
          <a:prstGeom prst="line">
            <a:avLst/>
          </a:prstGeom>
          <a:ln>
            <a:solidFill>
              <a:schemeClr val="accent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257113" y="3580585"/>
            <a:ext cx="1608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Endcap: no VXD hit</a:t>
            </a:r>
          </a:p>
        </p:txBody>
      </p:sp>
      <p:cxnSp>
        <p:nvCxnSpPr>
          <p:cNvPr id="39" name="直接箭头连接符 38"/>
          <p:cNvCxnSpPr/>
          <p:nvPr/>
        </p:nvCxnSpPr>
        <p:spPr>
          <a:xfrm flipH="1" flipV="1">
            <a:off x="3741293" y="3387712"/>
            <a:ext cx="157589" cy="259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40350" y="429005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VXD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625491" y="324558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SIT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4901107" y="2777235"/>
                <a:ext cx="3724492" cy="286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Conformal space: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pPr marL="285750" indent="-285750"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In conformal space, a track in magnetic field is a straight line</a:t>
                </a:r>
              </a:p>
              <a:p>
                <a:pPr marL="285750" indent="-285750"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Track finding becomes straight line searching by pattern recognition (cellular automaton)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07" y="2777235"/>
                <a:ext cx="3724492" cy="2860783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279" r="-1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4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6" y="1124412"/>
            <a:ext cx="8048943" cy="35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Tracking Efficiency of FST(Single </a:t>
            </a:r>
            <a:r>
              <a:rPr lang="en-US" altLang="zh-CN" sz="3600" dirty="0" err="1" smtClean="0"/>
              <a:t>Muon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91" y="1117822"/>
            <a:ext cx="5572697" cy="50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Resolution of FST(Single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6" y="987552"/>
            <a:ext cx="2880360" cy="27689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48" y="996125"/>
            <a:ext cx="2803208" cy="2726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7" y="3756470"/>
            <a:ext cx="2811780" cy="2743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22" y="3756470"/>
            <a:ext cx="2837498" cy="2743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512" y="987552"/>
            <a:ext cx="2811780" cy="27346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824" y="3722180"/>
            <a:ext cx="2794635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865562" y="1002350"/>
            <a:ext cx="7543801" cy="532790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12492"/>
            <a:ext cx="8085600" cy="6565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Tracking Efficiency </a:t>
            </a:r>
            <a:r>
              <a:rPr lang="en-US" altLang="zh-CN" sz="3600" dirty="0" smtClean="0"/>
              <a:t>of FST(ZH</a:t>
            </a:r>
            <a:r>
              <a:rPr lang="en-US" altLang="zh-CN" sz="3600" dirty="0" smtClean="0">
                <a:sym typeface="Symbol" panose="05050102010706020507" pitchFamily="18" charset="2"/>
              </a:rPr>
              <a:t>GG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40" y="669087"/>
            <a:ext cx="6013704" cy="56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Mass Resolution (H</a:t>
            </a:r>
            <a:r>
              <a:rPr lang="en-US" altLang="zh-CN" dirty="0" smtClean="0">
                <a:sym typeface="Symbol" panose="05050102010706020507" pitchFamily="18" charset="2"/>
              </a:rPr>
              <a:t>)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7" y="1178953"/>
            <a:ext cx="5297425" cy="49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2767320"/>
            <a:ext cx="7543801" cy="3548135"/>
          </a:xfrm>
        </p:spPr>
        <p:txBody>
          <a:bodyPr/>
          <a:lstStyle/>
          <a:p>
            <a:r>
              <a:rPr lang="en-US" altLang="zh-CN" dirty="0" smtClean="0"/>
              <a:t>Optimize layouts </a:t>
            </a:r>
          </a:p>
          <a:p>
            <a:pPr lvl="1"/>
            <a:r>
              <a:rPr lang="en-US" altLang="zh-CN" dirty="0" smtClean="0"/>
              <a:t>silicon thickness</a:t>
            </a:r>
          </a:p>
          <a:p>
            <a:pPr lvl="1"/>
            <a:r>
              <a:rPr lang="en-US" altLang="zh-CN" dirty="0" smtClean="0"/>
              <a:t>support structure</a:t>
            </a:r>
          </a:p>
          <a:p>
            <a:r>
              <a:rPr lang="en-US" altLang="zh-CN" dirty="0" smtClean="0"/>
              <a:t>Electronics in simulation</a:t>
            </a:r>
          </a:p>
          <a:p>
            <a:r>
              <a:rPr lang="en-US" altLang="zh-CN" dirty="0" smtClean="0"/>
              <a:t>If necessary, balance cost and performance</a:t>
            </a:r>
          </a:p>
          <a:p>
            <a:r>
              <a:rPr lang="en-US" altLang="zh-CN" dirty="0" smtClean="0"/>
              <a:t>Study on physical </a:t>
            </a:r>
            <a:r>
              <a:rPr lang="en-US" altLang="zh-CN" dirty="0" smtClean="0"/>
              <a:t>performance</a:t>
            </a:r>
          </a:p>
          <a:p>
            <a:r>
              <a:rPr lang="en-US" altLang="zh-CN" dirty="0" smtClean="0"/>
              <a:t>Optimize with calorimeter together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34" y="987552"/>
            <a:ext cx="6056158" cy="17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The </a:t>
            </a:r>
            <a:r>
              <a:rPr lang="en-US" altLang="zh-CN" dirty="0"/>
              <a:t>concepts of </a:t>
            </a:r>
            <a:r>
              <a:rPr lang="en-US" altLang="zh-CN" dirty="0">
                <a:solidFill>
                  <a:srgbClr val="FF0000"/>
                </a:solidFill>
              </a:rPr>
              <a:t>full silicon tracker </a:t>
            </a:r>
            <a:r>
              <a:rPr lang="en-US" altLang="zh-CN" dirty="0"/>
              <a:t>have </a:t>
            </a:r>
            <a:r>
              <a:rPr lang="en-US" altLang="zh-CN" dirty="0" smtClean="0"/>
              <a:t>been implemented </a:t>
            </a:r>
            <a:r>
              <a:rPr lang="en-US" altLang="zh-CN" dirty="0"/>
              <a:t>and seem working.</a:t>
            </a:r>
          </a:p>
          <a:p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Two options have been considered, one for expensive and higher performance, close to the baseline detector, another for cheap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Performance for more options can be estimated as between them.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Based on comparison with the baseline detector, it is expectable that the full silicon tracker can provide close performance for those particles with long life.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More optimization and study are in plan.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59" y="530445"/>
            <a:ext cx="7543800" cy="44491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146048"/>
            <a:ext cx="7543801" cy="5169408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Concept design</a:t>
            </a:r>
          </a:p>
          <a:p>
            <a:r>
              <a:rPr lang="en-US" altLang="zh-CN" dirty="0" smtClean="0"/>
              <a:t>Track performance</a:t>
            </a:r>
          </a:p>
          <a:p>
            <a:r>
              <a:rPr lang="en-US" altLang="zh-CN" dirty="0" smtClean="0"/>
              <a:t>Future plan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6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0000" y="85065"/>
            <a:ext cx="8085600" cy="65659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61775" y="3156857"/>
            <a:ext cx="584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Thank you for your attention!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Performance of FST2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987552"/>
            <a:ext cx="7543801" cy="600254"/>
          </a:xfrm>
        </p:spPr>
        <p:txBody>
          <a:bodyPr/>
          <a:lstStyle/>
          <a:p>
            <a:r>
              <a:rPr lang="en-US" altLang="zh-CN" dirty="0"/>
              <a:t>http://atlaswww.hep.anl.gov/hepsim/doc/doku.php?id=fcs:cepc:2017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9" y="1639010"/>
            <a:ext cx="2842260" cy="2026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9" y="3918045"/>
            <a:ext cx="2842260" cy="2011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967" y="1645514"/>
            <a:ext cx="2849880" cy="2026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827" y="4021473"/>
            <a:ext cx="2804160" cy="19659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367" y="1645514"/>
            <a:ext cx="2819400" cy="1950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367" y="4078398"/>
            <a:ext cx="27889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6460"/>
            <a:ext cx="7886700" cy="4912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24127"/>
            <a:ext cx="7886700" cy="5152835"/>
          </a:xfrm>
        </p:spPr>
        <p:txBody>
          <a:bodyPr>
            <a:normAutofit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artial silicon tracker + TPC is designed as the tracker in the baseline detector for </a:t>
            </a:r>
            <a:r>
              <a:rPr lang="en-US" altLang="zh-CN" dirty="0" err="1" smtClean="0"/>
              <a:t>CepC</a:t>
            </a:r>
            <a:r>
              <a:rPr lang="en-US" altLang="zh-CN" dirty="0" smtClean="0"/>
              <a:t>. But other one or more tracker is still needed as the design for the potential second IP or as a backup tracker for the preferred tracker.</a:t>
            </a:r>
          </a:p>
          <a:p>
            <a:r>
              <a:rPr lang="en-US" altLang="zh-CN" dirty="0" smtClean="0"/>
              <a:t>ILD and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have their full silicon tracker design and have done study well.</a:t>
            </a:r>
          </a:p>
          <a:p>
            <a:r>
              <a:rPr lang="en-US" altLang="zh-CN" dirty="0" err="1" smtClean="0"/>
              <a:t>CepC</a:t>
            </a:r>
            <a:r>
              <a:rPr lang="en-US" altLang="zh-CN" dirty="0" smtClean="0"/>
              <a:t> silicon study group have also studied silicon detector as partial tracker, such as vertex detector (VXD), forward detector (FTD), etc.</a:t>
            </a:r>
          </a:p>
          <a:p>
            <a:r>
              <a:rPr lang="en-US" altLang="zh-CN" dirty="0" smtClean="0"/>
              <a:t>The study on full silicon tracker: technology, layout design and performance. The technology can benefit from the </a:t>
            </a:r>
            <a:r>
              <a:rPr lang="en-US" altLang="zh-CN" dirty="0"/>
              <a:t>partial </a:t>
            </a:r>
            <a:r>
              <a:rPr lang="en-US" altLang="zh-CN" dirty="0" smtClean="0"/>
              <a:t>silicon tracker study. The full silicon tracker designs in other colliders can be referenced.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5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8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echnology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74057"/>
            <a:ext cx="7886700" cy="510290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Planary</a:t>
            </a:r>
            <a:r>
              <a:rPr lang="en-US" altLang="zh-CN" dirty="0" smtClean="0"/>
              <a:t> layers cover solid angle as much as possible.</a:t>
            </a:r>
          </a:p>
          <a:p>
            <a:pPr lvl="1"/>
            <a:r>
              <a:rPr lang="en-US" altLang="zh-CN" dirty="0" smtClean="0"/>
              <a:t>support layer + silicon layer:</a:t>
            </a:r>
          </a:p>
          <a:p>
            <a:pPr lvl="2"/>
            <a:r>
              <a:rPr lang="en-US" altLang="zh-CN" dirty="0" smtClean="0"/>
              <a:t>double side</a:t>
            </a:r>
          </a:p>
          <a:p>
            <a:pPr lvl="2"/>
            <a:r>
              <a:rPr lang="en-US" altLang="zh-CN" dirty="0" smtClean="0"/>
              <a:t>single side</a:t>
            </a:r>
          </a:p>
          <a:p>
            <a:pPr lvl="1"/>
            <a:r>
              <a:rPr lang="en-US" altLang="zh-CN" dirty="0" smtClean="0"/>
              <a:t>other support </a:t>
            </a:r>
          </a:p>
          <a:p>
            <a:pPr lvl="1"/>
            <a:r>
              <a:rPr lang="en-US" altLang="zh-CN" dirty="0" smtClean="0"/>
              <a:t>electronics</a:t>
            </a:r>
          </a:p>
          <a:p>
            <a:r>
              <a:rPr lang="en-US" altLang="zh-CN" dirty="0" smtClean="0"/>
              <a:t>Silicon sensor technology (CMOS) is same as the VXD, FTD, SIT/SET in the baseline detector.</a:t>
            </a:r>
          </a:p>
          <a:p>
            <a:pPr lvl="1"/>
            <a:r>
              <a:rPr lang="en-US" altLang="zh-CN" dirty="0" smtClean="0"/>
              <a:t>VXD: </a:t>
            </a:r>
          </a:p>
          <a:p>
            <a:pPr lvl="2"/>
            <a:r>
              <a:rPr lang="en-US" altLang="zh-CN" dirty="0" smtClean="0"/>
              <a:t>Toward 16 </a:t>
            </a:r>
            <a:r>
              <a:rPr lang="en-US" altLang="zh-CN" dirty="0">
                <a:sym typeface="Symbol" panose="05050102010706020507" pitchFamily="18" charset="2"/>
              </a:rPr>
              <a:t></a:t>
            </a:r>
            <a:r>
              <a:rPr lang="en-US" altLang="zh-CN" dirty="0" smtClean="0">
                <a:sym typeface="Symbol" panose="05050102010706020507" pitchFamily="18" charset="2"/>
              </a:rPr>
              <a:t>m pitch (2.8</a:t>
            </a:r>
            <a:r>
              <a:rPr lang="en-US" altLang="zh-CN" dirty="0">
                <a:sym typeface="Symbol" panose="05050102010706020507" pitchFamily="18" charset="2"/>
              </a:rPr>
              <a:t> </a:t>
            </a:r>
            <a:r>
              <a:rPr lang="en-US" altLang="zh-CN" dirty="0" smtClean="0">
                <a:sym typeface="Symbol" panose="05050102010706020507" pitchFamily="18" charset="2"/>
              </a:rPr>
              <a:t>m single-point resolution)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SIT/SET and FTD_STRIP:</a:t>
            </a:r>
          </a:p>
          <a:p>
            <a:pPr lvl="2"/>
            <a:r>
              <a:rPr lang="en-US" altLang="zh-CN" dirty="0" smtClean="0"/>
              <a:t>50</a:t>
            </a:r>
            <a:r>
              <a:rPr lang="en-US" altLang="zh-CN" dirty="0" smtClean="0">
                <a:sym typeface="Symbol" panose="05050102010706020507" pitchFamily="18" charset="2"/>
              </a:rPr>
              <a:t>m pitch</a:t>
            </a:r>
          </a:p>
          <a:p>
            <a:pPr lvl="2"/>
            <a:r>
              <a:rPr lang="en-US" altLang="zh-CN" dirty="0" smtClean="0">
                <a:sym typeface="Symbol" panose="05050102010706020507" pitchFamily="18" charset="2"/>
              </a:rPr>
              <a:t>&lt;200m thickness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FTD_PIXEL:</a:t>
            </a:r>
          </a:p>
          <a:p>
            <a:pPr lvl="2"/>
            <a:r>
              <a:rPr lang="en-US" altLang="zh-CN" dirty="0" smtClean="0"/>
              <a:t>50</a:t>
            </a:r>
            <a:r>
              <a:rPr lang="en-US" altLang="zh-CN" dirty="0" smtClean="0">
                <a:sym typeface="Symbol" panose="05050102010706020507" pitchFamily="18" charset="2"/>
              </a:rPr>
              <a:t>m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Electronics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Same as the baseline, not yet considered in simulation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0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7590"/>
            <a:ext cx="7886700" cy="67990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Full Silicon Tracker (FST) Concept designs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40971"/>
            <a:ext cx="7886700" cy="49359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Replace TPC with silicon tracker and re-design silicon parts in the baseline, same beam pipe and calorimeters</a:t>
            </a:r>
          </a:p>
          <a:p>
            <a:pPr lvl="1"/>
            <a:r>
              <a:rPr lang="en-US" altLang="zh-CN" dirty="0" smtClean="0"/>
              <a:t>3.0 Tesla</a:t>
            </a:r>
          </a:p>
          <a:p>
            <a:pPr lvl="1"/>
            <a:r>
              <a:rPr lang="en-US" altLang="zh-CN" dirty="0" smtClean="0"/>
              <a:t>14.5 mm outer radius for Be beam pipe</a:t>
            </a:r>
          </a:p>
          <a:p>
            <a:pPr lvl="1"/>
            <a:r>
              <a:rPr lang="en-US" altLang="zh-CN" dirty="0" smtClean="0"/>
              <a:t>Maximum 1.83 m outer radius and 4.6 m length at Z direction</a:t>
            </a:r>
          </a:p>
          <a:p>
            <a:r>
              <a:rPr lang="en-US" altLang="zh-CN" dirty="0" smtClean="0"/>
              <a:t>Two options</a:t>
            </a:r>
          </a:p>
          <a:p>
            <a:pPr lvl="1"/>
            <a:r>
              <a:rPr lang="en-US" altLang="zh-CN" dirty="0" smtClean="0"/>
              <a:t>FST: expand extra SIT layers and FTD disks to fill the tracker space, and rename the parts</a:t>
            </a:r>
          </a:p>
          <a:p>
            <a:pPr lvl="2"/>
            <a:r>
              <a:rPr lang="en-US" altLang="zh-CN" dirty="0" smtClean="0"/>
              <a:t>Vertex detector (VXD): VXD in the baseline</a:t>
            </a:r>
          </a:p>
          <a:p>
            <a:pPr lvl="2"/>
            <a:r>
              <a:rPr lang="en-US" altLang="zh-CN" dirty="0" smtClean="0"/>
              <a:t>Silicon outer tracker (SOT): SIT type</a:t>
            </a:r>
          </a:p>
          <a:p>
            <a:pPr lvl="2"/>
            <a:r>
              <a:rPr lang="en-US" altLang="zh-CN" dirty="0"/>
              <a:t>E</a:t>
            </a:r>
            <a:r>
              <a:rPr lang="en-US" altLang="zh-CN" dirty="0" smtClean="0"/>
              <a:t>ndcap inside tracker (EIT): FTP_PIXEL type</a:t>
            </a:r>
          </a:p>
          <a:p>
            <a:pPr lvl="2"/>
            <a:r>
              <a:rPr lang="en-US" altLang="zh-CN" dirty="0" smtClean="0"/>
              <a:t>Endcap outside tracker (EOT): FTP_STRIP type</a:t>
            </a:r>
            <a:endParaRPr lang="en-US" altLang="zh-CN" dirty="0"/>
          </a:p>
          <a:p>
            <a:pPr lvl="1"/>
            <a:r>
              <a:rPr lang="en-US" altLang="zh-CN" dirty="0" smtClean="0"/>
              <a:t>FST2:</a:t>
            </a:r>
            <a:r>
              <a:rPr lang="zh-CN" altLang="en-US" dirty="0"/>
              <a:t> </a:t>
            </a:r>
            <a:r>
              <a:rPr lang="en-US" altLang="zh-CN" dirty="0" smtClean="0"/>
              <a:t>expanding </a:t>
            </a:r>
            <a:r>
              <a:rPr lang="en-US" altLang="zh-CN" dirty="0"/>
              <a:t>the SID design to full tracking </a:t>
            </a:r>
            <a:r>
              <a:rPr lang="en-US" altLang="zh-CN" dirty="0" smtClean="0"/>
              <a:t>volume</a:t>
            </a:r>
          </a:p>
          <a:p>
            <a:r>
              <a:rPr lang="en-US" altLang="zh-CN" dirty="0" smtClean="0"/>
              <a:t>Double strip layer for FST and single strip layer for FST2</a:t>
            </a:r>
          </a:p>
          <a:p>
            <a:pPr lvl="1"/>
            <a:r>
              <a:rPr lang="en-US" altLang="zh-CN" dirty="0" smtClean="0"/>
              <a:t>FST: more expensive and high performance</a:t>
            </a: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2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97535"/>
            <a:ext cx="7886700" cy="80467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Layouts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156972"/>
            <a:ext cx="7543800" cy="466788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3200" y="4027714"/>
            <a:ext cx="9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Zoomed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8" y="2172468"/>
            <a:ext cx="7543801" cy="22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79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Space point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42" y="1247417"/>
            <a:ext cx="6213811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Fast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00" y="1072896"/>
            <a:ext cx="8085599" cy="1706590"/>
          </a:xfrm>
        </p:spPr>
        <p:txBody>
          <a:bodyPr/>
          <a:lstStyle/>
          <a:p>
            <a:r>
              <a:rPr lang="en-US" altLang="zh-CN" dirty="0" smtClean="0"/>
              <a:t>For track at </a:t>
            </a:r>
            <a:r>
              <a:rPr lang="en-US" altLang="zh-CN" dirty="0" smtClean="0">
                <a:sym typeface="Symbol" panose="05050102010706020507" pitchFamily="18" charset="2"/>
              </a:rPr>
              <a:t>=</a:t>
            </a:r>
            <a:r>
              <a:rPr lang="en-US" altLang="zh-CN" dirty="0" smtClean="0"/>
              <a:t>20</a:t>
            </a:r>
            <a:r>
              <a:rPr lang="en-US" altLang="zh-CN" dirty="0" smtClean="0">
                <a:sym typeface="Symbol" panose="05050102010706020507" pitchFamily="18" charset="2"/>
              </a:rPr>
              <a:t> and =85 direction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2018-5-24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 Option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9" y="2942340"/>
            <a:ext cx="3037489" cy="2638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17" y="2951865"/>
            <a:ext cx="3090727" cy="2628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106" y="2942340"/>
            <a:ext cx="3015894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1052</TotalTime>
  <Words>792</Words>
  <Application>Microsoft Office PowerPoint</Application>
  <PresentationFormat>全屏显示(4:3)</PresentationFormat>
  <Paragraphs>209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Calibri</vt:lpstr>
      <vt:lpstr>Calibri Light</vt:lpstr>
      <vt:lpstr>Cambria Math</vt:lpstr>
      <vt:lpstr>Symbol</vt:lpstr>
      <vt:lpstr>Wingdings</vt:lpstr>
      <vt:lpstr>回顾</vt:lpstr>
      <vt:lpstr>Full Silicon Tracker</vt:lpstr>
      <vt:lpstr>Contents</vt:lpstr>
      <vt:lpstr>Introduction</vt:lpstr>
      <vt:lpstr>Technology</vt:lpstr>
      <vt:lpstr>Full Silicon Tracker (FST) Concept designs</vt:lpstr>
      <vt:lpstr>Layouts</vt:lpstr>
      <vt:lpstr>PowerPoint 演示文稿</vt:lpstr>
      <vt:lpstr>Space point</vt:lpstr>
      <vt:lpstr>Fast simulation</vt:lpstr>
      <vt:lpstr>Layer Materials of FST</vt:lpstr>
      <vt:lpstr>Material Budget of FST</vt:lpstr>
      <vt:lpstr>Simulation and Reconstruction Tools</vt:lpstr>
      <vt:lpstr>Hits</vt:lpstr>
      <vt:lpstr>Tracking Efficiency of FST(Single Muon)</vt:lpstr>
      <vt:lpstr>Resolution of FST(Single Muon)</vt:lpstr>
      <vt:lpstr>Tracking Efficiency of FST(ZHGG)</vt:lpstr>
      <vt:lpstr>Mass Resolution (H)</vt:lpstr>
      <vt:lpstr>Future plan</vt:lpstr>
      <vt:lpstr>Conclusion</vt:lpstr>
      <vt:lpstr>backup</vt:lpstr>
      <vt:lpstr>Performance of FST2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Silicon Tracker</dc:title>
  <dc:creator>flyCD</dc:creator>
  <cp:lastModifiedBy>flycd</cp:lastModifiedBy>
  <cp:revision>43</cp:revision>
  <dcterms:created xsi:type="dcterms:W3CDTF">2018-09-07T02:10:06Z</dcterms:created>
  <dcterms:modified xsi:type="dcterms:W3CDTF">2018-09-10T06:14:02Z</dcterms:modified>
</cp:coreProperties>
</file>