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408" r:id="rId2"/>
    <p:sldId id="415" r:id="rId3"/>
    <p:sldId id="429" r:id="rId4"/>
    <p:sldId id="443" r:id="rId5"/>
    <p:sldId id="445" r:id="rId6"/>
    <p:sldId id="444" r:id="rId7"/>
    <p:sldId id="446" r:id="rId8"/>
    <p:sldId id="447" r:id="rId9"/>
    <p:sldId id="449" r:id="rId10"/>
    <p:sldId id="450" r:id="rId11"/>
    <p:sldId id="448" r:id="rId12"/>
    <p:sldId id="452" r:id="rId13"/>
    <p:sldId id="451" r:id="rId14"/>
    <p:sldId id="453" r:id="rId15"/>
    <p:sldId id="454" r:id="rId16"/>
    <p:sldId id="455" r:id="rId17"/>
    <p:sldId id="440" r:id="rId18"/>
    <p:sldId id="437" r:id="rId19"/>
    <p:sldId id="420" r:id="rId20"/>
    <p:sldId id="442" r:id="rId21"/>
    <p:sldId id="432" r:id="rId22"/>
    <p:sldId id="433" r:id="rId23"/>
  </p:sldIdLst>
  <p:sldSz cx="9144000" cy="6858000" type="letter"/>
  <p:notesSz cx="7102475" cy="10234613"/>
  <p:custDataLst>
    <p:tags r:id="rId26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96E1"/>
    <a:srgbClr val="FFFF00"/>
    <a:srgbClr val="FF9900"/>
    <a:srgbClr val="FF0000"/>
    <a:srgbClr val="D23C60"/>
    <a:srgbClr val="6C6CDC"/>
    <a:srgbClr val="CC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7356" autoAdjust="0"/>
  </p:normalViewPr>
  <p:slideViewPr>
    <p:cSldViewPr snapToGrid="0">
      <p:cViewPr varScale="1">
        <p:scale>
          <a:sx n="61" d="100"/>
          <a:sy n="61" d="100"/>
        </p:scale>
        <p:origin x="1173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381000"/>
            <a:ext cx="636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5240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013" y="381000"/>
            <a:ext cx="6411951" cy="685800"/>
          </a:xfrm>
        </p:spPr>
        <p:txBody>
          <a:bodyPr/>
          <a:lstStyle/>
          <a:p>
            <a:pPr eaLnBrk="1" hangingPunct="1"/>
            <a:r>
              <a:rPr lang="it-IT" sz="3200" dirty="0" smtClean="0"/>
              <a:t>Dual readout calorimeter</a:t>
            </a:r>
            <a:r>
              <a:rPr lang="it-IT" sz="3200" dirty="0" smtClean="0"/>
              <a:t> </a:t>
            </a:r>
            <a:r>
              <a:rPr lang="it-IT" sz="3200" dirty="0" smtClean="0"/>
              <a:t>for CepC </a:t>
            </a:r>
            <a:endParaRPr lang="en-US" sz="3200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625010" y="3693810"/>
            <a:ext cx="7050904" cy="18120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description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performance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 implementation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CDR Review, Beijing, Nov. 2018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154706" y="1343025"/>
            <a:ext cx="3888933" cy="13480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 smtClean="0"/>
              <a:t>Franco Bedeschi</a:t>
            </a:r>
            <a:endParaRPr lang="it-IT" sz="2400" dirty="0" smtClean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CDR International Review</a:t>
            </a:r>
            <a:r>
              <a:rPr lang="it-IT" sz="2400" dirty="0" smtClean="0">
                <a:solidFill>
                  <a:srgbClr val="CCFFFF"/>
                </a:solidFill>
              </a:rPr>
              <a:t>,</a:t>
            </a:r>
            <a:endParaRPr lang="it-IT" sz="2400" dirty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Beijing, September 2018</a:t>
            </a:r>
            <a:endParaRPr lang="it-IT" sz="2400" dirty="0">
              <a:solidFill>
                <a:srgbClr val="CCFFFF"/>
              </a:solidFill>
            </a:endParaRP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417917" y="2591597"/>
            <a:ext cx="2404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 smtClean="0">
                <a:solidFill>
                  <a:srgbClr val="FF0000"/>
                </a:solidFill>
              </a:rPr>
              <a:t>OUTLINE</a:t>
            </a:r>
            <a:endParaRPr lang="it-IT" sz="4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shower profile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26" y="1639744"/>
            <a:ext cx="7772400" cy="4114800"/>
          </a:xfrm>
        </p:spPr>
        <p:txBody>
          <a:bodyPr/>
          <a:lstStyle/>
          <a:p>
            <a:r>
              <a:rPr lang="en-US" dirty="0" smtClean="0"/>
              <a:t>Test beam tuned simulation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4845"/>
            <a:ext cx="9060902" cy="3247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199" y="3034845"/>
            <a:ext cx="305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 GeV electrons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5009" y="3003373"/>
            <a:ext cx="305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 GeV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8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HAD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8" y="1340036"/>
            <a:ext cx="7772400" cy="4114800"/>
          </a:xfrm>
        </p:spPr>
        <p:txBody>
          <a:bodyPr/>
          <a:lstStyle/>
          <a:p>
            <a:r>
              <a:rPr lang="en-US" dirty="0" smtClean="0"/>
              <a:t>Use test beam data to tune simulation</a:t>
            </a:r>
          </a:p>
          <a:p>
            <a:r>
              <a:rPr lang="en-US" dirty="0" smtClean="0"/>
              <a:t>Use simulation to correct for lateral leakage</a:t>
            </a:r>
          </a:p>
          <a:p>
            <a:r>
              <a:rPr lang="en-US" dirty="0" smtClean="0"/>
              <a:t>81 and 91 GeV jet separation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231" y="1306584"/>
            <a:ext cx="4144307" cy="5254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1" y="3142285"/>
            <a:ext cx="3210203" cy="2008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694" y="2864956"/>
            <a:ext cx="5569044" cy="37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ID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9" y="1322107"/>
            <a:ext cx="7772400" cy="4114800"/>
          </a:xfrm>
        </p:spPr>
        <p:txBody>
          <a:bodyPr/>
          <a:lstStyle/>
          <a:p>
            <a:r>
              <a:rPr lang="en-US" dirty="0" smtClean="0"/>
              <a:t>Test beam</a:t>
            </a:r>
          </a:p>
          <a:p>
            <a:r>
              <a:rPr lang="en-US" dirty="0" smtClean="0"/>
              <a:t>Test beam tuned simulation</a:t>
            </a:r>
          </a:p>
          <a:p>
            <a:r>
              <a:rPr lang="en-US" dirty="0" smtClean="0"/>
              <a:t>80 GeV electron proton  separation</a:t>
            </a:r>
          </a:p>
          <a:p>
            <a:pPr lvl="1"/>
            <a:r>
              <a:rPr lang="en-US" dirty="0" smtClean="0"/>
              <a:t>Rejection power 600 @ 98% efficiency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3" y="3327166"/>
            <a:ext cx="5342625" cy="3257534"/>
          </a:xfrm>
          <a:prstGeom prst="rect">
            <a:avLst/>
          </a:prstGeom>
        </p:spPr>
      </p:pic>
      <p:grpSp>
        <p:nvGrpSpPr>
          <p:cNvPr id="8" name="Group 22" descr=" 34"/>
          <p:cNvGrpSpPr>
            <a:grpSpLocks/>
          </p:cNvGrpSpPr>
          <p:nvPr/>
        </p:nvGrpSpPr>
        <p:grpSpPr bwMode="auto">
          <a:xfrm>
            <a:off x="4195482" y="1361039"/>
            <a:ext cx="4882241" cy="5254914"/>
            <a:chOff x="2570" y="842"/>
            <a:chExt cx="3190" cy="3282"/>
          </a:xfrm>
        </p:grpSpPr>
        <p:pic>
          <p:nvPicPr>
            <p:cNvPr id="9" name="Picture 4" descr="Svs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842"/>
              <a:ext cx="3190" cy="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848" y="1713"/>
              <a:ext cx="0" cy="6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063" y="1695"/>
              <a:ext cx="0" cy="6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327" y="1199"/>
              <a:ext cx="105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 dirty="0">
                  <a:solidFill>
                    <a:schemeClr val="accent2"/>
                  </a:solidFill>
                  <a:latin typeface="Times New Roman" pitchFamily="18" charset="0"/>
                </a:rPr>
                <a:t>Electrons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4132" y="1475"/>
              <a:ext cx="461" cy="43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083" y="1037"/>
              <a:ext cx="961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>
                  <a:latin typeface="Times New Roman" pitchFamily="18" charset="0"/>
                </a:rPr>
                <a:t>Hadrons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3402" y="1313"/>
              <a:ext cx="231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930" y="1259"/>
              <a:ext cx="469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>
                  <a:solidFill>
                    <a:srgbClr val="FF0000"/>
                  </a:solidFill>
                  <a:latin typeface="Times New Roman" pitchFamily="18" charset="0"/>
                </a:rPr>
                <a:t>Mu</a:t>
              </a: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2964" y="1551"/>
              <a:ext cx="93" cy="3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679" y="3095"/>
              <a:ext cx="399" cy="62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934" y="3709"/>
              <a:ext cx="184" cy="2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4201" y="1498"/>
              <a:ext cx="530" cy="16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3425" y="1367"/>
              <a:ext cx="300" cy="2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>
              <a:off x="2941" y="1567"/>
              <a:ext cx="215" cy="2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904" y="2004"/>
              <a:ext cx="59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 b="1">
                  <a:solidFill>
                    <a:schemeClr val="accent2"/>
                  </a:solidFill>
                  <a:latin typeface="Times New Roman" pitchFamily="18" charset="0"/>
                </a:rPr>
                <a:t>S+Q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5157" y="3586"/>
              <a:ext cx="31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 b="1">
                  <a:solidFill>
                    <a:schemeClr val="accent2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590" y="2640"/>
              <a:ext cx="26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 b="1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2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implementation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9" y="1349001"/>
            <a:ext cx="7772400" cy="4114800"/>
          </a:xfrm>
        </p:spPr>
        <p:txBody>
          <a:bodyPr/>
          <a:lstStyle/>
          <a:p>
            <a:r>
              <a:rPr lang="en-US" dirty="0" smtClean="0"/>
              <a:t>Calorimeter outside thin coil</a:t>
            </a:r>
          </a:p>
          <a:p>
            <a:r>
              <a:rPr lang="en-US" dirty="0" smtClean="0"/>
              <a:t>Pre-shower in front</a:t>
            </a:r>
          </a:p>
          <a:p>
            <a:pPr lvl="1"/>
            <a:r>
              <a:rPr lang="en-US" dirty="0" smtClean="0"/>
              <a:t>Improve p0 ID</a:t>
            </a:r>
          </a:p>
          <a:p>
            <a:pPr lvl="1"/>
            <a:r>
              <a:rPr lang="en-US" dirty="0" smtClean="0"/>
              <a:t>Improve acceptance determination 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8" y="1349000"/>
            <a:ext cx="7956588" cy="52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implementation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4" y="1349001"/>
            <a:ext cx="7772400" cy="4114800"/>
          </a:xfrm>
        </p:spPr>
        <p:txBody>
          <a:bodyPr/>
          <a:lstStyle/>
          <a:p>
            <a:r>
              <a:rPr lang="en-US" dirty="0" smtClean="0"/>
              <a:t>Projective geometry</a:t>
            </a:r>
          </a:p>
          <a:p>
            <a:r>
              <a:rPr lang="en-US" dirty="0" smtClean="0"/>
              <a:t>Full coverage</a:t>
            </a:r>
          </a:p>
          <a:p>
            <a:r>
              <a:rPr lang="en-US" dirty="0" smtClean="0"/>
              <a:t>Wedge geometry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7" y="3732393"/>
            <a:ext cx="5977095" cy="2592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75" y="1349001"/>
            <a:ext cx="2881518" cy="36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07" y="1366931"/>
            <a:ext cx="7772400" cy="4114800"/>
          </a:xfrm>
        </p:spPr>
        <p:txBody>
          <a:bodyPr/>
          <a:lstStyle/>
          <a:p>
            <a:r>
              <a:rPr lang="en-US" dirty="0" smtClean="0"/>
              <a:t>Dual layer </a:t>
            </a:r>
            <a:r>
              <a:rPr lang="en-US" dirty="0" err="1" smtClean="0"/>
              <a:t>SiPM</a:t>
            </a:r>
            <a:r>
              <a:rPr lang="en-US" dirty="0" smtClean="0"/>
              <a:t> readout</a:t>
            </a:r>
          </a:p>
          <a:p>
            <a:pPr lvl="1"/>
            <a:r>
              <a:rPr lang="en-US" dirty="0" smtClean="0"/>
              <a:t>Avoids optical cross-talk</a:t>
            </a:r>
            <a:endParaRPr lang="it-IT" dirty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test beam in progress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Immagine 7" descr="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7" y="3647660"/>
            <a:ext cx="4279594" cy="2622593"/>
          </a:xfrm>
          <a:prstGeom prst="rect">
            <a:avLst/>
          </a:prstGeom>
        </p:spPr>
      </p:pic>
      <p:pic>
        <p:nvPicPr>
          <p:cNvPr id="8" name="Immagine 5" descr="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925" y="3102893"/>
            <a:ext cx="3305616" cy="32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6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37" y="1357966"/>
            <a:ext cx="7772400" cy="4114800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 err="1" smtClean="0"/>
              <a:t>SiPM</a:t>
            </a:r>
            <a:r>
              <a:rPr lang="en-US" dirty="0" smtClean="0"/>
              <a:t> to reduce numbers of channels</a:t>
            </a:r>
          </a:p>
          <a:p>
            <a:pPr lvl="1"/>
            <a:r>
              <a:rPr lang="en-US" dirty="0" smtClean="0"/>
              <a:t>8 fibers/channel </a:t>
            </a:r>
            <a:r>
              <a:rPr lang="en-US" dirty="0" smtClean="0">
                <a:sym typeface="Wingdings" panose="05000000000000000000" pitchFamily="2" charset="2"/>
              </a:rPr>
              <a:t> 5.6 mm granularity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Parallel to serial readout ASIC under study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36" y="3087242"/>
            <a:ext cx="5733001" cy="335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6" y="3598888"/>
            <a:ext cx="3046052" cy="2762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916" y="3598889"/>
            <a:ext cx="5809381" cy="2762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2599" y="4025153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SiPM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281" y="3881718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ASIC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3973" y="5132426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FPGA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6310" y="4679364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Output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0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200"/>
            <a:ext cx="8839200" cy="4866451"/>
          </a:xfrm>
        </p:spPr>
        <p:txBody>
          <a:bodyPr/>
          <a:lstStyle/>
          <a:p>
            <a:r>
              <a:rPr lang="en-US" dirty="0" smtClean="0"/>
              <a:t>Physics benchmarks with full simulation</a:t>
            </a:r>
          </a:p>
          <a:p>
            <a:r>
              <a:rPr lang="en-US" dirty="0" smtClean="0"/>
              <a:t>Mechanics:</a:t>
            </a:r>
          </a:p>
          <a:p>
            <a:pPr lvl="1"/>
            <a:r>
              <a:rPr lang="en-US" dirty="0" smtClean="0"/>
              <a:t>Metal matrix technology</a:t>
            </a:r>
          </a:p>
          <a:p>
            <a:pPr lvl="1"/>
            <a:r>
              <a:rPr lang="en-US" dirty="0" smtClean="0"/>
              <a:t>Fast module assembly</a:t>
            </a:r>
          </a:p>
          <a:p>
            <a:pPr lvl="1"/>
            <a:r>
              <a:rPr lang="en-US" dirty="0" smtClean="0"/>
              <a:t>Calorimeter support</a:t>
            </a:r>
          </a:p>
          <a:p>
            <a:r>
              <a:rPr lang="en-US" dirty="0" smtClean="0"/>
              <a:t>Electronics</a:t>
            </a:r>
          </a:p>
          <a:p>
            <a:pPr lvl="1"/>
            <a:r>
              <a:rPr lang="en-US" dirty="0" err="1" smtClean="0"/>
              <a:t>SiPM</a:t>
            </a:r>
            <a:r>
              <a:rPr lang="en-US" dirty="0" smtClean="0"/>
              <a:t> readout optimization (pixel size and x-talk)</a:t>
            </a:r>
          </a:p>
          <a:p>
            <a:pPr lvl="1"/>
            <a:r>
              <a:rPr lang="en-US" dirty="0" smtClean="0"/>
              <a:t>Define readout chain</a:t>
            </a:r>
          </a:p>
          <a:p>
            <a:pPr lvl="2"/>
            <a:r>
              <a:rPr lang="en-US" dirty="0" smtClean="0"/>
              <a:t>ASIC selection or development</a:t>
            </a:r>
          </a:p>
          <a:p>
            <a:pPr lvl="2"/>
            <a:r>
              <a:rPr lang="en-US" dirty="0" smtClean="0"/>
              <a:t>Signal processing on detector</a:t>
            </a:r>
          </a:p>
          <a:p>
            <a:pPr lvl="2"/>
            <a:r>
              <a:rPr lang="en-US" dirty="0" smtClean="0"/>
              <a:t>Readout and back-end design</a:t>
            </a:r>
          </a:p>
          <a:p>
            <a:pPr lvl="1"/>
            <a:r>
              <a:rPr lang="en-US" dirty="0" smtClean="0"/>
              <a:t>Explore timing for longitudinal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955941">
            <a:off x="827906" y="3150471"/>
            <a:ext cx="72905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BACKUP</a:t>
            </a:r>
            <a:endParaRPr lang="en-US" sz="115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+e- operation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9" y="1353042"/>
            <a:ext cx="8721618" cy="3496864"/>
          </a:xfrm>
        </p:spPr>
        <p:txBody>
          <a:bodyPr/>
          <a:lstStyle/>
          <a:p>
            <a:r>
              <a:rPr lang="it-IT" dirty="0" smtClean="0"/>
              <a:t>Wide range of running conditions </a:t>
            </a:r>
            <a:r>
              <a:rPr lang="it-IT" dirty="0" smtClean="0"/>
              <a:t>at CepC</a:t>
            </a:r>
          </a:p>
          <a:p>
            <a:pPr lvl="1"/>
            <a:r>
              <a:rPr lang="it-IT" dirty="0" smtClean="0"/>
              <a:t> Z pole (90 GeV): </a:t>
            </a:r>
          </a:p>
          <a:p>
            <a:pPr lvl="2"/>
            <a:r>
              <a:rPr lang="it-IT" dirty="0" smtClean="0"/>
              <a:t>~ 10 ns between beam crossing</a:t>
            </a:r>
          </a:p>
          <a:p>
            <a:pPr lvl="2"/>
            <a:r>
              <a:rPr lang="en-US" dirty="0" smtClean="0"/>
              <a:t>High luminosity O(10</a:t>
            </a:r>
            <a:r>
              <a:rPr lang="en-US" baseline="30000" dirty="0" smtClean="0"/>
              <a:t>35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ZH (250 GeV):</a:t>
            </a:r>
          </a:p>
          <a:p>
            <a:pPr lvl="2"/>
            <a:r>
              <a:rPr lang="en-US" dirty="0" smtClean="0"/>
              <a:t>~ 1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s </a:t>
            </a:r>
            <a:r>
              <a:rPr lang="it-IT" dirty="0"/>
              <a:t>between beam </a:t>
            </a:r>
            <a:r>
              <a:rPr lang="it-IT" dirty="0" smtClean="0"/>
              <a:t>crossing</a:t>
            </a:r>
          </a:p>
          <a:p>
            <a:pPr lvl="2"/>
            <a:r>
              <a:rPr lang="en-US" dirty="0" smtClean="0"/>
              <a:t>Moderate luminosity - O(10</a:t>
            </a:r>
            <a:r>
              <a:rPr lang="en-US" baseline="30000" dirty="0" smtClean="0"/>
              <a:t>34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lvl="2"/>
            <a:endParaRPr lang="it-IT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+e- </a:t>
            </a:r>
            <a:r>
              <a:rPr lang="it-IT" dirty="0" smtClean="0">
                <a:sym typeface="Wingdings" panose="05000000000000000000" pitchFamily="2" charset="2"/>
              </a:rPr>
              <a:t>HZ </a:t>
            </a:r>
            <a:r>
              <a:rPr lang="it-IT" dirty="0" smtClean="0"/>
              <a:t>physics constraints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74508"/>
                <a:ext cx="9053058" cy="4114800"/>
              </a:xfrm>
            </p:spPr>
            <p:txBody>
              <a:bodyPr/>
              <a:lstStyle/>
              <a:p>
                <a:r>
                  <a:rPr lang="it-IT" dirty="0" smtClean="0"/>
                  <a:t>Calorimeters</a:t>
                </a:r>
                <a:r>
                  <a:rPr lang="it-IT" dirty="0" smtClean="0"/>
                  <a:t>:</a:t>
                </a:r>
              </a:p>
              <a:p>
                <a:pPr lvl="1"/>
                <a:r>
                  <a:rPr lang="it-IT" dirty="0" smtClean="0"/>
                  <a:t>H</a:t>
                </a:r>
                <a:r>
                  <a:rPr lang="it-IT" dirty="0" smtClean="0">
                    <a:sym typeface="Wingdings" panose="05000000000000000000" pitchFamily="2" charset="2"/>
                  </a:rPr>
                  <a:t></a:t>
                </a:r>
                <a:r>
                  <a:rPr lang="it-IT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gg</a:t>
                </a:r>
                <a:r>
                  <a:rPr lang="it-IT" dirty="0" smtClean="0">
                    <a:sym typeface="Wingdings" panose="05000000000000000000" pitchFamily="2" charset="2"/>
                  </a:rPr>
                  <a:t>  ECAL resolution </a:t>
                </a:r>
                <a:endParaRPr lang="it-IT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As good as possible – at least 16%/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rad>
                  </m:oMath>
                </a14:m>
                <a:r>
                  <a:rPr lang="it-IT" dirty="0" smtClean="0">
                    <a:sym typeface="Wingdings" panose="05000000000000000000" pitchFamily="2" charset="2"/>
                  </a:rPr>
                  <a:t> + 1%</a:t>
                </a:r>
                <a:endParaRPr lang="it-IT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it-IT" dirty="0" smtClean="0">
                    <a:sym typeface="Wingdings" panose="05000000000000000000" pitchFamily="2" charset="2"/>
                  </a:rPr>
                  <a:t>Hqq, VV  ECAL+HCAL </a:t>
                </a:r>
                <a:r>
                  <a:rPr lang="it-IT" dirty="0" smtClean="0">
                    <a:sym typeface="Wingdings" panose="05000000000000000000" pitchFamily="2" charset="2"/>
                  </a:rPr>
                  <a:t>resolution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As good as possible – at </a:t>
                </a:r>
                <a:r>
                  <a:rPr lang="en-US" dirty="0" smtClean="0">
                    <a:sym typeface="Wingdings" panose="05000000000000000000" pitchFamily="2" charset="2"/>
                  </a:rPr>
                  <a:t>least 3-4%  on jets from W,Z decay</a:t>
                </a:r>
                <a:endParaRPr lang="it-IT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74508"/>
                <a:ext cx="9053058" cy="4114800"/>
              </a:xfrm>
              <a:blipFill>
                <a:blip r:embed="rId2"/>
                <a:stretch>
                  <a:fillRect l="-1145" t="-16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31" y="6544235"/>
            <a:ext cx="4365625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7218" y="4735586"/>
            <a:ext cx="4066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(*) LHC may observe these channels with similar ot better precision before CepC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47" y="4133387"/>
            <a:ext cx="8537992" cy="24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0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INFN Town Meeting, Roma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2133" y="1321822"/>
            <a:ext cx="8465044" cy="5304166"/>
            <a:chOff x="122133" y="1321822"/>
            <a:chExt cx="8465044" cy="53041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895" y="1321822"/>
              <a:ext cx="8078282" cy="530416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1206262" y="1782658"/>
              <a:ext cx="557596" cy="4309707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2839" y="180085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Z</a:t>
              </a:r>
              <a:endParaRPr lang="it-IT" b="1" dirty="0">
                <a:solidFill>
                  <a:srgbClr val="7030A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318800" y="2918755"/>
              <a:ext cx="356521" cy="2758714"/>
            </a:xfrm>
            <a:prstGeom prst="ellipse">
              <a:avLst/>
            </a:prstGeom>
            <a:noFill/>
            <a:ln w="19050" cap="flat" cmpd="sng" algn="ctr">
              <a:solidFill>
                <a:srgbClr val="FF99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9291" y="2472579"/>
              <a:ext cx="912060" cy="470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WW</a:t>
              </a:r>
              <a:endParaRPr lang="it-IT" b="1" dirty="0">
                <a:solidFill>
                  <a:srgbClr val="FF99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019388" y="3592029"/>
              <a:ext cx="324364" cy="1783264"/>
            </a:xfrm>
            <a:prstGeom prst="ellipse">
              <a:avLst/>
            </a:prstGeom>
            <a:noFill/>
            <a:ln w="19050" cap="flat" cmpd="sng" algn="ctr">
              <a:solidFill>
                <a:srgbClr val="008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26092" y="3126908"/>
              <a:ext cx="709633" cy="470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ZH</a:t>
              </a:r>
              <a:endParaRPr lang="it-IT" b="1" dirty="0">
                <a:solidFill>
                  <a:srgbClr val="008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737464" y="4298112"/>
              <a:ext cx="304625" cy="1006127"/>
            </a:xfrm>
            <a:prstGeom prst="ellipse">
              <a:avLst/>
            </a:prstGeom>
            <a:noFill/>
            <a:ln w="19050" cap="flat" cmpd="sng" algn="ctr">
              <a:solidFill>
                <a:srgbClr val="00B0F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06045" y="3750104"/>
                  <a:ext cx="581698" cy="494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bar>
                          <m:barPr>
                            <m:pos m:val="top"/>
                            <m:ctrlP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bar>
                      </m:oMath>
                    </m:oMathPara>
                  </a14:m>
                  <a:endParaRPr lang="it-IT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6045" y="3750104"/>
                  <a:ext cx="581698" cy="4946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22133" y="4425458"/>
              <a:ext cx="1116341" cy="35030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100xLEP</a:t>
              </a:r>
              <a:endParaRPr lang="it-IT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582654" y="4902634"/>
              <a:ext cx="561381" cy="5743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4548036" y="5132883"/>
              <a:ext cx="36984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FCC   SR power/beam &lt;   50 MW</a:t>
              </a:r>
            </a:p>
            <a:p>
              <a:r>
                <a:rPr lang="en-US" sz="2000" dirty="0" err="1" smtClean="0">
                  <a:solidFill>
                    <a:srgbClr val="094EC9"/>
                  </a:solidFill>
                </a:rPr>
                <a:t>CepC</a:t>
              </a:r>
              <a:r>
                <a:rPr lang="en-US" sz="2000" dirty="0" smtClean="0">
                  <a:solidFill>
                    <a:srgbClr val="094EC9"/>
                  </a:solidFill>
                </a:rPr>
                <a:t> SR </a:t>
              </a:r>
              <a:r>
                <a:rPr lang="en-US" sz="2000" dirty="0">
                  <a:solidFill>
                    <a:srgbClr val="094EC9"/>
                  </a:solidFill>
                </a:rPr>
                <a:t>power/beam &lt; </a:t>
              </a:r>
              <a:r>
                <a:rPr lang="en-US" sz="2000" dirty="0" smtClean="0">
                  <a:solidFill>
                    <a:srgbClr val="094EC9"/>
                  </a:solidFill>
                </a:rPr>
                <a:t>  30 MW</a:t>
              </a:r>
              <a:endParaRPr lang="it-IT" sz="2000" dirty="0">
                <a:solidFill>
                  <a:srgbClr val="094EC9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326537" y="103710"/>
            <a:ext cx="5752102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r>
              <a:rPr lang="en-US" b="1" kern="0" dirty="0" err="1" smtClean="0">
                <a:solidFill>
                  <a:srgbClr val="094EC9"/>
                </a:solidFill>
              </a:rPr>
              <a:t>CepC</a:t>
            </a:r>
            <a:r>
              <a:rPr lang="en-US" b="1" kern="0" dirty="0" smtClean="0"/>
              <a:t>, </a:t>
            </a:r>
            <a:r>
              <a:rPr lang="en-US" b="1" kern="0" dirty="0" smtClean="0">
                <a:solidFill>
                  <a:srgbClr val="FF0000"/>
                </a:solidFill>
              </a:rPr>
              <a:t>FCC</a:t>
            </a:r>
            <a:r>
              <a:rPr lang="en-US" b="1" kern="0" dirty="0" smtClean="0"/>
              <a:t>, </a:t>
            </a:r>
            <a:r>
              <a:rPr lang="en-US" b="1" kern="0" dirty="0" smtClean="0">
                <a:solidFill>
                  <a:schemeClr val="tx1"/>
                </a:solidFill>
              </a:rPr>
              <a:t>ILC, </a:t>
            </a:r>
            <a:r>
              <a:rPr lang="en-US" b="1" kern="0" dirty="0" smtClean="0">
                <a:solidFill>
                  <a:srgbClr val="FF00FF"/>
                </a:solidFill>
              </a:rPr>
              <a:t>CLIC</a:t>
            </a:r>
            <a:r>
              <a:rPr lang="en-US" b="1" kern="0" dirty="0" smtClean="0">
                <a:solidFill>
                  <a:schemeClr val="tx1"/>
                </a:solidFill>
              </a:rPr>
              <a:t> </a:t>
            </a:r>
            <a:r>
              <a:rPr lang="en-US" kern="0" dirty="0" smtClean="0"/>
              <a:t>luminosity comparison</a:t>
            </a:r>
            <a:endParaRPr lang="it-IT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6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2T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87" y="1253286"/>
            <a:ext cx="8726487" cy="4114800"/>
          </a:xfrm>
        </p:spPr>
        <p:txBody>
          <a:bodyPr/>
          <a:lstStyle/>
          <a:p>
            <a:r>
              <a:rPr lang="it-IT" dirty="0" smtClean="0"/>
              <a:t>Two options:</a:t>
            </a:r>
          </a:p>
          <a:p>
            <a:pPr lvl="1"/>
            <a:r>
              <a:rPr lang="it-IT" dirty="0" smtClean="0"/>
              <a:t>Large bore    (R=3.7 m) – calorimeter inside</a:t>
            </a:r>
          </a:p>
          <a:p>
            <a:pPr lvl="1"/>
            <a:r>
              <a:rPr lang="it-IT" dirty="0" smtClean="0"/>
              <a:t>Smaller bore (R=2.2 m) – calorimeter outside</a:t>
            </a:r>
          </a:p>
          <a:p>
            <a:pPr lvl="2"/>
            <a:r>
              <a:rPr lang="it-IT" dirty="0" smtClean="0"/>
              <a:t>Preferred: simpler/  Extreme EM resolution not needed</a:t>
            </a:r>
          </a:p>
          <a:p>
            <a:pPr lvl="3"/>
            <a:r>
              <a:rPr lang="it-IT" dirty="0" smtClean="0"/>
              <a:t>Thick calorimeter</a:t>
            </a:r>
          </a:p>
          <a:p>
            <a:pPr lvl="2"/>
            <a:r>
              <a:rPr lang="it-IT" dirty="0" smtClean="0"/>
              <a:t>Thin (30 cm): total = 0.74</a:t>
            </a:r>
            <a:r>
              <a:rPr lang="it-IT" dirty="0"/>
              <a:t> </a:t>
            </a:r>
            <a:r>
              <a:rPr lang="it-IT" dirty="0" smtClean="0"/>
              <a:t>X</a:t>
            </a:r>
            <a:r>
              <a:rPr lang="it-IT" baseline="-25000" dirty="0" smtClean="0"/>
              <a:t>0</a:t>
            </a:r>
            <a:r>
              <a:rPr lang="it-IT" dirty="0"/>
              <a:t> </a:t>
            </a:r>
            <a:r>
              <a:rPr lang="it-IT" dirty="0" smtClean="0"/>
              <a:t>(0.16</a:t>
            </a:r>
            <a:r>
              <a:rPr lang="it-IT" dirty="0" smtClean="0">
                <a:latin typeface="Symbol" panose="05050102010706020507" pitchFamily="18" charset="2"/>
              </a:rPr>
              <a:t> l) </a:t>
            </a:r>
            <a:r>
              <a:rPr lang="it-IT" dirty="0" smtClean="0"/>
              <a:t> at 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 = 90º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7" y="3788221"/>
            <a:ext cx="3352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56" y="3804809"/>
            <a:ext cx="3590197" cy="27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7159075" y="4199023"/>
            <a:ext cx="3371436" cy="400110"/>
          </a:xfrm>
          <a:prstGeom prst="rect">
            <a:avLst/>
          </a:prstGeom>
          <a:solidFill>
            <a:srgbClr val="7B96E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Courtesy of H. ten Kate et </a:t>
            </a:r>
            <a:r>
              <a:rPr lang="en-US" sz="2000" b="1" dirty="0" smtClean="0"/>
              <a:t>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002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23" y="1349296"/>
            <a:ext cx="3290121" cy="37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5" y="1340741"/>
            <a:ext cx="5385627" cy="2651396"/>
          </a:xfrm>
        </p:spPr>
        <p:txBody>
          <a:bodyPr/>
          <a:lstStyle/>
          <a:p>
            <a:r>
              <a:rPr lang="it-IT" dirty="0" smtClean="0"/>
              <a:t>Copper dual readout calorimeter</a:t>
            </a:r>
            <a:endParaRPr lang="it-IT" dirty="0"/>
          </a:p>
          <a:p>
            <a:pPr lvl="1"/>
            <a:r>
              <a:rPr lang="it-IT" dirty="0" smtClean="0"/>
              <a:t>Demonstrated EM resolution</a:t>
            </a:r>
          </a:p>
          <a:p>
            <a:pPr lvl="1"/>
            <a:r>
              <a:rPr lang="it-IT" dirty="0" smtClean="0"/>
              <a:t>Observed Had resolution dominated by lateral leakage (~6%)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" y="3113804"/>
            <a:ext cx="4521587" cy="33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292215"/>
            <a:ext cx="3422844" cy="42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23" y="2829648"/>
            <a:ext cx="1778364" cy="547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83" y="5302403"/>
            <a:ext cx="1806976" cy="66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16200000">
            <a:off x="-1557264" y="4169312"/>
            <a:ext cx="3639138" cy="461665"/>
          </a:xfrm>
          <a:prstGeom prst="rect">
            <a:avLst/>
          </a:prstGeom>
          <a:solidFill>
            <a:srgbClr val="7B96E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Courtesy of DREAM/RD52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62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381000"/>
            <a:ext cx="6674005" cy="685800"/>
          </a:xfrm>
        </p:spPr>
        <p:txBody>
          <a:bodyPr/>
          <a:lstStyle/>
          <a:p>
            <a:r>
              <a:rPr lang="it-IT" dirty="0"/>
              <a:t>e+e- </a:t>
            </a:r>
            <a:r>
              <a:rPr lang="it-IT" dirty="0" smtClean="0">
                <a:sym typeface="Wingdings" panose="05000000000000000000" pitchFamily="2" charset="2"/>
              </a:rPr>
              <a:t>Z/WW </a:t>
            </a:r>
            <a:r>
              <a:rPr lang="it-IT" dirty="0"/>
              <a:t>physics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81" y="1958819"/>
            <a:ext cx="7772400" cy="4114800"/>
          </a:xfrm>
        </p:spPr>
        <p:txBody>
          <a:bodyPr/>
          <a:lstStyle/>
          <a:p>
            <a:r>
              <a:rPr lang="it-IT" dirty="0" smtClean="0"/>
              <a:t>Additional EW physics drivers:</a:t>
            </a:r>
          </a:p>
          <a:p>
            <a:endParaRPr lang="it-IT" dirty="0"/>
          </a:p>
          <a:p>
            <a:pPr lvl="1"/>
            <a:r>
              <a:rPr lang="it-IT" dirty="0"/>
              <a:t>H</a:t>
            </a:r>
            <a:r>
              <a:rPr lang="it-IT" dirty="0" smtClean="0"/>
              <a:t>igh precision acceptance determination</a:t>
            </a:r>
          </a:p>
          <a:p>
            <a:pPr lvl="1"/>
            <a:r>
              <a:rPr lang="it-IT" dirty="0" smtClean="0"/>
              <a:t>Good e</a:t>
            </a:r>
            <a:r>
              <a:rPr lang="it-IT" dirty="0" smtClean="0">
                <a:latin typeface="Symbol" panose="05050102010706020507" pitchFamily="18" charset="2"/>
              </a:rPr>
              <a:t>/g/p</a:t>
            </a:r>
            <a:r>
              <a:rPr lang="it-IT" baseline="30000" dirty="0" smtClean="0">
                <a:latin typeface="Symbol" panose="05050102010706020507" pitchFamily="18" charset="2"/>
              </a:rPr>
              <a:t>0</a:t>
            </a:r>
            <a:r>
              <a:rPr lang="it-IT" dirty="0" smtClean="0"/>
              <a:t> discrimination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drivers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115238" y="2249885"/>
            <a:ext cx="7808829" cy="3085387"/>
          </a:xfrm>
        </p:spPr>
        <p:txBody>
          <a:bodyPr/>
          <a:lstStyle/>
          <a:p>
            <a:pPr>
              <a:buChar char=" "/>
            </a:pPr>
            <a:r>
              <a:rPr lang="en-US" dirty="0" smtClean="0"/>
              <a:t>                                        </a:t>
            </a:r>
          </a:p>
          <a:p>
            <a:pPr lvl="1">
              <a:buChar char=" "/>
            </a:pPr>
            <a:r>
              <a:rPr lang="en-US" dirty="0" smtClean="0"/>
              <a:t>                                          </a:t>
            </a:r>
          </a:p>
          <a:p>
            <a:pPr lvl="2">
              <a:buChar char=" "/>
            </a:pPr>
            <a:r>
              <a:rPr lang="en-US" b="1" dirty="0" smtClean="0">
                <a:sym typeface="Wingdings" panose="05000000000000000000" pitchFamily="2" charset="2"/>
              </a:rPr>
              <a:t>             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</a:t>
            </a:r>
          </a:p>
          <a:p>
            <a:pPr lvl="2">
              <a:buChar char=" "/>
            </a:pPr>
            <a:r>
              <a:rPr lang="en-US" b="1" dirty="0" smtClean="0">
                <a:sym typeface="Wingdings" panose="05000000000000000000" pitchFamily="2" charset="2"/>
              </a:rPr>
              <a:t>         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</a:t>
            </a:r>
            <a:r>
              <a:rPr lang="en-US" dirty="0" smtClean="0">
                <a:sym typeface="Wingdings" panose="05000000000000000000" pitchFamily="2" charset="2"/>
              </a:rPr>
              <a:t>              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pPr lvl="0"/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important in tau </a:t>
            </a:r>
            <a:r>
              <a:rPr lang="en-US" dirty="0" smtClean="0">
                <a:latin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</a:rPr>
              <a:t>HF physics 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</a:rPr>
              <a:t>No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: 	</a:t>
            </a:r>
            <a:r>
              <a:rPr lang="en-US" dirty="0" smtClean="0">
                <a:latin typeface="Times New Roman" panose="02020603050405020304" pitchFamily="18" charset="0"/>
              </a:rPr>
              <a:t>35% </a:t>
            </a:r>
            <a:r>
              <a:rPr lang="en-US" dirty="0" smtClean="0">
                <a:latin typeface="Symbol" panose="05050102010706020507" pitchFamily="18" charset="2"/>
              </a:rPr>
              <a:t>t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, m)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nn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+ 20% t(1,3)p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±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lvl="2"/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1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: 		28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% t(1,3)p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±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lvl="2"/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2 -3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: 	10%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tp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±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(2,3)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High granularity/Pre-shower 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  </a:t>
            </a:r>
            <a:r>
              <a:rPr lang="en-US" dirty="0" smtClean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identification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Overlap with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may require longitudinal segmentation </a:t>
            </a:r>
            <a:endParaRPr lang="en-US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lvl="2"/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week, Amsterdam, April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</a:t>
            </a:r>
            <a:endParaRPr lang="en-US"/>
          </a:p>
        </p:txBody>
      </p:sp>
      <p:grpSp>
        <p:nvGrpSpPr>
          <p:cNvPr id="7" name="Group 6" descr=" 16"/>
          <p:cNvGrpSpPr/>
          <p:nvPr/>
        </p:nvGrpSpPr>
        <p:grpSpPr>
          <a:xfrm>
            <a:off x="4787900" y="1381216"/>
            <a:ext cx="4272353" cy="2428783"/>
            <a:chOff x="7170628" y="995417"/>
            <a:chExt cx="4610697" cy="2451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0628" y="995417"/>
              <a:ext cx="4610697" cy="24511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628368" y="1752601"/>
              <a:ext cx="2583904" cy="5269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 err="1">
                  <a:solidFill>
                    <a:srgbClr val="FF0000"/>
                  </a:solidFill>
                  <a:latin typeface="+mj-lt"/>
                </a:rPr>
                <a:t>min</a:t>
              </a:r>
              <a:r>
                <a:rPr lang="en-US" sz="2100" b="1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Dp</a:t>
              </a:r>
              <a:r>
                <a:rPr lang="en-US" sz="2100" b="1" baseline="300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sz="2100" b="1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2100" b="1" dirty="0">
                  <a:solidFill>
                    <a:srgbClr val="FF0000"/>
                  </a:solidFill>
                </a:rPr>
                <a:t> @ 2 m</a:t>
              </a:r>
            </a:p>
          </p:txBody>
        </p:sp>
      </p:grpSp>
      <p:grpSp>
        <p:nvGrpSpPr>
          <p:cNvPr id="10" name="Group 9" descr=" 30"/>
          <p:cNvGrpSpPr/>
          <p:nvPr/>
        </p:nvGrpSpPr>
        <p:grpSpPr>
          <a:xfrm>
            <a:off x="216707" y="1432373"/>
            <a:ext cx="4148917" cy="2377626"/>
            <a:chOff x="7864458" y="2706687"/>
            <a:chExt cx="4016457" cy="24098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4458" y="2706687"/>
              <a:ext cx="4016457" cy="24098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40139" y="2874684"/>
              <a:ext cx="2129665" cy="886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chemeClr val="tx1"/>
                  </a:solidFill>
                </a:rPr>
                <a:t>Z</a:t>
              </a:r>
              <a:r>
                <a:rPr lang="en-US" sz="18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8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-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r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np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p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0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n</a:t>
              </a:r>
              <a:endParaRPr lang="en-US" sz="1800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49280" y="3818989"/>
              <a:ext cx="1602400" cy="5251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Dg</a:t>
              </a:r>
              <a:r>
                <a:rPr lang="en-US" sz="2100" b="1" dirty="0">
                  <a:solidFill>
                    <a:srgbClr val="FF0000"/>
                  </a:solidFill>
                </a:rPr>
                <a:t> @ 2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19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Readout calorimeter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84" y="1752600"/>
            <a:ext cx="8609946" cy="4114800"/>
          </a:xfrm>
        </p:spPr>
        <p:txBody>
          <a:bodyPr/>
          <a:lstStyle/>
          <a:p>
            <a:r>
              <a:rPr lang="en-US" dirty="0" smtClean="0"/>
              <a:t>Dual Readout Calorimeters main features</a:t>
            </a:r>
          </a:p>
          <a:p>
            <a:pPr lvl="1"/>
            <a:r>
              <a:rPr lang="en-US" dirty="0" smtClean="0"/>
              <a:t>Designed to optimize EM, hadronic and jet resolution</a:t>
            </a:r>
          </a:p>
          <a:p>
            <a:pPr lvl="2"/>
            <a:r>
              <a:rPr lang="en-US" dirty="0" smtClean="0"/>
              <a:t>Large sampling fraction for good EM resolution</a:t>
            </a:r>
          </a:p>
          <a:p>
            <a:pPr lvl="2"/>
            <a:r>
              <a:rPr lang="en-US" dirty="0" smtClean="0"/>
              <a:t>Event by event correction for EM fluctuations in showers and jets</a:t>
            </a:r>
          </a:p>
          <a:p>
            <a:pPr lvl="1"/>
            <a:r>
              <a:rPr lang="en-US" dirty="0" smtClean="0"/>
              <a:t>Intrinsic transverse granularity up to 1-2 mm</a:t>
            </a:r>
          </a:p>
          <a:p>
            <a:pPr lvl="1"/>
            <a:r>
              <a:rPr lang="en-US" dirty="0" smtClean="0"/>
              <a:t>Potential for longitudinal segmentation with timing or specific fiber geometries</a:t>
            </a:r>
          </a:p>
          <a:p>
            <a:pPr lvl="1"/>
            <a:r>
              <a:rPr lang="en-US" dirty="0" smtClean="0"/>
              <a:t>Particle ID capabilities</a:t>
            </a:r>
          </a:p>
          <a:p>
            <a:pPr lvl="1"/>
            <a:r>
              <a:rPr lang="en-US" dirty="0" smtClean="0"/>
              <a:t>Fast detector response</a:t>
            </a:r>
          </a:p>
          <a:p>
            <a:pPr lvl="1"/>
            <a:r>
              <a:rPr lang="en-US" dirty="0" smtClean="0"/>
              <a:t>All electronics in the back simplifies cooling and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configuration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46" y="1303321"/>
            <a:ext cx="8323075" cy="4114800"/>
          </a:xfrm>
        </p:spPr>
        <p:txBody>
          <a:bodyPr/>
          <a:lstStyle/>
          <a:p>
            <a:r>
              <a:rPr lang="en-US" dirty="0" smtClean="0"/>
              <a:t>Alternate clear and scintillating fibers in metal matrix</a:t>
            </a:r>
          </a:p>
          <a:p>
            <a:r>
              <a:rPr lang="en-US" dirty="0" smtClean="0"/>
              <a:t>Scintillating fibers sensitive to all charged particles</a:t>
            </a:r>
          </a:p>
          <a:p>
            <a:r>
              <a:rPr lang="en-US" dirty="0" smtClean="0"/>
              <a:t>Clear fibers sense only Cherenkov light</a:t>
            </a:r>
          </a:p>
          <a:p>
            <a:pPr lvl="1"/>
            <a:r>
              <a:rPr lang="en-US" dirty="0" smtClean="0"/>
              <a:t>Mostly electrons and positrons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0" y="3389297"/>
            <a:ext cx="5909795" cy="31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principle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84" y="1307553"/>
            <a:ext cx="5243751" cy="4114800"/>
          </a:xfrm>
        </p:spPr>
        <p:txBody>
          <a:bodyPr/>
          <a:lstStyle/>
          <a:p>
            <a:r>
              <a:rPr lang="en-US" dirty="0" smtClean="0"/>
              <a:t>Measure simultaneously:</a:t>
            </a:r>
          </a:p>
          <a:p>
            <a:pPr lvl="1"/>
            <a:r>
              <a:rPr lang="en-US" dirty="0" smtClean="0"/>
              <a:t>Scintillation signal (S)</a:t>
            </a:r>
          </a:p>
          <a:p>
            <a:pPr lvl="1"/>
            <a:r>
              <a:rPr lang="en-US" dirty="0" smtClean="0"/>
              <a:t>Cherenkov   signal (Q)</a:t>
            </a:r>
          </a:p>
          <a:p>
            <a:r>
              <a:rPr lang="en-US" dirty="0" smtClean="0"/>
              <a:t>Calibrate both signals with e-</a:t>
            </a:r>
          </a:p>
          <a:p>
            <a:r>
              <a:rPr lang="en-US" dirty="0" smtClean="0"/>
              <a:t>Unfold event by event f</a:t>
            </a:r>
            <a:r>
              <a:rPr lang="en-US" baseline="-25000" dirty="0" smtClean="0"/>
              <a:t>em</a:t>
            </a:r>
            <a:r>
              <a:rPr lang="en-US" dirty="0" smtClean="0"/>
              <a:t> to obtain corrected energy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8" y="1423133"/>
            <a:ext cx="4986338" cy="484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35" y="1705708"/>
            <a:ext cx="3662590" cy="1360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930" y="3364953"/>
            <a:ext cx="3439800" cy="15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8" y="1340036"/>
            <a:ext cx="7772400" cy="4114800"/>
          </a:xfrm>
        </p:spPr>
        <p:txBody>
          <a:bodyPr/>
          <a:lstStyle/>
          <a:p>
            <a:r>
              <a:rPr lang="en-US" dirty="0" smtClean="0"/>
              <a:t>Use test beam data to tune simulation</a:t>
            </a:r>
          </a:p>
          <a:p>
            <a:r>
              <a:rPr lang="en-US" dirty="0" smtClean="0"/>
              <a:t>Use simulation to correct for lateral leakage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4" y="2436438"/>
            <a:ext cx="6262201" cy="392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350" y="3397436"/>
            <a:ext cx="3373650" cy="11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2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shower profile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9" y="1322108"/>
            <a:ext cx="7772400" cy="4114800"/>
          </a:xfrm>
        </p:spPr>
        <p:txBody>
          <a:bodyPr/>
          <a:lstStyle/>
          <a:p>
            <a:r>
              <a:rPr lang="en-US" dirty="0" smtClean="0"/>
              <a:t>Test beam data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81" y="2059929"/>
            <a:ext cx="5909608" cy="44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0</TotalTime>
  <Pages>22</Pages>
  <Words>883</Words>
  <Application>Microsoft Office PowerPoint</Application>
  <PresentationFormat>Letter Paper (8.5x11 in)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Cambria Math</vt:lpstr>
      <vt:lpstr>Helvetica</vt:lpstr>
      <vt:lpstr>Symbol</vt:lpstr>
      <vt:lpstr>Times</vt:lpstr>
      <vt:lpstr>Times New Roman</vt:lpstr>
      <vt:lpstr>Wingdings</vt:lpstr>
      <vt:lpstr>Lezioni_CERN_2003</vt:lpstr>
      <vt:lpstr>Dual readout calorimeter for CepC </vt:lpstr>
      <vt:lpstr>e+e- HZ physics constraints</vt:lpstr>
      <vt:lpstr>e+e- Z/WW physics constraints</vt:lpstr>
      <vt:lpstr>Other drivers</vt:lpstr>
      <vt:lpstr>Dual Readout calorimeter</vt:lpstr>
      <vt:lpstr>Basic configuration</vt:lpstr>
      <vt:lpstr>Working principle</vt:lpstr>
      <vt:lpstr>Performance EM</vt:lpstr>
      <vt:lpstr>Radial shower profile</vt:lpstr>
      <vt:lpstr>Radial shower profile</vt:lpstr>
      <vt:lpstr>Performance HAD</vt:lpstr>
      <vt:lpstr>Particle ID</vt:lpstr>
      <vt:lpstr>IDEA implementation</vt:lpstr>
      <vt:lpstr>IDEA implementation</vt:lpstr>
      <vt:lpstr>Readout</vt:lpstr>
      <vt:lpstr>Readout</vt:lpstr>
      <vt:lpstr>Future work</vt:lpstr>
      <vt:lpstr>Backup</vt:lpstr>
      <vt:lpstr>e+e- operation modes</vt:lpstr>
      <vt:lpstr>PowerPoint Presentation</vt:lpstr>
      <vt:lpstr>2T solenoid</vt:lpstr>
      <vt:lpstr>Calorimeter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 Bed</cp:lastModifiedBy>
  <cp:revision>2269</cp:revision>
  <cp:lastPrinted>2016-07-07T09:28:22Z</cp:lastPrinted>
  <dcterms:created xsi:type="dcterms:W3CDTF">1997-01-27T15:41:37Z</dcterms:created>
  <dcterms:modified xsi:type="dcterms:W3CDTF">2018-09-09T14:54:21Z</dcterms:modified>
</cp:coreProperties>
</file>