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4" r:id="rId8"/>
    <p:sldId id="265" r:id="rId9"/>
    <p:sldId id="262" r:id="rId10"/>
    <p:sldId id="266" r:id="rId11"/>
    <p:sldId id="261" r:id="rId12"/>
    <p:sldId id="267"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5" d="100"/>
          <a:sy n="95" d="100"/>
        </p:scale>
        <p:origin x="61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8B08-426F-BA38-A97FA8F53EC6}"/>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numRef>
          </c:xVal>
          <c:yVal>
            <c:numRef>
              <c:f>Sheet3!$B$9:$B$13</c:f>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1-8B08-426F-BA38-A97FA8F53EC6}"/>
            </c:ext>
          </c:extLst>
        </c:ser>
        <c:dLbls>
          <c:showLegendKey val="0"/>
          <c:showVal val="0"/>
          <c:showCatName val="0"/>
          <c:showSerName val="0"/>
          <c:showPercent val="0"/>
          <c:showBubbleSize val="0"/>
        </c:dLbls>
        <c:axId val="112897440"/>
        <c:axId val="11289800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8B08-426F-BA38-A97FA8F53EC6}"/>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8B08-426F-BA38-A97FA8F53EC6}"/>
                  </c:ext>
                </c:extLst>
              </c15:ser>
            </c15:filteredScatterSeries>
          </c:ext>
        </c:extLst>
      </c:scatterChart>
      <c:valAx>
        <c:axId val="11289744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2898000"/>
        <c:crosses val="autoZero"/>
        <c:crossBetween val="midCat"/>
      </c:valAx>
      <c:valAx>
        <c:axId val="11289800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289744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Sheet3!$D$1:$D$7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32EE-4896-B616-C76616E0FC01}"/>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32EE-4896-B616-C76616E0FC01}"/>
            </c:ext>
          </c:extLst>
        </c:ser>
        <c:dLbls>
          <c:showLegendKey val="0"/>
          <c:showVal val="0"/>
          <c:showCatName val="0"/>
          <c:showSerName val="0"/>
          <c:showPercent val="0"/>
          <c:showBubbleSize val="0"/>
        </c:dLbls>
        <c:axId val="290478688"/>
        <c:axId val="290479248"/>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32EE-4896-B616-C76616E0FC01}"/>
                  </c:ext>
                </c:extLst>
              </c15:ser>
            </c15:filteredScatterSeries>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6-32EE-4896-B616-C76616E0FC01}"/>
                  </c:ext>
                </c:extLst>
              </c15:ser>
            </c15:filteredScatterSeries>
          </c:ext>
        </c:extLst>
      </c:scatterChart>
      <c:valAx>
        <c:axId val="290478688"/>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9248"/>
        <c:crosses val="autoZero"/>
        <c:crossBetween val="midCat"/>
      </c:valAx>
      <c:valAx>
        <c:axId val="29047924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8688"/>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2E39-482B-B5D2-CBE6A3EFB610}"/>
            </c:ext>
          </c:extLst>
        </c:ser>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Sheet3!$C$1:$C$7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2E39-482B-B5D2-CBE6A3EFB610}"/>
            </c:ext>
          </c:extLst>
        </c:ser>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Sheet3!$D$1:$D$7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2E39-482B-B5D2-CBE6A3EFB610}"/>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numRef>
          </c:xVal>
          <c:yVal>
            <c:numRef>
              <c:f>Sheet3!$B$9:$B$13</c:f>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6-2E39-482B-B5D2-CBE6A3EFB610}"/>
            </c:ext>
          </c:extLst>
        </c:ser>
        <c:dLbls>
          <c:showLegendKey val="0"/>
          <c:showVal val="0"/>
          <c:showCatName val="0"/>
          <c:showSerName val="0"/>
          <c:showPercent val="0"/>
          <c:showBubbleSize val="0"/>
        </c:dLbls>
        <c:axId val="290961392"/>
        <c:axId val="290961952"/>
      </c:scatterChart>
      <c:valAx>
        <c:axId val="29096139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61952"/>
        <c:crosses val="autoZero"/>
        <c:crossBetween val="midCat"/>
      </c:valAx>
      <c:valAx>
        <c:axId val="29096195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613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328D-4E3F-B211-2AC1C8F62DF3}"/>
            </c:ext>
          </c:extLst>
        </c:ser>
        <c:dLbls>
          <c:showLegendKey val="0"/>
          <c:showVal val="0"/>
          <c:showCatName val="0"/>
          <c:showSerName val="0"/>
          <c:showPercent val="0"/>
          <c:showBubbleSize val="0"/>
        </c:dLbls>
        <c:axId val="289996320"/>
        <c:axId val="28999688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328D-4E3F-B211-2AC1C8F62DF3}"/>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328D-4E3F-B211-2AC1C8F62DF3}"/>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5-328D-4E3F-B211-2AC1C8F62DF3}"/>
                  </c:ext>
                </c:extLst>
              </c15:ser>
            </c15:filteredScatterSeries>
          </c:ext>
        </c:extLst>
      </c:scatterChart>
      <c:valAx>
        <c:axId val="28999632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89996880"/>
        <c:crosses val="autoZero"/>
        <c:crossBetween val="midCat"/>
      </c:valAx>
      <c:valAx>
        <c:axId val="28999688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8999632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B7C9-4AB4-BC4A-5C8EA3488467}"/>
            </c:ext>
          </c:extLst>
        </c:ser>
        <c:dLbls>
          <c:showLegendKey val="0"/>
          <c:showVal val="0"/>
          <c:showCatName val="0"/>
          <c:showSerName val="0"/>
          <c:showPercent val="0"/>
          <c:showBubbleSize val="0"/>
        </c:dLbls>
        <c:axId val="290936224"/>
        <c:axId val="290936784"/>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B7C9-4AB4-BC4A-5C8EA3488467}"/>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B7C9-4AB4-BC4A-5C8EA3488467}"/>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6-B7C9-4AB4-BC4A-5C8EA3488467}"/>
                  </c:ext>
                </c:extLst>
              </c15:ser>
            </c15:filteredScatterSeries>
          </c:ext>
        </c:extLst>
      </c:scatterChart>
      <c:valAx>
        <c:axId val="290936224"/>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36784"/>
        <c:crosses val="autoZero"/>
        <c:crossBetween val="midCat"/>
      </c:valAx>
      <c:valAx>
        <c:axId val="290936784"/>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36224"/>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1D4B-4E98-9167-3A6CEB9AD04F}"/>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1D4B-4E98-9167-3A6CEB9AD04F}"/>
            </c:ext>
          </c:extLst>
        </c:ser>
        <c:dLbls>
          <c:showLegendKey val="0"/>
          <c:showVal val="0"/>
          <c:showCatName val="0"/>
          <c:showSerName val="0"/>
          <c:showPercent val="0"/>
          <c:showBubbleSize val="0"/>
        </c:dLbls>
        <c:axId val="291536880"/>
        <c:axId val="29153744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1D4B-4E98-9167-3A6CEB9AD04F}"/>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6-1D4B-4E98-9167-3A6CEB9AD04F}"/>
                  </c:ext>
                </c:extLst>
              </c15:ser>
            </c15:filteredScatterSeries>
          </c:ext>
        </c:extLst>
      </c:scatterChart>
      <c:valAx>
        <c:axId val="29153688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537440"/>
        <c:crosses val="autoZero"/>
        <c:crossBetween val="midCat"/>
      </c:valAx>
      <c:valAx>
        <c:axId val="29153744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53688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A79A-407E-8849-4CB83A1C43F5}"/>
            </c:ext>
          </c:extLst>
        </c:ser>
        <c:dLbls>
          <c:showLegendKey val="0"/>
          <c:showVal val="0"/>
          <c:showCatName val="0"/>
          <c:showSerName val="0"/>
          <c:showPercent val="0"/>
          <c:showBubbleSize val="0"/>
        </c:dLbls>
        <c:axId val="188960528"/>
        <c:axId val="188961088"/>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A79A-407E-8849-4CB83A1C43F5}"/>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A79A-407E-8849-4CB83A1C43F5}"/>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5-A79A-407E-8849-4CB83A1C43F5}"/>
                  </c:ext>
                </c:extLst>
              </c15:ser>
            </c15:filteredScatterSeries>
          </c:ext>
        </c:extLst>
      </c:scatterChart>
      <c:valAx>
        <c:axId val="188960528"/>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8961088"/>
        <c:crosses val="autoZero"/>
        <c:crossBetween val="midCat"/>
      </c:valAx>
      <c:valAx>
        <c:axId val="18896108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8960528"/>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Sheet3!$C$1:$C$7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3DA4-4C11-874E-0A206399C18E}"/>
            </c:ext>
          </c:extLst>
        </c:ser>
        <c:dLbls>
          <c:showLegendKey val="0"/>
          <c:showVal val="0"/>
          <c:showCatName val="0"/>
          <c:showSerName val="0"/>
          <c:showPercent val="0"/>
          <c:showBubbleSize val="0"/>
        </c:dLbls>
        <c:axId val="187139792"/>
        <c:axId val="187140352"/>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3DA4-4C11-874E-0A206399C18E}"/>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3DA4-4C11-874E-0A206399C18E}"/>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6-3DA4-4C11-874E-0A206399C18E}"/>
                  </c:ext>
                </c:extLst>
              </c15:ser>
            </c15:filteredScatterSeries>
          </c:ext>
        </c:extLst>
      </c:scatterChart>
      <c:valAx>
        <c:axId val="18713979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140352"/>
        <c:crosses val="autoZero"/>
        <c:crossBetween val="midCat"/>
      </c:valAx>
      <c:valAx>
        <c:axId val="18714035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13979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Sheet3!$C$1:$C$7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DF55-4238-A275-3BE385986E23}"/>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DF55-4238-A275-3BE385986E23}"/>
            </c:ext>
          </c:extLst>
        </c:ser>
        <c:dLbls>
          <c:showLegendKey val="0"/>
          <c:showVal val="0"/>
          <c:showCatName val="0"/>
          <c:showSerName val="0"/>
          <c:showPercent val="0"/>
          <c:showBubbleSize val="0"/>
        </c:dLbls>
        <c:axId val="186622864"/>
        <c:axId val="186623424"/>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DF55-4238-A275-3BE385986E23}"/>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6-DF55-4238-A275-3BE385986E23}"/>
                  </c:ext>
                </c:extLst>
              </c15:ser>
            </c15:filteredScatterSeries>
          </c:ext>
        </c:extLst>
      </c:scatterChart>
      <c:valAx>
        <c:axId val="186622864"/>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623424"/>
        <c:crosses val="autoZero"/>
        <c:crossBetween val="midCat"/>
      </c:valAx>
      <c:valAx>
        <c:axId val="186623424"/>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622864"/>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924A-4352-AB95-42DF013262B5}"/>
            </c:ext>
          </c:extLst>
        </c:ser>
        <c:dLbls>
          <c:showLegendKey val="0"/>
          <c:showVal val="0"/>
          <c:showCatName val="0"/>
          <c:showSerName val="0"/>
          <c:showPercent val="0"/>
          <c:showBubbleSize val="0"/>
        </c:dLbls>
        <c:axId val="187666832"/>
        <c:axId val="187667392"/>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924A-4352-AB95-42DF013262B5}"/>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924A-4352-AB95-42DF013262B5}"/>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5-924A-4352-AB95-42DF013262B5}"/>
                  </c:ext>
                </c:extLst>
              </c15:ser>
            </c15:filteredScatterSeries>
          </c:ext>
        </c:extLst>
      </c:scatterChart>
      <c:valAx>
        <c:axId val="18766683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667392"/>
        <c:crosses val="autoZero"/>
        <c:crossBetween val="midCat"/>
      </c:valAx>
      <c:valAx>
        <c:axId val="18766739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66683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Sheet3!$D$1:$D$7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6AC1-4091-9F81-16DBA0548864}"/>
            </c:ext>
          </c:extLst>
        </c:ser>
        <c:dLbls>
          <c:showLegendKey val="0"/>
          <c:showVal val="0"/>
          <c:showCatName val="0"/>
          <c:showSerName val="0"/>
          <c:showPercent val="0"/>
          <c:showBubbleSize val="0"/>
        </c:dLbls>
        <c:axId val="184560112"/>
        <c:axId val="290474768"/>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6AC1-4091-9F81-16DBA0548864}"/>
                  </c:ext>
                </c:extLst>
              </c15:ser>
            </c15:filteredScatterSeries>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6AC1-4091-9F81-16DBA0548864}"/>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6-6AC1-4091-9F81-16DBA0548864}"/>
                  </c:ext>
                </c:extLst>
              </c15:ser>
            </c15:filteredScatterSeries>
          </c:ext>
        </c:extLst>
      </c:scatterChart>
      <c:valAx>
        <c:axId val="18456011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4768"/>
        <c:crosses val="autoZero"/>
        <c:crossBetween val="midCat"/>
      </c:valAx>
      <c:valAx>
        <c:axId val="29047476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456011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086593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98981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83316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603332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60963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426190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75919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22757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48101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725739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2018/9/6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90202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1255866-7E64-4641-BC9B-D8D935FDFDE5}" type="datetimeFigureOut">
              <a:rPr lang="zh-CN" altLang="en-US" smtClean="0"/>
              <a:t>2018/9/6</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5846668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3200" dirty="0"/>
              <a:t>欠拟合与过拟合</a:t>
            </a:r>
          </a:p>
        </p:txBody>
      </p:sp>
      <p:sp>
        <p:nvSpPr>
          <p:cNvPr id="3" name="副标题 2"/>
          <p:cNvSpPr>
            <a:spLocks noGrp="1"/>
          </p:cNvSpPr>
          <p:nvPr>
            <p:ph type="subTitle" idx="1"/>
          </p:nvPr>
        </p:nvSpPr>
        <p:spPr>
          <a:xfrm>
            <a:off x="1143000" y="3917372"/>
            <a:ext cx="6858000" cy="1340427"/>
          </a:xfrm>
        </p:spPr>
        <p:txBody>
          <a:bodyPr>
            <a:normAutofit/>
          </a:bodyPr>
          <a:lstStyle/>
          <a:p>
            <a:r>
              <a:rPr lang="zh-CN" altLang="en-US" sz="2000" dirty="0"/>
              <a:t>龙沛洵</a:t>
            </a:r>
            <a:endParaRPr lang="en-US" altLang="zh-CN" sz="2000" dirty="0"/>
          </a:p>
          <a:p>
            <a:r>
              <a:rPr lang="en-US" altLang="zh-CN" sz="2000" dirty="0"/>
              <a:t>2018.9.6</a:t>
            </a:r>
            <a:endParaRPr lang="zh-CN" altLang="en-US" sz="2000" dirty="0"/>
          </a:p>
        </p:txBody>
      </p:sp>
    </p:spTree>
    <p:extLst>
      <p:ext uri="{BB962C8B-B14F-4D97-AF65-F5344CB8AC3E}">
        <p14:creationId xmlns:p14="http://schemas.microsoft.com/office/powerpoint/2010/main" val="33123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三个模型的比较</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28650" y="3262746"/>
                <a:ext cx="7886700" cy="2961409"/>
              </a:xfrm>
            </p:spPr>
            <p:txBody>
              <a:bodyPr/>
              <a:lstStyle/>
              <a:p>
                <a:pPr>
                  <a:lnSpc>
                    <a:spcPct val="100000"/>
                  </a:lnSpc>
                </a:pPr>
                <a:r>
                  <a:rPr lang="zh-CN" altLang="en-US" sz="2000" dirty="0"/>
                  <a:t>在上面的例子中，如果使用三次多项式模型，也可以获得较低的训练误差和泛化误差</a:t>
                </a:r>
                <a:endParaRPr lang="en-US" altLang="zh-CN" sz="2000" dirty="0"/>
              </a:p>
              <a:p>
                <a:pPr lvl="1">
                  <a:lnSpc>
                    <a:spcPct val="100000"/>
                  </a:lnSpc>
                </a:pPr>
                <a14:m>
                  <m:oMath xmlns:m="http://schemas.openxmlformats.org/officeDocument/2006/math">
                    <m:acc>
                      <m:accPr>
                        <m:chr m:val="̂"/>
                        <m:ctrlPr>
                          <a:rPr lang="en-US" altLang="zh-CN" sz="1600" b="0" i="1" smtClean="0">
                            <a:latin typeface="Cambria Math" panose="02040503050406030204" pitchFamily="18" charset="0"/>
                          </a:rPr>
                        </m:ctrlPr>
                      </m:accPr>
                      <m:e>
                        <m:r>
                          <a:rPr lang="en-US" altLang="zh-CN" sz="1600" b="0" i="1" smtClean="0">
                            <a:latin typeface="Cambria Math" panose="02040503050406030204" pitchFamily="18" charset="0"/>
                          </a:rPr>
                          <m:t>𝑦</m:t>
                        </m:r>
                      </m:e>
                    </m:acc>
                    <m:r>
                      <a:rPr lang="en-US" altLang="zh-CN" sz="1600" b="0" i="1" smtClean="0">
                        <a:latin typeface="Cambria Math" panose="02040503050406030204" pitchFamily="18" charset="0"/>
                      </a:rPr>
                      <m:t>=0.0003</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𝑥</m:t>
                        </m:r>
                      </m:e>
                      <m:sup>
                        <m:r>
                          <a:rPr lang="en-US" altLang="zh-CN" sz="1600" b="0" i="1" smtClean="0">
                            <a:latin typeface="Cambria Math" panose="02040503050406030204" pitchFamily="18" charset="0"/>
                          </a:rPr>
                          <m:t>3</m:t>
                        </m:r>
                      </m:sup>
                    </m:sSup>
                    <m:r>
                      <a:rPr lang="en-US" altLang="zh-CN" sz="1600" b="0" i="1" smtClean="0">
                        <a:latin typeface="Cambria Math" panose="02040503050406030204" pitchFamily="18" charset="0"/>
                      </a:rPr>
                      <m:t>+0.0922</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𝑥</m:t>
                        </m:r>
                      </m:e>
                      <m:sup>
                        <m:r>
                          <a:rPr lang="en-US" altLang="zh-CN" sz="1600" b="0" i="1" smtClean="0">
                            <a:latin typeface="Cambria Math" panose="02040503050406030204" pitchFamily="18" charset="0"/>
                          </a:rPr>
                          <m:t>2</m:t>
                        </m:r>
                      </m:sup>
                    </m:sSup>
                    <m:r>
                      <a:rPr lang="en-US" altLang="zh-CN" sz="1600" b="0" i="1" smtClean="0">
                        <a:latin typeface="Cambria Math" panose="02040503050406030204" pitchFamily="18" charset="0"/>
                      </a:rPr>
                      <m:t>−0.4438</m:t>
                    </m:r>
                    <m:r>
                      <a:rPr lang="en-US" altLang="zh-CN" sz="1600" b="0" i="1" smtClean="0">
                        <a:latin typeface="Cambria Math" panose="02040503050406030204" pitchFamily="18" charset="0"/>
                      </a:rPr>
                      <m:t>𝑥</m:t>
                    </m:r>
                    <m:r>
                      <a:rPr lang="en-US" altLang="zh-CN" sz="1600" b="0" i="1" smtClean="0">
                        <a:latin typeface="Cambria Math" panose="02040503050406030204" pitchFamily="18" charset="0"/>
                      </a:rPr>
                      <m:t>+1.0633</m:t>
                    </m:r>
                  </m:oMath>
                </a14:m>
                <a:endParaRPr lang="en-US" altLang="zh-CN" sz="1600" dirty="0"/>
              </a:p>
              <a:p>
                <a:pPr lvl="1">
                  <a:lnSpc>
                    <a:spcPct val="100000"/>
                  </a:lnSpc>
                </a:pP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𝐸</m:t>
                        </m:r>
                      </m:e>
                      <m:sub>
                        <m:r>
                          <m:rPr>
                            <m:sty m:val="p"/>
                          </m:rPr>
                          <a:rPr lang="en-US" altLang="zh-CN" sz="1600" b="0" i="0" smtClean="0">
                            <a:latin typeface="Cambria Math" panose="02040503050406030204" pitchFamily="18" charset="0"/>
                          </a:rPr>
                          <m:t>training</m:t>
                        </m:r>
                      </m:sub>
                    </m:sSub>
                    <m:r>
                      <a:rPr lang="en-US" altLang="zh-CN" sz="1600" b="0" i="1" smtClean="0">
                        <a:latin typeface="Cambria Math" panose="02040503050406030204" pitchFamily="18" charset="0"/>
                      </a:rPr>
                      <m:t>=0.006058,  </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𝐸</m:t>
                        </m:r>
                      </m:e>
                      <m:sub>
                        <m:r>
                          <m:rPr>
                            <m:sty m:val="p"/>
                          </m:rPr>
                          <a:rPr lang="en-US" altLang="zh-CN" sz="1600" b="0" i="0" smtClean="0">
                            <a:latin typeface="Cambria Math" panose="02040503050406030204" pitchFamily="18" charset="0"/>
                          </a:rPr>
                          <m:t>test</m:t>
                        </m:r>
                      </m:sub>
                    </m:sSub>
                    <m:r>
                      <a:rPr lang="en-US" altLang="zh-CN" sz="1600" b="0" i="1" smtClean="0">
                        <a:latin typeface="Cambria Math" panose="02040503050406030204" pitchFamily="18" charset="0"/>
                      </a:rPr>
                      <m:t>=0.004609</m:t>
                    </m:r>
                  </m:oMath>
                </a14:m>
                <a:endParaRPr lang="en-US" altLang="zh-CN" sz="1600" dirty="0"/>
              </a:p>
              <a:p>
                <a:pPr lvl="1">
                  <a:lnSpc>
                    <a:spcPct val="100000"/>
                  </a:lnSpc>
                </a:pPr>
                <a:endParaRPr lang="en-US" altLang="zh-CN" sz="1600" dirty="0"/>
              </a:p>
              <a:p>
                <a:pPr>
                  <a:lnSpc>
                    <a:spcPct val="100000"/>
                  </a:lnSpc>
                </a:pPr>
                <a:r>
                  <a:rPr lang="zh-CN" altLang="en-US" dirty="0"/>
                  <a:t>奥卡姆剃刀</a:t>
                </a:r>
                <a:r>
                  <a:rPr lang="en-US" altLang="zh-CN" dirty="0"/>
                  <a:t>(Occam’s razor)</a:t>
                </a:r>
                <a:r>
                  <a:rPr lang="zh-CN" altLang="en-US" dirty="0"/>
                  <a:t>原则</a:t>
                </a:r>
                <a:endParaRPr lang="en-US" altLang="zh-CN" dirty="0"/>
              </a:p>
              <a:p>
                <a:pPr lvl="1">
                  <a:lnSpc>
                    <a:spcPct val="100000"/>
                  </a:lnSpc>
                </a:pPr>
                <a:r>
                  <a:rPr lang="zh-CN" altLang="en-US" dirty="0"/>
                  <a:t>如无必要，勿增实体。</a:t>
                </a:r>
                <a:endParaRPr lang="en-US" altLang="zh-CN" dirty="0"/>
              </a:p>
              <a:p>
                <a:pPr lvl="1">
                  <a:lnSpc>
                    <a:spcPct val="100000"/>
                  </a:lnSpc>
                </a:pPr>
                <a:r>
                  <a:rPr lang="zh-CN" altLang="en-US" dirty="0"/>
                  <a:t>若有多个假设与观察一致，则选择最简单的那个。</a:t>
                </a:r>
                <a:endParaRPr lang="en-US" altLang="zh-CN" dirty="0"/>
              </a:p>
              <a:p>
                <a:pPr lvl="1"/>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28650" y="3262746"/>
                <a:ext cx="7886700" cy="2961409"/>
              </a:xfrm>
              <a:blipFill rotWithShape="0">
                <a:blip r:embed="rId2"/>
                <a:stretch>
                  <a:fillRect l="-773" t="-1029"/>
                </a:stretch>
              </a:blipFill>
            </p:spPr>
            <p:txBody>
              <a:bodyPr/>
              <a:lstStyle/>
              <a:p>
                <a:r>
                  <a:rPr lang="zh-CN" altLang="en-US">
                    <a:noFill/>
                  </a:rPr>
                  <a:t> </a:t>
                </a:r>
              </a:p>
            </p:txBody>
          </p:sp>
        </mc:Fallback>
      </mc:AlternateContent>
      <p:graphicFrame>
        <p:nvGraphicFramePr>
          <p:cNvPr id="4" name="表格 3"/>
          <p:cNvGraphicFramePr>
            <a:graphicFrameLocks noGrp="1"/>
          </p:cNvGraphicFramePr>
          <p:nvPr>
            <p:extLst>
              <p:ext uri="{D42A27DB-BD31-4B8C-83A1-F6EECF244321}">
                <p14:modId xmlns:p14="http://schemas.microsoft.com/office/powerpoint/2010/main" val="4179924334"/>
              </p:ext>
            </p:extLst>
          </p:nvPr>
        </p:nvGraphicFramePr>
        <p:xfrm>
          <a:off x="628650" y="1552863"/>
          <a:ext cx="7886700" cy="1483360"/>
        </p:xfrm>
        <a:graphic>
          <a:graphicData uri="http://schemas.openxmlformats.org/drawingml/2006/table">
            <a:tbl>
              <a:tblPr firstRow="1" firstCol="1">
                <a:tableStyleId>{5C22544A-7EE6-4342-B048-85BDC9FD1C3A}</a:tableStyleId>
              </a:tblPr>
              <a:tblGrid>
                <a:gridCol w="1971675">
                  <a:extLst>
                    <a:ext uri="{9D8B030D-6E8A-4147-A177-3AD203B41FA5}">
                      <a16:colId xmlns:a16="http://schemas.microsoft.com/office/drawing/2014/main" val="20000"/>
                    </a:ext>
                  </a:extLst>
                </a:gridCol>
                <a:gridCol w="1971675">
                  <a:extLst>
                    <a:ext uri="{9D8B030D-6E8A-4147-A177-3AD203B41FA5}">
                      <a16:colId xmlns:a16="http://schemas.microsoft.com/office/drawing/2014/main" val="20001"/>
                    </a:ext>
                  </a:extLst>
                </a:gridCol>
                <a:gridCol w="1971675">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370840">
                <a:tc>
                  <a:txBody>
                    <a:bodyPr/>
                    <a:lstStyle/>
                    <a:p>
                      <a:pPr algn="ctr"/>
                      <a:endParaRPr lang="zh-CN" altLang="en-US" sz="1600" dirty="0"/>
                    </a:p>
                  </a:txBody>
                  <a:tcPr/>
                </a:tc>
                <a:tc>
                  <a:txBody>
                    <a:bodyPr/>
                    <a:lstStyle/>
                    <a:p>
                      <a:pPr algn="ctr"/>
                      <a:r>
                        <a:rPr lang="en-US" altLang="zh-CN" sz="1600" dirty="0" err="1"/>
                        <a:t>E</a:t>
                      </a:r>
                      <a:r>
                        <a:rPr lang="en-US" altLang="zh-CN" sz="1100" dirty="0" err="1"/>
                        <a:t>training</a:t>
                      </a:r>
                      <a:endParaRPr lang="zh-CN" altLang="en-US" sz="1600" dirty="0"/>
                    </a:p>
                  </a:txBody>
                  <a:tcPr/>
                </a:tc>
                <a:tc>
                  <a:txBody>
                    <a:bodyPr/>
                    <a:lstStyle/>
                    <a:p>
                      <a:pPr algn="ctr"/>
                      <a:r>
                        <a:rPr lang="en-US" altLang="zh-CN" sz="1600" dirty="0" err="1"/>
                        <a:t>E</a:t>
                      </a:r>
                      <a:r>
                        <a:rPr lang="en-US" altLang="zh-CN" sz="1100" dirty="0" err="1"/>
                        <a:t>test</a:t>
                      </a:r>
                      <a:endParaRPr lang="zh-CN" altLang="en-US" sz="1600" dirty="0"/>
                    </a:p>
                  </a:txBody>
                  <a:tcPr/>
                </a:tc>
                <a:tc>
                  <a:txBody>
                    <a:bodyPr/>
                    <a:lstStyle/>
                    <a:p>
                      <a:pPr algn="ctr"/>
                      <a:r>
                        <a:rPr lang="zh-CN" altLang="en-US" sz="1600" dirty="0"/>
                        <a:t>类型</a:t>
                      </a:r>
                    </a:p>
                  </a:txBody>
                  <a:tcPr/>
                </a:tc>
                <a:extLst>
                  <a:ext uri="{0D108BD9-81ED-4DB2-BD59-A6C34878D82A}">
                    <a16:rowId xmlns:a16="http://schemas.microsoft.com/office/drawing/2014/main" val="10000"/>
                  </a:ext>
                </a:extLst>
              </a:tr>
              <a:tr h="370840">
                <a:tc>
                  <a:txBody>
                    <a:bodyPr/>
                    <a:lstStyle/>
                    <a:p>
                      <a:r>
                        <a:rPr lang="zh-CN" altLang="en-US" sz="1600" dirty="0"/>
                        <a:t>二次多项式</a:t>
                      </a:r>
                    </a:p>
                  </a:txBody>
                  <a:tcPr/>
                </a:tc>
                <a:tc>
                  <a:txBody>
                    <a:bodyPr/>
                    <a:lstStyle/>
                    <a:p>
                      <a:pPr algn="ctr"/>
                      <a:r>
                        <a:rPr lang="en-US" altLang="zh-CN" sz="1600" dirty="0">
                          <a:solidFill>
                            <a:srgbClr val="00B050"/>
                          </a:solidFill>
                        </a:rPr>
                        <a:t>0.005602</a:t>
                      </a:r>
                      <a:endParaRPr lang="zh-CN" altLang="en-US" sz="1600" dirty="0">
                        <a:solidFill>
                          <a:srgbClr val="00B050"/>
                        </a:solidFill>
                      </a:endParaRPr>
                    </a:p>
                  </a:txBody>
                  <a:tcPr/>
                </a:tc>
                <a:tc>
                  <a:txBody>
                    <a:bodyPr/>
                    <a:lstStyle/>
                    <a:p>
                      <a:pPr algn="ctr"/>
                      <a:r>
                        <a:rPr lang="en-US" altLang="zh-CN" sz="1600" dirty="0">
                          <a:solidFill>
                            <a:srgbClr val="00B050"/>
                          </a:solidFill>
                        </a:rPr>
                        <a:t>0.008059</a:t>
                      </a:r>
                      <a:endParaRPr lang="zh-CN" altLang="en-US" sz="1600" dirty="0">
                        <a:solidFill>
                          <a:srgbClr val="00B050"/>
                        </a:solidFill>
                      </a:endParaRPr>
                    </a:p>
                  </a:txBody>
                  <a:tcPr/>
                </a:tc>
                <a:tc>
                  <a:txBody>
                    <a:bodyPr/>
                    <a:lstStyle/>
                    <a:p>
                      <a:pPr algn="ctr"/>
                      <a:r>
                        <a:rPr lang="zh-CN" altLang="en-US" sz="1600" dirty="0">
                          <a:solidFill>
                            <a:srgbClr val="00B050"/>
                          </a:solidFill>
                        </a:rPr>
                        <a:t>正确的模型</a:t>
                      </a:r>
                    </a:p>
                  </a:txBody>
                  <a:tcPr/>
                </a:tc>
                <a:extLst>
                  <a:ext uri="{0D108BD9-81ED-4DB2-BD59-A6C34878D82A}">
                    <a16:rowId xmlns:a16="http://schemas.microsoft.com/office/drawing/2014/main" val="10001"/>
                  </a:ext>
                </a:extLst>
              </a:tr>
              <a:tr h="370840">
                <a:tc>
                  <a:txBody>
                    <a:bodyPr/>
                    <a:lstStyle/>
                    <a:p>
                      <a:r>
                        <a:rPr lang="zh-CN" altLang="en-US" sz="1600" dirty="0"/>
                        <a:t>线性模型</a:t>
                      </a:r>
                    </a:p>
                  </a:txBody>
                  <a:tcPr/>
                </a:tc>
                <a:tc>
                  <a:txBody>
                    <a:bodyPr/>
                    <a:lstStyle/>
                    <a:p>
                      <a:pPr algn="ctr"/>
                      <a:r>
                        <a:rPr lang="en-US" altLang="zh-CN" sz="1600" dirty="0">
                          <a:solidFill>
                            <a:schemeClr val="accent2"/>
                          </a:solidFill>
                        </a:rPr>
                        <a:t>1.3935</a:t>
                      </a:r>
                      <a:endParaRPr lang="zh-CN" altLang="en-US" sz="1600" dirty="0">
                        <a:solidFill>
                          <a:schemeClr val="accent2"/>
                        </a:solidFill>
                      </a:endParaRPr>
                    </a:p>
                  </a:txBody>
                  <a:tcPr/>
                </a:tc>
                <a:tc>
                  <a:txBody>
                    <a:bodyPr/>
                    <a:lstStyle/>
                    <a:p>
                      <a:pPr algn="ctr"/>
                      <a:r>
                        <a:rPr lang="en-US" altLang="zh-CN" sz="1600" dirty="0">
                          <a:solidFill>
                            <a:schemeClr val="accent2"/>
                          </a:solidFill>
                        </a:rPr>
                        <a:t>1.5060</a:t>
                      </a:r>
                      <a:endParaRPr lang="zh-CN" altLang="en-US" sz="1600" dirty="0">
                        <a:solidFill>
                          <a:schemeClr val="accent2"/>
                        </a:solidFill>
                      </a:endParaRPr>
                    </a:p>
                  </a:txBody>
                  <a:tcPr/>
                </a:tc>
                <a:tc>
                  <a:txBody>
                    <a:bodyPr/>
                    <a:lstStyle/>
                    <a:p>
                      <a:pPr algn="ctr"/>
                      <a:r>
                        <a:rPr lang="zh-CN" altLang="en-US" sz="1600" dirty="0">
                          <a:solidFill>
                            <a:srgbClr val="FF0000"/>
                          </a:solidFill>
                        </a:rPr>
                        <a:t>欠拟合</a:t>
                      </a:r>
                    </a:p>
                  </a:txBody>
                  <a:tcPr/>
                </a:tc>
                <a:extLst>
                  <a:ext uri="{0D108BD9-81ED-4DB2-BD59-A6C34878D82A}">
                    <a16:rowId xmlns:a16="http://schemas.microsoft.com/office/drawing/2014/main" val="10002"/>
                  </a:ext>
                </a:extLst>
              </a:tr>
              <a:tr h="370840">
                <a:tc>
                  <a:txBody>
                    <a:bodyPr/>
                    <a:lstStyle/>
                    <a:p>
                      <a:r>
                        <a:rPr lang="zh-CN" altLang="en-US" sz="1600" dirty="0"/>
                        <a:t>六次多项式</a:t>
                      </a:r>
                    </a:p>
                  </a:txBody>
                  <a:tcPr/>
                </a:tc>
                <a:tc>
                  <a:txBody>
                    <a:bodyPr/>
                    <a:lstStyle/>
                    <a:p>
                      <a:pPr algn="ctr"/>
                      <a:r>
                        <a:rPr lang="en-US" altLang="zh-CN" sz="1600" b="1" dirty="0">
                          <a:solidFill>
                            <a:srgbClr val="00B050"/>
                          </a:solidFill>
                        </a:rPr>
                        <a:t>0</a:t>
                      </a:r>
                      <a:endParaRPr lang="zh-CN" altLang="en-US" sz="1600" b="1" dirty="0">
                        <a:solidFill>
                          <a:srgbClr val="00B050"/>
                        </a:solidFill>
                      </a:endParaRPr>
                    </a:p>
                  </a:txBody>
                  <a:tcPr/>
                </a:tc>
                <a:tc>
                  <a:txBody>
                    <a:bodyPr/>
                    <a:lstStyle/>
                    <a:p>
                      <a:pPr algn="ctr"/>
                      <a:r>
                        <a:rPr lang="en-US" altLang="zh-CN" sz="1600" b="1" dirty="0">
                          <a:solidFill>
                            <a:srgbClr val="FF0000"/>
                          </a:solidFill>
                        </a:rPr>
                        <a:t>36.245</a:t>
                      </a:r>
                      <a:endParaRPr lang="zh-CN" altLang="en-US" sz="1600" b="1" dirty="0">
                        <a:solidFill>
                          <a:srgbClr val="FF0000"/>
                        </a:solidFill>
                      </a:endParaRPr>
                    </a:p>
                  </a:txBody>
                  <a:tcPr/>
                </a:tc>
                <a:tc>
                  <a:txBody>
                    <a:bodyPr/>
                    <a:lstStyle/>
                    <a:p>
                      <a:pPr algn="ctr"/>
                      <a:r>
                        <a:rPr lang="zh-CN" altLang="en-US" sz="1600" dirty="0">
                          <a:solidFill>
                            <a:srgbClr val="FF0000"/>
                          </a:solidFill>
                        </a:rPr>
                        <a:t>过拟合</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672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应对措施</a:t>
            </a:r>
          </a:p>
        </p:txBody>
      </p:sp>
      <p:sp>
        <p:nvSpPr>
          <p:cNvPr id="3" name="内容占位符 2"/>
          <p:cNvSpPr>
            <a:spLocks noGrp="1"/>
          </p:cNvSpPr>
          <p:nvPr>
            <p:ph idx="1"/>
          </p:nvPr>
        </p:nvSpPr>
        <p:spPr>
          <a:xfrm>
            <a:off x="628650" y="1690689"/>
            <a:ext cx="7886700" cy="4699720"/>
          </a:xfrm>
        </p:spPr>
        <p:txBody>
          <a:bodyPr/>
          <a:lstStyle/>
          <a:p>
            <a:pPr>
              <a:lnSpc>
                <a:spcPct val="100000"/>
              </a:lnSpc>
            </a:pPr>
            <a:r>
              <a:rPr lang="zh-CN" altLang="en-US" dirty="0"/>
              <a:t>欠拟合</a:t>
            </a:r>
            <a:endParaRPr lang="en-US" altLang="zh-CN" dirty="0"/>
          </a:p>
          <a:p>
            <a:pPr lvl="1">
              <a:lnSpc>
                <a:spcPct val="100000"/>
              </a:lnSpc>
            </a:pPr>
            <a:r>
              <a:rPr lang="zh-CN" altLang="en-US" dirty="0"/>
              <a:t>原因：通常是由学习能力不足造成的</a:t>
            </a:r>
            <a:endParaRPr lang="en-US" altLang="zh-CN" dirty="0"/>
          </a:p>
          <a:p>
            <a:pPr lvl="1">
              <a:lnSpc>
                <a:spcPct val="100000"/>
              </a:lnSpc>
            </a:pPr>
            <a:r>
              <a:rPr lang="zh-CN" altLang="en-US" dirty="0"/>
              <a:t>解决方法：增加模型复杂度</a:t>
            </a:r>
            <a:endParaRPr lang="en-US" altLang="zh-CN" dirty="0"/>
          </a:p>
          <a:p>
            <a:pPr lvl="2">
              <a:lnSpc>
                <a:spcPct val="100000"/>
              </a:lnSpc>
            </a:pPr>
            <a:r>
              <a:rPr lang="zh-CN" altLang="en-US" dirty="0"/>
              <a:t>决策树学习中增加扩展分支</a:t>
            </a:r>
            <a:endParaRPr lang="en-US" altLang="zh-CN" dirty="0"/>
          </a:p>
          <a:p>
            <a:pPr lvl="2">
              <a:lnSpc>
                <a:spcPct val="100000"/>
              </a:lnSpc>
            </a:pPr>
            <a:r>
              <a:rPr lang="zh-CN" altLang="en-US" dirty="0"/>
              <a:t>神经网络中增加网络结构复杂度和训练轮数</a:t>
            </a:r>
            <a:endParaRPr lang="en-US" altLang="zh-CN" dirty="0"/>
          </a:p>
          <a:p>
            <a:pPr>
              <a:lnSpc>
                <a:spcPct val="100000"/>
              </a:lnSpc>
            </a:pPr>
            <a:r>
              <a:rPr lang="zh-CN" altLang="en-US" dirty="0"/>
              <a:t>过拟合</a:t>
            </a:r>
            <a:endParaRPr lang="en-US" altLang="zh-CN" dirty="0"/>
          </a:p>
          <a:p>
            <a:pPr lvl="1">
              <a:lnSpc>
                <a:spcPct val="100000"/>
              </a:lnSpc>
            </a:pPr>
            <a:r>
              <a:rPr lang="zh-CN" altLang="en-US" dirty="0"/>
              <a:t>过拟合是机器学习面临的关键障碍，各种学习算法都要包含一些防止过拟合的措施。</a:t>
            </a:r>
            <a:endParaRPr lang="en-US" altLang="zh-CN" dirty="0"/>
          </a:p>
          <a:p>
            <a:pPr lvl="1">
              <a:lnSpc>
                <a:spcPct val="100000"/>
              </a:lnSpc>
            </a:pPr>
            <a:r>
              <a:rPr lang="zh-CN" altLang="en-US" dirty="0"/>
              <a:t>应对措施：增加训练数据数量、控制训练程度</a:t>
            </a:r>
            <a:endParaRPr lang="en-US" altLang="zh-CN" dirty="0"/>
          </a:p>
          <a:p>
            <a:pPr lvl="2">
              <a:lnSpc>
                <a:spcPct val="100000"/>
              </a:lnSpc>
            </a:pPr>
            <a:r>
              <a:rPr lang="zh-CN" altLang="en-US" dirty="0"/>
              <a:t>使用更多的数据进行训练</a:t>
            </a:r>
            <a:endParaRPr lang="en-US" altLang="zh-CN" dirty="0"/>
          </a:p>
          <a:p>
            <a:pPr lvl="2">
              <a:lnSpc>
                <a:spcPct val="100000"/>
              </a:lnSpc>
            </a:pPr>
            <a:r>
              <a:rPr lang="zh-CN" altLang="en-US" dirty="0"/>
              <a:t>决策树学习中限制决策树的层数</a:t>
            </a:r>
            <a:endParaRPr lang="en-US" altLang="zh-CN" dirty="0"/>
          </a:p>
          <a:p>
            <a:pPr lvl="2">
              <a:lnSpc>
                <a:spcPct val="100000"/>
              </a:lnSpc>
            </a:pPr>
            <a:r>
              <a:rPr lang="zh-CN" altLang="en-US" dirty="0"/>
              <a:t>神经网络中限制训练轮数</a:t>
            </a:r>
            <a:endParaRPr lang="en-US" altLang="zh-CN" dirty="0"/>
          </a:p>
          <a:p>
            <a:pPr lvl="2">
              <a:lnSpc>
                <a:spcPct val="100000"/>
              </a:lnSpc>
            </a:pPr>
            <a:r>
              <a:rPr lang="zh-CN" altLang="en-US" dirty="0"/>
              <a:t>集成学习中限制基学习器的个数</a:t>
            </a:r>
            <a:endParaRPr lang="en-US" altLang="zh-CN" dirty="0"/>
          </a:p>
          <a:p>
            <a:pPr lvl="1">
              <a:lnSpc>
                <a:spcPct val="100000"/>
              </a:lnSpc>
            </a:pPr>
            <a:r>
              <a:rPr lang="zh-CN" altLang="en-US" dirty="0"/>
              <a:t>过拟合是永远无法避免的</a:t>
            </a:r>
            <a:endParaRPr lang="en-US" altLang="zh-CN" dirty="0"/>
          </a:p>
        </p:txBody>
      </p:sp>
    </p:spTree>
    <p:extLst>
      <p:ext uri="{BB962C8B-B14F-4D97-AF65-F5344CB8AC3E}">
        <p14:creationId xmlns:p14="http://schemas.microsoft.com/office/powerpoint/2010/main" val="197667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a:t>为什么深度学习会在近几年火起来？</a:t>
            </a:r>
          </a:p>
        </p:txBody>
      </p:sp>
      <p:sp>
        <p:nvSpPr>
          <p:cNvPr id="3" name="内容占位符 2"/>
          <p:cNvSpPr>
            <a:spLocks noGrp="1"/>
          </p:cNvSpPr>
          <p:nvPr>
            <p:ph idx="1"/>
          </p:nvPr>
        </p:nvSpPr>
        <p:spPr/>
        <p:txBody>
          <a:bodyPr/>
          <a:lstStyle/>
          <a:p>
            <a:pPr>
              <a:lnSpc>
                <a:spcPct val="100000"/>
              </a:lnSpc>
            </a:pPr>
            <a:r>
              <a:rPr lang="zh-CN" altLang="en-US" dirty="0"/>
              <a:t>深度学习</a:t>
            </a:r>
            <a:r>
              <a:rPr lang="en-US" altLang="zh-CN" dirty="0"/>
              <a:t>(Deep learning)</a:t>
            </a:r>
          </a:p>
          <a:p>
            <a:pPr lvl="1">
              <a:lnSpc>
                <a:spcPct val="100000"/>
              </a:lnSpc>
            </a:pPr>
            <a:r>
              <a:rPr lang="zh-CN" altLang="en-US" dirty="0"/>
              <a:t>有</a:t>
            </a:r>
            <a:r>
              <a:rPr lang="zh-CN" altLang="en-US" dirty="0">
                <a:solidFill>
                  <a:srgbClr val="C00000"/>
                </a:solidFill>
              </a:rPr>
              <a:t>很多层</a:t>
            </a:r>
            <a:r>
              <a:rPr lang="zh-CN" altLang="en-US" dirty="0"/>
              <a:t>的神经网络（“深度”的含义）</a:t>
            </a:r>
            <a:endParaRPr lang="en-US" altLang="zh-CN" dirty="0"/>
          </a:p>
          <a:p>
            <a:pPr lvl="1">
              <a:lnSpc>
                <a:spcPct val="100000"/>
              </a:lnSpc>
            </a:pPr>
            <a:r>
              <a:rPr lang="zh-CN" altLang="en-US" dirty="0"/>
              <a:t>神经网络的基本原理与相关算法早在</a:t>
            </a:r>
            <a:r>
              <a:rPr lang="en-US" altLang="zh-CN" dirty="0"/>
              <a:t>20</a:t>
            </a:r>
            <a:r>
              <a:rPr lang="zh-CN" altLang="en-US" dirty="0"/>
              <a:t>世纪</a:t>
            </a:r>
            <a:r>
              <a:rPr lang="en-US" altLang="zh-CN" dirty="0"/>
              <a:t>80</a:t>
            </a:r>
            <a:r>
              <a:rPr lang="zh-CN" altLang="en-US" dirty="0"/>
              <a:t>年代就已经被提出来了</a:t>
            </a:r>
            <a:endParaRPr lang="en-US" altLang="zh-CN" dirty="0"/>
          </a:p>
          <a:p>
            <a:pPr lvl="1">
              <a:lnSpc>
                <a:spcPct val="100000"/>
              </a:lnSpc>
            </a:pPr>
            <a:r>
              <a:rPr lang="zh-CN" altLang="en-US" dirty="0"/>
              <a:t>常见深度学习模型</a:t>
            </a:r>
            <a:endParaRPr lang="en-US" altLang="zh-CN" dirty="0"/>
          </a:p>
          <a:p>
            <a:pPr lvl="2">
              <a:lnSpc>
                <a:spcPct val="100000"/>
              </a:lnSpc>
            </a:pPr>
            <a:r>
              <a:rPr lang="zh-CN" altLang="en-US" dirty="0"/>
              <a:t>深层神经网络</a:t>
            </a:r>
            <a:r>
              <a:rPr lang="en-US" altLang="zh-CN" dirty="0"/>
              <a:t>(DNN), </a:t>
            </a:r>
            <a:r>
              <a:rPr lang="zh-CN" altLang="en-US" dirty="0"/>
              <a:t>卷积神经网络</a:t>
            </a:r>
            <a:r>
              <a:rPr lang="en-US" altLang="zh-CN" dirty="0"/>
              <a:t>(CNN), </a:t>
            </a:r>
            <a:r>
              <a:rPr lang="zh-CN" altLang="en-US" dirty="0"/>
              <a:t>循环神经网络</a:t>
            </a:r>
            <a:r>
              <a:rPr lang="en-US" altLang="zh-CN" dirty="0"/>
              <a:t>(RNN)</a:t>
            </a:r>
          </a:p>
          <a:p>
            <a:pPr>
              <a:lnSpc>
                <a:spcPct val="100000"/>
              </a:lnSpc>
            </a:pPr>
            <a:r>
              <a:rPr lang="zh-CN" altLang="en-US" dirty="0"/>
              <a:t>近年来深度学习成为热门的原因</a:t>
            </a:r>
            <a:endParaRPr lang="en-US" altLang="zh-CN" dirty="0"/>
          </a:p>
          <a:p>
            <a:pPr lvl="1">
              <a:lnSpc>
                <a:spcPct val="100000"/>
              </a:lnSpc>
            </a:pPr>
            <a:r>
              <a:rPr lang="zh-CN" altLang="en-US" dirty="0"/>
              <a:t>计算能力增强使得求解复杂模型成为可能；</a:t>
            </a:r>
            <a:endParaRPr lang="en-US" altLang="zh-CN" dirty="0"/>
          </a:p>
          <a:p>
            <a:pPr lvl="1">
              <a:lnSpc>
                <a:spcPct val="100000"/>
              </a:lnSpc>
            </a:pPr>
            <a:r>
              <a:rPr lang="zh-CN" altLang="en-US" dirty="0"/>
              <a:t>数据量大幅增加降低了过拟合的风险；</a:t>
            </a:r>
            <a:endParaRPr lang="en-US" altLang="zh-CN" dirty="0"/>
          </a:p>
          <a:p>
            <a:pPr lvl="1">
              <a:lnSpc>
                <a:spcPct val="100000"/>
              </a:lnSpc>
            </a:pPr>
            <a:r>
              <a:rPr lang="zh-CN" altLang="en-US" dirty="0"/>
              <a:t>用户不必关心模型内部的具体工作方式，不必事先假设数据的分布，降低了机器学习的应用门槛。</a:t>
            </a:r>
          </a:p>
        </p:txBody>
      </p:sp>
    </p:spTree>
    <p:extLst>
      <p:ext uri="{BB962C8B-B14F-4D97-AF65-F5344CB8AC3E}">
        <p14:creationId xmlns:p14="http://schemas.microsoft.com/office/powerpoint/2010/main" val="220239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训练误差与泛化误差</a:t>
            </a:r>
          </a:p>
        </p:txBody>
      </p:sp>
      <p:sp>
        <p:nvSpPr>
          <p:cNvPr id="3" name="内容占位符 2"/>
          <p:cNvSpPr>
            <a:spLocks noGrp="1"/>
          </p:cNvSpPr>
          <p:nvPr>
            <p:ph idx="1"/>
          </p:nvPr>
        </p:nvSpPr>
        <p:spPr/>
        <p:txBody>
          <a:bodyPr/>
          <a:lstStyle/>
          <a:p>
            <a:pPr>
              <a:lnSpc>
                <a:spcPct val="100000"/>
              </a:lnSpc>
            </a:pPr>
            <a:r>
              <a:rPr lang="zh-CN" altLang="en-US" dirty="0"/>
              <a:t>误差</a:t>
            </a:r>
            <a:r>
              <a:rPr lang="en-US" altLang="zh-CN" dirty="0"/>
              <a:t>(error)</a:t>
            </a:r>
          </a:p>
          <a:p>
            <a:pPr lvl="1">
              <a:lnSpc>
                <a:spcPct val="100000"/>
              </a:lnSpc>
            </a:pPr>
            <a:r>
              <a:rPr lang="zh-CN" altLang="en-US" dirty="0"/>
              <a:t>学习器的预测输出与样本真实标记的差异</a:t>
            </a:r>
            <a:endParaRPr lang="en-US" altLang="zh-CN" dirty="0"/>
          </a:p>
          <a:p>
            <a:pPr>
              <a:lnSpc>
                <a:spcPct val="100000"/>
              </a:lnSpc>
            </a:pPr>
            <a:r>
              <a:rPr lang="zh-CN" altLang="en-US" dirty="0"/>
              <a:t>训练误差</a:t>
            </a:r>
            <a:r>
              <a:rPr lang="en-US" altLang="zh-CN" dirty="0"/>
              <a:t>(training error)</a:t>
            </a:r>
          </a:p>
          <a:p>
            <a:pPr lvl="1">
              <a:lnSpc>
                <a:spcPct val="100000"/>
              </a:lnSpc>
            </a:pPr>
            <a:r>
              <a:rPr lang="zh-CN" altLang="en-US" dirty="0"/>
              <a:t>学习器在训练样本集上的误差</a:t>
            </a:r>
            <a:endParaRPr lang="en-US" altLang="zh-CN" dirty="0"/>
          </a:p>
          <a:p>
            <a:pPr>
              <a:lnSpc>
                <a:spcPct val="100000"/>
              </a:lnSpc>
            </a:pPr>
            <a:r>
              <a:rPr lang="zh-CN" altLang="en-US" dirty="0"/>
              <a:t>泛化误差</a:t>
            </a:r>
            <a:r>
              <a:rPr lang="en-US" altLang="zh-CN" dirty="0"/>
              <a:t>(generalization error)</a:t>
            </a:r>
          </a:p>
          <a:p>
            <a:pPr lvl="1">
              <a:lnSpc>
                <a:spcPct val="100000"/>
              </a:lnSpc>
            </a:pPr>
            <a:r>
              <a:rPr lang="zh-CN" altLang="en-US" dirty="0"/>
              <a:t>学习器在新样本集上的误差</a:t>
            </a:r>
            <a:endParaRPr lang="en-US" altLang="zh-CN" dirty="0"/>
          </a:p>
          <a:p>
            <a:pPr lvl="1">
              <a:lnSpc>
                <a:spcPct val="100000"/>
              </a:lnSpc>
            </a:pPr>
            <a:endParaRPr lang="en-US" altLang="zh-CN" dirty="0"/>
          </a:p>
          <a:p>
            <a:pPr>
              <a:lnSpc>
                <a:spcPct val="100000"/>
              </a:lnSpc>
            </a:pPr>
            <a:r>
              <a:rPr lang="zh-CN" altLang="en-US" dirty="0"/>
              <a:t>期望目标</a:t>
            </a:r>
            <a:endParaRPr lang="en-US" altLang="zh-CN" dirty="0"/>
          </a:p>
          <a:p>
            <a:pPr lvl="1">
              <a:lnSpc>
                <a:spcPct val="100000"/>
              </a:lnSpc>
            </a:pPr>
            <a:r>
              <a:rPr lang="zh-CN" altLang="en-US" dirty="0"/>
              <a:t>得到</a:t>
            </a:r>
            <a:r>
              <a:rPr lang="zh-CN" altLang="en-US" dirty="0">
                <a:solidFill>
                  <a:srgbClr val="C00000"/>
                </a:solidFill>
              </a:rPr>
              <a:t>泛化误差</a:t>
            </a:r>
            <a:r>
              <a:rPr lang="zh-CN" altLang="en-US" dirty="0"/>
              <a:t>小的学习器</a:t>
            </a:r>
            <a:endParaRPr lang="en-US" altLang="zh-CN" dirty="0"/>
          </a:p>
          <a:p>
            <a:pPr>
              <a:lnSpc>
                <a:spcPct val="100000"/>
              </a:lnSpc>
            </a:pPr>
            <a:r>
              <a:rPr lang="zh-CN" altLang="en-US" dirty="0"/>
              <a:t>实际做法</a:t>
            </a:r>
            <a:endParaRPr lang="en-US" altLang="zh-CN" dirty="0"/>
          </a:p>
          <a:p>
            <a:pPr lvl="1">
              <a:lnSpc>
                <a:spcPct val="100000"/>
              </a:lnSpc>
            </a:pPr>
            <a:r>
              <a:rPr lang="zh-CN" altLang="en-US" dirty="0"/>
              <a:t>使</a:t>
            </a:r>
            <a:r>
              <a:rPr lang="zh-CN" altLang="en-US" dirty="0">
                <a:solidFill>
                  <a:srgbClr val="C00000"/>
                </a:solidFill>
              </a:rPr>
              <a:t>训练误差</a:t>
            </a:r>
            <a:r>
              <a:rPr lang="zh-CN" altLang="en-US" dirty="0"/>
              <a:t>最小化</a:t>
            </a:r>
          </a:p>
        </p:txBody>
      </p:sp>
      <p:sp>
        <p:nvSpPr>
          <p:cNvPr id="4" name="文本框 3"/>
          <p:cNvSpPr txBox="1"/>
          <p:nvPr/>
        </p:nvSpPr>
        <p:spPr>
          <a:xfrm>
            <a:off x="4572000" y="4396148"/>
            <a:ext cx="3740727" cy="1631216"/>
          </a:xfrm>
          <a:prstGeom prst="rect">
            <a:avLst/>
          </a:prstGeom>
          <a:noFill/>
        </p:spPr>
        <p:txBody>
          <a:bodyPr wrap="square" rtlCol="0">
            <a:spAutoFit/>
          </a:bodyPr>
          <a:lstStyle/>
          <a:p>
            <a:r>
              <a:rPr lang="zh-CN" altLang="en-US" sz="2000" b="1" dirty="0">
                <a:solidFill>
                  <a:srgbClr val="002060"/>
                </a:solidFill>
                <a:latin typeface="楷体" panose="02010609060101010101" pitchFamily="49" charset="-122"/>
                <a:ea typeface="楷体" panose="02010609060101010101" pitchFamily="49" charset="-122"/>
              </a:rPr>
              <a:t>训练误差越小是否也意味着泛化误差也越小？</a:t>
            </a:r>
            <a:endParaRPr lang="en-US" altLang="zh-CN" sz="2000" b="1" dirty="0">
              <a:solidFill>
                <a:srgbClr val="002060"/>
              </a:solidFill>
              <a:latin typeface="楷体" panose="02010609060101010101" pitchFamily="49" charset="-122"/>
              <a:ea typeface="楷体" panose="02010609060101010101" pitchFamily="49" charset="-122"/>
            </a:endParaRPr>
          </a:p>
          <a:p>
            <a:r>
              <a:rPr lang="zh-CN" altLang="en-US" sz="2000" b="1" dirty="0">
                <a:solidFill>
                  <a:srgbClr val="002060"/>
                </a:solidFill>
                <a:latin typeface="楷体" panose="02010609060101010101" pitchFamily="49" charset="-122"/>
                <a:ea typeface="楷体" panose="02010609060101010101" pitchFamily="49" charset="-122"/>
              </a:rPr>
              <a:t>学习器在训练样本上表现好是否也意味着在新样本上表现也好？</a:t>
            </a:r>
          </a:p>
        </p:txBody>
      </p:sp>
    </p:spTree>
    <p:extLst>
      <p:ext uri="{BB962C8B-B14F-4D97-AF65-F5344CB8AC3E}">
        <p14:creationId xmlns:p14="http://schemas.microsoft.com/office/powerpoint/2010/main" val="332095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欠拟合与过拟合</a:t>
            </a:r>
          </a:p>
        </p:txBody>
      </p:sp>
      <p:sp>
        <p:nvSpPr>
          <p:cNvPr id="3" name="内容占位符 2"/>
          <p:cNvSpPr>
            <a:spLocks noGrp="1"/>
          </p:cNvSpPr>
          <p:nvPr>
            <p:ph idx="1"/>
          </p:nvPr>
        </p:nvSpPr>
        <p:spPr/>
        <p:txBody>
          <a:bodyPr/>
          <a:lstStyle/>
          <a:p>
            <a:pPr>
              <a:lnSpc>
                <a:spcPct val="100000"/>
              </a:lnSpc>
            </a:pPr>
            <a:r>
              <a:rPr lang="zh-CN" altLang="en-US" dirty="0"/>
              <a:t>过拟合</a:t>
            </a:r>
            <a:r>
              <a:rPr lang="en-US" altLang="zh-CN" dirty="0"/>
              <a:t>(overfitting)</a:t>
            </a:r>
          </a:p>
          <a:p>
            <a:pPr marL="342900" lvl="1" indent="0">
              <a:lnSpc>
                <a:spcPct val="100000"/>
              </a:lnSpc>
              <a:buNone/>
            </a:pPr>
            <a:r>
              <a:rPr lang="zh-CN" altLang="en-US" dirty="0"/>
              <a:t>当学习器把训练样本学得“太好”了的时候，很可能已经把训练样本自身的一些特点当作了所有潜在样本都会具有的一般性质，这就会导致泛化性能下降。</a:t>
            </a:r>
            <a:endParaRPr lang="en-US" altLang="zh-CN" dirty="0"/>
          </a:p>
          <a:p>
            <a:pPr>
              <a:lnSpc>
                <a:spcPct val="100000"/>
              </a:lnSpc>
            </a:pPr>
            <a:r>
              <a:rPr lang="zh-CN" altLang="en-US" dirty="0"/>
              <a:t>欠拟合</a:t>
            </a:r>
            <a:r>
              <a:rPr lang="en-US" altLang="zh-CN" dirty="0"/>
              <a:t>(</a:t>
            </a:r>
            <a:r>
              <a:rPr lang="en-US" altLang="zh-CN" dirty="0" err="1"/>
              <a:t>underfitting</a:t>
            </a:r>
            <a:r>
              <a:rPr lang="en-US" altLang="zh-CN" dirty="0"/>
              <a:t>)</a:t>
            </a:r>
          </a:p>
          <a:p>
            <a:pPr marL="342900" lvl="1" indent="0">
              <a:lnSpc>
                <a:spcPct val="100000"/>
              </a:lnSpc>
              <a:buNone/>
            </a:pPr>
            <a:r>
              <a:rPr lang="zh-CN" altLang="en-US" dirty="0"/>
              <a:t>学习器对训练样本的一般性质尚未学好。</a:t>
            </a:r>
            <a:endParaRPr lang="en-US" altLang="zh-CN" dirty="0"/>
          </a:p>
          <a:p>
            <a:pPr marL="0" indent="0" algn="r">
              <a:lnSpc>
                <a:spcPct val="100000"/>
              </a:lnSpc>
              <a:buNone/>
            </a:pPr>
            <a:r>
              <a:rPr lang="en-US" altLang="zh-CN" sz="2000" dirty="0"/>
              <a:t>——</a:t>
            </a:r>
            <a:r>
              <a:rPr lang="zh-CN" altLang="en-US" sz="2000" dirty="0"/>
              <a:t>周志华</a:t>
            </a:r>
            <a:r>
              <a:rPr lang="en-US" altLang="zh-CN" sz="2000" dirty="0"/>
              <a:t>《</a:t>
            </a:r>
            <a:r>
              <a:rPr lang="zh-CN" altLang="en-US" sz="2000" dirty="0"/>
              <a:t>机器学习</a:t>
            </a:r>
            <a:r>
              <a:rPr lang="en-US" altLang="zh-CN" sz="2000" dirty="0"/>
              <a:t>》</a:t>
            </a:r>
          </a:p>
          <a:p>
            <a:pPr algn="just">
              <a:lnSpc>
                <a:spcPct val="100000"/>
              </a:lnSpc>
            </a:pPr>
            <a:endParaRPr lang="en-US" altLang="zh-CN" dirty="0"/>
          </a:p>
          <a:p>
            <a:pPr algn="just">
              <a:lnSpc>
                <a:spcPct val="100000"/>
              </a:lnSpc>
            </a:pPr>
            <a:r>
              <a:rPr lang="zh-CN" altLang="en-US" dirty="0"/>
              <a:t>两种情形下学习器的表现</a:t>
            </a:r>
            <a:endParaRPr lang="en-US" altLang="zh-CN" dirty="0"/>
          </a:p>
          <a:p>
            <a:pPr marL="342900" lvl="1" indent="0" algn="just">
              <a:lnSpc>
                <a:spcPct val="100000"/>
              </a:lnSpc>
              <a:buNone/>
            </a:pPr>
            <a:r>
              <a:rPr lang="zh-CN" altLang="en-US" dirty="0"/>
              <a:t>过拟合：学习器在训练样本集上表现得非常好，在新样本集上表现很差</a:t>
            </a:r>
            <a:endParaRPr lang="en-US" altLang="zh-CN" dirty="0"/>
          </a:p>
          <a:p>
            <a:pPr marL="342900" lvl="1" indent="0" algn="just">
              <a:lnSpc>
                <a:spcPct val="100000"/>
              </a:lnSpc>
              <a:buNone/>
            </a:pPr>
            <a:r>
              <a:rPr lang="zh-CN" altLang="en-US" dirty="0"/>
              <a:t>欠拟合：学习器在训练样本集和新样本集上都表现得较差</a:t>
            </a:r>
          </a:p>
        </p:txBody>
      </p:sp>
    </p:spTree>
    <p:extLst>
      <p:ext uri="{BB962C8B-B14F-4D97-AF65-F5344CB8AC3E}">
        <p14:creationId xmlns:p14="http://schemas.microsoft.com/office/powerpoint/2010/main" val="370078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一个直观类比</a:t>
            </a: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50004" y="1690689"/>
            <a:ext cx="4843992" cy="3632994"/>
          </a:xfrm>
        </p:spPr>
      </p:pic>
      <p:sp>
        <p:nvSpPr>
          <p:cNvPr id="5" name="文本框 4"/>
          <p:cNvSpPr txBox="1"/>
          <p:nvPr/>
        </p:nvSpPr>
        <p:spPr>
          <a:xfrm>
            <a:off x="4935682" y="5663045"/>
            <a:ext cx="3262745" cy="369332"/>
          </a:xfrm>
          <a:prstGeom prst="rect">
            <a:avLst/>
          </a:prstGeom>
          <a:noFill/>
        </p:spPr>
        <p:txBody>
          <a:bodyPr wrap="square" rtlCol="0">
            <a:spAutoFit/>
          </a:bodyPr>
          <a:lstStyle/>
          <a:p>
            <a:pPr algn="r"/>
            <a:r>
              <a:rPr lang="en-US" altLang="zh-CN" dirty="0"/>
              <a:t>——</a:t>
            </a:r>
            <a:r>
              <a:rPr lang="zh-CN" altLang="en-US" dirty="0"/>
              <a:t>周志华</a:t>
            </a:r>
            <a:r>
              <a:rPr lang="en-US" altLang="zh-CN" dirty="0"/>
              <a:t>《</a:t>
            </a:r>
            <a:r>
              <a:rPr lang="zh-CN" altLang="en-US" dirty="0"/>
              <a:t>机器学习</a:t>
            </a:r>
            <a:r>
              <a:rPr lang="en-US" altLang="zh-CN" dirty="0"/>
              <a:t>》</a:t>
            </a:r>
            <a:endParaRPr lang="zh-CN" altLang="en-US" dirty="0"/>
          </a:p>
        </p:txBody>
      </p:sp>
    </p:spTree>
    <p:extLst>
      <p:ext uri="{BB962C8B-B14F-4D97-AF65-F5344CB8AC3E}">
        <p14:creationId xmlns:p14="http://schemas.microsoft.com/office/powerpoint/2010/main" val="16957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另一个例子</a:t>
            </a:r>
          </a:p>
        </p:txBody>
      </p:sp>
      <p:graphicFrame>
        <p:nvGraphicFramePr>
          <p:cNvPr id="7" name="表格 6"/>
          <p:cNvGraphicFramePr>
            <a:graphicFrameLocks noGrp="1"/>
          </p:cNvGraphicFramePr>
          <p:nvPr>
            <p:extLst>
              <p:ext uri="{D42A27DB-BD31-4B8C-83A1-F6EECF244321}">
                <p14:modId xmlns:p14="http://schemas.microsoft.com/office/powerpoint/2010/main" val="2687937049"/>
              </p:ext>
            </p:extLst>
          </p:nvPr>
        </p:nvGraphicFramePr>
        <p:xfrm>
          <a:off x="1188027" y="1895213"/>
          <a:ext cx="1354282" cy="2265763"/>
        </p:xfrm>
        <a:graphic>
          <a:graphicData uri="http://schemas.openxmlformats.org/drawingml/2006/table">
            <a:tbl>
              <a:tblPr firstRow="1">
                <a:tableStyleId>{073A0DAA-6AF3-43AB-8588-CEC1D06C72B9}</a:tableStyleId>
              </a:tblPr>
              <a:tblGrid>
                <a:gridCol w="677141">
                  <a:extLst>
                    <a:ext uri="{9D8B030D-6E8A-4147-A177-3AD203B41FA5}">
                      <a16:colId xmlns:a16="http://schemas.microsoft.com/office/drawing/2014/main" val="20000"/>
                    </a:ext>
                  </a:extLst>
                </a:gridCol>
                <a:gridCol w="677141">
                  <a:extLst>
                    <a:ext uri="{9D8B030D-6E8A-4147-A177-3AD203B41FA5}">
                      <a16:colId xmlns:a16="http://schemas.microsoft.com/office/drawing/2014/main" val="20001"/>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a:t>Y</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237947737"/>
              </p:ext>
            </p:extLst>
          </p:nvPr>
        </p:nvGraphicFramePr>
        <p:xfrm>
          <a:off x="1188027" y="4550961"/>
          <a:ext cx="1354282" cy="1646655"/>
        </p:xfrm>
        <a:graphic>
          <a:graphicData uri="http://schemas.openxmlformats.org/drawingml/2006/table">
            <a:tbl>
              <a:tblPr firstRow="1">
                <a:tableStyleId>{00A15C55-8517-42AA-B614-E9B94910E393}</a:tableStyleId>
              </a:tblPr>
              <a:tblGrid>
                <a:gridCol w="677141">
                  <a:extLst>
                    <a:ext uri="{9D8B030D-6E8A-4147-A177-3AD203B41FA5}">
                      <a16:colId xmlns:a16="http://schemas.microsoft.com/office/drawing/2014/main" val="20000"/>
                    </a:ext>
                  </a:extLst>
                </a:gridCol>
                <a:gridCol w="677141">
                  <a:extLst>
                    <a:ext uri="{9D8B030D-6E8A-4147-A177-3AD203B41FA5}">
                      <a16:colId xmlns:a16="http://schemas.microsoft.com/office/drawing/2014/main" val="20001"/>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a:t>Y</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2" name="内容占位符 11"/>
          <p:cNvGraphicFramePr>
            <a:graphicFrameLocks noGrp="1"/>
          </p:cNvGraphicFramePr>
          <p:nvPr>
            <p:ph idx="1"/>
            <p:extLst>
              <p:ext uri="{D42A27DB-BD31-4B8C-83A1-F6EECF244321}">
                <p14:modId xmlns:p14="http://schemas.microsoft.com/office/powerpoint/2010/main" val="135767290"/>
              </p:ext>
            </p:extLst>
          </p:nvPr>
        </p:nvGraphicFramePr>
        <p:xfrm>
          <a:off x="2982191" y="1825625"/>
          <a:ext cx="5533159"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13" name="文本框 12"/>
          <p:cNvSpPr txBox="1"/>
          <p:nvPr/>
        </p:nvSpPr>
        <p:spPr>
          <a:xfrm>
            <a:off x="914400" y="1525881"/>
            <a:ext cx="1901536" cy="369332"/>
          </a:xfrm>
          <a:prstGeom prst="rect">
            <a:avLst/>
          </a:prstGeom>
          <a:noFill/>
        </p:spPr>
        <p:txBody>
          <a:bodyPr wrap="square" rtlCol="0">
            <a:spAutoFit/>
          </a:bodyPr>
          <a:lstStyle/>
          <a:p>
            <a:r>
              <a:rPr lang="zh-CN" altLang="en-US" dirty="0"/>
              <a:t>训练数据</a:t>
            </a:r>
          </a:p>
        </p:txBody>
      </p:sp>
      <p:sp>
        <p:nvSpPr>
          <p:cNvPr id="14" name="文本框 13"/>
          <p:cNvSpPr txBox="1"/>
          <p:nvPr/>
        </p:nvSpPr>
        <p:spPr>
          <a:xfrm>
            <a:off x="914400" y="4160976"/>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p:spTree>
    <p:extLst>
      <p:ext uri="{BB962C8B-B14F-4D97-AF65-F5344CB8AC3E}">
        <p14:creationId xmlns:p14="http://schemas.microsoft.com/office/powerpoint/2010/main" val="412291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二次多项式模型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399458705"/>
              </p:ext>
            </p:extLst>
          </p:nvPr>
        </p:nvGraphicFramePr>
        <p:xfrm>
          <a:off x="509152"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145125362"/>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0.695</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0.618</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1.512</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1.575</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3.347</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6.577</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9.656</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2831428022"/>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0.527</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2.229</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4.875</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7.474</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8.384</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085680" y="5478240"/>
                <a:ext cx="335296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𝑦</m:t>
                          </m:r>
                        </m:e>
                      </m:acc>
                      <m:r>
                        <a:rPr lang="en-US" altLang="zh-CN" b="0" i="1" smtClean="0">
                          <a:latin typeface="Cambria Math" panose="02040503050406030204" pitchFamily="18" charset="0"/>
                        </a:rPr>
                        <m:t>=0.0974</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𝑥</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−0.471</m:t>
                      </m:r>
                      <m:r>
                        <a:rPr lang="en-US" altLang="zh-CN" b="0" i="1" smtClean="0">
                          <a:latin typeface="Cambria Math" panose="02040503050406030204" pitchFamily="18" charset="0"/>
                        </a:rPr>
                        <m:t>𝑥</m:t>
                      </m:r>
                      <m:r>
                        <a:rPr lang="en-US" altLang="zh-CN" b="0" i="1" smtClean="0">
                          <a:latin typeface="Cambria Math" panose="02040503050406030204" pitchFamily="18" charset="0"/>
                        </a:rPr>
                        <m:t>+1.0952</m:t>
                      </m:r>
                    </m:oMath>
                  </m:oMathPara>
                </a14:m>
                <a:endParaRPr lang="zh-CN" altLang="en-US" dirty="0"/>
              </a:p>
            </p:txBody>
          </p:sp>
        </mc:Choice>
        <mc:Fallback xmlns="">
          <p:sp>
            <p:nvSpPr>
              <p:cNvPr id="10" name="文本框 9"/>
              <p:cNvSpPr txBox="1">
                <a:spLocks noRot="1" noChangeAspect="1" noMove="1" noResize="1" noEditPoints="1" noAdjustHandles="1" noChangeArrowheads="1" noChangeShapeType="1" noTextEdit="1"/>
              </p:cNvSpPr>
              <p:nvPr/>
            </p:nvSpPr>
            <p:spPr>
              <a:xfrm>
                <a:off x="1085680" y="5478240"/>
                <a:ext cx="3352969" cy="276999"/>
              </a:xfrm>
              <a:prstGeom prst="rect">
                <a:avLst/>
              </a:prstGeom>
              <a:blipFill rotWithShape="0">
                <a:blip r:embed="rId4"/>
                <a:stretch>
                  <a:fillRect l="-1273" t="-26667" r="-1455" b="-2666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dirty="0" err="1">
                <a:solidFill>
                  <a:srgbClr val="00B050"/>
                </a:solidFill>
              </a:rPr>
              <a:t>E</a:t>
            </a:r>
            <a:r>
              <a:rPr lang="en-US" altLang="zh-CN" sz="1000" dirty="0" err="1">
                <a:solidFill>
                  <a:srgbClr val="00B050"/>
                </a:solidFill>
              </a:rPr>
              <a:t>training</a:t>
            </a:r>
            <a:r>
              <a:rPr lang="en-US" altLang="zh-CN" sz="1400" dirty="0">
                <a:solidFill>
                  <a:srgbClr val="00B050"/>
                </a:solidFill>
              </a:rPr>
              <a:t> = 0.005602</a:t>
            </a:r>
            <a:endParaRPr lang="zh-CN" altLang="en-US" sz="1400" dirty="0">
              <a:solidFill>
                <a:srgbClr val="00B050"/>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dirty="0" err="1">
                <a:solidFill>
                  <a:srgbClr val="00B050"/>
                </a:solidFill>
              </a:rPr>
              <a:t>E</a:t>
            </a:r>
            <a:r>
              <a:rPr lang="en-US" altLang="zh-CN" sz="1000" dirty="0" err="1">
                <a:solidFill>
                  <a:srgbClr val="00B050"/>
                </a:solidFill>
              </a:rPr>
              <a:t>test</a:t>
            </a:r>
            <a:r>
              <a:rPr lang="en-US" altLang="zh-CN" sz="1400" dirty="0">
                <a:solidFill>
                  <a:srgbClr val="00B050"/>
                </a:solidFill>
              </a:rPr>
              <a:t> = 0.008059</a:t>
            </a:r>
            <a:endParaRPr lang="zh-CN" altLang="en-US" sz="1400" dirty="0">
              <a:solidFill>
                <a:srgbClr val="00B050"/>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1970530641"/>
              </p:ext>
            </p:extLst>
          </p:nvPr>
        </p:nvGraphicFramePr>
        <p:xfrm>
          <a:off x="509150"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7657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线性模型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4071678054"/>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652380873"/>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-1.156</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0.771</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2.614</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2.698</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4.458</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6.552</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8.061</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525408838"/>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-0.151</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3.452</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5.547</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7.474</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8.396</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085680" y="5478240"/>
                <a:ext cx="227280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𝑦</m:t>
                          </m:r>
                        </m:e>
                      </m:acc>
                      <m:r>
                        <a:rPr lang="en-US" altLang="zh-CN" b="0" i="1" smtClean="0">
                          <a:latin typeface="Cambria Math" panose="02040503050406030204" pitchFamily="18" charset="0"/>
                        </a:rPr>
                        <m:t>=0.8379</m:t>
                      </m:r>
                      <m:r>
                        <a:rPr lang="en-US" altLang="zh-CN" b="0" i="1" smtClean="0">
                          <a:latin typeface="Cambria Math" panose="02040503050406030204" pitchFamily="18" charset="0"/>
                        </a:rPr>
                        <m:t>𝑥</m:t>
                      </m:r>
                      <m:r>
                        <a:rPr lang="en-US" altLang="zh-CN" b="0" i="1" smtClean="0">
                          <a:latin typeface="Cambria Math" panose="02040503050406030204" pitchFamily="18" charset="0"/>
                        </a:rPr>
                        <m:t>−2.0779</m:t>
                      </m:r>
                    </m:oMath>
                  </m:oMathPara>
                </a14:m>
                <a:endParaRPr lang="zh-CN" altLang="en-US" dirty="0"/>
              </a:p>
            </p:txBody>
          </p:sp>
        </mc:Choice>
        <mc:Fallback xmlns="">
          <p:sp>
            <p:nvSpPr>
              <p:cNvPr id="10" name="文本框 9"/>
              <p:cNvSpPr txBox="1">
                <a:spLocks noRot="1" noChangeAspect="1" noMove="1" noResize="1" noEditPoints="1" noAdjustHandles="1" noChangeArrowheads="1" noChangeShapeType="1" noTextEdit="1"/>
              </p:cNvSpPr>
              <p:nvPr/>
            </p:nvSpPr>
            <p:spPr>
              <a:xfrm>
                <a:off x="1085680" y="5478240"/>
                <a:ext cx="2272802" cy="276999"/>
              </a:xfrm>
              <a:prstGeom prst="rect">
                <a:avLst/>
              </a:prstGeom>
              <a:blipFill rotWithShape="0">
                <a:blip r:embed="rId4"/>
                <a:stretch>
                  <a:fillRect l="-2145" t="-26667" r="-2413" b="-2666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dirty="0" err="1">
                <a:solidFill>
                  <a:schemeClr val="accent2"/>
                </a:solidFill>
              </a:rPr>
              <a:t>E</a:t>
            </a:r>
            <a:r>
              <a:rPr lang="en-US" altLang="zh-CN" sz="1000" dirty="0" err="1">
                <a:solidFill>
                  <a:schemeClr val="accent2"/>
                </a:solidFill>
              </a:rPr>
              <a:t>training</a:t>
            </a:r>
            <a:r>
              <a:rPr lang="en-US" altLang="zh-CN" sz="1400" dirty="0">
                <a:solidFill>
                  <a:schemeClr val="accent2"/>
                </a:solidFill>
              </a:rPr>
              <a:t> = 1.3935</a:t>
            </a:r>
            <a:endParaRPr lang="zh-CN" altLang="en-US" sz="1400" dirty="0">
              <a:solidFill>
                <a:schemeClr val="accent2"/>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dirty="0" err="1">
                <a:solidFill>
                  <a:schemeClr val="accent2"/>
                </a:solidFill>
              </a:rPr>
              <a:t>E</a:t>
            </a:r>
            <a:r>
              <a:rPr lang="en-US" altLang="zh-CN" sz="1000" dirty="0" err="1">
                <a:solidFill>
                  <a:schemeClr val="accent2"/>
                </a:solidFill>
              </a:rPr>
              <a:t>test</a:t>
            </a:r>
            <a:r>
              <a:rPr lang="en-US" altLang="zh-CN" sz="1400" dirty="0">
                <a:solidFill>
                  <a:schemeClr val="accent2"/>
                </a:solidFill>
              </a:rPr>
              <a:t> = 1.5060</a:t>
            </a:r>
            <a:endParaRPr lang="zh-CN" altLang="en-US" sz="1400" dirty="0">
              <a:solidFill>
                <a:schemeClr val="accent2"/>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356491232"/>
              </p:ext>
            </p:extLst>
          </p:nvPr>
        </p:nvGraphicFramePr>
        <p:xfrm>
          <a:off x="509152"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3907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六次多项式模型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574673862"/>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535848960"/>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0.7</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1.4</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1.7</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3.4</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9.7</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623787060"/>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7.286</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3.714</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2.271</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12.956</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0.210</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178250" y="5478240"/>
                <a:ext cx="3663914" cy="433260"/>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m>
                        <m:mPr>
                          <m:mcs>
                            <m:mc>
                              <m:mcPr>
                                <m:count m:val="3"/>
                                <m:mcJc m:val="center"/>
                              </m:mcPr>
                            </m:mc>
                          </m:mcs>
                          <m:ctrlPr>
                            <a:rPr lang="en-US" altLang="zh-CN" sz="1400" b="0" i="1" smtClean="0">
                              <a:latin typeface="Cambria Math" panose="02040503050406030204" pitchFamily="18" charset="0"/>
                            </a:rPr>
                          </m:ctrlPr>
                        </m:mPr>
                        <m:mr>
                          <m:e>
                            <m:acc>
                              <m:accPr>
                                <m:chr m:val="̂"/>
                                <m:ctrlPr>
                                  <a:rPr lang="en-US" altLang="zh-CN" sz="1400" b="0" i="1" smtClean="0">
                                    <a:latin typeface="Cambria Math" panose="02040503050406030204" pitchFamily="18" charset="0"/>
                                  </a:rPr>
                                </m:ctrlPr>
                              </m:accPr>
                              <m:e>
                                <m:r>
                                  <a:rPr lang="en-US" altLang="zh-CN" sz="1400" b="0" i="1" smtClean="0">
                                    <a:latin typeface="Cambria Math" panose="02040503050406030204" pitchFamily="18" charset="0"/>
                                  </a:rPr>
                                  <m:t>𝑦</m:t>
                                </m:r>
                              </m:e>
                            </m:acc>
                          </m:e>
                          <m:e>
                            <m:r>
                              <a:rPr lang="en-US" altLang="zh-CN" sz="1400" b="0" i="1" smtClean="0">
                                <a:latin typeface="Cambria Math" panose="02040503050406030204" pitchFamily="18" charset="0"/>
                              </a:rPr>
                              <m:t>=</m:t>
                            </m:r>
                          </m:e>
                          <m:e>
                            <m:r>
                              <a:rPr lang="en-US" altLang="zh-CN" sz="1400" b="0" i="1" smtClean="0">
                                <a:latin typeface="Cambria Math" panose="02040503050406030204" pitchFamily="18" charset="0"/>
                              </a:rPr>
                              <m:t> </m:t>
                            </m:r>
                          </m:e>
                        </m:mr>
                      </m:m>
                      <m:r>
                        <a:rPr lang="en-US" altLang="zh-CN" sz="1400" b="0" i="1" smtClean="0">
                          <a:latin typeface="Cambria Math" panose="02040503050406030204" pitchFamily="18" charset="0"/>
                        </a:rPr>
                        <m:t>−0.0035</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6</m:t>
                          </m:r>
                        </m:sup>
                      </m:sSup>
                      <m:r>
                        <a:rPr lang="en-US" altLang="zh-CN" sz="1400" b="0" i="1" smtClean="0">
                          <a:latin typeface="Cambria Math" panose="02040503050406030204" pitchFamily="18" charset="0"/>
                        </a:rPr>
                        <m:t>+0.1429</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5</m:t>
                          </m:r>
                        </m:sup>
                      </m:sSup>
                      <m:r>
                        <a:rPr lang="en-US" altLang="zh-CN" sz="1400" b="0" i="1" smtClean="0">
                          <a:latin typeface="Cambria Math" panose="02040503050406030204" pitchFamily="18" charset="0"/>
                        </a:rPr>
                        <m:t>−2.2506</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4</m:t>
                          </m:r>
                        </m:sup>
                      </m:sSup>
                      <m:r>
                        <a:rPr lang="en-US" altLang="zh-CN" sz="1400" b="0" i="1" smtClean="0">
                          <a:latin typeface="Cambria Math" panose="02040503050406030204" pitchFamily="18" charset="0"/>
                        </a:rPr>
                        <m:t>+17.42</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3</m:t>
                          </m:r>
                        </m:sup>
                      </m:sSup>
                      <m:r>
                        <a:rPr lang="en-US" altLang="zh-CN" sz="1400" b="0" i="1" smtClean="0">
                          <a:latin typeface="Cambria Math" panose="02040503050406030204" pitchFamily="18" charset="0"/>
                        </a:rPr>
                        <m:t>−68.141</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2</m:t>
                          </m:r>
                        </m:sup>
                      </m:sSup>
                      <m:r>
                        <a:rPr lang="en-US" altLang="zh-CN" sz="1400" b="0" i="1" smtClean="0">
                          <a:latin typeface="Cambria Math" panose="02040503050406030204" pitchFamily="18" charset="0"/>
                        </a:rPr>
                        <m:t>+122.56</m:t>
                      </m:r>
                      <m:r>
                        <a:rPr lang="en-US" altLang="zh-CN" sz="1400" b="0" i="1" smtClean="0">
                          <a:latin typeface="Cambria Math" panose="02040503050406030204" pitchFamily="18" charset="0"/>
                        </a:rPr>
                        <m:t>𝑥</m:t>
                      </m:r>
                      <m:r>
                        <a:rPr lang="en-US" altLang="zh-CN" sz="1400" b="0" i="1" smtClean="0">
                          <a:latin typeface="Cambria Math" panose="02040503050406030204" pitchFamily="18" charset="0"/>
                        </a:rPr>
                        <m:t>−71.781</m:t>
                      </m:r>
                    </m:oMath>
                  </m:oMathPara>
                </a14:m>
                <a:endParaRPr lang="zh-CN" altLang="en-US" sz="1400" dirty="0"/>
              </a:p>
            </p:txBody>
          </p:sp>
        </mc:Choice>
        <mc:Fallback xmlns="">
          <p:sp>
            <p:nvSpPr>
              <p:cNvPr id="10" name="文本框 9"/>
              <p:cNvSpPr txBox="1">
                <a:spLocks noRot="1" noChangeAspect="1" noMove="1" noResize="1" noEditPoints="1" noAdjustHandles="1" noChangeArrowheads="1" noChangeShapeType="1" noTextEdit="1"/>
              </p:cNvSpPr>
              <p:nvPr/>
            </p:nvSpPr>
            <p:spPr>
              <a:xfrm>
                <a:off x="1178250" y="5478240"/>
                <a:ext cx="3663914" cy="433260"/>
              </a:xfrm>
              <a:prstGeom prst="rect">
                <a:avLst/>
              </a:prstGeom>
              <a:blipFill rotWithShape="0">
                <a:blip r:embed="rId4"/>
                <a:stretch>
                  <a:fillRect l="-1664" t="-7042" b="-281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b="1" dirty="0" err="1">
                <a:solidFill>
                  <a:srgbClr val="00B050"/>
                </a:solidFill>
              </a:rPr>
              <a:t>E</a:t>
            </a:r>
            <a:r>
              <a:rPr lang="en-US" altLang="zh-CN" sz="1000" b="1" dirty="0" err="1">
                <a:solidFill>
                  <a:srgbClr val="00B050"/>
                </a:solidFill>
              </a:rPr>
              <a:t>training</a:t>
            </a:r>
            <a:r>
              <a:rPr lang="en-US" altLang="zh-CN" sz="1400" b="1" dirty="0">
                <a:solidFill>
                  <a:srgbClr val="00B050"/>
                </a:solidFill>
              </a:rPr>
              <a:t> = 0</a:t>
            </a:r>
            <a:endParaRPr lang="zh-CN" altLang="en-US" sz="1400" b="1" dirty="0">
              <a:solidFill>
                <a:srgbClr val="00B050"/>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b="1" dirty="0" err="1">
                <a:solidFill>
                  <a:srgbClr val="FF0000"/>
                </a:solidFill>
              </a:rPr>
              <a:t>E</a:t>
            </a:r>
            <a:r>
              <a:rPr lang="en-US" altLang="zh-CN" sz="1000" b="1" dirty="0" err="1">
                <a:solidFill>
                  <a:srgbClr val="FF0000"/>
                </a:solidFill>
              </a:rPr>
              <a:t>test</a:t>
            </a:r>
            <a:r>
              <a:rPr lang="en-US" altLang="zh-CN" sz="1400" b="1" dirty="0">
                <a:solidFill>
                  <a:srgbClr val="FF0000"/>
                </a:solidFill>
              </a:rPr>
              <a:t> = 36.245</a:t>
            </a:r>
            <a:endParaRPr lang="zh-CN" altLang="en-US" sz="1400" b="1" dirty="0">
              <a:solidFill>
                <a:srgbClr val="FF0000"/>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3316745188"/>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9582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三个模型的比较</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242729836"/>
              </p:ext>
            </p:extLst>
          </p:nvPr>
        </p:nvGraphicFramePr>
        <p:xfrm>
          <a:off x="628650" y="1825625"/>
          <a:ext cx="7112577"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p:cNvSpPr txBox="1"/>
          <p:nvPr/>
        </p:nvSpPr>
        <p:spPr>
          <a:xfrm>
            <a:off x="7029449" y="2473037"/>
            <a:ext cx="1423555" cy="369332"/>
          </a:xfrm>
          <a:prstGeom prst="rect">
            <a:avLst/>
          </a:prstGeom>
          <a:noFill/>
        </p:spPr>
        <p:txBody>
          <a:bodyPr wrap="square" rtlCol="0">
            <a:spAutoFit/>
          </a:bodyPr>
          <a:lstStyle/>
          <a:p>
            <a:pPr algn="ctr"/>
            <a:r>
              <a:rPr lang="zh-CN" altLang="en-US" dirty="0">
                <a:solidFill>
                  <a:srgbClr val="FF0000"/>
                </a:solidFill>
              </a:rPr>
              <a:t>正确的模型</a:t>
            </a:r>
          </a:p>
        </p:txBody>
      </p:sp>
      <p:sp>
        <p:nvSpPr>
          <p:cNvPr id="6" name="文本框 5"/>
          <p:cNvSpPr txBox="1"/>
          <p:nvPr/>
        </p:nvSpPr>
        <p:spPr>
          <a:xfrm>
            <a:off x="5226626" y="2288371"/>
            <a:ext cx="1091046" cy="369332"/>
          </a:xfrm>
          <a:prstGeom prst="rect">
            <a:avLst/>
          </a:prstGeom>
          <a:noFill/>
        </p:spPr>
        <p:txBody>
          <a:bodyPr wrap="square" rtlCol="0">
            <a:spAutoFit/>
          </a:bodyPr>
          <a:lstStyle/>
          <a:p>
            <a:pPr algn="ctr"/>
            <a:r>
              <a:rPr lang="zh-CN" altLang="en-US" dirty="0">
                <a:solidFill>
                  <a:srgbClr val="0070C0"/>
                </a:solidFill>
              </a:rPr>
              <a:t>过拟合</a:t>
            </a:r>
          </a:p>
        </p:txBody>
      </p:sp>
      <p:sp>
        <p:nvSpPr>
          <p:cNvPr id="7" name="文本框 6"/>
          <p:cNvSpPr txBox="1"/>
          <p:nvPr/>
        </p:nvSpPr>
        <p:spPr>
          <a:xfrm>
            <a:off x="7029449" y="3002180"/>
            <a:ext cx="1049482" cy="369332"/>
          </a:xfrm>
          <a:prstGeom prst="rect">
            <a:avLst/>
          </a:prstGeom>
          <a:noFill/>
        </p:spPr>
        <p:txBody>
          <a:bodyPr wrap="square" rtlCol="0">
            <a:spAutoFit/>
          </a:bodyPr>
          <a:lstStyle/>
          <a:p>
            <a:pPr algn="ctr"/>
            <a:r>
              <a:rPr lang="zh-CN" altLang="en-US" dirty="0">
                <a:solidFill>
                  <a:srgbClr val="00B050"/>
                </a:solidFill>
              </a:rPr>
              <a:t>欠拟合</a:t>
            </a:r>
          </a:p>
        </p:txBody>
      </p:sp>
    </p:spTree>
    <p:extLst>
      <p:ext uri="{BB962C8B-B14F-4D97-AF65-F5344CB8AC3E}">
        <p14:creationId xmlns:p14="http://schemas.microsoft.com/office/powerpoint/2010/main" val="309975424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383</TotalTime>
  <Words>866</Words>
  <Application>Microsoft Office PowerPoint</Application>
  <PresentationFormat>全屏显示(4:3)</PresentationFormat>
  <Paragraphs>286</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楷体</vt:lpstr>
      <vt:lpstr>宋体</vt:lpstr>
      <vt:lpstr>Arial</vt:lpstr>
      <vt:lpstr>Calibri</vt:lpstr>
      <vt:lpstr>Calibri Light</vt:lpstr>
      <vt:lpstr>Cambria Math</vt:lpstr>
      <vt:lpstr>Office 主题</vt:lpstr>
      <vt:lpstr>欠拟合与过拟合</vt:lpstr>
      <vt:lpstr>训练误差与泛化误差</vt:lpstr>
      <vt:lpstr>欠拟合与过拟合</vt:lpstr>
      <vt:lpstr>一个直观类比</vt:lpstr>
      <vt:lpstr>另一个例子</vt:lpstr>
      <vt:lpstr>二次多项式模型</vt:lpstr>
      <vt:lpstr>线性模型</vt:lpstr>
      <vt:lpstr>六次多项式模型</vt:lpstr>
      <vt:lpstr>三个模型的比较</vt:lpstr>
      <vt:lpstr>三个模型的比较</vt:lpstr>
      <vt:lpstr>应对措施</vt:lpstr>
      <vt:lpstr>为什么深度学习会在近几年火起来？</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欠拟合与过拟合</dc:title>
  <dc:creator>MgcosA</dc:creator>
  <cp:lastModifiedBy>Long MgcosA</cp:lastModifiedBy>
  <cp:revision>55</cp:revision>
  <dcterms:created xsi:type="dcterms:W3CDTF">2018-09-04T08:09:59Z</dcterms:created>
  <dcterms:modified xsi:type="dcterms:W3CDTF">2018-09-06T05:10:02Z</dcterms:modified>
</cp:coreProperties>
</file>