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75" r:id="rId5"/>
    <p:sldId id="274" r:id="rId6"/>
    <p:sldId id="269" r:id="rId7"/>
    <p:sldId id="270" r:id="rId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94660"/>
  </p:normalViewPr>
  <p:slideViewPr>
    <p:cSldViewPr snapToGrid="0">
      <p:cViewPr varScale="1">
        <p:scale>
          <a:sx n="84" d="100"/>
          <a:sy n="84" d="100"/>
        </p:scale>
        <p:origin x="66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FAD0A-D6C3-4476-9F40-35905D36A8BD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E708-1BAF-4663-92CF-947C3EBEFA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8308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FAD0A-D6C3-4476-9F40-35905D36A8BD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E708-1BAF-4663-92CF-947C3EBEFA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20550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FAD0A-D6C3-4476-9F40-35905D36A8BD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E708-1BAF-4663-92CF-947C3EBEFA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82059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FAD0A-D6C3-4476-9F40-35905D36A8BD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E708-1BAF-4663-92CF-947C3EBEFA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89737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FAD0A-D6C3-4476-9F40-35905D36A8BD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E708-1BAF-4663-92CF-947C3EBEFA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2805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FAD0A-D6C3-4476-9F40-35905D36A8BD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E708-1BAF-4663-92CF-947C3EBEFA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746754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FAD0A-D6C3-4476-9F40-35905D36A8BD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E708-1BAF-4663-92CF-947C3EBEFA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81225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FAD0A-D6C3-4476-9F40-35905D36A8BD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E708-1BAF-4663-92CF-947C3EBEFA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060225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FAD0A-D6C3-4476-9F40-35905D36A8BD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E708-1BAF-4663-92CF-947C3EBEFA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12969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FAD0A-D6C3-4476-9F40-35905D36A8BD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E708-1BAF-4663-92CF-947C3EBEFA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2156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FAD0A-D6C3-4476-9F40-35905D36A8BD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21E708-1BAF-4663-92CF-947C3EBEFA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1126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FAD0A-D6C3-4476-9F40-35905D36A8BD}" type="datetimeFigureOut">
              <a:rPr lang="zh-CN" altLang="en-US" smtClean="0"/>
              <a:t>2018/12/28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21E708-1BAF-4663-92CF-947C3EBEFAA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9719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271" y="1531872"/>
            <a:ext cx="9413747" cy="4938304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534922" y="475488"/>
            <a:ext cx="991209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 dirty="0" smtClean="0"/>
              <a:t>一、</a:t>
            </a:r>
            <a:r>
              <a:rPr lang="zh-CN" altLang="en-US" sz="2000" dirty="0"/>
              <a:t>像素</a:t>
            </a:r>
            <a:r>
              <a:rPr lang="zh-CN" altLang="en-US" sz="2000" dirty="0" smtClean="0"/>
              <a:t>面阵的数字信号读出</a:t>
            </a:r>
            <a:endParaRPr lang="en-US" altLang="zh-CN" sz="2000" dirty="0" smtClean="0"/>
          </a:p>
          <a:p>
            <a:r>
              <a:rPr lang="en-US" altLang="zh-CN" sz="2000" dirty="0"/>
              <a:t> </a:t>
            </a:r>
            <a:r>
              <a:rPr lang="en-US" altLang="zh-CN" sz="2000" dirty="0" smtClean="0"/>
              <a:t>       - </a:t>
            </a:r>
            <a:r>
              <a:rPr lang="zh-CN" altLang="en-US" sz="2000" dirty="0" smtClean="0"/>
              <a:t>确定时序关系</a:t>
            </a:r>
            <a:endParaRPr lang="en-US" altLang="zh-CN" sz="2000" dirty="0" smtClean="0"/>
          </a:p>
          <a:p>
            <a:r>
              <a:rPr lang="en-US" altLang="zh-CN" sz="2000" dirty="0"/>
              <a:t> </a:t>
            </a:r>
            <a:r>
              <a:rPr lang="en-US" altLang="zh-CN" sz="2000" dirty="0" smtClean="0"/>
              <a:t>       - </a:t>
            </a:r>
            <a:r>
              <a:rPr lang="zh-CN" altLang="en-US" sz="2000" dirty="0" smtClean="0"/>
              <a:t>像素内数字信号开关管的选择</a:t>
            </a:r>
            <a:endParaRPr lang="en-US" altLang="zh-CN" sz="2000" dirty="0" smtClean="0"/>
          </a:p>
          <a:p>
            <a:r>
              <a:rPr lang="en-US" altLang="zh-CN" sz="2000" dirty="0"/>
              <a:t> </a:t>
            </a:r>
            <a:r>
              <a:rPr lang="en-US" altLang="zh-CN" sz="2000" dirty="0" smtClean="0"/>
              <a:t>       - </a:t>
            </a:r>
            <a:r>
              <a:rPr lang="zh-CN" altLang="en-US" sz="2000" dirty="0" smtClean="0"/>
              <a:t>像素数字读出驱动管的尺寸选择</a:t>
            </a:r>
            <a:endParaRPr lang="en-US" altLang="zh-CN" sz="2000" dirty="0" smtClean="0"/>
          </a:p>
        </p:txBody>
      </p:sp>
      <p:sp>
        <p:nvSpPr>
          <p:cNvPr id="4" name="文本框 3"/>
          <p:cNvSpPr txBox="1"/>
          <p:nvPr/>
        </p:nvSpPr>
        <p:spPr>
          <a:xfrm>
            <a:off x="3744466" y="4873752"/>
            <a:ext cx="6702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b="1" dirty="0" smtClean="0"/>
              <a:t>像素内信号读出到列级底部第一级缓存的</a:t>
            </a:r>
            <a:r>
              <a:rPr lang="zh-CN" altLang="en-US" sz="2400" b="1" dirty="0"/>
              <a:t>仿真</a:t>
            </a:r>
            <a:endParaRPr lang="en-US" altLang="zh-CN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846982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8488" y="237744"/>
            <a:ext cx="8423558" cy="4382989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1857199" y="4620733"/>
            <a:ext cx="794613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像素</a:t>
            </a:r>
            <a:r>
              <a:rPr lang="zh-CN" altLang="en-US" dirty="0" smtClean="0"/>
              <a:t>面阵工作时序</a:t>
            </a:r>
            <a:r>
              <a:rPr lang="zh-CN" altLang="en-US" dirty="0"/>
              <a:t>关系</a:t>
            </a:r>
            <a:r>
              <a:rPr lang="zh-CN" altLang="en-US" dirty="0" smtClean="0"/>
              <a:t>：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1. </a:t>
            </a:r>
            <a:r>
              <a:rPr lang="zh-CN" altLang="en-US" dirty="0" smtClean="0"/>
              <a:t>列地址编码在</a:t>
            </a:r>
            <a:r>
              <a:rPr lang="en-US" altLang="zh-CN" dirty="0" smtClean="0"/>
              <a:t>200ns</a:t>
            </a:r>
            <a:r>
              <a:rPr lang="zh-CN" altLang="en-US" dirty="0" smtClean="0"/>
              <a:t>每行的读出时间里至少产生</a:t>
            </a:r>
            <a:r>
              <a:rPr lang="en-US" altLang="zh-CN" dirty="0" smtClean="0"/>
              <a:t>150ns</a:t>
            </a:r>
            <a:r>
              <a:rPr lang="zh-CN" altLang="en-US" dirty="0" smtClean="0"/>
              <a:t>的</a:t>
            </a:r>
            <a:r>
              <a:rPr lang="en-US" altLang="zh-CN" dirty="0" smtClean="0"/>
              <a:t>enable</a:t>
            </a:r>
            <a:r>
              <a:rPr lang="zh-CN" altLang="en-US" dirty="0" smtClean="0"/>
              <a:t>信号，这个值</a:t>
            </a:r>
            <a:r>
              <a:rPr lang="zh-CN" altLang="en-US" dirty="0"/>
              <a:t>就是</a:t>
            </a:r>
            <a:r>
              <a:rPr lang="en-US" altLang="zh-CN" dirty="0" smtClean="0"/>
              <a:t>RD_EN+RST_PIX</a:t>
            </a:r>
            <a:r>
              <a:rPr lang="zh-CN" altLang="en-US" dirty="0" smtClean="0"/>
              <a:t>的有效时间总和的上限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2. </a:t>
            </a:r>
            <a:r>
              <a:rPr lang="zh-CN" altLang="en-US" dirty="0" smtClean="0"/>
              <a:t>外部输入的</a:t>
            </a:r>
            <a:r>
              <a:rPr lang="en-US" altLang="zh-CN" dirty="0" smtClean="0"/>
              <a:t>RD_EN125n</a:t>
            </a:r>
            <a:r>
              <a:rPr lang="zh-CN" altLang="en-US" dirty="0" smtClean="0"/>
              <a:t>有效，</a:t>
            </a:r>
            <a:r>
              <a:rPr lang="en-US" altLang="zh-CN" dirty="0" smtClean="0"/>
              <a:t>RST_PIX</a:t>
            </a:r>
            <a:r>
              <a:rPr lang="zh-CN" altLang="en-US" dirty="0" smtClean="0"/>
              <a:t>在</a:t>
            </a:r>
            <a:r>
              <a:rPr lang="en-US" altLang="zh-CN" dirty="0" smtClean="0"/>
              <a:t>RD_EN</a:t>
            </a:r>
            <a:r>
              <a:rPr lang="zh-CN" altLang="en-US" dirty="0" smtClean="0"/>
              <a:t>关闭后导通，</a:t>
            </a:r>
            <a:r>
              <a:rPr lang="en-US" altLang="zh-CN" dirty="0" smtClean="0"/>
              <a:t>25nS</a:t>
            </a:r>
            <a:r>
              <a:rPr lang="zh-CN" altLang="en-US" dirty="0" smtClean="0"/>
              <a:t>有效；</a:t>
            </a:r>
            <a:endParaRPr lang="en-US" altLang="zh-CN" dirty="0" smtClean="0"/>
          </a:p>
          <a:p>
            <a:r>
              <a:rPr lang="en-US" altLang="zh-CN" dirty="0"/>
              <a:t> </a:t>
            </a:r>
            <a:r>
              <a:rPr lang="en-US" altLang="zh-CN" dirty="0" smtClean="0"/>
              <a:t>   3.</a:t>
            </a:r>
            <a:r>
              <a:rPr lang="zh-CN" altLang="en-US" dirty="0" smtClean="0"/>
              <a:t>列级缓存的</a:t>
            </a:r>
            <a:r>
              <a:rPr lang="en-US" altLang="zh-CN" dirty="0" smtClean="0"/>
              <a:t>CACHE_CLK</a:t>
            </a:r>
            <a:r>
              <a:rPr lang="zh-CN" altLang="en-US" dirty="0" smtClean="0"/>
              <a:t>的上升沿采样时间至少比</a:t>
            </a:r>
            <a:r>
              <a:rPr lang="en-US" altLang="zh-CN" dirty="0" smtClean="0"/>
              <a:t>RD_EN</a:t>
            </a:r>
            <a:r>
              <a:rPr lang="zh-CN" altLang="en-US" dirty="0" smtClean="0"/>
              <a:t>的上升沿延迟</a:t>
            </a:r>
            <a:r>
              <a:rPr lang="en-US" altLang="zh-CN" dirty="0" smtClean="0"/>
              <a:t>100ns</a:t>
            </a:r>
            <a:r>
              <a:rPr lang="zh-CN" altLang="en-US" dirty="0" smtClean="0"/>
              <a:t>，最多延迟不超过</a:t>
            </a:r>
            <a:r>
              <a:rPr lang="en-US" altLang="zh-CN" dirty="0" smtClean="0"/>
              <a:t>RD_EN</a:t>
            </a:r>
            <a:r>
              <a:rPr lang="zh-CN" altLang="en-US" dirty="0" smtClean="0"/>
              <a:t>的下降沿，周期</a:t>
            </a:r>
            <a:r>
              <a:rPr lang="en-US" altLang="zh-CN" dirty="0" smtClean="0"/>
              <a:t>200ns</a:t>
            </a:r>
          </a:p>
        </p:txBody>
      </p:sp>
    </p:spTree>
    <p:extLst>
      <p:ext uri="{BB962C8B-B14F-4D97-AF65-F5344CB8AC3E}">
        <p14:creationId xmlns:p14="http://schemas.microsoft.com/office/powerpoint/2010/main" val="1032962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30124" y="481498"/>
            <a:ext cx="98759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添加了其它</a:t>
            </a:r>
            <a:r>
              <a:rPr lang="en-US" altLang="zh-CN" dirty="0" smtClean="0"/>
              <a:t>511</a:t>
            </a:r>
            <a:r>
              <a:rPr lang="zh-CN" altLang="en-US" dirty="0" smtClean="0"/>
              <a:t>行的开关管进入列总线</a:t>
            </a:r>
            <a:endParaRPr lang="zh-CN" altLang="en-US" dirty="0">
              <a:solidFill>
                <a:srgbClr val="FF0000"/>
              </a:solidFill>
            </a:endParaRPr>
          </a:p>
        </p:txBody>
      </p:sp>
      <p:grpSp>
        <p:nvGrpSpPr>
          <p:cNvPr id="35" name="组合 34"/>
          <p:cNvGrpSpPr/>
          <p:nvPr/>
        </p:nvGrpSpPr>
        <p:grpSpPr>
          <a:xfrm>
            <a:off x="401368" y="1085553"/>
            <a:ext cx="10499247" cy="5463023"/>
            <a:chOff x="401368" y="1085553"/>
            <a:chExt cx="10499247" cy="5463023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1368" y="1085553"/>
              <a:ext cx="10499247" cy="5463023"/>
            </a:xfrm>
            <a:prstGeom prst="rect">
              <a:avLst/>
            </a:prstGeom>
          </p:spPr>
        </p:pic>
        <p:grpSp>
          <p:nvGrpSpPr>
            <p:cNvPr id="9" name="组合 8"/>
            <p:cNvGrpSpPr/>
            <p:nvPr/>
          </p:nvGrpSpPr>
          <p:grpSpPr>
            <a:xfrm>
              <a:off x="4393280" y="2810274"/>
              <a:ext cx="4397358" cy="552432"/>
              <a:chOff x="2546192" y="1929384"/>
              <a:chExt cx="4397358" cy="552432"/>
            </a:xfrm>
          </p:grpSpPr>
          <p:sp>
            <p:nvSpPr>
              <p:cNvPr id="4" name="矩形 3"/>
              <p:cNvSpPr/>
              <p:nvPr/>
            </p:nvSpPr>
            <p:spPr>
              <a:xfrm>
                <a:off x="2546192" y="2220206"/>
                <a:ext cx="4397358" cy="26161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CN" altLang="en-US" sz="1100" dirty="0">
                    <a:solidFill>
                      <a:schemeClr val="accent1">
                        <a:lumMod val="75000"/>
                      </a:schemeClr>
                    </a:solidFill>
                  </a:rPr>
                  <a:t>最</a:t>
                </a:r>
                <a:r>
                  <a:rPr lang="zh-CN" altLang="en-US" sz="11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差情况：单最小尺寸</a:t>
                </a:r>
                <a:r>
                  <a:rPr lang="en-US" altLang="zh-CN" sz="11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NMOS</a:t>
                </a:r>
                <a:r>
                  <a:rPr lang="zh-CN" altLang="en-US" sz="11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开关，</a:t>
                </a:r>
                <a:r>
                  <a:rPr lang="en-US" altLang="zh-CN" sz="11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STATE_OUT</a:t>
                </a:r>
                <a:r>
                  <a:rPr lang="zh-CN" altLang="en-US" sz="11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输出</a:t>
                </a:r>
                <a:r>
                  <a:rPr lang="en-US" altLang="zh-CN" sz="11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P</a:t>
                </a:r>
                <a:r>
                  <a:rPr lang="zh-CN" altLang="en-US" sz="11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管尺寸</a:t>
                </a:r>
                <a:r>
                  <a:rPr lang="en-US" altLang="zh-CN" sz="1100" dirty="0" smtClean="0">
                    <a:solidFill>
                      <a:schemeClr val="accent1">
                        <a:lumMod val="75000"/>
                      </a:schemeClr>
                    </a:solidFill>
                  </a:rPr>
                  <a:t>0.36/0.18</a:t>
                </a:r>
                <a:endParaRPr lang="zh-CN" altLang="en-US" sz="1100" dirty="0">
                  <a:solidFill>
                    <a:schemeClr val="accent1">
                      <a:lumMod val="75000"/>
                    </a:schemeClr>
                  </a:solidFill>
                </a:endParaRPr>
              </a:p>
            </p:txBody>
          </p:sp>
          <p:cxnSp>
            <p:nvCxnSpPr>
              <p:cNvPr id="6" name="直接箭头连接符 5"/>
              <p:cNvCxnSpPr/>
              <p:nvPr/>
            </p:nvCxnSpPr>
            <p:spPr>
              <a:xfrm flipH="1" flipV="1">
                <a:off x="3694176" y="1929384"/>
                <a:ext cx="219456" cy="290822"/>
              </a:xfrm>
              <a:prstGeom prst="straightConnector1">
                <a:avLst/>
              </a:prstGeom>
              <a:ln>
                <a:solidFill>
                  <a:srgbClr val="00B05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矩形 10"/>
            <p:cNvSpPr/>
            <p:nvPr/>
          </p:nvSpPr>
          <p:spPr>
            <a:xfrm>
              <a:off x="2692797" y="1763386"/>
              <a:ext cx="4144083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100" dirty="0" smtClean="0">
                  <a:solidFill>
                    <a:srgbClr val="FF0000"/>
                  </a:solidFill>
                </a:rPr>
                <a:t>最优情况：</a:t>
              </a:r>
              <a:r>
                <a:rPr lang="en-US" altLang="zh-CN" sz="1100" dirty="0" smtClean="0">
                  <a:solidFill>
                    <a:srgbClr val="FF0000"/>
                  </a:solidFill>
                </a:rPr>
                <a:t>PMOS</a:t>
              </a:r>
              <a:r>
                <a:rPr lang="zh-CN" altLang="en-US" sz="1100" dirty="0" smtClean="0">
                  <a:solidFill>
                    <a:srgbClr val="FF0000"/>
                  </a:solidFill>
                </a:rPr>
                <a:t>和</a:t>
              </a:r>
              <a:r>
                <a:rPr lang="en-US" altLang="zh-CN" sz="1100" dirty="0" smtClean="0">
                  <a:solidFill>
                    <a:srgbClr val="FF0000"/>
                  </a:solidFill>
                </a:rPr>
                <a:t>NMOS</a:t>
              </a:r>
              <a:r>
                <a:rPr lang="zh-CN" altLang="en-US" sz="1100" dirty="0" smtClean="0">
                  <a:solidFill>
                    <a:srgbClr val="FF0000"/>
                  </a:solidFill>
                </a:rPr>
                <a:t>对开关，</a:t>
              </a:r>
              <a:r>
                <a:rPr lang="en-US" altLang="zh-CN" sz="1100" dirty="0" smtClean="0">
                  <a:solidFill>
                    <a:srgbClr val="FF0000"/>
                  </a:solidFill>
                </a:rPr>
                <a:t>STATE_OUT</a:t>
              </a:r>
              <a:r>
                <a:rPr lang="zh-CN" altLang="en-US" sz="1100" dirty="0" smtClean="0">
                  <a:solidFill>
                    <a:srgbClr val="FF0000"/>
                  </a:solidFill>
                </a:rPr>
                <a:t>输出</a:t>
              </a:r>
              <a:r>
                <a:rPr lang="en-US" altLang="zh-CN" sz="1100" dirty="0" smtClean="0">
                  <a:solidFill>
                    <a:srgbClr val="FF0000"/>
                  </a:solidFill>
                </a:rPr>
                <a:t>P</a:t>
              </a:r>
              <a:r>
                <a:rPr lang="zh-CN" altLang="en-US" sz="1100" dirty="0" smtClean="0">
                  <a:solidFill>
                    <a:srgbClr val="FF0000"/>
                  </a:solidFill>
                </a:rPr>
                <a:t>管尺寸</a:t>
              </a:r>
              <a:r>
                <a:rPr lang="en-US" altLang="zh-CN" sz="1100" dirty="0" smtClean="0">
                  <a:solidFill>
                    <a:srgbClr val="FF0000"/>
                  </a:solidFill>
                </a:rPr>
                <a:t>1/0.18</a:t>
              </a:r>
              <a:endParaRPr lang="zh-CN" altLang="en-US" sz="1100" dirty="0">
                <a:solidFill>
                  <a:srgbClr val="FF0000"/>
                </a:solidFill>
              </a:endParaRPr>
            </a:p>
          </p:txBody>
        </p:sp>
        <p:cxnSp>
          <p:nvCxnSpPr>
            <p:cNvPr id="12" name="直接箭头连接符 11"/>
            <p:cNvCxnSpPr/>
            <p:nvPr/>
          </p:nvCxnSpPr>
          <p:spPr>
            <a:xfrm>
              <a:off x="4283552" y="2631436"/>
              <a:ext cx="343312" cy="100854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接箭头连接符 15"/>
            <p:cNvCxnSpPr/>
            <p:nvPr/>
          </p:nvCxnSpPr>
          <p:spPr>
            <a:xfrm flipH="1" flipV="1">
              <a:off x="4967272" y="2660904"/>
              <a:ext cx="61928" cy="83123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接箭头连接符 18"/>
            <p:cNvCxnSpPr/>
            <p:nvPr/>
          </p:nvCxnSpPr>
          <p:spPr>
            <a:xfrm flipH="1" flipV="1">
              <a:off x="4905344" y="3032767"/>
              <a:ext cx="123856" cy="398267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矩形 25"/>
            <p:cNvSpPr/>
            <p:nvPr/>
          </p:nvSpPr>
          <p:spPr>
            <a:xfrm>
              <a:off x="4764839" y="3391918"/>
              <a:ext cx="466794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sz="1100" dirty="0" smtClean="0"/>
                <a:t>单行</a:t>
              </a:r>
              <a:endParaRPr lang="zh-CN" altLang="en-US" sz="1100" dirty="0"/>
            </a:p>
          </p:txBody>
        </p:sp>
        <p:sp>
          <p:nvSpPr>
            <p:cNvPr id="27" name="矩形 26"/>
            <p:cNvSpPr/>
            <p:nvPr/>
          </p:nvSpPr>
          <p:spPr>
            <a:xfrm>
              <a:off x="3913072" y="2402351"/>
              <a:ext cx="542136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sz="1100" dirty="0" smtClean="0"/>
                <a:t>512</a:t>
              </a:r>
              <a:r>
                <a:rPr lang="zh-CN" altLang="en-US" sz="1100" dirty="0" smtClean="0"/>
                <a:t>行</a:t>
              </a:r>
              <a:endParaRPr lang="zh-CN" altLang="en-US" sz="1100" dirty="0"/>
            </a:p>
          </p:txBody>
        </p:sp>
        <p:cxnSp>
          <p:nvCxnSpPr>
            <p:cNvPr id="30" name="直接箭头连接符 29"/>
            <p:cNvCxnSpPr/>
            <p:nvPr/>
          </p:nvCxnSpPr>
          <p:spPr>
            <a:xfrm>
              <a:off x="4283552" y="2632723"/>
              <a:ext cx="465712" cy="33429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直接箭头连接符 32"/>
            <p:cNvCxnSpPr/>
            <p:nvPr/>
          </p:nvCxnSpPr>
          <p:spPr>
            <a:xfrm>
              <a:off x="5186728" y="2093325"/>
              <a:ext cx="199088" cy="276757"/>
            </a:xfrm>
            <a:prstGeom prst="straightConnector1">
              <a:avLst/>
            </a:prstGeom>
            <a:ln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5" name="直接连接符 4"/>
          <p:cNvCxnSpPr/>
          <p:nvPr/>
        </p:nvCxnSpPr>
        <p:spPr>
          <a:xfrm>
            <a:off x="3831336" y="1435608"/>
            <a:ext cx="0" cy="4818888"/>
          </a:xfrm>
          <a:prstGeom prst="line">
            <a:avLst/>
          </a:prstGeom>
          <a:ln w="1905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7231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238857" y="381381"/>
            <a:ext cx="11714286" cy="6095238"/>
            <a:chOff x="238857" y="381381"/>
            <a:chExt cx="11714286" cy="6095238"/>
          </a:xfrm>
        </p:grpSpPr>
        <p:pic>
          <p:nvPicPr>
            <p:cNvPr id="2" name="图片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8857" y="381381"/>
              <a:ext cx="11714286" cy="6095238"/>
            </a:xfrm>
            <a:prstGeom prst="rect">
              <a:avLst/>
            </a:prstGeom>
          </p:spPr>
        </p:pic>
        <p:grpSp>
          <p:nvGrpSpPr>
            <p:cNvPr id="6" name="组合 5"/>
            <p:cNvGrpSpPr/>
            <p:nvPr/>
          </p:nvGrpSpPr>
          <p:grpSpPr>
            <a:xfrm>
              <a:off x="3268569" y="3429000"/>
              <a:ext cx="6707535" cy="1451313"/>
              <a:chOff x="3268569" y="3429000"/>
              <a:chExt cx="6707535" cy="1451313"/>
            </a:xfrm>
          </p:grpSpPr>
          <p:sp>
            <p:nvSpPr>
              <p:cNvPr id="3" name="文本框 2"/>
              <p:cNvSpPr txBox="1"/>
              <p:nvPr/>
            </p:nvSpPr>
            <p:spPr>
              <a:xfrm>
                <a:off x="8266176" y="3429000"/>
                <a:ext cx="170992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dirty="0" smtClean="0"/>
                  <a:t>列级锁存器采样时刻</a:t>
                </a:r>
                <a:endParaRPr lang="zh-CN" altLang="en-US" dirty="0"/>
              </a:p>
            </p:txBody>
          </p:sp>
          <p:sp>
            <p:nvSpPr>
              <p:cNvPr id="4" name="文本框 3"/>
              <p:cNvSpPr txBox="1"/>
              <p:nvPr/>
            </p:nvSpPr>
            <p:spPr>
              <a:xfrm>
                <a:off x="3268569" y="4233982"/>
                <a:ext cx="170992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STATE_OUT</a:t>
                </a:r>
                <a:r>
                  <a:rPr lang="zh-CN" altLang="en-US" dirty="0" smtClean="0"/>
                  <a:t>输出端</a:t>
                </a:r>
                <a:r>
                  <a:rPr lang="en-US" altLang="zh-CN" dirty="0" smtClean="0"/>
                  <a:t>N</a:t>
                </a:r>
                <a:r>
                  <a:rPr lang="zh-CN" altLang="en-US" dirty="0" smtClean="0"/>
                  <a:t>管</a:t>
                </a:r>
                <a:r>
                  <a:rPr lang="en-US" altLang="zh-CN" dirty="0" smtClean="0"/>
                  <a:t>1/0.18</a:t>
                </a:r>
                <a:endParaRPr lang="zh-CN" altLang="en-US" dirty="0"/>
              </a:p>
            </p:txBody>
          </p:sp>
          <p:sp>
            <p:nvSpPr>
              <p:cNvPr id="5" name="文本框 4"/>
              <p:cNvSpPr txBox="1"/>
              <p:nvPr/>
            </p:nvSpPr>
            <p:spPr>
              <a:xfrm>
                <a:off x="5003994" y="3514499"/>
                <a:ext cx="170992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dirty="0" smtClean="0"/>
                  <a:t>STATE_OUT</a:t>
                </a:r>
                <a:r>
                  <a:rPr lang="zh-CN" altLang="en-US" dirty="0" smtClean="0"/>
                  <a:t>输出端</a:t>
                </a:r>
                <a:r>
                  <a:rPr lang="en-US" altLang="zh-CN" dirty="0" smtClean="0"/>
                  <a:t>N</a:t>
                </a:r>
                <a:r>
                  <a:rPr lang="zh-CN" altLang="en-US" dirty="0" smtClean="0"/>
                  <a:t>管</a:t>
                </a:r>
                <a:r>
                  <a:rPr lang="en-US" altLang="zh-CN" dirty="0" smtClean="0"/>
                  <a:t>0.24/0.18</a:t>
                </a:r>
                <a:endParaRPr lang="zh-CN" altLang="en-US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56215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077" y="1166614"/>
            <a:ext cx="10587779" cy="5509087"/>
          </a:xfrm>
          <a:prstGeom prst="rect">
            <a:avLst/>
          </a:prstGeom>
        </p:spPr>
      </p:pic>
      <p:sp>
        <p:nvSpPr>
          <p:cNvPr id="4" name="矩形 3"/>
          <p:cNvSpPr/>
          <p:nvPr/>
        </p:nvSpPr>
        <p:spPr>
          <a:xfrm>
            <a:off x="451104" y="127784"/>
            <a:ext cx="1034796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>
              <a:lnSpc>
                <a:spcPct val="200000"/>
              </a:lnSpc>
            </a:pPr>
            <a:r>
              <a:rPr lang="zh-CN" altLang="en-US" sz="1400" b="1" dirty="0" smtClean="0"/>
              <a:t>如果只用单个</a:t>
            </a:r>
            <a:r>
              <a:rPr lang="en-US" altLang="zh-CN" sz="1400" b="1" dirty="0" smtClean="0"/>
              <a:t>NMOS</a:t>
            </a:r>
            <a:r>
              <a:rPr lang="zh-CN" altLang="en-US" sz="1400" b="1" dirty="0" smtClean="0"/>
              <a:t>管坐开关管，输出高电平时，列级维持在</a:t>
            </a:r>
            <a:r>
              <a:rPr lang="en-US" altLang="zh-CN" sz="1400" b="1" dirty="0" smtClean="0"/>
              <a:t>1.2V</a:t>
            </a:r>
            <a:r>
              <a:rPr lang="zh-CN" altLang="en-US" sz="1400" b="1" dirty="0" smtClean="0"/>
              <a:t>左右，后续数字缓存会持续消耗</a:t>
            </a:r>
            <a:r>
              <a:rPr lang="en-US" altLang="zh-CN" sz="1400" b="1" dirty="0" smtClean="0"/>
              <a:t>3.1uA</a:t>
            </a:r>
            <a:r>
              <a:rPr lang="zh-CN" altLang="en-US" sz="1400" b="1" dirty="0" smtClean="0"/>
              <a:t>左右的电流</a:t>
            </a:r>
            <a:endParaRPr lang="zh-CN" altLang="en-US" sz="1400" b="1" dirty="0"/>
          </a:p>
        </p:txBody>
      </p:sp>
      <p:sp>
        <p:nvSpPr>
          <p:cNvPr id="5" name="矩形 4"/>
          <p:cNvSpPr/>
          <p:nvPr/>
        </p:nvSpPr>
        <p:spPr>
          <a:xfrm>
            <a:off x="5117007" y="5082278"/>
            <a:ext cx="4663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b="1" dirty="0" smtClean="0"/>
              <a:t>COL_OUT</a:t>
            </a:r>
            <a:r>
              <a:rPr lang="zh-CN" altLang="en-US" b="1" dirty="0" smtClean="0"/>
              <a:t>由</a:t>
            </a:r>
            <a:r>
              <a:rPr lang="en-US" altLang="zh-CN" b="1" dirty="0" smtClean="0"/>
              <a:t>0</a:t>
            </a:r>
            <a:r>
              <a:rPr lang="zh-CN" altLang="en-US" b="1" dirty="0" smtClean="0"/>
              <a:t>变为</a:t>
            </a:r>
            <a:r>
              <a:rPr lang="en-US" altLang="zh-CN" b="1" dirty="0" smtClean="0"/>
              <a:t>1.2V</a:t>
            </a:r>
            <a:r>
              <a:rPr lang="zh-CN" altLang="en-US" b="1" dirty="0" smtClean="0"/>
              <a:t>，列</a:t>
            </a:r>
            <a:r>
              <a:rPr lang="zh-CN" altLang="en-US" b="1" dirty="0" smtClean="0"/>
              <a:t>级消耗</a:t>
            </a:r>
            <a:r>
              <a:rPr lang="zh-CN" altLang="en-US" b="1" dirty="0" smtClean="0"/>
              <a:t>电流的变化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627149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507491" y="740284"/>
            <a:ext cx="9912096" cy="1936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2000" dirty="0" smtClean="0"/>
              <a:t>二、</a:t>
            </a:r>
            <a:r>
              <a:rPr lang="en-US" altLang="zh-CN" sz="2000" dirty="0" smtClean="0"/>
              <a:t>12</a:t>
            </a:r>
            <a:r>
              <a:rPr lang="zh-CN" altLang="en-US" sz="2000" dirty="0" smtClean="0"/>
              <a:t>月</a:t>
            </a:r>
            <a:r>
              <a:rPr lang="en-US" altLang="zh-CN" sz="2000" dirty="0" smtClean="0"/>
              <a:t>28</a:t>
            </a:r>
            <a:r>
              <a:rPr lang="zh-CN" altLang="en-US" sz="2000" dirty="0" smtClean="0"/>
              <a:t>日完成外围地址解码和寄存器的</a:t>
            </a:r>
            <a:r>
              <a:rPr lang="en-US" altLang="zh-CN" sz="2000" dirty="0" smtClean="0"/>
              <a:t>Layout</a:t>
            </a:r>
          </a:p>
          <a:p>
            <a:pPr lvl="1">
              <a:lnSpc>
                <a:spcPct val="200000"/>
              </a:lnSpc>
            </a:pPr>
            <a:r>
              <a:rPr lang="en-US" altLang="zh-CN" sz="1400" dirty="0"/>
              <a:t> </a:t>
            </a:r>
            <a:r>
              <a:rPr lang="en-US" altLang="zh-CN" sz="1400" dirty="0" smtClean="0"/>
              <a:t>     -  512</a:t>
            </a:r>
            <a:r>
              <a:rPr lang="zh-CN" altLang="en-US" sz="1400" dirty="0" smtClean="0"/>
              <a:t>行地址解码</a:t>
            </a:r>
            <a:r>
              <a:rPr lang="en-US" altLang="zh-CN" sz="1400" dirty="0" smtClean="0"/>
              <a:t>layout   </a:t>
            </a:r>
            <a:r>
              <a:rPr lang="zh-CN" altLang="en-US" sz="1400" b="1" dirty="0" smtClean="0">
                <a:solidFill>
                  <a:schemeClr val="accent1">
                    <a:lumMod val="75000"/>
                  </a:schemeClr>
                </a:solidFill>
              </a:rPr>
              <a:t>基本完成，通过</a:t>
            </a:r>
            <a:r>
              <a:rPr lang="en-US" altLang="zh-CN" sz="1400" b="1" dirty="0" smtClean="0">
                <a:solidFill>
                  <a:schemeClr val="accent1">
                    <a:lumMod val="75000"/>
                  </a:schemeClr>
                </a:solidFill>
              </a:rPr>
              <a:t>DRC</a:t>
            </a:r>
            <a:r>
              <a:rPr lang="zh-CN" altLang="en-US" sz="1400" b="1" dirty="0" smtClean="0">
                <a:solidFill>
                  <a:schemeClr val="accent1">
                    <a:lumMod val="75000"/>
                  </a:schemeClr>
                </a:solidFill>
              </a:rPr>
              <a:t>和</a:t>
            </a:r>
            <a:r>
              <a:rPr lang="en-US" altLang="zh-CN" sz="1400" b="1" dirty="0" smtClean="0">
                <a:solidFill>
                  <a:schemeClr val="accent1">
                    <a:lumMod val="75000"/>
                  </a:schemeClr>
                </a:solidFill>
              </a:rPr>
              <a:t>LVS</a:t>
            </a:r>
            <a:r>
              <a:rPr lang="zh-CN" altLang="en-US" sz="1400" b="1" dirty="0" smtClean="0">
                <a:solidFill>
                  <a:schemeClr val="accent1">
                    <a:lumMod val="75000"/>
                  </a:schemeClr>
                </a:solidFill>
              </a:rPr>
              <a:t>验证，等待像素完成后对接微调</a:t>
            </a:r>
            <a:r>
              <a:rPr lang="en-US" altLang="zh-CN" sz="1400" b="1" dirty="0" smtClean="0">
                <a:solidFill>
                  <a:schemeClr val="accent1">
                    <a:lumMod val="75000"/>
                  </a:schemeClr>
                </a:solidFill>
              </a:rPr>
              <a:t>      </a:t>
            </a:r>
          </a:p>
          <a:p>
            <a:pPr lvl="1">
              <a:lnSpc>
                <a:spcPct val="200000"/>
              </a:lnSpc>
            </a:pPr>
            <a:r>
              <a:rPr lang="en-US" altLang="zh-CN" sz="1400" dirty="0"/>
              <a:t> </a:t>
            </a:r>
            <a:r>
              <a:rPr lang="en-US" altLang="zh-CN" sz="1400" dirty="0" smtClean="0"/>
              <a:t>     -  256</a:t>
            </a:r>
            <a:r>
              <a:rPr lang="zh-CN" altLang="en-US" sz="1400" dirty="0" smtClean="0"/>
              <a:t>列地址解码</a:t>
            </a:r>
            <a:r>
              <a:rPr lang="en-US" altLang="zh-CN" sz="1400" dirty="0" smtClean="0"/>
              <a:t>layout    </a:t>
            </a:r>
            <a:r>
              <a:rPr lang="zh-CN" altLang="en-US" sz="1400" dirty="0" smtClean="0">
                <a:solidFill>
                  <a:schemeClr val="accent1">
                    <a:lumMod val="75000"/>
                  </a:schemeClr>
                </a:solidFill>
              </a:rPr>
              <a:t>完成基本</a:t>
            </a:r>
            <a:r>
              <a:rPr lang="en-US" altLang="zh-CN" sz="1400" dirty="0" smtClean="0">
                <a:solidFill>
                  <a:schemeClr val="accent1">
                    <a:lumMod val="75000"/>
                  </a:schemeClr>
                </a:solidFill>
              </a:rPr>
              <a:t>cell</a:t>
            </a:r>
            <a:r>
              <a:rPr lang="zh-CN" altLang="en-US" sz="1400" dirty="0" smtClean="0">
                <a:solidFill>
                  <a:schemeClr val="accent1">
                    <a:lumMod val="75000"/>
                  </a:schemeClr>
                </a:solidFill>
              </a:rPr>
              <a:t>，等待像素</a:t>
            </a:r>
            <a:r>
              <a:rPr lang="en-US" altLang="zh-CN" sz="1400" dirty="0" smtClean="0">
                <a:solidFill>
                  <a:schemeClr val="accent1">
                    <a:lumMod val="75000"/>
                  </a:schemeClr>
                </a:solidFill>
              </a:rPr>
              <a:t>layout</a:t>
            </a:r>
            <a:r>
              <a:rPr lang="zh-CN" altLang="en-US" sz="1400" dirty="0" smtClean="0">
                <a:solidFill>
                  <a:schemeClr val="accent1">
                    <a:lumMod val="75000"/>
                  </a:schemeClr>
                </a:solidFill>
              </a:rPr>
              <a:t>完成后进行后续工作</a:t>
            </a:r>
            <a:endParaRPr lang="en-US" altLang="zh-CN" sz="1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lnSpc>
                <a:spcPct val="200000"/>
              </a:lnSpc>
            </a:pPr>
            <a:r>
              <a:rPr lang="en-US" altLang="zh-CN" sz="1400" dirty="0"/>
              <a:t> </a:t>
            </a:r>
            <a:r>
              <a:rPr lang="en-US" altLang="zh-CN" sz="1400" dirty="0" smtClean="0"/>
              <a:t>     - </a:t>
            </a:r>
            <a:r>
              <a:rPr lang="zh-CN" altLang="en-US" sz="1400" dirty="0" smtClean="0"/>
              <a:t>像素面阵底部第一级缓存</a:t>
            </a:r>
            <a:r>
              <a:rPr lang="en-US" altLang="zh-CN" sz="1400" dirty="0" smtClean="0"/>
              <a:t>layout  </a:t>
            </a:r>
            <a:r>
              <a:rPr lang="zh-CN" altLang="en-US" sz="1400" dirty="0" smtClean="0">
                <a:solidFill>
                  <a:schemeClr val="accent1">
                    <a:lumMod val="75000"/>
                  </a:schemeClr>
                </a:solidFill>
              </a:rPr>
              <a:t>完成基本</a:t>
            </a:r>
            <a:r>
              <a:rPr lang="en-US" altLang="zh-CN" sz="1400" dirty="0" smtClean="0">
                <a:solidFill>
                  <a:schemeClr val="accent1">
                    <a:lumMod val="75000"/>
                  </a:schemeClr>
                </a:solidFill>
              </a:rPr>
              <a:t>cell</a:t>
            </a:r>
            <a:r>
              <a:rPr lang="zh-CN" altLang="en-US" sz="1400" dirty="0" smtClean="0">
                <a:solidFill>
                  <a:schemeClr val="accent1">
                    <a:lumMod val="75000"/>
                  </a:schemeClr>
                </a:solidFill>
              </a:rPr>
              <a:t>，等待像素</a:t>
            </a:r>
            <a:r>
              <a:rPr lang="en-US" altLang="zh-CN" sz="1400" dirty="0" smtClean="0">
                <a:solidFill>
                  <a:schemeClr val="accent1">
                    <a:lumMod val="75000"/>
                  </a:schemeClr>
                </a:solidFill>
              </a:rPr>
              <a:t>layout</a:t>
            </a:r>
            <a:r>
              <a:rPr lang="zh-CN" altLang="en-US" sz="1400" dirty="0" smtClean="0">
                <a:solidFill>
                  <a:schemeClr val="accent1">
                    <a:lumMod val="75000"/>
                  </a:schemeClr>
                </a:solidFill>
              </a:rPr>
              <a:t>进行后续工作</a:t>
            </a:r>
            <a:endParaRPr lang="zh-CN" altLang="en-US" sz="14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28805" y="3210742"/>
            <a:ext cx="2203704" cy="2496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 smtClean="0"/>
              <a:t>Pixel matrix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 rot="16200000">
            <a:off x="4099196" y="4274232"/>
            <a:ext cx="16898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512</a:t>
            </a:r>
            <a:r>
              <a:rPr lang="zh-CN" altLang="en-US" dirty="0"/>
              <a:t>行地址解码</a:t>
            </a:r>
          </a:p>
        </p:txBody>
      </p:sp>
      <p:sp>
        <p:nvSpPr>
          <p:cNvPr id="8" name="矩形 7"/>
          <p:cNvSpPr/>
          <p:nvPr/>
        </p:nvSpPr>
        <p:spPr>
          <a:xfrm>
            <a:off x="5061310" y="2858351"/>
            <a:ext cx="22711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256</a:t>
            </a:r>
            <a:r>
              <a:rPr lang="zh-CN" altLang="en-US" dirty="0"/>
              <a:t>列地址解码</a:t>
            </a:r>
            <a:r>
              <a:rPr lang="en-US" altLang="zh-CN" dirty="0"/>
              <a:t>layout</a:t>
            </a:r>
          </a:p>
        </p:txBody>
      </p:sp>
      <p:sp>
        <p:nvSpPr>
          <p:cNvPr id="9" name="矩形 8"/>
          <p:cNvSpPr/>
          <p:nvPr/>
        </p:nvSpPr>
        <p:spPr>
          <a:xfrm>
            <a:off x="4868745" y="5723994"/>
            <a:ext cx="27238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/>
              <a:t>像素面阵底部第一级缓存</a:t>
            </a:r>
          </a:p>
        </p:txBody>
      </p:sp>
      <p:grpSp>
        <p:nvGrpSpPr>
          <p:cNvPr id="18" name="组合 17"/>
          <p:cNvGrpSpPr/>
          <p:nvPr/>
        </p:nvGrpSpPr>
        <p:grpSpPr>
          <a:xfrm>
            <a:off x="3501587" y="2858350"/>
            <a:ext cx="901131" cy="2755909"/>
            <a:chOff x="7288182" y="2473104"/>
            <a:chExt cx="901131" cy="2755909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7855" t="155" r="42434" b="-155"/>
            <a:stretch/>
          </p:blipFill>
          <p:spPr>
            <a:xfrm>
              <a:off x="7288182" y="3028018"/>
              <a:ext cx="901131" cy="2200995"/>
            </a:xfrm>
            <a:prstGeom prst="rect">
              <a:avLst/>
            </a:prstGeom>
          </p:spPr>
        </p:pic>
        <p:sp>
          <p:nvSpPr>
            <p:cNvPr id="12" name="矩形 11"/>
            <p:cNvSpPr/>
            <p:nvPr/>
          </p:nvSpPr>
          <p:spPr>
            <a:xfrm>
              <a:off x="7338269" y="2492740"/>
              <a:ext cx="84189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 smtClean="0"/>
                <a:t>200um</a:t>
              </a:r>
              <a:endParaRPr lang="zh-CN" altLang="en-US" dirty="0"/>
            </a:p>
          </p:txBody>
        </p:sp>
        <p:cxnSp>
          <p:nvCxnSpPr>
            <p:cNvPr id="14" name="直接连接符 13"/>
            <p:cNvCxnSpPr/>
            <p:nvPr/>
          </p:nvCxnSpPr>
          <p:spPr>
            <a:xfrm>
              <a:off x="7288182" y="2473105"/>
              <a:ext cx="0" cy="5549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/>
          </p:nvCxnSpPr>
          <p:spPr>
            <a:xfrm>
              <a:off x="8189313" y="2473104"/>
              <a:ext cx="0" cy="55491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接箭头连接符 16"/>
            <p:cNvCxnSpPr/>
            <p:nvPr/>
          </p:nvCxnSpPr>
          <p:spPr>
            <a:xfrm>
              <a:off x="7317798" y="2825496"/>
              <a:ext cx="841897" cy="0"/>
            </a:xfrm>
            <a:prstGeom prst="straightConnector1">
              <a:avLst/>
            </a:prstGeom>
            <a:ln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728542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3431FF-0E35-45F1-90BC-7A3E83EAD0AA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4" name="文本框 3"/>
          <p:cNvSpPr txBox="1"/>
          <p:nvPr/>
        </p:nvSpPr>
        <p:spPr>
          <a:xfrm>
            <a:off x="3368470" y="4063734"/>
            <a:ext cx="788847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Tx/>
              <a:buChar char="-"/>
            </a:pPr>
            <a:r>
              <a:rPr lang="zh-CN" altLang="en-US" sz="1400" b="1" dirty="0"/>
              <a:t>对于第二种方案</a:t>
            </a:r>
            <a:r>
              <a:rPr lang="en-US" altLang="zh-CN" sz="1400" b="1" dirty="0"/>
              <a:t>:     </a:t>
            </a:r>
            <a:r>
              <a:rPr lang="zh-CN" altLang="en-US" sz="1100" b="1" dirty="0"/>
              <a:t>对于沿触发的</a:t>
            </a:r>
            <a:r>
              <a:rPr lang="en-US" altLang="zh-CN" sz="1100" b="1" dirty="0"/>
              <a:t>DFF</a:t>
            </a:r>
            <a:r>
              <a:rPr lang="zh-CN" altLang="en-US" sz="1100" b="1" dirty="0"/>
              <a:t>，</a:t>
            </a:r>
            <a:r>
              <a:rPr lang="en-US" altLang="zh-CN" sz="1100" b="1" dirty="0"/>
              <a:t>CLK</a:t>
            </a:r>
            <a:r>
              <a:rPr lang="zh-CN" altLang="en-US" sz="1100" b="1" dirty="0"/>
              <a:t>端只加一个与门，</a:t>
            </a:r>
            <a:r>
              <a:rPr lang="zh-CN" altLang="en-US" sz="1100" b="1" dirty="0">
                <a:solidFill>
                  <a:srgbClr val="FF0000"/>
                </a:solidFill>
              </a:rPr>
              <a:t>会在</a:t>
            </a:r>
            <a:r>
              <a:rPr lang="en-US" altLang="zh-CN" sz="1100" b="1" dirty="0">
                <a:solidFill>
                  <a:srgbClr val="FF0000"/>
                </a:solidFill>
              </a:rPr>
              <a:t>Enable</a:t>
            </a:r>
            <a:r>
              <a:rPr lang="zh-CN" altLang="en-US" sz="1100" b="1" dirty="0">
                <a:solidFill>
                  <a:srgbClr val="FF0000"/>
                </a:solidFill>
              </a:rPr>
              <a:t>由</a:t>
            </a:r>
            <a:r>
              <a:rPr lang="en-US" altLang="zh-CN" sz="1100" b="1" dirty="0">
                <a:solidFill>
                  <a:srgbClr val="FF0000"/>
                </a:solidFill>
              </a:rPr>
              <a:t>1</a:t>
            </a:r>
            <a:r>
              <a:rPr lang="zh-CN" altLang="en-US" sz="1100" b="1" dirty="0">
                <a:solidFill>
                  <a:srgbClr val="FF0000"/>
                </a:solidFill>
              </a:rPr>
              <a:t>变为</a:t>
            </a:r>
            <a:r>
              <a:rPr lang="en-US" altLang="zh-CN" sz="1100" b="1" dirty="0">
                <a:solidFill>
                  <a:srgbClr val="FF0000"/>
                </a:solidFill>
              </a:rPr>
              <a:t>0</a:t>
            </a:r>
            <a:r>
              <a:rPr lang="zh-CN" altLang="en-US" sz="1100" b="1" dirty="0">
                <a:solidFill>
                  <a:srgbClr val="FF0000"/>
                </a:solidFill>
              </a:rPr>
              <a:t>时，产生一个对应的触发沿</a:t>
            </a:r>
            <a:r>
              <a:rPr lang="zh-CN" altLang="en-US" sz="1100" b="1" dirty="0"/>
              <a:t>，输出会被置</a:t>
            </a:r>
            <a:r>
              <a:rPr lang="en-US" altLang="zh-CN" sz="1100" b="1" dirty="0"/>
              <a:t>1</a:t>
            </a:r>
            <a:r>
              <a:rPr lang="zh-CN" altLang="en-US" sz="1100" b="1" dirty="0"/>
              <a:t>，不是我们希望的结果。</a:t>
            </a:r>
            <a:endParaRPr lang="en-US" altLang="zh-CN" sz="1100" b="1" dirty="0"/>
          </a:p>
        </p:txBody>
      </p:sp>
      <p:grpSp>
        <p:nvGrpSpPr>
          <p:cNvPr id="5" name="组合 4"/>
          <p:cNvGrpSpPr/>
          <p:nvPr/>
        </p:nvGrpSpPr>
        <p:grpSpPr>
          <a:xfrm>
            <a:off x="4182870" y="3033063"/>
            <a:ext cx="3101462" cy="770608"/>
            <a:chOff x="4849316" y="1808379"/>
            <a:chExt cx="3439720" cy="1062951"/>
          </a:xfrm>
        </p:grpSpPr>
        <p:grpSp>
          <p:nvGrpSpPr>
            <p:cNvPr id="6" name="组合 5"/>
            <p:cNvGrpSpPr/>
            <p:nvPr/>
          </p:nvGrpSpPr>
          <p:grpSpPr>
            <a:xfrm>
              <a:off x="5223750" y="1866463"/>
              <a:ext cx="3065286" cy="1004867"/>
              <a:chOff x="5475210" y="1820148"/>
              <a:chExt cx="3065286" cy="1004867"/>
            </a:xfrm>
          </p:grpSpPr>
          <p:grpSp>
            <p:nvGrpSpPr>
              <p:cNvPr id="8" name="组合 7"/>
              <p:cNvGrpSpPr/>
              <p:nvPr/>
            </p:nvGrpSpPr>
            <p:grpSpPr>
              <a:xfrm>
                <a:off x="5475210" y="2194561"/>
                <a:ext cx="3065286" cy="565272"/>
                <a:chOff x="5534170" y="2194561"/>
                <a:chExt cx="3006326" cy="565272"/>
              </a:xfrm>
            </p:grpSpPr>
            <p:cxnSp>
              <p:nvCxnSpPr>
                <p:cNvPr id="16" name="直接连接符 15"/>
                <p:cNvCxnSpPr/>
                <p:nvPr/>
              </p:nvCxnSpPr>
              <p:spPr>
                <a:xfrm>
                  <a:off x="5534170" y="2214241"/>
                  <a:ext cx="524896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7" name="直接连接符 16"/>
                <p:cNvCxnSpPr/>
                <p:nvPr/>
              </p:nvCxnSpPr>
              <p:spPr>
                <a:xfrm>
                  <a:off x="6119666" y="2759833"/>
                  <a:ext cx="820329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8" name="直接连接符 17"/>
                <p:cNvCxnSpPr/>
                <p:nvPr/>
              </p:nvCxnSpPr>
              <p:spPr>
                <a:xfrm flipV="1">
                  <a:off x="6939995" y="2203704"/>
                  <a:ext cx="740017" cy="556129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直接连接符 18"/>
                <p:cNvCxnSpPr/>
                <p:nvPr/>
              </p:nvCxnSpPr>
              <p:spPr>
                <a:xfrm>
                  <a:off x="7680011" y="2211193"/>
                  <a:ext cx="860485" cy="0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" name="直接连接符 19"/>
                <p:cNvCxnSpPr/>
                <p:nvPr/>
              </p:nvCxnSpPr>
              <p:spPr>
                <a:xfrm flipH="1" flipV="1">
                  <a:off x="6059066" y="2194561"/>
                  <a:ext cx="60600" cy="565272"/>
                </a:xfrm>
                <a:prstGeom prst="line">
                  <a:avLst/>
                </a:prstGeom>
                <a:ln w="28575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0" name="文本框 9"/>
              <p:cNvSpPr txBox="1"/>
              <p:nvPr/>
            </p:nvSpPr>
            <p:spPr>
              <a:xfrm>
                <a:off x="6109246" y="2358025"/>
                <a:ext cx="880929" cy="466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CN" sz="1600" dirty="0"/>
                  <a:t>2-10us?</a:t>
                </a:r>
                <a:endParaRPr lang="zh-CN" altLang="en-US" sz="1600" dirty="0"/>
              </a:p>
            </p:txBody>
          </p:sp>
          <p:cxnSp>
            <p:nvCxnSpPr>
              <p:cNvPr id="11" name="直接连接符 10"/>
              <p:cNvCxnSpPr/>
              <p:nvPr/>
            </p:nvCxnSpPr>
            <p:spPr>
              <a:xfrm>
                <a:off x="5994400" y="1825228"/>
                <a:ext cx="5080" cy="967082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直接连接符 11"/>
              <p:cNvCxnSpPr/>
              <p:nvPr/>
            </p:nvCxnSpPr>
            <p:spPr>
              <a:xfrm>
                <a:off x="6075680" y="1820148"/>
                <a:ext cx="5080" cy="967082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直接连接符 12"/>
              <p:cNvCxnSpPr/>
              <p:nvPr/>
            </p:nvCxnSpPr>
            <p:spPr>
              <a:xfrm>
                <a:off x="7645400" y="1835388"/>
                <a:ext cx="5080" cy="967082"/>
              </a:xfrm>
              <a:prstGeom prst="line">
                <a:avLst/>
              </a:prstGeom>
              <a:ln>
                <a:solidFill>
                  <a:srgbClr val="FF0000"/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直接箭头连接符 13"/>
              <p:cNvCxnSpPr/>
              <p:nvPr/>
            </p:nvCxnSpPr>
            <p:spPr>
              <a:xfrm>
                <a:off x="5994400" y="2016760"/>
                <a:ext cx="77788" cy="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直接箭头连接符 14"/>
              <p:cNvCxnSpPr/>
              <p:nvPr/>
            </p:nvCxnSpPr>
            <p:spPr>
              <a:xfrm flipV="1">
                <a:off x="6080760" y="2802470"/>
                <a:ext cx="1564640" cy="5080"/>
              </a:xfrm>
              <a:prstGeom prst="straightConnector1">
                <a:avLst/>
              </a:prstGeom>
              <a:ln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7" name="文本框 6"/>
            <p:cNvSpPr txBox="1"/>
            <p:nvPr/>
          </p:nvSpPr>
          <p:spPr>
            <a:xfrm>
              <a:off x="4849316" y="1808379"/>
              <a:ext cx="1116003" cy="509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err="1"/>
                <a:t>Pix_out</a:t>
              </a:r>
              <a:endParaRPr lang="zh-CN" altLang="en-US" dirty="0"/>
            </a:p>
          </p:txBody>
        </p:sp>
      </p:grpSp>
      <p:pic>
        <p:nvPicPr>
          <p:cNvPr id="21" name="图片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937" y="944499"/>
            <a:ext cx="4676775" cy="1581150"/>
          </a:xfrm>
          <a:prstGeom prst="rect">
            <a:avLst/>
          </a:prstGeom>
        </p:spPr>
      </p:pic>
      <p:sp>
        <p:nvSpPr>
          <p:cNvPr id="22" name="矩形 21"/>
          <p:cNvSpPr/>
          <p:nvPr/>
        </p:nvSpPr>
        <p:spPr>
          <a:xfrm>
            <a:off x="3032065" y="-23824"/>
            <a:ext cx="518635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 dirty="0"/>
              <a:t>像素</a:t>
            </a:r>
            <a:r>
              <a:rPr lang="zh-CN" altLang="en-US" b="1" dirty="0" smtClean="0"/>
              <a:t>内</a:t>
            </a:r>
            <a:r>
              <a:rPr lang="en-US" altLang="zh-CN" b="1" dirty="0" smtClean="0"/>
              <a:t>DFF</a:t>
            </a:r>
            <a:r>
              <a:rPr lang="zh-CN" altLang="en-US" b="1" dirty="0" smtClean="0"/>
              <a:t>加</a:t>
            </a:r>
            <a:r>
              <a:rPr lang="en-US" altLang="zh-CN" b="1" dirty="0"/>
              <a:t>Enable</a:t>
            </a:r>
            <a:r>
              <a:rPr lang="zh-CN" altLang="en-US" b="1" dirty="0"/>
              <a:t>设计（</a:t>
            </a:r>
            <a:r>
              <a:rPr lang="en-US" altLang="zh-CN" b="1" dirty="0"/>
              <a:t>STROBE</a:t>
            </a:r>
            <a:r>
              <a:rPr lang="zh-CN" altLang="en-US" b="1" dirty="0"/>
              <a:t>信号</a:t>
            </a:r>
            <a:r>
              <a:rPr lang="zh-CN" altLang="en-US" b="1" dirty="0" smtClean="0"/>
              <a:t>）的要点</a:t>
            </a:r>
            <a:r>
              <a:rPr lang="zh-CN" altLang="en-US" b="1" dirty="0"/>
              <a:t>：</a:t>
            </a:r>
            <a:endParaRPr lang="en-US" altLang="zh-CN" sz="1400" b="1" dirty="0"/>
          </a:p>
        </p:txBody>
      </p:sp>
      <p:sp>
        <p:nvSpPr>
          <p:cNvPr id="23" name="文本框 22"/>
          <p:cNvSpPr txBox="1"/>
          <p:nvPr/>
        </p:nvSpPr>
        <p:spPr>
          <a:xfrm>
            <a:off x="5839420" y="859478"/>
            <a:ext cx="22677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1400" dirty="0"/>
              <a:t>方案</a:t>
            </a:r>
            <a:r>
              <a:rPr lang="en-US" altLang="zh-CN" sz="1400" dirty="0"/>
              <a:t>1. D</a:t>
            </a:r>
            <a:r>
              <a:rPr lang="zh-CN" altLang="en-US" sz="1400" dirty="0"/>
              <a:t>端加多路选择器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9123671" y="741700"/>
            <a:ext cx="1975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方案</a:t>
            </a:r>
            <a:r>
              <a:rPr lang="en-US" altLang="zh-CN" dirty="0">
                <a:solidFill>
                  <a:srgbClr val="FF0000"/>
                </a:solidFill>
              </a:rPr>
              <a:t>2.</a:t>
            </a:r>
            <a:r>
              <a:rPr lang="zh-CN" altLang="en-US" dirty="0">
                <a:solidFill>
                  <a:srgbClr val="FF0000"/>
                </a:solidFill>
              </a:rPr>
              <a:t>时钟加与门</a:t>
            </a:r>
          </a:p>
        </p:txBody>
      </p:sp>
      <p:sp>
        <p:nvSpPr>
          <p:cNvPr id="25" name="矩形 24"/>
          <p:cNvSpPr/>
          <p:nvPr/>
        </p:nvSpPr>
        <p:spPr>
          <a:xfrm>
            <a:off x="4008845" y="2546904"/>
            <a:ext cx="5017465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sz="1400" b="1" dirty="0">
                <a:solidFill>
                  <a:srgbClr val="FF0000"/>
                </a:solidFill>
              </a:rPr>
              <a:t>注意： </a:t>
            </a:r>
            <a:r>
              <a:rPr lang="en-US" altLang="zh-CN" sz="1400" b="1" dirty="0" err="1">
                <a:solidFill>
                  <a:srgbClr val="FF0000"/>
                </a:solidFill>
              </a:rPr>
              <a:t>clk</a:t>
            </a:r>
            <a:r>
              <a:rPr lang="zh-CN" altLang="en-US" sz="1400" b="1" dirty="0">
                <a:solidFill>
                  <a:srgbClr val="FF0000"/>
                </a:solidFill>
              </a:rPr>
              <a:t>是我们的信号输入端（</a:t>
            </a:r>
            <a:r>
              <a:rPr lang="en-US" altLang="zh-CN" sz="1400" b="1" dirty="0">
                <a:solidFill>
                  <a:srgbClr val="FF0000"/>
                </a:solidFill>
              </a:rPr>
              <a:t>PIX_OUT</a:t>
            </a:r>
            <a:r>
              <a:rPr lang="zh-CN" altLang="en-US" sz="1400" b="1" dirty="0">
                <a:solidFill>
                  <a:srgbClr val="FF0000"/>
                </a:solidFill>
              </a:rPr>
              <a:t>），</a:t>
            </a:r>
            <a:r>
              <a:rPr lang="en-US" altLang="zh-CN" sz="1400" b="1" dirty="0">
                <a:solidFill>
                  <a:srgbClr val="FF0000"/>
                </a:solidFill>
              </a:rPr>
              <a:t>D</a:t>
            </a:r>
            <a:r>
              <a:rPr lang="zh-CN" altLang="en-US" sz="1400" b="1" dirty="0">
                <a:solidFill>
                  <a:srgbClr val="FF0000"/>
                </a:solidFill>
              </a:rPr>
              <a:t>端一直置</a:t>
            </a:r>
            <a:r>
              <a:rPr lang="en-US" altLang="zh-CN" sz="1400" b="1" dirty="0">
                <a:solidFill>
                  <a:srgbClr val="FF0000"/>
                </a:solidFill>
              </a:rPr>
              <a:t>1</a:t>
            </a:r>
          </a:p>
        </p:txBody>
      </p:sp>
      <p:grpSp>
        <p:nvGrpSpPr>
          <p:cNvPr id="36" name="组合 35"/>
          <p:cNvGrpSpPr/>
          <p:nvPr/>
        </p:nvGrpSpPr>
        <p:grpSpPr>
          <a:xfrm>
            <a:off x="6652755" y="3336700"/>
            <a:ext cx="2027859" cy="984521"/>
            <a:chOff x="3552788" y="3079796"/>
            <a:chExt cx="2027859" cy="984521"/>
          </a:xfrm>
        </p:grpSpPr>
        <p:grpSp>
          <p:nvGrpSpPr>
            <p:cNvPr id="32" name="组合 31"/>
            <p:cNvGrpSpPr/>
            <p:nvPr/>
          </p:nvGrpSpPr>
          <p:grpSpPr>
            <a:xfrm>
              <a:off x="3941064" y="3325653"/>
              <a:ext cx="1578864" cy="509430"/>
              <a:chOff x="3941064" y="3325653"/>
              <a:chExt cx="1578864" cy="509430"/>
            </a:xfrm>
          </p:grpSpPr>
          <p:sp>
            <p:nvSpPr>
              <p:cNvPr id="26" name="流程图: 延期 25"/>
              <p:cNvSpPr/>
              <p:nvPr/>
            </p:nvSpPr>
            <p:spPr>
              <a:xfrm>
                <a:off x="4416552" y="3325653"/>
                <a:ext cx="658368" cy="509430"/>
              </a:xfrm>
              <a:prstGeom prst="flowChartDelay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cxnSp>
            <p:nvCxnSpPr>
              <p:cNvPr id="28" name="直接连接符 27"/>
              <p:cNvCxnSpPr/>
              <p:nvPr/>
            </p:nvCxnSpPr>
            <p:spPr>
              <a:xfrm flipH="1">
                <a:off x="3941064" y="3456432"/>
                <a:ext cx="475488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直接连接符 29"/>
              <p:cNvCxnSpPr/>
              <p:nvPr/>
            </p:nvCxnSpPr>
            <p:spPr>
              <a:xfrm flipH="1">
                <a:off x="3941064" y="3718560"/>
                <a:ext cx="475488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" name="直接连接符 30"/>
              <p:cNvCxnSpPr/>
              <p:nvPr/>
            </p:nvCxnSpPr>
            <p:spPr>
              <a:xfrm flipH="1">
                <a:off x="5044440" y="3572256"/>
                <a:ext cx="475488" cy="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3" name="矩形 32"/>
            <p:cNvSpPr/>
            <p:nvPr/>
          </p:nvSpPr>
          <p:spPr>
            <a:xfrm>
              <a:off x="3557968" y="3079796"/>
              <a:ext cx="891591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 err="1"/>
                <a:t>Pix_out</a:t>
              </a:r>
              <a:endParaRPr lang="zh-CN" altLang="en-US" dirty="0"/>
            </a:p>
          </p:txBody>
        </p:sp>
        <p:sp>
          <p:nvSpPr>
            <p:cNvPr id="34" name="矩形 33"/>
            <p:cNvSpPr/>
            <p:nvPr/>
          </p:nvSpPr>
          <p:spPr>
            <a:xfrm>
              <a:off x="3552788" y="3694985"/>
              <a:ext cx="8194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/>
                <a:t>Enable</a:t>
              </a:r>
              <a:endParaRPr lang="zh-CN" altLang="en-US" dirty="0"/>
            </a:p>
          </p:txBody>
        </p:sp>
        <p:sp>
          <p:nvSpPr>
            <p:cNvPr id="35" name="矩形 34"/>
            <p:cNvSpPr/>
            <p:nvPr/>
          </p:nvSpPr>
          <p:spPr>
            <a:xfrm>
              <a:off x="5054541" y="3233118"/>
              <a:ext cx="526106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zh-CN" dirty="0"/>
                <a:t>CLK</a:t>
              </a:r>
              <a:endParaRPr lang="zh-CN" altLang="en-US" dirty="0"/>
            </a:p>
          </p:txBody>
        </p:sp>
      </p:grpSp>
      <p:sp>
        <p:nvSpPr>
          <p:cNvPr id="37" name="等腰三角形 36"/>
          <p:cNvSpPr/>
          <p:nvPr/>
        </p:nvSpPr>
        <p:spPr>
          <a:xfrm rot="5400000">
            <a:off x="6143218" y="5161321"/>
            <a:ext cx="607593" cy="41148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椭圆 37"/>
          <p:cNvSpPr/>
          <p:nvPr/>
        </p:nvSpPr>
        <p:spPr>
          <a:xfrm>
            <a:off x="6652754" y="5257800"/>
            <a:ext cx="147334" cy="19202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9" name="流程图: 延期 38"/>
          <p:cNvSpPr/>
          <p:nvPr/>
        </p:nvSpPr>
        <p:spPr>
          <a:xfrm>
            <a:off x="7284332" y="5251401"/>
            <a:ext cx="658368" cy="509430"/>
          </a:xfrm>
          <a:prstGeom prst="flowChartDela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40" name="直接连接符 39"/>
          <p:cNvCxnSpPr/>
          <p:nvPr/>
        </p:nvCxnSpPr>
        <p:spPr>
          <a:xfrm flipH="1">
            <a:off x="6808844" y="5382180"/>
            <a:ext cx="4754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接连接符 40"/>
          <p:cNvCxnSpPr/>
          <p:nvPr/>
        </p:nvCxnSpPr>
        <p:spPr>
          <a:xfrm flipH="1">
            <a:off x="6808844" y="5644308"/>
            <a:ext cx="4754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接连接符 41"/>
          <p:cNvCxnSpPr/>
          <p:nvPr/>
        </p:nvCxnSpPr>
        <p:spPr>
          <a:xfrm flipH="1">
            <a:off x="7912220" y="5498004"/>
            <a:ext cx="4754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接连接符 42"/>
          <p:cNvCxnSpPr/>
          <p:nvPr/>
        </p:nvCxnSpPr>
        <p:spPr>
          <a:xfrm flipH="1">
            <a:off x="5765785" y="5390736"/>
            <a:ext cx="47548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文本框 43"/>
          <p:cNvSpPr txBox="1"/>
          <p:nvPr/>
        </p:nvSpPr>
        <p:spPr>
          <a:xfrm>
            <a:off x="5122115" y="5053371"/>
            <a:ext cx="1006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/>
              <a:t>Pix_out</a:t>
            </a:r>
            <a:endParaRPr lang="zh-CN" altLang="en-US" dirty="0"/>
          </a:p>
        </p:txBody>
      </p:sp>
      <p:sp>
        <p:nvSpPr>
          <p:cNvPr id="45" name="矩形 44"/>
          <p:cNvSpPr/>
          <p:nvPr/>
        </p:nvSpPr>
        <p:spPr>
          <a:xfrm>
            <a:off x="6493251" y="5634951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Enable</a:t>
            </a:r>
            <a:endParaRPr lang="zh-CN" altLang="en-US" dirty="0"/>
          </a:p>
        </p:txBody>
      </p:sp>
      <p:sp>
        <p:nvSpPr>
          <p:cNvPr id="46" name="矩形 45"/>
          <p:cNvSpPr/>
          <p:nvPr/>
        </p:nvSpPr>
        <p:spPr>
          <a:xfrm>
            <a:off x="8012505" y="5135290"/>
            <a:ext cx="5261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dirty="0"/>
              <a:t>CLK</a:t>
            </a:r>
            <a:endParaRPr lang="zh-CN" altLang="en-US" dirty="0"/>
          </a:p>
        </p:txBody>
      </p:sp>
      <p:sp>
        <p:nvSpPr>
          <p:cNvPr id="47" name="矩形 46"/>
          <p:cNvSpPr/>
          <p:nvPr/>
        </p:nvSpPr>
        <p:spPr>
          <a:xfrm>
            <a:off x="3389376" y="5812402"/>
            <a:ext cx="85635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 dirty="0"/>
              <a:t>改为上面这种结构（</a:t>
            </a:r>
            <a:r>
              <a:rPr lang="zh-CN" altLang="en-US" b="1" dirty="0">
                <a:solidFill>
                  <a:srgbClr val="FF0000"/>
                </a:solidFill>
              </a:rPr>
              <a:t>增加</a:t>
            </a:r>
            <a:r>
              <a:rPr lang="en-US" altLang="zh-CN" b="1" dirty="0">
                <a:solidFill>
                  <a:srgbClr val="FF0000"/>
                </a:solidFill>
              </a:rPr>
              <a:t>8</a:t>
            </a:r>
            <a:r>
              <a:rPr lang="zh-CN" altLang="en-US" b="1" dirty="0">
                <a:solidFill>
                  <a:srgbClr val="FF0000"/>
                </a:solidFill>
              </a:rPr>
              <a:t>个</a:t>
            </a:r>
            <a:r>
              <a:rPr lang="en-US" altLang="zh-CN" b="1" dirty="0">
                <a:solidFill>
                  <a:srgbClr val="FF0000"/>
                </a:solidFill>
              </a:rPr>
              <a:t>MOS</a:t>
            </a:r>
            <a:r>
              <a:rPr lang="zh-CN" altLang="en-US" b="1" dirty="0">
                <a:solidFill>
                  <a:srgbClr val="FF0000"/>
                </a:solidFill>
              </a:rPr>
              <a:t>管</a:t>
            </a:r>
            <a:r>
              <a:rPr lang="zh-CN" altLang="en-US" b="1" dirty="0"/>
              <a:t>），再用上升沿触发的</a:t>
            </a:r>
            <a:r>
              <a:rPr lang="en-US" altLang="zh-CN" b="1" dirty="0"/>
              <a:t>DFF</a:t>
            </a:r>
            <a:r>
              <a:rPr lang="zh-CN" altLang="en-US" b="1" dirty="0"/>
              <a:t>，可避免以上错误。</a:t>
            </a:r>
            <a:endParaRPr lang="en-US" altLang="zh-CN" b="1" dirty="0"/>
          </a:p>
        </p:txBody>
      </p:sp>
      <p:sp>
        <p:nvSpPr>
          <p:cNvPr id="3" name="矩形 2"/>
          <p:cNvSpPr/>
          <p:nvPr/>
        </p:nvSpPr>
        <p:spPr>
          <a:xfrm>
            <a:off x="3389376" y="3075173"/>
            <a:ext cx="8273486" cy="1978199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8" name="矩形 47"/>
          <p:cNvSpPr/>
          <p:nvPr/>
        </p:nvSpPr>
        <p:spPr>
          <a:xfrm>
            <a:off x="3379775" y="685801"/>
            <a:ext cx="8273486" cy="2353105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49" name="矩形 48"/>
          <p:cNvSpPr/>
          <p:nvPr/>
        </p:nvSpPr>
        <p:spPr>
          <a:xfrm>
            <a:off x="3379775" y="5067639"/>
            <a:ext cx="8273486" cy="1500677"/>
          </a:xfrm>
          <a:prstGeom prst="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zh-CN" altLang="en-US"/>
          </a:p>
        </p:txBody>
      </p:sp>
      <p:sp>
        <p:nvSpPr>
          <p:cNvPr id="9" name="矩形 8"/>
          <p:cNvSpPr/>
          <p:nvPr/>
        </p:nvSpPr>
        <p:spPr>
          <a:xfrm>
            <a:off x="8048989" y="5627736"/>
            <a:ext cx="36728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rgbClr val="FF0000"/>
                </a:solidFill>
              </a:rPr>
              <a:t>最终</a:t>
            </a:r>
            <a:r>
              <a:rPr lang="en-US" altLang="zh-CN" dirty="0">
                <a:solidFill>
                  <a:srgbClr val="FF0000"/>
                </a:solidFill>
              </a:rPr>
              <a:t>16+8=24</a:t>
            </a:r>
            <a:r>
              <a:rPr lang="zh-CN" altLang="en-US" dirty="0">
                <a:solidFill>
                  <a:srgbClr val="FF0000"/>
                </a:solidFill>
              </a:rPr>
              <a:t>个管子，预计</a:t>
            </a:r>
            <a:r>
              <a:rPr lang="en-US" altLang="zh-CN" dirty="0">
                <a:solidFill>
                  <a:srgbClr val="FF0000"/>
                </a:solidFill>
              </a:rPr>
              <a:t>9</a:t>
            </a:r>
            <a:r>
              <a:rPr lang="zh-CN" altLang="en-US" dirty="0">
                <a:solidFill>
                  <a:srgbClr val="FF0000"/>
                </a:solidFill>
              </a:rPr>
              <a:t>*</a:t>
            </a:r>
            <a:r>
              <a:rPr lang="en-US" altLang="zh-CN" dirty="0">
                <a:solidFill>
                  <a:srgbClr val="FF0000"/>
                </a:solidFill>
              </a:rPr>
              <a:t>6 um</a:t>
            </a:r>
            <a:r>
              <a:rPr lang="en-US" altLang="zh-CN" baseline="30000" dirty="0">
                <a:solidFill>
                  <a:srgbClr val="FF0000"/>
                </a:solidFill>
              </a:rPr>
              <a:t>2</a:t>
            </a:r>
            <a:endParaRPr lang="zh-CN" altLang="en-US" baseline="30000" dirty="0">
              <a:solidFill>
                <a:srgbClr val="FF0000"/>
              </a:solidFill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143592" y="595951"/>
            <a:ext cx="31299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/>
              <a:t>三、像素内</a:t>
            </a:r>
            <a:r>
              <a:rPr lang="en-US" altLang="zh-CN" sz="2400" dirty="0" smtClean="0"/>
              <a:t>DFF</a:t>
            </a:r>
            <a:r>
              <a:rPr lang="zh-CN" altLang="en-US" sz="2400" dirty="0" smtClean="0"/>
              <a:t>设计</a:t>
            </a:r>
            <a:endParaRPr lang="en-US" altLang="zh-CN" sz="2400" dirty="0" smtClean="0"/>
          </a:p>
          <a:p>
            <a:r>
              <a:rPr lang="en-US" altLang="zh-CN" sz="1600" dirty="0" smtClean="0"/>
              <a:t>            -  </a:t>
            </a:r>
            <a:r>
              <a:rPr lang="zh-CN" altLang="en-US" sz="1600" dirty="0" smtClean="0"/>
              <a:t>添加了全局</a:t>
            </a:r>
            <a:r>
              <a:rPr lang="en-US" altLang="zh-CN" sz="1600" dirty="0" smtClean="0"/>
              <a:t>Enable</a:t>
            </a:r>
            <a:r>
              <a:rPr lang="zh-CN" altLang="en-US" sz="1600" dirty="0" smtClean="0"/>
              <a:t>信号</a:t>
            </a:r>
            <a:endParaRPr lang="en-US" altLang="zh-CN" sz="16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altLang="zh-CN" sz="1600" dirty="0"/>
              <a:t> </a:t>
            </a:r>
            <a:r>
              <a:rPr lang="en-US" altLang="zh-CN" sz="1600" dirty="0" smtClean="0"/>
              <a:t> -  </a:t>
            </a:r>
            <a:r>
              <a:rPr lang="zh-CN" altLang="en-US" sz="1600" dirty="0" smtClean="0"/>
              <a:t>修改为上升沿触发</a:t>
            </a:r>
            <a:endParaRPr lang="en-US" altLang="zh-CN" sz="16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lnSpc>
                <a:spcPct val="150000"/>
              </a:lnSpc>
            </a:pPr>
            <a:r>
              <a:rPr lang="en-US" altLang="zh-CN" sz="1600" dirty="0"/>
              <a:t> </a:t>
            </a:r>
            <a:r>
              <a:rPr lang="en-US" altLang="zh-CN" sz="1600" dirty="0" smtClean="0"/>
              <a:t> - </a:t>
            </a:r>
            <a:r>
              <a:rPr lang="zh-CN" altLang="en-US" sz="1600" dirty="0" smtClean="0"/>
              <a:t>原理图基本确定，着手版图部分</a:t>
            </a:r>
            <a:endParaRPr lang="zh-CN" alt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99608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948</TotalTime>
  <Words>488</Words>
  <Application>Microsoft Office PowerPoint</Application>
  <PresentationFormat>宽屏</PresentationFormat>
  <Paragraphs>48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2" baseType="lpstr">
      <vt:lpstr>宋体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gorden</dc:creator>
  <cp:lastModifiedBy>gorden</cp:lastModifiedBy>
  <cp:revision>56</cp:revision>
  <dcterms:created xsi:type="dcterms:W3CDTF">2018-12-25T11:47:31Z</dcterms:created>
  <dcterms:modified xsi:type="dcterms:W3CDTF">2018-12-28T00:55:38Z</dcterms:modified>
</cp:coreProperties>
</file>