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20"/>
            <a:ext cx="7150351" cy="3594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4503220"/>
            <a:ext cx="6513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像素内逻辑电路</a:t>
            </a:r>
            <a:r>
              <a:rPr lang="en-US" altLang="zh-CN" dirty="0" smtClean="0"/>
              <a:t>: </a:t>
            </a:r>
            <a:r>
              <a:rPr lang="zh-CN" altLang="en-US" dirty="0" smtClean="0"/>
              <a:t>组合逻辑和</a:t>
            </a:r>
            <a:r>
              <a:rPr lang="en-US" altLang="zh-CN" dirty="0" smtClean="0"/>
              <a:t>MASK (1 bit latch), PULSE (1 bit latch)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STATE (1 bit latch)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9008" y="289886"/>
            <a:ext cx="629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像素</a:t>
            </a:r>
            <a:r>
              <a:rPr lang="zh-CN" altLang="en-US" sz="2400" dirty="0" smtClean="0"/>
              <a:t>内数字面积优化</a:t>
            </a:r>
            <a:endParaRPr lang="en-US" altLang="zh-CN" sz="2400" dirty="0" smtClean="0"/>
          </a:p>
          <a:p>
            <a:pPr algn="ctr"/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                          </a:t>
            </a:r>
            <a:r>
              <a:rPr lang="zh-CN" altLang="en-US" sz="1400" dirty="0" smtClean="0"/>
              <a:t>杨苹 华中师范大学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2327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4859728" cy="244827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60636"/>
            <a:ext cx="5708057" cy="28710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2040" y="1988840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MASK </a:t>
            </a:r>
            <a:r>
              <a:rPr lang="zh-CN" altLang="en-US" dirty="0" smtClean="0"/>
              <a:t>逻辑电路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72285" y="4725144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PULSE </a:t>
            </a:r>
            <a:r>
              <a:rPr lang="zh-CN" altLang="en-US" dirty="0" smtClean="0"/>
              <a:t>逻辑电路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222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6288125" cy="31661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8" r="24322" b="6402"/>
          <a:stretch/>
        </p:blipFill>
        <p:spPr>
          <a:xfrm>
            <a:off x="1043608" y="3140968"/>
            <a:ext cx="3184682" cy="2627684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>
            <a:off x="1332339" y="5877272"/>
            <a:ext cx="278402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4228290" y="3344292"/>
            <a:ext cx="0" cy="22955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056" y="2924944"/>
            <a:ext cx="387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STATE RS latch</a:t>
            </a:r>
            <a:r>
              <a:rPr lang="zh-CN" altLang="en-US" dirty="0" smtClean="0"/>
              <a:t>逻辑电路 </a:t>
            </a:r>
            <a:r>
              <a:rPr lang="en-US" altLang="zh-CN" dirty="0" smtClean="0"/>
              <a:t>28</a:t>
            </a:r>
            <a:r>
              <a:rPr lang="zh-CN" altLang="en-US" dirty="0" smtClean="0"/>
              <a:t>个管子</a:t>
            </a:r>
            <a:r>
              <a:rPr lang="en-US" altLang="zh-CN" dirty="0" smtClean="0"/>
              <a:t>,</a:t>
            </a:r>
          </a:p>
          <a:p>
            <a:r>
              <a:rPr lang="zh-CN" altLang="en-US" dirty="0" smtClean="0"/>
              <a:t>基本最小</a:t>
            </a:r>
            <a:r>
              <a:rPr lang="zh-CN" altLang="en-US" dirty="0" smtClean="0"/>
              <a:t>尺寸，</a:t>
            </a:r>
            <a:r>
              <a:rPr lang="en-US" altLang="zh-CN" dirty="0" smtClean="0">
                <a:solidFill>
                  <a:srgbClr val="C00000"/>
                </a:solidFill>
              </a:rPr>
              <a:t>RS</a:t>
            </a:r>
            <a:r>
              <a:rPr lang="zh-CN" altLang="en-US" dirty="0" smtClean="0">
                <a:solidFill>
                  <a:srgbClr val="C00000"/>
                </a:solidFill>
              </a:rPr>
              <a:t>改后节约</a:t>
            </a:r>
            <a:r>
              <a:rPr lang="en-US" altLang="zh-CN" dirty="0" smtClean="0">
                <a:solidFill>
                  <a:srgbClr val="C00000"/>
                </a:solidFill>
              </a:rPr>
              <a:t>10</a:t>
            </a:r>
            <a:r>
              <a:rPr lang="zh-CN" altLang="en-US" dirty="0" smtClean="0">
                <a:solidFill>
                  <a:srgbClr val="C00000"/>
                </a:solidFill>
              </a:rPr>
              <a:t>个管子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4365104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版图大小为</a:t>
            </a:r>
            <a:r>
              <a:rPr lang="en-US" altLang="zh-CN" dirty="0" smtClean="0"/>
              <a:t>7.1 µm</a:t>
            </a:r>
            <a:r>
              <a:rPr lang="zh-CN" altLang="en-US" dirty="0" smtClean="0"/>
              <a:t>*</a:t>
            </a:r>
            <a:r>
              <a:rPr lang="en-US" altLang="zh-CN" dirty="0" smtClean="0"/>
              <a:t>5.8</a:t>
            </a:r>
            <a:r>
              <a:rPr lang="en-US" altLang="zh-CN" dirty="0"/>
              <a:t> µm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2555776" y="334429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555776" y="5639819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303767" y="4454810"/>
            <a:ext cx="0" cy="1494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120424" y="4492055"/>
            <a:ext cx="0" cy="1494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64482" y="5801859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7.1</a:t>
            </a:r>
            <a:r>
              <a:rPr lang="en-US" altLang="zh-CN" dirty="0"/>
              <a:t> µm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4032284" y="42701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5.8</a:t>
            </a:r>
            <a:r>
              <a:rPr lang="en-US" altLang="zh-CN" dirty="0"/>
              <a:t> µm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3851920" y="908720"/>
            <a:ext cx="2304256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372200" y="404664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</a:rPr>
              <a:t>修改</a:t>
            </a:r>
            <a:r>
              <a:rPr lang="zh-CN" altLang="en-US" dirty="0" smtClean="0">
                <a:solidFill>
                  <a:srgbClr val="C00000"/>
                </a:solidFill>
              </a:rPr>
              <a:t>为低电平复位，该部分电路可以省略</a:t>
            </a:r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7" name="直接箭头连接符 6"/>
          <p:cNvCxnSpPr>
            <a:stCxn id="3" idx="1"/>
          </p:cNvCxnSpPr>
          <p:nvPr/>
        </p:nvCxnSpPr>
        <p:spPr>
          <a:xfrm flipH="1">
            <a:off x="6156176" y="866329"/>
            <a:ext cx="216024" cy="25841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411760" y="908720"/>
            <a:ext cx="144016" cy="41927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63688" y="3241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RST_PIX_B</a:t>
            </a:r>
            <a:r>
              <a:rPr lang="zh-CN" altLang="en-US" dirty="0" smtClean="0">
                <a:solidFill>
                  <a:srgbClr val="C00000"/>
                </a:solidFill>
              </a:rPr>
              <a:t>改为</a:t>
            </a:r>
            <a:r>
              <a:rPr lang="en-US" altLang="zh-CN" dirty="0" smtClean="0">
                <a:solidFill>
                  <a:srgbClr val="C00000"/>
                </a:solidFill>
              </a:rPr>
              <a:t>RST_PIX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4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/>
          <p:cNvGrpSpPr/>
          <p:nvPr/>
        </p:nvGrpSpPr>
        <p:grpSpPr>
          <a:xfrm>
            <a:off x="1074967" y="763806"/>
            <a:ext cx="6530661" cy="5122758"/>
            <a:chOff x="1074967" y="763806"/>
            <a:chExt cx="6530661" cy="512275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49" t="10657" r="21864" b="7272"/>
            <a:stretch/>
          </p:blipFill>
          <p:spPr>
            <a:xfrm>
              <a:off x="1259632" y="1124744"/>
              <a:ext cx="6101110" cy="4463104"/>
            </a:xfrm>
            <a:prstGeom prst="rect">
              <a:avLst/>
            </a:prstGeom>
          </p:spPr>
        </p:pic>
        <p:cxnSp>
          <p:nvCxnSpPr>
            <p:cNvPr id="6" name="直接箭头连接符 5"/>
            <p:cNvCxnSpPr/>
            <p:nvPr/>
          </p:nvCxnSpPr>
          <p:spPr>
            <a:xfrm>
              <a:off x="2953916" y="1268760"/>
              <a:ext cx="1618084" cy="419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>
              <a:off x="2953916" y="1124744"/>
              <a:ext cx="284222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2627784" y="5517232"/>
              <a:ext cx="316835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/>
            <p:nvPr/>
          </p:nvCxnSpPr>
          <p:spPr>
            <a:xfrm>
              <a:off x="5940152" y="1321718"/>
              <a:ext cx="0" cy="406419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/>
            <p:nvPr/>
          </p:nvCxnSpPr>
          <p:spPr>
            <a:xfrm>
              <a:off x="1475656" y="1340768"/>
              <a:ext cx="0" cy="273630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/>
            <p:nvPr/>
          </p:nvCxnSpPr>
          <p:spPr>
            <a:xfrm>
              <a:off x="1547664" y="1340768"/>
              <a:ext cx="108012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>
            <a:xfrm>
              <a:off x="7164288" y="1340768"/>
              <a:ext cx="0" cy="93610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/>
            <p:nvPr/>
          </p:nvCxnSpPr>
          <p:spPr>
            <a:xfrm>
              <a:off x="6012160" y="2348880"/>
              <a:ext cx="115212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2966616" y="908720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4572000" y="120513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5796136" y="908720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V="1">
              <a:off x="2623022" y="4797152"/>
              <a:ext cx="0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5796136" y="4796206"/>
              <a:ext cx="0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275856" y="1043444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10 </a:t>
              </a:r>
              <a:r>
                <a:rPr lang="en-US" altLang="zh-CN" dirty="0"/>
                <a:t>µm</a:t>
              </a:r>
              <a:endParaRPr lang="zh-CN" alt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83732" y="763806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17.5 </a:t>
              </a:r>
              <a:r>
                <a:rPr lang="en-US" altLang="zh-CN" dirty="0"/>
                <a:t>µm</a:t>
              </a:r>
              <a:endParaRPr lang="zh-CN" alt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67149" y="5517232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19.8 </a:t>
              </a:r>
              <a:r>
                <a:rPr lang="en-US" altLang="zh-CN" dirty="0"/>
                <a:t>µm</a:t>
              </a:r>
              <a:endParaRPr lang="zh-CN" altLang="en-US" dirty="0"/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5580112" y="1321718"/>
              <a:ext cx="5040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5457924" y="5385916"/>
              <a:ext cx="6262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 rot="5400000">
              <a:off x="5787432" y="3284985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25 </a:t>
              </a:r>
              <a:r>
                <a:rPr lang="en-US" altLang="zh-CN" dirty="0"/>
                <a:t>µm</a:t>
              </a:r>
              <a:endParaRPr lang="zh-CN" alt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09067" y="979820"/>
              <a:ext cx="840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6.1 </a:t>
              </a:r>
              <a:r>
                <a:rPr lang="en-US" altLang="zh-CN" dirty="0"/>
                <a:t>µm</a:t>
              </a:r>
              <a:endParaRPr lang="zh-CN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780976" y="2508747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16.4 </a:t>
              </a:r>
              <a:r>
                <a:rPr lang="en-US" altLang="zh-CN" dirty="0"/>
                <a:t>µm</a:t>
              </a:r>
              <a:endParaRPr lang="zh-CN" alt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8184" y="2277284"/>
              <a:ext cx="840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7.1 </a:t>
              </a:r>
              <a:r>
                <a:rPr lang="en-US" altLang="zh-CN" dirty="0"/>
                <a:t>µm</a:t>
              </a:r>
              <a:endParaRPr lang="zh-CN" alt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 rot="5400000">
              <a:off x="7000814" y="1648258"/>
              <a:ext cx="840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5.8 </a:t>
              </a:r>
              <a:r>
                <a:rPr lang="en-US" altLang="zh-CN" dirty="0"/>
                <a:t>µm</a:t>
              </a:r>
              <a:endParaRPr lang="zh-CN" alt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336399" y="1545134"/>
              <a:ext cx="8755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002060"/>
                  </a:solidFill>
                </a:rPr>
                <a:t>DIODE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42968" y="3877017"/>
              <a:ext cx="14689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002060"/>
                  </a:solidFill>
                </a:rPr>
                <a:t>PIXEL LOGIC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462388" y="3353817"/>
              <a:ext cx="12852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err="1" smtClean="0">
                  <a:solidFill>
                    <a:srgbClr val="002060"/>
                  </a:solidFill>
                </a:rPr>
                <a:t>Front_end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2623022" y="3078357"/>
              <a:ext cx="1588938" cy="222285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 56"/>
            <p:cNvSpPr/>
            <p:nvPr/>
          </p:nvSpPr>
          <p:spPr>
            <a:xfrm>
              <a:off x="4368800" y="1346200"/>
              <a:ext cx="1428750" cy="4013200"/>
            </a:xfrm>
            <a:custGeom>
              <a:avLst/>
              <a:gdLst>
                <a:gd name="connsiteX0" fmla="*/ 190500 w 1428750"/>
                <a:gd name="connsiteY0" fmla="*/ 6350 h 4013200"/>
                <a:gd name="connsiteX1" fmla="*/ 1409700 w 1428750"/>
                <a:gd name="connsiteY1" fmla="*/ 0 h 4013200"/>
                <a:gd name="connsiteX2" fmla="*/ 1428750 w 1428750"/>
                <a:gd name="connsiteY2" fmla="*/ 4013200 h 4013200"/>
                <a:gd name="connsiteX3" fmla="*/ 0 w 1428750"/>
                <a:gd name="connsiteY3" fmla="*/ 4006850 h 4013200"/>
                <a:gd name="connsiteX4" fmla="*/ 12700 w 1428750"/>
                <a:gd name="connsiteY4" fmla="*/ 1612900 h 4013200"/>
                <a:gd name="connsiteX5" fmla="*/ 184150 w 1428750"/>
                <a:gd name="connsiteY5" fmla="*/ 1612900 h 4013200"/>
                <a:gd name="connsiteX6" fmla="*/ 190500 w 1428750"/>
                <a:gd name="connsiteY6" fmla="*/ 6350 h 401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8750" h="4013200">
                  <a:moveTo>
                    <a:pt x="190500" y="6350"/>
                  </a:moveTo>
                  <a:lnTo>
                    <a:pt x="1409700" y="0"/>
                  </a:lnTo>
                  <a:lnTo>
                    <a:pt x="1428750" y="4013200"/>
                  </a:lnTo>
                  <a:lnTo>
                    <a:pt x="0" y="4006850"/>
                  </a:lnTo>
                  <a:cubicBezTo>
                    <a:pt x="4233" y="3208867"/>
                    <a:pt x="8467" y="2410883"/>
                    <a:pt x="12700" y="1612900"/>
                  </a:cubicBezTo>
                  <a:lnTo>
                    <a:pt x="184150" y="1612900"/>
                  </a:lnTo>
                  <a:cubicBezTo>
                    <a:pt x="186267" y="1075267"/>
                    <a:pt x="188383" y="537633"/>
                    <a:pt x="190500" y="6350"/>
                  </a:cubicBezTo>
                  <a:close/>
                </a:path>
              </a:pathLst>
            </a:custGeom>
            <a:noFill/>
            <a:ln w="254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16216" y="2893691"/>
            <a:ext cx="2492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前端</a:t>
            </a:r>
            <a:r>
              <a:rPr lang="zh-CN" altLang="en-US" dirty="0" smtClean="0"/>
              <a:t>电路和像素内逻辑</a:t>
            </a:r>
            <a:endParaRPr lang="en-US" altLang="zh-CN" dirty="0" smtClean="0"/>
          </a:p>
          <a:p>
            <a:r>
              <a:rPr lang="zh-CN" altLang="en-US" dirty="0" smtClean="0"/>
              <a:t>电路可能都需要压缩才</a:t>
            </a:r>
            <a:endParaRPr lang="en-US" altLang="zh-CN" dirty="0" smtClean="0"/>
          </a:p>
          <a:p>
            <a:r>
              <a:rPr lang="zh-CN" altLang="en-US" dirty="0" smtClean="0"/>
              <a:t>能实现</a:t>
            </a:r>
            <a:r>
              <a:rPr lang="en-US" altLang="zh-CN" dirty="0" smtClean="0"/>
              <a:t>16 µm </a:t>
            </a:r>
            <a:r>
              <a:rPr lang="zh-CN" altLang="en-US" dirty="0" smtClean="0"/>
              <a:t>*</a:t>
            </a:r>
            <a:r>
              <a:rPr lang="en-US" altLang="zh-CN" dirty="0" smtClean="0"/>
              <a:t>20 µm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571833" y="4377878"/>
            <a:ext cx="930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数字库的一个</a:t>
            </a:r>
            <a:endParaRPr lang="en-US" altLang="zh-CN" b="1" dirty="0"/>
          </a:p>
          <a:p>
            <a:r>
              <a:rPr lang="en-US" altLang="zh-CN" b="1" dirty="0" smtClean="0"/>
              <a:t>FF</a:t>
            </a:r>
            <a:r>
              <a:rPr lang="zh-CN" altLang="en-US" b="1" dirty="0" smtClean="0"/>
              <a:t>面积</a:t>
            </a:r>
            <a:endParaRPr lang="zh-CN" alt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486888" y="5887713"/>
            <a:ext cx="188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像素面积</a:t>
            </a:r>
            <a:endParaRPr lang="zh-CN" alt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012160" y="835804"/>
            <a:ext cx="188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STATE latch </a:t>
            </a:r>
            <a:r>
              <a:rPr lang="zh-CN" altLang="en-US" b="1" dirty="0" smtClean="0"/>
              <a:t>面积</a:t>
            </a:r>
            <a:endParaRPr lang="zh-CN" altLang="en-US" b="1" dirty="0"/>
          </a:p>
        </p:txBody>
      </p:sp>
      <p:cxnSp>
        <p:nvCxnSpPr>
          <p:cNvPr id="65" name="直接箭头连接符 64"/>
          <p:cNvCxnSpPr/>
          <p:nvPr/>
        </p:nvCxnSpPr>
        <p:spPr>
          <a:xfrm flipH="1">
            <a:off x="6732240" y="1205136"/>
            <a:ext cx="72008" cy="207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>
            <a:stCxn id="61" idx="0"/>
          </p:cNvCxnSpPr>
          <p:nvPr/>
        </p:nvCxnSpPr>
        <p:spPr>
          <a:xfrm flipH="1" flipV="1">
            <a:off x="2029214" y="4005064"/>
            <a:ext cx="8003" cy="372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49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0D734606-F941-49FC-9885-722C7D2EB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0688"/>
            <a:ext cx="7110823" cy="45365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522920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STATE latch </a:t>
            </a:r>
            <a:r>
              <a:rPr lang="zh-CN" altLang="en-US" dirty="0" smtClean="0"/>
              <a:t>改后的仿真结果，实现低电平复位，但是</a:t>
            </a:r>
            <a:r>
              <a:rPr lang="en-US" altLang="zh-CN" dirty="0" smtClean="0"/>
              <a:t>CLK</a:t>
            </a:r>
            <a:r>
              <a:rPr lang="zh-CN" altLang="en-US" dirty="0" smtClean="0"/>
              <a:t>初始为高电平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720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6783363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522920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STATE latch </a:t>
            </a:r>
            <a:r>
              <a:rPr lang="zh-CN" altLang="en-US" dirty="0" smtClean="0"/>
              <a:t>改后的仿真结果，</a:t>
            </a:r>
            <a:r>
              <a:rPr lang="en-US" altLang="zh-CN" dirty="0" smtClean="0"/>
              <a:t>CLK</a:t>
            </a:r>
            <a:r>
              <a:rPr lang="zh-CN" altLang="en-US" dirty="0" smtClean="0"/>
              <a:t>始终为高时，无法实现复位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7049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18" y="548680"/>
            <a:ext cx="249555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190" y="582199"/>
            <a:ext cx="546741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3018" y="5517232"/>
            <a:ext cx="320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STATE </a:t>
            </a:r>
            <a:r>
              <a:rPr lang="zh-CN" altLang="en-US" dirty="0" smtClean="0"/>
              <a:t>省掉的十个管子的尺寸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3789040"/>
            <a:ext cx="3206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数字库 </a:t>
            </a:r>
            <a:r>
              <a:rPr lang="en-US" altLang="zh-CN" dirty="0" smtClean="0"/>
              <a:t>dfnfb1 </a:t>
            </a:r>
            <a:r>
              <a:rPr lang="zh-CN" altLang="en-US" dirty="0" smtClean="0"/>
              <a:t>下降沿复位的</a:t>
            </a:r>
            <a:r>
              <a:rPr lang="en-US" altLang="zh-CN" dirty="0" smtClean="0"/>
              <a:t>D latch </a:t>
            </a:r>
            <a:r>
              <a:rPr lang="zh-CN" altLang="en-US" dirty="0" smtClean="0"/>
              <a:t>尺寸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840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186</Words>
  <Application>Microsoft Office PowerPoint</Application>
  <PresentationFormat>全屏显示(4:3)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yangmxue</dc:creator>
  <cp:lastModifiedBy>W</cp:lastModifiedBy>
  <cp:revision>33</cp:revision>
  <dcterms:created xsi:type="dcterms:W3CDTF">2018-10-31T04:57:41Z</dcterms:created>
  <dcterms:modified xsi:type="dcterms:W3CDTF">2018-11-23T00:36:04Z</dcterms:modified>
</cp:coreProperties>
</file>