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332" r:id="rId3"/>
    <p:sldId id="333" r:id="rId4"/>
    <p:sldId id="334" r:id="rId5"/>
    <p:sldId id="335" r:id="rId6"/>
    <p:sldId id="336" r:id="rId7"/>
    <p:sldId id="337" r:id="rId8"/>
    <p:sldId id="338" r:id="rId9"/>
    <p:sldId id="339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1" autoAdjust="0"/>
    <p:restoredTop sz="94660"/>
  </p:normalViewPr>
  <p:slideViewPr>
    <p:cSldViewPr>
      <p:cViewPr varScale="1">
        <p:scale>
          <a:sx n="108" d="100"/>
          <a:sy n="108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E234C-5752-46DF-BF3F-2CA1CC2F7CA4}" type="datetimeFigureOut">
              <a:rPr lang="zh-CN" altLang="en-US" smtClean="0"/>
              <a:pPr/>
              <a:t>2018-12-6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2BABE-A268-4011-AB62-F38D4174A18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196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背景副本"/>
          <p:cNvPicPr>
            <a:picLocks noChangeAspect="1" noChangeArrowheads="1"/>
          </p:cNvPicPr>
          <p:nvPr/>
        </p:nvPicPr>
        <p:blipFill>
          <a:blip r:embed="rId2" cstate="print"/>
          <a:srcRect l="7502" t="7797"/>
          <a:stretch>
            <a:fillRect/>
          </a:stretch>
        </p:blipFill>
        <p:spPr bwMode="auto">
          <a:xfrm>
            <a:off x="0" y="0"/>
            <a:ext cx="9180512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5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71472" y="1714488"/>
            <a:ext cx="7772400" cy="2090735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 sz="5400" b="1">
                <a:solidFill>
                  <a:srgbClr val="0070C0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4450"/>
            <a:ext cx="2057400" cy="60817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19800" cy="60817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71438"/>
            <a:ext cx="9144000" cy="83661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327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125538"/>
            <a:ext cx="4038600" cy="25876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865563"/>
            <a:ext cx="4038600" cy="25876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zh-CN" altLang="en-US" sz="3200" b="1" baseline="0" dirty="0">
                <a:solidFill>
                  <a:schemeClr val="bg1"/>
                </a:solidFill>
                <a:effectLst/>
                <a:latin typeface="+mj-ea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buClr>
                <a:srgbClr val="00B0F0"/>
              </a:buClr>
              <a:buSzPct val="80000"/>
              <a:buFont typeface="Wingdings" pitchFamily="2" charset="2"/>
              <a:buChar char="n"/>
              <a:defRPr sz="2000" b="0">
                <a:solidFill>
                  <a:srgbClr val="002060"/>
                </a:solidFill>
                <a:latin typeface="+mn-ea"/>
                <a:ea typeface="+mn-ea"/>
              </a:defRPr>
            </a:lvl1pPr>
            <a:lvl2pPr algn="l">
              <a:buClr>
                <a:srgbClr val="00B050"/>
              </a:buClr>
              <a:buSzPct val="80000"/>
              <a:defRPr sz="1600" b="0" baseline="0">
                <a:solidFill>
                  <a:srgbClr val="0000FF"/>
                </a:solidFill>
                <a:latin typeface="+mn-ea"/>
                <a:ea typeface="+mn-ea"/>
              </a:defRPr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771800" y="6597351"/>
            <a:ext cx="3672408" cy="288033"/>
          </a:xfr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7504" y="6597352"/>
            <a:ext cx="576064" cy="268139"/>
          </a:xfr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E466ADA3-65EC-47D4-A8BD-622837ED8DCD}" type="slidenum">
              <a:rPr lang="zh-CN" altLang="en-US" smtClean="0"/>
              <a:pPr algn="l"/>
              <a:t>‹#›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zh-CN" altLang="en-US" sz="36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1075"/>
            <a:ext cx="4038600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38600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zh-CN" altLang="en-US" sz="36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J:\资料\PPT----汇总\PPT模版\PPT背景副本-窄2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7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42910" y="44450"/>
            <a:ext cx="8043890" cy="955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57297"/>
            <a:ext cx="8229600" cy="476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endParaRPr lang="zh-CN" altLang="en-US"/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zh-CN" altLang="en-US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baseline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9pPr>
    </p:titleStyle>
    <p:bodyStyle>
      <a:lvl1pPr marL="342900" indent="-342900" algn="just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FF0000"/>
        </a:buClr>
        <a:buSzPct val="90000"/>
        <a:buFont typeface="Wingdings" pitchFamily="2" charset="2"/>
        <a:buChar char="n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just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33CC33"/>
        </a:buClr>
        <a:buFont typeface="Wingdings" pitchFamily="2" charset="2"/>
        <a:buChar char="l"/>
        <a:defRPr sz="2400" b="1">
          <a:solidFill>
            <a:srgbClr val="0000FF"/>
          </a:solidFill>
          <a:latin typeface="+mn-lt"/>
          <a:ea typeface="+mn-ea"/>
        </a:defRPr>
      </a:lvl2pPr>
      <a:lvl3pPr marL="1143000" indent="-228600" algn="just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宋体" charset="-122"/>
        </a:defRPr>
      </a:lvl3pPr>
      <a:lvl4pPr marL="1600200" indent="-228600" algn="just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宋体" charset="-122"/>
        </a:defRPr>
      </a:lvl4pPr>
      <a:lvl5pPr marL="20574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5pPr>
      <a:lvl6pPr marL="25146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6pPr>
      <a:lvl7pPr marL="29718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7pPr>
      <a:lvl8pPr marL="34290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8pPr>
      <a:lvl9pPr marL="38862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971600" y="1410273"/>
            <a:ext cx="7344816" cy="2090735"/>
          </a:xfrm>
        </p:spPr>
        <p:txBody>
          <a:bodyPr/>
          <a:lstStyle/>
          <a:p>
            <a:r>
              <a:rPr lang="en-US" altLang="zh-CN" sz="3600" b="0" dirty="0" smtClean="0">
                <a:solidFill>
                  <a:srgbClr val="0000FF"/>
                </a:solidFill>
                <a:effectLst/>
                <a:latin typeface="+mj-ea"/>
              </a:rPr>
              <a:t>Sector1</a:t>
            </a:r>
            <a:r>
              <a:rPr lang="zh-CN" altLang="en-US" sz="3600" b="0" dirty="0" smtClean="0">
                <a:solidFill>
                  <a:srgbClr val="0000FF"/>
                </a:solidFill>
                <a:effectLst/>
                <a:latin typeface="+mj-ea"/>
              </a:rPr>
              <a:t>像素设计进度</a:t>
            </a:r>
            <a:endParaRPr lang="zh-CN" altLang="en-US" sz="3600" b="0" dirty="0">
              <a:effectLst/>
              <a:latin typeface="+mj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00FF"/>
                </a:solidFill>
              </a:rPr>
              <a:t>卢云鹏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zh-CN" altLang="en-US" dirty="0">
                <a:solidFill>
                  <a:srgbClr val="0000FF"/>
                </a:solidFill>
              </a:rPr>
              <a:t>高能</a:t>
            </a:r>
            <a:r>
              <a:rPr lang="zh-CN" altLang="en-US" dirty="0" smtClean="0">
                <a:solidFill>
                  <a:srgbClr val="0000FF"/>
                </a:solidFill>
              </a:rPr>
              <a:t>所</a:t>
            </a:r>
            <a:r>
              <a:rPr lang="en-US" altLang="zh-CN" dirty="0" smtClean="0">
                <a:solidFill>
                  <a:srgbClr val="0000FF"/>
                </a:solidFill>
              </a:rPr>
              <a:t>/</a:t>
            </a:r>
            <a:r>
              <a:rPr lang="zh-CN" altLang="en-US" dirty="0" smtClean="0">
                <a:solidFill>
                  <a:srgbClr val="0000FF"/>
                </a:solidFill>
              </a:rPr>
              <a:t>实验物理中心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2018-12-7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前端电路配置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57704"/>
          </a:xfrm>
        </p:spPr>
        <p:txBody>
          <a:bodyPr/>
          <a:lstStyle/>
          <a:p>
            <a:r>
              <a:rPr lang="zh-CN" altLang="en-US" dirty="0"/>
              <a:t>任伟平</a:t>
            </a:r>
            <a:r>
              <a:rPr lang="zh-CN" altLang="en-US" dirty="0" smtClean="0"/>
              <a:t>提供了电路</a:t>
            </a:r>
            <a:r>
              <a:rPr lang="zh-CN" altLang="en-US" dirty="0"/>
              <a:t>及</a:t>
            </a:r>
            <a:r>
              <a:rPr lang="zh-CN" altLang="en-US" dirty="0" smtClean="0"/>
              <a:t>配置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Ibias</a:t>
            </a:r>
            <a:r>
              <a:rPr lang="en-US" altLang="zh-CN" dirty="0" smtClean="0"/>
              <a:t> = 20 </a:t>
            </a:r>
            <a:r>
              <a:rPr lang="en-US" altLang="zh-CN" dirty="0" err="1" smtClean="0"/>
              <a:t>nA</a:t>
            </a:r>
            <a:r>
              <a:rPr lang="en-US" altLang="zh-CN" dirty="0" smtClean="0"/>
              <a:t>, IDB = 10 </a:t>
            </a:r>
            <a:r>
              <a:rPr lang="en-US" altLang="zh-CN" dirty="0" err="1" smtClean="0"/>
              <a:t>nA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ITHR = 0.5 </a:t>
            </a:r>
            <a:r>
              <a:rPr lang="en-US" altLang="zh-CN" dirty="0" err="1" smtClean="0"/>
              <a:t>nA</a:t>
            </a:r>
            <a:r>
              <a:rPr lang="en-US" altLang="zh-CN" dirty="0" smtClean="0"/>
              <a:t>, Cd = 5 </a:t>
            </a:r>
            <a:r>
              <a:rPr lang="en-US" altLang="zh-CN" dirty="0" err="1" smtClean="0"/>
              <a:t>fF</a:t>
            </a:r>
            <a:r>
              <a:rPr lang="en-US" altLang="zh-CN" dirty="0" smtClean="0"/>
              <a:t>, Qin = 300 e</a:t>
            </a:r>
          </a:p>
          <a:p>
            <a:pPr lvl="1"/>
            <a:r>
              <a:rPr lang="en-US" altLang="zh-CN" dirty="0" err="1" smtClean="0"/>
              <a:t>Ileak</a:t>
            </a:r>
            <a:r>
              <a:rPr lang="en-US" altLang="zh-CN" dirty="0" smtClean="0"/>
              <a:t> = 400 </a:t>
            </a:r>
            <a:r>
              <a:rPr lang="en-US" altLang="zh-CN" dirty="0" err="1" smtClean="0"/>
              <a:t>fF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Vreset</a:t>
            </a:r>
            <a:r>
              <a:rPr lang="en-US" altLang="zh-CN" dirty="0" smtClean="0"/>
              <a:t> = 1.1 V</a:t>
            </a:r>
          </a:p>
          <a:p>
            <a:pPr lvl="1"/>
            <a:r>
              <a:rPr lang="en-US" altLang="zh-CN" dirty="0" smtClean="0"/>
              <a:t>VCASP = 600 mV, VCASN = 400 mV, VCASN2 = 500 mV</a:t>
            </a:r>
            <a:endParaRPr lang="en-US" altLang="zh-CN" dirty="0"/>
          </a:p>
          <a:p>
            <a:pPr lvl="1"/>
            <a:r>
              <a:rPr lang="en-US" altLang="zh-CN" dirty="0" err="1" smtClean="0"/>
              <a:t>Cout_A</a:t>
            </a:r>
            <a:r>
              <a:rPr lang="en-US" altLang="zh-CN" dirty="0" smtClean="0"/>
              <a:t> = 1.32 </a:t>
            </a:r>
            <a:r>
              <a:rPr lang="en-US" altLang="zh-CN" dirty="0" err="1" smtClean="0"/>
              <a:t>fF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Cout_D</a:t>
            </a:r>
            <a:r>
              <a:rPr lang="en-US" altLang="zh-CN" dirty="0" smtClean="0"/>
              <a:t> = 10 </a:t>
            </a:r>
            <a:r>
              <a:rPr lang="en-US" altLang="zh-CN" dirty="0" err="1" smtClean="0"/>
              <a:t>fF</a:t>
            </a:r>
            <a:endParaRPr lang="en-US" altLang="zh-CN" dirty="0" smtClean="0"/>
          </a:p>
          <a:p>
            <a:pPr lvl="1"/>
            <a:r>
              <a:rPr lang="en-US" altLang="zh-CN" dirty="0" err="1"/>
              <a:t>Vclip</a:t>
            </a:r>
            <a:r>
              <a:rPr lang="en-US" altLang="zh-CN" dirty="0"/>
              <a:t> = 0</a:t>
            </a:r>
          </a:p>
          <a:p>
            <a:pPr lvl="1"/>
            <a:r>
              <a:rPr lang="en-US" altLang="zh-CN" dirty="0" smtClean="0"/>
              <a:t>M1_sub = AVDD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2</a:t>
            </a:fld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801" t="2622" r="11261" b="32197"/>
          <a:stretch/>
        </p:blipFill>
        <p:spPr>
          <a:xfrm>
            <a:off x="4607548" y="3933056"/>
            <a:ext cx="4500956" cy="26773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1048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模拟前端仿真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768865"/>
          </a:xfrm>
        </p:spPr>
        <p:txBody>
          <a:bodyPr/>
          <a:lstStyle/>
          <a:p>
            <a:r>
              <a:rPr lang="el-GR" altLang="zh-CN" dirty="0" smtClean="0"/>
              <a:t>Δ</a:t>
            </a:r>
            <a:r>
              <a:rPr lang="en-US" altLang="zh-CN" dirty="0" smtClean="0"/>
              <a:t>V</a:t>
            </a:r>
            <a:r>
              <a:rPr lang="zh-CN" altLang="en-US" dirty="0" smtClean="0"/>
              <a:t>增益 </a:t>
            </a:r>
            <a:r>
              <a:rPr lang="en-US" altLang="zh-CN" dirty="0" smtClean="0"/>
              <a:t>= </a:t>
            </a:r>
            <a:r>
              <a:rPr lang="el-GR" altLang="zh-CN" dirty="0" smtClean="0"/>
              <a:t>Δ</a:t>
            </a:r>
            <a:r>
              <a:rPr lang="en-US" altLang="zh-CN" dirty="0" err="1" smtClean="0"/>
              <a:t>Vout</a:t>
            </a:r>
            <a:r>
              <a:rPr lang="en-US" altLang="zh-CN" dirty="0" smtClean="0"/>
              <a:t>/</a:t>
            </a:r>
            <a:r>
              <a:rPr lang="el-GR" altLang="zh-CN" dirty="0"/>
              <a:t> </a:t>
            </a:r>
            <a:r>
              <a:rPr lang="el-GR" altLang="zh-CN" dirty="0" smtClean="0"/>
              <a:t>Δ</a:t>
            </a:r>
            <a:r>
              <a:rPr lang="en-US" altLang="zh-CN" dirty="0"/>
              <a:t>V</a:t>
            </a:r>
            <a:r>
              <a:rPr lang="en-US" altLang="zh-CN" dirty="0" smtClean="0"/>
              <a:t>in</a:t>
            </a:r>
            <a:r>
              <a:rPr lang="zh-CN" altLang="en-US" dirty="0" smtClean="0"/>
              <a:t>，</a:t>
            </a:r>
            <a:r>
              <a:rPr lang="en-US" altLang="zh-CN" dirty="0" smtClean="0"/>
              <a:t>M1_sub</a:t>
            </a:r>
            <a:r>
              <a:rPr lang="zh-CN" altLang="en-US" dirty="0" smtClean="0"/>
              <a:t>连接到</a:t>
            </a:r>
            <a:r>
              <a:rPr lang="en-US" altLang="zh-CN" dirty="0" smtClean="0"/>
              <a:t>source</a:t>
            </a:r>
            <a:r>
              <a:rPr lang="zh-CN" altLang="en-US" dirty="0" smtClean="0"/>
              <a:t>可显著增大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372 mV / 8.3 mV = 44.8 @ M1_sub = M1_source</a:t>
            </a:r>
          </a:p>
          <a:p>
            <a:pPr lvl="1"/>
            <a:r>
              <a:rPr lang="en-US" altLang="zh-CN" dirty="0" smtClean="0"/>
              <a:t>275 mV / 8 mV = 34.4 @ M1_sub = AVDD</a:t>
            </a:r>
          </a:p>
          <a:p>
            <a:r>
              <a:rPr lang="en-US" altLang="zh-CN" dirty="0" err="1" smtClean="0"/>
              <a:t>Vnoise_rms</a:t>
            </a:r>
            <a:r>
              <a:rPr lang="zh-CN" altLang="en-US" dirty="0"/>
              <a:t>分别</a:t>
            </a:r>
            <a:r>
              <a:rPr lang="zh-CN" altLang="en-US" dirty="0" smtClean="0"/>
              <a:t>为</a:t>
            </a:r>
            <a:r>
              <a:rPr lang="en-US" altLang="zh-CN" dirty="0" smtClean="0"/>
              <a:t>3.06 mV</a:t>
            </a:r>
            <a:r>
              <a:rPr lang="zh-CN" altLang="en-US" dirty="0" smtClean="0"/>
              <a:t>和</a:t>
            </a:r>
            <a:r>
              <a:rPr lang="en-US" altLang="zh-CN" dirty="0" smtClean="0"/>
              <a:t>3.0 mV</a:t>
            </a:r>
          </a:p>
          <a:p>
            <a:pPr lvl="1"/>
            <a:r>
              <a:rPr lang="en-US" altLang="zh-CN" dirty="0" smtClean="0"/>
              <a:t>TN</a:t>
            </a:r>
            <a:r>
              <a:rPr lang="zh-CN" altLang="en-US" dirty="0" smtClean="0"/>
              <a:t>分别为</a:t>
            </a:r>
            <a:r>
              <a:rPr lang="en-US" altLang="zh-CN" dirty="0" smtClean="0"/>
              <a:t>2.47 e</a:t>
            </a:r>
            <a:r>
              <a:rPr lang="zh-CN" altLang="en-US" dirty="0" smtClean="0"/>
              <a:t>和</a:t>
            </a:r>
            <a:r>
              <a:rPr lang="en-US" altLang="zh-CN" dirty="0" smtClean="0"/>
              <a:t>3.3 e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3</a:t>
            </a:fld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032956"/>
            <a:ext cx="4752528" cy="356439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4283968" y="3789040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PIX_IN</a:t>
            </a:r>
            <a:endParaRPr lang="zh-CN" alt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4283968" y="4838963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err="1" smtClean="0"/>
              <a:t>Out_A</a:t>
            </a:r>
            <a:endParaRPr lang="zh-CN" altLang="en-US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4283968" y="5847075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err="1" smtClean="0"/>
              <a:t>Out_D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97535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Hit register</a:t>
            </a:r>
            <a:r>
              <a:rPr lang="zh-CN" altLang="en-US" dirty="0" smtClean="0"/>
              <a:t>的控制和</a:t>
            </a:r>
            <a:r>
              <a:rPr lang="zh-CN" altLang="en-US" dirty="0"/>
              <a:t>驱动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768865"/>
          </a:xfrm>
        </p:spPr>
        <p:txBody>
          <a:bodyPr/>
          <a:lstStyle/>
          <a:p>
            <a:r>
              <a:rPr lang="zh-CN" altLang="en-US" dirty="0" smtClean="0"/>
              <a:t>杨苹提供了低电平</a:t>
            </a:r>
            <a:r>
              <a:rPr lang="en-US" altLang="zh-CN" dirty="0" smtClean="0"/>
              <a:t>Reset</a:t>
            </a:r>
            <a:r>
              <a:rPr lang="zh-CN" altLang="en-US" dirty="0" smtClean="0"/>
              <a:t>的</a:t>
            </a:r>
            <a:r>
              <a:rPr lang="en-US" altLang="zh-CN" dirty="0" err="1" smtClean="0"/>
              <a:t>RS_latch_new</a:t>
            </a:r>
            <a:r>
              <a:rPr lang="zh-CN" altLang="en-US" dirty="0" smtClean="0"/>
              <a:t>模块</a:t>
            </a:r>
            <a:endParaRPr lang="en-US" altLang="zh-CN" dirty="0"/>
          </a:p>
          <a:p>
            <a:pPr lvl="1"/>
            <a:r>
              <a:rPr lang="zh-CN" altLang="en-US" dirty="0" smtClean="0"/>
              <a:t>模拟前端</a:t>
            </a:r>
            <a:r>
              <a:rPr lang="en-US" altLang="zh-CN" dirty="0" err="1" smtClean="0"/>
              <a:t>Out_D</a:t>
            </a:r>
            <a:r>
              <a:rPr lang="en-US" altLang="zh-CN" dirty="0" smtClean="0"/>
              <a:t> </a:t>
            </a:r>
            <a:r>
              <a:rPr lang="en-US" altLang="zh-CN" dirty="0" smtClean="0">
                <a:sym typeface="Wingdings" panose="05000000000000000000" pitchFamily="2" charset="2"/>
              </a:rPr>
              <a:t> HIT_PIX_B</a:t>
            </a:r>
          </a:p>
          <a:p>
            <a:pPr lvl="1"/>
            <a:r>
              <a:rPr lang="zh-CN" altLang="en-US" dirty="0" smtClean="0">
                <a:sym typeface="Wingdings" panose="05000000000000000000" pitchFamily="2" charset="2"/>
              </a:rPr>
              <a:t>控制信号</a:t>
            </a:r>
            <a:r>
              <a:rPr lang="en-US" altLang="zh-CN" dirty="0" smtClean="0">
                <a:sym typeface="Wingdings" panose="05000000000000000000" pitchFamily="2" charset="2"/>
              </a:rPr>
              <a:t>RST_PIX</a:t>
            </a:r>
            <a:r>
              <a:rPr lang="zh-CN" altLang="en-US" dirty="0" smtClean="0">
                <a:sym typeface="Wingdings" panose="05000000000000000000" pitchFamily="2" charset="2"/>
              </a:rPr>
              <a:t>和</a:t>
            </a:r>
            <a:r>
              <a:rPr lang="en-US" altLang="zh-CN" dirty="0" smtClean="0">
                <a:sym typeface="Wingdings" panose="05000000000000000000" pitchFamily="2" charset="2"/>
              </a:rPr>
              <a:t>RD_EN</a:t>
            </a:r>
            <a:r>
              <a:rPr lang="zh-CN" altLang="en-US" dirty="0" smtClean="0">
                <a:sym typeface="Wingdings" panose="05000000000000000000" pitchFamily="2" charset="2"/>
              </a:rPr>
              <a:t>由行地址选通，</a:t>
            </a:r>
            <a:r>
              <a:rPr lang="en-US" altLang="zh-CN" dirty="0" smtClean="0">
                <a:sym typeface="Wingdings" panose="05000000000000000000" pitchFamily="2" charset="2"/>
              </a:rPr>
              <a:t>FPGA</a:t>
            </a:r>
            <a:r>
              <a:rPr lang="zh-CN" altLang="en-US" dirty="0" smtClean="0">
                <a:sym typeface="Wingdings" panose="05000000000000000000" pitchFamily="2" charset="2"/>
              </a:rPr>
              <a:t>产生时序</a:t>
            </a:r>
            <a:endParaRPr lang="en-US" altLang="zh-CN" dirty="0" smtClean="0">
              <a:sym typeface="Wingdings" panose="05000000000000000000" pitchFamily="2" charset="2"/>
            </a:endParaRPr>
          </a:p>
          <a:p>
            <a:pPr lvl="1"/>
            <a:r>
              <a:rPr lang="zh-CN" altLang="en-US" dirty="0" smtClean="0">
                <a:sym typeface="Wingdings" panose="05000000000000000000" pitchFamily="2" charset="2"/>
              </a:rPr>
              <a:t>最小尺寸</a:t>
            </a:r>
            <a:r>
              <a:rPr lang="en-US" altLang="zh-CN" dirty="0" smtClean="0">
                <a:sym typeface="Wingdings" panose="05000000000000000000" pitchFamily="2" charset="2"/>
              </a:rPr>
              <a:t>NMOS</a:t>
            </a:r>
            <a:r>
              <a:rPr lang="zh-CN" altLang="en-US" dirty="0" smtClean="0">
                <a:sym typeface="Wingdings" panose="05000000000000000000" pitchFamily="2" charset="2"/>
              </a:rPr>
              <a:t>作为</a:t>
            </a:r>
            <a:r>
              <a:rPr lang="en-US" altLang="zh-CN" dirty="0" smtClean="0">
                <a:sym typeface="Wingdings" panose="05000000000000000000" pitchFamily="2" charset="2"/>
              </a:rPr>
              <a:t>STATE_OUT</a:t>
            </a:r>
            <a:r>
              <a:rPr lang="zh-CN" altLang="en-US" dirty="0" smtClean="0">
                <a:sym typeface="Wingdings" panose="05000000000000000000" pitchFamily="2" charset="2"/>
              </a:rPr>
              <a:t>输出开关</a:t>
            </a:r>
            <a:endParaRPr lang="en-US" altLang="zh-CN" dirty="0" smtClean="0">
              <a:sym typeface="Wingdings" panose="05000000000000000000" pitchFamily="2" charset="2"/>
            </a:endParaRPr>
          </a:p>
          <a:p>
            <a:pPr lvl="1"/>
            <a:r>
              <a:rPr lang="en-US" altLang="zh-CN" dirty="0" smtClean="0">
                <a:sym typeface="Wingdings" panose="05000000000000000000" pitchFamily="2" charset="2"/>
              </a:rPr>
              <a:t>R = 2.8 K</a:t>
            </a:r>
            <a:r>
              <a:rPr lang="el-GR" altLang="zh-CN" dirty="0" smtClean="0">
                <a:sym typeface="Wingdings" panose="05000000000000000000" pitchFamily="2" charset="2"/>
              </a:rPr>
              <a:t>Ω</a:t>
            </a:r>
            <a:r>
              <a:rPr lang="zh-CN" altLang="en-US" dirty="0" smtClean="0">
                <a:sym typeface="Wingdings" panose="05000000000000000000" pitchFamily="2" charset="2"/>
              </a:rPr>
              <a:t>， </a:t>
            </a:r>
            <a:r>
              <a:rPr lang="en-US" altLang="zh-CN" dirty="0" smtClean="0">
                <a:sym typeface="Wingdings" panose="05000000000000000000" pitchFamily="2" charset="2"/>
              </a:rPr>
              <a:t>C = 2.4 pF</a:t>
            </a:r>
            <a:r>
              <a:rPr lang="zh-CN" altLang="en-US" dirty="0" smtClean="0">
                <a:sym typeface="Wingdings" panose="05000000000000000000" pitchFamily="2" charset="2"/>
              </a:rPr>
              <a:t>，作为</a:t>
            </a:r>
            <a:r>
              <a:rPr lang="en-US" altLang="zh-CN" dirty="0" smtClean="0">
                <a:sym typeface="Wingdings" panose="05000000000000000000" pitchFamily="2" charset="2"/>
              </a:rPr>
              <a:t>COL_OUT</a:t>
            </a:r>
            <a:r>
              <a:rPr lang="zh-CN" altLang="en-US" dirty="0" smtClean="0">
                <a:sym typeface="Wingdings" panose="05000000000000000000" pitchFamily="2" charset="2"/>
              </a:rPr>
              <a:t>的总线负载 （</a:t>
            </a:r>
            <a:r>
              <a:rPr lang="en-US" altLang="zh-CN" dirty="0" smtClean="0">
                <a:sym typeface="Wingdings" panose="05000000000000000000" pitchFamily="2" charset="2"/>
              </a:rPr>
              <a:t>1cm</a:t>
            </a:r>
            <a:r>
              <a:rPr lang="zh-CN" altLang="en-US" dirty="0" smtClean="0">
                <a:sym typeface="Wingdings" panose="05000000000000000000" pitchFamily="2" charset="2"/>
              </a:rPr>
              <a:t>长的</a:t>
            </a:r>
            <a:r>
              <a:rPr lang="en-US" altLang="zh-CN" dirty="0" smtClean="0">
                <a:sym typeface="Wingdings" panose="05000000000000000000" pitchFamily="2" charset="2"/>
              </a:rPr>
              <a:t>MET</a:t>
            </a:r>
            <a:r>
              <a:rPr lang="zh-CN" altLang="en-US" dirty="0" smtClean="0">
                <a:sym typeface="Wingdings" panose="05000000000000000000" pitchFamily="2" charset="2"/>
              </a:rPr>
              <a:t>线）</a:t>
            </a:r>
            <a:endParaRPr lang="en-US" altLang="zh-CN" dirty="0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4</a:t>
            </a:fld>
            <a:endParaRPr lang="zh-CN" altLang="en-US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8246" r="14505" b="17573"/>
          <a:stretch/>
        </p:blipFill>
        <p:spPr>
          <a:xfrm>
            <a:off x="3235012" y="3501008"/>
            <a:ext cx="5873492" cy="3092932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849899"/>
              </p:ext>
            </p:extLst>
          </p:nvPr>
        </p:nvGraphicFramePr>
        <p:xfrm>
          <a:off x="107504" y="3501008"/>
          <a:ext cx="309634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468052"/>
                <a:gridCol w="774086"/>
                <a:gridCol w="7740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信号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极性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配置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状态</a:t>
                      </a:r>
                      <a:endParaRPr lang="zh-CN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HIT_PIX_B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负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err="1" smtClean="0"/>
                        <a:t>Out_D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DPLSE_PIX_B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负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VDD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Off</a:t>
                      </a:r>
                      <a:endParaRPr lang="zh-CN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STROBE_B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负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VSS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On</a:t>
                      </a:r>
                      <a:endParaRPr lang="zh-CN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PLSE_B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负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VDD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Off</a:t>
                      </a:r>
                      <a:endParaRPr lang="zh-CN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RST_PIX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负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RST_PIX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STATE_OUT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正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35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Hit register</a:t>
            </a:r>
            <a:r>
              <a:rPr lang="zh-CN" altLang="en-US" dirty="0" smtClean="0"/>
              <a:t>的仿真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5</a:t>
            </a:fld>
            <a:endParaRPr lang="zh-CN" altLang="en-US" dirty="0"/>
          </a:p>
        </p:txBody>
      </p:sp>
      <p:sp>
        <p:nvSpPr>
          <p:cNvPr id="41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768865"/>
          </a:xfrm>
        </p:spPr>
        <p:txBody>
          <a:bodyPr/>
          <a:lstStyle/>
          <a:p>
            <a:r>
              <a:rPr lang="en-US" altLang="zh-CN" dirty="0" smtClean="0"/>
              <a:t>Hit registered </a:t>
            </a:r>
            <a:r>
              <a:rPr lang="en-US" altLang="zh-CN" dirty="0" smtClean="0">
                <a:sym typeface="Wingdings" panose="05000000000000000000" pitchFamily="2" charset="2"/>
              </a:rPr>
              <a:t> readout </a:t>
            </a:r>
            <a:r>
              <a:rPr lang="en-US" altLang="zh-CN" dirty="0" smtClean="0"/>
              <a:t> reset</a:t>
            </a:r>
            <a:r>
              <a:rPr lang="zh-CN" altLang="en-US" dirty="0" smtClean="0"/>
              <a:t>时序</a:t>
            </a:r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556792"/>
            <a:ext cx="6768752" cy="5076564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5" name="直接箭头连接符 34"/>
          <p:cNvCxnSpPr/>
          <p:nvPr/>
        </p:nvCxnSpPr>
        <p:spPr>
          <a:xfrm flipV="1">
            <a:off x="2880000" y="4797152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699792" y="5045114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Hit </a:t>
            </a:r>
          </a:p>
          <a:p>
            <a:r>
              <a:rPr lang="en-US" altLang="zh-CN" sz="1000" dirty="0" smtClean="0"/>
              <a:t>registered</a:t>
            </a:r>
            <a:endParaRPr lang="zh-CN" altLang="en-US" sz="1000" dirty="0"/>
          </a:p>
        </p:txBody>
      </p:sp>
      <p:cxnSp>
        <p:nvCxnSpPr>
          <p:cNvPr id="50" name="直接箭头连接符 49"/>
          <p:cNvCxnSpPr/>
          <p:nvPr/>
        </p:nvCxnSpPr>
        <p:spPr>
          <a:xfrm flipV="1">
            <a:off x="4986000" y="5481483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004048" y="5487035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Readout</a:t>
            </a:r>
            <a:endParaRPr lang="zh-CN" altLang="en-US" sz="1000" dirty="0"/>
          </a:p>
        </p:txBody>
      </p:sp>
      <p:cxnSp>
        <p:nvCxnSpPr>
          <p:cNvPr id="53" name="直接箭头连接符 52"/>
          <p:cNvCxnSpPr/>
          <p:nvPr/>
        </p:nvCxnSpPr>
        <p:spPr>
          <a:xfrm flipV="1">
            <a:off x="5544108" y="4184829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580112" y="4154632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Reset</a:t>
            </a:r>
            <a:endParaRPr lang="zh-CN" altLang="en-US" sz="1000" dirty="0"/>
          </a:p>
        </p:txBody>
      </p:sp>
      <p:sp>
        <p:nvSpPr>
          <p:cNvPr id="55" name="TextBox 54"/>
          <p:cNvSpPr txBox="1"/>
          <p:nvPr/>
        </p:nvSpPr>
        <p:spPr>
          <a:xfrm>
            <a:off x="1835696" y="1916832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 smtClean="0">
                <a:solidFill>
                  <a:srgbClr val="0000FF"/>
                </a:solidFill>
              </a:rPr>
              <a:t>PIX_IN</a:t>
            </a:r>
            <a:endParaRPr lang="zh-CN" altLang="en-US" sz="1000" b="1" dirty="0">
              <a:solidFill>
                <a:srgbClr val="0000FF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835696" y="2564904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 err="1" smtClean="0">
                <a:solidFill>
                  <a:srgbClr val="0000FF"/>
                </a:solidFill>
              </a:rPr>
              <a:t>Out_A</a:t>
            </a:r>
            <a:endParaRPr lang="zh-CN" altLang="en-US" sz="1000" b="1" dirty="0">
              <a:solidFill>
                <a:srgbClr val="0000FF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835696" y="3212976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 err="1" smtClean="0">
                <a:solidFill>
                  <a:srgbClr val="0000FF"/>
                </a:solidFill>
              </a:rPr>
              <a:t>Out_D</a:t>
            </a:r>
            <a:endParaRPr lang="zh-CN" altLang="en-US" sz="1000" b="1" dirty="0">
              <a:solidFill>
                <a:srgbClr val="0000FF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835696" y="3830851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 smtClean="0">
                <a:solidFill>
                  <a:srgbClr val="0000FF"/>
                </a:solidFill>
              </a:rPr>
              <a:t>RST_PIX</a:t>
            </a:r>
            <a:endParaRPr lang="zh-CN" altLang="en-US" sz="1000" b="1" dirty="0">
              <a:solidFill>
                <a:srgbClr val="0000FF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835696" y="4478923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 smtClean="0">
                <a:solidFill>
                  <a:srgbClr val="0000FF"/>
                </a:solidFill>
              </a:rPr>
              <a:t>STATE_OUT</a:t>
            </a:r>
            <a:endParaRPr lang="zh-CN" altLang="en-US" sz="1000" b="1" dirty="0">
              <a:solidFill>
                <a:srgbClr val="0000FF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835696" y="5157192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 smtClean="0">
                <a:solidFill>
                  <a:srgbClr val="0000FF"/>
                </a:solidFill>
              </a:rPr>
              <a:t>RD_EN</a:t>
            </a:r>
            <a:endParaRPr lang="zh-CN" altLang="en-US" sz="1000" b="1" dirty="0">
              <a:solidFill>
                <a:srgbClr val="0000FF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35696" y="5805264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 smtClean="0">
                <a:solidFill>
                  <a:srgbClr val="0000FF"/>
                </a:solidFill>
              </a:rPr>
              <a:t>COL_OUT</a:t>
            </a:r>
            <a:endParaRPr lang="zh-CN" altLang="en-US" sz="1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35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Hit register</a:t>
            </a:r>
            <a:r>
              <a:rPr lang="zh-CN" altLang="en-US" dirty="0" smtClean="0"/>
              <a:t>的仿真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6</a:t>
            </a:fld>
            <a:endParaRPr lang="zh-CN" altLang="en-US" dirty="0"/>
          </a:p>
        </p:txBody>
      </p:sp>
      <p:sp>
        <p:nvSpPr>
          <p:cNvPr id="41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768865"/>
          </a:xfrm>
        </p:spPr>
        <p:txBody>
          <a:bodyPr/>
          <a:lstStyle/>
          <a:p>
            <a:r>
              <a:rPr lang="en-US" altLang="zh-CN" dirty="0" smtClean="0"/>
              <a:t>COL_OUT</a:t>
            </a:r>
            <a:r>
              <a:rPr lang="zh-CN" altLang="en-US" dirty="0" smtClean="0"/>
              <a:t>高电平</a:t>
            </a:r>
            <a:r>
              <a:rPr lang="en-US" altLang="zh-CN" dirty="0" smtClean="0"/>
              <a:t>~1.3 V</a:t>
            </a:r>
            <a:r>
              <a:rPr lang="zh-CN" altLang="en-US" dirty="0" smtClean="0"/>
              <a:t>，上升时间</a:t>
            </a:r>
            <a:r>
              <a:rPr lang="en-US" altLang="zh-CN" dirty="0" smtClean="0"/>
              <a:t>~100 ns</a:t>
            </a:r>
          </a:p>
          <a:p>
            <a:pPr lvl="1"/>
            <a:endParaRPr lang="en-US" altLang="zh-CN" dirty="0" smtClean="0"/>
          </a:p>
        </p:txBody>
      </p:sp>
      <p:cxnSp>
        <p:nvCxnSpPr>
          <p:cNvPr id="50" name="直接箭头连接符 49"/>
          <p:cNvCxnSpPr/>
          <p:nvPr/>
        </p:nvCxnSpPr>
        <p:spPr>
          <a:xfrm flipV="1">
            <a:off x="2915816" y="5301208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933864" y="5306760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Readout</a:t>
            </a:r>
            <a:endParaRPr lang="zh-CN" altLang="en-US" sz="10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00" y="1555200"/>
            <a:ext cx="6768000" cy="5076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1835696" y="1916832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 smtClean="0">
                <a:solidFill>
                  <a:srgbClr val="0000FF"/>
                </a:solidFill>
              </a:rPr>
              <a:t>PIX_IN</a:t>
            </a:r>
            <a:endParaRPr lang="zh-CN" altLang="en-US" sz="1000" b="1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35696" y="2750731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 err="1" smtClean="0">
                <a:solidFill>
                  <a:srgbClr val="0000FF"/>
                </a:solidFill>
              </a:rPr>
              <a:t>Out_A</a:t>
            </a:r>
            <a:endParaRPr lang="zh-CN" altLang="en-US" sz="1000" b="1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35696" y="3470811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 err="1" smtClean="0">
                <a:solidFill>
                  <a:srgbClr val="0000FF"/>
                </a:solidFill>
              </a:rPr>
              <a:t>Out_D</a:t>
            </a:r>
            <a:endParaRPr lang="zh-CN" altLang="en-US" sz="1000" b="1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35696" y="4190891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 smtClean="0">
                <a:solidFill>
                  <a:srgbClr val="0000FF"/>
                </a:solidFill>
              </a:rPr>
              <a:t>RST_PIX</a:t>
            </a:r>
            <a:endParaRPr lang="zh-CN" altLang="en-US" sz="1000" b="1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35696" y="4869160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 smtClean="0">
                <a:solidFill>
                  <a:srgbClr val="0000FF"/>
                </a:solidFill>
              </a:rPr>
              <a:t>STATE_OUT</a:t>
            </a:r>
            <a:endParaRPr lang="zh-CN" altLang="en-US" sz="1000" b="1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35696" y="5703059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 smtClean="0">
                <a:solidFill>
                  <a:srgbClr val="0000FF"/>
                </a:solidFill>
              </a:rPr>
              <a:t>RD_EN</a:t>
            </a:r>
            <a:endParaRPr lang="zh-CN" altLang="en-US" sz="1000" b="1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35696" y="5085184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 smtClean="0">
                <a:solidFill>
                  <a:srgbClr val="0000FF"/>
                </a:solidFill>
              </a:rPr>
              <a:t>COL_OUT</a:t>
            </a:r>
            <a:endParaRPr lang="zh-CN" altLang="en-US" sz="1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18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Pixel digital</a:t>
            </a:r>
            <a:r>
              <a:rPr lang="zh-CN" altLang="en-US" dirty="0" smtClean="0"/>
              <a:t>的控制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768865"/>
          </a:xfrm>
        </p:spPr>
        <p:txBody>
          <a:bodyPr/>
          <a:lstStyle/>
          <a:p>
            <a:r>
              <a:rPr lang="zh-CN" altLang="en-US" dirty="0" smtClean="0"/>
              <a:t>杨苹提供了</a:t>
            </a:r>
            <a:r>
              <a:rPr lang="en-US" altLang="zh-CN" dirty="0" err="1" smtClean="0"/>
              <a:t>Pixel_digital</a:t>
            </a:r>
            <a:r>
              <a:rPr lang="zh-CN" altLang="en-US" dirty="0"/>
              <a:t>模块</a:t>
            </a:r>
            <a:endParaRPr lang="en-US" altLang="zh-CN" dirty="0"/>
          </a:p>
          <a:p>
            <a:pPr lvl="1"/>
            <a:r>
              <a:rPr lang="zh-CN" altLang="en-US" dirty="0" smtClean="0">
                <a:sym typeface="Wingdings" panose="05000000000000000000" pitchFamily="2" charset="2"/>
              </a:rPr>
              <a:t>全局信号（数字）：</a:t>
            </a:r>
            <a:r>
              <a:rPr lang="en-US" altLang="zh-CN" dirty="0" smtClean="0">
                <a:sym typeface="Wingdings" panose="05000000000000000000" pitchFamily="2" charset="2"/>
              </a:rPr>
              <a:t>CON_DATA, APLSE, DPLSE, PRST, STROBE_B</a:t>
            </a:r>
          </a:p>
          <a:p>
            <a:pPr lvl="1"/>
            <a:r>
              <a:rPr lang="zh-CN" altLang="en-US" dirty="0">
                <a:sym typeface="Wingdings" panose="05000000000000000000" pitchFamily="2" charset="2"/>
              </a:rPr>
              <a:t>全局</a:t>
            </a:r>
            <a:r>
              <a:rPr lang="zh-CN" altLang="en-US" dirty="0" smtClean="0">
                <a:sym typeface="Wingdings" panose="05000000000000000000" pitchFamily="2" charset="2"/>
              </a:rPr>
              <a:t>信号（模拟）：</a:t>
            </a:r>
            <a:r>
              <a:rPr lang="en-US" altLang="zh-CN" dirty="0" smtClean="0">
                <a:sym typeface="Wingdings" panose="05000000000000000000" pitchFamily="2" charset="2"/>
              </a:rPr>
              <a:t>VPLSE_HIGH, VPLSE_LOW</a:t>
            </a:r>
          </a:p>
          <a:p>
            <a:pPr lvl="1"/>
            <a:r>
              <a:rPr lang="en-US" altLang="zh-CN" dirty="0" smtClean="0">
                <a:sym typeface="Wingdings" panose="05000000000000000000" pitchFamily="2" charset="2"/>
              </a:rPr>
              <a:t>ROWSELM</a:t>
            </a:r>
            <a:r>
              <a:rPr lang="zh-CN" altLang="en-US" dirty="0" smtClean="0">
                <a:sym typeface="Wingdings" panose="05000000000000000000" pitchFamily="2" charset="2"/>
              </a:rPr>
              <a:t>和</a:t>
            </a:r>
            <a:r>
              <a:rPr lang="en-US" altLang="zh-CN" dirty="0" smtClean="0">
                <a:sym typeface="Wingdings" panose="05000000000000000000" pitchFamily="2" charset="2"/>
              </a:rPr>
              <a:t>ROWSELP</a:t>
            </a:r>
            <a:r>
              <a:rPr lang="zh-CN" altLang="en-US" dirty="0" smtClean="0">
                <a:sym typeface="Wingdings" panose="05000000000000000000" pitchFamily="2" charset="2"/>
              </a:rPr>
              <a:t>由行地址选通，</a:t>
            </a:r>
            <a:r>
              <a:rPr lang="en-US" altLang="zh-CN" dirty="0" smtClean="0">
                <a:sym typeface="Wingdings" panose="05000000000000000000" pitchFamily="2" charset="2"/>
              </a:rPr>
              <a:t>FPGA</a:t>
            </a:r>
            <a:r>
              <a:rPr lang="zh-CN" altLang="en-US" dirty="0" smtClean="0">
                <a:sym typeface="Wingdings" panose="05000000000000000000" pitchFamily="2" charset="2"/>
              </a:rPr>
              <a:t>控制逻辑电平</a:t>
            </a:r>
            <a:endParaRPr lang="en-US" altLang="zh-CN" dirty="0" smtClean="0">
              <a:sym typeface="Wingdings" panose="05000000000000000000" pitchFamily="2" charset="2"/>
            </a:endParaRPr>
          </a:p>
          <a:p>
            <a:pPr lvl="1"/>
            <a:r>
              <a:rPr lang="en-US" altLang="zh-CN" dirty="0" smtClean="0">
                <a:sym typeface="Wingdings" panose="05000000000000000000" pitchFamily="2" charset="2"/>
              </a:rPr>
              <a:t>COLSEL</a:t>
            </a:r>
            <a:r>
              <a:rPr lang="zh-CN" altLang="en-US" dirty="0" smtClean="0">
                <a:sym typeface="Wingdings" panose="05000000000000000000" pitchFamily="2" charset="2"/>
              </a:rPr>
              <a:t>由列地址选通</a:t>
            </a:r>
            <a:endParaRPr lang="en-US" altLang="zh-CN" dirty="0" smtClean="0">
              <a:sym typeface="Wingdings" panose="05000000000000000000" pitchFamily="2" charset="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7</a:t>
            </a:fld>
            <a:endParaRPr lang="zh-CN" altLang="en-US" dirty="0"/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766512"/>
              </p:ext>
            </p:extLst>
          </p:nvPr>
        </p:nvGraphicFramePr>
        <p:xfrm>
          <a:off x="5508104" y="2518112"/>
          <a:ext cx="3096344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468052"/>
                <a:gridCol w="90010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信号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极性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配置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状态</a:t>
                      </a:r>
                      <a:endParaRPr lang="zh-CN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COLSEL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正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VDD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On</a:t>
                      </a:r>
                      <a:endParaRPr lang="zh-CN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ROWSELM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正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ROWSELM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ym typeface="Wingdings" panose="05000000000000000000" pitchFamily="2" charset="2"/>
                        </a:rPr>
                        <a:t>ROWSELP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正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ROWSELP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ym typeface="Wingdings" panose="05000000000000000000" pitchFamily="2" charset="2"/>
                        </a:rPr>
                        <a:t>CON_DATA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正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CON_DATA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ym typeface="Wingdings" panose="05000000000000000000" pitchFamily="2" charset="2"/>
                        </a:rPr>
                        <a:t>APLSE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正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VDD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On</a:t>
                      </a:r>
                      <a:endParaRPr lang="zh-CN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ym typeface="Wingdings" panose="05000000000000000000" pitchFamily="2" charset="2"/>
                        </a:rPr>
                        <a:t>DPLSE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正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VDD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On</a:t>
                      </a:r>
                      <a:endParaRPr lang="zh-CN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ym typeface="Wingdings" panose="05000000000000000000" pitchFamily="2" charset="2"/>
                        </a:rPr>
                        <a:t>PRST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负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PRST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ym typeface="Wingdings" panose="05000000000000000000" pitchFamily="2" charset="2"/>
                        </a:rPr>
                        <a:t>STROBE_B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 smtClean="0"/>
                        <a:t>负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VSS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On</a:t>
                      </a:r>
                      <a:endParaRPr lang="zh-CN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ym typeface="Wingdings" panose="05000000000000000000" pitchFamily="2" charset="2"/>
                        </a:rPr>
                        <a:t>VPLSE_HIGH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700</a:t>
                      </a:r>
                      <a:r>
                        <a:rPr lang="en-US" altLang="zh-CN" sz="1000" baseline="0" dirty="0" smtClean="0"/>
                        <a:t> mV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ym typeface="Wingdings" panose="05000000000000000000" pitchFamily="2" charset="2"/>
                        </a:rPr>
                        <a:t>VPLSE_LOW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600 mV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54" t="10701" r="8854" b="4322"/>
          <a:stretch/>
        </p:blipFill>
        <p:spPr>
          <a:xfrm>
            <a:off x="89546" y="3040010"/>
            <a:ext cx="5202534" cy="355734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6999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00" y="1555200"/>
            <a:ext cx="6768000" cy="5076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Pixel digital</a:t>
            </a:r>
            <a:r>
              <a:rPr lang="zh-CN" altLang="en-US" dirty="0" smtClean="0"/>
              <a:t>的仿真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8</a:t>
            </a:fld>
            <a:endParaRPr lang="zh-CN" altLang="en-US" dirty="0"/>
          </a:p>
        </p:txBody>
      </p:sp>
      <p:sp>
        <p:nvSpPr>
          <p:cNvPr id="41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768865"/>
          </a:xfrm>
        </p:spPr>
        <p:txBody>
          <a:bodyPr/>
          <a:lstStyle/>
          <a:p>
            <a:r>
              <a:rPr lang="en-US" altLang="zh-CN" dirty="0" smtClean="0"/>
              <a:t>Pulse test enable </a:t>
            </a:r>
            <a:r>
              <a:rPr lang="en-US" altLang="zh-CN" dirty="0" smtClean="0">
                <a:sym typeface="Wingdings" panose="05000000000000000000" pitchFamily="2" charset="2"/>
              </a:rPr>
              <a:t> Mask enable</a:t>
            </a:r>
            <a:r>
              <a:rPr lang="zh-CN" altLang="en-US" dirty="0" smtClean="0"/>
              <a:t>时序</a:t>
            </a:r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cxnSp>
        <p:nvCxnSpPr>
          <p:cNvPr id="35" name="直接箭头连接符 34"/>
          <p:cNvCxnSpPr/>
          <p:nvPr/>
        </p:nvCxnSpPr>
        <p:spPr>
          <a:xfrm>
            <a:off x="5111291" y="5157192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60032" y="475708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Hit </a:t>
            </a:r>
          </a:p>
          <a:p>
            <a:r>
              <a:rPr lang="en-US" altLang="zh-CN" sz="1000" dirty="0" smtClean="0"/>
              <a:t>registered</a:t>
            </a:r>
            <a:endParaRPr lang="zh-CN" altLang="en-US" sz="1000" dirty="0"/>
          </a:p>
        </p:txBody>
      </p:sp>
      <p:cxnSp>
        <p:nvCxnSpPr>
          <p:cNvPr id="50" name="直接箭头连接符 49"/>
          <p:cNvCxnSpPr/>
          <p:nvPr/>
        </p:nvCxnSpPr>
        <p:spPr>
          <a:xfrm flipV="1">
            <a:off x="6156176" y="5157192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228184" y="5157192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Mask enabled</a:t>
            </a:r>
            <a:endParaRPr lang="zh-CN" altLang="en-US" sz="1000" dirty="0"/>
          </a:p>
        </p:txBody>
      </p:sp>
      <p:cxnSp>
        <p:nvCxnSpPr>
          <p:cNvPr id="53" name="直接箭头连接符 52"/>
          <p:cNvCxnSpPr/>
          <p:nvPr/>
        </p:nvCxnSpPr>
        <p:spPr>
          <a:xfrm flipV="1">
            <a:off x="5112060" y="3387189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148064" y="3356992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Pulse test enabled</a:t>
            </a:r>
            <a:endParaRPr lang="zh-CN" alt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1907704" y="2102659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 smtClean="0">
                <a:solidFill>
                  <a:srgbClr val="0000FF"/>
                </a:solidFill>
              </a:rPr>
              <a:t>CON_DATA</a:t>
            </a:r>
            <a:endParaRPr lang="zh-CN" altLang="en-US" sz="1000" b="1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7584" y="2924944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 smtClean="0">
                <a:solidFill>
                  <a:srgbClr val="0000FF"/>
                </a:solidFill>
              </a:rPr>
              <a:t>ROWSELP</a:t>
            </a:r>
            <a:endParaRPr lang="zh-CN" altLang="en-US" sz="1000" b="1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7584" y="3758843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 smtClean="0">
                <a:solidFill>
                  <a:srgbClr val="0000FF"/>
                </a:solidFill>
              </a:rPr>
              <a:t>APLSE_PIX</a:t>
            </a:r>
            <a:endParaRPr lang="zh-CN" altLang="en-US" sz="1000" b="1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7584" y="4694947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 smtClean="0">
                <a:solidFill>
                  <a:srgbClr val="0000FF"/>
                </a:solidFill>
              </a:rPr>
              <a:t>ROWSELM</a:t>
            </a:r>
            <a:endParaRPr lang="zh-CN" altLang="en-US" sz="1000" b="1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7584" y="5589240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 smtClean="0">
                <a:solidFill>
                  <a:srgbClr val="0000FF"/>
                </a:solidFill>
              </a:rPr>
              <a:t>STATE_OUT</a:t>
            </a:r>
            <a:endParaRPr lang="zh-CN" altLang="en-US" sz="1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98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矩形 69"/>
          <p:cNvSpPr/>
          <p:nvPr/>
        </p:nvSpPr>
        <p:spPr>
          <a:xfrm>
            <a:off x="5076056" y="4149080"/>
            <a:ext cx="1152128" cy="26642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矩形 70"/>
          <p:cNvSpPr/>
          <p:nvPr/>
        </p:nvSpPr>
        <p:spPr>
          <a:xfrm>
            <a:off x="2267744" y="4149080"/>
            <a:ext cx="1143127" cy="26642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3563888" y="4149080"/>
            <a:ext cx="648072" cy="26642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矩形 68"/>
          <p:cNvSpPr/>
          <p:nvPr/>
        </p:nvSpPr>
        <p:spPr>
          <a:xfrm>
            <a:off x="4301970" y="4149080"/>
            <a:ext cx="630070" cy="26642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5076056" y="6381328"/>
            <a:ext cx="720080" cy="14401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矩形 56"/>
          <p:cNvSpPr/>
          <p:nvPr/>
        </p:nvSpPr>
        <p:spPr>
          <a:xfrm>
            <a:off x="1619672" y="6381328"/>
            <a:ext cx="1800200" cy="14401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3563888" y="6381328"/>
            <a:ext cx="1368152" cy="14401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5076056" y="4221088"/>
            <a:ext cx="720080" cy="14401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 45"/>
          <p:cNvSpPr/>
          <p:nvPr/>
        </p:nvSpPr>
        <p:spPr>
          <a:xfrm>
            <a:off x="1619672" y="4221088"/>
            <a:ext cx="1800200" cy="14401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3563888" y="4221088"/>
            <a:ext cx="1368152" cy="14401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连接符 12"/>
          <p:cNvCxnSpPr/>
          <p:nvPr/>
        </p:nvCxnSpPr>
        <p:spPr>
          <a:xfrm>
            <a:off x="1763688" y="4077072"/>
            <a:ext cx="0" cy="2520280"/>
          </a:xfrm>
          <a:prstGeom prst="line">
            <a:avLst/>
          </a:prstGeom>
          <a:ln w="1905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Floorplan for pixel layout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4768865"/>
          </a:xfrm>
        </p:spPr>
        <p:txBody>
          <a:bodyPr/>
          <a:lstStyle/>
          <a:p>
            <a:r>
              <a:rPr lang="zh-CN" altLang="en-US" dirty="0" smtClean="0"/>
              <a:t>数字信号：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Row-wise: RST_PIX, RD_EN</a:t>
            </a:r>
            <a:r>
              <a:rPr lang="en-US" altLang="zh-CN" dirty="0" smtClean="0">
                <a:sym typeface="Wingdings" panose="05000000000000000000" pitchFamily="2" charset="2"/>
              </a:rPr>
              <a:t>, ROWSELP/M, A/DPLSE, PRST, STROBE_B, CON_DATA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Column-wise: COLSEL</a:t>
            </a:r>
            <a:endParaRPr lang="en-US" altLang="zh-CN" dirty="0" smtClean="0">
              <a:sym typeface="Wingdings" panose="05000000000000000000" pitchFamily="2" charset="2"/>
            </a:endParaRPr>
          </a:p>
          <a:p>
            <a:r>
              <a:rPr lang="zh-CN" altLang="en-US" dirty="0" smtClean="0">
                <a:sym typeface="Wingdings" panose="05000000000000000000" pitchFamily="2" charset="2"/>
              </a:rPr>
              <a:t>模拟信号：</a:t>
            </a:r>
            <a:endParaRPr lang="en-US" altLang="zh-CN" dirty="0" smtClean="0">
              <a:sym typeface="Wingdings" panose="05000000000000000000" pitchFamily="2" charset="2"/>
            </a:endParaRPr>
          </a:p>
          <a:p>
            <a:pPr lvl="1"/>
            <a:r>
              <a:rPr lang="en-US" altLang="zh-CN" dirty="0" smtClean="0"/>
              <a:t>Column-wise: </a:t>
            </a:r>
            <a:r>
              <a:rPr lang="en-US" altLang="zh-CN" dirty="0">
                <a:sym typeface="Wingdings" panose="05000000000000000000" pitchFamily="2" charset="2"/>
              </a:rPr>
              <a:t>VPLSE_HIGH, </a:t>
            </a:r>
            <a:r>
              <a:rPr lang="en-US" altLang="zh-CN" dirty="0" smtClean="0">
                <a:sym typeface="Wingdings" panose="05000000000000000000" pitchFamily="2" charset="2"/>
              </a:rPr>
              <a:t>VPLSE_LOW, COL_OUT</a:t>
            </a:r>
          </a:p>
          <a:p>
            <a:pPr lvl="1"/>
            <a:r>
              <a:rPr lang="en-US" altLang="zh-CN" dirty="0" smtClean="0">
                <a:sym typeface="Wingdings" panose="05000000000000000000" pitchFamily="2" charset="2"/>
              </a:rPr>
              <a:t>Column-wise: </a:t>
            </a:r>
            <a:r>
              <a:rPr lang="en-US" altLang="zh-CN" dirty="0" err="1" smtClean="0">
                <a:sym typeface="Wingdings" panose="05000000000000000000" pitchFamily="2" charset="2"/>
              </a:rPr>
              <a:t>Ibias</a:t>
            </a:r>
            <a:r>
              <a:rPr lang="en-US" altLang="zh-CN" dirty="0" smtClean="0">
                <a:sym typeface="Wingdings" panose="05000000000000000000" pitchFamily="2" charset="2"/>
              </a:rPr>
              <a:t>, IDB, ITHR, VRESET, VCASP, VCASN/2, VCLIP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9</a:t>
            </a:fld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555776" y="4293096"/>
            <a:ext cx="3240360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491880" y="4293096"/>
            <a:ext cx="1512168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619672" y="4293096"/>
            <a:ext cx="936104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3995936" y="50758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4048" y="508518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Latch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9672" y="5085184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MASK_EN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55776" y="508518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PULSE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1259632" y="4653136"/>
            <a:ext cx="4968552" cy="0"/>
          </a:xfrm>
          <a:prstGeom prst="line">
            <a:avLst/>
          </a:prstGeom>
          <a:ln w="190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2699792" y="4077072"/>
            <a:ext cx="0" cy="2520280"/>
          </a:xfrm>
          <a:prstGeom prst="line">
            <a:avLst/>
          </a:prstGeom>
          <a:ln w="1905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6012160" y="4293096"/>
            <a:ext cx="0" cy="216024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5796136" y="4293096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5796136" y="6453336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40152" y="5085184"/>
            <a:ext cx="369332" cy="10081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1200" dirty="0" smtClean="0"/>
              <a:t>16 um</a:t>
            </a:r>
            <a:endParaRPr lang="zh-CN" altLang="en-US" sz="1200" dirty="0"/>
          </a:p>
        </p:txBody>
      </p:sp>
      <p:cxnSp>
        <p:nvCxnSpPr>
          <p:cNvPr id="22" name="直接连接符 21"/>
          <p:cNvCxnSpPr/>
          <p:nvPr/>
        </p:nvCxnSpPr>
        <p:spPr>
          <a:xfrm>
            <a:off x="2852192" y="4077072"/>
            <a:ext cx="0" cy="2520280"/>
          </a:xfrm>
          <a:prstGeom prst="line">
            <a:avLst/>
          </a:prstGeom>
          <a:ln w="1905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5652120" y="4077072"/>
            <a:ext cx="0" cy="2520280"/>
          </a:xfrm>
          <a:prstGeom prst="line">
            <a:avLst/>
          </a:prstGeom>
          <a:ln w="1905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403648" y="3830851"/>
            <a:ext cx="1008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COLSEL, </a:t>
            </a:r>
            <a:endParaRPr lang="zh-CN" altLang="en-US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2339752" y="3676962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VPLSE_HIGH,</a:t>
            </a:r>
          </a:p>
          <a:p>
            <a:r>
              <a:rPr lang="en-US" altLang="zh-CN" sz="1000" dirty="0" smtClean="0"/>
              <a:t>VPLSE_LOW</a:t>
            </a:r>
            <a:endParaRPr lang="zh-CN" altLang="en-US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3563888" y="3356992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err="1" smtClean="0"/>
              <a:t>Ibias</a:t>
            </a:r>
            <a:r>
              <a:rPr lang="en-US" altLang="zh-CN" sz="1000" dirty="0" smtClean="0"/>
              <a:t>, IDB,</a:t>
            </a:r>
          </a:p>
          <a:p>
            <a:r>
              <a:rPr lang="en-US" altLang="zh-CN" sz="1000" dirty="0" smtClean="0"/>
              <a:t>ITHR, VRESET</a:t>
            </a:r>
          </a:p>
          <a:p>
            <a:r>
              <a:rPr lang="en-US" altLang="zh-CN" sz="1000" dirty="0" smtClean="0"/>
              <a:t>VCASP, VCASN/2</a:t>
            </a:r>
          </a:p>
          <a:p>
            <a:r>
              <a:rPr lang="en-US" altLang="zh-CN" sz="1000" dirty="0" smtClean="0"/>
              <a:t>VCLIP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64088" y="3830851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COL_OUT</a:t>
            </a:r>
          </a:p>
        </p:txBody>
      </p:sp>
      <p:cxnSp>
        <p:nvCxnSpPr>
          <p:cNvPr id="37" name="直接连接符 36"/>
          <p:cNvCxnSpPr/>
          <p:nvPr/>
        </p:nvCxnSpPr>
        <p:spPr>
          <a:xfrm>
            <a:off x="3635896" y="4077072"/>
            <a:ext cx="0" cy="2520280"/>
          </a:xfrm>
          <a:prstGeom prst="line">
            <a:avLst/>
          </a:prstGeom>
          <a:ln w="1905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3779912" y="4077072"/>
            <a:ext cx="0" cy="2520280"/>
          </a:xfrm>
          <a:prstGeom prst="line">
            <a:avLst/>
          </a:prstGeom>
          <a:ln w="1905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3923928" y="4077072"/>
            <a:ext cx="0" cy="2520280"/>
          </a:xfrm>
          <a:prstGeom prst="line">
            <a:avLst/>
          </a:prstGeom>
          <a:ln w="1905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4067944" y="4077072"/>
            <a:ext cx="0" cy="2520280"/>
          </a:xfrm>
          <a:prstGeom prst="line">
            <a:avLst/>
          </a:prstGeom>
          <a:ln w="1905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>
            <a:off x="4211960" y="4077072"/>
            <a:ext cx="0" cy="2520280"/>
          </a:xfrm>
          <a:prstGeom prst="line">
            <a:avLst/>
          </a:prstGeom>
          <a:ln w="1905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4355976" y="4077072"/>
            <a:ext cx="0" cy="2520280"/>
          </a:xfrm>
          <a:prstGeom prst="line">
            <a:avLst/>
          </a:prstGeom>
          <a:ln w="1905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>
            <a:off x="4499992" y="4077072"/>
            <a:ext cx="0" cy="2520280"/>
          </a:xfrm>
          <a:prstGeom prst="line">
            <a:avLst/>
          </a:prstGeom>
          <a:ln w="1905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4644008" y="4077072"/>
            <a:ext cx="0" cy="2520280"/>
          </a:xfrm>
          <a:prstGeom prst="line">
            <a:avLst/>
          </a:prstGeom>
          <a:ln w="1905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1259632" y="4797152"/>
            <a:ext cx="4968552" cy="0"/>
          </a:xfrm>
          <a:prstGeom prst="line">
            <a:avLst/>
          </a:prstGeom>
          <a:ln w="190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1259632" y="4941168"/>
            <a:ext cx="4968552" cy="0"/>
          </a:xfrm>
          <a:prstGeom prst="line">
            <a:avLst/>
          </a:prstGeom>
          <a:ln w="190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1259632" y="5085184"/>
            <a:ext cx="4968552" cy="0"/>
          </a:xfrm>
          <a:prstGeom prst="line">
            <a:avLst/>
          </a:prstGeom>
          <a:ln w="190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372200" y="5529426"/>
            <a:ext cx="12961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APLSE,</a:t>
            </a:r>
          </a:p>
          <a:p>
            <a:r>
              <a:rPr lang="en-US" altLang="zh-CN" sz="1000" dirty="0" smtClean="0"/>
              <a:t>DPLSE,</a:t>
            </a:r>
          </a:p>
          <a:p>
            <a:r>
              <a:rPr lang="en-US" altLang="zh-CN" sz="1000" dirty="0" smtClean="0"/>
              <a:t>PRST,</a:t>
            </a:r>
          </a:p>
          <a:p>
            <a:r>
              <a:rPr lang="en-US" altLang="zh-CN" sz="1000" dirty="0" smtClean="0"/>
              <a:t>STROBE_B</a:t>
            </a:r>
          </a:p>
          <a:p>
            <a:r>
              <a:rPr lang="en-US" altLang="zh-CN" sz="1000" dirty="0" smtClean="0"/>
              <a:t>CON_DATA</a:t>
            </a:r>
            <a:endParaRPr lang="en-US" altLang="zh-CN" sz="1000" dirty="0"/>
          </a:p>
        </p:txBody>
      </p:sp>
      <p:sp>
        <p:nvSpPr>
          <p:cNvPr id="52" name="TextBox 51"/>
          <p:cNvSpPr txBox="1"/>
          <p:nvPr/>
        </p:nvSpPr>
        <p:spPr>
          <a:xfrm>
            <a:off x="395536" y="4509120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RST_PIX,</a:t>
            </a:r>
          </a:p>
          <a:p>
            <a:r>
              <a:rPr lang="en-US" altLang="zh-CN" sz="1000" dirty="0" smtClean="0"/>
              <a:t>RD_EN,</a:t>
            </a:r>
          </a:p>
          <a:p>
            <a:r>
              <a:rPr lang="en-US" altLang="zh-CN" sz="1000" dirty="0" smtClean="0"/>
              <a:t>ROWSELP,</a:t>
            </a:r>
          </a:p>
          <a:p>
            <a:r>
              <a:rPr lang="en-US" altLang="zh-CN" sz="1000" dirty="0" smtClean="0"/>
              <a:t>ROWSELM</a:t>
            </a:r>
          </a:p>
        </p:txBody>
      </p:sp>
      <p:cxnSp>
        <p:nvCxnSpPr>
          <p:cNvPr id="53" name="直接连接符 52"/>
          <p:cNvCxnSpPr/>
          <p:nvPr/>
        </p:nvCxnSpPr>
        <p:spPr>
          <a:xfrm>
            <a:off x="1259632" y="5661248"/>
            <a:ext cx="4968552" cy="0"/>
          </a:xfrm>
          <a:prstGeom prst="line">
            <a:avLst/>
          </a:prstGeom>
          <a:ln w="190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>
            <a:off x="1259632" y="5805264"/>
            <a:ext cx="4968552" cy="0"/>
          </a:xfrm>
          <a:prstGeom prst="line">
            <a:avLst/>
          </a:prstGeom>
          <a:ln w="190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>
            <a:off x="1259632" y="5949280"/>
            <a:ext cx="4968552" cy="0"/>
          </a:xfrm>
          <a:prstGeom prst="line">
            <a:avLst/>
          </a:prstGeom>
          <a:ln w="190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>
            <a:off x="1259632" y="6093296"/>
            <a:ext cx="4968552" cy="0"/>
          </a:xfrm>
          <a:prstGeom prst="line">
            <a:avLst/>
          </a:prstGeom>
          <a:ln w="190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1259632" y="6237312"/>
            <a:ext cx="4968552" cy="0"/>
          </a:xfrm>
          <a:prstGeom prst="line">
            <a:avLst/>
          </a:prstGeom>
          <a:ln w="190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95936" y="4149080"/>
            <a:ext cx="61206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AVDD</a:t>
            </a:r>
            <a:endParaRPr lang="zh-CN" altLang="en-US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1907704" y="4149080"/>
            <a:ext cx="61206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D</a:t>
            </a:r>
            <a:r>
              <a:rPr lang="en-US" altLang="zh-CN" sz="1000" dirty="0" smtClean="0"/>
              <a:t>VDD</a:t>
            </a:r>
            <a:endParaRPr lang="zh-CN" altLang="en-US" sz="1000" dirty="0"/>
          </a:p>
        </p:txBody>
      </p:sp>
      <p:sp>
        <p:nvSpPr>
          <p:cNvPr id="65" name="TextBox 64"/>
          <p:cNvSpPr txBox="1"/>
          <p:nvPr/>
        </p:nvSpPr>
        <p:spPr>
          <a:xfrm>
            <a:off x="5076056" y="4149080"/>
            <a:ext cx="61206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D</a:t>
            </a:r>
            <a:r>
              <a:rPr lang="en-US" altLang="zh-CN" sz="1000" dirty="0" smtClean="0"/>
              <a:t>VDD</a:t>
            </a:r>
            <a:endParaRPr lang="zh-CN" altLang="en-US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3995936" y="6309320"/>
            <a:ext cx="61206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AVSS</a:t>
            </a:r>
            <a:endParaRPr lang="zh-CN" altLang="en-US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1907704" y="6309320"/>
            <a:ext cx="61206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DVSS</a:t>
            </a:r>
            <a:endParaRPr lang="zh-CN" altLang="en-US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5076056" y="6309320"/>
            <a:ext cx="61206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DVSS</a:t>
            </a:r>
            <a:endParaRPr lang="zh-CN" altLang="en-US" sz="1000" dirty="0"/>
          </a:p>
        </p:txBody>
      </p:sp>
      <p:sp>
        <p:nvSpPr>
          <p:cNvPr id="72" name="TextBox 71"/>
          <p:cNvSpPr txBox="1"/>
          <p:nvPr/>
        </p:nvSpPr>
        <p:spPr>
          <a:xfrm>
            <a:off x="4391980" y="6597352"/>
            <a:ext cx="61206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AVSS</a:t>
            </a:r>
            <a:endParaRPr lang="zh-CN" altLang="en-US" sz="1000" dirty="0"/>
          </a:p>
        </p:txBody>
      </p:sp>
      <p:sp>
        <p:nvSpPr>
          <p:cNvPr id="73" name="TextBox 72"/>
          <p:cNvSpPr txBox="1"/>
          <p:nvPr/>
        </p:nvSpPr>
        <p:spPr>
          <a:xfrm>
            <a:off x="2303748" y="6597352"/>
            <a:ext cx="61206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D</a:t>
            </a:r>
            <a:r>
              <a:rPr lang="en-US" altLang="zh-CN" sz="1000" dirty="0" smtClean="0"/>
              <a:t>VSS</a:t>
            </a:r>
            <a:endParaRPr lang="zh-CN" altLang="en-US" sz="1000" dirty="0"/>
          </a:p>
        </p:txBody>
      </p:sp>
      <p:sp>
        <p:nvSpPr>
          <p:cNvPr id="74" name="TextBox 73"/>
          <p:cNvSpPr txBox="1"/>
          <p:nvPr/>
        </p:nvSpPr>
        <p:spPr>
          <a:xfrm>
            <a:off x="5472100" y="6597352"/>
            <a:ext cx="61206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DVDD</a:t>
            </a:r>
            <a:endParaRPr lang="zh-CN" altLang="en-US" sz="1000" dirty="0"/>
          </a:p>
        </p:txBody>
      </p:sp>
      <p:sp>
        <p:nvSpPr>
          <p:cNvPr id="75" name="TextBox 74"/>
          <p:cNvSpPr txBox="1"/>
          <p:nvPr/>
        </p:nvSpPr>
        <p:spPr>
          <a:xfrm>
            <a:off x="3635896" y="6597352"/>
            <a:ext cx="61206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AVDD</a:t>
            </a:r>
            <a:endParaRPr lang="zh-CN" altLang="en-US" sz="1000" dirty="0"/>
          </a:p>
        </p:txBody>
      </p:sp>
      <p:sp>
        <p:nvSpPr>
          <p:cNvPr id="77" name="矩形 76"/>
          <p:cNvSpPr/>
          <p:nvPr/>
        </p:nvSpPr>
        <p:spPr>
          <a:xfrm>
            <a:off x="7092280" y="4221088"/>
            <a:ext cx="720080" cy="14401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TextBox 77"/>
          <p:cNvSpPr txBox="1"/>
          <p:nvPr/>
        </p:nvSpPr>
        <p:spPr>
          <a:xfrm>
            <a:off x="7776356" y="4149080"/>
            <a:ext cx="61206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MET2</a:t>
            </a:r>
            <a:endParaRPr lang="zh-CN" altLang="en-US" sz="1000" dirty="0"/>
          </a:p>
        </p:txBody>
      </p:sp>
      <p:sp>
        <p:nvSpPr>
          <p:cNvPr id="79" name="矩形 78"/>
          <p:cNvSpPr/>
          <p:nvPr/>
        </p:nvSpPr>
        <p:spPr>
          <a:xfrm>
            <a:off x="7092280" y="4406915"/>
            <a:ext cx="720080" cy="1440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TextBox 79"/>
          <p:cNvSpPr txBox="1"/>
          <p:nvPr/>
        </p:nvSpPr>
        <p:spPr>
          <a:xfrm>
            <a:off x="7776356" y="4334907"/>
            <a:ext cx="61206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MET6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165487298"/>
      </p:ext>
    </p:extLst>
  </p:cSld>
  <p:clrMapOvr>
    <a:masterClrMapping/>
  </p:clrMapOvr>
</p:sld>
</file>

<file path=ppt/theme/theme1.xml><?xml version="1.0" encoding="utf-8"?>
<a:theme xmlns:a="http://schemas.openxmlformats.org/drawingml/2006/main" name="IHEP">
  <a:themeElements>
    <a:clrScheme name="IHE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HE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5086</TotalTime>
  <Words>492</Words>
  <Application>Microsoft Office PowerPoint</Application>
  <PresentationFormat>全屏显示(4:3)</PresentationFormat>
  <Paragraphs>177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IHEP</vt:lpstr>
      <vt:lpstr>Sector1像素设计进度</vt:lpstr>
      <vt:lpstr>前端电路配置</vt:lpstr>
      <vt:lpstr>模拟前端仿真</vt:lpstr>
      <vt:lpstr>Hit register的控制和驱动</vt:lpstr>
      <vt:lpstr>Hit register的仿真</vt:lpstr>
      <vt:lpstr>Hit register的仿真</vt:lpstr>
      <vt:lpstr>Pixel digital的控制</vt:lpstr>
      <vt:lpstr>Pixel digital的仿真</vt:lpstr>
      <vt:lpstr>Floorplan for pixel layout</vt:lpstr>
    </vt:vector>
  </TitlesOfParts>
  <Company>soft.netnest.com.cn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蒙巍</dc:creator>
  <cp:lastModifiedBy>unknown</cp:lastModifiedBy>
  <cp:revision>611</cp:revision>
  <dcterms:created xsi:type="dcterms:W3CDTF">2011-06-10T07:16:01Z</dcterms:created>
  <dcterms:modified xsi:type="dcterms:W3CDTF">2018-12-06T05:54:03Z</dcterms:modified>
</cp:coreProperties>
</file>