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4" r:id="rId4"/>
    <p:sldId id="275" r:id="rId5"/>
    <p:sldId id="272" r:id="rId6"/>
    <p:sldId id="276" r:id="rId7"/>
    <p:sldId id="278" r:id="rId8"/>
    <p:sldId id="277" r:id="rId9"/>
    <p:sldId id="279" r:id="rId10"/>
    <p:sldId id="286" r:id="rId11"/>
    <p:sldId id="282" r:id="rId12"/>
    <p:sldId id="285" r:id="rId13"/>
    <p:sldId id="289" r:id="rId14"/>
    <p:sldId id="283" r:id="rId15"/>
    <p:sldId id="284" r:id="rId16"/>
    <p:sldId id="287" r:id="rId17"/>
    <p:sldId id="288" r:id="rId18"/>
    <p:sldId id="292" r:id="rId19"/>
    <p:sldId id="273" r:id="rId20"/>
    <p:sldId id="291" r:id="rId21"/>
    <p:sldId id="290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76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8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2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5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8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8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0BD2-CCC0-46B5-A329-6CDE99D85894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2018-9-18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57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4"/>
          <p:cNvSpPr txBox="1">
            <a:spLocks/>
          </p:cNvSpPr>
          <p:nvPr/>
        </p:nvSpPr>
        <p:spPr>
          <a:xfrm>
            <a:off x="110807" y="1976755"/>
            <a:ext cx="8907145" cy="1366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650MHz Cavity </a:t>
            </a:r>
            <a:r>
              <a:rPr lang="en-US" altLang="zh-CN" sz="48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Cryomodule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CEPC Accelerator</a:t>
            </a:r>
            <a:endParaRPr lang="zh-CN" altLang="en-US" sz="4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4"/>
          <p:cNvSpPr>
            <a:spLocks/>
          </p:cNvSpPr>
          <p:nvPr/>
        </p:nvSpPr>
        <p:spPr bwMode="auto">
          <a:xfrm>
            <a:off x="963763" y="4652372"/>
            <a:ext cx="7201232" cy="19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algn="ctr">
              <a:buNone/>
            </a:pPr>
            <a:r>
              <a:rPr lang="en-US" altLang="zh-CN" sz="2400" b="1" dirty="0" err="1" smtClean="0">
                <a:solidFill>
                  <a:srgbClr val="300FF9"/>
                </a:solidFill>
              </a:rPr>
              <a:t>Ruixiong</a:t>
            </a:r>
            <a:r>
              <a:rPr lang="en-US" altLang="zh-CN" sz="2400" b="1" dirty="0" smtClean="0">
                <a:solidFill>
                  <a:srgbClr val="300FF9"/>
                </a:solidFill>
              </a:rPr>
              <a:t> HAN </a:t>
            </a:r>
          </a:p>
          <a:p>
            <a:pPr algn="ctr">
              <a:buNone/>
            </a:pPr>
            <a:r>
              <a:rPr lang="en-US" altLang="zh-CN" sz="2400" b="1" dirty="0" smtClean="0">
                <a:solidFill>
                  <a:srgbClr val="300FF9"/>
                </a:solidFill>
              </a:rPr>
              <a:t>hanrx@ihep.ac.cn</a:t>
            </a:r>
            <a:r>
              <a:rPr lang="en-US" altLang="zh-CN" sz="2400" b="1" dirty="0">
                <a:solidFill>
                  <a:srgbClr val="300FF9"/>
                </a:solidFill>
              </a:rPr>
              <a:t>)</a:t>
            </a:r>
            <a:endParaRPr lang="en-US" altLang="zh-CN" sz="2400" b="1" dirty="0" smtClean="0">
              <a:solidFill>
                <a:srgbClr val="300FF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300FF9"/>
                </a:solidFill>
              </a:rPr>
              <a:t>IHEP Cryogenics group </a:t>
            </a:r>
          </a:p>
          <a:p>
            <a:pPr algn="ctr"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September 22</a:t>
            </a:r>
            <a:r>
              <a:rPr lang="en-US" altLang="zh-CN" sz="2400" b="1" baseline="30000" dirty="0" smtClean="0">
                <a:solidFill>
                  <a:srgbClr val="0000FF"/>
                </a:solidFill>
              </a:rPr>
              <a:t>th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, 2018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7621" y="260097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2060"/>
                </a:solidFill>
              </a:rPr>
              <a:t>    7</a:t>
            </a:r>
            <a:r>
              <a:rPr lang="en-US" altLang="zh-CN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altLang="zh-CN" sz="2400" dirty="0" smtClean="0">
                <a:solidFill>
                  <a:srgbClr val="002060"/>
                </a:solidFill>
              </a:rPr>
              <a:t> IHEP-KEK SCRF Collaboration Meeting</a:t>
            </a:r>
          </a:p>
          <a:p>
            <a:pPr algn="ctr"/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</a:rPr>
              <a:t>     Beijing, 22-23 September 2018 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3508"/>
          <a:stretch/>
        </p:blipFill>
        <p:spPr>
          <a:xfrm>
            <a:off x="110807" y="324559"/>
            <a:ext cx="1912620" cy="6868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23819" r="66976"/>
          <a:stretch/>
        </p:blipFill>
        <p:spPr>
          <a:xfrm>
            <a:off x="7391400" y="324559"/>
            <a:ext cx="1626552" cy="6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 b="4428"/>
          <a:stretch/>
        </p:blipFill>
        <p:spPr>
          <a:xfrm>
            <a:off x="0" y="1073428"/>
            <a:ext cx="7817145" cy="3219450"/>
          </a:xfrm>
          <a:prstGeom prst="rect">
            <a:avLst/>
          </a:prstGeom>
        </p:spPr>
      </p:pic>
      <p:pic>
        <p:nvPicPr>
          <p:cNvPr id="6146" name="Picture 2" descr="TIM截图2018082715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5247" b="2979"/>
          <a:stretch>
            <a:fillRect/>
          </a:stretch>
        </p:blipFill>
        <p:spPr bwMode="auto">
          <a:xfrm>
            <a:off x="1876425" y="4190567"/>
            <a:ext cx="7146492" cy="24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79637" y="145534"/>
            <a:ext cx="8494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Cavity-string 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6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0325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2701"/>
          <a:stretch/>
        </p:blipFill>
        <p:spPr bwMode="auto">
          <a:xfrm>
            <a:off x="1104878" y="1160748"/>
            <a:ext cx="682534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128135" y="4195308"/>
            <a:ext cx="10547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/>
              <a:t>Active</a:t>
            </a:r>
            <a:endParaRPr lang="zh-CN" altLang="en-US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197217" y="3465004"/>
            <a:ext cx="828346" cy="920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197217" y="4385140"/>
            <a:ext cx="468306" cy="1384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8038231" y="4310296"/>
            <a:ext cx="111561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dirty="0" smtClean="0">
                <a:latin typeface="黑体" panose="02010600030101010101" pitchFamily="2" charset="-122"/>
                <a:ea typeface="黑体" panose="02010600030101010101" pitchFamily="2" charset="-122"/>
              </a:rPr>
              <a:t>Follow</a:t>
            </a:r>
            <a:endParaRPr lang="zh-CN" altLang="en-US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cxnSp>
        <p:nvCxnSpPr>
          <p:cNvPr id="19" name="直接箭头连接符 18"/>
          <p:cNvCxnSpPr>
            <a:stCxn id="18" idx="1"/>
          </p:cNvCxnSpPr>
          <p:nvPr/>
        </p:nvCxnSpPr>
        <p:spPr>
          <a:xfrm flipH="1" flipV="1">
            <a:off x="6886357" y="3465003"/>
            <a:ext cx="1151874" cy="1045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8" idx="1"/>
          </p:cNvCxnSpPr>
          <p:nvPr/>
        </p:nvCxnSpPr>
        <p:spPr>
          <a:xfrm flipH="1">
            <a:off x="6474789" y="4510351"/>
            <a:ext cx="1563442" cy="1258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197217" y="4385140"/>
            <a:ext cx="1304106" cy="1672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8" idx="1"/>
          </p:cNvCxnSpPr>
          <p:nvPr/>
        </p:nvCxnSpPr>
        <p:spPr>
          <a:xfrm flipH="1" flipV="1">
            <a:off x="6104635" y="3402399"/>
            <a:ext cx="1933596" cy="1107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1198594" y="3465003"/>
            <a:ext cx="1871085" cy="889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8" idx="1"/>
          </p:cNvCxnSpPr>
          <p:nvPr/>
        </p:nvCxnSpPr>
        <p:spPr>
          <a:xfrm flipH="1" flipV="1">
            <a:off x="5597921" y="2940913"/>
            <a:ext cx="2440310" cy="1569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19"/>
          <p:cNvSpPr txBox="1"/>
          <p:nvPr/>
        </p:nvSpPr>
        <p:spPr>
          <a:xfrm>
            <a:off x="4281893" y="1195357"/>
            <a:ext cx="228663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黑体" panose="02010600030101010101" pitchFamily="2" charset="-122"/>
                <a:ea typeface="黑体" panose="02010600030101010101" pitchFamily="2" charset="-122"/>
              </a:rPr>
              <a:t>X,Y,Z</a:t>
            </a:r>
            <a:r>
              <a:rPr lang="zh-CN" altLang="en-US" sz="2000" dirty="0" smtClean="0">
                <a:latin typeface="黑体" panose="02010600030101010101" pitchFamily="2" charset="-122"/>
                <a:ea typeface="黑体" panose="02010600030101010101" pitchFamily="2" charset="-122"/>
              </a:rPr>
              <a:t>：</a:t>
            </a:r>
            <a:r>
              <a:rPr lang="en-US" altLang="zh-CN" sz="2000" dirty="0" smtClean="0">
                <a:latin typeface="黑体" panose="02010600030101010101" pitchFamily="2" charset="-122"/>
                <a:ea typeface="黑体" panose="02010600030101010101" pitchFamily="2" charset="-122"/>
              </a:rPr>
              <a:t>± 4mm</a:t>
            </a:r>
            <a:endParaRPr lang="zh-CN" altLang="en-US" sz="20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26" name="图片 17412" descr="C:\Documents and Settings\Administrator\桌面\QQ截图2014032609104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15802" r="61261" b="47487"/>
          <a:stretch/>
        </p:blipFill>
        <p:spPr bwMode="auto">
          <a:xfrm>
            <a:off x="6596906" y="916618"/>
            <a:ext cx="2480420" cy="21523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接箭头连接符 26"/>
          <p:cNvCxnSpPr/>
          <p:nvPr/>
        </p:nvCxnSpPr>
        <p:spPr>
          <a:xfrm flipV="1">
            <a:off x="6296025" y="2257425"/>
            <a:ext cx="272503" cy="581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79638" y="145534"/>
            <a:ext cx="8752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Adjustments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9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/>
          <a:stretch/>
        </p:blipFill>
        <p:spPr bwMode="auto">
          <a:xfrm>
            <a:off x="1461702" y="1223021"/>
            <a:ext cx="6348797" cy="5396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779638" y="145534"/>
            <a:ext cx="8157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X-Y </a:t>
            </a: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Section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93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97074"/>
            <a:ext cx="8914418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79638" y="145534"/>
            <a:ext cx="5575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</a:t>
            </a: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2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68234"/>
            <a:ext cx="7962900" cy="489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1183" y="5986654"/>
            <a:ext cx="9331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1-2K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300FF9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Pipe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2- Beam Pipe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3-cool down /warm up pipe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；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4-5Kshield Ω pipe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300FF9"/>
              </a:solidFill>
              <a:effectLst/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5-</a:t>
            </a:r>
            <a:r>
              <a:rPr lang="en-US" altLang="zh-CN" sz="2000" dirty="0" smtClean="0">
                <a:solidFill>
                  <a:srgbClr val="300FF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80Kshield </a:t>
            </a:r>
            <a:r>
              <a:rPr lang="en-US" altLang="zh-CN" sz="2000" dirty="0">
                <a:solidFill>
                  <a:srgbClr val="300FF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 pipe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6-2Ktansfer line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300FF9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300FF9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9675" y="155561"/>
            <a:ext cx="8752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Cryomodule-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cryoenic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pipes 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0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9" name="Picture 7" descr="TIM截图201808280015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/>
          <a:stretch>
            <a:fillRect/>
          </a:stretch>
        </p:blipFill>
        <p:spPr bwMode="auto">
          <a:xfrm>
            <a:off x="146050" y="1202209"/>
            <a:ext cx="3397250" cy="29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4" t="10965"/>
          <a:stretch>
            <a:fillRect/>
          </a:stretch>
        </p:blipFill>
        <p:spPr bwMode="auto">
          <a:xfrm>
            <a:off x="4830887" y="1240309"/>
            <a:ext cx="3526084" cy="2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69875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262934" y="4763181"/>
            <a:ext cx="46619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1-Outer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pipe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2-80K shield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3-80K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pipe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4-5K pipe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5-5Kshield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6-G10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support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7-2K pipe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8-cool down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pipe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r="23057" b="4642"/>
          <a:stretch/>
        </p:blipFill>
        <p:spPr>
          <a:xfrm>
            <a:off x="146050" y="4390019"/>
            <a:ext cx="3616325" cy="233189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7005" y="164323"/>
            <a:ext cx="8936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Cryomodule-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2K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transfer line 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0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58443636"/>
              </p:ext>
            </p:extLst>
          </p:nvPr>
        </p:nvGraphicFramePr>
        <p:xfrm>
          <a:off x="3368759" y="4962788"/>
          <a:ext cx="2910538" cy="191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Graph" r:id="rId3" imgW="3950208" imgH="2928518" progId="Origin50.Graph">
                  <p:embed/>
                </p:oleObj>
              </mc:Choice>
              <mc:Fallback>
                <p:oleObj name="Graph" r:id="rId3" imgW="3950208" imgH="292851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759" y="4962788"/>
                        <a:ext cx="2910538" cy="1912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Content Placeholder 4" descr="Screen Clippi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" b="11360"/>
          <a:stretch/>
        </p:blipFill>
        <p:spPr>
          <a:xfrm>
            <a:off x="1242006" y="1143130"/>
            <a:ext cx="3053505" cy="1944762"/>
          </a:xfrm>
          <a:prstGeom prst="rect">
            <a:avLst/>
          </a:prstGeom>
        </p:spPr>
      </p:pic>
      <p:pic>
        <p:nvPicPr>
          <p:cNvPr id="30" name="图片 23" descr="C:\Documents and Settings\Administrator\Local Settings\Temporary Internet Files\Content.Word\150-post-result-cont-02030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1460" r="11534" b="1773"/>
          <a:stretch>
            <a:fillRect/>
          </a:stretch>
        </p:blipFill>
        <p:spPr bwMode="auto">
          <a:xfrm>
            <a:off x="943599" y="3164719"/>
            <a:ext cx="1976479" cy="172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5" descr="C:\Documents and Settings\Administrator\桌面\150-post-0430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1852" r="5331" b="1588"/>
          <a:stretch>
            <a:fillRect/>
          </a:stretch>
        </p:blipFill>
        <p:spPr bwMode="auto">
          <a:xfrm>
            <a:off x="3448262" y="3152736"/>
            <a:ext cx="2199327" cy="173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4931630" y="6115465"/>
            <a:ext cx="12239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 smtClean="0">
                <a:solidFill>
                  <a:srgbClr val="FF0000"/>
                </a:solidFill>
              </a:rPr>
              <a:t>Tension Test</a:t>
            </a:r>
            <a:endParaRPr lang="zh-CN" altLang="en-US" sz="1000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6362751" y="5021359"/>
            <a:ext cx="1223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TEST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34" name="Picture 47" descr="IMG_259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69" y="4973240"/>
            <a:ext cx="2315178" cy="17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IMG_26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8" y="5019153"/>
            <a:ext cx="2132955" cy="164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8" descr="P102093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r="14771"/>
          <a:stretch/>
        </p:blipFill>
        <p:spPr bwMode="auto">
          <a:xfrm>
            <a:off x="6341817" y="3144124"/>
            <a:ext cx="1735383" cy="17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>
          <a:xfrm>
            <a:off x="2031613" y="1106237"/>
            <a:ext cx="971381" cy="616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443401" y="5050828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300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30867" y="4935383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200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50085" y="502078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180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17991" y="6400448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160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04192" y="6104863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</a:rPr>
              <a:t>150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43" name="图片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32963" r="25567" b="44836"/>
          <a:stretch/>
        </p:blipFill>
        <p:spPr bwMode="auto">
          <a:xfrm>
            <a:off x="4738426" y="1143130"/>
            <a:ext cx="2857500" cy="18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5100220" y="2401768"/>
            <a:ext cx="184297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5762686" y="2788228"/>
            <a:ext cx="808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POST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2265214" y="1722426"/>
            <a:ext cx="808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华文中宋" pitchFamily="2" charset="-122"/>
              </a:rPr>
              <a:t>POST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9638" y="145534"/>
            <a:ext cx="7111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-POSTS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48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5156" y="179896"/>
            <a:ext cx="92471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400" b="1" dirty="0" smtClean="0">
                <a:solidFill>
                  <a:srgbClr val="0000FF"/>
                </a:solidFill>
              </a:rPr>
              <a:t>CEPC </a:t>
            </a:r>
            <a:r>
              <a:rPr lang="en-US" altLang="zh-CN" sz="3400" b="1" dirty="0" err="1" smtClean="0">
                <a:solidFill>
                  <a:srgbClr val="0000FF"/>
                </a:solidFill>
              </a:rPr>
              <a:t>cryomodule</a:t>
            </a:r>
            <a:r>
              <a:rPr lang="en-US" altLang="zh-CN" sz="3400" b="1" dirty="0" smtClean="0">
                <a:solidFill>
                  <a:srgbClr val="0000FF"/>
                </a:solidFill>
              </a:rPr>
              <a:t> Assembly  equipment</a:t>
            </a:r>
            <a:endParaRPr lang="en-US" altLang="zh-CN" sz="3400" b="1" dirty="0">
              <a:solidFill>
                <a:srgbClr val="0000FF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4" name="Picture 6" descr="C:\Users\HPZ620\Desktop\QQ截图201702061018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2" b="13207"/>
          <a:stretch/>
        </p:blipFill>
        <p:spPr bwMode="auto">
          <a:xfrm>
            <a:off x="150813" y="1071389"/>
            <a:ext cx="8785225" cy="20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Users\HPZ620\Desktop\QQ截图201702061034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 b="18114"/>
          <a:stretch/>
        </p:blipFill>
        <p:spPr bwMode="auto">
          <a:xfrm>
            <a:off x="150813" y="3137520"/>
            <a:ext cx="8791575" cy="20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13367" r="1907" b="41075"/>
          <a:stretch/>
        </p:blipFill>
        <p:spPr>
          <a:xfrm>
            <a:off x="157163" y="5233020"/>
            <a:ext cx="4104456" cy="150495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 b="48439"/>
          <a:stretch/>
        </p:blipFill>
        <p:spPr>
          <a:xfrm>
            <a:off x="4309244" y="5233020"/>
            <a:ext cx="4633144" cy="14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43545"/>
              </p:ext>
            </p:extLst>
          </p:nvPr>
        </p:nvGraphicFramePr>
        <p:xfrm>
          <a:off x="361951" y="1733552"/>
          <a:ext cx="8372476" cy="4600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818"/>
                <a:gridCol w="542370"/>
                <a:gridCol w="943914"/>
                <a:gridCol w="944865"/>
                <a:gridCol w="944865"/>
                <a:gridCol w="943914"/>
                <a:gridCol w="944865"/>
                <a:gridCol w="944865"/>
              </a:tblGrid>
              <a:tr h="3833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Heat source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Static/W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Dynamic/W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33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80K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5K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2K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80K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5K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2K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Cavities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Input Couplers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36.00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2.10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60.00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36.00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6.00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HOM couplers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6.00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200-POSTs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44.37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6.81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2.10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Instrumentation Cables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0.54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Radiation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32.50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1.28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Other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1.00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0.30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0.20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Summary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113.87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26.49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4.94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132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103" y="1109989"/>
            <a:ext cx="53928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Heat load summary of the CEPC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cryomodule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11893" y="179750"/>
            <a:ext cx="7867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Heat  Load of CEPC </a:t>
            </a:r>
            <a:r>
              <a:rPr lang="en-US" altLang="zh-CN" sz="3600" b="1" dirty="0" err="1" smtClean="0">
                <a:solidFill>
                  <a:srgbClr val="0000FF"/>
                </a:solidFill>
              </a:rPr>
              <a:t>cryomodule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4259" y="168411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Distribution  Valve Box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14" name="图片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3613" r="2072"/>
          <a:stretch/>
        </p:blipFill>
        <p:spPr bwMode="auto">
          <a:xfrm>
            <a:off x="88663" y="1439942"/>
            <a:ext cx="4273787" cy="498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TIM截图20180828134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1733" r="2522"/>
          <a:stretch>
            <a:fillRect/>
          </a:stretch>
        </p:blipFill>
        <p:spPr bwMode="auto">
          <a:xfrm>
            <a:off x="4519613" y="1311275"/>
            <a:ext cx="4531700" cy="50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文本占位符 4"/>
          <p:cNvSpPr>
            <a:spLocks/>
          </p:cNvSpPr>
          <p:nvPr/>
        </p:nvSpPr>
        <p:spPr bwMode="auto">
          <a:xfrm>
            <a:off x="971550" y="260350"/>
            <a:ext cx="727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342900" indent="-34290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lvl="1" algn="ctr">
              <a:buClr>
                <a:srgbClr val="00B0F0"/>
              </a:buClr>
              <a:buSzPct val="90000"/>
              <a:buFont typeface="Wingdings" pitchFamily="2" charset="2"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en-US" altLang="zh-CN"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3025" y="1699667"/>
            <a:ext cx="74199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125000"/>
              </a:lnSpc>
              <a:buAutoNum type="arabicPeriod"/>
              <a:defRPr/>
            </a:pPr>
            <a:r>
              <a:rPr kumimoji="1" lang="en-US" altLang="zh-CN" sz="2800" b="1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CEPC Cryogenic system</a:t>
            </a:r>
          </a:p>
          <a:p>
            <a:pPr marL="457200" indent="-457200" latinLnBrk="1">
              <a:lnSpc>
                <a:spcPct val="125000"/>
              </a:lnSpc>
              <a:buFontTx/>
              <a:buAutoNum type="arabicPeriod"/>
              <a:defRPr/>
            </a:pPr>
            <a:r>
              <a:rPr kumimoji="1" lang="en-US" altLang="zh-CN" sz="2800" b="1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CEPC </a:t>
            </a:r>
            <a:r>
              <a:rPr kumimoji="1" lang="en-US" altLang="zh-CN" sz="2800" b="1" dirty="0" err="1" smtClean="0">
                <a:latin typeface="Comic Sans MS" panose="030F0702030302020204" pitchFamily="66" charset="0"/>
                <a:ea typeface="微软雅黑" panose="020B0503020204020204" pitchFamily="34" charset="-122"/>
              </a:rPr>
              <a:t>Cryomodule</a:t>
            </a:r>
            <a:endParaRPr kumimoji="1" lang="en-US" altLang="zh-CN" sz="2800" b="1" dirty="0" smtClean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marL="457200" indent="-457200" latinLnBrk="1">
              <a:lnSpc>
                <a:spcPct val="125000"/>
              </a:lnSpc>
              <a:buFontTx/>
              <a:buAutoNum type="arabicPeriod"/>
              <a:defRPr/>
            </a:pPr>
            <a:r>
              <a:rPr kumimoji="1" lang="en-US" altLang="zh-CN" sz="2800" b="1" dirty="0">
                <a:latin typeface="Comic Sans MS" panose="030F0702030302020204" pitchFamily="66" charset="0"/>
                <a:ea typeface="微软雅黑" panose="020B0503020204020204" pitchFamily="34" charset="-122"/>
              </a:rPr>
              <a:t>CEPC </a:t>
            </a:r>
            <a:r>
              <a:rPr kumimoji="1" lang="en-US" altLang="zh-CN" sz="2800" b="1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Test </a:t>
            </a:r>
            <a:r>
              <a:rPr kumimoji="1" lang="en-US" altLang="zh-CN" sz="2800" b="1" dirty="0" err="1" smtClean="0">
                <a:latin typeface="Comic Sans MS" panose="030F0702030302020204" pitchFamily="66" charset="0"/>
                <a:ea typeface="微软雅黑" panose="020B0503020204020204" pitchFamily="34" charset="-122"/>
              </a:rPr>
              <a:t>Cryomodule</a:t>
            </a:r>
            <a:r>
              <a:rPr kumimoji="1" lang="en-US" altLang="zh-CN" sz="2800" b="1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 and distribution valve box</a:t>
            </a:r>
            <a:endParaRPr kumimoji="1" lang="en-US" altLang="zh-CN" sz="2800" b="1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marL="457200" indent="-457200" latinLnBrk="1">
              <a:lnSpc>
                <a:spcPct val="125000"/>
              </a:lnSpc>
              <a:buFontTx/>
              <a:buAutoNum type="arabicPeriod"/>
              <a:defRPr/>
            </a:pPr>
            <a:r>
              <a:rPr kumimoji="1" lang="en-US" altLang="zh-CN" sz="2800" b="1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Heat load of CEPC </a:t>
            </a:r>
            <a:r>
              <a:rPr kumimoji="1" lang="en-US" altLang="zh-CN" sz="2800" b="1" dirty="0" err="1" smtClean="0">
                <a:latin typeface="Comic Sans MS" panose="030F0702030302020204" pitchFamily="66" charset="0"/>
                <a:ea typeface="微软雅黑" panose="020B0503020204020204" pitchFamily="34" charset="-122"/>
              </a:rPr>
              <a:t>Cryomodule</a:t>
            </a:r>
            <a:endParaRPr kumimoji="1" lang="en-US" altLang="zh-CN" sz="2800" b="1" dirty="0" smtClean="0"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marL="457200" indent="-457200" latinLnBrk="1">
              <a:lnSpc>
                <a:spcPct val="125000"/>
              </a:lnSpc>
              <a:buFontTx/>
              <a:buAutoNum type="arabicPeriod"/>
              <a:defRPr/>
            </a:pPr>
            <a:r>
              <a:rPr kumimoji="1" lang="en-US" altLang="zh-CN" sz="2800" b="1" dirty="0" smtClean="0">
                <a:latin typeface="Comic Sans MS" panose="030F0702030302020204" pitchFamily="66" charset="0"/>
                <a:ea typeface="微软雅黑" panose="020B0503020204020204" pitchFamily="34" charset="-122"/>
              </a:rPr>
              <a:t>Schedule </a:t>
            </a:r>
          </a:p>
        </p:txBody>
      </p:sp>
    </p:spTree>
    <p:extLst>
      <p:ext uri="{BB962C8B-B14F-4D97-AF65-F5344CB8AC3E}">
        <p14:creationId xmlns:p14="http://schemas.microsoft.com/office/powerpoint/2010/main" val="9106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4972" y="205435"/>
            <a:ext cx="6930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Conclusion and Schedule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599" y="3432175"/>
            <a:ext cx="8582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2017. 12    Conceptual 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design 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of CEPC </a:t>
            </a:r>
            <a:r>
              <a:rPr lang="en-US" altLang="zh-CN" dirty="0" err="1" smtClean="0">
                <a:solidFill>
                  <a:srgbClr val="300FF9"/>
                </a:solidFill>
                <a:latin typeface="Comic Sans MS" panose="030F0702030302020204" pitchFamily="66" charset="0"/>
              </a:rPr>
              <a:t>Cryomodule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 will have been completed.</a:t>
            </a:r>
          </a:p>
          <a:p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2018. 08    Mechanical  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design of CEPC 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test </a:t>
            </a:r>
            <a:r>
              <a:rPr lang="en-US" altLang="zh-CN" dirty="0" err="1" smtClean="0">
                <a:solidFill>
                  <a:srgbClr val="300FF9"/>
                </a:solidFill>
                <a:latin typeface="Comic Sans MS" panose="030F0702030302020204" pitchFamily="66" charset="0"/>
              </a:rPr>
              <a:t>Cryomodule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 will have 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been 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completed.</a:t>
            </a:r>
          </a:p>
          <a:p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2019. 04    Fabrication 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of CEPC 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test </a:t>
            </a:r>
            <a:r>
              <a:rPr lang="en-US" altLang="zh-CN" dirty="0" err="1" smtClean="0">
                <a:solidFill>
                  <a:srgbClr val="300FF9"/>
                </a:solidFill>
                <a:latin typeface="Comic Sans MS" panose="030F0702030302020204" pitchFamily="66" charset="0"/>
              </a:rPr>
              <a:t>Cryomodule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 will have 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been completed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2019. 10    Assembly 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of CEPC test </a:t>
            </a:r>
            <a:r>
              <a:rPr lang="en-US" altLang="zh-CN" dirty="0" err="1">
                <a:solidFill>
                  <a:srgbClr val="300FF9"/>
                </a:solidFill>
                <a:latin typeface="Comic Sans MS" panose="030F0702030302020204" pitchFamily="66" charset="0"/>
              </a:rPr>
              <a:t>Cryomodule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will have 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been completed.</a:t>
            </a:r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altLang="zh-CN" dirty="0" smtClean="0">
                <a:solidFill>
                  <a:srgbClr val="300FF9"/>
                </a:solidFill>
                <a:latin typeface="Comic Sans MS" panose="030F0702030302020204" pitchFamily="66" charset="0"/>
              </a:rPr>
              <a:t>2020. 06     Commissioning of beam source system will have been completed</a:t>
            </a:r>
            <a:r>
              <a:rPr lang="en-US" altLang="zh-CN" dirty="0">
                <a:solidFill>
                  <a:srgbClr val="300FF9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altLang="zh-CN" dirty="0" smtClean="0">
              <a:solidFill>
                <a:srgbClr val="300FF9"/>
              </a:solidFill>
            </a:endParaRPr>
          </a:p>
          <a:p>
            <a:r>
              <a:rPr lang="en-US" altLang="zh-CN" dirty="0" smtClean="0">
                <a:solidFill>
                  <a:srgbClr val="300FF9"/>
                </a:solidFill>
              </a:rPr>
              <a:t> </a:t>
            </a:r>
            <a:endParaRPr lang="zh-CN" altLang="en-US" dirty="0">
              <a:solidFill>
                <a:srgbClr val="300FF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599" y="1421190"/>
            <a:ext cx="8582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conceptual design of CEPC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and the mechanical design of test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have been completed. </a:t>
            </a:r>
            <a:endParaRPr lang="en-US" altLang="zh-CN" kern="1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structure and specification of the CEPC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were introduced, and the detail design of test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was shown. </a:t>
            </a:r>
            <a:endParaRPr lang="en-US" altLang="zh-CN" kern="1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650MHz </a:t>
            </a:r>
            <a:r>
              <a:rPr lang="en-US" altLang="zh-CN" kern="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cavities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distribution valve box and test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will be fabricated.</a:t>
            </a:r>
            <a:endParaRPr lang="zh-CN" altLang="zh-CN" sz="1600" kern="1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50" y="3283086"/>
            <a:ext cx="8267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5400" b="1" dirty="0" smtClean="0">
                <a:solidFill>
                  <a:srgbClr val="0000FF"/>
                </a:solidFill>
                <a:latin typeface="Franklin Gothic Book" panose="020B0503020102020204" pitchFamily="34" charset="0"/>
              </a:rPr>
              <a:t>Thanks for your attention</a:t>
            </a:r>
            <a:endParaRPr lang="en-US" altLang="zh-CN" sz="5400" b="1" dirty="0">
              <a:solidFill>
                <a:srgbClr val="0000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651510" y="247648"/>
            <a:ext cx="783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Cryogenic </a:t>
            </a:r>
            <a:r>
              <a:rPr lang="en-US" altLang="zh-CN" sz="3200" b="1" dirty="0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endParaRPr lang="zh-CN" altLang="en-US" sz="3200" b="1" dirty="0">
              <a:solidFill>
                <a:srgbClr val="300F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920" y="1095785"/>
            <a:ext cx="8892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Comic Sans MS" panose="030F0702030302020204" pitchFamily="66" charset="0"/>
              </a:rPr>
              <a:t>336 </a:t>
            </a:r>
            <a:r>
              <a:rPr lang="en-US" altLang="zh-CN" dirty="0">
                <a:latin typeface="Comic Sans MS" panose="030F0702030302020204" pitchFamily="66" charset="0"/>
              </a:rPr>
              <a:t>650 MHz RF cavities for the </a:t>
            </a:r>
            <a:r>
              <a:rPr lang="en-US" altLang="zh-CN" dirty="0" smtClean="0">
                <a:latin typeface="Comic Sans MS" panose="030F0702030302020204" pitchFamily="66" charset="0"/>
              </a:rPr>
              <a:t>Collider;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Comic Sans MS" panose="030F0702030302020204" pitchFamily="66" charset="0"/>
              </a:rPr>
              <a:t>96 1.3 </a:t>
            </a:r>
            <a:r>
              <a:rPr lang="en-US" altLang="zh-CN" dirty="0">
                <a:latin typeface="Comic Sans MS" panose="030F0702030302020204" pitchFamily="66" charset="0"/>
              </a:rPr>
              <a:t>GHz RF  cavities for the </a:t>
            </a:r>
            <a:r>
              <a:rPr lang="en-US" altLang="zh-CN" dirty="0" smtClean="0">
                <a:latin typeface="Comic Sans MS" panose="030F0702030302020204" pitchFamily="66" charset="0"/>
              </a:rPr>
              <a:t>Booster;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There are 4 cryogenic station in the CEPC cryogenic </a:t>
            </a:r>
            <a:r>
              <a:rPr lang="en-US" altLang="zh-CN" kern="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system;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Each 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cryogenic station lies besides the RF station, which provides helium for the collider ring and the booster ring;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endParaRPr lang="en-US" altLang="zh-CN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1293" t="2367" b="2397"/>
          <a:stretch/>
        </p:blipFill>
        <p:spPr>
          <a:xfrm>
            <a:off x="1490748" y="2619374"/>
            <a:ext cx="5644591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651510" y="247648"/>
            <a:ext cx="783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Cryogenic </a:t>
            </a:r>
            <a:r>
              <a:rPr lang="en-US" altLang="zh-CN" sz="3200" b="1" dirty="0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endParaRPr lang="zh-CN" altLang="en-US" sz="3200" b="1" dirty="0">
              <a:solidFill>
                <a:srgbClr val="300F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590" y="1668854"/>
            <a:ext cx="36899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kern="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Cryogenic system mainly includes the refrigerators, cycle compressors, helium storage tanks, helium purification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equipments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cold compressors, distribution boxes and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cryomodules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cryomodules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have two shields, a 40K~80K shield and a 5K~8K shield. A 2.2K, 1.2bar helium is supplied for the </a:t>
            </a:r>
            <a:r>
              <a:rPr lang="en-US" altLang="zh-CN" kern="1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cryomodules</a:t>
            </a:r>
            <a:r>
              <a:rPr lang="en-US" altLang="zh-CN" kern="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and the 2K, 31mbar helium gas return to the cold box by the cold compressors;</a:t>
            </a:r>
            <a:endParaRPr lang="zh-CN" altLang="zh-CN" kern="1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1534746"/>
            <a:ext cx="4579620" cy="451553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3446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50570" y="201928"/>
            <a:ext cx="783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650MHz-Cavity </a:t>
            </a:r>
            <a:r>
              <a:rPr lang="en-US" altLang="zh-CN" sz="3200" b="1" dirty="0" err="1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Cryomodule</a:t>
            </a:r>
            <a:endParaRPr lang="zh-CN" altLang="en-US" sz="3200" b="1" dirty="0">
              <a:solidFill>
                <a:srgbClr val="300F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52635"/>
              </p:ext>
            </p:extLst>
          </p:nvPr>
        </p:nvGraphicFramePr>
        <p:xfrm>
          <a:off x="296024" y="1157631"/>
          <a:ext cx="3521596" cy="225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211"/>
                <a:gridCol w="712385"/>
              </a:tblGrid>
              <a:tr h="28493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Six 2-cell</a:t>
                      </a:r>
                      <a:r>
                        <a:rPr lang="en-US" altLang="zh-CN" sz="1400" baseline="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Cavities </a:t>
                      </a:r>
                      <a:r>
                        <a:rPr lang="en-US" altLang="zh-CN" sz="1400" baseline="0" dirty="0" err="1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Cryomodule</a:t>
                      </a:r>
                      <a:endParaRPr lang="zh-CN" altLang="en-US" sz="14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37" marB="45737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3235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length(flange to flange, m)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  <a:tr h="238262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Diameter of Vacuum vessel ,m</a:t>
                      </a: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  <a:tr h="243355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Beamline height from floor, m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  <a:tr h="231484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Cryo-system working temperature, K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  <a:tr h="219587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cavities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  <a:tr h="243302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coupler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  <a:tr h="21961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 absorber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  <a:tr h="244177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200-POST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41908"/>
              </p:ext>
            </p:extLst>
          </p:nvPr>
        </p:nvGraphicFramePr>
        <p:xfrm>
          <a:off x="4010978" y="1157631"/>
          <a:ext cx="4896802" cy="2287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530"/>
                <a:gridCol w="1635136"/>
                <a:gridCol w="1635136"/>
              </a:tblGrid>
              <a:tr h="2215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FFFF00"/>
                          </a:solidFill>
                          <a:effectLst/>
                        </a:rPr>
                        <a:t>Cryomodule</a:t>
                      </a:r>
                      <a:r>
                        <a:rPr lang="en-GB" sz="1400" dirty="0">
                          <a:solidFill>
                            <a:srgbClr val="FFFF00"/>
                          </a:solidFill>
                          <a:effectLst/>
                        </a:rPr>
                        <a:t> performance</a:t>
                      </a:r>
                      <a:endParaRPr lang="zh-CN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00"/>
                          </a:solidFill>
                          <a:effectLst/>
                        </a:rPr>
                        <a:t>Specification</a:t>
                      </a:r>
                      <a:endParaRPr lang="zh-CN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0634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RF gradient [MV/m]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13.8(H), 9.4(W), 9.6(Z)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2158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Dynamic heat loads at 2K (</a:t>
                      </a:r>
                      <a:r>
                        <a:rPr lang="en-GB" sz="1000" dirty="0" err="1">
                          <a:effectLst/>
                        </a:rPr>
                        <a:t>Q</a:t>
                      </a:r>
                      <a:r>
                        <a:rPr lang="en-GB" sz="1000" baseline="-25000" dirty="0" err="1">
                          <a:effectLst/>
                        </a:rPr>
                        <a:t>o</a:t>
                      </a:r>
                      <a:r>
                        <a:rPr lang="en-GB" sz="1000" dirty="0">
                          <a:effectLst/>
                        </a:rPr>
                        <a:t>=1E10)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19.0(H), 8.7(W), 9.2(Z)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0513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Static heat loads at 2K (</a:t>
                      </a:r>
                      <a:r>
                        <a:rPr lang="en-US" sz="1000" kern="1200">
                          <a:effectLst/>
                        </a:rPr>
                        <a:t>Max. Operation</a:t>
                      </a:r>
                      <a:r>
                        <a:rPr lang="en-GB" sz="1000">
                          <a:effectLst/>
                        </a:rPr>
                        <a:t>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5W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 marL="1676400" marR="635000" indent="-16764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zh-CN" sz="1200" dirty="0">
                        <a:effectLst/>
                      </a:endParaRPr>
                    </a:p>
                    <a:p>
                      <a:pPr marR="6350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zh-CN" sz="1200" dirty="0">
                        <a:effectLst/>
                      </a:endParaRPr>
                    </a:p>
                    <a:p>
                      <a:pPr marR="6350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 leakage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He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insulation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He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beam pipe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Insulation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coupler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Insulation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beam pipe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685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Coupler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beam pipe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520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Alignment x/y inside (Cavities)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±</a:t>
                      </a:r>
                      <a:r>
                        <a:rPr lang="en-GB" sz="1000">
                          <a:effectLst/>
                        </a:rPr>
                        <a:t>0.5mm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22037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Alignment z inside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within 2 mm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1981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Coupler antenna design z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within 2 mm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2" b="6471"/>
          <a:stretch/>
        </p:blipFill>
        <p:spPr>
          <a:xfrm>
            <a:off x="248751" y="3603713"/>
            <a:ext cx="8659029" cy="28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50570" y="201928"/>
            <a:ext cx="783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650MHz-Cavity </a:t>
            </a:r>
            <a:r>
              <a:rPr lang="en-US" altLang="zh-CN" sz="3200" b="1" dirty="0" err="1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Cryomodule</a:t>
            </a:r>
            <a:endParaRPr lang="zh-CN" altLang="en-US" sz="3200" b="1" dirty="0">
              <a:solidFill>
                <a:srgbClr val="300F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7432" r="1164" b="8945"/>
          <a:stretch/>
        </p:blipFill>
        <p:spPr>
          <a:xfrm>
            <a:off x="265544" y="2623591"/>
            <a:ext cx="8654856" cy="1630478"/>
          </a:xfrm>
          <a:prstGeom prst="rect">
            <a:avLst/>
          </a:prstGeom>
        </p:spPr>
      </p:pic>
      <p:pic>
        <p:nvPicPr>
          <p:cNvPr id="9" name="图片 8" descr="C:\Users\HPZ620\Desktop\TIM截图2018072417275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3034" r="1381" b="12254"/>
          <a:stretch/>
        </p:blipFill>
        <p:spPr bwMode="auto">
          <a:xfrm>
            <a:off x="265544" y="1206715"/>
            <a:ext cx="8654856" cy="1185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b="16453"/>
          <a:stretch/>
        </p:blipFill>
        <p:spPr>
          <a:xfrm>
            <a:off x="265544" y="4569306"/>
            <a:ext cx="8654856" cy="17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457" y="150722"/>
            <a:ext cx="8933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CEPC Test </a:t>
            </a:r>
            <a:r>
              <a:rPr lang="en-US" altLang="zh-CN" sz="3600" b="1" dirty="0" err="1" smtClean="0">
                <a:solidFill>
                  <a:srgbClr val="0000FF"/>
                </a:solidFill>
              </a:rPr>
              <a:t>Cryomodule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3600" b="1" dirty="0" smtClean="0">
                <a:solidFill>
                  <a:schemeClr val="accent1"/>
                </a:solidFill>
              </a:rPr>
              <a:t>&amp;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 Valve Box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TIM截图20180824102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9713" r="2834" b="2496"/>
          <a:stretch>
            <a:fillRect/>
          </a:stretch>
        </p:blipFill>
        <p:spPr bwMode="auto">
          <a:xfrm>
            <a:off x="176213" y="1422400"/>
            <a:ext cx="8845053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9556" r="2750"/>
          <a:stretch/>
        </p:blipFill>
        <p:spPr>
          <a:xfrm>
            <a:off x="104072" y="1080308"/>
            <a:ext cx="3454469" cy="1174351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062392" y="2459755"/>
            <a:ext cx="508160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•Vacuum vessel </a:t>
            </a:r>
            <a:endParaRPr lang="en-US" altLang="zh-CN" sz="1600" b="0" dirty="0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Material:316L </a:t>
            </a: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stainless steel</a:t>
            </a:r>
            <a:endParaRPr lang="en-US" altLang="zh-CN" sz="1600" b="0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–Outer diameter = </a:t>
            </a: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1424mm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</a:t>
            </a: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Length=3000mm</a:t>
            </a:r>
            <a:endParaRPr lang="en-US" altLang="zh-CN" sz="1600" b="0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•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Support post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–Supporting the all cold mass in the vacuum vessel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–Supporting Cavities</a:t>
            </a:r>
            <a:r>
              <a:rPr lang="zh-CN" altLang="en-US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Diameter is 180mm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–Supporting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RF-Gate Valve</a:t>
            </a:r>
            <a:r>
              <a:rPr lang="zh-CN" altLang="en-US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Diameter is 150mm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</a:t>
            </a: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Number:2+2=4</a:t>
            </a:r>
            <a:endParaRPr lang="en-US" altLang="zh-CN" sz="1600" b="0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–Material</a:t>
            </a:r>
            <a:r>
              <a:rPr lang="zh-CN" altLang="en-US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FRP(G-10)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•Thermal radiation shield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–Aluminum plate </a:t>
            </a:r>
            <a:r>
              <a:rPr lang="zh-CN" altLang="en-US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＋</a:t>
            </a:r>
            <a:r>
              <a:rPr lang="en-US" altLang="zh-CN" sz="1600" b="0" dirty="0" err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Muti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-layer insulation of aluminum-evaporated film(Super Insulation)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–40K-70K 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Nitrogen gas, </a:t>
            </a: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5K-10K 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helium gas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•</a:t>
            </a:r>
            <a:r>
              <a:rPr lang="en-US" altLang="zh-CN" sz="1600" b="0" dirty="0" err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Strongback</a:t>
            </a:r>
            <a:endParaRPr lang="en-US" altLang="zh-CN" sz="1600" b="0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–Stainless steel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–Room temperature</a:t>
            </a:r>
          </a:p>
        </p:txBody>
      </p:sp>
      <p:sp>
        <p:nvSpPr>
          <p:cNvPr id="8" name="矩形 7"/>
          <p:cNvSpPr/>
          <p:nvPr/>
        </p:nvSpPr>
        <p:spPr>
          <a:xfrm>
            <a:off x="3908450" y="997026"/>
            <a:ext cx="4837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Two </a:t>
            </a:r>
            <a:r>
              <a:rPr lang="en-GB" altLang="zh-CN" sz="1600" dirty="0">
                <a:solidFill>
                  <a:srgbClr val="FF0066"/>
                </a:solidFill>
                <a:ea typeface="MS Mincho" panose="02020609040205080304" pitchFamily="49" charset="-128"/>
              </a:rPr>
              <a:t>2-cell 650 MHz superconducting </a:t>
            </a: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cavities;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Two </a:t>
            </a:r>
            <a:r>
              <a:rPr lang="en-GB" altLang="zh-CN" sz="1600" dirty="0">
                <a:solidFill>
                  <a:srgbClr val="FF0066"/>
                </a:solidFill>
                <a:ea typeface="MS Mincho" panose="02020609040205080304" pitchFamily="49" charset="-128"/>
              </a:rPr>
              <a:t>high power </a:t>
            </a: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couplers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GB" altLang="zh-CN" sz="1600" dirty="0">
                <a:solidFill>
                  <a:srgbClr val="FF0066"/>
                </a:solidFill>
                <a:ea typeface="MS Mincho" panose="02020609040205080304" pitchFamily="49" charset="-128"/>
              </a:rPr>
              <a:t>T</a:t>
            </a: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wo </a:t>
            </a:r>
            <a:r>
              <a:rPr lang="en-GB" altLang="zh-CN" sz="1600" dirty="0">
                <a:solidFill>
                  <a:srgbClr val="FF0066"/>
                </a:solidFill>
                <a:ea typeface="MS Mincho" panose="02020609040205080304" pitchFamily="49" charset="-128"/>
              </a:rPr>
              <a:t>mechanical tuners </a:t>
            </a:r>
            <a:endParaRPr lang="en-GB" altLang="zh-CN" sz="1600" dirty="0" smtClean="0">
              <a:solidFill>
                <a:srgbClr val="FF0066"/>
              </a:solidFill>
              <a:ea typeface="MS Mincho" panose="02020609040205080304" pitchFamily="49" charset="-128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Two </a:t>
            </a:r>
            <a:r>
              <a:rPr lang="en-GB" altLang="zh-CN" sz="1600" dirty="0">
                <a:solidFill>
                  <a:srgbClr val="FF0066"/>
                </a:solidFill>
                <a:ea typeface="MS Mincho" panose="02020609040205080304" pitchFamily="49" charset="-128"/>
              </a:rPr>
              <a:t>HOM </a:t>
            </a: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absorbers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High </a:t>
            </a:r>
            <a:r>
              <a:rPr lang="en-GB" altLang="zh-CN" sz="1600" dirty="0">
                <a:solidFill>
                  <a:srgbClr val="FF0066"/>
                </a:solidFill>
                <a:ea typeface="MS Mincho" panose="02020609040205080304" pitchFamily="49" charset="-128"/>
              </a:rPr>
              <a:t>Q</a:t>
            </a:r>
            <a:r>
              <a:rPr lang="en-GB" altLang="zh-CN" sz="1600" baseline="-25000" dirty="0">
                <a:solidFill>
                  <a:srgbClr val="FF0066"/>
                </a:solidFill>
                <a:ea typeface="MS Mincho" panose="02020609040205080304" pitchFamily="49" charset="-128"/>
              </a:rPr>
              <a:t>0 </a:t>
            </a:r>
            <a:endParaRPr lang="en-GB" altLang="zh-CN" sz="1600" dirty="0" smtClean="0">
              <a:solidFill>
                <a:srgbClr val="FF0066"/>
              </a:solidFill>
              <a:ea typeface="MS Mincho" panose="02020609040205080304" pitchFamily="49" charset="-128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GB" altLang="zh-CN" sz="1600" dirty="0">
                <a:solidFill>
                  <a:srgbClr val="FF0066"/>
                </a:solidFill>
                <a:ea typeface="MS Mincho" panose="02020609040205080304" pitchFamily="49" charset="-128"/>
              </a:rPr>
              <a:t>F</a:t>
            </a:r>
            <a:r>
              <a:rPr lang="en-GB" altLang="zh-CN" sz="1600" dirty="0" smtClean="0">
                <a:solidFill>
                  <a:srgbClr val="FF0066"/>
                </a:solidFill>
                <a:ea typeface="MS Mincho" panose="02020609040205080304" pitchFamily="49" charset="-128"/>
              </a:rPr>
              <a:t>ast cool-down is introduced</a:t>
            </a:r>
            <a:endParaRPr lang="zh-CN" altLang="zh-CN" sz="1600" dirty="0">
              <a:solidFill>
                <a:srgbClr val="FF0066"/>
              </a:solidFill>
              <a:ea typeface="MS Mincho" panose="02020609040205080304" pitchFamily="49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25735" r="5985" b="4074"/>
          <a:stretch/>
        </p:blipFill>
        <p:spPr>
          <a:xfrm>
            <a:off x="104072" y="2355684"/>
            <a:ext cx="3463252" cy="22925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3125" r="22646" b="4050"/>
          <a:stretch/>
        </p:blipFill>
        <p:spPr>
          <a:xfrm>
            <a:off x="112856" y="4716780"/>
            <a:ext cx="3445685" cy="19963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9638" y="145534"/>
            <a:ext cx="5575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</a:t>
            </a: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83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r="1021"/>
          <a:stretch/>
        </p:blipFill>
        <p:spPr bwMode="auto">
          <a:xfrm>
            <a:off x="161926" y="1333500"/>
            <a:ext cx="8982074" cy="5038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779638" y="145534"/>
            <a:ext cx="8332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CEPC Test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Cryomodule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X-Z </a:t>
            </a: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ection </a:t>
            </a:r>
            <a:endParaRPr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30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7080</TotalTime>
  <Words>738</Words>
  <Application>Microsoft Office PowerPoint</Application>
  <PresentationFormat>全屏显示(4:3)</PresentationFormat>
  <Paragraphs>206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MS Mincho</vt:lpstr>
      <vt:lpstr>黑体</vt:lpstr>
      <vt:lpstr>华文中宋</vt:lpstr>
      <vt:lpstr>楷体_GB2312</vt:lpstr>
      <vt:lpstr>宋体</vt:lpstr>
      <vt:lpstr>微软雅黑</vt:lpstr>
      <vt:lpstr>Arial</vt:lpstr>
      <vt:lpstr>Arial Black</vt:lpstr>
      <vt:lpstr>Calibri</vt:lpstr>
      <vt:lpstr>Comic Sans MS</vt:lpstr>
      <vt:lpstr>Franklin Gothic Book</vt:lpstr>
      <vt:lpstr>Times New Roman</vt:lpstr>
      <vt:lpstr>Wingdings</vt:lpstr>
      <vt:lpstr>1_Office 主题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Zhai</dc:creator>
  <cp:lastModifiedBy>unknown</cp:lastModifiedBy>
  <cp:revision>96</cp:revision>
  <dcterms:created xsi:type="dcterms:W3CDTF">2016-09-18T10:13:39Z</dcterms:created>
  <dcterms:modified xsi:type="dcterms:W3CDTF">2018-09-21T09:50:45Z</dcterms:modified>
</cp:coreProperties>
</file>