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70" r:id="rId11"/>
    <p:sldId id="265" r:id="rId12"/>
    <p:sldId id="267" r:id="rId13"/>
    <p:sldId id="264" r:id="rId14"/>
    <p:sldId id="268" r:id="rId15"/>
    <p:sldId id="266" r:id="rId16"/>
    <p:sldId id="271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3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A6525-D015-4C4C-B980-9FC441B0A96F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3D294-DF73-4CCE-94D8-0EA9D95EA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57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7624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dirty="0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804B78D-7053-4625-ABC6-85F68B03AFD7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B4ED356-9707-45F3-ADD6-EF34704C34C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6863"/>
            <a:ext cx="5715000" cy="657225"/>
          </a:xfrm>
          <a:prstGeom prst="rect">
            <a:avLst/>
          </a:prstGeom>
        </p:spPr>
      </p:pic>
      <p:pic>
        <p:nvPicPr>
          <p:cNvPr id="12" name="Picture 2" descr="âsokendaiâçå¾çæç´¢ç»æ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028" y="96863"/>
            <a:ext cx="3644294" cy="67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5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514-022E-4957-B544-6F8D3EC6AFCC}" type="datetime1">
              <a:rPr kumimoji="1" lang="en-US" altLang="ja-JP" smtClean="0"/>
              <a:t>9/21/2018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2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3EFD-FFC5-4734-B571-74FBE653D037}" type="datetime1">
              <a:rPr kumimoji="1" lang="en-US" altLang="ja-JP" smtClean="0"/>
              <a:t>9/21/2018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18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7251"/>
            <a:ext cx="10515600" cy="623890"/>
          </a:xfrm>
        </p:spPr>
        <p:txBody>
          <a:bodyPr/>
          <a:lstStyle>
            <a:lvl1pPr>
              <a:defRPr sz="35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6450"/>
            <a:ext cx="10515600" cy="4100513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kumimoji="1" lang="en-US" altLang="ja-JP" dirty="0" smtClean="0"/>
              <a:t>Click to edit Master text styles</a:t>
            </a:r>
          </a:p>
          <a:p>
            <a:pPr lvl="1"/>
            <a:r>
              <a:rPr kumimoji="1" lang="en-US" altLang="ja-JP" dirty="0" smtClean="0"/>
              <a:t>Second level</a:t>
            </a:r>
          </a:p>
          <a:p>
            <a:pPr lvl="2"/>
            <a:r>
              <a:rPr kumimoji="1" lang="en-US" altLang="ja-JP" dirty="0" smtClean="0"/>
              <a:t>Third level</a:t>
            </a:r>
          </a:p>
          <a:p>
            <a:pPr lvl="3"/>
            <a:r>
              <a:rPr kumimoji="1" lang="en-US" altLang="ja-JP" dirty="0" smtClean="0"/>
              <a:t>Fourth level</a:t>
            </a:r>
          </a:p>
          <a:p>
            <a:pPr lvl="4"/>
            <a:r>
              <a:rPr kumimoji="1" lang="en-US" altLang="ja-JP" dirty="0" smtClean="0"/>
              <a:t>Fifth level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B4ED356-9707-45F3-ADD6-EF34704C34CB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509715"/>
            <a:ext cx="12192000" cy="179387"/>
          </a:xfrm>
          <a:prstGeom prst="rect">
            <a:avLst/>
          </a:prstGeom>
          <a:gradFill>
            <a:gsLst>
              <a:gs pos="72843">
                <a:schemeClr val="accent1">
                  <a:lumMod val="75000"/>
                </a:schemeClr>
              </a:gs>
              <a:gs pos="71687">
                <a:srgbClr val="B8D4ED"/>
              </a:gs>
              <a:gs pos="69375">
                <a:srgbClr val="BAD5EE"/>
              </a:gs>
              <a:gs pos="64750">
                <a:srgbClr val="BED7EF"/>
              </a:gs>
              <a:gs pos="55500">
                <a:srgbClr val="C6DCF1"/>
              </a:gs>
              <a:gs pos="30000">
                <a:srgbClr val="D6E6F5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6863"/>
            <a:ext cx="5715000" cy="657225"/>
          </a:xfrm>
          <a:prstGeom prst="rect">
            <a:avLst/>
          </a:prstGeom>
        </p:spPr>
      </p:pic>
      <p:pic>
        <p:nvPicPr>
          <p:cNvPr id="11" name="Picture 2" descr="âsokendaiâçå¾çæç´¢ç»æ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028" y="96863"/>
            <a:ext cx="3644294" cy="67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6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CC0F-6F48-4637-923C-E26E6FB17B9A}" type="datetime1">
              <a:rPr kumimoji="1" lang="en-US" altLang="ja-JP" smtClean="0"/>
              <a:t>9/21/2018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036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DEB2-8C5E-4681-A69A-E7E03E6AAAA8}" type="datetime1">
              <a:rPr kumimoji="1" lang="en-US" altLang="ja-JP" smtClean="0"/>
              <a:t>9/21/2018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35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DEEC-EC7E-4FC6-BAD2-1C0EBF37C54E}" type="datetime1">
              <a:rPr kumimoji="1" lang="en-US" altLang="ja-JP" smtClean="0"/>
              <a:t>9/21/2018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11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08B7-9779-4800-BE80-228F59F0E6E2}" type="datetime1">
              <a:rPr kumimoji="1" lang="en-US" altLang="ja-JP" smtClean="0"/>
              <a:t>9/21/2018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60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6B60-89BB-41C1-BEF3-D84FD9AB4B4D}" type="datetime1">
              <a:rPr kumimoji="1" lang="en-US" altLang="ja-JP" smtClean="0"/>
              <a:t>9/21/2018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18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A9D6-759F-452B-ABF5-D2268759C817}" type="datetime1">
              <a:rPr kumimoji="1" lang="en-US" altLang="ja-JP" smtClean="0"/>
              <a:t>9/21/2018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14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8016-6B03-4DC0-8663-9A1818D7143E}" type="datetime1">
              <a:rPr kumimoji="1" lang="en-US" altLang="ja-JP" smtClean="0"/>
              <a:t>9/21/2018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02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C5C82-6611-4628-B0E2-4516909BC24F}" type="datetime1">
              <a:rPr kumimoji="1" lang="en-US" altLang="ja-JP" smtClean="0"/>
              <a:t>9/21/2018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D356-9707-45F3-ADD6-EF34704C34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59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L-band Resonant Ring for testing of RF Windows for ILC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Baiting DU</a:t>
            </a:r>
          </a:p>
          <a:p>
            <a:r>
              <a:rPr kumimoji="1" lang="en-US" altLang="ja-JP" dirty="0" smtClean="0"/>
              <a:t>High Energy Accelerator Research Organization (KEK)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36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Figure of resonant ring for high power operation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490" y="2272750"/>
            <a:ext cx="5515101" cy="3516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0" y="2111514"/>
            <a:ext cx="6275548" cy="36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8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ja-JP" dirty="0"/>
              <a:t>Measurement </a:t>
            </a:r>
            <a:r>
              <a:rPr lang="en-GB" altLang="ja-JP" dirty="0" smtClean="0"/>
              <a:t>of </a:t>
            </a:r>
            <a:r>
              <a:rPr lang="en-GB" altLang="ja-JP" dirty="0"/>
              <a:t>tuned resonant ring with input of 500 W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389" y="1731638"/>
                <a:ext cx="4127863" cy="4866870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Difference between forward and reflected power in ring is 56.31 dB.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=14.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803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endParaRPr lang="en-US" altLang="ja-JP" dirty="0" smtClean="0"/>
              </a:p>
              <a:p>
                <a:pPr>
                  <a:lnSpc>
                    <a:spcPct val="110000"/>
                  </a:lnSpc>
                </a:pPr>
                <a:r>
                  <a:rPr lang="en-US" altLang="ja-JP" b="0" dirty="0" smtClean="0"/>
                  <a:t>Unloaded Q:</a:t>
                </a:r>
                <a:br>
                  <a:rPr lang="en-US" altLang="ja-JP" b="0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Loss</m:t>
                            </m:r>
                          </m:e>
                        </m:d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altLang="ja-JP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    =6505</m:t>
                    </m:r>
                  </m:oMath>
                </a14:m>
                <a:endParaRPr lang="en-US" altLang="ja-JP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389" y="1731638"/>
                <a:ext cx="4127863" cy="4866870"/>
              </a:xfrm>
              <a:blipFill rotWithShape="0">
                <a:blip r:embed="rId2"/>
                <a:stretch>
                  <a:fillRect l="-2655" t="-2130" r="-32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4" y="1822256"/>
            <a:ext cx="7874619" cy="4192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930611" y="6272498"/>
                <a:ext cx="8608540" cy="496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6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2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mtClean="0">
                        <a:latin typeface="Cambria Math" panose="02040503050406030204" pitchFamily="18" charset="0"/>
                      </a:rPr>
                      <m:t>Loss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=−0.04 </m:t>
                    </m:r>
                    <m:r>
                      <m:rPr>
                        <m:sty m:val="p"/>
                      </m:rPr>
                      <a:rPr lang="en-US" altLang="ja-JP" smtClean="0"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r>
                  <a:rPr lang="en-US" altLang="ja-JP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>
                        <a:latin typeface="Cambria Math" panose="02040503050406030204" pitchFamily="18" charset="0"/>
                      </a:rPr>
                      <m:t>=−0.50 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r>
                  <a:rPr lang="en-US" altLang="ja-JP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>
                        <a:latin typeface="Cambria Math" panose="02040503050406030204" pitchFamily="18" charset="0"/>
                      </a:rPr>
                      <m:t>=−11.16 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r>
                  <a:rPr lang="en-US" altLang="ja-JP" dirty="0" smtClean="0"/>
                  <a:t>.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611" y="6272498"/>
                <a:ext cx="8608540" cy="496568"/>
              </a:xfrm>
              <a:prstGeom prst="rect">
                <a:avLst/>
              </a:prstGeom>
              <a:blipFill rotWithShape="0">
                <a:blip r:embed="rId4"/>
                <a:stretch>
                  <a:fillRect t="-20988" b="-320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0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857251"/>
            <a:ext cx="11756572" cy="623890"/>
          </a:xfrm>
        </p:spPr>
        <p:txBody>
          <a:bodyPr>
            <a:normAutofit fontScale="90000"/>
          </a:bodyPr>
          <a:lstStyle/>
          <a:p>
            <a:r>
              <a:rPr lang="en-GB" altLang="ja-JP" dirty="0"/>
              <a:t>Measurement &amp;</a:t>
            </a:r>
            <a:r>
              <a:rPr lang="en-GB" altLang="ja-JP" dirty="0" smtClean="0"/>
              <a:t> </a:t>
            </a:r>
            <a:r>
              <a:rPr lang="en-GB" altLang="ja-JP" dirty="0"/>
              <a:t>simulation </a:t>
            </a:r>
            <a:r>
              <a:rPr lang="en-GB" altLang="ja-JP" dirty="0" smtClean="0"/>
              <a:t>of </a:t>
            </a:r>
            <a:r>
              <a:rPr lang="en-GB" altLang="ja-JP" dirty="0"/>
              <a:t>tuned resonant ring with input of 500 W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8452" y="1868489"/>
                <a:ext cx="4097559" cy="410051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mtClean="0">
                        <a:latin typeface="Cambria Math" panose="02040503050406030204" pitchFamily="18" charset="0"/>
                      </a:rPr>
                      <m:t>Loss</m:t>
                    </m:r>
                    <m:r>
                      <a:rPr lang="en-US" altLang="ja-JP" smtClean="0">
                        <a:latin typeface="Cambria Math" panose="02040503050406030204" pitchFamily="18" charset="0"/>
                      </a:rPr>
                      <m:t>=−0.04 </m:t>
                    </m:r>
                    <m:r>
                      <m:rPr>
                        <m:sty m:val="p"/>
                      </m:rPr>
                      <a:rPr lang="en-US" altLang="ja-JP" smtClean="0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ja-JP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=−0.50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r>
                  <a:rPr kumimoji="1" lang="en-US" altLang="ja-JP" b="0" dirty="0" smtClean="0"/>
                  <a:t>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i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altLang="ja-JP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altLang="ja-JP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0"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r>
                  <a:rPr lang="en-US" altLang="ja-JP" dirty="0" smtClean="0"/>
                  <a:t>.</a:t>
                </a:r>
                <a:endParaRPr lang="en-US" altLang="ja-JP" dirty="0"/>
              </a:p>
              <a:p>
                <a:r>
                  <a:rPr kumimoji="1" lang="en-US" altLang="ja-JP" dirty="0" smtClean="0"/>
                  <a:t>M</a:t>
                </a:r>
                <a:r>
                  <a:rPr kumimoji="1" lang="en-US" altLang="zh-CN" dirty="0" smtClean="0"/>
                  <a:t>easured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zh-CN" dirty="0" smtClean="0"/>
                  <a:t>is larger than simulated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452" y="1868489"/>
                <a:ext cx="4097559" cy="4100513"/>
              </a:xfrm>
              <a:blipFill rotWithShape="0">
                <a:blip r:embed="rId2"/>
                <a:stretch>
                  <a:fillRect l="-2679" r="-4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28" y="1868546"/>
            <a:ext cx="7797630" cy="41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857251"/>
            <a:ext cx="11756572" cy="623890"/>
          </a:xfrm>
        </p:spPr>
        <p:txBody>
          <a:bodyPr>
            <a:normAutofit fontScale="90000"/>
          </a:bodyPr>
          <a:lstStyle/>
          <a:p>
            <a:r>
              <a:rPr lang="en-GB" altLang="ja-JP" dirty="0"/>
              <a:t>Measurement &amp;</a:t>
            </a:r>
            <a:r>
              <a:rPr lang="en-GB" altLang="ja-JP" dirty="0" smtClean="0"/>
              <a:t> </a:t>
            </a:r>
            <a:r>
              <a:rPr lang="en-GB" altLang="ja-JP" dirty="0"/>
              <a:t>simulation </a:t>
            </a:r>
            <a:r>
              <a:rPr lang="en-GB" altLang="ja-JP" dirty="0" smtClean="0"/>
              <a:t>of </a:t>
            </a:r>
            <a:r>
              <a:rPr lang="en-GB" altLang="ja-JP" dirty="0"/>
              <a:t>tuned resonant ring with input of 500 W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8451" y="1868489"/>
                <a:ext cx="11075007" cy="4100513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M</a:t>
                </a:r>
                <a:r>
                  <a:rPr kumimoji="1" lang="en-US" altLang="zh-CN" dirty="0" smtClean="0"/>
                  <a:t>easured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(14.80 dB) </a:t>
                </a:r>
                <a:r>
                  <a:rPr kumimoji="1" lang="en-US" altLang="zh-CN" dirty="0" smtClean="0"/>
                  <a:t>is larger than simulated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(13.26 dB)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−0.50 </m:t>
                        </m:r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dB</m:t>
                        </m:r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, 89.1%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11.16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dB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,7.7%</m:t>
                        </m:r>
                      </m:e>
                    </m:d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altLang="ja-JP" dirty="0" smtClean="0"/>
                  <a:t> for simulation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altLang="ja-JP" dirty="0" smtClean="0"/>
                  <a:t>Some power is delivered to isolated port of hybrid.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kumimoji="1" lang="en-US" altLang="ja-JP" dirty="0" smtClean="0"/>
                  <a:t>This power can also be accumulated to be forward power by 3-stub tuner.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altLang="ja-JP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=1−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−0.50 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dB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=−9.64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r>
                  <a:rPr kumimoji="1" lang="en-US" altLang="ja-JP" dirty="0" smtClean="0"/>
                  <a:t>, simulated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will be 14.76dB.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altLang="ja-JP" dirty="0" smtClean="0"/>
                  <a:t>3-stub tuner is necessary and effective for resonant ring.</a:t>
                </a:r>
                <a:endParaRPr kumimoji="1" lang="en-US" altLang="ja-JP" dirty="0" smtClean="0">
                  <a:solidFill>
                    <a:srgbClr val="FF0000"/>
                  </a:solidFill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ja-JP" dirty="0"/>
                  <a:t>Measured error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kumimoji="1" lang="en-US" altLang="ja-JP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451" y="1868489"/>
                <a:ext cx="11075007" cy="4100513"/>
              </a:xfrm>
              <a:blipFill rotWithShape="0">
                <a:blip r:embed="rId2"/>
                <a:stretch>
                  <a:fillRect l="-991" t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950" y="4571496"/>
            <a:ext cx="4133850" cy="15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 and </a:t>
            </a:r>
            <a:r>
              <a:rPr kumimoji="1" lang="en-US" altLang="ja-JP" dirty="0" smtClean="0"/>
              <a:t>fu</a:t>
            </a:r>
            <a:r>
              <a:rPr lang="en-US" altLang="ja-JP" dirty="0" smtClean="0"/>
              <a:t>ture plan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Principle of resonant ring is verified with input power of 500W.</a:t>
            </a:r>
          </a:p>
          <a:p>
            <a:r>
              <a:rPr lang="en-US" altLang="ja-JP" dirty="0" smtClean="0"/>
              <a:t>Resonant ring is tuned well with </a:t>
            </a:r>
            <a:r>
              <a:rPr lang="en-US" altLang="ja-JP" dirty="0"/>
              <a:t>input power of 500W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Power gain is more than 14 </a:t>
            </a:r>
            <a:r>
              <a:rPr lang="en-US" altLang="ja-JP" dirty="0" err="1" smtClean="0"/>
              <a:t>dB.</a:t>
            </a:r>
            <a:endParaRPr kumimoji="1" lang="en-US" altLang="ja-JP" dirty="0" smtClean="0"/>
          </a:p>
          <a:p>
            <a:r>
              <a:rPr kumimoji="1" lang="en-US" altLang="ja-JP" dirty="0" smtClean="0"/>
              <a:t>High power operation of the resonant ring will be starte</a:t>
            </a:r>
            <a:r>
              <a:rPr lang="en-US" altLang="ja-JP" dirty="0" smtClean="0"/>
              <a:t>d after preparation being finished.</a:t>
            </a:r>
          </a:p>
          <a:p>
            <a:r>
              <a:rPr lang="en-US" altLang="ja-JP" dirty="0" smtClean="0"/>
              <a:t>New RF window for the LPDS of ILC is designed in STF at the same time.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00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043" y="3328602"/>
            <a:ext cx="6205151" cy="782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5000" dirty="0" smtClean="0"/>
              <a:t>Thank you very much!</a:t>
            </a:r>
            <a:endParaRPr kumimoji="1" lang="ja-JP" altLang="en-US" sz="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32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altLang="zh-CN" dirty="0" smtClean="0"/>
              <a:t>hase shifter &amp; Variable hybrid.</a:t>
            </a:r>
          </a:p>
          <a:p>
            <a:r>
              <a:rPr lang="en-US" dirty="0" smtClean="0"/>
              <a:t>Reflection without 3-stub tuner.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2140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shifter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59999"/>
            <a:ext cx="10515600" cy="4100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S. </a:t>
            </a:r>
            <a:r>
              <a:rPr lang="en-GB" dirty="0" err="1" smtClean="0"/>
              <a:t>Kazakov</a:t>
            </a:r>
            <a:r>
              <a:rPr lang="en-GB" dirty="0" smtClean="0"/>
              <a:t> </a:t>
            </a:r>
            <a:r>
              <a:rPr lang="en-GB" i="1" dirty="0" smtClean="0"/>
              <a:t>et al</a:t>
            </a:r>
            <a:r>
              <a:rPr lang="en-GB" dirty="0" smtClean="0"/>
              <a:t>., “L-band Waveguide Elements for SRF Application”, in </a:t>
            </a:r>
            <a:r>
              <a:rPr lang="en-GB" i="1" dirty="0" smtClean="0"/>
              <a:t>Proc. Particle Accelerator Society Meeting</a:t>
            </a:r>
            <a:r>
              <a:rPr lang="en-GB" dirty="0" smtClean="0"/>
              <a:t>, Tokai, Japan, 2009, pp. 980-982.</a:t>
            </a:r>
          </a:p>
          <a:p>
            <a:r>
              <a:rPr lang="en-US" dirty="0"/>
              <a:t>Moving fin inside the waveguide we can change value of longitudinal wave vector and thus we can change the phase of wave coming through the waveguide.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836" y="4251608"/>
            <a:ext cx="6269521" cy="18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26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shifter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797" y="2058150"/>
            <a:ext cx="4786496" cy="3083693"/>
          </a:xfrm>
          <a:prstGeom prst="rect">
            <a:avLst/>
          </a:prstGeom>
        </p:spPr>
      </p:pic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434" y="1932821"/>
            <a:ext cx="6981224" cy="33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5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hybrid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19</a:t>
            </a:fld>
            <a:endParaRPr lang="ja-JP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98" y="2194501"/>
            <a:ext cx="5566502" cy="3850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657" y="2158224"/>
            <a:ext cx="5110143" cy="4090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25025" y="1942780"/>
            <a:ext cx="895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Port-2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82155" y="2613164"/>
            <a:ext cx="895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Port-1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9498" y="3865495"/>
            <a:ext cx="895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Port-3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62017" y="5860489"/>
            <a:ext cx="895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Port-4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9172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</a:t>
            </a:r>
            <a:r>
              <a:rPr kumimoji="1" lang="en-US" altLang="zh-CN" dirty="0" smtClean="0"/>
              <a:t>utline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Motivation</a:t>
            </a:r>
            <a:endParaRPr kumimoji="1" lang="en-US" altLang="ja-JP" dirty="0" smtClean="0"/>
          </a:p>
          <a:p>
            <a:r>
              <a:rPr kumimoji="1" lang="en-US" altLang="ja-JP" dirty="0" smtClean="0"/>
              <a:t>T</a:t>
            </a:r>
            <a:r>
              <a:rPr kumimoji="1" lang="en-US" altLang="zh-CN" dirty="0" smtClean="0"/>
              <a:t>heory of resonant ring</a:t>
            </a:r>
          </a:p>
          <a:p>
            <a:r>
              <a:rPr lang="en-US" altLang="ja-JP" dirty="0" smtClean="0"/>
              <a:t>Low power test of 500W</a:t>
            </a:r>
          </a:p>
          <a:p>
            <a:r>
              <a:rPr lang="en-US" altLang="ja-JP" dirty="0" smtClean="0"/>
              <a:t>Preparation for high power 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83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without 3-stub tuner (measurement)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95" y="1715613"/>
            <a:ext cx="8389057" cy="474930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910" y="1969330"/>
            <a:ext cx="3703983" cy="4100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Even small reflection (~=20dB) will be accumulated to high reflected power in the resonant 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6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96" y="1795600"/>
            <a:ext cx="8732521" cy="23076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62" y="857251"/>
            <a:ext cx="11277600" cy="62389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Motivation- Local power distribution system (LPDS) for ILC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27786" y="1812607"/>
            <a:ext cx="396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dirty="0" smtClean="0"/>
              <a:t>10MW Multi beam klystron</a:t>
            </a:r>
            <a:endParaRPr kumimoji="1" lang="ja-JP" altLang="en-US" sz="2600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4190186" y="2058829"/>
            <a:ext cx="1824850" cy="3141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7787" y="2327341"/>
            <a:ext cx="1322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dirty="0" smtClean="0"/>
              <a:t>3.3MW</a:t>
            </a:r>
            <a:endParaRPr kumimoji="1" lang="ja-JP" altLang="en-US" sz="2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50126" y="2579981"/>
            <a:ext cx="4685211" cy="4235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7787" y="2864366"/>
            <a:ext cx="396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 smtClean="0"/>
              <a:t>1</a:t>
            </a:r>
            <a:r>
              <a:rPr kumimoji="1" lang="en-US" altLang="ja-JP" sz="2600" dirty="0" smtClean="0"/>
              <a:t>.1MW at RF window</a:t>
            </a:r>
            <a:endParaRPr kumimoji="1" lang="ja-JP" altLang="en-US" sz="2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72396" y="3137448"/>
            <a:ext cx="2723604" cy="1177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523874" y="4239007"/>
            <a:ext cx="10982325" cy="2244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00" dirty="0" smtClean="0"/>
              <a:t>For testing RF window:</a:t>
            </a:r>
          </a:p>
          <a:p>
            <a:r>
              <a:rPr lang="en-US" altLang="ja-JP" sz="2600" dirty="0" smtClean="0"/>
              <a:t>Considering maximal standing wave, testing power should be 4 times higher than 1.1MW.</a:t>
            </a:r>
            <a:endParaRPr lang="en-US" altLang="ja-JP" sz="2600" dirty="0"/>
          </a:p>
          <a:p>
            <a:r>
              <a:rPr lang="en-US" altLang="ja-JP" sz="2600" dirty="0" smtClean="0"/>
              <a:t>Required power is 4.4 MW.</a:t>
            </a:r>
          </a:p>
        </p:txBody>
      </p:sp>
    </p:spTree>
    <p:extLst>
      <p:ext uri="{BB962C8B-B14F-4D97-AF65-F5344CB8AC3E}">
        <p14:creationId xmlns:p14="http://schemas.microsoft.com/office/powerpoint/2010/main" val="41181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Photo of resonant </a:t>
            </a:r>
            <a:r>
              <a:rPr kumimoji="1" lang="en-US" altLang="ja-JP" dirty="0" smtClean="0"/>
              <a:t>ring (only for low power test)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38" y="1821078"/>
            <a:ext cx="11254946" cy="485518"/>
          </a:xfrm>
        </p:spPr>
        <p:txBody>
          <a:bodyPr/>
          <a:lstStyle/>
          <a:p>
            <a:pPr marL="0" indent="0">
              <a:buNone/>
            </a:pPr>
            <a:r>
              <a:rPr lang="en-GB" altLang="ja-JP" dirty="0"/>
              <a:t>Resonant ring is closed loop of waveguide system which can amplify </a:t>
            </a:r>
            <a:r>
              <a:rPr lang="en-GB" altLang="ja-JP" dirty="0" smtClean="0"/>
              <a:t>power.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6" y="2332958"/>
            <a:ext cx="5607938" cy="420595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352724" y="2904576"/>
            <a:ext cx="2131390" cy="46499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smtClean="0"/>
              <a:t>Input</a:t>
            </a:r>
            <a:endParaRPr lang="en-US" altLang="ja-JP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352724" y="3725336"/>
            <a:ext cx="2131390" cy="46499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smtClean="0"/>
              <a:t>Circulator</a:t>
            </a:r>
            <a:endParaRPr lang="en-US" altLang="ja-JP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352724" y="4567615"/>
            <a:ext cx="2131390" cy="46499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smtClean="0"/>
              <a:t>Dummy load</a:t>
            </a:r>
            <a:endParaRPr lang="en-US" altLang="ja-JP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0019" y="5402635"/>
            <a:ext cx="2131390" cy="46499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smtClean="0"/>
              <a:t>Fixed hybrid</a:t>
            </a:r>
            <a:endParaRPr lang="en-US" altLang="ja-JP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0019" y="4567614"/>
            <a:ext cx="2131390" cy="46499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smtClean="0"/>
              <a:t>Dummy load</a:t>
            </a:r>
            <a:endParaRPr lang="en-US" altLang="ja-JP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60019" y="3728968"/>
            <a:ext cx="2131390" cy="46499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smtClean="0"/>
              <a:t>H-corner</a:t>
            </a:r>
            <a:endParaRPr lang="en-US" altLang="ja-JP" dirty="0" smtClean="0"/>
          </a:p>
        </p:txBody>
      </p:sp>
      <p:cxnSp>
        <p:nvCxnSpPr>
          <p:cNvPr id="14" name="Straight Arrow Connector 13"/>
          <p:cNvCxnSpPr>
            <a:stCxn id="7" idx="1"/>
          </p:cNvCxnSpPr>
          <p:nvPr/>
        </p:nvCxnSpPr>
        <p:spPr>
          <a:xfrm flipH="1">
            <a:off x="7858539" y="3137076"/>
            <a:ext cx="1494185" cy="975079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1"/>
          </p:cNvCxnSpPr>
          <p:nvPr/>
        </p:nvCxnSpPr>
        <p:spPr>
          <a:xfrm flipH="1">
            <a:off x="8070575" y="3957836"/>
            <a:ext cx="1282149" cy="561146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1"/>
          </p:cNvCxnSpPr>
          <p:nvPr/>
        </p:nvCxnSpPr>
        <p:spPr>
          <a:xfrm flipH="1">
            <a:off x="8218007" y="4800115"/>
            <a:ext cx="1134717" cy="47327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491410" y="4621696"/>
            <a:ext cx="3384795" cy="1009303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491409" y="4595334"/>
            <a:ext cx="912743" cy="19049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91409" y="3933466"/>
            <a:ext cx="2234036" cy="17315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91409" y="3934539"/>
            <a:ext cx="4242352" cy="120509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491409" y="3444750"/>
            <a:ext cx="4192656" cy="474708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353609" y="2834600"/>
            <a:ext cx="2131390" cy="46499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smtClean="0"/>
              <a:t>Circulator</a:t>
            </a:r>
            <a:endParaRPr lang="en-US" altLang="ja-JP" dirty="0" smtClean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91409" y="3082722"/>
            <a:ext cx="2512943" cy="179465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9351067" y="5273385"/>
            <a:ext cx="2481468" cy="1265527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Frequency is variable around 1.3 GHz.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6939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Theory of resonant </a:t>
            </a:r>
            <a:r>
              <a:rPr lang="en-US" altLang="ja-JP" dirty="0" smtClean="0"/>
              <a:t>ring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883" y="1791932"/>
                <a:ext cx="5354595" cy="1557895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 are voltage.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 are voltage coefficient. </a:t>
                </a:r>
              </a:p>
              <a:p>
                <a:r>
                  <a:rPr kumimoji="1" lang="en-US" altLang="ja-JP" dirty="0" smtClean="0"/>
                  <a:t>Assume: no reflection.</a:t>
                </a:r>
              </a:p>
              <a:p>
                <a:pPr marL="0" indent="0">
                  <a:buNone/>
                </a:pPr>
                <a:r>
                  <a:rPr kumimoji="1" lang="en-US" altLang="ja-JP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883" y="1791932"/>
                <a:ext cx="5354595" cy="1557895"/>
              </a:xfrm>
              <a:blipFill rotWithShape="0">
                <a:blip r:embed="rId3"/>
                <a:stretch>
                  <a:fillRect l="-2050" t="-7031" b="-25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03" y="1729732"/>
            <a:ext cx="5216559" cy="348878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35009"/>
              </p:ext>
            </p:extLst>
          </p:nvPr>
        </p:nvGraphicFramePr>
        <p:xfrm>
          <a:off x="456883" y="3962530"/>
          <a:ext cx="5435600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5" imgW="5435280" imgH="1130040" progId="Equation.DSMT4">
                  <p:embed/>
                </p:oleObj>
              </mc:Choice>
              <mc:Fallback>
                <p:oleObj name="Equation" r:id="rId5" imgW="5435280" imgH="1130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3" y="3962530"/>
                        <a:ext cx="5435600" cy="1138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78940"/>
              </p:ext>
            </p:extLst>
          </p:nvPr>
        </p:nvGraphicFramePr>
        <p:xfrm>
          <a:off x="456883" y="5172503"/>
          <a:ext cx="4368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7" imgW="4381200" imgH="1143000" progId="Equation.DSMT4">
                  <p:embed/>
                </p:oleObj>
              </mc:Choice>
              <mc:Fallback>
                <p:oleObj name="Equation" r:id="rId7" imgW="4381200" imgH="1143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3" y="5172503"/>
                        <a:ext cx="4368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65384"/>
              </p:ext>
            </p:extLst>
          </p:nvPr>
        </p:nvGraphicFramePr>
        <p:xfrm>
          <a:off x="5595603" y="5218514"/>
          <a:ext cx="36957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9" imgW="3695400" imgH="838080" progId="Equation.DSMT4">
                  <p:embed/>
                </p:oleObj>
              </mc:Choice>
              <mc:Fallback>
                <p:oleObj name="Equation" r:id="rId9" imgW="369540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603" y="5218514"/>
                        <a:ext cx="3695700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04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Low power test of </a:t>
            </a:r>
            <a:r>
              <a:rPr lang="en-US" altLang="ja-JP" dirty="0" smtClean="0"/>
              <a:t>500W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235" y="1845791"/>
            <a:ext cx="6034156" cy="1780887"/>
          </a:xfrm>
        </p:spPr>
        <p:txBody>
          <a:bodyPr/>
          <a:lstStyle/>
          <a:p>
            <a:r>
              <a:rPr lang="en-US" altLang="ja-JP" dirty="0" smtClean="0"/>
              <a:t>Phase shifter, variable hybrid and 500kW circulator are developed in STF.</a:t>
            </a:r>
          </a:p>
          <a:p>
            <a:r>
              <a:rPr lang="en-US" altLang="ja-JP" dirty="0" smtClean="0"/>
              <a:t>One turn loss is -0.21 </a:t>
            </a:r>
            <a:r>
              <a:rPr lang="en-US" altLang="ja-JP" dirty="0" err="1" smtClean="0"/>
              <a:t>dB</a:t>
            </a:r>
            <a:r>
              <a:rPr lang="en-US" altLang="ja-JP" dirty="0" err="1"/>
              <a:t>.</a:t>
            </a:r>
            <a:endParaRPr lang="en-US" altLang="ja-JP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76" y="1779393"/>
            <a:ext cx="4734832" cy="2984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2" y="3392557"/>
            <a:ext cx="3005621" cy="1995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98" y="3346726"/>
            <a:ext cx="2396774" cy="267417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21141" y="5639517"/>
            <a:ext cx="2131390" cy="46499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smtClean="0"/>
              <a:t>Phase shifter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18663" y="6189482"/>
            <a:ext cx="2982843" cy="46499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smtClean="0"/>
              <a:t>500 kW circulator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30199" y="4259092"/>
            <a:ext cx="1939025" cy="298574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0306042" y="5407734"/>
            <a:ext cx="1814728" cy="46499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dirty="0" smtClean="0"/>
              <a:t>Var. hybrid</a:t>
            </a:r>
          </a:p>
        </p:txBody>
      </p:sp>
    </p:spTree>
    <p:extLst>
      <p:ext uri="{BB962C8B-B14F-4D97-AF65-F5344CB8AC3E}">
        <p14:creationId xmlns:p14="http://schemas.microsoft.com/office/powerpoint/2010/main" val="16609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Power gain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39" t="-19608" b="-323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8545" y="2367680"/>
                <a:ext cx="3742509" cy="410051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loss</m:t>
                    </m:r>
                  </m:oMath>
                </a14:m>
                <a:r>
                  <a:rPr kumimoji="1" lang="en-US" altLang="ja-JP" dirty="0" smtClean="0"/>
                  <a:t>.</a:t>
                </a:r>
              </a:p>
              <a:p>
                <a:r>
                  <a:rPr lang="en-US" altLang="ja-JP" dirty="0" smtClean="0"/>
                  <a:t>G decrease fast 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i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loss</m:t>
                    </m:r>
                  </m:oMath>
                </a14:m>
                <a:r>
                  <a:rPr kumimoji="1" lang="en-US" altLang="ja-JP" dirty="0" smtClean="0"/>
                  <a:t>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545" y="2367680"/>
                <a:ext cx="3742509" cy="4100513"/>
              </a:xfrm>
              <a:blipFill rotWithShape="0">
                <a:blip r:embed="rId3"/>
                <a:stretch>
                  <a:fillRect l="-2936" t="-2377" r="-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3877066"/>
            <a:ext cx="3728091" cy="2349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22" y="1784905"/>
            <a:ext cx="7958322" cy="435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Power gain – phase difference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665" y="1811385"/>
                <a:ext cx="4026655" cy="464707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dirty="0" smtClean="0"/>
                  <a:t>Phase shifter is used to change one turn phase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ja-JP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loss</m:t>
                    </m:r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=−0.21 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dirty="0" smtClean="0"/>
                  <a:t>Measurement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=14.12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3 dB width: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4.0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ja-JP" dirty="0" smtClean="0"/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altLang="ja-JP" dirty="0" smtClean="0"/>
                  <a:t>3.58 mm for 1.3 GHz</a:t>
                </a:r>
              </a:p>
              <a:p>
                <a:r>
                  <a:rPr kumimoji="1" lang="en-US" altLang="ja-JP" dirty="0" smtClean="0"/>
                  <a:t>Simulation: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i="0"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3 dB width: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5.4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ja-JP" dirty="0" smtClean="0"/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altLang="ja-JP" dirty="0" smtClean="0"/>
                  <a:t>4.84 mm for 1.3 GHz</a:t>
                </a:r>
                <a:endParaRPr lang="en-US" altLang="ja-JP" dirty="0"/>
              </a:p>
              <a:p>
                <a:pPr marL="457200" lvl="1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65" y="1811385"/>
                <a:ext cx="4026655" cy="4647079"/>
              </a:xfrm>
              <a:blipFill rotWithShape="0">
                <a:blip r:embed="rId2"/>
                <a:stretch>
                  <a:fillRect l="-2723" t="-3150" r="-756" b="-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14" y="1811385"/>
            <a:ext cx="7692293" cy="42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Preparation for high power </a:t>
            </a:r>
            <a:r>
              <a:rPr lang="en-US" altLang="ja-JP" dirty="0" smtClean="0"/>
              <a:t>test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07" y="1747749"/>
            <a:ext cx="11672252" cy="4941373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Resonant ring should be pressurized for high power.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Var. hybrid and phase shifter can’t be pressurized.</a:t>
            </a:r>
          </a:p>
          <a:p>
            <a:pPr lvl="1"/>
            <a:r>
              <a:rPr lang="en-US" altLang="ja-JP" dirty="0" smtClean="0"/>
              <a:t>Frequency is changed to change one turn phase.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500 kW circulator can’t be used for 5 MW and </a:t>
            </a:r>
            <a:r>
              <a:rPr lang="en-US" altLang="ja-JP" dirty="0"/>
              <a:t>replaced by 3-stub </a:t>
            </a:r>
            <a:r>
              <a:rPr lang="en-US" altLang="ja-JP" dirty="0" smtClean="0"/>
              <a:t>tuner.</a:t>
            </a:r>
          </a:p>
          <a:p>
            <a:pPr lvl="1"/>
            <a:r>
              <a:rPr lang="en-US" altLang="ja-JP" dirty="0"/>
              <a:t>Small reflection will be accumulated to be high reflected power in ring</a:t>
            </a:r>
            <a:r>
              <a:rPr lang="en-US" altLang="ja-JP" dirty="0" smtClean="0"/>
              <a:t>.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5E0D-32BF-4E4F-93C0-AB20756CD356}" type="datetime1">
              <a:rPr lang="en-US" altLang="ja-JP" smtClean="0"/>
              <a:pPr/>
              <a:t>9/21/2018</a:t>
            </a:fld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ED356-9707-45F3-ADD6-EF34704C34CB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26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521</Words>
  <Application>Microsoft Office PowerPoint</Application>
  <PresentationFormat>Widescreen</PresentationFormat>
  <Paragraphs>134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L-band Resonant Ring for testing of RF Windows for ILC</vt:lpstr>
      <vt:lpstr>Outline</vt:lpstr>
      <vt:lpstr>Motivation- Local power distribution system (LPDS) for ILC</vt:lpstr>
      <vt:lpstr>Photo of resonant ring (only for low power test)</vt:lpstr>
      <vt:lpstr>Theory of resonant ring</vt:lpstr>
      <vt:lpstr>Low power test of 500W</vt:lpstr>
      <vt:lpstr>Power gain – k_1</vt:lpstr>
      <vt:lpstr>Power gain – phase difference</vt:lpstr>
      <vt:lpstr>Preparation for high power test</vt:lpstr>
      <vt:lpstr>Figure of resonant ring for high power operation</vt:lpstr>
      <vt:lpstr>Measurement of tuned resonant ring with input of 500 W</vt:lpstr>
      <vt:lpstr>Measurement &amp; simulation of tuned resonant ring with input of 500 W</vt:lpstr>
      <vt:lpstr>Measurement &amp; simulation of tuned resonant ring with input of 500 W</vt:lpstr>
      <vt:lpstr>Summary and future plan</vt:lpstr>
      <vt:lpstr>PowerPoint Presentation</vt:lpstr>
      <vt:lpstr>Backup</vt:lpstr>
      <vt:lpstr>Phase shifter</vt:lpstr>
      <vt:lpstr>Phase shifter</vt:lpstr>
      <vt:lpstr>Variable hybrid</vt:lpstr>
      <vt:lpstr>Reflection without 3-stub tuner (measurement)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 BAITING</dc:creator>
  <cp:lastModifiedBy>HP</cp:lastModifiedBy>
  <cp:revision>42</cp:revision>
  <dcterms:created xsi:type="dcterms:W3CDTF">2018-09-11T23:44:40Z</dcterms:created>
  <dcterms:modified xsi:type="dcterms:W3CDTF">2018-09-21T03:52:05Z</dcterms:modified>
</cp:coreProperties>
</file>