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74" r:id="rId6"/>
    <p:sldId id="269" r:id="rId7"/>
    <p:sldId id="270" r:id="rId8"/>
    <p:sldId id="271" r:id="rId9"/>
    <p:sldId id="272" r:id="rId10"/>
    <p:sldId id="273"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1" autoAdjust="0"/>
    <p:restoredTop sz="94660"/>
  </p:normalViewPr>
  <p:slideViewPr>
    <p:cSldViewPr snapToGrid="0">
      <p:cViewPr varScale="1">
        <p:scale>
          <a:sx n="91" d="100"/>
          <a:sy n="91" d="100"/>
        </p:scale>
        <p:origin x="52"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43700-A8D3-4749-BFD8-DB0600034F7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2C5E6E-0332-4DC4-A7AB-B71B63E1B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87E8174-39F8-4093-8675-0D386237BD15}"/>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55A4D2F5-6ED0-43E2-B0E0-60F893896D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CF906C-F1F0-462A-B8E0-834184091665}"/>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392072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8177D-18E5-47F9-B4CD-3FBD6027F13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6C9073-AE5D-4F06-8760-5C75D810F7D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CA71A2-1FF9-46A9-BF14-34888AAFA34D}"/>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4C019255-B3DC-4C92-87EC-5B27C704C3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7CAA77-D710-4DFD-BED5-AD927AE7B669}"/>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427405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57E88D-15AB-40B9-839A-D32D158AB1F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1C9545-A7CA-4820-A97C-BDF266BB007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FE2164-00E0-41F5-BF1E-B3BFC892277D}"/>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18ED0452-5236-4203-B1A2-307E6D4CC5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922F95-CE5F-4C0A-B1B1-5DFFC7D84ABE}"/>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225219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6BF13-FD36-467F-821B-D1B7699967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D076E2-D928-4859-B047-9784B415FF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287657-C057-44B6-8F74-7589817379E3}"/>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753A2552-F9D5-4016-9E6E-F04E3532BC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F20C8-B7F7-441E-9372-3136EA21E476}"/>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201588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11668-5CD5-4A26-92CD-D180DEA0030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207232-C671-40B5-934C-1CBD1E059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4BCB8AF-8818-4638-8275-D8CF7D6FCF90}"/>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5CBCC677-70AB-43C3-9658-0815E10953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A7281E-64C4-4661-B817-B13C41E670EF}"/>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149611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8BF50-4991-48D5-9049-61789D998A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4C81C8-A325-49AA-BD78-938D9BC966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1EBF8B-2460-4362-B015-0FDE2EE69D2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E05F1A3-D681-43A0-8D15-0EDF90502C8E}"/>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6" name="フッター プレースホルダー 5">
            <a:extLst>
              <a:ext uri="{FF2B5EF4-FFF2-40B4-BE49-F238E27FC236}">
                <a16:creationId xmlns:a16="http://schemas.microsoft.com/office/drawing/2014/main" id="{48BDE6F5-51B9-4BF6-BED5-07CFFA3225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C8EC89-12F8-4B83-8E48-715988142FD1}"/>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34389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A31AE-728D-41E5-8EE6-41E329468B0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CCB439-E330-4B7E-A86F-D4116B9DF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6F0D90-68F0-4341-B905-0EEAE44ECF9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EC7B3F5-E3F3-4AEB-93AC-108674037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EF85982-E048-4127-B41D-63332577700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5A262A1-41D7-4175-AB6F-E32CB797EA9B}"/>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8" name="フッター プレースホルダー 7">
            <a:extLst>
              <a:ext uri="{FF2B5EF4-FFF2-40B4-BE49-F238E27FC236}">
                <a16:creationId xmlns:a16="http://schemas.microsoft.com/office/drawing/2014/main" id="{3AD85F41-DB2A-4578-BD8E-7CB73657C1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38CFB3-949F-4F25-9068-67F05F75F4A6}"/>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27634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3F1D6-D0D3-47CC-AB4F-F70125B9F86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76E0837-501B-46AA-BE01-64D9453B40B3}"/>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4" name="フッター プレースホルダー 3">
            <a:extLst>
              <a:ext uri="{FF2B5EF4-FFF2-40B4-BE49-F238E27FC236}">
                <a16:creationId xmlns:a16="http://schemas.microsoft.com/office/drawing/2014/main" id="{E9E4C261-FA8E-4007-B57B-7225ECF32CF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D5F179B-4340-4382-B88D-E7B40B142399}"/>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266030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E2D26D-A84C-4A67-97E4-9BF62F5CADAC}"/>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3" name="フッター プレースホルダー 2">
            <a:extLst>
              <a:ext uri="{FF2B5EF4-FFF2-40B4-BE49-F238E27FC236}">
                <a16:creationId xmlns:a16="http://schemas.microsoft.com/office/drawing/2014/main" id="{9298AC14-1C7A-4C64-8EDA-71859F35627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DF261C-F54C-43AE-B873-BD58BF920ECE}"/>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394012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5EFAA-E0C0-4D90-BAD9-8B20FA2149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FDEF61-3509-4DE5-878A-D377957C3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1DDA00-C15F-47E8-B58F-4D47D2B0A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294A7F-1D8E-48FA-94FF-3A850ECC7DCA}"/>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6" name="フッター プレースホルダー 5">
            <a:extLst>
              <a:ext uri="{FF2B5EF4-FFF2-40B4-BE49-F238E27FC236}">
                <a16:creationId xmlns:a16="http://schemas.microsoft.com/office/drawing/2014/main" id="{386CEDC9-0920-4E99-B8F8-A8633CC292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5F5A89-6A8A-49D5-A965-5B88BB534309}"/>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310626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1BA2B0-0A33-4F6D-AC6F-1BC9848CE9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1345DB-1F08-4796-BC37-145D9E02D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BDABFE4-BB7F-4204-8516-5358C5311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1B03F7-4C2F-4825-9D5E-9A34FD97BA32}"/>
              </a:ext>
            </a:extLst>
          </p:cNvPr>
          <p:cNvSpPr>
            <a:spLocks noGrp="1"/>
          </p:cNvSpPr>
          <p:nvPr>
            <p:ph type="dt" sz="half" idx="10"/>
          </p:nvPr>
        </p:nvSpPr>
        <p:spPr/>
        <p:txBody>
          <a:bodyPr/>
          <a:lstStyle/>
          <a:p>
            <a:fld id="{5EB47DCC-0F29-4307-9C1D-2C6D825819F6}" type="datetimeFigureOut">
              <a:rPr kumimoji="1" lang="ja-JP" altLang="en-US" smtClean="0"/>
              <a:t>2018/9/22</a:t>
            </a:fld>
            <a:endParaRPr kumimoji="1" lang="ja-JP" altLang="en-US"/>
          </a:p>
        </p:txBody>
      </p:sp>
      <p:sp>
        <p:nvSpPr>
          <p:cNvPr id="6" name="フッター プレースホルダー 5">
            <a:extLst>
              <a:ext uri="{FF2B5EF4-FFF2-40B4-BE49-F238E27FC236}">
                <a16:creationId xmlns:a16="http://schemas.microsoft.com/office/drawing/2014/main" id="{F4D5B7C6-EE3D-4212-938B-6F3E44D1B2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DE9D78-1C08-4025-9CD7-BF5ABFD0A24C}"/>
              </a:ext>
            </a:extLst>
          </p:cNvPr>
          <p:cNvSpPr>
            <a:spLocks noGrp="1"/>
          </p:cNvSpPr>
          <p:nvPr>
            <p:ph type="sldNum" sz="quarter" idx="12"/>
          </p:nvPr>
        </p:nvSpPr>
        <p:spPr/>
        <p:txBody>
          <a:body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29774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4E8B7ED-AC5D-455F-A93F-92189FA3A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D0AB54-C18C-4E1B-A38D-1A09E2789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C209AB-A2A2-49C9-A4A0-41029DA99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47DCC-0F29-4307-9C1D-2C6D825819F6}" type="datetimeFigureOut">
              <a:rPr kumimoji="1" lang="ja-JP" altLang="en-US" smtClean="0"/>
              <a:t>2018/9/22</a:t>
            </a:fld>
            <a:endParaRPr kumimoji="1" lang="ja-JP" altLang="en-US"/>
          </a:p>
        </p:txBody>
      </p:sp>
      <p:sp>
        <p:nvSpPr>
          <p:cNvPr id="5" name="フッター プレースホルダー 4">
            <a:extLst>
              <a:ext uri="{FF2B5EF4-FFF2-40B4-BE49-F238E27FC236}">
                <a16:creationId xmlns:a16="http://schemas.microsoft.com/office/drawing/2014/main" id="{DC8E2336-05CC-46D0-817A-ADDD5D26C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C35923-9F0D-4782-AEEC-F7E183D75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24B3-3606-4C08-A6D9-A3CA953DFD81}" type="slidenum">
              <a:rPr kumimoji="1" lang="ja-JP" altLang="en-US" smtClean="0"/>
              <a:t>‹#›</a:t>
            </a:fld>
            <a:endParaRPr kumimoji="1" lang="ja-JP" altLang="en-US"/>
          </a:p>
        </p:txBody>
      </p:sp>
    </p:spTree>
    <p:extLst>
      <p:ext uri="{BB962C8B-B14F-4D97-AF65-F5344CB8AC3E}">
        <p14:creationId xmlns:p14="http://schemas.microsoft.com/office/powerpoint/2010/main" val="418821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AFAA8-C4C7-4FE9-9301-4A0C5AC78A71}"/>
              </a:ext>
            </a:extLst>
          </p:cNvPr>
          <p:cNvSpPr>
            <a:spLocks noGrp="1"/>
          </p:cNvSpPr>
          <p:nvPr>
            <p:ph type="ctrTitle"/>
          </p:nvPr>
        </p:nvSpPr>
        <p:spPr/>
        <p:txBody>
          <a:bodyPr>
            <a:normAutofit/>
          </a:bodyPr>
          <a:lstStyle/>
          <a:p>
            <a:r>
              <a:rPr lang="en-US" altLang="ja-JP" dirty="0"/>
              <a:t>First trial of the In-situ Nitrogen Infusion at KEK</a:t>
            </a:r>
            <a:endParaRPr kumimoji="1" lang="ja-JP" altLang="en-US" sz="4800" dirty="0"/>
          </a:p>
        </p:txBody>
      </p:sp>
      <p:sp>
        <p:nvSpPr>
          <p:cNvPr id="3" name="字幕 2">
            <a:extLst>
              <a:ext uri="{FF2B5EF4-FFF2-40B4-BE49-F238E27FC236}">
                <a16:creationId xmlns:a16="http://schemas.microsoft.com/office/drawing/2014/main" id="{17CD060A-2EA5-4742-A782-454AF9655A6D}"/>
              </a:ext>
            </a:extLst>
          </p:cNvPr>
          <p:cNvSpPr>
            <a:spLocks noGrp="1"/>
          </p:cNvSpPr>
          <p:nvPr>
            <p:ph type="subTitle" idx="1"/>
          </p:nvPr>
        </p:nvSpPr>
        <p:spPr/>
        <p:txBody>
          <a:bodyPr>
            <a:normAutofit/>
          </a:bodyPr>
          <a:lstStyle/>
          <a:p>
            <a:endParaRPr kumimoji="1" lang="en-US" altLang="ja-JP" dirty="0"/>
          </a:p>
          <a:p>
            <a:r>
              <a:rPr kumimoji="1" lang="en-US" altLang="ja-JP" dirty="0"/>
              <a:t>Taro</a:t>
            </a:r>
            <a:r>
              <a:rPr kumimoji="1" lang="ja-JP" altLang="en-US" dirty="0"/>
              <a:t> </a:t>
            </a:r>
            <a:r>
              <a:rPr kumimoji="1" lang="en-US" altLang="ja-JP" dirty="0"/>
              <a:t>Konomi</a:t>
            </a:r>
            <a:r>
              <a:rPr kumimoji="1" lang="ja-JP" altLang="en-US" dirty="0"/>
              <a:t> </a:t>
            </a:r>
            <a:r>
              <a:rPr kumimoji="1" lang="en-US" altLang="ja-JP" dirty="0"/>
              <a:t>(KEK)</a:t>
            </a:r>
            <a:endParaRPr kumimoji="1" lang="ja-JP" altLang="en-US" dirty="0"/>
          </a:p>
        </p:txBody>
      </p:sp>
      <p:sp>
        <p:nvSpPr>
          <p:cNvPr id="4" name="テキスト ボックス 3">
            <a:extLst>
              <a:ext uri="{FF2B5EF4-FFF2-40B4-BE49-F238E27FC236}">
                <a16:creationId xmlns:a16="http://schemas.microsoft.com/office/drawing/2014/main" id="{CF254A7D-525B-4F43-A0A4-15F0CDC708A8}"/>
              </a:ext>
            </a:extLst>
          </p:cNvPr>
          <p:cNvSpPr txBox="1"/>
          <p:nvPr/>
        </p:nvSpPr>
        <p:spPr>
          <a:xfrm>
            <a:off x="6715821" y="0"/>
            <a:ext cx="5476179" cy="923330"/>
          </a:xfrm>
          <a:prstGeom prst="rect">
            <a:avLst/>
          </a:prstGeom>
          <a:noFill/>
        </p:spPr>
        <p:txBody>
          <a:bodyPr wrap="none" rtlCol="0">
            <a:spAutoFit/>
          </a:bodyPr>
          <a:lstStyle/>
          <a:p>
            <a:pPr algn="r"/>
            <a:r>
              <a:rPr lang="en-US" altLang="ja-JP" dirty="0"/>
              <a:t>7th IHEP-KEK SCRF Collaboration Meeting</a:t>
            </a:r>
            <a:endParaRPr lang="ja-JP" altLang="ja-JP" dirty="0"/>
          </a:p>
          <a:p>
            <a:pPr algn="r"/>
            <a:r>
              <a:rPr lang="en-US" altLang="ja-JP" dirty="0"/>
              <a:t>Beijing, 22-23 September 2018</a:t>
            </a:r>
            <a:endParaRPr lang="ja-JP" altLang="ja-JP" dirty="0"/>
          </a:p>
          <a:p>
            <a:pPr algn="r"/>
            <a:r>
              <a:rPr lang="en-US" altLang="ja-JP" dirty="0"/>
              <a:t>September 22, Room A415 of Main Building, IHEP</a:t>
            </a:r>
            <a:endParaRPr lang="ja-JP" altLang="ja-JP" dirty="0"/>
          </a:p>
        </p:txBody>
      </p:sp>
    </p:spTree>
    <p:extLst>
      <p:ext uri="{BB962C8B-B14F-4D97-AF65-F5344CB8AC3E}">
        <p14:creationId xmlns:p14="http://schemas.microsoft.com/office/powerpoint/2010/main" val="376781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79DDEC-9DF4-49B7-93C7-ECD1FC29610D}"/>
              </a:ext>
            </a:extLst>
          </p:cNvPr>
          <p:cNvSpPr txBox="1"/>
          <p:nvPr/>
        </p:nvSpPr>
        <p:spPr>
          <a:xfrm>
            <a:off x="5223806" y="0"/>
            <a:ext cx="1744388" cy="523220"/>
          </a:xfrm>
          <a:prstGeom prst="rect">
            <a:avLst/>
          </a:prstGeom>
          <a:noFill/>
        </p:spPr>
        <p:txBody>
          <a:bodyPr wrap="none" rtlCol="0">
            <a:spAutoFit/>
          </a:bodyPr>
          <a:lstStyle/>
          <a:p>
            <a:pPr algn="ctr"/>
            <a:r>
              <a:rPr kumimoji="1" lang="en-US" altLang="ja-JP" sz="2800" dirty="0"/>
              <a:t>Summary</a:t>
            </a:r>
            <a:endParaRPr kumimoji="1" lang="ja-JP" altLang="en-US" sz="2800" dirty="0"/>
          </a:p>
        </p:txBody>
      </p:sp>
      <p:cxnSp>
        <p:nvCxnSpPr>
          <p:cNvPr id="3" name="直線コネクタ 2">
            <a:extLst>
              <a:ext uri="{FF2B5EF4-FFF2-40B4-BE49-F238E27FC236}">
                <a16:creationId xmlns:a16="http://schemas.microsoft.com/office/drawing/2014/main" id="{5A056020-FBFA-43C0-9AA5-5AB5CD41C7DB}"/>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F86F1707-22D8-4CB5-9C61-E6C11479601C}"/>
              </a:ext>
            </a:extLst>
          </p:cNvPr>
          <p:cNvSpPr/>
          <p:nvPr/>
        </p:nvSpPr>
        <p:spPr>
          <a:xfrm>
            <a:off x="488611" y="1536174"/>
            <a:ext cx="10994121" cy="378565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GB" altLang="ja-JP" sz="2400" kern="800" dirty="0">
                <a:latin typeface="Times" panose="02020603050405020304" pitchFamily="18" charset="0"/>
                <a:ea typeface="ＭＳ 明朝" panose="02020609040205080304" pitchFamily="17" charset="-128"/>
                <a:cs typeface="Times New Roman" panose="02020603050405020304" pitchFamily="18" charset="0"/>
              </a:rPr>
              <a:t>KEK prepared in-situ infusion system that can introduce nitrogen to the cavity during baking and transport to vertical test without exposing to the air. </a:t>
            </a:r>
          </a:p>
          <a:p>
            <a:pPr marL="285750" indent="-285750" algn="just">
              <a:spcAft>
                <a:spcPts val="0"/>
              </a:spcAft>
              <a:buFont typeface="Arial" panose="020B0604020202020204" pitchFamily="34" charset="0"/>
              <a:buChar char="•"/>
            </a:pPr>
            <a:endParaRPr lang="en-GB" altLang="ja-JP" sz="2400" kern="800" dirty="0">
              <a:latin typeface="Times" panose="02020603050405020304" pitchFamily="18" charset="0"/>
              <a:ea typeface="ＭＳ 明朝" panose="02020609040205080304" pitchFamily="17" charset="-128"/>
              <a:cs typeface="Times New Roman" panose="02020603050405020304" pitchFamily="18" charset="0"/>
            </a:endParaRPr>
          </a:p>
          <a:p>
            <a:pPr marL="285750" indent="-285750" algn="just">
              <a:spcAft>
                <a:spcPts val="0"/>
              </a:spcAft>
              <a:buFont typeface="Arial" panose="020B0604020202020204" pitchFamily="34" charset="0"/>
              <a:buChar char="•"/>
            </a:pPr>
            <a:r>
              <a:rPr lang="en-GB" altLang="ja-JP" sz="2400" kern="800" dirty="0">
                <a:latin typeface="Times" panose="02020603050405020304" pitchFamily="18" charset="0"/>
                <a:ea typeface="ＭＳ 明朝" panose="02020609040205080304" pitchFamily="17" charset="-128"/>
                <a:cs typeface="Times New Roman" panose="02020603050405020304" pitchFamily="18" charset="0"/>
              </a:rPr>
              <a:t>The effect of the in-situ nitrogen infusion was much smaller than baking temperature. </a:t>
            </a:r>
          </a:p>
          <a:p>
            <a:pPr marL="285750" indent="-285750" algn="just">
              <a:spcAft>
                <a:spcPts val="0"/>
              </a:spcAft>
              <a:buFont typeface="Arial" panose="020B0604020202020204" pitchFamily="34" charset="0"/>
              <a:buChar char="•"/>
            </a:pPr>
            <a:endParaRPr lang="en-GB" altLang="ja-JP" sz="2400" kern="800" dirty="0">
              <a:latin typeface="Times" panose="02020603050405020304" pitchFamily="18" charset="0"/>
              <a:ea typeface="ＭＳ 明朝" panose="02020609040205080304" pitchFamily="17" charset="-128"/>
              <a:cs typeface="Times New Roman" panose="02020603050405020304" pitchFamily="18" charset="0"/>
            </a:endParaRPr>
          </a:p>
          <a:p>
            <a:pPr marL="285750" indent="-285750" algn="just">
              <a:spcAft>
                <a:spcPts val="0"/>
              </a:spcAft>
              <a:buFont typeface="Arial" panose="020B0604020202020204" pitchFamily="34" charset="0"/>
              <a:buChar char="•"/>
            </a:pPr>
            <a:r>
              <a:rPr lang="en-GB" altLang="ja-JP" sz="2400" kern="800" dirty="0">
                <a:latin typeface="Times" panose="02020603050405020304" pitchFamily="18" charset="0"/>
                <a:ea typeface="ＭＳ 明朝" panose="02020609040205080304" pitchFamily="17" charset="-128"/>
                <a:cs typeface="Times New Roman" panose="02020603050405020304" pitchFamily="18" charset="0"/>
              </a:rPr>
              <a:t>It was suggested that the nitrogen was not infused by oxidation layer or nitrogen effect was covered by the other effect. </a:t>
            </a:r>
          </a:p>
          <a:p>
            <a:pPr marL="285750" indent="-285750" algn="just">
              <a:spcAft>
                <a:spcPts val="0"/>
              </a:spcAft>
              <a:buFont typeface="Arial" panose="020B0604020202020204" pitchFamily="34" charset="0"/>
              <a:buChar char="•"/>
            </a:pPr>
            <a:endParaRPr lang="en-GB" altLang="ja-JP" sz="2400" kern="800" dirty="0">
              <a:latin typeface="Times" panose="02020603050405020304" pitchFamily="18" charset="0"/>
              <a:ea typeface="ＭＳ 明朝" panose="02020609040205080304" pitchFamily="17" charset="-128"/>
              <a:cs typeface="Times New Roman" panose="02020603050405020304" pitchFamily="18" charset="0"/>
            </a:endParaRPr>
          </a:p>
          <a:p>
            <a:pPr marL="285750" indent="-285750" algn="just">
              <a:spcAft>
                <a:spcPts val="0"/>
              </a:spcAft>
              <a:buFont typeface="Arial" panose="020B0604020202020204" pitchFamily="34" charset="0"/>
              <a:buChar char="•"/>
            </a:pPr>
            <a:r>
              <a:rPr lang="en-GB" altLang="ja-JP" sz="2400" kern="800" dirty="0">
                <a:latin typeface="Times" panose="02020603050405020304" pitchFamily="18" charset="0"/>
                <a:ea typeface="ＭＳ 明朝" panose="02020609040205080304" pitchFamily="17" charset="-128"/>
                <a:cs typeface="Times New Roman" panose="02020603050405020304" pitchFamily="18" charset="0"/>
              </a:rPr>
              <a:t>In order to improve the in-situ infusion system, it is necessary to add a system for removing oxidation layer.</a:t>
            </a:r>
            <a:endParaRPr lang="ja-JP" altLang="ja-JP" sz="2400" kern="800" dirty="0">
              <a:latin typeface="Times"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91151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5ABBE1D-B593-498A-B48B-045AB751432D}"/>
              </a:ext>
            </a:extLst>
          </p:cNvPr>
          <p:cNvSpPr txBox="1"/>
          <p:nvPr/>
        </p:nvSpPr>
        <p:spPr>
          <a:xfrm>
            <a:off x="5253462" y="43543"/>
            <a:ext cx="1685077" cy="523220"/>
          </a:xfrm>
          <a:prstGeom prst="rect">
            <a:avLst/>
          </a:prstGeom>
          <a:noFill/>
        </p:spPr>
        <p:txBody>
          <a:bodyPr wrap="none" rtlCol="0">
            <a:spAutoFit/>
          </a:bodyPr>
          <a:lstStyle/>
          <a:p>
            <a:r>
              <a:rPr kumimoji="1" lang="en-US" altLang="ja-JP" sz="2800" dirty="0"/>
              <a:t>Contents</a:t>
            </a:r>
            <a:endParaRPr kumimoji="1" lang="ja-JP" altLang="en-US" sz="2800" dirty="0"/>
          </a:p>
        </p:txBody>
      </p:sp>
      <p:cxnSp>
        <p:nvCxnSpPr>
          <p:cNvPr id="5" name="直線コネクタ 4">
            <a:extLst>
              <a:ext uri="{FF2B5EF4-FFF2-40B4-BE49-F238E27FC236}">
                <a16:creationId xmlns:a16="http://schemas.microsoft.com/office/drawing/2014/main" id="{AC3FD448-6B73-4FFB-B24F-49176CEA365F}"/>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32C9C55-D8B2-4598-8418-2729E8000BED}"/>
              </a:ext>
            </a:extLst>
          </p:cNvPr>
          <p:cNvSpPr txBox="1"/>
          <p:nvPr/>
        </p:nvSpPr>
        <p:spPr>
          <a:xfrm>
            <a:off x="1885951" y="1221582"/>
            <a:ext cx="8545929" cy="4622676"/>
          </a:xfrm>
          <a:prstGeom prst="rect">
            <a:avLst/>
          </a:prstGeom>
          <a:noFill/>
        </p:spPr>
        <p:txBody>
          <a:bodyPr wrap="none" rtlCol="0">
            <a:spAutoFit/>
          </a:bodyPr>
          <a:lstStyle/>
          <a:p>
            <a:pPr marL="742950" indent="-742950">
              <a:lnSpc>
                <a:spcPct val="150000"/>
              </a:lnSpc>
              <a:buFont typeface="+mj-lt"/>
              <a:buAutoNum type="arabicPeriod"/>
            </a:pPr>
            <a:r>
              <a:rPr kumimoji="1" lang="en-US" altLang="ja-JP" sz="4000" dirty="0"/>
              <a:t>Motivation</a:t>
            </a:r>
          </a:p>
          <a:p>
            <a:pPr marL="742950" indent="-742950">
              <a:lnSpc>
                <a:spcPct val="150000"/>
              </a:lnSpc>
              <a:buFont typeface="+mj-lt"/>
              <a:buAutoNum type="arabicPeriod"/>
            </a:pPr>
            <a:r>
              <a:rPr kumimoji="1" lang="en-US" altLang="ja-JP" sz="4000" dirty="0"/>
              <a:t>In-situ</a:t>
            </a:r>
            <a:r>
              <a:rPr kumimoji="1" lang="ja-JP" altLang="en-US" sz="4000" dirty="0"/>
              <a:t> </a:t>
            </a:r>
            <a:r>
              <a:rPr kumimoji="1" lang="en-US" altLang="ja-JP" sz="4000" dirty="0"/>
              <a:t>Nitrogen</a:t>
            </a:r>
            <a:r>
              <a:rPr kumimoji="1" lang="ja-JP" altLang="en-US" sz="4000" dirty="0"/>
              <a:t> </a:t>
            </a:r>
            <a:r>
              <a:rPr kumimoji="1" lang="en-US" altLang="ja-JP" sz="4000" dirty="0"/>
              <a:t>Infusion</a:t>
            </a:r>
            <a:r>
              <a:rPr kumimoji="1" lang="ja-JP" altLang="en-US" sz="4000" dirty="0"/>
              <a:t> </a:t>
            </a:r>
            <a:r>
              <a:rPr kumimoji="1" lang="en-US" altLang="ja-JP" sz="4000" dirty="0"/>
              <a:t>system</a:t>
            </a:r>
          </a:p>
          <a:p>
            <a:pPr marL="742950" indent="-742950">
              <a:lnSpc>
                <a:spcPct val="150000"/>
              </a:lnSpc>
              <a:buFont typeface="+mj-lt"/>
              <a:buAutoNum type="arabicPeriod"/>
            </a:pPr>
            <a:r>
              <a:rPr kumimoji="1" lang="en-US" altLang="ja-JP" sz="4000" dirty="0"/>
              <a:t>Cavity</a:t>
            </a:r>
            <a:r>
              <a:rPr kumimoji="1" lang="ja-JP" altLang="en-US" sz="4000" dirty="0"/>
              <a:t> </a:t>
            </a:r>
            <a:r>
              <a:rPr kumimoji="1" lang="en-US" altLang="ja-JP" sz="4000" dirty="0"/>
              <a:t>and</a:t>
            </a:r>
            <a:r>
              <a:rPr kumimoji="1" lang="ja-JP" altLang="en-US" sz="4000" dirty="0"/>
              <a:t> </a:t>
            </a:r>
            <a:r>
              <a:rPr kumimoji="1" lang="en-US" altLang="ja-JP" sz="4000" dirty="0"/>
              <a:t>process</a:t>
            </a:r>
          </a:p>
          <a:p>
            <a:pPr marL="742950" indent="-742950">
              <a:lnSpc>
                <a:spcPct val="150000"/>
              </a:lnSpc>
              <a:buFont typeface="+mj-lt"/>
              <a:buAutoNum type="arabicPeriod"/>
            </a:pPr>
            <a:r>
              <a:rPr lang="en-US" altLang="ja-JP" sz="4000" dirty="0"/>
              <a:t>Results</a:t>
            </a:r>
            <a:r>
              <a:rPr lang="ja-JP" altLang="en-US" sz="4000" dirty="0"/>
              <a:t> </a:t>
            </a:r>
            <a:r>
              <a:rPr lang="en-US" altLang="ja-JP" sz="4000" dirty="0"/>
              <a:t>of</a:t>
            </a:r>
            <a:r>
              <a:rPr lang="ja-JP" altLang="en-US" sz="4000" dirty="0"/>
              <a:t> </a:t>
            </a:r>
            <a:r>
              <a:rPr lang="en-US" altLang="ja-JP" sz="4000" dirty="0"/>
              <a:t>vertical</a:t>
            </a:r>
            <a:r>
              <a:rPr lang="ja-JP" altLang="en-US" sz="4000" dirty="0"/>
              <a:t> </a:t>
            </a:r>
            <a:r>
              <a:rPr lang="en-US" altLang="ja-JP" sz="4000" dirty="0"/>
              <a:t>test</a:t>
            </a:r>
          </a:p>
          <a:p>
            <a:pPr marL="742950" indent="-742950">
              <a:lnSpc>
                <a:spcPct val="150000"/>
              </a:lnSpc>
              <a:buFont typeface="+mj-lt"/>
              <a:buAutoNum type="arabicPeriod"/>
            </a:pPr>
            <a:r>
              <a:rPr kumimoji="1" lang="en-US" altLang="ja-JP" sz="4000" dirty="0"/>
              <a:t>Summary and future plan</a:t>
            </a:r>
            <a:endParaRPr kumimoji="1" lang="ja-JP" altLang="en-US" sz="4000" dirty="0"/>
          </a:p>
        </p:txBody>
      </p:sp>
    </p:spTree>
    <p:extLst>
      <p:ext uri="{BB962C8B-B14F-4D97-AF65-F5344CB8AC3E}">
        <p14:creationId xmlns:p14="http://schemas.microsoft.com/office/powerpoint/2010/main" val="362318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F2E646-09C9-429B-BE4E-074BE48ACCF0}"/>
              </a:ext>
            </a:extLst>
          </p:cNvPr>
          <p:cNvSpPr txBox="1"/>
          <p:nvPr/>
        </p:nvSpPr>
        <p:spPr>
          <a:xfrm>
            <a:off x="5253462" y="43543"/>
            <a:ext cx="1944763" cy="523220"/>
          </a:xfrm>
          <a:prstGeom prst="rect">
            <a:avLst/>
          </a:prstGeom>
          <a:noFill/>
        </p:spPr>
        <p:txBody>
          <a:bodyPr wrap="none" rtlCol="0">
            <a:spAutoFit/>
          </a:bodyPr>
          <a:lstStyle/>
          <a:p>
            <a:r>
              <a:rPr kumimoji="1" lang="en-US" altLang="ja-JP" sz="2800" dirty="0"/>
              <a:t>Motivation</a:t>
            </a:r>
            <a:endParaRPr kumimoji="1" lang="ja-JP" altLang="en-US" sz="2800" dirty="0"/>
          </a:p>
        </p:txBody>
      </p:sp>
      <p:cxnSp>
        <p:nvCxnSpPr>
          <p:cNvPr id="3" name="直線コネクタ 2">
            <a:extLst>
              <a:ext uri="{FF2B5EF4-FFF2-40B4-BE49-F238E27FC236}">
                <a16:creationId xmlns:a16="http://schemas.microsoft.com/office/drawing/2014/main" id="{43E73E8B-DEB7-4B62-8DD0-3B85AADB8815}"/>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pic>
        <p:nvPicPr>
          <p:cNvPr id="6" name="Picture 2" descr="C:\Users\Public\Pictures\20160921~ XPERIA_Z4\DSC_1257.JPG">
            <a:extLst>
              <a:ext uri="{FF2B5EF4-FFF2-40B4-BE49-F238E27FC236}">
                <a16:creationId xmlns:a16="http://schemas.microsoft.com/office/drawing/2014/main" id="{35AB496F-3E45-49F3-83CA-650D604654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326"/>
          <a:stretch/>
        </p:blipFill>
        <p:spPr bwMode="auto">
          <a:xfrm>
            <a:off x="7254125" y="3897329"/>
            <a:ext cx="3143810" cy="288693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室内, 物体, 金属 が含まれている画像&#10;&#10;非常に高い精度で生成された説明">
            <a:extLst>
              <a:ext uri="{FF2B5EF4-FFF2-40B4-BE49-F238E27FC236}">
                <a16:creationId xmlns:a16="http://schemas.microsoft.com/office/drawing/2014/main" id="{1B393C74-2D91-41EE-A3E9-1A43BD7E4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766418" y="4528847"/>
            <a:ext cx="2886936" cy="1623901"/>
          </a:xfrm>
          <a:prstGeom prst="rect">
            <a:avLst/>
          </a:prstGeom>
        </p:spPr>
      </p:pic>
      <p:sp>
        <p:nvSpPr>
          <p:cNvPr id="8" name="テキスト ボックス 7">
            <a:extLst>
              <a:ext uri="{FF2B5EF4-FFF2-40B4-BE49-F238E27FC236}">
                <a16:creationId xmlns:a16="http://schemas.microsoft.com/office/drawing/2014/main" id="{70B0728E-05CF-46A7-BAED-3DF2C4B97352}"/>
              </a:ext>
            </a:extLst>
          </p:cNvPr>
          <p:cNvSpPr txBox="1"/>
          <p:nvPr/>
        </p:nvSpPr>
        <p:spPr>
          <a:xfrm>
            <a:off x="8621091" y="921965"/>
            <a:ext cx="2980303" cy="2585323"/>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b="1" dirty="0"/>
              <a:t>As received</a:t>
            </a:r>
          </a:p>
          <a:p>
            <a:pPr marL="285750" indent="-285750">
              <a:buFont typeface="Arial" panose="020B0604020202020204" pitchFamily="34" charset="0"/>
              <a:buChar char="•"/>
            </a:pPr>
            <a:r>
              <a:rPr lang="en-US" altLang="ja-JP" b="1" dirty="0"/>
              <a:t>~100 </a:t>
            </a:r>
            <a:r>
              <a:rPr lang="en-US" altLang="ja-JP" b="1" dirty="0" err="1"/>
              <a:t>μm</a:t>
            </a:r>
            <a:r>
              <a:rPr lang="en-US" altLang="ja-JP" b="1" dirty="0"/>
              <a:t> EP</a:t>
            </a:r>
          </a:p>
          <a:p>
            <a:pPr marL="285750" indent="-285750">
              <a:buFont typeface="Arial" panose="020B0604020202020204" pitchFamily="34" charset="0"/>
              <a:buChar char="•"/>
            </a:pPr>
            <a:r>
              <a:rPr kumimoji="1" lang="en-US" altLang="ja-JP" b="1" dirty="0"/>
              <a:t>WSR+HPR</a:t>
            </a:r>
          </a:p>
          <a:p>
            <a:pPr marL="285750" indent="-285750">
              <a:buFont typeface="Arial" panose="020B0604020202020204" pitchFamily="34" charset="0"/>
              <a:buChar char="•"/>
            </a:pPr>
            <a:r>
              <a:rPr kumimoji="1" lang="en-US" altLang="ja-JP" b="1" dirty="0"/>
              <a:t>Furnace</a:t>
            </a:r>
          </a:p>
          <a:p>
            <a:pPr marL="742950" lvl="1" indent="-285750">
              <a:buFont typeface="Arial" panose="020B0604020202020204" pitchFamily="34" charset="0"/>
              <a:buChar char="•"/>
            </a:pPr>
            <a:r>
              <a:rPr lang="en-US" altLang="ja-JP" b="1" dirty="0"/>
              <a:t>800 Cx3h w/o N2</a:t>
            </a:r>
          </a:p>
          <a:p>
            <a:pPr marL="742950" lvl="1" indent="-285750">
              <a:buFont typeface="Arial" panose="020B0604020202020204" pitchFamily="34" charset="0"/>
              <a:buChar char="•"/>
            </a:pPr>
            <a:r>
              <a:rPr kumimoji="1" lang="en-US" altLang="ja-JP" b="1" dirty="0"/>
              <a:t>120 </a:t>
            </a:r>
            <a:r>
              <a:rPr kumimoji="1" lang="en-US" altLang="ja-JP" b="1" dirty="0" err="1"/>
              <a:t>Cx</a:t>
            </a:r>
            <a:r>
              <a:rPr kumimoji="1" lang="en-US" altLang="ja-JP" b="1" dirty="0"/>
              <a:t> 48 h w/ N2</a:t>
            </a:r>
          </a:p>
          <a:p>
            <a:pPr marL="285750" indent="-285750">
              <a:buFont typeface="Arial" panose="020B0604020202020204" pitchFamily="34" charset="0"/>
              <a:buChar char="•"/>
            </a:pPr>
            <a:r>
              <a:rPr lang="en-US" altLang="ja-JP" b="1" dirty="0"/>
              <a:t>HPR</a:t>
            </a:r>
          </a:p>
          <a:p>
            <a:pPr marL="285750" indent="-285750">
              <a:buFont typeface="Arial" panose="020B0604020202020204" pitchFamily="34" charset="0"/>
              <a:buChar char="•"/>
            </a:pPr>
            <a:r>
              <a:rPr kumimoji="1" lang="en-US" altLang="ja-JP" b="1" dirty="0"/>
              <a:t>Assembly </a:t>
            </a:r>
          </a:p>
          <a:p>
            <a:pPr marL="285750" indent="-285750">
              <a:buFont typeface="Arial" panose="020B0604020202020204" pitchFamily="34" charset="0"/>
              <a:buChar char="•"/>
            </a:pPr>
            <a:r>
              <a:rPr lang="en-US" altLang="ja-JP" b="1" dirty="0"/>
              <a:t>VT</a:t>
            </a:r>
            <a:endParaRPr kumimoji="1" lang="ja-JP" altLang="en-US" b="1" dirty="0"/>
          </a:p>
        </p:txBody>
      </p:sp>
      <p:pic>
        <p:nvPicPr>
          <p:cNvPr id="15" name="図 14">
            <a:extLst>
              <a:ext uri="{FF2B5EF4-FFF2-40B4-BE49-F238E27FC236}">
                <a16:creationId xmlns:a16="http://schemas.microsoft.com/office/drawing/2014/main" id="{788A3FD6-2194-4956-9E47-80E1CA206264}"/>
              </a:ext>
            </a:extLst>
          </p:cNvPr>
          <p:cNvPicPr>
            <a:picLocks noChangeAspect="1"/>
          </p:cNvPicPr>
          <p:nvPr/>
        </p:nvPicPr>
        <p:blipFill>
          <a:blip r:embed="rId4"/>
          <a:stretch>
            <a:fillRect/>
          </a:stretch>
        </p:blipFill>
        <p:spPr>
          <a:xfrm rot="10800000">
            <a:off x="489298" y="3897327"/>
            <a:ext cx="4492086" cy="2886938"/>
          </a:xfrm>
          <a:prstGeom prst="rect">
            <a:avLst/>
          </a:prstGeom>
        </p:spPr>
      </p:pic>
      <p:pic>
        <p:nvPicPr>
          <p:cNvPr id="16" name="図 15">
            <a:extLst>
              <a:ext uri="{FF2B5EF4-FFF2-40B4-BE49-F238E27FC236}">
                <a16:creationId xmlns:a16="http://schemas.microsoft.com/office/drawing/2014/main" id="{5513EFA9-CC9B-4A09-B5D9-C134A3126420}"/>
              </a:ext>
            </a:extLst>
          </p:cNvPr>
          <p:cNvPicPr>
            <a:picLocks noChangeAspect="1"/>
          </p:cNvPicPr>
          <p:nvPr/>
        </p:nvPicPr>
        <p:blipFill>
          <a:blip r:embed="rId5"/>
          <a:stretch>
            <a:fillRect/>
          </a:stretch>
        </p:blipFill>
        <p:spPr>
          <a:xfrm rot="5400000">
            <a:off x="4674286" y="4260329"/>
            <a:ext cx="2886937" cy="2160940"/>
          </a:xfrm>
          <a:prstGeom prst="rect">
            <a:avLst/>
          </a:prstGeom>
        </p:spPr>
      </p:pic>
      <p:sp>
        <p:nvSpPr>
          <p:cNvPr id="17" name="テキスト ボックス 16">
            <a:extLst>
              <a:ext uri="{FF2B5EF4-FFF2-40B4-BE49-F238E27FC236}">
                <a16:creationId xmlns:a16="http://schemas.microsoft.com/office/drawing/2014/main" id="{D5C0F921-0945-4CCB-8010-FD942454E5E6}"/>
              </a:ext>
            </a:extLst>
          </p:cNvPr>
          <p:cNvSpPr txBox="1"/>
          <p:nvPr/>
        </p:nvSpPr>
        <p:spPr>
          <a:xfrm>
            <a:off x="313587" y="652346"/>
            <a:ext cx="7713588" cy="2554545"/>
          </a:xfrm>
          <a:prstGeom prst="rect">
            <a:avLst/>
          </a:prstGeom>
          <a:noFill/>
        </p:spPr>
        <p:txBody>
          <a:bodyPr wrap="square" rtlCol="0">
            <a:spAutoFit/>
          </a:bodyPr>
          <a:lstStyle/>
          <a:p>
            <a:pPr marL="285750" indent="-285750">
              <a:buFont typeface="Arial" panose="020B0604020202020204" pitchFamily="34" charset="0"/>
              <a:buChar char="•"/>
            </a:pPr>
            <a:endParaRPr lang="en-US" altLang="ja-JP" sz="1600" dirty="0"/>
          </a:p>
          <a:p>
            <a:pPr marL="285750" indent="-285750">
              <a:buFont typeface="Arial" panose="020B0604020202020204" pitchFamily="34" charset="0"/>
              <a:buChar char="•"/>
            </a:pPr>
            <a:r>
              <a:rPr lang="en-US" altLang="ja-JP" sz="1600" dirty="0"/>
              <a:t>Effect</a:t>
            </a:r>
            <a:r>
              <a:rPr lang="ja-JP" altLang="en-US" sz="1600" dirty="0"/>
              <a:t> </a:t>
            </a:r>
            <a:r>
              <a:rPr lang="en-US" altLang="ja-JP" sz="1600" dirty="0"/>
              <a:t>of</a:t>
            </a:r>
            <a:r>
              <a:rPr lang="ja-JP" altLang="en-US" sz="1600" dirty="0"/>
              <a:t> </a:t>
            </a:r>
            <a:r>
              <a:rPr lang="en-US" altLang="ja-JP" sz="1600" dirty="0"/>
              <a:t>800</a:t>
            </a:r>
            <a:r>
              <a:rPr lang="en-US" altLang="ja-JP" sz="1600" baseline="30000" dirty="0"/>
              <a:t>o</a:t>
            </a:r>
            <a:r>
              <a:rPr lang="en-US" altLang="ja-JP" sz="1600" dirty="0"/>
              <a:t>C</a:t>
            </a:r>
            <a:r>
              <a:rPr lang="ja-JP" altLang="en-US" sz="1600" dirty="0"/>
              <a:t> </a:t>
            </a:r>
            <a:r>
              <a:rPr lang="en-US" altLang="ja-JP" sz="1600" dirty="0"/>
              <a:t>annealing: </a:t>
            </a:r>
          </a:p>
          <a:p>
            <a:pPr marL="742950" lvl="1" indent="-285750">
              <a:buFont typeface="Arial" panose="020B0604020202020204" pitchFamily="34" charset="0"/>
              <a:buChar char="•"/>
            </a:pPr>
            <a:r>
              <a:rPr lang="en-US" altLang="ja-JP" sz="1600" dirty="0"/>
              <a:t>I</a:t>
            </a:r>
            <a:r>
              <a:rPr lang="en-GB" altLang="ja-JP" sz="1600" dirty="0"/>
              <a:t>t is important to be carried out continuously both the 800 </a:t>
            </a:r>
            <a:r>
              <a:rPr lang="en-GB" altLang="ja-JP" sz="1600" baseline="30000" dirty="0" err="1"/>
              <a:t>o</a:t>
            </a:r>
            <a:r>
              <a:rPr lang="en-GB" altLang="ja-JP" sz="1600" dirty="0" err="1"/>
              <a:t>C</a:t>
            </a:r>
            <a:r>
              <a:rPr lang="en-GB" altLang="ja-JP" sz="1600" dirty="0"/>
              <a:t> annealing in vacuum and 120 </a:t>
            </a:r>
            <a:r>
              <a:rPr lang="en-GB" altLang="ja-JP" sz="1600" baseline="30000" dirty="0" err="1"/>
              <a:t>o</a:t>
            </a:r>
            <a:r>
              <a:rPr lang="en-GB" altLang="ja-JP" sz="1600" dirty="0" err="1"/>
              <a:t>C</a:t>
            </a:r>
            <a:r>
              <a:rPr lang="en-GB" altLang="ja-JP" sz="1600" dirty="0"/>
              <a:t> nitrogen infusion without exposure to the atmosphere. The annealing serves activation process by removing the oxide layer. </a:t>
            </a:r>
          </a:p>
          <a:p>
            <a:pPr marL="742950" lvl="1" indent="-285750">
              <a:buFont typeface="Arial" panose="020B0604020202020204" pitchFamily="34" charset="0"/>
              <a:buChar char="•"/>
            </a:pPr>
            <a:endParaRPr lang="en-GB" altLang="ja-JP" sz="1600" dirty="0"/>
          </a:p>
          <a:p>
            <a:pPr marL="285750" indent="-285750">
              <a:buFont typeface="Arial" panose="020B0604020202020204" pitchFamily="34" charset="0"/>
              <a:buChar char="•"/>
            </a:pPr>
            <a:r>
              <a:rPr lang="en-GB" altLang="ja-JP" sz="1600" dirty="0"/>
              <a:t>Risk of dust particles entrance in to the cavity</a:t>
            </a:r>
          </a:p>
          <a:p>
            <a:pPr marL="742950" lvl="1" indent="-285750">
              <a:buFont typeface="Arial" panose="020B0604020202020204" pitchFamily="34" charset="0"/>
              <a:buChar char="•"/>
            </a:pPr>
            <a:r>
              <a:rPr lang="en-GB" altLang="ja-JP" sz="1600" dirty="0"/>
              <a:t>When the cavity is put in the vacuum furnace. The in-situ nitrogen infusion system was prepared to prevent the dust entrance.</a:t>
            </a:r>
            <a:endParaRPr kumimoji="1" lang="ja-JP" altLang="en-US" sz="1600" dirty="0"/>
          </a:p>
        </p:txBody>
      </p:sp>
    </p:spTree>
    <p:extLst>
      <p:ext uri="{BB962C8B-B14F-4D97-AF65-F5344CB8AC3E}">
        <p14:creationId xmlns:p14="http://schemas.microsoft.com/office/powerpoint/2010/main" val="42340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3E2951A-CB73-427A-9CC2-683FA4A24475}"/>
              </a:ext>
            </a:extLst>
          </p:cNvPr>
          <p:cNvSpPr txBox="1"/>
          <p:nvPr/>
        </p:nvSpPr>
        <p:spPr>
          <a:xfrm>
            <a:off x="3396087" y="0"/>
            <a:ext cx="4867038" cy="523220"/>
          </a:xfrm>
          <a:prstGeom prst="rect">
            <a:avLst/>
          </a:prstGeom>
          <a:noFill/>
        </p:spPr>
        <p:txBody>
          <a:bodyPr wrap="none" rtlCol="0">
            <a:spAutoFit/>
          </a:bodyPr>
          <a:lstStyle/>
          <a:p>
            <a:r>
              <a:rPr kumimoji="1" lang="en-US" altLang="ja-JP" sz="2800" dirty="0"/>
              <a:t>System of In-situ N-infusion</a:t>
            </a:r>
            <a:endParaRPr kumimoji="1" lang="ja-JP" altLang="en-US" sz="2800" dirty="0"/>
          </a:p>
        </p:txBody>
      </p:sp>
      <p:cxnSp>
        <p:nvCxnSpPr>
          <p:cNvPr id="3" name="直線コネクタ 2">
            <a:extLst>
              <a:ext uri="{FF2B5EF4-FFF2-40B4-BE49-F238E27FC236}">
                <a16:creationId xmlns:a16="http://schemas.microsoft.com/office/drawing/2014/main" id="{C40C2AA6-C343-4BBC-A6AE-C2DC68A3F6F5}"/>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4FBA6C13-A4AF-45F7-B79B-12027D35D5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73" y="2412680"/>
            <a:ext cx="5858827" cy="2652712"/>
          </a:xfrm>
          <a:prstGeom prst="rect">
            <a:avLst/>
          </a:prstGeom>
          <a:noFill/>
          <a:ln>
            <a:noFill/>
          </a:ln>
        </p:spPr>
      </p:pic>
      <p:pic>
        <p:nvPicPr>
          <p:cNvPr id="7" name="図 6" descr="室内, 物体 が含まれている画像&#10;&#10;非常に高い精度で生成された説明">
            <a:extLst>
              <a:ext uri="{FF2B5EF4-FFF2-40B4-BE49-F238E27FC236}">
                <a16:creationId xmlns:a16="http://schemas.microsoft.com/office/drawing/2014/main" id="{57D9B326-1104-46D0-AFE1-B9853E79E9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16978" y="1521684"/>
            <a:ext cx="2719258" cy="1529582"/>
          </a:xfrm>
          <a:prstGeom prst="rect">
            <a:avLst/>
          </a:prstGeom>
        </p:spPr>
      </p:pic>
      <p:pic>
        <p:nvPicPr>
          <p:cNvPr id="8" name="図 7" descr="室内, 壁, 物体, 座っている が含まれている画像&#10;&#10;高い精度で生成された説明">
            <a:extLst>
              <a:ext uri="{FF2B5EF4-FFF2-40B4-BE49-F238E27FC236}">
                <a16:creationId xmlns:a16="http://schemas.microsoft.com/office/drawing/2014/main" id="{CB920F27-36B1-40FF-94AC-6E16B1C64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03966" y="1521687"/>
            <a:ext cx="2719259" cy="1529583"/>
          </a:xfrm>
          <a:prstGeom prst="rect">
            <a:avLst/>
          </a:prstGeom>
        </p:spPr>
      </p:pic>
      <p:pic>
        <p:nvPicPr>
          <p:cNvPr id="9" name="図 8" descr="室内 が含まれている画像&#10;&#10;高い精度で生成された説明">
            <a:extLst>
              <a:ext uri="{FF2B5EF4-FFF2-40B4-BE49-F238E27FC236}">
                <a16:creationId xmlns:a16="http://schemas.microsoft.com/office/drawing/2014/main" id="{500BF321-E2E8-4511-B45A-DBE7D20F8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029989" y="1521685"/>
            <a:ext cx="2719257" cy="1529582"/>
          </a:xfrm>
          <a:prstGeom prst="rect">
            <a:avLst/>
          </a:prstGeom>
        </p:spPr>
      </p:pic>
      <p:sp>
        <p:nvSpPr>
          <p:cNvPr id="10" name="テキスト ボックス 9">
            <a:extLst>
              <a:ext uri="{FF2B5EF4-FFF2-40B4-BE49-F238E27FC236}">
                <a16:creationId xmlns:a16="http://schemas.microsoft.com/office/drawing/2014/main" id="{80415E76-D383-4ADB-AB0C-B5EC10707CB3}"/>
              </a:ext>
            </a:extLst>
          </p:cNvPr>
          <p:cNvSpPr txBox="1"/>
          <p:nvPr/>
        </p:nvSpPr>
        <p:spPr>
          <a:xfrm>
            <a:off x="7217478" y="4049730"/>
            <a:ext cx="4527511" cy="2031325"/>
          </a:xfrm>
          <a:prstGeom prst="rect">
            <a:avLst/>
          </a:prstGeom>
          <a:noFill/>
        </p:spPr>
        <p:txBody>
          <a:bodyPr wrap="square" rtlCol="0">
            <a:spAutoFit/>
          </a:bodyPr>
          <a:lstStyle/>
          <a:p>
            <a:pPr marL="285750" indent="-285750" algn="just">
              <a:buFont typeface="Arial" panose="020B0604020202020204" pitchFamily="34" charset="0"/>
              <a:buChar char="•"/>
            </a:pPr>
            <a:r>
              <a:rPr lang="en-GB" altLang="ja-JP" sz="1400" dirty="0"/>
              <a:t>The pressure is controlled by monitoring the capacitance gauge mounted at pumping side of the cavity. </a:t>
            </a:r>
          </a:p>
          <a:p>
            <a:pPr marL="285750" indent="-285750" algn="just">
              <a:buFont typeface="Arial" panose="020B0604020202020204" pitchFamily="34" charset="0"/>
              <a:buChar char="•"/>
            </a:pPr>
            <a:r>
              <a:rPr lang="en-GB" altLang="ja-JP" sz="1400" dirty="0"/>
              <a:t>The purity of the nitrogen cylinder is more than 99.99995 vol.%. </a:t>
            </a:r>
          </a:p>
          <a:p>
            <a:pPr marL="285750" indent="-285750" algn="just">
              <a:buFont typeface="Arial" panose="020B0604020202020204" pitchFamily="34" charset="0"/>
              <a:buChar char="•"/>
            </a:pPr>
            <a:r>
              <a:rPr lang="en-GB" altLang="ja-JP" sz="1400" dirty="0"/>
              <a:t>The cavity can be transported to the vertical test stand without exposing the inner surface of the cavity to the atmosphere.</a:t>
            </a:r>
            <a:endParaRPr lang="ja-JP" altLang="ja-JP" sz="1400" dirty="0"/>
          </a:p>
          <a:p>
            <a:pPr marL="285750" indent="-285750" algn="just">
              <a:buFont typeface="Arial" panose="020B0604020202020204" pitchFamily="34" charset="0"/>
              <a:buChar char="•"/>
            </a:pPr>
            <a:endParaRPr kumimoji="1" lang="ja-JP" altLang="en-US" sz="1400" dirty="0"/>
          </a:p>
        </p:txBody>
      </p:sp>
    </p:spTree>
    <p:extLst>
      <p:ext uri="{BB962C8B-B14F-4D97-AF65-F5344CB8AC3E}">
        <p14:creationId xmlns:p14="http://schemas.microsoft.com/office/powerpoint/2010/main" val="37087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5D2F1C-341C-4289-80C5-8046EC9D461D}"/>
              </a:ext>
            </a:extLst>
          </p:cNvPr>
          <p:cNvSpPr txBox="1"/>
          <p:nvPr/>
        </p:nvSpPr>
        <p:spPr>
          <a:xfrm>
            <a:off x="3396087" y="0"/>
            <a:ext cx="4867038" cy="523220"/>
          </a:xfrm>
          <a:prstGeom prst="rect">
            <a:avLst/>
          </a:prstGeom>
          <a:noFill/>
        </p:spPr>
        <p:txBody>
          <a:bodyPr wrap="none" rtlCol="0">
            <a:spAutoFit/>
          </a:bodyPr>
          <a:lstStyle/>
          <a:p>
            <a:r>
              <a:rPr kumimoji="1" lang="en-US" altLang="ja-JP" sz="2800" dirty="0"/>
              <a:t>System of In-situ N-infusion</a:t>
            </a:r>
            <a:endParaRPr kumimoji="1" lang="ja-JP" altLang="en-US" sz="2800" dirty="0"/>
          </a:p>
        </p:txBody>
      </p:sp>
      <p:cxnSp>
        <p:nvCxnSpPr>
          <p:cNvPr id="3" name="直線コネクタ 2">
            <a:extLst>
              <a:ext uri="{FF2B5EF4-FFF2-40B4-BE49-F238E27FC236}">
                <a16:creationId xmlns:a16="http://schemas.microsoft.com/office/drawing/2014/main" id="{1BD086DF-FA1B-41BF-85AE-39B9B9B2F336}"/>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75990A79-4435-4675-B5FA-511FF7AF10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84" y="1906898"/>
            <a:ext cx="5514321" cy="4951102"/>
          </a:xfrm>
          <a:prstGeom prst="rect">
            <a:avLst/>
          </a:prstGeom>
          <a:noFill/>
          <a:ln>
            <a:noFill/>
          </a:ln>
        </p:spPr>
      </p:pic>
      <p:pic>
        <p:nvPicPr>
          <p:cNvPr id="5" name="図 4">
            <a:extLst>
              <a:ext uri="{FF2B5EF4-FFF2-40B4-BE49-F238E27FC236}">
                <a16:creationId xmlns:a16="http://schemas.microsoft.com/office/drawing/2014/main" id="{76D9B0BA-45FD-47C1-B68B-1AFCF5F58C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974" y="2208848"/>
            <a:ext cx="5090468" cy="4472844"/>
          </a:xfrm>
          <a:prstGeom prst="rect">
            <a:avLst/>
          </a:prstGeom>
          <a:noFill/>
          <a:ln>
            <a:noFill/>
          </a:ln>
        </p:spPr>
      </p:pic>
      <p:sp>
        <p:nvSpPr>
          <p:cNvPr id="6" name="正方形/長方形 5">
            <a:extLst>
              <a:ext uri="{FF2B5EF4-FFF2-40B4-BE49-F238E27FC236}">
                <a16:creationId xmlns:a16="http://schemas.microsoft.com/office/drawing/2014/main" id="{731D30EA-DE8B-4FFD-BC5F-9A614EE19208}"/>
              </a:ext>
            </a:extLst>
          </p:cNvPr>
          <p:cNvSpPr/>
          <p:nvPr/>
        </p:nvSpPr>
        <p:spPr>
          <a:xfrm>
            <a:off x="884152" y="749021"/>
            <a:ext cx="10214290" cy="923330"/>
          </a:xfrm>
          <a:prstGeom prst="rect">
            <a:avLst/>
          </a:prstGeom>
        </p:spPr>
        <p:txBody>
          <a:bodyPr wrap="square">
            <a:spAutoFit/>
          </a:bodyPr>
          <a:lstStyle/>
          <a:p>
            <a:pPr marL="285750" indent="-285750">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All temperature monitors were put on the cavity cell. </a:t>
            </a:r>
          </a:p>
          <a:p>
            <a:pPr marL="285750" indent="-285750">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The temperature of each place in the cavity was controlled within ±15 </a:t>
            </a:r>
            <a:r>
              <a:rPr lang="en-US" altLang="ja-JP" baseline="30000" dirty="0" err="1">
                <a:latin typeface="Times" panose="02020603050405020304" pitchFamily="18" charset="0"/>
                <a:ea typeface="ＭＳ 明朝" panose="02020609040205080304" pitchFamily="17" charset="-128"/>
                <a:cs typeface="Times New Roman" panose="02020603050405020304" pitchFamily="18" charset="0"/>
              </a:rPr>
              <a:t>o</a:t>
            </a:r>
            <a:r>
              <a:rPr lang="en-US" altLang="ja-JP" dirty="0" err="1">
                <a:latin typeface="Times" panose="02020603050405020304" pitchFamily="18" charset="0"/>
                <a:ea typeface="ＭＳ 明朝" panose="02020609040205080304" pitchFamily="17" charset="-128"/>
                <a:cs typeface="Times New Roman" panose="02020603050405020304" pitchFamily="18" charset="0"/>
              </a:rPr>
              <a:t>C.</a:t>
            </a:r>
            <a:r>
              <a:rPr lang="en-US" altLang="ja-JP" dirty="0">
                <a:latin typeface="Times" panose="02020603050405020304" pitchFamily="18" charset="0"/>
                <a:ea typeface="ＭＳ 明朝" panose="02020609040205080304" pitchFamily="17" charset="-128"/>
                <a:cs typeface="Times New Roman" panose="02020603050405020304" pitchFamily="18" charset="0"/>
              </a:rPr>
              <a:t> </a:t>
            </a:r>
          </a:p>
          <a:p>
            <a:pPr marL="285750" indent="-285750">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The main residual gas was hydrogen. </a:t>
            </a:r>
            <a:endParaRPr lang="ja-JP" altLang="en-US" dirty="0"/>
          </a:p>
        </p:txBody>
      </p:sp>
      <p:cxnSp>
        <p:nvCxnSpPr>
          <p:cNvPr id="8" name="直線矢印コネクタ 7">
            <a:extLst>
              <a:ext uri="{FF2B5EF4-FFF2-40B4-BE49-F238E27FC236}">
                <a16:creationId xmlns:a16="http://schemas.microsoft.com/office/drawing/2014/main" id="{3FD19A92-5F99-4370-A1E4-C88D992D1A27}"/>
              </a:ext>
            </a:extLst>
          </p:cNvPr>
          <p:cNvCxnSpPr>
            <a:cxnSpLocks/>
          </p:cNvCxnSpPr>
          <p:nvPr/>
        </p:nvCxnSpPr>
        <p:spPr>
          <a:xfrm flipV="1">
            <a:off x="1549594" y="5750558"/>
            <a:ext cx="0" cy="5734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8507268-4124-4729-BA46-5C1B98D1611C}"/>
              </a:ext>
            </a:extLst>
          </p:cNvPr>
          <p:cNvCxnSpPr>
            <a:cxnSpLocks/>
          </p:cNvCxnSpPr>
          <p:nvPr/>
        </p:nvCxnSpPr>
        <p:spPr>
          <a:xfrm flipV="1">
            <a:off x="4703460" y="5750558"/>
            <a:ext cx="0" cy="5734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0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F6DDA2-3765-469D-9B83-43066442C894}"/>
              </a:ext>
            </a:extLst>
          </p:cNvPr>
          <p:cNvSpPr txBox="1"/>
          <p:nvPr/>
        </p:nvSpPr>
        <p:spPr>
          <a:xfrm>
            <a:off x="3396087" y="0"/>
            <a:ext cx="4955203" cy="523220"/>
          </a:xfrm>
          <a:prstGeom prst="rect">
            <a:avLst/>
          </a:prstGeom>
          <a:noFill/>
        </p:spPr>
        <p:txBody>
          <a:bodyPr wrap="none" rtlCol="0">
            <a:spAutoFit/>
          </a:bodyPr>
          <a:lstStyle/>
          <a:p>
            <a:r>
              <a:rPr kumimoji="1" lang="en-US" altLang="ja-JP" sz="2800" dirty="0"/>
              <a:t>History of In-situ N-infusion</a:t>
            </a:r>
            <a:endParaRPr kumimoji="1" lang="ja-JP" altLang="en-US" sz="2800" dirty="0"/>
          </a:p>
        </p:txBody>
      </p:sp>
      <p:cxnSp>
        <p:nvCxnSpPr>
          <p:cNvPr id="3" name="直線コネクタ 2">
            <a:extLst>
              <a:ext uri="{FF2B5EF4-FFF2-40B4-BE49-F238E27FC236}">
                <a16:creationId xmlns:a16="http://schemas.microsoft.com/office/drawing/2014/main" id="{D1CE3278-AD55-440A-9CCB-8E11CAD2D6FE}"/>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C61CFAAD-5BB1-4C0C-B11A-2CAF19219D89}"/>
              </a:ext>
            </a:extLst>
          </p:cNvPr>
          <p:cNvGraphicFramePr>
            <a:graphicFrameLocks noGrp="1"/>
          </p:cNvGraphicFramePr>
          <p:nvPr>
            <p:extLst>
              <p:ext uri="{D42A27DB-BD31-4B8C-83A1-F6EECF244321}">
                <p14:modId xmlns:p14="http://schemas.microsoft.com/office/powerpoint/2010/main" val="2234948526"/>
              </p:ext>
            </p:extLst>
          </p:nvPr>
        </p:nvGraphicFramePr>
        <p:xfrm>
          <a:off x="0" y="1832368"/>
          <a:ext cx="12218159" cy="4460240"/>
        </p:xfrm>
        <a:graphic>
          <a:graphicData uri="http://schemas.openxmlformats.org/drawingml/2006/table">
            <a:tbl>
              <a:tblPr firstRow="1" bandRow="1"/>
              <a:tblGrid>
                <a:gridCol w="561845">
                  <a:extLst>
                    <a:ext uri="{9D8B030D-6E8A-4147-A177-3AD203B41FA5}">
                      <a16:colId xmlns:a16="http://schemas.microsoft.com/office/drawing/2014/main" val="648502585"/>
                    </a:ext>
                  </a:extLst>
                </a:gridCol>
                <a:gridCol w="6106569">
                  <a:extLst>
                    <a:ext uri="{9D8B030D-6E8A-4147-A177-3AD203B41FA5}">
                      <a16:colId xmlns:a16="http://schemas.microsoft.com/office/drawing/2014/main" val="3614803185"/>
                    </a:ext>
                  </a:extLst>
                </a:gridCol>
                <a:gridCol w="5549745">
                  <a:extLst>
                    <a:ext uri="{9D8B030D-6E8A-4147-A177-3AD203B41FA5}">
                      <a16:colId xmlns:a16="http://schemas.microsoft.com/office/drawing/2014/main" val="2810331032"/>
                    </a:ext>
                  </a:extLst>
                </a:gridCol>
              </a:tblGrid>
              <a:tr h="370840">
                <a:tc>
                  <a:txBody>
                    <a:bodyPr/>
                    <a:lstStyle>
                      <a:lvl1pPr marL="0" algn="l" defTabSz="4176431" rtl="0" eaLnBrk="1" latinLnBrk="0" hangingPunct="1">
                        <a:defRPr kumimoji="1" sz="8200" b="1" kern="1200">
                          <a:solidFill>
                            <a:schemeClr val="lt1"/>
                          </a:solidFill>
                          <a:latin typeface="游ゴシック" panose="020F0502020204030204"/>
                        </a:defRPr>
                      </a:lvl1pPr>
                      <a:lvl2pPr marL="2088215" algn="l" defTabSz="4176431" rtl="0" eaLnBrk="1" latinLnBrk="0" hangingPunct="1">
                        <a:defRPr kumimoji="1" sz="8200" b="1" kern="1200">
                          <a:solidFill>
                            <a:schemeClr val="lt1"/>
                          </a:solidFill>
                          <a:latin typeface="游ゴシック" panose="020F0502020204030204"/>
                        </a:defRPr>
                      </a:lvl2pPr>
                      <a:lvl3pPr marL="4176431" algn="l" defTabSz="4176431" rtl="0" eaLnBrk="1" latinLnBrk="0" hangingPunct="1">
                        <a:defRPr kumimoji="1" sz="8200" b="1" kern="1200">
                          <a:solidFill>
                            <a:schemeClr val="lt1"/>
                          </a:solidFill>
                          <a:latin typeface="游ゴシック" panose="020F0502020204030204"/>
                        </a:defRPr>
                      </a:lvl3pPr>
                      <a:lvl4pPr marL="6264646" algn="l" defTabSz="4176431" rtl="0" eaLnBrk="1" latinLnBrk="0" hangingPunct="1">
                        <a:defRPr kumimoji="1" sz="8200" b="1" kern="1200">
                          <a:solidFill>
                            <a:schemeClr val="lt1"/>
                          </a:solidFill>
                          <a:latin typeface="游ゴシック" panose="020F0502020204030204"/>
                        </a:defRPr>
                      </a:lvl4pPr>
                      <a:lvl5pPr marL="8352861" algn="l" defTabSz="4176431" rtl="0" eaLnBrk="1" latinLnBrk="0" hangingPunct="1">
                        <a:defRPr kumimoji="1" sz="8200" b="1" kern="1200">
                          <a:solidFill>
                            <a:schemeClr val="lt1"/>
                          </a:solidFill>
                          <a:latin typeface="游ゴシック" panose="020F0502020204030204"/>
                        </a:defRPr>
                      </a:lvl5pPr>
                      <a:lvl6pPr marL="10441076" algn="l" defTabSz="4176431" rtl="0" eaLnBrk="1" latinLnBrk="0" hangingPunct="1">
                        <a:defRPr kumimoji="1" sz="8200" b="1" kern="1200">
                          <a:solidFill>
                            <a:schemeClr val="lt1"/>
                          </a:solidFill>
                          <a:latin typeface="游ゴシック" panose="020F0502020204030204"/>
                        </a:defRPr>
                      </a:lvl6pPr>
                      <a:lvl7pPr marL="12529292" algn="l" defTabSz="4176431" rtl="0" eaLnBrk="1" latinLnBrk="0" hangingPunct="1">
                        <a:defRPr kumimoji="1" sz="8200" b="1" kern="1200">
                          <a:solidFill>
                            <a:schemeClr val="lt1"/>
                          </a:solidFill>
                          <a:latin typeface="游ゴシック" panose="020F0502020204030204"/>
                        </a:defRPr>
                      </a:lvl7pPr>
                      <a:lvl8pPr marL="14617507" algn="l" defTabSz="4176431" rtl="0" eaLnBrk="1" latinLnBrk="0" hangingPunct="1">
                        <a:defRPr kumimoji="1" sz="8200" b="1" kern="1200">
                          <a:solidFill>
                            <a:schemeClr val="lt1"/>
                          </a:solidFill>
                          <a:latin typeface="游ゴシック" panose="020F0502020204030204"/>
                        </a:defRPr>
                      </a:lvl8pPr>
                      <a:lvl9pPr marL="16705722" algn="l" defTabSz="4176431" rtl="0" eaLnBrk="1" latinLnBrk="0" hangingPunct="1">
                        <a:defRPr kumimoji="1" sz="8200" b="1" kern="1200">
                          <a:solidFill>
                            <a:schemeClr val="lt1"/>
                          </a:solidFill>
                          <a:latin typeface="游ゴシック" panose="020F0502020204030204"/>
                        </a:defRPr>
                      </a:lvl9pPr>
                    </a:lstStyle>
                    <a:p>
                      <a:r>
                        <a:rPr kumimoji="1" lang="en-US" altLang="ja-JP" sz="1600" dirty="0">
                          <a:latin typeface="+mn-lt"/>
                        </a:rPr>
                        <a:t>#</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176431" rtl="0" eaLnBrk="1" latinLnBrk="0" hangingPunct="1">
                        <a:defRPr kumimoji="1" sz="8200" b="1" kern="1200">
                          <a:solidFill>
                            <a:schemeClr val="lt1"/>
                          </a:solidFill>
                          <a:latin typeface="游ゴシック" panose="020F0502020204030204"/>
                        </a:defRPr>
                      </a:lvl1pPr>
                      <a:lvl2pPr marL="2088215" algn="l" defTabSz="4176431" rtl="0" eaLnBrk="1" latinLnBrk="0" hangingPunct="1">
                        <a:defRPr kumimoji="1" sz="8200" b="1" kern="1200">
                          <a:solidFill>
                            <a:schemeClr val="lt1"/>
                          </a:solidFill>
                          <a:latin typeface="游ゴシック" panose="020F0502020204030204"/>
                        </a:defRPr>
                      </a:lvl2pPr>
                      <a:lvl3pPr marL="4176431" algn="l" defTabSz="4176431" rtl="0" eaLnBrk="1" latinLnBrk="0" hangingPunct="1">
                        <a:defRPr kumimoji="1" sz="8200" b="1" kern="1200">
                          <a:solidFill>
                            <a:schemeClr val="lt1"/>
                          </a:solidFill>
                          <a:latin typeface="游ゴシック" panose="020F0502020204030204"/>
                        </a:defRPr>
                      </a:lvl3pPr>
                      <a:lvl4pPr marL="6264646" algn="l" defTabSz="4176431" rtl="0" eaLnBrk="1" latinLnBrk="0" hangingPunct="1">
                        <a:defRPr kumimoji="1" sz="8200" b="1" kern="1200">
                          <a:solidFill>
                            <a:schemeClr val="lt1"/>
                          </a:solidFill>
                          <a:latin typeface="游ゴシック" panose="020F0502020204030204"/>
                        </a:defRPr>
                      </a:lvl4pPr>
                      <a:lvl5pPr marL="8352861" algn="l" defTabSz="4176431" rtl="0" eaLnBrk="1" latinLnBrk="0" hangingPunct="1">
                        <a:defRPr kumimoji="1" sz="8200" b="1" kern="1200">
                          <a:solidFill>
                            <a:schemeClr val="lt1"/>
                          </a:solidFill>
                          <a:latin typeface="游ゴシック" panose="020F0502020204030204"/>
                        </a:defRPr>
                      </a:lvl5pPr>
                      <a:lvl6pPr marL="10441076" algn="l" defTabSz="4176431" rtl="0" eaLnBrk="1" latinLnBrk="0" hangingPunct="1">
                        <a:defRPr kumimoji="1" sz="8200" b="1" kern="1200">
                          <a:solidFill>
                            <a:schemeClr val="lt1"/>
                          </a:solidFill>
                          <a:latin typeface="游ゴシック" panose="020F0502020204030204"/>
                        </a:defRPr>
                      </a:lvl6pPr>
                      <a:lvl7pPr marL="12529292" algn="l" defTabSz="4176431" rtl="0" eaLnBrk="1" latinLnBrk="0" hangingPunct="1">
                        <a:defRPr kumimoji="1" sz="8200" b="1" kern="1200">
                          <a:solidFill>
                            <a:schemeClr val="lt1"/>
                          </a:solidFill>
                          <a:latin typeface="游ゴシック" panose="020F0502020204030204"/>
                        </a:defRPr>
                      </a:lvl7pPr>
                      <a:lvl8pPr marL="14617507" algn="l" defTabSz="4176431" rtl="0" eaLnBrk="1" latinLnBrk="0" hangingPunct="1">
                        <a:defRPr kumimoji="1" sz="8200" b="1" kern="1200">
                          <a:solidFill>
                            <a:schemeClr val="lt1"/>
                          </a:solidFill>
                          <a:latin typeface="游ゴシック" panose="020F0502020204030204"/>
                        </a:defRPr>
                      </a:lvl8pPr>
                      <a:lvl9pPr marL="16705722" algn="l" defTabSz="4176431" rtl="0" eaLnBrk="1" latinLnBrk="0" hangingPunct="1">
                        <a:defRPr kumimoji="1" sz="8200" b="1" kern="1200">
                          <a:solidFill>
                            <a:schemeClr val="lt1"/>
                          </a:solidFill>
                          <a:latin typeface="游ゴシック" panose="020F0502020204030204"/>
                        </a:defRPr>
                      </a:lvl9pPr>
                    </a:lstStyle>
                    <a:p>
                      <a:r>
                        <a:rPr kumimoji="1" lang="en-US" altLang="ja-JP" sz="1600" dirty="0">
                          <a:latin typeface="+mn-lt"/>
                        </a:rPr>
                        <a:t>Surface treatment </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176431" rtl="0" eaLnBrk="1" latinLnBrk="0" hangingPunct="1">
                        <a:defRPr kumimoji="1" sz="8200" b="1" kern="1200">
                          <a:solidFill>
                            <a:schemeClr val="lt1"/>
                          </a:solidFill>
                          <a:latin typeface="游ゴシック" panose="020F0502020204030204"/>
                        </a:defRPr>
                      </a:lvl1pPr>
                      <a:lvl2pPr marL="2088215" algn="l" defTabSz="4176431" rtl="0" eaLnBrk="1" latinLnBrk="0" hangingPunct="1">
                        <a:defRPr kumimoji="1" sz="8200" b="1" kern="1200">
                          <a:solidFill>
                            <a:schemeClr val="lt1"/>
                          </a:solidFill>
                          <a:latin typeface="游ゴシック" panose="020F0502020204030204"/>
                        </a:defRPr>
                      </a:lvl2pPr>
                      <a:lvl3pPr marL="4176431" algn="l" defTabSz="4176431" rtl="0" eaLnBrk="1" latinLnBrk="0" hangingPunct="1">
                        <a:defRPr kumimoji="1" sz="8200" b="1" kern="1200">
                          <a:solidFill>
                            <a:schemeClr val="lt1"/>
                          </a:solidFill>
                          <a:latin typeface="游ゴシック" panose="020F0502020204030204"/>
                        </a:defRPr>
                      </a:lvl3pPr>
                      <a:lvl4pPr marL="6264646" algn="l" defTabSz="4176431" rtl="0" eaLnBrk="1" latinLnBrk="0" hangingPunct="1">
                        <a:defRPr kumimoji="1" sz="8200" b="1" kern="1200">
                          <a:solidFill>
                            <a:schemeClr val="lt1"/>
                          </a:solidFill>
                          <a:latin typeface="游ゴシック" panose="020F0502020204030204"/>
                        </a:defRPr>
                      </a:lvl4pPr>
                      <a:lvl5pPr marL="8352861" algn="l" defTabSz="4176431" rtl="0" eaLnBrk="1" latinLnBrk="0" hangingPunct="1">
                        <a:defRPr kumimoji="1" sz="8200" b="1" kern="1200">
                          <a:solidFill>
                            <a:schemeClr val="lt1"/>
                          </a:solidFill>
                          <a:latin typeface="游ゴシック" panose="020F0502020204030204"/>
                        </a:defRPr>
                      </a:lvl5pPr>
                      <a:lvl6pPr marL="10441076" algn="l" defTabSz="4176431" rtl="0" eaLnBrk="1" latinLnBrk="0" hangingPunct="1">
                        <a:defRPr kumimoji="1" sz="8200" b="1" kern="1200">
                          <a:solidFill>
                            <a:schemeClr val="lt1"/>
                          </a:solidFill>
                          <a:latin typeface="游ゴシック" panose="020F0502020204030204"/>
                        </a:defRPr>
                      </a:lvl6pPr>
                      <a:lvl7pPr marL="12529292" algn="l" defTabSz="4176431" rtl="0" eaLnBrk="1" latinLnBrk="0" hangingPunct="1">
                        <a:defRPr kumimoji="1" sz="8200" b="1" kern="1200">
                          <a:solidFill>
                            <a:schemeClr val="lt1"/>
                          </a:solidFill>
                          <a:latin typeface="游ゴシック" panose="020F0502020204030204"/>
                        </a:defRPr>
                      </a:lvl7pPr>
                      <a:lvl8pPr marL="14617507" algn="l" defTabSz="4176431" rtl="0" eaLnBrk="1" latinLnBrk="0" hangingPunct="1">
                        <a:defRPr kumimoji="1" sz="8200" b="1" kern="1200">
                          <a:solidFill>
                            <a:schemeClr val="lt1"/>
                          </a:solidFill>
                          <a:latin typeface="游ゴシック" panose="020F0502020204030204"/>
                        </a:defRPr>
                      </a:lvl8pPr>
                      <a:lvl9pPr marL="16705722" algn="l" defTabSz="4176431" rtl="0" eaLnBrk="1" latinLnBrk="0" hangingPunct="1">
                        <a:defRPr kumimoji="1" sz="8200" b="1" kern="1200">
                          <a:solidFill>
                            <a:schemeClr val="lt1"/>
                          </a:solidFill>
                          <a:latin typeface="游ゴシック" panose="020F0502020204030204"/>
                        </a:defRPr>
                      </a:lvl9pPr>
                    </a:lstStyle>
                    <a:p>
                      <a:r>
                        <a:rPr kumimoji="1" lang="en-US" altLang="ja-JP" sz="1600" dirty="0">
                          <a:latin typeface="+mn-lt"/>
                        </a:rPr>
                        <a:t>Detail</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10739806"/>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1</a:t>
                      </a:r>
                      <a:r>
                        <a:rPr kumimoji="1" lang="en-US" altLang="ja-JP" sz="1600" baseline="30000" dirty="0">
                          <a:latin typeface="+mn-lt"/>
                        </a:rPr>
                        <a:t>st</a:t>
                      </a:r>
                      <a:endParaRPr kumimoji="1" lang="ja-JP" altLang="en-US" sz="16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800 </a:t>
                      </a:r>
                      <a:r>
                        <a:rPr kumimoji="1" lang="en-US" altLang="ja-JP" sz="1600" baseline="30000" dirty="0" err="1">
                          <a:latin typeface="+mn-lt"/>
                        </a:rPr>
                        <a:t>o</a:t>
                      </a:r>
                      <a:r>
                        <a:rPr kumimoji="1" lang="en-US" altLang="ja-JP" sz="1600" dirty="0" err="1">
                          <a:latin typeface="+mn-lt"/>
                        </a:rPr>
                        <a:t>C</a:t>
                      </a:r>
                      <a:r>
                        <a:rPr kumimoji="1" lang="en-US" altLang="ja-JP" sz="1600" dirty="0">
                          <a:latin typeface="+mn-lt"/>
                        </a:rPr>
                        <a:t> Annealing at KEK small furnace using oil diffusion pump</a:t>
                      </a:r>
                    </a:p>
                    <a:p>
                      <a:r>
                        <a:rPr kumimoji="1" lang="en-US" altLang="ja-JP" sz="1600" dirty="0">
                          <a:latin typeface="+mn-lt"/>
                        </a:rPr>
                        <a:t>Final</a:t>
                      </a:r>
                      <a:r>
                        <a:rPr kumimoji="1" lang="ja-JP" altLang="en-US" sz="1600" dirty="0">
                          <a:latin typeface="+mn-lt"/>
                        </a:rPr>
                        <a:t> </a:t>
                      </a:r>
                      <a:r>
                        <a:rPr kumimoji="1" lang="en-US" altLang="ja-JP" sz="1600" dirty="0">
                          <a:latin typeface="+mn-lt"/>
                        </a:rPr>
                        <a:t>EP</a:t>
                      </a:r>
                      <a:r>
                        <a:rPr kumimoji="1" lang="ja-JP" altLang="en-US" sz="1600" dirty="0">
                          <a:latin typeface="+mn-lt"/>
                        </a:rPr>
                        <a:t> </a:t>
                      </a:r>
                      <a:r>
                        <a:rPr kumimoji="1" lang="en-US" altLang="ja-JP" sz="1600" dirty="0">
                          <a:latin typeface="+mn-lt"/>
                        </a:rPr>
                        <a:t>(EP2) was omitted to check the furnace cleanness</a:t>
                      </a:r>
                      <a:endParaRPr kumimoji="1" lang="ja-JP" altLang="en-US" sz="16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As received +EP 100 </a:t>
                      </a:r>
                      <a:r>
                        <a:rPr kumimoji="1" lang="en-US" altLang="ja-JP" sz="1600" dirty="0" err="1">
                          <a:latin typeface="+mn-lt"/>
                        </a:rPr>
                        <a:t>μm</a:t>
                      </a:r>
                      <a:r>
                        <a:rPr kumimoji="1" lang="en-US" altLang="ja-JP" sz="1600" dirty="0">
                          <a:latin typeface="+mn-lt"/>
                        </a:rPr>
                        <a:t> +Anneal 800 </a:t>
                      </a:r>
                      <a:r>
                        <a:rPr kumimoji="1" lang="en-US" altLang="ja-JP" sz="1600" kern="1200" baseline="30000" dirty="0" err="1">
                          <a:solidFill>
                            <a:schemeClr val="dk1"/>
                          </a:solidFill>
                          <a:latin typeface="游ゴシック" panose="020F0502020204030204"/>
                          <a:ea typeface="+mn-ea"/>
                          <a:cs typeface="+mn-cs"/>
                        </a:rPr>
                        <a:t>o</a:t>
                      </a:r>
                      <a:r>
                        <a:rPr kumimoji="1" lang="en-US" altLang="ja-JP" sz="1600" dirty="0" err="1">
                          <a:latin typeface="+mn-lt"/>
                        </a:rPr>
                        <a:t>C</a:t>
                      </a:r>
                      <a:r>
                        <a:rPr kumimoji="1" lang="en-US" altLang="ja-JP" sz="1600" dirty="0">
                          <a:latin typeface="+mn-lt"/>
                        </a:rPr>
                        <a:t> x 3hr </a:t>
                      </a:r>
                    </a:p>
                    <a:p>
                      <a:r>
                        <a:rPr kumimoji="1" lang="en-US" altLang="ja-JP" sz="1600" dirty="0">
                          <a:latin typeface="+mn-lt"/>
                        </a:rPr>
                        <a:t>+USR 15 min + HPR 3 </a:t>
                      </a:r>
                      <a:r>
                        <a:rPr kumimoji="1" lang="en-US" altLang="ja-JP" sz="1600" dirty="0" err="1">
                          <a:latin typeface="+mn-lt"/>
                        </a:rPr>
                        <a:t>hr</a:t>
                      </a:r>
                      <a:r>
                        <a:rPr kumimoji="1" lang="en-US" altLang="ja-JP" sz="1600" dirty="0">
                          <a:latin typeface="+mn-lt"/>
                        </a:rPr>
                        <a:t> + Baking 120 </a:t>
                      </a:r>
                      <a:r>
                        <a:rPr kumimoji="1" lang="en-US" altLang="ja-JP" sz="1600" kern="1200" baseline="30000" dirty="0" err="1">
                          <a:solidFill>
                            <a:schemeClr val="dk1"/>
                          </a:solidFill>
                          <a:latin typeface="游ゴシック" panose="020F0502020204030204"/>
                          <a:ea typeface="+mn-ea"/>
                          <a:cs typeface="+mn-cs"/>
                        </a:rPr>
                        <a:t>o</a:t>
                      </a:r>
                      <a:r>
                        <a:rPr kumimoji="1" lang="en-US" altLang="ja-JP" sz="1600" dirty="0" err="1">
                          <a:latin typeface="+mn-lt"/>
                        </a:rPr>
                        <a:t>C</a:t>
                      </a:r>
                      <a:r>
                        <a:rPr kumimoji="1" lang="en-US" altLang="ja-JP" sz="1600" dirty="0">
                          <a:latin typeface="+mn-lt"/>
                        </a:rPr>
                        <a:t> x48 </a:t>
                      </a:r>
                      <a:r>
                        <a:rPr kumimoji="1" lang="en-US" altLang="ja-JP" sz="1600" dirty="0" err="1">
                          <a:latin typeface="+mn-lt"/>
                        </a:rPr>
                        <a:t>hr</a:t>
                      </a:r>
                      <a:r>
                        <a:rPr kumimoji="1" lang="en-US" altLang="ja-JP" sz="1600" dirty="0">
                          <a:latin typeface="+mn-lt"/>
                        </a:rPr>
                        <a:t>, w/o N2</a:t>
                      </a:r>
                      <a:endParaRPr kumimoji="1" lang="ja-JP" altLang="en-US" sz="16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425623"/>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2</a:t>
                      </a:r>
                      <a:r>
                        <a:rPr kumimoji="1" lang="en-US" altLang="ja-JP" sz="1600" baseline="30000" dirty="0">
                          <a:latin typeface="+mn-lt"/>
                        </a:rPr>
                        <a:t>nd</a:t>
                      </a:r>
                      <a:r>
                        <a:rPr kumimoji="1" lang="ja-JP" altLang="en-US" sz="1600" dirty="0">
                          <a:latin typeface="+mn-lt"/>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Standard recipe without baking </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 EP 20 </a:t>
                      </a:r>
                      <a:r>
                        <a:rPr kumimoji="1" lang="el-GR" altLang="ja-JP" sz="1600" dirty="0">
                          <a:latin typeface="+mn-lt"/>
                        </a:rPr>
                        <a:t>μ</a:t>
                      </a:r>
                      <a:r>
                        <a:rPr kumimoji="1" lang="en-US" altLang="ja-JP" sz="1600" dirty="0">
                          <a:latin typeface="+mn-lt"/>
                        </a:rPr>
                        <a:t>m + USR 15 min + HPR 3 </a:t>
                      </a:r>
                      <a:r>
                        <a:rPr kumimoji="1" lang="en-US" altLang="ja-JP" sz="1600" dirty="0" err="1">
                          <a:latin typeface="+mn-lt"/>
                        </a:rPr>
                        <a:t>hr</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03514621"/>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3</a:t>
                      </a:r>
                      <a:r>
                        <a:rPr kumimoji="1" lang="en-US" altLang="ja-JP" sz="1600" b="1" baseline="30000" dirty="0">
                          <a:latin typeface="+mn-lt"/>
                        </a:rPr>
                        <a:t>rd</a:t>
                      </a:r>
                      <a:r>
                        <a:rPr kumimoji="1" lang="en-US" altLang="ja-JP" sz="1600" b="1" dirty="0">
                          <a:latin typeface="+mn-lt"/>
                        </a:rPr>
                        <a:t> </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120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ja-JP" altLang="en-US" sz="1600" b="1" dirty="0">
                          <a:latin typeface="+mn-lt"/>
                        </a:rPr>
                        <a:t> </a:t>
                      </a:r>
                      <a:r>
                        <a:rPr kumimoji="1" lang="en-US" altLang="ja-JP" sz="1600" b="1" dirty="0">
                          <a:latin typeface="+mn-lt"/>
                        </a:rPr>
                        <a:t>Baking with Nitrogen</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+(without opening to the air ) </a:t>
                      </a:r>
                    </a:p>
                    <a:p>
                      <a:r>
                        <a:rPr kumimoji="1" lang="en-US" altLang="ja-JP" sz="1600" b="1" dirty="0">
                          <a:latin typeface="+mn-lt"/>
                        </a:rPr>
                        <a:t>+Baking 120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en-US" altLang="ja-JP" sz="1600" b="1" dirty="0">
                          <a:latin typeface="+mn-lt"/>
                        </a:rPr>
                        <a:t> x 48 </a:t>
                      </a:r>
                      <a:r>
                        <a:rPr kumimoji="1" lang="en-US" altLang="ja-JP" sz="1600" b="1" dirty="0" err="1">
                          <a:latin typeface="+mn-lt"/>
                        </a:rPr>
                        <a:t>hr</a:t>
                      </a:r>
                      <a:r>
                        <a:rPr kumimoji="1" lang="en-US" altLang="ja-JP" sz="1600" b="1" dirty="0">
                          <a:latin typeface="+mn-lt"/>
                        </a:rPr>
                        <a:t>, w/ N2</a:t>
                      </a:r>
                      <a:r>
                        <a:rPr kumimoji="1" lang="ja-JP" altLang="en-US" sz="1600" b="1" dirty="0">
                          <a:latin typeface="+mn-lt"/>
                        </a:rPr>
                        <a:t> </a:t>
                      </a:r>
                      <a:r>
                        <a:rPr kumimoji="1" lang="en-US" altLang="ja-JP" sz="1600" b="1" dirty="0">
                          <a:latin typeface="+mn-lt"/>
                        </a:rPr>
                        <a:t>3Pa</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06428567"/>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4</a:t>
                      </a:r>
                      <a:r>
                        <a:rPr kumimoji="1" lang="en-US" altLang="ja-JP" sz="1600" b="1" baseline="30000" dirty="0">
                          <a:latin typeface="+mn-lt"/>
                        </a:rPr>
                        <a:t>th</a:t>
                      </a:r>
                      <a:r>
                        <a:rPr kumimoji="1" lang="en-US" altLang="ja-JP" sz="1600" b="1" dirty="0">
                          <a:latin typeface="+mn-lt"/>
                        </a:rPr>
                        <a:t> </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160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ja-JP" altLang="en-US" sz="1600" b="1" dirty="0">
                          <a:latin typeface="+mn-lt"/>
                        </a:rPr>
                        <a:t> </a:t>
                      </a:r>
                      <a:r>
                        <a:rPr kumimoji="1" lang="en-US" altLang="ja-JP" sz="1600" b="1" dirty="0">
                          <a:latin typeface="+mn-lt"/>
                        </a:rPr>
                        <a:t>Baking with Nitrogen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+(without opening to the air) </a:t>
                      </a:r>
                    </a:p>
                    <a:p>
                      <a:r>
                        <a:rPr kumimoji="1" lang="en-US" altLang="ja-JP" sz="1600" b="1" dirty="0">
                          <a:latin typeface="+mn-lt"/>
                        </a:rPr>
                        <a:t>+Baking 160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en-US" altLang="ja-JP" sz="1600" b="1" dirty="0">
                          <a:latin typeface="+mn-lt"/>
                        </a:rPr>
                        <a:t> x 48 </a:t>
                      </a:r>
                      <a:r>
                        <a:rPr kumimoji="1" lang="en-US" altLang="ja-JP" sz="1600" b="1" dirty="0" err="1">
                          <a:latin typeface="+mn-lt"/>
                        </a:rPr>
                        <a:t>hr</a:t>
                      </a:r>
                      <a:r>
                        <a:rPr kumimoji="1" lang="en-US" altLang="ja-JP" sz="1600" b="1" dirty="0">
                          <a:latin typeface="+mn-lt"/>
                        </a:rPr>
                        <a:t>, w/ N2</a:t>
                      </a:r>
                      <a:r>
                        <a:rPr kumimoji="1" lang="ja-JP" altLang="en-US" sz="1600" b="1" dirty="0">
                          <a:latin typeface="+mn-lt"/>
                        </a:rPr>
                        <a:t> </a:t>
                      </a:r>
                      <a:r>
                        <a:rPr kumimoji="1" lang="en-US" altLang="ja-JP" sz="1600" b="1" dirty="0">
                          <a:latin typeface="+mn-lt"/>
                        </a:rPr>
                        <a:t>3Pa</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64831964"/>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5</a:t>
                      </a:r>
                      <a:r>
                        <a:rPr kumimoji="1" lang="en-US" altLang="ja-JP" sz="1600" b="1" baseline="30000" dirty="0">
                          <a:latin typeface="+mn-lt"/>
                        </a:rPr>
                        <a:t>th</a:t>
                      </a:r>
                      <a:r>
                        <a:rPr kumimoji="1" lang="en-US" altLang="ja-JP" sz="1600" b="1" dirty="0">
                          <a:latin typeface="+mn-lt"/>
                        </a:rPr>
                        <a:t> </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Standard recipe (120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en-US" altLang="ja-JP" sz="1600" b="1" dirty="0">
                          <a:latin typeface="+mn-lt"/>
                        </a:rPr>
                        <a:t> baking without Nitrogen)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 EP 20 </a:t>
                      </a:r>
                      <a:r>
                        <a:rPr kumimoji="1" lang="el-GR" altLang="ja-JP" sz="1600" b="1" dirty="0">
                          <a:latin typeface="+mn-lt"/>
                        </a:rPr>
                        <a:t>μ</a:t>
                      </a:r>
                      <a:r>
                        <a:rPr kumimoji="1" lang="en-US" altLang="ja-JP" sz="1600" b="1" dirty="0">
                          <a:latin typeface="+mn-lt"/>
                        </a:rPr>
                        <a:t>m  +USR 15 min +HPR 3 </a:t>
                      </a:r>
                      <a:r>
                        <a:rPr kumimoji="1" lang="en-US" altLang="ja-JP" sz="1600" b="1" dirty="0" err="1">
                          <a:latin typeface="+mn-lt"/>
                        </a:rPr>
                        <a:t>hr</a:t>
                      </a:r>
                      <a:r>
                        <a:rPr kumimoji="1" lang="en-US" altLang="ja-JP" sz="1600" b="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 Baking 120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en-US" altLang="ja-JP" sz="1600" b="1" dirty="0">
                          <a:latin typeface="+mn-lt"/>
                        </a:rPr>
                        <a:t> x 48 </a:t>
                      </a:r>
                      <a:r>
                        <a:rPr kumimoji="1" lang="en-US" altLang="ja-JP" sz="1600" b="1" dirty="0" err="1">
                          <a:latin typeface="+mn-lt"/>
                        </a:rPr>
                        <a:t>hr</a:t>
                      </a:r>
                      <a:r>
                        <a:rPr kumimoji="1" lang="en-US" altLang="ja-JP" sz="1600" b="1" dirty="0">
                          <a:latin typeface="+mn-lt"/>
                        </a:rPr>
                        <a:t>, w/o N2</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275446424"/>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6</a:t>
                      </a:r>
                      <a:r>
                        <a:rPr kumimoji="1" lang="en-US" altLang="ja-JP" sz="1600" baseline="30000" dirty="0">
                          <a:latin typeface="+mn-lt"/>
                        </a:rPr>
                        <a:t>th</a:t>
                      </a:r>
                      <a:r>
                        <a:rPr kumimoji="1" lang="en-US" altLang="ja-JP" sz="1600" dirty="0">
                          <a:latin typeface="+mn-lt"/>
                        </a:rPr>
                        <a:t> </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Nitrogen infusion (120 </a:t>
                      </a:r>
                      <a:r>
                        <a:rPr kumimoji="1" lang="en-US" altLang="ja-JP" sz="1600" kern="1200" baseline="30000" dirty="0" err="1">
                          <a:solidFill>
                            <a:schemeClr val="dk1"/>
                          </a:solidFill>
                          <a:latin typeface="游ゴシック" panose="020F0502020204030204"/>
                          <a:ea typeface="+mn-ea"/>
                          <a:cs typeface="+mn-cs"/>
                        </a:rPr>
                        <a:t>o</a:t>
                      </a:r>
                      <a:r>
                        <a:rPr kumimoji="1" lang="en-US" altLang="ja-JP" sz="1600" dirty="0" err="1">
                          <a:latin typeface="+mn-lt"/>
                        </a:rPr>
                        <a:t>C</a:t>
                      </a:r>
                      <a:r>
                        <a:rPr kumimoji="1" lang="en-US" altLang="ja-JP" sz="1600" dirty="0">
                          <a:latin typeface="+mn-lt"/>
                        </a:rPr>
                        <a:t> x 48h )</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dirty="0">
                          <a:latin typeface="+mn-lt"/>
                        </a:rPr>
                        <a:t>+ N-infusion (800 </a:t>
                      </a:r>
                      <a:r>
                        <a:rPr kumimoji="1" lang="en-US" altLang="ja-JP" sz="1600" kern="1200" baseline="30000" dirty="0" err="1">
                          <a:solidFill>
                            <a:schemeClr val="dk1"/>
                          </a:solidFill>
                          <a:latin typeface="游ゴシック" panose="020F0502020204030204"/>
                          <a:ea typeface="+mn-ea"/>
                          <a:cs typeface="+mn-cs"/>
                        </a:rPr>
                        <a:t>o</a:t>
                      </a:r>
                      <a:r>
                        <a:rPr kumimoji="1" lang="en-US" altLang="ja-JP" sz="1600" dirty="0" err="1">
                          <a:latin typeface="+mn-lt"/>
                        </a:rPr>
                        <a:t>C</a:t>
                      </a:r>
                      <a:r>
                        <a:rPr kumimoji="1" lang="en-US" altLang="ja-JP" sz="1600" dirty="0">
                          <a:latin typeface="+mn-lt"/>
                        </a:rPr>
                        <a:t> x 3 </a:t>
                      </a:r>
                      <a:r>
                        <a:rPr kumimoji="1" lang="en-US" altLang="ja-JP" sz="1600" dirty="0" err="1">
                          <a:latin typeface="+mn-lt"/>
                        </a:rPr>
                        <a:t>hr</a:t>
                      </a:r>
                      <a:r>
                        <a:rPr kumimoji="1" lang="en-US" altLang="ja-JP" sz="1600" dirty="0">
                          <a:latin typeface="+mn-lt"/>
                        </a:rPr>
                        <a:t> + 120 </a:t>
                      </a:r>
                      <a:r>
                        <a:rPr kumimoji="1" lang="en-US" altLang="ja-JP" sz="1600" kern="1200" baseline="30000" dirty="0" err="1">
                          <a:solidFill>
                            <a:schemeClr val="dk1"/>
                          </a:solidFill>
                          <a:latin typeface="游ゴシック" panose="020F0502020204030204"/>
                          <a:ea typeface="+mn-ea"/>
                          <a:cs typeface="+mn-cs"/>
                        </a:rPr>
                        <a:t>o</a:t>
                      </a:r>
                      <a:r>
                        <a:rPr kumimoji="1" lang="en-US" altLang="ja-JP" sz="1600" dirty="0" err="1">
                          <a:latin typeface="+mn-lt"/>
                        </a:rPr>
                        <a:t>C</a:t>
                      </a:r>
                      <a:r>
                        <a:rPr kumimoji="1" lang="en-US" altLang="ja-JP" sz="1600" dirty="0">
                          <a:latin typeface="+mn-lt"/>
                        </a:rPr>
                        <a:t> x 48 h, w/N2 3Pa) </a:t>
                      </a:r>
                    </a:p>
                    <a:p>
                      <a:r>
                        <a:rPr kumimoji="1" lang="en-US" altLang="ja-JP" sz="1600" dirty="0">
                          <a:latin typeface="+mn-lt"/>
                        </a:rPr>
                        <a:t>+USR 15 min + HPR 3 </a:t>
                      </a:r>
                      <a:r>
                        <a:rPr kumimoji="1" lang="en-US" altLang="ja-JP" sz="1600" dirty="0" err="1">
                          <a:latin typeface="+mn-lt"/>
                        </a:rPr>
                        <a:t>hr</a:t>
                      </a:r>
                      <a:r>
                        <a:rPr kumimoji="1" lang="en-US" altLang="ja-JP" sz="1600" dirty="0">
                          <a:latin typeface="+mn-lt"/>
                        </a:rPr>
                        <a:t> </a:t>
                      </a:r>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6252842"/>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600" b="1" dirty="0">
                          <a:latin typeface="+mn-lt"/>
                        </a:rPr>
                        <a:t>7</a:t>
                      </a:r>
                      <a:r>
                        <a:rPr kumimoji="1" lang="en-US" altLang="ja-JP" sz="1600" b="1" baseline="30000" dirty="0">
                          <a:latin typeface="+mn-lt"/>
                        </a:rPr>
                        <a:t>th</a:t>
                      </a:r>
                      <a:r>
                        <a:rPr kumimoji="1" lang="en-US" altLang="ja-JP" sz="1600" b="1" dirty="0">
                          <a:latin typeface="+mn-lt"/>
                        </a:rPr>
                        <a:t> </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160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ja-JP" altLang="en-US" sz="1600" b="1" dirty="0">
                          <a:latin typeface="+mn-lt"/>
                        </a:rPr>
                        <a:t> </a:t>
                      </a:r>
                      <a:r>
                        <a:rPr kumimoji="1" lang="en-US" altLang="ja-JP" sz="1600" b="1" dirty="0">
                          <a:latin typeface="+mn-lt"/>
                        </a:rPr>
                        <a:t>Baking without Nitrogen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 EP 20 </a:t>
                      </a:r>
                      <a:r>
                        <a:rPr kumimoji="1" lang="el-GR" altLang="ja-JP" sz="1600" b="1" kern="1200" dirty="0">
                          <a:solidFill>
                            <a:schemeClr val="dk1"/>
                          </a:solidFill>
                          <a:latin typeface="+mn-lt"/>
                          <a:ea typeface="+mn-ea"/>
                          <a:cs typeface="+mn-cs"/>
                        </a:rPr>
                        <a:t>μ</a:t>
                      </a:r>
                      <a:r>
                        <a:rPr kumimoji="1" lang="en-US" altLang="ja-JP" sz="1600" b="1" dirty="0">
                          <a:latin typeface="+mn-lt"/>
                        </a:rPr>
                        <a:t>m  + USR 15 min + HPR 3 </a:t>
                      </a:r>
                      <a:r>
                        <a:rPr kumimoji="1" lang="en-US" altLang="ja-JP" sz="1600" b="1" dirty="0" err="1">
                          <a:latin typeface="+mn-lt"/>
                        </a:rPr>
                        <a:t>hr</a:t>
                      </a:r>
                      <a:r>
                        <a:rPr kumimoji="1" lang="en-US" altLang="ja-JP" sz="1600" b="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lt"/>
                        </a:rPr>
                        <a:t>+ Baking 160 </a:t>
                      </a:r>
                      <a:r>
                        <a:rPr kumimoji="1" lang="en-US" altLang="ja-JP" sz="1600" b="1" kern="1200" baseline="30000" dirty="0" err="1">
                          <a:solidFill>
                            <a:schemeClr val="dk1"/>
                          </a:solidFill>
                          <a:latin typeface="游ゴシック" panose="020F0502020204030204"/>
                          <a:ea typeface="+mn-ea"/>
                          <a:cs typeface="+mn-cs"/>
                        </a:rPr>
                        <a:t>o</a:t>
                      </a:r>
                      <a:r>
                        <a:rPr kumimoji="1" lang="en-US" altLang="ja-JP" sz="1600" b="1" dirty="0" err="1">
                          <a:latin typeface="+mn-lt"/>
                        </a:rPr>
                        <a:t>C</a:t>
                      </a:r>
                      <a:r>
                        <a:rPr kumimoji="1" lang="en-US" altLang="ja-JP" sz="1600" b="1" dirty="0">
                          <a:latin typeface="+mn-lt"/>
                        </a:rPr>
                        <a:t> x 48 </a:t>
                      </a:r>
                      <a:r>
                        <a:rPr kumimoji="1" lang="en-US" altLang="ja-JP" sz="1600" b="1" dirty="0" err="1">
                          <a:latin typeface="+mn-lt"/>
                        </a:rPr>
                        <a:t>hr</a:t>
                      </a:r>
                      <a:r>
                        <a:rPr kumimoji="1" lang="en-US" altLang="ja-JP" sz="1600" b="1" dirty="0">
                          <a:latin typeface="+mn-lt"/>
                        </a:rPr>
                        <a:t>, w/o N2</a:t>
                      </a:r>
                      <a:endParaRPr kumimoji="1" lang="ja-JP" altLang="en-US" sz="16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38430640"/>
                  </a:ext>
                </a:extLst>
              </a:tr>
            </a:tbl>
          </a:graphicData>
        </a:graphic>
      </p:graphicFrame>
      <p:sp>
        <p:nvSpPr>
          <p:cNvPr id="6" name="テキスト ボックス 5">
            <a:extLst>
              <a:ext uri="{FF2B5EF4-FFF2-40B4-BE49-F238E27FC236}">
                <a16:creationId xmlns:a16="http://schemas.microsoft.com/office/drawing/2014/main" id="{2A0F6BDD-6880-4620-BDD5-E3A1A93FA441}"/>
              </a:ext>
            </a:extLst>
          </p:cNvPr>
          <p:cNvSpPr txBox="1"/>
          <p:nvPr/>
        </p:nvSpPr>
        <p:spPr>
          <a:xfrm>
            <a:off x="1208589" y="994452"/>
            <a:ext cx="11946673" cy="461665"/>
          </a:xfrm>
          <a:prstGeom prst="rect">
            <a:avLst/>
          </a:prstGeom>
          <a:noFill/>
        </p:spPr>
        <p:txBody>
          <a:bodyPr wrap="square" rtlCol="0">
            <a:spAutoFit/>
          </a:bodyPr>
          <a:lstStyle/>
          <a:p>
            <a:pPr marL="171450" indent="-171450" algn="just">
              <a:buFont typeface="Arial" panose="020B0604020202020204" pitchFamily="34" charset="0"/>
              <a:buChar char="•"/>
            </a:pPr>
            <a:r>
              <a:rPr lang="en-US" altLang="ja-JP" sz="1200" dirty="0"/>
              <a:t>All tests were carried out by using 1.3 GHz single cell cavity (R-9). </a:t>
            </a:r>
          </a:p>
          <a:p>
            <a:pPr marL="628650" lvl="1" indent="-171450" algn="just">
              <a:buFont typeface="Arial" panose="020B0604020202020204" pitchFamily="34" charset="0"/>
              <a:buChar char="•"/>
            </a:pPr>
            <a:r>
              <a:rPr lang="en-US" altLang="ja-JP" sz="1200" dirty="0" err="1"/>
              <a:t>Nb</a:t>
            </a:r>
            <a:r>
              <a:rPr lang="en-US" altLang="ja-JP" sz="1200" dirty="0"/>
              <a:t> sheet was fine grain produced by Tokyo </a:t>
            </a:r>
            <a:r>
              <a:rPr lang="en-US" altLang="ja-JP" sz="1200" dirty="0" err="1"/>
              <a:t>Denkai</a:t>
            </a:r>
            <a:r>
              <a:rPr lang="en-US" altLang="ja-JP" sz="1200" dirty="0"/>
              <a:t> and cavity was fabricated by </a:t>
            </a:r>
            <a:r>
              <a:rPr lang="en-US" altLang="ja-JP" sz="1200" dirty="0" err="1"/>
              <a:t>MiraPro</a:t>
            </a:r>
            <a:r>
              <a:rPr lang="en-US" altLang="ja-JP" sz="1200" dirty="0"/>
              <a:t>. </a:t>
            </a:r>
          </a:p>
        </p:txBody>
      </p:sp>
    </p:spTree>
    <p:extLst>
      <p:ext uri="{BB962C8B-B14F-4D97-AF65-F5344CB8AC3E}">
        <p14:creationId xmlns:p14="http://schemas.microsoft.com/office/powerpoint/2010/main" val="40627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242589-73DA-42BD-9FEF-F45B631337B2}"/>
              </a:ext>
            </a:extLst>
          </p:cNvPr>
          <p:cNvSpPr txBox="1"/>
          <p:nvPr/>
        </p:nvSpPr>
        <p:spPr>
          <a:xfrm>
            <a:off x="3722310" y="0"/>
            <a:ext cx="3416320" cy="523220"/>
          </a:xfrm>
          <a:prstGeom prst="rect">
            <a:avLst/>
          </a:prstGeom>
          <a:noFill/>
        </p:spPr>
        <p:txBody>
          <a:bodyPr wrap="none" rtlCol="0">
            <a:spAutoFit/>
          </a:bodyPr>
          <a:lstStyle/>
          <a:p>
            <a:r>
              <a:rPr kumimoji="1" lang="en-US" altLang="ja-JP" sz="2800" dirty="0"/>
              <a:t>Vertical test results</a:t>
            </a:r>
            <a:endParaRPr kumimoji="1" lang="ja-JP" altLang="en-US" sz="2800" dirty="0"/>
          </a:p>
        </p:txBody>
      </p:sp>
      <p:cxnSp>
        <p:nvCxnSpPr>
          <p:cNvPr id="3" name="直線コネクタ 2">
            <a:extLst>
              <a:ext uri="{FF2B5EF4-FFF2-40B4-BE49-F238E27FC236}">
                <a16:creationId xmlns:a16="http://schemas.microsoft.com/office/drawing/2014/main" id="{28010B1F-A9FE-4A45-AFAD-122789473463}"/>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graphicFrame>
        <p:nvGraphicFramePr>
          <p:cNvPr id="4" name="オブジェクト 3">
            <a:extLst>
              <a:ext uri="{FF2B5EF4-FFF2-40B4-BE49-F238E27FC236}">
                <a16:creationId xmlns:a16="http://schemas.microsoft.com/office/drawing/2014/main" id="{5227EE67-CF2E-43EB-87EF-9CA217F41842}"/>
              </a:ext>
            </a:extLst>
          </p:cNvPr>
          <p:cNvGraphicFramePr>
            <a:graphicFrameLocks noChangeAspect="1"/>
          </p:cNvGraphicFramePr>
          <p:nvPr>
            <p:extLst>
              <p:ext uri="{D42A27DB-BD31-4B8C-83A1-F6EECF244321}">
                <p14:modId xmlns:p14="http://schemas.microsoft.com/office/powerpoint/2010/main" val="2851020661"/>
              </p:ext>
            </p:extLst>
          </p:nvPr>
        </p:nvGraphicFramePr>
        <p:xfrm>
          <a:off x="91936" y="692637"/>
          <a:ext cx="6437434" cy="6056436"/>
        </p:xfrm>
        <a:graphic>
          <a:graphicData uri="http://schemas.openxmlformats.org/presentationml/2006/ole">
            <mc:AlternateContent xmlns:mc="http://schemas.openxmlformats.org/markup-compatibility/2006">
              <mc:Choice xmlns:v="urn:schemas-microsoft-com:vml" Requires="v">
                <p:oleObj spid="_x0000_s8203" name="KGPlot" r:id="rId3" imgW="6235560" imgH="5867280" progId="KGraph_Plot">
                  <p:embed/>
                </p:oleObj>
              </mc:Choice>
              <mc:Fallback>
                <p:oleObj name="KGPlot" r:id="rId3" imgW="6235560" imgH="5867280" progId="KGraph_Plot">
                  <p:embed/>
                  <p:pic>
                    <p:nvPicPr>
                      <p:cNvPr id="276" name="オブジェクト 275">
                        <a:extLst>
                          <a:ext uri="{FF2B5EF4-FFF2-40B4-BE49-F238E27FC236}">
                            <a16:creationId xmlns:a16="http://schemas.microsoft.com/office/drawing/2014/main" id="{2300092B-FE9B-44ED-8DB4-F7639B43DEF7}"/>
                          </a:ext>
                        </a:extLst>
                      </p:cNvPr>
                      <p:cNvPicPr/>
                      <p:nvPr/>
                    </p:nvPicPr>
                    <p:blipFill>
                      <a:blip r:embed="rId4"/>
                      <a:stretch>
                        <a:fillRect/>
                      </a:stretch>
                    </p:blipFill>
                    <p:spPr>
                      <a:xfrm>
                        <a:off x="91936" y="692637"/>
                        <a:ext cx="6437434" cy="6056436"/>
                      </a:xfrm>
                      <a:prstGeom prst="rect">
                        <a:avLst/>
                      </a:prstGeom>
                      <a:solidFill>
                        <a:schemeClr val="bg1"/>
                      </a:solidFill>
                    </p:spPr>
                  </p:pic>
                </p:oleObj>
              </mc:Fallback>
            </mc:AlternateContent>
          </a:graphicData>
        </a:graphic>
      </p:graphicFrame>
      <p:graphicFrame>
        <p:nvGraphicFramePr>
          <p:cNvPr id="5" name="表 4">
            <a:extLst>
              <a:ext uri="{FF2B5EF4-FFF2-40B4-BE49-F238E27FC236}">
                <a16:creationId xmlns:a16="http://schemas.microsoft.com/office/drawing/2014/main" id="{76C33006-92BC-4FF2-97B0-2B34EB9B7FC6}"/>
              </a:ext>
            </a:extLst>
          </p:cNvPr>
          <p:cNvGraphicFramePr>
            <a:graphicFrameLocks noGrp="1"/>
          </p:cNvGraphicFramePr>
          <p:nvPr>
            <p:extLst>
              <p:ext uri="{D42A27DB-BD31-4B8C-83A1-F6EECF244321}">
                <p14:modId xmlns:p14="http://schemas.microsoft.com/office/powerpoint/2010/main" val="788423092"/>
              </p:ext>
            </p:extLst>
          </p:nvPr>
        </p:nvGraphicFramePr>
        <p:xfrm>
          <a:off x="6155829" y="2613040"/>
          <a:ext cx="5944235" cy="3114040"/>
        </p:xfrm>
        <a:graphic>
          <a:graphicData uri="http://schemas.openxmlformats.org/drawingml/2006/table">
            <a:tbl>
              <a:tblPr firstRow="1" bandRow="1"/>
              <a:tblGrid>
                <a:gridCol w="519430">
                  <a:extLst>
                    <a:ext uri="{9D8B030D-6E8A-4147-A177-3AD203B41FA5}">
                      <a16:colId xmlns:a16="http://schemas.microsoft.com/office/drawing/2014/main" val="648502585"/>
                    </a:ext>
                  </a:extLst>
                </a:gridCol>
                <a:gridCol w="5424805">
                  <a:extLst>
                    <a:ext uri="{9D8B030D-6E8A-4147-A177-3AD203B41FA5}">
                      <a16:colId xmlns:a16="http://schemas.microsoft.com/office/drawing/2014/main" val="3614803185"/>
                    </a:ext>
                  </a:extLst>
                </a:gridCol>
              </a:tblGrid>
              <a:tr h="370840">
                <a:tc>
                  <a:txBody>
                    <a:bodyPr/>
                    <a:lstStyle>
                      <a:lvl1pPr marL="0" algn="l" defTabSz="4176431" rtl="0" eaLnBrk="1" latinLnBrk="0" hangingPunct="1">
                        <a:defRPr kumimoji="1" sz="8200" b="1" kern="1200">
                          <a:solidFill>
                            <a:schemeClr val="lt1"/>
                          </a:solidFill>
                          <a:latin typeface="游ゴシック" panose="020F0502020204030204"/>
                        </a:defRPr>
                      </a:lvl1pPr>
                      <a:lvl2pPr marL="2088215" algn="l" defTabSz="4176431" rtl="0" eaLnBrk="1" latinLnBrk="0" hangingPunct="1">
                        <a:defRPr kumimoji="1" sz="8200" b="1" kern="1200">
                          <a:solidFill>
                            <a:schemeClr val="lt1"/>
                          </a:solidFill>
                          <a:latin typeface="游ゴシック" panose="020F0502020204030204"/>
                        </a:defRPr>
                      </a:lvl2pPr>
                      <a:lvl3pPr marL="4176431" algn="l" defTabSz="4176431" rtl="0" eaLnBrk="1" latinLnBrk="0" hangingPunct="1">
                        <a:defRPr kumimoji="1" sz="8200" b="1" kern="1200">
                          <a:solidFill>
                            <a:schemeClr val="lt1"/>
                          </a:solidFill>
                          <a:latin typeface="游ゴシック" panose="020F0502020204030204"/>
                        </a:defRPr>
                      </a:lvl3pPr>
                      <a:lvl4pPr marL="6264646" algn="l" defTabSz="4176431" rtl="0" eaLnBrk="1" latinLnBrk="0" hangingPunct="1">
                        <a:defRPr kumimoji="1" sz="8200" b="1" kern="1200">
                          <a:solidFill>
                            <a:schemeClr val="lt1"/>
                          </a:solidFill>
                          <a:latin typeface="游ゴシック" panose="020F0502020204030204"/>
                        </a:defRPr>
                      </a:lvl4pPr>
                      <a:lvl5pPr marL="8352861" algn="l" defTabSz="4176431" rtl="0" eaLnBrk="1" latinLnBrk="0" hangingPunct="1">
                        <a:defRPr kumimoji="1" sz="8200" b="1" kern="1200">
                          <a:solidFill>
                            <a:schemeClr val="lt1"/>
                          </a:solidFill>
                          <a:latin typeface="游ゴシック" panose="020F0502020204030204"/>
                        </a:defRPr>
                      </a:lvl5pPr>
                      <a:lvl6pPr marL="10441076" algn="l" defTabSz="4176431" rtl="0" eaLnBrk="1" latinLnBrk="0" hangingPunct="1">
                        <a:defRPr kumimoji="1" sz="8200" b="1" kern="1200">
                          <a:solidFill>
                            <a:schemeClr val="lt1"/>
                          </a:solidFill>
                          <a:latin typeface="游ゴシック" panose="020F0502020204030204"/>
                        </a:defRPr>
                      </a:lvl6pPr>
                      <a:lvl7pPr marL="12529292" algn="l" defTabSz="4176431" rtl="0" eaLnBrk="1" latinLnBrk="0" hangingPunct="1">
                        <a:defRPr kumimoji="1" sz="8200" b="1" kern="1200">
                          <a:solidFill>
                            <a:schemeClr val="lt1"/>
                          </a:solidFill>
                          <a:latin typeface="游ゴシック" panose="020F0502020204030204"/>
                        </a:defRPr>
                      </a:lvl7pPr>
                      <a:lvl8pPr marL="14617507" algn="l" defTabSz="4176431" rtl="0" eaLnBrk="1" latinLnBrk="0" hangingPunct="1">
                        <a:defRPr kumimoji="1" sz="8200" b="1" kern="1200">
                          <a:solidFill>
                            <a:schemeClr val="lt1"/>
                          </a:solidFill>
                          <a:latin typeface="游ゴシック" panose="020F0502020204030204"/>
                        </a:defRPr>
                      </a:lvl8pPr>
                      <a:lvl9pPr marL="16705722" algn="l" defTabSz="4176431" rtl="0" eaLnBrk="1" latinLnBrk="0" hangingPunct="1">
                        <a:defRPr kumimoji="1" sz="8200" b="1" kern="1200">
                          <a:solidFill>
                            <a:schemeClr val="lt1"/>
                          </a:solidFill>
                          <a:latin typeface="游ゴシック" panose="020F0502020204030204"/>
                        </a:defRPr>
                      </a:lvl9pPr>
                    </a:lstStyle>
                    <a:p>
                      <a:r>
                        <a:rPr kumimoji="1" lang="en-US" altLang="ja-JP" sz="1400" dirty="0">
                          <a:latin typeface="+mn-lt"/>
                        </a:rPr>
                        <a:t>#</a:t>
                      </a:r>
                      <a:endParaRPr kumimoji="1" lang="ja-JP" altLang="en-US" sz="14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176431" rtl="0" eaLnBrk="1" latinLnBrk="0" hangingPunct="1">
                        <a:defRPr kumimoji="1" sz="8200" b="1" kern="1200">
                          <a:solidFill>
                            <a:schemeClr val="lt1"/>
                          </a:solidFill>
                          <a:latin typeface="游ゴシック" panose="020F0502020204030204"/>
                        </a:defRPr>
                      </a:lvl1pPr>
                      <a:lvl2pPr marL="2088215" algn="l" defTabSz="4176431" rtl="0" eaLnBrk="1" latinLnBrk="0" hangingPunct="1">
                        <a:defRPr kumimoji="1" sz="8200" b="1" kern="1200">
                          <a:solidFill>
                            <a:schemeClr val="lt1"/>
                          </a:solidFill>
                          <a:latin typeface="游ゴシック" panose="020F0502020204030204"/>
                        </a:defRPr>
                      </a:lvl2pPr>
                      <a:lvl3pPr marL="4176431" algn="l" defTabSz="4176431" rtl="0" eaLnBrk="1" latinLnBrk="0" hangingPunct="1">
                        <a:defRPr kumimoji="1" sz="8200" b="1" kern="1200">
                          <a:solidFill>
                            <a:schemeClr val="lt1"/>
                          </a:solidFill>
                          <a:latin typeface="游ゴシック" panose="020F0502020204030204"/>
                        </a:defRPr>
                      </a:lvl3pPr>
                      <a:lvl4pPr marL="6264646" algn="l" defTabSz="4176431" rtl="0" eaLnBrk="1" latinLnBrk="0" hangingPunct="1">
                        <a:defRPr kumimoji="1" sz="8200" b="1" kern="1200">
                          <a:solidFill>
                            <a:schemeClr val="lt1"/>
                          </a:solidFill>
                          <a:latin typeface="游ゴシック" panose="020F0502020204030204"/>
                        </a:defRPr>
                      </a:lvl4pPr>
                      <a:lvl5pPr marL="8352861" algn="l" defTabSz="4176431" rtl="0" eaLnBrk="1" latinLnBrk="0" hangingPunct="1">
                        <a:defRPr kumimoji="1" sz="8200" b="1" kern="1200">
                          <a:solidFill>
                            <a:schemeClr val="lt1"/>
                          </a:solidFill>
                          <a:latin typeface="游ゴシック" panose="020F0502020204030204"/>
                        </a:defRPr>
                      </a:lvl5pPr>
                      <a:lvl6pPr marL="10441076" algn="l" defTabSz="4176431" rtl="0" eaLnBrk="1" latinLnBrk="0" hangingPunct="1">
                        <a:defRPr kumimoji="1" sz="8200" b="1" kern="1200">
                          <a:solidFill>
                            <a:schemeClr val="lt1"/>
                          </a:solidFill>
                          <a:latin typeface="游ゴシック" panose="020F0502020204030204"/>
                        </a:defRPr>
                      </a:lvl6pPr>
                      <a:lvl7pPr marL="12529292" algn="l" defTabSz="4176431" rtl="0" eaLnBrk="1" latinLnBrk="0" hangingPunct="1">
                        <a:defRPr kumimoji="1" sz="8200" b="1" kern="1200">
                          <a:solidFill>
                            <a:schemeClr val="lt1"/>
                          </a:solidFill>
                          <a:latin typeface="游ゴシック" panose="020F0502020204030204"/>
                        </a:defRPr>
                      </a:lvl7pPr>
                      <a:lvl8pPr marL="14617507" algn="l" defTabSz="4176431" rtl="0" eaLnBrk="1" latinLnBrk="0" hangingPunct="1">
                        <a:defRPr kumimoji="1" sz="8200" b="1" kern="1200">
                          <a:solidFill>
                            <a:schemeClr val="lt1"/>
                          </a:solidFill>
                          <a:latin typeface="游ゴシック" panose="020F0502020204030204"/>
                        </a:defRPr>
                      </a:lvl8pPr>
                      <a:lvl9pPr marL="16705722" algn="l" defTabSz="4176431" rtl="0" eaLnBrk="1" latinLnBrk="0" hangingPunct="1">
                        <a:defRPr kumimoji="1" sz="8200" b="1" kern="1200">
                          <a:solidFill>
                            <a:schemeClr val="lt1"/>
                          </a:solidFill>
                          <a:latin typeface="游ゴシック" panose="020F0502020204030204"/>
                        </a:defRPr>
                      </a:lvl9pPr>
                    </a:lstStyle>
                    <a:p>
                      <a:r>
                        <a:rPr kumimoji="1" lang="en-US" altLang="ja-JP" sz="1400" dirty="0">
                          <a:latin typeface="+mn-lt"/>
                        </a:rPr>
                        <a:t>Surface treatment </a:t>
                      </a:r>
                      <a:endParaRPr kumimoji="1" lang="ja-JP" altLang="en-US" sz="14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10739806"/>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1</a:t>
                      </a:r>
                      <a:r>
                        <a:rPr kumimoji="1" lang="en-US" altLang="ja-JP" sz="1400" baseline="30000" dirty="0">
                          <a:latin typeface="+mn-lt"/>
                        </a:rPr>
                        <a:t>st</a:t>
                      </a:r>
                      <a:endParaRPr kumimoji="1" lang="ja-JP" altLang="en-US" sz="14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800 </a:t>
                      </a:r>
                      <a:r>
                        <a:rPr kumimoji="1" lang="en-US" altLang="ja-JP" sz="1400" baseline="30000" dirty="0" err="1">
                          <a:latin typeface="+mn-lt"/>
                        </a:rPr>
                        <a:t>o</a:t>
                      </a:r>
                      <a:r>
                        <a:rPr kumimoji="1" lang="en-US" altLang="ja-JP" sz="1400" dirty="0" err="1">
                          <a:latin typeface="+mn-lt"/>
                        </a:rPr>
                        <a:t>C</a:t>
                      </a:r>
                      <a:r>
                        <a:rPr kumimoji="1" lang="en-US" altLang="ja-JP" sz="1400" dirty="0">
                          <a:latin typeface="+mn-lt"/>
                        </a:rPr>
                        <a:t> Annealing at KEK small furnace using oil diffusion pump</a:t>
                      </a:r>
                    </a:p>
                    <a:p>
                      <a:r>
                        <a:rPr kumimoji="1" lang="en-US" altLang="ja-JP" sz="1400" dirty="0">
                          <a:latin typeface="+mn-lt"/>
                        </a:rPr>
                        <a:t>Final</a:t>
                      </a:r>
                      <a:r>
                        <a:rPr kumimoji="1" lang="ja-JP" altLang="en-US" sz="1400" dirty="0">
                          <a:latin typeface="+mn-lt"/>
                        </a:rPr>
                        <a:t> </a:t>
                      </a:r>
                      <a:r>
                        <a:rPr kumimoji="1" lang="en-US" altLang="ja-JP" sz="1400" dirty="0">
                          <a:latin typeface="+mn-lt"/>
                        </a:rPr>
                        <a:t>EP</a:t>
                      </a:r>
                      <a:r>
                        <a:rPr kumimoji="1" lang="ja-JP" altLang="en-US" sz="1400" dirty="0">
                          <a:latin typeface="+mn-lt"/>
                        </a:rPr>
                        <a:t> </a:t>
                      </a:r>
                      <a:r>
                        <a:rPr kumimoji="1" lang="en-US" altLang="ja-JP" sz="1400" dirty="0">
                          <a:latin typeface="+mn-lt"/>
                        </a:rPr>
                        <a:t>(EP2) was omitted to check the furnace cleanness</a:t>
                      </a:r>
                      <a:endParaRPr kumimoji="1" lang="ja-JP" altLang="en-US" sz="14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425623"/>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2</a:t>
                      </a:r>
                      <a:r>
                        <a:rPr kumimoji="1" lang="en-US" altLang="ja-JP" sz="1400" baseline="30000" dirty="0">
                          <a:latin typeface="+mn-lt"/>
                        </a:rPr>
                        <a:t>nd</a:t>
                      </a:r>
                      <a:r>
                        <a:rPr kumimoji="1" lang="ja-JP" altLang="en-US" sz="1400" dirty="0">
                          <a:latin typeface="+mn-lt"/>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Standard recipe without baking </a:t>
                      </a:r>
                      <a:endParaRPr kumimoji="1" lang="ja-JP" altLang="en-US" sz="14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03514621"/>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3</a:t>
                      </a:r>
                      <a:r>
                        <a:rPr kumimoji="1" lang="en-US" altLang="ja-JP" sz="1400" b="1" baseline="30000" dirty="0">
                          <a:latin typeface="+mn-lt"/>
                        </a:rPr>
                        <a:t>rd</a:t>
                      </a:r>
                      <a:r>
                        <a:rPr kumimoji="1" lang="en-US" altLang="ja-JP" sz="1400" b="1" dirty="0">
                          <a:latin typeface="+mn-lt"/>
                        </a:rPr>
                        <a:t> </a:t>
                      </a:r>
                      <a:endParaRPr kumimoji="1" lang="ja-JP" altLang="en-US" sz="14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120 </a:t>
                      </a:r>
                      <a:r>
                        <a:rPr kumimoji="1" lang="en-US" altLang="ja-JP" sz="1400" b="1" kern="1200" baseline="30000" dirty="0" err="1">
                          <a:solidFill>
                            <a:schemeClr val="dk1"/>
                          </a:solidFill>
                          <a:latin typeface="游ゴシック" panose="020F0502020204030204"/>
                          <a:ea typeface="+mn-ea"/>
                          <a:cs typeface="+mn-cs"/>
                        </a:rPr>
                        <a:t>o</a:t>
                      </a:r>
                      <a:r>
                        <a:rPr kumimoji="1" lang="en-US" altLang="ja-JP" sz="1400" b="1" dirty="0" err="1">
                          <a:latin typeface="+mn-lt"/>
                        </a:rPr>
                        <a:t>C</a:t>
                      </a:r>
                      <a:r>
                        <a:rPr kumimoji="1" lang="ja-JP" altLang="en-US" sz="1400" b="1" dirty="0">
                          <a:latin typeface="+mn-lt"/>
                        </a:rPr>
                        <a:t> </a:t>
                      </a:r>
                      <a:r>
                        <a:rPr kumimoji="1" lang="en-US" altLang="ja-JP" sz="1400" b="1" dirty="0">
                          <a:latin typeface="+mn-lt"/>
                        </a:rPr>
                        <a:t>Baking with Nitrogen</a:t>
                      </a:r>
                      <a:endParaRPr kumimoji="1" lang="ja-JP" altLang="en-US" sz="14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06428567"/>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4</a:t>
                      </a:r>
                      <a:r>
                        <a:rPr kumimoji="1" lang="en-US" altLang="ja-JP" sz="1400" b="1" baseline="30000" dirty="0">
                          <a:latin typeface="+mn-lt"/>
                        </a:rPr>
                        <a:t>th</a:t>
                      </a:r>
                      <a:r>
                        <a:rPr kumimoji="1" lang="en-US" altLang="ja-JP" sz="1400" b="1" dirty="0">
                          <a:latin typeface="+mn-lt"/>
                        </a:rPr>
                        <a:t> </a:t>
                      </a:r>
                      <a:endParaRPr kumimoji="1" lang="ja-JP" altLang="en-US" sz="14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160 </a:t>
                      </a:r>
                      <a:r>
                        <a:rPr kumimoji="1" lang="en-US" altLang="ja-JP" sz="1400" b="1" kern="1200" baseline="30000" dirty="0" err="1">
                          <a:solidFill>
                            <a:schemeClr val="dk1"/>
                          </a:solidFill>
                          <a:latin typeface="游ゴシック" panose="020F0502020204030204"/>
                          <a:ea typeface="+mn-ea"/>
                          <a:cs typeface="+mn-cs"/>
                        </a:rPr>
                        <a:t>o</a:t>
                      </a:r>
                      <a:r>
                        <a:rPr kumimoji="1" lang="en-US" altLang="ja-JP" sz="1400" b="1" dirty="0" err="1">
                          <a:latin typeface="+mn-lt"/>
                        </a:rPr>
                        <a:t>C</a:t>
                      </a:r>
                      <a:r>
                        <a:rPr kumimoji="1" lang="ja-JP" altLang="en-US" sz="1400" b="1" dirty="0">
                          <a:latin typeface="+mn-lt"/>
                        </a:rPr>
                        <a:t> </a:t>
                      </a:r>
                      <a:r>
                        <a:rPr kumimoji="1" lang="en-US" altLang="ja-JP" sz="1400" b="1" dirty="0">
                          <a:latin typeface="+mn-lt"/>
                        </a:rPr>
                        <a:t>Baking with Nitrogen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64831964"/>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5</a:t>
                      </a:r>
                      <a:r>
                        <a:rPr kumimoji="1" lang="en-US" altLang="ja-JP" sz="1400" b="1" baseline="30000" dirty="0">
                          <a:latin typeface="+mn-lt"/>
                        </a:rPr>
                        <a:t>th</a:t>
                      </a:r>
                      <a:r>
                        <a:rPr kumimoji="1" lang="en-US" altLang="ja-JP" sz="1400" b="1" dirty="0">
                          <a:latin typeface="+mn-lt"/>
                        </a:rPr>
                        <a:t> </a:t>
                      </a:r>
                      <a:endParaRPr kumimoji="1" lang="ja-JP" altLang="en-US" sz="14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n-lt"/>
                        </a:rPr>
                        <a:t>Standard recipe (120 </a:t>
                      </a:r>
                      <a:r>
                        <a:rPr kumimoji="1" lang="en-US" altLang="ja-JP" sz="1400" b="1" kern="1200" baseline="30000" dirty="0" err="1">
                          <a:solidFill>
                            <a:schemeClr val="dk1"/>
                          </a:solidFill>
                          <a:latin typeface="游ゴシック" panose="020F0502020204030204"/>
                          <a:ea typeface="+mn-ea"/>
                          <a:cs typeface="+mn-cs"/>
                        </a:rPr>
                        <a:t>o</a:t>
                      </a:r>
                      <a:r>
                        <a:rPr kumimoji="1" lang="en-US" altLang="ja-JP" sz="1400" b="1" dirty="0" err="1">
                          <a:latin typeface="+mn-lt"/>
                        </a:rPr>
                        <a:t>C</a:t>
                      </a:r>
                      <a:r>
                        <a:rPr kumimoji="1" lang="en-US" altLang="ja-JP" sz="1400" b="1" dirty="0">
                          <a:latin typeface="+mn-lt"/>
                        </a:rPr>
                        <a:t> baking without Nitrogen)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275446424"/>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6</a:t>
                      </a:r>
                      <a:r>
                        <a:rPr kumimoji="1" lang="en-US" altLang="ja-JP" sz="1400" baseline="30000" dirty="0">
                          <a:latin typeface="+mn-lt"/>
                        </a:rPr>
                        <a:t>th</a:t>
                      </a:r>
                      <a:r>
                        <a:rPr kumimoji="1" lang="en-US" altLang="ja-JP" sz="1400" dirty="0">
                          <a:latin typeface="+mn-lt"/>
                        </a:rPr>
                        <a:t> </a:t>
                      </a:r>
                      <a:endParaRPr kumimoji="1" lang="ja-JP" altLang="en-US" sz="14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dirty="0">
                          <a:latin typeface="+mn-lt"/>
                        </a:rPr>
                        <a:t>Nitrogen infusion (120 </a:t>
                      </a:r>
                      <a:r>
                        <a:rPr kumimoji="1" lang="en-US" altLang="ja-JP" sz="1400" kern="1200" baseline="30000" dirty="0" err="1">
                          <a:solidFill>
                            <a:schemeClr val="dk1"/>
                          </a:solidFill>
                          <a:latin typeface="游ゴシック" panose="020F0502020204030204"/>
                          <a:ea typeface="+mn-ea"/>
                          <a:cs typeface="+mn-cs"/>
                        </a:rPr>
                        <a:t>o</a:t>
                      </a:r>
                      <a:r>
                        <a:rPr kumimoji="1" lang="en-US" altLang="ja-JP" sz="1400" dirty="0" err="1">
                          <a:latin typeface="+mn-lt"/>
                        </a:rPr>
                        <a:t>C</a:t>
                      </a:r>
                      <a:r>
                        <a:rPr kumimoji="1" lang="en-US" altLang="ja-JP" sz="1400" dirty="0">
                          <a:latin typeface="+mn-lt"/>
                        </a:rPr>
                        <a:t> x 48h )</a:t>
                      </a:r>
                      <a:endParaRPr kumimoji="1" lang="ja-JP" altLang="en-US" sz="14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6252842"/>
                  </a:ext>
                </a:extLst>
              </a:tr>
              <a:tr h="370840">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r>
                        <a:rPr kumimoji="1" lang="en-US" altLang="ja-JP" sz="1400" b="1" dirty="0">
                          <a:latin typeface="+mn-lt"/>
                        </a:rPr>
                        <a:t>7</a:t>
                      </a:r>
                      <a:r>
                        <a:rPr kumimoji="1" lang="en-US" altLang="ja-JP" sz="1400" b="1" baseline="30000" dirty="0">
                          <a:latin typeface="+mn-lt"/>
                        </a:rPr>
                        <a:t>th</a:t>
                      </a:r>
                      <a:r>
                        <a:rPr kumimoji="1" lang="en-US" altLang="ja-JP" sz="1400" b="1" dirty="0">
                          <a:latin typeface="+mn-lt"/>
                        </a:rPr>
                        <a:t> </a:t>
                      </a:r>
                      <a:endParaRPr kumimoji="1" lang="ja-JP" altLang="en-US" sz="14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176431" rtl="0" eaLnBrk="1" latinLnBrk="0" hangingPunct="1">
                        <a:defRPr kumimoji="1" sz="8200" kern="1200">
                          <a:solidFill>
                            <a:schemeClr val="dk1"/>
                          </a:solidFill>
                          <a:latin typeface="游ゴシック" panose="020F0502020204030204"/>
                        </a:defRPr>
                      </a:lvl1pPr>
                      <a:lvl2pPr marL="2088215" algn="l" defTabSz="4176431" rtl="0" eaLnBrk="1" latinLnBrk="0" hangingPunct="1">
                        <a:defRPr kumimoji="1" sz="8200" kern="1200">
                          <a:solidFill>
                            <a:schemeClr val="dk1"/>
                          </a:solidFill>
                          <a:latin typeface="游ゴシック" panose="020F0502020204030204"/>
                        </a:defRPr>
                      </a:lvl2pPr>
                      <a:lvl3pPr marL="4176431" algn="l" defTabSz="4176431" rtl="0" eaLnBrk="1" latinLnBrk="0" hangingPunct="1">
                        <a:defRPr kumimoji="1" sz="8200" kern="1200">
                          <a:solidFill>
                            <a:schemeClr val="dk1"/>
                          </a:solidFill>
                          <a:latin typeface="游ゴシック" panose="020F0502020204030204"/>
                        </a:defRPr>
                      </a:lvl3pPr>
                      <a:lvl4pPr marL="6264646" algn="l" defTabSz="4176431" rtl="0" eaLnBrk="1" latinLnBrk="0" hangingPunct="1">
                        <a:defRPr kumimoji="1" sz="8200" kern="1200">
                          <a:solidFill>
                            <a:schemeClr val="dk1"/>
                          </a:solidFill>
                          <a:latin typeface="游ゴシック" panose="020F0502020204030204"/>
                        </a:defRPr>
                      </a:lvl4pPr>
                      <a:lvl5pPr marL="8352861" algn="l" defTabSz="4176431" rtl="0" eaLnBrk="1" latinLnBrk="0" hangingPunct="1">
                        <a:defRPr kumimoji="1" sz="8200" kern="1200">
                          <a:solidFill>
                            <a:schemeClr val="dk1"/>
                          </a:solidFill>
                          <a:latin typeface="游ゴシック" panose="020F0502020204030204"/>
                        </a:defRPr>
                      </a:lvl5pPr>
                      <a:lvl6pPr marL="10441076" algn="l" defTabSz="4176431" rtl="0" eaLnBrk="1" latinLnBrk="0" hangingPunct="1">
                        <a:defRPr kumimoji="1" sz="8200" kern="1200">
                          <a:solidFill>
                            <a:schemeClr val="dk1"/>
                          </a:solidFill>
                          <a:latin typeface="游ゴシック" panose="020F0502020204030204"/>
                        </a:defRPr>
                      </a:lvl6pPr>
                      <a:lvl7pPr marL="12529292" algn="l" defTabSz="4176431" rtl="0" eaLnBrk="1" latinLnBrk="0" hangingPunct="1">
                        <a:defRPr kumimoji="1" sz="8200" kern="1200">
                          <a:solidFill>
                            <a:schemeClr val="dk1"/>
                          </a:solidFill>
                          <a:latin typeface="游ゴシック" panose="020F0502020204030204"/>
                        </a:defRPr>
                      </a:lvl7pPr>
                      <a:lvl8pPr marL="14617507" algn="l" defTabSz="4176431" rtl="0" eaLnBrk="1" latinLnBrk="0" hangingPunct="1">
                        <a:defRPr kumimoji="1" sz="8200" kern="1200">
                          <a:solidFill>
                            <a:schemeClr val="dk1"/>
                          </a:solidFill>
                          <a:latin typeface="游ゴシック" panose="020F0502020204030204"/>
                        </a:defRPr>
                      </a:lvl8pPr>
                      <a:lvl9pPr marL="16705722" algn="l" defTabSz="4176431" rtl="0" eaLnBrk="1" latinLnBrk="0" hangingPunct="1">
                        <a:defRPr kumimoji="1" sz="82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n-lt"/>
                        </a:rPr>
                        <a:t>160 </a:t>
                      </a:r>
                      <a:r>
                        <a:rPr kumimoji="1" lang="en-US" altLang="ja-JP" sz="1400" b="1" kern="1200" baseline="30000" dirty="0" err="1">
                          <a:solidFill>
                            <a:schemeClr val="dk1"/>
                          </a:solidFill>
                          <a:latin typeface="游ゴシック" panose="020F0502020204030204"/>
                          <a:ea typeface="+mn-ea"/>
                          <a:cs typeface="+mn-cs"/>
                        </a:rPr>
                        <a:t>o</a:t>
                      </a:r>
                      <a:r>
                        <a:rPr kumimoji="1" lang="en-US" altLang="ja-JP" sz="1400" b="1" dirty="0" err="1">
                          <a:latin typeface="+mn-lt"/>
                        </a:rPr>
                        <a:t>C</a:t>
                      </a:r>
                      <a:r>
                        <a:rPr kumimoji="1" lang="ja-JP" altLang="en-US" sz="1400" b="1" dirty="0">
                          <a:latin typeface="+mn-lt"/>
                        </a:rPr>
                        <a:t> </a:t>
                      </a:r>
                      <a:r>
                        <a:rPr kumimoji="1" lang="en-US" altLang="ja-JP" sz="1400" b="1" dirty="0">
                          <a:latin typeface="+mn-lt"/>
                        </a:rPr>
                        <a:t>Baking without Nitrogen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38430640"/>
                  </a:ext>
                </a:extLst>
              </a:tr>
            </a:tbl>
          </a:graphicData>
        </a:graphic>
      </p:graphicFrame>
      <p:sp>
        <p:nvSpPr>
          <p:cNvPr id="8" name="正方形/長方形 7">
            <a:extLst>
              <a:ext uri="{FF2B5EF4-FFF2-40B4-BE49-F238E27FC236}">
                <a16:creationId xmlns:a16="http://schemas.microsoft.com/office/drawing/2014/main" id="{3D21291B-AA37-4DAB-A0D6-0A1BF7B04CB5}"/>
              </a:ext>
            </a:extLst>
          </p:cNvPr>
          <p:cNvSpPr/>
          <p:nvPr/>
        </p:nvSpPr>
        <p:spPr>
          <a:xfrm>
            <a:off x="6266717" y="837456"/>
            <a:ext cx="6096000" cy="1200329"/>
          </a:xfrm>
          <a:prstGeom prst="rect">
            <a:avLst/>
          </a:prstGeom>
        </p:spPr>
        <p:txBody>
          <a:bodyPr>
            <a:spAutoFit/>
          </a:bodyPr>
          <a:lstStyle/>
          <a:p>
            <a:pPr marL="285750" indent="-285750">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vertical test results of the in-situ nitrogen infusion and the standard recipe. </a:t>
            </a:r>
          </a:p>
          <a:p>
            <a:pPr marL="285750" indent="-285750">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2K data of 5th and 7th vertical test was measured after quench. The residual resistance is higher than 3rd and 4th.</a:t>
            </a:r>
            <a:endParaRPr lang="ja-JP" altLang="en-US" dirty="0"/>
          </a:p>
        </p:txBody>
      </p:sp>
    </p:spTree>
    <p:extLst>
      <p:ext uri="{BB962C8B-B14F-4D97-AF65-F5344CB8AC3E}">
        <p14:creationId xmlns:p14="http://schemas.microsoft.com/office/powerpoint/2010/main" val="8538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D243B66-5CF6-4F8F-9911-3E9DFD302717}"/>
              </a:ext>
            </a:extLst>
          </p:cNvPr>
          <p:cNvSpPr txBox="1"/>
          <p:nvPr/>
        </p:nvSpPr>
        <p:spPr>
          <a:xfrm>
            <a:off x="3396087" y="0"/>
            <a:ext cx="4867038" cy="523220"/>
          </a:xfrm>
          <a:prstGeom prst="rect">
            <a:avLst/>
          </a:prstGeom>
          <a:noFill/>
        </p:spPr>
        <p:txBody>
          <a:bodyPr wrap="none" rtlCol="0">
            <a:spAutoFit/>
          </a:bodyPr>
          <a:lstStyle/>
          <a:p>
            <a:r>
              <a:rPr kumimoji="1" lang="en-US" altLang="ja-JP" sz="2800" dirty="0"/>
              <a:t>System of In-situ N-infusion</a:t>
            </a:r>
            <a:endParaRPr kumimoji="1" lang="ja-JP" altLang="en-US" sz="2800" dirty="0"/>
          </a:p>
        </p:txBody>
      </p:sp>
      <p:cxnSp>
        <p:nvCxnSpPr>
          <p:cNvPr id="3" name="直線コネクタ 2">
            <a:extLst>
              <a:ext uri="{FF2B5EF4-FFF2-40B4-BE49-F238E27FC236}">
                <a16:creationId xmlns:a16="http://schemas.microsoft.com/office/drawing/2014/main" id="{3769CDFF-9A8A-407F-BDB5-C5D92CCB22EC}"/>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graphicFrame>
        <p:nvGraphicFramePr>
          <p:cNvPr id="4" name="オブジェクト 3">
            <a:extLst>
              <a:ext uri="{FF2B5EF4-FFF2-40B4-BE49-F238E27FC236}">
                <a16:creationId xmlns:a16="http://schemas.microsoft.com/office/drawing/2014/main" id="{714BED5D-9D4A-4EC5-834D-E19321AC6209}"/>
              </a:ext>
            </a:extLst>
          </p:cNvPr>
          <p:cNvGraphicFramePr>
            <a:graphicFrameLocks/>
          </p:cNvGraphicFramePr>
          <p:nvPr>
            <p:extLst>
              <p:ext uri="{D42A27DB-BD31-4B8C-83A1-F6EECF244321}">
                <p14:modId xmlns:p14="http://schemas.microsoft.com/office/powerpoint/2010/main" val="3325800013"/>
              </p:ext>
            </p:extLst>
          </p:nvPr>
        </p:nvGraphicFramePr>
        <p:xfrm>
          <a:off x="4024337" y="3864037"/>
          <a:ext cx="2880000" cy="2880000"/>
        </p:xfrm>
        <a:graphic>
          <a:graphicData uri="http://schemas.openxmlformats.org/presentationml/2006/ole">
            <mc:AlternateContent xmlns:mc="http://schemas.openxmlformats.org/markup-compatibility/2006">
              <mc:Choice xmlns:v="urn:schemas-microsoft-com:vml" Requires="v">
                <p:oleObj spid="_x0000_s9250" name="KGPlot" r:id="rId3" imgW="6184800" imgH="5816520" progId="KGraph_Plot">
                  <p:embed/>
                </p:oleObj>
              </mc:Choice>
              <mc:Fallback>
                <p:oleObj name="KGPlot" r:id="rId3" imgW="6184800" imgH="5816520" progId="KGraph_Plot">
                  <p:embed/>
                  <p:pic>
                    <p:nvPicPr>
                      <p:cNvPr id="264" name="オブジェクト 263">
                        <a:extLst>
                          <a:ext uri="{FF2B5EF4-FFF2-40B4-BE49-F238E27FC236}">
                            <a16:creationId xmlns:a16="http://schemas.microsoft.com/office/drawing/2014/main" id="{F841C847-39DF-4DCE-9453-9BBB4AB2730E}"/>
                          </a:ext>
                        </a:extLst>
                      </p:cNvPr>
                      <p:cNvPicPr/>
                      <p:nvPr/>
                    </p:nvPicPr>
                    <p:blipFill>
                      <a:blip r:embed="rId4"/>
                      <a:stretch>
                        <a:fillRect/>
                      </a:stretch>
                    </p:blipFill>
                    <p:spPr>
                      <a:xfrm>
                        <a:off x="4024337" y="3864037"/>
                        <a:ext cx="2880000" cy="2880000"/>
                      </a:xfrm>
                      <a:prstGeom prst="rect">
                        <a:avLst/>
                      </a:prstGeom>
                      <a:solidFill>
                        <a:schemeClr val="bg1"/>
                      </a:solidFill>
                    </p:spPr>
                  </p:pic>
                </p:oleObj>
              </mc:Fallback>
            </mc:AlternateContent>
          </a:graphicData>
        </a:graphic>
      </p:graphicFrame>
      <p:graphicFrame>
        <p:nvGraphicFramePr>
          <p:cNvPr id="5" name="オブジェクト 4">
            <a:extLst>
              <a:ext uri="{FF2B5EF4-FFF2-40B4-BE49-F238E27FC236}">
                <a16:creationId xmlns:a16="http://schemas.microsoft.com/office/drawing/2014/main" id="{9D3DB881-13A9-43B4-92E1-E219D926719D}"/>
              </a:ext>
            </a:extLst>
          </p:cNvPr>
          <p:cNvGraphicFramePr>
            <a:graphicFrameLocks/>
          </p:cNvGraphicFramePr>
          <p:nvPr>
            <p:extLst>
              <p:ext uri="{D42A27DB-BD31-4B8C-83A1-F6EECF244321}">
                <p14:modId xmlns:p14="http://schemas.microsoft.com/office/powerpoint/2010/main" val="3926825922"/>
              </p:ext>
            </p:extLst>
          </p:nvPr>
        </p:nvGraphicFramePr>
        <p:xfrm>
          <a:off x="800582" y="634999"/>
          <a:ext cx="2880000" cy="2880000"/>
        </p:xfrm>
        <a:graphic>
          <a:graphicData uri="http://schemas.openxmlformats.org/presentationml/2006/ole">
            <mc:AlternateContent xmlns:mc="http://schemas.openxmlformats.org/markup-compatibility/2006">
              <mc:Choice xmlns:v="urn:schemas-microsoft-com:vml" Requires="v">
                <p:oleObj spid="_x0000_s9251" name="KGPlot" r:id="rId5" imgW="6108480" imgH="5715000" progId="KGraph_Plot">
                  <p:embed/>
                </p:oleObj>
              </mc:Choice>
              <mc:Fallback>
                <p:oleObj name="KGPlot" r:id="rId5" imgW="6108480" imgH="5715000" progId="KGraph_Plot">
                  <p:embed/>
                  <p:pic>
                    <p:nvPicPr>
                      <p:cNvPr id="271" name="オブジェクト 270">
                        <a:extLst>
                          <a:ext uri="{FF2B5EF4-FFF2-40B4-BE49-F238E27FC236}">
                            <a16:creationId xmlns:a16="http://schemas.microsoft.com/office/drawing/2014/main" id="{CE37AE05-FEA3-483D-9439-B515521E8089}"/>
                          </a:ext>
                        </a:extLst>
                      </p:cNvPr>
                      <p:cNvPicPr/>
                      <p:nvPr/>
                    </p:nvPicPr>
                    <p:blipFill>
                      <a:blip r:embed="rId6"/>
                      <a:stretch>
                        <a:fillRect/>
                      </a:stretch>
                    </p:blipFill>
                    <p:spPr>
                      <a:xfrm>
                        <a:off x="800582" y="634999"/>
                        <a:ext cx="2880000" cy="2880000"/>
                      </a:xfrm>
                      <a:prstGeom prst="rect">
                        <a:avLst/>
                      </a:prstGeom>
                      <a:solidFill>
                        <a:schemeClr val="bg1"/>
                      </a:solidFill>
                    </p:spPr>
                  </p:pic>
                </p:oleObj>
              </mc:Fallback>
            </mc:AlternateContent>
          </a:graphicData>
        </a:graphic>
      </p:graphicFrame>
      <p:graphicFrame>
        <p:nvGraphicFramePr>
          <p:cNvPr id="6" name="オブジェクト 5">
            <a:extLst>
              <a:ext uri="{FF2B5EF4-FFF2-40B4-BE49-F238E27FC236}">
                <a16:creationId xmlns:a16="http://schemas.microsoft.com/office/drawing/2014/main" id="{AEC3A4FB-D0CF-406A-A52E-701162555AAD}"/>
              </a:ext>
            </a:extLst>
          </p:cNvPr>
          <p:cNvGraphicFramePr>
            <a:graphicFrameLocks/>
          </p:cNvGraphicFramePr>
          <p:nvPr>
            <p:extLst>
              <p:ext uri="{D42A27DB-BD31-4B8C-83A1-F6EECF244321}">
                <p14:modId xmlns:p14="http://schemas.microsoft.com/office/powerpoint/2010/main" val="2121516266"/>
              </p:ext>
            </p:extLst>
          </p:nvPr>
        </p:nvGraphicFramePr>
        <p:xfrm>
          <a:off x="800582" y="3864037"/>
          <a:ext cx="2880000" cy="2880000"/>
        </p:xfrm>
        <a:graphic>
          <a:graphicData uri="http://schemas.openxmlformats.org/presentationml/2006/ole">
            <mc:AlternateContent xmlns:mc="http://schemas.openxmlformats.org/markup-compatibility/2006">
              <mc:Choice xmlns:v="urn:schemas-microsoft-com:vml" Requires="v">
                <p:oleObj spid="_x0000_s9252" name="KGPlot" r:id="rId7" imgW="5740200" imgH="5702040" progId="KGraph_Plot">
                  <p:embed/>
                </p:oleObj>
              </mc:Choice>
              <mc:Fallback>
                <p:oleObj name="KGPlot" r:id="rId7" imgW="5740200" imgH="5702040" progId="KGraph_Plot">
                  <p:embed/>
                  <p:pic>
                    <p:nvPicPr>
                      <p:cNvPr id="272" name="オブジェクト 271">
                        <a:extLst>
                          <a:ext uri="{FF2B5EF4-FFF2-40B4-BE49-F238E27FC236}">
                            <a16:creationId xmlns:a16="http://schemas.microsoft.com/office/drawing/2014/main" id="{833AC933-DC5D-479B-AD32-F7D49A363E78}"/>
                          </a:ext>
                        </a:extLst>
                      </p:cNvPr>
                      <p:cNvPicPr/>
                      <p:nvPr/>
                    </p:nvPicPr>
                    <p:blipFill>
                      <a:blip r:embed="rId8"/>
                      <a:stretch>
                        <a:fillRect/>
                      </a:stretch>
                    </p:blipFill>
                    <p:spPr>
                      <a:xfrm>
                        <a:off x="800582" y="3864037"/>
                        <a:ext cx="2880000" cy="2880000"/>
                      </a:xfrm>
                      <a:prstGeom prst="rect">
                        <a:avLst/>
                      </a:prstGeom>
                      <a:solidFill>
                        <a:schemeClr val="bg1"/>
                      </a:solidFill>
                    </p:spPr>
                  </p:pic>
                </p:oleObj>
              </mc:Fallback>
            </mc:AlternateContent>
          </a:graphicData>
        </a:graphic>
      </p:graphicFrame>
      <p:graphicFrame>
        <p:nvGraphicFramePr>
          <p:cNvPr id="7" name="オブジェクト 6">
            <a:extLst>
              <a:ext uri="{FF2B5EF4-FFF2-40B4-BE49-F238E27FC236}">
                <a16:creationId xmlns:a16="http://schemas.microsoft.com/office/drawing/2014/main" id="{FBD8D245-8998-4C4E-AA14-D082A6C54ECB}"/>
              </a:ext>
            </a:extLst>
          </p:cNvPr>
          <p:cNvGraphicFramePr>
            <a:graphicFrameLocks/>
          </p:cNvGraphicFramePr>
          <p:nvPr>
            <p:extLst>
              <p:ext uri="{D42A27DB-BD31-4B8C-83A1-F6EECF244321}">
                <p14:modId xmlns:p14="http://schemas.microsoft.com/office/powerpoint/2010/main" val="1488928865"/>
              </p:ext>
            </p:extLst>
          </p:nvPr>
        </p:nvGraphicFramePr>
        <p:xfrm>
          <a:off x="3933594" y="634999"/>
          <a:ext cx="2880000" cy="2880000"/>
        </p:xfrm>
        <a:graphic>
          <a:graphicData uri="http://schemas.openxmlformats.org/presentationml/2006/ole">
            <mc:AlternateContent xmlns:mc="http://schemas.openxmlformats.org/markup-compatibility/2006">
              <mc:Choice xmlns:v="urn:schemas-microsoft-com:vml" Requires="v">
                <p:oleObj spid="_x0000_s9253" name="KGPlot" r:id="rId9" imgW="5892840" imgH="5841720" progId="KGraph_Plot">
                  <p:embed/>
                </p:oleObj>
              </mc:Choice>
              <mc:Fallback>
                <p:oleObj name="KGPlot" r:id="rId9" imgW="5892840" imgH="5841720" progId="KGraph_Plot">
                  <p:embed/>
                  <p:pic>
                    <p:nvPicPr>
                      <p:cNvPr id="273" name="オブジェクト 272">
                        <a:extLst>
                          <a:ext uri="{FF2B5EF4-FFF2-40B4-BE49-F238E27FC236}">
                            <a16:creationId xmlns:a16="http://schemas.microsoft.com/office/drawing/2014/main" id="{432EF987-7603-4AF9-88F8-D9597964010F}"/>
                          </a:ext>
                        </a:extLst>
                      </p:cNvPr>
                      <p:cNvPicPr/>
                      <p:nvPr/>
                    </p:nvPicPr>
                    <p:blipFill>
                      <a:blip r:embed="rId10"/>
                      <a:stretch>
                        <a:fillRect/>
                      </a:stretch>
                    </p:blipFill>
                    <p:spPr>
                      <a:xfrm>
                        <a:off x="3933594" y="634999"/>
                        <a:ext cx="2880000" cy="2880000"/>
                      </a:xfrm>
                      <a:prstGeom prst="rect">
                        <a:avLst/>
                      </a:prstGeom>
                      <a:solidFill>
                        <a:schemeClr val="bg1"/>
                      </a:solidFill>
                    </p:spPr>
                  </p:pic>
                </p:oleObj>
              </mc:Fallback>
            </mc:AlternateContent>
          </a:graphicData>
        </a:graphic>
      </p:graphicFrame>
      <p:sp>
        <p:nvSpPr>
          <p:cNvPr id="8" name="正方形/長方形 7">
            <a:extLst>
              <a:ext uri="{FF2B5EF4-FFF2-40B4-BE49-F238E27FC236}">
                <a16:creationId xmlns:a16="http://schemas.microsoft.com/office/drawing/2014/main" id="{7B2749C4-7F6A-468D-868C-F3B369C0B1A5}"/>
              </a:ext>
            </a:extLst>
          </p:cNvPr>
          <p:cNvSpPr/>
          <p:nvPr/>
        </p:nvSpPr>
        <p:spPr>
          <a:xfrm>
            <a:off x="7157349" y="837343"/>
            <a:ext cx="4653069" cy="535531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GB" altLang="ja-JP" kern="800" dirty="0">
                <a:latin typeface="Times" panose="02020603050405020304" pitchFamily="18" charset="0"/>
                <a:ea typeface="ＭＳ 明朝" panose="02020609040205080304" pitchFamily="17" charset="-128"/>
                <a:cs typeface="Times New Roman" panose="02020603050405020304" pitchFamily="18" charset="0"/>
              </a:rPr>
              <a:t>In the 5th vertical test, the </a:t>
            </a:r>
            <a:r>
              <a:rPr lang="en-GB" altLang="ja-JP" kern="800" dirty="0" err="1">
                <a:latin typeface="Times" panose="02020603050405020304" pitchFamily="18" charset="0"/>
                <a:ea typeface="ＭＳ 明朝" panose="02020609040205080304" pitchFamily="17" charset="-128"/>
                <a:cs typeface="Times New Roman" panose="02020603050405020304" pitchFamily="18" charset="0"/>
              </a:rPr>
              <a:t>multipacting</a:t>
            </a:r>
            <a:r>
              <a:rPr lang="en-GB" altLang="ja-JP" kern="800" dirty="0">
                <a:latin typeface="Times" panose="02020603050405020304" pitchFamily="18" charset="0"/>
                <a:ea typeface="ＭＳ 明朝" panose="02020609040205080304" pitchFamily="17" charset="-128"/>
                <a:cs typeface="Times New Roman" panose="02020603050405020304" pitchFamily="18" charset="0"/>
              </a:rPr>
              <a:t> was occurred at 15 and 18 MV/m during 1.5 K data taking and the flux was trapped.</a:t>
            </a:r>
          </a:p>
          <a:p>
            <a:pPr marL="285750" indent="-285750" algn="just">
              <a:spcAft>
                <a:spcPts val="0"/>
              </a:spcAft>
              <a:buFont typeface="Arial" panose="020B0604020202020204" pitchFamily="34" charset="0"/>
              <a:buChar char="•"/>
            </a:pPr>
            <a:r>
              <a:rPr lang="en-GB" altLang="ja-JP" kern="800" dirty="0">
                <a:latin typeface="Times" panose="02020603050405020304" pitchFamily="18" charset="0"/>
                <a:ea typeface="ＭＳ 明朝" panose="02020609040205080304" pitchFamily="17" charset="-128"/>
                <a:cs typeface="Times New Roman" panose="02020603050405020304" pitchFamily="18" charset="0"/>
              </a:rPr>
              <a:t>In the 7th vertical test, the cavity was quenched at 26 MV/m in 1.5 K data taking and the flux was trapped. After quenched the cavity, we take the 1.5 K data again.</a:t>
            </a:r>
          </a:p>
          <a:p>
            <a:pPr marL="285750" indent="-285750" algn="just">
              <a:spcAft>
                <a:spcPts val="0"/>
              </a:spcAft>
              <a:buFont typeface="Arial" panose="020B0604020202020204" pitchFamily="34" charset="0"/>
              <a:buChar char="•"/>
            </a:pPr>
            <a:endParaRPr lang="en-GB" altLang="ja-JP" kern="800" dirty="0">
              <a:latin typeface="Times" panose="02020603050405020304" pitchFamily="18" charset="0"/>
              <a:ea typeface="ＭＳ 明朝" panose="02020609040205080304" pitchFamily="17" charset="-128"/>
              <a:cs typeface="Times New Roman" panose="02020603050405020304" pitchFamily="18" charset="0"/>
            </a:endParaRPr>
          </a:p>
          <a:p>
            <a:pPr marL="285750" indent="-285750" algn="just">
              <a:spcAft>
                <a:spcPts val="0"/>
              </a:spcAft>
              <a:buFont typeface="Arial" panose="020B0604020202020204" pitchFamily="34" charset="0"/>
              <a:buChar char="•"/>
            </a:pPr>
            <a:r>
              <a:rPr lang="en-US" altLang="ja-JP" dirty="0">
                <a:latin typeface="Times" panose="02020603050405020304" pitchFamily="18" charset="0"/>
                <a:ea typeface="ＭＳ 明朝" panose="02020609040205080304" pitchFamily="17" charset="-128"/>
                <a:cs typeface="Times New Roman" panose="02020603050405020304" pitchFamily="18" charset="0"/>
              </a:rPr>
              <a:t>It is interesting that there is not field emission in 4th vertical test. The cavity was just applied in-situ nitrogen infusion at 160 C without opening the cavity to the air. High pressure rinsing or other surface treatment were not applied after 3rd vertical test. The nitrogen gas injected to the cavity was as low as 3 Pa, it didn’t have force to blow off the field emission source. It is considered that baking suppressed the field emission by changing the surface condition. </a:t>
            </a:r>
            <a:endParaRPr lang="ja-JP" altLang="en-US" dirty="0"/>
          </a:p>
        </p:txBody>
      </p:sp>
    </p:spTree>
    <p:extLst>
      <p:ext uri="{BB962C8B-B14F-4D97-AF65-F5344CB8AC3E}">
        <p14:creationId xmlns:p14="http://schemas.microsoft.com/office/powerpoint/2010/main" val="90535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338D22-C009-49C4-B4C4-292E21330AE4}"/>
              </a:ext>
            </a:extLst>
          </p:cNvPr>
          <p:cNvSpPr txBox="1"/>
          <p:nvPr/>
        </p:nvSpPr>
        <p:spPr>
          <a:xfrm>
            <a:off x="4632298" y="0"/>
            <a:ext cx="2927404" cy="523220"/>
          </a:xfrm>
          <a:prstGeom prst="rect">
            <a:avLst/>
          </a:prstGeom>
          <a:noFill/>
        </p:spPr>
        <p:txBody>
          <a:bodyPr wrap="none" rtlCol="0">
            <a:spAutoFit/>
          </a:bodyPr>
          <a:lstStyle/>
          <a:p>
            <a:r>
              <a:rPr kumimoji="1" lang="en-US" altLang="ja-JP" sz="2800" dirty="0"/>
              <a:t>BCS Resistance </a:t>
            </a:r>
            <a:endParaRPr kumimoji="1" lang="ja-JP" altLang="en-US" sz="2800" dirty="0"/>
          </a:p>
        </p:txBody>
      </p:sp>
      <p:cxnSp>
        <p:nvCxnSpPr>
          <p:cNvPr id="3" name="直線コネクタ 2">
            <a:extLst>
              <a:ext uri="{FF2B5EF4-FFF2-40B4-BE49-F238E27FC236}">
                <a16:creationId xmlns:a16="http://schemas.microsoft.com/office/drawing/2014/main" id="{A8573923-A703-4AC1-A271-7CB0A782E53F}"/>
              </a:ext>
            </a:extLst>
          </p:cNvPr>
          <p:cNvCxnSpPr/>
          <p:nvPr/>
        </p:nvCxnSpPr>
        <p:spPr>
          <a:xfrm>
            <a:off x="917066" y="514474"/>
            <a:ext cx="10684328"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graphicFrame>
        <p:nvGraphicFramePr>
          <p:cNvPr id="5" name="オブジェクト 4">
            <a:extLst>
              <a:ext uri="{FF2B5EF4-FFF2-40B4-BE49-F238E27FC236}">
                <a16:creationId xmlns:a16="http://schemas.microsoft.com/office/drawing/2014/main" id="{0E33331E-7889-445E-B5A3-034660158D3E}"/>
              </a:ext>
            </a:extLst>
          </p:cNvPr>
          <p:cNvGraphicFramePr>
            <a:graphicFrameLocks noChangeAspect="1"/>
          </p:cNvGraphicFramePr>
          <p:nvPr>
            <p:extLst>
              <p:ext uri="{D42A27DB-BD31-4B8C-83A1-F6EECF244321}">
                <p14:modId xmlns:p14="http://schemas.microsoft.com/office/powerpoint/2010/main" val="2943153308"/>
              </p:ext>
            </p:extLst>
          </p:nvPr>
        </p:nvGraphicFramePr>
        <p:xfrm>
          <a:off x="64270" y="919167"/>
          <a:ext cx="5765336" cy="5622625"/>
        </p:xfrm>
        <a:graphic>
          <a:graphicData uri="http://schemas.openxmlformats.org/presentationml/2006/ole">
            <mc:AlternateContent xmlns:mc="http://schemas.openxmlformats.org/markup-compatibility/2006">
              <mc:Choice xmlns:v="urn:schemas-microsoft-com:vml" Requires="v">
                <p:oleObj spid="_x0000_s10255" name="KGPlot" r:id="rId3" imgW="5626080" imgH="5486400" progId="KGraph_Plot">
                  <p:embed/>
                </p:oleObj>
              </mc:Choice>
              <mc:Fallback>
                <p:oleObj name="KGPlot" r:id="rId3" imgW="5626080" imgH="5486400" progId="KGraph_Plot">
                  <p:embed/>
                  <p:pic>
                    <p:nvPicPr>
                      <p:cNvPr id="20" name="オブジェクト 19">
                        <a:extLst>
                          <a:ext uri="{FF2B5EF4-FFF2-40B4-BE49-F238E27FC236}">
                            <a16:creationId xmlns:a16="http://schemas.microsoft.com/office/drawing/2014/main" id="{AE7DC510-4A89-4A6E-A58E-AF705475B841}"/>
                          </a:ext>
                        </a:extLst>
                      </p:cNvPr>
                      <p:cNvPicPr/>
                      <p:nvPr/>
                    </p:nvPicPr>
                    <p:blipFill>
                      <a:blip r:embed="rId4"/>
                      <a:stretch>
                        <a:fillRect/>
                      </a:stretch>
                    </p:blipFill>
                    <p:spPr>
                      <a:xfrm>
                        <a:off x="64270" y="919167"/>
                        <a:ext cx="5765336" cy="5622625"/>
                      </a:xfrm>
                      <a:prstGeom prst="rect">
                        <a:avLst/>
                      </a:prstGeom>
                      <a:solidFill>
                        <a:schemeClr val="bg1"/>
                      </a:solidFill>
                    </p:spPr>
                  </p:pic>
                </p:oleObj>
              </mc:Fallback>
            </mc:AlternateContent>
          </a:graphicData>
        </a:graphic>
      </p:graphicFrame>
      <p:sp>
        <p:nvSpPr>
          <p:cNvPr id="8" name="正方形/長方形 7">
            <a:extLst>
              <a:ext uri="{FF2B5EF4-FFF2-40B4-BE49-F238E27FC236}">
                <a16:creationId xmlns:a16="http://schemas.microsoft.com/office/drawing/2014/main" id="{E2931F2A-CB1C-4CB9-8F07-28153BC84883}"/>
              </a:ext>
            </a:extLst>
          </p:cNvPr>
          <p:cNvSpPr/>
          <p:nvPr/>
        </p:nvSpPr>
        <p:spPr>
          <a:xfrm>
            <a:off x="5829606" y="1145157"/>
            <a:ext cx="6096000" cy="1754326"/>
          </a:xfrm>
          <a:prstGeom prst="rect">
            <a:avLst/>
          </a:prstGeom>
        </p:spPr>
        <p:txBody>
          <a:bodyPr>
            <a:spAutoFit/>
          </a:bodyPr>
          <a:lstStyle/>
          <a:p>
            <a:pPr marL="285750" indent="-285750" algn="just">
              <a:spcAft>
                <a:spcPts val="0"/>
              </a:spcAft>
              <a:buFont typeface="Arial" panose="020B0604020202020204" pitchFamily="34" charset="0"/>
              <a:buChar char="•"/>
            </a:pPr>
            <a:r>
              <a:rPr lang="en-GB" altLang="ja-JP" kern="800" dirty="0">
                <a:latin typeface="Times" panose="02020603050405020304" pitchFamily="18" charset="0"/>
                <a:ea typeface="ＭＳ 明朝" panose="02020609040205080304" pitchFamily="17" charset="-128"/>
                <a:cs typeface="Times New Roman" panose="02020603050405020304" pitchFamily="18" charset="0"/>
              </a:rPr>
              <a:t>The BCS resistance show that the baking temperature is much more influence for the Q value than in-situ nitrogen infusion. </a:t>
            </a:r>
          </a:p>
          <a:p>
            <a:pPr marL="285750" indent="-285750" algn="just">
              <a:spcAft>
                <a:spcPts val="0"/>
              </a:spcAft>
              <a:buFont typeface="Arial" panose="020B0604020202020204" pitchFamily="34" charset="0"/>
              <a:buChar char="•"/>
            </a:pPr>
            <a:r>
              <a:rPr lang="en-GB" altLang="ja-JP" kern="800" dirty="0">
                <a:latin typeface="Times" panose="02020603050405020304" pitchFamily="18" charset="0"/>
                <a:ea typeface="ＭＳ 明朝" panose="02020609040205080304" pitchFamily="17" charset="-128"/>
                <a:cs typeface="Times New Roman" panose="02020603050405020304" pitchFamily="18" charset="0"/>
              </a:rPr>
              <a:t>These results suggested that high temperature annealing for removing oxidation layer was important for infusing nitrogen into niobium.</a:t>
            </a:r>
            <a:endParaRPr lang="ja-JP" altLang="ja-JP" kern="800" dirty="0">
              <a:latin typeface="Times"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001362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902</Words>
  <Application>Microsoft Office PowerPoint</Application>
  <PresentationFormat>ワイド画面</PresentationFormat>
  <Paragraphs>106</Paragraphs>
  <Slides>10</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8" baseType="lpstr">
      <vt:lpstr>ＭＳ 明朝</vt:lpstr>
      <vt:lpstr>游ゴシック</vt:lpstr>
      <vt:lpstr>游ゴシック Light</vt:lpstr>
      <vt:lpstr>Arial</vt:lpstr>
      <vt:lpstr>Times</vt:lpstr>
      <vt:lpstr>Times New Roman</vt:lpstr>
      <vt:lpstr>Office テーマ</vt:lpstr>
      <vt:lpstr>KGPlot</vt:lpstr>
      <vt:lpstr>First trial of the In-situ Nitrogen Infusion at KEK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その場Infusion＋ベーク温度依存 R9空洞まとめ</dc:title>
  <dc:creator>許斐 太郎</dc:creator>
  <cp:lastModifiedBy>許斐 太郎</cp:lastModifiedBy>
  <cp:revision>45</cp:revision>
  <dcterms:created xsi:type="dcterms:W3CDTF">2018-05-20T16:11:44Z</dcterms:created>
  <dcterms:modified xsi:type="dcterms:W3CDTF">2018-09-21T22:52:03Z</dcterms:modified>
</cp:coreProperties>
</file>