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1" r:id="rId1"/>
    <p:sldMasterId id="2147483833" r:id="rId2"/>
    <p:sldMasterId id="2147483923" r:id="rId3"/>
    <p:sldMasterId id="2147483965" r:id="rId4"/>
  </p:sldMasterIdLst>
  <p:notesMasterIdLst>
    <p:notesMasterId r:id="rId51"/>
  </p:notesMasterIdLst>
  <p:sldIdLst>
    <p:sldId id="278" r:id="rId5"/>
    <p:sldId id="279" r:id="rId6"/>
    <p:sldId id="515" r:id="rId7"/>
    <p:sldId id="516" r:id="rId8"/>
    <p:sldId id="581" r:id="rId9"/>
    <p:sldId id="754" r:id="rId10"/>
    <p:sldId id="517" r:id="rId11"/>
    <p:sldId id="738" r:id="rId12"/>
    <p:sldId id="518" r:id="rId13"/>
    <p:sldId id="741" r:id="rId14"/>
    <p:sldId id="752" r:id="rId15"/>
    <p:sldId id="500" r:id="rId16"/>
    <p:sldId id="410" r:id="rId17"/>
    <p:sldId id="411" r:id="rId18"/>
    <p:sldId id="631" r:id="rId19"/>
    <p:sldId id="264" r:id="rId20"/>
    <p:sldId id="265" r:id="rId21"/>
    <p:sldId id="390" r:id="rId22"/>
    <p:sldId id="269" r:id="rId23"/>
    <p:sldId id="583" r:id="rId24"/>
    <p:sldId id="672" r:id="rId25"/>
    <p:sldId id="727" r:id="rId26"/>
    <p:sldId id="728" r:id="rId27"/>
    <p:sldId id="259" r:id="rId28"/>
    <p:sldId id="637" r:id="rId29"/>
    <p:sldId id="745" r:id="rId30"/>
    <p:sldId id="674" r:id="rId31"/>
    <p:sldId id="714" r:id="rId32"/>
    <p:sldId id="292" r:id="rId33"/>
    <p:sldId id="718" r:id="rId34"/>
    <p:sldId id="639" r:id="rId35"/>
    <p:sldId id="387" r:id="rId36"/>
    <p:sldId id="640" r:id="rId37"/>
    <p:sldId id="641" r:id="rId38"/>
    <p:sldId id="642" r:id="rId39"/>
    <p:sldId id="645" r:id="rId40"/>
    <p:sldId id="740" r:id="rId41"/>
    <p:sldId id="644" r:id="rId42"/>
    <p:sldId id="753" r:id="rId43"/>
    <p:sldId id="755" r:id="rId44"/>
    <p:sldId id="756" r:id="rId45"/>
    <p:sldId id="707" r:id="rId46"/>
    <p:sldId id="708" r:id="rId47"/>
    <p:sldId id="732" r:id="rId48"/>
    <p:sldId id="746" r:id="rId49"/>
    <p:sldId id="747" r:id="rId50"/>
  </p:sldIdLst>
  <p:sldSz cx="12192000" cy="6858000"/>
  <p:notesSz cx="6858000" cy="9144000"/>
  <p:defaultText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DJ" initials="G" lastIdx="1" clrIdx="0">
    <p:extLst>
      <p:ext uri="{19B8F6BF-5375-455C-9EA6-DF929625EA0E}">
        <p15:presenceInfo xmlns:p15="http://schemas.microsoft.com/office/powerpoint/2012/main" userId="GDJ"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A0"/>
    <a:srgbClr val="FF0000"/>
    <a:srgbClr val="0000FF"/>
    <a:srgbClr val="FF01FF"/>
    <a:srgbClr val="00FF00"/>
    <a:srgbClr val="2E2B25"/>
    <a:srgbClr val="5B564C"/>
    <a:srgbClr val="53493E"/>
    <a:srgbClr val="382248"/>
    <a:srgbClr val="6186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浅色样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57" autoAdjust="0"/>
    <p:restoredTop sz="94737" autoAdjust="0"/>
  </p:normalViewPr>
  <p:slideViewPr>
    <p:cSldViewPr snapToGrid="0">
      <p:cViewPr varScale="1">
        <p:scale>
          <a:sx n="68" d="100"/>
          <a:sy n="68" d="100"/>
        </p:scale>
        <p:origin x="584"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F7FF98-6A15-4B16-9C90-835344AE194B}" type="datetimeFigureOut">
              <a:rPr lang="zh-CN" altLang="en-US" smtClean="0"/>
              <a:t>2018-9-22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5B8E89-D6EC-4D63-A398-A57775531FFE}" type="slidenum">
              <a:rPr lang="zh-CN" altLang="en-US" smtClean="0"/>
              <a:t>‹#›</a:t>
            </a:fld>
            <a:endParaRPr lang="zh-CN" altLang="en-US"/>
          </a:p>
        </p:txBody>
      </p:sp>
    </p:spTree>
    <p:extLst>
      <p:ext uri="{BB962C8B-B14F-4D97-AF65-F5344CB8AC3E}">
        <p14:creationId xmlns:p14="http://schemas.microsoft.com/office/powerpoint/2010/main" val="3814188839"/>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9A09A2C-46A6-4ABC-9DD5-934986732171}" type="slidenum">
              <a:rPr lang="zh-CN" altLang="en-US" smtClean="0"/>
              <a:t>43</a:t>
            </a:fld>
            <a:endParaRPr lang="zh-CN" altLang="en-US"/>
          </a:p>
        </p:txBody>
      </p:sp>
    </p:spTree>
    <p:extLst>
      <p:ext uri="{BB962C8B-B14F-4D97-AF65-F5344CB8AC3E}">
        <p14:creationId xmlns:p14="http://schemas.microsoft.com/office/powerpoint/2010/main" val="3233287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1"/>
            <a:ext cx="9144000" cy="2387600"/>
          </a:xfrm>
        </p:spPr>
        <p:txBody>
          <a:bodyPr anchor="b">
            <a:normAutofit/>
          </a:bodyPr>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normAutofit/>
          </a:bodyPr>
          <a:lstStyle>
            <a:lvl1pPr marL="0" indent="0" algn="ctr">
              <a:buNone/>
              <a:defRPr sz="1800">
                <a:solidFill>
                  <a:schemeClr val="tx1">
                    <a:lumMod val="75000"/>
                    <a:lumOff val="25000"/>
                  </a:schemeClr>
                </a:solidFill>
              </a:defRPr>
            </a:lvl1pPr>
            <a:lvl2pPr marL="342891" indent="0" algn="ctr">
              <a:buNone/>
              <a:defRPr sz="2100"/>
            </a:lvl2pPr>
            <a:lvl3pPr marL="685783" indent="0" algn="ctr">
              <a:buNone/>
              <a:defRPr sz="1800"/>
            </a:lvl3pPr>
            <a:lvl4pPr marL="1028674" indent="0" algn="ctr">
              <a:buNone/>
              <a:defRPr sz="1500"/>
            </a:lvl4pPr>
            <a:lvl5pPr marL="1371566" indent="0" algn="ctr">
              <a:buNone/>
              <a:defRPr sz="1500"/>
            </a:lvl5pPr>
            <a:lvl6pPr marL="1714457" indent="0" algn="ctr">
              <a:buNone/>
              <a:defRPr sz="1500"/>
            </a:lvl6pPr>
            <a:lvl7pPr marL="2057349" indent="0" algn="ctr">
              <a:buNone/>
              <a:defRPr sz="1500"/>
            </a:lvl7pPr>
            <a:lvl8pPr marL="2400240" indent="0" algn="ctr">
              <a:buNone/>
              <a:defRPr sz="1500"/>
            </a:lvl8pPr>
            <a:lvl9pPr marL="2743131" indent="0" algn="ctr">
              <a:buNone/>
              <a:defRPr sz="1500"/>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a:defRPr/>
            </a:pPr>
            <a:fld id="{50E2317E-5B21-4713-BE00-2B16A8BB9EFE}" type="datetime1">
              <a:rPr lang="zh-CN" altLang="en-US" smtClean="0">
                <a:solidFill>
                  <a:prstClr val="black"/>
                </a:solidFill>
              </a:rPr>
              <a:t>2018-9-22</a:t>
            </a:fld>
            <a:endParaRPr lang="zh-CN" altLang="en-US">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a:defRPr/>
            </a:pPr>
            <a:endParaRPr lang="zh-CN" altLang="en-US">
              <a:solidFill>
                <a:prstClr val="black"/>
              </a:solidFill>
            </a:endParaRPr>
          </a:p>
        </p:txBody>
      </p:sp>
      <p:sp>
        <p:nvSpPr>
          <p:cNvPr id="6" name="Slide Number Placeholder 5"/>
          <p:cNvSpPr>
            <a:spLocks noGrp="1"/>
          </p:cNvSpPr>
          <p:nvPr>
            <p:ph type="sldNum" sz="quarter" idx="12"/>
          </p:nvPr>
        </p:nvSpPr>
        <p:spPr/>
        <p:txBody>
          <a:bodyPr/>
          <a:lstStyle/>
          <a:p>
            <a:pPr>
              <a:defRPr/>
            </a:pPr>
            <a:fld id="{9D4335EE-BD33-4D2B-92EE-A4EAAE51E3BD}"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878194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a:defRPr/>
            </a:pPr>
            <a:fld id="{A0015435-AD51-4C12-9E31-A09BCF0FB5A7}" type="datetime1">
              <a:rPr lang="zh-CN" altLang="en-US" smtClean="0">
                <a:solidFill>
                  <a:prstClr val="black"/>
                </a:solidFill>
              </a:rPr>
              <a:t>2018-9-22</a:t>
            </a:fld>
            <a:endParaRPr lang="zh-CN" altLang="en-US">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a:defRPr/>
            </a:pPr>
            <a:endParaRPr lang="zh-CN" altLang="en-US">
              <a:solidFill>
                <a:prstClr val="black"/>
              </a:solidFill>
            </a:endParaRPr>
          </a:p>
        </p:txBody>
      </p:sp>
      <p:sp>
        <p:nvSpPr>
          <p:cNvPr id="6" name="Slide Number Placeholder 5"/>
          <p:cNvSpPr>
            <a:spLocks noGrp="1"/>
          </p:cNvSpPr>
          <p:nvPr>
            <p:ph type="sldNum" sz="quarter" idx="12"/>
          </p:nvPr>
        </p:nvSpPr>
        <p:spPr/>
        <p:txBody>
          <a:bodyPr/>
          <a:lstStyle/>
          <a:p>
            <a:pPr>
              <a:defRPr/>
            </a:pPr>
            <a:fld id="{9D4335EE-BD33-4D2B-92EE-A4EAAE51E3BD}"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820882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0362"/>
            <a:ext cx="2628900" cy="5811839"/>
          </a:xfrm>
        </p:spPr>
        <p:txBody>
          <a:bodyPr vert="eaVert"/>
          <a:lstStyle/>
          <a:p>
            <a:r>
              <a:rPr lang="zh-CN" altLang="en-US"/>
              <a:t>单击此处编辑母版标题样式</a:t>
            </a:r>
            <a:endParaRPr lang="en-US"/>
          </a:p>
        </p:txBody>
      </p:sp>
      <p:sp>
        <p:nvSpPr>
          <p:cNvPr id="3" name="Vertical Text Placeholder 2"/>
          <p:cNvSpPr>
            <a:spLocks noGrp="1"/>
          </p:cNvSpPr>
          <p:nvPr>
            <p:ph type="body" orient="vert" idx="1"/>
          </p:nvPr>
        </p:nvSpPr>
        <p:spPr>
          <a:xfrm>
            <a:off x="838202" y="360364"/>
            <a:ext cx="7734300" cy="5811837"/>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a:defRPr/>
            </a:pPr>
            <a:fld id="{6824A5A0-0077-4C27-A3BC-53B629C574F0}" type="datetime1">
              <a:rPr lang="zh-CN" altLang="en-US" smtClean="0">
                <a:solidFill>
                  <a:prstClr val="black"/>
                </a:solidFill>
              </a:rPr>
              <a:t>2018-9-22</a:t>
            </a:fld>
            <a:endParaRPr lang="zh-CN" altLang="en-US">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a:defRPr/>
            </a:pPr>
            <a:endParaRPr lang="zh-CN" altLang="en-US">
              <a:solidFill>
                <a:prstClr val="black"/>
              </a:solidFill>
            </a:endParaRPr>
          </a:p>
        </p:txBody>
      </p:sp>
      <p:sp>
        <p:nvSpPr>
          <p:cNvPr id="6" name="Slide Number Placeholder 5"/>
          <p:cNvSpPr>
            <a:spLocks noGrp="1"/>
          </p:cNvSpPr>
          <p:nvPr>
            <p:ph type="sldNum" sz="quarter" idx="12"/>
          </p:nvPr>
        </p:nvSpPr>
        <p:spPr/>
        <p:txBody>
          <a:bodyPr/>
          <a:lstStyle/>
          <a:p>
            <a:pPr>
              <a:defRPr/>
            </a:pPr>
            <a:fld id="{9D4335EE-BD33-4D2B-92EE-A4EAAE51E3BD}"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055193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Rectangle 6"/>
          <p:cNvSpPr>
            <a:spLocks noGrp="1" noChangeArrowheads="1"/>
          </p:cNvSpPr>
          <p:nvPr>
            <p:ph type="dt" sz="half" idx="10"/>
          </p:nvPr>
        </p:nvSpPr>
        <p:spPr>
          <a:ln/>
        </p:spPr>
        <p:txBody>
          <a:bodyPr/>
          <a:lstStyle>
            <a:lvl1pPr>
              <a:defRPr/>
            </a:lvl1pPr>
          </a:lstStyle>
          <a:p>
            <a:pPr>
              <a:defRPr/>
            </a:pPr>
            <a:fld id="{5E621244-A4A5-4030-A7CF-FA9EDDE11CEE}" type="datetime1">
              <a:rPr lang="zh-CN" altLang="en-US" smtClean="0">
                <a:solidFill>
                  <a:prstClr val="black"/>
                </a:solidFill>
              </a:rPr>
              <a:t>2018-9-22</a:t>
            </a:fld>
            <a:endParaRPr lang="en-US" altLang="zh-CN">
              <a:solidFill>
                <a:prstClr val="black"/>
              </a:solidFill>
            </a:endParaRPr>
          </a:p>
        </p:txBody>
      </p:sp>
      <p:sp>
        <p:nvSpPr>
          <p:cNvPr id="5" name="Rectangle 7"/>
          <p:cNvSpPr>
            <a:spLocks noGrp="1" noChangeArrowheads="1"/>
          </p:cNvSpPr>
          <p:nvPr>
            <p:ph type="ftr" sz="quarter" idx="11"/>
          </p:nvPr>
        </p:nvSpPr>
        <p:spPr>
          <a:xfrm>
            <a:off x="4165600" y="6381749"/>
            <a:ext cx="3860800" cy="476251"/>
          </a:xfrm>
          <a:prstGeom prst="rect">
            <a:avLst/>
          </a:prstGeom>
          <a:ln/>
        </p:spPr>
        <p:txBody>
          <a:bodyPr/>
          <a:lstStyle>
            <a:lvl1pPr>
              <a:defRPr/>
            </a:lvl1pPr>
          </a:lstStyle>
          <a:p>
            <a:pPr>
              <a:defRPr/>
            </a:pPr>
            <a:endParaRPr lang="en-US" altLang="zh-CN" dirty="0">
              <a:solidFill>
                <a:prstClr val="black"/>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DB87DD8A-6C96-4D71-8872-84B5280BA819}" type="slidenum">
              <a:rPr lang="en-US" altLang="zh-CN" smtClean="0">
                <a:solidFill>
                  <a:prstClr val="black">
                    <a:tint val="75000"/>
                  </a:prstClr>
                </a:solidFill>
              </a:rPr>
              <a:pPr>
                <a:defRPr/>
              </a:pPr>
              <a:t>‹#›</a:t>
            </a:fld>
            <a:endParaRPr lang="en-US" altLang="zh-CN">
              <a:solidFill>
                <a:prstClr val="black">
                  <a:tint val="75000"/>
                </a:prstClr>
              </a:solidFill>
            </a:endParaRPr>
          </a:p>
        </p:txBody>
      </p:sp>
    </p:spTree>
    <p:extLst>
      <p:ext uri="{BB962C8B-B14F-4D97-AF65-F5344CB8AC3E}">
        <p14:creationId xmlns:p14="http://schemas.microsoft.com/office/powerpoint/2010/main" val="12074884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7C52B662-8664-48B2-90D2-4DFB09B11E8B}" type="datetime1">
              <a:rPr lang="zh-CN" altLang="en-US" smtClean="0"/>
              <a:t>2018-9-22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72E488A-81DB-4A5F-B4BA-D0957D335647}" type="slidenum">
              <a:rPr lang="zh-CN" altLang="en-US" smtClean="0"/>
              <a:t>‹#›</a:t>
            </a:fld>
            <a:endParaRPr lang="zh-CN" altLang="en-US"/>
          </a:p>
        </p:txBody>
      </p:sp>
    </p:spTree>
    <p:extLst>
      <p:ext uri="{BB962C8B-B14F-4D97-AF65-F5344CB8AC3E}">
        <p14:creationId xmlns:p14="http://schemas.microsoft.com/office/powerpoint/2010/main" val="28437772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D2986351-86E5-41E4-BC53-5787811069DC}" type="datetime1">
              <a:rPr lang="zh-CN" altLang="en-US" smtClean="0"/>
              <a:t>2018-9-22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72E488A-81DB-4A5F-B4BA-D0957D335647}" type="slidenum">
              <a:rPr lang="zh-CN" altLang="en-US" smtClean="0"/>
              <a:t>‹#›</a:t>
            </a:fld>
            <a:endParaRPr lang="zh-CN" altLang="en-US"/>
          </a:p>
        </p:txBody>
      </p:sp>
    </p:spTree>
    <p:extLst>
      <p:ext uri="{BB962C8B-B14F-4D97-AF65-F5344CB8AC3E}">
        <p14:creationId xmlns:p14="http://schemas.microsoft.com/office/powerpoint/2010/main" val="20347332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41FE010D-571E-4E04-9CDC-5EAED5E71DDB}" type="datetime1">
              <a:rPr lang="zh-CN" altLang="en-US" smtClean="0"/>
              <a:t>2018-9-22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72E488A-81DB-4A5F-B4BA-D0957D335647}" type="slidenum">
              <a:rPr lang="zh-CN" altLang="en-US" smtClean="0"/>
              <a:t>‹#›</a:t>
            </a:fld>
            <a:endParaRPr lang="zh-CN" altLang="en-US"/>
          </a:p>
        </p:txBody>
      </p:sp>
    </p:spTree>
    <p:extLst>
      <p:ext uri="{BB962C8B-B14F-4D97-AF65-F5344CB8AC3E}">
        <p14:creationId xmlns:p14="http://schemas.microsoft.com/office/powerpoint/2010/main" val="13378802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020CAF9F-0A3D-4F5A-8259-2004A5C4F900}" type="datetime1">
              <a:rPr lang="zh-CN" altLang="en-US" smtClean="0"/>
              <a:t>2018-9-22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72E488A-81DB-4A5F-B4BA-D0957D335647}" type="slidenum">
              <a:rPr lang="zh-CN" altLang="en-US" smtClean="0"/>
              <a:t>‹#›</a:t>
            </a:fld>
            <a:endParaRPr lang="zh-CN" altLang="en-US"/>
          </a:p>
        </p:txBody>
      </p:sp>
    </p:spTree>
    <p:extLst>
      <p:ext uri="{BB962C8B-B14F-4D97-AF65-F5344CB8AC3E}">
        <p14:creationId xmlns:p14="http://schemas.microsoft.com/office/powerpoint/2010/main" val="36344230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431CEC20-4DCB-4FF7-926E-0DD08C3BE40E}" type="datetime1">
              <a:rPr lang="zh-CN" altLang="en-US" smtClean="0"/>
              <a:t>2018-9-22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72E488A-81DB-4A5F-B4BA-D0957D335647}" type="slidenum">
              <a:rPr lang="zh-CN" altLang="en-US" smtClean="0"/>
              <a:t>‹#›</a:t>
            </a:fld>
            <a:endParaRPr lang="zh-CN" altLang="en-US"/>
          </a:p>
        </p:txBody>
      </p:sp>
    </p:spTree>
    <p:extLst>
      <p:ext uri="{BB962C8B-B14F-4D97-AF65-F5344CB8AC3E}">
        <p14:creationId xmlns:p14="http://schemas.microsoft.com/office/powerpoint/2010/main" val="36239636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2011F3DA-EF7B-456B-A967-731007BC5975}" type="datetime1">
              <a:rPr lang="zh-CN" altLang="en-US" smtClean="0"/>
              <a:t>2018-9-22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72E488A-81DB-4A5F-B4BA-D0957D335647}" type="slidenum">
              <a:rPr lang="zh-CN" altLang="en-US" smtClean="0"/>
              <a:t>‹#›</a:t>
            </a:fld>
            <a:endParaRPr lang="zh-CN" altLang="en-US"/>
          </a:p>
        </p:txBody>
      </p:sp>
    </p:spTree>
    <p:extLst>
      <p:ext uri="{BB962C8B-B14F-4D97-AF65-F5344CB8AC3E}">
        <p14:creationId xmlns:p14="http://schemas.microsoft.com/office/powerpoint/2010/main" val="21103702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FB545E-2A45-4206-BD52-CF0FFFDF65F5}" type="datetime1">
              <a:rPr lang="zh-CN" altLang="en-US" smtClean="0"/>
              <a:t>2018-9-22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72E488A-81DB-4A5F-B4BA-D0957D335647}" type="slidenum">
              <a:rPr lang="zh-CN" altLang="en-US" smtClean="0"/>
              <a:t>‹#›</a:t>
            </a:fld>
            <a:endParaRPr lang="zh-CN" altLang="en-US"/>
          </a:p>
        </p:txBody>
      </p:sp>
    </p:spTree>
    <p:extLst>
      <p:ext uri="{BB962C8B-B14F-4D97-AF65-F5344CB8AC3E}">
        <p14:creationId xmlns:p14="http://schemas.microsoft.com/office/powerpoint/2010/main" val="1096849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a:defRPr/>
            </a:pPr>
            <a:fld id="{03409ECE-ADCB-4454-B743-B8EC97A32249}" type="datetime1">
              <a:rPr lang="zh-CN" altLang="en-US" smtClean="0">
                <a:solidFill>
                  <a:prstClr val="black"/>
                </a:solidFill>
              </a:rPr>
              <a:t>2018-9-22</a:t>
            </a:fld>
            <a:endParaRPr lang="zh-CN" altLang="en-US">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a:defRPr/>
            </a:pPr>
            <a:endParaRPr lang="zh-CN" altLang="en-US">
              <a:solidFill>
                <a:prstClr val="black"/>
              </a:solidFill>
            </a:endParaRPr>
          </a:p>
        </p:txBody>
      </p:sp>
      <p:sp>
        <p:nvSpPr>
          <p:cNvPr id="6" name="Slide Number Placeholder 5"/>
          <p:cNvSpPr>
            <a:spLocks noGrp="1"/>
          </p:cNvSpPr>
          <p:nvPr>
            <p:ph type="sldNum" sz="quarter" idx="12"/>
          </p:nvPr>
        </p:nvSpPr>
        <p:spPr/>
        <p:txBody>
          <a:bodyPr/>
          <a:lstStyle/>
          <a:p>
            <a:pPr>
              <a:defRPr/>
            </a:pPr>
            <a:fld id="{9D4335EE-BD33-4D2B-92EE-A4EAAE51E3BD}"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6216743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C56D5B78-F182-408D-A2B2-7FD9C787E8E0}" type="datetime1">
              <a:rPr lang="zh-CN" altLang="en-US" smtClean="0"/>
              <a:t>2018-9-22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72E488A-81DB-4A5F-B4BA-D0957D335647}" type="slidenum">
              <a:rPr lang="zh-CN" altLang="en-US" smtClean="0"/>
              <a:t>‹#›</a:t>
            </a:fld>
            <a:endParaRPr lang="zh-CN" altLang="en-US"/>
          </a:p>
        </p:txBody>
      </p:sp>
    </p:spTree>
    <p:extLst>
      <p:ext uri="{BB962C8B-B14F-4D97-AF65-F5344CB8AC3E}">
        <p14:creationId xmlns:p14="http://schemas.microsoft.com/office/powerpoint/2010/main" val="30603363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0EF8E99B-B80A-4ED8-A438-73057C20ABAE}" type="datetime1">
              <a:rPr lang="zh-CN" altLang="en-US" smtClean="0"/>
              <a:t>2018-9-22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72E488A-81DB-4A5F-B4BA-D0957D335647}" type="slidenum">
              <a:rPr lang="zh-CN" altLang="en-US" smtClean="0"/>
              <a:t>‹#›</a:t>
            </a:fld>
            <a:endParaRPr lang="zh-CN" altLang="en-US"/>
          </a:p>
        </p:txBody>
      </p:sp>
    </p:spTree>
    <p:extLst>
      <p:ext uri="{BB962C8B-B14F-4D97-AF65-F5344CB8AC3E}">
        <p14:creationId xmlns:p14="http://schemas.microsoft.com/office/powerpoint/2010/main" val="19862152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9D96FA7C-6FF5-4AFF-B700-D9A3C506CC96}" type="datetime1">
              <a:rPr lang="zh-CN" altLang="en-US" smtClean="0"/>
              <a:t>2018-9-22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72E488A-81DB-4A5F-B4BA-D0957D335647}" type="slidenum">
              <a:rPr lang="zh-CN" altLang="en-US" smtClean="0"/>
              <a:t>‹#›</a:t>
            </a:fld>
            <a:endParaRPr lang="zh-CN" altLang="en-US"/>
          </a:p>
        </p:txBody>
      </p:sp>
    </p:spTree>
    <p:extLst>
      <p:ext uri="{BB962C8B-B14F-4D97-AF65-F5344CB8AC3E}">
        <p14:creationId xmlns:p14="http://schemas.microsoft.com/office/powerpoint/2010/main" val="17628734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D4F073C8-3E0C-4B10-9270-295235D2BC75}" type="datetime1">
              <a:rPr lang="zh-CN" altLang="en-US" smtClean="0"/>
              <a:t>2018-9-22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72E488A-81DB-4A5F-B4BA-D0957D335647}" type="slidenum">
              <a:rPr lang="zh-CN" altLang="en-US" smtClean="0"/>
              <a:t>‹#›</a:t>
            </a:fld>
            <a:endParaRPr lang="zh-CN" altLang="en-US"/>
          </a:p>
        </p:txBody>
      </p:sp>
    </p:spTree>
    <p:extLst>
      <p:ext uri="{BB962C8B-B14F-4D97-AF65-F5344CB8AC3E}">
        <p14:creationId xmlns:p14="http://schemas.microsoft.com/office/powerpoint/2010/main" val="9613088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8"/>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2"/>
            <a:ext cx="2743200" cy="365125"/>
          </a:xfrm>
        </p:spPr>
        <p:txBody>
          <a:bodyPr/>
          <a:lstStyle>
            <a:lvl1pPr>
              <a:defRPr/>
            </a:lvl1pPr>
          </a:lstStyle>
          <a:p>
            <a:pPr marL="0" marR="0" lvl="0" indent="0" algn="l" defTabSz="685783" rtl="0" eaLnBrk="1" fontAlgn="base" latinLnBrk="0" hangingPunct="1">
              <a:lnSpc>
                <a:spcPct val="100000"/>
              </a:lnSpc>
              <a:spcBef>
                <a:spcPct val="0"/>
              </a:spcBef>
              <a:spcAft>
                <a:spcPct val="0"/>
              </a:spcAft>
              <a:buClrTx/>
              <a:buSzTx/>
              <a:buFontTx/>
              <a:buNone/>
              <a:tabLst/>
              <a:defRPr/>
            </a:pPr>
            <a:fld id="{2DB59541-D420-4D10-98F5-D795807D0679}" type="datetime1">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等线" panose="02010600030101010101" pitchFamily="2" charset="-122"/>
                <a:cs typeface="+mn-cs"/>
              </a:rPr>
              <a:pPr marL="0" marR="0" lvl="0" indent="0" algn="l" defTabSz="685783" rtl="0" eaLnBrk="1" fontAlgn="base" latinLnBrk="0" hangingPunct="1">
                <a:lnSpc>
                  <a:spcPct val="100000"/>
                </a:lnSpc>
                <a:spcBef>
                  <a:spcPct val="0"/>
                </a:spcBef>
                <a:spcAft>
                  <a:spcPct val="0"/>
                </a:spcAft>
                <a:buClrTx/>
                <a:buSzTx/>
                <a:buFontTx/>
                <a:buNone/>
                <a:tabLst/>
                <a:defRPr/>
              </a:pPr>
              <a:t>2018-9-22</a:t>
            </a:fld>
            <a:endParaRPr kumimoji="0" lang="zh-CN" altLang="en-US" sz="1351"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mn-cs"/>
            </a:endParaRPr>
          </a:p>
        </p:txBody>
      </p:sp>
      <p:sp>
        <p:nvSpPr>
          <p:cNvPr id="4" name="页脚占位符 3"/>
          <p:cNvSpPr>
            <a:spLocks noGrp="1"/>
          </p:cNvSpPr>
          <p:nvPr>
            <p:ph type="ftr" sz="quarter" idx="11"/>
          </p:nvPr>
        </p:nvSpPr>
        <p:spPr>
          <a:xfrm>
            <a:off x="4038600" y="6356352"/>
            <a:ext cx="4114800" cy="365125"/>
          </a:xfrm>
        </p:spPr>
        <p:txBody>
          <a:bodyPr/>
          <a:lstStyle>
            <a:lvl1pPr>
              <a:defRPr/>
            </a:lvl1pP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zh-CN" altLang="zh-CN" sz="1200" b="0" i="0" u="none" strike="noStrike" kern="1200" cap="none" spc="0" normalizeH="0" baseline="0" noProof="0">
              <a:ln>
                <a:noFill/>
              </a:ln>
              <a:solidFill>
                <a:prstClr val="black">
                  <a:tint val="75000"/>
                </a:prstClr>
              </a:solidFill>
              <a:effectLst/>
              <a:uLnTx/>
              <a:uFillTx/>
              <a:latin typeface="Arial" panose="020B0604020202020204" pitchFamily="34" charset="0"/>
              <a:ea typeface="等线" panose="02010600030101010101" pitchFamily="2" charset="-122"/>
              <a:cs typeface="+mn-cs"/>
            </a:endParaRPr>
          </a:p>
        </p:txBody>
      </p:sp>
      <p:sp>
        <p:nvSpPr>
          <p:cNvPr id="5" name="灯片编号占位符 4"/>
          <p:cNvSpPr>
            <a:spLocks noGrp="1"/>
          </p:cNvSpPr>
          <p:nvPr>
            <p:ph type="sldNum" sz="quarter" idx="12"/>
          </p:nvPr>
        </p:nvSpPr>
        <p:spPr>
          <a:xfrm>
            <a:off x="8610600" y="6356352"/>
            <a:ext cx="2743200" cy="365125"/>
          </a:xfrm>
        </p:spPr>
        <p:txBody>
          <a:bodyPr/>
          <a:lstStyle>
            <a:lvl1pPr>
              <a:defRPr/>
            </a:lvl1pPr>
          </a:lstStyle>
          <a:p>
            <a:pPr marL="0" marR="0" lvl="0" indent="0" algn="r" defTabSz="685783" rtl="0" eaLnBrk="1" fontAlgn="base" latinLnBrk="0" hangingPunct="1">
              <a:lnSpc>
                <a:spcPct val="100000"/>
              </a:lnSpc>
              <a:spcBef>
                <a:spcPct val="0"/>
              </a:spcBef>
              <a:spcAft>
                <a:spcPct val="0"/>
              </a:spcAft>
              <a:buClrTx/>
              <a:buSzTx/>
              <a:buFontTx/>
              <a:buNone/>
              <a:tabLst/>
              <a:defRPr/>
            </a:pPr>
            <a:fld id="{B72D8821-53A1-4D77-B236-5903F3BB02E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等线" panose="02010600030101010101" pitchFamily="2" charset="-122"/>
                <a:cs typeface="+mn-cs"/>
              </a:rPr>
              <a:pPr marL="0" marR="0" lvl="0" indent="0" algn="r" defTabSz="685783" rtl="0" eaLnBrk="1" fontAlgn="base" latinLnBrk="0" hangingPunct="1">
                <a:lnSpc>
                  <a:spcPct val="100000"/>
                </a:lnSpc>
                <a:spcBef>
                  <a:spcPct val="0"/>
                </a:spcBef>
                <a:spcAft>
                  <a:spcPct val="0"/>
                </a:spcAft>
                <a:buClrTx/>
                <a:buSzTx/>
                <a:buFontTx/>
                <a:buNone/>
                <a:tabLst/>
                <a:defRPr/>
              </a:pPr>
              <a:t>‹#›</a:t>
            </a:fld>
            <a:endParaRPr kumimoji="0" lang="zh-CN" altLang="en-US" sz="1351"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mn-cs"/>
            </a:endParaRPr>
          </a:p>
        </p:txBody>
      </p:sp>
    </p:spTree>
    <p:extLst>
      <p:ext uri="{BB962C8B-B14F-4D97-AF65-F5344CB8AC3E}">
        <p14:creationId xmlns:p14="http://schemas.microsoft.com/office/powerpoint/2010/main" val="1059702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pPr defTabSz="914400">
              <a:defRPr/>
            </a:pPr>
            <a:fld id="{49B7591F-4E59-47BF-AFD6-227499B2C3BA}" type="datetime1">
              <a:rPr lang="zh-CN" altLang="en-US" smtClean="0">
                <a:solidFill>
                  <a:prstClr val="black">
                    <a:tint val="75000"/>
                  </a:prstClr>
                </a:solidFill>
                <a:latin typeface="等线" panose="020F0502020204030204"/>
                <a:cs typeface="+mn-cs"/>
              </a:rPr>
              <a:pPr defTabSz="914400">
                <a:defRPr/>
              </a:pPr>
              <a:t>2018-9-22</a:t>
            </a:fld>
            <a:endParaRPr lang="zh-CN" altLang="en-US">
              <a:solidFill>
                <a:prstClr val="black">
                  <a:tint val="75000"/>
                </a:prstClr>
              </a:solidFill>
              <a:latin typeface="等线" panose="020F0502020204030204"/>
              <a:cs typeface="+mn-cs"/>
            </a:endParaRPr>
          </a:p>
        </p:txBody>
      </p:sp>
      <p:sp>
        <p:nvSpPr>
          <p:cNvPr id="5" name="页脚占位符 4"/>
          <p:cNvSpPr>
            <a:spLocks noGrp="1"/>
          </p:cNvSpPr>
          <p:nvPr>
            <p:ph type="ftr" sz="quarter" idx="11"/>
          </p:nvPr>
        </p:nvSpPr>
        <p:spPr/>
        <p:txBody>
          <a:bodyPr/>
          <a:lstStyle/>
          <a:p>
            <a:pPr defTabSz="914400">
              <a:defRPr/>
            </a:pPr>
            <a:endParaRPr lang="zh-CN" altLang="en-US">
              <a:solidFill>
                <a:prstClr val="black">
                  <a:tint val="75000"/>
                </a:prstClr>
              </a:solidFill>
              <a:latin typeface="等线" panose="020F0502020204030204"/>
              <a:cs typeface="+mn-cs"/>
            </a:endParaRPr>
          </a:p>
        </p:txBody>
      </p:sp>
      <p:sp>
        <p:nvSpPr>
          <p:cNvPr id="6" name="灯片编号占位符 5"/>
          <p:cNvSpPr>
            <a:spLocks noGrp="1"/>
          </p:cNvSpPr>
          <p:nvPr>
            <p:ph type="sldNum" sz="quarter" idx="12"/>
          </p:nvPr>
        </p:nvSpPr>
        <p:spPr/>
        <p:txBody>
          <a:bodyPr/>
          <a:lstStyle/>
          <a:p>
            <a:pPr defTabSz="914400">
              <a:defRPr/>
            </a:pPr>
            <a:fld id="{F2357ACE-CC3F-4EB8-8897-299C2E1B55B1}" type="slidenum">
              <a:rPr lang="zh-CN" altLang="en-US" smtClean="0">
                <a:solidFill>
                  <a:prstClr val="black">
                    <a:tint val="75000"/>
                  </a:prstClr>
                </a:solidFill>
                <a:latin typeface="等线" panose="020F0502020204030204"/>
                <a:cs typeface="+mn-cs"/>
              </a:rPr>
              <a:pPr defTabSz="914400">
                <a:defRPr/>
              </a:pPr>
              <a:t>‹#›</a:t>
            </a:fld>
            <a:endParaRPr lang="zh-CN" altLang="en-US">
              <a:solidFill>
                <a:prstClr val="black">
                  <a:tint val="75000"/>
                </a:prstClr>
              </a:solidFill>
              <a:latin typeface="等线" panose="020F0502020204030204"/>
              <a:cs typeface="+mn-cs"/>
            </a:endParaRPr>
          </a:p>
        </p:txBody>
      </p:sp>
    </p:spTree>
    <p:extLst>
      <p:ext uri="{BB962C8B-B14F-4D97-AF65-F5344CB8AC3E}">
        <p14:creationId xmlns:p14="http://schemas.microsoft.com/office/powerpoint/2010/main" val="21765495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4400">
              <a:defRPr/>
            </a:pPr>
            <a:fld id="{D556650B-14AC-4D47-85CB-3BF12200DBE6}" type="datetime1">
              <a:rPr lang="zh-CN" altLang="en-US" smtClean="0">
                <a:solidFill>
                  <a:prstClr val="black">
                    <a:tint val="75000"/>
                  </a:prstClr>
                </a:solidFill>
                <a:latin typeface="等线" panose="020F0502020204030204"/>
                <a:cs typeface="+mn-cs"/>
              </a:rPr>
              <a:pPr defTabSz="914400">
                <a:defRPr/>
              </a:pPr>
              <a:t>2018-9-22</a:t>
            </a:fld>
            <a:endParaRPr lang="zh-CN" altLang="en-US">
              <a:solidFill>
                <a:prstClr val="black">
                  <a:tint val="75000"/>
                </a:prstClr>
              </a:solidFill>
              <a:latin typeface="等线" panose="020F0502020204030204"/>
              <a:cs typeface="+mn-cs"/>
            </a:endParaRPr>
          </a:p>
        </p:txBody>
      </p:sp>
      <p:sp>
        <p:nvSpPr>
          <p:cNvPr id="5" name="页脚占位符 4"/>
          <p:cNvSpPr>
            <a:spLocks noGrp="1"/>
          </p:cNvSpPr>
          <p:nvPr>
            <p:ph type="ftr" sz="quarter" idx="11"/>
          </p:nvPr>
        </p:nvSpPr>
        <p:spPr/>
        <p:txBody>
          <a:bodyPr/>
          <a:lstStyle/>
          <a:p>
            <a:pPr defTabSz="914400">
              <a:defRPr/>
            </a:pPr>
            <a:endParaRPr lang="zh-CN" altLang="en-US">
              <a:solidFill>
                <a:prstClr val="black">
                  <a:tint val="75000"/>
                </a:prstClr>
              </a:solidFill>
              <a:latin typeface="等线" panose="020F0502020204030204"/>
              <a:cs typeface="+mn-cs"/>
            </a:endParaRPr>
          </a:p>
        </p:txBody>
      </p:sp>
      <p:sp>
        <p:nvSpPr>
          <p:cNvPr id="6" name="灯片编号占位符 5"/>
          <p:cNvSpPr>
            <a:spLocks noGrp="1"/>
          </p:cNvSpPr>
          <p:nvPr>
            <p:ph type="sldNum" sz="quarter" idx="12"/>
          </p:nvPr>
        </p:nvSpPr>
        <p:spPr/>
        <p:txBody>
          <a:bodyPr/>
          <a:lstStyle/>
          <a:p>
            <a:pPr defTabSz="914400">
              <a:defRPr/>
            </a:pPr>
            <a:fld id="{F2357ACE-CC3F-4EB8-8897-299C2E1B55B1}" type="slidenum">
              <a:rPr lang="zh-CN" altLang="en-US" smtClean="0">
                <a:solidFill>
                  <a:prstClr val="black">
                    <a:tint val="75000"/>
                  </a:prstClr>
                </a:solidFill>
                <a:latin typeface="等线" panose="020F0502020204030204"/>
                <a:cs typeface="+mn-cs"/>
              </a:rPr>
              <a:pPr defTabSz="914400">
                <a:defRPr/>
              </a:pPr>
              <a:t>‹#›</a:t>
            </a:fld>
            <a:endParaRPr lang="zh-CN" altLang="en-US">
              <a:solidFill>
                <a:prstClr val="black">
                  <a:tint val="75000"/>
                </a:prstClr>
              </a:solidFill>
              <a:latin typeface="等线" panose="020F0502020204030204"/>
              <a:cs typeface="+mn-cs"/>
            </a:endParaRPr>
          </a:p>
        </p:txBody>
      </p:sp>
    </p:spTree>
    <p:extLst>
      <p:ext uri="{BB962C8B-B14F-4D97-AF65-F5344CB8AC3E}">
        <p14:creationId xmlns:p14="http://schemas.microsoft.com/office/powerpoint/2010/main" val="33427685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defTabSz="914400">
              <a:defRPr/>
            </a:pPr>
            <a:fld id="{0E13EE7F-E84D-4943-9923-FDECBC8F0DF1}" type="datetime1">
              <a:rPr lang="zh-CN" altLang="en-US" smtClean="0">
                <a:solidFill>
                  <a:prstClr val="black">
                    <a:tint val="75000"/>
                  </a:prstClr>
                </a:solidFill>
                <a:latin typeface="等线" panose="020F0502020204030204"/>
                <a:cs typeface="+mn-cs"/>
              </a:rPr>
              <a:pPr defTabSz="914400">
                <a:defRPr/>
              </a:pPr>
              <a:t>2018-9-22</a:t>
            </a:fld>
            <a:endParaRPr lang="zh-CN" altLang="en-US">
              <a:solidFill>
                <a:prstClr val="black">
                  <a:tint val="75000"/>
                </a:prstClr>
              </a:solidFill>
              <a:latin typeface="等线" panose="020F0502020204030204"/>
              <a:cs typeface="+mn-cs"/>
            </a:endParaRPr>
          </a:p>
        </p:txBody>
      </p:sp>
      <p:sp>
        <p:nvSpPr>
          <p:cNvPr id="5" name="页脚占位符 4"/>
          <p:cNvSpPr>
            <a:spLocks noGrp="1"/>
          </p:cNvSpPr>
          <p:nvPr>
            <p:ph type="ftr" sz="quarter" idx="11"/>
          </p:nvPr>
        </p:nvSpPr>
        <p:spPr/>
        <p:txBody>
          <a:bodyPr/>
          <a:lstStyle/>
          <a:p>
            <a:pPr defTabSz="914400">
              <a:defRPr/>
            </a:pPr>
            <a:endParaRPr lang="zh-CN" altLang="en-US">
              <a:solidFill>
                <a:prstClr val="black">
                  <a:tint val="75000"/>
                </a:prstClr>
              </a:solidFill>
              <a:latin typeface="等线" panose="020F0502020204030204"/>
              <a:cs typeface="+mn-cs"/>
            </a:endParaRPr>
          </a:p>
        </p:txBody>
      </p:sp>
      <p:sp>
        <p:nvSpPr>
          <p:cNvPr id="6" name="灯片编号占位符 5"/>
          <p:cNvSpPr>
            <a:spLocks noGrp="1"/>
          </p:cNvSpPr>
          <p:nvPr>
            <p:ph type="sldNum" sz="quarter" idx="12"/>
          </p:nvPr>
        </p:nvSpPr>
        <p:spPr/>
        <p:txBody>
          <a:bodyPr/>
          <a:lstStyle/>
          <a:p>
            <a:pPr defTabSz="914400">
              <a:defRPr/>
            </a:pPr>
            <a:fld id="{F2357ACE-CC3F-4EB8-8897-299C2E1B55B1}" type="slidenum">
              <a:rPr lang="zh-CN" altLang="en-US" smtClean="0">
                <a:solidFill>
                  <a:prstClr val="black">
                    <a:tint val="75000"/>
                  </a:prstClr>
                </a:solidFill>
                <a:latin typeface="等线" panose="020F0502020204030204"/>
                <a:cs typeface="+mn-cs"/>
              </a:rPr>
              <a:pPr defTabSz="914400">
                <a:defRPr/>
              </a:pPr>
              <a:t>‹#›</a:t>
            </a:fld>
            <a:endParaRPr lang="zh-CN" altLang="en-US">
              <a:solidFill>
                <a:prstClr val="black">
                  <a:tint val="75000"/>
                </a:prstClr>
              </a:solidFill>
              <a:latin typeface="等线" panose="020F0502020204030204"/>
              <a:cs typeface="+mn-cs"/>
            </a:endParaRPr>
          </a:p>
        </p:txBody>
      </p:sp>
    </p:spTree>
    <p:extLst>
      <p:ext uri="{BB962C8B-B14F-4D97-AF65-F5344CB8AC3E}">
        <p14:creationId xmlns:p14="http://schemas.microsoft.com/office/powerpoint/2010/main" val="38912560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914400">
              <a:defRPr/>
            </a:pPr>
            <a:fld id="{1CE8FDC8-16BB-41DC-BA68-308B90B38D7C}" type="datetime1">
              <a:rPr lang="zh-CN" altLang="en-US" smtClean="0">
                <a:solidFill>
                  <a:prstClr val="black">
                    <a:tint val="75000"/>
                  </a:prstClr>
                </a:solidFill>
                <a:latin typeface="等线" panose="020F0502020204030204"/>
                <a:cs typeface="+mn-cs"/>
              </a:rPr>
              <a:pPr defTabSz="914400">
                <a:defRPr/>
              </a:pPr>
              <a:t>2018-9-22</a:t>
            </a:fld>
            <a:endParaRPr lang="zh-CN" altLang="en-US">
              <a:solidFill>
                <a:prstClr val="black">
                  <a:tint val="75000"/>
                </a:prstClr>
              </a:solidFill>
              <a:latin typeface="等线" panose="020F0502020204030204"/>
              <a:cs typeface="+mn-cs"/>
            </a:endParaRPr>
          </a:p>
        </p:txBody>
      </p:sp>
      <p:sp>
        <p:nvSpPr>
          <p:cNvPr id="6" name="页脚占位符 5"/>
          <p:cNvSpPr>
            <a:spLocks noGrp="1"/>
          </p:cNvSpPr>
          <p:nvPr>
            <p:ph type="ftr" sz="quarter" idx="11"/>
          </p:nvPr>
        </p:nvSpPr>
        <p:spPr/>
        <p:txBody>
          <a:bodyPr/>
          <a:lstStyle/>
          <a:p>
            <a:pPr defTabSz="914400">
              <a:defRPr/>
            </a:pPr>
            <a:endParaRPr lang="zh-CN" altLang="en-US">
              <a:solidFill>
                <a:prstClr val="black">
                  <a:tint val="75000"/>
                </a:prstClr>
              </a:solidFill>
              <a:latin typeface="等线" panose="020F0502020204030204"/>
              <a:cs typeface="+mn-cs"/>
            </a:endParaRPr>
          </a:p>
        </p:txBody>
      </p:sp>
      <p:sp>
        <p:nvSpPr>
          <p:cNvPr id="7" name="灯片编号占位符 6"/>
          <p:cNvSpPr>
            <a:spLocks noGrp="1"/>
          </p:cNvSpPr>
          <p:nvPr>
            <p:ph type="sldNum" sz="quarter" idx="12"/>
          </p:nvPr>
        </p:nvSpPr>
        <p:spPr/>
        <p:txBody>
          <a:bodyPr/>
          <a:lstStyle/>
          <a:p>
            <a:pPr defTabSz="914400">
              <a:defRPr/>
            </a:pPr>
            <a:fld id="{F2357ACE-CC3F-4EB8-8897-299C2E1B55B1}" type="slidenum">
              <a:rPr lang="zh-CN" altLang="en-US" smtClean="0">
                <a:solidFill>
                  <a:prstClr val="black">
                    <a:tint val="75000"/>
                  </a:prstClr>
                </a:solidFill>
                <a:latin typeface="等线" panose="020F0502020204030204"/>
                <a:cs typeface="+mn-cs"/>
              </a:rPr>
              <a:pPr defTabSz="914400">
                <a:defRPr/>
              </a:pPr>
              <a:t>‹#›</a:t>
            </a:fld>
            <a:endParaRPr lang="zh-CN" altLang="en-US">
              <a:solidFill>
                <a:prstClr val="black">
                  <a:tint val="75000"/>
                </a:prstClr>
              </a:solidFill>
              <a:latin typeface="等线" panose="020F0502020204030204"/>
              <a:cs typeface="+mn-cs"/>
            </a:endParaRPr>
          </a:p>
        </p:txBody>
      </p:sp>
    </p:spTree>
    <p:extLst>
      <p:ext uri="{BB962C8B-B14F-4D97-AF65-F5344CB8AC3E}">
        <p14:creationId xmlns:p14="http://schemas.microsoft.com/office/powerpoint/2010/main" val="10785783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defTabSz="914400">
              <a:defRPr/>
            </a:pPr>
            <a:fld id="{566DAEF2-531F-4798-AEB5-95D5F2B83C08}" type="datetime1">
              <a:rPr lang="zh-CN" altLang="en-US" smtClean="0">
                <a:solidFill>
                  <a:prstClr val="black">
                    <a:tint val="75000"/>
                  </a:prstClr>
                </a:solidFill>
                <a:latin typeface="等线" panose="020F0502020204030204"/>
                <a:cs typeface="+mn-cs"/>
              </a:rPr>
              <a:pPr defTabSz="914400">
                <a:defRPr/>
              </a:pPr>
              <a:t>2018-9-22</a:t>
            </a:fld>
            <a:endParaRPr lang="zh-CN" altLang="en-US">
              <a:solidFill>
                <a:prstClr val="black">
                  <a:tint val="75000"/>
                </a:prstClr>
              </a:solidFill>
              <a:latin typeface="等线" panose="020F0502020204030204"/>
              <a:cs typeface="+mn-cs"/>
            </a:endParaRPr>
          </a:p>
        </p:txBody>
      </p:sp>
      <p:sp>
        <p:nvSpPr>
          <p:cNvPr id="8" name="页脚占位符 7"/>
          <p:cNvSpPr>
            <a:spLocks noGrp="1"/>
          </p:cNvSpPr>
          <p:nvPr>
            <p:ph type="ftr" sz="quarter" idx="11"/>
          </p:nvPr>
        </p:nvSpPr>
        <p:spPr/>
        <p:txBody>
          <a:bodyPr/>
          <a:lstStyle/>
          <a:p>
            <a:pPr defTabSz="914400">
              <a:defRPr/>
            </a:pPr>
            <a:endParaRPr lang="zh-CN" altLang="en-US">
              <a:solidFill>
                <a:prstClr val="black">
                  <a:tint val="75000"/>
                </a:prstClr>
              </a:solidFill>
              <a:latin typeface="等线" panose="020F0502020204030204"/>
              <a:cs typeface="+mn-cs"/>
            </a:endParaRPr>
          </a:p>
        </p:txBody>
      </p:sp>
      <p:sp>
        <p:nvSpPr>
          <p:cNvPr id="9" name="灯片编号占位符 8"/>
          <p:cNvSpPr>
            <a:spLocks noGrp="1"/>
          </p:cNvSpPr>
          <p:nvPr>
            <p:ph type="sldNum" sz="quarter" idx="12"/>
          </p:nvPr>
        </p:nvSpPr>
        <p:spPr/>
        <p:txBody>
          <a:bodyPr/>
          <a:lstStyle/>
          <a:p>
            <a:pPr defTabSz="914400">
              <a:defRPr/>
            </a:pPr>
            <a:fld id="{F2357ACE-CC3F-4EB8-8897-299C2E1B55B1}" type="slidenum">
              <a:rPr lang="zh-CN" altLang="en-US" smtClean="0">
                <a:solidFill>
                  <a:prstClr val="black">
                    <a:tint val="75000"/>
                  </a:prstClr>
                </a:solidFill>
                <a:latin typeface="等线" panose="020F0502020204030204"/>
                <a:cs typeface="+mn-cs"/>
              </a:rPr>
              <a:pPr defTabSz="914400">
                <a:defRPr/>
              </a:pPr>
              <a:t>‹#›</a:t>
            </a:fld>
            <a:endParaRPr lang="zh-CN" altLang="en-US">
              <a:solidFill>
                <a:prstClr val="black">
                  <a:tint val="75000"/>
                </a:prstClr>
              </a:solidFill>
              <a:latin typeface="等线" panose="020F0502020204030204"/>
              <a:cs typeface="+mn-cs"/>
            </a:endParaRPr>
          </a:p>
        </p:txBody>
      </p:sp>
    </p:spTree>
    <p:extLst>
      <p:ext uri="{BB962C8B-B14F-4D97-AF65-F5344CB8AC3E}">
        <p14:creationId xmlns:p14="http://schemas.microsoft.com/office/powerpoint/2010/main" val="2389540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4500" b="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52636"/>
            <a:ext cx="10515600" cy="1500187"/>
          </a:xfrm>
        </p:spPr>
        <p:txBody>
          <a:bodyPr anchor="t">
            <a:normAutofit/>
          </a:bodyPr>
          <a:lstStyle>
            <a:lvl1pPr marL="0" indent="0">
              <a:buNone/>
              <a:defRPr sz="1800">
                <a:solidFill>
                  <a:schemeClr val="tx1">
                    <a:lumMod val="75000"/>
                    <a:lumOff val="2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a:defRPr/>
            </a:pPr>
            <a:fld id="{C7D208A1-1380-461A-8575-99C4B86197F0}" type="datetime1">
              <a:rPr lang="zh-CN" altLang="en-US" smtClean="0">
                <a:solidFill>
                  <a:prstClr val="black"/>
                </a:solidFill>
              </a:rPr>
              <a:t>2018-9-22</a:t>
            </a:fld>
            <a:endParaRPr lang="zh-CN" altLang="en-US">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a:defRPr/>
            </a:pPr>
            <a:endParaRPr lang="zh-CN" altLang="en-US">
              <a:solidFill>
                <a:prstClr val="black"/>
              </a:solidFill>
            </a:endParaRPr>
          </a:p>
        </p:txBody>
      </p:sp>
      <p:sp>
        <p:nvSpPr>
          <p:cNvPr id="6" name="Slide Number Placeholder 5"/>
          <p:cNvSpPr>
            <a:spLocks noGrp="1"/>
          </p:cNvSpPr>
          <p:nvPr>
            <p:ph type="sldNum" sz="quarter" idx="12"/>
          </p:nvPr>
        </p:nvSpPr>
        <p:spPr/>
        <p:txBody>
          <a:bodyPr/>
          <a:lstStyle/>
          <a:p>
            <a:pPr>
              <a:defRPr/>
            </a:pPr>
            <a:fld id="{9D4335EE-BD33-4D2B-92EE-A4EAAE51E3BD}"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2361825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914400">
              <a:defRPr/>
            </a:pPr>
            <a:fld id="{04B6EB71-8461-4DA6-843E-F518E7B11D9B}" type="datetime1">
              <a:rPr lang="zh-CN" altLang="en-US" smtClean="0">
                <a:solidFill>
                  <a:prstClr val="black">
                    <a:tint val="75000"/>
                  </a:prstClr>
                </a:solidFill>
                <a:latin typeface="等线" panose="020F0502020204030204"/>
                <a:cs typeface="+mn-cs"/>
              </a:rPr>
              <a:pPr defTabSz="914400">
                <a:defRPr/>
              </a:pPr>
              <a:t>2018-9-22</a:t>
            </a:fld>
            <a:endParaRPr lang="zh-CN" altLang="en-US">
              <a:solidFill>
                <a:prstClr val="black">
                  <a:tint val="75000"/>
                </a:prstClr>
              </a:solidFill>
              <a:latin typeface="等线" panose="020F0502020204030204"/>
              <a:cs typeface="+mn-cs"/>
            </a:endParaRPr>
          </a:p>
        </p:txBody>
      </p:sp>
      <p:sp>
        <p:nvSpPr>
          <p:cNvPr id="4" name="页脚占位符 3"/>
          <p:cNvSpPr>
            <a:spLocks noGrp="1"/>
          </p:cNvSpPr>
          <p:nvPr>
            <p:ph type="ftr" sz="quarter" idx="11"/>
          </p:nvPr>
        </p:nvSpPr>
        <p:spPr/>
        <p:txBody>
          <a:bodyPr/>
          <a:lstStyle/>
          <a:p>
            <a:pPr defTabSz="914400">
              <a:defRPr/>
            </a:pPr>
            <a:endParaRPr lang="zh-CN" altLang="en-US">
              <a:solidFill>
                <a:prstClr val="black">
                  <a:tint val="75000"/>
                </a:prstClr>
              </a:solidFill>
              <a:latin typeface="等线" panose="020F0502020204030204"/>
              <a:cs typeface="+mn-cs"/>
            </a:endParaRPr>
          </a:p>
        </p:txBody>
      </p:sp>
      <p:sp>
        <p:nvSpPr>
          <p:cNvPr id="5" name="灯片编号占位符 4"/>
          <p:cNvSpPr>
            <a:spLocks noGrp="1"/>
          </p:cNvSpPr>
          <p:nvPr>
            <p:ph type="sldNum" sz="quarter" idx="12"/>
          </p:nvPr>
        </p:nvSpPr>
        <p:spPr/>
        <p:txBody>
          <a:bodyPr/>
          <a:lstStyle/>
          <a:p>
            <a:pPr defTabSz="914400">
              <a:defRPr/>
            </a:pPr>
            <a:fld id="{F2357ACE-CC3F-4EB8-8897-299C2E1B55B1}" type="slidenum">
              <a:rPr lang="zh-CN" altLang="en-US" smtClean="0">
                <a:solidFill>
                  <a:prstClr val="black">
                    <a:tint val="75000"/>
                  </a:prstClr>
                </a:solidFill>
                <a:latin typeface="等线" panose="020F0502020204030204"/>
                <a:cs typeface="+mn-cs"/>
              </a:rPr>
              <a:pPr defTabSz="914400">
                <a:defRPr/>
              </a:pPr>
              <a:t>‹#›</a:t>
            </a:fld>
            <a:endParaRPr lang="zh-CN" altLang="en-US">
              <a:solidFill>
                <a:prstClr val="black">
                  <a:tint val="75000"/>
                </a:prstClr>
              </a:solidFill>
              <a:latin typeface="等线" panose="020F0502020204030204"/>
              <a:cs typeface="+mn-cs"/>
            </a:endParaRPr>
          </a:p>
        </p:txBody>
      </p:sp>
    </p:spTree>
    <p:extLst>
      <p:ext uri="{BB962C8B-B14F-4D97-AF65-F5344CB8AC3E}">
        <p14:creationId xmlns:p14="http://schemas.microsoft.com/office/powerpoint/2010/main" val="37731696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914400">
              <a:defRPr/>
            </a:pPr>
            <a:fld id="{BAD77571-02E3-4B23-95F4-D5003A464058}" type="datetime1">
              <a:rPr lang="zh-CN" altLang="en-US" smtClean="0">
                <a:solidFill>
                  <a:prstClr val="black">
                    <a:tint val="75000"/>
                  </a:prstClr>
                </a:solidFill>
                <a:latin typeface="等线" panose="020F0502020204030204"/>
                <a:cs typeface="+mn-cs"/>
              </a:rPr>
              <a:pPr defTabSz="914400">
                <a:defRPr/>
              </a:pPr>
              <a:t>2018-9-22</a:t>
            </a:fld>
            <a:endParaRPr lang="zh-CN" altLang="en-US">
              <a:solidFill>
                <a:prstClr val="black">
                  <a:tint val="75000"/>
                </a:prstClr>
              </a:solidFill>
              <a:latin typeface="等线" panose="020F0502020204030204"/>
              <a:cs typeface="+mn-cs"/>
            </a:endParaRPr>
          </a:p>
        </p:txBody>
      </p:sp>
      <p:sp>
        <p:nvSpPr>
          <p:cNvPr id="3" name="页脚占位符 2"/>
          <p:cNvSpPr>
            <a:spLocks noGrp="1"/>
          </p:cNvSpPr>
          <p:nvPr>
            <p:ph type="ftr" sz="quarter" idx="11"/>
          </p:nvPr>
        </p:nvSpPr>
        <p:spPr/>
        <p:txBody>
          <a:bodyPr/>
          <a:lstStyle/>
          <a:p>
            <a:pPr defTabSz="914400">
              <a:defRPr/>
            </a:pPr>
            <a:endParaRPr lang="zh-CN" altLang="en-US">
              <a:solidFill>
                <a:prstClr val="black">
                  <a:tint val="75000"/>
                </a:prstClr>
              </a:solidFill>
              <a:latin typeface="等线" panose="020F0502020204030204"/>
              <a:cs typeface="+mn-cs"/>
            </a:endParaRPr>
          </a:p>
        </p:txBody>
      </p:sp>
      <p:sp>
        <p:nvSpPr>
          <p:cNvPr id="4" name="灯片编号占位符 3"/>
          <p:cNvSpPr>
            <a:spLocks noGrp="1"/>
          </p:cNvSpPr>
          <p:nvPr>
            <p:ph type="sldNum" sz="quarter" idx="12"/>
          </p:nvPr>
        </p:nvSpPr>
        <p:spPr/>
        <p:txBody>
          <a:bodyPr/>
          <a:lstStyle/>
          <a:p>
            <a:pPr defTabSz="914400">
              <a:defRPr/>
            </a:pPr>
            <a:fld id="{F2357ACE-CC3F-4EB8-8897-299C2E1B55B1}" type="slidenum">
              <a:rPr lang="zh-CN" altLang="en-US" smtClean="0">
                <a:solidFill>
                  <a:prstClr val="black">
                    <a:tint val="75000"/>
                  </a:prstClr>
                </a:solidFill>
                <a:latin typeface="等线" panose="020F0502020204030204"/>
                <a:cs typeface="+mn-cs"/>
              </a:rPr>
              <a:pPr defTabSz="914400">
                <a:defRPr/>
              </a:pPr>
              <a:t>‹#›</a:t>
            </a:fld>
            <a:endParaRPr lang="zh-CN" altLang="en-US">
              <a:solidFill>
                <a:prstClr val="black">
                  <a:tint val="75000"/>
                </a:prstClr>
              </a:solidFill>
              <a:latin typeface="等线" panose="020F0502020204030204"/>
              <a:cs typeface="+mn-cs"/>
            </a:endParaRPr>
          </a:p>
        </p:txBody>
      </p:sp>
    </p:spTree>
    <p:extLst>
      <p:ext uri="{BB962C8B-B14F-4D97-AF65-F5344CB8AC3E}">
        <p14:creationId xmlns:p14="http://schemas.microsoft.com/office/powerpoint/2010/main" val="3567391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defTabSz="914400">
              <a:defRPr/>
            </a:pPr>
            <a:fld id="{D216344F-9F0A-452E-A4C5-A68FEF9D4CD1}" type="datetime1">
              <a:rPr lang="zh-CN" altLang="en-US" smtClean="0">
                <a:solidFill>
                  <a:prstClr val="black">
                    <a:tint val="75000"/>
                  </a:prstClr>
                </a:solidFill>
                <a:latin typeface="等线" panose="020F0502020204030204"/>
                <a:cs typeface="+mn-cs"/>
              </a:rPr>
              <a:pPr defTabSz="914400">
                <a:defRPr/>
              </a:pPr>
              <a:t>2018-9-22</a:t>
            </a:fld>
            <a:endParaRPr lang="zh-CN" altLang="en-US">
              <a:solidFill>
                <a:prstClr val="black">
                  <a:tint val="75000"/>
                </a:prstClr>
              </a:solidFill>
              <a:latin typeface="等线" panose="020F0502020204030204"/>
              <a:cs typeface="+mn-cs"/>
            </a:endParaRPr>
          </a:p>
        </p:txBody>
      </p:sp>
      <p:sp>
        <p:nvSpPr>
          <p:cNvPr id="6" name="页脚占位符 5"/>
          <p:cNvSpPr>
            <a:spLocks noGrp="1"/>
          </p:cNvSpPr>
          <p:nvPr>
            <p:ph type="ftr" sz="quarter" idx="11"/>
          </p:nvPr>
        </p:nvSpPr>
        <p:spPr/>
        <p:txBody>
          <a:bodyPr/>
          <a:lstStyle/>
          <a:p>
            <a:pPr defTabSz="914400">
              <a:defRPr/>
            </a:pPr>
            <a:endParaRPr lang="zh-CN" altLang="en-US">
              <a:solidFill>
                <a:prstClr val="black">
                  <a:tint val="75000"/>
                </a:prstClr>
              </a:solidFill>
              <a:latin typeface="等线" panose="020F0502020204030204"/>
              <a:cs typeface="+mn-cs"/>
            </a:endParaRPr>
          </a:p>
        </p:txBody>
      </p:sp>
      <p:sp>
        <p:nvSpPr>
          <p:cNvPr id="7" name="灯片编号占位符 6"/>
          <p:cNvSpPr>
            <a:spLocks noGrp="1"/>
          </p:cNvSpPr>
          <p:nvPr>
            <p:ph type="sldNum" sz="quarter" idx="12"/>
          </p:nvPr>
        </p:nvSpPr>
        <p:spPr/>
        <p:txBody>
          <a:bodyPr/>
          <a:lstStyle/>
          <a:p>
            <a:pPr defTabSz="914400">
              <a:defRPr/>
            </a:pPr>
            <a:fld id="{F2357ACE-CC3F-4EB8-8897-299C2E1B55B1}" type="slidenum">
              <a:rPr lang="zh-CN" altLang="en-US" smtClean="0">
                <a:solidFill>
                  <a:prstClr val="black">
                    <a:tint val="75000"/>
                  </a:prstClr>
                </a:solidFill>
                <a:latin typeface="等线" panose="020F0502020204030204"/>
                <a:cs typeface="+mn-cs"/>
              </a:rPr>
              <a:pPr defTabSz="914400">
                <a:defRPr/>
              </a:pPr>
              <a:t>‹#›</a:t>
            </a:fld>
            <a:endParaRPr lang="zh-CN" altLang="en-US">
              <a:solidFill>
                <a:prstClr val="black">
                  <a:tint val="75000"/>
                </a:prstClr>
              </a:solidFill>
              <a:latin typeface="等线" panose="020F0502020204030204"/>
              <a:cs typeface="+mn-cs"/>
            </a:endParaRPr>
          </a:p>
        </p:txBody>
      </p:sp>
    </p:spTree>
    <p:extLst>
      <p:ext uri="{BB962C8B-B14F-4D97-AF65-F5344CB8AC3E}">
        <p14:creationId xmlns:p14="http://schemas.microsoft.com/office/powerpoint/2010/main" val="7368782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defTabSz="914400">
              <a:defRPr/>
            </a:pPr>
            <a:fld id="{9B2A690A-2168-44B8-8BC5-878BC8BC385F}" type="datetime1">
              <a:rPr lang="zh-CN" altLang="en-US" smtClean="0">
                <a:solidFill>
                  <a:prstClr val="black">
                    <a:tint val="75000"/>
                  </a:prstClr>
                </a:solidFill>
                <a:latin typeface="等线" panose="020F0502020204030204"/>
                <a:cs typeface="+mn-cs"/>
              </a:rPr>
              <a:pPr defTabSz="914400">
                <a:defRPr/>
              </a:pPr>
              <a:t>2018-9-22</a:t>
            </a:fld>
            <a:endParaRPr lang="zh-CN" altLang="en-US">
              <a:solidFill>
                <a:prstClr val="black">
                  <a:tint val="75000"/>
                </a:prstClr>
              </a:solidFill>
              <a:latin typeface="等线" panose="020F0502020204030204"/>
              <a:cs typeface="+mn-cs"/>
            </a:endParaRPr>
          </a:p>
        </p:txBody>
      </p:sp>
      <p:sp>
        <p:nvSpPr>
          <p:cNvPr id="6" name="页脚占位符 5"/>
          <p:cNvSpPr>
            <a:spLocks noGrp="1"/>
          </p:cNvSpPr>
          <p:nvPr>
            <p:ph type="ftr" sz="quarter" idx="11"/>
          </p:nvPr>
        </p:nvSpPr>
        <p:spPr/>
        <p:txBody>
          <a:bodyPr/>
          <a:lstStyle/>
          <a:p>
            <a:pPr defTabSz="914400">
              <a:defRPr/>
            </a:pPr>
            <a:endParaRPr lang="zh-CN" altLang="en-US">
              <a:solidFill>
                <a:prstClr val="black">
                  <a:tint val="75000"/>
                </a:prstClr>
              </a:solidFill>
              <a:latin typeface="等线" panose="020F0502020204030204"/>
              <a:cs typeface="+mn-cs"/>
            </a:endParaRPr>
          </a:p>
        </p:txBody>
      </p:sp>
      <p:sp>
        <p:nvSpPr>
          <p:cNvPr id="7" name="灯片编号占位符 6"/>
          <p:cNvSpPr>
            <a:spLocks noGrp="1"/>
          </p:cNvSpPr>
          <p:nvPr>
            <p:ph type="sldNum" sz="quarter" idx="12"/>
          </p:nvPr>
        </p:nvSpPr>
        <p:spPr/>
        <p:txBody>
          <a:bodyPr/>
          <a:lstStyle/>
          <a:p>
            <a:pPr defTabSz="914400">
              <a:defRPr/>
            </a:pPr>
            <a:fld id="{F2357ACE-CC3F-4EB8-8897-299C2E1B55B1}" type="slidenum">
              <a:rPr lang="zh-CN" altLang="en-US" smtClean="0">
                <a:solidFill>
                  <a:prstClr val="black">
                    <a:tint val="75000"/>
                  </a:prstClr>
                </a:solidFill>
                <a:latin typeface="等线" panose="020F0502020204030204"/>
                <a:cs typeface="+mn-cs"/>
              </a:rPr>
              <a:pPr defTabSz="914400">
                <a:defRPr/>
              </a:pPr>
              <a:t>‹#›</a:t>
            </a:fld>
            <a:endParaRPr lang="zh-CN" altLang="en-US">
              <a:solidFill>
                <a:prstClr val="black">
                  <a:tint val="75000"/>
                </a:prstClr>
              </a:solidFill>
              <a:latin typeface="等线" panose="020F0502020204030204"/>
              <a:cs typeface="+mn-cs"/>
            </a:endParaRPr>
          </a:p>
        </p:txBody>
      </p:sp>
    </p:spTree>
    <p:extLst>
      <p:ext uri="{BB962C8B-B14F-4D97-AF65-F5344CB8AC3E}">
        <p14:creationId xmlns:p14="http://schemas.microsoft.com/office/powerpoint/2010/main" val="3377608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4400">
              <a:defRPr/>
            </a:pPr>
            <a:fld id="{1A99B27E-A3F9-4542-A509-D4CDD9AF9F6F}" type="datetime1">
              <a:rPr lang="zh-CN" altLang="en-US" smtClean="0">
                <a:solidFill>
                  <a:prstClr val="black">
                    <a:tint val="75000"/>
                  </a:prstClr>
                </a:solidFill>
                <a:latin typeface="等线" panose="020F0502020204030204"/>
                <a:cs typeface="+mn-cs"/>
              </a:rPr>
              <a:pPr defTabSz="914400">
                <a:defRPr/>
              </a:pPr>
              <a:t>2018-9-22</a:t>
            </a:fld>
            <a:endParaRPr lang="zh-CN" altLang="en-US">
              <a:solidFill>
                <a:prstClr val="black">
                  <a:tint val="75000"/>
                </a:prstClr>
              </a:solidFill>
              <a:latin typeface="等线" panose="020F0502020204030204"/>
              <a:cs typeface="+mn-cs"/>
            </a:endParaRPr>
          </a:p>
        </p:txBody>
      </p:sp>
      <p:sp>
        <p:nvSpPr>
          <p:cNvPr id="5" name="页脚占位符 4"/>
          <p:cNvSpPr>
            <a:spLocks noGrp="1"/>
          </p:cNvSpPr>
          <p:nvPr>
            <p:ph type="ftr" sz="quarter" idx="11"/>
          </p:nvPr>
        </p:nvSpPr>
        <p:spPr/>
        <p:txBody>
          <a:bodyPr/>
          <a:lstStyle/>
          <a:p>
            <a:pPr defTabSz="914400">
              <a:defRPr/>
            </a:pPr>
            <a:endParaRPr lang="zh-CN" altLang="en-US">
              <a:solidFill>
                <a:prstClr val="black">
                  <a:tint val="75000"/>
                </a:prstClr>
              </a:solidFill>
              <a:latin typeface="等线" panose="020F0502020204030204"/>
              <a:cs typeface="+mn-cs"/>
            </a:endParaRPr>
          </a:p>
        </p:txBody>
      </p:sp>
      <p:sp>
        <p:nvSpPr>
          <p:cNvPr id="6" name="灯片编号占位符 5"/>
          <p:cNvSpPr>
            <a:spLocks noGrp="1"/>
          </p:cNvSpPr>
          <p:nvPr>
            <p:ph type="sldNum" sz="quarter" idx="12"/>
          </p:nvPr>
        </p:nvSpPr>
        <p:spPr/>
        <p:txBody>
          <a:bodyPr/>
          <a:lstStyle/>
          <a:p>
            <a:pPr defTabSz="914400">
              <a:defRPr/>
            </a:pPr>
            <a:fld id="{F2357ACE-CC3F-4EB8-8897-299C2E1B55B1}" type="slidenum">
              <a:rPr lang="zh-CN" altLang="en-US" smtClean="0">
                <a:solidFill>
                  <a:prstClr val="black">
                    <a:tint val="75000"/>
                  </a:prstClr>
                </a:solidFill>
                <a:latin typeface="等线" panose="020F0502020204030204"/>
                <a:cs typeface="+mn-cs"/>
              </a:rPr>
              <a:pPr defTabSz="914400">
                <a:defRPr/>
              </a:pPr>
              <a:t>‹#›</a:t>
            </a:fld>
            <a:endParaRPr lang="zh-CN" altLang="en-US">
              <a:solidFill>
                <a:prstClr val="black">
                  <a:tint val="75000"/>
                </a:prstClr>
              </a:solidFill>
              <a:latin typeface="等线" panose="020F0502020204030204"/>
              <a:cs typeface="+mn-cs"/>
            </a:endParaRPr>
          </a:p>
        </p:txBody>
      </p:sp>
    </p:spTree>
    <p:extLst>
      <p:ext uri="{BB962C8B-B14F-4D97-AF65-F5344CB8AC3E}">
        <p14:creationId xmlns:p14="http://schemas.microsoft.com/office/powerpoint/2010/main" val="26212988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4400">
              <a:defRPr/>
            </a:pPr>
            <a:fld id="{2227CDCA-4143-47E0-BDDC-85B71385BF32}" type="datetime1">
              <a:rPr lang="zh-CN" altLang="en-US" smtClean="0">
                <a:solidFill>
                  <a:prstClr val="black">
                    <a:tint val="75000"/>
                  </a:prstClr>
                </a:solidFill>
                <a:latin typeface="等线" panose="020F0502020204030204"/>
                <a:cs typeface="+mn-cs"/>
              </a:rPr>
              <a:pPr defTabSz="914400">
                <a:defRPr/>
              </a:pPr>
              <a:t>2018-9-22</a:t>
            </a:fld>
            <a:endParaRPr lang="zh-CN" altLang="en-US">
              <a:solidFill>
                <a:prstClr val="black">
                  <a:tint val="75000"/>
                </a:prstClr>
              </a:solidFill>
              <a:latin typeface="等线" panose="020F0502020204030204"/>
              <a:cs typeface="+mn-cs"/>
            </a:endParaRPr>
          </a:p>
        </p:txBody>
      </p:sp>
      <p:sp>
        <p:nvSpPr>
          <p:cNvPr id="5" name="页脚占位符 4"/>
          <p:cNvSpPr>
            <a:spLocks noGrp="1"/>
          </p:cNvSpPr>
          <p:nvPr>
            <p:ph type="ftr" sz="quarter" idx="11"/>
          </p:nvPr>
        </p:nvSpPr>
        <p:spPr/>
        <p:txBody>
          <a:bodyPr/>
          <a:lstStyle/>
          <a:p>
            <a:pPr defTabSz="914400">
              <a:defRPr/>
            </a:pPr>
            <a:endParaRPr lang="zh-CN" altLang="en-US">
              <a:solidFill>
                <a:prstClr val="black">
                  <a:tint val="75000"/>
                </a:prstClr>
              </a:solidFill>
              <a:latin typeface="等线" panose="020F0502020204030204"/>
              <a:cs typeface="+mn-cs"/>
            </a:endParaRPr>
          </a:p>
        </p:txBody>
      </p:sp>
      <p:sp>
        <p:nvSpPr>
          <p:cNvPr id="6" name="灯片编号占位符 5"/>
          <p:cNvSpPr>
            <a:spLocks noGrp="1"/>
          </p:cNvSpPr>
          <p:nvPr>
            <p:ph type="sldNum" sz="quarter" idx="12"/>
          </p:nvPr>
        </p:nvSpPr>
        <p:spPr/>
        <p:txBody>
          <a:bodyPr/>
          <a:lstStyle/>
          <a:p>
            <a:pPr defTabSz="914400">
              <a:defRPr/>
            </a:pPr>
            <a:fld id="{F2357ACE-CC3F-4EB8-8897-299C2E1B55B1}" type="slidenum">
              <a:rPr lang="zh-CN" altLang="en-US" smtClean="0">
                <a:solidFill>
                  <a:prstClr val="black">
                    <a:tint val="75000"/>
                  </a:prstClr>
                </a:solidFill>
                <a:latin typeface="等线" panose="020F0502020204030204"/>
                <a:cs typeface="+mn-cs"/>
              </a:rPr>
              <a:pPr defTabSz="914400">
                <a:defRPr/>
              </a:pPr>
              <a:t>‹#›</a:t>
            </a:fld>
            <a:endParaRPr lang="zh-CN" altLang="en-US">
              <a:solidFill>
                <a:prstClr val="black">
                  <a:tint val="75000"/>
                </a:prstClr>
              </a:solidFill>
              <a:latin typeface="等线" panose="020F0502020204030204"/>
              <a:cs typeface="+mn-cs"/>
            </a:endParaRPr>
          </a:p>
        </p:txBody>
      </p:sp>
    </p:spTree>
    <p:extLst>
      <p:ext uri="{BB962C8B-B14F-4D97-AF65-F5344CB8AC3E}">
        <p14:creationId xmlns:p14="http://schemas.microsoft.com/office/powerpoint/2010/main" val="23883266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r>
              <a:rPr lang="zh-CN" altLang="en-US"/>
              <a:t>单击此处编辑母版标题样式</a:t>
            </a:r>
          </a:p>
        </p:txBody>
      </p:sp>
      <p:sp>
        <p:nvSpPr>
          <p:cNvPr id="3" name="文本占位符 2"/>
          <p:cNvSpPr>
            <a:spLocks noGrp="1"/>
          </p:cNvSpPr>
          <p:nvPr>
            <p:ph type="body" sz="half" idx="1"/>
          </p:nvPr>
        </p:nvSpPr>
        <p:spPr>
          <a:xfrm>
            <a:off x="609600" y="1600201"/>
            <a:ext cx="5384800" cy="4525963"/>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245225"/>
            <a:ext cx="2844800" cy="476250"/>
          </a:xfrm>
        </p:spPr>
        <p:txBody>
          <a:bodyPr/>
          <a:lstStyle>
            <a:lvl1pPr>
              <a:defRPr/>
            </a:lvl1pPr>
          </a:lstStyle>
          <a:p>
            <a:fld id="{4D4DB4BB-7DF1-4C12-A15D-EEB6800A97E5}" type="datetime1">
              <a:rPr lang="zh-CN" altLang="en-US" smtClean="0"/>
              <a:t>2018-9-22</a:t>
            </a:fld>
            <a:endParaRPr lang="zh-CN" altLang="en-US"/>
          </a:p>
        </p:txBody>
      </p:sp>
      <p:sp>
        <p:nvSpPr>
          <p:cNvPr id="6" name="页脚占位符 5"/>
          <p:cNvSpPr>
            <a:spLocks noGrp="1"/>
          </p:cNvSpPr>
          <p:nvPr>
            <p:ph type="ftr" sz="quarter" idx="11"/>
          </p:nvPr>
        </p:nvSpPr>
        <p:spPr>
          <a:xfrm>
            <a:off x="4165600" y="6245225"/>
            <a:ext cx="3860800" cy="476250"/>
          </a:xfrm>
        </p:spPr>
        <p:txBody>
          <a:bodyPr/>
          <a:lstStyle>
            <a:lvl1pPr>
              <a:defRPr/>
            </a:lvl1pPr>
          </a:lstStyle>
          <a:p>
            <a:endParaRPr lang="en-US" altLang="zh-CN"/>
          </a:p>
        </p:txBody>
      </p:sp>
      <p:sp>
        <p:nvSpPr>
          <p:cNvPr id="7" name="灯片编号占位符 6"/>
          <p:cNvSpPr>
            <a:spLocks noGrp="1"/>
          </p:cNvSpPr>
          <p:nvPr>
            <p:ph type="sldNum" sz="quarter" idx="12"/>
          </p:nvPr>
        </p:nvSpPr>
        <p:spPr>
          <a:xfrm>
            <a:off x="8737600" y="6245225"/>
            <a:ext cx="2844800" cy="476250"/>
          </a:xfrm>
        </p:spPr>
        <p:txBody>
          <a:bodyPr/>
          <a:lstStyle>
            <a:lvl1pPr>
              <a:defRPr/>
            </a:lvl1pPr>
          </a:lstStyle>
          <a:p>
            <a:fld id="{B033FAFD-D72A-47AA-BC24-D1D7DFCDE6AA}" type="slidenum">
              <a:rPr lang="zh-CN" altLang="en-US"/>
              <a:pPr/>
              <a:t>‹#›</a:t>
            </a:fld>
            <a:endParaRPr lang="en-US" altLang="zh-CN"/>
          </a:p>
        </p:txBody>
      </p:sp>
    </p:spTree>
    <p:extLst>
      <p:ext uri="{BB962C8B-B14F-4D97-AF65-F5344CB8AC3E}">
        <p14:creationId xmlns:p14="http://schemas.microsoft.com/office/powerpoint/2010/main" val="13902814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8"/>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2"/>
            <a:ext cx="2743200" cy="365125"/>
          </a:xfrm>
        </p:spPr>
        <p:txBody>
          <a:bodyPr/>
          <a:lstStyle>
            <a:lvl1pPr>
              <a:defRPr/>
            </a:lvl1pPr>
          </a:lstStyle>
          <a:p>
            <a:pPr marL="0" marR="0" lvl="0" indent="0" algn="l" defTabSz="685783" rtl="0" eaLnBrk="1" fontAlgn="base" latinLnBrk="0" hangingPunct="1">
              <a:lnSpc>
                <a:spcPct val="100000"/>
              </a:lnSpc>
              <a:spcBef>
                <a:spcPct val="0"/>
              </a:spcBef>
              <a:spcAft>
                <a:spcPct val="0"/>
              </a:spcAft>
              <a:buClrTx/>
              <a:buSzTx/>
              <a:buFontTx/>
              <a:buNone/>
              <a:tabLst/>
              <a:defRPr/>
            </a:pPr>
            <a:fld id="{2DB59541-D420-4D10-98F5-D795807D0679}" type="datetime1">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等线" panose="02010600030101010101" pitchFamily="2" charset="-122"/>
                <a:cs typeface="+mn-cs"/>
              </a:rPr>
              <a:pPr marL="0" marR="0" lvl="0" indent="0" algn="l" defTabSz="685783" rtl="0" eaLnBrk="1" fontAlgn="base" latinLnBrk="0" hangingPunct="1">
                <a:lnSpc>
                  <a:spcPct val="100000"/>
                </a:lnSpc>
                <a:spcBef>
                  <a:spcPct val="0"/>
                </a:spcBef>
                <a:spcAft>
                  <a:spcPct val="0"/>
                </a:spcAft>
                <a:buClrTx/>
                <a:buSzTx/>
                <a:buFontTx/>
                <a:buNone/>
                <a:tabLst/>
                <a:defRPr/>
              </a:pPr>
              <a:t>2018-9-22</a:t>
            </a:fld>
            <a:endParaRPr kumimoji="0" lang="zh-CN" altLang="en-US" sz="1351"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mn-cs"/>
            </a:endParaRPr>
          </a:p>
        </p:txBody>
      </p:sp>
      <p:sp>
        <p:nvSpPr>
          <p:cNvPr id="4" name="页脚占位符 3"/>
          <p:cNvSpPr>
            <a:spLocks noGrp="1"/>
          </p:cNvSpPr>
          <p:nvPr>
            <p:ph type="ftr" sz="quarter" idx="11"/>
          </p:nvPr>
        </p:nvSpPr>
        <p:spPr>
          <a:xfrm>
            <a:off x="4038600" y="6356352"/>
            <a:ext cx="4114800" cy="365125"/>
          </a:xfrm>
        </p:spPr>
        <p:txBody>
          <a:bodyPr/>
          <a:lstStyle>
            <a:lvl1pPr>
              <a:defRPr/>
            </a:lvl1pP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zh-CN" altLang="zh-CN" sz="1200" b="0" i="0" u="none" strike="noStrike" kern="1200" cap="none" spc="0" normalizeH="0" baseline="0" noProof="0">
              <a:ln>
                <a:noFill/>
              </a:ln>
              <a:solidFill>
                <a:prstClr val="black">
                  <a:tint val="75000"/>
                </a:prstClr>
              </a:solidFill>
              <a:effectLst/>
              <a:uLnTx/>
              <a:uFillTx/>
              <a:latin typeface="Arial" panose="020B0604020202020204" pitchFamily="34" charset="0"/>
              <a:ea typeface="等线" panose="02010600030101010101" pitchFamily="2" charset="-122"/>
              <a:cs typeface="+mn-cs"/>
            </a:endParaRPr>
          </a:p>
        </p:txBody>
      </p:sp>
      <p:sp>
        <p:nvSpPr>
          <p:cNvPr id="5" name="灯片编号占位符 4"/>
          <p:cNvSpPr>
            <a:spLocks noGrp="1"/>
          </p:cNvSpPr>
          <p:nvPr>
            <p:ph type="sldNum" sz="quarter" idx="12"/>
          </p:nvPr>
        </p:nvSpPr>
        <p:spPr>
          <a:xfrm>
            <a:off x="8610600" y="6356352"/>
            <a:ext cx="2743200" cy="365125"/>
          </a:xfrm>
        </p:spPr>
        <p:txBody>
          <a:bodyPr/>
          <a:lstStyle>
            <a:lvl1pPr>
              <a:defRPr/>
            </a:lvl1pPr>
          </a:lstStyle>
          <a:p>
            <a:pPr marL="0" marR="0" lvl="0" indent="0" algn="r" defTabSz="685783" rtl="0" eaLnBrk="1" fontAlgn="base" latinLnBrk="0" hangingPunct="1">
              <a:lnSpc>
                <a:spcPct val="100000"/>
              </a:lnSpc>
              <a:spcBef>
                <a:spcPct val="0"/>
              </a:spcBef>
              <a:spcAft>
                <a:spcPct val="0"/>
              </a:spcAft>
              <a:buClrTx/>
              <a:buSzTx/>
              <a:buFontTx/>
              <a:buNone/>
              <a:tabLst/>
              <a:defRPr/>
            </a:pPr>
            <a:fld id="{B72D8821-53A1-4D77-B236-5903F3BB02E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等线" panose="02010600030101010101" pitchFamily="2" charset="-122"/>
                <a:cs typeface="+mn-cs"/>
              </a:rPr>
              <a:pPr marL="0" marR="0" lvl="0" indent="0" algn="r" defTabSz="685783" rtl="0" eaLnBrk="1" fontAlgn="base" latinLnBrk="0" hangingPunct="1">
                <a:lnSpc>
                  <a:spcPct val="100000"/>
                </a:lnSpc>
                <a:spcBef>
                  <a:spcPct val="0"/>
                </a:spcBef>
                <a:spcAft>
                  <a:spcPct val="0"/>
                </a:spcAft>
                <a:buClrTx/>
                <a:buSzTx/>
                <a:buFontTx/>
                <a:buNone/>
                <a:tabLst/>
                <a:defRPr/>
              </a:pPr>
              <a:t>‹#›</a:t>
            </a:fld>
            <a:endParaRPr kumimoji="0" lang="zh-CN" altLang="en-US" sz="1351"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mn-cs"/>
            </a:endParaRPr>
          </a:p>
        </p:txBody>
      </p:sp>
    </p:spTree>
    <p:extLst>
      <p:ext uri="{BB962C8B-B14F-4D97-AF65-F5344CB8AC3E}">
        <p14:creationId xmlns:p14="http://schemas.microsoft.com/office/powerpoint/2010/main" val="28507884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F6808669-AFDE-402B-991E-EED2938D5385}" type="datetimeFigureOut">
              <a:rPr lang="zh-CN" altLang="en-US" smtClean="0"/>
              <a:t>2018-9-22</a:t>
            </a:fld>
            <a:endParaRPr lang="zh-CN" alt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p:txBody>
          <a:bodyPr/>
          <a:lstStyle/>
          <a:p>
            <a:fld id="{9D4335EE-BD33-4D2B-92EE-A4EAAE51E3BD}" type="slidenum">
              <a:rPr lang="zh-CN" altLang="en-US" smtClean="0"/>
              <a:t>‹#›</a:t>
            </a:fld>
            <a:endParaRPr lang="zh-CN" altLang="en-US"/>
          </a:p>
        </p:txBody>
      </p:sp>
    </p:spTree>
    <p:extLst>
      <p:ext uri="{BB962C8B-B14F-4D97-AF65-F5344CB8AC3E}">
        <p14:creationId xmlns:p14="http://schemas.microsoft.com/office/powerpoint/2010/main" val="14867227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F6808669-AFDE-402B-991E-EED2938D5385}" type="datetimeFigureOut">
              <a:rPr lang="zh-CN" altLang="en-US" smtClean="0"/>
              <a:t>2018-9-22</a:t>
            </a:fld>
            <a:endParaRPr lang="zh-CN" alt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p:txBody>
          <a:bodyPr/>
          <a:lstStyle/>
          <a:p>
            <a:fld id="{9D4335EE-BD33-4D2B-92EE-A4EAAE51E3BD}" type="slidenum">
              <a:rPr lang="zh-CN" altLang="en-US" smtClean="0"/>
              <a:t>‹#›</a:t>
            </a:fld>
            <a:endParaRPr lang="zh-CN" altLang="en-US"/>
          </a:p>
        </p:txBody>
      </p:sp>
    </p:spTree>
    <p:extLst>
      <p:ext uri="{BB962C8B-B14F-4D97-AF65-F5344CB8AC3E}">
        <p14:creationId xmlns:p14="http://schemas.microsoft.com/office/powerpoint/2010/main" val="1322846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45127" y="1828803"/>
            <a:ext cx="5181600" cy="4351337"/>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8803"/>
            <a:ext cx="5181600" cy="4351337"/>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2"/>
            <a:ext cx="2743200" cy="365125"/>
          </a:xfrm>
          <a:prstGeom prst="rect">
            <a:avLst/>
          </a:prstGeom>
        </p:spPr>
        <p:txBody>
          <a:bodyPr/>
          <a:lstStyle/>
          <a:p>
            <a:pPr>
              <a:defRPr/>
            </a:pPr>
            <a:fld id="{EC010E92-B4B6-4B8A-8F1E-A9FB61294123}" type="datetime1">
              <a:rPr lang="zh-CN" altLang="en-US" smtClean="0">
                <a:solidFill>
                  <a:prstClr val="black"/>
                </a:solidFill>
              </a:rPr>
              <a:t>2018-9-22</a:t>
            </a:fld>
            <a:endParaRPr lang="zh-CN" altLang="en-US">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pPr>
              <a:defRPr/>
            </a:pPr>
            <a:endParaRPr lang="zh-CN" altLang="en-US">
              <a:solidFill>
                <a:prstClr val="black"/>
              </a:solidFill>
            </a:endParaRPr>
          </a:p>
        </p:txBody>
      </p:sp>
      <p:sp>
        <p:nvSpPr>
          <p:cNvPr id="7" name="Slide Number Placeholder 6"/>
          <p:cNvSpPr>
            <a:spLocks noGrp="1"/>
          </p:cNvSpPr>
          <p:nvPr>
            <p:ph type="sldNum" sz="quarter" idx="12"/>
          </p:nvPr>
        </p:nvSpPr>
        <p:spPr/>
        <p:txBody>
          <a:bodyPr/>
          <a:lstStyle/>
          <a:p>
            <a:pPr>
              <a:defRPr/>
            </a:pPr>
            <a:fld id="{9D4335EE-BD33-4D2B-92EE-A4EAAE51E3BD}"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0182502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4500" b="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52635"/>
            <a:ext cx="105156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F6808669-AFDE-402B-991E-EED2938D5385}" type="datetimeFigureOut">
              <a:rPr lang="zh-CN" altLang="en-US" smtClean="0"/>
              <a:t>2018-9-22</a:t>
            </a:fld>
            <a:endParaRPr lang="zh-CN" alt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p:txBody>
          <a:bodyPr/>
          <a:lstStyle/>
          <a:p>
            <a:fld id="{9D4335EE-BD33-4D2B-92EE-A4EAAE51E3BD}" type="slidenum">
              <a:rPr lang="zh-CN" altLang="en-US" smtClean="0"/>
              <a:t>‹#›</a:t>
            </a:fld>
            <a:endParaRPr lang="zh-CN" altLang="en-US"/>
          </a:p>
        </p:txBody>
      </p:sp>
    </p:spTree>
    <p:extLst>
      <p:ext uri="{BB962C8B-B14F-4D97-AF65-F5344CB8AC3E}">
        <p14:creationId xmlns:p14="http://schemas.microsoft.com/office/powerpoint/2010/main" val="36740908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45127" y="1828802"/>
            <a:ext cx="5181600" cy="4351337"/>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8802"/>
            <a:ext cx="5181600" cy="4351337"/>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F6808669-AFDE-402B-991E-EED2938D5385}" type="datetimeFigureOut">
              <a:rPr lang="zh-CN" altLang="en-US" smtClean="0"/>
              <a:t>2018-9-22</a:t>
            </a:fld>
            <a:endParaRPr lang="zh-CN" alt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p:txBody>
          <a:bodyPr/>
          <a:lstStyle/>
          <a:p>
            <a:fld id="{9D4335EE-BD33-4D2B-92EE-A4EAAE51E3BD}" type="slidenum">
              <a:rPr lang="zh-CN" altLang="en-US" smtClean="0"/>
              <a:t>‹#›</a:t>
            </a:fld>
            <a:endParaRPr lang="zh-CN" altLang="en-US"/>
          </a:p>
        </p:txBody>
      </p:sp>
    </p:spTree>
    <p:extLst>
      <p:ext uri="{BB962C8B-B14F-4D97-AF65-F5344CB8AC3E}">
        <p14:creationId xmlns:p14="http://schemas.microsoft.com/office/powerpoint/2010/main" val="27347549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比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2"/>
            <a:ext cx="515620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845127" y="2507552"/>
            <a:ext cx="5156200" cy="3680525"/>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851"/>
            <a:ext cx="51816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6172201" y="2507552"/>
            <a:ext cx="5181601" cy="3680525"/>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7" name="Date Placeholder 6"/>
          <p:cNvSpPr>
            <a:spLocks noGrp="1"/>
          </p:cNvSpPr>
          <p:nvPr>
            <p:ph type="dt" sz="half" idx="10"/>
          </p:nvPr>
        </p:nvSpPr>
        <p:spPr>
          <a:xfrm>
            <a:off x="838200" y="6356352"/>
            <a:ext cx="2743200" cy="365125"/>
          </a:xfrm>
          <a:prstGeom prst="rect">
            <a:avLst/>
          </a:prstGeom>
        </p:spPr>
        <p:txBody>
          <a:bodyPr/>
          <a:lstStyle/>
          <a:p>
            <a:fld id="{F6808669-AFDE-402B-991E-EED2938D5385}" type="datetimeFigureOut">
              <a:rPr lang="zh-CN" altLang="en-US" smtClean="0"/>
              <a:t>2018-9-22</a:t>
            </a:fld>
            <a:endParaRPr lang="zh-CN" altLang="en-US"/>
          </a:p>
        </p:txBody>
      </p:sp>
      <p:sp>
        <p:nvSpPr>
          <p:cNvPr id="8" name="Footer Placeholder 7"/>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p:txBody>
          <a:bodyPr/>
          <a:lstStyle/>
          <a:p>
            <a:fld id="{9D4335EE-BD33-4D2B-92EE-A4EAAE51E3BD}" type="slidenum">
              <a:rPr lang="zh-CN" altLang="en-US" smtClean="0"/>
              <a:t>‹#›</a:t>
            </a:fld>
            <a:endParaRPr lang="zh-CN" altLang="en-US"/>
          </a:p>
        </p:txBody>
      </p:sp>
      <p:sp>
        <p:nvSpPr>
          <p:cNvPr id="10" name="Title 9"/>
          <p:cNvSpPr>
            <a:spLocks noGrp="1"/>
          </p:cNvSpPr>
          <p:nvPr>
            <p:ph type="title"/>
          </p:nvPr>
        </p:nvSpPr>
        <p:spPr/>
        <p:txBody>
          <a:bodyPr/>
          <a:lstStyle/>
          <a:p>
            <a:r>
              <a:rPr lang="zh-CN" altLang="en-US"/>
              <a:t>单击此处编辑母版标题样式</a:t>
            </a:r>
            <a:endParaRPr lang="en-US" dirty="0"/>
          </a:p>
        </p:txBody>
      </p:sp>
    </p:spTree>
    <p:extLst>
      <p:ext uri="{BB962C8B-B14F-4D97-AF65-F5344CB8AC3E}">
        <p14:creationId xmlns:p14="http://schemas.microsoft.com/office/powerpoint/2010/main" val="7607317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2"/>
            <a:ext cx="2743200" cy="365125"/>
          </a:xfrm>
          <a:prstGeom prst="rect">
            <a:avLst/>
          </a:prstGeom>
        </p:spPr>
        <p:txBody>
          <a:bodyPr/>
          <a:lstStyle/>
          <a:p>
            <a:fld id="{F6808669-AFDE-402B-991E-EED2938D5385}" type="datetimeFigureOut">
              <a:rPr lang="zh-CN" altLang="en-US" smtClean="0"/>
              <a:t>2018-9-22</a:t>
            </a:fld>
            <a:endParaRPr lang="zh-CN" altLang="en-US"/>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p:txBody>
          <a:bodyPr/>
          <a:lstStyle/>
          <a:p>
            <a:fld id="{9D4335EE-BD33-4D2B-92EE-A4EAAE51E3BD}" type="slidenum">
              <a:rPr lang="zh-CN" altLang="en-US" smtClean="0"/>
              <a:t>‹#›</a:t>
            </a:fld>
            <a:endParaRPr lang="zh-CN" altLang="en-US"/>
          </a:p>
        </p:txBody>
      </p:sp>
      <p:sp>
        <p:nvSpPr>
          <p:cNvPr id="6" name="Title 5"/>
          <p:cNvSpPr>
            <a:spLocks noGrp="1"/>
          </p:cNvSpPr>
          <p:nvPr>
            <p:ph type="title"/>
          </p:nvPr>
        </p:nvSpPr>
        <p:spPr/>
        <p:txBody>
          <a:bodyPr/>
          <a:lstStyle/>
          <a:p>
            <a:r>
              <a:rPr lang="zh-CN" altLang="en-US"/>
              <a:t>单击此处编辑母版标题样式</a:t>
            </a:r>
            <a:endParaRPr lang="en-US"/>
          </a:p>
        </p:txBody>
      </p:sp>
    </p:spTree>
    <p:extLst>
      <p:ext uri="{BB962C8B-B14F-4D97-AF65-F5344CB8AC3E}">
        <p14:creationId xmlns:p14="http://schemas.microsoft.com/office/powerpoint/2010/main" val="23581819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F6808669-AFDE-402B-991E-EED2938D5385}" type="datetimeFigureOut">
              <a:rPr lang="zh-CN" altLang="en-US" smtClean="0"/>
              <a:t>2018-9-22</a:t>
            </a:fld>
            <a:endParaRPr lang="zh-CN" altLang="en-US"/>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p:txBody>
          <a:bodyPr/>
          <a:lstStyle/>
          <a:p>
            <a:fld id="{9D4335EE-BD33-4D2B-92EE-A4EAAE51E3BD}" type="slidenum">
              <a:rPr lang="zh-CN" altLang="en-US" smtClean="0"/>
              <a:t>‹#›</a:t>
            </a:fld>
            <a:endParaRPr lang="zh-CN" altLang="en-US"/>
          </a:p>
        </p:txBody>
      </p:sp>
    </p:spTree>
    <p:extLst>
      <p:ext uri="{BB962C8B-B14F-4D97-AF65-F5344CB8AC3E}">
        <p14:creationId xmlns:p14="http://schemas.microsoft.com/office/powerpoint/2010/main" val="34272955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2"/>
            <a:ext cx="3931920" cy="1600197"/>
          </a:xfrm>
        </p:spPr>
        <p:txBody>
          <a:bodyPr anchor="b">
            <a:normAutofit/>
          </a:bodyPr>
          <a:lstStyle>
            <a:lvl1pPr>
              <a:defRPr sz="2400" b="0"/>
            </a:lvl1pPr>
          </a:lstStyle>
          <a:p>
            <a:r>
              <a:rPr lang="zh-CN" altLang="en-US"/>
              <a:t>单击此处编辑母版标题样式</a:t>
            </a:r>
            <a:endParaRPr lang="en-US" dirty="0"/>
          </a:p>
        </p:txBody>
      </p:sp>
      <p:sp>
        <p:nvSpPr>
          <p:cNvPr id="3" name="Content Placeholder 2"/>
          <p:cNvSpPr>
            <a:spLocks noGrp="1"/>
          </p:cNvSpPr>
          <p:nvPr>
            <p:ph idx="1"/>
          </p:nvPr>
        </p:nvSpPr>
        <p:spPr>
          <a:xfrm>
            <a:off x="5181600" y="990600"/>
            <a:ext cx="617220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编辑母版文本样式</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F6808669-AFDE-402B-991E-EED2938D5385}" type="datetimeFigureOut">
              <a:rPr lang="zh-CN" altLang="en-US" smtClean="0"/>
              <a:t>2018-9-22</a:t>
            </a:fld>
            <a:endParaRPr lang="zh-CN" alt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p:txBody>
          <a:bodyPr/>
          <a:lstStyle/>
          <a:p>
            <a:fld id="{9D4335EE-BD33-4D2B-92EE-A4EAAE51E3BD}" type="slidenum">
              <a:rPr lang="zh-CN" altLang="en-US" smtClean="0"/>
              <a:t>‹#›</a:t>
            </a:fld>
            <a:endParaRPr lang="zh-CN" altLang="en-US"/>
          </a:p>
        </p:txBody>
      </p:sp>
    </p:spTree>
    <p:extLst>
      <p:ext uri="{BB962C8B-B14F-4D97-AF65-F5344CB8AC3E}">
        <p14:creationId xmlns:p14="http://schemas.microsoft.com/office/powerpoint/2010/main" val="26223183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2400" b="0"/>
            </a:lvl1pPr>
          </a:lstStyle>
          <a:p>
            <a:r>
              <a:rPr lang="zh-CN" altLang="en-US"/>
              <a:t>单击此处编辑母版标题样式</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编辑母版文本样式</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F6808669-AFDE-402B-991E-EED2938D5385}" type="datetimeFigureOut">
              <a:rPr lang="zh-CN" altLang="en-US" smtClean="0"/>
              <a:t>2018-9-22</a:t>
            </a:fld>
            <a:endParaRPr lang="zh-CN" alt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p:txBody>
          <a:bodyPr/>
          <a:lstStyle/>
          <a:p>
            <a:fld id="{9D4335EE-BD33-4D2B-92EE-A4EAAE51E3BD}" type="slidenum">
              <a:rPr lang="zh-CN" altLang="en-US" smtClean="0"/>
              <a:t>‹#›</a:t>
            </a:fld>
            <a:endParaRPr lang="zh-CN" altLang="en-US"/>
          </a:p>
        </p:txBody>
      </p:sp>
    </p:spTree>
    <p:extLst>
      <p:ext uri="{BB962C8B-B14F-4D97-AF65-F5344CB8AC3E}">
        <p14:creationId xmlns:p14="http://schemas.microsoft.com/office/powerpoint/2010/main" val="12232883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F6808669-AFDE-402B-991E-EED2938D5385}" type="datetimeFigureOut">
              <a:rPr lang="zh-CN" altLang="en-US" smtClean="0"/>
              <a:t>2018-9-22</a:t>
            </a:fld>
            <a:endParaRPr lang="zh-CN" alt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p:txBody>
          <a:bodyPr/>
          <a:lstStyle/>
          <a:p>
            <a:fld id="{9D4335EE-BD33-4D2B-92EE-A4EAAE51E3BD}" type="slidenum">
              <a:rPr lang="zh-CN" altLang="en-US" smtClean="0"/>
              <a:t>‹#›</a:t>
            </a:fld>
            <a:endParaRPr lang="zh-CN" altLang="en-US"/>
          </a:p>
        </p:txBody>
      </p:sp>
    </p:spTree>
    <p:extLst>
      <p:ext uri="{BB962C8B-B14F-4D97-AF65-F5344CB8AC3E}">
        <p14:creationId xmlns:p14="http://schemas.microsoft.com/office/powerpoint/2010/main" val="16088550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0362"/>
            <a:ext cx="2628900" cy="5811838"/>
          </a:xfrm>
        </p:spPr>
        <p:txBody>
          <a:bodyPr vert="eaVert"/>
          <a:lstStyle/>
          <a:p>
            <a:r>
              <a:rPr lang="zh-CN" altLang="en-US"/>
              <a:t>单击此处编辑母版标题样式</a:t>
            </a:r>
            <a:endParaRPr lang="en-US"/>
          </a:p>
        </p:txBody>
      </p:sp>
      <p:sp>
        <p:nvSpPr>
          <p:cNvPr id="3" name="Vertical Text Placeholder 2"/>
          <p:cNvSpPr>
            <a:spLocks noGrp="1"/>
          </p:cNvSpPr>
          <p:nvPr>
            <p:ph type="body" orient="vert" idx="1"/>
          </p:nvPr>
        </p:nvSpPr>
        <p:spPr>
          <a:xfrm>
            <a:off x="838201" y="360364"/>
            <a:ext cx="7734300" cy="5811837"/>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F6808669-AFDE-402B-991E-EED2938D5385}" type="datetimeFigureOut">
              <a:rPr lang="zh-CN" altLang="en-US" smtClean="0"/>
              <a:t>2018-9-22</a:t>
            </a:fld>
            <a:endParaRPr lang="zh-CN" alt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p:txBody>
          <a:bodyPr/>
          <a:lstStyle/>
          <a:p>
            <a:fld id="{9D4335EE-BD33-4D2B-92EE-A4EAAE51E3BD}" type="slidenum">
              <a:rPr lang="zh-CN" altLang="en-US" smtClean="0"/>
              <a:t>‹#›</a:t>
            </a:fld>
            <a:endParaRPr lang="zh-CN" altLang="en-US"/>
          </a:p>
        </p:txBody>
      </p:sp>
    </p:spTree>
    <p:extLst>
      <p:ext uri="{BB962C8B-B14F-4D97-AF65-F5344CB8AC3E}">
        <p14:creationId xmlns:p14="http://schemas.microsoft.com/office/powerpoint/2010/main" val="1357111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Rectangle 6"/>
          <p:cNvSpPr>
            <a:spLocks noGrp="1" noChangeArrowheads="1"/>
          </p:cNvSpPr>
          <p:nvPr>
            <p:ph type="dt" sz="half" idx="10"/>
          </p:nvPr>
        </p:nvSpPr>
        <p:spPr>
          <a:ln/>
        </p:spPr>
        <p:txBody>
          <a:bodyPr/>
          <a:lstStyle>
            <a:lvl1pPr>
              <a:defRPr/>
            </a:lvl1pPr>
          </a:lstStyle>
          <a:p>
            <a:pPr>
              <a:defRPr/>
            </a:pPr>
            <a:fld id="{E7A4558A-3073-4139-ADA0-F48D8A6737E4}" type="datetime1">
              <a:rPr lang="zh-CN" altLang="en-US"/>
              <a:pPr>
                <a:defRPr/>
              </a:pPr>
              <a:t>2018-9-22</a:t>
            </a:fld>
            <a:endParaRPr lang="en-US" altLang="zh-CN"/>
          </a:p>
        </p:txBody>
      </p:sp>
      <p:sp>
        <p:nvSpPr>
          <p:cNvPr id="5" name="Rectangle 7"/>
          <p:cNvSpPr>
            <a:spLocks noGrp="1" noChangeArrowheads="1"/>
          </p:cNvSpPr>
          <p:nvPr>
            <p:ph type="ftr" sz="quarter" idx="11"/>
          </p:nvPr>
        </p:nvSpPr>
        <p:spPr>
          <a:xfrm>
            <a:off x="4165600" y="6381750"/>
            <a:ext cx="3860800" cy="476250"/>
          </a:xfrm>
          <a:prstGeom prst="rect">
            <a:avLst/>
          </a:prstGeom>
          <a:ln/>
        </p:spPr>
        <p:txBody>
          <a:bodyPr/>
          <a:lstStyle>
            <a:lvl1pPr>
              <a:defRPr/>
            </a:lvl1pPr>
          </a:lstStyle>
          <a:p>
            <a:pPr>
              <a:defRPr/>
            </a:pPr>
            <a:r>
              <a:rPr lang="en-US" altLang="zh-CN" dirty="0" err="1"/>
              <a:t>北京大学重粒子物理研究所</a:t>
            </a:r>
            <a:endParaRPr lang="en-US" altLang="zh-CN" dirty="0"/>
          </a:p>
        </p:txBody>
      </p:sp>
      <p:sp>
        <p:nvSpPr>
          <p:cNvPr id="6" name="Rectangle 8"/>
          <p:cNvSpPr>
            <a:spLocks noGrp="1" noChangeArrowheads="1"/>
          </p:cNvSpPr>
          <p:nvPr>
            <p:ph type="sldNum" sz="quarter" idx="12"/>
          </p:nvPr>
        </p:nvSpPr>
        <p:spPr>
          <a:ln/>
        </p:spPr>
        <p:txBody>
          <a:bodyPr/>
          <a:lstStyle>
            <a:lvl1pPr>
              <a:defRPr/>
            </a:lvl1pPr>
          </a:lstStyle>
          <a:p>
            <a:fld id="{DB87DD8A-6C96-4D71-8872-84B5280BA819}" type="slidenum">
              <a:rPr lang="en-US" altLang="zh-CN"/>
              <a:pPr/>
              <a:t>‹#›</a:t>
            </a:fld>
            <a:endParaRPr lang="en-US" altLang="zh-CN"/>
          </a:p>
        </p:txBody>
      </p:sp>
    </p:spTree>
    <p:extLst>
      <p:ext uri="{BB962C8B-B14F-4D97-AF65-F5344CB8AC3E}">
        <p14:creationId xmlns:p14="http://schemas.microsoft.com/office/powerpoint/2010/main" val="4036912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3"/>
            <a:ext cx="5156200" cy="825699"/>
          </a:xfrm>
        </p:spPr>
        <p:txBody>
          <a:bodyPr anchor="b">
            <a:normAutofit/>
          </a:bodyPr>
          <a:lstStyle>
            <a:lvl1pPr marL="0" indent="0">
              <a:spcBef>
                <a:spcPts val="0"/>
              </a:spcBef>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845127" y="2507552"/>
            <a:ext cx="5156200" cy="3680525"/>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2" y="1681851"/>
            <a:ext cx="5181601" cy="825699"/>
          </a:xfrm>
        </p:spPr>
        <p:txBody>
          <a:bodyPr anchor="b"/>
          <a:lstStyle>
            <a:lvl1pPr marL="0" indent="0">
              <a:spcBef>
                <a:spcPts val="0"/>
              </a:spcBef>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6172202" y="2507552"/>
            <a:ext cx="5181601" cy="3680525"/>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7" name="Date Placeholder 6"/>
          <p:cNvSpPr>
            <a:spLocks noGrp="1"/>
          </p:cNvSpPr>
          <p:nvPr>
            <p:ph type="dt" sz="half" idx="10"/>
          </p:nvPr>
        </p:nvSpPr>
        <p:spPr>
          <a:xfrm>
            <a:off x="838200" y="6356352"/>
            <a:ext cx="2743200" cy="365125"/>
          </a:xfrm>
          <a:prstGeom prst="rect">
            <a:avLst/>
          </a:prstGeom>
        </p:spPr>
        <p:txBody>
          <a:bodyPr/>
          <a:lstStyle/>
          <a:p>
            <a:pPr>
              <a:defRPr/>
            </a:pPr>
            <a:fld id="{04072C1C-1C20-4C00-AE71-166A58E31CBE}" type="datetime1">
              <a:rPr lang="zh-CN" altLang="en-US" smtClean="0">
                <a:solidFill>
                  <a:prstClr val="black"/>
                </a:solidFill>
              </a:rPr>
              <a:t>2018-9-22</a:t>
            </a:fld>
            <a:endParaRPr lang="zh-CN" altLang="en-US">
              <a:solidFill>
                <a:prstClr val="black"/>
              </a:solidFill>
            </a:endParaRPr>
          </a:p>
        </p:txBody>
      </p:sp>
      <p:sp>
        <p:nvSpPr>
          <p:cNvPr id="8" name="Footer Placeholder 7"/>
          <p:cNvSpPr>
            <a:spLocks noGrp="1"/>
          </p:cNvSpPr>
          <p:nvPr>
            <p:ph type="ftr" sz="quarter" idx="11"/>
          </p:nvPr>
        </p:nvSpPr>
        <p:spPr>
          <a:xfrm>
            <a:off x="4038600" y="6356352"/>
            <a:ext cx="4114800" cy="365125"/>
          </a:xfrm>
          <a:prstGeom prst="rect">
            <a:avLst/>
          </a:prstGeom>
        </p:spPr>
        <p:txBody>
          <a:bodyPr/>
          <a:lstStyle/>
          <a:p>
            <a:pPr>
              <a:defRPr/>
            </a:pPr>
            <a:endParaRPr lang="zh-CN" altLang="en-US">
              <a:solidFill>
                <a:prstClr val="black"/>
              </a:solidFill>
            </a:endParaRPr>
          </a:p>
        </p:txBody>
      </p:sp>
      <p:sp>
        <p:nvSpPr>
          <p:cNvPr id="9" name="Slide Number Placeholder 8"/>
          <p:cNvSpPr>
            <a:spLocks noGrp="1"/>
          </p:cNvSpPr>
          <p:nvPr>
            <p:ph type="sldNum" sz="quarter" idx="12"/>
          </p:nvPr>
        </p:nvSpPr>
        <p:spPr/>
        <p:txBody>
          <a:bodyPr/>
          <a:lstStyle/>
          <a:p>
            <a:pPr>
              <a:defRPr/>
            </a:pPr>
            <a:fld id="{9D4335EE-BD33-4D2B-92EE-A4EAAE51E3BD}" type="slidenum">
              <a:rPr lang="zh-CN" altLang="en-US" smtClean="0">
                <a:solidFill>
                  <a:prstClr val="black">
                    <a:tint val="75000"/>
                  </a:prstClr>
                </a:solidFill>
              </a:rPr>
              <a:pPr>
                <a:defRPr/>
              </a:pPr>
              <a:t>‹#›</a:t>
            </a:fld>
            <a:endParaRPr lang="zh-CN" altLang="en-US">
              <a:solidFill>
                <a:prstClr val="black">
                  <a:tint val="75000"/>
                </a:prstClr>
              </a:solidFill>
            </a:endParaRPr>
          </a:p>
        </p:txBody>
      </p:sp>
      <p:sp>
        <p:nvSpPr>
          <p:cNvPr id="10" name="Title 9"/>
          <p:cNvSpPr>
            <a:spLocks noGrp="1"/>
          </p:cNvSpPr>
          <p:nvPr>
            <p:ph type="title"/>
          </p:nvPr>
        </p:nvSpPr>
        <p:spPr/>
        <p:txBody>
          <a:bodyPr/>
          <a:lstStyle/>
          <a:p>
            <a:r>
              <a:rPr lang="zh-CN" altLang="en-US"/>
              <a:t>单击此处编辑母版标题样式</a:t>
            </a:r>
            <a:endParaRPr lang="en-US" dirty="0"/>
          </a:p>
        </p:txBody>
      </p:sp>
    </p:spTree>
    <p:extLst>
      <p:ext uri="{BB962C8B-B14F-4D97-AF65-F5344CB8AC3E}">
        <p14:creationId xmlns:p14="http://schemas.microsoft.com/office/powerpoint/2010/main" val="1348868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2"/>
            <a:ext cx="2743200" cy="365125"/>
          </a:xfrm>
          <a:prstGeom prst="rect">
            <a:avLst/>
          </a:prstGeom>
        </p:spPr>
        <p:txBody>
          <a:bodyPr/>
          <a:lstStyle/>
          <a:p>
            <a:pPr>
              <a:defRPr/>
            </a:pPr>
            <a:fld id="{020EDD76-28E6-466F-A5D6-DCFC9397DA1B}" type="datetime1">
              <a:rPr lang="zh-CN" altLang="en-US" smtClean="0">
                <a:solidFill>
                  <a:prstClr val="black"/>
                </a:solidFill>
              </a:rPr>
              <a:t>2018-9-22</a:t>
            </a:fld>
            <a:endParaRPr lang="zh-CN" altLang="en-US">
              <a:solidFill>
                <a:prstClr val="black"/>
              </a:solidFill>
            </a:endParaRPr>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pPr>
              <a:defRPr/>
            </a:pPr>
            <a:endParaRPr lang="zh-CN" altLang="en-US">
              <a:solidFill>
                <a:prstClr val="black"/>
              </a:solidFill>
            </a:endParaRPr>
          </a:p>
        </p:txBody>
      </p:sp>
      <p:sp>
        <p:nvSpPr>
          <p:cNvPr id="5" name="Slide Number Placeholder 4"/>
          <p:cNvSpPr>
            <a:spLocks noGrp="1"/>
          </p:cNvSpPr>
          <p:nvPr>
            <p:ph type="sldNum" sz="quarter" idx="12"/>
          </p:nvPr>
        </p:nvSpPr>
        <p:spPr/>
        <p:txBody>
          <a:bodyPr/>
          <a:lstStyle/>
          <a:p>
            <a:pPr>
              <a:defRPr/>
            </a:pPr>
            <a:fld id="{9D4335EE-BD33-4D2B-92EE-A4EAAE51E3BD}" type="slidenum">
              <a:rPr lang="zh-CN" altLang="en-US" smtClean="0">
                <a:solidFill>
                  <a:prstClr val="black">
                    <a:tint val="75000"/>
                  </a:prstClr>
                </a:solidFill>
              </a:rPr>
              <a:pPr>
                <a:defRPr/>
              </a:pPr>
              <a:t>‹#›</a:t>
            </a:fld>
            <a:endParaRPr lang="zh-CN" altLang="en-US">
              <a:solidFill>
                <a:prstClr val="black">
                  <a:tint val="75000"/>
                </a:prstClr>
              </a:solidFill>
            </a:endParaRPr>
          </a:p>
        </p:txBody>
      </p:sp>
      <p:sp>
        <p:nvSpPr>
          <p:cNvPr id="6" name="Title 5"/>
          <p:cNvSpPr>
            <a:spLocks noGrp="1"/>
          </p:cNvSpPr>
          <p:nvPr>
            <p:ph type="title"/>
          </p:nvPr>
        </p:nvSpPr>
        <p:spPr/>
        <p:txBody>
          <a:bodyPr/>
          <a:lstStyle/>
          <a:p>
            <a:r>
              <a:rPr lang="zh-CN" altLang="en-US"/>
              <a:t>单击此处编辑母版标题样式</a:t>
            </a:r>
            <a:endParaRPr lang="en-US"/>
          </a:p>
        </p:txBody>
      </p:sp>
    </p:spTree>
    <p:extLst>
      <p:ext uri="{BB962C8B-B14F-4D97-AF65-F5344CB8AC3E}">
        <p14:creationId xmlns:p14="http://schemas.microsoft.com/office/powerpoint/2010/main" val="1893017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pPr>
              <a:defRPr/>
            </a:pPr>
            <a:fld id="{5454FBF2-6549-4977-AD97-9B508EAAED2D}" type="datetime1">
              <a:rPr lang="zh-CN" altLang="en-US" smtClean="0">
                <a:solidFill>
                  <a:prstClr val="black"/>
                </a:solidFill>
              </a:rPr>
              <a:t>2018-9-22</a:t>
            </a:fld>
            <a:endParaRPr lang="zh-CN" altLang="en-US">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pPr>
              <a:defRPr/>
            </a:pPr>
            <a:endParaRPr lang="zh-CN" altLang="en-US">
              <a:solidFill>
                <a:prstClr val="black"/>
              </a:solidFill>
            </a:endParaRPr>
          </a:p>
        </p:txBody>
      </p:sp>
      <p:sp>
        <p:nvSpPr>
          <p:cNvPr id="4" name="Slide Number Placeholder 3"/>
          <p:cNvSpPr>
            <a:spLocks noGrp="1"/>
          </p:cNvSpPr>
          <p:nvPr>
            <p:ph type="sldNum" sz="quarter" idx="12"/>
          </p:nvPr>
        </p:nvSpPr>
        <p:spPr/>
        <p:txBody>
          <a:bodyPr/>
          <a:lstStyle/>
          <a:p>
            <a:pPr>
              <a:defRPr/>
            </a:pPr>
            <a:fld id="{9D4335EE-BD33-4D2B-92EE-A4EAAE51E3BD}"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78452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3"/>
            <a:ext cx="3931920" cy="1600197"/>
          </a:xfrm>
        </p:spPr>
        <p:txBody>
          <a:bodyPr anchor="b">
            <a:normAutofit/>
          </a:bodyPr>
          <a:lstStyle>
            <a:lvl1pPr>
              <a:defRPr sz="2400" b="0"/>
            </a:lvl1pPr>
          </a:lstStyle>
          <a:p>
            <a:r>
              <a:rPr lang="zh-CN" altLang="en-US"/>
              <a:t>单击此处编辑母版标题样式</a:t>
            </a:r>
            <a:endParaRPr lang="en-US" dirty="0"/>
          </a:p>
        </p:txBody>
      </p:sp>
      <p:sp>
        <p:nvSpPr>
          <p:cNvPr id="3" name="Content Placeholder 2"/>
          <p:cNvSpPr>
            <a:spLocks noGrp="1"/>
          </p:cNvSpPr>
          <p:nvPr>
            <p:ph idx="1"/>
          </p:nvPr>
        </p:nvSpPr>
        <p:spPr>
          <a:xfrm>
            <a:off x="5181600" y="990600"/>
            <a:ext cx="617220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200"/>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zh-CN" altLang="en-US"/>
              <a:t>编辑母版文本样式</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pPr>
              <a:defRPr/>
            </a:pPr>
            <a:fld id="{FE673EE7-7B41-4E8E-B4F6-D077AC880CC0}" type="datetime1">
              <a:rPr lang="zh-CN" altLang="en-US" smtClean="0">
                <a:solidFill>
                  <a:prstClr val="black"/>
                </a:solidFill>
              </a:rPr>
              <a:t>2018-9-22</a:t>
            </a:fld>
            <a:endParaRPr lang="zh-CN" altLang="en-US">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pPr>
              <a:defRPr/>
            </a:pPr>
            <a:endParaRPr lang="zh-CN" altLang="en-US">
              <a:solidFill>
                <a:prstClr val="black"/>
              </a:solidFill>
            </a:endParaRPr>
          </a:p>
        </p:txBody>
      </p:sp>
      <p:sp>
        <p:nvSpPr>
          <p:cNvPr id="7" name="Slide Number Placeholder 6"/>
          <p:cNvSpPr>
            <a:spLocks noGrp="1"/>
          </p:cNvSpPr>
          <p:nvPr>
            <p:ph type="sldNum" sz="quarter" idx="12"/>
          </p:nvPr>
        </p:nvSpPr>
        <p:spPr/>
        <p:txBody>
          <a:bodyPr/>
          <a:lstStyle/>
          <a:p>
            <a:pPr>
              <a:defRPr/>
            </a:pPr>
            <a:fld id="{9D4335EE-BD33-4D2B-92EE-A4EAAE51E3BD}"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202535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2400" b="0"/>
            </a:lvl1pPr>
          </a:lstStyle>
          <a:p>
            <a:r>
              <a:rPr lang="zh-CN" altLang="en-US"/>
              <a:t>单击此处编辑母版标题样式</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200"/>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zh-CN" altLang="en-US"/>
              <a:t>编辑母版文本样式</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pPr>
              <a:defRPr/>
            </a:pPr>
            <a:fld id="{64480B15-96CC-4254-A86E-992242A993F3}" type="datetime1">
              <a:rPr lang="zh-CN" altLang="en-US" smtClean="0">
                <a:solidFill>
                  <a:prstClr val="black"/>
                </a:solidFill>
              </a:rPr>
              <a:t>2018-9-22</a:t>
            </a:fld>
            <a:endParaRPr lang="zh-CN" altLang="en-US">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pPr>
              <a:defRPr/>
            </a:pPr>
            <a:endParaRPr lang="zh-CN" altLang="en-US">
              <a:solidFill>
                <a:prstClr val="black"/>
              </a:solidFill>
            </a:endParaRPr>
          </a:p>
        </p:txBody>
      </p:sp>
      <p:sp>
        <p:nvSpPr>
          <p:cNvPr id="7" name="Slide Number Placeholder 6"/>
          <p:cNvSpPr>
            <a:spLocks noGrp="1"/>
          </p:cNvSpPr>
          <p:nvPr>
            <p:ph type="sldNum" sz="quarter" idx="12"/>
          </p:nvPr>
        </p:nvSpPr>
        <p:spPr/>
        <p:txBody>
          <a:bodyPr/>
          <a:lstStyle/>
          <a:p>
            <a:pPr>
              <a:defRPr/>
            </a:pPr>
            <a:fld id="{9D4335EE-BD33-4D2B-92EE-A4EAAE51E3BD}"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157196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235131"/>
            <a:ext cx="10515600" cy="1079864"/>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580572" y="1410788"/>
            <a:ext cx="11112136" cy="5082087"/>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p:txBody>
      </p:sp>
      <p:sp>
        <p:nvSpPr>
          <p:cNvPr id="6" name="Slide Number Placeholder 5"/>
          <p:cNvSpPr>
            <a:spLocks noGrp="1"/>
          </p:cNvSpPr>
          <p:nvPr>
            <p:ph type="sldNum" sz="quarter" idx="4"/>
          </p:nvPr>
        </p:nvSpPr>
        <p:spPr>
          <a:xfrm>
            <a:off x="9441939" y="6492876"/>
            <a:ext cx="2743200" cy="365125"/>
          </a:xfrm>
          <a:prstGeom prst="rect">
            <a:avLst/>
          </a:prstGeom>
        </p:spPr>
        <p:txBody>
          <a:bodyPr vert="horz" lIns="91440" tIns="45720" rIns="91440" bIns="45720" rtlCol="0" anchor="ctr"/>
          <a:lstStyle>
            <a:lvl1pPr algn="r">
              <a:defRPr sz="825">
                <a:solidFill>
                  <a:schemeClr val="tx1">
                    <a:tint val="75000"/>
                  </a:schemeClr>
                </a:solidFill>
              </a:defRPr>
            </a:lvl1pPr>
          </a:lstStyle>
          <a:p>
            <a:pPr>
              <a:defRPr/>
            </a:pPr>
            <a:fld id="{9D4335EE-BD33-4D2B-92EE-A4EAAE51E3BD}"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04717722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hf hdr="0" ftr="0" dt="0"/>
  <p:txStyles>
    <p:titleStyle>
      <a:lvl1pPr algn="ctr" defTabSz="685783" rtl="0" eaLnBrk="1" latinLnBrk="0" hangingPunct="1">
        <a:lnSpc>
          <a:spcPct val="90000"/>
        </a:lnSpc>
        <a:spcBef>
          <a:spcPct val="0"/>
        </a:spcBef>
        <a:buNone/>
        <a:defRPr sz="4000" b="0" kern="1200">
          <a:solidFill>
            <a:schemeClr val="tx1"/>
          </a:solidFill>
          <a:latin typeface="+mn-ea"/>
          <a:ea typeface="+mn-ea"/>
          <a:cs typeface="+mj-cs"/>
        </a:defRPr>
      </a:lvl1pPr>
    </p:titleStyle>
    <p:bodyStyle>
      <a:lvl1pPr marL="287993" indent="-287993" algn="l" defTabSz="685783" rtl="0" eaLnBrk="1" latinLnBrk="0" hangingPunct="1">
        <a:lnSpc>
          <a:spcPct val="130000"/>
        </a:lnSpc>
        <a:spcBef>
          <a:spcPts val="0"/>
        </a:spcBef>
        <a:buFont typeface="Wingdings 2" pitchFamily="18" charset="2"/>
        <a:buChar char=""/>
        <a:defRPr sz="2400" kern="1200" baseline="0">
          <a:solidFill>
            <a:schemeClr val="tx1"/>
          </a:solidFill>
          <a:latin typeface="+mn-ea"/>
          <a:ea typeface="+mn-ea"/>
          <a:cs typeface="+mn-cs"/>
        </a:defRPr>
      </a:lvl1pPr>
      <a:lvl2pPr marL="627047" indent="-266693" algn="l" defTabSz="685783" rtl="0" eaLnBrk="1" latinLnBrk="0" hangingPunct="1">
        <a:lnSpc>
          <a:spcPct val="130000"/>
        </a:lnSpc>
        <a:spcBef>
          <a:spcPts val="0"/>
        </a:spcBef>
        <a:buFontTx/>
        <a:buChar char="−"/>
        <a:defRPr sz="2000" kern="1200" baseline="0">
          <a:solidFill>
            <a:schemeClr val="tx1"/>
          </a:solidFill>
          <a:latin typeface="+mn-ea"/>
          <a:ea typeface="+mn-ea"/>
          <a:cs typeface="+mn-cs"/>
        </a:defRPr>
      </a:lvl2pPr>
      <a:lvl3pPr marL="628635" indent="0" algn="l" defTabSz="685783" rtl="0" eaLnBrk="1" latinLnBrk="0" hangingPunct="1">
        <a:lnSpc>
          <a:spcPct val="130000"/>
        </a:lnSpc>
        <a:spcBef>
          <a:spcPts val="0"/>
        </a:spcBef>
        <a:buFont typeface="Wingdings 2" pitchFamily="18" charset="2"/>
        <a:buNone/>
        <a:defRPr sz="1600" kern="1200" baseline="0">
          <a:solidFill>
            <a:schemeClr val="tx1"/>
          </a:solidFill>
          <a:latin typeface="+mn-ea"/>
          <a:ea typeface="+mn-ea"/>
          <a:cs typeface="+mn-cs"/>
        </a:defRPr>
      </a:lvl3pPr>
      <a:lvl4pPr marL="1200121" indent="-171446" algn="l" defTabSz="685783" rtl="0" eaLnBrk="1" latinLnBrk="0" hangingPunct="1">
        <a:lnSpc>
          <a:spcPct val="120000"/>
        </a:lnSpc>
        <a:spcBef>
          <a:spcPts val="600"/>
        </a:spcBef>
        <a:buFont typeface="Wingdings 2" pitchFamily="18" charset="2"/>
        <a:buChar char=""/>
        <a:defRPr sz="1400" kern="1200" baseline="0">
          <a:solidFill>
            <a:schemeClr val="tx1"/>
          </a:solidFill>
          <a:latin typeface="+mn-ea"/>
          <a:ea typeface="+mn-ea"/>
          <a:cs typeface="+mn-cs"/>
        </a:defRPr>
      </a:lvl4pPr>
      <a:lvl5pPr marL="1543012" indent="-171446" algn="l" defTabSz="685783" rtl="0" eaLnBrk="1" latinLnBrk="0" hangingPunct="1">
        <a:lnSpc>
          <a:spcPct val="120000"/>
        </a:lnSpc>
        <a:spcBef>
          <a:spcPts val="600"/>
        </a:spcBef>
        <a:buFont typeface="Wingdings 2" pitchFamily="18" charset="2"/>
        <a:buChar char=""/>
        <a:defRPr sz="1400" kern="1200" baseline="0">
          <a:solidFill>
            <a:schemeClr val="tx1"/>
          </a:solidFill>
          <a:latin typeface="+mn-ea"/>
          <a:ea typeface="+mn-ea"/>
          <a:cs typeface="+mn-cs"/>
        </a:defRPr>
      </a:lvl5pPr>
      <a:lvl6pPr marL="1885904" indent="-171446" algn="l" defTabSz="685783" rtl="0" eaLnBrk="1" latinLnBrk="0" hangingPunct="1">
        <a:spcBef>
          <a:spcPct val="20000"/>
        </a:spcBef>
        <a:buFont typeface="Wingdings 2" pitchFamily="18" charset="2"/>
        <a:buChar char=""/>
        <a:defRPr sz="1351" kern="1200">
          <a:solidFill>
            <a:schemeClr val="tx1"/>
          </a:solidFill>
          <a:latin typeface="+mn-lt"/>
          <a:ea typeface="+mn-ea"/>
          <a:cs typeface="+mn-cs"/>
        </a:defRPr>
      </a:lvl6pPr>
      <a:lvl7pPr marL="2228795" indent="-171446" algn="l" defTabSz="685783" rtl="0" eaLnBrk="1" latinLnBrk="0" hangingPunct="1">
        <a:spcBef>
          <a:spcPct val="20000"/>
        </a:spcBef>
        <a:buFont typeface="Wingdings 2" pitchFamily="18" charset="2"/>
        <a:buChar char=""/>
        <a:defRPr sz="1351" kern="1200">
          <a:solidFill>
            <a:schemeClr val="tx1"/>
          </a:solidFill>
          <a:latin typeface="+mn-lt"/>
          <a:ea typeface="+mn-ea"/>
          <a:cs typeface="+mn-cs"/>
        </a:defRPr>
      </a:lvl7pPr>
      <a:lvl8pPr marL="2571686" indent="-171446" algn="l" defTabSz="685783" rtl="0" eaLnBrk="1" latinLnBrk="0" hangingPunct="1">
        <a:spcBef>
          <a:spcPct val="20000"/>
        </a:spcBef>
        <a:buFont typeface="Wingdings 2" pitchFamily="18" charset="2"/>
        <a:buChar char=""/>
        <a:defRPr sz="1351" kern="1200">
          <a:solidFill>
            <a:schemeClr val="tx1"/>
          </a:solidFill>
          <a:latin typeface="+mn-lt"/>
          <a:ea typeface="+mn-ea"/>
          <a:cs typeface="+mn-cs"/>
        </a:defRPr>
      </a:lvl8pPr>
      <a:lvl9pPr marL="2914578" indent="-171446" algn="l" defTabSz="685783" rtl="0" eaLnBrk="1" latinLnBrk="0" hangingPunct="1">
        <a:spcBef>
          <a:spcPct val="20000"/>
        </a:spcBef>
        <a:buFont typeface="Wingdings 2" pitchFamily="18" charset="2"/>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174B26FF-A9DE-4F8B-9716-56AFF8320E35}" type="datetime1">
              <a:rPr lang="zh-CN" altLang="en-US" smtClean="0">
                <a:solidFill>
                  <a:prstClr val="black">
                    <a:tint val="75000"/>
                  </a:prstClr>
                </a:solidFill>
              </a:rPr>
              <a:t>2018-9-22</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EE761477-B414-4D65-A24A-071C008E7636}" type="slidenum">
              <a:rPr lang="zh-CN" altLang="en-US" smtClean="0"/>
              <a:pPr fontAlgn="base">
                <a:spcBef>
                  <a:spcPct val="0"/>
                </a:spcBef>
                <a:spcAft>
                  <a:spcPct val="0"/>
                </a:spcAft>
                <a:defRPr/>
              </a:pPr>
              <a:t>‹#›</a:t>
            </a:fld>
            <a:endParaRPr lang="zh-CN" altLang="en-US"/>
          </a:p>
        </p:txBody>
      </p:sp>
    </p:spTree>
    <p:extLst>
      <p:ext uri="{BB962C8B-B14F-4D97-AF65-F5344CB8AC3E}">
        <p14:creationId xmlns:p14="http://schemas.microsoft.com/office/powerpoint/2010/main" val="2191346099"/>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979" r:id="rId12"/>
  </p:sldLayoutIdLst>
  <p:hf hdr="0" ft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cs typeface="Arial" panose="020B0604020202020204" pitchFamily="34" charset="0"/>
              </a:defRPr>
            </a:lvl1pPr>
          </a:lstStyle>
          <a:p>
            <a:pPr>
              <a:defRPr/>
            </a:pPr>
            <a:fld id="{D8689BE7-367E-4ACA-A02B-D244114F0CD3}" type="datetime1">
              <a:rPr lang="zh-CN" altLang="en-US" smtClean="0">
                <a:solidFill>
                  <a:prstClr val="black">
                    <a:tint val="75000"/>
                  </a:prstClr>
                </a:solidFill>
              </a:rPr>
              <a:t>2018-9-22</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pPr>
              <a:defRPr/>
            </a:pPr>
            <a:fld id="{F2357ACE-CC3F-4EB8-8897-299C2E1B55B1}"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802086628"/>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 id="2147483980" r:id="rId13"/>
  </p:sldLayoutIdLst>
  <p:hf hdr="0" ftr="0" dt="0"/>
  <p:txStyles>
    <p:titleStyle>
      <a:lvl1pPr algn="ctr" defTabSz="685800" rtl="0" eaLnBrk="1" latinLnBrk="0" hangingPunct="1">
        <a:lnSpc>
          <a:spcPct val="90000"/>
        </a:lnSpc>
        <a:spcBef>
          <a:spcPct val="0"/>
        </a:spcBef>
        <a:buNone/>
        <a:defRPr sz="3300" kern="1200">
          <a:solidFill>
            <a:schemeClr val="tx1"/>
          </a:solidFill>
          <a:latin typeface="Arial" panose="020B0604020202020204" pitchFamily="34" charset="0"/>
          <a:ea typeface="+mj-ea"/>
          <a:cs typeface="Arial" panose="020B0604020202020204" pitchFamily="34" charset="0"/>
        </a:defRPr>
      </a:lvl1pPr>
    </p:titleStyle>
    <p:bodyStyle>
      <a:lvl1pPr marL="355600" indent="-355600" algn="l" defTabSz="685800" rtl="0" eaLnBrk="1" latinLnBrk="0" hangingPunct="1">
        <a:lnSpc>
          <a:spcPct val="120000"/>
        </a:lnSpc>
        <a:spcBef>
          <a:spcPts val="75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19138" indent="-349250" algn="l" defTabSz="719138" rtl="0" eaLnBrk="1" latinLnBrk="0" hangingPunct="1">
        <a:lnSpc>
          <a:spcPct val="120000"/>
        </a:lnSpc>
        <a:spcBef>
          <a:spcPts val="375"/>
        </a:spcBef>
        <a:buFont typeface="微软雅黑" panose="020B0503020204020204" pitchFamily="34" charset="-122"/>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2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235130"/>
            <a:ext cx="10515600" cy="1079864"/>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580572" y="1410789"/>
            <a:ext cx="11112136" cy="5082086"/>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p:txBody>
      </p:sp>
      <p:sp>
        <p:nvSpPr>
          <p:cNvPr id="6" name="Slide Number Placeholder 5"/>
          <p:cNvSpPr>
            <a:spLocks noGrp="1"/>
          </p:cNvSpPr>
          <p:nvPr>
            <p:ph type="sldNum" sz="quarter" idx="4"/>
          </p:nvPr>
        </p:nvSpPr>
        <p:spPr>
          <a:xfrm>
            <a:off x="9441939" y="6492876"/>
            <a:ext cx="27432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9D4335EE-BD33-4D2B-92EE-A4EAAE51E3BD}" type="slidenum">
              <a:rPr lang="zh-CN" altLang="en-US" smtClean="0"/>
              <a:t>‹#›</a:t>
            </a:fld>
            <a:endParaRPr lang="zh-CN" altLang="en-US"/>
          </a:p>
        </p:txBody>
      </p:sp>
    </p:spTree>
    <p:extLst>
      <p:ext uri="{BB962C8B-B14F-4D97-AF65-F5344CB8AC3E}">
        <p14:creationId xmlns:p14="http://schemas.microsoft.com/office/powerpoint/2010/main" val="405943258"/>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 id="2147483977" r:id="rId12"/>
  </p:sldLayoutIdLst>
  <p:txStyles>
    <p:titleStyle>
      <a:lvl1pPr algn="ctr" defTabSz="685800" rtl="0" eaLnBrk="1" latinLnBrk="0" hangingPunct="1">
        <a:lnSpc>
          <a:spcPct val="90000"/>
        </a:lnSpc>
        <a:spcBef>
          <a:spcPct val="0"/>
        </a:spcBef>
        <a:buNone/>
        <a:defRPr sz="3600" b="0" kern="1200">
          <a:solidFill>
            <a:schemeClr val="tx1"/>
          </a:solidFill>
          <a:latin typeface="+mn-ea"/>
          <a:ea typeface="+mn-ea"/>
          <a:cs typeface="+mj-cs"/>
        </a:defRPr>
      </a:lvl1pPr>
    </p:titleStyle>
    <p:bodyStyle>
      <a:lvl1pPr marL="288000" indent="-288000" algn="l" defTabSz="685800" rtl="0" eaLnBrk="1" latinLnBrk="0" hangingPunct="1">
        <a:lnSpc>
          <a:spcPct val="130000"/>
        </a:lnSpc>
        <a:spcBef>
          <a:spcPts val="0"/>
        </a:spcBef>
        <a:buFont typeface="Wingdings 2" pitchFamily="18" charset="2"/>
        <a:buChar char=""/>
        <a:defRPr sz="2400" kern="1200" baseline="0">
          <a:solidFill>
            <a:schemeClr val="tx1"/>
          </a:solidFill>
          <a:latin typeface="+mn-ea"/>
          <a:ea typeface="+mn-ea"/>
          <a:cs typeface="+mn-cs"/>
        </a:defRPr>
      </a:lvl1pPr>
      <a:lvl2pPr marL="627063" indent="-266700" algn="l" defTabSz="685800" rtl="0" eaLnBrk="1" latinLnBrk="0" hangingPunct="1">
        <a:lnSpc>
          <a:spcPct val="130000"/>
        </a:lnSpc>
        <a:spcBef>
          <a:spcPts val="0"/>
        </a:spcBef>
        <a:buFontTx/>
        <a:buChar char="−"/>
        <a:defRPr sz="2000" kern="1200" baseline="0">
          <a:solidFill>
            <a:schemeClr val="tx1"/>
          </a:solidFill>
          <a:latin typeface="+mn-ea"/>
          <a:ea typeface="+mn-ea"/>
          <a:cs typeface="+mn-cs"/>
        </a:defRPr>
      </a:lvl2pPr>
      <a:lvl3pPr marL="628650" indent="0" algn="l" defTabSz="685800" rtl="0" eaLnBrk="1" latinLnBrk="0" hangingPunct="1">
        <a:lnSpc>
          <a:spcPct val="130000"/>
        </a:lnSpc>
        <a:spcBef>
          <a:spcPts val="0"/>
        </a:spcBef>
        <a:buFont typeface="Wingdings 2" pitchFamily="18" charset="2"/>
        <a:buNone/>
        <a:defRPr sz="1600" kern="1200" baseline="0">
          <a:solidFill>
            <a:schemeClr val="tx1"/>
          </a:solidFill>
          <a:latin typeface="+mn-ea"/>
          <a:ea typeface="+mn-ea"/>
          <a:cs typeface="+mn-cs"/>
        </a:defRPr>
      </a:lvl3pPr>
      <a:lvl4pPr marL="1200150" indent="-171450" algn="l" defTabSz="685800" rtl="0" eaLnBrk="1" latinLnBrk="0" hangingPunct="1">
        <a:lnSpc>
          <a:spcPct val="120000"/>
        </a:lnSpc>
        <a:spcBef>
          <a:spcPts val="600"/>
        </a:spcBef>
        <a:buFont typeface="Wingdings 2" pitchFamily="18" charset="2"/>
        <a:buChar char=""/>
        <a:defRPr sz="1400" kern="1200" baseline="0">
          <a:solidFill>
            <a:schemeClr val="tx1"/>
          </a:solidFill>
          <a:latin typeface="+mn-ea"/>
          <a:ea typeface="+mn-ea"/>
          <a:cs typeface="+mn-cs"/>
        </a:defRPr>
      </a:lvl4pPr>
      <a:lvl5pPr marL="1543050" indent="-171450" algn="l" defTabSz="685800" rtl="0" eaLnBrk="1" latinLnBrk="0" hangingPunct="1">
        <a:lnSpc>
          <a:spcPct val="120000"/>
        </a:lnSpc>
        <a:spcBef>
          <a:spcPts val="600"/>
        </a:spcBef>
        <a:buFont typeface="Wingdings 2" pitchFamily="18" charset="2"/>
        <a:buChar char=""/>
        <a:defRPr sz="1400" kern="1200" baseline="0">
          <a:solidFill>
            <a:schemeClr val="tx1"/>
          </a:solidFill>
          <a:latin typeface="+mn-ea"/>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7.jpeg"/><Relationship Id="rId7" Type="http://schemas.openxmlformats.org/officeDocument/2006/relationships/image" Target="../media/image18.png"/><Relationship Id="rId2" Type="http://schemas.openxmlformats.org/officeDocument/2006/relationships/slideLayout" Target="../slideLayouts/slideLayout26.xml"/><Relationship Id="rId1" Type="http://schemas.openxmlformats.org/officeDocument/2006/relationships/vmlDrawing" Target="../drawings/vmlDrawing2.vml"/><Relationship Id="rId6" Type="http://schemas.openxmlformats.org/officeDocument/2006/relationships/image" Target="../media/image16.wmf"/><Relationship Id="rId5" Type="http://schemas.openxmlformats.org/officeDocument/2006/relationships/oleObject" Target="../embeddings/oleObject2.bin"/><Relationship Id="rId4" Type="http://schemas.openxmlformats.org/officeDocument/2006/relationships/image" Target="../media/image18.emf"/></Relationships>
</file>

<file path=ppt/slides/_rels/slide1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26.xml"/><Relationship Id="rId4" Type="http://schemas.openxmlformats.org/officeDocument/2006/relationships/image" Target="../media/image22.emf"/></Relationships>
</file>

<file path=ppt/slides/_rels/slide1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7.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6.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6.xml"/><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Layout" Target="../slideLayouts/slideLayout14.xml"/><Relationship Id="rId6" Type="http://schemas.openxmlformats.org/officeDocument/2006/relationships/image" Target="../media/image52.jpeg"/><Relationship Id="rId5" Type="http://schemas.openxmlformats.org/officeDocument/2006/relationships/image" Target="../media/image51.jpeg"/><Relationship Id="rId10" Type="http://schemas.openxmlformats.org/officeDocument/2006/relationships/image" Target="../media/image55.jpeg"/><Relationship Id="rId4" Type="http://schemas.openxmlformats.org/officeDocument/2006/relationships/image" Target="../media/image50.png"/><Relationship Id="rId9" Type="http://schemas.microsoft.com/office/2007/relationships/hdphoto" Target="../media/hdphoto1.wdp"/></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Layout" Target="../slideLayouts/slideLayout14.xml"/><Relationship Id="rId1" Type="http://schemas.openxmlformats.org/officeDocument/2006/relationships/vmlDrawing" Target="../drawings/vmlDrawing1.vml"/><Relationship Id="rId5" Type="http://schemas.openxmlformats.org/officeDocument/2006/relationships/image" Target="../media/image1.wmf"/><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3.vml"/><Relationship Id="rId5" Type="http://schemas.openxmlformats.org/officeDocument/2006/relationships/image" Target="../media/image58.emf"/><Relationship Id="rId4" Type="http://schemas.openxmlformats.org/officeDocument/2006/relationships/image" Target="../media/image57.emf"/></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61.emf"/><Relationship Id="rId5" Type="http://schemas.openxmlformats.org/officeDocument/2006/relationships/image" Target="../media/image59.emf"/><Relationship Id="rId4" Type="http://schemas.openxmlformats.org/officeDocument/2006/relationships/oleObject" Target="../embeddings/oleObject4.bin"/></Relationships>
</file>

<file path=ppt/slides/_rels/slide3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jpeg"/></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4.xml"/><Relationship Id="rId5" Type="http://schemas.openxmlformats.org/officeDocument/2006/relationships/image" Target="../media/image6.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394012" y="1172095"/>
            <a:ext cx="9403976" cy="5388362"/>
          </a:xfrm>
          <a:noFill/>
          <a:ln>
            <a:noFill/>
          </a:ln>
        </p:spPr>
        <p:style>
          <a:lnRef idx="0">
            <a:scrgbClr r="0" g="0" b="0"/>
          </a:lnRef>
          <a:fillRef idx="0">
            <a:scrgbClr r="0" g="0" b="0"/>
          </a:fillRef>
          <a:effectRef idx="0">
            <a:scrgbClr r="0" g="0" b="0"/>
          </a:effectRef>
          <a:fontRef idx="minor">
            <a:schemeClr val="lt1"/>
          </a:fontRef>
        </p:style>
        <p:txBody>
          <a:bodyPr>
            <a:noAutofit/>
          </a:bodyPr>
          <a:lstStyle/>
          <a:p>
            <a:pPr>
              <a:lnSpc>
                <a:spcPct val="120000"/>
              </a:lnSpc>
              <a:spcBef>
                <a:spcPts val="1200"/>
              </a:spcBef>
              <a:spcAft>
                <a:spcPts val="1200"/>
              </a:spcAft>
            </a:pPr>
            <a:r>
              <a:rPr lang="en-US" altLang="zh-CN" sz="4400" dirty="0">
                <a:solidFill>
                  <a:schemeClr val="tx1"/>
                </a:solidFill>
                <a:latin typeface="Arial" panose="020B0604020202020204" pitchFamily="34" charset="0"/>
                <a:cs typeface="Arial" panose="020B0604020202020204" pitchFamily="34" charset="0"/>
              </a:rPr>
              <a:t>CEPC Superconducting RF System</a:t>
            </a:r>
            <a:br>
              <a:rPr lang="en-US" altLang="zh-CN" sz="5400" dirty="0">
                <a:solidFill>
                  <a:srgbClr val="382248"/>
                </a:solidFill>
                <a:latin typeface="Arial" panose="020B0604020202020204" pitchFamily="34" charset="0"/>
                <a:cs typeface="Arial" panose="020B0604020202020204" pitchFamily="34" charset="0"/>
              </a:rPr>
            </a:br>
            <a:br>
              <a:rPr lang="en-US" altLang="zh-CN" sz="5400" dirty="0">
                <a:solidFill>
                  <a:srgbClr val="382248"/>
                </a:solidFill>
                <a:latin typeface="Arial" panose="020B0604020202020204" pitchFamily="34" charset="0"/>
                <a:cs typeface="Arial" panose="020B0604020202020204" pitchFamily="34" charset="0"/>
              </a:rPr>
            </a:br>
            <a:r>
              <a:rPr lang="en-US" altLang="zh-CN" sz="3200" dirty="0">
                <a:solidFill>
                  <a:schemeClr val="tx1"/>
                </a:solidFill>
                <a:latin typeface="Arial" panose="020B0604020202020204" pitchFamily="34" charset="0"/>
                <a:cs typeface="Arial" panose="020B0604020202020204" pitchFamily="34" charset="0"/>
              </a:rPr>
              <a:t>Jiyuan Zhai (IHEP)</a:t>
            </a:r>
            <a:br>
              <a:rPr lang="en-US" altLang="zh-CN" sz="3200" dirty="0">
                <a:solidFill>
                  <a:schemeClr val="tx1"/>
                </a:solidFill>
                <a:latin typeface="Arial" panose="020B0604020202020204" pitchFamily="34" charset="0"/>
                <a:cs typeface="Arial" panose="020B0604020202020204" pitchFamily="34" charset="0"/>
              </a:rPr>
            </a:br>
            <a:r>
              <a:rPr lang="en-US" altLang="zh-CN" sz="2400" dirty="0">
                <a:solidFill>
                  <a:schemeClr val="tx1"/>
                </a:solidFill>
                <a:latin typeface="Arial" panose="020B0604020202020204" pitchFamily="34" charset="0"/>
                <a:cs typeface="Arial" panose="020B0604020202020204" pitchFamily="34" charset="0"/>
              </a:rPr>
              <a:t>for</a:t>
            </a:r>
            <a:r>
              <a:rPr lang="zh-CN" altLang="en-US" sz="2400" dirty="0">
                <a:solidFill>
                  <a:schemeClr val="tx1"/>
                </a:solidFill>
                <a:latin typeface="Arial" panose="020B0604020202020204" pitchFamily="34" charset="0"/>
                <a:cs typeface="Arial" panose="020B0604020202020204" pitchFamily="34" charset="0"/>
              </a:rPr>
              <a:t> </a:t>
            </a:r>
            <a:r>
              <a:rPr lang="en-US" altLang="zh-CN" sz="2400" dirty="0">
                <a:solidFill>
                  <a:schemeClr val="tx1"/>
                </a:solidFill>
                <a:latin typeface="Arial" panose="020B0604020202020204" pitchFamily="34" charset="0"/>
                <a:cs typeface="Arial" panose="020B0604020202020204" pitchFamily="34" charset="0"/>
              </a:rPr>
              <a:t>the CEPC SRF Study Team </a:t>
            </a:r>
            <a:br>
              <a:rPr lang="en-US" altLang="zh-CN" sz="2400" dirty="0">
                <a:solidFill>
                  <a:schemeClr val="tx1"/>
                </a:solidFill>
                <a:latin typeface="Arial" panose="020B0604020202020204" pitchFamily="34" charset="0"/>
                <a:cs typeface="Arial" panose="020B0604020202020204" pitchFamily="34" charset="0"/>
              </a:rPr>
            </a:br>
            <a:br>
              <a:rPr lang="en-US" altLang="zh-CN" sz="3200" dirty="0">
                <a:solidFill>
                  <a:schemeClr val="tx1"/>
                </a:solidFill>
                <a:latin typeface="Arial" panose="020B0604020202020204" pitchFamily="34" charset="0"/>
                <a:cs typeface="Arial" panose="020B0604020202020204" pitchFamily="34" charset="0"/>
              </a:rPr>
            </a:br>
            <a:r>
              <a:rPr lang="en-US" altLang="zh-CN" sz="2400" dirty="0">
                <a:solidFill>
                  <a:schemeClr val="tx1"/>
                </a:solidFill>
                <a:latin typeface="Arial" panose="020B0604020202020204" pitchFamily="34" charset="0"/>
                <a:cs typeface="Arial" panose="020B0604020202020204" pitchFamily="34" charset="0"/>
              </a:rPr>
              <a:t>7th IHEP-KEK SCRF Collaboration Meeting</a:t>
            </a:r>
            <a:br>
              <a:rPr lang="en-US" altLang="zh-CN" sz="2400" dirty="0">
                <a:solidFill>
                  <a:schemeClr val="tx1"/>
                </a:solidFill>
                <a:latin typeface="Arial" panose="020B0604020202020204" pitchFamily="34" charset="0"/>
                <a:cs typeface="Arial" panose="020B0604020202020204" pitchFamily="34" charset="0"/>
              </a:rPr>
            </a:br>
            <a:r>
              <a:rPr lang="en-US" altLang="zh-CN" sz="2400" dirty="0">
                <a:solidFill>
                  <a:schemeClr val="tx1"/>
                </a:solidFill>
                <a:latin typeface="Arial" panose="020B0604020202020204" pitchFamily="34" charset="0"/>
                <a:cs typeface="Arial" panose="020B0604020202020204" pitchFamily="34" charset="0"/>
              </a:rPr>
              <a:t>IHEP, Beijing, September 22, 2018</a:t>
            </a:r>
            <a:br>
              <a:rPr lang="en-US" altLang="zh-CN" sz="2000" dirty="0">
                <a:solidFill>
                  <a:schemeClr val="tx1">
                    <a:lumMod val="65000"/>
                    <a:lumOff val="35000"/>
                  </a:schemeClr>
                </a:solidFill>
                <a:latin typeface="Arial" panose="020B0604020202020204" pitchFamily="34" charset="0"/>
                <a:cs typeface="Arial" panose="020B0604020202020204" pitchFamily="34" charset="0"/>
              </a:rPr>
            </a:br>
            <a:endParaRPr lang="zh-CN" altLang="en-US" sz="2000" dirty="0">
              <a:solidFill>
                <a:schemeClr val="tx1">
                  <a:lumMod val="65000"/>
                  <a:lumOff val="3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82259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282865"/>
            <a:ext cx="12192000" cy="1080922"/>
          </a:xfrm>
        </p:spPr>
        <p:txBody>
          <a:bodyPr>
            <a:noAutofit/>
          </a:bodyPr>
          <a:lstStyle/>
          <a:p>
            <a:pPr algn="ctr"/>
            <a:r>
              <a:rPr lang="en-US" altLang="zh-CN" sz="4000" dirty="0">
                <a:latin typeface="Arial" panose="020B0604020202020204" pitchFamily="34" charset="0"/>
                <a:cs typeface="Arial" panose="020B0604020202020204" pitchFamily="34" charset="0"/>
              </a:rPr>
              <a:t>Booster HOM CBI and Feedback</a:t>
            </a:r>
            <a:endParaRPr lang="zh-CN" altLang="en-US" sz="4000" dirty="0">
              <a:latin typeface="Arial" panose="020B0604020202020204" pitchFamily="34" charset="0"/>
              <a:cs typeface="Arial" panose="020B0604020202020204" pitchFamily="34" charset="0"/>
            </a:endParaRPr>
          </a:p>
        </p:txBody>
      </p:sp>
      <p:sp>
        <p:nvSpPr>
          <p:cNvPr id="6" name="矩形 5"/>
          <p:cNvSpPr/>
          <p:nvPr/>
        </p:nvSpPr>
        <p:spPr>
          <a:xfrm>
            <a:off x="8072988" y="1500659"/>
            <a:ext cx="4041235" cy="3302443"/>
          </a:xfrm>
          <a:prstGeom prst="rect">
            <a:avLst/>
          </a:prstGeom>
        </p:spPr>
        <p:txBody>
          <a:bodyPr wrap="square">
            <a:spAutoFit/>
          </a:bodyPr>
          <a:lstStyle/>
          <a:p>
            <a:pPr marL="171446" indent="-171446">
              <a:lnSpc>
                <a:spcPct val="110000"/>
              </a:lnSpc>
              <a:spcBef>
                <a:spcPts val="600"/>
              </a:spcBef>
              <a:buFont typeface="Arial" panose="020B0604020202020204" pitchFamily="34" charset="0"/>
              <a:buChar char="•"/>
            </a:pPr>
            <a:r>
              <a:rPr lang="en-US" altLang="zh-CN" sz="1600" dirty="0">
                <a:latin typeface="Arial" panose="020B0604020202020204" pitchFamily="34" charset="0"/>
                <a:ea typeface="微软雅黑" panose="020B0503020204020204" pitchFamily="34" charset="-122"/>
                <a:cs typeface="+mn-ea"/>
                <a:sym typeface="Arial" panose="020B0604020202020204" pitchFamily="34" charset="0"/>
              </a:rPr>
              <a:t>All larger than the beam transverse feedback time limit of </a:t>
            </a:r>
            <a:r>
              <a:rPr lang="en-US" altLang="zh-CN" sz="1600" b="1"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1.6 </a:t>
            </a:r>
            <a:r>
              <a:rPr lang="en-US" altLang="zh-CN" sz="1600" b="1" dirty="0" err="1">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ms</a:t>
            </a:r>
            <a:r>
              <a:rPr lang="en-US" altLang="zh-CN" sz="1600" b="1"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1600" dirty="0">
                <a:latin typeface="Arial" panose="020B0604020202020204" pitchFamily="34" charset="0"/>
                <a:ea typeface="微软雅黑" panose="020B0503020204020204" pitchFamily="34" charset="-122"/>
                <a:cs typeface="+mn-ea"/>
                <a:sym typeface="Arial" panose="020B0604020202020204" pitchFamily="34" charset="0"/>
              </a:rPr>
              <a:t>(5 turns) and longitudinal feedback time limit of </a:t>
            </a:r>
            <a:r>
              <a:rPr lang="en-US" altLang="zh-CN" sz="1600" b="1"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2.5 ms</a:t>
            </a:r>
            <a:r>
              <a:rPr lang="en-US" altLang="zh-CN" sz="1600" dirty="0">
                <a:latin typeface="Arial" panose="020B0604020202020204" pitchFamily="34" charset="0"/>
                <a:ea typeface="微软雅黑" panose="020B0503020204020204" pitchFamily="34" charset="-122"/>
                <a:cs typeface="+mn-ea"/>
                <a:sym typeface="Arial" panose="020B0604020202020204" pitchFamily="34" charset="0"/>
              </a:rPr>
              <a:t> (synchrotron oscillation period)</a:t>
            </a:r>
          </a:p>
          <a:p>
            <a:pPr marL="171446" indent="-171446">
              <a:lnSpc>
                <a:spcPct val="110000"/>
              </a:lnSpc>
              <a:spcBef>
                <a:spcPts val="600"/>
              </a:spcBef>
              <a:buFont typeface="Arial" panose="020B0604020202020204" pitchFamily="34" charset="0"/>
              <a:buChar char="•"/>
            </a:pPr>
            <a:r>
              <a:rPr lang="en-GB" altLang="zh-CN" sz="1600" dirty="0">
                <a:latin typeface="Arial" panose="020B0604020202020204" pitchFamily="34" charset="0"/>
                <a:ea typeface="微软雅黑" panose="020B0503020204020204" pitchFamily="34" charset="-122"/>
                <a:cs typeface="+mn-ea"/>
              </a:rPr>
              <a:t>If the parked booster cavities are moved off beamline, the growth time will be increased to 1.5 and 3 times for the W and Z respectively. </a:t>
            </a:r>
            <a:endParaRPr lang="en-US" altLang="zh-CN" sz="1600" dirty="0">
              <a:latin typeface="Arial" panose="020B0604020202020204" pitchFamily="34" charset="0"/>
              <a:ea typeface="微软雅黑" panose="020B0503020204020204" pitchFamily="34" charset="-122"/>
              <a:cs typeface="+mn-ea"/>
              <a:sym typeface="Arial" panose="020B0604020202020204" pitchFamily="34" charset="0"/>
            </a:endParaRPr>
          </a:p>
          <a:p>
            <a:pPr marL="171446" indent="-171446">
              <a:lnSpc>
                <a:spcPct val="110000"/>
              </a:lnSpc>
              <a:spcBef>
                <a:spcPts val="600"/>
              </a:spcBef>
              <a:buFont typeface="Arial" panose="020B0604020202020204" pitchFamily="34" charset="0"/>
              <a:buChar char="•"/>
            </a:pPr>
            <a:r>
              <a:rPr lang="en-US" altLang="zh-CN" sz="1600" dirty="0">
                <a:latin typeface="Arial" panose="020B0604020202020204" pitchFamily="34" charset="0"/>
                <a:ea typeface="微软雅黑" panose="020B0503020204020204" pitchFamily="34" charset="-122"/>
                <a:cs typeface="+mn-ea"/>
                <a:sym typeface="Arial" panose="020B0604020202020204" pitchFamily="34" charset="0"/>
              </a:rPr>
              <a:t>Cavity HOM frequency spread (&gt; 1 MHz) will have more margin</a:t>
            </a:r>
          </a:p>
          <a:p>
            <a:pPr marL="171446" indent="-171446">
              <a:lnSpc>
                <a:spcPct val="110000"/>
              </a:lnSpc>
              <a:spcBef>
                <a:spcPts val="600"/>
              </a:spcBef>
              <a:buFont typeface="Arial" panose="020B0604020202020204" pitchFamily="34" charset="0"/>
              <a:buChar char="•"/>
            </a:pPr>
            <a:r>
              <a:rPr lang="en-US" altLang="zh-CN" sz="1600" dirty="0">
                <a:latin typeface="Arial" panose="020B0604020202020204" pitchFamily="34" charset="0"/>
                <a:ea typeface="微软雅黑" panose="020B0503020204020204" pitchFamily="34" charset="-122"/>
                <a:cs typeface="+mn-ea"/>
                <a:sym typeface="Arial" panose="020B0604020202020204" pitchFamily="34" charset="0"/>
              </a:rPr>
              <a:t>Average </a:t>
            </a:r>
            <a:r>
              <a:rPr lang="en-US" altLang="zh-CN" sz="1600" dirty="0" err="1">
                <a:latin typeface="Arial" panose="020B0604020202020204" pitchFamily="34" charset="0"/>
                <a:ea typeface="微软雅黑" panose="020B0503020204020204" pitchFamily="34" charset="-122"/>
                <a:cs typeface="+mn-ea"/>
                <a:sym typeface="Arial" panose="020B0604020202020204" pitchFamily="34" charset="0"/>
              </a:rPr>
              <a:t>beta_x,y</a:t>
            </a:r>
            <a:r>
              <a:rPr lang="en-US" altLang="zh-CN" sz="1600" dirty="0">
                <a:latin typeface="Arial" panose="020B0604020202020204" pitchFamily="34" charset="0"/>
                <a:ea typeface="微软雅黑" panose="020B0503020204020204" pitchFamily="34" charset="-122"/>
                <a:cs typeface="+mn-ea"/>
                <a:sym typeface="Arial" panose="020B0604020202020204" pitchFamily="34" charset="0"/>
              </a:rPr>
              <a:t> in RF cavity ~ 30 m</a:t>
            </a:r>
          </a:p>
        </p:txBody>
      </p:sp>
      <p:sp>
        <p:nvSpPr>
          <p:cNvPr id="3" name="灯片编号占位符 2"/>
          <p:cNvSpPr>
            <a:spLocks noGrp="1"/>
          </p:cNvSpPr>
          <p:nvPr>
            <p:ph type="sldNum" sz="quarter" idx="12"/>
          </p:nvPr>
        </p:nvSpPr>
        <p:spPr/>
        <p:txBody>
          <a:bodyPr/>
          <a:lstStyle/>
          <a:p>
            <a:fld id="{672E488A-81DB-4A5F-B4BA-D0957D335647}" type="slidenum">
              <a:rPr lang="zh-CN" altLang="en-US" smtClean="0"/>
              <a:t>10</a:t>
            </a:fld>
            <a:endParaRPr lang="zh-CN" altLang="en-US"/>
          </a:p>
        </p:txBody>
      </p:sp>
      <p:graphicFrame>
        <p:nvGraphicFramePr>
          <p:cNvPr id="7" name="内容占位符 6"/>
          <p:cNvGraphicFramePr>
            <a:graphicFrameLocks noGrp="1"/>
          </p:cNvGraphicFramePr>
          <p:nvPr>
            <p:ph idx="1"/>
            <p:extLst/>
          </p:nvPr>
        </p:nvGraphicFramePr>
        <p:xfrm>
          <a:off x="104706" y="1580713"/>
          <a:ext cx="7750376" cy="4924333"/>
        </p:xfrm>
        <a:graphic>
          <a:graphicData uri="http://schemas.openxmlformats.org/drawingml/2006/table">
            <a:tbl>
              <a:tblPr/>
              <a:tblGrid>
                <a:gridCol w="828000">
                  <a:extLst>
                    <a:ext uri="{9D8B030D-6E8A-4147-A177-3AD203B41FA5}">
                      <a16:colId xmlns:a16="http://schemas.microsoft.com/office/drawing/2014/main" val="1016619179"/>
                    </a:ext>
                  </a:extLst>
                </a:gridCol>
                <a:gridCol w="729122">
                  <a:extLst>
                    <a:ext uri="{9D8B030D-6E8A-4147-A177-3AD203B41FA5}">
                      <a16:colId xmlns:a16="http://schemas.microsoft.com/office/drawing/2014/main" val="3533862829"/>
                    </a:ext>
                  </a:extLst>
                </a:gridCol>
                <a:gridCol w="1368000">
                  <a:extLst>
                    <a:ext uri="{9D8B030D-6E8A-4147-A177-3AD203B41FA5}">
                      <a16:colId xmlns:a16="http://schemas.microsoft.com/office/drawing/2014/main" val="434524887"/>
                    </a:ext>
                  </a:extLst>
                </a:gridCol>
                <a:gridCol w="1044000">
                  <a:extLst>
                    <a:ext uri="{9D8B030D-6E8A-4147-A177-3AD203B41FA5}">
                      <a16:colId xmlns:a16="http://schemas.microsoft.com/office/drawing/2014/main" val="3185154255"/>
                    </a:ext>
                  </a:extLst>
                </a:gridCol>
                <a:gridCol w="1260000">
                  <a:extLst>
                    <a:ext uri="{9D8B030D-6E8A-4147-A177-3AD203B41FA5}">
                      <a16:colId xmlns:a16="http://schemas.microsoft.com/office/drawing/2014/main" val="3942708871"/>
                    </a:ext>
                  </a:extLst>
                </a:gridCol>
                <a:gridCol w="1296000">
                  <a:extLst>
                    <a:ext uri="{9D8B030D-6E8A-4147-A177-3AD203B41FA5}">
                      <a16:colId xmlns:a16="http://schemas.microsoft.com/office/drawing/2014/main" val="2920119045"/>
                    </a:ext>
                  </a:extLst>
                </a:gridCol>
                <a:gridCol w="1225254">
                  <a:extLst>
                    <a:ext uri="{9D8B030D-6E8A-4147-A177-3AD203B41FA5}">
                      <a16:colId xmlns:a16="http://schemas.microsoft.com/office/drawing/2014/main" val="3901488905"/>
                    </a:ext>
                  </a:extLst>
                </a:gridCol>
              </a:tblGrid>
              <a:tr h="318580">
                <a:tc rowSpan="2">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Modes</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en-GB" sz="1600" i="1">
                          <a:effectLst/>
                          <a:latin typeface="Arial" panose="020B0604020202020204" pitchFamily="34" charset="0"/>
                          <a:ea typeface="MS Mincho" panose="02020609040205080304" pitchFamily="49" charset="-128"/>
                          <a:cs typeface="Arial" panose="020B0604020202020204" pitchFamily="34" charset="0"/>
                        </a:rPr>
                        <a:t>f</a:t>
                      </a:r>
                      <a:r>
                        <a:rPr lang="en-GB" sz="1600">
                          <a:effectLst/>
                          <a:latin typeface="Arial" panose="020B0604020202020204" pitchFamily="34" charset="0"/>
                          <a:ea typeface="MS Mincho" panose="02020609040205080304" pitchFamily="49" charset="-128"/>
                          <a:cs typeface="Arial" panose="020B0604020202020204" pitchFamily="34" charset="0"/>
                        </a:rPr>
                        <a:t> (GHz)</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en-GB" sz="1600" i="1" dirty="0">
                          <a:effectLst/>
                          <a:latin typeface="Arial" panose="020B0604020202020204" pitchFamily="34" charset="0"/>
                          <a:ea typeface="MS Mincho" panose="02020609040205080304" pitchFamily="49" charset="-128"/>
                          <a:cs typeface="Arial" panose="020B0604020202020204" pitchFamily="34" charset="0"/>
                        </a:rPr>
                        <a:t>R</a:t>
                      </a:r>
                      <a:r>
                        <a:rPr lang="en-GB" sz="1600" dirty="0">
                          <a:effectLst/>
                          <a:latin typeface="Arial" panose="020B0604020202020204" pitchFamily="34" charset="0"/>
                          <a:ea typeface="MS Mincho" panose="02020609040205080304" pitchFamily="49" charset="-128"/>
                          <a:cs typeface="Arial" panose="020B0604020202020204" pitchFamily="34" charset="0"/>
                        </a:rPr>
                        <a:t>/</a:t>
                      </a:r>
                      <a:r>
                        <a:rPr lang="en-GB" sz="1600" i="1" dirty="0">
                          <a:effectLst/>
                          <a:latin typeface="Arial" panose="020B0604020202020204" pitchFamily="34" charset="0"/>
                          <a:ea typeface="MS Mincho" panose="02020609040205080304" pitchFamily="49" charset="-128"/>
                          <a:cs typeface="Arial" panose="020B0604020202020204" pitchFamily="34" charset="0"/>
                        </a:rPr>
                        <a:t>Q</a:t>
                      </a:r>
                      <a:r>
                        <a:rPr lang="en-GB" sz="1600" dirty="0">
                          <a:effectLst/>
                          <a:latin typeface="Arial" panose="020B0604020202020204" pitchFamily="34" charset="0"/>
                          <a:ea typeface="MS Mincho" panose="02020609040205080304" pitchFamily="49" charset="-128"/>
                          <a:cs typeface="Arial" panose="020B0604020202020204" pitchFamily="34" charset="0"/>
                        </a:rPr>
                        <a:t> (monopole </a:t>
                      </a:r>
                      <a:r>
                        <a:rPr lang="el-GR" sz="1600" dirty="0">
                          <a:effectLst/>
                          <a:latin typeface="Arial" panose="020B0604020202020204" pitchFamily="34" charset="0"/>
                          <a:ea typeface="MS Mincho" panose="02020609040205080304" pitchFamily="49" charset="-128"/>
                          <a:cs typeface="Arial" panose="020B0604020202020204" pitchFamily="34" charset="0"/>
                        </a:rPr>
                        <a:t>Ω, dipole Ω</a:t>
                      </a:r>
                      <a:r>
                        <a:rPr lang="el-GR" sz="1600" dirty="0">
                          <a:effectLst/>
                          <a:latin typeface="Arial" panose="020B0604020202020204" pitchFamily="34" charset="0"/>
                          <a:ea typeface="宋体" panose="02010600030101010101" pitchFamily="2" charset="-122"/>
                          <a:cs typeface="Arial" panose="020B0604020202020204" pitchFamily="34" charset="0"/>
                        </a:rPr>
                        <a:t>/m)</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en-GB" sz="1600" i="1" dirty="0" err="1">
                          <a:effectLst/>
                          <a:latin typeface="Arial" panose="020B0604020202020204" pitchFamily="34" charset="0"/>
                          <a:ea typeface="MS Mincho" panose="02020609040205080304" pitchFamily="49" charset="-128"/>
                          <a:cs typeface="Arial" panose="020B0604020202020204" pitchFamily="34" charset="0"/>
                        </a:rPr>
                        <a:t>Q</a:t>
                      </a:r>
                      <a:r>
                        <a:rPr lang="en-GB" sz="1600" baseline="-25000" dirty="0" err="1">
                          <a:effectLst/>
                          <a:latin typeface="Arial" panose="020B0604020202020204" pitchFamily="34" charset="0"/>
                          <a:ea typeface="MS Mincho" panose="02020609040205080304" pitchFamily="49" charset="-128"/>
                          <a:cs typeface="Arial" panose="020B0604020202020204" pitchFamily="34" charset="0"/>
                        </a:rPr>
                        <a:t>e</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measured</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CBI Growth Time (ms)</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3578977700"/>
                  </a:ext>
                </a:extLst>
              </a:tr>
              <a:tr h="464213">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H-extraction</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W-extraction</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Z-extraction</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8308853"/>
                  </a:ext>
                </a:extLst>
              </a:tr>
              <a:tr h="318580">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TM011</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2.45</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156</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5.9E4</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2307</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236.7</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51.3</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4087646"/>
                  </a:ext>
                </a:extLst>
              </a:tr>
              <a:tr h="318580">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TM012</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3.845</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44</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2.4E5</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1281.3</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131.5</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28.5</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6716379"/>
                  </a:ext>
                </a:extLst>
              </a:tr>
              <a:tr h="318580">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TE111</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1.739</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4283</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3.4E3</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7308.6</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967.1</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209.6</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6300361"/>
                  </a:ext>
                </a:extLst>
              </a:tr>
              <a:tr h="318580">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TM110</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1.874</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2293</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5.0E4</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928.3</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122.8</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26.6</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0312981"/>
                  </a:ext>
                </a:extLst>
              </a:tr>
              <a:tr h="318580">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TM111</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2.577</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4336</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5.0E4</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490.9</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65</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14.1</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6247099"/>
                  </a:ext>
                </a:extLst>
              </a:tr>
              <a:tr h="318580">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TE121</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3.087</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196</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4.4E4</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12341</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1633</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353.9</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2935524"/>
                  </a:ext>
                </a:extLst>
              </a:tr>
              <a:tr h="318580">
                <a:tc>
                  <a:txBody>
                    <a:bodyPr/>
                    <a:lstStyle/>
                    <a:p>
                      <a:pPr algn="just"/>
                      <a:endParaRPr lang="zh-CN" sz="16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endParaRPr lang="zh-CN" sz="160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endParaRPr lang="zh-CN" sz="16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endParaRPr lang="zh-CN" sz="160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H-injection</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W-injection</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Z-injection</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7704056"/>
                  </a:ext>
                </a:extLst>
              </a:tr>
              <a:tr h="318580">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TM011</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2.45</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156</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5.9E4</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149</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29.6</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b="1" dirty="0">
                          <a:effectLst/>
                          <a:latin typeface="Arial" panose="020B0604020202020204" pitchFamily="34" charset="0"/>
                          <a:ea typeface="MS Mincho" panose="02020609040205080304" pitchFamily="49" charset="-128"/>
                          <a:cs typeface="Arial" panose="020B0604020202020204" pitchFamily="34" charset="0"/>
                        </a:rPr>
                        <a:t>11.3</a:t>
                      </a:r>
                      <a:endParaRPr lang="zh-CN" sz="1600" b="1"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8734238"/>
                  </a:ext>
                </a:extLst>
              </a:tr>
              <a:tr h="318580">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TM012</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3.845</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44</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2.4E5</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82.7</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16.4</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b="1" dirty="0">
                          <a:solidFill>
                            <a:srgbClr val="FF0000"/>
                          </a:solidFill>
                          <a:effectLst/>
                          <a:latin typeface="Arial" panose="020B0604020202020204" pitchFamily="34" charset="0"/>
                          <a:ea typeface="MS Mincho" panose="02020609040205080304" pitchFamily="49" charset="-128"/>
                          <a:cs typeface="Arial" panose="020B0604020202020204" pitchFamily="34" charset="0"/>
                        </a:rPr>
                        <a:t>6.3</a:t>
                      </a:r>
                      <a:endParaRPr lang="zh-CN" sz="1600" b="1" dirty="0">
                        <a:solidFill>
                          <a:srgbClr val="FF0000"/>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94745413"/>
                  </a:ext>
                </a:extLst>
              </a:tr>
              <a:tr h="318580">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TE111</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1.739</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4283</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3.4E3</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609</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120.9</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46.1</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6808834"/>
                  </a:ext>
                </a:extLst>
              </a:tr>
              <a:tr h="318580">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TM110</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1.874</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2293</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5.0E4</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77.4</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15.4</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b="1" dirty="0">
                          <a:effectLst/>
                          <a:latin typeface="Arial" panose="020B0604020202020204" pitchFamily="34" charset="0"/>
                          <a:ea typeface="MS Mincho" panose="02020609040205080304" pitchFamily="49" charset="-128"/>
                          <a:cs typeface="Arial" panose="020B0604020202020204" pitchFamily="34" charset="0"/>
                        </a:rPr>
                        <a:t>5.9</a:t>
                      </a:r>
                      <a:endParaRPr lang="zh-CN" sz="1600" b="1"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4001936"/>
                  </a:ext>
                </a:extLst>
              </a:tr>
              <a:tr h="318580">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TM111</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2.577</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4336</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5.0E4</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40.9</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8.1</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b="1" dirty="0">
                          <a:solidFill>
                            <a:srgbClr val="FF0000"/>
                          </a:solidFill>
                          <a:effectLst/>
                          <a:latin typeface="Arial" panose="020B0604020202020204" pitchFamily="34" charset="0"/>
                          <a:ea typeface="MS Mincho" panose="02020609040205080304" pitchFamily="49" charset="-128"/>
                          <a:cs typeface="Arial" panose="020B0604020202020204" pitchFamily="34" charset="0"/>
                        </a:rPr>
                        <a:t>3.1</a:t>
                      </a:r>
                      <a:endParaRPr lang="zh-CN" sz="1600" b="1" dirty="0">
                        <a:solidFill>
                          <a:srgbClr val="FF0000"/>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0358901"/>
                  </a:ext>
                </a:extLst>
              </a:tr>
              <a:tr h="318580">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TE121</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3.087</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196</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4.4E4</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1028.4</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204.1</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77.8</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4143977"/>
                  </a:ext>
                </a:extLst>
              </a:tr>
            </a:tbl>
          </a:graphicData>
        </a:graphic>
      </p:graphicFrame>
      <p:cxnSp>
        <p:nvCxnSpPr>
          <p:cNvPr id="8" name="直接连接符 7"/>
          <p:cNvCxnSpPr>
            <a:endCxn id="12" idx="1"/>
          </p:cNvCxnSpPr>
          <p:nvPr/>
        </p:nvCxnSpPr>
        <p:spPr>
          <a:xfrm>
            <a:off x="7855082" y="5879565"/>
            <a:ext cx="557848" cy="229296"/>
          </a:xfrm>
          <a:prstGeom prst="line">
            <a:avLst/>
          </a:prstGeom>
          <a:ln w="190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直接连接符 9"/>
          <p:cNvCxnSpPr>
            <a:endCxn id="13" idx="1"/>
          </p:cNvCxnSpPr>
          <p:nvPr/>
        </p:nvCxnSpPr>
        <p:spPr>
          <a:xfrm>
            <a:off x="7855082" y="4924862"/>
            <a:ext cx="557848" cy="323166"/>
          </a:xfrm>
          <a:prstGeom prst="line">
            <a:avLst/>
          </a:prstGeom>
          <a:ln w="190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TextBox 9">
            <a:extLst>
              <a:ext uri="{FF2B5EF4-FFF2-40B4-BE49-F238E27FC236}">
                <a16:creationId xmlns:a16="http://schemas.microsoft.com/office/drawing/2014/main" id="{1E58BDC7-2D87-49BE-BB63-E7725D58A681}"/>
              </a:ext>
            </a:extLst>
          </p:cNvPr>
          <p:cNvSpPr txBox="1"/>
          <p:nvPr/>
        </p:nvSpPr>
        <p:spPr>
          <a:xfrm>
            <a:off x="8412930" y="5785695"/>
            <a:ext cx="1242709" cy="646331"/>
          </a:xfrm>
          <a:prstGeom prst="rect">
            <a:avLst/>
          </a:prstGeom>
          <a:noFill/>
        </p:spPr>
        <p:txBody>
          <a:bodyPr wrap="square" rtlCol="0">
            <a:spAutoFit/>
          </a:bodyPr>
          <a:lstStyle/>
          <a:p>
            <a:r>
              <a:rPr lang="en-US" altLang="zh-CN" sz="1200" dirty="0">
                <a:solidFill>
                  <a:prstClr val="black"/>
                </a:solidFill>
                <a:latin typeface="Arial" panose="020B0604020202020204" pitchFamily="34" charset="0"/>
                <a:cs typeface="Arial" panose="020B0604020202020204" pitchFamily="34" charset="0"/>
              </a:rPr>
              <a:t>Dipole Cut off frequency: 2253 MHz</a:t>
            </a:r>
            <a:endParaRPr lang="zh-CN" altLang="en-US" sz="1200" dirty="0">
              <a:solidFill>
                <a:prstClr val="black"/>
              </a:solidFill>
              <a:latin typeface="Arial" panose="020B0604020202020204" pitchFamily="34" charset="0"/>
              <a:cs typeface="Arial" panose="020B0604020202020204" pitchFamily="34" charset="0"/>
            </a:endParaRPr>
          </a:p>
        </p:txBody>
      </p:sp>
      <p:sp>
        <p:nvSpPr>
          <p:cNvPr id="13" name="TextBox 10">
            <a:extLst>
              <a:ext uri="{FF2B5EF4-FFF2-40B4-BE49-F238E27FC236}">
                <a16:creationId xmlns:a16="http://schemas.microsoft.com/office/drawing/2014/main" id="{D29AA444-D028-49E0-BFF9-64640B779394}"/>
              </a:ext>
            </a:extLst>
          </p:cNvPr>
          <p:cNvSpPr txBox="1"/>
          <p:nvPr/>
        </p:nvSpPr>
        <p:spPr>
          <a:xfrm>
            <a:off x="8412930" y="4924862"/>
            <a:ext cx="1421255" cy="646331"/>
          </a:xfrm>
          <a:prstGeom prst="rect">
            <a:avLst/>
          </a:prstGeom>
          <a:noFill/>
        </p:spPr>
        <p:txBody>
          <a:bodyPr wrap="square" rtlCol="0">
            <a:spAutoFit/>
          </a:bodyPr>
          <a:lstStyle/>
          <a:p>
            <a:r>
              <a:rPr lang="en-US" altLang="zh-CN" sz="1200" dirty="0">
                <a:solidFill>
                  <a:prstClr val="black"/>
                </a:solidFill>
                <a:latin typeface="Arial" panose="020B0604020202020204" pitchFamily="34" charset="0"/>
                <a:cs typeface="Arial" panose="020B0604020202020204" pitchFamily="34" charset="0"/>
              </a:rPr>
              <a:t>Monopole Cut off frequency:</a:t>
            </a:r>
          </a:p>
          <a:p>
            <a:r>
              <a:rPr lang="en-US" altLang="zh-CN" sz="1200" dirty="0">
                <a:solidFill>
                  <a:prstClr val="black"/>
                </a:solidFill>
                <a:latin typeface="Arial" panose="020B0604020202020204" pitchFamily="34" charset="0"/>
                <a:cs typeface="Arial" panose="020B0604020202020204" pitchFamily="34" charset="0"/>
              </a:rPr>
              <a:t>2934 MHz</a:t>
            </a:r>
            <a:endParaRPr lang="zh-CN" altLang="en-US" sz="12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05545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Autofit/>
          </a:bodyPr>
          <a:lstStyle/>
          <a:p>
            <a:pPr algn="ctr"/>
            <a:r>
              <a:rPr lang="en-US" altLang="zh-CN" dirty="0">
                <a:latin typeface="Arial" panose="020B0604020202020204" pitchFamily="34" charset="0"/>
                <a:cs typeface="Arial" panose="020B0604020202020204" pitchFamily="34" charset="0"/>
              </a:rPr>
              <a:t>Statistics of Cavity HOM Frequency Spread</a:t>
            </a:r>
            <a:endParaRPr lang="zh-CN" altLang="en-US"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482601" y="1825625"/>
            <a:ext cx="11452725" cy="4351338"/>
          </a:xfrm>
        </p:spPr>
        <p:txBody>
          <a:bodyPr>
            <a:normAutofit/>
          </a:bodyPr>
          <a:lstStyle/>
          <a:p>
            <a:pPr marL="0" indent="0">
              <a:buNone/>
            </a:pPr>
            <a:r>
              <a:rPr lang="en-US" altLang="zh-CN" sz="2000" dirty="0">
                <a:latin typeface="Arial" panose="020B0604020202020204" pitchFamily="34" charset="0"/>
                <a:cs typeface="Arial" panose="020B0604020202020204" pitchFamily="34" charset="0"/>
              </a:rPr>
              <a:t>Empirical model of the cavity HOM frequency spread used for many projects: </a:t>
            </a:r>
          </a:p>
          <a:p>
            <a:pPr marL="0" indent="0" algn="ctr">
              <a:lnSpc>
                <a:spcPct val="100000"/>
              </a:lnSpc>
              <a:spcBef>
                <a:spcPts val="1800"/>
              </a:spcBef>
              <a:spcAft>
                <a:spcPts val="1200"/>
              </a:spcAft>
              <a:buNone/>
            </a:pPr>
            <a:r>
              <a:rPr lang="el-GR" altLang="zh-CN" sz="2000" b="1" i="1" dirty="0">
                <a:latin typeface="Arial" panose="020B0604020202020204" pitchFamily="34" charset="0"/>
                <a:cs typeface="Arial" panose="020B0604020202020204" pitchFamily="34" charset="0"/>
              </a:rPr>
              <a:t>σ</a:t>
            </a:r>
            <a:r>
              <a:rPr lang="en-US" altLang="zh-CN" sz="2000" b="1" baseline="-25000" dirty="0">
                <a:latin typeface="Arial" panose="020B0604020202020204" pitchFamily="34" charset="0"/>
                <a:cs typeface="Arial" panose="020B0604020202020204" pitchFamily="34" charset="0"/>
              </a:rPr>
              <a:t>HOM</a:t>
            </a:r>
            <a:r>
              <a:rPr lang="en-US" altLang="zh-CN" sz="2000" b="1" dirty="0">
                <a:latin typeface="Arial" panose="020B0604020202020204" pitchFamily="34" charset="0"/>
                <a:cs typeface="Arial" panose="020B0604020202020204" pitchFamily="34" charset="0"/>
              </a:rPr>
              <a:t> = 0.1 ~ 0.5 % </a:t>
            </a:r>
            <a:r>
              <a:rPr lang="en-US" altLang="zh-CN" sz="2000" b="1" i="1" dirty="0" err="1">
                <a:latin typeface="Arial" panose="020B0604020202020204" pitchFamily="34" charset="0"/>
                <a:cs typeface="Arial" panose="020B0604020202020204" pitchFamily="34" charset="0"/>
              </a:rPr>
              <a:t>f</a:t>
            </a:r>
            <a:r>
              <a:rPr lang="en-US" altLang="zh-CN" sz="2000" b="1" baseline="-25000" dirty="0" err="1">
                <a:latin typeface="Arial" panose="020B0604020202020204" pitchFamily="34" charset="0"/>
                <a:cs typeface="Arial" panose="020B0604020202020204" pitchFamily="34" charset="0"/>
              </a:rPr>
              <a:t>HOM</a:t>
            </a:r>
            <a:endParaRPr lang="en-US" altLang="zh-CN" sz="2000" dirty="0">
              <a:latin typeface="Arial" panose="020B0604020202020204" pitchFamily="34" charset="0"/>
              <a:cs typeface="Arial" panose="020B0604020202020204" pitchFamily="34" charset="0"/>
            </a:endParaRPr>
          </a:p>
          <a:p>
            <a:pPr marL="0" indent="0">
              <a:lnSpc>
                <a:spcPct val="110000"/>
              </a:lnSpc>
              <a:buNone/>
            </a:pPr>
            <a:r>
              <a:rPr lang="en-US" altLang="zh-CN" sz="2000" dirty="0">
                <a:latin typeface="Arial" panose="020B0604020202020204" pitchFamily="34" charset="0"/>
                <a:cs typeface="Arial" panose="020B0604020202020204" pitchFamily="34" charset="0"/>
              </a:rPr>
              <a:t>Statistics for the 50 TESLA cavities fabricated for the TTF </a:t>
            </a:r>
            <a:r>
              <a:rPr lang="en-US" altLang="zh-CN" sz="2000" dirty="0" err="1">
                <a:latin typeface="Arial" panose="020B0604020202020204" pitchFamily="34" charset="0"/>
                <a:cs typeface="Arial" panose="020B0604020202020204" pitchFamily="34" charset="0"/>
              </a:rPr>
              <a:t>linac</a:t>
            </a:r>
            <a:r>
              <a:rPr lang="en-US" altLang="zh-CN" sz="2000" dirty="0">
                <a:latin typeface="Arial" panose="020B0604020202020204" pitchFamily="34" charset="0"/>
                <a:cs typeface="Arial" panose="020B0604020202020204" pitchFamily="34" charset="0"/>
              </a:rPr>
              <a:t> and measured at 2 K:</a:t>
            </a:r>
          </a:p>
          <a:p>
            <a:pPr>
              <a:lnSpc>
                <a:spcPct val="110000"/>
              </a:lnSpc>
              <a:spcBef>
                <a:spcPts val="600"/>
              </a:spcBef>
            </a:pPr>
            <a:r>
              <a:rPr lang="en-US" altLang="zh-CN" sz="2000" dirty="0">
                <a:latin typeface="Arial" panose="020B0604020202020204" pitchFamily="34" charset="0"/>
                <a:cs typeface="Arial" panose="020B0604020202020204" pitchFamily="34" charset="0"/>
              </a:rPr>
              <a:t>TE111: </a:t>
            </a:r>
            <a:r>
              <a:rPr lang="en-US" altLang="zh-CN" sz="2000" dirty="0">
                <a:solidFill>
                  <a:srgbClr val="FF0000"/>
                </a:solidFill>
                <a:latin typeface="Arial" panose="020B0604020202020204" pitchFamily="34" charset="0"/>
                <a:cs typeface="Arial" panose="020B0604020202020204" pitchFamily="34" charset="0"/>
              </a:rPr>
              <a:t>5 MHz</a:t>
            </a:r>
            <a:r>
              <a:rPr lang="en-US" altLang="zh-CN" sz="2000" dirty="0">
                <a:latin typeface="Arial" panose="020B0604020202020204" pitchFamily="34" charset="0"/>
                <a:cs typeface="Arial" panose="020B0604020202020204" pitchFamily="34" charset="0"/>
              </a:rPr>
              <a:t>, almost the same for all 18 modes. </a:t>
            </a:r>
          </a:p>
          <a:p>
            <a:pPr>
              <a:lnSpc>
                <a:spcPct val="110000"/>
              </a:lnSpc>
              <a:spcBef>
                <a:spcPts val="600"/>
              </a:spcBef>
            </a:pPr>
            <a:r>
              <a:rPr lang="en-US" altLang="zh-CN" sz="2000" dirty="0">
                <a:latin typeface="Arial" panose="020B0604020202020204" pitchFamily="34" charset="0"/>
                <a:cs typeface="Arial" panose="020B0604020202020204" pitchFamily="34" charset="0"/>
              </a:rPr>
              <a:t>TM110: varies from </a:t>
            </a:r>
            <a:r>
              <a:rPr lang="en-US" altLang="zh-CN" sz="2000" dirty="0">
                <a:solidFill>
                  <a:srgbClr val="FF0000"/>
                </a:solidFill>
                <a:latin typeface="Arial" panose="020B0604020202020204" pitchFamily="34" charset="0"/>
                <a:cs typeface="Arial" panose="020B0604020202020204" pitchFamily="34" charset="0"/>
              </a:rPr>
              <a:t>1 MHz to 6 MHz </a:t>
            </a:r>
            <a:r>
              <a:rPr lang="en-US" altLang="zh-CN" sz="2000" dirty="0">
                <a:latin typeface="Arial" panose="020B0604020202020204" pitchFamily="34" charset="0"/>
                <a:cs typeface="Arial" panose="020B0604020202020204" pitchFamily="34" charset="0"/>
              </a:rPr>
              <a:t>and modes with lower frequency are more sensitive to the machining errors.  </a:t>
            </a:r>
          </a:p>
          <a:p>
            <a:pPr>
              <a:lnSpc>
                <a:spcPct val="110000"/>
              </a:lnSpc>
              <a:spcBef>
                <a:spcPts val="600"/>
              </a:spcBef>
            </a:pPr>
            <a:r>
              <a:rPr lang="en-US" altLang="zh-CN" sz="2000" dirty="0">
                <a:latin typeface="Arial" panose="020B0604020202020204" pitchFamily="34" charset="0"/>
                <a:cs typeface="Arial" panose="020B0604020202020204" pitchFamily="34" charset="0"/>
              </a:rPr>
              <a:t>TM011: </a:t>
            </a:r>
            <a:r>
              <a:rPr lang="en-US" altLang="zh-CN" sz="2000" dirty="0">
                <a:solidFill>
                  <a:srgbClr val="FF0000"/>
                </a:solidFill>
                <a:latin typeface="Arial" panose="020B0604020202020204" pitchFamily="34" charset="0"/>
                <a:cs typeface="Arial" panose="020B0604020202020204" pitchFamily="34" charset="0"/>
              </a:rPr>
              <a:t>9 MHz </a:t>
            </a:r>
            <a:r>
              <a:rPr lang="en-US" altLang="zh-CN" sz="2000" dirty="0">
                <a:latin typeface="Arial" panose="020B0604020202020204" pitchFamily="34" charset="0"/>
                <a:cs typeface="Arial" panose="020B0604020202020204" pitchFamily="34" charset="0"/>
              </a:rPr>
              <a:t>for all modes</a:t>
            </a:r>
          </a:p>
          <a:p>
            <a:pPr marL="0" indent="0">
              <a:lnSpc>
                <a:spcPct val="110000"/>
              </a:lnSpc>
              <a:buNone/>
            </a:pPr>
            <a:r>
              <a:rPr lang="en-US" altLang="zh-CN" sz="2000" dirty="0">
                <a:latin typeface="Arial" panose="020B0604020202020204" pitchFamily="34" charset="0"/>
                <a:cs typeface="Arial" panose="020B0604020202020204" pitchFamily="34" charset="0"/>
              </a:rPr>
              <a:t>Euro-XFEL data</a:t>
            </a:r>
          </a:p>
        </p:txBody>
      </p:sp>
      <p:sp>
        <p:nvSpPr>
          <p:cNvPr id="4" name="灯片编号占位符 3"/>
          <p:cNvSpPr>
            <a:spLocks noGrp="1"/>
          </p:cNvSpPr>
          <p:nvPr>
            <p:ph type="sldNum" sz="quarter" idx="12"/>
          </p:nvPr>
        </p:nvSpPr>
        <p:spPr/>
        <p:txBody>
          <a:bodyPr/>
          <a:lstStyle/>
          <a:p>
            <a:fld id="{672E488A-81DB-4A5F-B4BA-D0957D335647}" type="slidenum">
              <a:rPr lang="zh-CN" altLang="en-US" smtClean="0"/>
              <a:t>11</a:t>
            </a:fld>
            <a:endParaRPr lang="zh-CN" altLang="en-US"/>
          </a:p>
        </p:txBody>
      </p:sp>
      <p:sp>
        <p:nvSpPr>
          <p:cNvPr id="7" name="矩形 6"/>
          <p:cNvSpPr/>
          <p:nvPr/>
        </p:nvSpPr>
        <p:spPr>
          <a:xfrm>
            <a:off x="5842936" y="4534859"/>
            <a:ext cx="5535328" cy="803297"/>
          </a:xfrm>
          <a:prstGeom prst="rect">
            <a:avLst/>
          </a:prstGeom>
          <a:ln>
            <a:solidFill>
              <a:schemeClr val="tx1"/>
            </a:solidFill>
          </a:ln>
        </p:spPr>
        <p:txBody>
          <a:bodyPr wrap="square">
            <a:spAutoFit/>
          </a:bodyPr>
          <a:lstStyle/>
          <a:p>
            <a:pPr>
              <a:lnSpc>
                <a:spcPct val="110000"/>
              </a:lnSpc>
            </a:pPr>
            <a:r>
              <a:rPr lang="en-US" altLang="zh-CN" sz="1400" dirty="0">
                <a:latin typeface="Arial" panose="020B0604020202020204" pitchFamily="34" charset="0"/>
                <a:cs typeface="Arial" panose="020B0604020202020204" pitchFamily="34" charset="0"/>
              </a:rPr>
              <a:t>J. </a:t>
            </a:r>
            <a:r>
              <a:rPr lang="en-US" altLang="zh-CN" sz="1400" dirty="0" err="1">
                <a:latin typeface="Arial" panose="020B0604020202020204" pitchFamily="34" charset="0"/>
                <a:cs typeface="Arial" panose="020B0604020202020204" pitchFamily="34" charset="0"/>
              </a:rPr>
              <a:t>Sekutowicz</a:t>
            </a:r>
            <a:r>
              <a:rPr lang="en-US" altLang="zh-CN" sz="1400" dirty="0">
                <a:latin typeface="Arial" panose="020B0604020202020204" pitchFamily="34" charset="0"/>
                <a:cs typeface="Arial" panose="020B0604020202020204" pitchFamily="34" charset="0"/>
              </a:rPr>
              <a:t>. “</a:t>
            </a:r>
            <a:r>
              <a:rPr lang="en-US" altLang="zh-CN" sz="1400" dirty="0" err="1">
                <a:latin typeface="Arial" panose="020B0604020202020204" pitchFamily="34" charset="0"/>
                <a:cs typeface="Arial" panose="020B0604020202020204" pitchFamily="34" charset="0"/>
              </a:rPr>
              <a:t>Multicell</a:t>
            </a:r>
            <a:r>
              <a:rPr lang="en-US" altLang="zh-CN" sz="1400" dirty="0">
                <a:latin typeface="Arial" panose="020B0604020202020204" pitchFamily="34" charset="0"/>
                <a:cs typeface="Arial" panose="020B0604020202020204" pitchFamily="34" charset="0"/>
              </a:rPr>
              <a:t> superconducting structures for high energy </a:t>
            </a:r>
            <a:r>
              <a:rPr lang="en-US" altLang="zh-CN" sz="1400" dirty="0" err="1">
                <a:latin typeface="Arial" panose="020B0604020202020204" pitchFamily="34" charset="0"/>
                <a:cs typeface="Arial" panose="020B0604020202020204" pitchFamily="34" charset="0"/>
              </a:rPr>
              <a:t>e+e</a:t>
            </a:r>
            <a:r>
              <a:rPr lang="en-US" altLang="zh-CN" sz="1400" dirty="0">
                <a:latin typeface="Arial" panose="020B0604020202020204" pitchFamily="34" charset="0"/>
                <a:cs typeface="Arial" panose="020B0604020202020204" pitchFamily="34" charset="0"/>
              </a:rPr>
              <a:t>- colliders and free electron laser </a:t>
            </a:r>
            <a:r>
              <a:rPr lang="en-US" altLang="zh-CN" sz="1400" dirty="0" err="1">
                <a:latin typeface="Arial" panose="020B0604020202020204" pitchFamily="34" charset="0"/>
                <a:cs typeface="Arial" panose="020B0604020202020204" pitchFamily="34" charset="0"/>
              </a:rPr>
              <a:t>linacs</a:t>
            </a:r>
            <a:r>
              <a:rPr lang="en-US" altLang="zh-CN" sz="1400" dirty="0">
                <a:latin typeface="Arial" panose="020B0604020202020204" pitchFamily="34" charset="0"/>
                <a:cs typeface="Arial" panose="020B0604020202020204" pitchFamily="34" charset="0"/>
              </a:rPr>
              <a:t>,” </a:t>
            </a:r>
            <a:r>
              <a:rPr lang="en-US" altLang="zh-CN" sz="1400" dirty="0" err="1">
                <a:latin typeface="Arial" panose="020B0604020202020204" pitchFamily="34" charset="0"/>
                <a:cs typeface="Arial" panose="020B0604020202020204" pitchFamily="34" charset="0"/>
              </a:rPr>
              <a:t>EuCARD</a:t>
            </a:r>
            <a:r>
              <a:rPr lang="en-US" altLang="zh-CN" sz="1400" dirty="0">
                <a:latin typeface="Arial" panose="020B0604020202020204" pitchFamily="34" charset="0"/>
                <a:cs typeface="Arial" panose="020B0604020202020204" pitchFamily="34" charset="0"/>
              </a:rPr>
              <a:t> Editorial Series on Accelerator Science and Technology, Vol.01 (2007).</a:t>
            </a:r>
          </a:p>
        </p:txBody>
      </p:sp>
    </p:spTree>
    <p:extLst>
      <p:ext uri="{BB962C8B-B14F-4D97-AF65-F5344CB8AC3E}">
        <p14:creationId xmlns:p14="http://schemas.microsoft.com/office/powerpoint/2010/main" val="29196568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74222"/>
            <a:ext cx="12192000" cy="1201271"/>
          </a:xfrm>
        </p:spPr>
        <p:txBody>
          <a:bodyPr/>
          <a:lstStyle/>
          <a:p>
            <a:pPr algn="ctr"/>
            <a:r>
              <a:rPr lang="en-US" altLang="zh-CN" dirty="0">
                <a:latin typeface="Arial" panose="020B0604020202020204" pitchFamily="34" charset="0"/>
                <a:cs typeface="Arial" panose="020B0604020202020204" pitchFamily="34" charset="0"/>
              </a:rPr>
              <a:t>Booster </a:t>
            </a:r>
            <a:r>
              <a:rPr lang="en-US" altLang="zh-CN" dirty="0">
                <a:latin typeface="Arial" panose="020B0604020202020204" pitchFamily="34" charset="0"/>
                <a:ea typeface="微软雅黑" panose="020B0503020204020204" pitchFamily="34" charset="-122"/>
                <a:cs typeface="Arial" panose="020B0604020202020204" pitchFamily="34" charset="0"/>
              </a:rPr>
              <a:t>Time</a:t>
            </a:r>
            <a:r>
              <a:rPr lang="en-US" altLang="zh-CN" dirty="0">
                <a:latin typeface="Arial" panose="020B0604020202020204" pitchFamily="34" charset="0"/>
                <a:cs typeface="Arial" panose="020B0604020202020204" pitchFamily="34" charset="0"/>
              </a:rPr>
              <a:t> </a:t>
            </a:r>
            <a:r>
              <a:rPr lang="en-US" altLang="zh-CN" dirty="0">
                <a:latin typeface="Arial" panose="020B0604020202020204" pitchFamily="34" charset="0"/>
                <a:ea typeface="微软雅黑" panose="020B0503020204020204" pitchFamily="34" charset="-122"/>
                <a:cs typeface="Arial" panose="020B0604020202020204" pitchFamily="34" charset="0"/>
              </a:rPr>
              <a:t>Structure (off-axis injection)</a:t>
            </a:r>
            <a:r>
              <a:rPr lang="en-US" altLang="zh-CN" dirty="0">
                <a:latin typeface="Arial" panose="020B0604020202020204" pitchFamily="34" charset="0"/>
                <a:cs typeface="Arial" panose="020B0604020202020204" pitchFamily="34" charset="0"/>
              </a:rPr>
              <a:t> </a:t>
            </a:r>
            <a:endParaRPr lang="zh-CN" altLang="en-US"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pPr>
              <a:defRPr/>
            </a:pPr>
            <a:fld id="{9D4335EE-BD33-4D2B-92EE-A4EAAE51E3BD}" type="slidenum">
              <a:rPr lang="zh-CN" altLang="en-US" smtClean="0">
                <a:solidFill>
                  <a:prstClr val="black">
                    <a:tint val="75000"/>
                  </a:prstClr>
                </a:solidFill>
              </a:rPr>
              <a:pPr>
                <a:defRPr/>
              </a:pPr>
              <a:t>12</a:t>
            </a:fld>
            <a:endParaRPr lang="zh-CN" altLang="en-US">
              <a:solidFill>
                <a:prstClr val="black">
                  <a:tint val="75000"/>
                </a:prstClr>
              </a:solidFill>
            </a:endParaRPr>
          </a:p>
        </p:txBody>
      </p:sp>
      <p:pic>
        <p:nvPicPr>
          <p:cNvPr id="7" name="图片 6">
            <a:extLst>
              <a:ext uri="{FF2B5EF4-FFF2-40B4-BE49-F238E27FC236}">
                <a16:creationId xmlns:a16="http://schemas.microsoft.com/office/drawing/2014/main" id="{8D5E0552-360E-4751-89A4-DFABC888F180}"/>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7313057" y="1616409"/>
            <a:ext cx="3331472" cy="1659939"/>
          </a:xfrm>
          <a:prstGeom prst="rect">
            <a:avLst/>
          </a:prstGeom>
          <a:noFill/>
          <a:ln>
            <a:noFill/>
          </a:ln>
        </p:spPr>
      </p:pic>
      <p:pic>
        <p:nvPicPr>
          <p:cNvPr id="8" name="图片 7">
            <a:extLst>
              <a:ext uri="{FF2B5EF4-FFF2-40B4-BE49-F238E27FC236}">
                <a16:creationId xmlns:a16="http://schemas.microsoft.com/office/drawing/2014/main" id="{A6395F18-2415-4D50-983A-10772D858355}"/>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77707" y="3273444"/>
            <a:ext cx="3431142" cy="1534127"/>
          </a:xfrm>
          <a:prstGeom prst="rect">
            <a:avLst/>
          </a:prstGeom>
          <a:noFill/>
          <a:ln>
            <a:noFill/>
          </a:ln>
        </p:spPr>
      </p:pic>
      <p:pic>
        <p:nvPicPr>
          <p:cNvPr id="9" name="图片 8">
            <a:extLst>
              <a:ext uri="{FF2B5EF4-FFF2-40B4-BE49-F238E27FC236}">
                <a16:creationId xmlns:a16="http://schemas.microsoft.com/office/drawing/2014/main" id="{5E39DCFE-A840-49E1-8697-F084F9E6E138}"/>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77707" y="4821644"/>
            <a:ext cx="3431142" cy="1534127"/>
          </a:xfrm>
          <a:prstGeom prst="rect">
            <a:avLst/>
          </a:prstGeom>
          <a:noFill/>
          <a:ln>
            <a:noFill/>
          </a:ln>
        </p:spPr>
      </p:pic>
      <p:sp>
        <p:nvSpPr>
          <p:cNvPr id="3" name="文本框 2">
            <a:extLst>
              <a:ext uri="{FF2B5EF4-FFF2-40B4-BE49-F238E27FC236}">
                <a16:creationId xmlns:a16="http://schemas.microsoft.com/office/drawing/2014/main" id="{97F9BB6B-CCC1-408A-9178-2DA32C56AAB5}"/>
              </a:ext>
            </a:extLst>
          </p:cNvPr>
          <p:cNvSpPr txBox="1"/>
          <p:nvPr/>
        </p:nvSpPr>
        <p:spPr>
          <a:xfrm>
            <a:off x="10708849" y="6047994"/>
            <a:ext cx="1483151" cy="307777"/>
          </a:xfrm>
          <a:prstGeom prst="rect">
            <a:avLst/>
          </a:prstGeom>
          <a:noFill/>
        </p:spPr>
        <p:txBody>
          <a:bodyPr wrap="square" rtlCol="0">
            <a:spAutoFit/>
          </a:bodyPr>
          <a:lstStyle/>
          <a:p>
            <a:r>
              <a:rPr lang="en-US" altLang="zh-CN" sz="1400" b="1" dirty="0">
                <a:latin typeface="Arial" panose="020B0604020202020204" pitchFamily="34" charset="0"/>
                <a:cs typeface="Arial" panose="020B0604020202020204" pitchFamily="34" charset="0"/>
              </a:rPr>
              <a:t>twice</a:t>
            </a:r>
            <a:endParaRPr lang="zh-CN" altLang="en-US" sz="1400" b="1" dirty="0">
              <a:latin typeface="Arial" panose="020B0604020202020204" pitchFamily="34" charset="0"/>
              <a:cs typeface="Arial" panose="020B0604020202020204" pitchFamily="34" charset="0"/>
            </a:endParaRPr>
          </a:p>
        </p:txBody>
      </p:sp>
      <p:graphicFrame>
        <p:nvGraphicFramePr>
          <p:cNvPr id="10" name="表格 9">
            <a:extLst>
              <a:ext uri="{FF2B5EF4-FFF2-40B4-BE49-F238E27FC236}">
                <a16:creationId xmlns:a16="http://schemas.microsoft.com/office/drawing/2014/main" id="{1C36E923-3AD6-406B-8504-11FDA779721D}"/>
              </a:ext>
            </a:extLst>
          </p:cNvPr>
          <p:cNvGraphicFramePr>
            <a:graphicFrameLocks noGrp="1"/>
          </p:cNvGraphicFramePr>
          <p:nvPr>
            <p:extLst>
              <p:ext uri="{D42A27DB-BD31-4B8C-83A1-F6EECF244321}">
                <p14:modId xmlns:p14="http://schemas.microsoft.com/office/powerpoint/2010/main" val="477486000"/>
              </p:ext>
            </p:extLst>
          </p:nvPr>
        </p:nvGraphicFramePr>
        <p:xfrm>
          <a:off x="431801" y="1727124"/>
          <a:ext cx="6614400" cy="4629226"/>
        </p:xfrm>
        <a:graphic>
          <a:graphicData uri="http://schemas.openxmlformats.org/drawingml/2006/table">
            <a:tbl>
              <a:tblPr/>
              <a:tblGrid>
                <a:gridCol w="4176000">
                  <a:extLst>
                    <a:ext uri="{9D8B030D-6E8A-4147-A177-3AD203B41FA5}">
                      <a16:colId xmlns:a16="http://schemas.microsoft.com/office/drawing/2014/main" val="3252934857"/>
                    </a:ext>
                  </a:extLst>
                </a:gridCol>
                <a:gridCol w="812800">
                  <a:extLst>
                    <a:ext uri="{9D8B030D-6E8A-4147-A177-3AD203B41FA5}">
                      <a16:colId xmlns:a16="http://schemas.microsoft.com/office/drawing/2014/main" val="3436028051"/>
                    </a:ext>
                  </a:extLst>
                </a:gridCol>
                <a:gridCol w="812800">
                  <a:extLst>
                    <a:ext uri="{9D8B030D-6E8A-4147-A177-3AD203B41FA5}">
                      <a16:colId xmlns:a16="http://schemas.microsoft.com/office/drawing/2014/main" val="1624514293"/>
                    </a:ext>
                  </a:extLst>
                </a:gridCol>
                <a:gridCol w="812800">
                  <a:extLst>
                    <a:ext uri="{9D8B030D-6E8A-4147-A177-3AD203B41FA5}">
                      <a16:colId xmlns:a16="http://schemas.microsoft.com/office/drawing/2014/main" val="1327997713"/>
                    </a:ext>
                  </a:extLst>
                </a:gridCol>
              </a:tblGrid>
              <a:tr h="330659">
                <a:tc>
                  <a:txBody>
                    <a:bodyPr/>
                    <a:lstStyle/>
                    <a:p>
                      <a:pPr algn="l" fontAlgn="ctr"/>
                      <a:endParaRPr lang="en-US" sz="1400" b="1" i="0" u="none" strike="noStrike" dirty="0">
                        <a:solidFill>
                          <a:srgbClr val="000000"/>
                        </a:solidFill>
                        <a:effectLst/>
                        <a:latin typeface="Arial" panose="020B0604020202020204" pitchFamily="34" charset="0"/>
                        <a:ea typeface="等线" panose="02010600030101010101" pitchFamily="2" charset="-122"/>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altLang="zh-CN" sz="1400" b="1" i="0" u="none" strike="noStrike" dirty="0">
                          <a:solidFill>
                            <a:srgbClr val="000000"/>
                          </a:solidFill>
                          <a:effectLst/>
                          <a:latin typeface="Arial" panose="020B0604020202020204" pitchFamily="34" charset="0"/>
                          <a:ea typeface="等线" panose="02010600030101010101" pitchFamily="2" charset="-122"/>
                        </a:rPr>
                        <a:t>H</a:t>
                      </a:r>
                      <a:r>
                        <a:rPr lang="zh-CN" altLang="en-US" sz="1400" b="1" i="0" u="none" strike="noStrike" dirty="0">
                          <a:solidFill>
                            <a:srgbClr val="000000"/>
                          </a:solidFill>
                          <a:effectLst/>
                          <a:latin typeface="Arial" panose="020B0604020202020204" pitchFamily="34" charset="0"/>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altLang="zh-CN" sz="1400" b="1" i="0" u="none" strike="noStrike" dirty="0">
                          <a:solidFill>
                            <a:srgbClr val="000000"/>
                          </a:solidFill>
                          <a:effectLst/>
                          <a:latin typeface="Arial" panose="020B0604020202020204" pitchFamily="34" charset="0"/>
                          <a:ea typeface="等线" panose="02010600030101010101" pitchFamily="2" charset="-122"/>
                        </a:rPr>
                        <a:t>W</a:t>
                      </a:r>
                      <a:r>
                        <a:rPr lang="zh-CN" altLang="en-US" sz="1400" b="1" i="0" u="none" strike="noStrike" dirty="0">
                          <a:solidFill>
                            <a:srgbClr val="000000"/>
                          </a:solidFill>
                          <a:effectLst/>
                          <a:latin typeface="Arial" panose="020B0604020202020204" pitchFamily="34" charset="0"/>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altLang="zh-CN" sz="1400" b="1" i="0" u="none" strike="noStrike" dirty="0">
                          <a:solidFill>
                            <a:srgbClr val="000000"/>
                          </a:solidFill>
                          <a:effectLst/>
                          <a:latin typeface="Arial" panose="020B0604020202020204" pitchFamily="34" charset="0"/>
                          <a:ea typeface="等线" panose="02010600030101010101" pitchFamily="2" charset="-122"/>
                        </a:rPr>
                        <a:t>Z</a:t>
                      </a:r>
                      <a:r>
                        <a:rPr lang="zh-CN" altLang="en-US" sz="1400" b="1" i="0" u="none" strike="noStrike" dirty="0">
                          <a:solidFill>
                            <a:srgbClr val="000000"/>
                          </a:solidFill>
                          <a:effectLst/>
                          <a:latin typeface="Arial" panose="020B0604020202020204" pitchFamily="34" charset="0"/>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455453915"/>
                  </a:ext>
                </a:extLst>
              </a:tr>
              <a:tr h="330659">
                <a:tc>
                  <a:txBody>
                    <a:bodyPr/>
                    <a:lstStyle/>
                    <a:p>
                      <a:pPr algn="l" fontAlgn="ctr"/>
                      <a:r>
                        <a:rPr lang="en-US" sz="1400" b="1" i="0" u="none" strike="noStrike" dirty="0">
                          <a:solidFill>
                            <a:srgbClr val="000000"/>
                          </a:solidFill>
                          <a:effectLst/>
                          <a:latin typeface="Arial" panose="020B0604020202020204" pitchFamily="34" charset="0"/>
                          <a:ea typeface="等线" panose="02010600030101010101" pitchFamily="2" charset="-122"/>
                        </a:rPr>
                        <a:t>Injection from </a:t>
                      </a:r>
                      <a:r>
                        <a:rPr lang="en-US" sz="1400" b="1" i="0" u="none" strike="noStrike" dirty="0" err="1">
                          <a:solidFill>
                            <a:srgbClr val="000000"/>
                          </a:solidFill>
                          <a:effectLst/>
                          <a:latin typeface="Arial" panose="020B0604020202020204" pitchFamily="34" charset="0"/>
                          <a:ea typeface="等线" panose="02010600030101010101" pitchFamily="2" charset="-122"/>
                        </a:rPr>
                        <a:t>linac</a:t>
                      </a:r>
                      <a:r>
                        <a:rPr lang="en-US" sz="1400" b="1" i="0" u="none" strike="noStrike" dirty="0">
                          <a:solidFill>
                            <a:srgbClr val="000000"/>
                          </a:solidFill>
                          <a:effectLst/>
                          <a:latin typeface="Arial" panose="020B0604020202020204" pitchFamily="34" charset="0"/>
                          <a:ea typeface="等线" panose="02010600030101010101" pitchFamily="2" charset="-122"/>
                        </a:rPr>
                        <a:t> [s]</a:t>
                      </a:r>
                    </a:p>
                  </a:txBody>
                  <a:tcPr marL="11430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Arial" panose="020B0604020202020204" pitchFamily="34" charset="0"/>
                          <a:ea typeface="等线" panose="02010600030101010101" pitchFamily="2" charset="-122"/>
                        </a:rPr>
                        <a:t>2.42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Arial" panose="020B0604020202020204" pitchFamily="34" charset="0"/>
                          <a:ea typeface="等线" panose="02010600030101010101" pitchFamily="2" charset="-122"/>
                        </a:rPr>
                        <a:t>15.24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Arial" panose="020B0604020202020204" pitchFamily="34" charset="0"/>
                          <a:ea typeface="等线" panose="02010600030101010101" pitchFamily="2" charset="-122"/>
                        </a:rPr>
                        <a:t>60.00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5470716"/>
                  </a:ext>
                </a:extLst>
              </a:tr>
              <a:tr h="330659">
                <a:tc>
                  <a:txBody>
                    <a:bodyPr/>
                    <a:lstStyle/>
                    <a:p>
                      <a:pPr algn="l" fontAlgn="ctr"/>
                      <a:r>
                        <a:rPr lang="en-US" sz="1400" b="1" i="0" u="none" strike="noStrike" dirty="0">
                          <a:solidFill>
                            <a:srgbClr val="000000"/>
                          </a:solidFill>
                          <a:effectLst/>
                          <a:latin typeface="Arial" panose="020B0604020202020204" pitchFamily="34" charset="0"/>
                          <a:ea typeface="等线" panose="02010600030101010101" pitchFamily="2" charset="-122"/>
                        </a:rPr>
                        <a:t>Ramp-up or down [s]</a:t>
                      </a:r>
                    </a:p>
                  </a:txBody>
                  <a:tcPr marL="11430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Arial" panose="020B0604020202020204" pitchFamily="34" charset="0"/>
                          <a:ea typeface="等线" panose="02010600030101010101" pitchFamily="2" charset="-122"/>
                        </a:rPr>
                        <a:t>5.00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Arial" panose="020B0604020202020204" pitchFamily="34" charset="0"/>
                          <a:ea typeface="等线" panose="02010600030101010101" pitchFamily="2" charset="-122"/>
                        </a:rPr>
                        <a:t>3.30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400" b="0" i="0" u="none" strike="noStrike" dirty="0">
                          <a:solidFill>
                            <a:srgbClr val="000000"/>
                          </a:solidFill>
                          <a:effectLst/>
                          <a:latin typeface="Arial" panose="020B0604020202020204" pitchFamily="34" charset="0"/>
                          <a:ea typeface="等线" panose="02010600030101010101" pitchFamily="2" charset="-122"/>
                        </a:rPr>
                        <a:t>1.90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1799819"/>
                  </a:ext>
                </a:extLst>
              </a:tr>
              <a:tr h="330659">
                <a:tc>
                  <a:txBody>
                    <a:bodyPr/>
                    <a:lstStyle/>
                    <a:p>
                      <a:pPr algn="l" fontAlgn="ctr"/>
                      <a:r>
                        <a:rPr lang="en-US" sz="1400" b="1" i="0" u="none" strike="noStrike">
                          <a:solidFill>
                            <a:srgbClr val="000000"/>
                          </a:solidFill>
                          <a:effectLst/>
                          <a:latin typeface="Arial" panose="020B0604020202020204" pitchFamily="34" charset="0"/>
                          <a:ea typeface="等线" panose="02010600030101010101" pitchFamily="2" charset="-122"/>
                        </a:rPr>
                        <a:t>Damping [s]</a:t>
                      </a:r>
                    </a:p>
                  </a:txBody>
                  <a:tcPr marL="11430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Arial" panose="020B0604020202020204" pitchFamily="34" charset="0"/>
                          <a:ea typeface="等线" panose="02010600030101010101" pitchFamily="2" charset="-122"/>
                        </a:rPr>
                        <a:t>0.5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Arial" panose="020B0604020202020204" pitchFamily="34" charset="0"/>
                          <a:ea typeface="等线" panose="02010600030101010101" pitchFamily="2" charset="-122"/>
                        </a:rPr>
                        <a:t>1.00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Arial" panose="020B0604020202020204" pitchFamily="34" charset="0"/>
                          <a:ea typeface="等线" panose="02010600030101010101" pitchFamily="2" charset="-122"/>
                        </a:rPr>
                        <a:t>5.00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2714488"/>
                  </a:ext>
                </a:extLst>
              </a:tr>
              <a:tr h="330659">
                <a:tc>
                  <a:txBody>
                    <a:bodyPr/>
                    <a:lstStyle/>
                    <a:p>
                      <a:pPr algn="l" fontAlgn="ctr"/>
                      <a:r>
                        <a:rPr lang="en-US" sz="1400" b="1" i="0" u="none" strike="noStrike" dirty="0">
                          <a:solidFill>
                            <a:srgbClr val="000000"/>
                          </a:solidFill>
                          <a:effectLst/>
                          <a:latin typeface="Arial" panose="020B0604020202020204" pitchFamily="34" charset="0"/>
                          <a:ea typeface="等线" panose="02010600030101010101" pitchFamily="2" charset="-122"/>
                        </a:rPr>
                        <a:t>Extraction [</a:t>
                      </a:r>
                      <a:r>
                        <a:rPr lang="en-US" sz="1400" b="1" i="0" u="none" strike="noStrike" dirty="0" err="1">
                          <a:solidFill>
                            <a:srgbClr val="000000"/>
                          </a:solidFill>
                          <a:effectLst/>
                          <a:latin typeface="Arial" panose="020B0604020202020204" pitchFamily="34" charset="0"/>
                          <a:ea typeface="等线" panose="02010600030101010101" pitchFamily="2" charset="-122"/>
                        </a:rPr>
                        <a:t>ms</a:t>
                      </a:r>
                      <a:r>
                        <a:rPr lang="en-US" sz="1400" b="1" i="0" u="none" strike="noStrike" dirty="0">
                          <a:solidFill>
                            <a:srgbClr val="000000"/>
                          </a:solidFill>
                          <a:effectLst/>
                          <a:latin typeface="Arial" panose="020B0604020202020204" pitchFamily="34" charset="0"/>
                          <a:ea typeface="等线" panose="02010600030101010101" pitchFamily="2" charset="-122"/>
                        </a:rPr>
                        <a:t>]</a:t>
                      </a:r>
                    </a:p>
                  </a:txBody>
                  <a:tcPr marL="11430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Arial" panose="020B0604020202020204" pitchFamily="34" charset="0"/>
                          <a:ea typeface="等线" panose="02010600030101010101" pitchFamily="2" charset="-122"/>
                        </a:rPr>
                        <a:t>0.3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Arial" panose="020B0604020202020204" pitchFamily="34" charset="0"/>
                          <a:ea typeface="等线" panose="02010600030101010101" pitchFamily="2" charset="-122"/>
                        </a:rPr>
                        <a:t>0.3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Arial" panose="020B0604020202020204" pitchFamily="34" charset="0"/>
                          <a:ea typeface="等线" panose="02010600030101010101" pitchFamily="2" charset="-122"/>
                        </a:rPr>
                        <a:t>0.3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5133245"/>
                  </a:ext>
                </a:extLst>
              </a:tr>
              <a:tr h="330659">
                <a:tc>
                  <a:txBody>
                    <a:bodyPr/>
                    <a:lstStyle/>
                    <a:p>
                      <a:pPr algn="l" fontAlgn="ctr"/>
                      <a:r>
                        <a:rPr lang="en-US" sz="1400" b="1" i="0" u="none" strike="noStrike" dirty="0">
                          <a:solidFill>
                            <a:srgbClr val="000000"/>
                          </a:solidFill>
                          <a:effectLst/>
                          <a:latin typeface="Arial" panose="020B0604020202020204" pitchFamily="34" charset="0"/>
                          <a:ea typeface="等线" panose="02010600030101010101" pitchFamily="2" charset="-122"/>
                        </a:rPr>
                        <a:t>One injection duration for top-up (e+ and e-) [s]</a:t>
                      </a:r>
                    </a:p>
                  </a:txBody>
                  <a:tcPr marL="11430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Arial" panose="020B0604020202020204" pitchFamily="34" charset="0"/>
                          <a:ea typeface="等线" panose="02010600030101010101" pitchFamily="2" charset="-122"/>
                        </a:rPr>
                        <a:t>25.8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400" b="0" i="0" u="none" strike="noStrike" dirty="0">
                          <a:solidFill>
                            <a:srgbClr val="000000"/>
                          </a:solidFill>
                          <a:effectLst/>
                          <a:latin typeface="Arial" panose="020B0604020202020204" pitchFamily="34" charset="0"/>
                          <a:ea typeface="等线" panose="02010600030101010101" pitchFamily="2" charset="-122"/>
                        </a:rPr>
                        <a:t>45.7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Arial" panose="020B0604020202020204" pitchFamily="34" charset="0"/>
                          <a:ea typeface="等线" panose="02010600030101010101" pitchFamily="2" charset="-122"/>
                        </a:rPr>
                        <a:t>137.6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1761374"/>
                  </a:ext>
                </a:extLst>
              </a:tr>
              <a:tr h="330659">
                <a:tc>
                  <a:txBody>
                    <a:bodyPr/>
                    <a:lstStyle/>
                    <a:p>
                      <a:pPr algn="l" fontAlgn="ctr"/>
                      <a:r>
                        <a:rPr lang="en-US" sz="1400" b="1" i="0" u="none" strike="noStrike" dirty="0">
                          <a:solidFill>
                            <a:srgbClr val="000000"/>
                          </a:solidFill>
                          <a:effectLst/>
                          <a:latin typeface="Arial" panose="020B0604020202020204" pitchFamily="34" charset="0"/>
                          <a:ea typeface="等线" panose="02010600030101010101" pitchFamily="2" charset="-122"/>
                        </a:rPr>
                        <a:t>Number of injection times</a:t>
                      </a:r>
                    </a:p>
                  </a:txBody>
                  <a:tcPr marL="11430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Arial" panose="020B0604020202020204" pitchFamily="34" charset="0"/>
                          <a:ea typeface="等线" panose="02010600030101010101" pitchFamily="2" charset="-122"/>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Arial" panose="020B0604020202020204" pitchFamily="34" charset="0"/>
                          <a:ea typeface="等线" panose="02010600030101010101" pitchFamily="2" charset="-122"/>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Arial" panose="020B0604020202020204" pitchFamily="34" charset="0"/>
                          <a:ea typeface="等线" panose="02010600030101010101" pitchFamily="2" charset="-122"/>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4174142"/>
                  </a:ext>
                </a:extLst>
              </a:tr>
              <a:tr h="330659">
                <a:tc>
                  <a:txBody>
                    <a:bodyPr/>
                    <a:lstStyle/>
                    <a:p>
                      <a:pPr algn="l" fontAlgn="ctr"/>
                      <a:r>
                        <a:rPr lang="en-US" sz="1400" b="1" i="0" u="none" strike="noStrike" dirty="0">
                          <a:solidFill>
                            <a:srgbClr val="000000"/>
                          </a:solidFill>
                          <a:effectLst/>
                          <a:latin typeface="Arial" panose="020B0604020202020204" pitchFamily="34" charset="0"/>
                          <a:ea typeface="等线" panose="02010600030101010101" pitchFamily="2" charset="-122"/>
                        </a:rPr>
                        <a:t>Total injection duration [s]</a:t>
                      </a:r>
                    </a:p>
                  </a:txBody>
                  <a:tcPr marL="11430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Arial" panose="020B0604020202020204" pitchFamily="34" charset="0"/>
                          <a:ea typeface="等线" panose="02010600030101010101" pitchFamily="2" charset="-122"/>
                        </a:rPr>
                        <a:t>25.8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Arial" panose="020B0604020202020204" pitchFamily="34" charset="0"/>
                          <a:ea typeface="等线" panose="02010600030101010101" pitchFamily="2" charset="-122"/>
                        </a:rPr>
                        <a:t>45.7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Arial" panose="020B0604020202020204" pitchFamily="34" charset="0"/>
                          <a:ea typeface="等线" panose="02010600030101010101" pitchFamily="2" charset="-122"/>
                        </a:rPr>
                        <a:t>275.2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1245857"/>
                  </a:ext>
                </a:extLst>
              </a:tr>
              <a:tr h="330659">
                <a:tc>
                  <a:txBody>
                    <a:bodyPr/>
                    <a:lstStyle/>
                    <a:p>
                      <a:pPr algn="l" fontAlgn="ctr"/>
                      <a:r>
                        <a:rPr lang="en-US" sz="1400" b="1" i="0" u="none" strike="noStrike" dirty="0">
                          <a:solidFill>
                            <a:srgbClr val="000000"/>
                          </a:solidFill>
                          <a:effectLst/>
                          <a:latin typeface="Arial" panose="020B0604020202020204" pitchFamily="34" charset="0"/>
                          <a:ea typeface="等线" panose="02010600030101010101" pitchFamily="2" charset="-122"/>
                        </a:rPr>
                        <a:t>Injection interval for top-up [s]</a:t>
                      </a:r>
                    </a:p>
                  </a:txBody>
                  <a:tcPr marL="11430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Arial" panose="020B0604020202020204" pitchFamily="34" charset="0"/>
                          <a:ea typeface="等线" panose="02010600030101010101" pitchFamily="2" charset="-122"/>
                        </a:rPr>
                        <a:t>73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Arial" panose="020B0604020202020204" pitchFamily="34" charset="0"/>
                          <a:ea typeface="等线" panose="02010600030101010101" pitchFamily="2" charset="-122"/>
                        </a:rPr>
                        <a:t>153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Arial" panose="020B0604020202020204" pitchFamily="34" charset="0"/>
                          <a:ea typeface="等线" panose="02010600030101010101" pitchFamily="2" charset="-122"/>
                        </a:rPr>
                        <a:t>438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7499729"/>
                  </a:ext>
                </a:extLst>
              </a:tr>
              <a:tr h="330659">
                <a:tc>
                  <a:txBody>
                    <a:bodyPr/>
                    <a:lstStyle/>
                    <a:p>
                      <a:pPr algn="l" fontAlgn="ctr"/>
                      <a:r>
                        <a:rPr lang="en-US" sz="1400" b="1" i="0" u="none" strike="noStrike">
                          <a:solidFill>
                            <a:srgbClr val="000000"/>
                          </a:solidFill>
                          <a:effectLst/>
                          <a:latin typeface="Arial" panose="020B0604020202020204" pitchFamily="34" charset="0"/>
                          <a:ea typeface="等线" panose="02010600030101010101" pitchFamily="2" charset="-122"/>
                        </a:rPr>
                        <a:t>Booster duty factor</a:t>
                      </a:r>
                    </a:p>
                  </a:txBody>
                  <a:tcPr marL="11430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400" b="0" i="0" u="none" strike="noStrike" dirty="0">
                          <a:solidFill>
                            <a:srgbClr val="000000"/>
                          </a:solidFill>
                          <a:effectLst/>
                          <a:latin typeface="Arial" panose="020B0604020202020204" pitchFamily="34" charset="0"/>
                          <a:ea typeface="等线" panose="02010600030101010101" pitchFamily="2" charset="-122"/>
                        </a:rPr>
                        <a:t>35%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CN" sz="1400" b="0" i="0" u="none" strike="noStrike">
                          <a:solidFill>
                            <a:srgbClr val="000000"/>
                          </a:solidFill>
                          <a:effectLst/>
                          <a:latin typeface="Arial" panose="020B0604020202020204" pitchFamily="34" charset="0"/>
                          <a:ea typeface="等线" panose="02010600030101010101" pitchFamily="2" charset="-122"/>
                        </a:rPr>
                        <a:t>30%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CN" sz="1400" b="0" i="0" u="none" strike="noStrike" dirty="0">
                          <a:solidFill>
                            <a:srgbClr val="000000"/>
                          </a:solidFill>
                          <a:effectLst/>
                          <a:latin typeface="Arial" panose="020B0604020202020204" pitchFamily="34" charset="0"/>
                          <a:ea typeface="等线" panose="02010600030101010101" pitchFamily="2" charset="-122"/>
                        </a:rPr>
                        <a:t>63%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10264602"/>
                  </a:ext>
                </a:extLst>
              </a:tr>
              <a:tr h="330659">
                <a:tc>
                  <a:txBody>
                    <a:bodyPr/>
                    <a:lstStyle/>
                    <a:p>
                      <a:pPr algn="l" fontAlgn="ctr"/>
                      <a:r>
                        <a:rPr lang="en-US" sz="1400" b="1" i="0" u="none" strike="noStrike" dirty="0">
                          <a:solidFill>
                            <a:srgbClr val="000000"/>
                          </a:solidFill>
                          <a:effectLst/>
                          <a:latin typeface="Arial" panose="020B0604020202020204" pitchFamily="34" charset="0"/>
                          <a:ea typeface="等线" panose="02010600030101010101" pitchFamily="2" charset="-122"/>
                        </a:rPr>
                        <a:t>SR duty factor</a:t>
                      </a:r>
                    </a:p>
                  </a:txBody>
                  <a:tcPr marL="11430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400" b="0" i="0" u="none" strike="noStrike" dirty="0">
                          <a:solidFill>
                            <a:srgbClr val="000000"/>
                          </a:solidFill>
                          <a:effectLst/>
                          <a:latin typeface="Arial" panose="020B0604020202020204" pitchFamily="34" charset="0"/>
                          <a:ea typeface="等线" panose="02010600030101010101" pitchFamily="2" charset="-122"/>
                        </a:rPr>
                        <a:t>4.4%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CN" sz="1400" b="0" i="0" u="none" strike="noStrike" dirty="0">
                          <a:solidFill>
                            <a:srgbClr val="000000"/>
                          </a:solidFill>
                          <a:effectLst/>
                          <a:latin typeface="Arial" panose="020B0604020202020204" pitchFamily="34" charset="0"/>
                          <a:ea typeface="等线" panose="02010600030101010101" pitchFamily="2" charset="-122"/>
                        </a:rPr>
                        <a:t>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CN" sz="1400" b="0" i="0" u="none" strike="noStrike" dirty="0">
                          <a:solidFill>
                            <a:srgbClr val="000000"/>
                          </a:solidFill>
                          <a:effectLst/>
                          <a:latin typeface="Arial" panose="020B0604020202020204" pitchFamily="34" charset="0"/>
                          <a:ea typeface="等线" panose="02010600030101010101" pitchFamily="2" charset="-122"/>
                        </a:rPr>
                        <a:t>5.1%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443355169"/>
                  </a:ext>
                </a:extLst>
              </a:tr>
              <a:tr h="330659">
                <a:tc>
                  <a:txBody>
                    <a:bodyPr/>
                    <a:lstStyle/>
                    <a:p>
                      <a:pPr algn="l" fontAlgn="ctr"/>
                      <a:r>
                        <a:rPr lang="en-US" sz="1400" b="1" i="0" u="none" strike="noStrike" dirty="0">
                          <a:solidFill>
                            <a:srgbClr val="000000"/>
                          </a:solidFill>
                          <a:effectLst/>
                          <a:latin typeface="Arial" panose="020B0604020202020204" pitchFamily="34" charset="0"/>
                          <a:ea typeface="等线" panose="02010600030101010101" pitchFamily="2" charset="-122"/>
                        </a:rPr>
                        <a:t>RF power duty factor</a:t>
                      </a:r>
                    </a:p>
                  </a:txBody>
                  <a:tcPr marL="11430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Arial" panose="020B0604020202020204" pitchFamily="34" charset="0"/>
                          <a:ea typeface="等线" panose="02010600030101010101" pitchFamily="2" charset="-122"/>
                        </a:rPr>
                        <a:t>3.8%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CN" sz="1400" b="0" i="0" u="none" strike="noStrike" dirty="0">
                          <a:solidFill>
                            <a:srgbClr val="000000"/>
                          </a:solidFill>
                          <a:effectLst/>
                          <a:latin typeface="Arial" panose="020B0604020202020204" pitchFamily="34" charset="0"/>
                          <a:ea typeface="等线" panose="02010600030101010101" pitchFamily="2" charset="-122"/>
                        </a:rPr>
                        <a:t>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CN" sz="1400" b="0" i="0" u="none" strike="noStrike" dirty="0">
                          <a:solidFill>
                            <a:srgbClr val="000000"/>
                          </a:solidFill>
                          <a:effectLst/>
                          <a:latin typeface="Arial" panose="020B0604020202020204" pitchFamily="34" charset="0"/>
                          <a:ea typeface="等线" panose="02010600030101010101" pitchFamily="2" charset="-122"/>
                        </a:rPr>
                        <a:t>7.4%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221304453"/>
                  </a:ext>
                </a:extLst>
              </a:tr>
              <a:tr h="330659">
                <a:tc>
                  <a:txBody>
                    <a:bodyPr/>
                    <a:lstStyle/>
                    <a:p>
                      <a:pPr algn="l" fontAlgn="ctr"/>
                      <a:r>
                        <a:rPr lang="en-US" sz="1400" b="1" i="0" u="none" strike="noStrike" dirty="0">
                          <a:solidFill>
                            <a:srgbClr val="000000"/>
                          </a:solidFill>
                          <a:effectLst/>
                          <a:latin typeface="Arial" panose="020B0604020202020204" pitchFamily="34" charset="0"/>
                          <a:ea typeface="等线" panose="02010600030101010101" pitchFamily="2" charset="-122"/>
                        </a:rPr>
                        <a:t>Cryogenic dynamic duty factor</a:t>
                      </a:r>
                    </a:p>
                  </a:txBody>
                  <a:tcPr marL="11430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Arial" panose="020B0604020202020204" pitchFamily="34" charset="0"/>
                          <a:ea typeface="等线" panose="02010600030101010101" pitchFamily="2" charset="-122"/>
                        </a:rPr>
                        <a:t>4.3%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CN" sz="1400" b="0" i="0" u="none" strike="noStrike">
                          <a:solidFill>
                            <a:srgbClr val="000000"/>
                          </a:solidFill>
                          <a:effectLst/>
                          <a:latin typeface="Arial" panose="020B0604020202020204" pitchFamily="34" charset="0"/>
                          <a:ea typeface="等线" panose="02010600030101010101" pitchFamily="2" charset="-122"/>
                        </a:rPr>
                        <a:t>2.9%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CN" sz="1400" b="0" i="0" u="none" strike="noStrike" dirty="0">
                          <a:solidFill>
                            <a:srgbClr val="000000"/>
                          </a:solidFill>
                          <a:effectLst/>
                          <a:latin typeface="Arial" panose="020B0604020202020204" pitchFamily="34" charset="0"/>
                          <a:ea typeface="等线" panose="02010600030101010101" pitchFamily="2" charset="-122"/>
                        </a:rPr>
                        <a:t>7.9%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681515125"/>
                  </a:ext>
                </a:extLst>
              </a:tr>
              <a:tr h="330659">
                <a:tc>
                  <a:txBody>
                    <a:bodyPr/>
                    <a:lstStyle/>
                    <a:p>
                      <a:pPr algn="l" fontAlgn="ctr"/>
                      <a:r>
                        <a:rPr lang="en-US" sz="1400" b="1" i="0" u="none" strike="noStrike" dirty="0">
                          <a:solidFill>
                            <a:srgbClr val="000000"/>
                          </a:solidFill>
                          <a:effectLst/>
                          <a:latin typeface="Arial" panose="020B0604020202020204" pitchFamily="34" charset="0"/>
                          <a:ea typeface="等线" panose="02010600030101010101" pitchFamily="2" charset="-122"/>
                        </a:rPr>
                        <a:t>HOM power duty factor</a:t>
                      </a:r>
                    </a:p>
                  </a:txBody>
                  <a:tcPr marL="11430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Arial" panose="020B0604020202020204" pitchFamily="34" charset="0"/>
                          <a:ea typeface="等线" panose="02010600030101010101" pitchFamily="2" charset="-122"/>
                        </a:rPr>
                        <a:t>18.4%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CN" sz="1400" b="0" i="0" u="none" strike="noStrike">
                          <a:solidFill>
                            <a:srgbClr val="000000"/>
                          </a:solidFill>
                          <a:effectLst/>
                          <a:latin typeface="Arial" panose="020B0604020202020204" pitchFamily="34" charset="0"/>
                          <a:ea typeface="等线" panose="02010600030101010101" pitchFamily="2" charset="-122"/>
                        </a:rPr>
                        <a:t>15.6%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CN" sz="1400" b="0" i="0" u="none" strike="noStrike" dirty="0">
                          <a:solidFill>
                            <a:srgbClr val="000000"/>
                          </a:solidFill>
                          <a:effectLst/>
                          <a:latin typeface="Arial" panose="020B0604020202020204" pitchFamily="34" charset="0"/>
                          <a:ea typeface="等线" panose="02010600030101010101" pitchFamily="2" charset="-122"/>
                        </a:rPr>
                        <a:t>33.7%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676892111"/>
                  </a:ext>
                </a:extLst>
              </a:tr>
            </a:tbl>
          </a:graphicData>
        </a:graphic>
      </p:graphicFrame>
      <p:sp>
        <p:nvSpPr>
          <p:cNvPr id="11" name="文本框 10">
            <a:extLst>
              <a:ext uri="{FF2B5EF4-FFF2-40B4-BE49-F238E27FC236}">
                <a16:creationId xmlns:a16="http://schemas.microsoft.com/office/drawing/2014/main" id="{2812D3F8-483A-4DF4-AC70-BB7C573BD80B}"/>
              </a:ext>
            </a:extLst>
          </p:cNvPr>
          <p:cNvSpPr txBox="1"/>
          <p:nvPr/>
        </p:nvSpPr>
        <p:spPr>
          <a:xfrm>
            <a:off x="7477241" y="1840428"/>
            <a:ext cx="1123932"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Higgs</a:t>
            </a:r>
            <a:endParaRPr lang="zh-CN" altLang="en-US" dirty="0">
              <a:latin typeface="Arial" panose="020B0604020202020204" pitchFamily="34" charset="0"/>
              <a:cs typeface="Arial" panose="020B0604020202020204" pitchFamily="34" charset="0"/>
            </a:endParaRPr>
          </a:p>
        </p:txBody>
      </p:sp>
      <p:sp>
        <p:nvSpPr>
          <p:cNvPr id="12" name="文本框 11">
            <a:extLst>
              <a:ext uri="{FF2B5EF4-FFF2-40B4-BE49-F238E27FC236}">
                <a16:creationId xmlns:a16="http://schemas.microsoft.com/office/drawing/2014/main" id="{6C82B029-E1E4-4BD7-A852-451EC674F8E7}"/>
              </a:ext>
            </a:extLst>
          </p:cNvPr>
          <p:cNvSpPr txBox="1"/>
          <p:nvPr/>
        </p:nvSpPr>
        <p:spPr>
          <a:xfrm>
            <a:off x="7477241" y="3500367"/>
            <a:ext cx="1123932"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W</a:t>
            </a:r>
            <a:endParaRPr lang="zh-CN" altLang="en-US" dirty="0">
              <a:latin typeface="Arial" panose="020B0604020202020204" pitchFamily="34" charset="0"/>
              <a:cs typeface="Arial" panose="020B0604020202020204" pitchFamily="34" charset="0"/>
            </a:endParaRPr>
          </a:p>
        </p:txBody>
      </p:sp>
      <p:sp>
        <p:nvSpPr>
          <p:cNvPr id="13" name="文本框 12">
            <a:extLst>
              <a:ext uri="{FF2B5EF4-FFF2-40B4-BE49-F238E27FC236}">
                <a16:creationId xmlns:a16="http://schemas.microsoft.com/office/drawing/2014/main" id="{FC6403F3-3DAD-468F-A1DC-FAFB9E831BA8}"/>
              </a:ext>
            </a:extLst>
          </p:cNvPr>
          <p:cNvSpPr txBox="1"/>
          <p:nvPr/>
        </p:nvSpPr>
        <p:spPr>
          <a:xfrm>
            <a:off x="7562084" y="5219375"/>
            <a:ext cx="1123932"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Z</a:t>
            </a:r>
            <a:endParaRPr lang="zh-CN"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9814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a:stretch>
            <a:fillRect/>
          </a:stretch>
        </p:blipFill>
        <p:spPr>
          <a:xfrm>
            <a:off x="7074967" y="2341384"/>
            <a:ext cx="3447069" cy="1142342"/>
          </a:xfrm>
          <a:prstGeom prst="rect">
            <a:avLst/>
          </a:prstGeom>
        </p:spPr>
      </p:pic>
      <p:sp>
        <p:nvSpPr>
          <p:cNvPr id="2" name="标题 1"/>
          <p:cNvSpPr>
            <a:spLocks noGrp="1"/>
          </p:cNvSpPr>
          <p:nvPr>
            <p:ph type="title"/>
          </p:nvPr>
        </p:nvSpPr>
        <p:spPr>
          <a:xfrm>
            <a:off x="838200" y="105148"/>
            <a:ext cx="10515600" cy="1009005"/>
          </a:xfrm>
        </p:spPr>
        <p:txBody>
          <a:bodyPr/>
          <a:lstStyle/>
          <a:p>
            <a:pPr algn="ctr"/>
            <a:r>
              <a:rPr lang="en-US" altLang="zh-CN" dirty="0">
                <a:latin typeface="Arial" panose="020B0604020202020204" pitchFamily="34" charset="0"/>
                <a:cs typeface="Arial" panose="020B0604020202020204" pitchFamily="34" charset="0"/>
              </a:rPr>
              <a:t>Booster Voltage Ramp</a:t>
            </a:r>
            <a:endParaRPr lang="zh-CN" altLang="en-US" dirty="0"/>
          </a:p>
        </p:txBody>
      </p:sp>
      <p:sp>
        <p:nvSpPr>
          <p:cNvPr id="4" name="灯片编号占位符 3"/>
          <p:cNvSpPr>
            <a:spLocks noGrp="1"/>
          </p:cNvSpPr>
          <p:nvPr>
            <p:ph type="sldNum" sz="quarter" idx="12"/>
          </p:nvPr>
        </p:nvSpPr>
        <p:spPr/>
        <p:txBody>
          <a:bodyPr/>
          <a:lstStyle/>
          <a:p>
            <a:fld id="{672E488A-81DB-4A5F-B4BA-D0957D335647}" type="slidenum">
              <a:rPr lang="zh-CN" altLang="en-US" smtClean="0"/>
              <a:t>13</a:t>
            </a:fld>
            <a:endParaRPr lang="zh-CN" altLang="en-US"/>
          </a:p>
        </p:txBody>
      </p:sp>
      <p:pic>
        <p:nvPicPr>
          <p:cNvPr id="9" name="图片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1584" y="1114153"/>
            <a:ext cx="5938291" cy="5607322"/>
          </a:xfrm>
          <a:prstGeom prst="rect">
            <a:avLst/>
          </a:prstGeom>
        </p:spPr>
      </p:pic>
      <p:sp>
        <p:nvSpPr>
          <p:cNvPr id="11" name="文本框 10"/>
          <p:cNvSpPr txBox="1"/>
          <p:nvPr/>
        </p:nvSpPr>
        <p:spPr>
          <a:xfrm>
            <a:off x="937309" y="3652218"/>
            <a:ext cx="2578708" cy="307777"/>
          </a:xfrm>
          <a:prstGeom prst="rect">
            <a:avLst/>
          </a:prstGeom>
          <a:noFill/>
        </p:spPr>
        <p:txBody>
          <a:bodyPr wrap="square" rtlCol="0">
            <a:spAutoFit/>
          </a:bodyPr>
          <a:lstStyle/>
          <a:p>
            <a:r>
              <a:rPr lang="en-US" altLang="zh-CN" sz="1400" dirty="0">
                <a:solidFill>
                  <a:srgbClr val="FF00FF"/>
                </a:solidFill>
                <a:latin typeface="Arial" panose="020B0604020202020204" pitchFamily="34" charset="0"/>
                <a:cs typeface="Arial" panose="020B0604020202020204" pitchFamily="34" charset="0"/>
              </a:rPr>
              <a:t>Energy acceptance </a:t>
            </a:r>
            <a:r>
              <a:rPr lang="el-GR" altLang="zh-CN" sz="1400" i="1" dirty="0">
                <a:solidFill>
                  <a:srgbClr val="FF00FF"/>
                </a:solidFill>
                <a:latin typeface="Arial" panose="020B0604020202020204" pitchFamily="34" charset="0"/>
                <a:cs typeface="Arial" panose="020B0604020202020204" pitchFamily="34" charset="0"/>
              </a:rPr>
              <a:t>η</a:t>
            </a:r>
            <a:r>
              <a:rPr lang="en-US" altLang="zh-CN" sz="1400" i="1" dirty="0">
                <a:solidFill>
                  <a:srgbClr val="FF00FF"/>
                </a:solidFill>
                <a:latin typeface="Arial" panose="020B0604020202020204" pitchFamily="34" charset="0"/>
                <a:cs typeface="Arial" panose="020B0604020202020204" pitchFamily="34" charset="0"/>
              </a:rPr>
              <a:t> </a:t>
            </a:r>
            <a:r>
              <a:rPr lang="en-US" altLang="zh-CN" sz="1400" dirty="0">
                <a:solidFill>
                  <a:srgbClr val="FF00FF"/>
                </a:solidFill>
                <a:latin typeface="Arial" panose="020B0604020202020204" pitchFamily="34" charset="0"/>
                <a:cs typeface="Arial" panose="020B0604020202020204" pitchFamily="34" charset="0"/>
              </a:rPr>
              <a:t>/ 0.2 %</a:t>
            </a:r>
            <a:endParaRPr lang="zh-CN" altLang="en-US" sz="1400" dirty="0">
              <a:solidFill>
                <a:srgbClr val="FF00FF"/>
              </a:solidFill>
              <a:latin typeface="Arial" panose="020B0604020202020204" pitchFamily="34" charset="0"/>
              <a:cs typeface="Arial" panose="020B0604020202020204" pitchFamily="34" charset="0"/>
            </a:endParaRPr>
          </a:p>
        </p:txBody>
      </p:sp>
      <p:sp>
        <p:nvSpPr>
          <p:cNvPr id="14" name="文本框 13"/>
          <p:cNvSpPr txBox="1"/>
          <p:nvPr/>
        </p:nvSpPr>
        <p:spPr>
          <a:xfrm>
            <a:off x="937309" y="4815111"/>
            <a:ext cx="2323911" cy="307777"/>
          </a:xfrm>
          <a:prstGeom prst="rect">
            <a:avLst/>
          </a:prstGeom>
          <a:noFill/>
        </p:spPr>
        <p:txBody>
          <a:bodyPr wrap="square" rtlCol="0">
            <a:spAutoFit/>
          </a:bodyPr>
          <a:lstStyle/>
          <a:p>
            <a:r>
              <a:rPr lang="en-US" altLang="zh-CN" sz="1400" dirty="0">
                <a:solidFill>
                  <a:srgbClr val="800000"/>
                </a:solidFill>
                <a:latin typeface="Arial" panose="020B0604020202020204" pitchFamily="34" charset="0"/>
                <a:cs typeface="Arial" panose="020B0604020202020204" pitchFamily="34" charset="0"/>
              </a:rPr>
              <a:t>Beam energy </a:t>
            </a:r>
            <a:r>
              <a:rPr lang="en-US" altLang="zh-CN" sz="1400" i="1" dirty="0">
                <a:solidFill>
                  <a:srgbClr val="800000"/>
                </a:solidFill>
                <a:latin typeface="Arial" panose="020B0604020202020204" pitchFamily="34" charset="0"/>
                <a:cs typeface="Arial" panose="020B0604020202020204" pitchFamily="34" charset="0"/>
              </a:rPr>
              <a:t>E</a:t>
            </a:r>
            <a:r>
              <a:rPr lang="en-US" altLang="zh-CN" sz="1400" baseline="-25000" dirty="0">
                <a:solidFill>
                  <a:srgbClr val="800000"/>
                </a:solidFill>
                <a:latin typeface="Arial" panose="020B0604020202020204" pitchFamily="34" charset="0"/>
                <a:cs typeface="Arial" panose="020B0604020202020204" pitchFamily="34" charset="0"/>
              </a:rPr>
              <a:t>0 </a:t>
            </a:r>
            <a:r>
              <a:rPr lang="en-US" altLang="zh-CN" sz="1400" dirty="0">
                <a:solidFill>
                  <a:srgbClr val="800000"/>
                </a:solidFill>
                <a:latin typeface="Arial" panose="020B0604020202020204" pitchFamily="34" charset="0"/>
                <a:cs typeface="Arial" panose="020B0604020202020204" pitchFamily="34" charset="0"/>
              </a:rPr>
              <a:t>/ 10 GeV</a:t>
            </a:r>
            <a:endParaRPr lang="zh-CN" altLang="en-US" sz="1400" dirty="0">
              <a:solidFill>
                <a:srgbClr val="800000"/>
              </a:solidFill>
              <a:latin typeface="Arial" panose="020B0604020202020204" pitchFamily="34" charset="0"/>
              <a:cs typeface="Arial" panose="020B0604020202020204" pitchFamily="34" charset="0"/>
            </a:endParaRPr>
          </a:p>
        </p:txBody>
      </p:sp>
      <p:sp>
        <p:nvSpPr>
          <p:cNvPr id="15" name="文本框 14"/>
          <p:cNvSpPr txBox="1"/>
          <p:nvPr/>
        </p:nvSpPr>
        <p:spPr>
          <a:xfrm>
            <a:off x="937309" y="4286057"/>
            <a:ext cx="2578708" cy="307777"/>
          </a:xfrm>
          <a:prstGeom prst="rect">
            <a:avLst/>
          </a:prstGeom>
          <a:noFill/>
        </p:spPr>
        <p:txBody>
          <a:bodyPr wrap="square" rtlCol="0">
            <a:spAutoFit/>
          </a:bodyPr>
          <a:lstStyle/>
          <a:p>
            <a:r>
              <a:rPr lang="en-US" altLang="zh-CN" sz="1400" dirty="0">
                <a:solidFill>
                  <a:srgbClr val="008080"/>
                </a:solidFill>
                <a:latin typeface="Arial" panose="020B0604020202020204" pitchFamily="34" charset="0"/>
                <a:cs typeface="Arial" panose="020B0604020202020204" pitchFamily="34" charset="0"/>
              </a:rPr>
              <a:t>Synchrotron tune </a:t>
            </a:r>
            <a:r>
              <a:rPr lang="el-GR" altLang="zh-CN" sz="1400" i="1" dirty="0">
                <a:solidFill>
                  <a:srgbClr val="008080"/>
                </a:solidFill>
                <a:latin typeface="Times New Roman" panose="02020603050405020304" pitchFamily="18" charset="0"/>
                <a:cs typeface="Times New Roman" panose="02020603050405020304" pitchFamily="18" charset="0"/>
              </a:rPr>
              <a:t>ν</a:t>
            </a:r>
            <a:r>
              <a:rPr lang="en-US" altLang="zh-CN" sz="1400" baseline="-25000" dirty="0">
                <a:solidFill>
                  <a:srgbClr val="008080"/>
                </a:solidFill>
                <a:latin typeface="Times New Roman" panose="02020603050405020304" pitchFamily="18" charset="0"/>
                <a:cs typeface="Times New Roman" panose="02020603050405020304" pitchFamily="18" charset="0"/>
              </a:rPr>
              <a:t>s</a:t>
            </a:r>
            <a:r>
              <a:rPr lang="en-US" altLang="zh-CN" sz="1400" i="1" dirty="0">
                <a:solidFill>
                  <a:srgbClr val="008080"/>
                </a:solidFill>
                <a:latin typeface="Arial" panose="020B0604020202020204" pitchFamily="34" charset="0"/>
                <a:cs typeface="Arial" panose="020B0604020202020204" pitchFamily="34" charset="0"/>
              </a:rPr>
              <a:t> </a:t>
            </a:r>
            <a:r>
              <a:rPr lang="en-US" altLang="zh-CN" sz="1400" dirty="0">
                <a:solidFill>
                  <a:srgbClr val="008080"/>
                </a:solidFill>
                <a:latin typeface="Arial" panose="020B0604020202020204" pitchFamily="34" charset="0"/>
                <a:cs typeface="Arial" panose="020B0604020202020204" pitchFamily="34" charset="0"/>
              </a:rPr>
              <a:t>/ 0.01</a:t>
            </a:r>
            <a:endParaRPr lang="zh-CN" altLang="en-US" sz="1400" dirty="0">
              <a:solidFill>
                <a:srgbClr val="008080"/>
              </a:solidFill>
              <a:latin typeface="Arial" panose="020B0604020202020204" pitchFamily="34" charset="0"/>
              <a:cs typeface="Arial" panose="020B0604020202020204" pitchFamily="34" charset="0"/>
            </a:endParaRPr>
          </a:p>
        </p:txBody>
      </p:sp>
      <p:sp>
        <p:nvSpPr>
          <p:cNvPr id="16" name="文本框 15"/>
          <p:cNvSpPr txBox="1"/>
          <p:nvPr/>
        </p:nvSpPr>
        <p:spPr>
          <a:xfrm>
            <a:off x="3516017" y="3228026"/>
            <a:ext cx="2179759" cy="307777"/>
          </a:xfrm>
          <a:prstGeom prst="rect">
            <a:avLst/>
          </a:prstGeom>
          <a:noFill/>
        </p:spPr>
        <p:txBody>
          <a:bodyPr wrap="square" rtlCol="0">
            <a:spAutoFit/>
          </a:bodyPr>
          <a:lstStyle/>
          <a:p>
            <a:r>
              <a:rPr lang="en-US" altLang="zh-CN" sz="1400" dirty="0">
                <a:solidFill>
                  <a:srgbClr val="FF0000"/>
                </a:solidFill>
                <a:latin typeface="Arial" panose="020B0604020202020204" pitchFamily="34" charset="0"/>
                <a:cs typeface="Arial" panose="020B0604020202020204" pitchFamily="34" charset="0"/>
              </a:rPr>
              <a:t>Gradient </a:t>
            </a:r>
            <a:r>
              <a:rPr lang="en-US" altLang="zh-CN" sz="1400" i="1" dirty="0" err="1">
                <a:solidFill>
                  <a:srgbClr val="FF0000"/>
                </a:solidFill>
                <a:latin typeface="Arial" panose="020B0604020202020204" pitchFamily="34" charset="0"/>
                <a:cs typeface="Arial" panose="020B0604020202020204" pitchFamily="34" charset="0"/>
              </a:rPr>
              <a:t>E</a:t>
            </a:r>
            <a:r>
              <a:rPr lang="en-US" altLang="zh-CN" sz="1400" i="1" baseline="-25000" dirty="0" err="1">
                <a:solidFill>
                  <a:srgbClr val="FF0000"/>
                </a:solidFill>
                <a:latin typeface="Arial" panose="020B0604020202020204" pitchFamily="34" charset="0"/>
                <a:cs typeface="Arial" panose="020B0604020202020204" pitchFamily="34" charset="0"/>
              </a:rPr>
              <a:t>acc</a:t>
            </a:r>
            <a:r>
              <a:rPr lang="en-US" altLang="zh-CN" sz="1400" i="1" dirty="0">
                <a:solidFill>
                  <a:srgbClr val="FF0000"/>
                </a:solidFill>
                <a:latin typeface="Arial" panose="020B0604020202020204" pitchFamily="34" charset="0"/>
                <a:cs typeface="Arial" panose="020B0604020202020204" pitchFamily="34" charset="0"/>
              </a:rPr>
              <a:t> </a:t>
            </a:r>
            <a:r>
              <a:rPr lang="en-US" altLang="zh-CN" sz="1400" dirty="0">
                <a:solidFill>
                  <a:srgbClr val="FF0000"/>
                </a:solidFill>
                <a:latin typeface="Arial" panose="020B0604020202020204" pitchFamily="34" charset="0"/>
                <a:cs typeface="Arial" panose="020B0604020202020204" pitchFamily="34" charset="0"/>
              </a:rPr>
              <a:t>/ MV/m</a:t>
            </a:r>
            <a:endParaRPr lang="zh-CN" altLang="en-US" sz="1400" dirty="0">
              <a:solidFill>
                <a:srgbClr val="FF0000"/>
              </a:solidFill>
              <a:latin typeface="Arial" panose="020B0604020202020204" pitchFamily="34" charset="0"/>
              <a:cs typeface="Arial" panose="020B0604020202020204" pitchFamily="34" charset="0"/>
            </a:endParaRPr>
          </a:p>
        </p:txBody>
      </p:sp>
      <p:sp>
        <p:nvSpPr>
          <p:cNvPr id="19" name="矩形 18"/>
          <p:cNvSpPr/>
          <p:nvPr/>
        </p:nvSpPr>
        <p:spPr>
          <a:xfrm>
            <a:off x="6339875" y="1389061"/>
            <a:ext cx="5363853" cy="4031873"/>
          </a:xfrm>
          <a:prstGeom prst="rect">
            <a:avLst/>
          </a:prstGeom>
        </p:spPr>
        <p:txBody>
          <a:bodyPr wrap="square">
            <a:spAutoFit/>
          </a:bodyPr>
          <a:lstStyle/>
          <a:p>
            <a:pPr marL="285750" indent="-285750">
              <a:spcBef>
                <a:spcPts val="600"/>
              </a:spcBef>
              <a:buFont typeface="Arial" panose="020B0604020202020204" pitchFamily="34" charset="0"/>
              <a:buChar char="•"/>
            </a:pPr>
            <a:r>
              <a:rPr lang="en-US" altLang="zh-CN" dirty="0">
                <a:latin typeface="Arial" panose="020B0604020202020204" pitchFamily="34" charset="0"/>
                <a:ea typeface="MS Mincho" panose="02020609040205080304" pitchFamily="49" charset="-128"/>
                <a:cs typeface="Arial" panose="020B0604020202020204" pitchFamily="34" charset="0"/>
              </a:rPr>
              <a:t>B</a:t>
            </a:r>
            <a:r>
              <a:rPr lang="en-GB" altLang="zh-CN" dirty="0">
                <a:latin typeface="Arial" panose="020B0604020202020204" pitchFamily="34" charset="0"/>
                <a:ea typeface="MS Mincho" panose="02020609040205080304" pitchFamily="49" charset="-128"/>
                <a:cs typeface="Arial" panose="020B0604020202020204" pitchFamily="34" charset="0"/>
              </a:rPr>
              <a:t>eam energy</a:t>
            </a:r>
            <a:r>
              <a:rPr lang="en-GB" altLang="zh-CN" dirty="0">
                <a:latin typeface="Arial" panose="020B0604020202020204" pitchFamily="34" charset="0"/>
                <a:ea typeface="宋体" panose="02010600030101010101" pitchFamily="2" charset="-122"/>
                <a:cs typeface="Arial" panose="020B0604020202020204" pitchFamily="34" charset="0"/>
              </a:rPr>
              <a:t> </a:t>
            </a:r>
            <a:r>
              <a:rPr lang="en-GB" altLang="zh-CN" dirty="0">
                <a:latin typeface="Arial" panose="020B0604020202020204" pitchFamily="34" charset="0"/>
                <a:ea typeface="MS Mincho" panose="02020609040205080304" pitchFamily="49" charset="-128"/>
                <a:cs typeface="Arial" panose="020B0604020202020204" pitchFamily="34" charset="0"/>
              </a:rPr>
              <a:t>increase linearly with time.</a:t>
            </a:r>
          </a:p>
          <a:p>
            <a:pPr marL="285750" indent="-285750">
              <a:spcBef>
                <a:spcPts val="600"/>
              </a:spcBef>
              <a:buFont typeface="Arial" panose="020B0604020202020204" pitchFamily="34" charset="0"/>
              <a:buChar char="•"/>
            </a:pPr>
            <a:r>
              <a:rPr lang="en-GB" altLang="zh-CN" dirty="0">
                <a:latin typeface="Arial" panose="020B0604020202020204" pitchFamily="34" charset="0"/>
                <a:cs typeface="Arial" panose="020B0604020202020204" pitchFamily="34" charset="0"/>
              </a:rPr>
              <a:t>RF voltage ramp with constant</a:t>
            </a:r>
            <a:r>
              <a:rPr lang="zh-CN" altLang="en-US" dirty="0">
                <a:latin typeface="Arial" panose="020B0604020202020204" pitchFamily="34" charset="0"/>
                <a:cs typeface="Arial" panose="020B0604020202020204" pitchFamily="34" charset="0"/>
              </a:rPr>
              <a:t> </a:t>
            </a:r>
            <a:r>
              <a:rPr lang="en-GB" altLang="zh-CN" dirty="0">
                <a:latin typeface="Arial" panose="020B0604020202020204" pitchFamily="34" charset="0"/>
                <a:cs typeface="Arial" panose="020B0604020202020204" pitchFamily="34" charset="0"/>
              </a:rPr>
              <a:t>synchrotron tune to avoid synchrotron-</a:t>
            </a:r>
            <a:r>
              <a:rPr lang="en-GB" altLang="zh-CN" dirty="0" err="1">
                <a:latin typeface="Arial" panose="020B0604020202020204" pitchFamily="34" charset="0"/>
                <a:cs typeface="Arial" panose="020B0604020202020204" pitchFamily="34" charset="0"/>
              </a:rPr>
              <a:t>betatron</a:t>
            </a:r>
            <a:r>
              <a:rPr lang="en-GB" altLang="zh-CN" dirty="0">
                <a:latin typeface="Arial" panose="020B0604020202020204" pitchFamily="34" charset="0"/>
                <a:cs typeface="Arial" panose="020B0604020202020204" pitchFamily="34" charset="0"/>
              </a:rPr>
              <a:t> oscillation. </a:t>
            </a:r>
          </a:p>
          <a:p>
            <a:pPr marL="285750" indent="-285750">
              <a:spcBef>
                <a:spcPts val="600"/>
              </a:spcBef>
              <a:buFont typeface="Arial" panose="020B0604020202020204" pitchFamily="34" charset="0"/>
              <a:buChar char="•"/>
            </a:pPr>
            <a:endParaRPr lang="en-GB" altLang="zh-CN" dirty="0">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pPr>
            <a:endParaRPr lang="en-GB" altLang="zh-CN" dirty="0">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pPr>
            <a:endParaRPr lang="en-GB" altLang="zh-CN" dirty="0">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pPr>
            <a:r>
              <a:rPr lang="en-GB" altLang="zh-CN" dirty="0">
                <a:latin typeface="Arial" panose="020B0604020202020204" pitchFamily="34" charset="0"/>
                <a:cs typeface="Arial" panose="020B0604020202020204" pitchFamily="34" charset="0"/>
              </a:rPr>
              <a:t>Equilibrium bunch length and quantum lifetime not too short.</a:t>
            </a:r>
          </a:p>
          <a:p>
            <a:pPr marL="285750" indent="-285750">
              <a:spcBef>
                <a:spcPts val="600"/>
              </a:spcBef>
              <a:buFont typeface="Arial" panose="020B0604020202020204" pitchFamily="34" charset="0"/>
              <a:buChar char="•"/>
            </a:pPr>
            <a:r>
              <a:rPr lang="en-GB" altLang="zh-CN" dirty="0">
                <a:latin typeface="Arial" panose="020B0604020202020204" pitchFamily="34" charset="0"/>
                <a:cs typeface="Arial" panose="020B0604020202020204" pitchFamily="34" charset="0"/>
              </a:rPr>
              <a:t>Multipacting during voltage ramp?</a:t>
            </a:r>
          </a:p>
          <a:p>
            <a:pPr marL="285750" indent="-285750">
              <a:spcBef>
                <a:spcPts val="600"/>
              </a:spcBef>
              <a:buFont typeface="Arial" panose="020B0604020202020204" pitchFamily="34" charset="0"/>
              <a:buChar char="•"/>
            </a:pPr>
            <a:r>
              <a:rPr lang="en-US" altLang="zh-CN" dirty="0">
                <a:latin typeface="Arial" panose="020B0604020202020204" pitchFamily="34" charset="0"/>
                <a:ea typeface="MS Mincho" panose="02020609040205080304" pitchFamily="49" charset="-128"/>
                <a:cs typeface="Arial" panose="020B0604020202020204" pitchFamily="34" charset="0"/>
              </a:rPr>
              <a:t>Counter-phasing can be used to ramp the effective RF voltage ?</a:t>
            </a:r>
            <a:endParaRPr lang="en-GB" altLang="zh-CN" dirty="0">
              <a:latin typeface="Arial" panose="020B0604020202020204" pitchFamily="34" charset="0"/>
              <a:cs typeface="Arial" panose="020B0604020202020204" pitchFamily="34" charset="0"/>
            </a:endParaRPr>
          </a:p>
          <a:p>
            <a:pPr>
              <a:spcBef>
                <a:spcPts val="600"/>
              </a:spcBef>
            </a:pPr>
            <a:endParaRPr lang="zh-CN" altLang="en-US" dirty="0">
              <a:latin typeface="Arial" panose="020B0604020202020204" pitchFamily="34" charset="0"/>
              <a:cs typeface="Arial" panose="020B0604020202020204" pitchFamily="34" charset="0"/>
            </a:endParaRPr>
          </a:p>
        </p:txBody>
      </p:sp>
      <p:sp>
        <p:nvSpPr>
          <p:cNvPr id="23" name="文本框 22"/>
          <p:cNvSpPr txBox="1"/>
          <p:nvPr/>
        </p:nvSpPr>
        <p:spPr>
          <a:xfrm>
            <a:off x="6777049" y="5240207"/>
            <a:ext cx="4489504" cy="83099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altLang="zh-CN" sz="1600" dirty="0">
                <a:latin typeface="Arial" panose="020B0604020202020204" pitchFamily="34" charset="0"/>
                <a:cs typeface="Arial" panose="020B0604020202020204" pitchFamily="34" charset="0"/>
              </a:rPr>
              <a:t>Very narrow bandwidth SRF cavity operation with microphonics and Lorentz detuning in a fast ramp synchrotron. Challenging but doable.</a:t>
            </a:r>
            <a:endParaRPr lang="zh-CN" alt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43790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43786" y="167524"/>
            <a:ext cx="10515600" cy="938847"/>
          </a:xfrm>
        </p:spPr>
        <p:txBody>
          <a:bodyPr/>
          <a:lstStyle/>
          <a:p>
            <a:pPr algn="ctr"/>
            <a:r>
              <a:rPr lang="en-US" altLang="zh-CN" dirty="0">
                <a:latin typeface="Arial" panose="020B0604020202020204" pitchFamily="34" charset="0"/>
                <a:cs typeface="Arial" panose="020B0604020202020204" pitchFamily="34" charset="0"/>
              </a:rPr>
              <a:t>Booster Voltage Ramp</a:t>
            </a:r>
            <a:endParaRPr lang="zh-CN" altLang="en-US"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fld id="{672E488A-81DB-4A5F-B4BA-D0957D335647}" type="slidenum">
              <a:rPr lang="zh-CN" altLang="en-US" smtClean="0"/>
              <a:t>14</a:t>
            </a:fld>
            <a:endParaRPr lang="zh-CN" altLang="en-US" dirty="0"/>
          </a:p>
        </p:txBody>
      </p:sp>
      <p:pic>
        <p:nvPicPr>
          <p:cNvPr id="9" name="图片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4812" y="1106436"/>
            <a:ext cx="5403022" cy="4059325"/>
          </a:xfrm>
          <a:prstGeom prst="rect">
            <a:avLst/>
          </a:prstGeom>
        </p:spPr>
      </p:pic>
      <p:pic>
        <p:nvPicPr>
          <p:cNvPr id="14" name="图片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01586" y="1115401"/>
            <a:ext cx="5672954" cy="4050360"/>
          </a:xfrm>
          <a:prstGeom prst="rect">
            <a:avLst/>
          </a:prstGeom>
        </p:spPr>
      </p:pic>
      <p:sp>
        <p:nvSpPr>
          <p:cNvPr id="15" name="文本框 14"/>
          <p:cNvSpPr txBox="1"/>
          <p:nvPr/>
        </p:nvSpPr>
        <p:spPr>
          <a:xfrm>
            <a:off x="4276393" y="1469012"/>
            <a:ext cx="1518356" cy="307777"/>
          </a:xfrm>
          <a:prstGeom prst="rect">
            <a:avLst/>
          </a:prstGeom>
          <a:noFill/>
        </p:spPr>
        <p:txBody>
          <a:bodyPr wrap="square" rtlCol="0">
            <a:spAutoFit/>
          </a:bodyPr>
          <a:lstStyle/>
          <a:p>
            <a:r>
              <a:rPr lang="en-US" altLang="zh-CN" sz="1400" b="1" i="1" dirty="0">
                <a:solidFill>
                  <a:srgbClr val="FF0000"/>
                </a:solidFill>
                <a:latin typeface="Arial" panose="020B0604020202020204" pitchFamily="34" charset="0"/>
                <a:cs typeface="Arial" panose="020B0604020202020204" pitchFamily="34" charset="0"/>
              </a:rPr>
              <a:t>I</a:t>
            </a:r>
            <a:r>
              <a:rPr lang="en-US" altLang="zh-CN" sz="1400" b="1" baseline="-25000" dirty="0">
                <a:solidFill>
                  <a:srgbClr val="FF0000"/>
                </a:solidFill>
                <a:latin typeface="Arial" panose="020B0604020202020204" pitchFamily="34" charset="0"/>
                <a:cs typeface="Arial" panose="020B0604020202020204" pitchFamily="34" charset="0"/>
              </a:rPr>
              <a:t>0 </a:t>
            </a:r>
            <a:r>
              <a:rPr lang="en-US" altLang="zh-CN" sz="1400" b="1" dirty="0">
                <a:solidFill>
                  <a:srgbClr val="FF0000"/>
                </a:solidFill>
                <a:latin typeface="Arial" panose="020B0604020202020204" pitchFamily="34" charset="0"/>
                <a:cs typeface="Arial" panose="020B0604020202020204" pitchFamily="34" charset="0"/>
              </a:rPr>
              <a:t>/ 0.53 mA </a:t>
            </a:r>
            <a:endParaRPr lang="zh-CN" altLang="en-US" sz="1400" b="1" dirty="0">
              <a:solidFill>
                <a:srgbClr val="FF0000"/>
              </a:solidFill>
              <a:latin typeface="Arial" panose="020B0604020202020204" pitchFamily="34" charset="0"/>
              <a:cs typeface="Arial" panose="020B0604020202020204" pitchFamily="34" charset="0"/>
            </a:endParaRPr>
          </a:p>
        </p:txBody>
      </p:sp>
      <p:sp>
        <p:nvSpPr>
          <p:cNvPr id="16" name="文本框 15"/>
          <p:cNvSpPr txBox="1"/>
          <p:nvPr/>
        </p:nvSpPr>
        <p:spPr>
          <a:xfrm>
            <a:off x="3156323" y="2057511"/>
            <a:ext cx="1518356" cy="307777"/>
          </a:xfrm>
          <a:prstGeom prst="rect">
            <a:avLst/>
          </a:prstGeom>
          <a:noFill/>
        </p:spPr>
        <p:txBody>
          <a:bodyPr wrap="square" rtlCol="0">
            <a:spAutoFit/>
          </a:bodyPr>
          <a:lstStyle/>
          <a:p>
            <a:r>
              <a:rPr lang="el-GR" altLang="zh-CN" sz="1400" b="1" i="1" dirty="0">
                <a:solidFill>
                  <a:srgbClr val="008080"/>
                </a:solidFill>
                <a:latin typeface="Arial" panose="020B0604020202020204" pitchFamily="34" charset="0"/>
                <a:cs typeface="Arial" panose="020B0604020202020204" pitchFamily="34" charset="0"/>
              </a:rPr>
              <a:t>φ</a:t>
            </a:r>
            <a:r>
              <a:rPr lang="en-US" altLang="zh-CN" sz="1400" b="1" baseline="-25000" dirty="0">
                <a:solidFill>
                  <a:srgbClr val="008080"/>
                </a:solidFill>
                <a:latin typeface="Arial" panose="020B0604020202020204" pitchFamily="34" charset="0"/>
                <a:cs typeface="Arial" panose="020B0604020202020204" pitchFamily="34" charset="0"/>
              </a:rPr>
              <a:t>s </a:t>
            </a:r>
            <a:r>
              <a:rPr lang="en-US" altLang="zh-CN" sz="1400" b="1" dirty="0">
                <a:solidFill>
                  <a:srgbClr val="008080"/>
                </a:solidFill>
                <a:latin typeface="Arial" panose="020B0604020202020204" pitchFamily="34" charset="0"/>
                <a:cs typeface="Arial" panose="020B0604020202020204" pitchFamily="34" charset="0"/>
              </a:rPr>
              <a:t>/ 90 deg</a:t>
            </a:r>
            <a:endParaRPr lang="zh-CN" altLang="en-US" sz="1400" b="1" dirty="0">
              <a:solidFill>
                <a:srgbClr val="008080"/>
              </a:solidFill>
              <a:latin typeface="Arial" panose="020B0604020202020204" pitchFamily="34" charset="0"/>
              <a:cs typeface="Arial" panose="020B0604020202020204" pitchFamily="34" charset="0"/>
            </a:endParaRPr>
          </a:p>
        </p:txBody>
      </p:sp>
      <p:sp>
        <p:nvSpPr>
          <p:cNvPr id="17" name="文本框 16"/>
          <p:cNvSpPr txBox="1"/>
          <p:nvPr/>
        </p:nvSpPr>
        <p:spPr>
          <a:xfrm>
            <a:off x="4171878" y="1872075"/>
            <a:ext cx="1518356" cy="307777"/>
          </a:xfrm>
          <a:prstGeom prst="rect">
            <a:avLst/>
          </a:prstGeom>
          <a:noFill/>
        </p:spPr>
        <p:txBody>
          <a:bodyPr wrap="square" rtlCol="0">
            <a:spAutoFit/>
          </a:bodyPr>
          <a:lstStyle/>
          <a:p>
            <a:r>
              <a:rPr lang="en-US" altLang="zh-CN" sz="1400" b="1" i="1" dirty="0">
                <a:solidFill>
                  <a:srgbClr val="0000FF"/>
                </a:solidFill>
                <a:latin typeface="Arial" panose="020B0604020202020204" pitchFamily="34" charset="0"/>
                <a:cs typeface="Arial" panose="020B0604020202020204" pitchFamily="34" charset="0"/>
              </a:rPr>
              <a:t>E</a:t>
            </a:r>
            <a:r>
              <a:rPr lang="en-US" altLang="zh-CN" sz="1400" b="1" baseline="-25000" dirty="0">
                <a:solidFill>
                  <a:srgbClr val="0000FF"/>
                </a:solidFill>
                <a:latin typeface="Arial" panose="020B0604020202020204" pitchFamily="34" charset="0"/>
                <a:cs typeface="Arial" panose="020B0604020202020204" pitchFamily="34" charset="0"/>
              </a:rPr>
              <a:t>0 </a:t>
            </a:r>
            <a:r>
              <a:rPr lang="en-US" altLang="zh-CN" sz="1400" b="1" dirty="0">
                <a:solidFill>
                  <a:srgbClr val="0000FF"/>
                </a:solidFill>
                <a:latin typeface="Arial" panose="020B0604020202020204" pitchFamily="34" charset="0"/>
                <a:cs typeface="Arial" panose="020B0604020202020204" pitchFamily="34" charset="0"/>
              </a:rPr>
              <a:t>/ 120 GeV</a:t>
            </a:r>
            <a:endParaRPr lang="zh-CN" altLang="en-US" sz="1400" b="1" dirty="0">
              <a:solidFill>
                <a:srgbClr val="0000FF"/>
              </a:solidFill>
              <a:latin typeface="Arial" panose="020B0604020202020204" pitchFamily="34" charset="0"/>
              <a:cs typeface="Arial" panose="020B0604020202020204" pitchFamily="34" charset="0"/>
            </a:endParaRPr>
          </a:p>
        </p:txBody>
      </p:sp>
      <p:sp>
        <p:nvSpPr>
          <p:cNvPr id="18" name="文本框 17"/>
          <p:cNvSpPr txBox="1"/>
          <p:nvPr/>
        </p:nvSpPr>
        <p:spPr>
          <a:xfrm>
            <a:off x="1046390" y="2119284"/>
            <a:ext cx="1518356" cy="307777"/>
          </a:xfrm>
          <a:prstGeom prst="rect">
            <a:avLst/>
          </a:prstGeom>
          <a:noFill/>
        </p:spPr>
        <p:txBody>
          <a:bodyPr wrap="square" rtlCol="0">
            <a:spAutoFit/>
          </a:bodyPr>
          <a:lstStyle/>
          <a:p>
            <a:r>
              <a:rPr lang="el-GR" altLang="zh-CN" sz="1400" b="1" dirty="0">
                <a:solidFill>
                  <a:srgbClr val="0080FF"/>
                </a:solidFill>
                <a:latin typeface="Arial" panose="020B0604020202020204" pitchFamily="34" charset="0"/>
                <a:cs typeface="Arial" panose="020B0604020202020204" pitchFamily="34" charset="0"/>
              </a:rPr>
              <a:t>Δ</a:t>
            </a:r>
            <a:r>
              <a:rPr lang="en-US" altLang="zh-CN" sz="1400" b="1" i="1" dirty="0" err="1">
                <a:solidFill>
                  <a:srgbClr val="0080FF"/>
                </a:solidFill>
                <a:latin typeface="Arial" panose="020B0604020202020204" pitchFamily="34" charset="0"/>
                <a:cs typeface="Arial" panose="020B0604020202020204" pitchFamily="34" charset="0"/>
              </a:rPr>
              <a:t>f</a:t>
            </a:r>
            <a:r>
              <a:rPr lang="en-US" altLang="zh-CN" sz="1400" b="1" baseline="-25000" dirty="0" err="1">
                <a:solidFill>
                  <a:srgbClr val="0080FF"/>
                </a:solidFill>
                <a:latin typeface="Arial" panose="020B0604020202020204" pitchFamily="34" charset="0"/>
                <a:cs typeface="Arial" panose="020B0604020202020204" pitchFamily="34" charset="0"/>
              </a:rPr>
              <a:t>OD</a:t>
            </a:r>
            <a:r>
              <a:rPr lang="en-US" altLang="zh-CN" sz="1400" b="1" baseline="-25000" dirty="0">
                <a:solidFill>
                  <a:srgbClr val="0080FF"/>
                </a:solidFill>
                <a:latin typeface="Arial" panose="020B0604020202020204" pitchFamily="34" charset="0"/>
                <a:cs typeface="Arial" panose="020B0604020202020204" pitchFamily="34" charset="0"/>
              </a:rPr>
              <a:t> </a:t>
            </a:r>
            <a:r>
              <a:rPr lang="en-US" altLang="zh-CN" sz="1400" b="1" dirty="0">
                <a:solidFill>
                  <a:srgbClr val="0080FF"/>
                </a:solidFill>
                <a:latin typeface="Arial" panose="020B0604020202020204" pitchFamily="34" charset="0"/>
                <a:cs typeface="Arial" panose="020B0604020202020204" pitchFamily="34" charset="0"/>
              </a:rPr>
              <a:t>/ - 339 Hz</a:t>
            </a:r>
            <a:endParaRPr lang="zh-CN" altLang="en-US" sz="1400" b="1" dirty="0">
              <a:solidFill>
                <a:srgbClr val="0080FF"/>
              </a:solidFill>
              <a:latin typeface="Arial" panose="020B0604020202020204" pitchFamily="34" charset="0"/>
              <a:cs typeface="Arial" panose="020B0604020202020204" pitchFamily="34" charset="0"/>
            </a:endParaRPr>
          </a:p>
        </p:txBody>
      </p:sp>
      <p:sp>
        <p:nvSpPr>
          <p:cNvPr id="20" name="文本框 19"/>
          <p:cNvSpPr txBox="1"/>
          <p:nvPr/>
        </p:nvSpPr>
        <p:spPr>
          <a:xfrm>
            <a:off x="4822688" y="3825046"/>
            <a:ext cx="1518356" cy="307777"/>
          </a:xfrm>
          <a:prstGeom prst="rect">
            <a:avLst/>
          </a:prstGeom>
          <a:noFill/>
        </p:spPr>
        <p:txBody>
          <a:bodyPr wrap="square" rtlCol="0">
            <a:spAutoFit/>
          </a:bodyPr>
          <a:lstStyle/>
          <a:p>
            <a:r>
              <a:rPr lang="el-GR" altLang="zh-CN" sz="1400" b="1" dirty="0">
                <a:solidFill>
                  <a:srgbClr val="800000"/>
                </a:solidFill>
                <a:latin typeface="Arial" panose="020B0604020202020204" pitchFamily="34" charset="0"/>
                <a:cs typeface="Arial" panose="020B0604020202020204" pitchFamily="34" charset="0"/>
              </a:rPr>
              <a:t>Δ</a:t>
            </a:r>
            <a:r>
              <a:rPr lang="en-US" altLang="zh-CN" sz="1400" b="1" i="1" dirty="0" err="1">
                <a:solidFill>
                  <a:srgbClr val="800000"/>
                </a:solidFill>
                <a:latin typeface="Arial" panose="020B0604020202020204" pitchFamily="34" charset="0"/>
                <a:cs typeface="Arial" panose="020B0604020202020204" pitchFamily="34" charset="0"/>
              </a:rPr>
              <a:t>f</a:t>
            </a:r>
            <a:r>
              <a:rPr lang="en-US" altLang="zh-CN" sz="1400" b="1" baseline="-25000" dirty="0" err="1">
                <a:solidFill>
                  <a:srgbClr val="800000"/>
                </a:solidFill>
                <a:latin typeface="Arial" panose="020B0604020202020204" pitchFamily="34" charset="0"/>
                <a:cs typeface="Arial" panose="020B0604020202020204" pitchFamily="34" charset="0"/>
              </a:rPr>
              <a:t>LFD</a:t>
            </a:r>
            <a:r>
              <a:rPr lang="en-US" altLang="zh-CN" sz="1400" b="1" baseline="-25000" dirty="0">
                <a:solidFill>
                  <a:srgbClr val="800000"/>
                </a:solidFill>
                <a:latin typeface="Arial" panose="020B0604020202020204" pitchFamily="34" charset="0"/>
                <a:cs typeface="Arial" panose="020B0604020202020204" pitchFamily="34" charset="0"/>
              </a:rPr>
              <a:t> </a:t>
            </a:r>
            <a:r>
              <a:rPr lang="en-US" altLang="zh-CN" sz="1400" b="1" dirty="0">
                <a:solidFill>
                  <a:srgbClr val="800000"/>
                </a:solidFill>
                <a:latin typeface="Arial" panose="020B0604020202020204" pitchFamily="34" charset="0"/>
                <a:cs typeface="Arial" panose="020B0604020202020204" pitchFamily="34" charset="0"/>
              </a:rPr>
              <a:t>/ - 452 Hz</a:t>
            </a:r>
            <a:endParaRPr lang="zh-CN" altLang="en-US" sz="1400" b="1" dirty="0">
              <a:solidFill>
                <a:srgbClr val="800000"/>
              </a:solidFill>
              <a:latin typeface="Arial" panose="020B0604020202020204" pitchFamily="34" charset="0"/>
              <a:cs typeface="Arial" panose="020B0604020202020204" pitchFamily="34" charset="0"/>
            </a:endParaRPr>
          </a:p>
        </p:txBody>
      </p:sp>
      <p:sp>
        <p:nvSpPr>
          <p:cNvPr id="21" name="文本框 20"/>
          <p:cNvSpPr txBox="1"/>
          <p:nvPr/>
        </p:nvSpPr>
        <p:spPr>
          <a:xfrm>
            <a:off x="4063510" y="3351003"/>
            <a:ext cx="1518356" cy="307777"/>
          </a:xfrm>
          <a:prstGeom prst="rect">
            <a:avLst/>
          </a:prstGeom>
          <a:noFill/>
        </p:spPr>
        <p:txBody>
          <a:bodyPr wrap="square" rtlCol="0">
            <a:spAutoFit/>
          </a:bodyPr>
          <a:lstStyle/>
          <a:p>
            <a:r>
              <a:rPr lang="en-US" altLang="zh-CN" sz="1400" b="1" i="1" dirty="0" err="1">
                <a:solidFill>
                  <a:srgbClr val="FF00FF"/>
                </a:solidFill>
                <a:latin typeface="Arial" panose="020B0604020202020204" pitchFamily="34" charset="0"/>
                <a:cs typeface="Arial" panose="020B0604020202020204" pitchFamily="34" charset="0"/>
              </a:rPr>
              <a:t>P</a:t>
            </a:r>
            <a:r>
              <a:rPr lang="en-US" altLang="zh-CN" sz="1400" b="1" baseline="-25000" dirty="0" err="1">
                <a:solidFill>
                  <a:srgbClr val="FF00FF"/>
                </a:solidFill>
                <a:latin typeface="Arial" panose="020B0604020202020204" pitchFamily="34" charset="0"/>
                <a:cs typeface="Arial" panose="020B0604020202020204" pitchFamily="34" charset="0"/>
              </a:rPr>
              <a:t>g</a:t>
            </a:r>
            <a:r>
              <a:rPr lang="en-US" altLang="zh-CN" sz="1400" b="1" baseline="-25000" dirty="0">
                <a:solidFill>
                  <a:srgbClr val="FF00FF"/>
                </a:solidFill>
                <a:latin typeface="Arial" panose="020B0604020202020204" pitchFamily="34" charset="0"/>
                <a:cs typeface="Arial" panose="020B0604020202020204" pitchFamily="34" charset="0"/>
              </a:rPr>
              <a:t> </a:t>
            </a:r>
            <a:r>
              <a:rPr lang="en-US" altLang="zh-CN" sz="1400" b="1" dirty="0">
                <a:solidFill>
                  <a:srgbClr val="FF00FF"/>
                </a:solidFill>
                <a:latin typeface="Arial" panose="020B0604020202020204" pitchFamily="34" charset="0"/>
                <a:cs typeface="Arial" panose="020B0604020202020204" pitchFamily="34" charset="0"/>
              </a:rPr>
              <a:t>/ 14 kW </a:t>
            </a:r>
            <a:endParaRPr lang="zh-CN" altLang="en-US" sz="1400" b="1" dirty="0">
              <a:solidFill>
                <a:srgbClr val="FF00FF"/>
              </a:solidFill>
              <a:latin typeface="Arial" panose="020B0604020202020204" pitchFamily="34" charset="0"/>
              <a:cs typeface="Arial" panose="020B0604020202020204" pitchFamily="34" charset="0"/>
            </a:endParaRPr>
          </a:p>
        </p:txBody>
      </p:sp>
      <p:sp>
        <p:nvSpPr>
          <p:cNvPr id="22" name="文本框 21"/>
          <p:cNvSpPr txBox="1"/>
          <p:nvPr/>
        </p:nvSpPr>
        <p:spPr>
          <a:xfrm>
            <a:off x="3457709" y="2750424"/>
            <a:ext cx="1518356" cy="523220"/>
          </a:xfrm>
          <a:prstGeom prst="rect">
            <a:avLst/>
          </a:prstGeom>
          <a:noFill/>
        </p:spPr>
        <p:txBody>
          <a:bodyPr wrap="square" rtlCol="0">
            <a:spAutoFit/>
          </a:bodyPr>
          <a:lstStyle/>
          <a:p>
            <a:r>
              <a:rPr lang="en-US" altLang="zh-CN" sz="1400" b="1" i="1" dirty="0" err="1">
                <a:solidFill>
                  <a:srgbClr val="000040"/>
                </a:solidFill>
                <a:latin typeface="Arial" panose="020B0604020202020204" pitchFamily="34" charset="0"/>
                <a:cs typeface="Arial" panose="020B0604020202020204" pitchFamily="34" charset="0"/>
              </a:rPr>
              <a:t>V</a:t>
            </a:r>
            <a:r>
              <a:rPr lang="en-US" altLang="zh-CN" sz="1400" b="1" baseline="-25000" dirty="0" err="1">
                <a:solidFill>
                  <a:srgbClr val="000040"/>
                </a:solidFill>
                <a:latin typeface="Arial" panose="020B0604020202020204" pitchFamily="34" charset="0"/>
                <a:cs typeface="Arial" panose="020B0604020202020204" pitchFamily="34" charset="0"/>
              </a:rPr>
              <a:t>rf</a:t>
            </a:r>
            <a:r>
              <a:rPr lang="en-US" altLang="zh-CN" sz="1400" b="1" baseline="-25000" dirty="0">
                <a:solidFill>
                  <a:srgbClr val="000040"/>
                </a:solidFill>
                <a:latin typeface="Arial" panose="020B0604020202020204" pitchFamily="34" charset="0"/>
                <a:cs typeface="Arial" panose="020B0604020202020204" pitchFamily="34" charset="0"/>
              </a:rPr>
              <a:t> </a:t>
            </a:r>
            <a:r>
              <a:rPr lang="en-US" altLang="zh-CN" sz="1400" b="1" dirty="0">
                <a:solidFill>
                  <a:srgbClr val="000040"/>
                </a:solidFill>
                <a:latin typeface="Arial" panose="020B0604020202020204" pitchFamily="34" charset="0"/>
                <a:cs typeface="Arial" panose="020B0604020202020204" pitchFamily="34" charset="0"/>
              </a:rPr>
              <a:t>/ 1.83 GV</a:t>
            </a:r>
          </a:p>
          <a:p>
            <a:r>
              <a:rPr lang="en-US" altLang="zh-CN" sz="1400" b="1" i="1" dirty="0" err="1">
                <a:solidFill>
                  <a:srgbClr val="000040"/>
                </a:solidFill>
                <a:latin typeface="Arial" panose="020B0604020202020204" pitchFamily="34" charset="0"/>
                <a:cs typeface="Arial" panose="020B0604020202020204" pitchFamily="34" charset="0"/>
              </a:rPr>
              <a:t>E</a:t>
            </a:r>
            <a:r>
              <a:rPr lang="en-US" altLang="zh-CN" sz="1400" b="1" baseline="-25000" dirty="0" err="1">
                <a:solidFill>
                  <a:srgbClr val="000040"/>
                </a:solidFill>
                <a:latin typeface="Arial" panose="020B0604020202020204" pitchFamily="34" charset="0"/>
                <a:cs typeface="Arial" panose="020B0604020202020204" pitchFamily="34" charset="0"/>
              </a:rPr>
              <a:t>acc</a:t>
            </a:r>
            <a:r>
              <a:rPr lang="en-US" altLang="zh-CN" sz="1400" b="1" baseline="-25000" dirty="0">
                <a:solidFill>
                  <a:srgbClr val="000040"/>
                </a:solidFill>
                <a:latin typeface="Arial" panose="020B0604020202020204" pitchFamily="34" charset="0"/>
                <a:cs typeface="Arial" panose="020B0604020202020204" pitchFamily="34" charset="0"/>
              </a:rPr>
              <a:t> </a:t>
            </a:r>
            <a:r>
              <a:rPr lang="en-US" altLang="zh-CN" sz="1400" b="1" dirty="0">
                <a:solidFill>
                  <a:srgbClr val="000040"/>
                </a:solidFill>
                <a:latin typeface="Arial" panose="020B0604020202020204" pitchFamily="34" charset="0"/>
                <a:cs typeface="Arial" panose="020B0604020202020204" pitchFamily="34" charset="0"/>
              </a:rPr>
              <a:t>/ 18.4 MV/m</a:t>
            </a:r>
          </a:p>
        </p:txBody>
      </p:sp>
      <p:sp>
        <p:nvSpPr>
          <p:cNvPr id="23" name="文本框 22"/>
          <p:cNvSpPr txBox="1"/>
          <p:nvPr/>
        </p:nvSpPr>
        <p:spPr>
          <a:xfrm>
            <a:off x="7542294" y="2750424"/>
            <a:ext cx="1518356" cy="307777"/>
          </a:xfrm>
          <a:prstGeom prst="rect">
            <a:avLst/>
          </a:prstGeom>
          <a:noFill/>
        </p:spPr>
        <p:txBody>
          <a:bodyPr wrap="square" rtlCol="0">
            <a:spAutoFit/>
          </a:bodyPr>
          <a:lstStyle/>
          <a:p>
            <a:r>
              <a:rPr lang="en-US" altLang="zh-CN" sz="1400" b="1" i="1" dirty="0">
                <a:solidFill>
                  <a:srgbClr val="FF0000"/>
                </a:solidFill>
                <a:latin typeface="Arial" panose="020B0604020202020204" pitchFamily="34" charset="0"/>
                <a:cs typeface="Arial" panose="020B0604020202020204" pitchFamily="34" charset="0"/>
              </a:rPr>
              <a:t>I</a:t>
            </a:r>
            <a:r>
              <a:rPr lang="en-US" altLang="zh-CN" sz="1400" b="1" baseline="-25000" dirty="0">
                <a:solidFill>
                  <a:srgbClr val="FF0000"/>
                </a:solidFill>
                <a:latin typeface="Arial" panose="020B0604020202020204" pitchFamily="34" charset="0"/>
                <a:cs typeface="Arial" panose="020B0604020202020204" pitchFamily="34" charset="0"/>
              </a:rPr>
              <a:t>0 </a:t>
            </a:r>
            <a:r>
              <a:rPr lang="en-US" altLang="zh-CN" sz="1400" b="1" dirty="0">
                <a:solidFill>
                  <a:srgbClr val="FF0000"/>
                </a:solidFill>
                <a:latin typeface="Arial" panose="020B0604020202020204" pitchFamily="34" charset="0"/>
                <a:cs typeface="Arial" panose="020B0604020202020204" pitchFamily="34" charset="0"/>
              </a:rPr>
              <a:t>/ 0.53 mA </a:t>
            </a:r>
            <a:endParaRPr lang="zh-CN" altLang="en-US" sz="1400" b="1" dirty="0">
              <a:solidFill>
                <a:srgbClr val="FF0000"/>
              </a:solidFill>
              <a:latin typeface="Arial" panose="020B0604020202020204" pitchFamily="34" charset="0"/>
              <a:cs typeface="Arial" panose="020B0604020202020204" pitchFamily="34" charset="0"/>
            </a:endParaRPr>
          </a:p>
        </p:txBody>
      </p:sp>
      <p:sp>
        <p:nvSpPr>
          <p:cNvPr id="24" name="文本框 23"/>
          <p:cNvSpPr txBox="1"/>
          <p:nvPr/>
        </p:nvSpPr>
        <p:spPr>
          <a:xfrm>
            <a:off x="7542294" y="3161337"/>
            <a:ext cx="1518356" cy="307777"/>
          </a:xfrm>
          <a:prstGeom prst="rect">
            <a:avLst/>
          </a:prstGeom>
          <a:noFill/>
        </p:spPr>
        <p:txBody>
          <a:bodyPr wrap="square" rtlCol="0">
            <a:spAutoFit/>
          </a:bodyPr>
          <a:lstStyle/>
          <a:p>
            <a:r>
              <a:rPr lang="el-GR" altLang="zh-CN" sz="1400" b="1" i="1" dirty="0">
                <a:solidFill>
                  <a:srgbClr val="008080"/>
                </a:solidFill>
                <a:latin typeface="Arial" panose="020B0604020202020204" pitchFamily="34" charset="0"/>
                <a:cs typeface="Arial" panose="020B0604020202020204" pitchFamily="34" charset="0"/>
              </a:rPr>
              <a:t>φ</a:t>
            </a:r>
            <a:r>
              <a:rPr lang="en-US" altLang="zh-CN" sz="1400" b="1" baseline="-25000" dirty="0">
                <a:solidFill>
                  <a:srgbClr val="008080"/>
                </a:solidFill>
                <a:latin typeface="Arial" panose="020B0604020202020204" pitchFamily="34" charset="0"/>
                <a:cs typeface="Arial" panose="020B0604020202020204" pitchFamily="34" charset="0"/>
              </a:rPr>
              <a:t>s </a:t>
            </a:r>
            <a:r>
              <a:rPr lang="en-US" altLang="zh-CN" sz="1400" b="1" dirty="0">
                <a:solidFill>
                  <a:srgbClr val="008080"/>
                </a:solidFill>
                <a:latin typeface="Arial" panose="020B0604020202020204" pitchFamily="34" charset="0"/>
                <a:cs typeface="Arial" panose="020B0604020202020204" pitchFamily="34" charset="0"/>
              </a:rPr>
              <a:t>/ 90 deg</a:t>
            </a:r>
            <a:endParaRPr lang="zh-CN" altLang="en-US" sz="1400" b="1" dirty="0">
              <a:solidFill>
                <a:srgbClr val="008080"/>
              </a:solidFill>
              <a:latin typeface="Arial" panose="020B0604020202020204" pitchFamily="34" charset="0"/>
              <a:cs typeface="Arial" panose="020B0604020202020204" pitchFamily="34" charset="0"/>
            </a:endParaRPr>
          </a:p>
        </p:txBody>
      </p:sp>
      <p:sp>
        <p:nvSpPr>
          <p:cNvPr id="25" name="文本框 24"/>
          <p:cNvSpPr txBox="1"/>
          <p:nvPr/>
        </p:nvSpPr>
        <p:spPr>
          <a:xfrm>
            <a:off x="10208583" y="1811507"/>
            <a:ext cx="1518356" cy="307777"/>
          </a:xfrm>
          <a:prstGeom prst="rect">
            <a:avLst/>
          </a:prstGeom>
          <a:noFill/>
        </p:spPr>
        <p:txBody>
          <a:bodyPr wrap="square" rtlCol="0">
            <a:spAutoFit/>
          </a:bodyPr>
          <a:lstStyle/>
          <a:p>
            <a:r>
              <a:rPr lang="en-US" altLang="zh-CN" sz="1400" b="1" i="1" dirty="0">
                <a:solidFill>
                  <a:srgbClr val="0000FF"/>
                </a:solidFill>
                <a:latin typeface="Arial" panose="020B0604020202020204" pitchFamily="34" charset="0"/>
                <a:cs typeface="Arial" panose="020B0604020202020204" pitchFamily="34" charset="0"/>
              </a:rPr>
              <a:t>E</a:t>
            </a:r>
            <a:r>
              <a:rPr lang="en-US" altLang="zh-CN" sz="1400" b="1" baseline="-25000" dirty="0">
                <a:solidFill>
                  <a:srgbClr val="0000FF"/>
                </a:solidFill>
                <a:latin typeface="Arial" panose="020B0604020202020204" pitchFamily="34" charset="0"/>
                <a:cs typeface="Arial" panose="020B0604020202020204" pitchFamily="34" charset="0"/>
              </a:rPr>
              <a:t>0 </a:t>
            </a:r>
            <a:r>
              <a:rPr lang="en-US" altLang="zh-CN" sz="1400" b="1" dirty="0">
                <a:solidFill>
                  <a:srgbClr val="0000FF"/>
                </a:solidFill>
                <a:latin typeface="Arial" panose="020B0604020202020204" pitchFamily="34" charset="0"/>
                <a:cs typeface="Arial" panose="020B0604020202020204" pitchFamily="34" charset="0"/>
              </a:rPr>
              <a:t>/ 120 GeV</a:t>
            </a:r>
            <a:endParaRPr lang="zh-CN" altLang="en-US" sz="1400" b="1" dirty="0">
              <a:solidFill>
                <a:srgbClr val="0000FF"/>
              </a:solidFill>
              <a:latin typeface="Arial" panose="020B0604020202020204" pitchFamily="34" charset="0"/>
              <a:cs typeface="Arial" panose="020B0604020202020204" pitchFamily="34" charset="0"/>
            </a:endParaRPr>
          </a:p>
        </p:txBody>
      </p:sp>
      <p:sp>
        <p:nvSpPr>
          <p:cNvPr id="26" name="文本框 25"/>
          <p:cNvSpPr txBox="1"/>
          <p:nvPr/>
        </p:nvSpPr>
        <p:spPr>
          <a:xfrm>
            <a:off x="7600971" y="4036157"/>
            <a:ext cx="1518356" cy="307777"/>
          </a:xfrm>
          <a:prstGeom prst="rect">
            <a:avLst/>
          </a:prstGeom>
          <a:noFill/>
        </p:spPr>
        <p:txBody>
          <a:bodyPr wrap="square" rtlCol="0">
            <a:spAutoFit/>
          </a:bodyPr>
          <a:lstStyle/>
          <a:p>
            <a:r>
              <a:rPr lang="el-GR" altLang="zh-CN" sz="1400" b="1" dirty="0">
                <a:solidFill>
                  <a:srgbClr val="0080FF"/>
                </a:solidFill>
                <a:latin typeface="Arial" panose="020B0604020202020204" pitchFamily="34" charset="0"/>
                <a:cs typeface="Arial" panose="020B0604020202020204" pitchFamily="34" charset="0"/>
              </a:rPr>
              <a:t>Δ</a:t>
            </a:r>
            <a:r>
              <a:rPr lang="en-US" altLang="zh-CN" sz="1400" b="1" i="1" dirty="0" err="1">
                <a:solidFill>
                  <a:srgbClr val="0080FF"/>
                </a:solidFill>
                <a:latin typeface="Arial" panose="020B0604020202020204" pitchFamily="34" charset="0"/>
                <a:cs typeface="Arial" panose="020B0604020202020204" pitchFamily="34" charset="0"/>
              </a:rPr>
              <a:t>f</a:t>
            </a:r>
            <a:r>
              <a:rPr lang="en-US" altLang="zh-CN" sz="1400" b="1" baseline="-25000" dirty="0" err="1">
                <a:solidFill>
                  <a:srgbClr val="0080FF"/>
                </a:solidFill>
                <a:latin typeface="Arial" panose="020B0604020202020204" pitchFamily="34" charset="0"/>
                <a:cs typeface="Arial" panose="020B0604020202020204" pitchFamily="34" charset="0"/>
              </a:rPr>
              <a:t>OD</a:t>
            </a:r>
            <a:r>
              <a:rPr lang="en-US" altLang="zh-CN" sz="1400" b="1" baseline="-25000" dirty="0">
                <a:solidFill>
                  <a:srgbClr val="0080FF"/>
                </a:solidFill>
                <a:latin typeface="Arial" panose="020B0604020202020204" pitchFamily="34" charset="0"/>
                <a:cs typeface="Arial" panose="020B0604020202020204" pitchFamily="34" charset="0"/>
              </a:rPr>
              <a:t> </a:t>
            </a:r>
            <a:r>
              <a:rPr lang="en-US" altLang="zh-CN" sz="1400" b="1" dirty="0">
                <a:solidFill>
                  <a:srgbClr val="0080FF"/>
                </a:solidFill>
                <a:latin typeface="Arial" panose="020B0604020202020204" pitchFamily="34" charset="0"/>
                <a:cs typeface="Arial" panose="020B0604020202020204" pitchFamily="34" charset="0"/>
              </a:rPr>
              <a:t>/ - 339 Hz</a:t>
            </a:r>
            <a:endParaRPr lang="zh-CN" altLang="en-US" sz="1400" b="1" dirty="0">
              <a:solidFill>
                <a:srgbClr val="0080FF"/>
              </a:solidFill>
              <a:latin typeface="Arial" panose="020B0604020202020204" pitchFamily="34" charset="0"/>
              <a:cs typeface="Arial" panose="020B0604020202020204" pitchFamily="34" charset="0"/>
            </a:endParaRPr>
          </a:p>
        </p:txBody>
      </p:sp>
      <p:sp>
        <p:nvSpPr>
          <p:cNvPr id="27" name="文本框 26"/>
          <p:cNvSpPr txBox="1"/>
          <p:nvPr/>
        </p:nvSpPr>
        <p:spPr>
          <a:xfrm>
            <a:off x="10208583" y="2458418"/>
            <a:ext cx="1518356" cy="307777"/>
          </a:xfrm>
          <a:prstGeom prst="rect">
            <a:avLst/>
          </a:prstGeom>
          <a:noFill/>
        </p:spPr>
        <p:txBody>
          <a:bodyPr wrap="square" rtlCol="0">
            <a:spAutoFit/>
          </a:bodyPr>
          <a:lstStyle/>
          <a:p>
            <a:r>
              <a:rPr lang="el-GR" altLang="zh-CN" sz="1400" b="1" dirty="0">
                <a:solidFill>
                  <a:srgbClr val="800000"/>
                </a:solidFill>
                <a:latin typeface="Arial" panose="020B0604020202020204" pitchFamily="34" charset="0"/>
                <a:cs typeface="Arial" panose="020B0604020202020204" pitchFamily="34" charset="0"/>
              </a:rPr>
              <a:t>Δ</a:t>
            </a:r>
            <a:r>
              <a:rPr lang="en-US" altLang="zh-CN" sz="1400" b="1" i="1" dirty="0" err="1">
                <a:solidFill>
                  <a:srgbClr val="800000"/>
                </a:solidFill>
                <a:latin typeface="Arial" panose="020B0604020202020204" pitchFamily="34" charset="0"/>
                <a:cs typeface="Arial" panose="020B0604020202020204" pitchFamily="34" charset="0"/>
              </a:rPr>
              <a:t>f</a:t>
            </a:r>
            <a:r>
              <a:rPr lang="en-US" altLang="zh-CN" sz="1400" b="1" baseline="-25000" dirty="0" err="1">
                <a:solidFill>
                  <a:srgbClr val="800000"/>
                </a:solidFill>
                <a:latin typeface="Arial" panose="020B0604020202020204" pitchFamily="34" charset="0"/>
                <a:cs typeface="Arial" panose="020B0604020202020204" pitchFamily="34" charset="0"/>
              </a:rPr>
              <a:t>LFD</a:t>
            </a:r>
            <a:r>
              <a:rPr lang="en-US" altLang="zh-CN" sz="1400" b="1" baseline="-25000" dirty="0">
                <a:solidFill>
                  <a:srgbClr val="800000"/>
                </a:solidFill>
                <a:latin typeface="Arial" panose="020B0604020202020204" pitchFamily="34" charset="0"/>
                <a:cs typeface="Arial" panose="020B0604020202020204" pitchFamily="34" charset="0"/>
              </a:rPr>
              <a:t> </a:t>
            </a:r>
            <a:r>
              <a:rPr lang="en-US" altLang="zh-CN" sz="1400" b="1" dirty="0">
                <a:solidFill>
                  <a:srgbClr val="800000"/>
                </a:solidFill>
                <a:latin typeface="Arial" panose="020B0604020202020204" pitchFamily="34" charset="0"/>
                <a:cs typeface="Arial" panose="020B0604020202020204" pitchFamily="34" charset="0"/>
              </a:rPr>
              <a:t>/ - 452 Hz</a:t>
            </a:r>
            <a:endParaRPr lang="zh-CN" altLang="en-US" sz="1400" b="1" dirty="0">
              <a:solidFill>
                <a:srgbClr val="800000"/>
              </a:solidFill>
              <a:latin typeface="Arial" panose="020B0604020202020204" pitchFamily="34" charset="0"/>
              <a:cs typeface="Arial" panose="020B0604020202020204" pitchFamily="34" charset="0"/>
            </a:endParaRPr>
          </a:p>
        </p:txBody>
      </p:sp>
      <p:sp>
        <p:nvSpPr>
          <p:cNvPr id="28" name="文本框 27"/>
          <p:cNvSpPr txBox="1"/>
          <p:nvPr/>
        </p:nvSpPr>
        <p:spPr>
          <a:xfrm>
            <a:off x="9119327" y="2442647"/>
            <a:ext cx="1518356" cy="307777"/>
          </a:xfrm>
          <a:prstGeom prst="rect">
            <a:avLst/>
          </a:prstGeom>
          <a:noFill/>
        </p:spPr>
        <p:txBody>
          <a:bodyPr wrap="square" rtlCol="0">
            <a:spAutoFit/>
          </a:bodyPr>
          <a:lstStyle/>
          <a:p>
            <a:r>
              <a:rPr lang="en-US" altLang="zh-CN" sz="1400" b="1" i="1" dirty="0" err="1">
                <a:solidFill>
                  <a:srgbClr val="FF00FF"/>
                </a:solidFill>
                <a:latin typeface="Arial" panose="020B0604020202020204" pitchFamily="34" charset="0"/>
                <a:cs typeface="Arial" panose="020B0604020202020204" pitchFamily="34" charset="0"/>
              </a:rPr>
              <a:t>P</a:t>
            </a:r>
            <a:r>
              <a:rPr lang="en-US" altLang="zh-CN" sz="1400" b="1" baseline="-25000" dirty="0" err="1">
                <a:solidFill>
                  <a:srgbClr val="FF00FF"/>
                </a:solidFill>
                <a:latin typeface="Arial" panose="020B0604020202020204" pitchFamily="34" charset="0"/>
                <a:cs typeface="Arial" panose="020B0604020202020204" pitchFamily="34" charset="0"/>
              </a:rPr>
              <a:t>g</a:t>
            </a:r>
            <a:r>
              <a:rPr lang="en-US" altLang="zh-CN" sz="1400" b="1" baseline="-25000" dirty="0">
                <a:solidFill>
                  <a:srgbClr val="FF00FF"/>
                </a:solidFill>
                <a:latin typeface="Arial" panose="020B0604020202020204" pitchFamily="34" charset="0"/>
                <a:cs typeface="Arial" panose="020B0604020202020204" pitchFamily="34" charset="0"/>
              </a:rPr>
              <a:t> </a:t>
            </a:r>
            <a:r>
              <a:rPr lang="en-US" altLang="zh-CN" sz="1400" b="1" dirty="0">
                <a:solidFill>
                  <a:srgbClr val="FF00FF"/>
                </a:solidFill>
                <a:latin typeface="Arial" panose="020B0604020202020204" pitchFamily="34" charset="0"/>
                <a:cs typeface="Arial" panose="020B0604020202020204" pitchFamily="34" charset="0"/>
              </a:rPr>
              <a:t>/ 14 kW </a:t>
            </a:r>
            <a:endParaRPr lang="zh-CN" altLang="en-US" sz="1400" b="1" dirty="0">
              <a:solidFill>
                <a:srgbClr val="FF00FF"/>
              </a:solidFill>
              <a:latin typeface="Arial" panose="020B0604020202020204" pitchFamily="34" charset="0"/>
              <a:cs typeface="Arial" panose="020B0604020202020204" pitchFamily="34" charset="0"/>
            </a:endParaRPr>
          </a:p>
        </p:txBody>
      </p:sp>
      <p:sp>
        <p:nvSpPr>
          <p:cNvPr id="29" name="文本框 28"/>
          <p:cNvSpPr txBox="1"/>
          <p:nvPr/>
        </p:nvSpPr>
        <p:spPr>
          <a:xfrm>
            <a:off x="10208583" y="2021774"/>
            <a:ext cx="1518356" cy="523220"/>
          </a:xfrm>
          <a:prstGeom prst="rect">
            <a:avLst/>
          </a:prstGeom>
          <a:noFill/>
        </p:spPr>
        <p:txBody>
          <a:bodyPr wrap="square" rtlCol="0">
            <a:spAutoFit/>
          </a:bodyPr>
          <a:lstStyle/>
          <a:p>
            <a:r>
              <a:rPr lang="en-US" altLang="zh-CN" sz="1400" b="1" i="1" dirty="0" err="1">
                <a:solidFill>
                  <a:srgbClr val="000040"/>
                </a:solidFill>
                <a:latin typeface="Arial" panose="020B0604020202020204" pitchFamily="34" charset="0"/>
                <a:cs typeface="Arial" panose="020B0604020202020204" pitchFamily="34" charset="0"/>
              </a:rPr>
              <a:t>V</a:t>
            </a:r>
            <a:r>
              <a:rPr lang="en-US" altLang="zh-CN" sz="1400" b="1" baseline="-25000" dirty="0" err="1">
                <a:solidFill>
                  <a:srgbClr val="000040"/>
                </a:solidFill>
                <a:latin typeface="Arial" panose="020B0604020202020204" pitchFamily="34" charset="0"/>
                <a:cs typeface="Arial" panose="020B0604020202020204" pitchFamily="34" charset="0"/>
              </a:rPr>
              <a:t>rf</a:t>
            </a:r>
            <a:r>
              <a:rPr lang="en-US" altLang="zh-CN" sz="1400" b="1" baseline="-25000" dirty="0">
                <a:solidFill>
                  <a:srgbClr val="000040"/>
                </a:solidFill>
                <a:latin typeface="Arial" panose="020B0604020202020204" pitchFamily="34" charset="0"/>
                <a:cs typeface="Arial" panose="020B0604020202020204" pitchFamily="34" charset="0"/>
              </a:rPr>
              <a:t> </a:t>
            </a:r>
            <a:r>
              <a:rPr lang="en-US" altLang="zh-CN" sz="1400" b="1" dirty="0">
                <a:solidFill>
                  <a:srgbClr val="000040"/>
                </a:solidFill>
                <a:latin typeface="Arial" panose="020B0604020202020204" pitchFamily="34" charset="0"/>
                <a:cs typeface="Arial" panose="020B0604020202020204" pitchFamily="34" charset="0"/>
              </a:rPr>
              <a:t>/ 1.83 GV</a:t>
            </a:r>
          </a:p>
          <a:p>
            <a:r>
              <a:rPr lang="en-US" altLang="zh-CN" sz="1400" b="1" i="1" dirty="0" err="1">
                <a:solidFill>
                  <a:srgbClr val="000040"/>
                </a:solidFill>
                <a:latin typeface="Arial" panose="020B0604020202020204" pitchFamily="34" charset="0"/>
                <a:cs typeface="Arial" panose="020B0604020202020204" pitchFamily="34" charset="0"/>
              </a:rPr>
              <a:t>E</a:t>
            </a:r>
            <a:r>
              <a:rPr lang="en-US" altLang="zh-CN" sz="1400" b="1" baseline="-25000" dirty="0" err="1">
                <a:solidFill>
                  <a:srgbClr val="000040"/>
                </a:solidFill>
                <a:latin typeface="Arial" panose="020B0604020202020204" pitchFamily="34" charset="0"/>
                <a:cs typeface="Arial" panose="020B0604020202020204" pitchFamily="34" charset="0"/>
              </a:rPr>
              <a:t>acc</a:t>
            </a:r>
            <a:r>
              <a:rPr lang="en-US" altLang="zh-CN" sz="1400" b="1" baseline="-25000" dirty="0">
                <a:solidFill>
                  <a:srgbClr val="000040"/>
                </a:solidFill>
                <a:latin typeface="Arial" panose="020B0604020202020204" pitchFamily="34" charset="0"/>
                <a:cs typeface="Arial" panose="020B0604020202020204" pitchFamily="34" charset="0"/>
              </a:rPr>
              <a:t> </a:t>
            </a:r>
            <a:r>
              <a:rPr lang="en-US" altLang="zh-CN" sz="1400" b="1" dirty="0">
                <a:solidFill>
                  <a:srgbClr val="000040"/>
                </a:solidFill>
                <a:latin typeface="Arial" panose="020B0604020202020204" pitchFamily="34" charset="0"/>
                <a:cs typeface="Arial" panose="020B0604020202020204" pitchFamily="34" charset="0"/>
              </a:rPr>
              <a:t>/ 18.4 MV/m</a:t>
            </a:r>
          </a:p>
        </p:txBody>
      </p:sp>
      <p:sp>
        <p:nvSpPr>
          <p:cNvPr id="31" name="矩形 30"/>
          <p:cNvSpPr/>
          <p:nvPr/>
        </p:nvSpPr>
        <p:spPr>
          <a:xfrm>
            <a:off x="638190" y="5099683"/>
            <a:ext cx="11088749" cy="1477328"/>
          </a:xfrm>
          <a:prstGeom prst="rect">
            <a:avLst/>
          </a:prstGeom>
        </p:spPr>
        <p:txBody>
          <a:bodyPr wrap="square">
            <a:spAutoFit/>
          </a:bodyPr>
          <a:lstStyle/>
          <a:p>
            <a:pPr marL="285750" indent="-285750">
              <a:spcBef>
                <a:spcPts val="600"/>
              </a:spcBef>
              <a:buFont typeface="Arial" panose="020B0604020202020204" pitchFamily="34" charset="0"/>
              <a:buChar char="•"/>
            </a:pPr>
            <a:r>
              <a:rPr lang="en-US" altLang="zh-CN" sz="1600" dirty="0">
                <a:latin typeface="Arial" panose="020B0604020202020204" pitchFamily="34" charset="0"/>
                <a:ea typeface="MS Mincho" panose="02020609040205080304" pitchFamily="49" charset="-128"/>
                <a:cs typeface="Arial" panose="020B0604020202020204" pitchFamily="34" charset="0"/>
              </a:rPr>
              <a:t>Assume 10 % Lorentz force detuning (LFD) remains not compensated by piezo actuators, 10 Hz peak-to-peak microphonics (need careful cryomodule design and quiet operation condition). </a:t>
            </a:r>
            <a:r>
              <a:rPr lang="en-GB" altLang="zh-CN" sz="1600" dirty="0">
                <a:latin typeface="Arial" panose="020B0604020202020204" pitchFamily="34" charset="0"/>
                <a:ea typeface="MS Mincho" panose="02020609040205080304" pitchFamily="49" charset="-128"/>
                <a:cs typeface="Arial" panose="020B0604020202020204" pitchFamily="34" charset="0"/>
              </a:rPr>
              <a:t>LFD factor for TESLA 9-cell cavity with helium vessel and tuner: 1 Hz / (MV/m)</a:t>
            </a:r>
            <a:r>
              <a:rPr lang="en-GB" altLang="zh-CN" sz="1600" baseline="30000" dirty="0">
                <a:latin typeface="Arial" panose="020B0604020202020204" pitchFamily="34" charset="0"/>
                <a:ea typeface="MS Mincho" panose="02020609040205080304" pitchFamily="49" charset="-128"/>
                <a:cs typeface="Arial" panose="020B0604020202020204" pitchFamily="34" charset="0"/>
              </a:rPr>
              <a:t>2</a:t>
            </a:r>
          </a:p>
          <a:p>
            <a:pPr marL="285750" indent="-285750">
              <a:spcBef>
                <a:spcPts val="600"/>
              </a:spcBef>
              <a:buFont typeface="Arial" panose="020B0604020202020204" pitchFamily="34" charset="0"/>
              <a:buChar char="•"/>
            </a:pPr>
            <a:r>
              <a:rPr lang="en-US" altLang="zh-CN" sz="1600" dirty="0">
                <a:latin typeface="Arial" panose="020B0604020202020204" pitchFamily="34" charset="0"/>
                <a:ea typeface="MS Mincho" panose="02020609040205080304" pitchFamily="49" charset="-128"/>
                <a:cs typeface="Arial" panose="020B0604020202020204" pitchFamily="34" charset="0"/>
              </a:rPr>
              <a:t>Ensure the detuning not to cause Robison instability during injection and ramping. </a:t>
            </a:r>
          </a:p>
          <a:p>
            <a:pPr marL="285750" indent="-285750">
              <a:spcBef>
                <a:spcPts val="600"/>
              </a:spcBef>
              <a:buFont typeface="Arial" panose="020B0604020202020204" pitchFamily="34" charset="0"/>
              <a:buChar char="•"/>
            </a:pPr>
            <a:r>
              <a:rPr lang="en-US" altLang="zh-CN" sz="1600" dirty="0">
                <a:latin typeface="Arial" panose="020B0604020202020204" pitchFamily="34" charset="0"/>
                <a:ea typeface="MS Mincho" panose="02020609040205080304" pitchFamily="49" charset="-128"/>
                <a:cs typeface="Arial" panose="020B0604020202020204" pitchFamily="34" charset="0"/>
              </a:rPr>
              <a:t>With detuning, forward power 14 kW / cavity for + 20 Hz microphonics, 20 kW for - 20 Hz microphonics.</a:t>
            </a:r>
          </a:p>
        </p:txBody>
      </p:sp>
    </p:spTree>
    <p:extLst>
      <p:ext uri="{BB962C8B-B14F-4D97-AF65-F5344CB8AC3E}">
        <p14:creationId xmlns:p14="http://schemas.microsoft.com/office/powerpoint/2010/main" val="11257669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62000" y="486315"/>
            <a:ext cx="11125200" cy="1325563"/>
          </a:xfrm>
        </p:spPr>
        <p:txBody>
          <a:bodyPr>
            <a:normAutofit/>
          </a:bodyPr>
          <a:lstStyle/>
          <a:p>
            <a:pPr algn="ctr"/>
            <a:r>
              <a:rPr lang="en-US" altLang="zh-CN" sz="4000" dirty="0">
                <a:latin typeface="Arial" panose="020B0604020202020204" pitchFamily="34" charset="0"/>
                <a:cs typeface="Arial" panose="020B0604020202020204" pitchFamily="34" charset="0"/>
              </a:rPr>
              <a:t>Outline</a:t>
            </a:r>
            <a:endParaRPr lang="zh-CN" altLang="en-US" sz="4000"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605244" y="2187573"/>
            <a:ext cx="11281955" cy="4351339"/>
          </a:xfrm>
        </p:spPr>
        <p:txBody>
          <a:bodyPr>
            <a:normAutofit lnSpcReduction="10000"/>
          </a:bodyPr>
          <a:lstStyle/>
          <a:p>
            <a:pPr>
              <a:lnSpc>
                <a:spcPct val="120000"/>
              </a:lnSpc>
            </a:pPr>
            <a:r>
              <a:rPr lang="en-US" altLang="zh-CN" dirty="0">
                <a:solidFill>
                  <a:schemeClr val="bg2">
                    <a:lumMod val="75000"/>
                  </a:schemeClr>
                </a:solidFill>
                <a:latin typeface="Arial" panose="020B0604020202020204" pitchFamily="34" charset="0"/>
                <a:cs typeface="Arial" panose="020B0604020202020204" pitchFamily="34" charset="0"/>
              </a:rPr>
              <a:t> SRF system overview and parameters</a:t>
            </a:r>
          </a:p>
          <a:p>
            <a:pPr>
              <a:lnSpc>
                <a:spcPct val="120000"/>
              </a:lnSpc>
            </a:pPr>
            <a:r>
              <a:rPr lang="en-US" altLang="zh-CN" dirty="0">
                <a:latin typeface="Arial" panose="020B0604020202020204" pitchFamily="34" charset="0"/>
                <a:cs typeface="Arial" panose="020B0604020202020204" pitchFamily="34" charset="0"/>
              </a:rPr>
              <a:t> Beam cavity interactions</a:t>
            </a:r>
          </a:p>
          <a:p>
            <a:pPr marL="971550" lvl="1" indent="-514350">
              <a:lnSpc>
                <a:spcPct val="120000"/>
              </a:lnSpc>
              <a:spcBef>
                <a:spcPts val="0"/>
              </a:spcBef>
              <a:buFont typeface="+mj-lt"/>
              <a:buAutoNum type="arabicPeriod"/>
            </a:pPr>
            <a:r>
              <a:rPr lang="en-US" altLang="zh-CN" sz="2600" dirty="0">
                <a:latin typeface="Arial" panose="020B0604020202020204" pitchFamily="34" charset="0"/>
                <a:cs typeface="Arial" panose="020B0604020202020204" pitchFamily="34" charset="0"/>
              </a:rPr>
              <a:t>FM CBI </a:t>
            </a:r>
          </a:p>
          <a:p>
            <a:pPr marL="971550" lvl="1" indent="-514350">
              <a:lnSpc>
                <a:spcPct val="120000"/>
              </a:lnSpc>
              <a:spcBef>
                <a:spcPts val="0"/>
              </a:spcBef>
              <a:buFont typeface="+mj-lt"/>
              <a:buAutoNum type="arabicPeriod"/>
            </a:pPr>
            <a:r>
              <a:rPr lang="en-US" altLang="zh-CN" sz="2600" dirty="0">
                <a:latin typeface="Arial" panose="020B0604020202020204" pitchFamily="34" charset="0"/>
                <a:cs typeface="Arial" panose="020B0604020202020204" pitchFamily="34" charset="0"/>
              </a:rPr>
              <a:t>Parking cavities</a:t>
            </a:r>
          </a:p>
          <a:p>
            <a:pPr marL="971550" lvl="1" indent="-514350">
              <a:lnSpc>
                <a:spcPct val="120000"/>
              </a:lnSpc>
              <a:spcBef>
                <a:spcPts val="0"/>
              </a:spcBef>
              <a:buFont typeface="+mj-lt"/>
              <a:buAutoNum type="arabicPeriod"/>
            </a:pPr>
            <a:r>
              <a:rPr lang="en-US" altLang="zh-CN" sz="2600" dirty="0">
                <a:latin typeface="Arial" panose="020B0604020202020204" pitchFamily="34" charset="0"/>
                <a:cs typeface="Arial" panose="020B0604020202020204" pitchFamily="34" charset="0"/>
              </a:rPr>
              <a:t>Gap RF transient</a:t>
            </a:r>
          </a:p>
          <a:p>
            <a:pPr marL="971550" lvl="1" indent="-514350">
              <a:lnSpc>
                <a:spcPct val="120000"/>
              </a:lnSpc>
              <a:spcBef>
                <a:spcPts val="0"/>
              </a:spcBef>
              <a:buFont typeface="+mj-lt"/>
              <a:buAutoNum type="arabicPeriod"/>
            </a:pPr>
            <a:r>
              <a:rPr lang="en-US" altLang="zh-CN" sz="2600" dirty="0">
                <a:latin typeface="Arial" panose="020B0604020202020204" pitchFamily="34" charset="0"/>
                <a:cs typeface="Arial" panose="020B0604020202020204" pitchFamily="34" charset="0"/>
              </a:rPr>
              <a:t>HOM power</a:t>
            </a:r>
          </a:p>
          <a:p>
            <a:pPr>
              <a:lnSpc>
                <a:spcPct val="120000"/>
              </a:lnSpc>
            </a:pPr>
            <a:r>
              <a:rPr lang="en-US" altLang="zh-CN" dirty="0">
                <a:solidFill>
                  <a:schemeClr val="bg2">
                    <a:lumMod val="75000"/>
                  </a:schemeClr>
                </a:solidFill>
                <a:latin typeface="Arial" panose="020B0604020202020204" pitchFamily="34" charset="0"/>
                <a:cs typeface="Arial" panose="020B0604020202020204" pitchFamily="34" charset="0"/>
              </a:rPr>
              <a:t> Key technology design and R&amp;D</a:t>
            </a:r>
          </a:p>
          <a:p>
            <a:pPr>
              <a:lnSpc>
                <a:spcPct val="120000"/>
              </a:lnSpc>
            </a:pPr>
            <a:r>
              <a:rPr lang="en-US" altLang="zh-CN" dirty="0">
                <a:solidFill>
                  <a:schemeClr val="bg2">
                    <a:lumMod val="90000"/>
                  </a:schemeClr>
                </a:solidFill>
                <a:latin typeface="Arial" panose="020B0604020202020204" pitchFamily="34" charset="0"/>
                <a:cs typeface="Arial" panose="020B0604020202020204" pitchFamily="34" charset="0"/>
              </a:rPr>
              <a:t> </a:t>
            </a:r>
            <a:r>
              <a:rPr lang="en-US" altLang="zh-CN" dirty="0">
                <a:solidFill>
                  <a:schemeClr val="bg2">
                    <a:lumMod val="75000"/>
                  </a:schemeClr>
                </a:solidFill>
                <a:latin typeface="Arial" panose="020B0604020202020204" pitchFamily="34" charset="0"/>
                <a:cs typeface="Arial" panose="020B0604020202020204" pitchFamily="34" charset="0"/>
              </a:rPr>
              <a:t>Summary</a:t>
            </a:r>
          </a:p>
        </p:txBody>
      </p:sp>
      <p:sp>
        <p:nvSpPr>
          <p:cNvPr id="4" name="灯片编号占位符 3"/>
          <p:cNvSpPr>
            <a:spLocks noGrp="1"/>
          </p:cNvSpPr>
          <p:nvPr>
            <p:ph type="sldNum" sz="quarter" idx="12"/>
          </p:nvPr>
        </p:nvSpPr>
        <p:spPr/>
        <p:txBody>
          <a:bodyPr/>
          <a:lstStyle/>
          <a:p>
            <a:fld id="{672E488A-81DB-4A5F-B4BA-D0957D335647}" type="slidenum">
              <a:rPr lang="zh-CN" altLang="en-US" smtClean="0"/>
              <a:t>15</a:t>
            </a:fld>
            <a:endParaRPr lang="zh-CN" altLang="en-US"/>
          </a:p>
        </p:txBody>
      </p:sp>
    </p:spTree>
    <p:extLst>
      <p:ext uri="{BB962C8B-B14F-4D97-AF65-F5344CB8AC3E}">
        <p14:creationId xmlns:p14="http://schemas.microsoft.com/office/powerpoint/2010/main" val="14439676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F65F33-9E41-42E8-BB4C-0DE5CFF97F6B}"/>
              </a:ext>
            </a:extLst>
          </p:cNvPr>
          <p:cNvSpPr>
            <a:spLocks noGrp="1"/>
          </p:cNvSpPr>
          <p:nvPr>
            <p:ph type="title"/>
          </p:nvPr>
        </p:nvSpPr>
        <p:spPr>
          <a:xfrm>
            <a:off x="311085" y="136523"/>
            <a:ext cx="11626609" cy="1006477"/>
          </a:xfrm>
        </p:spPr>
        <p:txBody>
          <a:bodyPr>
            <a:normAutofit/>
          </a:bodyPr>
          <a:lstStyle/>
          <a:p>
            <a:pPr algn="ctr"/>
            <a:r>
              <a:rPr lang="en-US" altLang="zh-CN" sz="4000" dirty="0">
                <a:latin typeface="Arial" panose="020B0604020202020204" pitchFamily="34" charset="0"/>
                <a:cs typeface="Arial" panose="020B0604020202020204" pitchFamily="34" charset="0"/>
              </a:rPr>
              <a:t>Fundamental Mode CBI of Z</a:t>
            </a:r>
            <a:endParaRPr lang="zh-CN" altLang="en-US" sz="4000" dirty="0">
              <a:latin typeface="Arial" panose="020B0604020202020204" pitchFamily="34" charset="0"/>
              <a:cs typeface="Arial" panose="020B0604020202020204" pitchFamily="34" charset="0"/>
            </a:endParaRPr>
          </a:p>
        </p:txBody>
      </p:sp>
      <p:sp>
        <p:nvSpPr>
          <p:cNvPr id="4" name="灯片编号占位符 3">
            <a:extLst>
              <a:ext uri="{FF2B5EF4-FFF2-40B4-BE49-F238E27FC236}">
                <a16:creationId xmlns:a16="http://schemas.microsoft.com/office/drawing/2014/main" id="{1EB2BCB5-9FCE-4BFE-94B8-E5E0D10946BC}"/>
              </a:ext>
            </a:extLst>
          </p:cNvPr>
          <p:cNvSpPr>
            <a:spLocks noGrp="1"/>
          </p:cNvSpPr>
          <p:nvPr>
            <p:ph type="sldNum" sz="quarter" idx="12"/>
          </p:nvPr>
        </p:nvSpPr>
        <p:spPr/>
        <p:txBody>
          <a:bodyPr/>
          <a:lstStyle/>
          <a:p>
            <a:fld id="{BFDD5B1F-11BD-4256-B750-CF9380C3E0A4}" type="slidenum">
              <a:rPr lang="zh-CN" altLang="en-US" smtClean="0"/>
              <a:t>16</a:t>
            </a:fld>
            <a:endParaRPr lang="zh-CN" altLang="en-US"/>
          </a:p>
        </p:txBody>
      </p:sp>
      <p:pic>
        <p:nvPicPr>
          <p:cNvPr id="6" name="图片 5">
            <a:extLst>
              <a:ext uri="{FF2B5EF4-FFF2-40B4-BE49-F238E27FC236}">
                <a16:creationId xmlns:a16="http://schemas.microsoft.com/office/drawing/2014/main" id="{9ED00C1B-0B73-4157-88C0-4F03D2CFB6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06548" y="1290048"/>
            <a:ext cx="5165777" cy="2528040"/>
          </a:xfrm>
          <a:prstGeom prst="rect">
            <a:avLst/>
          </a:prstGeom>
        </p:spPr>
      </p:pic>
      <p:pic>
        <p:nvPicPr>
          <p:cNvPr id="7" name="图片 6">
            <a:extLst>
              <a:ext uri="{FF2B5EF4-FFF2-40B4-BE49-F238E27FC236}">
                <a16:creationId xmlns:a16="http://schemas.microsoft.com/office/drawing/2014/main" id="{4A990BB3-9F86-4800-8FB5-D713B552EC62}"/>
              </a:ext>
            </a:extLst>
          </p:cNvPr>
          <p:cNvPicPr>
            <a:picLocks noChangeAspect="1"/>
          </p:cNvPicPr>
          <p:nvPr/>
        </p:nvPicPr>
        <p:blipFill>
          <a:blip r:embed="rId4"/>
          <a:stretch>
            <a:fillRect/>
          </a:stretch>
        </p:blipFill>
        <p:spPr>
          <a:xfrm>
            <a:off x="8989437" y="5534441"/>
            <a:ext cx="2368753" cy="1067008"/>
          </a:xfrm>
          <a:prstGeom prst="rect">
            <a:avLst/>
          </a:prstGeom>
        </p:spPr>
      </p:pic>
      <p:graphicFrame>
        <p:nvGraphicFramePr>
          <p:cNvPr id="8" name="对象 7">
            <a:extLst>
              <a:ext uri="{FF2B5EF4-FFF2-40B4-BE49-F238E27FC236}">
                <a16:creationId xmlns:a16="http://schemas.microsoft.com/office/drawing/2014/main" id="{97937E5A-F32D-4270-A634-3F21398B824E}"/>
              </a:ext>
            </a:extLst>
          </p:cNvPr>
          <p:cNvGraphicFramePr>
            <a:graphicFrameLocks noChangeAspect="1"/>
          </p:cNvGraphicFramePr>
          <p:nvPr>
            <p:extLst>
              <p:ext uri="{D42A27DB-BD31-4B8C-83A1-F6EECF244321}">
                <p14:modId xmlns:p14="http://schemas.microsoft.com/office/powerpoint/2010/main" val="3778483531"/>
              </p:ext>
            </p:extLst>
          </p:nvPr>
        </p:nvGraphicFramePr>
        <p:xfrm>
          <a:off x="6765937" y="5975419"/>
          <a:ext cx="1658864" cy="445931"/>
        </p:xfrm>
        <a:graphic>
          <a:graphicData uri="http://schemas.openxmlformats.org/presentationml/2006/ole">
            <mc:AlternateContent xmlns:mc="http://schemas.openxmlformats.org/markup-compatibility/2006">
              <mc:Choice xmlns:v="urn:schemas-microsoft-com:vml" Requires="v">
                <p:oleObj spid="_x0000_s29215" name="Equation" r:id="rId5" imgW="888614" imgH="241195" progId="Equation.DSMT4">
                  <p:embed/>
                </p:oleObj>
              </mc:Choice>
              <mc:Fallback>
                <p:oleObj name="Equation" r:id="rId5" imgW="888614" imgH="241195" progId="Equation.DSMT4">
                  <p:embed/>
                  <p:pic>
                    <p:nvPicPr>
                      <p:cNvPr id="8" name="对象 7">
                        <a:extLst>
                          <a:ext uri="{FF2B5EF4-FFF2-40B4-BE49-F238E27FC236}">
                            <a16:creationId xmlns:a16="http://schemas.microsoft.com/office/drawing/2014/main" id="{97937E5A-F32D-4270-A634-3F21398B82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65937" y="5975419"/>
                        <a:ext cx="1658864" cy="445931"/>
                      </a:xfrm>
                      <a:prstGeom prst="rect">
                        <a:avLst/>
                      </a:prstGeom>
                      <a:noFill/>
                    </p:spPr>
                  </p:pic>
                </p:oleObj>
              </mc:Fallback>
            </mc:AlternateContent>
          </a:graphicData>
        </a:graphic>
      </p:graphicFrame>
      <p:sp>
        <p:nvSpPr>
          <p:cNvPr id="9" name="文本框 8">
            <a:extLst>
              <a:ext uri="{FF2B5EF4-FFF2-40B4-BE49-F238E27FC236}">
                <a16:creationId xmlns:a16="http://schemas.microsoft.com/office/drawing/2014/main" id="{A0238715-315D-4CB5-9C4D-414C97E25507}"/>
              </a:ext>
            </a:extLst>
          </p:cNvPr>
          <p:cNvSpPr txBox="1"/>
          <p:nvPr/>
        </p:nvSpPr>
        <p:spPr>
          <a:xfrm>
            <a:off x="6633591" y="5285205"/>
            <a:ext cx="3361818" cy="400110"/>
          </a:xfrm>
          <a:prstGeom prst="rect">
            <a:avLst/>
          </a:prstGeom>
          <a:noFill/>
        </p:spPr>
        <p:txBody>
          <a:bodyPr wrap="none" rtlCol="0">
            <a:spAutoFit/>
          </a:bodyPr>
          <a:lstStyle/>
          <a:p>
            <a:r>
              <a:rPr lang="en-US" altLang="zh-CN" sz="2000" dirty="0">
                <a:latin typeface="Arial" panose="020B0604020202020204" pitchFamily="34" charset="0"/>
                <a:cs typeface="Arial" panose="020B0604020202020204" pitchFamily="34" charset="0"/>
              </a:rPr>
              <a:t>Cavity resonance frequency</a:t>
            </a:r>
            <a:endParaRPr lang="zh-CN" altLang="en-US" sz="2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矩形 9">
                <a:extLst>
                  <a:ext uri="{FF2B5EF4-FFF2-40B4-BE49-F238E27FC236}">
                    <a16:creationId xmlns:a16="http://schemas.microsoft.com/office/drawing/2014/main" id="{01FE496B-EF58-4481-9AC9-051DE6C38967}"/>
                  </a:ext>
                </a:extLst>
              </p:cNvPr>
              <p:cNvSpPr/>
              <p:nvPr/>
            </p:nvSpPr>
            <p:spPr>
              <a:xfrm>
                <a:off x="6876310" y="4351905"/>
                <a:ext cx="3412344" cy="91198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zh-CN" altLang="en-US" i="1">
                              <a:latin typeface="Cambria Math" panose="02040503050406030204" pitchFamily="18" charset="0"/>
                            </a:rPr>
                          </m:ctrlPr>
                        </m:sSupPr>
                        <m:e>
                          <m:r>
                            <a:rPr lang="zh-CN" altLang="en-US" i="1">
                              <a:latin typeface="Cambria Math" panose="02040503050406030204" pitchFamily="18" charset="0"/>
                            </a:rPr>
                            <m:t>𝑍</m:t>
                          </m:r>
                        </m:e>
                        <m:sup>
                          <m:r>
                            <a:rPr lang="zh-CN" altLang="en-US">
                              <a:latin typeface="Cambria Math" panose="02040503050406030204" pitchFamily="18" charset="0"/>
                            </a:rPr>
                            <m:t>||</m:t>
                          </m:r>
                        </m:sup>
                      </m:sSup>
                      <m:r>
                        <a:rPr lang="zh-CN" altLang="en-US">
                          <a:latin typeface="Cambria Math" panose="02040503050406030204" pitchFamily="18" charset="0"/>
                        </a:rPr>
                        <m:t>(</m:t>
                      </m:r>
                      <m:r>
                        <a:rPr lang="zh-CN" altLang="en-US" i="1">
                          <a:latin typeface="Cambria Math" panose="02040503050406030204" pitchFamily="18" charset="0"/>
                        </a:rPr>
                        <m:t>𝑓</m:t>
                      </m:r>
                      <m:r>
                        <a:rPr lang="zh-CN" altLang="en-US">
                          <a:latin typeface="Cambria Math" panose="02040503050406030204" pitchFamily="18" charset="0"/>
                        </a:rPr>
                        <m:t>)=</m:t>
                      </m:r>
                      <m:f>
                        <m:fPr>
                          <m:ctrlPr>
                            <a:rPr lang="zh-CN" altLang="en-US" i="1">
                              <a:latin typeface="Cambria Math" panose="02040503050406030204" pitchFamily="18" charset="0"/>
                            </a:rPr>
                          </m:ctrlPr>
                        </m:fPr>
                        <m:num>
                          <m:r>
                            <a:rPr lang="zh-CN" altLang="en-US">
                              <a:latin typeface="Cambria Math" panose="02040503050406030204" pitchFamily="18" charset="0"/>
                            </a:rPr>
                            <m:t>1</m:t>
                          </m:r>
                        </m:num>
                        <m:den>
                          <m:r>
                            <a:rPr lang="zh-CN" altLang="en-US" i="1">
                              <a:latin typeface="Cambria Math" panose="02040503050406030204" pitchFamily="18" charset="0"/>
                            </a:rPr>
                            <m:t>𝛽</m:t>
                          </m:r>
                        </m:den>
                      </m:f>
                      <m:f>
                        <m:fPr>
                          <m:ctrlPr>
                            <a:rPr lang="zh-CN" altLang="en-US" i="1">
                              <a:latin typeface="Cambria Math" panose="02040503050406030204" pitchFamily="18" charset="0"/>
                            </a:rPr>
                          </m:ctrlPr>
                        </m:fPr>
                        <m:num>
                          <m:f>
                            <m:fPr>
                              <m:type m:val="lin"/>
                              <m:ctrlPr>
                                <a:rPr lang="zh-CN" altLang="en-US" i="1">
                                  <a:latin typeface="Cambria Math" panose="02040503050406030204" pitchFamily="18" charset="0"/>
                                </a:rPr>
                              </m:ctrlPr>
                            </m:fPr>
                            <m:num>
                              <m:sSub>
                                <m:sSubPr>
                                  <m:ctrlPr>
                                    <a:rPr lang="zh-CN" altLang="en-US" i="1">
                                      <a:latin typeface="Cambria Math" panose="02040503050406030204" pitchFamily="18" charset="0"/>
                                    </a:rPr>
                                  </m:ctrlPr>
                                </m:sSubPr>
                                <m:e>
                                  <m:r>
                                    <a:rPr lang="zh-CN" altLang="en-US" i="1">
                                      <a:latin typeface="Cambria Math" panose="02040503050406030204" pitchFamily="18" charset="0"/>
                                    </a:rPr>
                                    <m:t>𝑅</m:t>
                                  </m:r>
                                </m:e>
                                <m:sub>
                                  <m:r>
                                    <a:rPr lang="zh-CN" altLang="en-US" i="1">
                                      <a:latin typeface="Cambria Math" panose="02040503050406030204" pitchFamily="18" charset="0"/>
                                    </a:rPr>
                                    <m:t>𝑠h</m:t>
                                  </m:r>
                                </m:sub>
                              </m:sSub>
                            </m:num>
                            <m:den>
                              <m:r>
                                <a:rPr lang="zh-CN" altLang="en-US">
                                  <a:latin typeface="Cambria Math" panose="02040503050406030204" pitchFamily="18" charset="0"/>
                                </a:rPr>
                                <m:t>2</m:t>
                              </m:r>
                            </m:den>
                          </m:f>
                        </m:num>
                        <m:den>
                          <m:d>
                            <m:dPr>
                              <m:begChr m:val=""/>
                              <m:ctrlPr>
                                <a:rPr lang="zh-CN" altLang="en-US" i="1">
                                  <a:latin typeface="Cambria Math" panose="02040503050406030204" pitchFamily="18" charset="0"/>
                                </a:rPr>
                              </m:ctrlPr>
                            </m:dPr>
                            <m:e>
                              <m:r>
                                <a:rPr lang="zh-CN" altLang="en-US">
                                  <a:latin typeface="Cambria Math" panose="02040503050406030204" pitchFamily="18" charset="0"/>
                                </a:rPr>
                                <m:t>1+</m:t>
                              </m:r>
                              <m:r>
                                <a:rPr lang="zh-CN" altLang="en-US" i="1">
                                  <a:latin typeface="Cambria Math" panose="02040503050406030204" pitchFamily="18" charset="0"/>
                                </a:rPr>
                                <m:t>𝑖</m:t>
                              </m:r>
                              <m:sSub>
                                <m:sSubPr>
                                  <m:ctrlPr>
                                    <a:rPr lang="zh-CN" altLang="en-US" i="1">
                                      <a:latin typeface="Cambria Math" panose="02040503050406030204" pitchFamily="18" charset="0"/>
                                    </a:rPr>
                                  </m:ctrlPr>
                                </m:sSubPr>
                                <m:e>
                                  <m:r>
                                    <a:rPr lang="zh-CN" altLang="en-US" i="1">
                                      <a:latin typeface="Cambria Math" panose="02040503050406030204" pitchFamily="18" charset="0"/>
                                    </a:rPr>
                                    <m:t>𝑄</m:t>
                                  </m:r>
                                </m:e>
                                <m:sub>
                                  <m:r>
                                    <a:rPr lang="zh-CN" altLang="en-US" i="1">
                                      <a:latin typeface="Cambria Math" panose="02040503050406030204" pitchFamily="18" charset="0"/>
                                    </a:rPr>
                                    <m:t>𝐿</m:t>
                                  </m:r>
                                </m:sub>
                              </m:sSub>
                              <m:r>
                                <a:rPr lang="zh-CN" altLang="en-US">
                                  <a:latin typeface="Cambria Math" panose="02040503050406030204" pitchFamily="18" charset="0"/>
                                </a:rPr>
                                <m:t>(</m:t>
                              </m:r>
                              <m:f>
                                <m:fPr>
                                  <m:ctrlPr>
                                    <a:rPr lang="zh-CN" altLang="en-US" i="1">
                                      <a:latin typeface="Cambria Math" panose="02040503050406030204" pitchFamily="18" charset="0"/>
                                    </a:rPr>
                                  </m:ctrlPr>
                                </m:fPr>
                                <m:num>
                                  <m:r>
                                    <a:rPr lang="zh-CN" altLang="en-US" i="1">
                                      <a:latin typeface="Cambria Math" panose="02040503050406030204" pitchFamily="18" charset="0"/>
                                    </a:rPr>
                                    <m:t>𝑓</m:t>
                                  </m:r>
                                </m:num>
                                <m:den>
                                  <m:sSub>
                                    <m:sSubPr>
                                      <m:ctrlPr>
                                        <a:rPr lang="zh-CN" altLang="en-US" i="1">
                                          <a:latin typeface="Cambria Math" panose="02040503050406030204" pitchFamily="18" charset="0"/>
                                        </a:rPr>
                                      </m:ctrlPr>
                                    </m:sSubPr>
                                    <m:e>
                                      <m:r>
                                        <a:rPr lang="zh-CN" altLang="en-US" i="1">
                                          <a:latin typeface="Cambria Math" panose="02040503050406030204" pitchFamily="18" charset="0"/>
                                        </a:rPr>
                                        <m:t>𝑓</m:t>
                                      </m:r>
                                    </m:e>
                                    <m:sub>
                                      <m:r>
                                        <a:rPr lang="zh-CN" altLang="en-US" i="1">
                                          <a:latin typeface="Cambria Math" panose="02040503050406030204" pitchFamily="18" charset="0"/>
                                        </a:rPr>
                                        <m:t>𝑟𝑒𝑠</m:t>
                                      </m:r>
                                    </m:sub>
                                  </m:sSub>
                                </m:den>
                              </m:f>
                              <m:r>
                                <a:rPr lang="zh-CN" altLang="en-US">
                                  <a:latin typeface="Cambria Math" panose="02040503050406030204" pitchFamily="18" charset="0"/>
                                </a:rPr>
                                <m:t>−</m:t>
                              </m:r>
                              <m:f>
                                <m:fPr>
                                  <m:ctrlPr>
                                    <a:rPr lang="zh-CN" altLang="en-US" i="1">
                                      <a:latin typeface="Cambria Math" panose="02040503050406030204" pitchFamily="18" charset="0"/>
                                    </a:rPr>
                                  </m:ctrlPr>
                                </m:fPr>
                                <m:num>
                                  <m:sSub>
                                    <m:sSubPr>
                                      <m:ctrlPr>
                                        <a:rPr lang="zh-CN" altLang="en-US" i="1">
                                          <a:latin typeface="Cambria Math" panose="02040503050406030204" pitchFamily="18" charset="0"/>
                                        </a:rPr>
                                      </m:ctrlPr>
                                    </m:sSubPr>
                                    <m:e>
                                      <m:r>
                                        <a:rPr lang="zh-CN" altLang="en-US" i="1">
                                          <a:latin typeface="Cambria Math" panose="02040503050406030204" pitchFamily="18" charset="0"/>
                                        </a:rPr>
                                        <m:t>𝑓</m:t>
                                      </m:r>
                                    </m:e>
                                    <m:sub>
                                      <m:r>
                                        <a:rPr lang="zh-CN" altLang="en-US" i="1">
                                          <a:latin typeface="Cambria Math" panose="02040503050406030204" pitchFamily="18" charset="0"/>
                                        </a:rPr>
                                        <m:t>𝑟𝑒𝑠</m:t>
                                      </m:r>
                                    </m:sub>
                                  </m:sSub>
                                </m:num>
                                <m:den>
                                  <m:r>
                                    <a:rPr lang="zh-CN" altLang="en-US" i="1">
                                      <a:latin typeface="Cambria Math" panose="02040503050406030204" pitchFamily="18" charset="0"/>
                                    </a:rPr>
                                    <m:t>𝑓</m:t>
                                  </m:r>
                                </m:den>
                              </m:f>
                            </m:e>
                          </m:d>
                        </m:den>
                      </m:f>
                    </m:oMath>
                  </m:oMathPara>
                </a14:m>
                <a:endParaRPr lang="zh-CN" altLang="en-US" dirty="0">
                  <a:latin typeface="Arial" panose="020B0604020202020204" pitchFamily="34" charset="0"/>
                  <a:ea typeface="Arial Unicode MS" panose="020B0604020202020204" pitchFamily="34" charset="-122"/>
                  <a:cs typeface="Arial" panose="020B0604020202020204" pitchFamily="34" charset="0"/>
                </a:endParaRPr>
              </a:p>
            </p:txBody>
          </p:sp>
        </mc:Choice>
        <mc:Fallback xmlns="">
          <p:sp>
            <p:nvSpPr>
              <p:cNvPr id="10" name="矩形 9">
                <a:extLst>
                  <a:ext uri="{FF2B5EF4-FFF2-40B4-BE49-F238E27FC236}">
                    <a16:creationId xmlns:a16="http://schemas.microsoft.com/office/drawing/2014/main" id="{01FE496B-EF58-4481-9AC9-051DE6C38967}"/>
                  </a:ext>
                </a:extLst>
              </p:cNvPr>
              <p:cNvSpPr>
                <a:spLocks noRot="1" noChangeAspect="1" noMove="1" noResize="1" noEditPoints="1" noAdjustHandles="1" noChangeArrowheads="1" noChangeShapeType="1" noTextEdit="1"/>
              </p:cNvSpPr>
              <p:nvPr/>
            </p:nvSpPr>
            <p:spPr>
              <a:xfrm>
                <a:off x="6876310" y="4351905"/>
                <a:ext cx="3412344" cy="911981"/>
              </a:xfrm>
              <a:prstGeom prst="rect">
                <a:avLst/>
              </a:prstGeom>
              <a:blipFill>
                <a:blip r:embed="rId7"/>
                <a:stretch>
                  <a:fillRect/>
                </a:stretch>
              </a:blipFill>
            </p:spPr>
            <p:txBody>
              <a:bodyPr/>
              <a:lstStyle/>
              <a:p>
                <a:r>
                  <a:rPr lang="zh-CN" altLang="en-US">
                    <a:noFill/>
                  </a:rPr>
                  <a:t> </a:t>
                </a:r>
              </a:p>
            </p:txBody>
          </p:sp>
        </mc:Fallback>
      </mc:AlternateContent>
      <p:sp>
        <p:nvSpPr>
          <p:cNvPr id="11" name="文本框 10">
            <a:extLst>
              <a:ext uri="{FF2B5EF4-FFF2-40B4-BE49-F238E27FC236}">
                <a16:creationId xmlns:a16="http://schemas.microsoft.com/office/drawing/2014/main" id="{35CEA074-F582-42E9-BD55-9FD88B66B290}"/>
              </a:ext>
            </a:extLst>
          </p:cNvPr>
          <p:cNvSpPr txBox="1"/>
          <p:nvPr/>
        </p:nvSpPr>
        <p:spPr>
          <a:xfrm>
            <a:off x="6633591" y="3839407"/>
            <a:ext cx="3937296" cy="400110"/>
          </a:xfrm>
          <a:prstGeom prst="rect">
            <a:avLst/>
          </a:prstGeom>
          <a:noFill/>
        </p:spPr>
        <p:txBody>
          <a:bodyPr wrap="none" rtlCol="0">
            <a:spAutoFit/>
          </a:bodyPr>
          <a:lstStyle/>
          <a:p>
            <a:r>
              <a:rPr lang="en-US" altLang="zh-CN" sz="2000" dirty="0">
                <a:latin typeface="Arial" panose="020B0604020202020204" pitchFamily="34" charset="0"/>
                <a:ea typeface="Arial Unicode MS" panose="020B0604020202020204" pitchFamily="34" charset="-122"/>
                <a:cs typeface="Arial" panose="020B0604020202020204" pitchFamily="34" charset="0"/>
              </a:rPr>
              <a:t>Longitudinal coupling-impedance</a:t>
            </a:r>
            <a:endParaRPr lang="zh-CN" altLang="en-US" sz="2000" dirty="0">
              <a:latin typeface="Arial" panose="020B0604020202020204" pitchFamily="34" charset="0"/>
              <a:ea typeface="Arial Unicode MS" panose="020B0604020202020204" pitchFamily="34" charset="-122"/>
              <a:cs typeface="Arial" panose="020B0604020202020204" pitchFamily="34" charset="0"/>
            </a:endParaRPr>
          </a:p>
        </p:txBody>
      </p:sp>
      <p:pic>
        <p:nvPicPr>
          <p:cNvPr id="3" name="图片 2">
            <a:extLst>
              <a:ext uri="{FF2B5EF4-FFF2-40B4-BE49-F238E27FC236}">
                <a16:creationId xmlns:a16="http://schemas.microsoft.com/office/drawing/2014/main" id="{CDDA5A63-001D-4914-AFE8-53F4EB4FB1C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6297" y="1143001"/>
            <a:ext cx="5577351" cy="5715000"/>
          </a:xfrm>
          <a:prstGeom prst="rect">
            <a:avLst/>
          </a:prstGeom>
        </p:spPr>
      </p:pic>
    </p:spTree>
    <p:extLst>
      <p:ext uri="{BB962C8B-B14F-4D97-AF65-F5344CB8AC3E}">
        <p14:creationId xmlns:p14="http://schemas.microsoft.com/office/powerpoint/2010/main" val="1905152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E866D9A6-E2B9-462B-86BE-4594A80B846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3859" y="1299161"/>
            <a:ext cx="4125150" cy="5127201"/>
          </a:xfrm>
          <a:prstGeom prst="rect">
            <a:avLst/>
          </a:prstGeom>
        </p:spPr>
      </p:pic>
      <p:sp>
        <p:nvSpPr>
          <p:cNvPr id="4" name="灯片编号占位符 3">
            <a:extLst>
              <a:ext uri="{FF2B5EF4-FFF2-40B4-BE49-F238E27FC236}">
                <a16:creationId xmlns:a16="http://schemas.microsoft.com/office/drawing/2014/main" id="{87D791F4-CE5B-40DA-9083-6B4438F41B54}"/>
              </a:ext>
            </a:extLst>
          </p:cNvPr>
          <p:cNvSpPr>
            <a:spLocks noGrp="1"/>
          </p:cNvSpPr>
          <p:nvPr>
            <p:ph type="sldNum" sz="quarter" idx="12"/>
          </p:nvPr>
        </p:nvSpPr>
        <p:spPr/>
        <p:txBody>
          <a:bodyPr/>
          <a:lstStyle/>
          <a:p>
            <a:fld id="{BFDD5B1F-11BD-4256-B750-CF9380C3E0A4}" type="slidenum">
              <a:rPr lang="zh-CN" altLang="en-US" smtClean="0"/>
              <a:t>17</a:t>
            </a:fld>
            <a:endParaRPr lang="zh-CN" altLang="en-US"/>
          </a:p>
        </p:txBody>
      </p:sp>
      <p:sp>
        <p:nvSpPr>
          <p:cNvPr id="6" name="文本框 5">
            <a:extLst>
              <a:ext uri="{FF2B5EF4-FFF2-40B4-BE49-F238E27FC236}">
                <a16:creationId xmlns:a16="http://schemas.microsoft.com/office/drawing/2014/main" id="{20C7B124-7C75-4BD3-99B3-03FF41C85893}"/>
              </a:ext>
            </a:extLst>
          </p:cNvPr>
          <p:cNvSpPr txBox="1"/>
          <p:nvPr/>
        </p:nvSpPr>
        <p:spPr>
          <a:xfrm>
            <a:off x="10371388" y="1059973"/>
            <a:ext cx="1857676"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D.</a:t>
            </a:r>
            <a:r>
              <a:rPr lang="zh-CN" altLang="en-US" dirty="0">
                <a:latin typeface="Arial" panose="020B0604020202020204" pitchFamily="34" charset="0"/>
                <a:cs typeface="Arial" panose="020B0604020202020204" pitchFamily="34" charset="0"/>
              </a:rPr>
              <a:t> </a:t>
            </a:r>
            <a:r>
              <a:rPr lang="en-US" altLang="zh-CN" dirty="0" err="1">
                <a:latin typeface="Arial" panose="020B0604020202020204" pitchFamily="34" charset="0"/>
                <a:cs typeface="Arial" panose="020B0604020202020204" pitchFamily="34" charset="0"/>
              </a:rPr>
              <a:t>Teytelman</a:t>
            </a:r>
            <a:r>
              <a:rPr lang="en-US" altLang="zh-CN" dirty="0">
                <a:latin typeface="Arial" panose="020B0604020202020204" pitchFamily="34" charset="0"/>
                <a:cs typeface="Arial" panose="020B0604020202020204" pitchFamily="34" charset="0"/>
              </a:rPr>
              <a:t>.</a:t>
            </a:r>
          </a:p>
        </p:txBody>
      </p:sp>
      <p:sp>
        <p:nvSpPr>
          <p:cNvPr id="7" name="Rectangle 1">
            <a:extLst>
              <a:ext uri="{FF2B5EF4-FFF2-40B4-BE49-F238E27FC236}">
                <a16:creationId xmlns:a16="http://schemas.microsoft.com/office/drawing/2014/main" id="{A4BBDBEE-48EB-49C7-999A-530A9B2F040F}"/>
              </a:ext>
            </a:extLst>
          </p:cNvPr>
          <p:cNvSpPr>
            <a:spLocks noChangeArrowheads="1"/>
          </p:cNvSpPr>
          <p:nvPr/>
        </p:nvSpPr>
        <p:spPr bwMode="auto">
          <a:xfrm>
            <a:off x="2550575" y="1717309"/>
            <a:ext cx="212802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6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3 ms growth time (1/4 synchrotron period)</a:t>
            </a:r>
            <a:r>
              <a:rPr kumimoji="0" lang="zh-CN" altLang="zh-CN"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p>
        </p:txBody>
      </p:sp>
      <p:sp>
        <p:nvSpPr>
          <p:cNvPr id="8" name="矩形 7">
            <a:extLst>
              <a:ext uri="{FF2B5EF4-FFF2-40B4-BE49-F238E27FC236}">
                <a16:creationId xmlns:a16="http://schemas.microsoft.com/office/drawing/2014/main" id="{AAFEE971-3EFC-40AC-B439-35ED4D4C4B8B}"/>
              </a:ext>
            </a:extLst>
          </p:cNvPr>
          <p:cNvSpPr/>
          <p:nvPr/>
        </p:nvSpPr>
        <p:spPr>
          <a:xfrm>
            <a:off x="8610600" y="4275346"/>
            <a:ext cx="3275181" cy="2062103"/>
          </a:xfrm>
          <a:prstGeom prst="rect">
            <a:avLst/>
          </a:prstGeom>
        </p:spPr>
        <p:txBody>
          <a:bodyPr wrap="square">
            <a:spAutoFit/>
          </a:bodyPr>
          <a:lstStyle/>
          <a:p>
            <a:r>
              <a:rPr lang="en-US" altLang="zh-CN" sz="1600" dirty="0">
                <a:latin typeface="Arial" panose="020B0604020202020204" pitchFamily="34" charset="0"/>
                <a:cs typeface="Arial" panose="020B0604020202020204" pitchFamily="34" charset="0"/>
              </a:rPr>
              <a:t>Optimal direct loop gain of 14 the growth rates are reduced to a very reasonable 7.2 1/s (139 </a:t>
            </a:r>
            <a:r>
              <a:rPr lang="en-US" altLang="zh-CN" sz="1600" dirty="0" err="1">
                <a:latin typeface="Arial" panose="020B0604020202020204" pitchFamily="34" charset="0"/>
                <a:cs typeface="Arial" panose="020B0604020202020204" pitchFamily="34" charset="0"/>
              </a:rPr>
              <a:t>ms</a:t>
            </a:r>
            <a:r>
              <a:rPr lang="en-US" altLang="zh-CN" sz="1600" dirty="0">
                <a:latin typeface="Arial" panose="020B0604020202020204" pitchFamily="34" charset="0"/>
                <a:cs typeface="Arial" panose="020B0604020202020204" pitchFamily="34" charset="0"/>
              </a:rPr>
              <a:t> growth time, 11.6 synchrotron periods). That residual growth rate should be easy to control with standard bunch-by-bunch feedback.</a:t>
            </a:r>
            <a:endParaRPr lang="zh-CN" altLang="en-US" sz="1600" dirty="0">
              <a:latin typeface="Arial" panose="020B0604020202020204" pitchFamily="34" charset="0"/>
              <a:cs typeface="Arial" panose="020B0604020202020204" pitchFamily="34" charset="0"/>
            </a:endParaRPr>
          </a:p>
        </p:txBody>
      </p:sp>
      <p:sp>
        <p:nvSpPr>
          <p:cNvPr id="12" name="标题 1">
            <a:extLst>
              <a:ext uri="{FF2B5EF4-FFF2-40B4-BE49-F238E27FC236}">
                <a16:creationId xmlns:a16="http://schemas.microsoft.com/office/drawing/2014/main" id="{7733B4ED-AD00-4C08-9EE6-776F15D5EA8D}"/>
              </a:ext>
            </a:extLst>
          </p:cNvPr>
          <p:cNvSpPr>
            <a:spLocks noGrp="1"/>
          </p:cNvSpPr>
          <p:nvPr>
            <p:ph type="title"/>
          </p:nvPr>
        </p:nvSpPr>
        <p:spPr>
          <a:xfrm>
            <a:off x="7219" y="0"/>
            <a:ext cx="12184781" cy="1325563"/>
          </a:xfrm>
        </p:spPr>
        <p:txBody>
          <a:bodyPr>
            <a:normAutofit/>
          </a:bodyPr>
          <a:lstStyle/>
          <a:p>
            <a:pPr algn="ctr"/>
            <a:r>
              <a:rPr lang="en-US" altLang="zh-CN" sz="4000" dirty="0">
                <a:latin typeface="Arial" panose="020B0604020202020204" pitchFamily="34" charset="0"/>
                <a:cs typeface="Arial" panose="020B0604020202020204" pitchFamily="34" charset="0"/>
                <a:sym typeface="Arial" panose="020B0604020202020204" pitchFamily="34" charset="0"/>
              </a:rPr>
              <a:t>Simulation of Growth Rate and Direct RF Feedback</a:t>
            </a:r>
            <a:endParaRPr lang="zh-CN" altLang="en-US" sz="4000" dirty="0">
              <a:latin typeface="Arial" panose="020B0604020202020204" pitchFamily="34" charset="0"/>
              <a:cs typeface="Arial" panose="020B0604020202020204" pitchFamily="34" charset="0"/>
              <a:sym typeface="Arial" panose="020B0604020202020204" pitchFamily="34" charset="0"/>
            </a:endParaRPr>
          </a:p>
        </p:txBody>
      </p:sp>
      <p:pic>
        <p:nvPicPr>
          <p:cNvPr id="13" name="图片 12">
            <a:extLst>
              <a:ext uri="{FF2B5EF4-FFF2-40B4-BE49-F238E27FC236}">
                <a16:creationId xmlns:a16="http://schemas.microsoft.com/office/drawing/2014/main" id="{5C981D75-14A6-4ACC-BF21-3E1343BE9A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37199" y="1476439"/>
            <a:ext cx="3404109" cy="2608899"/>
          </a:xfrm>
          <a:prstGeom prst="rect">
            <a:avLst/>
          </a:prstGeom>
        </p:spPr>
      </p:pic>
      <p:pic>
        <p:nvPicPr>
          <p:cNvPr id="17" name="图片 16">
            <a:extLst>
              <a:ext uri="{FF2B5EF4-FFF2-40B4-BE49-F238E27FC236}">
                <a16:creationId xmlns:a16="http://schemas.microsoft.com/office/drawing/2014/main" id="{382272F8-C0BA-4665-B303-5ABDC461D02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13137" y="1299160"/>
            <a:ext cx="4078800" cy="5127201"/>
          </a:xfrm>
          <a:prstGeom prst="rect">
            <a:avLst/>
          </a:prstGeom>
        </p:spPr>
      </p:pic>
    </p:spTree>
    <p:extLst>
      <p:ext uri="{BB962C8B-B14F-4D97-AF65-F5344CB8AC3E}">
        <p14:creationId xmlns:p14="http://schemas.microsoft.com/office/powerpoint/2010/main" val="5583912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128224"/>
            <a:ext cx="10515600" cy="1325563"/>
          </a:xfrm>
        </p:spPr>
        <p:txBody>
          <a:bodyPr/>
          <a:lstStyle/>
          <a:p>
            <a:pPr algn="ctr"/>
            <a:r>
              <a:rPr lang="en-US" altLang="zh-CN" dirty="0">
                <a:latin typeface="Arial" panose="020B0604020202020204" pitchFamily="34" charset="0"/>
                <a:cs typeface="Arial" panose="020B0604020202020204" pitchFamily="34" charset="0"/>
              </a:rPr>
              <a:t>FM CBI and Power of Parked Cavities</a:t>
            </a:r>
            <a:endParaRPr lang="zh-CN" altLang="en-US"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fld id="{672E488A-81DB-4A5F-B4BA-D0957D335647}" type="slidenum">
              <a:rPr lang="zh-CN" altLang="en-US" smtClean="0"/>
              <a:t>18</a:t>
            </a:fld>
            <a:endParaRPr lang="zh-CN" altLang="en-US"/>
          </a:p>
        </p:txBody>
      </p:sp>
      <p:grpSp>
        <p:nvGrpSpPr>
          <p:cNvPr id="33" name="组合 32"/>
          <p:cNvGrpSpPr/>
          <p:nvPr/>
        </p:nvGrpSpPr>
        <p:grpSpPr>
          <a:xfrm>
            <a:off x="438381" y="1404765"/>
            <a:ext cx="5499886" cy="4453107"/>
            <a:chOff x="366083" y="1415195"/>
            <a:chExt cx="5499886" cy="4453107"/>
          </a:xfrm>
        </p:grpSpPr>
        <p:pic>
          <p:nvPicPr>
            <p:cNvPr id="32" name="图片 3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6083" y="1415195"/>
              <a:ext cx="5499886" cy="4453107"/>
            </a:xfrm>
            <a:prstGeom prst="rect">
              <a:avLst/>
            </a:prstGeom>
          </p:spPr>
        </p:pic>
        <p:sp>
          <p:nvSpPr>
            <p:cNvPr id="7" name="文本框 6"/>
            <p:cNvSpPr txBox="1"/>
            <p:nvPr/>
          </p:nvSpPr>
          <p:spPr>
            <a:xfrm>
              <a:off x="1095268" y="4813383"/>
              <a:ext cx="4079224" cy="260385"/>
            </a:xfrm>
            <a:prstGeom prst="rect">
              <a:avLst/>
            </a:prstGeom>
            <a:noFill/>
          </p:spPr>
          <p:txBody>
            <a:bodyPr wrap="square" rtlCol="0">
              <a:spAutoFit/>
            </a:bodyPr>
            <a:lstStyle/>
            <a:p>
              <a:r>
                <a:rPr lang="en-US" altLang="zh-CN" sz="1100" b="1" dirty="0">
                  <a:latin typeface="Arial" panose="020B0604020202020204" pitchFamily="34" charset="0"/>
                  <a:cs typeface="Arial" panose="020B0604020202020204" pitchFamily="34" charset="0"/>
                </a:rPr>
                <a:t>-1     -2     -3     -4     -5     -6     -7     -8      -9   - 10    -11    -12 </a:t>
              </a:r>
              <a:endParaRPr lang="zh-CN" altLang="en-US" sz="1100" b="1" dirty="0">
                <a:latin typeface="Arial" panose="020B0604020202020204" pitchFamily="34" charset="0"/>
                <a:cs typeface="Arial" panose="020B0604020202020204" pitchFamily="34" charset="0"/>
              </a:endParaRPr>
            </a:p>
          </p:txBody>
        </p:sp>
        <p:sp>
          <p:nvSpPr>
            <p:cNvPr id="8" name="文本框 7"/>
            <p:cNvSpPr txBox="1"/>
            <p:nvPr/>
          </p:nvSpPr>
          <p:spPr>
            <a:xfrm>
              <a:off x="1095268" y="3370597"/>
              <a:ext cx="1872000" cy="288000"/>
            </a:xfrm>
            <a:prstGeom prst="rect">
              <a:avLst/>
            </a:prstGeom>
            <a:ln/>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altLang="zh-CN" sz="1200" dirty="0">
                  <a:latin typeface="Arial" panose="020B0604020202020204" pitchFamily="34" charset="0"/>
                  <a:cs typeface="Arial" panose="020B0604020202020204" pitchFamily="34" charset="0"/>
                </a:rPr>
                <a:t>Beam excited FM power </a:t>
              </a:r>
              <a:endParaRPr lang="zh-CN" altLang="en-US" sz="1200" dirty="0">
                <a:latin typeface="Arial" panose="020B0604020202020204" pitchFamily="34" charset="0"/>
                <a:cs typeface="Arial" panose="020B0604020202020204" pitchFamily="34" charset="0"/>
              </a:endParaRPr>
            </a:p>
          </p:txBody>
        </p:sp>
        <p:cxnSp>
          <p:nvCxnSpPr>
            <p:cNvPr id="10" name="直接箭头连接符 9"/>
            <p:cNvCxnSpPr/>
            <p:nvPr/>
          </p:nvCxnSpPr>
          <p:spPr>
            <a:xfrm flipH="1">
              <a:off x="1740929" y="3658811"/>
              <a:ext cx="197221" cy="38392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1107375" y="2600162"/>
              <a:ext cx="1872000" cy="288000"/>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r>
                <a:rPr lang="en-US" altLang="zh-CN" sz="1200" dirty="0">
                  <a:latin typeface="Arial" panose="020B0604020202020204" pitchFamily="34" charset="0"/>
                  <a:cs typeface="Arial" panose="020B0604020202020204" pitchFamily="34" charset="0"/>
                </a:rPr>
                <a:t>Sync. oscillation period </a:t>
              </a:r>
              <a:endParaRPr lang="zh-CN" altLang="en-US" sz="1200" dirty="0">
                <a:latin typeface="Arial" panose="020B0604020202020204" pitchFamily="34" charset="0"/>
                <a:cs typeface="Arial" panose="020B0604020202020204" pitchFamily="34" charset="0"/>
              </a:endParaRPr>
            </a:p>
          </p:txBody>
        </p:sp>
        <p:sp>
          <p:nvSpPr>
            <p:cNvPr id="14" name="矩形 13"/>
            <p:cNvSpPr/>
            <p:nvPr/>
          </p:nvSpPr>
          <p:spPr>
            <a:xfrm>
              <a:off x="1095268" y="1513240"/>
              <a:ext cx="1794081" cy="276999"/>
            </a:xfrm>
            <a:prstGeom prst="rect">
              <a:avLst/>
            </a:prstGeom>
          </p:spPr>
          <p:style>
            <a:lnRef idx="3">
              <a:schemeClr val="lt1"/>
            </a:lnRef>
            <a:fillRef idx="1">
              <a:schemeClr val="accent2"/>
            </a:fillRef>
            <a:effectRef idx="1">
              <a:schemeClr val="accent2"/>
            </a:effectRef>
            <a:fontRef idx="minor">
              <a:schemeClr val="lt1"/>
            </a:fontRef>
          </p:style>
          <p:txBody>
            <a:bodyPr wrap="none">
              <a:spAutoFit/>
            </a:bodyPr>
            <a:lstStyle/>
            <a:p>
              <a:r>
                <a:rPr lang="en-US" altLang="zh-CN" sz="1200" dirty="0">
                  <a:latin typeface="Arial" panose="020B0604020202020204" pitchFamily="34" charset="0"/>
                  <a:cs typeface="Arial" panose="020B0604020202020204" pitchFamily="34" charset="0"/>
                </a:rPr>
                <a:t>Radiation damping time</a:t>
              </a:r>
              <a:endParaRPr lang="zh-CN" altLang="en-US" sz="1200" dirty="0">
                <a:latin typeface="Arial" panose="020B0604020202020204" pitchFamily="34" charset="0"/>
                <a:cs typeface="Arial" panose="020B0604020202020204" pitchFamily="34" charset="0"/>
              </a:endParaRPr>
            </a:p>
          </p:txBody>
        </p:sp>
        <p:sp>
          <p:nvSpPr>
            <p:cNvPr id="15" name="矩形 14"/>
            <p:cNvSpPr/>
            <p:nvPr/>
          </p:nvSpPr>
          <p:spPr>
            <a:xfrm>
              <a:off x="1107375" y="5064705"/>
              <a:ext cx="1872000" cy="288000"/>
            </a:xfrm>
            <a:prstGeom prst="rect">
              <a:avLst/>
            </a:prstGeom>
            <a:solidFill>
              <a:schemeClr val="tx1">
                <a:lumMod val="75000"/>
                <a:lumOff val="25000"/>
              </a:schemeClr>
            </a:solidFill>
          </p:spPr>
          <p:style>
            <a:lnRef idx="3">
              <a:schemeClr val="lt1"/>
            </a:lnRef>
            <a:fillRef idx="1">
              <a:schemeClr val="dk1"/>
            </a:fillRef>
            <a:effectRef idx="1">
              <a:schemeClr val="dk1"/>
            </a:effectRef>
            <a:fontRef idx="minor">
              <a:schemeClr val="lt1"/>
            </a:fontRef>
          </p:style>
          <p:txBody>
            <a:bodyPr wrap="square">
              <a:spAutoFit/>
            </a:bodyPr>
            <a:lstStyle/>
            <a:p>
              <a:r>
                <a:rPr lang="en-US" altLang="zh-CN" sz="1200" dirty="0">
                  <a:latin typeface="Arial" panose="020B0604020202020204" pitchFamily="34" charset="0"/>
                  <a:cs typeface="Arial" panose="020B0604020202020204" pitchFamily="34" charset="0"/>
                </a:rPr>
                <a:t>CBI mode No. </a:t>
              </a:r>
              <a:endParaRPr lang="zh-CN" altLang="en-US" sz="1200" dirty="0"/>
            </a:p>
          </p:txBody>
        </p:sp>
        <p:cxnSp>
          <p:nvCxnSpPr>
            <p:cNvPr id="17" name="直接连接符 16"/>
            <p:cNvCxnSpPr/>
            <p:nvPr/>
          </p:nvCxnSpPr>
          <p:spPr>
            <a:xfrm flipH="1" flipV="1">
              <a:off x="3991067" y="1801240"/>
              <a:ext cx="17929" cy="3656851"/>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27" name="文本框 26"/>
          <p:cNvSpPr txBox="1"/>
          <p:nvPr/>
        </p:nvSpPr>
        <p:spPr>
          <a:xfrm>
            <a:off x="5935365" y="1280780"/>
            <a:ext cx="6096000" cy="5503045"/>
          </a:xfrm>
          <a:prstGeom prst="rect">
            <a:avLst/>
          </a:prstGeom>
          <a:noFill/>
        </p:spPr>
        <p:txBody>
          <a:bodyPr wrap="square" rtlCol="0">
            <a:spAutoFit/>
          </a:bodyPr>
          <a:lstStyle/>
          <a:p>
            <a:pPr marL="285750" indent="-285750">
              <a:lnSpc>
                <a:spcPct val="110000"/>
              </a:lnSpc>
              <a:spcBef>
                <a:spcPts val="600"/>
              </a:spcBef>
              <a:buFont typeface="Arial" panose="020B0604020202020204" pitchFamily="34" charset="0"/>
              <a:buChar char="•"/>
            </a:pPr>
            <a:r>
              <a:rPr lang="en-US" altLang="zh-CN" dirty="0">
                <a:latin typeface="Arial" panose="020B0604020202020204" pitchFamily="34" charset="0"/>
                <a:cs typeface="Arial" panose="020B0604020202020204" pitchFamily="34" charset="0"/>
              </a:rPr>
              <a:t>Large detuning and narrow BW to </a:t>
            </a:r>
            <a:r>
              <a:rPr lang="en-US" altLang="zh-CN" dirty="0">
                <a:solidFill>
                  <a:srgbClr val="FF0000"/>
                </a:solidFill>
                <a:latin typeface="Arial" panose="020B0604020202020204" pitchFamily="34" charset="0"/>
                <a:cs typeface="Arial" panose="020B0604020202020204" pitchFamily="34" charset="0"/>
              </a:rPr>
              <a:t>reduce FM power </a:t>
            </a:r>
            <a:r>
              <a:rPr lang="en-US" altLang="zh-CN" dirty="0">
                <a:latin typeface="Arial" panose="020B0604020202020204" pitchFamily="34" charset="0"/>
                <a:cs typeface="Arial" panose="020B0604020202020204" pitchFamily="34" charset="0"/>
              </a:rPr>
              <a:t>excited by the beam (limit?), but fast-growing CBI modes. </a:t>
            </a:r>
            <a:r>
              <a:rPr lang="en-US" altLang="zh-CN" dirty="0">
                <a:solidFill>
                  <a:srgbClr val="FF0000"/>
                </a:solidFill>
                <a:latin typeface="Arial" panose="020B0604020202020204" pitchFamily="34" charset="0"/>
                <a:cs typeface="Arial" panose="020B0604020202020204" pitchFamily="34" charset="0"/>
              </a:rPr>
              <a:t>Alternating detuning </a:t>
            </a:r>
            <a:r>
              <a:rPr lang="en-US" altLang="zh-CN" dirty="0">
                <a:latin typeface="Arial" panose="020B0604020202020204" pitchFamily="34" charset="0"/>
                <a:cs typeface="Arial" panose="020B0604020202020204" pitchFamily="34" charset="0"/>
              </a:rPr>
              <a:t>(positive and negative detuned cavities cancel each other) will mitigate the instabilities. </a:t>
            </a:r>
          </a:p>
          <a:p>
            <a:pPr marL="285750" indent="-285750">
              <a:lnSpc>
                <a:spcPct val="110000"/>
              </a:lnSpc>
              <a:spcBef>
                <a:spcPts val="600"/>
              </a:spcBef>
              <a:buFont typeface="Arial" panose="020B0604020202020204" pitchFamily="34" charset="0"/>
              <a:buChar char="•"/>
            </a:pPr>
            <a:r>
              <a:rPr lang="en-US" altLang="zh-CN" dirty="0">
                <a:latin typeface="Arial" panose="020B0604020202020204" pitchFamily="34" charset="0"/>
                <a:cs typeface="Arial" panose="020B0604020202020204" pitchFamily="34" charset="0"/>
              </a:rPr>
              <a:t>Small input power is required to have the signal to detune the cavity (?). Circulators and loads should keep working for the excited FM power. Cavities should be kept at 2 K to extract HOM power.</a:t>
            </a:r>
          </a:p>
          <a:p>
            <a:pPr marL="285750" indent="-285750">
              <a:lnSpc>
                <a:spcPct val="110000"/>
              </a:lnSpc>
              <a:spcBef>
                <a:spcPts val="600"/>
              </a:spcBef>
              <a:buFont typeface="Arial" panose="020B0604020202020204" pitchFamily="34" charset="0"/>
              <a:buChar char="•"/>
            </a:pPr>
            <a:r>
              <a:rPr lang="en-US" altLang="zh-CN" dirty="0">
                <a:latin typeface="Arial" panose="020B0604020202020204" pitchFamily="34" charset="0"/>
                <a:cs typeface="Arial" panose="020B0604020202020204" pitchFamily="34" charset="0"/>
              </a:rPr>
              <a:t>Power increases with square of the beam current. Different fill pattern will change the exited power.</a:t>
            </a:r>
          </a:p>
          <a:p>
            <a:pPr marL="285750" indent="-285750">
              <a:lnSpc>
                <a:spcPct val="110000"/>
              </a:lnSpc>
              <a:spcBef>
                <a:spcPts val="600"/>
              </a:spcBef>
              <a:buFont typeface="Arial" panose="020B0604020202020204" pitchFamily="34" charset="0"/>
              <a:buChar char="•"/>
            </a:pPr>
            <a:r>
              <a:rPr lang="en-US" altLang="zh-CN" dirty="0">
                <a:latin typeface="Arial" panose="020B0604020202020204" pitchFamily="34" charset="0"/>
                <a:cs typeface="Arial" panose="020B0604020202020204" pitchFamily="34" charset="0"/>
              </a:rPr>
              <a:t>Better to </a:t>
            </a:r>
            <a:r>
              <a:rPr lang="en-US" altLang="zh-CN" dirty="0">
                <a:solidFill>
                  <a:srgbClr val="FF0000"/>
                </a:solidFill>
                <a:latin typeface="Arial" panose="020B0604020202020204" pitchFamily="34" charset="0"/>
                <a:cs typeface="Arial" panose="020B0604020202020204" pitchFamily="34" charset="0"/>
              </a:rPr>
              <a:t>move the large number of idle W and Z cavities off the beamline </a:t>
            </a:r>
            <a:r>
              <a:rPr lang="en-US" altLang="zh-CN" dirty="0">
                <a:latin typeface="Arial" panose="020B0604020202020204" pitchFamily="34" charset="0"/>
                <a:cs typeface="Arial" panose="020B0604020202020204" pitchFamily="34" charset="0"/>
              </a:rPr>
              <a:t>(in the empty place of the future SPPC magnets) or with multi-by-pass (but needs lattice change and longer straight section), rather than parking (detune) them. </a:t>
            </a:r>
            <a:r>
              <a:rPr lang="en-US" altLang="zh-CN" dirty="0">
                <a:solidFill>
                  <a:srgbClr val="FF0000"/>
                </a:solidFill>
                <a:latin typeface="Arial" panose="020B0604020202020204" pitchFamily="34" charset="0"/>
                <a:cs typeface="Arial" panose="020B0604020202020204" pitchFamily="34" charset="0"/>
              </a:rPr>
              <a:t>Similar for the Booster</a:t>
            </a:r>
            <a:r>
              <a:rPr lang="en-US" altLang="zh-CN" dirty="0">
                <a:latin typeface="Arial" panose="020B0604020202020204" pitchFamily="34" charset="0"/>
                <a:cs typeface="Arial" panose="020B0604020202020204" pitchFamily="34" charset="0"/>
              </a:rPr>
              <a:t>. This will also reduce the HOM impedance significantly. </a:t>
            </a:r>
            <a:endParaRPr lang="zh-CN" altLang="en-US" b="1" dirty="0">
              <a:latin typeface="Arial" panose="020B0604020202020204" pitchFamily="34" charset="0"/>
              <a:cs typeface="Arial" panose="020B0604020202020204" pitchFamily="34" charset="0"/>
            </a:endParaRPr>
          </a:p>
        </p:txBody>
      </p:sp>
      <p:sp>
        <p:nvSpPr>
          <p:cNvPr id="28" name="矩形 27"/>
          <p:cNvSpPr/>
          <p:nvPr/>
        </p:nvSpPr>
        <p:spPr>
          <a:xfrm>
            <a:off x="624580" y="5950358"/>
            <a:ext cx="5127487" cy="535531"/>
          </a:xfrm>
          <a:prstGeom prst="rect">
            <a:avLst/>
          </a:prstGeom>
        </p:spPr>
        <p:txBody>
          <a:bodyPr wrap="square">
            <a:spAutoFit/>
          </a:bodyPr>
          <a:lstStyle/>
          <a:p>
            <a:pPr algn="ctr">
              <a:lnSpc>
                <a:spcPct val="120000"/>
              </a:lnSpc>
            </a:pPr>
            <a:r>
              <a:rPr lang="en-US" altLang="zh-CN" sz="1200" b="1" dirty="0">
                <a:latin typeface="Arial" panose="020B0604020202020204" pitchFamily="34" charset="0"/>
                <a:cs typeface="Arial" panose="020B0604020202020204" pitchFamily="34" charset="0"/>
              </a:rPr>
              <a:t>CEPC baseline Z mode FM CBI and beam excited power per cavity of the 156 parked cavities (reduce FM coupling to </a:t>
            </a:r>
            <a:r>
              <a:rPr lang="en-US" altLang="zh-CN" sz="1200" b="1" dirty="0" err="1">
                <a:latin typeface="Arial" panose="020B0604020202020204" pitchFamily="34" charset="0"/>
                <a:cs typeface="Arial" panose="020B0604020202020204" pitchFamily="34" charset="0"/>
              </a:rPr>
              <a:t>Q</a:t>
            </a:r>
            <a:r>
              <a:rPr lang="en-US" altLang="zh-CN" sz="1200" b="1" baseline="-25000" dirty="0" err="1">
                <a:latin typeface="Arial" panose="020B0604020202020204" pitchFamily="34" charset="0"/>
                <a:cs typeface="Arial" panose="020B0604020202020204" pitchFamily="34" charset="0"/>
              </a:rPr>
              <a:t>e</a:t>
            </a:r>
            <a:r>
              <a:rPr lang="en-US" altLang="zh-CN" sz="1200" b="1" dirty="0">
                <a:latin typeface="Arial" panose="020B0604020202020204" pitchFamily="34" charset="0"/>
                <a:cs typeface="Arial" panose="020B0604020202020204" pitchFamily="34" charset="0"/>
              </a:rPr>
              <a:t> = 2E6)</a:t>
            </a:r>
            <a:endParaRPr lang="zh-CN" altLang="en-US"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62136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a:xfrm>
            <a:off x="317501" y="408966"/>
            <a:ext cx="11556998" cy="798084"/>
          </a:xfrm>
          <a:prstGeom prst="rect">
            <a:avLst/>
          </a:prstGeom>
        </p:spPr>
        <p:txBody>
          <a:bodyPr vert="horz" lIns="91440" tIns="45720" rIns="91440" bIns="45720" rtlCol="0" anchor="b">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4000" dirty="0">
                <a:latin typeface="Arial" panose="020B0604020202020204" pitchFamily="34" charset="0"/>
                <a:cs typeface="Arial" panose="020B0604020202020204" pitchFamily="34" charset="0"/>
                <a:sym typeface="Arial" panose="020B0604020202020204" pitchFamily="34" charset="0"/>
              </a:rPr>
              <a:t>Beam Gap Phase Shift</a:t>
            </a:r>
          </a:p>
        </p:txBody>
      </p:sp>
      <p:sp>
        <p:nvSpPr>
          <p:cNvPr id="2" name="灯片编号占位符 1"/>
          <p:cNvSpPr>
            <a:spLocks noGrp="1"/>
          </p:cNvSpPr>
          <p:nvPr>
            <p:ph type="sldNum" sz="quarter" idx="12"/>
          </p:nvPr>
        </p:nvSpPr>
        <p:spPr/>
        <p:txBody>
          <a:bodyPr/>
          <a:lstStyle/>
          <a:p>
            <a:fld id="{BFDD5B1F-11BD-4256-B750-CF9380C3E0A4}" type="slidenum">
              <a:rPr lang="zh-CN" altLang="en-US" smtClean="0">
                <a:latin typeface="Arial" panose="020B0604020202020204" pitchFamily="34" charset="0"/>
                <a:cs typeface="Arial" panose="020B0604020202020204" pitchFamily="34" charset="0"/>
                <a:sym typeface="Arial" panose="020B0604020202020204" pitchFamily="34" charset="0"/>
              </a:rPr>
              <a:t>19</a:t>
            </a:fld>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 name="矩形 5"/>
          <p:cNvSpPr/>
          <p:nvPr/>
        </p:nvSpPr>
        <p:spPr>
          <a:xfrm>
            <a:off x="8186252" y="5976841"/>
            <a:ext cx="3407255" cy="338554"/>
          </a:xfrm>
          <a:prstGeom prst="rect">
            <a:avLst/>
          </a:prstGeom>
        </p:spPr>
        <p:txBody>
          <a:bodyPr wrap="square">
            <a:spAutoFit/>
          </a:bodyPr>
          <a:lstStyle/>
          <a:p>
            <a:endParaRPr lang="zh-CN" altLang="en-US" sz="1600" dirty="0">
              <a:latin typeface="Arial" panose="020B0604020202020204" pitchFamily="34" charset="0"/>
              <a:cs typeface="Arial" panose="020B0604020202020204" pitchFamily="34" charset="0"/>
              <a:sym typeface="Arial" panose="020B0604020202020204" pitchFamily="34" charset="0"/>
            </a:endParaRPr>
          </a:p>
        </p:txBody>
      </p:sp>
      <p:sp>
        <p:nvSpPr>
          <p:cNvPr id="12" name="文本框 11"/>
          <p:cNvSpPr txBox="1"/>
          <p:nvPr/>
        </p:nvSpPr>
        <p:spPr>
          <a:xfrm>
            <a:off x="7210424" y="5520145"/>
            <a:ext cx="4200525" cy="261610"/>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altLang="zh-CN" sz="1100" dirty="0">
                <a:solidFill>
                  <a:schemeClr val="tx1"/>
                </a:solidFill>
                <a:latin typeface="Arial" panose="020B0604020202020204" pitchFamily="34" charset="0"/>
                <a:cs typeface="Arial" panose="020B0604020202020204" pitchFamily="34" charset="0"/>
                <a:sym typeface="Arial" panose="020B0604020202020204" pitchFamily="34" charset="0"/>
              </a:rPr>
              <a:t>Simulation based on D. </a:t>
            </a:r>
            <a:r>
              <a:rPr lang="en-US" altLang="zh-CN" sz="1100" dirty="0" err="1">
                <a:solidFill>
                  <a:schemeClr val="tx1"/>
                </a:solidFill>
                <a:latin typeface="Arial" panose="020B0604020202020204" pitchFamily="34" charset="0"/>
                <a:cs typeface="Arial" panose="020B0604020202020204" pitchFamily="34" charset="0"/>
                <a:sym typeface="Arial" panose="020B0604020202020204" pitchFamily="34" charset="0"/>
              </a:rPr>
              <a:t>Teytelman’s</a:t>
            </a:r>
            <a:r>
              <a:rPr lang="zh-CN" altLang="en-US" sz="1100" dirty="0">
                <a:solidFill>
                  <a:schemeClr val="tx1"/>
                </a:solidFill>
                <a:latin typeface="Arial" panose="020B0604020202020204" pitchFamily="34" charset="0"/>
                <a:cs typeface="Arial" panose="020B0604020202020204" pitchFamily="34" charset="0"/>
                <a:sym typeface="Arial" panose="020B0604020202020204" pitchFamily="34" charset="0"/>
              </a:rPr>
              <a:t> </a:t>
            </a:r>
            <a:r>
              <a:rPr lang="en-US" altLang="zh-CN" sz="1100" dirty="0">
                <a:solidFill>
                  <a:schemeClr val="tx1"/>
                </a:solidFill>
                <a:latin typeface="Arial" panose="020B0604020202020204" pitchFamily="34" charset="0"/>
                <a:cs typeface="Arial" panose="020B0604020202020204" pitchFamily="34" charset="0"/>
                <a:sym typeface="Arial" panose="020B0604020202020204" pitchFamily="34" charset="0"/>
              </a:rPr>
              <a:t>code with transfer functions.</a:t>
            </a:r>
            <a:endParaRPr lang="zh-CN" altLang="en-US" sz="1100" dirty="0">
              <a:solidFill>
                <a:schemeClr val="tx1"/>
              </a:solidFill>
              <a:latin typeface="Arial" panose="020B0604020202020204" pitchFamily="34" charset="0"/>
              <a:cs typeface="Arial" panose="020B0604020202020204" pitchFamily="34" charset="0"/>
              <a:sym typeface="Arial" panose="020B0604020202020204" pitchFamily="34" charset="0"/>
            </a:endParaRPr>
          </a:p>
        </p:txBody>
      </p:sp>
      <p:sp>
        <p:nvSpPr>
          <p:cNvPr id="7" name="文本框 6">
            <a:extLst>
              <a:ext uri="{FF2B5EF4-FFF2-40B4-BE49-F238E27FC236}">
                <a16:creationId xmlns:a16="http://schemas.microsoft.com/office/drawing/2014/main" id="{9BC3EB04-7536-4053-9FDF-737556259493}"/>
              </a:ext>
            </a:extLst>
          </p:cNvPr>
          <p:cNvSpPr txBox="1"/>
          <p:nvPr/>
        </p:nvSpPr>
        <p:spPr>
          <a:xfrm>
            <a:off x="7086599" y="5212368"/>
            <a:ext cx="4324350" cy="307777"/>
          </a:xfrm>
          <a:prstGeom prst="rect">
            <a:avLst/>
          </a:prstGeom>
          <a:noFill/>
        </p:spPr>
        <p:txBody>
          <a:bodyPr wrap="square" rtlCol="0">
            <a:spAutoFit/>
          </a:bodyPr>
          <a:lstStyle/>
          <a:p>
            <a:pPr algn="ctr"/>
            <a:r>
              <a:rPr lang="en-US" altLang="zh-CN" sz="1400" dirty="0">
                <a:latin typeface="Arial" panose="020B0604020202020204" pitchFamily="34" charset="0"/>
                <a:cs typeface="Arial" panose="020B0604020202020204" pitchFamily="34" charset="0"/>
                <a:sym typeface="Arial" panose="020B0604020202020204" pitchFamily="34" charset="0"/>
              </a:rPr>
              <a:t>Phase shift for Higgs end cavity</a:t>
            </a:r>
            <a:endParaRPr lang="zh-CN" altLang="en-US" sz="1400" dirty="0">
              <a:latin typeface="Arial" panose="020B0604020202020204" pitchFamily="34" charset="0"/>
              <a:cs typeface="Arial" panose="020B0604020202020204" pitchFamily="34" charset="0"/>
              <a:sym typeface="Arial" panose="020B0604020202020204" pitchFamily="34" charset="0"/>
            </a:endParaRPr>
          </a:p>
        </p:txBody>
      </p:sp>
      <p:sp>
        <p:nvSpPr>
          <p:cNvPr id="8" name="矩形 7">
            <a:extLst>
              <a:ext uri="{FF2B5EF4-FFF2-40B4-BE49-F238E27FC236}">
                <a16:creationId xmlns:a16="http://schemas.microsoft.com/office/drawing/2014/main" id="{229E1DA4-D983-4A46-9A48-05201814E220}"/>
              </a:ext>
            </a:extLst>
          </p:cNvPr>
          <p:cNvSpPr/>
          <p:nvPr/>
        </p:nvSpPr>
        <p:spPr>
          <a:xfrm>
            <a:off x="368835" y="1696258"/>
            <a:ext cx="6227595" cy="2573012"/>
          </a:xfrm>
          <a:prstGeom prst="rect">
            <a:avLst/>
          </a:prstGeom>
        </p:spPr>
        <p:txBody>
          <a:bodyPr wrap="square">
            <a:spAutoFit/>
          </a:bodyPr>
          <a:lstStyle/>
          <a:p>
            <a:pPr>
              <a:lnSpc>
                <a:spcPct val="120000"/>
              </a:lnSpc>
            </a:pPr>
            <a:r>
              <a:rPr lang="en-US" altLang="zh-CN" dirty="0">
                <a:latin typeface="Arial" panose="020B0604020202020204" pitchFamily="34" charset="0"/>
                <a:cs typeface="Arial" panose="020B0604020202020204" pitchFamily="34" charset="0"/>
                <a:sym typeface="Arial" panose="020B0604020202020204" pitchFamily="34" charset="0"/>
              </a:rPr>
              <a:t>Gaps for beam abort and </a:t>
            </a:r>
            <a:r>
              <a:rPr lang="en-US" altLang="zh-CN" dirty="0">
                <a:latin typeface="Arial" panose="020B0604020202020204" pitchFamily="34" charset="0"/>
              </a:rPr>
              <a:t>mitigate ion-trapping and fast beam ion instability (FBII), and avoid collision in RF section (Higgs), as well as the bunch trains of the PDR and APDR scheme proposed by </a:t>
            </a:r>
            <a:r>
              <a:rPr lang="en-US" altLang="zh-CN" dirty="0" err="1">
                <a:latin typeface="Arial" panose="020B0604020202020204" pitchFamily="34" charset="0"/>
              </a:rPr>
              <a:t>Jie</a:t>
            </a:r>
            <a:r>
              <a:rPr lang="en-US" altLang="zh-CN" dirty="0">
                <a:latin typeface="Arial" panose="020B0604020202020204" pitchFamily="34" charset="0"/>
              </a:rPr>
              <a:t> Gao.</a:t>
            </a:r>
            <a:endParaRPr lang="zh-CN" altLang="en-US" dirty="0"/>
          </a:p>
          <a:p>
            <a:pPr>
              <a:lnSpc>
                <a:spcPct val="120000"/>
              </a:lnSpc>
              <a:spcBef>
                <a:spcPts val="1200"/>
              </a:spcBef>
            </a:pPr>
            <a:r>
              <a:rPr lang="en-US" altLang="zh-CN" dirty="0">
                <a:latin typeface="Arial" panose="020B0604020202020204" pitchFamily="34" charset="0"/>
                <a:cs typeface="Arial" panose="020B0604020202020204" pitchFamily="34" charset="0"/>
                <a:sym typeface="Arial" panose="020B0604020202020204" pitchFamily="34" charset="0"/>
              </a:rPr>
              <a:t>~ 10 % total gap needed for Z. </a:t>
            </a:r>
            <a:r>
              <a:rPr lang="en-US" altLang="zh-CN" dirty="0">
                <a:solidFill>
                  <a:srgbClr val="C00000"/>
                </a:solidFill>
                <a:latin typeface="Arial" panose="020B0604020202020204" pitchFamily="34" charset="0"/>
                <a:cs typeface="Arial" panose="020B0604020202020204" pitchFamily="34" charset="0"/>
                <a:sym typeface="Arial" panose="020B0604020202020204" pitchFamily="34" charset="0"/>
              </a:rPr>
              <a:t>But one gap will have too large phase shift and beam loss. Use many bunch trains with short gaps.</a:t>
            </a:r>
            <a:endParaRPr lang="zh-CN" altLang="en-US" dirty="0">
              <a:latin typeface="Arial" panose="020B0604020202020204" pitchFamily="34" charset="0"/>
              <a:cs typeface="Arial" panose="020B0604020202020204" pitchFamily="34" charset="0"/>
              <a:sym typeface="Arial" panose="020B0604020202020204" pitchFamily="34" charset="0"/>
            </a:endParaRPr>
          </a:p>
        </p:txBody>
      </p:sp>
      <p:graphicFrame>
        <p:nvGraphicFramePr>
          <p:cNvPr id="3" name="表格 2"/>
          <p:cNvGraphicFramePr>
            <a:graphicFrameLocks noGrp="1"/>
          </p:cNvGraphicFramePr>
          <p:nvPr>
            <p:extLst>
              <p:ext uri="{D42A27DB-BD31-4B8C-83A1-F6EECF244321}">
                <p14:modId xmlns:p14="http://schemas.microsoft.com/office/powerpoint/2010/main" val="3158244703"/>
              </p:ext>
            </p:extLst>
          </p:nvPr>
        </p:nvGraphicFramePr>
        <p:xfrm>
          <a:off x="414966" y="4439156"/>
          <a:ext cx="6135332" cy="1854200"/>
        </p:xfrm>
        <a:graphic>
          <a:graphicData uri="http://schemas.openxmlformats.org/drawingml/2006/table">
            <a:tbl>
              <a:tblPr firstRow="1" bandRow="1">
                <a:tableStyleId>{5C22544A-7EE6-4342-B048-85BDC9FD1C3A}</a:tableStyleId>
              </a:tblPr>
              <a:tblGrid>
                <a:gridCol w="3734549">
                  <a:extLst>
                    <a:ext uri="{9D8B030D-6E8A-4147-A177-3AD203B41FA5}">
                      <a16:colId xmlns:a16="http://schemas.microsoft.com/office/drawing/2014/main" val="20000"/>
                    </a:ext>
                  </a:extLst>
                </a:gridCol>
                <a:gridCol w="863774">
                  <a:extLst>
                    <a:ext uri="{9D8B030D-6E8A-4147-A177-3AD203B41FA5}">
                      <a16:colId xmlns:a16="http://schemas.microsoft.com/office/drawing/2014/main" val="20001"/>
                    </a:ext>
                  </a:extLst>
                </a:gridCol>
                <a:gridCol w="777002">
                  <a:extLst>
                    <a:ext uri="{9D8B030D-6E8A-4147-A177-3AD203B41FA5}">
                      <a16:colId xmlns:a16="http://schemas.microsoft.com/office/drawing/2014/main" val="20002"/>
                    </a:ext>
                  </a:extLst>
                </a:gridCol>
                <a:gridCol w="760007">
                  <a:extLst>
                    <a:ext uri="{9D8B030D-6E8A-4147-A177-3AD203B41FA5}">
                      <a16:colId xmlns:a16="http://schemas.microsoft.com/office/drawing/2014/main" val="20003"/>
                    </a:ext>
                  </a:extLst>
                </a:gridCol>
              </a:tblGrid>
              <a:tr h="370840">
                <a:tc>
                  <a:txBody>
                    <a:bodyPr/>
                    <a:lstStyle/>
                    <a:p>
                      <a:endParaRPr lang="zh-CN" altLang="en-US" sz="1400" dirty="0">
                        <a:latin typeface="Arial" panose="020B0604020202020204" pitchFamily="34" charset="0"/>
                        <a:ea typeface="Arial Unicode MS" panose="020B0604020202020204" pitchFamily="34" charset="-122"/>
                        <a:cs typeface="Arial" panose="020B0604020202020204" pitchFamily="34" charset="0"/>
                      </a:endParaRPr>
                    </a:p>
                  </a:txBody>
                  <a:tcPr/>
                </a:tc>
                <a:tc>
                  <a:txBody>
                    <a:bodyPr/>
                    <a:lstStyle/>
                    <a:p>
                      <a:pPr algn="ctr"/>
                      <a:r>
                        <a:rPr lang="en-US" altLang="zh-CN" sz="1400" dirty="0">
                          <a:latin typeface="Arial" panose="020B0604020202020204" pitchFamily="34" charset="0"/>
                          <a:ea typeface="Arial Unicode MS" panose="020B0604020202020204" pitchFamily="34" charset="-122"/>
                          <a:cs typeface="Arial" panose="020B0604020202020204" pitchFamily="34" charset="0"/>
                        </a:rPr>
                        <a:t>H</a:t>
                      </a:r>
                      <a:endParaRPr lang="zh-CN" altLang="en-US" sz="1400" dirty="0">
                        <a:latin typeface="Arial" panose="020B0604020202020204" pitchFamily="34" charset="0"/>
                        <a:ea typeface="Arial Unicode MS" panose="020B0604020202020204" pitchFamily="34" charset="-122"/>
                        <a:cs typeface="Arial" panose="020B0604020202020204" pitchFamily="34" charset="0"/>
                      </a:endParaRPr>
                    </a:p>
                  </a:txBody>
                  <a:tcPr/>
                </a:tc>
                <a:tc>
                  <a:txBody>
                    <a:bodyPr/>
                    <a:lstStyle/>
                    <a:p>
                      <a:pPr algn="ctr"/>
                      <a:r>
                        <a:rPr lang="en-US" altLang="zh-CN" sz="1400" dirty="0">
                          <a:latin typeface="Arial" panose="020B0604020202020204" pitchFamily="34" charset="0"/>
                          <a:ea typeface="Arial Unicode MS" panose="020B0604020202020204" pitchFamily="34" charset="-122"/>
                          <a:cs typeface="Arial" panose="020B0604020202020204" pitchFamily="34" charset="0"/>
                        </a:rPr>
                        <a:t>W</a:t>
                      </a:r>
                      <a:endParaRPr lang="zh-CN" altLang="en-US" sz="1400" dirty="0">
                        <a:latin typeface="Arial" panose="020B0604020202020204" pitchFamily="34" charset="0"/>
                        <a:ea typeface="Arial Unicode MS" panose="020B0604020202020204" pitchFamily="34" charset="-122"/>
                        <a:cs typeface="Arial" panose="020B0604020202020204" pitchFamily="34" charset="0"/>
                      </a:endParaRPr>
                    </a:p>
                  </a:txBody>
                  <a:tcPr/>
                </a:tc>
                <a:tc>
                  <a:txBody>
                    <a:bodyPr/>
                    <a:lstStyle/>
                    <a:p>
                      <a:pPr algn="ctr"/>
                      <a:r>
                        <a:rPr lang="en-US" altLang="zh-CN" sz="1400" dirty="0">
                          <a:latin typeface="Arial" panose="020B0604020202020204" pitchFamily="34" charset="0"/>
                          <a:ea typeface="Arial Unicode MS" panose="020B0604020202020204" pitchFamily="34" charset="-122"/>
                          <a:cs typeface="Arial" panose="020B0604020202020204" pitchFamily="34" charset="0"/>
                        </a:rPr>
                        <a:t>Z</a:t>
                      </a:r>
                      <a:endParaRPr lang="zh-CN" altLang="en-US" sz="1400" dirty="0">
                        <a:latin typeface="Arial" panose="020B0604020202020204" pitchFamily="34" charset="0"/>
                        <a:ea typeface="Arial Unicode MS" panose="020B0604020202020204" pitchFamily="34" charset="-122"/>
                        <a:cs typeface="Arial" panose="020B0604020202020204" pitchFamily="34" charset="0"/>
                      </a:endParaRPr>
                    </a:p>
                  </a:txBody>
                  <a:tcPr/>
                </a:tc>
                <a:extLst>
                  <a:ext uri="{0D108BD9-81ED-4DB2-BD59-A6C34878D82A}">
                    <a16:rowId xmlns:a16="http://schemas.microsoft.com/office/drawing/2014/main" val="10000"/>
                  </a:ext>
                </a:extLst>
              </a:tr>
              <a:tr h="370840">
                <a:tc>
                  <a:txBody>
                    <a:bodyPr/>
                    <a:lstStyle/>
                    <a:p>
                      <a:r>
                        <a:rPr lang="en-US" altLang="zh-CN" sz="1400" dirty="0">
                          <a:latin typeface="Arial" panose="020B0604020202020204" pitchFamily="34" charset="0"/>
                          <a:ea typeface="Arial Unicode MS" panose="020B0604020202020204" pitchFamily="34" charset="-122"/>
                          <a:cs typeface="Arial" panose="020B0604020202020204" pitchFamily="34" charset="0"/>
                        </a:rPr>
                        <a:t>Beam gap in number of buckets</a:t>
                      </a:r>
                      <a:endParaRPr lang="zh-CN" altLang="en-US" sz="1400" dirty="0">
                        <a:latin typeface="Arial" panose="020B0604020202020204" pitchFamily="34" charset="0"/>
                        <a:ea typeface="Arial Unicode MS" panose="020B0604020202020204" pitchFamily="34" charset="-122"/>
                        <a:cs typeface="Arial" panose="020B0604020202020204" pitchFamily="34" charset="0"/>
                      </a:endParaRPr>
                    </a:p>
                  </a:txBody>
                  <a:tcPr/>
                </a:tc>
                <a:tc>
                  <a:txBody>
                    <a:bodyPr/>
                    <a:lstStyle/>
                    <a:p>
                      <a:pPr algn="ctr"/>
                      <a:r>
                        <a:rPr lang="en-US" altLang="zh-CN" sz="1400" dirty="0">
                          <a:latin typeface="Arial" panose="020B0604020202020204" pitchFamily="34" charset="0"/>
                          <a:ea typeface="Arial Unicode MS" panose="020B0604020202020204" pitchFamily="34" charset="-122"/>
                          <a:cs typeface="Arial" panose="020B0604020202020204" pitchFamily="34" charset="0"/>
                        </a:rPr>
                        <a:t>3091</a:t>
                      </a:r>
                      <a:endParaRPr lang="zh-CN" altLang="en-US" sz="1400" dirty="0">
                        <a:latin typeface="Arial" panose="020B0604020202020204" pitchFamily="34" charset="0"/>
                        <a:ea typeface="Arial Unicode MS" panose="020B0604020202020204" pitchFamily="34" charset="-122"/>
                        <a:cs typeface="Arial" panose="020B0604020202020204" pitchFamily="34" charset="0"/>
                      </a:endParaRPr>
                    </a:p>
                  </a:txBody>
                  <a:tcPr anchor="ctr"/>
                </a:tc>
                <a:tc>
                  <a:txBody>
                    <a:bodyPr/>
                    <a:lstStyle/>
                    <a:p>
                      <a:pPr algn="ctr" rtl="0" fontAlgn="ctr"/>
                      <a:r>
                        <a:rPr lang="en-US" altLang="zh-CN" sz="14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550</a:t>
                      </a:r>
                    </a:p>
                  </a:txBody>
                  <a:tcPr marL="9525" marR="9525" marT="9525" marB="0" anchor="ctr"/>
                </a:tc>
                <a:tc>
                  <a:txBody>
                    <a:bodyPr/>
                    <a:lstStyle/>
                    <a:p>
                      <a:pPr algn="ctr" rtl="0" fontAlgn="ctr"/>
                      <a:r>
                        <a:rPr lang="en-US" altLang="zh-CN" sz="14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24832</a:t>
                      </a:r>
                    </a:p>
                  </a:txBody>
                  <a:tcPr marL="9525" marR="9525" marT="9525" marB="0" anchor="ctr"/>
                </a:tc>
                <a:extLst>
                  <a:ext uri="{0D108BD9-81ED-4DB2-BD59-A6C34878D82A}">
                    <a16:rowId xmlns:a16="http://schemas.microsoft.com/office/drawing/2014/main" val="10001"/>
                  </a:ext>
                </a:extLst>
              </a:tr>
              <a:tr h="370840">
                <a:tc>
                  <a:txBody>
                    <a:bodyPr/>
                    <a:lstStyle/>
                    <a:p>
                      <a:r>
                        <a:rPr lang="en-US" altLang="zh-CN" sz="1400" dirty="0">
                          <a:latin typeface="Arial" panose="020B0604020202020204" pitchFamily="34" charset="0"/>
                          <a:ea typeface="Arial Unicode MS" panose="020B0604020202020204" pitchFamily="34" charset="-122"/>
                          <a:cs typeface="Arial" panose="020B0604020202020204" pitchFamily="34" charset="0"/>
                        </a:rPr>
                        <a:t>Beam gap length [us]</a:t>
                      </a:r>
                      <a:endParaRPr lang="zh-CN" altLang="en-US" sz="1400" dirty="0">
                        <a:latin typeface="Arial" panose="020B0604020202020204" pitchFamily="34" charset="0"/>
                        <a:ea typeface="Arial Unicode MS" panose="020B0604020202020204" pitchFamily="34" charset="-122"/>
                        <a:cs typeface="Arial" panose="020B0604020202020204" pitchFamily="34" charset="0"/>
                      </a:endParaRPr>
                    </a:p>
                  </a:txBody>
                  <a:tcPr/>
                </a:tc>
                <a:tc>
                  <a:txBody>
                    <a:bodyPr/>
                    <a:lstStyle/>
                    <a:p>
                      <a:pPr algn="ctr"/>
                      <a:r>
                        <a:rPr lang="en-US" altLang="zh-CN" sz="1400" dirty="0">
                          <a:latin typeface="Arial" panose="020B0604020202020204" pitchFamily="34" charset="0"/>
                          <a:ea typeface="Arial Unicode MS" panose="020B0604020202020204" pitchFamily="34" charset="-122"/>
                          <a:cs typeface="Arial" panose="020B0604020202020204" pitchFamily="34" charset="0"/>
                        </a:rPr>
                        <a:t>4.76</a:t>
                      </a:r>
                      <a:endParaRPr lang="zh-CN" altLang="en-US" sz="1400" dirty="0">
                        <a:latin typeface="Arial" panose="020B0604020202020204" pitchFamily="34" charset="0"/>
                        <a:ea typeface="Arial Unicode MS" panose="020B0604020202020204" pitchFamily="34" charset="-122"/>
                        <a:cs typeface="Arial" panose="020B0604020202020204" pitchFamily="34" charset="0"/>
                      </a:endParaRPr>
                    </a:p>
                  </a:txBody>
                  <a:tcPr anchor="ctr"/>
                </a:tc>
                <a:tc>
                  <a:txBody>
                    <a:bodyPr/>
                    <a:lstStyle/>
                    <a:p>
                      <a:pPr algn="ctr" rtl="0" fontAlgn="ctr"/>
                      <a:r>
                        <a:rPr lang="en-US" altLang="zh-CN" sz="14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0.85</a:t>
                      </a:r>
                    </a:p>
                  </a:txBody>
                  <a:tcPr marL="9525" marR="9525" marT="9525" marB="0" anchor="ctr"/>
                </a:tc>
                <a:tc>
                  <a:txBody>
                    <a:bodyPr/>
                    <a:lstStyle/>
                    <a:p>
                      <a:pPr algn="ctr" rtl="0" fontAlgn="ctr"/>
                      <a:r>
                        <a:rPr lang="en-US" altLang="zh-CN" sz="14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38.20</a:t>
                      </a:r>
                    </a:p>
                  </a:txBody>
                  <a:tcPr marL="9525" marR="9525" marT="9525" marB="0" anchor="ctr"/>
                </a:tc>
                <a:extLst>
                  <a:ext uri="{0D108BD9-81ED-4DB2-BD59-A6C34878D82A}">
                    <a16:rowId xmlns:a16="http://schemas.microsoft.com/office/drawing/2014/main" val="10002"/>
                  </a:ext>
                </a:extLst>
              </a:tr>
              <a:tr h="370840">
                <a:tc>
                  <a:txBody>
                    <a:bodyPr/>
                    <a:lstStyle/>
                    <a:p>
                      <a:r>
                        <a:rPr lang="en-US" altLang="zh-CN" sz="1400" dirty="0">
                          <a:latin typeface="Arial" panose="020B0604020202020204" pitchFamily="34" charset="0"/>
                          <a:ea typeface="Arial Unicode MS" panose="020B0604020202020204" pitchFamily="34" charset="-122"/>
                          <a:cs typeface="Arial" panose="020B0604020202020204" pitchFamily="34" charset="0"/>
                        </a:rPr>
                        <a:t>Max relative voltage drop</a:t>
                      </a:r>
                      <a:endParaRPr lang="zh-CN" altLang="en-US" sz="1400" dirty="0">
                        <a:latin typeface="Arial" panose="020B0604020202020204" pitchFamily="34" charset="0"/>
                        <a:ea typeface="Arial Unicode MS" panose="020B0604020202020204" pitchFamily="34" charset="-122"/>
                        <a:cs typeface="Arial" panose="020B0604020202020204" pitchFamily="34" charset="0"/>
                      </a:endParaRPr>
                    </a:p>
                  </a:txBody>
                  <a:tcPr/>
                </a:tc>
                <a:tc>
                  <a:txBody>
                    <a:bodyPr/>
                    <a:lstStyle/>
                    <a:p>
                      <a:pPr algn="ctr" rtl="0" fontAlgn="ctr"/>
                      <a:r>
                        <a:rPr lang="en-US" altLang="zh-CN" sz="14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0.5%</a:t>
                      </a:r>
                    </a:p>
                  </a:txBody>
                  <a:tcPr marL="9525" marR="9525" marT="9525" marB="0" anchor="ctr"/>
                </a:tc>
                <a:tc>
                  <a:txBody>
                    <a:bodyPr/>
                    <a:lstStyle/>
                    <a:p>
                      <a:pPr algn="ctr" rtl="0" fontAlgn="ctr"/>
                      <a:r>
                        <a:rPr lang="en-US" altLang="zh-CN" sz="14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0.7%</a:t>
                      </a:r>
                    </a:p>
                  </a:txBody>
                  <a:tcPr marL="9525" marR="9525" marT="9525" marB="0" anchor="ctr"/>
                </a:tc>
                <a:tc>
                  <a:txBody>
                    <a:bodyPr/>
                    <a:lstStyle/>
                    <a:p>
                      <a:pPr algn="ctr" rtl="0" fontAlgn="ctr"/>
                      <a:r>
                        <a:rPr lang="en-US" altLang="zh-CN" sz="1400" b="0" i="0" u="none" strike="noStrike" dirty="0">
                          <a:solidFill>
                            <a:srgbClr val="FF0000"/>
                          </a:solidFill>
                          <a:effectLst/>
                          <a:latin typeface="Arial" panose="020B0604020202020204" pitchFamily="34" charset="0"/>
                          <a:ea typeface="Arial Unicode MS" panose="020B0604020202020204" pitchFamily="34" charset="-122"/>
                          <a:cs typeface="Arial" panose="020B0604020202020204" pitchFamily="34" charset="0"/>
                        </a:rPr>
                        <a:t>460%</a:t>
                      </a:r>
                    </a:p>
                  </a:txBody>
                  <a:tcPr marL="9525" marR="9525" marT="9525" marB="0" anchor="ctr"/>
                </a:tc>
                <a:extLst>
                  <a:ext uri="{0D108BD9-81ED-4DB2-BD59-A6C34878D82A}">
                    <a16:rowId xmlns:a16="http://schemas.microsoft.com/office/drawing/2014/main" val="10003"/>
                  </a:ext>
                </a:extLst>
              </a:tr>
              <a:tr h="370840">
                <a:tc>
                  <a:txBody>
                    <a:bodyPr/>
                    <a:lstStyle/>
                    <a:p>
                      <a:r>
                        <a:rPr lang="en-US" altLang="zh-CN" sz="1400" dirty="0">
                          <a:latin typeface="Arial" panose="020B0604020202020204" pitchFamily="34" charset="0"/>
                          <a:ea typeface="Arial Unicode MS" panose="020B0604020202020204" pitchFamily="34" charset="-122"/>
                          <a:cs typeface="Arial" panose="020B0604020202020204" pitchFamily="34" charset="0"/>
                        </a:rPr>
                        <a:t>Max bunch train phase</a:t>
                      </a:r>
                      <a:r>
                        <a:rPr lang="en-US" altLang="zh-CN" sz="1400" baseline="0" dirty="0">
                          <a:latin typeface="Arial" panose="020B0604020202020204" pitchFamily="34" charset="0"/>
                          <a:ea typeface="Arial Unicode MS" panose="020B0604020202020204" pitchFamily="34" charset="-122"/>
                          <a:cs typeface="Arial" panose="020B0604020202020204" pitchFamily="34" charset="0"/>
                        </a:rPr>
                        <a:t> shift [</a:t>
                      </a:r>
                      <a:r>
                        <a:rPr lang="en-US" altLang="zh-CN" sz="1400" baseline="0" dirty="0" err="1">
                          <a:latin typeface="Arial" panose="020B0604020202020204" pitchFamily="34" charset="0"/>
                          <a:ea typeface="Arial Unicode MS" panose="020B0604020202020204" pitchFamily="34" charset="-122"/>
                          <a:cs typeface="Arial" panose="020B0604020202020204" pitchFamily="34" charset="0"/>
                        </a:rPr>
                        <a:t>deg</a:t>
                      </a:r>
                      <a:r>
                        <a:rPr lang="en-US" altLang="zh-CN" sz="1400" baseline="0" dirty="0">
                          <a:latin typeface="Arial" panose="020B0604020202020204" pitchFamily="34" charset="0"/>
                          <a:ea typeface="Arial Unicode MS" panose="020B0604020202020204" pitchFamily="34" charset="-122"/>
                          <a:cs typeface="Arial" panose="020B0604020202020204" pitchFamily="34" charset="0"/>
                        </a:rPr>
                        <a:t>]</a:t>
                      </a:r>
                      <a:endParaRPr lang="zh-CN" altLang="en-US" sz="1400" dirty="0">
                        <a:latin typeface="Arial" panose="020B0604020202020204" pitchFamily="34" charset="0"/>
                        <a:ea typeface="Arial Unicode MS" panose="020B0604020202020204" pitchFamily="34" charset="-122"/>
                        <a:cs typeface="Arial" panose="020B0604020202020204" pitchFamily="34" charset="0"/>
                      </a:endParaRPr>
                    </a:p>
                  </a:txBody>
                  <a:tcPr/>
                </a:tc>
                <a:tc>
                  <a:txBody>
                    <a:bodyPr/>
                    <a:lstStyle/>
                    <a:p>
                      <a:pPr algn="ctr" rtl="0" fontAlgn="ctr"/>
                      <a:r>
                        <a:rPr lang="en-US" altLang="zh-CN" sz="1400" b="0" i="0" u="none" strike="noStrike" dirty="0">
                          <a:solidFill>
                            <a:srgbClr val="FF0000"/>
                          </a:solidFill>
                          <a:effectLst/>
                          <a:latin typeface="Arial" panose="020B0604020202020204" pitchFamily="34" charset="0"/>
                          <a:ea typeface="Arial Unicode MS" panose="020B0604020202020204" pitchFamily="34" charset="-122"/>
                          <a:cs typeface="Arial" panose="020B0604020202020204" pitchFamily="34" charset="0"/>
                        </a:rPr>
                        <a:t>0.5</a:t>
                      </a:r>
                    </a:p>
                  </a:txBody>
                  <a:tcPr marL="9525" marR="9525" marT="9525" marB="0" anchor="ctr"/>
                </a:tc>
                <a:tc>
                  <a:txBody>
                    <a:bodyPr/>
                    <a:lstStyle/>
                    <a:p>
                      <a:pPr algn="ctr" rtl="0" fontAlgn="ctr"/>
                      <a:r>
                        <a:rPr lang="en-US" altLang="zh-CN" sz="14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0.6</a:t>
                      </a:r>
                    </a:p>
                  </a:txBody>
                  <a:tcPr marL="9525" marR="9525" marT="9525" marB="0" anchor="ctr"/>
                </a:tc>
                <a:tc>
                  <a:txBody>
                    <a:bodyPr/>
                    <a:lstStyle/>
                    <a:p>
                      <a:pPr algn="ctr" rtl="0" fontAlgn="ctr"/>
                      <a:r>
                        <a:rPr lang="en-US" altLang="zh-CN" sz="14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a:t>
                      </a:r>
                    </a:p>
                  </a:txBody>
                  <a:tcPr marL="9525" marR="9525" marT="9525" marB="0" anchor="ctr"/>
                </a:tc>
                <a:extLst>
                  <a:ext uri="{0D108BD9-81ED-4DB2-BD59-A6C34878D82A}">
                    <a16:rowId xmlns:a16="http://schemas.microsoft.com/office/drawing/2014/main" val="10004"/>
                  </a:ext>
                </a:extLst>
              </a:tr>
            </a:tbl>
          </a:graphicData>
        </a:graphic>
      </p:graphicFrame>
      <p:pic>
        <p:nvPicPr>
          <p:cNvPr id="10" name="图片 9">
            <a:extLst>
              <a:ext uri="{FF2B5EF4-FFF2-40B4-BE49-F238E27FC236}">
                <a16:creationId xmlns:a16="http://schemas.microsoft.com/office/drawing/2014/main" id="{6447F1E7-0CC6-4D40-B675-B5D16244DCF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00530" y="1970203"/>
            <a:ext cx="5479708" cy="2979914"/>
          </a:xfrm>
          <a:prstGeom prst="rect">
            <a:avLst/>
          </a:prstGeom>
        </p:spPr>
      </p:pic>
    </p:spTree>
    <p:extLst>
      <p:ext uri="{BB962C8B-B14F-4D97-AF65-F5344CB8AC3E}">
        <p14:creationId xmlns:p14="http://schemas.microsoft.com/office/powerpoint/2010/main" val="1891603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62000" y="486315"/>
            <a:ext cx="11125200" cy="1325563"/>
          </a:xfrm>
        </p:spPr>
        <p:txBody>
          <a:bodyPr>
            <a:normAutofit/>
          </a:bodyPr>
          <a:lstStyle/>
          <a:p>
            <a:pPr algn="ctr"/>
            <a:r>
              <a:rPr lang="en-US" altLang="zh-CN" sz="4000" dirty="0">
                <a:latin typeface="Arial" panose="020B0604020202020204" pitchFamily="34" charset="0"/>
                <a:cs typeface="Arial" panose="020B0604020202020204" pitchFamily="34" charset="0"/>
              </a:rPr>
              <a:t>Outline</a:t>
            </a:r>
            <a:endParaRPr lang="zh-CN" altLang="en-US" sz="4000"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605245" y="2187573"/>
            <a:ext cx="7886700" cy="4351339"/>
          </a:xfrm>
        </p:spPr>
        <p:txBody>
          <a:bodyPr>
            <a:normAutofit/>
          </a:bodyPr>
          <a:lstStyle/>
          <a:p>
            <a:pPr>
              <a:lnSpc>
                <a:spcPct val="120000"/>
              </a:lnSpc>
            </a:pPr>
            <a:r>
              <a:rPr lang="en-US" altLang="zh-CN" dirty="0">
                <a:latin typeface="Arial" panose="020B0604020202020204" pitchFamily="34" charset="0"/>
                <a:cs typeface="Arial" panose="020B0604020202020204" pitchFamily="34" charset="0"/>
              </a:rPr>
              <a:t> SRF system overview and parameters</a:t>
            </a:r>
          </a:p>
          <a:p>
            <a:pPr>
              <a:lnSpc>
                <a:spcPct val="120000"/>
              </a:lnSpc>
            </a:pPr>
            <a:r>
              <a:rPr lang="en-US" altLang="zh-CN" dirty="0">
                <a:latin typeface="Arial" panose="020B0604020202020204" pitchFamily="34" charset="0"/>
                <a:cs typeface="Arial" panose="020B0604020202020204" pitchFamily="34" charset="0"/>
              </a:rPr>
              <a:t> Beam cavity interactions</a:t>
            </a:r>
          </a:p>
          <a:p>
            <a:pPr>
              <a:lnSpc>
                <a:spcPct val="120000"/>
              </a:lnSpc>
            </a:pPr>
            <a:r>
              <a:rPr lang="en-US" altLang="zh-CN" dirty="0">
                <a:latin typeface="Arial" panose="020B0604020202020204" pitchFamily="34" charset="0"/>
                <a:cs typeface="Arial" panose="020B0604020202020204" pitchFamily="34" charset="0"/>
              </a:rPr>
              <a:t> Key technology design and R&amp;D </a:t>
            </a:r>
          </a:p>
          <a:p>
            <a:pPr>
              <a:lnSpc>
                <a:spcPct val="120000"/>
              </a:lnSpc>
            </a:pPr>
            <a:r>
              <a:rPr lang="en-US" altLang="zh-CN" dirty="0">
                <a:latin typeface="Arial" panose="020B0604020202020204" pitchFamily="34" charset="0"/>
                <a:cs typeface="Arial" panose="020B0604020202020204" pitchFamily="34" charset="0"/>
              </a:rPr>
              <a:t> Summary</a:t>
            </a:r>
          </a:p>
        </p:txBody>
      </p:sp>
      <p:sp>
        <p:nvSpPr>
          <p:cNvPr id="4" name="灯片编号占位符 3"/>
          <p:cNvSpPr>
            <a:spLocks noGrp="1"/>
          </p:cNvSpPr>
          <p:nvPr>
            <p:ph type="sldNum" sz="quarter" idx="12"/>
          </p:nvPr>
        </p:nvSpPr>
        <p:spPr/>
        <p:txBody>
          <a:bodyPr/>
          <a:lstStyle/>
          <a:p>
            <a:fld id="{672E488A-81DB-4A5F-B4BA-D0957D335647}" type="slidenum">
              <a:rPr lang="zh-CN" altLang="en-US" smtClean="0"/>
              <a:t>2</a:t>
            </a:fld>
            <a:endParaRPr lang="zh-CN" altLang="en-US"/>
          </a:p>
        </p:txBody>
      </p:sp>
    </p:spTree>
    <p:extLst>
      <p:ext uri="{BB962C8B-B14F-4D97-AF65-F5344CB8AC3E}">
        <p14:creationId xmlns:p14="http://schemas.microsoft.com/office/powerpoint/2010/main" val="20103021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34CBA9-0A61-420F-8489-16D3A65CDA10}"/>
              </a:ext>
            </a:extLst>
          </p:cNvPr>
          <p:cNvSpPr>
            <a:spLocks noGrp="1"/>
          </p:cNvSpPr>
          <p:nvPr>
            <p:ph type="title"/>
          </p:nvPr>
        </p:nvSpPr>
        <p:spPr>
          <a:xfrm>
            <a:off x="838200" y="56097"/>
            <a:ext cx="10515600" cy="1325563"/>
          </a:xfrm>
        </p:spPr>
        <p:txBody>
          <a:bodyPr>
            <a:normAutofit/>
          </a:bodyPr>
          <a:lstStyle/>
          <a:p>
            <a:pPr algn="ctr"/>
            <a:r>
              <a:rPr lang="en-US" altLang="zh-CN" sz="4000" dirty="0">
                <a:latin typeface="Arial" panose="020B0604020202020204" pitchFamily="34" charset="0"/>
                <a:cs typeface="Arial" panose="020B0604020202020204" pitchFamily="34" charset="0"/>
              </a:rPr>
              <a:t>Phase Shift of Z with Bunch Trains</a:t>
            </a:r>
            <a:endParaRPr lang="zh-CN" altLang="en-US" sz="4000" dirty="0">
              <a:latin typeface="Arial" panose="020B0604020202020204" pitchFamily="34" charset="0"/>
              <a:cs typeface="Arial" panose="020B0604020202020204" pitchFamily="34" charset="0"/>
            </a:endParaRPr>
          </a:p>
        </p:txBody>
      </p:sp>
      <p:sp>
        <p:nvSpPr>
          <p:cNvPr id="4" name="灯片编号占位符 3">
            <a:extLst>
              <a:ext uri="{FF2B5EF4-FFF2-40B4-BE49-F238E27FC236}">
                <a16:creationId xmlns:a16="http://schemas.microsoft.com/office/drawing/2014/main" id="{55B0C928-4D51-45EC-80AE-36B44DA7C339}"/>
              </a:ext>
            </a:extLst>
          </p:cNvPr>
          <p:cNvSpPr>
            <a:spLocks noGrp="1"/>
          </p:cNvSpPr>
          <p:nvPr>
            <p:ph type="sldNum" sz="quarter" idx="12"/>
          </p:nvPr>
        </p:nvSpPr>
        <p:spPr/>
        <p:txBody>
          <a:bodyPr/>
          <a:lstStyle/>
          <a:p>
            <a:fld id="{672E488A-81DB-4A5F-B4BA-D0957D335647}" type="slidenum">
              <a:rPr lang="zh-CN" altLang="en-US" smtClean="0"/>
              <a:t>20</a:t>
            </a:fld>
            <a:endParaRPr lang="zh-CN" altLang="en-US"/>
          </a:p>
        </p:txBody>
      </p:sp>
      <p:sp>
        <p:nvSpPr>
          <p:cNvPr id="16" name="文本框 15">
            <a:extLst>
              <a:ext uri="{FF2B5EF4-FFF2-40B4-BE49-F238E27FC236}">
                <a16:creationId xmlns:a16="http://schemas.microsoft.com/office/drawing/2014/main" id="{7A421515-0BD4-4648-A7FC-B9008D306F37}"/>
              </a:ext>
            </a:extLst>
          </p:cNvPr>
          <p:cNvSpPr txBox="1"/>
          <p:nvPr/>
        </p:nvSpPr>
        <p:spPr>
          <a:xfrm>
            <a:off x="9574410" y="5964870"/>
            <a:ext cx="1857676"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D.</a:t>
            </a:r>
            <a:r>
              <a:rPr lang="zh-CN" altLang="en-US" dirty="0">
                <a:latin typeface="Arial" panose="020B0604020202020204" pitchFamily="34" charset="0"/>
                <a:cs typeface="Arial" panose="020B0604020202020204" pitchFamily="34" charset="0"/>
              </a:rPr>
              <a:t> </a:t>
            </a:r>
            <a:r>
              <a:rPr lang="en-US" altLang="zh-CN" dirty="0" err="1">
                <a:latin typeface="Arial" panose="020B0604020202020204" pitchFamily="34" charset="0"/>
                <a:cs typeface="Arial" panose="020B0604020202020204" pitchFamily="34" charset="0"/>
              </a:rPr>
              <a:t>Teytelman</a:t>
            </a:r>
            <a:r>
              <a:rPr lang="en-US" altLang="zh-CN" dirty="0">
                <a:latin typeface="Arial" panose="020B0604020202020204" pitchFamily="34" charset="0"/>
                <a:cs typeface="Arial" panose="020B0604020202020204" pitchFamily="34" charset="0"/>
              </a:rPr>
              <a:t>.</a:t>
            </a:r>
          </a:p>
        </p:txBody>
      </p:sp>
      <p:sp>
        <p:nvSpPr>
          <p:cNvPr id="18" name="Rectangle 1">
            <a:extLst>
              <a:ext uri="{FF2B5EF4-FFF2-40B4-BE49-F238E27FC236}">
                <a16:creationId xmlns:a16="http://schemas.microsoft.com/office/drawing/2014/main" id="{74363B8D-F99E-4699-8637-F3D1886D999A}"/>
              </a:ext>
            </a:extLst>
          </p:cNvPr>
          <p:cNvSpPr>
            <a:spLocks noChangeArrowheads="1"/>
          </p:cNvSpPr>
          <p:nvPr/>
        </p:nvSpPr>
        <p:spPr bwMode="auto">
          <a:xfrm>
            <a:off x="9574410" y="2063113"/>
            <a:ext cx="2473046"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zh-CN" altLang="zh-CN"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48 trains of 250 bunches located symmetrically in the ring. Bunch spacing is 24.6 ns (16 RF buckets), gaps are 820 ns</a:t>
            </a:r>
            <a:r>
              <a:rPr kumimoji="0" lang="en-US" altLang="zh-CN"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(533</a:t>
            </a:r>
            <a:r>
              <a:rPr kumimoji="0" lang="en-US" altLang="zh-CN" sz="1600" b="0" i="0" u="none" strike="noStrike" cap="none" normalizeH="0" dirty="0">
                <a:ln>
                  <a:noFill/>
                </a:ln>
                <a:solidFill>
                  <a:srgbClr val="000000"/>
                </a:solidFill>
                <a:effectLst/>
                <a:latin typeface="Arial" panose="020B0604020202020204" pitchFamily="34" charset="0"/>
                <a:cs typeface="Arial" panose="020B0604020202020204" pitchFamily="34" charset="0"/>
              </a:rPr>
              <a:t> buckets)</a:t>
            </a:r>
            <a:r>
              <a:rPr kumimoji="0" lang="en-US" altLang="zh-CN"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a:t>
            </a:r>
            <a:r>
              <a:rPr kumimoji="0" lang="zh-CN" altLang="zh-CN"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p>
        </p:txBody>
      </p:sp>
      <p:pic>
        <p:nvPicPr>
          <p:cNvPr id="21" name="图片 20">
            <a:extLst>
              <a:ext uri="{FF2B5EF4-FFF2-40B4-BE49-F238E27FC236}">
                <a16:creationId xmlns:a16="http://schemas.microsoft.com/office/drawing/2014/main" id="{F42F4322-382F-4FFF-AEDA-58E4B2974B2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7337" y="1588476"/>
            <a:ext cx="4125150" cy="5133001"/>
          </a:xfrm>
          <a:prstGeom prst="rect">
            <a:avLst/>
          </a:prstGeom>
        </p:spPr>
      </p:pic>
      <p:pic>
        <p:nvPicPr>
          <p:cNvPr id="22" name="图片 21">
            <a:extLst>
              <a:ext uri="{FF2B5EF4-FFF2-40B4-BE49-F238E27FC236}">
                <a16:creationId xmlns:a16="http://schemas.microsoft.com/office/drawing/2014/main" id="{243BC19F-3ADB-4B2C-B333-7A5BBD6C78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63580" y="1588476"/>
            <a:ext cx="3999737" cy="5062267"/>
          </a:xfrm>
          <a:prstGeom prst="rect">
            <a:avLst/>
          </a:prstGeom>
        </p:spPr>
      </p:pic>
    </p:spTree>
    <p:extLst>
      <p:ext uri="{BB962C8B-B14F-4D97-AF65-F5344CB8AC3E}">
        <p14:creationId xmlns:p14="http://schemas.microsoft.com/office/powerpoint/2010/main" val="8980261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pPr marL="0" marR="0" lvl="0" indent="0" algn="r" defTabSz="685783" rtl="0" eaLnBrk="1" fontAlgn="base" latinLnBrk="0" hangingPunct="1">
              <a:lnSpc>
                <a:spcPct val="100000"/>
              </a:lnSpc>
              <a:spcBef>
                <a:spcPct val="0"/>
              </a:spcBef>
              <a:spcAft>
                <a:spcPct val="0"/>
              </a:spcAft>
              <a:buClrTx/>
              <a:buSzTx/>
              <a:buFontTx/>
              <a:buNone/>
              <a:tabLst/>
              <a:defRPr/>
            </a:pPr>
            <a:fld id="{B72D8821-53A1-4D77-B236-5903F3BB02E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等线" panose="02010600030101010101" pitchFamily="2" charset="-122"/>
                <a:cs typeface="+mn-cs"/>
              </a:rPr>
              <a:pPr marL="0" marR="0" lvl="0" indent="0" algn="r" defTabSz="685783" rtl="0" eaLnBrk="1" fontAlgn="base" latinLnBrk="0" hangingPunct="1">
                <a:lnSpc>
                  <a:spcPct val="100000"/>
                </a:lnSpc>
                <a:spcBef>
                  <a:spcPct val="0"/>
                </a:spcBef>
                <a:spcAft>
                  <a:spcPct val="0"/>
                </a:spcAft>
                <a:buClrTx/>
                <a:buSzTx/>
                <a:buFontTx/>
                <a:buNone/>
                <a:tabLst/>
                <a:defRPr/>
              </a:pPr>
              <a:t>21</a:t>
            </a:fld>
            <a:endParaRPr kumimoji="0" lang="zh-CN" altLang="en-US" sz="1351"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mn-cs"/>
            </a:endParaRPr>
          </a:p>
        </p:txBody>
      </p:sp>
      <p:sp>
        <p:nvSpPr>
          <p:cNvPr id="4" name="标题 1"/>
          <p:cNvSpPr txBox="1">
            <a:spLocks/>
          </p:cNvSpPr>
          <p:nvPr/>
        </p:nvSpPr>
        <p:spPr>
          <a:xfrm>
            <a:off x="426720" y="462504"/>
            <a:ext cx="11612880" cy="71485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4000" dirty="0">
                <a:latin typeface="Arial" panose="020B0604020202020204" pitchFamily="34" charset="0"/>
                <a:cs typeface="Arial" panose="020B0604020202020204" pitchFamily="34" charset="0"/>
              </a:rPr>
              <a:t>Collider Cavity</a:t>
            </a:r>
            <a:r>
              <a:rPr lang="zh-CN" altLang="en-US" sz="4000" dirty="0">
                <a:latin typeface="Arial" panose="020B0604020202020204" pitchFamily="34" charset="0"/>
                <a:cs typeface="Arial" panose="020B0604020202020204" pitchFamily="34" charset="0"/>
              </a:rPr>
              <a:t> </a:t>
            </a:r>
            <a:r>
              <a:rPr lang="en-US" altLang="zh-CN" sz="4000" dirty="0">
                <a:latin typeface="Arial" panose="020B0604020202020204" pitchFamily="34" charset="0"/>
                <a:cs typeface="Arial" panose="020B0604020202020204" pitchFamily="34" charset="0"/>
              </a:rPr>
              <a:t>HOM Spectrum and Power</a:t>
            </a:r>
            <a:endParaRPr lang="zh-CN" altLang="en-US" sz="4000" dirty="0">
              <a:latin typeface="Arial" panose="020B0604020202020204" pitchFamily="34" charset="0"/>
              <a:cs typeface="Arial" panose="020B0604020202020204" pitchFamily="34" charset="0"/>
            </a:endParaRPr>
          </a:p>
        </p:txBody>
      </p:sp>
      <p:sp>
        <p:nvSpPr>
          <p:cNvPr id="5" name="TextBox 8"/>
          <p:cNvSpPr txBox="1"/>
          <p:nvPr/>
        </p:nvSpPr>
        <p:spPr>
          <a:xfrm>
            <a:off x="818828" y="5766209"/>
            <a:ext cx="5338132" cy="584775"/>
          </a:xfrm>
          <a:prstGeom prst="rect">
            <a:avLst/>
          </a:prstGeom>
          <a:noFill/>
        </p:spPr>
        <p:txBody>
          <a:bodyPr wrap="square" rtlCol="0">
            <a:spAutoFit/>
          </a:bodyPr>
          <a:lstStyle/>
          <a:p>
            <a:pPr marL="285750" indent="-285750" defTabSz="457200">
              <a:buFont typeface="Arial" panose="020B0604020202020204" pitchFamily="34" charset="0"/>
              <a:buChar char="•"/>
            </a:pPr>
            <a:r>
              <a:rPr lang="en-US" altLang="zh-CN" sz="1600" dirty="0">
                <a:solidFill>
                  <a:prstClr val="black"/>
                </a:solidFill>
                <a:latin typeface="Arial" panose="020B0604020202020204" pitchFamily="34" charset="0"/>
                <a:cs typeface="Arial" panose="020B0604020202020204" pitchFamily="34" charset="0"/>
              </a:rPr>
              <a:t>Dangerous monopole: </a:t>
            </a:r>
            <a:r>
              <a:rPr lang="en-US" altLang="zh-CN" sz="1600" dirty="0" err="1">
                <a:solidFill>
                  <a:prstClr val="black"/>
                </a:solidFill>
                <a:latin typeface="Arial" panose="020B0604020202020204" pitchFamily="34" charset="0"/>
                <a:cs typeface="Arial" panose="020B0604020202020204" pitchFamily="34" charset="0"/>
              </a:rPr>
              <a:t>aroud</a:t>
            </a:r>
            <a:r>
              <a:rPr lang="en-US" altLang="zh-CN" sz="1600" dirty="0">
                <a:solidFill>
                  <a:prstClr val="black"/>
                </a:solidFill>
                <a:latin typeface="Arial" panose="020B0604020202020204" pitchFamily="34" charset="0"/>
                <a:cs typeface="Arial" panose="020B0604020202020204" pitchFamily="34" charset="0"/>
              </a:rPr>
              <a:t> 1200MHz</a:t>
            </a:r>
          </a:p>
          <a:p>
            <a:pPr marL="285750" indent="-285750" defTabSz="457200">
              <a:buFont typeface="Arial" panose="020B0604020202020204" pitchFamily="34" charset="0"/>
              <a:buChar char="•"/>
            </a:pPr>
            <a:r>
              <a:rPr lang="en-US" altLang="zh-CN" sz="1600" dirty="0">
                <a:solidFill>
                  <a:prstClr val="black"/>
                </a:solidFill>
                <a:latin typeface="Arial" panose="020B0604020202020204" pitchFamily="34" charset="0"/>
                <a:cs typeface="Arial" panose="020B0604020202020204" pitchFamily="34" charset="0"/>
              </a:rPr>
              <a:t>Dangerous dipole: 800 MHz ~ 900 MHz, 1200 MHz</a:t>
            </a:r>
          </a:p>
        </p:txBody>
      </p:sp>
      <p:sp>
        <p:nvSpPr>
          <p:cNvPr id="9" name="TextBox 15"/>
          <p:cNvSpPr txBox="1"/>
          <p:nvPr/>
        </p:nvSpPr>
        <p:spPr>
          <a:xfrm>
            <a:off x="6494619" y="5766618"/>
            <a:ext cx="5080234" cy="584775"/>
          </a:xfrm>
          <a:prstGeom prst="rect">
            <a:avLst/>
          </a:prstGeom>
          <a:noFill/>
        </p:spPr>
        <p:txBody>
          <a:bodyPr wrap="square" rtlCol="0">
            <a:spAutoFit/>
          </a:bodyPr>
          <a:lstStyle/>
          <a:p>
            <a:pPr defTabSz="457200"/>
            <a:r>
              <a:rPr lang="en-US" altLang="zh-CN" sz="1600" b="1" dirty="0">
                <a:latin typeface="Arial" panose="020B0604020202020204" pitchFamily="34" charset="0"/>
                <a:ea typeface="微软雅黑" pitchFamily="34" charset="-122"/>
                <a:cs typeface="Arial" panose="020B0604020202020204" pitchFamily="34" charset="0"/>
              </a:rPr>
              <a:t>HOM</a:t>
            </a:r>
            <a:r>
              <a:rPr lang="zh-CN" altLang="en-US" sz="1600" b="1" dirty="0">
                <a:latin typeface="Arial" panose="020B0604020202020204" pitchFamily="34" charset="0"/>
                <a:ea typeface="微软雅黑" pitchFamily="34" charset="-122"/>
                <a:cs typeface="Arial" panose="020B0604020202020204" pitchFamily="34" charset="0"/>
              </a:rPr>
              <a:t> </a:t>
            </a:r>
            <a:r>
              <a:rPr lang="en-US" altLang="zh-CN" sz="1600" b="1" dirty="0">
                <a:latin typeface="Arial" panose="020B0604020202020204" pitchFamily="34" charset="0"/>
                <a:ea typeface="微软雅黑" pitchFamily="34" charset="-122"/>
                <a:cs typeface="Arial" panose="020B0604020202020204" pitchFamily="34" charset="0"/>
              </a:rPr>
              <a:t>coupler:  800~1400 MHz</a:t>
            </a:r>
            <a:endParaRPr lang="zh-CN" altLang="en-US" sz="1600" b="1" dirty="0">
              <a:latin typeface="Arial" panose="020B0604020202020204" pitchFamily="34" charset="0"/>
              <a:ea typeface="微软雅黑" pitchFamily="34" charset="-122"/>
              <a:cs typeface="Arial" panose="020B0604020202020204" pitchFamily="34" charset="0"/>
            </a:endParaRPr>
          </a:p>
          <a:p>
            <a:pPr defTabSz="457200"/>
            <a:r>
              <a:rPr lang="en-US" altLang="zh-CN" sz="1600" b="1" dirty="0">
                <a:latin typeface="Arial" panose="020B0604020202020204" pitchFamily="34" charset="0"/>
                <a:ea typeface="微软雅黑" pitchFamily="34" charset="-122"/>
                <a:cs typeface="Arial" panose="020B0604020202020204" pitchFamily="34" charset="0"/>
              </a:rPr>
              <a:t>HOM absorber: operating frequency</a:t>
            </a:r>
            <a:r>
              <a:rPr lang="zh-CN" altLang="en-US" sz="1600" b="1" dirty="0">
                <a:latin typeface="Arial" panose="020B0604020202020204" pitchFamily="34" charset="0"/>
                <a:ea typeface="微软雅黑" pitchFamily="34" charset="-122"/>
                <a:cs typeface="Arial" panose="020B0604020202020204" pitchFamily="34" charset="0"/>
              </a:rPr>
              <a:t>＞</a:t>
            </a:r>
            <a:r>
              <a:rPr lang="en-US" altLang="zh-CN" sz="1600" b="1" dirty="0">
                <a:latin typeface="Arial" panose="020B0604020202020204" pitchFamily="34" charset="0"/>
                <a:ea typeface="微软雅黑" pitchFamily="34" charset="-122"/>
                <a:cs typeface="Arial" panose="020B0604020202020204" pitchFamily="34" charset="0"/>
              </a:rPr>
              <a:t>1.4 ~ 20 GHz</a:t>
            </a:r>
            <a:endParaRPr lang="zh-CN" altLang="en-US" sz="1600" b="1" dirty="0">
              <a:latin typeface="Arial" panose="020B0604020202020204" pitchFamily="34" charset="0"/>
              <a:ea typeface="微软雅黑" pitchFamily="34" charset="-122"/>
              <a:cs typeface="Arial" panose="020B0604020202020204" pitchFamily="34" charset="0"/>
            </a:endParaRPr>
          </a:p>
        </p:txBody>
      </p:sp>
      <p:pic>
        <p:nvPicPr>
          <p:cNvPr id="19" name="图片 18"/>
          <p:cNvPicPr>
            <a:picLocks noChangeAspect="1"/>
          </p:cNvPicPr>
          <p:nvPr/>
        </p:nvPicPr>
        <p:blipFill>
          <a:blip r:embed="rId2"/>
          <a:stretch>
            <a:fillRect/>
          </a:stretch>
        </p:blipFill>
        <p:spPr>
          <a:xfrm>
            <a:off x="159200" y="1686715"/>
            <a:ext cx="5997760" cy="4265977"/>
          </a:xfrm>
          <a:prstGeom prst="rect">
            <a:avLst/>
          </a:prstGeom>
        </p:spPr>
      </p:pic>
      <p:sp>
        <p:nvSpPr>
          <p:cNvPr id="22" name="矩形 21"/>
          <p:cNvSpPr/>
          <p:nvPr/>
        </p:nvSpPr>
        <p:spPr>
          <a:xfrm>
            <a:off x="1331640" y="4149080"/>
            <a:ext cx="2520280" cy="1344345"/>
          </a:xfrm>
          <a:prstGeom prst="rect">
            <a:avLst/>
          </a:prstGeom>
          <a:noFill/>
          <a:ln>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pic>
        <p:nvPicPr>
          <p:cNvPr id="24" name="图片 23"/>
          <p:cNvPicPr>
            <a:picLocks noChangeAspect="1"/>
          </p:cNvPicPr>
          <p:nvPr/>
        </p:nvPicPr>
        <p:blipFill>
          <a:blip r:embed="rId3"/>
          <a:stretch>
            <a:fillRect/>
          </a:stretch>
        </p:blipFill>
        <p:spPr>
          <a:xfrm>
            <a:off x="6542806" y="4769420"/>
            <a:ext cx="4593474" cy="876687"/>
          </a:xfrm>
          <a:prstGeom prst="rect">
            <a:avLst/>
          </a:prstGeom>
        </p:spPr>
      </p:pic>
      <p:pic>
        <p:nvPicPr>
          <p:cNvPr id="10" name="图片 9">
            <a:extLst>
              <a:ext uri="{FF2B5EF4-FFF2-40B4-BE49-F238E27FC236}">
                <a16:creationId xmlns:a16="http://schemas.microsoft.com/office/drawing/2014/main" id="{5481DC27-25D5-492F-80BA-2E4D0B405E49}"/>
              </a:ext>
            </a:extLst>
          </p:cNvPr>
          <p:cNvPicPr/>
          <p:nvPr/>
        </p:nvPicPr>
        <p:blipFill rotWithShape="1">
          <a:blip r:embed="rId4">
            <a:extLst>
              <a:ext uri="{28A0092B-C50C-407E-A947-70E740481C1C}">
                <a14:useLocalDpi xmlns:a14="http://schemas.microsoft.com/office/drawing/2010/main" val="0"/>
              </a:ext>
            </a:extLst>
          </a:blip>
          <a:srcRect l="2453" t="2494" r="1837" b="2555"/>
          <a:stretch/>
        </p:blipFill>
        <p:spPr bwMode="auto">
          <a:xfrm>
            <a:off x="6542806" y="1540042"/>
            <a:ext cx="4506996" cy="3031958"/>
          </a:xfrm>
          <a:prstGeom prst="rect">
            <a:avLst/>
          </a:prstGeom>
          <a:noFill/>
        </p:spPr>
      </p:pic>
      <p:sp>
        <p:nvSpPr>
          <p:cNvPr id="2" name="文本框 1"/>
          <p:cNvSpPr txBox="1"/>
          <p:nvPr/>
        </p:nvSpPr>
        <p:spPr>
          <a:xfrm>
            <a:off x="7351896" y="1889143"/>
            <a:ext cx="3530807" cy="307777"/>
          </a:xfrm>
          <a:prstGeom prst="rect">
            <a:avLst/>
          </a:prstGeom>
          <a:noFill/>
        </p:spPr>
        <p:txBody>
          <a:bodyPr wrap="square" rtlCol="0">
            <a:spAutoFit/>
          </a:bodyPr>
          <a:lstStyle/>
          <a:p>
            <a:r>
              <a:rPr lang="en-US" altLang="zh-CN" sz="1400" dirty="0">
                <a:solidFill>
                  <a:srgbClr val="FF0000"/>
                </a:solidFill>
                <a:latin typeface="Arial" panose="020B0604020202020204" pitchFamily="34" charset="0"/>
                <a:cs typeface="Arial" panose="020B0604020202020204" pitchFamily="34" charset="0"/>
              </a:rPr>
              <a:t>Average power (single pass assumption)</a:t>
            </a:r>
            <a:endParaRPr lang="zh-CN" altLang="en-US" sz="1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09911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219591"/>
            <a:ext cx="10515600" cy="1096693"/>
          </a:xfrm>
        </p:spPr>
        <p:txBody>
          <a:bodyPr vert="horz" lIns="91440" tIns="45720" rIns="91440" bIns="45720" rtlCol="0" anchor="ctr">
            <a:normAutofit/>
          </a:bodyPr>
          <a:lstStyle/>
          <a:p>
            <a:pPr algn="ctr"/>
            <a:r>
              <a:rPr lang="en-US" altLang="zh-CN" dirty="0">
                <a:latin typeface="Arial" panose="020B0604020202020204" pitchFamily="34" charset="0"/>
                <a:cs typeface="Arial" panose="020B0604020202020204" pitchFamily="34" charset="0"/>
              </a:rPr>
              <a:t>Cavity HOM Power of Z (48 trains) </a:t>
            </a:r>
            <a:endParaRPr lang="zh-CN" altLang="en-US"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fld id="{672E488A-81DB-4A5F-B4BA-D0957D335647}" type="slidenum">
              <a:rPr lang="zh-CN" altLang="en-US" smtClean="0"/>
              <a:t>22</a:t>
            </a:fld>
            <a:endParaRPr lang="zh-CN" altLang="en-US"/>
          </a:p>
        </p:txBody>
      </p:sp>
      <p:sp>
        <p:nvSpPr>
          <p:cNvPr id="20" name="矩形 19"/>
          <p:cNvSpPr/>
          <p:nvPr/>
        </p:nvSpPr>
        <p:spPr>
          <a:xfrm>
            <a:off x="7800214" y="4971213"/>
            <a:ext cx="4112409" cy="1277273"/>
          </a:xfrm>
          <a:prstGeom prst="rect">
            <a:avLst/>
          </a:prstGeom>
        </p:spPr>
        <p:txBody>
          <a:bodyPr wrap="square">
            <a:spAutoFit/>
          </a:bodyPr>
          <a:lstStyle/>
          <a:p>
            <a:pPr marL="285750" indent="-285750" algn="just">
              <a:spcBef>
                <a:spcPts val="600"/>
              </a:spcBef>
              <a:buFont typeface="Arial" panose="020B0604020202020204" pitchFamily="34" charset="0"/>
              <a:buChar char="•"/>
            </a:pPr>
            <a:r>
              <a:rPr lang="en-US" altLang="zh-CN" sz="1200" dirty="0">
                <a:latin typeface="Arial" panose="020B0604020202020204" pitchFamily="34" charset="0"/>
                <a:cs typeface="Arial" panose="020B0604020202020204" pitchFamily="34" charset="0"/>
              </a:rPr>
              <a:t>Total HOM power lower than single pass assumption: </a:t>
            </a:r>
            <a:r>
              <a:rPr lang="en-US" altLang="zh-CN" sz="1200" u="sng" dirty="0">
                <a:solidFill>
                  <a:srgbClr val="FF0000"/>
                </a:solidFill>
                <a:latin typeface="Arial" panose="020B0604020202020204" pitchFamily="34" charset="0"/>
                <a:cs typeface="Arial" panose="020B0604020202020204" pitchFamily="34" charset="0"/>
              </a:rPr>
              <a:t>Safe pattern for the ideal cavity</a:t>
            </a:r>
            <a:r>
              <a:rPr lang="en-US" altLang="zh-CN" sz="1200" dirty="0">
                <a:latin typeface="Arial" panose="020B0604020202020204" pitchFamily="34" charset="0"/>
                <a:cs typeface="Arial" panose="020B0604020202020204" pitchFamily="34" charset="0"/>
              </a:rPr>
              <a:t>.</a:t>
            </a:r>
          </a:p>
          <a:p>
            <a:pPr marL="285750" indent="-285750" algn="just">
              <a:spcBef>
                <a:spcPts val="600"/>
              </a:spcBef>
              <a:buFont typeface="Arial" panose="020B0604020202020204" pitchFamily="34" charset="0"/>
              <a:buChar char="•"/>
            </a:pPr>
            <a:r>
              <a:rPr lang="en-US" altLang="zh-CN" sz="1200" dirty="0">
                <a:latin typeface="Arial" panose="020B0604020202020204" pitchFamily="34" charset="0"/>
                <a:cs typeface="Arial" panose="020B0604020202020204" pitchFamily="34" charset="0"/>
              </a:rPr>
              <a:t>With HOM frequency spread and fill pattern change, HOM power could  be very large in some cavities. </a:t>
            </a:r>
            <a:r>
              <a:rPr lang="en-US" altLang="zh-CN" sz="1200" dirty="0">
                <a:solidFill>
                  <a:srgbClr val="FF0000"/>
                </a:solidFill>
                <a:latin typeface="Arial" panose="020B0604020202020204" pitchFamily="34" charset="0"/>
                <a:cs typeface="Arial" panose="020B0604020202020204" pitchFamily="34" charset="0"/>
              </a:rPr>
              <a:t>Slightly detune the cavity will reduce the HOM power drastically </a:t>
            </a:r>
            <a:r>
              <a:rPr lang="en-US" altLang="zh-CN" sz="1200" dirty="0">
                <a:latin typeface="Arial" panose="020B0604020202020204" pitchFamily="34" charset="0"/>
                <a:cs typeface="Arial" panose="020B0604020202020204" pitchFamily="34" charset="0"/>
              </a:rPr>
              <a:t>while not affecting the accelerating mode.</a:t>
            </a:r>
          </a:p>
        </p:txBody>
      </p:sp>
      <p:pic>
        <p:nvPicPr>
          <p:cNvPr id="6" name="图片 5"/>
          <p:cNvPicPr>
            <a:picLocks noChangeAspect="1"/>
          </p:cNvPicPr>
          <p:nvPr/>
        </p:nvPicPr>
        <p:blipFill>
          <a:blip r:embed="rId2"/>
          <a:stretch>
            <a:fillRect/>
          </a:stretch>
        </p:blipFill>
        <p:spPr>
          <a:xfrm>
            <a:off x="475964" y="3726041"/>
            <a:ext cx="3014781" cy="2456617"/>
          </a:xfrm>
          <a:prstGeom prst="rect">
            <a:avLst/>
          </a:prstGeom>
        </p:spPr>
      </p:pic>
      <p:pic>
        <p:nvPicPr>
          <p:cNvPr id="16" name="图片 15"/>
          <p:cNvPicPr>
            <a:picLocks noChangeAspect="1"/>
          </p:cNvPicPr>
          <p:nvPr/>
        </p:nvPicPr>
        <p:blipFill>
          <a:blip r:embed="rId3"/>
          <a:stretch>
            <a:fillRect/>
          </a:stretch>
        </p:blipFill>
        <p:spPr>
          <a:xfrm>
            <a:off x="248765" y="1492240"/>
            <a:ext cx="3241980" cy="1974766"/>
          </a:xfrm>
          <a:prstGeom prst="rect">
            <a:avLst/>
          </a:prstGeom>
        </p:spPr>
      </p:pic>
      <p:sp>
        <p:nvSpPr>
          <p:cNvPr id="17" name="矩形 16"/>
          <p:cNvSpPr/>
          <p:nvPr/>
        </p:nvSpPr>
        <p:spPr>
          <a:xfrm>
            <a:off x="684535" y="2903488"/>
            <a:ext cx="2139175" cy="276999"/>
          </a:xfrm>
          <a:prstGeom prst="rect">
            <a:avLst/>
          </a:prstGeom>
          <a:ln>
            <a:noFill/>
          </a:ln>
        </p:spPr>
        <p:txBody>
          <a:bodyPr wrap="none">
            <a:spAutoFit/>
          </a:bodyPr>
          <a:lstStyle/>
          <a:p>
            <a:r>
              <a:rPr lang="en-US" altLang="zh-CN" sz="1200" dirty="0">
                <a:latin typeface="Arial" panose="020B0604020202020204" pitchFamily="34" charset="0"/>
                <a:cs typeface="Arial" panose="020B0604020202020204" pitchFamily="34" charset="0"/>
              </a:rPr>
              <a:t>Cut-off frequency: 1.47 GHz </a:t>
            </a:r>
          </a:p>
        </p:txBody>
      </p:sp>
      <p:graphicFrame>
        <p:nvGraphicFramePr>
          <p:cNvPr id="13" name="表格 12"/>
          <p:cNvGraphicFramePr>
            <a:graphicFrameLocks noGrp="1"/>
          </p:cNvGraphicFramePr>
          <p:nvPr>
            <p:extLst/>
          </p:nvPr>
        </p:nvGraphicFramePr>
        <p:xfrm>
          <a:off x="8205235" y="3735590"/>
          <a:ext cx="3302368" cy="1127760"/>
        </p:xfrm>
        <a:graphic>
          <a:graphicData uri="http://schemas.openxmlformats.org/drawingml/2006/table">
            <a:tbl>
              <a:tblPr firstRow="1" bandRow="1">
                <a:tableStyleId>{5940675A-B579-460E-94D1-54222C63F5DA}</a:tableStyleId>
              </a:tblPr>
              <a:tblGrid>
                <a:gridCol w="1226390">
                  <a:extLst>
                    <a:ext uri="{9D8B030D-6E8A-4147-A177-3AD203B41FA5}">
                      <a16:colId xmlns:a16="http://schemas.microsoft.com/office/drawing/2014/main" val="1395699795"/>
                    </a:ext>
                  </a:extLst>
                </a:gridCol>
                <a:gridCol w="1037989">
                  <a:extLst>
                    <a:ext uri="{9D8B030D-6E8A-4147-A177-3AD203B41FA5}">
                      <a16:colId xmlns:a16="http://schemas.microsoft.com/office/drawing/2014/main" val="221243356"/>
                    </a:ext>
                  </a:extLst>
                </a:gridCol>
                <a:gridCol w="1037989">
                  <a:extLst>
                    <a:ext uri="{9D8B030D-6E8A-4147-A177-3AD203B41FA5}">
                      <a16:colId xmlns:a16="http://schemas.microsoft.com/office/drawing/2014/main" val="367035713"/>
                    </a:ext>
                  </a:extLst>
                </a:gridCol>
              </a:tblGrid>
              <a:tr h="232550">
                <a:tc>
                  <a:txBody>
                    <a:bodyPr/>
                    <a:lstStyle/>
                    <a:p>
                      <a:pPr algn="ctr"/>
                      <a:r>
                        <a:rPr lang="en-US" altLang="zh-CN" sz="1000" b="1" i="0" dirty="0">
                          <a:latin typeface="Arial" panose="020B0604020202020204" pitchFamily="34" charset="0"/>
                          <a:cs typeface="Arial" panose="020B0604020202020204" pitchFamily="34" charset="0"/>
                        </a:rPr>
                        <a:t>HOM Power (W)</a:t>
                      </a:r>
                      <a:endParaRPr lang="zh-CN" altLang="en-US" sz="1000" b="1" i="0" dirty="0">
                        <a:latin typeface="Arial" panose="020B0604020202020204" pitchFamily="34" charset="0"/>
                        <a:cs typeface="Arial" panose="020B0604020202020204" pitchFamily="34" charset="0"/>
                      </a:endParaRPr>
                    </a:p>
                  </a:txBody>
                  <a:tcPr anchor="ctr"/>
                </a:tc>
                <a:tc>
                  <a:txBody>
                    <a:bodyPr/>
                    <a:lstStyle/>
                    <a:p>
                      <a:pPr algn="ctr"/>
                      <a:r>
                        <a:rPr lang="en-US" altLang="zh-CN" sz="1000" b="1" i="0" dirty="0">
                          <a:latin typeface="Arial" panose="020B0604020202020204" pitchFamily="34" charset="0"/>
                          <a:cs typeface="Arial" panose="020B0604020202020204" pitchFamily="34" charset="0"/>
                        </a:rPr>
                        <a:t>Average</a:t>
                      </a:r>
                    </a:p>
                    <a:p>
                      <a:pPr algn="ctr"/>
                      <a:r>
                        <a:rPr lang="en-US" altLang="zh-CN" sz="1000" b="1" i="0" dirty="0">
                          <a:latin typeface="Arial" panose="020B0604020202020204" pitchFamily="34" charset="0"/>
                          <a:cs typeface="Arial" panose="020B0604020202020204" pitchFamily="34" charset="0"/>
                        </a:rPr>
                        <a:t>calculation</a:t>
                      </a:r>
                      <a:endParaRPr lang="zh-CN" altLang="en-US" sz="1000" b="1" i="0" dirty="0">
                        <a:latin typeface="Arial" panose="020B0604020202020204" pitchFamily="34" charset="0"/>
                        <a:cs typeface="Arial" panose="020B0604020202020204" pitchFamily="34" charset="0"/>
                      </a:endParaRPr>
                    </a:p>
                  </a:txBody>
                  <a:tcPr anchor="ctr"/>
                </a:tc>
                <a:tc>
                  <a:txBody>
                    <a:bodyPr/>
                    <a:lstStyle/>
                    <a:p>
                      <a:pPr algn="ctr"/>
                      <a:r>
                        <a:rPr lang="en-US" altLang="zh-CN" sz="1000" b="1" i="0" dirty="0">
                          <a:latin typeface="Arial" panose="020B0604020202020204" pitchFamily="34" charset="0"/>
                          <a:cs typeface="Arial" panose="020B0604020202020204" pitchFamily="34" charset="0"/>
                        </a:rPr>
                        <a:t>Spectrum</a:t>
                      </a:r>
                    </a:p>
                    <a:p>
                      <a:pPr algn="ctr"/>
                      <a:r>
                        <a:rPr lang="en-US" altLang="zh-CN" sz="1000" b="1" i="0" dirty="0">
                          <a:latin typeface="Arial" panose="020B0604020202020204" pitchFamily="34" charset="0"/>
                          <a:cs typeface="Arial" panose="020B0604020202020204" pitchFamily="34" charset="0"/>
                        </a:rPr>
                        <a:t>calculation</a:t>
                      </a:r>
                      <a:endParaRPr lang="zh-CN" altLang="en-US" sz="10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73723526"/>
                  </a:ext>
                </a:extLst>
              </a:tr>
              <a:tr h="217642">
                <a:tc>
                  <a:txBody>
                    <a:bodyPr/>
                    <a:lstStyle/>
                    <a:p>
                      <a:pPr algn="l"/>
                      <a:r>
                        <a:rPr lang="en-US" altLang="zh-CN" sz="1000" dirty="0">
                          <a:latin typeface="Arial" panose="020B0604020202020204" pitchFamily="34" charset="0"/>
                          <a:cs typeface="Arial" panose="020B0604020202020204" pitchFamily="34" charset="0"/>
                        </a:rPr>
                        <a:t>&lt;</a:t>
                      </a:r>
                      <a:r>
                        <a:rPr lang="en-US" altLang="zh-CN" sz="1000" baseline="0" dirty="0">
                          <a:latin typeface="Arial" panose="020B0604020202020204" pitchFamily="34" charset="0"/>
                          <a:cs typeface="Arial" panose="020B0604020202020204" pitchFamily="34" charset="0"/>
                        </a:rPr>
                        <a:t> 1.85 GHz</a:t>
                      </a:r>
                      <a:endParaRPr lang="zh-CN" altLang="en-US" sz="1000" dirty="0">
                        <a:latin typeface="Arial" panose="020B0604020202020204" pitchFamily="34" charset="0"/>
                        <a:cs typeface="Arial" panose="020B0604020202020204" pitchFamily="34" charset="0"/>
                      </a:endParaRPr>
                    </a:p>
                  </a:txBody>
                  <a:tcPr anchor="ctr"/>
                </a:tc>
                <a:tc>
                  <a:txBody>
                    <a:bodyPr/>
                    <a:lstStyle/>
                    <a:p>
                      <a:pPr algn="ctr"/>
                      <a:r>
                        <a:rPr lang="en-US" altLang="zh-CN" sz="1000" dirty="0">
                          <a:latin typeface="Arial" panose="020B0604020202020204" pitchFamily="34" charset="0"/>
                          <a:cs typeface="Arial" panose="020B0604020202020204" pitchFamily="34" charset="0"/>
                        </a:rPr>
                        <a:t>970</a:t>
                      </a:r>
                      <a:endParaRPr lang="zh-CN" altLang="en-US" sz="1000" dirty="0">
                        <a:latin typeface="Arial" panose="020B0604020202020204" pitchFamily="34" charset="0"/>
                        <a:cs typeface="Arial" panose="020B0604020202020204" pitchFamily="34" charset="0"/>
                      </a:endParaRPr>
                    </a:p>
                  </a:txBody>
                  <a:tcPr anchor="ctr"/>
                </a:tc>
                <a:tc>
                  <a:txBody>
                    <a:bodyPr/>
                    <a:lstStyle/>
                    <a:p>
                      <a:pPr algn="ctr"/>
                      <a:r>
                        <a:rPr lang="en-US" altLang="zh-CN" sz="1000" dirty="0">
                          <a:latin typeface="Arial" panose="020B0604020202020204" pitchFamily="34" charset="0"/>
                          <a:cs typeface="Arial" panose="020B0604020202020204" pitchFamily="34" charset="0"/>
                        </a:rPr>
                        <a:t>50</a:t>
                      </a:r>
                      <a:endParaRPr lang="zh-CN" altLang="en-US" sz="10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625257733"/>
                  </a:ext>
                </a:extLst>
              </a:tr>
              <a:tr h="217642">
                <a:tc>
                  <a:txBody>
                    <a:bodyPr/>
                    <a:lstStyle/>
                    <a:p>
                      <a:pPr algn="l"/>
                      <a:r>
                        <a:rPr lang="en-US" altLang="zh-CN" sz="1000" dirty="0">
                          <a:latin typeface="Arial" panose="020B0604020202020204" pitchFamily="34" charset="0"/>
                          <a:cs typeface="Arial" panose="020B0604020202020204" pitchFamily="34" charset="0"/>
                        </a:rPr>
                        <a:t>1.85 ~</a:t>
                      </a:r>
                      <a:r>
                        <a:rPr lang="en-US" altLang="zh-CN" sz="1000" baseline="0" dirty="0">
                          <a:latin typeface="Arial" panose="020B0604020202020204" pitchFamily="34" charset="0"/>
                          <a:cs typeface="Arial" panose="020B0604020202020204" pitchFamily="34" charset="0"/>
                        </a:rPr>
                        <a:t> 14 GHz </a:t>
                      </a:r>
                      <a:endParaRPr lang="zh-CN" altLang="en-US" sz="1000" dirty="0">
                        <a:latin typeface="Arial" panose="020B0604020202020204" pitchFamily="34" charset="0"/>
                        <a:cs typeface="Arial" panose="020B0604020202020204" pitchFamily="34" charset="0"/>
                      </a:endParaRPr>
                    </a:p>
                  </a:txBody>
                  <a:tcPr anchor="ctr"/>
                </a:tc>
                <a:tc>
                  <a:txBody>
                    <a:bodyPr/>
                    <a:lstStyle/>
                    <a:p>
                      <a:pPr algn="ctr"/>
                      <a:r>
                        <a:rPr lang="en-US" altLang="zh-CN" sz="1000" dirty="0">
                          <a:latin typeface="Arial" panose="020B0604020202020204" pitchFamily="34" charset="0"/>
                          <a:cs typeface="Arial" panose="020B0604020202020204" pitchFamily="34" charset="0"/>
                        </a:rPr>
                        <a:t>966</a:t>
                      </a:r>
                      <a:endParaRPr lang="zh-CN" altLang="en-US" sz="1000" dirty="0">
                        <a:latin typeface="Arial" panose="020B0604020202020204" pitchFamily="34" charset="0"/>
                        <a:cs typeface="Arial" panose="020B0604020202020204" pitchFamily="34" charset="0"/>
                      </a:endParaRPr>
                    </a:p>
                  </a:txBody>
                  <a:tcPr anchor="ctr"/>
                </a:tc>
                <a:tc>
                  <a:txBody>
                    <a:bodyPr/>
                    <a:lstStyle/>
                    <a:p>
                      <a:pPr algn="ctr"/>
                      <a:r>
                        <a:rPr lang="en-US" altLang="zh-CN" sz="1000" dirty="0">
                          <a:latin typeface="Arial" panose="020B0604020202020204" pitchFamily="34" charset="0"/>
                          <a:cs typeface="Arial" panose="020B0604020202020204" pitchFamily="34" charset="0"/>
                        </a:rPr>
                        <a:t>976</a:t>
                      </a:r>
                      <a:endParaRPr lang="zh-CN" altLang="en-US" sz="10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895841883"/>
                  </a:ext>
                </a:extLst>
              </a:tr>
              <a:tr h="217642">
                <a:tc>
                  <a:txBody>
                    <a:bodyPr/>
                    <a:lstStyle/>
                    <a:p>
                      <a:pPr algn="l"/>
                      <a:r>
                        <a:rPr lang="en-US" altLang="zh-CN" sz="1000" dirty="0">
                          <a:latin typeface="Arial" panose="020B0604020202020204" pitchFamily="34" charset="0"/>
                          <a:cs typeface="Arial" panose="020B0604020202020204" pitchFamily="34" charset="0"/>
                        </a:rPr>
                        <a:t>Total</a:t>
                      </a:r>
                      <a:endParaRPr lang="zh-CN" altLang="en-US" sz="1000" dirty="0">
                        <a:latin typeface="Arial" panose="020B0604020202020204" pitchFamily="34" charset="0"/>
                        <a:cs typeface="Arial" panose="020B0604020202020204" pitchFamily="34" charset="0"/>
                      </a:endParaRPr>
                    </a:p>
                  </a:txBody>
                  <a:tcPr anchor="ctr"/>
                </a:tc>
                <a:tc>
                  <a:txBody>
                    <a:bodyPr/>
                    <a:lstStyle/>
                    <a:p>
                      <a:pPr algn="ctr"/>
                      <a:r>
                        <a:rPr lang="en-US" altLang="zh-CN" sz="1000" b="1" dirty="0">
                          <a:latin typeface="Arial" panose="020B0604020202020204" pitchFamily="34" charset="0"/>
                          <a:cs typeface="Arial" panose="020B0604020202020204" pitchFamily="34" charset="0"/>
                        </a:rPr>
                        <a:t>1936</a:t>
                      </a:r>
                      <a:endParaRPr lang="zh-CN" altLang="en-US" sz="1000" b="1" dirty="0">
                        <a:latin typeface="Arial" panose="020B0604020202020204" pitchFamily="34" charset="0"/>
                        <a:cs typeface="Arial" panose="020B0604020202020204" pitchFamily="34" charset="0"/>
                      </a:endParaRPr>
                    </a:p>
                  </a:txBody>
                  <a:tcPr anchor="ctr"/>
                </a:tc>
                <a:tc>
                  <a:txBody>
                    <a:bodyPr/>
                    <a:lstStyle/>
                    <a:p>
                      <a:pPr algn="ctr"/>
                      <a:r>
                        <a:rPr lang="en-US" altLang="zh-CN" sz="1000" b="1" dirty="0">
                          <a:latin typeface="Arial" panose="020B0604020202020204" pitchFamily="34" charset="0"/>
                          <a:cs typeface="Arial" panose="020B0604020202020204" pitchFamily="34" charset="0"/>
                        </a:rPr>
                        <a:t>1026</a:t>
                      </a:r>
                      <a:endParaRPr lang="zh-CN" altLang="en-US" sz="10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380593022"/>
                  </a:ext>
                </a:extLst>
              </a:tr>
            </a:tbl>
          </a:graphicData>
        </a:graphic>
      </p:graphicFrame>
      <p:pic>
        <p:nvPicPr>
          <p:cNvPr id="22" name="图片 21"/>
          <p:cNvPicPr>
            <a:picLocks noChangeAspect="1"/>
          </p:cNvPicPr>
          <p:nvPr/>
        </p:nvPicPr>
        <p:blipFill>
          <a:blip r:embed="rId4"/>
          <a:stretch>
            <a:fillRect/>
          </a:stretch>
        </p:blipFill>
        <p:spPr>
          <a:xfrm>
            <a:off x="8042920" y="1464790"/>
            <a:ext cx="3464683" cy="2002216"/>
          </a:xfrm>
          <a:prstGeom prst="rect">
            <a:avLst/>
          </a:prstGeom>
        </p:spPr>
      </p:pic>
      <p:pic>
        <p:nvPicPr>
          <p:cNvPr id="26" name="图片 25"/>
          <p:cNvPicPr>
            <a:picLocks noChangeAspect="1"/>
          </p:cNvPicPr>
          <p:nvPr/>
        </p:nvPicPr>
        <p:blipFill>
          <a:blip r:embed="rId5"/>
          <a:stretch>
            <a:fillRect/>
          </a:stretch>
        </p:blipFill>
        <p:spPr>
          <a:xfrm>
            <a:off x="3940357" y="1492240"/>
            <a:ext cx="3673560" cy="1974766"/>
          </a:xfrm>
          <a:prstGeom prst="rect">
            <a:avLst/>
          </a:prstGeom>
        </p:spPr>
      </p:pic>
      <p:sp>
        <p:nvSpPr>
          <p:cNvPr id="27" name="矩形 26"/>
          <p:cNvSpPr/>
          <p:nvPr/>
        </p:nvSpPr>
        <p:spPr>
          <a:xfrm>
            <a:off x="4093807" y="1578265"/>
            <a:ext cx="3257623" cy="461665"/>
          </a:xfrm>
          <a:prstGeom prst="rect">
            <a:avLst/>
          </a:prstGeom>
        </p:spPr>
        <p:txBody>
          <a:bodyPr wrap="none">
            <a:spAutoFit/>
          </a:bodyPr>
          <a:lstStyle/>
          <a:p>
            <a:pPr algn="ctr"/>
            <a:r>
              <a:rPr lang="en-US" altLang="zh-CN" sz="1200" b="1" dirty="0">
                <a:latin typeface="Arial" panose="020B0604020202020204" pitchFamily="34" charset="0"/>
                <a:cs typeface="Arial" panose="020B0604020202020204" pitchFamily="34" charset="0"/>
              </a:rPr>
              <a:t>Beam spectrum and cavity impedance</a:t>
            </a:r>
          </a:p>
          <a:p>
            <a:pPr algn="ctr"/>
            <a:r>
              <a:rPr lang="en-US" altLang="zh-CN" sz="1200" b="1" dirty="0">
                <a:latin typeface="Arial" panose="020B0604020202020204" pitchFamily="34" charset="0"/>
                <a:cs typeface="Arial" panose="020B0604020202020204" pitchFamily="34" charset="0"/>
              </a:rPr>
              <a:t>(bunch repetition rate </a:t>
            </a:r>
            <a:r>
              <a:rPr lang="en-US" altLang="zh-CN" sz="1200" b="1" dirty="0">
                <a:solidFill>
                  <a:srgbClr val="FF0000"/>
                </a:solidFill>
                <a:latin typeface="Arial" panose="020B0604020202020204" pitchFamily="34" charset="0"/>
                <a:cs typeface="Arial" panose="020B0604020202020204" pitchFamily="34" charset="0"/>
              </a:rPr>
              <a:t>40 MHz </a:t>
            </a:r>
            <a:r>
              <a:rPr lang="en-US" altLang="zh-CN" sz="1200" b="1" dirty="0">
                <a:latin typeface="Arial" panose="020B0604020202020204" pitchFamily="34" charset="0"/>
                <a:cs typeface="Arial" panose="020B0604020202020204" pitchFamily="34" charset="0"/>
              </a:rPr>
              <a:t>dominated) </a:t>
            </a:r>
            <a:endParaRPr lang="zh-CN" altLang="en-US" sz="1200" b="1" dirty="0"/>
          </a:p>
        </p:txBody>
      </p:sp>
      <p:sp>
        <p:nvSpPr>
          <p:cNvPr id="28" name="矩形 27"/>
          <p:cNvSpPr/>
          <p:nvPr/>
        </p:nvSpPr>
        <p:spPr>
          <a:xfrm>
            <a:off x="7419819" y="1532099"/>
            <a:ext cx="3130733" cy="276999"/>
          </a:xfrm>
          <a:prstGeom prst="rect">
            <a:avLst/>
          </a:prstGeom>
        </p:spPr>
        <p:txBody>
          <a:bodyPr wrap="square">
            <a:spAutoFit/>
          </a:bodyPr>
          <a:lstStyle/>
          <a:p>
            <a:pPr algn="ctr"/>
            <a:r>
              <a:rPr lang="en-US" altLang="zh-CN" sz="1200" dirty="0">
                <a:latin typeface="Arial" panose="020B0604020202020204" pitchFamily="34" charset="0"/>
                <a:cs typeface="Arial" panose="020B0604020202020204" pitchFamily="34" charset="0"/>
              </a:rPr>
              <a:t>Power spectrum </a:t>
            </a:r>
            <a:endParaRPr lang="zh-CN" altLang="en-US" sz="1200" dirty="0"/>
          </a:p>
        </p:txBody>
      </p:sp>
      <p:sp>
        <p:nvSpPr>
          <p:cNvPr id="29" name="矩形 28"/>
          <p:cNvSpPr/>
          <p:nvPr/>
        </p:nvSpPr>
        <p:spPr>
          <a:xfrm>
            <a:off x="798797" y="1590324"/>
            <a:ext cx="2066591" cy="276999"/>
          </a:xfrm>
          <a:prstGeom prst="rect">
            <a:avLst/>
          </a:prstGeom>
        </p:spPr>
        <p:txBody>
          <a:bodyPr wrap="none">
            <a:spAutoFit/>
          </a:bodyPr>
          <a:lstStyle/>
          <a:p>
            <a:r>
              <a:rPr lang="en-US" altLang="zh-CN" sz="1200" dirty="0">
                <a:latin typeface="Arial" panose="020B0604020202020204" pitchFamily="34" charset="0"/>
                <a:cs typeface="Arial" panose="020B0604020202020204" pitchFamily="34" charset="0"/>
              </a:rPr>
              <a:t>cavity wideband impedance</a:t>
            </a:r>
            <a:endParaRPr lang="zh-CN" altLang="en-US" sz="1200" dirty="0"/>
          </a:p>
        </p:txBody>
      </p:sp>
      <p:pic>
        <p:nvPicPr>
          <p:cNvPr id="30" name="图片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40358" y="3648456"/>
            <a:ext cx="3493938" cy="2534202"/>
          </a:xfrm>
          <a:prstGeom prst="rect">
            <a:avLst/>
          </a:prstGeom>
        </p:spPr>
      </p:pic>
      <p:sp>
        <p:nvSpPr>
          <p:cNvPr id="32" name="文本框 31"/>
          <p:cNvSpPr txBox="1"/>
          <p:nvPr/>
        </p:nvSpPr>
        <p:spPr>
          <a:xfrm>
            <a:off x="6075816" y="5096696"/>
            <a:ext cx="1425419" cy="276999"/>
          </a:xfrm>
          <a:prstGeom prst="rect">
            <a:avLst/>
          </a:prstGeom>
          <a:noFill/>
        </p:spPr>
        <p:txBody>
          <a:bodyPr wrap="square" rtlCol="0">
            <a:spAutoFit/>
          </a:bodyPr>
          <a:lstStyle/>
          <a:p>
            <a:r>
              <a:rPr lang="en-US" altLang="zh-CN" sz="1200" dirty="0">
                <a:solidFill>
                  <a:srgbClr val="FF0000"/>
                </a:solidFill>
                <a:latin typeface="Arial" panose="020B0604020202020204" pitchFamily="34" charset="0"/>
                <a:cs typeface="Arial" panose="020B0604020202020204" pitchFamily="34" charset="0"/>
              </a:rPr>
              <a:t>~ kHz bandwidth</a:t>
            </a:r>
            <a:endParaRPr lang="zh-CN" altLang="en-US" sz="1200" dirty="0">
              <a:solidFill>
                <a:srgbClr val="FF0000"/>
              </a:solidFill>
              <a:latin typeface="Arial" panose="020B0604020202020204" pitchFamily="34" charset="0"/>
              <a:cs typeface="Arial" panose="020B0604020202020204" pitchFamily="34" charset="0"/>
            </a:endParaRPr>
          </a:p>
        </p:txBody>
      </p:sp>
      <p:sp>
        <p:nvSpPr>
          <p:cNvPr id="33" name="矩形 32"/>
          <p:cNvSpPr/>
          <p:nvPr/>
        </p:nvSpPr>
        <p:spPr>
          <a:xfrm>
            <a:off x="4031830" y="6273176"/>
            <a:ext cx="4713159" cy="461665"/>
          </a:xfrm>
          <a:prstGeom prst="rect">
            <a:avLst/>
          </a:prstGeom>
        </p:spPr>
        <p:txBody>
          <a:bodyPr wrap="square">
            <a:spAutoFit/>
          </a:bodyPr>
          <a:lstStyle/>
          <a:p>
            <a:pPr algn="just">
              <a:spcBef>
                <a:spcPts val="600"/>
              </a:spcBef>
            </a:pPr>
            <a:r>
              <a:rPr lang="en-US" altLang="zh-CN" sz="1200" dirty="0">
                <a:latin typeface="Arial" panose="020B0604020202020204" pitchFamily="34" charset="0"/>
                <a:cs typeface="Arial" panose="020B0604020202020204" pitchFamily="34" charset="0"/>
              </a:rPr>
              <a:t>Note that the CBI related frequency is revolution frequency 3 kHz, much smaller than HOM power related bunch frequency (~ MHz).</a:t>
            </a:r>
          </a:p>
        </p:txBody>
      </p:sp>
      <p:pic>
        <p:nvPicPr>
          <p:cNvPr id="3" name="图片 2"/>
          <p:cNvPicPr>
            <a:picLocks noChangeAspect="1"/>
          </p:cNvPicPr>
          <p:nvPr/>
        </p:nvPicPr>
        <p:blipFill rotWithShape="1">
          <a:blip r:embed="rId7" cstate="print">
            <a:extLst>
              <a:ext uri="{28A0092B-C50C-407E-A947-70E740481C1C}">
                <a14:useLocalDpi xmlns:a14="http://schemas.microsoft.com/office/drawing/2010/main" val="0"/>
              </a:ext>
            </a:extLst>
          </a:blip>
          <a:srcRect t="2726"/>
          <a:stretch/>
        </p:blipFill>
        <p:spPr>
          <a:xfrm>
            <a:off x="4632959" y="3822079"/>
            <a:ext cx="2179321" cy="1227313"/>
          </a:xfrm>
          <a:prstGeom prst="rect">
            <a:avLst/>
          </a:prstGeom>
        </p:spPr>
      </p:pic>
    </p:spTree>
    <p:extLst>
      <p:ext uri="{BB962C8B-B14F-4D97-AF65-F5344CB8AC3E}">
        <p14:creationId xmlns:p14="http://schemas.microsoft.com/office/powerpoint/2010/main" val="33669035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2F92DF-F3DB-465A-A613-C9F357290411}"/>
              </a:ext>
            </a:extLst>
          </p:cNvPr>
          <p:cNvSpPr>
            <a:spLocks noGrp="1"/>
          </p:cNvSpPr>
          <p:nvPr>
            <p:ph type="title"/>
          </p:nvPr>
        </p:nvSpPr>
        <p:spPr>
          <a:xfrm>
            <a:off x="0" y="251304"/>
            <a:ext cx="12192000" cy="1325563"/>
          </a:xfrm>
        </p:spPr>
        <p:txBody>
          <a:bodyPr/>
          <a:lstStyle/>
          <a:p>
            <a:pPr algn="ctr"/>
            <a:r>
              <a:rPr lang="en-US" altLang="zh-CN" dirty="0">
                <a:latin typeface="Arial" panose="020B0604020202020204" pitchFamily="34" charset="0"/>
                <a:cs typeface="Arial" panose="020B0604020202020204" pitchFamily="34" charset="0"/>
              </a:rPr>
              <a:t>Cavity HOM Power of Higgs (quasi-half-ring fill)</a:t>
            </a:r>
            <a:endParaRPr lang="zh-CN" altLang="en-US" dirty="0"/>
          </a:p>
        </p:txBody>
      </p:sp>
      <p:sp>
        <p:nvSpPr>
          <p:cNvPr id="4" name="灯片编号占位符 3">
            <a:extLst>
              <a:ext uri="{FF2B5EF4-FFF2-40B4-BE49-F238E27FC236}">
                <a16:creationId xmlns:a16="http://schemas.microsoft.com/office/drawing/2014/main" id="{83D23F6D-49BD-463E-8C63-84B19F84345E}"/>
              </a:ext>
            </a:extLst>
          </p:cNvPr>
          <p:cNvSpPr>
            <a:spLocks noGrp="1"/>
          </p:cNvSpPr>
          <p:nvPr>
            <p:ph type="sldNum" sz="quarter" idx="12"/>
          </p:nvPr>
        </p:nvSpPr>
        <p:spPr/>
        <p:txBody>
          <a:bodyPr/>
          <a:lstStyle/>
          <a:p>
            <a:fld id="{672E488A-81DB-4A5F-B4BA-D0957D335647}" type="slidenum">
              <a:rPr lang="zh-CN" altLang="en-US" smtClean="0"/>
              <a:t>23</a:t>
            </a:fld>
            <a:endParaRPr lang="zh-CN" altLang="en-US"/>
          </a:p>
        </p:txBody>
      </p:sp>
      <p:pic>
        <p:nvPicPr>
          <p:cNvPr id="5" name="图片 4">
            <a:extLst>
              <a:ext uri="{FF2B5EF4-FFF2-40B4-BE49-F238E27FC236}">
                <a16:creationId xmlns:a16="http://schemas.microsoft.com/office/drawing/2014/main" id="{B613A2C4-AC63-47C9-8BBC-F739B3593A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37847" y="1882715"/>
            <a:ext cx="4128253" cy="1404220"/>
          </a:xfrm>
          <a:prstGeom prst="rect">
            <a:avLst/>
          </a:prstGeom>
        </p:spPr>
      </p:pic>
      <p:graphicFrame>
        <p:nvGraphicFramePr>
          <p:cNvPr id="11" name="表格 10"/>
          <p:cNvGraphicFramePr>
            <a:graphicFrameLocks noGrp="1"/>
          </p:cNvGraphicFramePr>
          <p:nvPr>
            <p:extLst/>
          </p:nvPr>
        </p:nvGraphicFramePr>
        <p:xfrm>
          <a:off x="8610600" y="1907564"/>
          <a:ext cx="3209583" cy="1569720"/>
        </p:xfrm>
        <a:graphic>
          <a:graphicData uri="http://schemas.openxmlformats.org/drawingml/2006/table">
            <a:tbl>
              <a:tblPr firstRow="1" bandRow="1">
                <a:tableStyleId>{5940675A-B579-460E-94D1-54222C63F5DA}</a:tableStyleId>
              </a:tblPr>
              <a:tblGrid>
                <a:gridCol w="1191933">
                  <a:extLst>
                    <a:ext uri="{9D8B030D-6E8A-4147-A177-3AD203B41FA5}">
                      <a16:colId xmlns:a16="http://schemas.microsoft.com/office/drawing/2014/main" val="1395699795"/>
                    </a:ext>
                  </a:extLst>
                </a:gridCol>
                <a:gridCol w="1008825">
                  <a:extLst>
                    <a:ext uri="{9D8B030D-6E8A-4147-A177-3AD203B41FA5}">
                      <a16:colId xmlns:a16="http://schemas.microsoft.com/office/drawing/2014/main" val="221243356"/>
                    </a:ext>
                  </a:extLst>
                </a:gridCol>
                <a:gridCol w="1008825">
                  <a:extLst>
                    <a:ext uri="{9D8B030D-6E8A-4147-A177-3AD203B41FA5}">
                      <a16:colId xmlns:a16="http://schemas.microsoft.com/office/drawing/2014/main" val="367035713"/>
                    </a:ext>
                  </a:extLst>
                </a:gridCol>
              </a:tblGrid>
              <a:tr h="370840">
                <a:tc>
                  <a:txBody>
                    <a:bodyPr/>
                    <a:lstStyle/>
                    <a:p>
                      <a:pPr algn="ctr"/>
                      <a:r>
                        <a:rPr lang="en-US" altLang="zh-CN" sz="1200" b="1" i="0" dirty="0">
                          <a:latin typeface="Arial" panose="020B0604020202020204" pitchFamily="34" charset="0"/>
                          <a:cs typeface="Arial" panose="020B0604020202020204" pitchFamily="34" charset="0"/>
                        </a:rPr>
                        <a:t>HOM Power (W)</a:t>
                      </a:r>
                      <a:endParaRPr lang="zh-CN" altLang="en-US" sz="1200" b="1" i="0" dirty="0">
                        <a:latin typeface="Arial" panose="020B0604020202020204" pitchFamily="34" charset="0"/>
                        <a:cs typeface="Arial" panose="020B0604020202020204" pitchFamily="34" charset="0"/>
                      </a:endParaRPr>
                    </a:p>
                  </a:txBody>
                  <a:tcPr anchor="ctr"/>
                </a:tc>
                <a:tc>
                  <a:txBody>
                    <a:bodyPr/>
                    <a:lstStyle/>
                    <a:p>
                      <a:pPr algn="ctr"/>
                      <a:r>
                        <a:rPr lang="en-US" altLang="zh-CN" sz="1200" b="1" i="0" dirty="0">
                          <a:latin typeface="Arial" panose="020B0604020202020204" pitchFamily="34" charset="0"/>
                          <a:cs typeface="Arial" panose="020B0604020202020204" pitchFamily="34" charset="0"/>
                        </a:rPr>
                        <a:t>Average</a:t>
                      </a:r>
                    </a:p>
                    <a:p>
                      <a:pPr algn="ctr"/>
                      <a:r>
                        <a:rPr lang="en-US" altLang="zh-CN" sz="1200" b="1" i="0" dirty="0">
                          <a:latin typeface="Arial" panose="020B0604020202020204" pitchFamily="34" charset="0"/>
                          <a:cs typeface="Arial" panose="020B0604020202020204" pitchFamily="34" charset="0"/>
                        </a:rPr>
                        <a:t>calculation</a:t>
                      </a:r>
                      <a:endParaRPr lang="zh-CN" altLang="en-US" sz="1200" b="1" i="0" dirty="0">
                        <a:latin typeface="Arial" panose="020B0604020202020204" pitchFamily="34" charset="0"/>
                        <a:cs typeface="Arial" panose="020B0604020202020204" pitchFamily="34" charset="0"/>
                      </a:endParaRPr>
                    </a:p>
                  </a:txBody>
                  <a:tcPr anchor="ctr"/>
                </a:tc>
                <a:tc>
                  <a:txBody>
                    <a:bodyPr/>
                    <a:lstStyle/>
                    <a:p>
                      <a:pPr algn="ctr"/>
                      <a:r>
                        <a:rPr lang="en-US" altLang="zh-CN" sz="1200" b="1" i="0" dirty="0">
                          <a:latin typeface="Arial" panose="020B0604020202020204" pitchFamily="34" charset="0"/>
                          <a:cs typeface="Arial" panose="020B0604020202020204" pitchFamily="34" charset="0"/>
                        </a:rPr>
                        <a:t>Spectrum</a:t>
                      </a:r>
                    </a:p>
                    <a:p>
                      <a:pPr algn="ctr"/>
                      <a:r>
                        <a:rPr lang="en-US" altLang="zh-CN" sz="1200" b="1" i="0" dirty="0">
                          <a:latin typeface="Arial" panose="020B0604020202020204" pitchFamily="34" charset="0"/>
                          <a:cs typeface="Arial" panose="020B0604020202020204" pitchFamily="34" charset="0"/>
                        </a:rPr>
                        <a:t>calculation</a:t>
                      </a:r>
                      <a:endParaRPr lang="zh-CN" altLang="en-US" sz="12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73723526"/>
                  </a:ext>
                </a:extLst>
              </a:tr>
              <a:tr h="370840">
                <a:tc>
                  <a:txBody>
                    <a:bodyPr/>
                    <a:lstStyle/>
                    <a:p>
                      <a:pPr algn="l"/>
                      <a:r>
                        <a:rPr lang="en-US" altLang="zh-CN" sz="1200" dirty="0">
                          <a:latin typeface="Arial" panose="020B0604020202020204" pitchFamily="34" charset="0"/>
                          <a:cs typeface="Arial" panose="020B0604020202020204" pitchFamily="34" charset="0"/>
                        </a:rPr>
                        <a:t>&lt;</a:t>
                      </a:r>
                      <a:r>
                        <a:rPr lang="en-US" altLang="zh-CN" sz="1200" baseline="0" dirty="0">
                          <a:latin typeface="Arial" panose="020B0604020202020204" pitchFamily="34" charset="0"/>
                          <a:cs typeface="Arial" panose="020B0604020202020204" pitchFamily="34" charset="0"/>
                        </a:rPr>
                        <a:t> 1.85 GHz</a:t>
                      </a:r>
                      <a:endParaRPr lang="zh-CN" altLang="en-US" sz="1200" dirty="0">
                        <a:latin typeface="Arial" panose="020B0604020202020204" pitchFamily="34" charset="0"/>
                        <a:cs typeface="Arial" panose="020B0604020202020204" pitchFamily="34" charset="0"/>
                      </a:endParaRPr>
                    </a:p>
                  </a:txBody>
                  <a:tcPr anchor="ctr"/>
                </a:tc>
                <a:tc>
                  <a:txBody>
                    <a:bodyPr/>
                    <a:lstStyle/>
                    <a:p>
                      <a:pPr algn="ctr"/>
                      <a:r>
                        <a:rPr lang="en-US" altLang="zh-CN" sz="1200" dirty="0">
                          <a:latin typeface="Arial" panose="020B0604020202020204" pitchFamily="34" charset="0"/>
                          <a:cs typeface="Arial" panose="020B0604020202020204" pitchFamily="34" charset="0"/>
                        </a:rPr>
                        <a:t>131</a:t>
                      </a:r>
                      <a:endParaRPr lang="zh-CN" altLang="en-US" sz="1200" dirty="0">
                        <a:latin typeface="Arial" panose="020B0604020202020204" pitchFamily="34" charset="0"/>
                        <a:cs typeface="Arial" panose="020B0604020202020204" pitchFamily="34" charset="0"/>
                      </a:endParaRPr>
                    </a:p>
                  </a:txBody>
                  <a:tcPr anchor="ctr"/>
                </a:tc>
                <a:tc>
                  <a:txBody>
                    <a:bodyPr/>
                    <a:lstStyle/>
                    <a:p>
                      <a:pPr algn="ctr"/>
                      <a:r>
                        <a:rPr lang="en-US" altLang="zh-CN" sz="1200" dirty="0">
                          <a:latin typeface="Arial" panose="020B0604020202020204" pitchFamily="34" charset="0"/>
                          <a:cs typeface="Arial" panose="020B0604020202020204" pitchFamily="34" charset="0"/>
                        </a:rPr>
                        <a:t>19</a:t>
                      </a:r>
                      <a:endParaRPr lang="zh-CN" altLang="en-US" sz="12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625257733"/>
                  </a:ext>
                </a:extLst>
              </a:tr>
              <a:tr h="370840">
                <a:tc>
                  <a:txBody>
                    <a:bodyPr/>
                    <a:lstStyle/>
                    <a:p>
                      <a:pPr algn="l"/>
                      <a:r>
                        <a:rPr lang="en-US" altLang="zh-CN" sz="1200" dirty="0">
                          <a:latin typeface="Arial" panose="020B0604020202020204" pitchFamily="34" charset="0"/>
                          <a:cs typeface="Arial" panose="020B0604020202020204" pitchFamily="34" charset="0"/>
                        </a:rPr>
                        <a:t>1.85 ~</a:t>
                      </a:r>
                      <a:r>
                        <a:rPr lang="en-US" altLang="zh-CN" sz="1200" baseline="0" dirty="0">
                          <a:latin typeface="Arial" panose="020B0604020202020204" pitchFamily="34" charset="0"/>
                          <a:cs typeface="Arial" panose="020B0604020202020204" pitchFamily="34" charset="0"/>
                        </a:rPr>
                        <a:t> 14 GHz </a:t>
                      </a:r>
                      <a:endParaRPr lang="zh-CN" altLang="en-US" sz="1200" dirty="0">
                        <a:latin typeface="Arial" panose="020B0604020202020204" pitchFamily="34" charset="0"/>
                        <a:cs typeface="Arial" panose="020B0604020202020204" pitchFamily="34" charset="0"/>
                      </a:endParaRPr>
                    </a:p>
                  </a:txBody>
                  <a:tcPr anchor="ctr"/>
                </a:tc>
                <a:tc>
                  <a:txBody>
                    <a:bodyPr/>
                    <a:lstStyle/>
                    <a:p>
                      <a:pPr algn="ctr"/>
                      <a:r>
                        <a:rPr lang="en-US" altLang="zh-CN" sz="1200" dirty="0">
                          <a:latin typeface="Arial" panose="020B0604020202020204" pitchFamily="34" charset="0"/>
                          <a:cs typeface="Arial" panose="020B0604020202020204" pitchFamily="34" charset="0"/>
                        </a:rPr>
                        <a:t>440</a:t>
                      </a:r>
                      <a:endParaRPr lang="zh-CN" altLang="en-US" sz="1200" dirty="0">
                        <a:latin typeface="Arial" panose="020B0604020202020204" pitchFamily="34" charset="0"/>
                        <a:cs typeface="Arial" panose="020B0604020202020204" pitchFamily="34" charset="0"/>
                      </a:endParaRPr>
                    </a:p>
                  </a:txBody>
                  <a:tcPr anchor="ctr"/>
                </a:tc>
                <a:tc>
                  <a:txBody>
                    <a:bodyPr/>
                    <a:lstStyle/>
                    <a:p>
                      <a:pPr algn="ctr"/>
                      <a:r>
                        <a:rPr lang="en-US" altLang="zh-CN" sz="1200" dirty="0">
                          <a:latin typeface="Arial" panose="020B0604020202020204" pitchFamily="34" charset="0"/>
                          <a:cs typeface="Arial" panose="020B0604020202020204" pitchFamily="34" charset="0"/>
                        </a:rPr>
                        <a:t>440</a:t>
                      </a:r>
                      <a:endParaRPr lang="zh-CN" altLang="en-US" sz="12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895841883"/>
                  </a:ext>
                </a:extLst>
              </a:tr>
              <a:tr h="370840">
                <a:tc>
                  <a:txBody>
                    <a:bodyPr/>
                    <a:lstStyle/>
                    <a:p>
                      <a:pPr algn="l"/>
                      <a:r>
                        <a:rPr lang="en-US" altLang="zh-CN" sz="1200" dirty="0">
                          <a:latin typeface="Arial" panose="020B0604020202020204" pitchFamily="34" charset="0"/>
                          <a:cs typeface="Arial" panose="020B0604020202020204" pitchFamily="34" charset="0"/>
                        </a:rPr>
                        <a:t>Total</a:t>
                      </a:r>
                      <a:endParaRPr lang="zh-CN" altLang="en-US" sz="1200" dirty="0">
                        <a:latin typeface="Arial" panose="020B0604020202020204" pitchFamily="34" charset="0"/>
                        <a:cs typeface="Arial" panose="020B0604020202020204" pitchFamily="34" charset="0"/>
                      </a:endParaRPr>
                    </a:p>
                  </a:txBody>
                  <a:tcPr anchor="ctr"/>
                </a:tc>
                <a:tc>
                  <a:txBody>
                    <a:bodyPr/>
                    <a:lstStyle/>
                    <a:p>
                      <a:pPr algn="ctr"/>
                      <a:r>
                        <a:rPr lang="en-US" altLang="zh-CN" sz="1200" dirty="0">
                          <a:latin typeface="Arial" panose="020B0604020202020204" pitchFamily="34" charset="0"/>
                          <a:cs typeface="Arial" panose="020B0604020202020204" pitchFamily="34" charset="0"/>
                        </a:rPr>
                        <a:t>571</a:t>
                      </a:r>
                      <a:endParaRPr lang="zh-CN" altLang="en-US" sz="1200" dirty="0">
                        <a:latin typeface="Arial" panose="020B0604020202020204" pitchFamily="34" charset="0"/>
                        <a:cs typeface="Arial" panose="020B0604020202020204" pitchFamily="34" charset="0"/>
                      </a:endParaRPr>
                    </a:p>
                  </a:txBody>
                  <a:tcPr anchor="ctr"/>
                </a:tc>
                <a:tc>
                  <a:txBody>
                    <a:bodyPr/>
                    <a:lstStyle/>
                    <a:p>
                      <a:pPr algn="ctr"/>
                      <a:r>
                        <a:rPr lang="en-US" altLang="zh-CN" sz="1200" dirty="0">
                          <a:latin typeface="Arial" panose="020B0604020202020204" pitchFamily="34" charset="0"/>
                          <a:cs typeface="Arial" panose="020B0604020202020204" pitchFamily="34" charset="0"/>
                        </a:rPr>
                        <a:t>459</a:t>
                      </a:r>
                      <a:endParaRPr lang="zh-CN" altLang="en-US" sz="12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380593022"/>
                  </a:ext>
                </a:extLst>
              </a:tr>
            </a:tbl>
          </a:graphicData>
        </a:graphic>
      </p:graphicFrame>
      <p:pic>
        <p:nvPicPr>
          <p:cNvPr id="12" name="图片 11"/>
          <p:cNvPicPr>
            <a:picLocks noChangeAspect="1"/>
          </p:cNvPicPr>
          <p:nvPr/>
        </p:nvPicPr>
        <p:blipFill>
          <a:blip r:embed="rId3"/>
          <a:stretch>
            <a:fillRect/>
          </a:stretch>
        </p:blipFill>
        <p:spPr>
          <a:xfrm>
            <a:off x="4190999" y="3477283"/>
            <a:ext cx="3975101" cy="1798871"/>
          </a:xfrm>
          <a:prstGeom prst="rect">
            <a:avLst/>
          </a:prstGeom>
        </p:spPr>
      </p:pic>
      <p:sp>
        <p:nvSpPr>
          <p:cNvPr id="3" name="文本框 2"/>
          <p:cNvSpPr txBox="1"/>
          <p:nvPr/>
        </p:nvSpPr>
        <p:spPr>
          <a:xfrm>
            <a:off x="438149" y="1907564"/>
            <a:ext cx="3232150" cy="954107"/>
          </a:xfrm>
          <a:prstGeom prst="rect">
            <a:avLst/>
          </a:prstGeom>
          <a:noFill/>
        </p:spPr>
        <p:txBody>
          <a:bodyPr wrap="square" rtlCol="0">
            <a:spAutoFit/>
          </a:bodyPr>
          <a:lstStyle/>
          <a:p>
            <a:r>
              <a:rPr lang="en-US" altLang="zh-CN" sz="1400" dirty="0">
                <a:latin typeface="Arial" panose="020B0604020202020204" pitchFamily="34" charset="0"/>
                <a:cs typeface="Arial" panose="020B0604020202020204" pitchFamily="34" charset="0"/>
              </a:rPr>
              <a:t>Due to common RF of the two rings, cavities in different location will feel different fill pattern thus different beam spectrum. </a:t>
            </a:r>
            <a:endParaRPr lang="zh-CN" altLang="en-US" sz="1400" dirty="0">
              <a:latin typeface="Arial" panose="020B0604020202020204" pitchFamily="34" charset="0"/>
              <a:cs typeface="Arial" panose="020B0604020202020204" pitchFamily="34" charset="0"/>
            </a:endParaRPr>
          </a:p>
        </p:txBody>
      </p:sp>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1506" y="3477284"/>
            <a:ext cx="3741529" cy="1798871"/>
          </a:xfrm>
          <a:prstGeom prst="rect">
            <a:avLst/>
          </a:prstGeom>
        </p:spPr>
      </p:pic>
      <p:sp>
        <p:nvSpPr>
          <p:cNvPr id="14" name="矩形 13"/>
          <p:cNvSpPr/>
          <p:nvPr/>
        </p:nvSpPr>
        <p:spPr>
          <a:xfrm>
            <a:off x="8374064" y="3658934"/>
            <a:ext cx="3479686" cy="2262158"/>
          </a:xfrm>
          <a:prstGeom prst="rect">
            <a:avLst/>
          </a:prstGeom>
        </p:spPr>
        <p:txBody>
          <a:bodyPr wrap="square">
            <a:spAutoFit/>
          </a:bodyPr>
          <a:lstStyle/>
          <a:p>
            <a:pPr marL="285750" indent="-285750" algn="just">
              <a:spcBef>
                <a:spcPts val="600"/>
              </a:spcBef>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Beam spectrum spacing 2.69 MHz (Z-pole 40 MHz)</a:t>
            </a:r>
          </a:p>
          <a:p>
            <a:pPr marL="285750" indent="-285750" algn="just">
              <a:spcBef>
                <a:spcPts val="600"/>
              </a:spcBef>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Nearest distance between beam line and cavity impedance is 1 </a:t>
            </a:r>
            <a:r>
              <a:rPr lang="en-US" altLang="zh-CN" sz="1400" dirty="0" err="1">
                <a:latin typeface="Arial" panose="020B0604020202020204" pitchFamily="34" charset="0"/>
                <a:cs typeface="Arial" panose="020B0604020202020204" pitchFamily="34" charset="0"/>
              </a:rPr>
              <a:t>MHz.</a:t>
            </a:r>
            <a:endParaRPr lang="en-US" altLang="zh-CN" sz="1400" dirty="0">
              <a:latin typeface="Arial" panose="020B0604020202020204" pitchFamily="34" charset="0"/>
              <a:cs typeface="Arial" panose="020B0604020202020204" pitchFamily="34" charset="0"/>
            </a:endParaRPr>
          </a:p>
          <a:p>
            <a:pPr marL="285750" indent="-285750" algn="just">
              <a:spcBef>
                <a:spcPts val="600"/>
              </a:spcBef>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Total HOM power lower than single pass assumption: </a:t>
            </a:r>
            <a:r>
              <a:rPr lang="en-US" altLang="zh-CN" sz="1400" u="sng" dirty="0">
                <a:latin typeface="Arial" panose="020B0604020202020204" pitchFamily="34" charset="0"/>
                <a:cs typeface="Arial" panose="020B0604020202020204" pitchFamily="34" charset="0"/>
              </a:rPr>
              <a:t>Safe pattern for the ideal cavity</a:t>
            </a:r>
            <a:r>
              <a:rPr lang="en-US" altLang="zh-CN" sz="1400" dirty="0">
                <a:latin typeface="Arial" panose="020B0604020202020204" pitchFamily="34" charset="0"/>
                <a:cs typeface="Arial" panose="020B0604020202020204" pitchFamily="34" charset="0"/>
              </a:rPr>
              <a:t>.</a:t>
            </a:r>
          </a:p>
          <a:p>
            <a:pPr marL="285750" indent="-285750" algn="just">
              <a:spcBef>
                <a:spcPts val="600"/>
              </a:spcBef>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Same as Z-pole, detune the cavity will reduce the HOM power. </a:t>
            </a:r>
          </a:p>
        </p:txBody>
      </p:sp>
      <p:sp>
        <p:nvSpPr>
          <p:cNvPr id="15" name="矩形 14"/>
          <p:cNvSpPr/>
          <p:nvPr/>
        </p:nvSpPr>
        <p:spPr>
          <a:xfrm>
            <a:off x="769018" y="5459427"/>
            <a:ext cx="2786340" cy="461665"/>
          </a:xfrm>
          <a:prstGeom prst="rect">
            <a:avLst/>
          </a:prstGeom>
        </p:spPr>
        <p:txBody>
          <a:bodyPr wrap="none">
            <a:spAutoFit/>
          </a:bodyPr>
          <a:lstStyle/>
          <a:p>
            <a:r>
              <a:rPr lang="en-US" altLang="zh-CN" sz="1200" dirty="0">
                <a:latin typeface="Arial" panose="020B0604020202020204" pitchFamily="34" charset="0"/>
                <a:cs typeface="Arial" panose="020B0604020202020204" pitchFamily="34" charset="0"/>
              </a:rPr>
              <a:t>Beam spectrum and cavity impedance</a:t>
            </a:r>
          </a:p>
          <a:p>
            <a:pPr algn="ctr"/>
            <a:r>
              <a:rPr lang="en-US" altLang="zh-CN" sz="1200" dirty="0">
                <a:latin typeface="Arial" panose="020B0604020202020204" pitchFamily="34" charset="0"/>
                <a:cs typeface="Arial" panose="020B0604020202020204" pitchFamily="34" charset="0"/>
              </a:rPr>
              <a:t>(bunch repetition rate dominated) </a:t>
            </a:r>
            <a:endParaRPr lang="zh-CN" altLang="en-US" sz="1200" dirty="0"/>
          </a:p>
        </p:txBody>
      </p:sp>
      <p:sp>
        <p:nvSpPr>
          <p:cNvPr id="16" name="矩形 15"/>
          <p:cNvSpPr/>
          <p:nvPr/>
        </p:nvSpPr>
        <p:spPr>
          <a:xfrm>
            <a:off x="4621687" y="5466502"/>
            <a:ext cx="3130733" cy="276999"/>
          </a:xfrm>
          <a:prstGeom prst="rect">
            <a:avLst/>
          </a:prstGeom>
        </p:spPr>
        <p:txBody>
          <a:bodyPr wrap="square">
            <a:spAutoFit/>
          </a:bodyPr>
          <a:lstStyle/>
          <a:p>
            <a:pPr algn="ctr"/>
            <a:r>
              <a:rPr lang="en-US" altLang="zh-CN" sz="1200" dirty="0">
                <a:latin typeface="Arial" panose="020B0604020202020204" pitchFamily="34" charset="0"/>
                <a:cs typeface="Arial" panose="020B0604020202020204" pitchFamily="34" charset="0"/>
              </a:rPr>
              <a:t>Power spectrum </a:t>
            </a:r>
            <a:endParaRPr lang="zh-CN" altLang="en-US" sz="1200" dirty="0"/>
          </a:p>
        </p:txBody>
      </p:sp>
    </p:spTree>
    <p:extLst>
      <p:ext uri="{BB962C8B-B14F-4D97-AF65-F5344CB8AC3E}">
        <p14:creationId xmlns:p14="http://schemas.microsoft.com/office/powerpoint/2010/main" val="4559117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86914"/>
            <a:ext cx="12192000" cy="1325563"/>
          </a:xfrm>
        </p:spPr>
        <p:txBody>
          <a:bodyPr vert="horz" lIns="91440" tIns="45720" rIns="91440" bIns="45720" rtlCol="0" anchor="ctr">
            <a:normAutofit/>
          </a:bodyPr>
          <a:lstStyle/>
          <a:p>
            <a:r>
              <a:rPr lang="en-US" altLang="zh-CN" dirty="0"/>
              <a:t>HOM Power of Different Bunch Pattern for</a:t>
            </a:r>
            <a:r>
              <a:rPr lang="zh-CN" altLang="en-US" dirty="0"/>
              <a:t> </a:t>
            </a:r>
            <a:r>
              <a:rPr lang="en-US" altLang="zh-CN" dirty="0"/>
              <a:t>Z-pole</a:t>
            </a:r>
            <a:endParaRPr lang="zh-CN" altLang="en-US" dirty="0"/>
          </a:p>
        </p:txBody>
      </p:sp>
      <mc:AlternateContent xmlns:mc="http://schemas.openxmlformats.org/markup-compatibility/2006">
        <mc:Choice xmlns:a14="http://schemas.microsoft.com/office/drawing/2010/main" Requires="a14">
          <p:sp>
            <p:nvSpPr>
              <p:cNvPr id="4" name="文本框 3"/>
              <p:cNvSpPr txBox="1"/>
              <p:nvPr/>
            </p:nvSpPr>
            <p:spPr>
              <a:xfrm>
                <a:off x="397326" y="1414410"/>
                <a:ext cx="5469126"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     Keep the bunch spacing constant (</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𝑡</m:t>
                        </m:r>
                      </m:e>
                      <m:sub>
                        <m:r>
                          <a:rPr lang="en-US" altLang="zh-CN" i="1">
                            <a:latin typeface="Cambria Math" panose="02040503050406030204" pitchFamily="18" charset="0"/>
                          </a:rPr>
                          <m:t>𝑏𝑏</m:t>
                        </m:r>
                      </m:sub>
                    </m:sSub>
                    <m:r>
                      <a:rPr lang="en-US" altLang="zh-CN" i="1">
                        <a:latin typeface="Cambria Math" panose="02040503050406030204" pitchFamily="18" charset="0"/>
                      </a:rPr>
                      <m:t>=24.6 </m:t>
                    </m:r>
                    <m:r>
                      <a:rPr lang="en-US" altLang="zh-CN" i="1">
                        <a:latin typeface="Cambria Math" panose="02040503050406030204" pitchFamily="18" charset="0"/>
                      </a:rPr>
                      <m:t>𝑛𝑠</m:t>
                    </m:r>
                  </m:oMath>
                </a14:m>
                <a:r>
                  <a:rPr lang="en-US" altLang="zh-CN" dirty="0">
                    <a:latin typeface="Arial" panose="020B0604020202020204" pitchFamily="34" charset="0"/>
                    <a:cs typeface="Arial" panose="020B0604020202020204" pitchFamily="34" charset="0"/>
                  </a:rPr>
                  <a:t>)</a:t>
                </a:r>
                <a:endParaRPr lang="zh-CN" altLang="en-US" dirty="0">
                  <a:latin typeface="Arial" panose="020B0604020202020204" pitchFamily="34" charset="0"/>
                  <a:cs typeface="Arial" panose="020B0604020202020204" pitchFamily="34" charset="0"/>
                </a:endParaRPr>
              </a:p>
            </p:txBody>
          </p:sp>
        </mc:Choice>
        <mc:Fallback>
          <p:sp>
            <p:nvSpPr>
              <p:cNvPr id="4" name="文本框 3"/>
              <p:cNvSpPr txBox="1">
                <a:spLocks noRot="1" noChangeAspect="1" noMove="1" noResize="1" noEditPoints="1" noAdjustHandles="1" noChangeArrowheads="1" noChangeShapeType="1" noTextEdit="1"/>
              </p:cNvSpPr>
              <p:nvPr/>
            </p:nvSpPr>
            <p:spPr>
              <a:xfrm>
                <a:off x="397326" y="1414410"/>
                <a:ext cx="5469126" cy="369332"/>
              </a:xfrm>
              <a:prstGeom prst="rect">
                <a:avLst/>
              </a:prstGeom>
              <a:blipFill>
                <a:blip r:embed="rId2"/>
                <a:stretch>
                  <a:fillRect t="-8197" r="-223" b="-24590"/>
                </a:stretch>
              </a:blipFill>
            </p:spPr>
            <p:txBody>
              <a:bodyPr/>
              <a:lstStyle/>
              <a:p>
                <a:r>
                  <a:rPr lang="zh-CN" altLang="en-US">
                    <a:noFill/>
                  </a:rPr>
                  <a:t> </a:t>
                </a:r>
              </a:p>
            </p:txBody>
          </p:sp>
        </mc:Fallback>
      </mc:AlternateContent>
      <p:sp>
        <p:nvSpPr>
          <p:cNvPr id="15" name="文本框 14"/>
          <p:cNvSpPr txBox="1"/>
          <p:nvPr/>
        </p:nvSpPr>
        <p:spPr>
          <a:xfrm>
            <a:off x="796064" y="4821962"/>
            <a:ext cx="4520654" cy="1569660"/>
          </a:xfrm>
          <a:prstGeom prst="rect">
            <a:avLst/>
          </a:prstGeom>
          <a:noFill/>
        </p:spPr>
        <p:txBody>
          <a:bodyPr wrap="square" rtlCol="0">
            <a:spAutoFit/>
          </a:bodyPr>
          <a:lstStyle/>
          <a:p>
            <a:r>
              <a:rPr lang="en-US" altLang="zh-CN" sz="1600" dirty="0">
                <a:latin typeface="Arial" panose="020B0604020202020204" pitchFamily="34" charset="0"/>
                <a:cs typeface="Arial" panose="020B0604020202020204" pitchFamily="34" charset="0"/>
              </a:rPr>
              <a:t>HOM power of 29 filling patterns is above 2 kW. </a:t>
            </a:r>
          </a:p>
          <a:p>
            <a:r>
              <a:rPr lang="en-US" altLang="zh-CN" sz="1600" dirty="0">
                <a:latin typeface="Arial" panose="020B0604020202020204" pitchFamily="34" charset="0"/>
                <a:cs typeface="Arial" panose="020B0604020202020204" pitchFamily="34" charset="0"/>
              </a:rPr>
              <a:t>The numbers of bunch trains are:  </a:t>
            </a:r>
          </a:p>
          <a:p>
            <a:r>
              <a:rPr lang="en-US" altLang="zh-CN" sz="1600" dirty="0">
                <a:latin typeface="Arial" panose="020B0604020202020204" pitchFamily="34" charset="0"/>
                <a:cs typeface="Arial" panose="020B0604020202020204" pitchFamily="34" charset="0"/>
              </a:rPr>
              <a:t>184   212   331   343   368   373   481   482   490   491   499   500   733   734   735   736   737   753   754   755   756   757   758   828   829   830   831   832   833</a:t>
            </a:r>
            <a:endParaRPr lang="zh-CN" altLang="en-US" sz="1600" dirty="0">
              <a:latin typeface="Arial" panose="020B0604020202020204" pitchFamily="34" charset="0"/>
              <a:cs typeface="Arial" panose="020B0604020202020204" pitchFamily="34" charset="0"/>
            </a:endParaRPr>
          </a:p>
        </p:txBody>
      </p:sp>
      <p:pic>
        <p:nvPicPr>
          <p:cNvPr id="18" name="图片 17"/>
          <p:cNvPicPr>
            <a:picLocks noChangeAspect="1"/>
          </p:cNvPicPr>
          <p:nvPr/>
        </p:nvPicPr>
        <p:blipFill>
          <a:blip r:embed="rId3"/>
          <a:stretch>
            <a:fillRect/>
          </a:stretch>
        </p:blipFill>
        <p:spPr>
          <a:xfrm>
            <a:off x="444424" y="1890099"/>
            <a:ext cx="5551740" cy="2736341"/>
          </a:xfrm>
          <a:prstGeom prst="rect">
            <a:avLst/>
          </a:prstGeom>
        </p:spPr>
      </p:pic>
      <mc:AlternateContent xmlns:mc="http://schemas.openxmlformats.org/markup-compatibility/2006">
        <mc:Choice xmlns:a14="http://schemas.microsoft.com/office/drawing/2010/main" Requires="a14">
          <p:sp>
            <p:nvSpPr>
              <p:cNvPr id="12" name="文本框 11">
                <a:extLst>
                  <a:ext uri="{FF2B5EF4-FFF2-40B4-BE49-F238E27FC236}">
                    <a16:creationId xmlns:a16="http://schemas.microsoft.com/office/drawing/2014/main" id="{391A3851-8650-429D-A4BF-3F04962D535D}"/>
                  </a:ext>
                </a:extLst>
              </p:cNvPr>
              <p:cNvSpPr txBox="1"/>
              <p:nvPr/>
            </p:nvSpPr>
            <p:spPr>
              <a:xfrm>
                <a:off x="6199658" y="1404295"/>
                <a:ext cx="5047857"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    Keep the train spacing constant (</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𝑁</m:t>
                        </m:r>
                      </m:e>
                      <m:sub>
                        <m:r>
                          <a:rPr lang="en-US" altLang="zh-CN" i="1">
                            <a:latin typeface="Cambria Math" panose="02040503050406030204" pitchFamily="18" charset="0"/>
                          </a:rPr>
                          <m:t>𝑡𝑟𝑎𝑖𝑛</m:t>
                        </m:r>
                      </m:sub>
                    </m:sSub>
                    <m:r>
                      <a:rPr lang="en-US" altLang="zh-CN" i="1">
                        <a:latin typeface="Cambria Math" panose="02040503050406030204" pitchFamily="18" charset="0"/>
                      </a:rPr>
                      <m:t>=48</m:t>
                    </m:r>
                  </m:oMath>
                </a14:m>
                <a:r>
                  <a:rPr lang="en-US" altLang="zh-CN" dirty="0">
                    <a:latin typeface="Arial" panose="020B0604020202020204" pitchFamily="34" charset="0"/>
                    <a:cs typeface="Arial" panose="020B0604020202020204" pitchFamily="34" charset="0"/>
                  </a:rPr>
                  <a:t>)</a:t>
                </a:r>
                <a:endParaRPr lang="zh-CN" altLang="en-US" dirty="0">
                  <a:latin typeface="Arial" panose="020B0604020202020204" pitchFamily="34" charset="0"/>
                  <a:cs typeface="Arial" panose="020B0604020202020204" pitchFamily="34" charset="0"/>
                </a:endParaRPr>
              </a:p>
            </p:txBody>
          </p:sp>
        </mc:Choice>
        <mc:Fallback>
          <p:sp>
            <p:nvSpPr>
              <p:cNvPr id="12" name="文本框 11">
                <a:extLst>
                  <a:ext uri="{FF2B5EF4-FFF2-40B4-BE49-F238E27FC236}">
                    <a16:creationId xmlns:a16="http://schemas.microsoft.com/office/drawing/2014/main" id="{391A3851-8650-429D-A4BF-3F04962D535D}"/>
                  </a:ext>
                </a:extLst>
              </p:cNvPr>
              <p:cNvSpPr txBox="1">
                <a:spLocks noRot="1" noChangeAspect="1" noMove="1" noResize="1" noEditPoints="1" noAdjustHandles="1" noChangeArrowheads="1" noChangeShapeType="1" noTextEdit="1"/>
              </p:cNvSpPr>
              <p:nvPr/>
            </p:nvSpPr>
            <p:spPr>
              <a:xfrm>
                <a:off x="6199658" y="1404295"/>
                <a:ext cx="5047857" cy="369332"/>
              </a:xfrm>
              <a:prstGeom prst="rect">
                <a:avLst/>
              </a:prstGeom>
              <a:blipFill>
                <a:blip r:embed="rId4"/>
                <a:stretch>
                  <a:fillRect t="-8197" r="-242" b="-24590"/>
                </a:stretch>
              </a:blipFill>
            </p:spPr>
            <p:txBody>
              <a:bodyPr/>
              <a:lstStyle/>
              <a:p>
                <a:r>
                  <a:rPr lang="zh-CN" altLang="en-US">
                    <a:noFill/>
                  </a:rPr>
                  <a:t> </a:t>
                </a:r>
              </a:p>
            </p:txBody>
          </p:sp>
        </mc:Fallback>
      </mc:AlternateContent>
      <p:pic>
        <p:nvPicPr>
          <p:cNvPr id="13" name="图片 12">
            <a:extLst>
              <a:ext uri="{FF2B5EF4-FFF2-40B4-BE49-F238E27FC236}">
                <a16:creationId xmlns:a16="http://schemas.microsoft.com/office/drawing/2014/main" id="{EB54A649-29B9-4742-8057-6EEE9FDFD5CF}"/>
              </a:ext>
            </a:extLst>
          </p:cNvPr>
          <p:cNvPicPr>
            <a:picLocks noChangeAspect="1"/>
          </p:cNvPicPr>
          <p:nvPr/>
        </p:nvPicPr>
        <p:blipFill>
          <a:blip r:embed="rId5"/>
          <a:stretch>
            <a:fillRect/>
          </a:stretch>
        </p:blipFill>
        <p:spPr>
          <a:xfrm>
            <a:off x="6195838" y="1870410"/>
            <a:ext cx="5463812" cy="2736341"/>
          </a:xfrm>
          <a:prstGeom prst="rect">
            <a:avLst/>
          </a:prstGeom>
        </p:spPr>
      </p:pic>
      <p:sp>
        <p:nvSpPr>
          <p:cNvPr id="14" name="矩形 13">
            <a:extLst>
              <a:ext uri="{FF2B5EF4-FFF2-40B4-BE49-F238E27FC236}">
                <a16:creationId xmlns:a16="http://schemas.microsoft.com/office/drawing/2014/main" id="{1576D6DF-535B-4EB2-BCDF-9242D31CB5A8}"/>
              </a:ext>
            </a:extLst>
          </p:cNvPr>
          <p:cNvSpPr/>
          <p:nvPr/>
        </p:nvSpPr>
        <p:spPr>
          <a:xfrm>
            <a:off x="6325386" y="5453705"/>
            <a:ext cx="5463812" cy="830997"/>
          </a:xfrm>
          <a:prstGeom prst="rect">
            <a:avLst/>
          </a:prstGeom>
        </p:spPr>
        <p:txBody>
          <a:bodyPr wrap="square">
            <a:spAutoFit/>
          </a:bodyPr>
          <a:lstStyle/>
          <a:p>
            <a:pPr>
              <a:spcBef>
                <a:spcPts val="600"/>
              </a:spcBef>
            </a:pPr>
            <a:r>
              <a:rPr lang="en-US" altLang="zh-CN" sz="1600" dirty="0">
                <a:latin typeface="Arial" panose="020B0604020202020204" pitchFamily="34" charset="0"/>
                <a:cs typeface="Arial" panose="020B0604020202020204" pitchFamily="34" charset="0"/>
              </a:rPr>
              <a:t>2 kW power per cavity, each direction 1 kW, assume 50 % coupled by the HOM coupler (0.5 kW). 1 kW power capacity will have enough margin.</a:t>
            </a:r>
          </a:p>
        </p:txBody>
      </p:sp>
      <p:sp>
        <p:nvSpPr>
          <p:cNvPr id="3" name="文本框 2">
            <a:extLst>
              <a:ext uri="{FF2B5EF4-FFF2-40B4-BE49-F238E27FC236}">
                <a16:creationId xmlns:a16="http://schemas.microsoft.com/office/drawing/2014/main" id="{02D6E5DD-04C3-42B9-AA62-91289F5DBE3D}"/>
              </a:ext>
            </a:extLst>
          </p:cNvPr>
          <p:cNvSpPr txBox="1"/>
          <p:nvPr/>
        </p:nvSpPr>
        <p:spPr>
          <a:xfrm>
            <a:off x="9338733" y="4432161"/>
            <a:ext cx="601134" cy="215444"/>
          </a:xfrm>
          <a:prstGeom prst="rect">
            <a:avLst/>
          </a:prstGeom>
          <a:noFill/>
        </p:spPr>
        <p:txBody>
          <a:bodyPr wrap="square" rtlCol="0">
            <a:spAutoFit/>
          </a:bodyPr>
          <a:lstStyle/>
          <a:p>
            <a:r>
              <a:rPr lang="en-US" altLang="zh-CN" sz="800" dirty="0">
                <a:latin typeface="Arial" panose="020B0604020202020204" pitchFamily="34" charset="0"/>
                <a:cs typeface="Arial" panose="020B0604020202020204" pitchFamily="34" charset="0"/>
              </a:rPr>
              <a:t>(s)</a:t>
            </a:r>
            <a:endParaRPr lang="zh-CN" altLang="en-US" sz="800" dirty="0">
              <a:latin typeface="Arial" panose="020B0604020202020204" pitchFamily="34" charset="0"/>
              <a:cs typeface="Arial" panose="020B0604020202020204" pitchFamily="34" charset="0"/>
            </a:endParaRPr>
          </a:p>
        </p:txBody>
      </p:sp>
      <p:cxnSp>
        <p:nvCxnSpPr>
          <p:cNvPr id="6" name="直接连接符 5">
            <a:extLst>
              <a:ext uri="{FF2B5EF4-FFF2-40B4-BE49-F238E27FC236}">
                <a16:creationId xmlns:a16="http://schemas.microsoft.com/office/drawing/2014/main" id="{F8D0D127-A82B-476B-A361-6E9B59D3A2FC}"/>
              </a:ext>
            </a:extLst>
          </p:cNvPr>
          <p:cNvCxnSpPr/>
          <p:nvPr/>
        </p:nvCxnSpPr>
        <p:spPr>
          <a:xfrm flipV="1">
            <a:off x="2262433" y="2092751"/>
            <a:ext cx="0" cy="2196445"/>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sp>
        <p:nvSpPr>
          <p:cNvPr id="7" name="文本框 6">
            <a:extLst>
              <a:ext uri="{FF2B5EF4-FFF2-40B4-BE49-F238E27FC236}">
                <a16:creationId xmlns:a16="http://schemas.microsoft.com/office/drawing/2014/main" id="{0A91B982-E4C8-42A5-9849-62B9416744D9}"/>
              </a:ext>
            </a:extLst>
          </p:cNvPr>
          <p:cNvSpPr txBox="1"/>
          <p:nvPr/>
        </p:nvSpPr>
        <p:spPr>
          <a:xfrm>
            <a:off x="2262433" y="3925292"/>
            <a:ext cx="933253" cy="307777"/>
          </a:xfrm>
          <a:prstGeom prst="rect">
            <a:avLst/>
          </a:prstGeom>
          <a:noFill/>
        </p:spPr>
        <p:txBody>
          <a:bodyPr wrap="square" rtlCol="0">
            <a:spAutoFit/>
          </a:bodyPr>
          <a:lstStyle/>
          <a:p>
            <a:r>
              <a:rPr lang="en-US" altLang="zh-CN" sz="1400" dirty="0">
                <a:solidFill>
                  <a:srgbClr val="FF0000"/>
                </a:solidFill>
                <a:latin typeface="Arial" panose="020B0604020202020204" pitchFamily="34" charset="0"/>
                <a:cs typeface="Arial" panose="020B0604020202020204" pitchFamily="34" charset="0"/>
              </a:rPr>
              <a:t>Cut-off</a:t>
            </a:r>
            <a:endParaRPr lang="zh-CN" altLang="en-US" sz="1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98041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62000" y="65691"/>
            <a:ext cx="11125200" cy="1325563"/>
          </a:xfrm>
        </p:spPr>
        <p:txBody>
          <a:bodyPr>
            <a:normAutofit/>
          </a:bodyPr>
          <a:lstStyle/>
          <a:p>
            <a:pPr algn="ctr"/>
            <a:r>
              <a:rPr lang="en-US" altLang="zh-CN" sz="4000" dirty="0">
                <a:latin typeface="Arial" panose="020B0604020202020204" pitchFamily="34" charset="0"/>
                <a:cs typeface="Arial" panose="020B0604020202020204" pitchFamily="34" charset="0"/>
              </a:rPr>
              <a:t>Outline</a:t>
            </a:r>
            <a:endParaRPr lang="zh-CN" altLang="en-US" sz="4000"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605244" y="1325880"/>
            <a:ext cx="11007636" cy="5213033"/>
          </a:xfrm>
        </p:spPr>
        <p:txBody>
          <a:bodyPr>
            <a:normAutofit/>
          </a:bodyPr>
          <a:lstStyle/>
          <a:p>
            <a:pPr>
              <a:lnSpc>
                <a:spcPct val="120000"/>
              </a:lnSpc>
            </a:pPr>
            <a:r>
              <a:rPr lang="en-US" altLang="zh-CN" dirty="0">
                <a:solidFill>
                  <a:schemeClr val="bg2">
                    <a:lumMod val="75000"/>
                  </a:schemeClr>
                </a:solidFill>
                <a:latin typeface="Arial" panose="020B0604020202020204" pitchFamily="34" charset="0"/>
                <a:cs typeface="Arial" panose="020B0604020202020204" pitchFamily="34" charset="0"/>
              </a:rPr>
              <a:t> SRF system overview and parameters</a:t>
            </a:r>
          </a:p>
          <a:p>
            <a:pPr>
              <a:lnSpc>
                <a:spcPct val="120000"/>
              </a:lnSpc>
            </a:pPr>
            <a:r>
              <a:rPr lang="en-US" altLang="zh-CN" dirty="0">
                <a:solidFill>
                  <a:schemeClr val="bg2">
                    <a:lumMod val="75000"/>
                  </a:schemeClr>
                </a:solidFill>
                <a:latin typeface="Arial" panose="020B0604020202020204" pitchFamily="34" charset="0"/>
                <a:cs typeface="Arial" panose="020B0604020202020204" pitchFamily="34" charset="0"/>
              </a:rPr>
              <a:t> Beam cavity interactions</a:t>
            </a:r>
          </a:p>
          <a:p>
            <a:pPr>
              <a:lnSpc>
                <a:spcPct val="120000"/>
              </a:lnSpc>
            </a:pPr>
            <a:r>
              <a:rPr lang="en-US" altLang="zh-CN" dirty="0">
                <a:latin typeface="Arial" panose="020B0604020202020204" pitchFamily="34" charset="0"/>
                <a:cs typeface="Arial" panose="020B0604020202020204" pitchFamily="34" charset="0"/>
              </a:rPr>
              <a:t> Key technology design and R&amp;D</a:t>
            </a:r>
          </a:p>
          <a:p>
            <a:pPr marL="228600" lvl="1">
              <a:lnSpc>
                <a:spcPct val="120000"/>
              </a:lnSpc>
              <a:spcBef>
                <a:spcPts val="1000"/>
              </a:spcBef>
            </a:pPr>
            <a:r>
              <a:rPr lang="en-US" altLang="zh-CN" sz="2800" dirty="0">
                <a:solidFill>
                  <a:schemeClr val="bg2">
                    <a:lumMod val="75000"/>
                  </a:schemeClr>
                </a:solidFill>
                <a:latin typeface="Arial" panose="020B0604020202020204" pitchFamily="34" charset="0"/>
                <a:cs typeface="Arial" panose="020B0604020202020204" pitchFamily="34" charset="0"/>
              </a:rPr>
              <a:t>Summary</a:t>
            </a:r>
          </a:p>
        </p:txBody>
      </p:sp>
      <p:sp>
        <p:nvSpPr>
          <p:cNvPr id="4" name="灯片编号占位符 3"/>
          <p:cNvSpPr>
            <a:spLocks noGrp="1"/>
          </p:cNvSpPr>
          <p:nvPr>
            <p:ph type="sldNum" sz="quarter" idx="12"/>
          </p:nvPr>
        </p:nvSpPr>
        <p:spPr/>
        <p:txBody>
          <a:bodyPr/>
          <a:lstStyle/>
          <a:p>
            <a:fld id="{672E488A-81DB-4A5F-B4BA-D0957D335647}" type="slidenum">
              <a:rPr lang="zh-CN" altLang="en-US" smtClean="0"/>
              <a:t>25</a:t>
            </a:fld>
            <a:endParaRPr lang="zh-CN" altLang="en-US"/>
          </a:p>
        </p:txBody>
      </p:sp>
    </p:spTree>
    <p:extLst>
      <p:ext uri="{BB962C8B-B14F-4D97-AF65-F5344CB8AC3E}">
        <p14:creationId xmlns:p14="http://schemas.microsoft.com/office/powerpoint/2010/main" val="36562692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09896" y="163675"/>
            <a:ext cx="9138855" cy="1080000"/>
          </a:xfrm>
        </p:spPr>
        <p:txBody>
          <a:bodyPr>
            <a:noAutofit/>
          </a:bodyPr>
          <a:lstStyle/>
          <a:p>
            <a:pPr algn="ctr"/>
            <a:r>
              <a:rPr lang="en-US" altLang="zh-CN" dirty="0">
                <a:latin typeface="Arial" panose="020B0604020202020204" pitchFamily="34" charset="0"/>
                <a:ea typeface="微软雅黑" panose="020B0503020204020204" pitchFamily="34" charset="-122"/>
                <a:cs typeface="Arial" panose="020B0604020202020204" pitchFamily="34" charset="0"/>
              </a:rPr>
              <a:t>CEPC</a:t>
            </a:r>
            <a:r>
              <a:rPr lang="zh-CN" altLang="en-US" dirty="0">
                <a:latin typeface="Arial" panose="020B0604020202020204" pitchFamily="34" charset="0"/>
                <a:ea typeface="微软雅黑" panose="020B0503020204020204" pitchFamily="34" charset="-122"/>
                <a:cs typeface="Arial" panose="020B0604020202020204" pitchFamily="34" charset="0"/>
              </a:rPr>
              <a:t> </a:t>
            </a:r>
            <a:r>
              <a:rPr lang="en-US" altLang="zh-CN" dirty="0">
                <a:latin typeface="Arial" panose="020B0604020202020204" pitchFamily="34" charset="0"/>
                <a:ea typeface="微软雅黑" panose="020B0503020204020204" pitchFamily="34" charset="-122"/>
                <a:cs typeface="Arial" panose="020B0604020202020204" pitchFamily="34" charset="0"/>
              </a:rPr>
              <a:t>SRF Technology R&amp;D Plan</a:t>
            </a:r>
            <a:endParaRPr lang="zh-CN" altLang="en-US" dirty="0">
              <a:latin typeface="Arial" panose="020B0604020202020204" pitchFamily="34" charset="0"/>
              <a:ea typeface="微软雅黑" panose="020B0503020204020204" pitchFamily="34" charset="-122"/>
              <a:cs typeface="Arial" panose="020B0604020202020204" pitchFamily="34" charset="0"/>
            </a:endParaRPr>
          </a:p>
        </p:txBody>
      </p:sp>
      <p:sp>
        <p:nvSpPr>
          <p:cNvPr id="3" name="内容占位符 2"/>
          <p:cNvSpPr>
            <a:spLocks noGrp="1"/>
          </p:cNvSpPr>
          <p:nvPr>
            <p:ph idx="1"/>
          </p:nvPr>
        </p:nvSpPr>
        <p:spPr>
          <a:xfrm>
            <a:off x="731519" y="1314676"/>
            <a:ext cx="11059427" cy="5543323"/>
          </a:xfrm>
        </p:spPr>
        <p:txBody>
          <a:bodyPr>
            <a:noAutofit/>
          </a:bodyPr>
          <a:lstStyle/>
          <a:p>
            <a:pPr>
              <a:lnSpc>
                <a:spcPct val="100000"/>
              </a:lnSpc>
              <a:spcBef>
                <a:spcPts val="0"/>
              </a:spcBef>
              <a:spcAft>
                <a:spcPts val="600"/>
              </a:spcAft>
            </a:pPr>
            <a:r>
              <a:rPr lang="en-US" altLang="zh-CN" sz="2400" b="1" dirty="0">
                <a:solidFill>
                  <a:srgbClr val="146737"/>
                </a:solidFill>
                <a:latin typeface="Arial" panose="020B0604020202020204" pitchFamily="34" charset="0"/>
                <a:ea typeface="微软雅黑" panose="020B0503020204020204" pitchFamily="34" charset="-122"/>
                <a:cs typeface="Arial" panose="020B0604020202020204" pitchFamily="34" charset="0"/>
              </a:rPr>
              <a:t> SRF Key Technology R&amp;D (2016-2020)</a:t>
            </a:r>
          </a:p>
          <a:p>
            <a:pPr marL="540000" lvl="2" indent="-252000">
              <a:lnSpc>
                <a:spcPct val="120000"/>
              </a:lnSpc>
              <a:spcBef>
                <a:spcPts val="0"/>
              </a:spcBef>
              <a:buFont typeface="Calibri" panose="020F0502020204030204" pitchFamily="34" charset="0"/>
              <a:buChar char="─"/>
            </a:pPr>
            <a:r>
              <a:rPr lang="en-US" altLang="zh-CN" dirty="0">
                <a:latin typeface="Arial" panose="020B0604020202020204" pitchFamily="34" charset="0"/>
                <a:ea typeface="微软雅黑" panose="020B0503020204020204" pitchFamily="34" charset="-122"/>
                <a:cs typeface="Arial" panose="020B0604020202020204" pitchFamily="34" charset="0"/>
              </a:rPr>
              <a:t>High Q &amp; high gradient cavity with </a:t>
            </a:r>
            <a:r>
              <a:rPr lang="en-US" altLang="zh-CN" b="1" dirty="0">
                <a:latin typeface="Arial" panose="020B0604020202020204" pitchFamily="34" charset="0"/>
                <a:ea typeface="微软雅黑" panose="020B0503020204020204" pitchFamily="34" charset="-122"/>
                <a:cs typeface="Arial" panose="020B0604020202020204" pitchFamily="34" charset="0"/>
              </a:rPr>
              <a:t>N-doped </a:t>
            </a:r>
            <a:r>
              <a:rPr lang="en-US" altLang="zh-CN" b="1" dirty="0" err="1">
                <a:latin typeface="Arial" panose="020B0604020202020204" pitchFamily="34" charset="0"/>
                <a:ea typeface="微软雅黑" panose="020B0503020204020204" pitchFamily="34" charset="-122"/>
                <a:cs typeface="Arial" panose="020B0604020202020204" pitchFamily="34" charset="0"/>
              </a:rPr>
              <a:t>Nb</a:t>
            </a:r>
            <a:r>
              <a:rPr lang="en-US" altLang="zh-CN" b="1" dirty="0">
                <a:latin typeface="Arial" panose="020B0604020202020204" pitchFamily="34" charset="0"/>
                <a:ea typeface="微软雅黑" panose="020B0503020204020204" pitchFamily="34" charset="-122"/>
                <a:cs typeface="Arial" panose="020B0604020202020204" pitchFamily="34" charset="0"/>
              </a:rPr>
              <a:t> </a:t>
            </a:r>
            <a:r>
              <a:rPr lang="en-US" altLang="zh-CN" dirty="0">
                <a:latin typeface="Arial" panose="020B0604020202020204" pitchFamily="34" charset="0"/>
                <a:ea typeface="微软雅黑" panose="020B0503020204020204" pitchFamily="34" charset="-122"/>
                <a:cs typeface="Arial" panose="020B0604020202020204" pitchFamily="34" charset="0"/>
              </a:rPr>
              <a:t>&amp; </a:t>
            </a:r>
            <a:r>
              <a:rPr lang="en-US" altLang="zh-CN" b="1" dirty="0">
                <a:latin typeface="Arial" panose="020B0604020202020204" pitchFamily="34" charset="0"/>
                <a:ea typeface="微软雅黑" panose="020B0503020204020204" pitchFamily="34" charset="-122"/>
                <a:cs typeface="Arial" panose="020B0604020202020204" pitchFamily="34" charset="0"/>
              </a:rPr>
              <a:t>Fe-based </a:t>
            </a:r>
            <a:r>
              <a:rPr lang="en-US" altLang="zh-CN" dirty="0">
                <a:latin typeface="Arial" panose="020B0604020202020204" pitchFamily="34" charset="0"/>
                <a:ea typeface="微软雅黑" panose="020B0503020204020204" pitchFamily="34" charset="-122"/>
                <a:cs typeface="Arial" panose="020B0604020202020204" pitchFamily="34" charset="0"/>
              </a:rPr>
              <a:t>superconductor</a:t>
            </a:r>
          </a:p>
          <a:p>
            <a:pPr marL="540000" lvl="2" indent="-252000">
              <a:lnSpc>
                <a:spcPct val="120000"/>
              </a:lnSpc>
              <a:spcBef>
                <a:spcPts val="0"/>
              </a:spcBef>
              <a:buFont typeface="Calibri" panose="020F0502020204030204" pitchFamily="34" charset="0"/>
              <a:buChar char="─"/>
            </a:pPr>
            <a:r>
              <a:rPr lang="en-US" altLang="zh-CN" dirty="0">
                <a:latin typeface="Arial" panose="020B0604020202020204" pitchFamily="34" charset="0"/>
                <a:ea typeface="微软雅黑" panose="020B0503020204020204" pitchFamily="34" charset="-122"/>
                <a:cs typeface="Arial" panose="020B0604020202020204" pitchFamily="34" charset="0"/>
              </a:rPr>
              <a:t>Very high power (300 kW) variable input coupler with low heat load</a:t>
            </a:r>
          </a:p>
          <a:p>
            <a:pPr marL="540000" lvl="2" indent="-252000">
              <a:lnSpc>
                <a:spcPct val="120000"/>
              </a:lnSpc>
              <a:spcBef>
                <a:spcPts val="0"/>
              </a:spcBef>
              <a:buFont typeface="Calibri" panose="020F0502020204030204" pitchFamily="34" charset="0"/>
              <a:buChar char="─"/>
            </a:pPr>
            <a:r>
              <a:rPr lang="en-US" altLang="zh-CN" dirty="0">
                <a:latin typeface="Arial" panose="020B0604020202020204" pitchFamily="34" charset="0"/>
                <a:ea typeface="微软雅黑" panose="020B0503020204020204" pitchFamily="34" charset="-122"/>
                <a:cs typeface="Arial" panose="020B0604020202020204" pitchFamily="34" charset="0"/>
              </a:rPr>
              <a:t>High power coaxial HOM coupler (1 kW) and wideband HOM absorber (5 kW)</a:t>
            </a:r>
          </a:p>
          <a:p>
            <a:pPr>
              <a:lnSpc>
                <a:spcPct val="100000"/>
              </a:lnSpc>
              <a:spcBef>
                <a:spcPts val="1200"/>
              </a:spcBef>
              <a:spcAft>
                <a:spcPts val="600"/>
              </a:spcAft>
            </a:pPr>
            <a:r>
              <a:rPr lang="en-US" altLang="zh-CN" sz="2400" b="1" dirty="0">
                <a:solidFill>
                  <a:srgbClr val="146737"/>
                </a:solidFill>
                <a:latin typeface="Arial" panose="020B0604020202020204" pitchFamily="34" charset="0"/>
                <a:ea typeface="微软雅黑" panose="020B0503020204020204" pitchFamily="34" charset="-122"/>
                <a:cs typeface="Arial" panose="020B0604020202020204" pitchFamily="34" charset="0"/>
              </a:rPr>
              <a:t> Cryomodule Prototyping (2019-2022)</a:t>
            </a:r>
          </a:p>
          <a:p>
            <a:pPr marL="540000" lvl="2" indent="-252000">
              <a:lnSpc>
                <a:spcPct val="120000"/>
              </a:lnSpc>
              <a:spcBef>
                <a:spcPts val="0"/>
              </a:spcBef>
              <a:buFont typeface="Calibri" panose="020F0502020204030204" pitchFamily="34" charset="0"/>
              <a:buChar char="─"/>
            </a:pPr>
            <a:r>
              <a:rPr lang="en-US" altLang="zh-CN" b="1" dirty="0">
                <a:latin typeface="Arial" panose="020B0604020202020204" pitchFamily="34" charset="0"/>
                <a:ea typeface="微软雅黑" panose="020B0503020204020204" pitchFamily="34" charset="-122"/>
                <a:cs typeface="Arial" panose="020B0604020202020204" pitchFamily="34" charset="0"/>
              </a:rPr>
              <a:t>Collider cryomodules</a:t>
            </a:r>
            <a:r>
              <a:rPr lang="en-US" altLang="zh-CN" dirty="0">
                <a:latin typeface="Arial" panose="020B0604020202020204" pitchFamily="34" charset="0"/>
                <a:ea typeface="微软雅黑" panose="020B0503020204020204" pitchFamily="34" charset="-122"/>
                <a:cs typeface="Arial" panose="020B0604020202020204" pitchFamily="34" charset="0"/>
              </a:rPr>
              <a:t>: 650 MHz 2 x 2-cell and full scale 6 x 2-cell (11 m) </a:t>
            </a:r>
          </a:p>
          <a:p>
            <a:pPr marL="540000" lvl="2" indent="-252000">
              <a:lnSpc>
                <a:spcPct val="120000"/>
              </a:lnSpc>
              <a:spcBef>
                <a:spcPts val="0"/>
              </a:spcBef>
              <a:buFont typeface="Calibri" panose="020F0502020204030204" pitchFamily="34" charset="0"/>
              <a:buChar char="─"/>
            </a:pPr>
            <a:r>
              <a:rPr lang="en-US" altLang="zh-CN" b="1" dirty="0">
                <a:latin typeface="Arial" panose="020B0604020202020204" pitchFamily="34" charset="0"/>
                <a:ea typeface="微软雅黑" panose="020B0503020204020204" pitchFamily="34" charset="-122"/>
                <a:cs typeface="Arial" panose="020B0604020202020204" pitchFamily="34" charset="0"/>
              </a:rPr>
              <a:t>Booster cryomodules</a:t>
            </a:r>
            <a:r>
              <a:rPr lang="en-US" altLang="zh-CN" dirty="0">
                <a:latin typeface="Arial" panose="020B0604020202020204" pitchFamily="34" charset="0"/>
                <a:ea typeface="微软雅黑" panose="020B0503020204020204" pitchFamily="34" charset="-122"/>
                <a:cs typeface="Arial" panose="020B0604020202020204" pitchFamily="34" charset="0"/>
              </a:rPr>
              <a:t>: 1.3 GHz 2 x 9-cell and full scale 8 x 9-cell (12 m)</a:t>
            </a:r>
          </a:p>
          <a:p>
            <a:pPr marL="540000" lvl="2" indent="-252000">
              <a:lnSpc>
                <a:spcPct val="120000"/>
              </a:lnSpc>
              <a:spcBef>
                <a:spcPts val="0"/>
              </a:spcBef>
              <a:buFont typeface="Calibri" panose="020F0502020204030204" pitchFamily="34" charset="0"/>
              <a:buChar char="─"/>
            </a:pPr>
            <a:r>
              <a:rPr lang="en-US" altLang="zh-CN" dirty="0">
                <a:latin typeface="Arial" panose="020B0604020202020204" pitchFamily="34" charset="0"/>
                <a:ea typeface="微软雅黑" panose="020B0503020204020204" pitchFamily="34" charset="-122"/>
                <a:cs typeface="Arial" panose="020B0604020202020204" pitchFamily="34" charset="0"/>
              </a:rPr>
              <a:t>High Q operation (clean assembly, magnetic hygiene and flux expulsion)</a:t>
            </a:r>
          </a:p>
          <a:p>
            <a:pPr marL="540000" lvl="2" indent="-252000">
              <a:lnSpc>
                <a:spcPct val="120000"/>
              </a:lnSpc>
              <a:spcBef>
                <a:spcPts val="0"/>
              </a:spcBef>
              <a:buFont typeface="Calibri" panose="020F0502020204030204" pitchFamily="34" charset="0"/>
              <a:buChar char="─"/>
            </a:pPr>
            <a:r>
              <a:rPr lang="en-US" altLang="zh-CN" dirty="0">
                <a:latin typeface="Arial" panose="020B0604020202020204" pitchFamily="34" charset="0"/>
                <a:ea typeface="微软雅黑" panose="020B0503020204020204" pitchFamily="34" charset="-122"/>
                <a:cs typeface="Arial" panose="020B0604020202020204" pitchFamily="34" charset="0"/>
              </a:rPr>
              <a:t>Beam test with DC-photocathode gun</a:t>
            </a:r>
          </a:p>
          <a:p>
            <a:pPr>
              <a:lnSpc>
                <a:spcPct val="100000"/>
              </a:lnSpc>
              <a:spcBef>
                <a:spcPts val="1200"/>
              </a:spcBef>
              <a:spcAft>
                <a:spcPts val="600"/>
              </a:spcAft>
            </a:pPr>
            <a:r>
              <a:rPr lang="en-US" altLang="zh-CN" sz="2400" b="1" dirty="0">
                <a:solidFill>
                  <a:srgbClr val="146737"/>
                </a:solidFill>
                <a:latin typeface="Arial" panose="020B0604020202020204" pitchFamily="34" charset="0"/>
                <a:ea typeface="微软雅黑" panose="020B0503020204020204" pitchFamily="34" charset="-122"/>
                <a:cs typeface="Arial" panose="020B0604020202020204" pitchFamily="34" charset="0"/>
              </a:rPr>
              <a:t> Prepare for Mass-Production (2021-2023)</a:t>
            </a:r>
          </a:p>
          <a:p>
            <a:pPr marL="540000" lvl="2" indent="-252000">
              <a:lnSpc>
                <a:spcPct val="120000"/>
              </a:lnSpc>
              <a:spcBef>
                <a:spcPts val="0"/>
              </a:spcBef>
              <a:buFont typeface="Calibri" panose="020F0502020204030204" pitchFamily="34" charset="0"/>
              <a:buChar char="─"/>
            </a:pPr>
            <a:r>
              <a:rPr lang="en-US" altLang="zh-CN" dirty="0">
                <a:latin typeface="Arial" panose="020B0604020202020204" pitchFamily="34" charset="0"/>
                <a:ea typeface="微软雅黑" panose="020B0503020204020204" pitchFamily="34" charset="-122"/>
                <a:cs typeface="Arial" panose="020B0604020202020204" pitchFamily="34" charset="0"/>
              </a:rPr>
              <a:t>Supported by PAPS large SRF infrastructure (start operation in early 2020)</a:t>
            </a:r>
          </a:p>
          <a:p>
            <a:pPr marL="540000" lvl="2" indent="-252000">
              <a:lnSpc>
                <a:spcPct val="120000"/>
              </a:lnSpc>
              <a:spcBef>
                <a:spcPts val="0"/>
              </a:spcBef>
              <a:buFont typeface="Calibri" panose="020F0502020204030204" pitchFamily="34" charset="0"/>
              <a:buChar char="─"/>
            </a:pPr>
            <a:r>
              <a:rPr lang="en-US" altLang="zh-CN" dirty="0">
                <a:latin typeface="Arial" panose="020B0604020202020204" pitchFamily="34" charset="0"/>
                <a:ea typeface="微软雅黑" panose="020B0503020204020204" pitchFamily="34" charset="-122"/>
                <a:cs typeface="Arial" panose="020B0604020202020204" pitchFamily="34" charset="0"/>
              </a:rPr>
              <a:t>In the frame of CEPC Industrial Promotion Consortium (CIPC)</a:t>
            </a:r>
          </a:p>
          <a:p>
            <a:pPr marL="540000" lvl="2" indent="-252000">
              <a:lnSpc>
                <a:spcPct val="120000"/>
              </a:lnSpc>
              <a:spcBef>
                <a:spcPts val="0"/>
              </a:spcBef>
              <a:buFont typeface="Calibri" panose="020F0502020204030204" pitchFamily="34" charset="0"/>
              <a:buChar char="─"/>
            </a:pPr>
            <a:r>
              <a:rPr lang="en-US" altLang="zh-CN" dirty="0">
                <a:latin typeface="Arial" panose="020B0604020202020204" pitchFamily="34" charset="0"/>
                <a:ea typeface="微软雅黑" panose="020B0503020204020204" pitchFamily="34" charset="-122"/>
                <a:cs typeface="Arial" panose="020B0604020202020204" pitchFamily="34" charset="0"/>
              </a:rPr>
              <a:t>In synergy with other SRF accelerator projects (LCLS-II, SHINE, ILC, etc.)</a:t>
            </a:r>
          </a:p>
          <a:p>
            <a:pPr marL="0" lvl="1" indent="0">
              <a:lnSpc>
                <a:spcPct val="100000"/>
              </a:lnSpc>
              <a:spcBef>
                <a:spcPts val="600"/>
              </a:spcBef>
              <a:buNone/>
            </a:pPr>
            <a:endParaRPr lang="en-US" altLang="zh-CN" b="1" dirty="0">
              <a:solidFill>
                <a:srgbClr val="146737"/>
              </a:solidFill>
              <a:latin typeface="Arial" panose="020B0604020202020204" pitchFamily="34" charset="0"/>
              <a:ea typeface="微软雅黑" panose="020B0503020204020204" pitchFamily="34" charset="-122"/>
              <a:cs typeface="Arial" panose="020B0604020202020204" pitchFamily="34" charset="0"/>
            </a:endParaRPr>
          </a:p>
          <a:p>
            <a:pPr>
              <a:lnSpc>
                <a:spcPct val="100000"/>
              </a:lnSpc>
              <a:spcBef>
                <a:spcPts val="450"/>
              </a:spcBef>
            </a:pPr>
            <a:endParaRPr lang="en-US" altLang="zh-CN" sz="2000" b="1" dirty="0">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4021101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C6AB5DAF-99D9-4F5E-B06B-0B00E5AB8C79}"/>
              </a:ext>
            </a:extLst>
          </p:cNvPr>
          <p:cNvGrpSpPr/>
          <p:nvPr/>
        </p:nvGrpSpPr>
        <p:grpSpPr>
          <a:xfrm>
            <a:off x="449323" y="2704900"/>
            <a:ext cx="5158860" cy="3787976"/>
            <a:chOff x="240237" y="2536742"/>
            <a:chExt cx="5158860" cy="3787976"/>
          </a:xfrm>
        </p:grpSpPr>
        <p:pic>
          <p:nvPicPr>
            <p:cNvPr id="4" name="图片 3"/>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445912" y="2536742"/>
              <a:ext cx="4953185" cy="3787976"/>
            </a:xfrm>
            <a:prstGeom prst="rect">
              <a:avLst/>
            </a:prstGeom>
          </p:spPr>
        </p:pic>
        <p:sp>
          <p:nvSpPr>
            <p:cNvPr id="6" name="文本框 5"/>
            <p:cNvSpPr txBox="1"/>
            <p:nvPr/>
          </p:nvSpPr>
          <p:spPr>
            <a:xfrm>
              <a:off x="1042383" y="3687616"/>
              <a:ext cx="2052349" cy="307777"/>
            </a:xfrm>
            <a:prstGeom prst="rect">
              <a:avLst/>
            </a:prstGeom>
            <a:noFill/>
          </p:spPr>
          <p:txBody>
            <a:bodyPr wrap="square" rtlCol="0">
              <a:spAutoFit/>
            </a:bodyPr>
            <a:lstStyle/>
            <a:p>
              <a:pPr algn="ctr">
                <a:defRPr/>
              </a:pPr>
              <a:r>
                <a:rPr lang="en-US" altLang="zh-CN" sz="1400" dirty="0">
                  <a:latin typeface="Arial" panose="020B0604020202020204" pitchFamily="34" charset="0"/>
                  <a:ea typeface="微软雅黑" panose="020B0503020204020204" pitchFamily="34" charset="-122"/>
                  <a:cs typeface="Arial" panose="020B0604020202020204" pitchFamily="34" charset="0"/>
                </a:rPr>
                <a:t>650 MHz test module</a:t>
              </a:r>
              <a:endParaRPr lang="zh-CN" altLang="en-US" sz="1400" dirty="0">
                <a:latin typeface="Arial" panose="020B0604020202020204" pitchFamily="34" charset="0"/>
                <a:ea typeface="微软雅黑" panose="020B0503020204020204" pitchFamily="34" charset="-122"/>
                <a:cs typeface="Arial" panose="020B0604020202020204" pitchFamily="34" charset="0"/>
              </a:endParaRPr>
            </a:p>
          </p:txBody>
        </p:sp>
        <p:sp>
          <p:nvSpPr>
            <p:cNvPr id="7" name="文本框 6"/>
            <p:cNvSpPr txBox="1"/>
            <p:nvPr/>
          </p:nvSpPr>
          <p:spPr>
            <a:xfrm>
              <a:off x="2068557" y="2968407"/>
              <a:ext cx="2037501" cy="307777"/>
            </a:xfrm>
            <a:prstGeom prst="rect">
              <a:avLst/>
            </a:prstGeom>
            <a:noFill/>
          </p:spPr>
          <p:txBody>
            <a:bodyPr wrap="square" rtlCol="0">
              <a:spAutoFit/>
            </a:bodyPr>
            <a:lstStyle/>
            <a:p>
              <a:pPr>
                <a:defRPr/>
              </a:pPr>
              <a:r>
                <a:rPr lang="en-US" altLang="zh-CN" sz="1400" dirty="0">
                  <a:latin typeface="Arial" panose="020B0604020202020204" pitchFamily="34" charset="0"/>
                  <a:ea typeface="微软雅黑" panose="020B0503020204020204" pitchFamily="34" charset="-122"/>
                  <a:cs typeface="Arial" panose="020B0604020202020204" pitchFamily="34" charset="0"/>
                </a:rPr>
                <a:t>DC photo cathode gun</a:t>
              </a:r>
              <a:endParaRPr lang="zh-CN" altLang="en-US" sz="1400" dirty="0">
                <a:latin typeface="Arial" panose="020B0604020202020204" pitchFamily="34" charset="0"/>
                <a:ea typeface="微软雅黑" panose="020B0503020204020204" pitchFamily="34" charset="-122"/>
                <a:cs typeface="Arial" panose="020B0604020202020204" pitchFamily="34" charset="0"/>
              </a:endParaRPr>
            </a:p>
          </p:txBody>
        </p:sp>
        <p:sp>
          <p:nvSpPr>
            <p:cNvPr id="15" name="文本框 14"/>
            <p:cNvSpPr txBox="1"/>
            <p:nvPr/>
          </p:nvSpPr>
          <p:spPr>
            <a:xfrm>
              <a:off x="240237" y="4421248"/>
              <a:ext cx="1828321" cy="317259"/>
            </a:xfrm>
            <a:prstGeom prst="rect">
              <a:avLst/>
            </a:prstGeom>
            <a:noFill/>
          </p:spPr>
          <p:txBody>
            <a:bodyPr wrap="square" rtlCol="0">
              <a:spAutoFit/>
            </a:bodyPr>
            <a:lstStyle/>
            <a:p>
              <a:pPr>
                <a:defRPr/>
              </a:pPr>
              <a:r>
                <a:rPr lang="en-US" altLang="zh-CN" sz="1400" dirty="0">
                  <a:latin typeface="Arial" panose="020B0604020202020204" pitchFamily="34" charset="0"/>
                  <a:ea typeface="微软雅黑" panose="020B0503020204020204" pitchFamily="34" charset="-122"/>
                  <a:cs typeface="Arial" panose="020B0604020202020204" pitchFamily="34" charset="0"/>
                </a:rPr>
                <a:t>1.3 GHz test module</a:t>
              </a:r>
              <a:endParaRPr lang="zh-CN" altLang="en-US" sz="1400" dirty="0">
                <a:latin typeface="Arial" panose="020B0604020202020204" pitchFamily="34" charset="0"/>
                <a:ea typeface="微软雅黑" panose="020B0503020204020204" pitchFamily="34" charset="-122"/>
                <a:cs typeface="Arial" panose="020B0604020202020204" pitchFamily="34" charset="0"/>
              </a:endParaRPr>
            </a:p>
          </p:txBody>
        </p:sp>
      </p:grpSp>
      <p:sp>
        <p:nvSpPr>
          <p:cNvPr id="2" name="标题 1"/>
          <p:cNvSpPr>
            <a:spLocks noGrp="1"/>
          </p:cNvSpPr>
          <p:nvPr>
            <p:ph type="title"/>
          </p:nvPr>
        </p:nvSpPr>
        <p:spPr>
          <a:xfrm>
            <a:off x="0" y="224911"/>
            <a:ext cx="12192000" cy="1079864"/>
          </a:xfrm>
        </p:spPr>
        <p:txBody>
          <a:bodyPr>
            <a:normAutofit/>
          </a:bodyPr>
          <a:lstStyle/>
          <a:p>
            <a:pPr algn="ctr"/>
            <a:r>
              <a:rPr lang="en-US" altLang="zh-CN" dirty="0">
                <a:latin typeface="Arial" panose="020B0604020202020204" pitchFamily="34" charset="0"/>
                <a:ea typeface="微软雅黑" panose="020B0503020204020204" pitchFamily="34" charset="-122"/>
                <a:cs typeface="Arial" panose="020B0604020202020204" pitchFamily="34" charset="0"/>
              </a:rPr>
              <a:t>CEPC Collider Test Cryomodule</a:t>
            </a:r>
            <a:endParaRPr lang="zh-CN" altLang="en-US" dirty="0">
              <a:latin typeface="Arial" panose="020B0604020202020204" pitchFamily="34" charset="0"/>
              <a:ea typeface="微软雅黑" panose="020B0503020204020204" pitchFamily="34" charset="-122"/>
              <a:cs typeface="Arial" panose="020B0604020202020204" pitchFamily="34" charset="0"/>
            </a:endParaRPr>
          </a:p>
        </p:txBody>
      </p:sp>
      <p:sp>
        <p:nvSpPr>
          <p:cNvPr id="3" name="内容占位符 2"/>
          <p:cNvSpPr>
            <a:spLocks noGrp="1"/>
          </p:cNvSpPr>
          <p:nvPr>
            <p:ph idx="1"/>
          </p:nvPr>
        </p:nvSpPr>
        <p:spPr>
          <a:xfrm>
            <a:off x="559759" y="1520607"/>
            <a:ext cx="6160563" cy="4574496"/>
          </a:xfrm>
        </p:spPr>
        <p:txBody>
          <a:bodyPr>
            <a:normAutofit/>
          </a:bodyPr>
          <a:lstStyle/>
          <a:p>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CW 10 mA, 50 MeV</a:t>
            </a:r>
          </a:p>
          <a:p>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350 </a:t>
            </a:r>
            <a:r>
              <a:rPr lang="en-US" altLang="zh-CN" sz="2000" dirty="0" err="1">
                <a:solidFill>
                  <a:srgbClr val="C00000"/>
                </a:solidFill>
                <a:latin typeface="Arial" panose="020B0604020202020204" pitchFamily="34" charset="0"/>
                <a:ea typeface="微软雅黑" panose="020B0503020204020204" pitchFamily="34" charset="-122"/>
                <a:cs typeface="Arial" panose="020B0604020202020204" pitchFamily="34" charset="0"/>
              </a:rPr>
              <a:t>keV</a:t>
            </a: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 beam commissioned with GaAs</a:t>
            </a:r>
          </a:p>
          <a:p>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New K</a:t>
            </a:r>
            <a:r>
              <a:rPr lang="en-US" altLang="zh-CN" sz="2000" baseline="-25000" dirty="0">
                <a:solidFill>
                  <a:srgbClr val="C00000"/>
                </a:solidFill>
                <a:latin typeface="Arial" panose="020B0604020202020204" pitchFamily="34" charset="0"/>
                <a:ea typeface="微软雅黑" panose="020B0503020204020204" pitchFamily="34" charset="-122"/>
                <a:cs typeface="Arial" panose="020B0604020202020204" pitchFamily="34" charset="0"/>
              </a:rPr>
              <a:t>2</a:t>
            </a: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CsSb cathode</a:t>
            </a:r>
          </a:p>
        </p:txBody>
      </p:sp>
      <p:sp>
        <p:nvSpPr>
          <p:cNvPr id="8" name="灯片编号占位符 7"/>
          <p:cNvSpPr>
            <a:spLocks noGrp="1"/>
          </p:cNvSpPr>
          <p:nvPr>
            <p:ph type="sldNum" sz="quarter" idx="12"/>
          </p:nvPr>
        </p:nvSpPr>
        <p:spPr/>
        <p:txBody>
          <a:bodyPr/>
          <a:lstStyle/>
          <a:p>
            <a:pPr>
              <a:defRPr/>
            </a:pPr>
            <a:fld id="{9D4335EE-BD33-4D2B-92EE-A4EAAE51E3BD}" type="slidenum">
              <a:rPr lang="zh-CN" altLang="en-US" smtClean="0">
                <a:solidFill>
                  <a:prstClr val="black">
                    <a:tint val="75000"/>
                  </a:prstClr>
                </a:solidFill>
              </a:rPr>
              <a:pPr>
                <a:defRPr/>
              </a:pPr>
              <a:t>27</a:t>
            </a:fld>
            <a:endParaRPr lang="zh-CN" altLang="en-US">
              <a:solidFill>
                <a:prstClr val="black">
                  <a:tint val="75000"/>
                </a:prstClr>
              </a:solidFill>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42375" y="4308693"/>
            <a:ext cx="2743200" cy="2057400"/>
          </a:xfrm>
          <a:prstGeom prst="rect">
            <a:avLst/>
          </a:prstGeom>
        </p:spPr>
      </p:pic>
      <p:pic>
        <p:nvPicPr>
          <p:cNvPr id="14" name="图片 13"/>
          <p:cNvPicPr>
            <a:picLocks noChangeAspect="1"/>
          </p:cNvPicPr>
          <p:nvPr/>
        </p:nvPicPr>
        <p:blipFill>
          <a:blip r:embed="rId4"/>
          <a:stretch>
            <a:fillRect/>
          </a:stretch>
        </p:blipFill>
        <p:spPr>
          <a:xfrm>
            <a:off x="10512155" y="1936543"/>
            <a:ext cx="1573420" cy="2307683"/>
          </a:xfrm>
          <a:prstGeom prst="rect">
            <a:avLst/>
          </a:prstGeom>
        </p:spPr>
      </p:pic>
      <p:pic>
        <p:nvPicPr>
          <p:cNvPr id="17" name="图片 4">
            <a:extLst>
              <a:ext uri="{FF2B5EF4-FFF2-40B4-BE49-F238E27FC236}">
                <a16:creationId xmlns:a16="http://schemas.microsoft.com/office/drawing/2014/main" id="{A7151ED0-EE21-4A00-9496-81C9EC01EDF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29494" y="1936544"/>
            <a:ext cx="4461350" cy="2307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7">
            <a:extLst>
              <a:ext uri="{FF2B5EF4-FFF2-40B4-BE49-F238E27FC236}">
                <a16:creationId xmlns:a16="http://schemas.microsoft.com/office/drawing/2014/main" id="{AE11B5F2-1B02-4FC2-A795-328AFC86653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29494" y="4308692"/>
            <a:ext cx="3439492" cy="2065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54496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170445"/>
            <a:ext cx="10515600" cy="1325563"/>
          </a:xfrm>
        </p:spPr>
        <p:txBody>
          <a:bodyPr>
            <a:normAutofit/>
          </a:bodyPr>
          <a:lstStyle/>
          <a:p>
            <a:pPr algn="ctr"/>
            <a:r>
              <a:rPr lang="en-US" altLang="zh-CN" dirty="0">
                <a:latin typeface="Arial" panose="020B0604020202020204" pitchFamily="34" charset="0"/>
                <a:cs typeface="Arial" panose="020B0604020202020204" pitchFamily="34" charset="0"/>
              </a:rPr>
              <a:t>CEPC SRF Technology R&amp;D Status</a:t>
            </a:r>
            <a:endParaRPr lang="zh-CN" altLang="en-US"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fld id="{672E488A-81DB-4A5F-B4BA-D0957D335647}" type="slidenum">
              <a:rPr lang="zh-CN" altLang="en-US" smtClean="0">
                <a:latin typeface="Arial" panose="020B0604020202020204" pitchFamily="34" charset="0"/>
                <a:cs typeface="Arial" panose="020B0604020202020204" pitchFamily="34" charset="0"/>
              </a:rPr>
              <a:t>28</a:t>
            </a:fld>
            <a:endParaRPr lang="zh-CN" altLang="en-US">
              <a:latin typeface="Arial" panose="020B0604020202020204" pitchFamily="34" charset="0"/>
              <a:cs typeface="Arial" panose="020B0604020202020204" pitchFamily="34" charset="0"/>
            </a:endParaRPr>
          </a:p>
        </p:txBody>
      </p:sp>
      <p:pic>
        <p:nvPicPr>
          <p:cNvPr id="8" name="图片 7"/>
          <p:cNvPicPr>
            <a:picLocks noChangeAspect="1"/>
          </p:cNvPicPr>
          <p:nvPr/>
        </p:nvPicPr>
        <p:blipFill rotWithShape="1">
          <a:blip r:embed="rId2" cstate="screen">
            <a:extLst>
              <a:ext uri="{28A0092B-C50C-407E-A947-70E740481C1C}">
                <a14:useLocalDpi xmlns:a14="http://schemas.microsoft.com/office/drawing/2010/main"/>
              </a:ext>
            </a:extLst>
          </a:blip>
          <a:srcRect r="4535"/>
          <a:stretch/>
        </p:blipFill>
        <p:spPr>
          <a:xfrm>
            <a:off x="4579625" y="1514468"/>
            <a:ext cx="4115426" cy="1442044"/>
          </a:xfrm>
          <a:prstGeom prst="rect">
            <a:avLst/>
          </a:prstGeom>
        </p:spPr>
      </p:pic>
      <p:sp>
        <p:nvSpPr>
          <p:cNvPr id="11" name="文本框 10"/>
          <p:cNvSpPr txBox="1"/>
          <p:nvPr/>
        </p:nvSpPr>
        <p:spPr>
          <a:xfrm>
            <a:off x="936948" y="3025989"/>
            <a:ext cx="3551253" cy="584775"/>
          </a:xfrm>
          <a:prstGeom prst="rect">
            <a:avLst/>
          </a:prstGeom>
          <a:noFill/>
        </p:spPr>
        <p:txBody>
          <a:bodyPr wrap="square" rtlCol="0">
            <a:spAutoFit/>
          </a:bodyPr>
          <a:lstStyle/>
          <a:p>
            <a:r>
              <a:rPr lang="en-US" altLang="zh-CN" sz="1600" dirty="0">
                <a:latin typeface="Arial" panose="020B0604020202020204" pitchFamily="34" charset="0"/>
                <a:cs typeface="Arial" panose="020B0604020202020204" pitchFamily="34" charset="0"/>
              </a:rPr>
              <a:t>CEPC 650 MHz </a:t>
            </a:r>
            <a:r>
              <a:rPr lang="en-US" altLang="zh-CN" sz="1600" dirty="0">
                <a:solidFill>
                  <a:srgbClr val="C00000"/>
                </a:solidFill>
                <a:latin typeface="Arial" panose="020B0604020202020204" pitchFamily="34" charset="0"/>
                <a:cs typeface="Arial" panose="020B0604020202020204" pitchFamily="34" charset="0"/>
              </a:rPr>
              <a:t>2-cell cavity </a:t>
            </a:r>
            <a:r>
              <a:rPr lang="en-US" altLang="zh-CN" sz="1600" dirty="0">
                <a:latin typeface="Arial" panose="020B0604020202020204" pitchFamily="34" charset="0"/>
                <a:cs typeface="Arial" panose="020B0604020202020204" pitchFamily="34" charset="0"/>
              </a:rPr>
              <a:t>by OTIC</a:t>
            </a:r>
          </a:p>
          <a:p>
            <a:r>
              <a:rPr lang="en-US" altLang="zh-CN" sz="1600" dirty="0">
                <a:latin typeface="Arial" panose="020B0604020202020204" pitchFamily="34" charset="0"/>
                <a:cs typeface="Arial" panose="020B0604020202020204" pitchFamily="34" charset="0"/>
              </a:rPr>
              <a:t>                                    </a:t>
            </a:r>
            <a:endParaRPr lang="zh-CN" altLang="en-US" sz="1600" dirty="0">
              <a:latin typeface="Arial" panose="020B0604020202020204" pitchFamily="34" charset="0"/>
              <a:cs typeface="Arial" panose="020B0604020202020204" pitchFamily="34" charset="0"/>
            </a:endParaRPr>
          </a:p>
        </p:txBody>
      </p:sp>
      <p:sp>
        <p:nvSpPr>
          <p:cNvPr id="12" name="矩形 11"/>
          <p:cNvSpPr/>
          <p:nvPr/>
        </p:nvSpPr>
        <p:spPr>
          <a:xfrm>
            <a:off x="1266410" y="5766844"/>
            <a:ext cx="3313215" cy="584775"/>
          </a:xfrm>
          <a:prstGeom prst="rect">
            <a:avLst/>
          </a:prstGeom>
        </p:spPr>
        <p:txBody>
          <a:bodyPr wrap="none">
            <a:spAutoFit/>
          </a:bodyPr>
          <a:lstStyle/>
          <a:p>
            <a:r>
              <a:rPr lang="en-US" altLang="zh-CN" sz="1600" dirty="0">
                <a:latin typeface="Arial" panose="020B0604020202020204" pitchFamily="34" charset="0"/>
                <a:cs typeface="Arial" panose="020B0604020202020204" pitchFamily="34" charset="0"/>
              </a:rPr>
              <a:t>CEPC 650 MHz </a:t>
            </a:r>
            <a:r>
              <a:rPr lang="en-US" altLang="zh-CN" sz="1600" dirty="0">
                <a:solidFill>
                  <a:srgbClr val="C00000"/>
                </a:solidFill>
                <a:latin typeface="Arial" panose="020B0604020202020204" pitchFamily="34" charset="0"/>
                <a:cs typeface="Arial" panose="020B0604020202020204" pitchFamily="34" charset="0"/>
              </a:rPr>
              <a:t>5-cell cavity </a:t>
            </a:r>
            <a:r>
              <a:rPr lang="en-US" altLang="zh-CN" sz="1600" dirty="0">
                <a:latin typeface="Arial" panose="020B0604020202020204" pitchFamily="34" charset="0"/>
                <a:cs typeface="Arial" panose="020B0604020202020204" pitchFamily="34" charset="0"/>
              </a:rPr>
              <a:t>with</a:t>
            </a:r>
          </a:p>
          <a:p>
            <a:r>
              <a:rPr lang="en-US" altLang="zh-CN" sz="1600" dirty="0">
                <a:latin typeface="Arial" panose="020B0604020202020204" pitchFamily="34" charset="0"/>
                <a:cs typeface="Arial" panose="020B0604020202020204" pitchFamily="34" charset="0"/>
              </a:rPr>
              <a:t>waveguide HOM coupler by HERT</a:t>
            </a:r>
          </a:p>
        </p:txBody>
      </p:sp>
      <p:sp>
        <p:nvSpPr>
          <p:cNvPr id="14" name="矩形 13"/>
          <p:cNvSpPr/>
          <p:nvPr/>
        </p:nvSpPr>
        <p:spPr>
          <a:xfrm>
            <a:off x="5414607" y="5818905"/>
            <a:ext cx="3785011" cy="338554"/>
          </a:xfrm>
          <a:prstGeom prst="rect">
            <a:avLst/>
          </a:prstGeom>
        </p:spPr>
        <p:txBody>
          <a:bodyPr wrap="none">
            <a:spAutoFit/>
          </a:bodyPr>
          <a:lstStyle/>
          <a:p>
            <a:r>
              <a:rPr lang="en-US" altLang="zh-CN" sz="1600" dirty="0">
                <a:latin typeface="Arial" panose="020B0604020202020204" pitchFamily="34" charset="0"/>
                <a:cs typeface="Arial" panose="020B0604020202020204" pitchFamily="34" charset="0"/>
              </a:rPr>
              <a:t>CEPC Collider </a:t>
            </a:r>
            <a:r>
              <a:rPr lang="en-US" altLang="zh-CN" sz="1600" dirty="0">
                <a:solidFill>
                  <a:srgbClr val="C00000"/>
                </a:solidFill>
                <a:latin typeface="Arial" panose="020B0604020202020204" pitchFamily="34" charset="0"/>
                <a:cs typeface="Arial" panose="020B0604020202020204" pitchFamily="34" charset="0"/>
              </a:rPr>
              <a:t>HOM coupler by OTIC &amp;</a:t>
            </a:r>
            <a:endParaRPr lang="zh-CN" altLang="en-US" sz="1600" dirty="0">
              <a:latin typeface="Arial" panose="020B0604020202020204" pitchFamily="34" charset="0"/>
              <a:cs typeface="Arial" panose="020B0604020202020204" pitchFamily="34" charset="0"/>
            </a:endParaRPr>
          </a:p>
        </p:txBody>
      </p:sp>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t="9560"/>
          <a:stretch/>
        </p:blipFill>
        <p:spPr>
          <a:xfrm>
            <a:off x="5475972" y="3680240"/>
            <a:ext cx="1688773" cy="2036445"/>
          </a:xfrm>
          <a:prstGeom prst="rect">
            <a:avLst/>
          </a:prstGeom>
          <a:ln>
            <a:noFill/>
          </a:ln>
        </p:spPr>
      </p:pic>
      <p:pic>
        <p:nvPicPr>
          <p:cNvPr id="23" name="图片 22"/>
          <p:cNvPicPr>
            <a:picLocks noChangeAspect="1"/>
          </p:cNvPicPr>
          <p:nvPr/>
        </p:nvPicPr>
        <p:blipFill>
          <a:blip r:embed="rId4"/>
          <a:stretch>
            <a:fillRect/>
          </a:stretch>
        </p:blipFill>
        <p:spPr>
          <a:xfrm>
            <a:off x="7306684" y="3670765"/>
            <a:ext cx="1504658" cy="2006212"/>
          </a:xfrm>
          <a:prstGeom prst="rect">
            <a:avLst/>
          </a:prstGeom>
          <a:ln>
            <a:noFill/>
          </a:ln>
        </p:spPr>
      </p:pic>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l="16920" t="39355" r="17494" b="14576"/>
          <a:stretch/>
        </p:blipFill>
        <p:spPr>
          <a:xfrm>
            <a:off x="1136250" y="3680240"/>
            <a:ext cx="3809207" cy="2006743"/>
          </a:xfrm>
          <a:prstGeom prst="rect">
            <a:avLst/>
          </a:prstGeom>
        </p:spPr>
      </p:pic>
      <p:pic>
        <p:nvPicPr>
          <p:cNvPr id="5" name="图片 4"/>
          <p:cNvPicPr>
            <a:picLocks noChangeAspect="1"/>
          </p:cNvPicPr>
          <p:nvPr/>
        </p:nvPicPr>
        <p:blipFill rotWithShape="1">
          <a:blip r:embed="rId6" cstate="print">
            <a:extLst>
              <a:ext uri="{28A0092B-C50C-407E-A947-70E740481C1C}">
                <a14:useLocalDpi xmlns:a14="http://schemas.microsoft.com/office/drawing/2010/main" val="0"/>
              </a:ext>
            </a:extLst>
          </a:blip>
          <a:srcRect l="10740" t="28439" r="26815" b="32078"/>
          <a:stretch/>
        </p:blipFill>
        <p:spPr>
          <a:xfrm>
            <a:off x="1136250" y="1520153"/>
            <a:ext cx="3031489" cy="1439334"/>
          </a:xfrm>
          <a:prstGeom prst="rect">
            <a:avLst/>
          </a:prstGeom>
        </p:spPr>
      </p:pic>
      <p:pic>
        <p:nvPicPr>
          <p:cNvPr id="6" name="图片 5"/>
          <p:cNvPicPr>
            <a:picLocks noChangeAspect="1"/>
          </p:cNvPicPr>
          <p:nvPr/>
        </p:nvPicPr>
        <p:blipFill rotWithShape="1">
          <a:blip r:embed="rId7" cstate="print">
            <a:extLst>
              <a:ext uri="{28A0092B-C50C-407E-A947-70E740481C1C}">
                <a14:useLocalDpi xmlns:a14="http://schemas.microsoft.com/office/drawing/2010/main" val="0"/>
              </a:ext>
            </a:extLst>
          </a:blip>
          <a:srcRect l="15078" t="33931" r="16948" b="36775"/>
          <a:stretch/>
        </p:blipFill>
        <p:spPr>
          <a:xfrm rot="5400000">
            <a:off x="8805648" y="4451069"/>
            <a:ext cx="2113864" cy="417372"/>
          </a:xfrm>
          <a:prstGeom prst="rect">
            <a:avLst/>
          </a:prstGeom>
        </p:spPr>
      </p:pic>
      <p:sp>
        <p:nvSpPr>
          <p:cNvPr id="16" name="矩形 15"/>
          <p:cNvSpPr/>
          <p:nvPr/>
        </p:nvSpPr>
        <p:spPr>
          <a:xfrm>
            <a:off x="9143833" y="5760064"/>
            <a:ext cx="2955758" cy="1077218"/>
          </a:xfrm>
          <a:prstGeom prst="rect">
            <a:avLst/>
          </a:prstGeom>
        </p:spPr>
        <p:txBody>
          <a:bodyPr wrap="square">
            <a:spAutoFit/>
          </a:bodyPr>
          <a:lstStyle/>
          <a:p>
            <a:pPr algn="ctr"/>
            <a:r>
              <a:rPr lang="en-US" altLang="zh-CN" sz="1600" dirty="0">
                <a:latin typeface="Arial" panose="020B0604020202020204" pitchFamily="34" charset="0"/>
                <a:cs typeface="Arial" panose="020B0604020202020204" pitchFamily="34" charset="0"/>
              </a:rPr>
              <a:t>CEPC Booster</a:t>
            </a:r>
          </a:p>
          <a:p>
            <a:pPr algn="ctr"/>
            <a:r>
              <a:rPr lang="en-US" altLang="zh-CN" sz="1600" dirty="0">
                <a:solidFill>
                  <a:srgbClr val="C00000"/>
                </a:solidFill>
                <a:latin typeface="Arial" panose="020B0604020202020204" pitchFamily="34" charset="0"/>
                <a:cs typeface="Arial" panose="020B0604020202020204" pitchFamily="34" charset="0"/>
              </a:rPr>
              <a:t>1.3 GHz 9-cell cavity and variable double window coupler by HERT</a:t>
            </a:r>
            <a:endParaRPr lang="zh-CN" altLang="en-US" sz="1600" dirty="0">
              <a:latin typeface="Arial" panose="020B0604020202020204" pitchFamily="34" charset="0"/>
              <a:cs typeface="Arial" panose="020B0604020202020204" pitchFamily="34" charset="0"/>
            </a:endParaRPr>
          </a:p>
        </p:txBody>
      </p:sp>
      <p:sp>
        <p:nvSpPr>
          <p:cNvPr id="7" name="矩形 6"/>
          <p:cNvSpPr/>
          <p:nvPr/>
        </p:nvSpPr>
        <p:spPr>
          <a:xfrm>
            <a:off x="5128926" y="3056553"/>
            <a:ext cx="3697422" cy="338554"/>
          </a:xfrm>
          <a:prstGeom prst="rect">
            <a:avLst/>
          </a:prstGeom>
        </p:spPr>
        <p:txBody>
          <a:bodyPr wrap="none">
            <a:spAutoFit/>
          </a:bodyPr>
          <a:lstStyle/>
          <a:p>
            <a:r>
              <a:rPr lang="en-US" altLang="zh-CN" sz="1600" dirty="0">
                <a:latin typeface="Arial" panose="020B0604020202020204" pitchFamily="34" charset="0"/>
                <a:cs typeface="Arial" panose="020B0604020202020204" pitchFamily="34" charset="0"/>
              </a:rPr>
              <a:t>CEPC 650 MHz </a:t>
            </a:r>
            <a:r>
              <a:rPr lang="en-US" altLang="zh-CN" sz="1600" dirty="0">
                <a:solidFill>
                  <a:srgbClr val="C00000"/>
                </a:solidFill>
                <a:latin typeface="Arial" panose="020B0604020202020204" pitchFamily="34" charset="0"/>
                <a:cs typeface="Arial" panose="020B0604020202020204" pitchFamily="34" charset="0"/>
              </a:rPr>
              <a:t>2-cell cavity </a:t>
            </a:r>
            <a:r>
              <a:rPr lang="en-US" altLang="zh-CN" sz="1600" dirty="0">
                <a:latin typeface="Arial" panose="020B0604020202020204" pitchFamily="34" charset="0"/>
                <a:cs typeface="Arial" panose="020B0604020202020204" pitchFamily="34" charset="0"/>
              </a:rPr>
              <a:t>by HERT </a:t>
            </a:r>
            <a:endParaRPr lang="zh-CN" altLang="en-US" sz="1600" dirty="0"/>
          </a:p>
        </p:txBody>
      </p:sp>
      <p:pic>
        <p:nvPicPr>
          <p:cNvPr id="15" name="内容占位符 4"/>
          <p:cNvPicPr>
            <a:picLocks noGrp="1" noChangeAspect="1"/>
          </p:cNvPicPr>
          <p:nvPr>
            <p:ph sz="half" idx="1"/>
          </p:nvPr>
        </p:nvPicPr>
        <p:blipFill rotWithShape="1">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l="7665" t="6911" r="30132" b="6615"/>
          <a:stretch/>
        </p:blipFill>
        <p:spPr bwMode="auto">
          <a:xfrm>
            <a:off x="10449296" y="3602824"/>
            <a:ext cx="1123717" cy="2084160"/>
          </a:xfrm>
          <a:prstGeom prst="rect">
            <a:avLst/>
          </a:prstGeom>
          <a:noFill/>
          <a:ln w="9525">
            <a:noFill/>
            <a:miter lim="800000"/>
            <a:headEnd/>
            <a:tailEnd/>
          </a:ln>
        </p:spPr>
      </p:pic>
      <p:pic>
        <p:nvPicPr>
          <p:cNvPr id="17" name="图片 16" descr="E:\工作文件2017\CEPC 650MHz damper研制\研制照片\mmexport1532584582010.jpg">
            <a:extLst>
              <a:ext uri="{FF2B5EF4-FFF2-40B4-BE49-F238E27FC236}">
                <a16:creationId xmlns:a16="http://schemas.microsoft.com/office/drawing/2014/main" id="{F2419181-C7FF-42E3-B8AB-80C708DC8F2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028" t="24335" r="7692" b="11439"/>
          <a:stretch/>
        </p:blipFill>
        <p:spPr bwMode="auto">
          <a:xfrm>
            <a:off x="9811000" y="1506082"/>
            <a:ext cx="1403916" cy="1426165"/>
          </a:xfrm>
          <a:prstGeom prst="rect">
            <a:avLst/>
          </a:prstGeom>
          <a:noFill/>
          <a:ln>
            <a:noFill/>
          </a:ln>
          <a:extLst>
            <a:ext uri="{53640926-AAD7-44D8-BBD7-CCE9431645EC}">
              <a14:shadowObscured xmlns:a14="http://schemas.microsoft.com/office/drawing/2010/main"/>
            </a:ext>
          </a:extLst>
        </p:spPr>
      </p:pic>
      <p:sp>
        <p:nvSpPr>
          <p:cNvPr id="19" name="矩形 18">
            <a:extLst>
              <a:ext uri="{FF2B5EF4-FFF2-40B4-BE49-F238E27FC236}">
                <a16:creationId xmlns:a16="http://schemas.microsoft.com/office/drawing/2014/main" id="{09211C28-92F9-4B48-AC21-1D9D14D23BA2}"/>
              </a:ext>
            </a:extLst>
          </p:cNvPr>
          <p:cNvSpPr/>
          <p:nvPr/>
        </p:nvSpPr>
        <p:spPr>
          <a:xfrm>
            <a:off x="9143833" y="3031693"/>
            <a:ext cx="2738250" cy="338554"/>
          </a:xfrm>
          <a:prstGeom prst="rect">
            <a:avLst/>
          </a:prstGeom>
        </p:spPr>
        <p:txBody>
          <a:bodyPr wrap="none">
            <a:spAutoFit/>
          </a:bodyPr>
          <a:lstStyle/>
          <a:p>
            <a:r>
              <a:rPr lang="en-US" altLang="zh-CN" sz="1600" dirty="0">
                <a:latin typeface="Arial" panose="020B0604020202020204" pitchFamily="34" charset="0"/>
                <a:cs typeface="Arial" panose="020B0604020202020204" pitchFamily="34" charset="0"/>
              </a:rPr>
              <a:t>CEPC cavity HOM absorber</a:t>
            </a:r>
            <a:endParaRPr lang="zh-CN" altLang="en-US" sz="1600" dirty="0"/>
          </a:p>
        </p:txBody>
      </p:sp>
    </p:spTree>
    <p:extLst>
      <p:ext uri="{BB962C8B-B14F-4D97-AF65-F5344CB8AC3E}">
        <p14:creationId xmlns:p14="http://schemas.microsoft.com/office/powerpoint/2010/main" val="26141252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212883" y="419556"/>
            <a:ext cx="7886700" cy="1079864"/>
          </a:xfrm>
        </p:spPr>
        <p:txBody>
          <a:bodyPr/>
          <a:lstStyle/>
          <a:p>
            <a:r>
              <a:rPr lang="en-US" altLang="zh-CN" dirty="0">
                <a:latin typeface="Arial" panose="020B0604020202020204" pitchFamily="34" charset="0"/>
                <a:cs typeface="Arial" panose="020B0604020202020204" pitchFamily="34" charset="0"/>
              </a:rPr>
              <a:t>Summary</a:t>
            </a:r>
            <a:endParaRPr lang="zh-CN" altLang="en-US"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641023" y="1932495"/>
            <a:ext cx="10944519" cy="4338311"/>
          </a:xfrm>
        </p:spPr>
        <p:txBody>
          <a:bodyPr>
            <a:noAutofit/>
          </a:bodyPr>
          <a:lstStyle/>
          <a:p>
            <a:pPr>
              <a:lnSpc>
                <a:spcPct val="120000"/>
              </a:lnSpc>
              <a:spcBef>
                <a:spcPts val="1200"/>
              </a:spcBef>
            </a:pPr>
            <a:r>
              <a:rPr lang="en-US" altLang="zh-CN" dirty="0">
                <a:latin typeface="Arial" panose="020B0604020202020204" pitchFamily="34" charset="0"/>
                <a:cs typeface="Arial" panose="020B0604020202020204" pitchFamily="34" charset="0"/>
              </a:rPr>
              <a:t>CEPC CDR SRF parameters and layout have been established in view of high Higgs priority, low construction cost and upgradability. </a:t>
            </a:r>
          </a:p>
          <a:p>
            <a:pPr>
              <a:lnSpc>
                <a:spcPct val="120000"/>
              </a:lnSpc>
              <a:spcBef>
                <a:spcPts val="1200"/>
              </a:spcBef>
            </a:pPr>
            <a:r>
              <a:rPr lang="en-US" altLang="zh-CN" dirty="0">
                <a:latin typeface="Arial" panose="020B0604020202020204" pitchFamily="34" charset="0"/>
                <a:cs typeface="Arial" panose="020B0604020202020204" pitchFamily="34" charset="0"/>
              </a:rPr>
              <a:t>Beam cavity interaction issues (FM and HOM CBI, parking cavities, RF transients of bunch gap and swapping, HOM power) are challenging but manageable, especially for Z-pole.</a:t>
            </a:r>
          </a:p>
          <a:p>
            <a:pPr>
              <a:lnSpc>
                <a:spcPct val="120000"/>
              </a:lnSpc>
              <a:spcBef>
                <a:spcPts val="1200"/>
              </a:spcBef>
            </a:pPr>
            <a:r>
              <a:rPr lang="en-US" altLang="zh-CN" dirty="0">
                <a:latin typeface="Arial" panose="020B0604020202020204" pitchFamily="34" charset="0"/>
                <a:cs typeface="Arial" panose="020B0604020202020204" pitchFamily="34" charset="0"/>
              </a:rPr>
              <a:t>SRF key components design and R&amp;D launched, with support of PAPS SRF facility. SRF industrialization will be synergy with SHINE, CSNS-II and ADANES etc. in China (~ 1000 cavities in next five years).</a:t>
            </a:r>
          </a:p>
        </p:txBody>
      </p:sp>
      <p:sp>
        <p:nvSpPr>
          <p:cNvPr id="4" name="灯片编号占位符 3"/>
          <p:cNvSpPr>
            <a:spLocks noGrp="1"/>
          </p:cNvSpPr>
          <p:nvPr>
            <p:ph type="sldNum" sz="quarter" idx="12"/>
          </p:nvPr>
        </p:nvSpPr>
        <p:spPr/>
        <p:txBody>
          <a:bodyPr/>
          <a:lstStyle/>
          <a:p>
            <a:pPr>
              <a:defRPr/>
            </a:pPr>
            <a:fld id="{9D4335EE-BD33-4D2B-92EE-A4EAAE51E3BD}" type="slidenum">
              <a:rPr lang="zh-CN" altLang="en-US" smtClean="0">
                <a:solidFill>
                  <a:prstClr val="black">
                    <a:tint val="75000"/>
                  </a:prstClr>
                </a:solidFill>
              </a:rPr>
              <a:pPr>
                <a:defRPr/>
              </a:pPr>
              <a:t>29</a:t>
            </a:fld>
            <a:endParaRPr lang="zh-CN" altLang="en-US">
              <a:solidFill>
                <a:prstClr val="black">
                  <a:tint val="75000"/>
                </a:prstClr>
              </a:solidFill>
            </a:endParaRPr>
          </a:p>
        </p:txBody>
      </p:sp>
    </p:spTree>
    <p:extLst>
      <p:ext uri="{BB962C8B-B14F-4D97-AF65-F5344CB8AC3E}">
        <p14:creationId xmlns:p14="http://schemas.microsoft.com/office/powerpoint/2010/main" val="22818856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287182"/>
            <a:ext cx="12192000" cy="1325563"/>
          </a:xfrm>
        </p:spPr>
        <p:txBody>
          <a:bodyPr/>
          <a:lstStyle/>
          <a:p>
            <a:pPr algn="ctr"/>
            <a:r>
              <a:rPr lang="en-US" altLang="zh-CN" dirty="0">
                <a:latin typeface="Arial" panose="020B0604020202020204" pitchFamily="34" charset="0"/>
                <a:cs typeface="Arial" panose="020B0604020202020204" pitchFamily="34" charset="0"/>
              </a:rPr>
              <a:t>CEPC SRF Design Requirements</a:t>
            </a:r>
            <a:endParaRPr lang="zh-CN" altLang="en-US"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fld id="{672E488A-81DB-4A5F-B4BA-D0957D335647}" type="slidenum">
              <a:rPr lang="zh-CN" altLang="en-US" smtClean="0"/>
              <a:t>3</a:t>
            </a:fld>
            <a:endParaRPr lang="zh-CN" altLang="en-US"/>
          </a:p>
        </p:txBody>
      </p:sp>
      <p:sp>
        <p:nvSpPr>
          <p:cNvPr id="7" name="内容占位符 6"/>
          <p:cNvSpPr>
            <a:spLocks noGrp="1"/>
          </p:cNvSpPr>
          <p:nvPr>
            <p:ph idx="1"/>
          </p:nvPr>
        </p:nvSpPr>
        <p:spPr>
          <a:xfrm>
            <a:off x="5105942" y="3320741"/>
            <a:ext cx="7086058" cy="3250077"/>
          </a:xfrm>
        </p:spPr>
        <p:txBody>
          <a:bodyPr>
            <a:normAutofit/>
          </a:bodyPr>
          <a:lstStyle/>
          <a:p>
            <a:pPr>
              <a:lnSpc>
                <a:spcPct val="110000"/>
              </a:lnSpc>
              <a:spcBef>
                <a:spcPts val="600"/>
              </a:spcBef>
            </a:pPr>
            <a:r>
              <a:rPr lang="en-US" altLang="zh-CN" sz="1800" dirty="0">
                <a:solidFill>
                  <a:srgbClr val="C00000"/>
                </a:solidFill>
                <a:latin typeface="Arial" panose="020B0604020202020204" pitchFamily="34" charset="0"/>
                <a:cs typeface="Arial" panose="020B0604020202020204" pitchFamily="34" charset="0"/>
              </a:rPr>
              <a:t>Higgs long run first for the current operation plan: </a:t>
            </a:r>
            <a:br>
              <a:rPr lang="en-US" altLang="zh-CN" sz="1800" dirty="0">
                <a:solidFill>
                  <a:srgbClr val="C00000"/>
                </a:solidFill>
                <a:latin typeface="Arial" panose="020B0604020202020204" pitchFamily="34" charset="0"/>
                <a:cs typeface="Arial" panose="020B0604020202020204" pitchFamily="34" charset="0"/>
              </a:rPr>
            </a:br>
            <a:r>
              <a:rPr lang="en-US" altLang="zh-CN" sz="1800" dirty="0">
                <a:latin typeface="Arial" panose="020B0604020202020204" pitchFamily="34" charset="0"/>
                <a:cs typeface="Arial" panose="020B0604020202020204" pitchFamily="34" charset="0"/>
              </a:rPr>
              <a:t>one-time full installation of all the same cavities for H, W, Z. Use part of the Higgs cavities for W and Z. Park the idle cavities (or push off beamline?).</a:t>
            </a:r>
          </a:p>
          <a:p>
            <a:pPr>
              <a:lnSpc>
                <a:spcPct val="110000"/>
              </a:lnSpc>
              <a:spcBef>
                <a:spcPts val="600"/>
              </a:spcBef>
            </a:pPr>
            <a:r>
              <a:rPr lang="en-US" altLang="zh-CN" sz="1800" dirty="0">
                <a:solidFill>
                  <a:srgbClr val="C00000"/>
                </a:solidFill>
                <a:latin typeface="Arial" panose="020B0604020202020204" pitchFamily="34" charset="0"/>
                <a:cs typeface="Arial" panose="020B0604020202020204" pitchFamily="34" charset="0"/>
              </a:rPr>
              <a:t>Cavity and cryogenics cost reduction of the first phase: </a:t>
            </a:r>
            <a:br>
              <a:rPr lang="en-US" altLang="zh-CN" sz="1800" dirty="0">
                <a:solidFill>
                  <a:srgbClr val="C00000"/>
                </a:solidFill>
                <a:latin typeface="Arial" panose="020B0604020202020204" pitchFamily="34" charset="0"/>
                <a:cs typeface="Arial" panose="020B0604020202020204" pitchFamily="34" charset="0"/>
              </a:rPr>
            </a:br>
            <a:r>
              <a:rPr lang="en-US" altLang="zh-CN" sz="1800" dirty="0">
                <a:latin typeface="Arial" panose="020B0604020202020204" pitchFamily="34" charset="0"/>
                <a:cs typeface="Arial" panose="020B0604020202020204" pitchFamily="34" charset="0"/>
              </a:rPr>
              <a:t>common H cavities, separate W/Z cavities.</a:t>
            </a:r>
          </a:p>
          <a:p>
            <a:pPr>
              <a:lnSpc>
                <a:spcPct val="110000"/>
              </a:lnSpc>
              <a:spcBef>
                <a:spcPts val="600"/>
              </a:spcBef>
            </a:pPr>
            <a:r>
              <a:rPr lang="en-US" altLang="zh-CN" sz="1800" dirty="0">
                <a:solidFill>
                  <a:srgbClr val="C00000"/>
                </a:solidFill>
                <a:latin typeface="Arial" panose="020B0604020202020204" pitchFamily="34" charset="0"/>
                <a:cs typeface="Arial" panose="020B0604020202020204" pitchFamily="34" charset="0"/>
              </a:rPr>
              <a:t>Upgradable to 50 MW SR per beam: </a:t>
            </a:r>
            <a:br>
              <a:rPr lang="en-US" altLang="zh-CN" sz="1800" dirty="0">
                <a:solidFill>
                  <a:srgbClr val="C00000"/>
                </a:solidFill>
                <a:latin typeface="Arial" panose="020B0604020202020204" pitchFamily="34" charset="0"/>
                <a:cs typeface="Arial" panose="020B0604020202020204" pitchFamily="34" charset="0"/>
              </a:rPr>
            </a:br>
            <a:r>
              <a:rPr lang="en-US" altLang="zh-CN" sz="1800" dirty="0">
                <a:latin typeface="Arial" panose="020B0604020202020204" pitchFamily="34" charset="0"/>
                <a:cs typeface="Arial" panose="020B0604020202020204" pitchFamily="34" charset="0"/>
              </a:rPr>
              <a:t>longer RF tunnel, add cavities, variable coupler, RF configuration and cavity suitable for higher power.</a:t>
            </a:r>
            <a:endParaRPr lang="zh-CN" altLang="en-US" sz="1800" dirty="0">
              <a:latin typeface="Arial" panose="020B0604020202020204" pitchFamily="34" charset="0"/>
              <a:cs typeface="Arial" panose="020B0604020202020204" pitchFamily="34" charset="0"/>
            </a:endParaRPr>
          </a:p>
        </p:txBody>
      </p:sp>
      <p:pic>
        <p:nvPicPr>
          <p:cNvPr id="3" name="图片 2"/>
          <p:cNvPicPr>
            <a:picLocks noChangeAspect="1"/>
          </p:cNvPicPr>
          <p:nvPr/>
        </p:nvPicPr>
        <p:blipFill rotWithShape="1">
          <a:blip r:embed="rId3"/>
          <a:srcRect t="5351" b="12356"/>
          <a:stretch/>
        </p:blipFill>
        <p:spPr>
          <a:xfrm>
            <a:off x="5105942" y="1723522"/>
            <a:ext cx="6734025" cy="1325563"/>
          </a:xfrm>
          <a:prstGeom prst="rect">
            <a:avLst/>
          </a:prstGeom>
        </p:spPr>
      </p:pic>
      <p:graphicFrame>
        <p:nvGraphicFramePr>
          <p:cNvPr id="8" name="对象 7">
            <a:extLst>
              <a:ext uri="{FF2B5EF4-FFF2-40B4-BE49-F238E27FC236}">
                <a16:creationId xmlns:a16="http://schemas.microsoft.com/office/drawing/2014/main" id="{B7C2E233-8A80-4628-BE6E-5972E83BB94C}"/>
              </a:ext>
            </a:extLst>
          </p:cNvPr>
          <p:cNvGraphicFramePr>
            <a:graphicFrameLocks noChangeAspect="1"/>
          </p:cNvGraphicFramePr>
          <p:nvPr>
            <p:extLst>
              <p:ext uri="{D42A27DB-BD31-4B8C-83A1-F6EECF244321}">
                <p14:modId xmlns:p14="http://schemas.microsoft.com/office/powerpoint/2010/main" val="2212901968"/>
              </p:ext>
            </p:extLst>
          </p:nvPr>
        </p:nvGraphicFramePr>
        <p:xfrm>
          <a:off x="158328" y="1723522"/>
          <a:ext cx="4522524" cy="4632828"/>
        </p:xfrm>
        <a:graphic>
          <a:graphicData uri="http://schemas.openxmlformats.org/presentationml/2006/ole">
            <mc:AlternateContent xmlns:mc="http://schemas.openxmlformats.org/markup-compatibility/2006">
              <mc:Choice xmlns:v="urn:schemas-microsoft-com:vml" Requires="v">
                <p:oleObj spid="_x0000_s32781" name="Image" r:id="rId4" imgW="11974320" imgH="12266640" progId="Photoshop.Image.8">
                  <p:embed/>
                </p:oleObj>
              </mc:Choice>
              <mc:Fallback>
                <p:oleObj name="Image" r:id="rId4" imgW="11974320" imgH="12266640" progId="Photoshop.Image.8">
                  <p:embed/>
                  <p:pic>
                    <p:nvPicPr>
                      <p:cNvPr id="2" name="对象 1"/>
                      <p:cNvPicPr/>
                      <p:nvPr/>
                    </p:nvPicPr>
                    <p:blipFill>
                      <a:blip r:embed="rId5"/>
                      <a:stretch>
                        <a:fillRect/>
                      </a:stretch>
                    </p:blipFill>
                    <p:spPr>
                      <a:xfrm>
                        <a:off x="158328" y="1723522"/>
                        <a:ext cx="4522524" cy="4632828"/>
                      </a:xfrm>
                      <a:prstGeom prst="rect">
                        <a:avLst/>
                      </a:prstGeom>
                    </p:spPr>
                  </p:pic>
                </p:oleObj>
              </mc:Fallback>
            </mc:AlternateContent>
          </a:graphicData>
        </a:graphic>
      </p:graphicFrame>
    </p:spTree>
    <p:extLst>
      <p:ext uri="{BB962C8B-B14F-4D97-AF65-F5344CB8AC3E}">
        <p14:creationId xmlns:p14="http://schemas.microsoft.com/office/powerpoint/2010/main" val="9572443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a:latin typeface="Arial" panose="020B0604020202020204" pitchFamily="34" charset="0"/>
                <a:cs typeface="Arial" panose="020B0604020202020204" pitchFamily="34" charset="0"/>
              </a:rPr>
              <a:t>Fill Pattern and Beam Power Spectrum</a:t>
            </a:r>
            <a:endParaRPr lang="zh-CN" altLang="en-US"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fld id="{672E488A-81DB-4A5F-B4BA-D0957D335647}" type="slidenum">
              <a:rPr lang="zh-CN" altLang="en-US" smtClean="0"/>
              <a:t>30</a:t>
            </a:fld>
            <a:endParaRPr lang="zh-CN" altLang="en-US" dirty="0"/>
          </a:p>
        </p:txBody>
      </p:sp>
      <p:sp>
        <p:nvSpPr>
          <p:cNvPr id="10" name="文本框 9"/>
          <p:cNvSpPr txBox="1"/>
          <p:nvPr/>
        </p:nvSpPr>
        <p:spPr>
          <a:xfrm>
            <a:off x="615067" y="1653407"/>
            <a:ext cx="6700133" cy="738664"/>
          </a:xfrm>
          <a:prstGeom prst="rect">
            <a:avLst/>
          </a:prstGeom>
          <a:noFill/>
        </p:spPr>
        <p:txBody>
          <a:bodyPr wrap="square" rtlCol="0">
            <a:spAutoFit/>
          </a:bodyPr>
          <a:lstStyle/>
          <a:p>
            <a:r>
              <a:rPr lang="en-US" altLang="zh-CN" sz="1400" b="1" dirty="0">
                <a:latin typeface="Arial" panose="020B0604020202020204" pitchFamily="34" charset="0"/>
                <a:cs typeface="Arial" panose="020B0604020202020204" pitchFamily="34" charset="0"/>
              </a:rPr>
              <a:t>Normalized beam power spectrum in terms of the fill pattern parameters:</a:t>
            </a:r>
          </a:p>
          <a:p>
            <a:r>
              <a:rPr lang="en-US" altLang="zh-CN" sz="1400" b="1" i="1" dirty="0">
                <a:latin typeface="Arial" panose="020B0604020202020204" pitchFamily="34" charset="0"/>
                <a:cs typeface="Arial" panose="020B0604020202020204" pitchFamily="34" charset="0"/>
              </a:rPr>
              <a:t>h </a:t>
            </a:r>
            <a:r>
              <a:rPr lang="en-US" altLang="zh-CN" sz="1400" dirty="0">
                <a:latin typeface="Arial" panose="020B0604020202020204" pitchFamily="34" charset="0"/>
                <a:cs typeface="Arial" panose="020B0604020202020204" pitchFamily="34" charset="0"/>
              </a:rPr>
              <a:t>(</a:t>
            </a:r>
            <a:r>
              <a:rPr lang="en-US" altLang="zh-CN" sz="1400" i="1" dirty="0">
                <a:latin typeface="Arial" panose="020B0604020202020204" pitchFamily="34" charset="0"/>
                <a:cs typeface="Arial" panose="020B0604020202020204" pitchFamily="34" charset="0"/>
              </a:rPr>
              <a:t>f </a:t>
            </a:r>
            <a:r>
              <a:rPr lang="en-US" altLang="zh-CN" sz="1400" dirty="0">
                <a:latin typeface="Arial" panose="020B0604020202020204" pitchFamily="34" charset="0"/>
                <a:cs typeface="Arial" panose="020B0604020202020204" pitchFamily="34" charset="0"/>
              </a:rPr>
              <a:t>[frequency], </a:t>
            </a:r>
            <a:r>
              <a:rPr lang="en-US" altLang="zh-CN" sz="1400" i="1" dirty="0" err="1">
                <a:solidFill>
                  <a:srgbClr val="FF0000"/>
                </a:solidFill>
                <a:latin typeface="Arial" panose="020B0604020202020204" pitchFamily="34" charset="0"/>
                <a:cs typeface="Arial" panose="020B0604020202020204" pitchFamily="34" charset="0"/>
              </a:rPr>
              <a:t>n</a:t>
            </a:r>
            <a:r>
              <a:rPr lang="en-US" altLang="zh-CN" sz="1400" baseline="-25000" dirty="0" err="1">
                <a:solidFill>
                  <a:srgbClr val="FF0000"/>
                </a:solidFill>
                <a:latin typeface="Arial" panose="020B0604020202020204" pitchFamily="34" charset="0"/>
                <a:cs typeface="Arial" panose="020B0604020202020204" pitchFamily="34" charset="0"/>
              </a:rPr>
              <a:t>t</a:t>
            </a:r>
            <a:r>
              <a:rPr lang="en-US" altLang="zh-CN" sz="1400" baseline="-25000" dirty="0">
                <a:latin typeface="Arial" panose="020B0604020202020204" pitchFamily="34" charset="0"/>
                <a:cs typeface="Arial" panose="020B0604020202020204" pitchFamily="34" charset="0"/>
              </a:rPr>
              <a:t> </a:t>
            </a:r>
            <a:r>
              <a:rPr lang="en-US" altLang="zh-CN" sz="1400" dirty="0">
                <a:latin typeface="Arial" panose="020B0604020202020204" pitchFamily="34" charset="0"/>
                <a:cs typeface="Arial" panose="020B0604020202020204" pitchFamily="34" charset="0"/>
              </a:rPr>
              <a:t>[number of bunch trains], </a:t>
            </a:r>
            <a:r>
              <a:rPr lang="en-US" altLang="zh-CN" sz="1400" i="1" dirty="0" err="1">
                <a:solidFill>
                  <a:srgbClr val="FF0000"/>
                </a:solidFill>
                <a:latin typeface="Arial" panose="020B0604020202020204" pitchFamily="34" charset="0"/>
                <a:cs typeface="Arial" panose="020B0604020202020204" pitchFamily="34" charset="0"/>
              </a:rPr>
              <a:t>n</a:t>
            </a:r>
            <a:r>
              <a:rPr lang="en-US" altLang="zh-CN" sz="1400" baseline="-25000" dirty="0" err="1">
                <a:solidFill>
                  <a:srgbClr val="FF0000"/>
                </a:solidFill>
                <a:latin typeface="Arial" panose="020B0604020202020204" pitchFamily="34" charset="0"/>
                <a:cs typeface="Arial" panose="020B0604020202020204" pitchFamily="34" charset="0"/>
              </a:rPr>
              <a:t>b</a:t>
            </a:r>
            <a:r>
              <a:rPr lang="en-US" altLang="zh-CN" sz="1400" baseline="-25000" dirty="0">
                <a:latin typeface="Arial" panose="020B0604020202020204" pitchFamily="34" charset="0"/>
                <a:cs typeface="Arial" panose="020B0604020202020204" pitchFamily="34" charset="0"/>
              </a:rPr>
              <a:t> </a:t>
            </a:r>
            <a:r>
              <a:rPr lang="en-US" altLang="zh-CN" sz="1400" dirty="0">
                <a:latin typeface="Arial" panose="020B0604020202020204" pitchFamily="34" charset="0"/>
                <a:cs typeface="Arial" panose="020B0604020202020204" pitchFamily="34" charset="0"/>
              </a:rPr>
              <a:t>[bucket number between bunches], </a:t>
            </a:r>
            <a:r>
              <a:rPr lang="en-US" altLang="zh-CN" sz="1400" i="1" dirty="0">
                <a:solidFill>
                  <a:srgbClr val="FF0000"/>
                </a:solidFill>
                <a:latin typeface="Arial" panose="020B0604020202020204" pitchFamily="34" charset="0"/>
                <a:cs typeface="Arial" panose="020B0604020202020204" pitchFamily="34" charset="0"/>
              </a:rPr>
              <a:t>M</a:t>
            </a:r>
            <a:r>
              <a:rPr lang="en-US" altLang="zh-CN" sz="1400" baseline="-25000" dirty="0">
                <a:solidFill>
                  <a:srgbClr val="FF0000"/>
                </a:solidFill>
                <a:latin typeface="Arial" panose="020B0604020202020204" pitchFamily="34" charset="0"/>
                <a:cs typeface="Arial" panose="020B0604020202020204" pitchFamily="34" charset="0"/>
              </a:rPr>
              <a:t>b</a:t>
            </a:r>
            <a:r>
              <a:rPr lang="en-US" altLang="zh-CN" sz="1400" baseline="-25000" dirty="0">
                <a:latin typeface="Arial" panose="020B0604020202020204" pitchFamily="34" charset="0"/>
                <a:cs typeface="Arial" panose="020B0604020202020204" pitchFamily="34" charset="0"/>
              </a:rPr>
              <a:t> </a:t>
            </a:r>
            <a:r>
              <a:rPr lang="en-US" altLang="zh-CN" sz="1400" dirty="0">
                <a:latin typeface="Arial" panose="020B0604020202020204" pitchFamily="34" charset="0"/>
                <a:cs typeface="Arial" panose="020B0604020202020204" pitchFamily="34" charset="0"/>
              </a:rPr>
              <a:t>[number of bunches in one train])  </a:t>
            </a:r>
            <a:endParaRPr lang="zh-CN" altLang="en-US" sz="1400" dirty="0">
              <a:latin typeface="Arial" panose="020B0604020202020204" pitchFamily="34" charset="0"/>
              <a:cs typeface="Arial" panose="020B0604020202020204" pitchFamily="34" charset="0"/>
            </a:endParaRPr>
          </a:p>
        </p:txBody>
      </p:sp>
      <p:sp>
        <p:nvSpPr>
          <p:cNvPr id="11" name="矩形 10"/>
          <p:cNvSpPr/>
          <p:nvPr/>
        </p:nvSpPr>
        <p:spPr>
          <a:xfrm>
            <a:off x="8448756" y="1887599"/>
            <a:ext cx="3557081" cy="4113947"/>
          </a:xfrm>
          <a:prstGeom prst="rect">
            <a:avLst/>
          </a:prstGeom>
        </p:spPr>
        <p:txBody>
          <a:bodyPr wrap="square">
            <a:spAutoFit/>
          </a:bodyPr>
          <a:lstStyle/>
          <a:p>
            <a:r>
              <a:rPr lang="en-US" altLang="zh-CN" sz="1400" dirty="0">
                <a:latin typeface="Arial" panose="020B0604020202020204" pitchFamily="34" charset="0"/>
                <a:cs typeface="Arial" panose="020B0604020202020204" pitchFamily="34" charset="0"/>
              </a:rPr>
              <a:t>Train repetition: </a:t>
            </a:r>
            <a:r>
              <a:rPr lang="en-US" altLang="zh-CN" sz="1400" i="1" dirty="0" err="1">
                <a:latin typeface="Arial" panose="020B0604020202020204" pitchFamily="34" charset="0"/>
                <a:cs typeface="Arial" panose="020B0604020202020204" pitchFamily="34" charset="0"/>
              </a:rPr>
              <a:t>n</a:t>
            </a:r>
            <a:r>
              <a:rPr lang="en-US" altLang="zh-CN" sz="1400" baseline="-25000" dirty="0" err="1">
                <a:latin typeface="Arial" panose="020B0604020202020204" pitchFamily="34" charset="0"/>
                <a:cs typeface="Arial" panose="020B0604020202020204" pitchFamily="34" charset="0"/>
              </a:rPr>
              <a:t>t</a:t>
            </a:r>
            <a:r>
              <a:rPr lang="en-US" altLang="zh-CN" sz="1400" baseline="-25000" dirty="0">
                <a:latin typeface="Arial" panose="020B0604020202020204" pitchFamily="34" charset="0"/>
                <a:cs typeface="Arial" panose="020B0604020202020204" pitchFamily="34" charset="0"/>
              </a:rPr>
              <a:t> </a:t>
            </a:r>
            <a:r>
              <a:rPr lang="en-US" altLang="zh-CN" sz="1400" i="1" dirty="0">
                <a:latin typeface="Arial" panose="020B0604020202020204" pitchFamily="34" charset="0"/>
                <a:cs typeface="Arial" panose="020B0604020202020204" pitchFamily="34" charset="0"/>
              </a:rPr>
              <a:t>f</a:t>
            </a:r>
            <a:r>
              <a:rPr lang="en-US" altLang="zh-CN" sz="1400" baseline="-25000" dirty="0">
                <a:latin typeface="Arial" panose="020B0604020202020204" pitchFamily="34" charset="0"/>
                <a:cs typeface="Arial" panose="020B0604020202020204" pitchFamily="34" charset="0"/>
              </a:rPr>
              <a:t>0</a:t>
            </a:r>
          </a:p>
          <a:p>
            <a:r>
              <a:rPr lang="en-US" altLang="zh-CN" sz="1400" dirty="0">
                <a:latin typeface="Arial" panose="020B0604020202020204" pitchFamily="34" charset="0"/>
                <a:cs typeface="Arial" panose="020B0604020202020204" pitchFamily="34" charset="0"/>
              </a:rPr>
              <a:t>Fine structure repetition: </a:t>
            </a:r>
            <a:r>
              <a:rPr lang="en-US" altLang="zh-CN" sz="1400" i="1" dirty="0">
                <a:latin typeface="Arial" panose="020B0604020202020204" pitchFamily="34" charset="0"/>
                <a:cs typeface="Arial" panose="020B0604020202020204" pitchFamily="34" charset="0"/>
              </a:rPr>
              <a:t>f</a:t>
            </a:r>
            <a:r>
              <a:rPr lang="en-US" altLang="zh-CN" sz="1400" baseline="-25000" dirty="0">
                <a:latin typeface="Arial" panose="020B0604020202020204" pitchFamily="34" charset="0"/>
                <a:cs typeface="Arial" panose="020B0604020202020204" pitchFamily="34" charset="0"/>
              </a:rPr>
              <a:t>0</a:t>
            </a:r>
            <a:endParaRPr lang="en-US" altLang="zh-CN" sz="1400" dirty="0">
              <a:latin typeface="Arial" panose="020B0604020202020204" pitchFamily="34" charset="0"/>
              <a:cs typeface="Arial" panose="020B0604020202020204" pitchFamily="34" charset="0"/>
            </a:endParaRPr>
          </a:p>
          <a:p>
            <a:r>
              <a:rPr lang="en-US" altLang="zh-CN" sz="1400" dirty="0">
                <a:latin typeface="Arial" panose="020B0604020202020204" pitchFamily="34" charset="0"/>
                <a:cs typeface="Arial" panose="020B0604020202020204" pitchFamily="34" charset="0"/>
              </a:rPr>
              <a:t>Bunch repetition: </a:t>
            </a:r>
            <a:r>
              <a:rPr lang="en-US" altLang="zh-CN" sz="1400" i="1" dirty="0" err="1">
                <a:latin typeface="Arial" panose="020B0604020202020204" pitchFamily="34" charset="0"/>
                <a:cs typeface="Arial" panose="020B0604020202020204" pitchFamily="34" charset="0"/>
              </a:rPr>
              <a:t>f</a:t>
            </a:r>
            <a:r>
              <a:rPr lang="en-US" altLang="zh-CN" sz="1400" baseline="-25000" dirty="0" err="1">
                <a:latin typeface="Arial" panose="020B0604020202020204" pitchFamily="34" charset="0"/>
                <a:cs typeface="Arial" panose="020B0604020202020204" pitchFamily="34" charset="0"/>
              </a:rPr>
              <a:t>rf</a:t>
            </a:r>
            <a:r>
              <a:rPr lang="en-US" altLang="zh-CN" sz="1400" baseline="-25000" dirty="0">
                <a:latin typeface="Arial" panose="020B0604020202020204" pitchFamily="34" charset="0"/>
                <a:cs typeface="Arial" panose="020B0604020202020204" pitchFamily="34" charset="0"/>
              </a:rPr>
              <a:t>  </a:t>
            </a:r>
            <a:r>
              <a:rPr lang="en-US" altLang="zh-CN" sz="1400" dirty="0">
                <a:latin typeface="Arial" panose="020B0604020202020204" pitchFamily="34" charset="0"/>
                <a:cs typeface="Arial" panose="020B0604020202020204" pitchFamily="34" charset="0"/>
              </a:rPr>
              <a:t>/ </a:t>
            </a:r>
            <a:r>
              <a:rPr lang="en-US" altLang="zh-CN" sz="1400" i="1" dirty="0" err="1">
                <a:latin typeface="Arial" panose="020B0604020202020204" pitchFamily="34" charset="0"/>
                <a:cs typeface="Arial" panose="020B0604020202020204" pitchFamily="34" charset="0"/>
              </a:rPr>
              <a:t>n</a:t>
            </a:r>
            <a:r>
              <a:rPr lang="en-US" altLang="zh-CN" sz="1400" baseline="-25000" dirty="0" err="1">
                <a:latin typeface="Arial" panose="020B0604020202020204" pitchFamily="34" charset="0"/>
                <a:cs typeface="Arial" panose="020B0604020202020204" pitchFamily="34" charset="0"/>
              </a:rPr>
              <a:t>b</a:t>
            </a:r>
            <a:endParaRPr lang="en-US" altLang="zh-CN" sz="1400" baseline="-25000" dirty="0">
              <a:latin typeface="Arial" panose="020B0604020202020204" pitchFamily="34" charset="0"/>
              <a:cs typeface="Arial" panose="020B0604020202020204" pitchFamily="34" charset="0"/>
            </a:endParaRPr>
          </a:p>
          <a:p>
            <a:r>
              <a:rPr lang="en-US" altLang="zh-CN" sz="1400" dirty="0">
                <a:latin typeface="Arial" panose="020B0604020202020204" pitchFamily="34" charset="0"/>
                <a:cs typeface="Arial" panose="020B0604020202020204" pitchFamily="34" charset="0"/>
              </a:rPr>
              <a:t>Fine structure repetition: </a:t>
            </a:r>
            <a:r>
              <a:rPr lang="en-US" altLang="zh-CN" sz="1400" i="1" dirty="0" err="1">
                <a:latin typeface="Arial" panose="020B0604020202020204" pitchFamily="34" charset="0"/>
                <a:cs typeface="Arial" panose="020B0604020202020204" pitchFamily="34" charset="0"/>
              </a:rPr>
              <a:t>f</a:t>
            </a:r>
            <a:r>
              <a:rPr lang="en-US" altLang="zh-CN" sz="1400" baseline="-25000" dirty="0" err="1">
                <a:latin typeface="Arial" panose="020B0604020202020204" pitchFamily="34" charset="0"/>
                <a:cs typeface="Arial" panose="020B0604020202020204" pitchFamily="34" charset="0"/>
              </a:rPr>
              <a:t>rf</a:t>
            </a:r>
            <a:r>
              <a:rPr lang="en-US" altLang="zh-CN" sz="1400" baseline="-25000" dirty="0">
                <a:latin typeface="Arial" panose="020B0604020202020204" pitchFamily="34" charset="0"/>
                <a:cs typeface="Arial" panose="020B0604020202020204" pitchFamily="34" charset="0"/>
              </a:rPr>
              <a:t> </a:t>
            </a:r>
            <a:r>
              <a:rPr lang="en-US" altLang="zh-CN" sz="1400" dirty="0">
                <a:latin typeface="Arial" panose="020B0604020202020204" pitchFamily="34" charset="0"/>
                <a:cs typeface="Arial" panose="020B0604020202020204" pitchFamily="34" charset="0"/>
              </a:rPr>
              <a:t>/ </a:t>
            </a:r>
            <a:r>
              <a:rPr lang="en-US" altLang="zh-CN" sz="1400" i="1" dirty="0" err="1">
                <a:latin typeface="Arial" panose="020B0604020202020204" pitchFamily="34" charset="0"/>
                <a:cs typeface="Arial" panose="020B0604020202020204" pitchFamily="34" charset="0"/>
              </a:rPr>
              <a:t>n</a:t>
            </a:r>
            <a:r>
              <a:rPr lang="en-US" altLang="zh-CN" sz="1400" baseline="-25000" dirty="0" err="1">
                <a:latin typeface="Arial" panose="020B0604020202020204" pitchFamily="34" charset="0"/>
                <a:cs typeface="Arial" panose="020B0604020202020204" pitchFamily="34" charset="0"/>
              </a:rPr>
              <a:t>b</a:t>
            </a:r>
            <a:r>
              <a:rPr lang="en-US" altLang="zh-CN" sz="1400" baseline="-25000" dirty="0">
                <a:latin typeface="Arial" panose="020B0604020202020204" pitchFamily="34" charset="0"/>
                <a:cs typeface="Arial" panose="020B0604020202020204" pitchFamily="34" charset="0"/>
              </a:rPr>
              <a:t> </a:t>
            </a:r>
            <a:r>
              <a:rPr lang="en-US" altLang="zh-CN" sz="1400" dirty="0">
                <a:latin typeface="Arial" panose="020B0604020202020204" pitchFamily="34" charset="0"/>
                <a:cs typeface="Arial" panose="020B0604020202020204" pitchFamily="34" charset="0"/>
              </a:rPr>
              <a:t>/ </a:t>
            </a:r>
            <a:r>
              <a:rPr lang="en-US" altLang="zh-CN" sz="1400" i="1" dirty="0">
                <a:latin typeface="Arial" panose="020B0604020202020204" pitchFamily="34" charset="0"/>
                <a:cs typeface="Arial" panose="020B0604020202020204" pitchFamily="34" charset="0"/>
              </a:rPr>
              <a:t>M</a:t>
            </a:r>
            <a:r>
              <a:rPr lang="en-US" altLang="zh-CN" sz="1400" baseline="-25000" dirty="0">
                <a:latin typeface="Arial" panose="020B0604020202020204" pitchFamily="34" charset="0"/>
                <a:cs typeface="Arial" panose="020B0604020202020204" pitchFamily="34" charset="0"/>
              </a:rPr>
              <a:t>b</a:t>
            </a:r>
            <a:endParaRPr lang="en-US" altLang="zh-CN" sz="1400" dirty="0">
              <a:latin typeface="Arial" panose="020B0604020202020204" pitchFamily="34" charset="0"/>
              <a:cs typeface="Arial" panose="020B0604020202020204" pitchFamily="34" charset="0"/>
            </a:endParaRPr>
          </a:p>
          <a:p>
            <a:r>
              <a:rPr lang="en-US" altLang="zh-CN" sz="1400" dirty="0">
                <a:latin typeface="Arial" panose="020B0604020202020204" pitchFamily="34" charset="0"/>
                <a:cs typeface="Arial" panose="020B0604020202020204" pitchFamily="34" charset="0"/>
              </a:rPr>
              <a:t>Amplitude ~ 1 / (</a:t>
            </a:r>
            <a:r>
              <a:rPr lang="en-US" altLang="zh-CN" sz="1400" i="1" dirty="0">
                <a:latin typeface="Arial" panose="020B0604020202020204" pitchFamily="34" charset="0"/>
                <a:cs typeface="Arial" panose="020B0604020202020204" pitchFamily="34" charset="0"/>
              </a:rPr>
              <a:t>M</a:t>
            </a:r>
            <a:r>
              <a:rPr lang="en-US" altLang="zh-CN" sz="1400" baseline="-25000" dirty="0">
                <a:latin typeface="Arial" panose="020B0604020202020204" pitchFamily="34" charset="0"/>
                <a:cs typeface="Arial" panose="020B0604020202020204" pitchFamily="34" charset="0"/>
              </a:rPr>
              <a:t>b </a:t>
            </a:r>
            <a:r>
              <a:rPr lang="en-US" altLang="zh-CN" sz="1400" i="1" dirty="0" err="1">
                <a:latin typeface="Arial" panose="020B0604020202020204" pitchFamily="34" charset="0"/>
                <a:cs typeface="Arial" panose="020B0604020202020204" pitchFamily="34" charset="0"/>
              </a:rPr>
              <a:t>n</a:t>
            </a:r>
            <a:r>
              <a:rPr lang="en-US" altLang="zh-CN" sz="1400" baseline="-25000" dirty="0" err="1">
                <a:latin typeface="Arial" panose="020B0604020202020204" pitchFamily="34" charset="0"/>
                <a:cs typeface="Arial" panose="020B0604020202020204" pitchFamily="34" charset="0"/>
              </a:rPr>
              <a:t>t</a:t>
            </a:r>
            <a:r>
              <a:rPr lang="en-US" altLang="zh-CN" sz="1400" dirty="0">
                <a:latin typeface="Arial" panose="020B0604020202020204" pitchFamily="34" charset="0"/>
                <a:cs typeface="Arial" panose="020B0604020202020204" pitchFamily="34" charset="0"/>
              </a:rPr>
              <a:t>)</a:t>
            </a:r>
            <a:r>
              <a:rPr lang="en-US" altLang="zh-CN" sz="1400" baseline="30000" dirty="0">
                <a:latin typeface="Arial" panose="020B0604020202020204" pitchFamily="34" charset="0"/>
                <a:cs typeface="Arial" panose="020B0604020202020204" pitchFamily="34" charset="0"/>
              </a:rPr>
              <a:t>2</a:t>
            </a:r>
          </a:p>
          <a:p>
            <a:r>
              <a:rPr lang="en-US" altLang="zh-CN" sz="1400" dirty="0">
                <a:latin typeface="Arial" panose="020B0604020202020204" pitchFamily="34" charset="0"/>
                <a:cs typeface="Arial" panose="020B0604020202020204" pitchFamily="34" charset="0"/>
              </a:rPr>
              <a:t>Bunch structure dominates when </a:t>
            </a:r>
            <a:r>
              <a:rPr lang="en-US" altLang="zh-CN" sz="1400" i="1" dirty="0">
                <a:latin typeface="Arial" panose="020B0604020202020204" pitchFamily="34" charset="0"/>
                <a:cs typeface="Arial" panose="020B0604020202020204" pitchFamily="34" charset="0"/>
              </a:rPr>
              <a:t>M</a:t>
            </a:r>
            <a:r>
              <a:rPr lang="en-US" altLang="zh-CN" sz="1400" baseline="-25000" dirty="0">
                <a:latin typeface="Arial" panose="020B0604020202020204" pitchFamily="34" charset="0"/>
                <a:cs typeface="Arial" panose="020B0604020202020204" pitchFamily="34" charset="0"/>
              </a:rPr>
              <a:t>b </a:t>
            </a:r>
            <a:r>
              <a:rPr lang="en-US" altLang="zh-CN" sz="1400" dirty="0">
                <a:latin typeface="Arial" panose="020B0604020202020204" pitchFamily="34" charset="0"/>
                <a:cs typeface="Arial" panose="020B0604020202020204" pitchFamily="34" charset="0"/>
              </a:rPr>
              <a:t>&gt;&gt;</a:t>
            </a:r>
            <a:r>
              <a:rPr lang="en-US" altLang="zh-CN" sz="1400" i="1" dirty="0">
                <a:latin typeface="Arial" panose="020B0604020202020204" pitchFamily="34" charset="0"/>
                <a:cs typeface="Arial" panose="020B0604020202020204" pitchFamily="34" charset="0"/>
              </a:rPr>
              <a:t> </a:t>
            </a:r>
            <a:r>
              <a:rPr lang="en-US" altLang="zh-CN" sz="1400" i="1" dirty="0" err="1">
                <a:latin typeface="Arial" panose="020B0604020202020204" pitchFamily="34" charset="0"/>
                <a:cs typeface="Arial" panose="020B0604020202020204" pitchFamily="34" charset="0"/>
              </a:rPr>
              <a:t>n</a:t>
            </a:r>
            <a:r>
              <a:rPr lang="en-US" altLang="zh-CN" sz="1400" baseline="-25000" dirty="0" err="1">
                <a:latin typeface="Arial" panose="020B0604020202020204" pitchFamily="34" charset="0"/>
                <a:cs typeface="Arial" panose="020B0604020202020204" pitchFamily="34" charset="0"/>
              </a:rPr>
              <a:t>t</a:t>
            </a:r>
            <a:r>
              <a:rPr lang="en-US" altLang="zh-CN" sz="1400" dirty="0">
                <a:latin typeface="Arial" panose="020B0604020202020204" pitchFamily="34" charset="0"/>
                <a:cs typeface="Arial" panose="020B0604020202020204" pitchFamily="34" charset="0"/>
              </a:rPr>
              <a:t> </a:t>
            </a:r>
            <a:endParaRPr lang="en-US" altLang="zh-CN" sz="1400" baseline="-25000" dirty="0">
              <a:latin typeface="Arial" panose="020B0604020202020204" pitchFamily="34" charset="0"/>
              <a:cs typeface="Arial" panose="020B0604020202020204" pitchFamily="34" charset="0"/>
            </a:endParaRPr>
          </a:p>
          <a:p>
            <a:r>
              <a:rPr lang="en-US" altLang="zh-CN" sz="1400" dirty="0">
                <a:latin typeface="Arial" panose="020B0604020202020204" pitchFamily="34" charset="0"/>
                <a:cs typeface="Arial" panose="020B0604020202020204" pitchFamily="34" charset="0"/>
              </a:rPr>
              <a:t>Train structure dominates when </a:t>
            </a:r>
            <a:r>
              <a:rPr lang="en-US" altLang="zh-CN" sz="1400" i="1" dirty="0" err="1">
                <a:latin typeface="Arial" panose="020B0604020202020204" pitchFamily="34" charset="0"/>
                <a:cs typeface="Arial" panose="020B0604020202020204" pitchFamily="34" charset="0"/>
              </a:rPr>
              <a:t>n</a:t>
            </a:r>
            <a:r>
              <a:rPr lang="en-US" altLang="zh-CN" sz="1400" baseline="-25000" dirty="0" err="1">
                <a:latin typeface="Arial" panose="020B0604020202020204" pitchFamily="34" charset="0"/>
                <a:cs typeface="Arial" panose="020B0604020202020204" pitchFamily="34" charset="0"/>
              </a:rPr>
              <a:t>t</a:t>
            </a:r>
            <a:r>
              <a:rPr lang="en-US" altLang="zh-CN" sz="1400" dirty="0">
                <a:latin typeface="Arial" panose="020B0604020202020204" pitchFamily="34" charset="0"/>
                <a:cs typeface="Arial" panose="020B0604020202020204" pitchFamily="34" charset="0"/>
              </a:rPr>
              <a:t> &gt;&gt;</a:t>
            </a:r>
            <a:r>
              <a:rPr lang="en-US" altLang="zh-CN" sz="1400" i="1" dirty="0">
                <a:latin typeface="Arial" panose="020B0604020202020204" pitchFamily="34" charset="0"/>
                <a:cs typeface="Arial" panose="020B0604020202020204" pitchFamily="34" charset="0"/>
              </a:rPr>
              <a:t> M</a:t>
            </a:r>
            <a:r>
              <a:rPr lang="en-US" altLang="zh-CN" sz="1400" baseline="-25000" dirty="0">
                <a:latin typeface="Arial" panose="020B0604020202020204" pitchFamily="34" charset="0"/>
                <a:cs typeface="Arial" panose="020B0604020202020204" pitchFamily="34" charset="0"/>
              </a:rPr>
              <a:t>b</a:t>
            </a:r>
          </a:p>
          <a:p>
            <a:endParaRPr lang="en-US" altLang="zh-CN" sz="1400" baseline="-25000" dirty="0">
              <a:latin typeface="Arial" panose="020B0604020202020204" pitchFamily="34" charset="0"/>
              <a:cs typeface="Arial" panose="020B0604020202020204" pitchFamily="34" charset="0"/>
            </a:endParaRPr>
          </a:p>
          <a:p>
            <a:r>
              <a:rPr lang="en-US" altLang="zh-CN" sz="1400" dirty="0">
                <a:solidFill>
                  <a:srgbClr val="FF0000"/>
                </a:solidFill>
                <a:latin typeface="Arial" panose="020B0604020202020204" pitchFamily="34" charset="0"/>
                <a:cs typeface="Arial" panose="020B0604020202020204" pitchFamily="34" charset="0"/>
              </a:rPr>
              <a:t>Red: h (1, 1, 10900)</a:t>
            </a:r>
          </a:p>
          <a:p>
            <a:r>
              <a:rPr lang="en-US" altLang="zh-CN" sz="1400" dirty="0">
                <a:solidFill>
                  <a:srgbClr val="0000FF"/>
                </a:solidFill>
                <a:latin typeface="Arial" panose="020B0604020202020204" pitchFamily="34" charset="0"/>
                <a:cs typeface="Arial" panose="020B0604020202020204" pitchFamily="34" charset="0"/>
              </a:rPr>
              <a:t>Blue: h (10, 19, 1090)</a:t>
            </a:r>
          </a:p>
          <a:p>
            <a:r>
              <a:rPr lang="en-US" altLang="zh-CN" sz="1400" dirty="0">
                <a:solidFill>
                  <a:srgbClr val="00FF00"/>
                </a:solidFill>
                <a:latin typeface="Arial" panose="020B0604020202020204" pitchFamily="34" charset="0"/>
                <a:cs typeface="Arial" panose="020B0604020202020204" pitchFamily="34" charset="0"/>
              </a:rPr>
              <a:t>Green: h (1, 19, 10900)</a:t>
            </a:r>
          </a:p>
          <a:p>
            <a:r>
              <a:rPr lang="en-US" altLang="zh-CN" sz="1400" dirty="0">
                <a:solidFill>
                  <a:srgbClr val="FF01FF"/>
                </a:solidFill>
                <a:latin typeface="Arial" panose="020B0604020202020204" pitchFamily="34" charset="0"/>
                <a:cs typeface="Arial" panose="020B0604020202020204" pitchFamily="34" charset="0"/>
              </a:rPr>
              <a:t>Pink: h (1090, 4, 10)</a:t>
            </a:r>
          </a:p>
          <a:p>
            <a:endParaRPr lang="en-US" altLang="zh-CN" sz="1400" dirty="0">
              <a:latin typeface="Arial" panose="020B0604020202020204" pitchFamily="34" charset="0"/>
              <a:cs typeface="Arial" panose="020B0604020202020204" pitchFamily="34" charset="0"/>
            </a:endParaRPr>
          </a:p>
          <a:p>
            <a:r>
              <a:rPr lang="en-US" altLang="zh-CN" sz="1400" b="1" dirty="0">
                <a:latin typeface="Arial" panose="020B0604020202020204" pitchFamily="34" charset="0"/>
                <a:cs typeface="Arial" panose="020B0604020202020204" pitchFamily="34" charset="0"/>
              </a:rPr>
              <a:t>Detuned cavities are not always safe. Different fill pattern will move the beam spectrum peaks to generate large power. Slightly change the detune of each cavity to avoid resonance. Same attention should be paid to HOMs. </a:t>
            </a:r>
          </a:p>
        </p:txBody>
      </p:sp>
      <p:pic>
        <p:nvPicPr>
          <p:cNvPr id="7" name="图片 6"/>
          <p:cNvPicPr>
            <a:picLocks noChangeAspect="1"/>
          </p:cNvPicPr>
          <p:nvPr/>
        </p:nvPicPr>
        <p:blipFill>
          <a:blip r:embed="rId2"/>
          <a:stretch>
            <a:fillRect/>
          </a:stretch>
        </p:blipFill>
        <p:spPr>
          <a:xfrm>
            <a:off x="232825" y="2392071"/>
            <a:ext cx="7992549" cy="3993226"/>
          </a:xfrm>
          <a:prstGeom prst="rect">
            <a:avLst/>
          </a:prstGeom>
        </p:spPr>
      </p:pic>
    </p:spTree>
    <p:extLst>
      <p:ext uri="{BB962C8B-B14F-4D97-AF65-F5344CB8AC3E}">
        <p14:creationId xmlns:p14="http://schemas.microsoft.com/office/powerpoint/2010/main" val="36968834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6" name="对象 6">
            <a:extLst>
              <a:ext uri="{FF2B5EF4-FFF2-40B4-BE49-F238E27FC236}">
                <a16:creationId xmlns:a16="http://schemas.microsoft.com/office/drawing/2014/main" id="{CB8C43E8-0EAB-4DB5-8C3B-F98225CB7D83}"/>
              </a:ext>
            </a:extLst>
          </p:cNvPr>
          <p:cNvGraphicFramePr>
            <a:graphicFrameLocks noChangeAspect="1"/>
          </p:cNvGraphicFramePr>
          <p:nvPr>
            <p:extLst/>
          </p:nvPr>
        </p:nvGraphicFramePr>
        <p:xfrm>
          <a:off x="534250" y="3011932"/>
          <a:ext cx="5808105" cy="3474033"/>
        </p:xfrm>
        <a:graphic>
          <a:graphicData uri="http://schemas.openxmlformats.org/presentationml/2006/ole">
            <mc:AlternateContent xmlns:mc="http://schemas.openxmlformats.org/markup-compatibility/2006">
              <mc:Choice xmlns:v="urn:schemas-microsoft-com:vml" Requires="v">
                <p:oleObj spid="_x0000_s32069" r:id="rId3" imgW="6772989" imgH="4054968" progId="Visio.Drawing.11">
                  <p:embed/>
                </p:oleObj>
              </mc:Choice>
              <mc:Fallback>
                <p:oleObj r:id="rId3" imgW="6772989" imgH="4054968" progId="Visio.Drawing.11">
                  <p:embed/>
                  <p:pic>
                    <p:nvPicPr>
                      <p:cNvPr id="8196" name="对象 6">
                        <a:extLst>
                          <a:ext uri="{FF2B5EF4-FFF2-40B4-BE49-F238E27FC236}">
                            <a16:creationId xmlns:a16="http://schemas.microsoft.com/office/drawing/2014/main" id="{CB8C43E8-0EAB-4DB5-8C3B-F98225CB7D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250" y="3011932"/>
                        <a:ext cx="5808105" cy="3474033"/>
                      </a:xfrm>
                      <a:prstGeom prst="rect">
                        <a:avLst/>
                      </a:prstGeom>
                      <a:noFill/>
                      <a:ln>
                        <a:noFill/>
                      </a:ln>
                      <a:extLst/>
                    </p:spPr>
                  </p:pic>
                </p:oleObj>
              </mc:Fallback>
            </mc:AlternateContent>
          </a:graphicData>
        </a:graphic>
      </p:graphicFrame>
      <p:pic>
        <p:nvPicPr>
          <p:cNvPr id="8198" name="图片 5">
            <a:extLst>
              <a:ext uri="{FF2B5EF4-FFF2-40B4-BE49-F238E27FC236}">
                <a16:creationId xmlns:a16="http://schemas.microsoft.com/office/drawing/2014/main" id="{5B44956A-3787-4B8A-BF2E-97B228106EFF}"/>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111849" y="2646159"/>
            <a:ext cx="4162609" cy="4003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标题 2">
            <a:extLst>
              <a:ext uri="{FF2B5EF4-FFF2-40B4-BE49-F238E27FC236}">
                <a16:creationId xmlns:a16="http://schemas.microsoft.com/office/drawing/2014/main" id="{2D770B3B-8F90-4DED-8FE7-8B48532BAF8B}"/>
              </a:ext>
            </a:extLst>
          </p:cNvPr>
          <p:cNvSpPr>
            <a:spLocks noGrp="1"/>
          </p:cNvSpPr>
          <p:nvPr>
            <p:ph type="title"/>
          </p:nvPr>
        </p:nvSpPr>
        <p:spPr>
          <a:xfrm>
            <a:off x="0" y="208405"/>
            <a:ext cx="12192000" cy="1325563"/>
          </a:xfrm>
        </p:spPr>
        <p:txBody>
          <a:bodyPr/>
          <a:lstStyle/>
          <a:p>
            <a:pPr algn="ctr"/>
            <a:r>
              <a:rPr lang="en-US" altLang="zh-CN" dirty="0">
                <a:latin typeface="Arial" panose="020B0604020202020204" pitchFamily="34" charset="0"/>
                <a:cs typeface="Arial" panose="020B0604020202020204" pitchFamily="34" charset="0"/>
              </a:rPr>
              <a:t>Higgs On-axis Injection and Bunch Swapping</a:t>
            </a:r>
            <a:endParaRPr lang="zh-CN" altLang="en-US" dirty="0">
              <a:latin typeface="Arial" panose="020B0604020202020204" pitchFamily="34" charset="0"/>
              <a:cs typeface="Arial" panose="020B0604020202020204" pitchFamily="34" charset="0"/>
            </a:endParaRPr>
          </a:p>
        </p:txBody>
      </p:sp>
      <p:sp>
        <p:nvSpPr>
          <p:cNvPr id="4" name="矩形 3">
            <a:extLst>
              <a:ext uri="{FF2B5EF4-FFF2-40B4-BE49-F238E27FC236}">
                <a16:creationId xmlns:a16="http://schemas.microsoft.com/office/drawing/2014/main" id="{4270D76C-DFA9-4E2A-9BD3-7318E385C99B}"/>
              </a:ext>
            </a:extLst>
          </p:cNvPr>
          <p:cNvSpPr/>
          <p:nvPr/>
        </p:nvSpPr>
        <p:spPr>
          <a:xfrm>
            <a:off x="244717" y="1830014"/>
            <a:ext cx="6242002" cy="923330"/>
          </a:xfrm>
          <a:prstGeom prst="rect">
            <a:avLst/>
          </a:prstGeom>
        </p:spPr>
        <p:txBody>
          <a:bodyPr wrap="square">
            <a:spAutoFit/>
          </a:bodyPr>
          <a:lstStyle/>
          <a:p>
            <a:r>
              <a:rPr lang="en-US" altLang="zh-CN" dirty="0">
                <a:latin typeface="Arial" panose="020B0604020202020204" pitchFamily="34" charset="0"/>
                <a:cs typeface="Arial" panose="020B0604020202020204" pitchFamily="34" charset="0"/>
              </a:rPr>
              <a:t>Reduce the requirement of the Collider dynamic aperture of the Higgs mode. Acceptance (40 min beam lifetime): </a:t>
            </a:r>
            <a:r>
              <a:rPr lang="en-US" altLang="zh-CN" b="1" dirty="0">
                <a:solidFill>
                  <a:srgbClr val="0070C0"/>
                </a:solidFill>
                <a:latin typeface="Arial" panose="020B0604020202020204" pitchFamily="34" charset="0"/>
                <a:cs typeface="Arial" panose="020B0604020202020204" pitchFamily="34" charset="0"/>
              </a:rPr>
              <a:t>13</a:t>
            </a:r>
            <a:r>
              <a:rPr lang="en-US" altLang="zh-CN" b="1" dirty="0">
                <a:solidFill>
                  <a:srgbClr val="0070C0"/>
                </a:solidFill>
                <a:latin typeface="Arial" panose="020B0604020202020204" pitchFamily="34" charset="0"/>
                <a:cs typeface="Arial" panose="020B0604020202020204" pitchFamily="34" charset="0"/>
                <a:sym typeface="Symbol" panose="05050102010706020507" pitchFamily="18" charset="2"/>
              </a:rPr>
              <a:t></a:t>
            </a:r>
            <a:r>
              <a:rPr lang="en-US" altLang="zh-CN" b="1" baseline="-25000" dirty="0">
                <a:solidFill>
                  <a:srgbClr val="0070C0"/>
                </a:solidFill>
                <a:latin typeface="Arial" panose="020B0604020202020204" pitchFamily="34" charset="0"/>
                <a:cs typeface="Arial" panose="020B0604020202020204" pitchFamily="34" charset="0"/>
                <a:sym typeface="Symbol" panose="05050102010706020507" pitchFamily="18" charset="2"/>
              </a:rPr>
              <a:t>x</a:t>
            </a:r>
            <a:r>
              <a:rPr lang="en-US" altLang="zh-CN" baseline="-25000" dirty="0">
                <a:solidFill>
                  <a:srgbClr val="FF0000"/>
                </a:solidFill>
                <a:latin typeface="Arial" panose="020B0604020202020204" pitchFamily="34" charset="0"/>
                <a:cs typeface="Arial" panose="020B0604020202020204" pitchFamily="34" charset="0"/>
                <a:sym typeface="Symbol" panose="05050102010706020507" pitchFamily="18" charset="2"/>
              </a:rPr>
              <a:t> </a:t>
            </a:r>
            <a:r>
              <a:rPr lang="en-US" altLang="zh-CN" dirty="0">
                <a:latin typeface="Arial" panose="020B0604020202020204" pitchFamily="34" charset="0"/>
                <a:cs typeface="Arial" panose="020B0604020202020204" pitchFamily="34" charset="0"/>
              </a:rPr>
              <a:t>* 12</a:t>
            </a:r>
            <a:r>
              <a:rPr lang="en-US" altLang="zh-CN" dirty="0">
                <a:latin typeface="Arial" panose="020B0604020202020204" pitchFamily="34" charset="0"/>
                <a:cs typeface="Arial" panose="020B0604020202020204" pitchFamily="34" charset="0"/>
                <a:sym typeface="Symbol" panose="05050102010706020507" pitchFamily="18" charset="2"/>
              </a:rPr>
              <a:t></a:t>
            </a:r>
            <a:r>
              <a:rPr lang="en-US" altLang="zh-CN" baseline="-25000" dirty="0">
                <a:latin typeface="Arial" panose="020B0604020202020204" pitchFamily="34" charset="0"/>
                <a:cs typeface="Arial" panose="020B0604020202020204" pitchFamily="34" charset="0"/>
                <a:sym typeface="Symbol" panose="05050102010706020507" pitchFamily="18" charset="2"/>
              </a:rPr>
              <a:t>y</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(off-axis injection) , </a:t>
            </a:r>
            <a:r>
              <a:rPr lang="en-US" altLang="zh-CN" b="1" dirty="0">
                <a:solidFill>
                  <a:srgbClr val="FF0000"/>
                </a:solidFill>
                <a:latin typeface="Arial" panose="020B0604020202020204" pitchFamily="34" charset="0"/>
                <a:cs typeface="Arial" panose="020B0604020202020204" pitchFamily="34" charset="0"/>
              </a:rPr>
              <a:t>8</a:t>
            </a:r>
            <a:r>
              <a:rPr lang="en-US" altLang="zh-CN" b="1" dirty="0">
                <a:solidFill>
                  <a:srgbClr val="FF0000"/>
                </a:solidFill>
                <a:latin typeface="Arial" panose="020B0604020202020204" pitchFamily="34" charset="0"/>
                <a:cs typeface="Arial" panose="020B0604020202020204" pitchFamily="34" charset="0"/>
                <a:sym typeface="Symbol" panose="05050102010706020507" pitchFamily="18" charset="2"/>
              </a:rPr>
              <a:t></a:t>
            </a:r>
            <a:r>
              <a:rPr lang="en-US" altLang="zh-CN" b="1" baseline="-25000" dirty="0">
                <a:solidFill>
                  <a:srgbClr val="FF0000"/>
                </a:solidFill>
                <a:latin typeface="Arial" panose="020B0604020202020204" pitchFamily="34" charset="0"/>
                <a:cs typeface="Arial" panose="020B0604020202020204" pitchFamily="34" charset="0"/>
                <a:sym typeface="Symbol" panose="05050102010706020507" pitchFamily="18" charset="2"/>
              </a:rPr>
              <a:t>x</a:t>
            </a:r>
            <a:r>
              <a:rPr lang="en-US" altLang="zh-CN" b="1" baseline="-25000" dirty="0">
                <a:latin typeface="Arial" panose="020B0604020202020204" pitchFamily="34" charset="0"/>
                <a:cs typeface="Arial" panose="020B0604020202020204" pitchFamily="34" charset="0"/>
                <a:sym typeface="Symbol" panose="05050102010706020507" pitchFamily="18" charset="2"/>
              </a:rPr>
              <a:t> </a:t>
            </a:r>
            <a:r>
              <a:rPr lang="en-US" altLang="zh-CN" dirty="0">
                <a:latin typeface="Arial" panose="020B0604020202020204" pitchFamily="34" charset="0"/>
                <a:cs typeface="Arial" panose="020B0604020202020204" pitchFamily="34" charset="0"/>
              </a:rPr>
              <a:t>* 12</a:t>
            </a:r>
            <a:r>
              <a:rPr lang="en-US" altLang="zh-CN" dirty="0">
                <a:latin typeface="Arial" panose="020B0604020202020204" pitchFamily="34" charset="0"/>
                <a:cs typeface="Arial" panose="020B0604020202020204" pitchFamily="34" charset="0"/>
                <a:sym typeface="Symbol" panose="05050102010706020507" pitchFamily="18" charset="2"/>
              </a:rPr>
              <a:t></a:t>
            </a:r>
            <a:r>
              <a:rPr lang="en-US" altLang="zh-CN" baseline="-25000" dirty="0">
                <a:latin typeface="Arial" panose="020B0604020202020204" pitchFamily="34" charset="0"/>
                <a:cs typeface="Arial" panose="020B0604020202020204" pitchFamily="34" charset="0"/>
                <a:sym typeface="Symbol" panose="05050102010706020507" pitchFamily="18" charset="2"/>
              </a:rPr>
              <a:t>y</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a:t>
            </a:r>
            <a:r>
              <a:rPr lang="en-US" altLang="zh-CN" b="1" dirty="0">
                <a:solidFill>
                  <a:srgbClr val="FF0000"/>
                </a:solidFill>
                <a:latin typeface="Arial" panose="020B0604020202020204" pitchFamily="34" charset="0"/>
                <a:cs typeface="Arial" panose="020B0604020202020204" pitchFamily="34" charset="0"/>
              </a:rPr>
              <a:t>on-axis injection</a:t>
            </a:r>
            <a:r>
              <a:rPr lang="en-US" altLang="zh-CN" dirty="0">
                <a:latin typeface="Arial" panose="020B0604020202020204" pitchFamily="34" charset="0"/>
                <a:cs typeface="Arial" panose="020B0604020202020204" pitchFamily="34" charset="0"/>
              </a:rPr>
              <a:t>).</a:t>
            </a:r>
            <a:endParaRPr lang="zh-CN" altLang="en-US" dirty="0">
              <a:latin typeface="Arial" panose="020B0604020202020204" pitchFamily="34" charset="0"/>
              <a:cs typeface="Arial" panose="020B0604020202020204" pitchFamily="34" charset="0"/>
            </a:endParaRPr>
          </a:p>
        </p:txBody>
      </p:sp>
      <p:sp>
        <p:nvSpPr>
          <p:cNvPr id="2" name="矩形 1">
            <a:extLst>
              <a:ext uri="{FF2B5EF4-FFF2-40B4-BE49-F238E27FC236}">
                <a16:creationId xmlns:a16="http://schemas.microsoft.com/office/drawing/2014/main" id="{AE729D15-4C29-40C0-B191-FC16AF42845A}"/>
              </a:ext>
            </a:extLst>
          </p:cNvPr>
          <p:cNvSpPr/>
          <p:nvPr/>
        </p:nvSpPr>
        <p:spPr>
          <a:xfrm>
            <a:off x="7508896" y="1830014"/>
            <a:ext cx="4162609" cy="584775"/>
          </a:xfrm>
          <a:prstGeom prst="rect">
            <a:avLst/>
          </a:prstGeom>
        </p:spPr>
        <p:txBody>
          <a:bodyPr wrap="square">
            <a:spAutoFit/>
          </a:bodyPr>
          <a:lstStyle/>
          <a:p>
            <a:r>
              <a:rPr lang="en-US" altLang="zh-CN" sz="1600" dirty="0">
                <a:solidFill>
                  <a:srgbClr val="0070C0"/>
                </a:solidFill>
                <a:latin typeface="Liberation Sans"/>
              </a:rPr>
              <a:t>CEPC Collider Ring Lattice Design and injection scheme. Oral tomorrow afternoon. </a:t>
            </a:r>
            <a:endParaRPr lang="zh-CN" altLang="en-US" sz="1600" dirty="0">
              <a:solidFill>
                <a:srgbClr val="0070C0"/>
              </a:solidFill>
            </a:endParaRPr>
          </a:p>
        </p:txBody>
      </p:sp>
    </p:spTree>
    <p:extLst>
      <p:ext uri="{BB962C8B-B14F-4D97-AF65-F5344CB8AC3E}">
        <p14:creationId xmlns:p14="http://schemas.microsoft.com/office/powerpoint/2010/main" val="1780526425"/>
      </p:ext>
    </p:extLst>
  </p:cSld>
  <p:clrMapOvr>
    <a:masterClrMapping/>
  </p:clrMapOvr>
  <p:transition spd="slow" advTm="43002"/>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6" name="Rectangle 6"/>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0" name="文本框 9"/>
          <p:cNvSpPr txBox="1"/>
          <p:nvPr/>
        </p:nvSpPr>
        <p:spPr>
          <a:xfrm>
            <a:off x="1500600" y="355749"/>
            <a:ext cx="5472608" cy="584775"/>
          </a:xfrm>
          <a:prstGeom prst="rect">
            <a:avLst/>
          </a:prstGeom>
          <a:noFill/>
        </p:spPr>
        <p:txBody>
          <a:bodyPr wrap="square" rtlCol="0">
            <a:spAutoFit/>
          </a:bodyPr>
          <a:lstStyle/>
          <a:p>
            <a:pPr algn="ctr"/>
            <a:r>
              <a:rPr lang="en-US" altLang="zh-CN" sz="3200" b="1" dirty="0">
                <a:solidFill>
                  <a:srgbClr val="FF0000"/>
                </a:solidFill>
                <a:latin typeface="Times New Roman" panose="02020603050405020304" pitchFamily="18" charset="0"/>
                <a:cs typeface="Times New Roman" panose="02020603050405020304" pitchFamily="18" charset="0"/>
              </a:rPr>
              <a:t>The on-axis injection</a:t>
            </a:r>
            <a:endParaRPr lang="zh-CN" altLang="en-US" sz="3200" dirty="0">
              <a:solidFill>
                <a:srgbClr val="FF0000"/>
              </a:solidFill>
              <a:latin typeface="Times New Roman" panose="02020603050405020304" pitchFamily="18" charset="0"/>
              <a:cs typeface="Times New Roman" panose="02020603050405020304" pitchFamily="18" charset="0"/>
            </a:endParaRPr>
          </a:p>
        </p:txBody>
      </p:sp>
      <p:sp>
        <p:nvSpPr>
          <p:cNvPr id="8" name="矩形 7"/>
          <p:cNvSpPr/>
          <p:nvPr/>
        </p:nvSpPr>
        <p:spPr>
          <a:xfrm>
            <a:off x="335360" y="4597199"/>
            <a:ext cx="11449272" cy="2123658"/>
          </a:xfrm>
          <a:prstGeom prst="rect">
            <a:avLst/>
          </a:prstGeom>
        </p:spPr>
        <p:txBody>
          <a:bodyPr wrap="square">
            <a:spAutoFit/>
          </a:bodyPr>
          <a:lstStyle/>
          <a:p>
            <a:pPr algn="just"/>
            <a:r>
              <a:rPr lang="en-GB" altLang="zh-CN" sz="2000" dirty="0">
                <a:latin typeface="Times New Roman" panose="02020603050405020304" pitchFamily="18" charset="0"/>
                <a:ea typeface="MS Mincho" panose="02020609040205080304" pitchFamily="49" charset="-128"/>
              </a:rPr>
              <a:t>    Several circulating bunches of collider ring are extracted to the booster ring. The circulating bunches of booster will be merged with the injected bunches. Then the merged bunches in the booster ring are injected into collider ring by </a:t>
            </a:r>
            <a:r>
              <a:rPr lang="en-GB" altLang="zh-CN" sz="2000" b="1" dirty="0">
                <a:solidFill>
                  <a:srgbClr val="FF0000"/>
                </a:solidFill>
                <a:latin typeface="Times New Roman" panose="02020603050405020304" pitchFamily="18" charset="0"/>
                <a:ea typeface="MS Mincho" panose="02020609040205080304" pitchFamily="49" charset="-128"/>
              </a:rPr>
              <a:t>vertical on-axis injection scheme</a:t>
            </a:r>
            <a:r>
              <a:rPr lang="en-GB" altLang="zh-CN" sz="2000" dirty="0">
                <a:latin typeface="Times New Roman" panose="02020603050405020304" pitchFamily="18" charset="0"/>
                <a:ea typeface="MS Mincho" panose="02020609040205080304" pitchFamily="49" charset="-128"/>
              </a:rPr>
              <a:t>. The procedure will be repeated several times so that all the circulating bunches of booster can be accumulated in the collider ring. </a:t>
            </a:r>
            <a:r>
              <a:rPr lang="en-GB" altLang="zh-CN" sz="2400" dirty="0">
                <a:latin typeface="Times New Roman" panose="02020603050405020304" pitchFamily="18" charset="0"/>
                <a:ea typeface="MS Mincho" panose="02020609040205080304" pitchFamily="49" charset="-128"/>
              </a:rPr>
              <a:t>The </a:t>
            </a:r>
            <a:r>
              <a:rPr lang="en-GB" altLang="zh-CN" sz="2400" dirty="0">
                <a:solidFill>
                  <a:srgbClr val="FF0000"/>
                </a:solidFill>
                <a:latin typeface="Times New Roman" panose="02020603050405020304" pitchFamily="18" charset="0"/>
                <a:ea typeface="MS Mincho" panose="02020609040205080304" pitchFamily="49" charset="-128"/>
              </a:rPr>
              <a:t>b</a:t>
            </a:r>
            <a:r>
              <a:rPr lang="en-US" altLang="zh-CN" sz="2400" dirty="0" err="1">
                <a:solidFill>
                  <a:srgbClr val="FF0000"/>
                </a:solidFill>
                <a:latin typeface="Times New Roman" panose="02020603050405020304" pitchFamily="18" charset="0"/>
                <a:ea typeface="MS Mincho" panose="02020609040205080304" pitchFamily="49" charset="-128"/>
              </a:rPr>
              <a:t>eamloading</a:t>
            </a:r>
            <a:r>
              <a:rPr lang="en-US" altLang="zh-CN" sz="2400" dirty="0">
                <a:solidFill>
                  <a:srgbClr val="FF0000"/>
                </a:solidFill>
                <a:latin typeface="Times New Roman" panose="02020603050405020304" pitchFamily="18" charset="0"/>
                <a:ea typeface="MS Mincho" panose="02020609040205080304" pitchFamily="49" charset="-128"/>
              </a:rPr>
              <a:t> effect </a:t>
            </a:r>
            <a:r>
              <a:rPr lang="en-US" altLang="zh-CN" sz="2400" dirty="0">
                <a:latin typeface="Times New Roman" panose="02020603050405020304" pitchFamily="18" charset="0"/>
                <a:ea typeface="MS Mincho" panose="02020609040205080304" pitchFamily="49" charset="-128"/>
              </a:rPr>
              <a:t>of booster RF system is weak. The maximum cavity voltage drop is 0.48% and the maximum phase shift is 0.63 degree. The </a:t>
            </a:r>
            <a:r>
              <a:rPr lang="en-US" altLang="zh-CN" sz="2400" dirty="0">
                <a:solidFill>
                  <a:srgbClr val="FF0000"/>
                </a:solidFill>
                <a:latin typeface="Times New Roman" panose="02020603050405020304" pitchFamily="18" charset="0"/>
                <a:ea typeface="MS Mincho" panose="02020609040205080304" pitchFamily="49" charset="-128"/>
              </a:rPr>
              <a:t>peak HOM power </a:t>
            </a:r>
            <a:r>
              <a:rPr lang="en-US" altLang="zh-CN" sz="2400" dirty="0">
                <a:latin typeface="Times New Roman" panose="02020603050405020304" pitchFamily="18" charset="0"/>
                <a:ea typeface="MS Mincho" panose="02020609040205080304" pitchFamily="49" charset="-128"/>
              </a:rPr>
              <a:t>per RF cavity is 62W. </a:t>
            </a:r>
            <a:endParaRPr lang="zh-CN" altLang="en-US" sz="2400" dirty="0"/>
          </a:p>
        </p:txBody>
      </p:sp>
      <p:pic>
        <p:nvPicPr>
          <p:cNvPr id="2" name="图片 1"/>
          <p:cNvPicPr>
            <a:picLocks noChangeAspect="1"/>
          </p:cNvPicPr>
          <p:nvPr/>
        </p:nvPicPr>
        <p:blipFill>
          <a:blip r:embed="rId3"/>
          <a:stretch>
            <a:fillRect/>
          </a:stretch>
        </p:blipFill>
        <p:spPr>
          <a:xfrm>
            <a:off x="8762962" y="484728"/>
            <a:ext cx="3240360" cy="911591"/>
          </a:xfrm>
          <a:prstGeom prst="rect">
            <a:avLst/>
          </a:prstGeom>
        </p:spPr>
      </p:pic>
      <p:graphicFrame>
        <p:nvGraphicFramePr>
          <p:cNvPr id="5" name="对象 4"/>
          <p:cNvGraphicFramePr>
            <a:graphicFrameLocks noChangeAspect="1"/>
          </p:cNvGraphicFramePr>
          <p:nvPr>
            <p:extLst/>
          </p:nvPr>
        </p:nvGraphicFramePr>
        <p:xfrm>
          <a:off x="0" y="1197753"/>
          <a:ext cx="8574285" cy="3426613"/>
        </p:xfrm>
        <a:graphic>
          <a:graphicData uri="http://schemas.openxmlformats.org/presentationml/2006/ole">
            <mc:AlternateContent xmlns:mc="http://schemas.openxmlformats.org/markup-compatibility/2006">
              <mc:Choice xmlns:v="urn:schemas-microsoft-com:vml" Requires="v">
                <p:oleObj spid="_x0000_s33804" r:id="rId4" imgW="12173055" imgH="4843584" progId="Visio.Drawing.11">
                  <p:embed/>
                </p:oleObj>
              </mc:Choice>
              <mc:Fallback>
                <p:oleObj r:id="rId4" imgW="12173055" imgH="4843584" progId="Visio.Drawing.11">
                  <p:embed/>
                  <p:pic>
                    <p:nvPicPr>
                      <p:cNvPr id="5" name="对象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97753"/>
                        <a:ext cx="8574285" cy="3426613"/>
                      </a:xfrm>
                      <a:prstGeom prst="rect">
                        <a:avLst/>
                      </a:prstGeom>
                      <a:noFill/>
                    </p:spPr>
                  </p:pic>
                </p:oleObj>
              </mc:Fallback>
            </mc:AlternateContent>
          </a:graphicData>
        </a:graphic>
      </p:graphicFrame>
      <p:pic>
        <p:nvPicPr>
          <p:cNvPr id="3" name="图片 2"/>
          <p:cNvPicPr>
            <a:picLocks noChangeAspect="1"/>
          </p:cNvPicPr>
          <p:nvPr/>
        </p:nvPicPr>
        <p:blipFill>
          <a:blip r:embed="rId6"/>
          <a:stretch>
            <a:fillRect/>
          </a:stretch>
        </p:blipFill>
        <p:spPr>
          <a:xfrm>
            <a:off x="8400256" y="1772815"/>
            <a:ext cx="3791743" cy="777769"/>
          </a:xfrm>
          <a:prstGeom prst="rect">
            <a:avLst/>
          </a:prstGeom>
        </p:spPr>
      </p:pic>
      <p:sp>
        <p:nvSpPr>
          <p:cNvPr id="4" name="矩形 3"/>
          <p:cNvSpPr/>
          <p:nvPr/>
        </p:nvSpPr>
        <p:spPr>
          <a:xfrm>
            <a:off x="8400256" y="2714259"/>
            <a:ext cx="3791743" cy="1631216"/>
          </a:xfrm>
          <a:prstGeom prst="rect">
            <a:avLst/>
          </a:prstGeom>
        </p:spPr>
        <p:txBody>
          <a:bodyPr wrap="square">
            <a:spAutoFit/>
          </a:bodyPr>
          <a:lstStyle/>
          <a:p>
            <a:pPr marL="342900" indent="-342900">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Circumference is same</a:t>
            </a:r>
          </a:p>
          <a:p>
            <a:pPr marL="342900" indent="-342900">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T</a:t>
            </a:r>
            <a:r>
              <a:rPr lang="zh-CN" altLang="en-US" sz="2000" dirty="0">
                <a:latin typeface="Times New Roman" panose="02020603050405020304" pitchFamily="18" charset="0"/>
                <a:cs typeface="Times New Roman" panose="02020603050405020304" pitchFamily="18" charset="0"/>
              </a:rPr>
              <a:t>rajectory difference </a:t>
            </a:r>
            <a:r>
              <a:rPr lang="en-US" altLang="zh-CN" sz="2000" dirty="0">
                <a:latin typeface="Times New Roman" panose="02020603050405020304" pitchFamily="18" charset="0"/>
                <a:cs typeface="Times New Roman" panose="02020603050405020304" pitchFamily="18" charset="0"/>
              </a:rPr>
              <a:t>is </a:t>
            </a:r>
            <a:r>
              <a:rPr lang="zh-CN" altLang="en-US" sz="2000" dirty="0">
                <a:latin typeface="Times New Roman" panose="02020603050405020304" pitchFamily="18" charset="0"/>
                <a:cs typeface="Times New Roman" panose="02020603050405020304" pitchFamily="18" charset="0"/>
              </a:rPr>
              <a:t>0.011</a:t>
            </a:r>
            <a:r>
              <a:rPr lang="en-US" altLang="zh-CN" sz="2000" dirty="0">
                <a:latin typeface="Times New Roman" panose="02020603050405020304" pitchFamily="18" charset="0"/>
                <a:cs typeface="Times New Roman" panose="02020603050405020304" pitchFamily="18" charset="0"/>
              </a:rPr>
              <a:t>m</a:t>
            </a:r>
          </a:p>
          <a:p>
            <a:pPr marL="342900" indent="-342900">
              <a:buFont typeface="Arial" panose="020B0604020202020204" pitchFamily="34" charset="0"/>
              <a:buChar char="•"/>
            </a:pPr>
            <a:r>
              <a:rPr lang="zh-CN" altLang="en-US" sz="2000" dirty="0">
                <a:latin typeface="Times New Roman" panose="02020603050405020304" pitchFamily="18" charset="0"/>
                <a:cs typeface="Times New Roman" panose="02020603050405020304" pitchFamily="18" charset="0"/>
              </a:rPr>
              <a:t>0.037ns in time</a:t>
            </a:r>
          </a:p>
          <a:p>
            <a:pPr marL="342900" indent="-342900">
              <a:buFont typeface="Arial" panose="020B0604020202020204" pitchFamily="34" charset="0"/>
              <a:buChar char="•"/>
            </a:pPr>
            <a:r>
              <a:rPr lang="zh-CN" altLang="en-US" sz="2000" dirty="0">
                <a:latin typeface="Times New Roman" panose="02020603050405020304" pitchFamily="18" charset="0"/>
                <a:cs typeface="Times New Roman" panose="02020603050405020304" pitchFamily="18" charset="0"/>
              </a:rPr>
              <a:t>17 degree </a:t>
            </a:r>
            <a:r>
              <a:rPr lang="en-US" altLang="zh-CN" sz="2000" dirty="0">
                <a:latin typeface="Times New Roman" panose="02020603050405020304" pitchFamily="18" charset="0"/>
                <a:cs typeface="Times New Roman" panose="02020603050405020304" pitchFamily="18" charset="0"/>
              </a:rPr>
              <a:t>RF </a:t>
            </a:r>
            <a:r>
              <a:rPr lang="zh-CN" altLang="en-US" sz="2000" dirty="0">
                <a:latin typeface="Times New Roman" panose="02020603050405020304" pitchFamily="18" charset="0"/>
                <a:cs typeface="Times New Roman" panose="02020603050405020304" pitchFamily="18" charset="0"/>
              </a:rPr>
              <a:t>phase shift in the booster</a:t>
            </a:r>
          </a:p>
        </p:txBody>
      </p:sp>
    </p:spTree>
    <p:extLst>
      <p:ext uri="{BB962C8B-B14F-4D97-AF65-F5344CB8AC3E}">
        <p14:creationId xmlns:p14="http://schemas.microsoft.com/office/powerpoint/2010/main" val="3490454658"/>
      </p:ext>
    </p:extLst>
  </p:cSld>
  <p:clrMapOvr>
    <a:masterClrMapping/>
  </p:clrMapOvr>
  <mc:AlternateContent xmlns:mc="http://schemas.openxmlformats.org/markup-compatibility/2006" xmlns:p14="http://schemas.microsoft.com/office/powerpoint/2010/main">
    <mc:Choice Requires="p14">
      <p:transition spd="slow" p14:dur="2000" advTm="25225"/>
    </mc:Choice>
    <mc:Fallback xmlns="">
      <p:transition spd="slow" advTm="25225"/>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26F5E89-3325-410E-91EC-DC5E9B35AB3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49208"/>
          <a:stretch/>
        </p:blipFill>
        <p:spPr>
          <a:xfrm>
            <a:off x="404277" y="2242080"/>
            <a:ext cx="7005190" cy="3082565"/>
          </a:xfrm>
          <a:prstGeom prst="rect">
            <a:avLst/>
          </a:prstGeom>
        </p:spPr>
      </p:pic>
      <p:sp>
        <p:nvSpPr>
          <p:cNvPr id="6" name="标题 5">
            <a:extLst>
              <a:ext uri="{FF2B5EF4-FFF2-40B4-BE49-F238E27FC236}">
                <a16:creationId xmlns:a16="http://schemas.microsoft.com/office/drawing/2014/main" id="{568DD2D3-A181-40AE-A5DC-58C187DDE6B7}"/>
              </a:ext>
            </a:extLst>
          </p:cNvPr>
          <p:cNvSpPr>
            <a:spLocks noGrp="1"/>
          </p:cNvSpPr>
          <p:nvPr>
            <p:ph type="title"/>
          </p:nvPr>
        </p:nvSpPr>
        <p:spPr>
          <a:xfrm>
            <a:off x="838200" y="176857"/>
            <a:ext cx="10515600" cy="1325563"/>
          </a:xfrm>
        </p:spPr>
        <p:txBody>
          <a:bodyPr/>
          <a:lstStyle/>
          <a:p>
            <a:pPr algn="ctr"/>
            <a:r>
              <a:rPr lang="en-US" altLang="zh-CN" dirty="0">
                <a:latin typeface="Arial" panose="020B0604020202020204" pitchFamily="34" charset="0"/>
                <a:cs typeface="Arial" panose="020B0604020202020204" pitchFamily="34" charset="0"/>
              </a:rPr>
              <a:t>Transient Beam Loading of On-axis Injection</a:t>
            </a:r>
            <a:endParaRPr lang="zh-CN" altLang="en-US" dirty="0"/>
          </a:p>
        </p:txBody>
      </p:sp>
      <p:sp>
        <p:nvSpPr>
          <p:cNvPr id="7" name="文本框 6">
            <a:extLst>
              <a:ext uri="{FF2B5EF4-FFF2-40B4-BE49-F238E27FC236}">
                <a16:creationId xmlns:a16="http://schemas.microsoft.com/office/drawing/2014/main" id="{9FAB4845-6C27-47DC-8675-D8190B494B94}"/>
              </a:ext>
            </a:extLst>
          </p:cNvPr>
          <p:cNvSpPr txBox="1"/>
          <p:nvPr/>
        </p:nvSpPr>
        <p:spPr>
          <a:xfrm>
            <a:off x="7409467" y="1927747"/>
            <a:ext cx="4651469" cy="3637919"/>
          </a:xfrm>
          <a:prstGeom prst="rect">
            <a:avLst/>
          </a:prstGeom>
          <a:noFill/>
        </p:spPr>
        <p:txBody>
          <a:bodyPr wrap="square" rtlCol="0">
            <a:spAutoFit/>
          </a:bodyPr>
          <a:lstStyle/>
          <a:p>
            <a:pPr>
              <a:lnSpc>
                <a:spcPct val="120000"/>
              </a:lnSpc>
            </a:pPr>
            <a:r>
              <a:rPr lang="en-US" altLang="zh-CN" sz="1600" dirty="0">
                <a:latin typeface="Arial" panose="020B0604020202020204" pitchFamily="34" charset="0"/>
                <a:cs typeface="Arial" panose="020B0604020202020204" pitchFamily="34" charset="0"/>
              </a:rPr>
              <a:t>Transient beam loading in both Collider and Booster:</a:t>
            </a:r>
          </a:p>
          <a:p>
            <a:pPr marL="285750" indent="-285750">
              <a:lnSpc>
                <a:spcPct val="120000"/>
              </a:lnSpc>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Bunch</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gap</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in</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the</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Collider</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Ring</a:t>
            </a:r>
          </a:p>
          <a:p>
            <a:pPr marL="285750" indent="-285750">
              <a:lnSpc>
                <a:spcPct val="120000"/>
              </a:lnSpc>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Large bunch charge (x 33 up to 13 bunches) and larger total beam current (x 2) in the Booster</a:t>
            </a:r>
          </a:p>
          <a:p>
            <a:pPr marL="285750" indent="-285750">
              <a:lnSpc>
                <a:spcPct val="120000"/>
              </a:lnSpc>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Max HOM power x 33 (peak) in the Booster 1.3 GHz 9-cell cavity. Peak HOM power and DF of off-axis injection is 1 W and 18 %. Peak HOM power and DF of off-axis injection is 34 W and ~ 7 % (2.4 W average, manageable by HOM coupler of the TESLA cavity). </a:t>
            </a:r>
            <a:endParaRPr lang="zh-CN" alt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9437474"/>
      </p:ext>
    </p:extLst>
  </p:cSld>
  <p:clrMapOvr>
    <a:masterClrMapping/>
  </p:clrMapOvr>
  <p:transition spd="slow" advTm="43002"/>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a:stretch>
            <a:fillRect/>
          </a:stretch>
        </p:blipFill>
        <p:spPr>
          <a:xfrm>
            <a:off x="7911739" y="1705395"/>
            <a:ext cx="4241073" cy="1999045"/>
          </a:xfrm>
          <a:prstGeom prst="rect">
            <a:avLst/>
          </a:prstGeom>
        </p:spPr>
      </p:pic>
      <p:pic>
        <p:nvPicPr>
          <p:cNvPr id="11" name="图片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66793" y="1716108"/>
            <a:ext cx="3853759" cy="1757696"/>
          </a:xfrm>
          <a:prstGeom prst="rect">
            <a:avLst/>
          </a:prstGeom>
        </p:spPr>
      </p:pic>
      <p:sp>
        <p:nvSpPr>
          <p:cNvPr id="12" name="文本框 11"/>
          <p:cNvSpPr txBox="1"/>
          <p:nvPr/>
        </p:nvSpPr>
        <p:spPr>
          <a:xfrm>
            <a:off x="476288" y="1667244"/>
            <a:ext cx="3199318" cy="1815882"/>
          </a:xfrm>
          <a:prstGeom prst="rect">
            <a:avLst/>
          </a:prstGeom>
          <a:noFill/>
        </p:spPr>
        <p:txBody>
          <a:bodyPr wrap="square" rtlCol="0">
            <a:spAutoFit/>
          </a:bodyPr>
          <a:lstStyle/>
          <a:p>
            <a:pPr algn="just"/>
            <a:r>
              <a:rPr lang="en-US" altLang="zh-CN" sz="1600" b="1" dirty="0">
                <a:latin typeface="Arial" panose="020B0604020202020204" pitchFamily="34" charset="0"/>
                <a:cs typeface="Arial" panose="020B0604020202020204" pitchFamily="34" charset="0"/>
              </a:rPr>
              <a:t>Best case</a:t>
            </a:r>
            <a:r>
              <a:rPr lang="en-US" altLang="zh-CN" sz="1600" dirty="0">
                <a:latin typeface="Arial" panose="020B0604020202020204" pitchFamily="34" charset="0"/>
                <a:cs typeface="Arial" panose="020B0604020202020204" pitchFamily="34" charset="0"/>
              </a:rPr>
              <a:t>: In first injection</a:t>
            </a:r>
            <a:r>
              <a:rPr lang="zh-CN" altLang="en-US" sz="1600" dirty="0">
                <a:latin typeface="Arial" panose="020B0604020202020204" pitchFamily="34" charset="0"/>
                <a:cs typeface="Arial" panose="020B0604020202020204" pitchFamily="34" charset="0"/>
              </a:rPr>
              <a:t>，</a:t>
            </a:r>
            <a:r>
              <a:rPr lang="en-US" altLang="zh-CN" sz="1600" dirty="0">
                <a:latin typeface="Arial" panose="020B0604020202020204" pitchFamily="34" charset="0"/>
                <a:cs typeface="Arial" panose="020B0604020202020204" pitchFamily="34" charset="0"/>
              </a:rPr>
              <a:t>7 large bunches (0.07mA) evenly distributed among the other small bunches. Max cavity voltage drop is 0.48 %. Max phase shift is 0.63</a:t>
            </a:r>
            <a:r>
              <a:rPr lang="zh-CN" altLang="en-US" sz="1600" dirty="0">
                <a:latin typeface="Arial" panose="020B0604020202020204" pitchFamily="34" charset="0"/>
                <a:cs typeface="Arial" panose="020B0604020202020204" pitchFamily="34" charset="0"/>
              </a:rPr>
              <a:t> </a:t>
            </a:r>
            <a:r>
              <a:rPr lang="en-US" altLang="zh-CN" sz="1600" dirty="0" err="1">
                <a:latin typeface="Arial" panose="020B0604020202020204" pitchFamily="34" charset="0"/>
                <a:cs typeface="Arial" panose="020B0604020202020204" pitchFamily="34" charset="0"/>
              </a:rPr>
              <a:t>deg</a:t>
            </a:r>
            <a:endParaRPr lang="zh-CN" altLang="en-US" sz="1600" dirty="0">
              <a:latin typeface="Arial" panose="020B0604020202020204" pitchFamily="34" charset="0"/>
              <a:cs typeface="Arial" panose="020B0604020202020204" pitchFamily="34" charset="0"/>
            </a:endParaRPr>
          </a:p>
          <a:p>
            <a:endParaRPr lang="zh-CN" altLang="en-US" sz="1600" dirty="0">
              <a:latin typeface="Arial" panose="020B0604020202020204" pitchFamily="34" charset="0"/>
              <a:cs typeface="Arial" panose="020B0604020202020204" pitchFamily="34" charset="0"/>
            </a:endParaRPr>
          </a:p>
        </p:txBody>
      </p:sp>
      <p:sp>
        <p:nvSpPr>
          <p:cNvPr id="10" name="标题 1">
            <a:extLst>
              <a:ext uri="{FF2B5EF4-FFF2-40B4-BE49-F238E27FC236}">
                <a16:creationId xmlns:a16="http://schemas.microsoft.com/office/drawing/2014/main" id="{427A994B-9D83-48FC-8A74-D7FD342A5679}"/>
              </a:ext>
            </a:extLst>
          </p:cNvPr>
          <p:cNvSpPr>
            <a:spLocks noGrp="1"/>
          </p:cNvSpPr>
          <p:nvPr>
            <p:ph type="title"/>
          </p:nvPr>
        </p:nvSpPr>
        <p:spPr>
          <a:xfrm>
            <a:off x="0" y="108704"/>
            <a:ext cx="12192000" cy="1325563"/>
          </a:xfrm>
        </p:spPr>
        <p:txBody>
          <a:bodyPr/>
          <a:lstStyle/>
          <a:p>
            <a:pPr algn="ctr"/>
            <a:r>
              <a:rPr lang="en-US" altLang="zh-CN" dirty="0">
                <a:latin typeface="Arial" panose="020B0604020202020204" pitchFamily="34" charset="0"/>
                <a:cs typeface="Arial" panose="020B0604020202020204" pitchFamily="34" charset="0"/>
              </a:rPr>
              <a:t>Booster Phase Shift of On-axis Injection</a:t>
            </a:r>
            <a:endParaRPr lang="zh-CN" altLang="en-US" dirty="0">
              <a:latin typeface="Arial" panose="020B0604020202020204" pitchFamily="34" charset="0"/>
              <a:cs typeface="Arial" panose="020B0604020202020204" pitchFamily="34" charset="0"/>
            </a:endParaRPr>
          </a:p>
        </p:txBody>
      </p:sp>
      <p:pic>
        <p:nvPicPr>
          <p:cNvPr id="14" name="图片 13">
            <a:extLst>
              <a:ext uri="{FF2B5EF4-FFF2-40B4-BE49-F238E27FC236}">
                <a16:creationId xmlns:a16="http://schemas.microsoft.com/office/drawing/2014/main" id="{BD5F631B-6467-41E1-AC20-09FDDB0BAF1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49221" y="3983575"/>
            <a:ext cx="4241073" cy="2028513"/>
          </a:xfrm>
          <a:prstGeom prst="rect">
            <a:avLst/>
          </a:prstGeom>
        </p:spPr>
      </p:pic>
      <p:sp>
        <p:nvSpPr>
          <p:cNvPr id="2" name="矩形 1">
            <a:extLst>
              <a:ext uri="{FF2B5EF4-FFF2-40B4-BE49-F238E27FC236}">
                <a16:creationId xmlns:a16="http://schemas.microsoft.com/office/drawing/2014/main" id="{490430C3-BCD2-4815-B40C-485CC6E75476}"/>
              </a:ext>
            </a:extLst>
          </p:cNvPr>
          <p:cNvSpPr/>
          <p:nvPr/>
        </p:nvSpPr>
        <p:spPr>
          <a:xfrm>
            <a:off x="460348" y="4017319"/>
            <a:ext cx="3199319" cy="1815882"/>
          </a:xfrm>
          <a:prstGeom prst="rect">
            <a:avLst/>
          </a:prstGeom>
        </p:spPr>
        <p:txBody>
          <a:bodyPr wrap="square">
            <a:spAutoFit/>
          </a:bodyPr>
          <a:lstStyle/>
          <a:p>
            <a:pPr algn="just"/>
            <a:r>
              <a:rPr lang="en-US" altLang="zh-CN" sz="1600" b="1" dirty="0">
                <a:latin typeface="Arial" panose="020B0604020202020204" pitchFamily="34" charset="0"/>
                <a:cs typeface="Arial" panose="020B0604020202020204" pitchFamily="34" charset="0"/>
              </a:rPr>
              <a:t>Worst case</a:t>
            </a:r>
            <a:r>
              <a:rPr lang="en-US" altLang="zh-CN" sz="1600" dirty="0">
                <a:latin typeface="Arial" panose="020B0604020202020204" pitchFamily="34" charset="0"/>
                <a:cs typeface="Arial" panose="020B0604020202020204" pitchFamily="34" charset="0"/>
              </a:rPr>
              <a:t>: After last injection, only 13 large bunches. Assume they are in a very short bunch train. Max cavity voltage drop is 5.8 % . The maximum phase shift is 7.7 deg.</a:t>
            </a:r>
            <a:endParaRPr lang="zh-CN" altLang="en-US" sz="1600" dirty="0">
              <a:latin typeface="Arial" panose="020B0604020202020204" pitchFamily="34" charset="0"/>
              <a:cs typeface="Arial" panose="020B0604020202020204" pitchFamily="34" charset="0"/>
            </a:endParaRPr>
          </a:p>
          <a:p>
            <a:pPr algn="just"/>
            <a:endParaRPr lang="zh-CN" altLang="en-US" sz="1600" dirty="0">
              <a:latin typeface="Arial" panose="020B0604020202020204" pitchFamily="34" charset="0"/>
              <a:cs typeface="Arial" panose="020B0604020202020204" pitchFamily="34" charset="0"/>
            </a:endParaRPr>
          </a:p>
        </p:txBody>
      </p:sp>
      <p:pic>
        <p:nvPicPr>
          <p:cNvPr id="19" name="图片 18">
            <a:extLst>
              <a:ext uri="{FF2B5EF4-FFF2-40B4-BE49-F238E27FC236}">
                <a16:creationId xmlns:a16="http://schemas.microsoft.com/office/drawing/2014/main" id="{A9633D3C-3316-4ACB-B65C-E1941213DF75}"/>
              </a:ext>
            </a:extLst>
          </p:cNvPr>
          <p:cNvPicPr>
            <a:picLocks noChangeAspect="1"/>
          </p:cNvPicPr>
          <p:nvPr/>
        </p:nvPicPr>
        <p:blipFill>
          <a:blip r:embed="rId5"/>
          <a:stretch>
            <a:fillRect/>
          </a:stretch>
        </p:blipFill>
        <p:spPr>
          <a:xfrm>
            <a:off x="8169402" y="4058612"/>
            <a:ext cx="3546311" cy="1865507"/>
          </a:xfrm>
          <a:prstGeom prst="rect">
            <a:avLst/>
          </a:prstGeom>
        </p:spPr>
      </p:pic>
    </p:spTree>
    <p:extLst>
      <p:ext uri="{BB962C8B-B14F-4D97-AF65-F5344CB8AC3E}">
        <p14:creationId xmlns:p14="http://schemas.microsoft.com/office/powerpoint/2010/main" val="20026861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1820651" y="6164279"/>
            <a:ext cx="4275349"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First end cavity of one RF section</a:t>
            </a:r>
            <a:endParaRPr lang="zh-CN" altLang="en-US" dirty="0">
              <a:latin typeface="Arial" panose="020B0604020202020204" pitchFamily="34" charset="0"/>
              <a:cs typeface="Arial" panose="020B0604020202020204" pitchFamily="34" charset="0"/>
            </a:endParaRPr>
          </a:p>
        </p:txBody>
      </p:sp>
      <p:sp>
        <p:nvSpPr>
          <p:cNvPr id="74" name="文本框 73">
            <a:extLst>
              <a:ext uri="{FF2B5EF4-FFF2-40B4-BE49-F238E27FC236}">
                <a16:creationId xmlns:a16="http://schemas.microsoft.com/office/drawing/2014/main" id="{356FE0A5-6EF4-4157-8E39-46166FBE52F3}"/>
              </a:ext>
            </a:extLst>
          </p:cNvPr>
          <p:cNvSpPr txBox="1"/>
          <p:nvPr/>
        </p:nvSpPr>
        <p:spPr>
          <a:xfrm>
            <a:off x="7238777" y="6164279"/>
            <a:ext cx="3842730"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Last end cavity of one RF section</a:t>
            </a:r>
            <a:endParaRPr lang="zh-CN" altLang="en-US" dirty="0">
              <a:latin typeface="Arial" panose="020B0604020202020204" pitchFamily="34" charset="0"/>
              <a:cs typeface="Arial" panose="020B0604020202020204" pitchFamily="34" charset="0"/>
            </a:endParaRPr>
          </a:p>
        </p:txBody>
      </p:sp>
      <p:pic>
        <p:nvPicPr>
          <p:cNvPr id="35" name="图片 34">
            <a:extLst>
              <a:ext uri="{FF2B5EF4-FFF2-40B4-BE49-F238E27FC236}">
                <a16:creationId xmlns:a16="http://schemas.microsoft.com/office/drawing/2014/main" id="{F18E865A-A686-4FA0-8EEC-17ACEDE7A25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79077" y="2010545"/>
            <a:ext cx="5078246" cy="3964430"/>
          </a:xfrm>
          <a:prstGeom prst="rect">
            <a:avLst/>
          </a:prstGeom>
        </p:spPr>
      </p:pic>
      <p:pic>
        <p:nvPicPr>
          <p:cNvPr id="76" name="图片 75">
            <a:extLst>
              <a:ext uri="{FF2B5EF4-FFF2-40B4-BE49-F238E27FC236}">
                <a16:creationId xmlns:a16="http://schemas.microsoft.com/office/drawing/2014/main" id="{43DBC8D2-9B02-45B9-82B5-B6F979507F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4677" y="1909591"/>
            <a:ext cx="5263000" cy="4166338"/>
          </a:xfrm>
          <a:prstGeom prst="rect">
            <a:avLst/>
          </a:prstGeom>
        </p:spPr>
      </p:pic>
      <p:sp>
        <p:nvSpPr>
          <p:cNvPr id="79" name="矩形 78">
            <a:extLst>
              <a:ext uri="{FF2B5EF4-FFF2-40B4-BE49-F238E27FC236}">
                <a16:creationId xmlns:a16="http://schemas.microsoft.com/office/drawing/2014/main" id="{A30496D6-4ECF-4E6C-AFB0-0E5A48C2DDDF}"/>
              </a:ext>
            </a:extLst>
          </p:cNvPr>
          <p:cNvSpPr/>
          <p:nvPr/>
        </p:nvSpPr>
        <p:spPr>
          <a:xfrm>
            <a:off x="0" y="276105"/>
            <a:ext cx="12192000" cy="1011931"/>
          </a:xfrm>
          <a:prstGeom prst="rect">
            <a:avLst/>
          </a:prstGeom>
        </p:spPr>
        <p:txBody>
          <a:bodyPr vert="horz" lIns="91440" tIns="45720" rIns="91440" bIns="45720" rtlCol="0" anchor="ctr">
            <a:noAutofit/>
          </a:bodyPr>
          <a:lstStyle/>
          <a:p>
            <a:pPr algn="ctr" defTabSz="914400">
              <a:lnSpc>
                <a:spcPct val="90000"/>
              </a:lnSpc>
              <a:spcBef>
                <a:spcPct val="0"/>
              </a:spcBef>
            </a:pPr>
            <a:r>
              <a:rPr lang="en-US" altLang="zh-CN" sz="4000" dirty="0">
                <a:latin typeface="Arial" panose="020B0604020202020204" pitchFamily="34" charset="0"/>
                <a:ea typeface="+mj-ea"/>
                <a:cs typeface="Arial" panose="020B0604020202020204" pitchFamily="34" charset="0"/>
              </a:rPr>
              <a:t>Collider Ring Phase Shift of On-axis Injection</a:t>
            </a:r>
            <a:endParaRPr lang="zh-CN" altLang="en-US" sz="4000" dirty="0">
              <a:latin typeface="Arial" panose="020B0604020202020204" pitchFamily="34" charset="0"/>
              <a:ea typeface="+mj-ea"/>
              <a:cs typeface="Arial" panose="020B0604020202020204" pitchFamily="34" charset="0"/>
            </a:endParaRPr>
          </a:p>
        </p:txBody>
      </p:sp>
      <p:sp>
        <p:nvSpPr>
          <p:cNvPr id="80" name="矩形 79">
            <a:extLst>
              <a:ext uri="{FF2B5EF4-FFF2-40B4-BE49-F238E27FC236}">
                <a16:creationId xmlns:a16="http://schemas.microsoft.com/office/drawing/2014/main" id="{E692EB6D-D54A-44FE-B693-BFE6E20A04EC}"/>
              </a:ext>
            </a:extLst>
          </p:cNvPr>
          <p:cNvSpPr/>
          <p:nvPr/>
        </p:nvSpPr>
        <p:spPr>
          <a:xfrm>
            <a:off x="3383800" y="1528764"/>
            <a:ext cx="5534400" cy="369332"/>
          </a:xfrm>
          <a:prstGeom prst="rect">
            <a:avLst/>
          </a:prstGeom>
        </p:spPr>
        <p:txBody>
          <a:bodyPr wrap="none">
            <a:spAutoFit/>
          </a:bodyPr>
          <a:lstStyle/>
          <a:p>
            <a:r>
              <a:rPr lang="en-US" altLang="zh-CN" b="1" dirty="0">
                <a:latin typeface="Arial" panose="020B0604020202020204" pitchFamily="34" charset="0"/>
                <a:cs typeface="Arial" panose="020B0604020202020204" pitchFamily="34" charset="0"/>
              </a:rPr>
              <a:t>Total phase shift of e- beam is not equal to e+ (?)</a:t>
            </a:r>
            <a:endParaRPr lang="zh-CN" alt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01829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865344" y="329472"/>
            <a:ext cx="10515600" cy="1325563"/>
          </a:xfrm>
        </p:spPr>
        <p:txBody>
          <a:bodyPr/>
          <a:lstStyle/>
          <a:p>
            <a:pPr algn="ctr"/>
            <a:r>
              <a:rPr kumimoji="1" lang="en-US" altLang="zh-CN" dirty="0">
                <a:latin typeface="Arial" panose="020B0604020202020204" pitchFamily="34" charset="0"/>
                <a:cs typeface="Arial" panose="020B0604020202020204" pitchFamily="34" charset="0"/>
              </a:rPr>
              <a:t>Parasitic Loss</a:t>
            </a:r>
            <a:endParaRPr kumimoji="1" lang="zh-CN" altLang="en-US" dirty="0">
              <a:latin typeface="Arial" panose="020B0604020202020204" pitchFamily="34" charset="0"/>
              <a:cs typeface="Arial" panose="020B0604020202020204" pitchFamily="34" charset="0"/>
            </a:endParaRPr>
          </a:p>
        </p:txBody>
      </p:sp>
      <p:pic>
        <p:nvPicPr>
          <p:cNvPr id="12" name="图片 11" descr="屏幕快照 2018-02-02 4.43.07 PM.png">
            <a:extLst>
              <a:ext uri="{FF2B5EF4-FFF2-40B4-BE49-F238E27FC236}">
                <a16:creationId xmlns:a16="http://schemas.microsoft.com/office/drawing/2014/main" id="{C9DFEBCC-B139-45EB-AC32-009F2E25AA7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973551" y="1990159"/>
            <a:ext cx="4740111" cy="3780804"/>
          </a:xfrm>
          <a:prstGeom prst="rect">
            <a:avLst/>
          </a:prstGeom>
        </p:spPr>
      </p:pic>
      <p:sp>
        <p:nvSpPr>
          <p:cNvPr id="3" name="文本框 2">
            <a:extLst>
              <a:ext uri="{FF2B5EF4-FFF2-40B4-BE49-F238E27FC236}">
                <a16:creationId xmlns:a16="http://schemas.microsoft.com/office/drawing/2014/main" id="{8BAE78B8-10C1-4152-AA8D-E65B68B0A747}"/>
              </a:ext>
            </a:extLst>
          </p:cNvPr>
          <p:cNvSpPr txBox="1"/>
          <p:nvPr/>
        </p:nvSpPr>
        <p:spPr>
          <a:xfrm>
            <a:off x="10067827" y="0"/>
            <a:ext cx="2124173"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N. Wang, IHEP</a:t>
            </a:r>
            <a:endParaRPr lang="zh-CN" altLang="en-US" dirty="0">
              <a:latin typeface="Arial" panose="020B0604020202020204" pitchFamily="34" charset="0"/>
              <a:cs typeface="Arial" panose="020B0604020202020204" pitchFamily="34" charset="0"/>
            </a:endParaRPr>
          </a:p>
        </p:txBody>
      </p:sp>
      <p:cxnSp>
        <p:nvCxnSpPr>
          <p:cNvPr id="13" name="直接箭头连接符 12">
            <a:extLst>
              <a:ext uri="{FF2B5EF4-FFF2-40B4-BE49-F238E27FC236}">
                <a16:creationId xmlns:a16="http://schemas.microsoft.com/office/drawing/2014/main" id="{B4715F94-CECC-4413-9011-5A88B273A3B8}"/>
              </a:ext>
            </a:extLst>
          </p:cNvPr>
          <p:cNvCxnSpPr>
            <a:cxnSpLocks/>
          </p:cNvCxnSpPr>
          <p:nvPr/>
        </p:nvCxnSpPr>
        <p:spPr>
          <a:xfrm>
            <a:off x="10082825" y="4477060"/>
            <a:ext cx="0" cy="452487"/>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17" name="文本框 16">
            <a:extLst>
              <a:ext uri="{FF2B5EF4-FFF2-40B4-BE49-F238E27FC236}">
                <a16:creationId xmlns:a16="http://schemas.microsoft.com/office/drawing/2014/main" id="{ACACAEBE-5B1A-49AD-9B91-45CD14F6A1B8}"/>
              </a:ext>
            </a:extLst>
          </p:cNvPr>
          <p:cNvSpPr txBox="1"/>
          <p:nvPr/>
        </p:nvSpPr>
        <p:spPr>
          <a:xfrm>
            <a:off x="8666533" y="3796672"/>
            <a:ext cx="3047129" cy="646331"/>
          </a:xfrm>
          <a:prstGeom prst="rect">
            <a:avLst/>
          </a:prstGeom>
          <a:noFill/>
        </p:spPr>
        <p:txBody>
          <a:bodyPr wrap="square" rtlCol="0">
            <a:spAutoFit/>
          </a:bodyPr>
          <a:lstStyle/>
          <a:p>
            <a:r>
              <a:rPr lang="en-US" altLang="zh-CN" b="1" dirty="0">
                <a:latin typeface="Arial" panose="020B0604020202020204" pitchFamily="34" charset="0"/>
                <a:cs typeface="Arial" panose="020B0604020202020204" pitchFamily="34" charset="0"/>
              </a:rPr>
              <a:t>bunch lengthening by BS, RW and other impedance</a:t>
            </a:r>
            <a:endParaRPr lang="zh-CN" altLang="en-US" b="1" dirty="0">
              <a:latin typeface="Arial" panose="020B0604020202020204" pitchFamily="34" charset="0"/>
              <a:cs typeface="Arial" panose="020B0604020202020204" pitchFamily="34" charset="0"/>
            </a:endParaRPr>
          </a:p>
        </p:txBody>
      </p:sp>
      <p:cxnSp>
        <p:nvCxnSpPr>
          <p:cNvPr id="18" name="直接箭头连接符 17">
            <a:extLst>
              <a:ext uri="{FF2B5EF4-FFF2-40B4-BE49-F238E27FC236}">
                <a16:creationId xmlns:a16="http://schemas.microsoft.com/office/drawing/2014/main" id="{69516A37-6B42-4115-BCC4-F04104E73EA9}"/>
              </a:ext>
            </a:extLst>
          </p:cNvPr>
          <p:cNvCxnSpPr>
            <a:cxnSpLocks/>
          </p:cNvCxnSpPr>
          <p:nvPr/>
        </p:nvCxnSpPr>
        <p:spPr>
          <a:xfrm>
            <a:off x="7586293" y="2300140"/>
            <a:ext cx="1" cy="330645"/>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19" name="文本框 18">
            <a:extLst>
              <a:ext uri="{FF2B5EF4-FFF2-40B4-BE49-F238E27FC236}">
                <a16:creationId xmlns:a16="http://schemas.microsoft.com/office/drawing/2014/main" id="{53F0A8BB-7BED-43A9-A609-A153D5960971}"/>
              </a:ext>
            </a:extLst>
          </p:cNvPr>
          <p:cNvSpPr txBox="1"/>
          <p:nvPr/>
        </p:nvSpPr>
        <p:spPr>
          <a:xfrm>
            <a:off x="7663592" y="1775825"/>
            <a:ext cx="1165548" cy="923330"/>
          </a:xfrm>
          <a:prstGeom prst="rect">
            <a:avLst/>
          </a:prstGeom>
          <a:noFill/>
        </p:spPr>
        <p:txBody>
          <a:bodyPr wrap="square" rtlCol="0">
            <a:spAutoFit/>
          </a:bodyPr>
          <a:lstStyle/>
          <a:p>
            <a:r>
              <a:rPr lang="en-US" altLang="zh-CN" b="1" dirty="0">
                <a:latin typeface="Arial" panose="020B0604020202020204" pitchFamily="34" charset="0"/>
                <a:cs typeface="Arial" panose="020B0604020202020204" pitchFamily="34" charset="0"/>
              </a:rPr>
              <a:t>natural bunch length</a:t>
            </a:r>
            <a:endParaRPr lang="zh-CN" altLang="en-US" b="1" dirty="0">
              <a:latin typeface="Arial" panose="020B0604020202020204" pitchFamily="34" charset="0"/>
              <a:cs typeface="Arial" panose="020B0604020202020204" pitchFamily="34" charset="0"/>
            </a:endParaRPr>
          </a:p>
        </p:txBody>
      </p:sp>
      <p:sp>
        <p:nvSpPr>
          <p:cNvPr id="22" name="文本框 21">
            <a:extLst>
              <a:ext uri="{FF2B5EF4-FFF2-40B4-BE49-F238E27FC236}">
                <a16:creationId xmlns:a16="http://schemas.microsoft.com/office/drawing/2014/main" id="{0595570C-8441-4959-B0E6-F46F6D9059B3}"/>
              </a:ext>
            </a:extLst>
          </p:cNvPr>
          <p:cNvSpPr txBox="1"/>
          <p:nvPr/>
        </p:nvSpPr>
        <p:spPr>
          <a:xfrm>
            <a:off x="217680" y="1984507"/>
            <a:ext cx="6678573" cy="4068806"/>
          </a:xfrm>
          <a:prstGeom prst="rect">
            <a:avLst/>
          </a:prstGeom>
          <a:noFill/>
        </p:spPr>
        <p:txBody>
          <a:bodyPr wrap="square" rtlCol="0">
            <a:spAutoFit/>
          </a:bodyPr>
          <a:lstStyle/>
          <a:p>
            <a:pPr>
              <a:lnSpc>
                <a:spcPct val="120000"/>
              </a:lnSpc>
            </a:pPr>
            <a:r>
              <a:rPr lang="en-US" altLang="zh-CN" sz="2000" b="1" dirty="0">
                <a:latin typeface="Arial" panose="020B0604020202020204" pitchFamily="34" charset="0"/>
                <a:cs typeface="Arial" panose="020B0604020202020204" pitchFamily="34" charset="0"/>
              </a:rPr>
              <a:t>CEPC Z (460 mA, 12.8 </a:t>
            </a:r>
            <a:r>
              <a:rPr lang="en-US" altLang="zh-CN" sz="2000" b="1" dirty="0" err="1">
                <a:latin typeface="Arial" panose="020B0604020202020204" pitchFamily="34" charset="0"/>
                <a:cs typeface="Arial" panose="020B0604020202020204" pitchFamily="34" charset="0"/>
              </a:rPr>
              <a:t>nC</a:t>
            </a:r>
            <a:r>
              <a:rPr lang="en-US" altLang="zh-CN" sz="2000" b="1" dirty="0">
                <a:latin typeface="Arial" panose="020B0604020202020204" pitchFamily="34" charset="0"/>
                <a:cs typeface="Arial" panose="020B0604020202020204" pitchFamily="34" charset="0"/>
              </a:rPr>
              <a:t>)</a:t>
            </a:r>
          </a:p>
          <a:p>
            <a:pPr marL="285750" indent="-285750">
              <a:lnSpc>
                <a:spcPct val="12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SR loss: 33 MW</a:t>
            </a:r>
          </a:p>
          <a:p>
            <a:pPr marL="285750" indent="-285750">
              <a:lnSpc>
                <a:spcPct val="12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Cavity HOM loss: 0.5 MW (8.5 mm), 1.3 MW (2.4 mm)</a:t>
            </a:r>
          </a:p>
          <a:p>
            <a:pPr marL="285750" indent="-285750">
              <a:lnSpc>
                <a:spcPct val="120000"/>
              </a:lnSpc>
              <a:buFont typeface="Arial" panose="020B0604020202020204" pitchFamily="34" charset="0"/>
              <a:buChar char="•"/>
            </a:pPr>
            <a:r>
              <a:rPr lang="en-US" altLang="zh-CN" sz="2000" dirty="0">
                <a:solidFill>
                  <a:srgbClr val="FF0000"/>
                </a:solidFill>
                <a:latin typeface="Arial" panose="020B0604020202020204" pitchFamily="34" charset="0"/>
                <a:cs typeface="Arial" panose="020B0604020202020204" pitchFamily="34" charset="0"/>
              </a:rPr>
              <a:t>Resistive wall loss: 1 MW (8.5 mm), 6.8 MW (2.4 mm)</a:t>
            </a:r>
          </a:p>
          <a:p>
            <a:pPr marL="285750" indent="-285750">
              <a:lnSpc>
                <a:spcPct val="12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And other loss: …</a:t>
            </a:r>
          </a:p>
          <a:p>
            <a:pPr>
              <a:lnSpc>
                <a:spcPct val="120000"/>
              </a:lnSpc>
              <a:spcBef>
                <a:spcPts val="1200"/>
              </a:spcBef>
            </a:pPr>
            <a:r>
              <a:rPr lang="en-US" altLang="zh-CN" sz="2000" dirty="0">
                <a:latin typeface="Arial" panose="020B0604020202020204" pitchFamily="34" charset="0"/>
                <a:cs typeface="Arial" panose="020B0604020202020204" pitchFamily="34" charset="0"/>
              </a:rPr>
              <a:t>RF system must compensate the energy and power loss by increasing RF voltage and power. </a:t>
            </a:r>
          </a:p>
          <a:p>
            <a:pPr>
              <a:lnSpc>
                <a:spcPct val="120000"/>
              </a:lnSpc>
              <a:spcBef>
                <a:spcPts val="1200"/>
              </a:spcBef>
            </a:pPr>
            <a:r>
              <a:rPr lang="en-US" altLang="zh-CN" sz="2000" dirty="0">
                <a:latin typeface="Arial" panose="020B0604020202020204" pitchFamily="34" charset="0"/>
                <a:cs typeface="Arial" panose="020B0604020202020204" pitchFamily="34" charset="0"/>
              </a:rPr>
              <a:t>Bootstrapping and bunch lengthening is necessary for stable RF operation. </a:t>
            </a:r>
          </a:p>
          <a:p>
            <a:pPr>
              <a:lnSpc>
                <a:spcPct val="120000"/>
              </a:lnSpc>
            </a:pPr>
            <a:endParaRPr lang="zh-CN" altLang="en-US" sz="2000" dirty="0"/>
          </a:p>
        </p:txBody>
      </p:sp>
      <p:sp>
        <p:nvSpPr>
          <p:cNvPr id="23" name="文本框 22">
            <a:extLst>
              <a:ext uri="{FF2B5EF4-FFF2-40B4-BE49-F238E27FC236}">
                <a16:creationId xmlns:a16="http://schemas.microsoft.com/office/drawing/2014/main" id="{22DC4E28-1EF3-465B-A2C6-C69C6F05C6B4}"/>
              </a:ext>
            </a:extLst>
          </p:cNvPr>
          <p:cNvSpPr txBox="1"/>
          <p:nvPr/>
        </p:nvSpPr>
        <p:spPr>
          <a:xfrm>
            <a:off x="7239786" y="5891753"/>
            <a:ext cx="4168652" cy="369332"/>
          </a:xfrm>
          <a:prstGeom prst="rect">
            <a:avLst/>
          </a:prstGeom>
          <a:noFill/>
        </p:spPr>
        <p:txBody>
          <a:bodyPr wrap="square" rtlCol="0">
            <a:spAutoFit/>
          </a:bodyPr>
          <a:lstStyle/>
          <a:p>
            <a:pPr algn="ctr"/>
            <a:r>
              <a:rPr lang="en-US" altLang="zh-CN" dirty="0">
                <a:latin typeface="Arial" panose="020B0604020202020204" pitchFamily="34" charset="0"/>
                <a:cs typeface="Arial" panose="020B0604020202020204" pitchFamily="34" charset="0"/>
              </a:rPr>
              <a:t>Resistive wall power loss of CEPC Z</a:t>
            </a:r>
            <a:endParaRPr lang="zh-CN" altLang="en-US" dirty="0">
              <a:latin typeface="Arial" panose="020B0604020202020204" pitchFamily="34" charset="0"/>
              <a:cs typeface="Arial" panose="020B0604020202020204" pitchFamily="34" charset="0"/>
            </a:endParaRPr>
          </a:p>
        </p:txBody>
      </p:sp>
      <p:pic>
        <p:nvPicPr>
          <p:cNvPr id="29" name="图片 28">
            <a:extLst>
              <a:ext uri="{FF2B5EF4-FFF2-40B4-BE49-F238E27FC236}">
                <a16:creationId xmlns:a16="http://schemas.microsoft.com/office/drawing/2014/main" id="{910249B8-C2EF-4621-BC13-62DCC12CB6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41240" y="1976405"/>
            <a:ext cx="2759140" cy="1789603"/>
          </a:xfrm>
          <a:prstGeom prst="rect">
            <a:avLst/>
          </a:prstGeom>
        </p:spPr>
      </p:pic>
    </p:spTree>
    <p:extLst>
      <p:ext uri="{BB962C8B-B14F-4D97-AF65-F5344CB8AC3E}">
        <p14:creationId xmlns:p14="http://schemas.microsoft.com/office/powerpoint/2010/main" val="11186433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1905000" y="1687399"/>
            <a:ext cx="8229600" cy="37990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defRPr/>
            </a:pPr>
            <a:r>
              <a:rPr lang="en-US" altLang="zh-CN" sz="1800" dirty="0">
                <a:latin typeface="Arial" panose="020B0604020202020204" pitchFamily="34" charset="0"/>
                <a:cs typeface="Arial" panose="020B0604020202020204" pitchFamily="34" charset="0"/>
              </a:rPr>
              <a:t>Cavity fabrication and tuning will make small HOM frequency spread, this will result in an “effective” quality factor Q.</a:t>
            </a:r>
            <a:endParaRPr lang="zh-CN" altLang="en-US" sz="1800" dirty="0">
              <a:latin typeface="Arial" panose="020B0604020202020204" pitchFamily="34" charset="0"/>
              <a:cs typeface="Arial" panose="020B0604020202020204" pitchFamily="34" charset="0"/>
            </a:endParaRPr>
          </a:p>
          <a:p>
            <a:pPr algn="just">
              <a:spcAft>
                <a:spcPts val="600"/>
              </a:spcAft>
              <a:defRPr/>
            </a:pPr>
            <a:endParaRPr lang="zh-CN" altLang="en-US" sz="2200" dirty="0">
              <a:latin typeface="Arial" panose="020B0604020202020204" pitchFamily="34" charset="0"/>
              <a:cs typeface="Arial" panose="020B0604020202020204" pitchFamily="34" charset="0"/>
            </a:endParaRPr>
          </a:p>
        </p:txBody>
      </p:sp>
      <p:pic>
        <p:nvPicPr>
          <p:cNvPr id="8" name="图片 7"/>
          <p:cNvPicPr>
            <a:picLocks noChangeAspect="1"/>
          </p:cNvPicPr>
          <p:nvPr/>
        </p:nvPicPr>
        <p:blipFill>
          <a:blip r:embed="rId2"/>
          <a:stretch>
            <a:fillRect/>
          </a:stretch>
        </p:blipFill>
        <p:spPr>
          <a:xfrm>
            <a:off x="3718675" y="2594594"/>
            <a:ext cx="4900628" cy="2945610"/>
          </a:xfrm>
          <a:prstGeom prst="rect">
            <a:avLst/>
          </a:prstGeom>
        </p:spPr>
      </p:pic>
      <p:sp>
        <p:nvSpPr>
          <p:cNvPr id="9" name="矩形 7"/>
          <p:cNvSpPr>
            <a:spLocks noChangeArrowheads="1"/>
          </p:cNvSpPr>
          <p:nvPr/>
        </p:nvSpPr>
        <p:spPr bwMode="auto">
          <a:xfrm>
            <a:off x="4243052" y="2981095"/>
            <a:ext cx="1603324" cy="584775"/>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kumimoji="1" sz="2400">
                <a:solidFill>
                  <a:srgbClr val="0000FF"/>
                </a:solidFill>
                <a:latin typeface="Arial" panose="020B0604020202020204" pitchFamily="34" charset="0"/>
                <a:ea typeface="宋体" panose="02010600030101010101" pitchFamily="2" charset="-122"/>
              </a:defRPr>
            </a:lvl1pPr>
            <a:lvl2pPr marL="742950" indent="-285750">
              <a:spcBef>
                <a:spcPct val="20000"/>
              </a:spcBef>
              <a:buChar char="–"/>
              <a:defRPr kumimoji="1" sz="20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a:solidFill>
                  <a:srgbClr val="990033"/>
                </a:solidFill>
                <a:latin typeface="Arial" panose="020B0604020202020204" pitchFamily="34" charset="0"/>
                <a:ea typeface="宋体" panose="02010600030101010101" pitchFamily="2" charset="-122"/>
              </a:defRPr>
            </a:lvl3pPr>
            <a:lvl4pPr marL="1600200" indent="-228600">
              <a:spcBef>
                <a:spcPct val="20000"/>
              </a:spcBef>
              <a:buChar char="–"/>
              <a:defRPr kumimoji="1" sz="16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1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宋体" panose="02010600030101010101" pitchFamily="2" charset="-122"/>
              </a:defRPr>
            </a:lvl9pPr>
          </a:lstStyle>
          <a:p>
            <a:pPr>
              <a:spcBef>
                <a:spcPct val="0"/>
              </a:spcBef>
              <a:buFontTx/>
              <a:buNone/>
            </a:pPr>
            <a:r>
              <a:rPr kumimoji="0" lang="en-US" altLang="zh-CN" sz="1600" dirty="0">
                <a:solidFill>
                  <a:srgbClr val="000000"/>
                </a:solidFill>
                <a:latin typeface="Times New Roman" panose="02020603050405020304" pitchFamily="18" charset="0"/>
                <a:cs typeface="Times New Roman" panose="02020603050405020304" pitchFamily="18" charset="0"/>
              </a:rPr>
              <a:t>Red: </a:t>
            </a:r>
            <a:r>
              <a:rPr kumimoji="0" lang="en-US" altLang="zh-CN" sz="1600" i="1" dirty="0" err="1">
                <a:solidFill>
                  <a:srgbClr val="000000"/>
                </a:solidFill>
                <a:latin typeface="Times New Roman" panose="02020603050405020304" pitchFamily="18" charset="0"/>
                <a:cs typeface="Times New Roman" panose="02020603050405020304" pitchFamily="18" charset="0"/>
              </a:rPr>
              <a:t>σ</a:t>
            </a:r>
            <a:r>
              <a:rPr kumimoji="0" lang="en-US" altLang="zh-CN" sz="1600" i="1" baseline="-25000" dirty="0" err="1">
                <a:solidFill>
                  <a:srgbClr val="000000"/>
                </a:solidFill>
                <a:latin typeface="Times New Roman" panose="02020603050405020304" pitchFamily="18" charset="0"/>
                <a:cs typeface="Times New Roman" panose="02020603050405020304" pitchFamily="18" charset="0"/>
              </a:rPr>
              <a:t>f</a:t>
            </a:r>
            <a:r>
              <a:rPr kumimoji="0" lang="en-US" altLang="zh-CN" sz="1600" baseline="-50000" dirty="0" err="1">
                <a:solidFill>
                  <a:srgbClr val="000000"/>
                </a:solidFill>
                <a:latin typeface="Times New Roman" panose="02020603050405020304" pitchFamily="18" charset="0"/>
                <a:cs typeface="Times New Roman" panose="02020603050405020304" pitchFamily="18" charset="0"/>
              </a:rPr>
              <a:t>R</a:t>
            </a:r>
            <a:r>
              <a:rPr kumimoji="0" lang="en-US" altLang="zh-CN" sz="1600" dirty="0">
                <a:solidFill>
                  <a:srgbClr val="000000"/>
                </a:solidFill>
                <a:latin typeface="Times New Roman" panose="02020603050405020304" pitchFamily="18" charset="0"/>
                <a:cs typeface="Times New Roman" panose="02020603050405020304" pitchFamily="18" charset="0"/>
              </a:rPr>
              <a:t>=0</a:t>
            </a:r>
          </a:p>
          <a:p>
            <a:pPr>
              <a:spcBef>
                <a:spcPct val="0"/>
              </a:spcBef>
              <a:buFontTx/>
              <a:buNone/>
            </a:pPr>
            <a:r>
              <a:rPr kumimoji="0" lang="en-US" altLang="zh-CN" sz="1600" dirty="0">
                <a:solidFill>
                  <a:srgbClr val="000000"/>
                </a:solidFill>
                <a:latin typeface="Times New Roman" panose="02020603050405020304" pitchFamily="18" charset="0"/>
                <a:cs typeface="Times New Roman" panose="02020603050405020304" pitchFamily="18" charset="0"/>
              </a:rPr>
              <a:t>Blue: </a:t>
            </a:r>
            <a:r>
              <a:rPr kumimoji="0" lang="en-US" altLang="zh-CN" sz="1600" i="1" dirty="0" err="1">
                <a:solidFill>
                  <a:srgbClr val="000000"/>
                </a:solidFill>
                <a:latin typeface="Times New Roman" panose="02020603050405020304" pitchFamily="18" charset="0"/>
                <a:cs typeface="Times New Roman" panose="02020603050405020304" pitchFamily="18" charset="0"/>
              </a:rPr>
              <a:t>σ</a:t>
            </a:r>
            <a:r>
              <a:rPr kumimoji="0" lang="en-US" altLang="zh-CN" sz="1600" i="1" baseline="-25000" dirty="0" err="1">
                <a:solidFill>
                  <a:srgbClr val="000000"/>
                </a:solidFill>
                <a:latin typeface="Times New Roman" panose="02020603050405020304" pitchFamily="18" charset="0"/>
                <a:cs typeface="Times New Roman" panose="02020603050405020304" pitchFamily="18" charset="0"/>
              </a:rPr>
              <a:t>f</a:t>
            </a:r>
            <a:r>
              <a:rPr kumimoji="0" lang="en-US" altLang="zh-CN" sz="1600" baseline="-50000" dirty="0" err="1">
                <a:solidFill>
                  <a:srgbClr val="000000"/>
                </a:solidFill>
                <a:latin typeface="Times New Roman" panose="02020603050405020304" pitchFamily="18" charset="0"/>
                <a:cs typeface="Times New Roman" panose="02020603050405020304" pitchFamily="18" charset="0"/>
              </a:rPr>
              <a:t>R</a:t>
            </a:r>
            <a:r>
              <a:rPr kumimoji="0" lang="en-US" altLang="zh-CN" sz="1600" dirty="0">
                <a:solidFill>
                  <a:srgbClr val="000000"/>
                </a:solidFill>
                <a:latin typeface="Times New Roman" panose="02020603050405020304" pitchFamily="18" charset="0"/>
                <a:cs typeface="Times New Roman" panose="02020603050405020304" pitchFamily="18" charset="0"/>
              </a:rPr>
              <a:t>=1 MHz</a:t>
            </a:r>
            <a:endParaRPr kumimoji="0" lang="zh-CN" altLang="en-US" sz="1600" dirty="0">
              <a:solidFill>
                <a:srgbClr val="000000"/>
              </a:solidFill>
              <a:latin typeface="Times New Roman" panose="02020603050405020304" pitchFamily="18" charset="0"/>
              <a:cs typeface="Times New Roman" panose="02020603050405020304" pitchFamily="18" charset="0"/>
            </a:endParaRPr>
          </a:p>
        </p:txBody>
      </p:sp>
      <p:sp>
        <p:nvSpPr>
          <p:cNvPr id="10" name="矩形 1"/>
          <p:cNvSpPr>
            <a:spLocks noChangeArrowheads="1"/>
          </p:cNvSpPr>
          <p:nvPr/>
        </p:nvSpPr>
        <p:spPr bwMode="auto">
          <a:xfrm>
            <a:off x="3718675" y="5802374"/>
            <a:ext cx="5375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2400">
                <a:solidFill>
                  <a:srgbClr val="0000FF"/>
                </a:solidFill>
                <a:latin typeface="Arial" panose="020B0604020202020204" pitchFamily="34" charset="0"/>
                <a:ea typeface="宋体" panose="02010600030101010101" pitchFamily="2" charset="-122"/>
              </a:defRPr>
            </a:lvl1pPr>
            <a:lvl2pPr marL="742950" indent="-285750">
              <a:spcBef>
                <a:spcPct val="20000"/>
              </a:spcBef>
              <a:buChar char="–"/>
              <a:defRPr kumimoji="1" sz="20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a:solidFill>
                  <a:srgbClr val="990033"/>
                </a:solidFill>
                <a:latin typeface="Arial" panose="020B0604020202020204" pitchFamily="34" charset="0"/>
                <a:ea typeface="宋体" panose="02010600030101010101" pitchFamily="2" charset="-122"/>
              </a:defRPr>
            </a:lvl3pPr>
            <a:lvl4pPr marL="1600200" indent="-228600">
              <a:spcBef>
                <a:spcPct val="20000"/>
              </a:spcBef>
              <a:buChar char="–"/>
              <a:defRPr kumimoji="1" sz="16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1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宋体" panose="02010600030101010101" pitchFamily="2" charset="-122"/>
              </a:defRPr>
            </a:lvl9pPr>
          </a:lstStyle>
          <a:p>
            <a:pPr>
              <a:spcBef>
                <a:spcPct val="0"/>
              </a:spcBef>
              <a:buFontTx/>
              <a:buNone/>
            </a:pPr>
            <a:r>
              <a:rPr kumimoji="0" lang="en-US" altLang="zh-CN" sz="1800" i="1" dirty="0" err="1">
                <a:solidFill>
                  <a:srgbClr val="990033"/>
                </a:solidFill>
                <a:cs typeface="Arial" panose="020B0604020202020204" pitchFamily="34" charset="0"/>
              </a:rPr>
              <a:t>f</a:t>
            </a:r>
            <a:r>
              <a:rPr kumimoji="0" lang="en-US" altLang="zh-CN" sz="1800" i="1" baseline="-25000" dirty="0" err="1">
                <a:solidFill>
                  <a:srgbClr val="990033"/>
                </a:solidFill>
                <a:cs typeface="Arial" panose="020B0604020202020204" pitchFamily="34" charset="0"/>
              </a:rPr>
              <a:t>R</a:t>
            </a:r>
            <a:r>
              <a:rPr kumimoji="0" lang="en-US" altLang="zh-CN" sz="1800" i="1" baseline="-25000" dirty="0">
                <a:solidFill>
                  <a:srgbClr val="990033"/>
                </a:solidFill>
                <a:cs typeface="Arial" panose="020B0604020202020204" pitchFamily="34" charset="0"/>
              </a:rPr>
              <a:t> </a:t>
            </a:r>
            <a:r>
              <a:rPr kumimoji="0" lang="en-US" altLang="zh-CN" sz="1800" dirty="0">
                <a:solidFill>
                  <a:srgbClr val="990033"/>
                </a:solidFill>
                <a:cs typeface="Arial" panose="020B0604020202020204" pitchFamily="34" charset="0"/>
              </a:rPr>
              <a:t>= 1.16554 GHz, </a:t>
            </a:r>
            <a:r>
              <a:rPr kumimoji="0" lang="en-US" altLang="zh-CN" sz="1800" i="1" dirty="0">
                <a:solidFill>
                  <a:srgbClr val="990033"/>
                </a:solidFill>
                <a:cs typeface="Arial" panose="020B0604020202020204" pitchFamily="34" charset="0"/>
              </a:rPr>
              <a:t>Q </a:t>
            </a:r>
            <a:r>
              <a:rPr kumimoji="0" lang="en-US" altLang="zh-CN" sz="1800" dirty="0">
                <a:solidFill>
                  <a:srgbClr val="990033"/>
                </a:solidFill>
                <a:cs typeface="Arial" panose="020B0604020202020204" pitchFamily="34" charset="0"/>
              </a:rPr>
              <a:t>= 1.10×10</a:t>
            </a:r>
            <a:r>
              <a:rPr kumimoji="0" lang="en-US" altLang="zh-CN" sz="1800" baseline="30000" dirty="0">
                <a:solidFill>
                  <a:srgbClr val="990033"/>
                </a:solidFill>
                <a:cs typeface="Arial" panose="020B0604020202020204" pitchFamily="34" charset="0"/>
              </a:rPr>
              <a:t>5</a:t>
            </a:r>
            <a:r>
              <a:rPr kumimoji="0" lang="en-US" altLang="zh-CN" sz="1800" dirty="0">
                <a:solidFill>
                  <a:srgbClr val="990033"/>
                </a:solidFill>
                <a:cs typeface="Arial" panose="020B0604020202020204" pitchFamily="34" charset="0"/>
              </a:rPr>
              <a:t>, 336 RF cavities</a:t>
            </a:r>
            <a:endParaRPr kumimoji="0" lang="zh-CN" altLang="en-US" sz="1800" dirty="0">
              <a:solidFill>
                <a:srgbClr val="990033"/>
              </a:solidFill>
              <a:cs typeface="Arial" panose="020B0604020202020204" pitchFamily="34" charset="0"/>
            </a:endParaRPr>
          </a:p>
        </p:txBody>
      </p:sp>
      <p:sp>
        <p:nvSpPr>
          <p:cNvPr id="14" name="标题 1"/>
          <p:cNvSpPr>
            <a:spLocks noGrp="1"/>
          </p:cNvSpPr>
          <p:nvPr>
            <p:ph type="title"/>
          </p:nvPr>
        </p:nvSpPr>
        <p:spPr>
          <a:xfrm>
            <a:off x="2070100" y="381471"/>
            <a:ext cx="7886700" cy="809156"/>
          </a:xfrm>
        </p:spPr>
        <p:txBody>
          <a:bodyPr vert="horz" lIns="91440" tIns="45720" rIns="91440" bIns="45720" rtlCol="0" anchor="ctr">
            <a:normAutofit/>
          </a:bodyPr>
          <a:lstStyle/>
          <a:p>
            <a:r>
              <a:rPr kumimoji="1" lang="en-US" altLang="zh-CN" dirty="0">
                <a:latin typeface="Arial" panose="020B0604020202020204" pitchFamily="34" charset="0"/>
                <a:cs typeface="Arial" panose="020B0604020202020204" pitchFamily="34" charset="0"/>
              </a:rPr>
              <a:t>Cavity HOM Frequency Spread</a:t>
            </a:r>
            <a:endParaRPr kumimoji="1" lang="zh-CN" altLang="en-US" dirty="0">
              <a:latin typeface="Arial" panose="020B0604020202020204" pitchFamily="34" charset="0"/>
              <a:cs typeface="Arial" panose="020B0604020202020204" pitchFamily="34" charset="0"/>
            </a:endParaRPr>
          </a:p>
        </p:txBody>
      </p:sp>
      <p:sp>
        <p:nvSpPr>
          <p:cNvPr id="2" name="灯片编号占位符 1"/>
          <p:cNvSpPr>
            <a:spLocks noGrp="1"/>
          </p:cNvSpPr>
          <p:nvPr>
            <p:ph type="sldNum" sz="quarter" idx="12"/>
          </p:nvPr>
        </p:nvSpPr>
        <p:spPr/>
        <p:txBody>
          <a:bodyPr/>
          <a:lstStyle/>
          <a:p>
            <a:pPr defTabSz="914400">
              <a:defRPr/>
            </a:pPr>
            <a:fld id="{F2357ACE-CC3F-4EB8-8897-299C2E1B55B1}" type="slidenum">
              <a:rPr lang="zh-CN" altLang="en-US" sz="900">
                <a:solidFill>
                  <a:prstClr val="black">
                    <a:tint val="75000"/>
                  </a:prstClr>
                </a:solidFill>
                <a:latin typeface="等线" panose="020F0502020204030204"/>
                <a:ea typeface="等线" panose="02010600030101010101" pitchFamily="2" charset="-122"/>
              </a:rPr>
              <a:pPr defTabSz="914400">
                <a:defRPr/>
              </a:pPr>
              <a:t>37</a:t>
            </a:fld>
            <a:endParaRPr lang="zh-CN" altLang="en-US" sz="900">
              <a:solidFill>
                <a:prstClr val="black">
                  <a:tint val="75000"/>
                </a:prstClr>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19561786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454182"/>
            <a:ext cx="10515600" cy="1325563"/>
          </a:xfrm>
        </p:spPr>
        <p:txBody>
          <a:bodyPr/>
          <a:lstStyle/>
          <a:p>
            <a:pPr algn="ctr"/>
            <a:r>
              <a:rPr lang="en-US" altLang="zh-CN" dirty="0">
                <a:latin typeface="Arial" panose="020B0604020202020204" pitchFamily="34" charset="0"/>
                <a:cs typeface="Arial" panose="020B0604020202020204" pitchFamily="34" charset="0"/>
              </a:rPr>
              <a:t>Future Plan for CEPC SRF System Design</a:t>
            </a:r>
            <a:endParaRPr lang="zh-CN" altLang="en-US"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474980" y="2103119"/>
            <a:ext cx="11242040" cy="4618356"/>
          </a:xfrm>
        </p:spPr>
        <p:txBody>
          <a:bodyPr>
            <a:normAutofit/>
          </a:bodyPr>
          <a:lstStyle/>
          <a:p>
            <a:pPr marL="457200" indent="-457200">
              <a:lnSpc>
                <a:spcPct val="120000"/>
              </a:lnSpc>
              <a:buFont typeface="+mj-lt"/>
              <a:buAutoNum type="arabicPeriod"/>
            </a:pPr>
            <a:r>
              <a:rPr lang="en-US" altLang="zh-CN" sz="2400" dirty="0">
                <a:latin typeface="Arial" panose="020B0604020202020204" pitchFamily="34" charset="0"/>
                <a:cs typeface="Arial" panose="020B0604020202020204" pitchFamily="34" charset="0"/>
              </a:rPr>
              <a:t>Further optimization on system layout and parameters</a:t>
            </a:r>
          </a:p>
          <a:p>
            <a:pPr marL="457200" indent="-457200">
              <a:lnSpc>
                <a:spcPct val="120000"/>
              </a:lnSpc>
              <a:buFont typeface="+mj-lt"/>
              <a:buAutoNum type="arabicPeriod"/>
            </a:pPr>
            <a:r>
              <a:rPr lang="en-US" altLang="zh-CN" sz="2400" dirty="0">
                <a:latin typeface="Arial" panose="020B0604020202020204" pitchFamily="34" charset="0"/>
                <a:cs typeface="Arial" panose="020B0604020202020204" pitchFamily="34" charset="0"/>
              </a:rPr>
              <a:t>HOM power for different fill patterns, avoid dangerous pattern</a:t>
            </a:r>
          </a:p>
          <a:p>
            <a:pPr marL="457200" indent="-457200">
              <a:lnSpc>
                <a:spcPct val="120000"/>
              </a:lnSpc>
              <a:buFont typeface="+mj-lt"/>
              <a:buAutoNum type="arabicPeriod"/>
            </a:pPr>
            <a:r>
              <a:rPr lang="en-US" altLang="zh-CN" sz="2400" dirty="0">
                <a:latin typeface="Arial" panose="020B0604020202020204" pitchFamily="34" charset="0"/>
                <a:cs typeface="Arial" panose="020B0604020202020204" pitchFamily="34" charset="0"/>
              </a:rPr>
              <a:t>HOM propagation through cavities (collaboration with Rostock University)</a:t>
            </a:r>
          </a:p>
          <a:p>
            <a:pPr marL="457200" indent="-457200">
              <a:lnSpc>
                <a:spcPct val="120000"/>
              </a:lnSpc>
              <a:buFont typeface="+mj-lt"/>
              <a:buAutoNum type="arabicPeriod"/>
            </a:pPr>
            <a:r>
              <a:rPr lang="en-US" altLang="zh-CN" sz="2400" dirty="0">
                <a:latin typeface="Arial" panose="020B0604020202020204" pitchFamily="34" charset="0"/>
                <a:cs typeface="Arial" panose="020B0604020202020204" pitchFamily="34" charset="0"/>
              </a:rPr>
              <a:t>LLRF direct feedback of the fundamental mode coupled-bunch instability (collaboration with KEK)</a:t>
            </a:r>
          </a:p>
          <a:p>
            <a:pPr marL="457200" indent="-457200">
              <a:lnSpc>
                <a:spcPct val="120000"/>
              </a:lnSpc>
              <a:buFont typeface="+mj-lt"/>
              <a:buAutoNum type="arabicPeriod"/>
            </a:pPr>
            <a:r>
              <a:rPr lang="en-US" altLang="zh-CN" sz="2400" dirty="0">
                <a:latin typeface="Arial" panose="020B0604020202020204" pitchFamily="34" charset="0"/>
                <a:cs typeface="Arial" panose="020B0604020202020204" pitchFamily="34" charset="0"/>
              </a:rPr>
              <a:t>Booster voltage ramp and counter-phase ramp</a:t>
            </a:r>
          </a:p>
          <a:p>
            <a:pPr marL="457200" indent="-457200">
              <a:lnSpc>
                <a:spcPct val="120000"/>
              </a:lnSpc>
              <a:buFont typeface="+mj-lt"/>
              <a:buAutoNum type="arabicPeriod"/>
            </a:pPr>
            <a:r>
              <a:rPr lang="en-US" altLang="zh-CN" sz="2400" dirty="0">
                <a:latin typeface="Arial" panose="020B0604020202020204" pitchFamily="34" charset="0"/>
                <a:cs typeface="Arial" panose="020B0604020202020204" pitchFamily="34" charset="0"/>
              </a:rPr>
              <a:t>RF issues for Higgs on-axis injection (collider and booster) and APDR</a:t>
            </a:r>
            <a:endParaRPr lang="zh-CN" altLang="en-US" sz="2400"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fld id="{672E488A-81DB-4A5F-B4BA-D0957D335647}" type="slidenum">
              <a:rPr lang="zh-CN" altLang="en-US" smtClean="0"/>
              <a:t>38</a:t>
            </a:fld>
            <a:endParaRPr lang="zh-CN" altLang="en-US"/>
          </a:p>
        </p:txBody>
      </p:sp>
    </p:spTree>
    <p:extLst>
      <p:ext uri="{BB962C8B-B14F-4D97-AF65-F5344CB8AC3E}">
        <p14:creationId xmlns:p14="http://schemas.microsoft.com/office/powerpoint/2010/main" val="21946283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pPr algn="ctr"/>
            <a:r>
              <a:rPr lang="en-US" altLang="zh-CN" dirty="0">
                <a:latin typeface="Arial" panose="020B0604020202020204" pitchFamily="34" charset="0"/>
                <a:cs typeface="Arial" panose="020B0604020202020204" pitchFamily="34" charset="0"/>
              </a:rPr>
              <a:t>Cavity with more cells (4 or 5-cell)</a:t>
            </a:r>
            <a:endParaRPr lang="zh-CN" altLang="en-US"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fld id="{672E488A-81DB-4A5F-B4BA-D0957D335647}" type="slidenum">
              <a:rPr lang="zh-CN" altLang="en-US" smtClean="0"/>
              <a:t>39</a:t>
            </a:fld>
            <a:endParaRPr lang="zh-CN" altLang="en-US"/>
          </a:p>
        </p:txBody>
      </p:sp>
      <p:sp>
        <p:nvSpPr>
          <p:cNvPr id="7" name="矩形 6"/>
          <p:cNvSpPr/>
          <p:nvPr/>
        </p:nvSpPr>
        <p:spPr>
          <a:xfrm>
            <a:off x="838200" y="1920894"/>
            <a:ext cx="10692865" cy="3354765"/>
          </a:xfrm>
          <a:prstGeom prst="rect">
            <a:avLst/>
          </a:prstGeom>
        </p:spPr>
        <p:txBody>
          <a:bodyPr wrap="square">
            <a:spAutoFit/>
          </a:bodyPr>
          <a:lstStyle/>
          <a:p>
            <a:pPr marL="342900" indent="-342900" algn="just">
              <a:spcBef>
                <a:spcPts val="1200"/>
              </a:spcBef>
              <a:buFont typeface="Arial" panose="020B0604020202020204" pitchFamily="34" charset="0"/>
              <a:buChar char="•"/>
            </a:pPr>
            <a:r>
              <a:rPr lang="en-US" altLang="zh-CN" sz="2400" dirty="0">
                <a:solidFill>
                  <a:srgbClr val="C00000"/>
                </a:solidFill>
                <a:latin typeface="Arial" panose="020B0604020202020204" pitchFamily="34" charset="0"/>
                <a:cs typeface="Arial" panose="020B0604020202020204" pitchFamily="34" charset="0"/>
              </a:rPr>
              <a:t>A must for higher energy operation</a:t>
            </a:r>
            <a:r>
              <a:rPr lang="en-US" altLang="zh-CN" sz="2400" dirty="0">
                <a:latin typeface="Arial" panose="020B0604020202020204" pitchFamily="34" charset="0"/>
                <a:cs typeface="Arial" panose="020B0604020202020204" pitchFamily="34" charset="0"/>
              </a:rPr>
              <a:t>, and low HOM power (due to low current)</a:t>
            </a:r>
          </a:p>
          <a:p>
            <a:pPr marL="342900" indent="-342900" algn="just">
              <a:spcBef>
                <a:spcPts val="1200"/>
              </a:spcBef>
              <a:buFont typeface="Arial" panose="020B0604020202020204" pitchFamily="34" charset="0"/>
              <a:buChar char="•"/>
            </a:pPr>
            <a:r>
              <a:rPr lang="en-US" altLang="zh-CN" sz="2400" dirty="0">
                <a:solidFill>
                  <a:srgbClr val="C00000"/>
                </a:solidFill>
                <a:latin typeface="Arial" panose="020B0604020202020204" pitchFamily="34" charset="0"/>
                <a:cs typeface="Arial" panose="020B0604020202020204" pitchFamily="34" charset="0"/>
              </a:rPr>
              <a:t>Possible for H with shared cavity </a:t>
            </a:r>
            <a:r>
              <a:rPr lang="en-US" altLang="zh-CN" sz="2400" dirty="0">
                <a:latin typeface="Arial" panose="020B0604020202020204" pitchFamily="34" charset="0"/>
                <a:cs typeface="Arial" panose="020B0604020202020204" pitchFamily="34" charset="0"/>
              </a:rPr>
              <a:t>if the input coupler power capacity could be increased to 500 ~ 800 kW or use two couplers per cavity for same gradient. If same coupler power, the gradient will be too low and cost more, beam loading effect ... But 1.5 times more HOM power, HOM damping and trapping, cavity </a:t>
            </a:r>
            <a:r>
              <a:rPr lang="en-US" altLang="zh-CN" sz="2400" dirty="0" err="1">
                <a:latin typeface="Arial" panose="020B0604020202020204" pitchFamily="34" charset="0"/>
                <a:cs typeface="Arial" panose="020B0604020202020204" pitchFamily="34" charset="0"/>
              </a:rPr>
              <a:t>pretuning</a:t>
            </a:r>
            <a:r>
              <a:rPr lang="en-US" altLang="zh-CN" sz="2400" dirty="0">
                <a:latin typeface="Arial" panose="020B0604020202020204" pitchFamily="34" charset="0"/>
                <a:cs typeface="Arial" panose="020B0604020202020204" pitchFamily="34" charset="0"/>
              </a:rPr>
              <a:t>, handling and infrastructure...</a:t>
            </a:r>
          </a:p>
          <a:p>
            <a:pPr marL="342900" indent="-342900" algn="just">
              <a:spcBef>
                <a:spcPts val="1200"/>
              </a:spcBef>
              <a:buFont typeface="Arial" panose="020B0604020202020204" pitchFamily="34" charset="0"/>
              <a:buChar char="•"/>
            </a:pPr>
            <a:r>
              <a:rPr lang="en-US" altLang="zh-CN" sz="2400" dirty="0">
                <a:solidFill>
                  <a:srgbClr val="C00000"/>
                </a:solidFill>
                <a:latin typeface="Arial" panose="020B0604020202020204" pitchFamily="34" charset="0"/>
                <a:cs typeface="Arial" panose="020B0604020202020204" pitchFamily="34" charset="0"/>
              </a:rPr>
              <a:t>Not suitable for high current W and Z </a:t>
            </a:r>
          </a:p>
        </p:txBody>
      </p:sp>
    </p:spTree>
    <p:extLst>
      <p:ext uri="{BB962C8B-B14F-4D97-AF65-F5344CB8AC3E}">
        <p14:creationId xmlns:p14="http://schemas.microsoft.com/office/powerpoint/2010/main" val="926186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a:latin typeface="Arial" panose="020B0604020202020204" pitchFamily="34" charset="0"/>
                <a:cs typeface="Arial" panose="020B0604020202020204" pitchFamily="34" charset="0"/>
              </a:rPr>
              <a:t>CEPC SRF Design Challenges</a:t>
            </a:r>
            <a:endParaRPr lang="zh-CN" altLang="en-US" dirty="0"/>
          </a:p>
        </p:txBody>
      </p:sp>
      <p:sp>
        <p:nvSpPr>
          <p:cNvPr id="3" name="内容占位符 2"/>
          <p:cNvSpPr>
            <a:spLocks noGrp="1"/>
          </p:cNvSpPr>
          <p:nvPr>
            <p:ph idx="1"/>
          </p:nvPr>
        </p:nvSpPr>
        <p:spPr>
          <a:xfrm>
            <a:off x="6096000" y="2573933"/>
            <a:ext cx="5372995" cy="3782417"/>
          </a:xfrm>
        </p:spPr>
        <p:txBody>
          <a:bodyPr>
            <a:normAutofit/>
          </a:bodyPr>
          <a:lstStyle/>
          <a:p>
            <a:pPr algn="just">
              <a:lnSpc>
                <a:spcPct val="110000"/>
              </a:lnSpc>
              <a:spcBef>
                <a:spcPts val="600"/>
              </a:spcBef>
            </a:pPr>
            <a:r>
              <a:rPr lang="en-US" altLang="zh-CN" sz="1800" dirty="0">
                <a:solidFill>
                  <a:srgbClr val="C00000"/>
                </a:solidFill>
                <a:latin typeface="Arial" panose="020B0604020202020204" pitchFamily="34" charset="0"/>
                <a:cs typeface="Arial" panose="020B0604020202020204" pitchFamily="34" charset="0"/>
              </a:rPr>
              <a:t>High energy, low current: </a:t>
            </a:r>
            <a:r>
              <a:rPr lang="en-US" altLang="zh-CN" sz="1800" dirty="0">
                <a:latin typeface="Arial" panose="020B0604020202020204" pitchFamily="34" charset="0"/>
                <a:cs typeface="Arial" panose="020B0604020202020204" pitchFamily="34" charset="0"/>
              </a:rPr>
              <a:t>high gradient, high Q, more cells, narrow bandwidth</a:t>
            </a:r>
          </a:p>
          <a:p>
            <a:pPr algn="just">
              <a:lnSpc>
                <a:spcPct val="110000"/>
              </a:lnSpc>
              <a:spcBef>
                <a:spcPts val="600"/>
              </a:spcBef>
            </a:pPr>
            <a:r>
              <a:rPr lang="en-US" altLang="zh-CN" sz="1800" dirty="0">
                <a:solidFill>
                  <a:srgbClr val="C00000"/>
                </a:solidFill>
                <a:latin typeface="Arial" panose="020B0604020202020204" pitchFamily="34" charset="0"/>
                <a:cs typeface="Arial" panose="020B0604020202020204" pitchFamily="34" charset="0"/>
              </a:rPr>
              <a:t>Low energy, high current: </a:t>
            </a:r>
            <a:r>
              <a:rPr lang="en-US" altLang="zh-CN" sz="1800" dirty="0">
                <a:latin typeface="Arial" panose="020B0604020202020204" pitchFamily="34" charset="0"/>
                <a:cs typeface="Arial" panose="020B0604020202020204" pitchFamily="34" charset="0"/>
              </a:rPr>
              <a:t>HOM power (less cells), parasitic loss, HOM CBI, FM CBI (low voltage, large detuning) </a:t>
            </a:r>
          </a:p>
          <a:p>
            <a:pPr algn="just">
              <a:lnSpc>
                <a:spcPct val="110000"/>
              </a:lnSpc>
              <a:spcBef>
                <a:spcPts val="600"/>
              </a:spcBef>
            </a:pPr>
            <a:r>
              <a:rPr lang="en-US" altLang="zh-CN" sz="1800" dirty="0">
                <a:solidFill>
                  <a:srgbClr val="C00000"/>
                </a:solidFill>
                <a:latin typeface="Arial" panose="020B0604020202020204" pitchFamily="34" charset="0"/>
                <a:cs typeface="Arial" panose="020B0604020202020204" pitchFamily="34" charset="0"/>
              </a:rPr>
              <a:t>Large ring: </a:t>
            </a:r>
            <a:r>
              <a:rPr lang="en-US" altLang="zh-CN" sz="1800" dirty="0">
                <a:latin typeface="Arial" panose="020B0604020202020204" pitchFamily="34" charset="0"/>
                <a:cs typeface="Arial" panose="020B0604020202020204" pitchFamily="34" charset="0"/>
              </a:rPr>
              <a:t>gap transient, dense beam spectrum</a:t>
            </a:r>
          </a:p>
          <a:p>
            <a:pPr algn="just">
              <a:lnSpc>
                <a:spcPct val="110000"/>
              </a:lnSpc>
              <a:spcBef>
                <a:spcPts val="600"/>
              </a:spcBef>
            </a:pPr>
            <a:r>
              <a:rPr lang="en-US" altLang="zh-CN" sz="1800" dirty="0">
                <a:solidFill>
                  <a:srgbClr val="C00000"/>
                </a:solidFill>
                <a:latin typeface="Arial" panose="020B0604020202020204" pitchFamily="34" charset="0"/>
                <a:cs typeface="Arial" panose="020B0604020202020204" pitchFamily="34" charset="0"/>
              </a:rPr>
              <a:t>Special issues with CEPC</a:t>
            </a:r>
            <a:r>
              <a:rPr lang="en-US" altLang="zh-CN" sz="1800" dirty="0">
                <a:latin typeface="Arial" panose="020B0604020202020204" pitchFamily="34" charset="0"/>
                <a:cs typeface="Arial" panose="020B0604020202020204" pitchFamily="34" charset="0"/>
              </a:rPr>
              <a:t>: parking cavities for W and Z, gap transient for Higgs</a:t>
            </a:r>
            <a:r>
              <a:rPr lang="zh-CN" altLang="en-US" sz="1800" dirty="0">
                <a:latin typeface="Arial" panose="020B0604020202020204" pitchFamily="34" charset="0"/>
                <a:cs typeface="Arial" panose="020B0604020202020204" pitchFamily="34" charset="0"/>
              </a:rPr>
              <a:t> </a:t>
            </a:r>
            <a:r>
              <a:rPr lang="en-US" altLang="zh-CN" sz="1800" dirty="0">
                <a:latin typeface="Arial" panose="020B0604020202020204" pitchFamily="34" charset="0"/>
                <a:cs typeface="Arial" panose="020B0604020202020204" pitchFamily="34" charset="0"/>
              </a:rPr>
              <a:t>half-fill, transient beam loading of bunch swapping for on-axis injection</a:t>
            </a:r>
          </a:p>
          <a:p>
            <a:pPr algn="just">
              <a:lnSpc>
                <a:spcPct val="110000"/>
              </a:lnSpc>
              <a:spcBef>
                <a:spcPts val="600"/>
              </a:spcBef>
            </a:pPr>
            <a:r>
              <a:rPr lang="en-US" altLang="zh-CN" sz="1800" dirty="0">
                <a:solidFill>
                  <a:srgbClr val="C00000"/>
                </a:solidFill>
                <a:latin typeface="Arial" panose="020B0604020202020204" pitchFamily="34" charset="0"/>
                <a:cs typeface="Arial" panose="020B0604020202020204" pitchFamily="34" charset="0"/>
              </a:rPr>
              <a:t>Booster cavity voltage ramp: </a:t>
            </a:r>
            <a:r>
              <a:rPr lang="en-US" altLang="zh-CN" sz="1800" dirty="0">
                <a:latin typeface="Arial" panose="020B0604020202020204" pitchFamily="34" charset="0"/>
                <a:cs typeface="Arial" panose="020B0604020202020204" pitchFamily="34" charset="0"/>
              </a:rPr>
              <a:t>narrow bandwidth </a:t>
            </a:r>
            <a:endParaRPr lang="zh-CN" altLang="en-US" sz="1800" dirty="0">
              <a:solidFill>
                <a:srgbClr val="C00000"/>
              </a:solidFill>
              <a:latin typeface="Arial" panose="020B0604020202020204" pitchFamily="34" charset="0"/>
              <a:cs typeface="Arial" panose="020B0604020202020204" pitchFamily="34" charset="0"/>
            </a:endParaRPr>
          </a:p>
          <a:p>
            <a:endParaRPr lang="zh-CN" altLang="en-US" sz="1800" dirty="0"/>
          </a:p>
        </p:txBody>
      </p:sp>
      <p:sp>
        <p:nvSpPr>
          <p:cNvPr id="4" name="灯片编号占位符 3"/>
          <p:cNvSpPr>
            <a:spLocks noGrp="1"/>
          </p:cNvSpPr>
          <p:nvPr>
            <p:ph type="sldNum" sz="quarter" idx="12"/>
          </p:nvPr>
        </p:nvSpPr>
        <p:spPr/>
        <p:txBody>
          <a:bodyPr/>
          <a:lstStyle/>
          <a:p>
            <a:fld id="{672E488A-81DB-4A5F-B4BA-D0957D335647}" type="slidenum">
              <a:rPr lang="zh-CN" altLang="en-US" smtClean="0"/>
              <a:t>4</a:t>
            </a:fld>
            <a:endParaRPr lang="zh-CN" altLang="en-US"/>
          </a:p>
        </p:txBody>
      </p:sp>
      <p:graphicFrame>
        <p:nvGraphicFramePr>
          <p:cNvPr id="5" name="表格 4"/>
          <p:cNvGraphicFramePr>
            <a:graphicFrameLocks noGrp="1"/>
          </p:cNvGraphicFramePr>
          <p:nvPr>
            <p:extLst>
              <p:ext uri="{D42A27DB-BD31-4B8C-83A1-F6EECF244321}">
                <p14:modId xmlns:p14="http://schemas.microsoft.com/office/powerpoint/2010/main" val="2007995962"/>
              </p:ext>
            </p:extLst>
          </p:nvPr>
        </p:nvGraphicFramePr>
        <p:xfrm>
          <a:off x="564120" y="1900040"/>
          <a:ext cx="5076000" cy="4324800"/>
        </p:xfrm>
        <a:graphic>
          <a:graphicData uri="http://schemas.openxmlformats.org/drawingml/2006/table">
            <a:tbl>
              <a:tblPr firstRow="1" bandRow="1">
                <a:tableStyleId>{5940675A-B579-460E-94D1-54222C63F5DA}</a:tableStyleId>
              </a:tblPr>
              <a:tblGrid>
                <a:gridCol w="2160000">
                  <a:extLst>
                    <a:ext uri="{9D8B030D-6E8A-4147-A177-3AD203B41FA5}">
                      <a16:colId xmlns:a16="http://schemas.microsoft.com/office/drawing/2014/main" val="1327047053"/>
                    </a:ext>
                  </a:extLst>
                </a:gridCol>
                <a:gridCol w="936000">
                  <a:extLst>
                    <a:ext uri="{9D8B030D-6E8A-4147-A177-3AD203B41FA5}">
                      <a16:colId xmlns:a16="http://schemas.microsoft.com/office/drawing/2014/main" val="881978171"/>
                    </a:ext>
                  </a:extLst>
                </a:gridCol>
                <a:gridCol w="936000">
                  <a:extLst>
                    <a:ext uri="{9D8B030D-6E8A-4147-A177-3AD203B41FA5}">
                      <a16:colId xmlns:a16="http://schemas.microsoft.com/office/drawing/2014/main" val="626430571"/>
                    </a:ext>
                  </a:extLst>
                </a:gridCol>
                <a:gridCol w="1044000">
                  <a:extLst>
                    <a:ext uri="{9D8B030D-6E8A-4147-A177-3AD203B41FA5}">
                      <a16:colId xmlns:a16="http://schemas.microsoft.com/office/drawing/2014/main" val="1185895502"/>
                    </a:ext>
                  </a:extLst>
                </a:gridCol>
              </a:tblGrid>
              <a:tr h="324000">
                <a:tc>
                  <a:txBody>
                    <a:bodyPr/>
                    <a:lstStyle/>
                    <a:p>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b="1" dirty="0">
                          <a:latin typeface="Arial" panose="020B0604020202020204" pitchFamily="34" charset="0"/>
                          <a:cs typeface="Arial" panose="020B0604020202020204" pitchFamily="34" charset="0"/>
                        </a:rPr>
                        <a:t>H</a:t>
                      </a:r>
                      <a:endParaRPr lang="zh-CN" altLang="en-US" sz="1400" b="1" dirty="0">
                        <a:latin typeface="Arial" panose="020B0604020202020204" pitchFamily="34" charset="0"/>
                        <a:cs typeface="Arial" panose="020B0604020202020204" pitchFamily="34" charset="0"/>
                      </a:endParaRPr>
                    </a:p>
                  </a:txBody>
                  <a:tcPr anchor="ctr"/>
                </a:tc>
                <a:tc>
                  <a:txBody>
                    <a:bodyPr/>
                    <a:lstStyle/>
                    <a:p>
                      <a:pPr algn="ctr"/>
                      <a:r>
                        <a:rPr lang="en-US" altLang="zh-CN" sz="1400" b="1" dirty="0">
                          <a:latin typeface="Arial" panose="020B0604020202020204" pitchFamily="34" charset="0"/>
                          <a:cs typeface="Arial" panose="020B0604020202020204" pitchFamily="34" charset="0"/>
                        </a:rPr>
                        <a:t>W</a:t>
                      </a:r>
                      <a:endParaRPr lang="zh-CN" altLang="en-US" sz="1400" b="1" dirty="0">
                        <a:latin typeface="Arial" panose="020B0604020202020204" pitchFamily="34" charset="0"/>
                        <a:cs typeface="Arial" panose="020B0604020202020204" pitchFamily="34" charset="0"/>
                      </a:endParaRPr>
                    </a:p>
                  </a:txBody>
                  <a:tcPr anchor="ctr"/>
                </a:tc>
                <a:tc>
                  <a:txBody>
                    <a:bodyPr/>
                    <a:lstStyle/>
                    <a:p>
                      <a:pPr algn="ctr"/>
                      <a:r>
                        <a:rPr lang="en-US" altLang="zh-CN" sz="1400" b="1" dirty="0">
                          <a:latin typeface="Arial" panose="020B0604020202020204" pitchFamily="34" charset="0"/>
                          <a:cs typeface="Arial" panose="020B0604020202020204" pitchFamily="34" charset="0"/>
                        </a:rPr>
                        <a:t>Z</a:t>
                      </a:r>
                      <a:endParaRPr lang="zh-CN" altLang="en-US"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023430131"/>
                  </a:ext>
                </a:extLst>
              </a:tr>
              <a:tr h="324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b="1" dirty="0">
                          <a:latin typeface="Arial" panose="020B0604020202020204" pitchFamily="34" charset="0"/>
                          <a:cs typeface="Arial" panose="020B0604020202020204" pitchFamily="34" charset="0"/>
                        </a:rPr>
                        <a:t>Collider Ring</a:t>
                      </a:r>
                      <a:endParaRPr lang="zh-CN" altLang="en-US" sz="1400" b="1" dirty="0">
                        <a:latin typeface="Arial" panose="020B0604020202020204" pitchFamily="34" charset="0"/>
                        <a:cs typeface="Arial" panose="020B0604020202020204" pitchFamily="34" charset="0"/>
                      </a:endParaRPr>
                    </a:p>
                  </a:txBody>
                  <a:tcPr anchor="ctr">
                    <a:solidFill>
                      <a:schemeClr val="accent1">
                        <a:lumMod val="20000"/>
                        <a:lumOff val="80000"/>
                      </a:schemeClr>
                    </a:solidFill>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b="1" dirty="0">
                          <a:latin typeface="Arial" panose="020B0604020202020204" pitchFamily="34" charset="0"/>
                          <a:cs typeface="Arial" panose="020B0604020202020204" pitchFamily="34" charset="0"/>
                        </a:rPr>
                        <a:t>650 MHz</a:t>
                      </a:r>
                      <a:r>
                        <a:rPr lang="zh-CN" altLang="en-US" sz="1400" b="1" baseline="0" dirty="0">
                          <a:latin typeface="Arial" panose="020B0604020202020204" pitchFamily="34" charset="0"/>
                          <a:cs typeface="Arial" panose="020B0604020202020204" pitchFamily="34" charset="0"/>
                        </a:rPr>
                        <a:t> </a:t>
                      </a:r>
                      <a:r>
                        <a:rPr lang="en-US" altLang="zh-CN" sz="1400" b="1" baseline="0" dirty="0">
                          <a:latin typeface="Arial" panose="020B0604020202020204" pitchFamily="34" charset="0"/>
                          <a:cs typeface="Arial" panose="020B0604020202020204" pitchFamily="34" charset="0"/>
                        </a:rPr>
                        <a:t>2-cell cavity</a:t>
                      </a:r>
                      <a:endParaRPr lang="zh-CN" altLang="en-US" sz="1400" b="1" dirty="0">
                        <a:latin typeface="Arial" panose="020B0604020202020204" pitchFamily="34" charset="0"/>
                        <a:cs typeface="Arial" panose="020B0604020202020204" pitchFamily="34" charset="0"/>
                      </a:endParaRPr>
                    </a:p>
                  </a:txBody>
                  <a:tcPr anchor="ctr">
                    <a:solidFill>
                      <a:schemeClr val="accent1">
                        <a:lumMod val="20000"/>
                        <a:lumOff val="80000"/>
                      </a:schemeClr>
                    </a:solidFill>
                  </a:tcPr>
                </a:tc>
                <a:tc hMerge="1">
                  <a:txBody>
                    <a:bodyPr/>
                    <a:lstStyle/>
                    <a:p>
                      <a:pPr algn="ctr"/>
                      <a:endParaRPr lang="zh-CN" altLang="en-US" sz="1600" dirty="0">
                        <a:latin typeface="Arial" panose="020B0604020202020204" pitchFamily="34" charset="0"/>
                        <a:cs typeface="Arial" panose="020B0604020202020204" pitchFamily="34" charset="0"/>
                      </a:endParaRPr>
                    </a:p>
                  </a:txBody>
                  <a:tcPr/>
                </a:tc>
                <a:tc hMerge="1">
                  <a:txBody>
                    <a:bodyPr/>
                    <a:lstStyle/>
                    <a:p>
                      <a:pPr algn="ctr"/>
                      <a:endParaRPr lang="zh-CN" alt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242541478"/>
                  </a:ext>
                </a:extLst>
              </a:tr>
              <a:tr h="288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dirty="0" err="1">
                          <a:latin typeface="Arial" panose="020B0604020202020204" pitchFamily="34" charset="0"/>
                          <a:cs typeface="Arial" panose="020B0604020202020204" pitchFamily="34" charset="0"/>
                        </a:rPr>
                        <a:t>Lumi</a:t>
                      </a:r>
                      <a:r>
                        <a:rPr lang="en-US" altLang="zh-CN" sz="1400" dirty="0">
                          <a:latin typeface="Arial" panose="020B0604020202020204" pitchFamily="34" charset="0"/>
                          <a:cs typeface="Arial" panose="020B0604020202020204" pitchFamily="34" charset="0"/>
                        </a:rPr>
                        <a:t>. / IP (10</a:t>
                      </a:r>
                      <a:r>
                        <a:rPr lang="en-US" altLang="zh-CN" sz="1400" baseline="30000" dirty="0">
                          <a:latin typeface="Arial" panose="020B0604020202020204" pitchFamily="34" charset="0"/>
                          <a:cs typeface="Arial" panose="020B0604020202020204" pitchFamily="34" charset="0"/>
                        </a:rPr>
                        <a:t>34</a:t>
                      </a:r>
                      <a:r>
                        <a:rPr lang="en-US" altLang="zh-CN" sz="1400" dirty="0">
                          <a:latin typeface="Arial" panose="020B0604020202020204" pitchFamily="34" charset="0"/>
                          <a:cs typeface="Arial" panose="020B0604020202020204" pitchFamily="34" charset="0"/>
                        </a:rPr>
                        <a:t> cm</a:t>
                      </a:r>
                      <a:r>
                        <a:rPr lang="en-US" altLang="zh-CN" sz="1400" baseline="30000" dirty="0">
                          <a:latin typeface="Arial" panose="020B0604020202020204" pitchFamily="34" charset="0"/>
                          <a:cs typeface="Arial" panose="020B0604020202020204" pitchFamily="34" charset="0"/>
                        </a:rPr>
                        <a:t>-2</a:t>
                      </a:r>
                      <a:r>
                        <a:rPr lang="en-US" altLang="zh-CN" sz="1400" dirty="0">
                          <a:latin typeface="Arial" panose="020B0604020202020204" pitchFamily="34" charset="0"/>
                          <a:cs typeface="Arial" panose="020B0604020202020204" pitchFamily="34" charset="0"/>
                        </a:rPr>
                        <a:t>s</a:t>
                      </a:r>
                      <a:r>
                        <a:rPr lang="en-US" altLang="zh-CN" sz="1400" baseline="30000" dirty="0">
                          <a:latin typeface="Arial" panose="020B0604020202020204" pitchFamily="34" charset="0"/>
                          <a:cs typeface="Arial" panose="020B0604020202020204" pitchFamily="34" charset="0"/>
                        </a:rPr>
                        <a:t>-1</a:t>
                      </a:r>
                      <a:r>
                        <a:rPr lang="en-US" altLang="zh-CN" sz="1400" dirty="0">
                          <a:latin typeface="Arial" panose="020B0604020202020204" pitchFamily="34" charset="0"/>
                          <a:cs typeface="Arial" panose="020B0604020202020204" pitchFamily="34" charset="0"/>
                        </a:rPr>
                        <a:t>)</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2.93</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10.1</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16.6</a:t>
                      </a:r>
                      <a:r>
                        <a:rPr lang="en-US" altLang="zh-CN" sz="1400" baseline="0" dirty="0">
                          <a:latin typeface="Arial" panose="020B0604020202020204" pitchFamily="34" charset="0"/>
                          <a:cs typeface="Arial" panose="020B0604020202020204" pitchFamily="34" charset="0"/>
                        </a:rPr>
                        <a:t> / 32.1</a:t>
                      </a:r>
                      <a:endParaRPr lang="zh-CN" alt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702208437"/>
                  </a:ext>
                </a:extLst>
              </a:tr>
              <a:tr h="288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dirty="0">
                          <a:latin typeface="Arial" panose="020B0604020202020204" pitchFamily="34" charset="0"/>
                          <a:cs typeface="Arial" panose="020B0604020202020204" pitchFamily="34" charset="0"/>
                        </a:rPr>
                        <a:t>RF voltage (GV)</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solidFill>
                            <a:srgbClr val="FF0000"/>
                          </a:solidFill>
                          <a:latin typeface="Arial" panose="020B0604020202020204" pitchFamily="34" charset="0"/>
                          <a:cs typeface="Arial" panose="020B0604020202020204" pitchFamily="34" charset="0"/>
                        </a:rPr>
                        <a:t>2.17</a:t>
                      </a:r>
                      <a:endParaRPr lang="zh-CN" altLang="en-US" sz="1400" dirty="0">
                        <a:solidFill>
                          <a:srgbClr val="FF0000"/>
                        </a:solidFill>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0.47</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0.1</a:t>
                      </a:r>
                      <a:endParaRPr lang="zh-CN" alt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389934849"/>
                  </a:ext>
                </a:extLst>
              </a:tr>
              <a:tr h="288000">
                <a:tc>
                  <a:txBody>
                    <a:bodyPr/>
                    <a:lstStyle/>
                    <a:p>
                      <a:r>
                        <a:rPr lang="en-US" altLang="zh-CN" sz="1400" dirty="0">
                          <a:latin typeface="Arial" panose="020B0604020202020204" pitchFamily="34" charset="0"/>
                          <a:cs typeface="Arial" panose="020B0604020202020204" pitchFamily="34" charset="0"/>
                        </a:rPr>
                        <a:t>Beam current (mA)</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17.4 x 2</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87.7</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solidFill>
                            <a:srgbClr val="FF0000"/>
                          </a:solidFill>
                          <a:latin typeface="Arial" panose="020B0604020202020204" pitchFamily="34" charset="0"/>
                          <a:cs typeface="Arial" panose="020B0604020202020204" pitchFamily="34" charset="0"/>
                        </a:rPr>
                        <a:t>460</a:t>
                      </a:r>
                      <a:endParaRPr lang="zh-CN" altLang="en-US" sz="1400" dirty="0">
                        <a:solidFill>
                          <a:srgbClr val="FF00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421085336"/>
                  </a:ext>
                </a:extLst>
              </a:tr>
              <a:tr h="288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dirty="0">
                          <a:latin typeface="Arial" panose="020B0604020202020204" pitchFamily="34" charset="0"/>
                          <a:cs typeface="Arial" panose="020B0604020202020204" pitchFamily="34" charset="0"/>
                        </a:rPr>
                        <a:t>Cavity number</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240</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108 x 2</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60 x 2</a:t>
                      </a:r>
                      <a:endParaRPr lang="zh-CN" alt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440308899"/>
                  </a:ext>
                </a:extLst>
              </a:tr>
              <a:tr h="288000">
                <a:tc>
                  <a:txBody>
                    <a:bodyPr/>
                    <a:lstStyle/>
                    <a:p>
                      <a:r>
                        <a:rPr lang="en-US" altLang="zh-CN" sz="1400" dirty="0">
                          <a:latin typeface="Arial" panose="020B0604020202020204" pitchFamily="34" charset="0"/>
                          <a:cs typeface="Arial" panose="020B0604020202020204" pitchFamily="34" charset="0"/>
                        </a:rPr>
                        <a:t>SR power (MW)</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30</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30</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16.5</a:t>
                      </a:r>
                      <a:endParaRPr lang="zh-CN" alt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125976761"/>
                  </a:ext>
                </a:extLst>
              </a:tr>
              <a:tr h="288000">
                <a:tc>
                  <a:txBody>
                    <a:bodyPr/>
                    <a:lstStyle/>
                    <a:p>
                      <a:r>
                        <a:rPr lang="en-US" altLang="zh-CN" sz="1400" dirty="0">
                          <a:latin typeface="Arial" panose="020B0604020202020204" pitchFamily="34" charset="0"/>
                          <a:cs typeface="Arial" panose="020B0604020202020204" pitchFamily="34" charset="0"/>
                        </a:rPr>
                        <a:t>2 K</a:t>
                      </a:r>
                      <a:r>
                        <a:rPr lang="en-US" altLang="zh-CN" sz="1400" baseline="0" dirty="0">
                          <a:latin typeface="Arial" panose="020B0604020202020204" pitchFamily="34" charset="0"/>
                          <a:cs typeface="Arial" panose="020B0604020202020204" pitchFamily="34" charset="0"/>
                        </a:rPr>
                        <a:t> cavity wall loss (kW)</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6.1</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1.3</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0.1</a:t>
                      </a:r>
                      <a:endParaRPr lang="zh-CN" alt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653927373"/>
                  </a:ext>
                </a:extLst>
              </a:tr>
              <a:tr h="324000">
                <a:tc>
                  <a:txBody>
                    <a:bodyPr/>
                    <a:lstStyle/>
                    <a:p>
                      <a:r>
                        <a:rPr lang="en-US" altLang="zh-CN" sz="1400" b="1" dirty="0">
                          <a:latin typeface="Arial" panose="020B0604020202020204" pitchFamily="34" charset="0"/>
                          <a:cs typeface="Arial" panose="020B0604020202020204" pitchFamily="34" charset="0"/>
                        </a:rPr>
                        <a:t>Booster Ring </a:t>
                      </a:r>
                      <a:r>
                        <a:rPr lang="en-US" altLang="zh-CN" sz="1200" b="1" dirty="0">
                          <a:latin typeface="Arial" panose="020B0604020202020204" pitchFamily="34" charset="0"/>
                          <a:cs typeface="Arial" panose="020B0604020202020204" pitchFamily="34" charset="0"/>
                        </a:rPr>
                        <a:t>(extraction)</a:t>
                      </a:r>
                      <a:endParaRPr lang="zh-CN" altLang="en-US" sz="1050" b="1" dirty="0">
                        <a:latin typeface="Arial" panose="020B0604020202020204" pitchFamily="34" charset="0"/>
                        <a:cs typeface="Arial" panose="020B0604020202020204" pitchFamily="34" charset="0"/>
                      </a:endParaRPr>
                    </a:p>
                  </a:txBody>
                  <a:tcPr anchor="ctr">
                    <a:solidFill>
                      <a:schemeClr val="accent4">
                        <a:lumMod val="20000"/>
                        <a:lumOff val="80000"/>
                      </a:schemeClr>
                    </a:solidFill>
                  </a:tcPr>
                </a:tc>
                <a:tc gridSpan="3">
                  <a:txBody>
                    <a:bodyPr/>
                    <a:lstStyle/>
                    <a:p>
                      <a:pPr algn="ctr"/>
                      <a:r>
                        <a:rPr lang="en-US" altLang="zh-CN" sz="1400" b="1" dirty="0">
                          <a:latin typeface="Arial" panose="020B0604020202020204" pitchFamily="34" charset="0"/>
                          <a:cs typeface="Arial" panose="020B0604020202020204" pitchFamily="34" charset="0"/>
                        </a:rPr>
                        <a:t>1.3</a:t>
                      </a:r>
                      <a:r>
                        <a:rPr lang="en-US" altLang="zh-CN" sz="1400" b="1" baseline="0" dirty="0">
                          <a:latin typeface="Arial" panose="020B0604020202020204" pitchFamily="34" charset="0"/>
                          <a:cs typeface="Arial" panose="020B0604020202020204" pitchFamily="34" charset="0"/>
                        </a:rPr>
                        <a:t> GHz 9-cell cavity</a:t>
                      </a:r>
                      <a:endParaRPr lang="zh-CN" altLang="en-US" sz="1400" b="1" dirty="0">
                        <a:latin typeface="Arial" panose="020B0604020202020204" pitchFamily="34" charset="0"/>
                        <a:cs typeface="Arial" panose="020B0604020202020204" pitchFamily="34" charset="0"/>
                      </a:endParaRPr>
                    </a:p>
                  </a:txBody>
                  <a:tcPr anchor="ctr">
                    <a:solidFill>
                      <a:schemeClr val="accent4">
                        <a:lumMod val="20000"/>
                        <a:lumOff val="80000"/>
                      </a:schemeClr>
                    </a:solidFill>
                  </a:tcPr>
                </a:tc>
                <a:tc hMerge="1">
                  <a:txBody>
                    <a:bodyPr/>
                    <a:lstStyle/>
                    <a:p>
                      <a:pPr algn="ctr"/>
                      <a:endParaRPr lang="zh-CN" altLang="en-US" sz="1600" dirty="0">
                        <a:latin typeface="Arial" panose="020B0604020202020204" pitchFamily="34" charset="0"/>
                        <a:cs typeface="Arial" panose="020B0604020202020204" pitchFamily="34" charset="0"/>
                      </a:endParaRPr>
                    </a:p>
                  </a:txBody>
                  <a:tcPr/>
                </a:tc>
                <a:tc hMerge="1">
                  <a:txBody>
                    <a:bodyPr/>
                    <a:lstStyle/>
                    <a:p>
                      <a:pPr algn="ctr"/>
                      <a:endParaRPr lang="zh-CN" alt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068279953"/>
                  </a:ext>
                </a:extLst>
              </a:tr>
              <a:tr h="288000">
                <a:tc>
                  <a:txBody>
                    <a:bodyPr/>
                    <a:lstStyle/>
                    <a:p>
                      <a:r>
                        <a:rPr lang="en-US" altLang="zh-CN" sz="1400" dirty="0">
                          <a:latin typeface="Arial" panose="020B0604020202020204" pitchFamily="34" charset="0"/>
                          <a:cs typeface="Arial" panose="020B0604020202020204" pitchFamily="34" charset="0"/>
                        </a:rPr>
                        <a:t>RF voltage (GV)</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1.97</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0.585</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0.287</a:t>
                      </a:r>
                      <a:endParaRPr lang="zh-CN" alt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227715916"/>
                  </a:ext>
                </a:extLst>
              </a:tr>
              <a:tr h="288000">
                <a:tc>
                  <a:txBody>
                    <a:bodyPr/>
                    <a:lstStyle/>
                    <a:p>
                      <a:r>
                        <a:rPr lang="en-US" altLang="zh-CN" sz="1400" dirty="0">
                          <a:latin typeface="Arial" panose="020B0604020202020204" pitchFamily="34" charset="0"/>
                          <a:cs typeface="Arial" panose="020B0604020202020204" pitchFamily="34" charset="0"/>
                        </a:rPr>
                        <a:t>Beam current</a:t>
                      </a:r>
                      <a:r>
                        <a:rPr lang="en-US" altLang="zh-CN" sz="1400" baseline="0" dirty="0">
                          <a:latin typeface="Arial" panose="020B0604020202020204" pitchFamily="34" charset="0"/>
                          <a:cs typeface="Arial" panose="020B0604020202020204" pitchFamily="34" charset="0"/>
                        </a:rPr>
                        <a:t> (mA)</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0.52</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2.63</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6.91</a:t>
                      </a:r>
                      <a:endParaRPr lang="zh-CN" alt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545619021"/>
                  </a:ext>
                </a:extLst>
              </a:tr>
              <a:tr h="288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dirty="0">
                          <a:latin typeface="Arial" panose="020B0604020202020204" pitchFamily="34" charset="0"/>
                          <a:cs typeface="Arial" panose="020B0604020202020204" pitchFamily="34" charset="0"/>
                        </a:rPr>
                        <a:t>Cavity number</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96</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64</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32</a:t>
                      </a:r>
                      <a:endParaRPr lang="zh-CN" alt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638215599"/>
                  </a:ext>
                </a:extLst>
              </a:tr>
              <a:tr h="288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dirty="0">
                          <a:latin typeface="Arial" panose="020B0604020202020204" pitchFamily="34" charset="0"/>
                          <a:cs typeface="Arial" panose="020B0604020202020204" pitchFamily="34" charset="0"/>
                        </a:rPr>
                        <a:t>RF input power (MW)</a:t>
                      </a:r>
                      <a:r>
                        <a:rPr lang="en-US" altLang="zh-CN" sz="1400" baseline="0" dirty="0">
                          <a:latin typeface="Arial" panose="020B0604020202020204" pitchFamily="34" charset="0"/>
                          <a:cs typeface="Arial" panose="020B0604020202020204" pitchFamily="34" charset="0"/>
                        </a:rPr>
                        <a:t> </a:t>
                      </a:r>
                      <a:r>
                        <a:rPr lang="en-US" altLang="zh-CN" sz="1100" baseline="0" dirty="0">
                          <a:latin typeface="Arial" panose="020B0604020202020204" pitchFamily="34" charset="0"/>
                          <a:cs typeface="Arial" panose="020B0604020202020204" pitchFamily="34" charset="0"/>
                        </a:rPr>
                        <a:t>avg.</a:t>
                      </a:r>
                      <a:endParaRPr lang="zh-CN" altLang="en-US" sz="10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0.07</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0.02</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0.02</a:t>
                      </a:r>
                      <a:endParaRPr lang="zh-CN" alt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748751857"/>
                  </a:ext>
                </a:extLst>
              </a:tr>
              <a:tr h="288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dirty="0">
                          <a:latin typeface="Arial" panose="020B0604020202020204" pitchFamily="34" charset="0"/>
                          <a:cs typeface="Arial" panose="020B0604020202020204" pitchFamily="34" charset="0"/>
                        </a:rPr>
                        <a:t>2 K</a:t>
                      </a:r>
                      <a:r>
                        <a:rPr lang="en-US" altLang="zh-CN" sz="1400" baseline="0" dirty="0">
                          <a:latin typeface="Arial" panose="020B0604020202020204" pitchFamily="34" charset="0"/>
                          <a:cs typeface="Arial" panose="020B0604020202020204" pitchFamily="34" charset="0"/>
                        </a:rPr>
                        <a:t> wall loss (kW)</a:t>
                      </a:r>
                      <a:r>
                        <a:rPr lang="zh-CN" altLang="en-US" sz="1400" baseline="0" dirty="0">
                          <a:latin typeface="Arial" panose="020B0604020202020204" pitchFamily="34" charset="0"/>
                          <a:cs typeface="Arial" panose="020B0604020202020204" pitchFamily="34" charset="0"/>
                        </a:rPr>
                        <a:t> </a:t>
                      </a:r>
                      <a:r>
                        <a:rPr lang="en-US" altLang="zh-CN" sz="1100" baseline="0" dirty="0">
                          <a:latin typeface="Arial" panose="020B0604020202020204" pitchFamily="34" charset="0"/>
                          <a:cs typeface="Arial" panose="020B0604020202020204" pitchFamily="34" charset="0"/>
                        </a:rPr>
                        <a:t>avg.</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0.17</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0.01</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0.02</a:t>
                      </a:r>
                      <a:endParaRPr lang="zh-CN" alt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125467078"/>
                  </a:ext>
                </a:extLst>
              </a:tr>
            </a:tbl>
          </a:graphicData>
        </a:graphic>
      </p:graphicFrame>
    </p:spTree>
    <p:extLst>
      <p:ext uri="{BB962C8B-B14F-4D97-AF65-F5344CB8AC3E}">
        <p14:creationId xmlns:p14="http://schemas.microsoft.com/office/powerpoint/2010/main" val="41940907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3A6178-550D-4241-81A8-6C4BF52C0729}"/>
              </a:ext>
            </a:extLst>
          </p:cNvPr>
          <p:cNvSpPr>
            <a:spLocks noGrp="1"/>
          </p:cNvSpPr>
          <p:nvPr>
            <p:ph type="title"/>
          </p:nvPr>
        </p:nvSpPr>
        <p:spPr>
          <a:xfrm>
            <a:off x="838200" y="365126"/>
            <a:ext cx="10515600" cy="1076724"/>
          </a:xfrm>
        </p:spPr>
        <p:txBody>
          <a:bodyPr>
            <a:normAutofit/>
          </a:bodyPr>
          <a:lstStyle/>
          <a:p>
            <a:pPr algn="ctr"/>
            <a:r>
              <a:rPr lang="en-US" altLang="zh-CN" sz="4000" dirty="0">
                <a:latin typeface="Arial" panose="020B0604020202020204" pitchFamily="34" charset="0"/>
                <a:cs typeface="Arial" panose="020B0604020202020204" pitchFamily="34" charset="0"/>
              </a:rPr>
              <a:t>HOM Damping Requirement for Z</a:t>
            </a:r>
            <a:endParaRPr lang="zh-CN" altLang="en-US" sz="4000" dirty="0">
              <a:latin typeface="Arial" panose="020B0604020202020204" pitchFamily="34" charset="0"/>
              <a:cs typeface="Arial" panose="020B0604020202020204" pitchFamily="34" charset="0"/>
            </a:endParaRPr>
          </a:p>
        </p:txBody>
      </p:sp>
      <p:sp>
        <p:nvSpPr>
          <p:cNvPr id="4" name="灯片编号占位符 3">
            <a:extLst>
              <a:ext uri="{FF2B5EF4-FFF2-40B4-BE49-F238E27FC236}">
                <a16:creationId xmlns:a16="http://schemas.microsoft.com/office/drawing/2014/main" id="{82CF76FB-65C9-4374-BADA-BE827AF3458F}"/>
              </a:ext>
            </a:extLst>
          </p:cNvPr>
          <p:cNvSpPr>
            <a:spLocks noGrp="1"/>
          </p:cNvSpPr>
          <p:nvPr>
            <p:ph type="sldNum" sz="quarter" idx="12"/>
          </p:nvPr>
        </p:nvSpPr>
        <p:spPr/>
        <p:txBody>
          <a:bodyPr/>
          <a:lstStyle/>
          <a:p>
            <a:fld id="{672E488A-81DB-4A5F-B4BA-D0957D335647}" type="slidenum">
              <a:rPr lang="zh-CN" altLang="en-US" smtClean="0">
                <a:latin typeface="Arial" panose="020B0604020202020204" pitchFamily="34" charset="0"/>
                <a:cs typeface="Arial" panose="020B0604020202020204" pitchFamily="34" charset="0"/>
              </a:rPr>
              <a:t>40</a:t>
            </a:fld>
            <a:endParaRPr lang="zh-CN" altLang="en-US">
              <a:latin typeface="Arial" panose="020B0604020202020204" pitchFamily="34" charset="0"/>
              <a:cs typeface="Arial" panose="020B0604020202020204" pitchFamily="34" charset="0"/>
            </a:endParaRPr>
          </a:p>
        </p:txBody>
      </p:sp>
      <p:graphicFrame>
        <p:nvGraphicFramePr>
          <p:cNvPr id="5" name="表格 4">
            <a:extLst>
              <a:ext uri="{FF2B5EF4-FFF2-40B4-BE49-F238E27FC236}">
                <a16:creationId xmlns:a16="http://schemas.microsoft.com/office/drawing/2014/main" id="{66FBAADF-E2F3-4643-AF61-93B8DC50BC8E}"/>
              </a:ext>
            </a:extLst>
          </p:cNvPr>
          <p:cNvGraphicFramePr>
            <a:graphicFrameLocks noGrp="1"/>
          </p:cNvGraphicFramePr>
          <p:nvPr>
            <p:extLst/>
          </p:nvPr>
        </p:nvGraphicFramePr>
        <p:xfrm>
          <a:off x="320633" y="1655825"/>
          <a:ext cx="6623112" cy="4883962"/>
        </p:xfrm>
        <a:graphic>
          <a:graphicData uri="http://schemas.openxmlformats.org/drawingml/2006/table">
            <a:tbl>
              <a:tblPr firstRow="1" bandRow="1">
                <a:tableStyleId>{5940675A-B579-460E-94D1-54222C63F5DA}</a:tableStyleId>
              </a:tblPr>
              <a:tblGrid>
                <a:gridCol w="1512460">
                  <a:extLst>
                    <a:ext uri="{9D8B030D-6E8A-4147-A177-3AD203B41FA5}">
                      <a16:colId xmlns:a16="http://schemas.microsoft.com/office/drawing/2014/main" val="20000"/>
                    </a:ext>
                  </a:extLst>
                </a:gridCol>
                <a:gridCol w="1145148">
                  <a:extLst>
                    <a:ext uri="{9D8B030D-6E8A-4147-A177-3AD203B41FA5}">
                      <a16:colId xmlns:a16="http://schemas.microsoft.com/office/drawing/2014/main" val="20001"/>
                    </a:ext>
                  </a:extLst>
                </a:gridCol>
                <a:gridCol w="1035619">
                  <a:extLst>
                    <a:ext uri="{9D8B030D-6E8A-4147-A177-3AD203B41FA5}">
                      <a16:colId xmlns:a16="http://schemas.microsoft.com/office/drawing/2014/main" val="20002"/>
                    </a:ext>
                  </a:extLst>
                </a:gridCol>
                <a:gridCol w="1389413">
                  <a:extLst>
                    <a:ext uri="{9D8B030D-6E8A-4147-A177-3AD203B41FA5}">
                      <a16:colId xmlns:a16="http://schemas.microsoft.com/office/drawing/2014/main" val="20003"/>
                    </a:ext>
                  </a:extLst>
                </a:gridCol>
                <a:gridCol w="1540472">
                  <a:extLst>
                    <a:ext uri="{9D8B030D-6E8A-4147-A177-3AD203B41FA5}">
                      <a16:colId xmlns:a16="http://schemas.microsoft.com/office/drawing/2014/main" val="20004"/>
                    </a:ext>
                  </a:extLst>
                </a:gridCol>
              </a:tblGrid>
              <a:tr h="722767">
                <a:tc>
                  <a:txBody>
                    <a:bodyPr/>
                    <a:lstStyle/>
                    <a:p>
                      <a:pPr indent="0" algn="ctr"/>
                      <a:r>
                        <a:rPr lang="en-US" altLang="zh-CN" sz="1800" dirty="0">
                          <a:latin typeface="Arial" panose="020B0604020202020204" pitchFamily="34" charset="0"/>
                          <a:cs typeface="Arial" panose="020B0604020202020204" pitchFamily="34" charset="0"/>
                        </a:rPr>
                        <a:t>Monopole</a:t>
                      </a:r>
                      <a:r>
                        <a:rPr lang="en-US" altLang="zh-CN" sz="1800" baseline="0" dirty="0">
                          <a:latin typeface="Arial" panose="020B0604020202020204" pitchFamily="34" charset="0"/>
                          <a:cs typeface="Arial" panose="020B0604020202020204" pitchFamily="34" charset="0"/>
                        </a:rPr>
                        <a:t> mode</a:t>
                      </a:r>
                      <a:endParaRPr lang="zh-CN" altLang="en-US" sz="1800" dirty="0">
                        <a:latin typeface="Arial" panose="020B0604020202020204" pitchFamily="34" charset="0"/>
                        <a:cs typeface="Arial" panose="020B0604020202020204" pitchFamily="34" charset="0"/>
                      </a:endParaRPr>
                    </a:p>
                  </a:txBody>
                  <a:tcPr anchor="ctr"/>
                </a:tc>
                <a:tc>
                  <a:txBody>
                    <a:bodyPr/>
                    <a:lstStyle/>
                    <a:p>
                      <a:pPr indent="0" algn="ctr"/>
                      <a:r>
                        <a:rPr lang="en-US" altLang="zh-CN" sz="1800" i="1" dirty="0">
                          <a:latin typeface="Arial" panose="020B0604020202020204" pitchFamily="34" charset="0"/>
                          <a:cs typeface="Arial" panose="020B0604020202020204" pitchFamily="34" charset="0"/>
                        </a:rPr>
                        <a:t>f</a:t>
                      </a:r>
                      <a:r>
                        <a:rPr lang="en-US" altLang="zh-CN" sz="1800" dirty="0">
                          <a:latin typeface="Arial" panose="020B0604020202020204" pitchFamily="34" charset="0"/>
                          <a:cs typeface="Arial" panose="020B0604020202020204" pitchFamily="34" charset="0"/>
                        </a:rPr>
                        <a:t> (MHz)</a:t>
                      </a:r>
                      <a:endParaRPr lang="zh-CN" altLang="en-US" sz="1800" dirty="0">
                        <a:latin typeface="Arial" panose="020B0604020202020204" pitchFamily="34" charset="0"/>
                        <a:cs typeface="Arial" panose="020B0604020202020204" pitchFamily="34" charset="0"/>
                      </a:endParaRPr>
                    </a:p>
                  </a:txBody>
                  <a:tcPr anchor="ctr"/>
                </a:tc>
                <a:tc>
                  <a:txBody>
                    <a:bodyPr/>
                    <a:lstStyle/>
                    <a:p>
                      <a:pPr indent="0" algn="ctr">
                        <a:lnSpc>
                          <a:spcPct val="100000"/>
                        </a:lnSpc>
                        <a:spcBef>
                          <a:spcPts val="0"/>
                        </a:spcBef>
                        <a:spcAft>
                          <a:spcPts val="300"/>
                        </a:spcAft>
                      </a:pPr>
                      <a:r>
                        <a:rPr lang="en-US" altLang="zh-CN" sz="1800" i="1" dirty="0">
                          <a:latin typeface="Arial" panose="020B0604020202020204" pitchFamily="34" charset="0"/>
                          <a:cs typeface="Arial" panose="020B0604020202020204" pitchFamily="34" charset="0"/>
                        </a:rPr>
                        <a:t>R</a:t>
                      </a:r>
                      <a:r>
                        <a:rPr lang="en-US" altLang="zh-CN" sz="1800" dirty="0">
                          <a:latin typeface="Arial" panose="020B0604020202020204" pitchFamily="34" charset="0"/>
                          <a:cs typeface="Arial" panose="020B0604020202020204" pitchFamily="34" charset="0"/>
                        </a:rPr>
                        <a:t>/</a:t>
                      </a:r>
                      <a:r>
                        <a:rPr lang="en-US" altLang="zh-CN" sz="1800" i="1" dirty="0">
                          <a:latin typeface="Arial" panose="020B0604020202020204" pitchFamily="34" charset="0"/>
                          <a:cs typeface="Arial" panose="020B0604020202020204" pitchFamily="34" charset="0"/>
                        </a:rPr>
                        <a:t>Q</a:t>
                      </a:r>
                      <a:r>
                        <a:rPr lang="en-US" altLang="zh-CN" sz="1800" dirty="0">
                          <a:latin typeface="Arial" panose="020B0604020202020204" pitchFamily="34" charset="0"/>
                          <a:cs typeface="Arial" panose="020B0604020202020204" pitchFamily="34" charset="0"/>
                        </a:rPr>
                        <a:t> (Ω)</a:t>
                      </a:r>
                    </a:p>
                  </a:txBody>
                  <a:tcPr anchor="ctr"/>
                </a:tc>
                <a:tc>
                  <a:txBody>
                    <a:bodyPr/>
                    <a:lstStyle/>
                    <a:p>
                      <a:pPr indent="0" algn="ctr"/>
                      <a:r>
                        <a:rPr lang="en-US" altLang="zh-CN" sz="1800" i="1" dirty="0" err="1">
                          <a:latin typeface="Arial" panose="020B0604020202020204" pitchFamily="34" charset="0"/>
                          <a:cs typeface="Arial" panose="020B0604020202020204" pitchFamily="34" charset="0"/>
                        </a:rPr>
                        <a:t>Q</a:t>
                      </a:r>
                      <a:r>
                        <a:rPr lang="en-US" altLang="zh-CN" sz="1800" baseline="-25000" dirty="0" err="1">
                          <a:latin typeface="Arial" panose="020B0604020202020204" pitchFamily="34" charset="0"/>
                          <a:cs typeface="Arial" panose="020B0604020202020204" pitchFamily="34" charset="0"/>
                        </a:rPr>
                        <a:t>e</a:t>
                      </a:r>
                      <a:endParaRPr lang="en-US" altLang="zh-CN" sz="1800" baseline="-25000" dirty="0">
                        <a:latin typeface="Arial" panose="020B0604020202020204" pitchFamily="34" charset="0"/>
                        <a:cs typeface="Arial" panose="020B0604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b="0" i="0" dirty="0">
                          <a:latin typeface="Arial" panose="020B0604020202020204" pitchFamily="34" charset="0"/>
                          <a:cs typeface="Arial" panose="020B0604020202020204" pitchFamily="34" charset="0"/>
                        </a:rPr>
                        <a:t>(with feedback)</a:t>
                      </a:r>
                      <a:endParaRPr lang="zh-CN" altLang="en-US" sz="1800" b="0" i="0" dirty="0">
                        <a:latin typeface="Arial" panose="020B0604020202020204" pitchFamily="34" charset="0"/>
                        <a:cs typeface="Arial" panose="020B0604020202020204" pitchFamily="34" charset="0"/>
                      </a:endParaRPr>
                    </a:p>
                  </a:txBody>
                  <a:tcPr anchor="ctr"/>
                </a:tc>
                <a:tc>
                  <a:txBody>
                    <a:bodyPr/>
                    <a:lstStyle/>
                    <a:p>
                      <a:pPr indent="0" algn="ctr"/>
                      <a:r>
                        <a:rPr lang="en-US" altLang="zh-CN" sz="1800" i="1" dirty="0" err="1">
                          <a:latin typeface="Arial" panose="020B0604020202020204" pitchFamily="34" charset="0"/>
                          <a:cs typeface="Arial" panose="020B0604020202020204" pitchFamily="34" charset="0"/>
                        </a:rPr>
                        <a:t>Q</a:t>
                      </a:r>
                      <a:r>
                        <a:rPr lang="en-US" altLang="zh-CN" sz="1800" baseline="-25000" dirty="0" err="1">
                          <a:latin typeface="Arial" panose="020B0604020202020204" pitchFamily="34" charset="0"/>
                          <a:cs typeface="Arial" panose="020B0604020202020204" pitchFamily="34" charset="0"/>
                        </a:rPr>
                        <a:t>e</a:t>
                      </a:r>
                      <a:endParaRPr lang="en-US" altLang="zh-CN" sz="1800" baseline="-25000" dirty="0">
                        <a:latin typeface="Arial" panose="020B0604020202020204" pitchFamily="34" charset="0"/>
                        <a:cs typeface="Arial" panose="020B0604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b="0" i="0" dirty="0">
                          <a:latin typeface="Arial" panose="020B0604020202020204" pitchFamily="34" charset="0"/>
                          <a:cs typeface="Arial" panose="020B0604020202020204" pitchFamily="34" charset="0"/>
                        </a:rPr>
                        <a:t>(without feedback)</a:t>
                      </a:r>
                      <a:endParaRPr lang="zh-CN" altLang="en-US" sz="1800" b="0"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0"/>
                  </a:ext>
                </a:extLst>
              </a:tr>
              <a:tr h="376506">
                <a:tc>
                  <a:txBody>
                    <a:bodyPr/>
                    <a:lstStyle/>
                    <a:p>
                      <a:pPr algn="ctr"/>
                      <a:r>
                        <a:rPr lang="en-US" altLang="zh-CN" sz="1800" dirty="0">
                          <a:latin typeface="Arial" panose="020B0604020202020204" pitchFamily="34" charset="0"/>
                          <a:cs typeface="Arial" panose="020B0604020202020204" pitchFamily="34" charset="0"/>
                        </a:rPr>
                        <a:t>TM011</a:t>
                      </a:r>
                      <a:endParaRPr lang="zh-CN" altLang="en-US" sz="1800" dirty="0">
                        <a:latin typeface="Arial" panose="020B0604020202020204" pitchFamily="34" charset="0"/>
                        <a:cs typeface="Arial" panose="020B0604020202020204" pitchFamily="34" charset="0"/>
                      </a:endParaRPr>
                    </a:p>
                  </a:txBody>
                  <a:tcPr anchor="ctr"/>
                </a:tc>
                <a:tc>
                  <a:txBody>
                    <a:bodyPr/>
                    <a:lstStyle/>
                    <a:p>
                      <a:pPr algn="ctr"/>
                      <a:r>
                        <a:rPr lang="en-US" altLang="zh-CN" sz="1800" dirty="0">
                          <a:latin typeface="Arial" panose="020B0604020202020204" pitchFamily="34" charset="0"/>
                          <a:cs typeface="Arial" panose="020B0604020202020204" pitchFamily="34" charset="0"/>
                        </a:rPr>
                        <a:t>1165.574</a:t>
                      </a:r>
                      <a:endParaRPr lang="zh-CN" altLang="en-US" sz="1800" dirty="0">
                        <a:latin typeface="Arial" panose="020B0604020202020204" pitchFamily="34" charset="0"/>
                        <a:cs typeface="Arial" panose="020B0604020202020204" pitchFamily="34" charset="0"/>
                      </a:endParaRPr>
                    </a:p>
                  </a:txBody>
                  <a:tcPr anchor="ctr"/>
                </a:tc>
                <a:tc>
                  <a:txBody>
                    <a:bodyPr/>
                    <a:lstStyle/>
                    <a:p>
                      <a:pPr algn="ctr"/>
                      <a:r>
                        <a:rPr lang="en-US" altLang="zh-CN" sz="1800" dirty="0">
                          <a:latin typeface="Arial" panose="020B0604020202020204" pitchFamily="34" charset="0"/>
                          <a:cs typeface="Arial" panose="020B0604020202020204" pitchFamily="34" charset="0"/>
                        </a:rPr>
                        <a:t>65.2</a:t>
                      </a:r>
                      <a:endParaRPr lang="zh-CN" altLang="en-US" sz="1800" dirty="0">
                        <a:latin typeface="Arial" panose="020B0604020202020204" pitchFamily="34" charset="0"/>
                        <a:cs typeface="Arial" panose="020B0604020202020204" pitchFamily="34" charset="0"/>
                      </a:endParaRPr>
                    </a:p>
                  </a:txBody>
                  <a:tcPr anchor="ctr"/>
                </a:tc>
                <a:tc>
                  <a:txBody>
                    <a:bodyPr/>
                    <a:lstStyle/>
                    <a:p>
                      <a:pPr algn="ctr"/>
                      <a:r>
                        <a:rPr lang="en-US" altLang="zh-CN" sz="1800" dirty="0">
                          <a:solidFill>
                            <a:srgbClr val="FF0000"/>
                          </a:solidFill>
                          <a:latin typeface="Arial" panose="020B0604020202020204" pitchFamily="34" charset="0"/>
                          <a:cs typeface="Arial" panose="020B0604020202020204" pitchFamily="34" charset="0"/>
                        </a:rPr>
                        <a:t>9.2×10</a:t>
                      </a:r>
                      <a:r>
                        <a:rPr lang="en-US" altLang="zh-CN" sz="1800" baseline="30000" dirty="0">
                          <a:solidFill>
                            <a:srgbClr val="FF0000"/>
                          </a:solidFill>
                          <a:latin typeface="Arial" panose="020B0604020202020204" pitchFamily="34" charset="0"/>
                          <a:cs typeface="Arial" panose="020B0604020202020204" pitchFamily="34" charset="0"/>
                        </a:rPr>
                        <a:t>3</a:t>
                      </a:r>
                      <a:endParaRPr lang="zh-CN" altLang="en-US" sz="1800" baseline="30000" dirty="0">
                        <a:solidFill>
                          <a:srgbClr val="FF0000"/>
                        </a:solidFill>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dirty="0">
                          <a:solidFill>
                            <a:srgbClr val="FF0000"/>
                          </a:solidFill>
                          <a:latin typeface="Arial" panose="020B0604020202020204" pitchFamily="34" charset="0"/>
                          <a:cs typeface="Arial" panose="020B0604020202020204" pitchFamily="34" charset="0"/>
                        </a:rPr>
                        <a:t>2.6×10</a:t>
                      </a:r>
                      <a:r>
                        <a:rPr lang="en-US" altLang="zh-CN" sz="1800" baseline="30000" dirty="0">
                          <a:solidFill>
                            <a:srgbClr val="FF0000"/>
                          </a:solidFill>
                          <a:latin typeface="Arial" panose="020B0604020202020204" pitchFamily="34" charset="0"/>
                          <a:cs typeface="Arial" panose="020B0604020202020204" pitchFamily="34" charset="0"/>
                        </a:rPr>
                        <a:t>2</a:t>
                      </a:r>
                      <a:endParaRPr lang="zh-CN" altLang="en-US" sz="1800" baseline="30000" dirty="0">
                        <a:solidFill>
                          <a:srgbClr val="FF00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1"/>
                  </a:ext>
                </a:extLst>
              </a:tr>
              <a:tr h="301153">
                <a:tc>
                  <a:txBody>
                    <a:bodyPr/>
                    <a:lstStyle/>
                    <a:p>
                      <a:pPr algn="ctr"/>
                      <a:r>
                        <a:rPr lang="en-US" altLang="zh-CN" sz="1800" dirty="0">
                          <a:latin typeface="Arial" panose="020B0604020202020204" pitchFamily="34" charset="0"/>
                          <a:cs typeface="Arial" panose="020B0604020202020204" pitchFamily="34" charset="0"/>
                        </a:rPr>
                        <a:t>TM020</a:t>
                      </a:r>
                      <a:endParaRPr lang="zh-CN" altLang="en-US" sz="1800" dirty="0">
                        <a:latin typeface="Arial" panose="020B0604020202020204" pitchFamily="34" charset="0"/>
                        <a:cs typeface="Arial" panose="020B0604020202020204" pitchFamily="34" charset="0"/>
                      </a:endParaRPr>
                    </a:p>
                  </a:txBody>
                  <a:tcPr anchor="ctr"/>
                </a:tc>
                <a:tc>
                  <a:txBody>
                    <a:bodyPr/>
                    <a:lstStyle/>
                    <a:p>
                      <a:pPr algn="ctr"/>
                      <a:r>
                        <a:rPr lang="en-US" altLang="zh-CN" sz="1800" dirty="0">
                          <a:latin typeface="Arial" panose="020B0604020202020204" pitchFamily="34" charset="0"/>
                          <a:cs typeface="Arial" panose="020B0604020202020204" pitchFamily="34" charset="0"/>
                        </a:rPr>
                        <a:t>1383.898</a:t>
                      </a:r>
                      <a:endParaRPr lang="zh-CN" altLang="en-US" sz="1800" dirty="0">
                        <a:latin typeface="Arial" panose="020B0604020202020204" pitchFamily="34" charset="0"/>
                        <a:cs typeface="Arial" panose="020B0604020202020204" pitchFamily="34" charset="0"/>
                      </a:endParaRPr>
                    </a:p>
                  </a:txBody>
                  <a:tcPr anchor="ctr"/>
                </a:tc>
                <a:tc>
                  <a:txBody>
                    <a:bodyPr/>
                    <a:lstStyle/>
                    <a:p>
                      <a:pPr algn="ctr"/>
                      <a:r>
                        <a:rPr lang="en-US" altLang="zh-CN" sz="1800" dirty="0">
                          <a:latin typeface="Arial" panose="020B0604020202020204" pitchFamily="34" charset="0"/>
                          <a:cs typeface="Arial" panose="020B0604020202020204" pitchFamily="34" charset="0"/>
                        </a:rPr>
                        <a:t>1.29</a:t>
                      </a:r>
                      <a:endParaRPr lang="zh-CN" altLang="en-US" sz="1800" dirty="0">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dirty="0">
                          <a:solidFill>
                            <a:srgbClr val="FF0000"/>
                          </a:solidFill>
                          <a:latin typeface="Arial" panose="020B0604020202020204" pitchFamily="34" charset="0"/>
                          <a:cs typeface="Arial" panose="020B0604020202020204" pitchFamily="34" charset="0"/>
                        </a:rPr>
                        <a:t>3.9×10</a:t>
                      </a:r>
                      <a:r>
                        <a:rPr lang="en-US" altLang="zh-CN" sz="1800" baseline="30000" dirty="0">
                          <a:solidFill>
                            <a:srgbClr val="FF0000"/>
                          </a:solidFill>
                          <a:latin typeface="Arial" panose="020B0604020202020204" pitchFamily="34" charset="0"/>
                          <a:cs typeface="Arial" panose="020B0604020202020204" pitchFamily="34" charset="0"/>
                        </a:rPr>
                        <a:t>5</a:t>
                      </a:r>
                      <a:endParaRPr lang="zh-CN" altLang="en-US" sz="1800" baseline="30000" dirty="0">
                        <a:solidFill>
                          <a:srgbClr val="FF0000"/>
                        </a:solidFill>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dirty="0">
                          <a:solidFill>
                            <a:srgbClr val="FF0000"/>
                          </a:solidFill>
                          <a:latin typeface="Arial" panose="020B0604020202020204" pitchFamily="34" charset="0"/>
                          <a:cs typeface="Arial" panose="020B0604020202020204" pitchFamily="34" charset="0"/>
                        </a:rPr>
                        <a:t>1.1×10</a:t>
                      </a:r>
                      <a:r>
                        <a:rPr lang="en-US" altLang="zh-CN" sz="1800" baseline="30000" dirty="0">
                          <a:solidFill>
                            <a:srgbClr val="FF0000"/>
                          </a:solidFill>
                          <a:latin typeface="Arial" panose="020B0604020202020204" pitchFamily="34" charset="0"/>
                          <a:cs typeface="Arial" panose="020B0604020202020204" pitchFamily="34" charset="0"/>
                        </a:rPr>
                        <a:t>4</a:t>
                      </a:r>
                      <a:endParaRPr lang="zh-CN" altLang="en-US" sz="1800" baseline="30000" dirty="0">
                        <a:solidFill>
                          <a:srgbClr val="FF00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2"/>
                  </a:ext>
                </a:extLst>
              </a:tr>
              <a:tr h="333752">
                <a:tc>
                  <a:txBody>
                    <a:bodyPr/>
                    <a:lstStyle/>
                    <a:p>
                      <a:pPr algn="ctr"/>
                      <a:r>
                        <a:rPr lang="en-US" altLang="zh-CN" sz="1800" b="1" dirty="0">
                          <a:latin typeface="Arial" panose="020B0604020202020204" pitchFamily="34" charset="0"/>
                          <a:cs typeface="Arial" panose="020B0604020202020204" pitchFamily="34" charset="0"/>
                        </a:rPr>
                        <a:t>TM021</a:t>
                      </a:r>
                      <a:endParaRPr lang="zh-CN" altLang="en-US" sz="1800" b="1" dirty="0">
                        <a:latin typeface="Arial" panose="020B0604020202020204" pitchFamily="34" charset="0"/>
                        <a:cs typeface="Arial" panose="020B0604020202020204" pitchFamily="34" charset="0"/>
                      </a:endParaRPr>
                    </a:p>
                  </a:txBody>
                  <a:tcPr anchor="ctr"/>
                </a:tc>
                <a:tc>
                  <a:txBody>
                    <a:bodyPr/>
                    <a:lstStyle/>
                    <a:p>
                      <a:pPr algn="ctr"/>
                      <a:r>
                        <a:rPr lang="en-US" altLang="zh-CN" sz="1800" b="1" dirty="0">
                          <a:latin typeface="Arial" panose="020B0604020202020204" pitchFamily="34" charset="0"/>
                          <a:cs typeface="Arial" panose="020B0604020202020204" pitchFamily="34" charset="0"/>
                        </a:rPr>
                        <a:t>1717.475</a:t>
                      </a:r>
                      <a:endParaRPr lang="zh-CN" altLang="en-US" sz="1800" b="1" dirty="0">
                        <a:latin typeface="Arial" panose="020B0604020202020204" pitchFamily="34" charset="0"/>
                        <a:cs typeface="Arial" panose="020B0604020202020204" pitchFamily="34" charset="0"/>
                      </a:endParaRPr>
                    </a:p>
                  </a:txBody>
                  <a:tcPr anchor="ctr"/>
                </a:tc>
                <a:tc>
                  <a:txBody>
                    <a:bodyPr/>
                    <a:lstStyle/>
                    <a:p>
                      <a:pPr algn="ctr"/>
                      <a:r>
                        <a:rPr lang="en-US" altLang="zh-CN" sz="1800" dirty="0">
                          <a:latin typeface="Arial" panose="020B0604020202020204" pitchFamily="34" charset="0"/>
                          <a:cs typeface="Arial" panose="020B0604020202020204" pitchFamily="34" charset="0"/>
                        </a:rPr>
                        <a:t>19.88</a:t>
                      </a:r>
                      <a:endParaRPr lang="zh-CN" altLang="en-US" sz="1800" dirty="0">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dirty="0">
                          <a:solidFill>
                            <a:srgbClr val="FF0000"/>
                          </a:solidFill>
                          <a:latin typeface="Arial" panose="020B0604020202020204" pitchFamily="34" charset="0"/>
                          <a:cs typeface="Arial" panose="020B0604020202020204" pitchFamily="34" charset="0"/>
                        </a:rPr>
                        <a:t>2.0×10</a:t>
                      </a:r>
                      <a:r>
                        <a:rPr lang="en-US" altLang="zh-CN" sz="1800" baseline="30000" dirty="0">
                          <a:solidFill>
                            <a:srgbClr val="FF0000"/>
                          </a:solidFill>
                          <a:latin typeface="Arial" panose="020B0604020202020204" pitchFamily="34" charset="0"/>
                          <a:cs typeface="Arial" panose="020B0604020202020204" pitchFamily="34" charset="0"/>
                        </a:rPr>
                        <a:t>4</a:t>
                      </a:r>
                      <a:endParaRPr lang="zh-CN" altLang="en-US" sz="1800" baseline="30000" dirty="0">
                        <a:solidFill>
                          <a:srgbClr val="FF0000"/>
                        </a:solidFill>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dirty="0">
                          <a:solidFill>
                            <a:srgbClr val="FF0000"/>
                          </a:solidFill>
                          <a:latin typeface="Arial" panose="020B0604020202020204" pitchFamily="34" charset="0"/>
                          <a:cs typeface="Arial" panose="020B0604020202020204" pitchFamily="34" charset="0"/>
                        </a:rPr>
                        <a:t>5.8×10</a:t>
                      </a:r>
                      <a:r>
                        <a:rPr lang="en-US" altLang="zh-CN" sz="1800" baseline="30000" dirty="0">
                          <a:solidFill>
                            <a:srgbClr val="FF0000"/>
                          </a:solidFill>
                          <a:latin typeface="Arial" panose="020B0604020202020204" pitchFamily="34" charset="0"/>
                          <a:cs typeface="Arial" panose="020B0604020202020204" pitchFamily="34" charset="0"/>
                        </a:rPr>
                        <a:t>2</a:t>
                      </a:r>
                      <a:endParaRPr lang="zh-CN" altLang="en-US" sz="1800" baseline="30000" dirty="0">
                        <a:solidFill>
                          <a:srgbClr val="FF00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3"/>
                  </a:ext>
                </a:extLst>
              </a:tr>
              <a:tr h="312978">
                <a:tc>
                  <a:txBody>
                    <a:bodyPr/>
                    <a:lstStyle/>
                    <a:p>
                      <a:pPr algn="ctr"/>
                      <a:r>
                        <a:rPr lang="en-US" altLang="zh-CN" sz="1800" dirty="0">
                          <a:latin typeface="Arial" panose="020B0604020202020204" pitchFamily="34" charset="0"/>
                          <a:cs typeface="Arial" panose="020B0604020202020204" pitchFamily="34" charset="0"/>
                        </a:rPr>
                        <a:t>TM012</a:t>
                      </a:r>
                      <a:endParaRPr lang="zh-CN" altLang="en-US" sz="1800" dirty="0">
                        <a:latin typeface="Arial" panose="020B0604020202020204" pitchFamily="34" charset="0"/>
                        <a:cs typeface="Arial" panose="020B0604020202020204" pitchFamily="34" charset="0"/>
                      </a:endParaRPr>
                    </a:p>
                  </a:txBody>
                  <a:tcPr anchor="ctr"/>
                </a:tc>
                <a:tc>
                  <a:txBody>
                    <a:bodyPr/>
                    <a:lstStyle/>
                    <a:p>
                      <a:pPr algn="ctr"/>
                      <a:r>
                        <a:rPr lang="en-US" altLang="zh-CN" sz="1800" dirty="0">
                          <a:latin typeface="Arial" panose="020B0604020202020204" pitchFamily="34" charset="0"/>
                          <a:cs typeface="Arial" panose="020B0604020202020204" pitchFamily="34" charset="0"/>
                        </a:rPr>
                        <a:t>1832.801</a:t>
                      </a:r>
                      <a:endParaRPr lang="zh-CN" altLang="en-US" sz="1800" dirty="0">
                        <a:latin typeface="Arial" panose="020B0604020202020204" pitchFamily="34" charset="0"/>
                        <a:cs typeface="Arial" panose="020B0604020202020204" pitchFamily="34" charset="0"/>
                      </a:endParaRPr>
                    </a:p>
                  </a:txBody>
                  <a:tcPr anchor="ctr"/>
                </a:tc>
                <a:tc>
                  <a:txBody>
                    <a:bodyPr/>
                    <a:lstStyle/>
                    <a:p>
                      <a:pPr algn="ctr"/>
                      <a:r>
                        <a:rPr lang="en-US" altLang="zh-CN" sz="1800" dirty="0">
                          <a:latin typeface="Arial" panose="020B0604020202020204" pitchFamily="34" charset="0"/>
                          <a:cs typeface="Arial" panose="020B0604020202020204" pitchFamily="34" charset="0"/>
                        </a:rPr>
                        <a:t>17.26</a:t>
                      </a:r>
                      <a:endParaRPr lang="zh-CN" altLang="en-US" sz="1800" dirty="0">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dirty="0">
                          <a:solidFill>
                            <a:srgbClr val="FF0000"/>
                          </a:solidFill>
                          <a:latin typeface="Arial" panose="020B0604020202020204" pitchFamily="34" charset="0"/>
                          <a:cs typeface="Arial" panose="020B0604020202020204" pitchFamily="34" charset="0"/>
                        </a:rPr>
                        <a:t>2.2×10</a:t>
                      </a:r>
                      <a:r>
                        <a:rPr lang="en-US" altLang="zh-CN" sz="1800" baseline="30000" dirty="0">
                          <a:solidFill>
                            <a:srgbClr val="FF0000"/>
                          </a:solidFill>
                          <a:latin typeface="Arial" panose="020B0604020202020204" pitchFamily="34" charset="0"/>
                          <a:cs typeface="Arial" panose="020B0604020202020204" pitchFamily="34" charset="0"/>
                        </a:rPr>
                        <a:t>4</a:t>
                      </a:r>
                      <a:endParaRPr lang="zh-CN" altLang="en-US" sz="1800" baseline="30000" dirty="0">
                        <a:solidFill>
                          <a:srgbClr val="FF0000"/>
                        </a:solidFill>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dirty="0">
                          <a:solidFill>
                            <a:srgbClr val="FF0000"/>
                          </a:solidFill>
                          <a:latin typeface="Arial" panose="020B0604020202020204" pitchFamily="34" charset="0"/>
                          <a:cs typeface="Arial" panose="020B0604020202020204" pitchFamily="34" charset="0"/>
                        </a:rPr>
                        <a:t>6.2×10</a:t>
                      </a:r>
                      <a:r>
                        <a:rPr lang="en-US" altLang="zh-CN" sz="1800" baseline="30000" dirty="0">
                          <a:solidFill>
                            <a:srgbClr val="FF0000"/>
                          </a:solidFill>
                          <a:latin typeface="Arial" panose="020B0604020202020204" pitchFamily="34" charset="0"/>
                          <a:cs typeface="Arial" panose="020B0604020202020204" pitchFamily="34" charset="0"/>
                        </a:rPr>
                        <a:t>2</a:t>
                      </a:r>
                      <a:endParaRPr lang="zh-CN" altLang="en-US" sz="1800" baseline="30000" dirty="0">
                        <a:solidFill>
                          <a:srgbClr val="FF00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4"/>
                  </a:ext>
                </a:extLst>
              </a:tr>
              <a:tr h="511960">
                <a:tc>
                  <a:txBody>
                    <a:bodyPr/>
                    <a:lstStyle/>
                    <a:p>
                      <a:pPr algn="ctr"/>
                      <a:r>
                        <a:rPr lang="en-US" altLang="zh-CN" sz="1800" dirty="0">
                          <a:latin typeface="Arial" panose="020B0604020202020204" pitchFamily="34" charset="0"/>
                          <a:cs typeface="Arial" panose="020B0604020202020204" pitchFamily="34" charset="0"/>
                        </a:rPr>
                        <a:t>Dipole</a:t>
                      </a:r>
                      <a:r>
                        <a:rPr lang="en-US" altLang="zh-CN" sz="1800" baseline="0" dirty="0">
                          <a:latin typeface="Arial" panose="020B0604020202020204" pitchFamily="34" charset="0"/>
                          <a:cs typeface="Arial" panose="020B0604020202020204" pitchFamily="34" charset="0"/>
                        </a:rPr>
                        <a:t> mode</a:t>
                      </a:r>
                      <a:endParaRPr lang="zh-CN" altLang="en-US" sz="1800" dirty="0">
                        <a:latin typeface="Arial" panose="020B0604020202020204" pitchFamily="34" charset="0"/>
                        <a:cs typeface="Arial" panose="020B0604020202020204" pitchFamily="34" charset="0"/>
                      </a:endParaRPr>
                    </a:p>
                  </a:txBody>
                  <a:tcPr anchor="ctr"/>
                </a:tc>
                <a:tc>
                  <a:txBody>
                    <a:bodyPr/>
                    <a:lstStyle/>
                    <a:p>
                      <a:pPr indent="0" algn="ctr"/>
                      <a:r>
                        <a:rPr lang="en-US" altLang="zh-CN" sz="1800" i="1" dirty="0">
                          <a:latin typeface="Arial" panose="020B0604020202020204" pitchFamily="34" charset="0"/>
                          <a:cs typeface="Arial" panose="020B0604020202020204" pitchFamily="34" charset="0"/>
                        </a:rPr>
                        <a:t>f</a:t>
                      </a:r>
                      <a:r>
                        <a:rPr lang="en-US" altLang="zh-CN" sz="1800" dirty="0">
                          <a:latin typeface="Arial" panose="020B0604020202020204" pitchFamily="34" charset="0"/>
                          <a:cs typeface="Arial" panose="020B0604020202020204" pitchFamily="34" charset="0"/>
                        </a:rPr>
                        <a:t> (MHz)</a:t>
                      </a:r>
                      <a:endParaRPr lang="zh-CN" altLang="en-US" sz="1800" dirty="0">
                        <a:latin typeface="Arial" panose="020B0604020202020204" pitchFamily="34" charset="0"/>
                        <a:cs typeface="Arial" panose="020B0604020202020204" pitchFamily="34" charset="0"/>
                      </a:endParaRPr>
                    </a:p>
                  </a:txBody>
                  <a:tcPr anchor="ctr"/>
                </a:tc>
                <a:tc>
                  <a:txBody>
                    <a:bodyPr/>
                    <a:lstStyle/>
                    <a:p>
                      <a:pPr indent="0" algn="ctr">
                        <a:lnSpc>
                          <a:spcPct val="100000"/>
                        </a:lnSpc>
                        <a:spcBef>
                          <a:spcPts val="0"/>
                        </a:spcBef>
                        <a:spcAft>
                          <a:spcPts val="300"/>
                        </a:spcAft>
                      </a:pPr>
                      <a:r>
                        <a:rPr lang="en-US" altLang="zh-CN" sz="1800" i="1" dirty="0">
                          <a:latin typeface="Arial" panose="020B0604020202020204" pitchFamily="34" charset="0"/>
                          <a:cs typeface="Arial" panose="020B0604020202020204" pitchFamily="34" charset="0"/>
                        </a:rPr>
                        <a:t>R</a:t>
                      </a:r>
                      <a:r>
                        <a:rPr lang="en-US" altLang="zh-CN" sz="1800" dirty="0">
                          <a:latin typeface="Arial" panose="020B0604020202020204" pitchFamily="34" charset="0"/>
                          <a:cs typeface="Arial" panose="020B0604020202020204" pitchFamily="34" charset="0"/>
                        </a:rPr>
                        <a:t>/</a:t>
                      </a:r>
                      <a:r>
                        <a:rPr lang="en-US" altLang="zh-CN" sz="1800" i="1" dirty="0">
                          <a:latin typeface="Arial" panose="020B0604020202020204" pitchFamily="34" charset="0"/>
                          <a:cs typeface="Arial" panose="020B0604020202020204" pitchFamily="34" charset="0"/>
                        </a:rPr>
                        <a:t>Q</a:t>
                      </a:r>
                      <a:r>
                        <a:rPr lang="en-US" altLang="zh-CN" sz="1800" dirty="0">
                          <a:latin typeface="Arial" panose="020B0604020202020204" pitchFamily="34" charset="0"/>
                          <a:cs typeface="Arial" panose="020B0604020202020204" pitchFamily="34" charset="0"/>
                        </a:rPr>
                        <a:t> (Ω/m)</a:t>
                      </a:r>
                    </a:p>
                  </a:txBody>
                  <a:tcPr anchor="ctr"/>
                </a:tc>
                <a:tc>
                  <a:txBody>
                    <a:bodyPr/>
                    <a:lstStyle/>
                    <a:p>
                      <a:pPr indent="0" algn="ctr"/>
                      <a:r>
                        <a:rPr lang="en-US" altLang="zh-CN" sz="1800" i="1" dirty="0" err="1">
                          <a:latin typeface="Arial" panose="020B0604020202020204" pitchFamily="34" charset="0"/>
                          <a:cs typeface="Arial" panose="020B0604020202020204" pitchFamily="34" charset="0"/>
                        </a:rPr>
                        <a:t>Q</a:t>
                      </a:r>
                      <a:r>
                        <a:rPr lang="en-US" altLang="zh-CN" sz="1800" baseline="-25000" dirty="0" err="1">
                          <a:latin typeface="Arial" panose="020B0604020202020204" pitchFamily="34" charset="0"/>
                          <a:cs typeface="Arial" panose="020B0604020202020204" pitchFamily="34" charset="0"/>
                        </a:rPr>
                        <a:t>e</a:t>
                      </a:r>
                      <a:endParaRPr lang="en-US" altLang="zh-CN" sz="1800" baseline="-25000" dirty="0">
                        <a:latin typeface="Arial" panose="020B0604020202020204" pitchFamily="34" charset="0"/>
                        <a:cs typeface="Arial" panose="020B0604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b="0" i="0" dirty="0">
                          <a:latin typeface="Arial" panose="020B0604020202020204" pitchFamily="34" charset="0"/>
                          <a:cs typeface="Arial" panose="020B0604020202020204" pitchFamily="34" charset="0"/>
                        </a:rPr>
                        <a:t>(with feedback)</a:t>
                      </a:r>
                      <a:endParaRPr lang="zh-CN" altLang="en-US" sz="1800" b="0" i="0" dirty="0">
                        <a:latin typeface="Arial" panose="020B0604020202020204" pitchFamily="34" charset="0"/>
                        <a:cs typeface="Arial" panose="020B0604020202020204" pitchFamily="34" charset="0"/>
                      </a:endParaRPr>
                    </a:p>
                  </a:txBody>
                  <a:tcPr anchor="ctr"/>
                </a:tc>
                <a:tc>
                  <a:txBody>
                    <a:bodyPr/>
                    <a:lstStyle/>
                    <a:p>
                      <a:pPr indent="0" algn="ctr"/>
                      <a:r>
                        <a:rPr lang="en-US" altLang="zh-CN" sz="1800" i="1" dirty="0" err="1">
                          <a:latin typeface="Arial" panose="020B0604020202020204" pitchFamily="34" charset="0"/>
                          <a:cs typeface="Arial" panose="020B0604020202020204" pitchFamily="34" charset="0"/>
                        </a:rPr>
                        <a:t>Q</a:t>
                      </a:r>
                      <a:r>
                        <a:rPr lang="en-US" altLang="zh-CN" sz="1800" baseline="-25000" dirty="0" err="1">
                          <a:latin typeface="Arial" panose="020B0604020202020204" pitchFamily="34" charset="0"/>
                          <a:cs typeface="Arial" panose="020B0604020202020204" pitchFamily="34" charset="0"/>
                        </a:rPr>
                        <a:t>e</a:t>
                      </a:r>
                      <a:endParaRPr lang="en-US" altLang="zh-CN" sz="1800" baseline="-25000" dirty="0">
                        <a:latin typeface="Arial" panose="020B0604020202020204" pitchFamily="34" charset="0"/>
                        <a:cs typeface="Arial" panose="020B0604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b="0" i="0" dirty="0">
                          <a:latin typeface="Arial" panose="020B0604020202020204" pitchFamily="34" charset="0"/>
                          <a:cs typeface="Arial" panose="020B0604020202020204" pitchFamily="34" charset="0"/>
                        </a:rPr>
                        <a:t>(without feedback)</a:t>
                      </a:r>
                      <a:endParaRPr lang="zh-CN" altLang="en-US" sz="1800" b="0"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5"/>
                  </a:ext>
                </a:extLst>
              </a:tr>
              <a:tr h="376506">
                <a:tc>
                  <a:txBody>
                    <a:bodyPr/>
                    <a:lstStyle/>
                    <a:p>
                      <a:pPr algn="ctr"/>
                      <a:r>
                        <a:rPr lang="en-US" altLang="zh-CN" sz="1800" dirty="0">
                          <a:latin typeface="Arial" panose="020B0604020202020204" pitchFamily="34" charset="0"/>
                          <a:cs typeface="Arial" panose="020B0604020202020204" pitchFamily="34" charset="0"/>
                        </a:rPr>
                        <a:t>TE111</a:t>
                      </a:r>
                      <a:endParaRPr lang="zh-CN" altLang="en-US" sz="1800" dirty="0">
                        <a:latin typeface="Arial" panose="020B0604020202020204" pitchFamily="34" charset="0"/>
                        <a:cs typeface="Arial" panose="020B0604020202020204" pitchFamily="34" charset="0"/>
                      </a:endParaRPr>
                    </a:p>
                  </a:txBody>
                  <a:tcPr anchor="ctr"/>
                </a:tc>
                <a:tc>
                  <a:txBody>
                    <a:bodyPr/>
                    <a:lstStyle/>
                    <a:p>
                      <a:pPr algn="ctr"/>
                      <a:r>
                        <a:rPr lang="en-US" altLang="zh-CN" sz="1800" dirty="0">
                          <a:latin typeface="Arial" panose="020B0604020202020204" pitchFamily="34" charset="0"/>
                          <a:cs typeface="Arial" panose="020B0604020202020204" pitchFamily="34" charset="0"/>
                        </a:rPr>
                        <a:t>844.738</a:t>
                      </a:r>
                      <a:endParaRPr lang="zh-CN" altLang="en-US" sz="1800" dirty="0">
                        <a:latin typeface="Arial" panose="020B0604020202020204" pitchFamily="34" charset="0"/>
                        <a:cs typeface="Arial" panose="020B0604020202020204" pitchFamily="34" charset="0"/>
                      </a:endParaRPr>
                    </a:p>
                  </a:txBody>
                  <a:tcPr anchor="ctr"/>
                </a:tc>
                <a:tc>
                  <a:txBody>
                    <a:bodyPr/>
                    <a:lstStyle/>
                    <a:p>
                      <a:pPr algn="ctr"/>
                      <a:r>
                        <a:rPr lang="en-US" altLang="zh-CN" sz="1800" dirty="0">
                          <a:latin typeface="Arial" panose="020B0604020202020204" pitchFamily="34" charset="0"/>
                          <a:cs typeface="Arial" panose="020B0604020202020204" pitchFamily="34" charset="0"/>
                        </a:rPr>
                        <a:t>279.82</a:t>
                      </a:r>
                      <a:endParaRPr lang="zh-CN" altLang="en-US" sz="1800" dirty="0">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dirty="0">
                          <a:solidFill>
                            <a:srgbClr val="FF0000"/>
                          </a:solidFill>
                          <a:latin typeface="Arial" panose="020B0604020202020204" pitchFamily="34" charset="0"/>
                          <a:cs typeface="Arial" panose="020B0604020202020204" pitchFamily="34" charset="0"/>
                        </a:rPr>
                        <a:t>4.0×10</a:t>
                      </a:r>
                      <a:r>
                        <a:rPr lang="en-US" altLang="zh-CN" sz="1800" baseline="30000" dirty="0">
                          <a:solidFill>
                            <a:srgbClr val="FF0000"/>
                          </a:solidFill>
                          <a:latin typeface="Arial" panose="020B0604020202020204" pitchFamily="34" charset="0"/>
                          <a:cs typeface="Arial" panose="020B0604020202020204" pitchFamily="34" charset="0"/>
                        </a:rPr>
                        <a:t>4</a:t>
                      </a:r>
                      <a:endParaRPr lang="zh-CN" altLang="en-US" sz="1800" baseline="30000" dirty="0">
                        <a:solidFill>
                          <a:srgbClr val="FF0000"/>
                        </a:solidFill>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dirty="0">
                          <a:solidFill>
                            <a:srgbClr val="FF0000"/>
                          </a:solidFill>
                          <a:latin typeface="Arial" panose="020B0604020202020204" pitchFamily="34" charset="0"/>
                          <a:cs typeface="Arial" panose="020B0604020202020204" pitchFamily="34" charset="0"/>
                        </a:rPr>
                        <a:t>1.6×10</a:t>
                      </a:r>
                      <a:r>
                        <a:rPr lang="en-US" altLang="zh-CN" sz="1800" baseline="30000" dirty="0">
                          <a:solidFill>
                            <a:srgbClr val="FF0000"/>
                          </a:solidFill>
                          <a:latin typeface="Arial" panose="020B0604020202020204" pitchFamily="34" charset="0"/>
                          <a:cs typeface="Arial" panose="020B0604020202020204" pitchFamily="34" charset="0"/>
                        </a:rPr>
                        <a:t>2</a:t>
                      </a:r>
                      <a:endParaRPr lang="zh-CN" altLang="en-US" sz="1800" baseline="30000" dirty="0">
                        <a:solidFill>
                          <a:srgbClr val="FF00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6"/>
                  </a:ext>
                </a:extLst>
              </a:tr>
              <a:tr h="376506">
                <a:tc>
                  <a:txBody>
                    <a:bodyPr/>
                    <a:lstStyle/>
                    <a:p>
                      <a:pPr algn="ctr"/>
                      <a:r>
                        <a:rPr lang="en-US" altLang="zh-CN" sz="1800" dirty="0">
                          <a:latin typeface="Arial" panose="020B0604020202020204" pitchFamily="34" charset="0"/>
                          <a:cs typeface="Arial" panose="020B0604020202020204" pitchFamily="34" charset="0"/>
                        </a:rPr>
                        <a:t>TM110</a:t>
                      </a:r>
                      <a:endParaRPr lang="zh-CN" altLang="en-US" sz="1800" dirty="0">
                        <a:latin typeface="Arial" panose="020B0604020202020204" pitchFamily="34" charset="0"/>
                        <a:cs typeface="Arial" panose="020B0604020202020204" pitchFamily="34" charset="0"/>
                      </a:endParaRPr>
                    </a:p>
                  </a:txBody>
                  <a:tcPr anchor="ctr"/>
                </a:tc>
                <a:tc>
                  <a:txBody>
                    <a:bodyPr/>
                    <a:lstStyle/>
                    <a:p>
                      <a:pPr algn="ctr"/>
                      <a:r>
                        <a:rPr lang="en-US" altLang="zh-CN" sz="1800" dirty="0">
                          <a:latin typeface="Arial" panose="020B0604020202020204" pitchFamily="34" charset="0"/>
                          <a:cs typeface="Arial" panose="020B0604020202020204" pitchFamily="34" charset="0"/>
                        </a:rPr>
                        <a:t>907.592</a:t>
                      </a:r>
                      <a:endParaRPr lang="zh-CN" altLang="en-US" sz="1800" dirty="0">
                        <a:latin typeface="Arial" panose="020B0604020202020204" pitchFamily="34" charset="0"/>
                        <a:cs typeface="Arial" panose="020B0604020202020204" pitchFamily="34" charset="0"/>
                      </a:endParaRPr>
                    </a:p>
                  </a:txBody>
                  <a:tcPr anchor="ctr"/>
                </a:tc>
                <a:tc>
                  <a:txBody>
                    <a:bodyPr/>
                    <a:lstStyle/>
                    <a:p>
                      <a:pPr algn="ctr"/>
                      <a:r>
                        <a:rPr lang="en-US" altLang="zh-CN" sz="1800" dirty="0">
                          <a:latin typeface="Arial" panose="020B0604020202020204" pitchFamily="34" charset="0"/>
                          <a:cs typeface="Arial" panose="020B0604020202020204" pitchFamily="34" charset="0"/>
                        </a:rPr>
                        <a:t>420.05</a:t>
                      </a:r>
                      <a:endParaRPr lang="zh-CN" altLang="en-US" sz="1800" dirty="0">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dirty="0">
                          <a:solidFill>
                            <a:srgbClr val="FF0000"/>
                          </a:solidFill>
                          <a:latin typeface="Arial" panose="020B0604020202020204" pitchFamily="34" charset="0"/>
                          <a:cs typeface="Arial" panose="020B0604020202020204" pitchFamily="34" charset="0"/>
                        </a:rPr>
                        <a:t>2.6×10</a:t>
                      </a:r>
                      <a:r>
                        <a:rPr lang="en-US" altLang="zh-CN" sz="1800" baseline="30000" dirty="0">
                          <a:solidFill>
                            <a:srgbClr val="FF0000"/>
                          </a:solidFill>
                          <a:latin typeface="Arial" panose="020B0604020202020204" pitchFamily="34" charset="0"/>
                          <a:cs typeface="Arial" panose="020B0604020202020204" pitchFamily="34" charset="0"/>
                        </a:rPr>
                        <a:t>4</a:t>
                      </a:r>
                      <a:endParaRPr lang="zh-CN" altLang="en-US" sz="1800" baseline="30000" dirty="0">
                        <a:solidFill>
                          <a:srgbClr val="FF0000"/>
                        </a:solidFill>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dirty="0">
                          <a:solidFill>
                            <a:srgbClr val="FF0000"/>
                          </a:solidFill>
                          <a:latin typeface="Arial" panose="020B0604020202020204" pitchFamily="34" charset="0"/>
                          <a:cs typeface="Arial" panose="020B0604020202020204" pitchFamily="34" charset="0"/>
                        </a:rPr>
                        <a:t>1.0×10</a:t>
                      </a:r>
                      <a:r>
                        <a:rPr lang="en-US" altLang="zh-CN" sz="1800" baseline="30000" dirty="0">
                          <a:solidFill>
                            <a:srgbClr val="FF0000"/>
                          </a:solidFill>
                          <a:latin typeface="Arial" panose="020B0604020202020204" pitchFamily="34" charset="0"/>
                          <a:cs typeface="Arial" panose="020B0604020202020204" pitchFamily="34" charset="0"/>
                        </a:rPr>
                        <a:t>2</a:t>
                      </a:r>
                      <a:endParaRPr lang="zh-CN" altLang="en-US" sz="1800" baseline="30000" dirty="0">
                        <a:solidFill>
                          <a:srgbClr val="FF00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7"/>
                  </a:ext>
                </a:extLst>
              </a:tr>
              <a:tr h="451858">
                <a:tc>
                  <a:txBody>
                    <a:bodyPr/>
                    <a:lstStyle/>
                    <a:p>
                      <a:pPr algn="ctr"/>
                      <a:r>
                        <a:rPr lang="en-US" altLang="zh-CN" sz="1800" b="1" dirty="0">
                          <a:latin typeface="Arial" panose="020B0604020202020204" pitchFamily="34" charset="0"/>
                          <a:cs typeface="Arial" panose="020B0604020202020204" pitchFamily="34" charset="0"/>
                        </a:rPr>
                        <a:t>TE121</a:t>
                      </a:r>
                      <a:endParaRPr lang="zh-CN" altLang="en-US" sz="1800" b="1" dirty="0">
                        <a:latin typeface="Arial" panose="020B0604020202020204" pitchFamily="34" charset="0"/>
                        <a:cs typeface="Arial" panose="020B0604020202020204" pitchFamily="34" charset="0"/>
                      </a:endParaRPr>
                    </a:p>
                  </a:txBody>
                  <a:tcPr anchor="ctr"/>
                </a:tc>
                <a:tc>
                  <a:txBody>
                    <a:bodyPr/>
                    <a:lstStyle/>
                    <a:p>
                      <a:pPr algn="ctr"/>
                      <a:r>
                        <a:rPr lang="en-US" altLang="zh-CN" sz="1800" b="1" dirty="0">
                          <a:latin typeface="Arial" panose="020B0604020202020204" pitchFamily="34" charset="0"/>
                          <a:cs typeface="Arial" panose="020B0604020202020204" pitchFamily="34" charset="0"/>
                        </a:rPr>
                        <a:t>1475.553</a:t>
                      </a:r>
                      <a:endParaRPr lang="zh-CN" altLang="en-US" sz="1800" b="1" dirty="0">
                        <a:latin typeface="Arial" panose="020B0604020202020204" pitchFamily="34" charset="0"/>
                        <a:cs typeface="Arial" panose="020B0604020202020204" pitchFamily="34" charset="0"/>
                      </a:endParaRPr>
                    </a:p>
                  </a:txBody>
                  <a:tcPr anchor="ctr"/>
                </a:tc>
                <a:tc>
                  <a:txBody>
                    <a:bodyPr/>
                    <a:lstStyle/>
                    <a:p>
                      <a:pPr algn="ctr"/>
                      <a:r>
                        <a:rPr lang="en-US" altLang="zh-CN" sz="1800" b="1" dirty="0">
                          <a:latin typeface="Arial" panose="020B0604020202020204" pitchFamily="34" charset="0"/>
                          <a:cs typeface="Arial" panose="020B0604020202020204" pitchFamily="34" charset="0"/>
                        </a:rPr>
                        <a:t>125.79</a:t>
                      </a:r>
                      <a:endParaRPr lang="zh-CN" altLang="en-US" sz="1800" b="1" dirty="0">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dirty="0">
                          <a:solidFill>
                            <a:srgbClr val="FF0000"/>
                          </a:solidFill>
                          <a:latin typeface="Arial" panose="020B0604020202020204" pitchFamily="34" charset="0"/>
                          <a:cs typeface="Arial" panose="020B0604020202020204" pitchFamily="34" charset="0"/>
                        </a:rPr>
                        <a:t>8.8×10</a:t>
                      </a:r>
                      <a:r>
                        <a:rPr lang="en-US" altLang="zh-CN" sz="1800" baseline="30000" dirty="0">
                          <a:solidFill>
                            <a:srgbClr val="FF0000"/>
                          </a:solidFill>
                          <a:latin typeface="Arial" panose="020B0604020202020204" pitchFamily="34" charset="0"/>
                          <a:cs typeface="Arial" panose="020B0604020202020204" pitchFamily="34" charset="0"/>
                        </a:rPr>
                        <a:t>4</a:t>
                      </a:r>
                      <a:endParaRPr lang="zh-CN" altLang="en-US" sz="1800" baseline="30000" dirty="0">
                        <a:solidFill>
                          <a:srgbClr val="FF0000"/>
                        </a:solidFill>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dirty="0">
                          <a:solidFill>
                            <a:srgbClr val="FF0000"/>
                          </a:solidFill>
                          <a:latin typeface="Arial" panose="020B0604020202020204" pitchFamily="34" charset="0"/>
                          <a:cs typeface="Arial" panose="020B0604020202020204" pitchFamily="34" charset="0"/>
                        </a:rPr>
                        <a:t>3.5×10</a:t>
                      </a:r>
                      <a:r>
                        <a:rPr lang="en-US" altLang="zh-CN" sz="1800" baseline="30000" dirty="0">
                          <a:solidFill>
                            <a:srgbClr val="FF0000"/>
                          </a:solidFill>
                          <a:latin typeface="Arial" panose="020B0604020202020204" pitchFamily="34" charset="0"/>
                          <a:cs typeface="Arial" panose="020B0604020202020204" pitchFamily="34" charset="0"/>
                        </a:rPr>
                        <a:t>2</a:t>
                      </a:r>
                      <a:endParaRPr lang="zh-CN" altLang="en-US" sz="1800" baseline="30000" dirty="0">
                        <a:solidFill>
                          <a:srgbClr val="FF00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8"/>
                  </a:ext>
                </a:extLst>
              </a:tr>
              <a:tr h="376506">
                <a:tc>
                  <a:txBody>
                    <a:bodyPr/>
                    <a:lstStyle/>
                    <a:p>
                      <a:pPr algn="ctr"/>
                      <a:r>
                        <a:rPr lang="en-US" altLang="zh-CN" sz="1800" dirty="0">
                          <a:latin typeface="Arial" panose="020B0604020202020204" pitchFamily="34" charset="0"/>
                          <a:cs typeface="Arial" panose="020B0604020202020204" pitchFamily="34" charset="0"/>
                        </a:rPr>
                        <a:t>TM120</a:t>
                      </a:r>
                      <a:endParaRPr lang="zh-CN" altLang="en-US" sz="1800" dirty="0">
                        <a:latin typeface="Arial" panose="020B0604020202020204" pitchFamily="34" charset="0"/>
                        <a:cs typeface="Arial" panose="020B0604020202020204" pitchFamily="34" charset="0"/>
                      </a:endParaRPr>
                    </a:p>
                  </a:txBody>
                  <a:tcPr anchor="ctr"/>
                </a:tc>
                <a:tc>
                  <a:txBody>
                    <a:bodyPr/>
                    <a:lstStyle/>
                    <a:p>
                      <a:pPr algn="ctr"/>
                      <a:r>
                        <a:rPr lang="en-US" altLang="zh-CN" sz="1800" dirty="0">
                          <a:latin typeface="Arial" panose="020B0604020202020204" pitchFamily="34" charset="0"/>
                          <a:cs typeface="Arial" panose="020B0604020202020204" pitchFamily="34" charset="0"/>
                        </a:rPr>
                        <a:t>1662.599</a:t>
                      </a:r>
                      <a:endParaRPr lang="zh-CN" altLang="en-US" sz="1800" dirty="0">
                        <a:latin typeface="Arial" panose="020B0604020202020204" pitchFamily="34" charset="0"/>
                        <a:cs typeface="Arial" panose="020B0604020202020204" pitchFamily="34" charset="0"/>
                      </a:endParaRPr>
                    </a:p>
                  </a:txBody>
                  <a:tcPr anchor="ctr"/>
                </a:tc>
                <a:tc>
                  <a:txBody>
                    <a:bodyPr/>
                    <a:lstStyle/>
                    <a:p>
                      <a:pPr algn="ctr"/>
                      <a:r>
                        <a:rPr lang="en-US" altLang="zh-CN" sz="1800" dirty="0">
                          <a:latin typeface="Arial" panose="020B0604020202020204" pitchFamily="34" charset="0"/>
                          <a:cs typeface="Arial" panose="020B0604020202020204" pitchFamily="34" charset="0"/>
                        </a:rPr>
                        <a:t>18.80</a:t>
                      </a:r>
                      <a:endParaRPr lang="zh-CN" altLang="en-US" sz="1800" dirty="0">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dirty="0">
                          <a:solidFill>
                            <a:srgbClr val="FF0000"/>
                          </a:solidFill>
                          <a:latin typeface="Arial" panose="020B0604020202020204" pitchFamily="34" charset="0"/>
                          <a:cs typeface="Arial" panose="020B0604020202020204" pitchFamily="34" charset="0"/>
                        </a:rPr>
                        <a:t>5.9×10</a:t>
                      </a:r>
                      <a:r>
                        <a:rPr lang="en-US" altLang="zh-CN" sz="1800" baseline="30000" dirty="0">
                          <a:solidFill>
                            <a:srgbClr val="FF0000"/>
                          </a:solidFill>
                          <a:latin typeface="Arial" panose="020B0604020202020204" pitchFamily="34" charset="0"/>
                          <a:cs typeface="Arial" panose="020B0604020202020204" pitchFamily="34" charset="0"/>
                        </a:rPr>
                        <a:t>5</a:t>
                      </a:r>
                      <a:endParaRPr lang="zh-CN" altLang="en-US" sz="1800" baseline="30000" dirty="0">
                        <a:solidFill>
                          <a:srgbClr val="FF0000"/>
                        </a:solidFill>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dirty="0">
                          <a:solidFill>
                            <a:srgbClr val="FF0000"/>
                          </a:solidFill>
                          <a:latin typeface="Arial" panose="020B0604020202020204" pitchFamily="34" charset="0"/>
                          <a:cs typeface="Arial" panose="020B0604020202020204" pitchFamily="34" charset="0"/>
                        </a:rPr>
                        <a:t>2.3×10</a:t>
                      </a:r>
                      <a:r>
                        <a:rPr lang="en-US" altLang="zh-CN" sz="1800" baseline="30000" dirty="0">
                          <a:solidFill>
                            <a:srgbClr val="FF0000"/>
                          </a:solidFill>
                          <a:latin typeface="Arial" panose="020B0604020202020204" pitchFamily="34" charset="0"/>
                          <a:cs typeface="Arial" panose="020B0604020202020204" pitchFamily="34" charset="0"/>
                        </a:rPr>
                        <a:t>3</a:t>
                      </a:r>
                      <a:endParaRPr lang="zh-CN" altLang="en-US" sz="1800" baseline="30000" dirty="0">
                        <a:solidFill>
                          <a:srgbClr val="FF00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9"/>
                  </a:ext>
                </a:extLst>
              </a:tr>
            </a:tbl>
          </a:graphicData>
        </a:graphic>
      </p:graphicFrame>
      <p:sp>
        <p:nvSpPr>
          <p:cNvPr id="6" name="TextBox 5">
            <a:extLst>
              <a:ext uri="{FF2B5EF4-FFF2-40B4-BE49-F238E27FC236}">
                <a16:creationId xmlns:a16="http://schemas.microsoft.com/office/drawing/2014/main" id="{F6F4501E-C138-4BE1-BCCD-B8E551E75ACE}"/>
              </a:ext>
            </a:extLst>
          </p:cNvPr>
          <p:cNvSpPr txBox="1"/>
          <p:nvPr/>
        </p:nvSpPr>
        <p:spPr>
          <a:xfrm>
            <a:off x="8286930" y="2505695"/>
            <a:ext cx="3794065" cy="4118050"/>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en-US" altLang="zh-CN" dirty="0">
                <a:solidFill>
                  <a:prstClr val="black"/>
                </a:solidFill>
                <a:latin typeface="Arial" panose="020B0604020202020204" pitchFamily="34" charset="0"/>
                <a:cs typeface="Arial" panose="020B0604020202020204" pitchFamily="34" charset="0"/>
              </a:rPr>
              <a:t>Z: 120 2-cell cavity/beam</a:t>
            </a:r>
          </a:p>
          <a:p>
            <a:pPr marL="342900" indent="-342900">
              <a:lnSpc>
                <a:spcPct val="120000"/>
              </a:lnSpc>
              <a:buFont typeface="Arial" panose="020B0604020202020204" pitchFamily="34" charset="0"/>
              <a:buChar char="•"/>
            </a:pPr>
            <a:r>
              <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Average </a:t>
            </a:r>
            <a:r>
              <a:rPr lang="en-US" altLang="zh-CN" dirty="0" err="1">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beta_x,y</a:t>
            </a:r>
            <a:r>
              <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in RF cavity ~ </a:t>
            </a:r>
            <a:r>
              <a:rPr lang="en-US" altLang="zh-CN" b="1" dirty="0">
                <a:solidFill>
                  <a:srgbClr val="C00000"/>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30 m</a:t>
            </a:r>
            <a:endParaRPr lang="en-US" altLang="zh-CN" dirty="0">
              <a:solidFill>
                <a:srgbClr val="0000FF"/>
              </a:solidFill>
              <a:latin typeface="Arial" panose="020B0604020202020204" pitchFamily="34" charset="0"/>
              <a:cs typeface="Arial" panose="020B0604020202020204" pitchFamily="34" charset="0"/>
              <a:sym typeface="Arial" panose="020B0604020202020204" pitchFamily="34" charset="0"/>
            </a:endParaRPr>
          </a:p>
          <a:p>
            <a:pPr marL="342900" indent="-342900">
              <a:lnSpc>
                <a:spcPct val="120000"/>
              </a:lnSpc>
              <a:buFont typeface="Arial" panose="020B0604020202020204" pitchFamily="34" charset="0"/>
              <a:buChar char="•"/>
            </a:pPr>
            <a:r>
              <a:rPr lang="en-US" altLang="zh-CN" dirty="0">
                <a:solidFill>
                  <a:srgbClr val="FF0000"/>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No frequency spread included</a:t>
            </a:r>
          </a:p>
          <a:p>
            <a:pPr marL="342900" indent="-342900">
              <a:lnSpc>
                <a:spcPct val="120000"/>
              </a:lnSpc>
              <a:buFont typeface="Arial" panose="020B0604020202020204" pitchFamily="34" charset="0"/>
              <a:buChar char="•"/>
            </a:pPr>
            <a:r>
              <a:rPr lang="en-US" altLang="zh-CN"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Shortest longitudinal feedback time: 11.9 </a:t>
            </a:r>
            <a:r>
              <a:rPr lang="en-US" altLang="zh-CN" b="1" dirty="0" err="1">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ms</a:t>
            </a:r>
            <a:r>
              <a:rPr lang="en-US" altLang="zh-CN"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(synchrotron oscillation period)</a:t>
            </a:r>
          </a:p>
          <a:p>
            <a:pPr marL="342900" indent="-342900">
              <a:lnSpc>
                <a:spcPct val="120000"/>
              </a:lnSpc>
              <a:buFont typeface="Arial" panose="020B0604020202020204" pitchFamily="34" charset="0"/>
              <a:buChar char="•"/>
            </a:pPr>
            <a:r>
              <a:rPr lang="en-US" altLang="zh-CN"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Feedback time for transverse mode: 3.2 </a:t>
            </a:r>
            <a:r>
              <a:rPr lang="en-US" altLang="zh-CN" b="1" dirty="0" err="1">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ms</a:t>
            </a:r>
            <a:r>
              <a:rPr lang="en-US" altLang="zh-CN"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(10 turns), could be shorter.</a:t>
            </a:r>
          </a:p>
          <a:p>
            <a:pPr marL="342900" indent="-342900">
              <a:lnSpc>
                <a:spcPct val="150000"/>
              </a:lnSpc>
              <a:buFont typeface="Arial" panose="020B0604020202020204" pitchFamily="34" charset="0"/>
              <a:buChar char="•"/>
            </a:pPr>
            <a:endParaRPr lang="en-US" altLang="zh-CN" sz="1600" dirty="0">
              <a:solidFill>
                <a:srgbClr val="FF0000"/>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cxnSp>
        <p:nvCxnSpPr>
          <p:cNvPr id="8" name="直接箭头连接符 7">
            <a:extLst>
              <a:ext uri="{FF2B5EF4-FFF2-40B4-BE49-F238E27FC236}">
                <a16:creationId xmlns:a16="http://schemas.microsoft.com/office/drawing/2014/main" id="{185DADDC-F1F8-43E5-9AFD-A7C19A9349EA}"/>
              </a:ext>
            </a:extLst>
          </p:cNvPr>
          <p:cNvCxnSpPr/>
          <p:nvPr/>
        </p:nvCxnSpPr>
        <p:spPr>
          <a:xfrm flipH="1">
            <a:off x="7039274" y="5705692"/>
            <a:ext cx="576064"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直接箭头连接符 8">
            <a:extLst>
              <a:ext uri="{FF2B5EF4-FFF2-40B4-BE49-F238E27FC236}">
                <a16:creationId xmlns:a16="http://schemas.microsoft.com/office/drawing/2014/main" id="{ADB1BC08-8049-4836-94CB-A88960D3852E}"/>
              </a:ext>
            </a:extLst>
          </p:cNvPr>
          <p:cNvCxnSpPr/>
          <p:nvPr/>
        </p:nvCxnSpPr>
        <p:spPr>
          <a:xfrm flipH="1">
            <a:off x="7039274" y="3279961"/>
            <a:ext cx="576064"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E58BDC7-2D87-49BE-BB63-E7725D58A681}"/>
              </a:ext>
            </a:extLst>
          </p:cNvPr>
          <p:cNvSpPr txBox="1"/>
          <p:nvPr/>
        </p:nvSpPr>
        <p:spPr>
          <a:xfrm>
            <a:off x="7000161" y="3378498"/>
            <a:ext cx="1529603" cy="830997"/>
          </a:xfrm>
          <a:prstGeom prst="rect">
            <a:avLst/>
          </a:prstGeom>
          <a:noFill/>
        </p:spPr>
        <p:txBody>
          <a:bodyPr wrap="square" rtlCol="0">
            <a:spAutoFit/>
          </a:bodyPr>
          <a:lstStyle/>
          <a:p>
            <a:r>
              <a:rPr lang="en-US" altLang="zh-CN" sz="1600" dirty="0">
                <a:solidFill>
                  <a:prstClr val="black"/>
                </a:solidFill>
                <a:latin typeface="Arial" panose="020B0604020202020204" pitchFamily="34" charset="0"/>
                <a:cs typeface="Arial" panose="020B0604020202020204" pitchFamily="34" charset="0"/>
              </a:rPr>
              <a:t>Cut off frequency: 1471MHz</a:t>
            </a:r>
            <a:endParaRPr lang="zh-CN" altLang="en-US" sz="1600" dirty="0">
              <a:solidFill>
                <a:prstClr val="black"/>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D29AA444-D028-49E0-BFF9-64640B779394}"/>
              </a:ext>
            </a:extLst>
          </p:cNvPr>
          <p:cNvSpPr txBox="1"/>
          <p:nvPr/>
        </p:nvSpPr>
        <p:spPr>
          <a:xfrm>
            <a:off x="7000161" y="5798769"/>
            <a:ext cx="1230353" cy="830997"/>
          </a:xfrm>
          <a:prstGeom prst="rect">
            <a:avLst/>
          </a:prstGeom>
          <a:noFill/>
        </p:spPr>
        <p:txBody>
          <a:bodyPr wrap="square" rtlCol="0">
            <a:spAutoFit/>
          </a:bodyPr>
          <a:lstStyle/>
          <a:p>
            <a:r>
              <a:rPr lang="en-US" altLang="zh-CN" sz="1600" dirty="0">
                <a:solidFill>
                  <a:prstClr val="black"/>
                </a:solidFill>
                <a:latin typeface="Arial" panose="020B0604020202020204" pitchFamily="34" charset="0"/>
                <a:cs typeface="Arial" panose="020B0604020202020204" pitchFamily="34" charset="0"/>
              </a:rPr>
              <a:t>Cut off frequency:1126 MHz</a:t>
            </a:r>
            <a:endParaRPr lang="zh-CN" altLang="en-US" sz="16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98496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322729"/>
            <a:ext cx="12192000" cy="980587"/>
          </a:xfrm>
        </p:spPr>
        <p:txBody>
          <a:bodyPr>
            <a:noAutofit/>
          </a:bodyPr>
          <a:lstStyle/>
          <a:p>
            <a:pPr algn="ctr">
              <a:lnSpc>
                <a:spcPct val="100000"/>
              </a:lnSpc>
            </a:pPr>
            <a:r>
              <a:rPr lang="en-US" altLang="zh-CN" sz="4000" dirty="0">
                <a:latin typeface="Arial" panose="020B0604020202020204" pitchFamily="34" charset="0"/>
                <a:cs typeface="Arial" panose="020B0604020202020204" pitchFamily="34" charset="0"/>
              </a:rPr>
              <a:t>Collider HOM CBI </a:t>
            </a:r>
            <a:r>
              <a:rPr lang="en-US" altLang="zh-CN" sz="4000" dirty="0" err="1">
                <a:latin typeface="Arial" panose="020B0604020202020204" pitchFamily="34" charset="0"/>
                <a:cs typeface="Arial" panose="020B0604020202020204" pitchFamily="34" charset="0"/>
              </a:rPr>
              <a:t>Q</a:t>
            </a:r>
            <a:r>
              <a:rPr lang="en-US" altLang="zh-CN" sz="4000" baseline="-25000" dirty="0" err="1">
                <a:latin typeface="Arial" panose="020B0604020202020204" pitchFamily="34" charset="0"/>
                <a:cs typeface="Arial" panose="020B0604020202020204" pitchFamily="34" charset="0"/>
              </a:rPr>
              <a:t>ext</a:t>
            </a:r>
            <a:r>
              <a:rPr lang="en-US" altLang="zh-CN" sz="4000" dirty="0">
                <a:latin typeface="Arial" panose="020B0604020202020204" pitchFamily="34" charset="0"/>
                <a:cs typeface="Arial" panose="020B0604020202020204" pitchFamily="34" charset="0"/>
              </a:rPr>
              <a:t> Threshold</a:t>
            </a:r>
            <a:endParaRPr lang="zh-CN" altLang="en-US" sz="4000" dirty="0">
              <a:latin typeface="Arial" panose="020B0604020202020204" pitchFamily="34" charset="0"/>
              <a:cs typeface="Arial" panose="020B0604020202020204" pitchFamily="34" charset="0"/>
            </a:endParaRPr>
          </a:p>
        </p:txBody>
      </p:sp>
      <p:sp>
        <p:nvSpPr>
          <p:cNvPr id="6" name="矩形 5"/>
          <p:cNvSpPr/>
          <p:nvPr/>
        </p:nvSpPr>
        <p:spPr>
          <a:xfrm>
            <a:off x="1091077" y="6287994"/>
            <a:ext cx="5383236" cy="350865"/>
          </a:xfrm>
          <a:prstGeom prst="rect">
            <a:avLst/>
          </a:prstGeom>
        </p:spPr>
        <p:txBody>
          <a:bodyPr wrap="square">
            <a:spAutoFit/>
          </a:bodyPr>
          <a:lstStyle/>
          <a:p>
            <a:pPr>
              <a:lnSpc>
                <a:spcPct val="120000"/>
              </a:lnSpc>
              <a:spcBef>
                <a:spcPts val="1200"/>
              </a:spcBef>
            </a:pPr>
            <a:r>
              <a:rPr lang="en-US" altLang="zh-CN" sz="1400" dirty="0">
                <a:latin typeface="Arial" panose="020B0604020202020204" pitchFamily="34" charset="0"/>
                <a:ea typeface="微软雅黑" panose="020B0503020204020204" pitchFamily="34" charset="-122"/>
                <a:cs typeface="+mn-ea"/>
                <a:sym typeface="Arial" panose="020B0604020202020204" pitchFamily="34" charset="0"/>
              </a:rPr>
              <a:t>Average </a:t>
            </a:r>
            <a:r>
              <a:rPr lang="en-US" altLang="zh-CN" sz="1400" dirty="0" err="1">
                <a:latin typeface="Arial" panose="020B0604020202020204" pitchFamily="34" charset="0"/>
                <a:ea typeface="微软雅黑" panose="020B0503020204020204" pitchFamily="34" charset="-122"/>
                <a:cs typeface="+mn-ea"/>
                <a:sym typeface="Arial" panose="020B0604020202020204" pitchFamily="34" charset="0"/>
              </a:rPr>
              <a:t>beta_x,y</a:t>
            </a:r>
            <a:r>
              <a:rPr lang="en-US" altLang="zh-CN" sz="1400" dirty="0">
                <a:latin typeface="Arial" panose="020B0604020202020204" pitchFamily="34" charset="0"/>
                <a:ea typeface="微软雅黑" panose="020B0503020204020204" pitchFamily="34" charset="-122"/>
                <a:cs typeface="+mn-ea"/>
                <a:sym typeface="Arial" panose="020B0604020202020204" pitchFamily="34" charset="0"/>
              </a:rPr>
              <a:t> in RF cavity ~ 30 m, without feedback</a:t>
            </a:r>
          </a:p>
        </p:txBody>
      </p:sp>
      <p:sp>
        <p:nvSpPr>
          <p:cNvPr id="3" name="灯片编号占位符 2"/>
          <p:cNvSpPr>
            <a:spLocks noGrp="1"/>
          </p:cNvSpPr>
          <p:nvPr>
            <p:ph type="sldNum" sz="quarter" idx="12"/>
          </p:nvPr>
        </p:nvSpPr>
        <p:spPr/>
        <p:txBody>
          <a:bodyPr/>
          <a:lstStyle/>
          <a:p>
            <a:fld id="{672E488A-81DB-4A5F-B4BA-D0957D335647}" type="slidenum">
              <a:rPr lang="zh-CN" altLang="en-US" smtClean="0"/>
              <a:t>41</a:t>
            </a:fld>
            <a:endParaRPr lang="zh-CN" altLang="en-US"/>
          </a:p>
        </p:txBody>
      </p:sp>
      <p:graphicFrame>
        <p:nvGraphicFramePr>
          <p:cNvPr id="4" name="表格 3"/>
          <p:cNvGraphicFramePr>
            <a:graphicFrameLocks noGrp="1"/>
          </p:cNvGraphicFramePr>
          <p:nvPr>
            <p:extLst/>
          </p:nvPr>
        </p:nvGraphicFramePr>
        <p:xfrm>
          <a:off x="1091077" y="2000896"/>
          <a:ext cx="9723049" cy="4284000"/>
        </p:xfrm>
        <a:graphic>
          <a:graphicData uri="http://schemas.openxmlformats.org/drawingml/2006/table">
            <a:tbl>
              <a:tblPr firstRow="1" bandRow="1"/>
              <a:tblGrid>
                <a:gridCol w="973866">
                  <a:extLst>
                    <a:ext uri="{9D8B030D-6E8A-4147-A177-3AD203B41FA5}">
                      <a16:colId xmlns:a16="http://schemas.microsoft.com/office/drawing/2014/main" val="158700589"/>
                    </a:ext>
                  </a:extLst>
                </a:gridCol>
                <a:gridCol w="1168638">
                  <a:extLst>
                    <a:ext uri="{9D8B030D-6E8A-4147-A177-3AD203B41FA5}">
                      <a16:colId xmlns:a16="http://schemas.microsoft.com/office/drawing/2014/main" val="3793098415"/>
                    </a:ext>
                  </a:extLst>
                </a:gridCol>
                <a:gridCol w="1428719">
                  <a:extLst>
                    <a:ext uri="{9D8B030D-6E8A-4147-A177-3AD203B41FA5}">
                      <a16:colId xmlns:a16="http://schemas.microsoft.com/office/drawing/2014/main" val="801315232"/>
                    </a:ext>
                  </a:extLst>
                </a:gridCol>
                <a:gridCol w="973866">
                  <a:extLst>
                    <a:ext uri="{9D8B030D-6E8A-4147-A177-3AD203B41FA5}">
                      <a16:colId xmlns:a16="http://schemas.microsoft.com/office/drawing/2014/main" val="2301711243"/>
                    </a:ext>
                  </a:extLst>
                </a:gridCol>
                <a:gridCol w="1294490">
                  <a:extLst>
                    <a:ext uri="{9D8B030D-6E8A-4147-A177-3AD203B41FA5}">
                      <a16:colId xmlns:a16="http://schemas.microsoft.com/office/drawing/2014/main" val="121788612"/>
                    </a:ext>
                  </a:extLst>
                </a:gridCol>
                <a:gridCol w="1294490">
                  <a:extLst>
                    <a:ext uri="{9D8B030D-6E8A-4147-A177-3AD203B41FA5}">
                      <a16:colId xmlns:a16="http://schemas.microsoft.com/office/drawing/2014/main" val="1594867137"/>
                    </a:ext>
                  </a:extLst>
                </a:gridCol>
                <a:gridCol w="1294490">
                  <a:extLst>
                    <a:ext uri="{9D8B030D-6E8A-4147-A177-3AD203B41FA5}">
                      <a16:colId xmlns:a16="http://schemas.microsoft.com/office/drawing/2014/main" val="602840892"/>
                    </a:ext>
                  </a:extLst>
                </a:gridCol>
                <a:gridCol w="1294490">
                  <a:extLst>
                    <a:ext uri="{9D8B030D-6E8A-4147-A177-3AD203B41FA5}">
                      <a16:colId xmlns:a16="http://schemas.microsoft.com/office/drawing/2014/main" val="3367372786"/>
                    </a:ext>
                  </a:extLst>
                </a:gridCol>
              </a:tblGrid>
              <a:tr h="828000">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Mode</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i="1" dirty="0">
                          <a:effectLst/>
                          <a:latin typeface="Arial" panose="020B0604020202020204" pitchFamily="34" charset="0"/>
                          <a:ea typeface="MS Mincho" panose="02020609040205080304" pitchFamily="49" charset="-128"/>
                          <a:cs typeface="Arial" panose="020B0604020202020204" pitchFamily="34" charset="0"/>
                        </a:rPr>
                        <a:t>f</a:t>
                      </a:r>
                      <a:r>
                        <a:rPr lang="en-GB" sz="1600" dirty="0">
                          <a:effectLst/>
                          <a:latin typeface="Arial" panose="020B0604020202020204" pitchFamily="34" charset="0"/>
                          <a:ea typeface="MS Mincho" panose="02020609040205080304" pitchFamily="49" charset="-128"/>
                          <a:cs typeface="Arial" panose="020B0604020202020204" pitchFamily="34" charset="0"/>
                        </a:rPr>
                        <a:t> (MHz)</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i="1" dirty="0">
                          <a:effectLst/>
                          <a:latin typeface="Arial" panose="020B0604020202020204" pitchFamily="34" charset="0"/>
                          <a:ea typeface="MS Mincho" panose="02020609040205080304" pitchFamily="49" charset="-128"/>
                          <a:cs typeface="Arial" panose="020B0604020202020204" pitchFamily="34" charset="0"/>
                        </a:rPr>
                        <a:t>R</a:t>
                      </a:r>
                      <a:r>
                        <a:rPr lang="en-GB" sz="1600" dirty="0">
                          <a:effectLst/>
                          <a:latin typeface="Arial" panose="020B0604020202020204" pitchFamily="34" charset="0"/>
                          <a:ea typeface="MS Mincho" panose="02020609040205080304" pitchFamily="49" charset="-128"/>
                          <a:cs typeface="Arial" panose="020B0604020202020204" pitchFamily="34" charset="0"/>
                        </a:rPr>
                        <a:t>/</a:t>
                      </a:r>
                      <a:r>
                        <a:rPr lang="en-GB" sz="1600" i="1" dirty="0">
                          <a:effectLst/>
                          <a:latin typeface="Arial" panose="020B0604020202020204" pitchFamily="34" charset="0"/>
                          <a:ea typeface="MS Mincho" panose="02020609040205080304" pitchFamily="49" charset="-128"/>
                          <a:cs typeface="Arial" panose="020B0604020202020204" pitchFamily="34" charset="0"/>
                        </a:rPr>
                        <a:t>Q</a:t>
                      </a:r>
                      <a:r>
                        <a:rPr lang="en-GB" sz="1600" baseline="30000" dirty="0">
                          <a:effectLst/>
                          <a:latin typeface="Arial" panose="020B0604020202020204" pitchFamily="34" charset="0"/>
                          <a:ea typeface="MS Mincho" panose="02020609040205080304" pitchFamily="49" charset="-128"/>
                          <a:cs typeface="Arial" panose="020B0604020202020204" pitchFamily="34" charset="0"/>
                        </a:rPr>
                        <a:t>* </a:t>
                      </a:r>
                      <a:r>
                        <a:rPr lang="en-GB" sz="1600" dirty="0">
                          <a:effectLst/>
                          <a:latin typeface="Arial" panose="020B0604020202020204" pitchFamily="34" charset="0"/>
                          <a:ea typeface="MS Mincho" panose="02020609040205080304" pitchFamily="49" charset="-128"/>
                          <a:cs typeface="Arial" panose="020B0604020202020204" pitchFamily="34" charset="0"/>
                        </a:rPr>
                        <a:t>(monopole Ω, dipole Ω/m)</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i="1" dirty="0" err="1">
                          <a:effectLst/>
                          <a:latin typeface="Arial" panose="020B0604020202020204" pitchFamily="34" charset="0"/>
                          <a:ea typeface="MS Mincho" panose="02020609040205080304" pitchFamily="49" charset="-128"/>
                          <a:cs typeface="Arial" panose="020B0604020202020204" pitchFamily="34" charset="0"/>
                        </a:rPr>
                        <a:t>Q</a:t>
                      </a:r>
                      <a:r>
                        <a:rPr lang="en-GB" sz="1600" baseline="-25000" dirty="0" err="1">
                          <a:effectLst/>
                          <a:latin typeface="Arial" panose="020B0604020202020204" pitchFamily="34" charset="0"/>
                          <a:ea typeface="MS Mincho" panose="02020609040205080304" pitchFamily="49" charset="-128"/>
                          <a:cs typeface="Arial" panose="020B0604020202020204" pitchFamily="34" charset="0"/>
                        </a:rPr>
                        <a:t>e</a:t>
                      </a:r>
                      <a:r>
                        <a:rPr lang="en-GB" sz="1600" dirty="0">
                          <a:effectLst/>
                          <a:latin typeface="Arial" panose="020B0604020202020204" pitchFamily="34" charset="0"/>
                          <a:ea typeface="MS Mincho" panose="02020609040205080304" pitchFamily="49" charset="-128"/>
                          <a:cs typeface="Arial" panose="020B0604020202020204" pitchFamily="34" charset="0"/>
                        </a:rPr>
                        <a:t> (H)</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i="1">
                          <a:effectLst/>
                          <a:latin typeface="Arial" panose="020B0604020202020204" pitchFamily="34" charset="0"/>
                          <a:ea typeface="MS Mincho" panose="02020609040205080304" pitchFamily="49" charset="-128"/>
                          <a:cs typeface="Arial" panose="020B0604020202020204" pitchFamily="34" charset="0"/>
                        </a:rPr>
                        <a:t>Q</a:t>
                      </a:r>
                      <a:r>
                        <a:rPr lang="en-GB" sz="1600" baseline="-25000">
                          <a:effectLst/>
                          <a:latin typeface="Arial" panose="020B0604020202020204" pitchFamily="34" charset="0"/>
                          <a:ea typeface="MS Mincho" panose="02020609040205080304" pitchFamily="49" charset="-128"/>
                          <a:cs typeface="Arial" panose="020B0604020202020204" pitchFamily="34" charset="0"/>
                        </a:rPr>
                        <a:t>e</a:t>
                      </a:r>
                      <a:r>
                        <a:rPr lang="en-GB" sz="1600">
                          <a:effectLst/>
                          <a:latin typeface="Arial" panose="020B0604020202020204" pitchFamily="34" charset="0"/>
                          <a:ea typeface="MS Mincho" panose="02020609040205080304" pitchFamily="49" charset="-128"/>
                          <a:cs typeface="Arial" panose="020B0604020202020204" pitchFamily="34" charset="0"/>
                        </a:rPr>
                        <a:t> (W)</a:t>
                      </a:r>
                      <a:endParaRPr lang="zh-CN" sz="1600">
                        <a:effectLst/>
                        <a:latin typeface="Arial" panose="020B0604020202020204" pitchFamily="34" charset="0"/>
                        <a:ea typeface="MS Mincho" panose="02020609040205080304" pitchFamily="49" charset="-128"/>
                        <a:cs typeface="Arial" panose="020B0604020202020204" pitchFamily="34" charset="0"/>
                      </a:endParaRPr>
                    </a:p>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idle cavities on-line</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i="1">
                          <a:effectLst/>
                          <a:latin typeface="Arial" panose="020B0604020202020204" pitchFamily="34" charset="0"/>
                          <a:ea typeface="MS Mincho" panose="02020609040205080304" pitchFamily="49" charset="-128"/>
                          <a:cs typeface="Arial" panose="020B0604020202020204" pitchFamily="34" charset="0"/>
                        </a:rPr>
                        <a:t>Q</a:t>
                      </a:r>
                      <a:r>
                        <a:rPr lang="en-GB" sz="1600" baseline="-25000">
                          <a:effectLst/>
                          <a:latin typeface="Arial" panose="020B0604020202020204" pitchFamily="34" charset="0"/>
                          <a:ea typeface="MS Mincho" panose="02020609040205080304" pitchFamily="49" charset="-128"/>
                          <a:cs typeface="Arial" panose="020B0604020202020204" pitchFamily="34" charset="0"/>
                        </a:rPr>
                        <a:t>e</a:t>
                      </a:r>
                      <a:r>
                        <a:rPr lang="en-GB" sz="1600">
                          <a:effectLst/>
                          <a:latin typeface="Arial" panose="020B0604020202020204" pitchFamily="34" charset="0"/>
                          <a:ea typeface="MS Mincho" panose="02020609040205080304" pitchFamily="49" charset="-128"/>
                          <a:cs typeface="Arial" panose="020B0604020202020204" pitchFamily="34" charset="0"/>
                        </a:rPr>
                        <a:t> (W)</a:t>
                      </a:r>
                      <a:endParaRPr lang="zh-CN" sz="1600">
                        <a:effectLst/>
                        <a:latin typeface="Arial" panose="020B0604020202020204" pitchFamily="34" charset="0"/>
                        <a:ea typeface="MS Mincho" panose="02020609040205080304" pitchFamily="49" charset="-128"/>
                        <a:cs typeface="Arial" panose="020B0604020202020204" pitchFamily="34" charset="0"/>
                      </a:endParaRPr>
                    </a:p>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idle cavities off-line</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i="1" dirty="0" err="1">
                          <a:effectLst/>
                          <a:latin typeface="Arial" panose="020B0604020202020204" pitchFamily="34" charset="0"/>
                          <a:ea typeface="MS Mincho" panose="02020609040205080304" pitchFamily="49" charset="-128"/>
                          <a:cs typeface="Arial" panose="020B0604020202020204" pitchFamily="34" charset="0"/>
                        </a:rPr>
                        <a:t>Q</a:t>
                      </a:r>
                      <a:r>
                        <a:rPr lang="en-GB" sz="1600" baseline="-25000" dirty="0" err="1">
                          <a:effectLst/>
                          <a:latin typeface="Arial" panose="020B0604020202020204" pitchFamily="34" charset="0"/>
                          <a:ea typeface="MS Mincho" panose="02020609040205080304" pitchFamily="49" charset="-128"/>
                          <a:cs typeface="Arial" panose="020B0604020202020204" pitchFamily="34" charset="0"/>
                        </a:rPr>
                        <a:t>e</a:t>
                      </a:r>
                      <a:r>
                        <a:rPr lang="en-GB" sz="1600" dirty="0">
                          <a:effectLst/>
                          <a:latin typeface="Arial" panose="020B0604020202020204" pitchFamily="34" charset="0"/>
                          <a:ea typeface="MS Mincho" panose="02020609040205080304" pitchFamily="49" charset="-128"/>
                          <a:cs typeface="Arial" panose="020B0604020202020204" pitchFamily="34" charset="0"/>
                        </a:rPr>
                        <a:t> (Z)</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idle cavities on-line</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i="1" dirty="0" err="1">
                          <a:effectLst/>
                          <a:latin typeface="Arial" panose="020B0604020202020204" pitchFamily="34" charset="0"/>
                          <a:ea typeface="MS Mincho" panose="02020609040205080304" pitchFamily="49" charset="-128"/>
                          <a:cs typeface="Arial" panose="020B0604020202020204" pitchFamily="34" charset="0"/>
                        </a:rPr>
                        <a:t>Q</a:t>
                      </a:r>
                      <a:r>
                        <a:rPr lang="en-GB" sz="1600" baseline="-25000" dirty="0" err="1">
                          <a:effectLst/>
                          <a:latin typeface="Arial" panose="020B0604020202020204" pitchFamily="34" charset="0"/>
                          <a:ea typeface="MS Mincho" panose="02020609040205080304" pitchFamily="49" charset="-128"/>
                          <a:cs typeface="Arial" panose="020B0604020202020204" pitchFamily="34" charset="0"/>
                        </a:rPr>
                        <a:t>e</a:t>
                      </a:r>
                      <a:r>
                        <a:rPr lang="en-GB" sz="1600" dirty="0">
                          <a:effectLst/>
                          <a:latin typeface="Arial" panose="020B0604020202020204" pitchFamily="34" charset="0"/>
                          <a:ea typeface="MS Mincho" panose="02020609040205080304" pitchFamily="49" charset="-128"/>
                          <a:cs typeface="Arial" panose="020B0604020202020204" pitchFamily="34" charset="0"/>
                        </a:rPr>
                        <a:t> (Z)</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idle cavities off-line</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3149829"/>
                  </a:ext>
                </a:extLst>
              </a:tr>
              <a:tr h="432000">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TM011</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1165.574</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65.2</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1.9×10</a:t>
                      </a:r>
                      <a:r>
                        <a:rPr lang="en-GB" sz="1600" baseline="30000" dirty="0">
                          <a:effectLst/>
                          <a:latin typeface="Arial" panose="020B0604020202020204" pitchFamily="34" charset="0"/>
                          <a:ea typeface="MS Mincho" panose="02020609040205080304" pitchFamily="49" charset="-128"/>
                          <a:cs typeface="Arial" panose="020B0604020202020204" pitchFamily="34" charset="0"/>
                        </a:rPr>
                        <a:t>5</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1.8×10</a:t>
                      </a:r>
                      <a:r>
                        <a:rPr lang="en-GB" sz="1600" baseline="30000" dirty="0">
                          <a:effectLst/>
                          <a:latin typeface="Arial" panose="020B0604020202020204" pitchFamily="34" charset="0"/>
                          <a:ea typeface="MS Mincho" panose="02020609040205080304" pitchFamily="49" charset="-128"/>
                          <a:cs typeface="Arial" panose="020B0604020202020204" pitchFamily="34" charset="0"/>
                        </a:rPr>
                        <a:t>4</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2.0×10</a:t>
                      </a:r>
                      <a:r>
                        <a:rPr lang="en-GB" sz="1600" baseline="30000" dirty="0">
                          <a:effectLst/>
                          <a:latin typeface="Arial" panose="020B0604020202020204" pitchFamily="34" charset="0"/>
                          <a:ea typeface="MS Mincho" panose="02020609040205080304" pitchFamily="49" charset="-128"/>
                          <a:cs typeface="Arial" panose="020B0604020202020204" pitchFamily="34" charset="0"/>
                        </a:rPr>
                        <a:t>4</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b="1" dirty="0">
                          <a:solidFill>
                            <a:srgbClr val="FF0000"/>
                          </a:solidFill>
                          <a:effectLst/>
                          <a:latin typeface="Arial" panose="020B0604020202020204" pitchFamily="34" charset="0"/>
                          <a:ea typeface="MS Mincho" panose="02020609040205080304" pitchFamily="49" charset="-128"/>
                          <a:cs typeface="Arial" panose="020B0604020202020204" pitchFamily="34" charset="0"/>
                        </a:rPr>
                        <a:t>2.6×10</a:t>
                      </a:r>
                      <a:r>
                        <a:rPr lang="en-GB" sz="1600" b="1" baseline="30000" dirty="0">
                          <a:solidFill>
                            <a:srgbClr val="FF0000"/>
                          </a:solidFill>
                          <a:effectLst/>
                          <a:latin typeface="Arial" panose="020B0604020202020204" pitchFamily="34" charset="0"/>
                          <a:ea typeface="MS Mincho" panose="02020609040205080304" pitchFamily="49" charset="-128"/>
                          <a:cs typeface="Arial" panose="020B0604020202020204" pitchFamily="34" charset="0"/>
                        </a:rPr>
                        <a:t>2</a:t>
                      </a:r>
                      <a:endParaRPr lang="zh-CN" sz="1600" b="1" dirty="0">
                        <a:solidFill>
                          <a:srgbClr val="FF0000"/>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b="1" dirty="0">
                          <a:effectLst/>
                          <a:latin typeface="Arial" panose="020B0604020202020204" pitchFamily="34" charset="0"/>
                          <a:ea typeface="MS Mincho" panose="02020609040205080304" pitchFamily="49" charset="-128"/>
                          <a:cs typeface="Arial" panose="020B0604020202020204" pitchFamily="34" charset="0"/>
                        </a:rPr>
                        <a:t>5.2×10</a:t>
                      </a:r>
                      <a:r>
                        <a:rPr lang="en-GB" sz="1600" b="1" baseline="30000" dirty="0">
                          <a:effectLst/>
                          <a:latin typeface="Arial" panose="020B0604020202020204" pitchFamily="34" charset="0"/>
                          <a:ea typeface="MS Mincho" panose="02020609040205080304" pitchFamily="49" charset="-128"/>
                          <a:cs typeface="Arial" panose="020B0604020202020204" pitchFamily="34" charset="0"/>
                        </a:rPr>
                        <a:t>2</a:t>
                      </a:r>
                      <a:endParaRPr lang="zh-CN" sz="1600" b="1"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8647659"/>
                  </a:ext>
                </a:extLst>
              </a:tr>
              <a:tr h="432000">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TM020</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1383.898</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1.3</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8.2×10</a:t>
                      </a:r>
                      <a:r>
                        <a:rPr lang="en-GB" sz="1600" baseline="30000" dirty="0">
                          <a:effectLst/>
                          <a:latin typeface="Arial" panose="020B0604020202020204" pitchFamily="34" charset="0"/>
                          <a:ea typeface="MS Mincho" panose="02020609040205080304" pitchFamily="49" charset="-128"/>
                          <a:cs typeface="Arial" panose="020B0604020202020204" pitchFamily="34" charset="0"/>
                        </a:rPr>
                        <a:t>6</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7.6×10</a:t>
                      </a:r>
                      <a:r>
                        <a:rPr lang="en-GB" sz="1600" baseline="30000" dirty="0">
                          <a:effectLst/>
                          <a:latin typeface="Arial" panose="020B0604020202020204" pitchFamily="34" charset="0"/>
                          <a:ea typeface="MS Mincho" panose="02020609040205080304" pitchFamily="49" charset="-128"/>
                          <a:cs typeface="Arial" panose="020B0604020202020204" pitchFamily="34" charset="0"/>
                        </a:rPr>
                        <a:t>5</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8.5×10</a:t>
                      </a:r>
                      <a:r>
                        <a:rPr lang="en-GB" sz="1600" baseline="30000" dirty="0">
                          <a:effectLst/>
                          <a:latin typeface="Arial" panose="020B0604020202020204" pitchFamily="34" charset="0"/>
                          <a:ea typeface="MS Mincho" panose="02020609040205080304" pitchFamily="49" charset="-128"/>
                          <a:cs typeface="Arial" panose="020B0604020202020204" pitchFamily="34" charset="0"/>
                        </a:rPr>
                        <a:t>5</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1.1×10</a:t>
                      </a:r>
                      <a:r>
                        <a:rPr lang="en-GB" sz="1600" baseline="30000" dirty="0">
                          <a:effectLst/>
                          <a:latin typeface="Arial" panose="020B0604020202020204" pitchFamily="34" charset="0"/>
                          <a:ea typeface="MS Mincho" panose="02020609040205080304" pitchFamily="49" charset="-128"/>
                          <a:cs typeface="Arial" panose="020B0604020202020204" pitchFamily="34" charset="0"/>
                        </a:rPr>
                        <a:t>4</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2.2×10</a:t>
                      </a:r>
                      <a:r>
                        <a:rPr lang="en-GB" sz="1600" baseline="30000" dirty="0">
                          <a:effectLst/>
                          <a:latin typeface="Arial" panose="020B0604020202020204" pitchFamily="34" charset="0"/>
                          <a:ea typeface="MS Mincho" panose="02020609040205080304" pitchFamily="49" charset="-128"/>
                          <a:cs typeface="Arial" panose="020B0604020202020204" pitchFamily="34" charset="0"/>
                        </a:rPr>
                        <a:t>4</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308209"/>
                  </a:ext>
                </a:extLst>
              </a:tr>
              <a:tr h="432000">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TM021</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1717.475</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19.9</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4.3×10</a:t>
                      </a:r>
                      <a:r>
                        <a:rPr lang="en-GB" sz="1600" baseline="30000" dirty="0">
                          <a:effectLst/>
                          <a:latin typeface="Arial" panose="020B0604020202020204" pitchFamily="34" charset="0"/>
                          <a:ea typeface="MS Mincho" panose="02020609040205080304" pitchFamily="49" charset="-128"/>
                          <a:cs typeface="Arial" panose="020B0604020202020204" pitchFamily="34" charset="0"/>
                        </a:rPr>
                        <a:t>5</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4.0×10</a:t>
                      </a:r>
                      <a:r>
                        <a:rPr lang="en-GB" sz="1600" baseline="30000" dirty="0">
                          <a:effectLst/>
                          <a:latin typeface="Arial" panose="020B0604020202020204" pitchFamily="34" charset="0"/>
                          <a:ea typeface="MS Mincho" panose="02020609040205080304" pitchFamily="49" charset="-128"/>
                          <a:cs typeface="Arial" panose="020B0604020202020204" pitchFamily="34" charset="0"/>
                        </a:rPr>
                        <a:t>4</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4.4×10</a:t>
                      </a:r>
                      <a:r>
                        <a:rPr lang="en-GB" sz="1600" baseline="30000" dirty="0">
                          <a:effectLst/>
                          <a:latin typeface="Arial" panose="020B0604020202020204" pitchFamily="34" charset="0"/>
                          <a:ea typeface="MS Mincho" panose="02020609040205080304" pitchFamily="49" charset="-128"/>
                          <a:cs typeface="Arial" panose="020B0604020202020204" pitchFamily="34" charset="0"/>
                        </a:rPr>
                        <a:t>4</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b="1" dirty="0">
                          <a:solidFill>
                            <a:srgbClr val="FF0000"/>
                          </a:solidFill>
                          <a:effectLst/>
                          <a:latin typeface="Arial" panose="020B0604020202020204" pitchFamily="34" charset="0"/>
                          <a:ea typeface="MS Mincho" panose="02020609040205080304" pitchFamily="49" charset="-128"/>
                          <a:cs typeface="Arial" panose="020B0604020202020204" pitchFamily="34" charset="0"/>
                        </a:rPr>
                        <a:t>5.8×10</a:t>
                      </a:r>
                      <a:r>
                        <a:rPr lang="en-GB" sz="1600" b="1" baseline="30000" dirty="0">
                          <a:solidFill>
                            <a:srgbClr val="FF0000"/>
                          </a:solidFill>
                          <a:effectLst/>
                          <a:latin typeface="Arial" panose="020B0604020202020204" pitchFamily="34" charset="0"/>
                          <a:ea typeface="MS Mincho" panose="02020609040205080304" pitchFamily="49" charset="-128"/>
                          <a:cs typeface="Arial" panose="020B0604020202020204" pitchFamily="34" charset="0"/>
                        </a:rPr>
                        <a:t>2</a:t>
                      </a:r>
                      <a:endParaRPr lang="zh-CN" sz="1600" b="1" dirty="0">
                        <a:solidFill>
                          <a:srgbClr val="FF0000"/>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1.2×10</a:t>
                      </a:r>
                      <a:r>
                        <a:rPr lang="en-GB" sz="1600" baseline="30000" dirty="0">
                          <a:effectLst/>
                          <a:latin typeface="Arial" panose="020B0604020202020204" pitchFamily="34" charset="0"/>
                          <a:ea typeface="MS Mincho" panose="02020609040205080304" pitchFamily="49" charset="-128"/>
                          <a:cs typeface="Arial" panose="020B0604020202020204" pitchFamily="34" charset="0"/>
                        </a:rPr>
                        <a:t>3</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5138833"/>
                  </a:ext>
                </a:extLst>
              </a:tr>
              <a:tr h="432000">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TM012</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1832.801</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17.26</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4.6×10</a:t>
                      </a:r>
                      <a:r>
                        <a:rPr lang="en-GB" sz="1600" baseline="30000" dirty="0">
                          <a:effectLst/>
                          <a:latin typeface="Arial" panose="020B0604020202020204" pitchFamily="34" charset="0"/>
                          <a:ea typeface="MS Mincho" panose="02020609040205080304" pitchFamily="49" charset="-128"/>
                          <a:cs typeface="Arial" panose="020B0604020202020204" pitchFamily="34" charset="0"/>
                        </a:rPr>
                        <a:t>5</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4.3×10</a:t>
                      </a:r>
                      <a:r>
                        <a:rPr lang="en-GB" sz="1600" baseline="30000" dirty="0">
                          <a:effectLst/>
                          <a:latin typeface="Arial" panose="020B0604020202020204" pitchFamily="34" charset="0"/>
                          <a:ea typeface="MS Mincho" panose="02020609040205080304" pitchFamily="49" charset="-128"/>
                          <a:cs typeface="Arial" panose="020B0604020202020204" pitchFamily="34" charset="0"/>
                        </a:rPr>
                        <a:t>4</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4.8×10</a:t>
                      </a:r>
                      <a:r>
                        <a:rPr lang="en-GB" sz="1600" baseline="30000" dirty="0">
                          <a:effectLst/>
                          <a:latin typeface="Arial" panose="020B0604020202020204" pitchFamily="34" charset="0"/>
                          <a:ea typeface="MS Mincho" panose="02020609040205080304" pitchFamily="49" charset="-128"/>
                          <a:cs typeface="Arial" panose="020B0604020202020204" pitchFamily="34" charset="0"/>
                        </a:rPr>
                        <a:t>4</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b="1" dirty="0">
                          <a:solidFill>
                            <a:srgbClr val="FF0000"/>
                          </a:solidFill>
                          <a:effectLst/>
                          <a:latin typeface="Arial" panose="020B0604020202020204" pitchFamily="34" charset="0"/>
                          <a:ea typeface="MS Mincho" panose="02020609040205080304" pitchFamily="49" charset="-128"/>
                          <a:cs typeface="Arial" panose="020B0604020202020204" pitchFamily="34" charset="0"/>
                        </a:rPr>
                        <a:t>6.2×10</a:t>
                      </a:r>
                      <a:r>
                        <a:rPr lang="en-GB" sz="1600" b="1" baseline="30000" dirty="0">
                          <a:solidFill>
                            <a:srgbClr val="FF0000"/>
                          </a:solidFill>
                          <a:effectLst/>
                          <a:latin typeface="Arial" panose="020B0604020202020204" pitchFamily="34" charset="0"/>
                          <a:ea typeface="MS Mincho" panose="02020609040205080304" pitchFamily="49" charset="-128"/>
                          <a:cs typeface="Arial" panose="020B0604020202020204" pitchFamily="34" charset="0"/>
                        </a:rPr>
                        <a:t>2</a:t>
                      </a:r>
                      <a:endParaRPr lang="zh-CN" sz="1600" b="1" dirty="0">
                        <a:solidFill>
                          <a:srgbClr val="FF0000"/>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1.3×10</a:t>
                      </a:r>
                      <a:r>
                        <a:rPr lang="en-GB" sz="1600" baseline="30000" dirty="0">
                          <a:effectLst/>
                          <a:latin typeface="Arial" panose="020B0604020202020204" pitchFamily="34" charset="0"/>
                          <a:ea typeface="MS Mincho" panose="02020609040205080304" pitchFamily="49" charset="-128"/>
                          <a:cs typeface="Arial" panose="020B0604020202020204" pitchFamily="34" charset="0"/>
                        </a:rPr>
                        <a:t>3</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4661588"/>
                  </a:ext>
                </a:extLst>
              </a:tr>
              <a:tr h="432000">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TE111</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844.738</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279.8</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4.9×10</a:t>
                      </a:r>
                      <a:r>
                        <a:rPr lang="en-GB" sz="1600" baseline="30000" dirty="0">
                          <a:effectLst/>
                          <a:latin typeface="Arial" panose="020B0604020202020204" pitchFamily="34" charset="0"/>
                          <a:ea typeface="MS Mincho" panose="02020609040205080304" pitchFamily="49" charset="-128"/>
                          <a:cs typeface="Arial" panose="020B0604020202020204" pitchFamily="34" charset="0"/>
                        </a:rPr>
                        <a:t>4</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7.7×10</a:t>
                      </a:r>
                      <a:r>
                        <a:rPr lang="en-GB" sz="1600" baseline="30000" dirty="0">
                          <a:effectLst/>
                          <a:latin typeface="Arial" panose="020B0604020202020204" pitchFamily="34" charset="0"/>
                          <a:ea typeface="MS Mincho" panose="02020609040205080304" pitchFamily="49" charset="-128"/>
                          <a:cs typeface="Arial" panose="020B0604020202020204" pitchFamily="34" charset="0"/>
                        </a:rPr>
                        <a:t>3</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8.6×10</a:t>
                      </a:r>
                      <a:r>
                        <a:rPr lang="en-GB" sz="1600" baseline="30000" dirty="0">
                          <a:effectLst/>
                          <a:latin typeface="Arial" panose="020B0604020202020204" pitchFamily="34" charset="0"/>
                          <a:ea typeface="MS Mincho" panose="02020609040205080304" pitchFamily="49" charset="-128"/>
                          <a:cs typeface="Arial" panose="020B0604020202020204" pitchFamily="34" charset="0"/>
                        </a:rPr>
                        <a:t>3</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b="1" dirty="0">
                          <a:solidFill>
                            <a:srgbClr val="FF0000"/>
                          </a:solidFill>
                          <a:effectLst/>
                          <a:latin typeface="Arial" panose="020B0604020202020204" pitchFamily="34" charset="0"/>
                          <a:ea typeface="MS Mincho" panose="02020609040205080304" pitchFamily="49" charset="-128"/>
                          <a:cs typeface="Arial" panose="020B0604020202020204" pitchFamily="34" charset="0"/>
                        </a:rPr>
                        <a:t>1.6×10</a:t>
                      </a:r>
                      <a:r>
                        <a:rPr lang="en-GB" sz="1600" b="1" baseline="30000" dirty="0">
                          <a:solidFill>
                            <a:srgbClr val="FF0000"/>
                          </a:solidFill>
                          <a:effectLst/>
                          <a:latin typeface="Arial" panose="020B0604020202020204" pitchFamily="34" charset="0"/>
                          <a:ea typeface="MS Mincho" panose="02020609040205080304" pitchFamily="49" charset="-128"/>
                          <a:cs typeface="Arial" panose="020B0604020202020204" pitchFamily="34" charset="0"/>
                        </a:rPr>
                        <a:t>2</a:t>
                      </a:r>
                      <a:endParaRPr lang="zh-CN" sz="1600" b="1" dirty="0">
                        <a:solidFill>
                          <a:srgbClr val="FF0000"/>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b="1" dirty="0">
                          <a:effectLst/>
                          <a:latin typeface="Arial" panose="020B0604020202020204" pitchFamily="34" charset="0"/>
                          <a:ea typeface="MS Mincho" panose="02020609040205080304" pitchFamily="49" charset="-128"/>
                          <a:cs typeface="Arial" panose="020B0604020202020204" pitchFamily="34" charset="0"/>
                        </a:rPr>
                        <a:t>3.1×10</a:t>
                      </a:r>
                      <a:r>
                        <a:rPr lang="en-GB" sz="1600" b="1" baseline="30000" dirty="0">
                          <a:effectLst/>
                          <a:latin typeface="Arial" panose="020B0604020202020204" pitchFamily="34" charset="0"/>
                          <a:ea typeface="MS Mincho" panose="02020609040205080304" pitchFamily="49" charset="-128"/>
                          <a:cs typeface="Arial" panose="020B0604020202020204" pitchFamily="34" charset="0"/>
                        </a:rPr>
                        <a:t>2</a:t>
                      </a:r>
                      <a:endParaRPr lang="zh-CN" sz="1600" b="1"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9740677"/>
                  </a:ext>
                </a:extLst>
              </a:tr>
              <a:tr h="432000">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TM110</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907.592</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420.1</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3.3×10</a:t>
                      </a:r>
                      <a:r>
                        <a:rPr lang="en-GB" sz="1600" baseline="30000" dirty="0">
                          <a:effectLst/>
                          <a:latin typeface="Arial" panose="020B0604020202020204" pitchFamily="34" charset="0"/>
                          <a:ea typeface="MS Mincho" panose="02020609040205080304" pitchFamily="49" charset="-128"/>
                          <a:cs typeface="Arial" panose="020B0604020202020204" pitchFamily="34" charset="0"/>
                        </a:rPr>
                        <a:t>4</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5.1×10</a:t>
                      </a:r>
                      <a:r>
                        <a:rPr lang="en-GB" sz="1600" baseline="30000" dirty="0">
                          <a:effectLst/>
                          <a:latin typeface="Arial" panose="020B0604020202020204" pitchFamily="34" charset="0"/>
                          <a:ea typeface="MS Mincho" panose="02020609040205080304" pitchFamily="49" charset="-128"/>
                          <a:cs typeface="Arial" panose="020B0604020202020204" pitchFamily="34" charset="0"/>
                        </a:rPr>
                        <a:t>3</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5.7×10</a:t>
                      </a:r>
                      <a:r>
                        <a:rPr lang="en-GB" sz="1600" baseline="30000" dirty="0">
                          <a:effectLst/>
                          <a:latin typeface="Arial" panose="020B0604020202020204" pitchFamily="34" charset="0"/>
                          <a:ea typeface="MS Mincho" panose="02020609040205080304" pitchFamily="49" charset="-128"/>
                          <a:cs typeface="Arial" panose="020B0604020202020204" pitchFamily="34" charset="0"/>
                        </a:rPr>
                        <a:t>3</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b="1" dirty="0">
                          <a:solidFill>
                            <a:srgbClr val="FF0000"/>
                          </a:solidFill>
                          <a:effectLst/>
                          <a:latin typeface="Arial" panose="020B0604020202020204" pitchFamily="34" charset="0"/>
                          <a:ea typeface="MS Mincho" panose="02020609040205080304" pitchFamily="49" charset="-128"/>
                          <a:cs typeface="Arial" panose="020B0604020202020204" pitchFamily="34" charset="0"/>
                        </a:rPr>
                        <a:t>1.0×10</a:t>
                      </a:r>
                      <a:r>
                        <a:rPr lang="en-GB" sz="1600" b="1" baseline="30000" dirty="0">
                          <a:solidFill>
                            <a:srgbClr val="FF0000"/>
                          </a:solidFill>
                          <a:effectLst/>
                          <a:latin typeface="Arial" panose="020B0604020202020204" pitchFamily="34" charset="0"/>
                          <a:ea typeface="MS Mincho" panose="02020609040205080304" pitchFamily="49" charset="-128"/>
                          <a:cs typeface="Arial" panose="020B0604020202020204" pitchFamily="34" charset="0"/>
                        </a:rPr>
                        <a:t>2</a:t>
                      </a:r>
                      <a:endParaRPr lang="zh-CN" sz="1600" b="1" dirty="0">
                        <a:solidFill>
                          <a:srgbClr val="FF0000"/>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b="1" dirty="0">
                          <a:effectLst/>
                          <a:latin typeface="Arial" panose="020B0604020202020204" pitchFamily="34" charset="0"/>
                          <a:ea typeface="MS Mincho" panose="02020609040205080304" pitchFamily="49" charset="-128"/>
                          <a:cs typeface="Arial" panose="020B0604020202020204" pitchFamily="34" charset="0"/>
                        </a:rPr>
                        <a:t>2.1×10</a:t>
                      </a:r>
                      <a:r>
                        <a:rPr lang="en-GB" sz="1600" b="1" baseline="30000" dirty="0">
                          <a:effectLst/>
                          <a:latin typeface="Arial" panose="020B0604020202020204" pitchFamily="34" charset="0"/>
                          <a:ea typeface="MS Mincho" panose="02020609040205080304" pitchFamily="49" charset="-128"/>
                          <a:cs typeface="Arial" panose="020B0604020202020204" pitchFamily="34" charset="0"/>
                        </a:rPr>
                        <a:t>2</a:t>
                      </a:r>
                      <a:endParaRPr lang="zh-CN" sz="1600" b="1"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7231881"/>
                  </a:ext>
                </a:extLst>
              </a:tr>
              <a:tr h="432000">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TE121</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1475.553</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125.8</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1.1×10</a:t>
                      </a:r>
                      <a:r>
                        <a:rPr lang="en-GB" sz="1600" baseline="30000" dirty="0">
                          <a:effectLst/>
                          <a:latin typeface="Arial" panose="020B0604020202020204" pitchFamily="34" charset="0"/>
                          <a:ea typeface="MS Mincho" panose="02020609040205080304" pitchFamily="49" charset="-128"/>
                          <a:cs typeface="Arial" panose="020B0604020202020204" pitchFamily="34" charset="0"/>
                        </a:rPr>
                        <a:t>5</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1.7×10</a:t>
                      </a:r>
                      <a:r>
                        <a:rPr lang="en-GB" sz="1600" baseline="30000" dirty="0">
                          <a:effectLst/>
                          <a:latin typeface="Arial" panose="020B0604020202020204" pitchFamily="34" charset="0"/>
                          <a:ea typeface="MS Mincho" panose="02020609040205080304" pitchFamily="49" charset="-128"/>
                          <a:cs typeface="Arial" panose="020B0604020202020204" pitchFamily="34" charset="0"/>
                        </a:rPr>
                        <a:t>4</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1</a:t>
                      </a:r>
                      <a:r>
                        <a:rPr lang="en-US" sz="1600" dirty="0">
                          <a:effectLst/>
                          <a:latin typeface="Arial" panose="020B0604020202020204" pitchFamily="34" charset="0"/>
                          <a:ea typeface="MS Mincho" panose="02020609040205080304" pitchFamily="49" charset="-128"/>
                          <a:cs typeface="Arial" panose="020B0604020202020204" pitchFamily="34" charset="0"/>
                        </a:rPr>
                        <a:t>.9</a:t>
                      </a:r>
                      <a:r>
                        <a:rPr lang="en-GB" sz="1600" dirty="0">
                          <a:effectLst/>
                          <a:latin typeface="Arial" panose="020B0604020202020204" pitchFamily="34" charset="0"/>
                          <a:ea typeface="MS Mincho" panose="02020609040205080304" pitchFamily="49" charset="-128"/>
                          <a:cs typeface="Arial" panose="020B0604020202020204" pitchFamily="34" charset="0"/>
                        </a:rPr>
                        <a:t>×10</a:t>
                      </a:r>
                      <a:r>
                        <a:rPr lang="en-GB" sz="1600" baseline="30000" dirty="0">
                          <a:effectLst/>
                          <a:latin typeface="Arial" panose="020B0604020202020204" pitchFamily="34" charset="0"/>
                          <a:ea typeface="MS Mincho" panose="02020609040205080304" pitchFamily="49" charset="-128"/>
                          <a:cs typeface="Arial" panose="020B0604020202020204" pitchFamily="34" charset="0"/>
                        </a:rPr>
                        <a:t>4</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b="1" dirty="0">
                          <a:solidFill>
                            <a:srgbClr val="FF0000"/>
                          </a:solidFill>
                          <a:effectLst/>
                          <a:latin typeface="Arial" panose="020B0604020202020204" pitchFamily="34" charset="0"/>
                          <a:ea typeface="MS Mincho" panose="02020609040205080304" pitchFamily="49" charset="-128"/>
                          <a:cs typeface="Arial" panose="020B0604020202020204" pitchFamily="34" charset="0"/>
                        </a:rPr>
                        <a:t>3.5×10</a:t>
                      </a:r>
                      <a:r>
                        <a:rPr lang="en-GB" sz="1600" b="1" baseline="30000" dirty="0">
                          <a:solidFill>
                            <a:srgbClr val="FF0000"/>
                          </a:solidFill>
                          <a:effectLst/>
                          <a:latin typeface="Arial" panose="020B0604020202020204" pitchFamily="34" charset="0"/>
                          <a:ea typeface="MS Mincho" panose="02020609040205080304" pitchFamily="49" charset="-128"/>
                          <a:cs typeface="Arial" panose="020B0604020202020204" pitchFamily="34" charset="0"/>
                        </a:rPr>
                        <a:t>2</a:t>
                      </a:r>
                      <a:endParaRPr lang="zh-CN" sz="1600" b="1" dirty="0">
                        <a:solidFill>
                          <a:srgbClr val="FF0000"/>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b="1" dirty="0">
                          <a:effectLst/>
                          <a:latin typeface="Arial" panose="020B0604020202020204" pitchFamily="34" charset="0"/>
                          <a:ea typeface="MS Mincho" panose="02020609040205080304" pitchFamily="49" charset="-128"/>
                          <a:cs typeface="Arial" panose="020B0604020202020204" pitchFamily="34" charset="0"/>
                        </a:rPr>
                        <a:t>6.9×10</a:t>
                      </a:r>
                      <a:r>
                        <a:rPr lang="en-GB" sz="1600" b="1" baseline="30000" dirty="0">
                          <a:effectLst/>
                          <a:latin typeface="Arial" panose="020B0604020202020204" pitchFamily="34" charset="0"/>
                          <a:ea typeface="MS Mincho" panose="02020609040205080304" pitchFamily="49" charset="-128"/>
                          <a:cs typeface="Arial" panose="020B0604020202020204" pitchFamily="34" charset="0"/>
                        </a:rPr>
                        <a:t>2</a:t>
                      </a:r>
                      <a:endParaRPr lang="zh-CN" sz="1600" b="1"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2253783"/>
                  </a:ext>
                </a:extLst>
              </a:tr>
              <a:tr h="432000">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TM120</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1662.599</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18.8</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7.4×10</a:t>
                      </a:r>
                      <a:r>
                        <a:rPr lang="en-GB" sz="1600" baseline="30000" dirty="0">
                          <a:effectLst/>
                          <a:latin typeface="Arial" panose="020B0604020202020204" pitchFamily="34" charset="0"/>
                          <a:ea typeface="MS Mincho" panose="02020609040205080304" pitchFamily="49" charset="-128"/>
                          <a:cs typeface="Arial" panose="020B0604020202020204" pitchFamily="34" charset="0"/>
                        </a:rPr>
                        <a:t>5</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1.2×10</a:t>
                      </a:r>
                      <a:r>
                        <a:rPr lang="en-GB" sz="1600" baseline="30000" dirty="0">
                          <a:effectLst/>
                          <a:latin typeface="Arial" panose="020B0604020202020204" pitchFamily="34" charset="0"/>
                          <a:ea typeface="MS Mincho" panose="02020609040205080304" pitchFamily="49" charset="-128"/>
                          <a:cs typeface="Arial" panose="020B0604020202020204" pitchFamily="34" charset="0"/>
                        </a:rPr>
                        <a:t>5</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1.3×10</a:t>
                      </a:r>
                      <a:r>
                        <a:rPr lang="en-GB" sz="1600" baseline="30000" dirty="0">
                          <a:effectLst/>
                          <a:latin typeface="Arial" panose="020B0604020202020204" pitchFamily="34" charset="0"/>
                          <a:ea typeface="MS Mincho" panose="02020609040205080304" pitchFamily="49" charset="-128"/>
                          <a:cs typeface="Arial" panose="020B0604020202020204" pitchFamily="34" charset="0"/>
                        </a:rPr>
                        <a:t>5</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2.3×10</a:t>
                      </a:r>
                      <a:r>
                        <a:rPr lang="en-GB" sz="1600" baseline="30000" dirty="0">
                          <a:effectLst/>
                          <a:latin typeface="Arial" panose="020B0604020202020204" pitchFamily="34" charset="0"/>
                          <a:ea typeface="MS Mincho" panose="02020609040205080304" pitchFamily="49" charset="-128"/>
                          <a:cs typeface="Arial" panose="020B0604020202020204" pitchFamily="34" charset="0"/>
                        </a:rPr>
                        <a:t>3</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4.6×10</a:t>
                      </a:r>
                      <a:r>
                        <a:rPr lang="en-GB" sz="1600" baseline="30000" dirty="0">
                          <a:effectLst/>
                          <a:latin typeface="Arial" panose="020B0604020202020204" pitchFamily="34" charset="0"/>
                          <a:ea typeface="MS Mincho" panose="02020609040205080304" pitchFamily="49" charset="-128"/>
                          <a:cs typeface="Arial" panose="020B0604020202020204" pitchFamily="34" charset="0"/>
                        </a:rPr>
                        <a:t>3</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4751187"/>
                  </a:ext>
                </a:extLst>
              </a:tr>
            </a:tbl>
          </a:graphicData>
        </a:graphic>
      </p:graphicFrame>
      <p:sp>
        <p:nvSpPr>
          <p:cNvPr id="5" name="文本框 4"/>
          <p:cNvSpPr txBox="1"/>
          <p:nvPr/>
        </p:nvSpPr>
        <p:spPr>
          <a:xfrm>
            <a:off x="986117" y="1460507"/>
            <a:ext cx="10757647" cy="338554"/>
          </a:xfrm>
          <a:prstGeom prst="rect">
            <a:avLst/>
          </a:prstGeom>
          <a:noFill/>
        </p:spPr>
        <p:txBody>
          <a:bodyPr wrap="square" rtlCol="0">
            <a:spAutoFit/>
          </a:bodyPr>
          <a:lstStyle/>
          <a:p>
            <a:r>
              <a:rPr lang="en-US" altLang="zh-CN" sz="1600" dirty="0">
                <a:latin typeface="Arial" panose="020B0604020202020204" pitchFamily="34" charset="0"/>
                <a:cs typeface="Arial" panose="020B0604020202020204" pitchFamily="34" charset="0"/>
              </a:rPr>
              <a:t>3 kHz beam spectrum lines, impossible to detune the HOMs (or just no damping? </a:t>
            </a:r>
            <a:r>
              <a:rPr lang="en-US" altLang="zh-CN" sz="1600" i="1" dirty="0">
                <a:latin typeface="Arial" panose="020B0604020202020204" pitchFamily="34" charset="0"/>
                <a:cs typeface="Arial" panose="020B0604020202020204" pitchFamily="34" charset="0"/>
              </a:rPr>
              <a:t>Q</a:t>
            </a:r>
            <a:r>
              <a:rPr lang="en-US" altLang="zh-CN" sz="1600" baseline="-25000" dirty="0">
                <a:latin typeface="Arial" panose="020B0604020202020204" pitchFamily="34" charset="0"/>
                <a:cs typeface="Arial" panose="020B0604020202020204" pitchFamily="34" charset="0"/>
              </a:rPr>
              <a:t>0</a:t>
            </a:r>
            <a:r>
              <a:rPr lang="en-US" altLang="zh-CN" sz="1600" dirty="0">
                <a:latin typeface="Arial" panose="020B0604020202020204" pitchFamily="34" charset="0"/>
                <a:cs typeface="Arial" panose="020B0604020202020204" pitchFamily="34" charset="0"/>
              </a:rPr>
              <a:t>_</a:t>
            </a:r>
            <a:r>
              <a:rPr lang="en-US" altLang="zh-CN" sz="1600" baseline="-25000" dirty="0">
                <a:latin typeface="Arial" panose="020B0604020202020204" pitchFamily="34" charset="0"/>
                <a:cs typeface="Arial" panose="020B0604020202020204" pitchFamily="34" charset="0"/>
              </a:rPr>
              <a:t>TM0mp</a:t>
            </a:r>
            <a:r>
              <a:rPr lang="en-US" altLang="zh-CN" sz="1600" dirty="0">
                <a:latin typeface="Arial" panose="020B0604020202020204" pitchFamily="34" charset="0"/>
                <a:cs typeface="Arial" panose="020B0604020202020204" pitchFamily="34" charset="0"/>
              </a:rPr>
              <a:t> = Q</a:t>
            </a:r>
            <a:r>
              <a:rPr lang="en-US" altLang="zh-CN" sz="1600" baseline="-25000" dirty="0">
                <a:latin typeface="Arial" panose="020B0604020202020204" pitchFamily="34" charset="0"/>
                <a:cs typeface="Arial" panose="020B0604020202020204" pitchFamily="34" charset="0"/>
              </a:rPr>
              <a:t>0_TM010</a:t>
            </a:r>
            <a:r>
              <a:rPr lang="en-US" altLang="zh-CN" sz="1600" dirty="0">
                <a:latin typeface="Arial" panose="020B0604020202020204" pitchFamily="34" charset="0"/>
                <a:cs typeface="Arial" panose="020B0604020202020204" pitchFamily="34" charset="0"/>
              </a:rPr>
              <a:t>* </a:t>
            </a:r>
            <a:r>
              <a:rPr lang="en-US" altLang="zh-CN" sz="1600" i="1" dirty="0" err="1">
                <a:latin typeface="Arial" panose="020B0604020202020204" pitchFamily="34" charset="0"/>
                <a:cs typeface="Arial" panose="020B0604020202020204" pitchFamily="34" charset="0"/>
              </a:rPr>
              <a:t>f</a:t>
            </a:r>
            <a:r>
              <a:rPr lang="en-US" altLang="zh-CN" sz="1600" baseline="-25000" dirty="0" err="1">
                <a:latin typeface="Arial" panose="020B0604020202020204" pitchFamily="34" charset="0"/>
                <a:cs typeface="Arial" panose="020B0604020202020204" pitchFamily="34" charset="0"/>
              </a:rPr>
              <a:t>rf</a:t>
            </a:r>
            <a:r>
              <a:rPr lang="en-US" altLang="zh-CN" sz="1600" baseline="-250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 </a:t>
            </a:r>
            <a:r>
              <a:rPr lang="en-US" altLang="zh-CN" sz="1600" i="1" dirty="0" err="1">
                <a:latin typeface="Arial" panose="020B0604020202020204" pitchFamily="34" charset="0"/>
                <a:cs typeface="Arial" panose="020B0604020202020204" pitchFamily="34" charset="0"/>
              </a:rPr>
              <a:t>f</a:t>
            </a:r>
            <a:r>
              <a:rPr lang="en-US" altLang="zh-CN" sz="1600" baseline="-25000" dirty="0" err="1">
                <a:latin typeface="Arial" panose="020B0604020202020204" pitchFamily="34" charset="0"/>
                <a:cs typeface="Arial" panose="020B0604020202020204" pitchFamily="34" charset="0"/>
              </a:rPr>
              <a:t>HOM</a:t>
            </a:r>
            <a:r>
              <a:rPr lang="en-US" altLang="zh-CN" sz="1600" dirty="0">
                <a:latin typeface="Arial" panose="020B0604020202020204" pitchFamily="34" charset="0"/>
                <a:cs typeface="Arial" panose="020B0604020202020204" pitchFamily="34" charset="0"/>
              </a:rPr>
              <a:t>)</a:t>
            </a:r>
            <a:endParaRPr lang="zh-CN" alt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12719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46282" y="-34759"/>
            <a:ext cx="10515600" cy="937614"/>
          </a:xfrm>
        </p:spPr>
        <p:txBody>
          <a:bodyPr>
            <a:normAutofit/>
          </a:bodyPr>
          <a:lstStyle/>
          <a:p>
            <a:pPr algn="ctr"/>
            <a:r>
              <a:rPr lang="en-US" altLang="zh-CN" sz="4000" dirty="0">
                <a:latin typeface="Arial" panose="020B0604020202020204" pitchFamily="34" charset="0"/>
                <a:cs typeface="Arial" panose="020B0604020202020204" pitchFamily="34" charset="0"/>
              </a:rPr>
              <a:t>TE121</a:t>
            </a:r>
            <a:endParaRPr lang="zh-CN" altLang="en-US" sz="4000" dirty="0">
              <a:latin typeface="Arial" panose="020B0604020202020204" pitchFamily="34" charset="0"/>
              <a:cs typeface="Arial" panose="020B0604020202020204" pitchFamily="34" charset="0"/>
            </a:endParaRPr>
          </a:p>
        </p:txBody>
      </p:sp>
      <p:graphicFrame>
        <p:nvGraphicFramePr>
          <p:cNvPr id="4" name="表格 3"/>
          <p:cNvGraphicFramePr>
            <a:graphicFrameLocks noGrp="1"/>
          </p:cNvGraphicFramePr>
          <p:nvPr>
            <p:extLst/>
          </p:nvPr>
        </p:nvGraphicFramePr>
        <p:xfrm>
          <a:off x="267305" y="1012547"/>
          <a:ext cx="5208105" cy="945144"/>
        </p:xfrm>
        <a:graphic>
          <a:graphicData uri="http://schemas.openxmlformats.org/drawingml/2006/table">
            <a:tbl>
              <a:tblPr firstRow="1" bandRow="1">
                <a:tableStyleId>{5C22544A-7EE6-4342-B048-85BDC9FD1C3A}</a:tableStyleId>
              </a:tblPr>
              <a:tblGrid>
                <a:gridCol w="1140534">
                  <a:extLst>
                    <a:ext uri="{9D8B030D-6E8A-4147-A177-3AD203B41FA5}">
                      <a16:colId xmlns:a16="http://schemas.microsoft.com/office/drawing/2014/main" val="20000"/>
                    </a:ext>
                  </a:extLst>
                </a:gridCol>
                <a:gridCol w="1191849">
                  <a:extLst>
                    <a:ext uri="{9D8B030D-6E8A-4147-A177-3AD203B41FA5}">
                      <a16:colId xmlns:a16="http://schemas.microsoft.com/office/drawing/2014/main" val="20001"/>
                    </a:ext>
                  </a:extLst>
                </a:gridCol>
                <a:gridCol w="1457739">
                  <a:extLst>
                    <a:ext uri="{9D8B030D-6E8A-4147-A177-3AD203B41FA5}">
                      <a16:colId xmlns:a16="http://schemas.microsoft.com/office/drawing/2014/main" val="20002"/>
                    </a:ext>
                  </a:extLst>
                </a:gridCol>
                <a:gridCol w="1417983">
                  <a:extLst>
                    <a:ext uri="{9D8B030D-6E8A-4147-A177-3AD203B41FA5}">
                      <a16:colId xmlns:a16="http://schemas.microsoft.com/office/drawing/2014/main" val="20003"/>
                    </a:ext>
                  </a:extLst>
                </a:gridCol>
              </a:tblGrid>
              <a:tr h="288116">
                <a:tc>
                  <a:txBody>
                    <a:bodyPr/>
                    <a:lstStyle/>
                    <a:p>
                      <a:r>
                        <a:rPr lang="en-US" altLang="zh-CN" baseline="0" dirty="0">
                          <a:latin typeface="Arial" panose="020B0604020202020204" pitchFamily="34" charset="0"/>
                          <a:cs typeface="Arial" panose="020B0604020202020204" pitchFamily="34" charset="0"/>
                        </a:rPr>
                        <a:t>f (MHz)</a:t>
                      </a:r>
                      <a:endParaRPr lang="zh-CN" altLang="en-US" dirty="0">
                        <a:latin typeface="Arial" panose="020B0604020202020204" pitchFamily="34" charset="0"/>
                        <a:cs typeface="Arial" panose="020B0604020202020204" pitchFamily="34" charset="0"/>
                      </a:endParaRPr>
                    </a:p>
                  </a:txBody>
                  <a:tcPr/>
                </a:tc>
                <a:tc>
                  <a:txBody>
                    <a:bodyPr/>
                    <a:lstStyle/>
                    <a:p>
                      <a:r>
                        <a:rPr lang="en-US" altLang="zh-CN" dirty="0">
                          <a:latin typeface="Arial" panose="020B0604020202020204" pitchFamily="34" charset="0"/>
                          <a:cs typeface="Arial" panose="020B0604020202020204" pitchFamily="34" charset="0"/>
                        </a:rPr>
                        <a:t>R/Q</a:t>
                      </a:r>
                      <a:r>
                        <a:rPr lang="en-US" altLang="zh-CN" baseline="0" dirty="0">
                          <a:latin typeface="Arial" panose="020B0604020202020204" pitchFamily="34" charset="0"/>
                          <a:cs typeface="Arial" panose="020B0604020202020204" pitchFamily="34" charset="0"/>
                        </a:rPr>
                        <a:t> (</a:t>
                      </a:r>
                      <a:r>
                        <a:rPr lang="el-GR" altLang="zh-CN" baseline="0" dirty="0">
                          <a:latin typeface="Arial" panose="020B0604020202020204" pitchFamily="34" charset="0"/>
                          <a:cs typeface="Arial" panose="020B0604020202020204" pitchFamily="34" charset="0"/>
                        </a:rPr>
                        <a:t>Ω</a:t>
                      </a:r>
                      <a:r>
                        <a:rPr lang="en-US" altLang="zh-CN" baseline="0" dirty="0">
                          <a:latin typeface="Arial" panose="020B0604020202020204" pitchFamily="34" charset="0"/>
                          <a:cs typeface="Arial" panose="020B0604020202020204" pitchFamily="34" charset="0"/>
                        </a:rPr>
                        <a:t>/m)</a:t>
                      </a:r>
                      <a:endParaRPr lang="zh-CN" altLang="en-US" dirty="0">
                        <a:latin typeface="Arial" panose="020B0604020202020204" pitchFamily="34" charset="0"/>
                        <a:cs typeface="Arial" panose="020B0604020202020204" pitchFamily="34" charset="0"/>
                      </a:endParaRPr>
                    </a:p>
                  </a:txBody>
                  <a:tcPr/>
                </a:tc>
                <a:tc>
                  <a:txBody>
                    <a:bodyPr/>
                    <a:lstStyle/>
                    <a:p>
                      <a:r>
                        <a:rPr lang="en-US" altLang="zh-CN" dirty="0" err="1">
                          <a:latin typeface="Arial" panose="020B0604020202020204" pitchFamily="34" charset="0"/>
                          <a:cs typeface="Arial" panose="020B0604020202020204" pitchFamily="34" charset="0"/>
                        </a:rPr>
                        <a:t>Qe</a:t>
                      </a:r>
                      <a:r>
                        <a:rPr lang="en-US" altLang="zh-CN" dirty="0">
                          <a:latin typeface="Arial" panose="020B0604020202020204" pitchFamily="34" charset="0"/>
                          <a:cs typeface="Arial" panose="020B0604020202020204" pitchFamily="34" charset="0"/>
                        </a:rPr>
                        <a:t> (4 ports)</a:t>
                      </a:r>
                      <a:endParaRPr lang="zh-CN" altLang="en-US" dirty="0">
                        <a:latin typeface="Arial" panose="020B0604020202020204" pitchFamily="34" charset="0"/>
                        <a:cs typeface="Arial" panose="020B0604020202020204" pitchFamily="34" charset="0"/>
                      </a:endParaRPr>
                    </a:p>
                  </a:txBody>
                  <a:tcPr/>
                </a:tc>
                <a:tc>
                  <a:txBody>
                    <a:bodyPr/>
                    <a:lstStyle/>
                    <a:p>
                      <a:r>
                        <a:rPr lang="en-US" altLang="zh-CN" dirty="0" err="1">
                          <a:latin typeface="Arial" panose="020B0604020202020204" pitchFamily="34" charset="0"/>
                          <a:cs typeface="Arial" panose="020B0604020202020204" pitchFamily="34" charset="0"/>
                        </a:rPr>
                        <a:t>Qe</a:t>
                      </a:r>
                      <a:r>
                        <a:rPr lang="en-US" altLang="zh-CN" dirty="0">
                          <a:latin typeface="Arial" panose="020B0604020202020204" pitchFamily="34" charset="0"/>
                          <a:cs typeface="Arial" panose="020B0604020202020204" pitchFamily="34" charset="0"/>
                        </a:rPr>
                        <a:t> (6 ports)</a:t>
                      </a:r>
                      <a:endParaRPr lang="zh-CN" alt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335673">
                <a:tc>
                  <a:txBody>
                    <a:bodyPr/>
                    <a:lstStyle/>
                    <a:p>
                      <a:pPr algn="ctr"/>
                      <a:r>
                        <a:rPr lang="en-US" altLang="zh-CN" dirty="0">
                          <a:latin typeface="Arial" panose="020B0604020202020204" pitchFamily="34" charset="0"/>
                          <a:cs typeface="Arial" panose="020B0604020202020204" pitchFamily="34" charset="0"/>
                        </a:rPr>
                        <a:t>1476.923</a:t>
                      </a:r>
                      <a:endParaRPr lang="zh-CN" altLang="en-US" dirty="0">
                        <a:latin typeface="Arial" panose="020B0604020202020204" pitchFamily="34" charset="0"/>
                        <a:cs typeface="Arial" panose="020B0604020202020204" pitchFamily="34" charset="0"/>
                      </a:endParaRPr>
                    </a:p>
                  </a:txBody>
                  <a:tcPr anchor="ctr"/>
                </a:tc>
                <a:tc>
                  <a:txBody>
                    <a:bodyPr/>
                    <a:lstStyle/>
                    <a:p>
                      <a:pPr algn="ctr"/>
                      <a:r>
                        <a:rPr lang="en-US" altLang="zh-CN" dirty="0">
                          <a:latin typeface="Arial" panose="020B0604020202020204" pitchFamily="34" charset="0"/>
                          <a:cs typeface="Arial" panose="020B0604020202020204" pitchFamily="34" charset="0"/>
                        </a:rPr>
                        <a:t>126</a:t>
                      </a:r>
                      <a:endParaRPr lang="zh-CN" altLang="en-US" dirty="0">
                        <a:latin typeface="Arial" panose="020B0604020202020204" pitchFamily="34" charset="0"/>
                        <a:cs typeface="Arial" panose="020B0604020202020204" pitchFamily="34" charset="0"/>
                      </a:endParaRPr>
                    </a:p>
                  </a:txBody>
                  <a:tcPr anchor="ctr"/>
                </a:tc>
                <a:tc>
                  <a:txBody>
                    <a:bodyPr/>
                    <a:lstStyle/>
                    <a:p>
                      <a:pPr algn="ctr"/>
                      <a:r>
                        <a:rPr lang="en-US" altLang="zh-CN" dirty="0">
                          <a:latin typeface="Arial" panose="020B0604020202020204" pitchFamily="34" charset="0"/>
                          <a:cs typeface="Arial" panose="020B0604020202020204" pitchFamily="34" charset="0"/>
                        </a:rPr>
                        <a:t>5441</a:t>
                      </a:r>
                      <a:endParaRPr lang="zh-CN" altLang="en-US" dirty="0">
                        <a:latin typeface="Arial" panose="020B0604020202020204" pitchFamily="34" charset="0"/>
                        <a:cs typeface="Arial" panose="020B0604020202020204" pitchFamily="34" charset="0"/>
                      </a:endParaRPr>
                    </a:p>
                  </a:txBody>
                  <a:tcPr anchor="ctr"/>
                </a:tc>
                <a:tc>
                  <a:txBody>
                    <a:bodyPr/>
                    <a:lstStyle/>
                    <a:p>
                      <a:pPr algn="ctr"/>
                      <a:r>
                        <a:rPr lang="en-US" altLang="zh-CN" dirty="0">
                          <a:latin typeface="Arial" panose="020B0604020202020204" pitchFamily="34" charset="0"/>
                          <a:cs typeface="Arial" panose="020B0604020202020204" pitchFamily="34" charset="0"/>
                        </a:rPr>
                        <a:t>19</a:t>
                      </a:r>
                      <a:endParaRPr lang="zh-CN" altLang="en-US"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1"/>
                  </a:ext>
                </a:extLst>
              </a:tr>
              <a:tr h="31216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rgbClr val="FF0000"/>
                          </a:solidFill>
                          <a:latin typeface="Arial" panose="020B0604020202020204" pitchFamily="34" charset="0"/>
                          <a:cs typeface="Arial" panose="020B0604020202020204" pitchFamily="34" charset="0"/>
                        </a:rPr>
                        <a:t>1514.663</a:t>
                      </a:r>
                      <a:endParaRPr lang="zh-CN" altLang="en-US" dirty="0">
                        <a:solidFill>
                          <a:srgbClr val="FF0000"/>
                        </a:solidFill>
                        <a:latin typeface="Arial" panose="020B0604020202020204" pitchFamily="34" charset="0"/>
                        <a:cs typeface="Arial" panose="020B0604020202020204" pitchFamily="34" charset="0"/>
                      </a:endParaRPr>
                    </a:p>
                  </a:txBody>
                  <a:tcPr anchor="ctr"/>
                </a:tc>
                <a:tc>
                  <a:txBody>
                    <a:bodyPr/>
                    <a:lstStyle/>
                    <a:p>
                      <a:pPr algn="ctr"/>
                      <a:r>
                        <a:rPr lang="en-US" altLang="zh-CN" dirty="0">
                          <a:solidFill>
                            <a:srgbClr val="FF0000"/>
                          </a:solidFill>
                          <a:latin typeface="Arial" panose="020B0604020202020204" pitchFamily="34" charset="0"/>
                          <a:cs typeface="Arial" panose="020B0604020202020204" pitchFamily="34" charset="0"/>
                        </a:rPr>
                        <a:t>13</a:t>
                      </a:r>
                      <a:endParaRPr lang="zh-CN" altLang="en-US" dirty="0">
                        <a:solidFill>
                          <a:srgbClr val="FF0000"/>
                        </a:solidFill>
                        <a:latin typeface="Arial" panose="020B0604020202020204" pitchFamily="34" charset="0"/>
                        <a:cs typeface="Arial" panose="020B0604020202020204" pitchFamily="34" charset="0"/>
                      </a:endParaRPr>
                    </a:p>
                  </a:txBody>
                  <a:tcPr anchor="ctr"/>
                </a:tc>
                <a:tc>
                  <a:txBody>
                    <a:bodyPr/>
                    <a:lstStyle/>
                    <a:p>
                      <a:pPr algn="ctr"/>
                      <a:r>
                        <a:rPr lang="en-US" altLang="zh-CN" dirty="0">
                          <a:solidFill>
                            <a:srgbClr val="FF0000"/>
                          </a:solidFill>
                          <a:latin typeface="Arial" panose="020B0604020202020204" pitchFamily="34" charset="0"/>
                          <a:cs typeface="Arial" panose="020B0604020202020204" pitchFamily="34" charset="0"/>
                        </a:rPr>
                        <a:t>3.75e+6</a:t>
                      </a:r>
                      <a:endParaRPr lang="zh-CN" altLang="en-US" dirty="0">
                        <a:solidFill>
                          <a:srgbClr val="FF0000"/>
                        </a:solidFill>
                        <a:latin typeface="Arial" panose="020B0604020202020204" pitchFamily="34" charset="0"/>
                        <a:cs typeface="Arial" panose="020B0604020202020204" pitchFamily="34" charset="0"/>
                      </a:endParaRPr>
                    </a:p>
                  </a:txBody>
                  <a:tcPr anchor="ctr"/>
                </a:tc>
                <a:tc>
                  <a:txBody>
                    <a:bodyPr/>
                    <a:lstStyle/>
                    <a:p>
                      <a:pPr algn="ctr"/>
                      <a:r>
                        <a:rPr lang="en-US" altLang="zh-CN" dirty="0">
                          <a:solidFill>
                            <a:srgbClr val="FF0000"/>
                          </a:solidFill>
                          <a:latin typeface="Arial" panose="020B0604020202020204" pitchFamily="34" charset="0"/>
                          <a:cs typeface="Arial" panose="020B0604020202020204" pitchFamily="34" charset="0"/>
                        </a:rPr>
                        <a:t>2E+4</a:t>
                      </a:r>
                      <a:endParaRPr lang="zh-CN" altLang="en-US" dirty="0">
                        <a:solidFill>
                          <a:srgbClr val="FF00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2"/>
                  </a:ext>
                </a:extLst>
              </a:tr>
            </a:tbl>
          </a:graphicData>
        </a:graphic>
      </p:graphicFrame>
      <p:pic>
        <p:nvPicPr>
          <p:cNvPr id="21" name="图片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2448" y="4460679"/>
            <a:ext cx="4673503" cy="941946"/>
          </a:xfrm>
          <a:prstGeom prst="rect">
            <a:avLst/>
          </a:prstGeom>
        </p:spPr>
      </p:pic>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448" y="5503583"/>
            <a:ext cx="4590237" cy="941504"/>
          </a:xfrm>
          <a:prstGeom prst="rect">
            <a:avLst/>
          </a:prstGeom>
        </p:spPr>
      </p:pic>
      <p:sp>
        <p:nvSpPr>
          <p:cNvPr id="23" name="文本框 22"/>
          <p:cNvSpPr txBox="1"/>
          <p:nvPr/>
        </p:nvSpPr>
        <p:spPr>
          <a:xfrm>
            <a:off x="1729064" y="4510195"/>
            <a:ext cx="1674943" cy="369332"/>
          </a:xfrm>
          <a:prstGeom prst="rect">
            <a:avLst/>
          </a:prstGeom>
          <a:noFill/>
        </p:spPr>
        <p:txBody>
          <a:bodyPr wrap="square" rtlCol="0">
            <a:spAutoFit/>
          </a:bodyPr>
          <a:lstStyle/>
          <a:p>
            <a:r>
              <a:rPr lang="en-US" altLang="zh-CN" dirty="0">
                <a:solidFill>
                  <a:srgbClr val="FF0000"/>
                </a:solidFill>
              </a:rPr>
              <a:t>f=1476.923MHz</a:t>
            </a:r>
            <a:endParaRPr lang="zh-CN" altLang="en-US" dirty="0">
              <a:solidFill>
                <a:srgbClr val="FF0000"/>
              </a:solidFill>
            </a:endParaRPr>
          </a:p>
        </p:txBody>
      </p:sp>
      <p:sp>
        <p:nvSpPr>
          <p:cNvPr id="24" name="文本框 23"/>
          <p:cNvSpPr txBox="1"/>
          <p:nvPr/>
        </p:nvSpPr>
        <p:spPr>
          <a:xfrm>
            <a:off x="1683800" y="5503583"/>
            <a:ext cx="1686450" cy="369332"/>
          </a:xfrm>
          <a:prstGeom prst="rect">
            <a:avLst/>
          </a:prstGeom>
          <a:noFill/>
        </p:spPr>
        <p:txBody>
          <a:bodyPr wrap="square" rtlCol="0">
            <a:spAutoFit/>
          </a:bodyPr>
          <a:lstStyle/>
          <a:p>
            <a:r>
              <a:rPr lang="en-US" altLang="zh-CN" dirty="0">
                <a:solidFill>
                  <a:srgbClr val="FF0000"/>
                </a:solidFill>
              </a:rPr>
              <a:t>f=1514.663MHz</a:t>
            </a:r>
            <a:endParaRPr lang="zh-CN" altLang="en-US" dirty="0">
              <a:solidFill>
                <a:srgbClr val="FF0000"/>
              </a:solidFill>
            </a:endParaRPr>
          </a:p>
        </p:txBody>
      </p:sp>
      <p:pic>
        <p:nvPicPr>
          <p:cNvPr id="25" name="图片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0934" y="1394812"/>
            <a:ext cx="6197384" cy="2950622"/>
          </a:xfrm>
          <a:prstGeom prst="rect">
            <a:avLst/>
          </a:prstGeom>
        </p:spPr>
      </p:pic>
      <p:sp>
        <p:nvSpPr>
          <p:cNvPr id="26" name="椭圆 25"/>
          <p:cNvSpPr/>
          <p:nvPr/>
        </p:nvSpPr>
        <p:spPr>
          <a:xfrm>
            <a:off x="6443023" y="3827350"/>
            <a:ext cx="1028700" cy="369332"/>
          </a:xfrm>
          <a:prstGeom prst="ellipse">
            <a:avLst/>
          </a:prstGeom>
          <a:noFill/>
          <a:ln w="28575">
            <a:solidFill>
              <a:srgbClr val="1405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10366576" y="3870594"/>
            <a:ext cx="1028700" cy="388866"/>
          </a:xfrm>
          <a:prstGeom prst="ellipse">
            <a:avLst/>
          </a:prstGeom>
          <a:noFill/>
          <a:ln w="28575">
            <a:solidFill>
              <a:srgbClr val="1405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8" name="组合 27"/>
          <p:cNvGrpSpPr/>
          <p:nvPr/>
        </p:nvGrpSpPr>
        <p:grpSpPr>
          <a:xfrm>
            <a:off x="351285" y="1963568"/>
            <a:ext cx="4859218" cy="1330936"/>
            <a:chOff x="80386" y="3866275"/>
            <a:chExt cx="4859218" cy="1330936"/>
          </a:xfrm>
        </p:grpSpPr>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87" y="4122734"/>
              <a:ext cx="4702629" cy="1074477"/>
            </a:xfrm>
            <a:prstGeom prst="rect">
              <a:avLst/>
            </a:prstGeom>
          </p:spPr>
        </p:pic>
        <p:sp>
          <p:nvSpPr>
            <p:cNvPr id="30" name="文本框 29"/>
            <p:cNvSpPr txBox="1"/>
            <p:nvPr/>
          </p:nvSpPr>
          <p:spPr>
            <a:xfrm>
              <a:off x="703385" y="3979147"/>
              <a:ext cx="221063" cy="369332"/>
            </a:xfrm>
            <a:prstGeom prst="rect">
              <a:avLst/>
            </a:prstGeom>
            <a:noFill/>
          </p:spPr>
          <p:txBody>
            <a:bodyPr wrap="square" rtlCol="0">
              <a:spAutoFit/>
            </a:bodyPr>
            <a:lstStyle/>
            <a:p>
              <a:r>
                <a:rPr lang="en-US" altLang="zh-CN" dirty="0">
                  <a:solidFill>
                    <a:srgbClr val="C00000"/>
                  </a:solidFill>
                </a:rPr>
                <a:t>1</a:t>
              </a:r>
              <a:endParaRPr lang="zh-CN" altLang="en-US" dirty="0">
                <a:solidFill>
                  <a:srgbClr val="C00000"/>
                </a:solidFill>
              </a:endParaRPr>
            </a:p>
          </p:txBody>
        </p:sp>
        <p:sp>
          <p:nvSpPr>
            <p:cNvPr id="31" name="文本框 30"/>
            <p:cNvSpPr txBox="1"/>
            <p:nvPr/>
          </p:nvSpPr>
          <p:spPr>
            <a:xfrm>
              <a:off x="1860621" y="4810692"/>
              <a:ext cx="289725" cy="369332"/>
            </a:xfrm>
            <a:prstGeom prst="rect">
              <a:avLst/>
            </a:prstGeom>
            <a:noFill/>
          </p:spPr>
          <p:txBody>
            <a:bodyPr wrap="square" rtlCol="0">
              <a:spAutoFit/>
            </a:bodyPr>
            <a:lstStyle/>
            <a:p>
              <a:r>
                <a:rPr lang="en-US" altLang="zh-CN" dirty="0">
                  <a:solidFill>
                    <a:srgbClr val="C00000"/>
                  </a:solidFill>
                </a:rPr>
                <a:t>2</a:t>
              </a:r>
              <a:endParaRPr lang="zh-CN" altLang="en-US" dirty="0">
                <a:solidFill>
                  <a:srgbClr val="C00000"/>
                </a:solidFill>
              </a:endParaRPr>
            </a:p>
          </p:txBody>
        </p:sp>
        <p:sp>
          <p:nvSpPr>
            <p:cNvPr id="32" name="文本框 31"/>
            <p:cNvSpPr txBox="1"/>
            <p:nvPr/>
          </p:nvSpPr>
          <p:spPr>
            <a:xfrm>
              <a:off x="2806841" y="3866275"/>
              <a:ext cx="289725" cy="369332"/>
            </a:xfrm>
            <a:prstGeom prst="rect">
              <a:avLst/>
            </a:prstGeom>
            <a:noFill/>
          </p:spPr>
          <p:txBody>
            <a:bodyPr wrap="square" rtlCol="0">
              <a:spAutoFit/>
            </a:bodyPr>
            <a:lstStyle/>
            <a:p>
              <a:r>
                <a:rPr lang="en-US" altLang="zh-CN" dirty="0">
                  <a:solidFill>
                    <a:srgbClr val="C00000"/>
                  </a:solidFill>
                </a:rPr>
                <a:t>3</a:t>
              </a:r>
              <a:endParaRPr lang="zh-CN" altLang="en-US" dirty="0">
                <a:solidFill>
                  <a:srgbClr val="C00000"/>
                </a:solidFill>
              </a:endParaRPr>
            </a:p>
          </p:txBody>
        </p:sp>
        <p:sp>
          <p:nvSpPr>
            <p:cNvPr id="33" name="文本框 32"/>
            <p:cNvSpPr txBox="1"/>
            <p:nvPr/>
          </p:nvSpPr>
          <p:spPr>
            <a:xfrm>
              <a:off x="3930580" y="4475306"/>
              <a:ext cx="289725" cy="369332"/>
            </a:xfrm>
            <a:prstGeom prst="rect">
              <a:avLst/>
            </a:prstGeom>
            <a:noFill/>
          </p:spPr>
          <p:txBody>
            <a:bodyPr wrap="square" rtlCol="0">
              <a:spAutoFit/>
            </a:bodyPr>
            <a:lstStyle/>
            <a:p>
              <a:r>
                <a:rPr lang="en-US" altLang="zh-CN" dirty="0">
                  <a:solidFill>
                    <a:srgbClr val="C00000"/>
                  </a:solidFill>
                </a:rPr>
                <a:t>4</a:t>
              </a:r>
              <a:endParaRPr lang="zh-CN" altLang="en-US" dirty="0">
                <a:solidFill>
                  <a:srgbClr val="C00000"/>
                </a:solidFill>
              </a:endParaRPr>
            </a:p>
          </p:txBody>
        </p:sp>
        <p:sp>
          <p:nvSpPr>
            <p:cNvPr id="34" name="文本框 33"/>
            <p:cNvSpPr txBox="1"/>
            <p:nvPr/>
          </p:nvSpPr>
          <p:spPr>
            <a:xfrm>
              <a:off x="80386" y="4516790"/>
              <a:ext cx="442128" cy="369332"/>
            </a:xfrm>
            <a:prstGeom prst="rect">
              <a:avLst/>
            </a:prstGeom>
            <a:noFill/>
          </p:spPr>
          <p:txBody>
            <a:bodyPr wrap="square" rtlCol="0">
              <a:spAutoFit/>
            </a:bodyPr>
            <a:lstStyle/>
            <a:p>
              <a:r>
                <a:rPr lang="en-US" altLang="zh-CN" dirty="0">
                  <a:solidFill>
                    <a:srgbClr val="C00000"/>
                  </a:solidFill>
                </a:rPr>
                <a:t>EB</a:t>
              </a:r>
              <a:endParaRPr lang="zh-CN" altLang="en-US" dirty="0">
                <a:solidFill>
                  <a:srgbClr val="C00000"/>
                </a:solidFill>
              </a:endParaRPr>
            </a:p>
          </p:txBody>
        </p:sp>
        <p:sp>
          <p:nvSpPr>
            <p:cNvPr id="35" name="文本框 34"/>
            <p:cNvSpPr txBox="1"/>
            <p:nvPr/>
          </p:nvSpPr>
          <p:spPr>
            <a:xfrm>
              <a:off x="4432997" y="4516790"/>
              <a:ext cx="506607" cy="369332"/>
            </a:xfrm>
            <a:prstGeom prst="rect">
              <a:avLst/>
            </a:prstGeom>
            <a:noFill/>
          </p:spPr>
          <p:txBody>
            <a:bodyPr wrap="square" rtlCol="0">
              <a:spAutoFit/>
            </a:bodyPr>
            <a:lstStyle/>
            <a:p>
              <a:r>
                <a:rPr lang="en-US" altLang="zh-CN" dirty="0">
                  <a:solidFill>
                    <a:srgbClr val="C00000"/>
                  </a:solidFill>
                </a:rPr>
                <a:t>EB</a:t>
              </a:r>
              <a:endParaRPr lang="zh-CN" altLang="en-US" dirty="0">
                <a:solidFill>
                  <a:srgbClr val="C00000"/>
                </a:solidFill>
              </a:endParaRPr>
            </a:p>
          </p:txBody>
        </p:sp>
      </p:grpSp>
      <p:grpSp>
        <p:nvGrpSpPr>
          <p:cNvPr id="36" name="组合 35"/>
          <p:cNvGrpSpPr/>
          <p:nvPr/>
        </p:nvGrpSpPr>
        <p:grpSpPr>
          <a:xfrm>
            <a:off x="351285" y="3031685"/>
            <a:ext cx="4798929" cy="1313749"/>
            <a:chOff x="80386" y="5149206"/>
            <a:chExt cx="4798929" cy="1313749"/>
          </a:xfrm>
        </p:grpSpPr>
        <p:pic>
          <p:nvPicPr>
            <p:cNvPr id="37" name="图片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86" y="5380452"/>
              <a:ext cx="4702629" cy="1074477"/>
            </a:xfrm>
            <a:prstGeom prst="rect">
              <a:avLst/>
            </a:prstGeom>
          </p:spPr>
        </p:pic>
        <p:sp>
          <p:nvSpPr>
            <p:cNvPr id="38" name="文本框 37"/>
            <p:cNvSpPr txBox="1"/>
            <p:nvPr/>
          </p:nvSpPr>
          <p:spPr>
            <a:xfrm>
              <a:off x="683289" y="5262078"/>
              <a:ext cx="221063" cy="369332"/>
            </a:xfrm>
            <a:prstGeom prst="rect">
              <a:avLst/>
            </a:prstGeom>
            <a:noFill/>
          </p:spPr>
          <p:txBody>
            <a:bodyPr wrap="square" rtlCol="0">
              <a:spAutoFit/>
            </a:bodyPr>
            <a:lstStyle/>
            <a:p>
              <a:r>
                <a:rPr lang="en-US" altLang="zh-CN" dirty="0">
                  <a:solidFill>
                    <a:srgbClr val="C00000"/>
                  </a:solidFill>
                </a:rPr>
                <a:t>1</a:t>
              </a:r>
              <a:endParaRPr lang="zh-CN" altLang="en-US" dirty="0">
                <a:solidFill>
                  <a:srgbClr val="C00000"/>
                </a:solidFill>
              </a:endParaRPr>
            </a:p>
          </p:txBody>
        </p:sp>
        <p:sp>
          <p:nvSpPr>
            <p:cNvPr id="39" name="文本框 38"/>
            <p:cNvSpPr txBox="1"/>
            <p:nvPr/>
          </p:nvSpPr>
          <p:spPr>
            <a:xfrm>
              <a:off x="1840525" y="6093623"/>
              <a:ext cx="289725" cy="369332"/>
            </a:xfrm>
            <a:prstGeom prst="rect">
              <a:avLst/>
            </a:prstGeom>
            <a:noFill/>
          </p:spPr>
          <p:txBody>
            <a:bodyPr wrap="square" rtlCol="0">
              <a:spAutoFit/>
            </a:bodyPr>
            <a:lstStyle/>
            <a:p>
              <a:r>
                <a:rPr lang="en-US" altLang="zh-CN" dirty="0">
                  <a:solidFill>
                    <a:srgbClr val="C00000"/>
                  </a:solidFill>
                </a:rPr>
                <a:t>2</a:t>
              </a:r>
              <a:endParaRPr lang="zh-CN" altLang="en-US" dirty="0">
                <a:solidFill>
                  <a:srgbClr val="C00000"/>
                </a:solidFill>
              </a:endParaRPr>
            </a:p>
          </p:txBody>
        </p:sp>
        <p:sp>
          <p:nvSpPr>
            <p:cNvPr id="40" name="文本框 39"/>
            <p:cNvSpPr txBox="1"/>
            <p:nvPr/>
          </p:nvSpPr>
          <p:spPr>
            <a:xfrm>
              <a:off x="2786745" y="5149206"/>
              <a:ext cx="289725" cy="369332"/>
            </a:xfrm>
            <a:prstGeom prst="rect">
              <a:avLst/>
            </a:prstGeom>
            <a:noFill/>
          </p:spPr>
          <p:txBody>
            <a:bodyPr wrap="square" rtlCol="0">
              <a:spAutoFit/>
            </a:bodyPr>
            <a:lstStyle/>
            <a:p>
              <a:r>
                <a:rPr lang="en-US" altLang="zh-CN" dirty="0">
                  <a:solidFill>
                    <a:srgbClr val="C00000"/>
                  </a:solidFill>
                </a:rPr>
                <a:t>3</a:t>
              </a:r>
              <a:endParaRPr lang="zh-CN" altLang="en-US" dirty="0">
                <a:solidFill>
                  <a:srgbClr val="C00000"/>
                </a:solidFill>
              </a:endParaRPr>
            </a:p>
          </p:txBody>
        </p:sp>
        <p:sp>
          <p:nvSpPr>
            <p:cNvPr id="41" name="文本框 40"/>
            <p:cNvSpPr txBox="1"/>
            <p:nvPr/>
          </p:nvSpPr>
          <p:spPr>
            <a:xfrm>
              <a:off x="3910484" y="5758237"/>
              <a:ext cx="289725" cy="369332"/>
            </a:xfrm>
            <a:prstGeom prst="rect">
              <a:avLst/>
            </a:prstGeom>
            <a:noFill/>
          </p:spPr>
          <p:txBody>
            <a:bodyPr wrap="square" rtlCol="0">
              <a:spAutoFit/>
            </a:bodyPr>
            <a:lstStyle/>
            <a:p>
              <a:r>
                <a:rPr lang="en-US" altLang="zh-CN" dirty="0">
                  <a:solidFill>
                    <a:srgbClr val="C00000"/>
                  </a:solidFill>
                </a:rPr>
                <a:t>4</a:t>
              </a:r>
              <a:endParaRPr lang="zh-CN" altLang="en-US" dirty="0">
                <a:solidFill>
                  <a:srgbClr val="C00000"/>
                </a:solidFill>
              </a:endParaRPr>
            </a:p>
          </p:txBody>
        </p:sp>
        <p:sp>
          <p:nvSpPr>
            <p:cNvPr id="42" name="文本框 41"/>
            <p:cNvSpPr txBox="1"/>
            <p:nvPr/>
          </p:nvSpPr>
          <p:spPr>
            <a:xfrm>
              <a:off x="80386" y="5782438"/>
              <a:ext cx="289725" cy="369332"/>
            </a:xfrm>
            <a:prstGeom prst="rect">
              <a:avLst/>
            </a:prstGeom>
            <a:noFill/>
          </p:spPr>
          <p:txBody>
            <a:bodyPr wrap="square" rtlCol="0">
              <a:spAutoFit/>
            </a:bodyPr>
            <a:lstStyle/>
            <a:p>
              <a:r>
                <a:rPr lang="en-US" altLang="zh-CN" dirty="0">
                  <a:solidFill>
                    <a:srgbClr val="C00000"/>
                  </a:solidFill>
                </a:rPr>
                <a:t>5</a:t>
              </a:r>
              <a:endParaRPr lang="zh-CN" altLang="en-US" dirty="0">
                <a:solidFill>
                  <a:srgbClr val="C00000"/>
                </a:solidFill>
              </a:endParaRPr>
            </a:p>
          </p:txBody>
        </p:sp>
        <p:sp>
          <p:nvSpPr>
            <p:cNvPr id="43" name="文本框 42"/>
            <p:cNvSpPr txBox="1"/>
            <p:nvPr/>
          </p:nvSpPr>
          <p:spPr>
            <a:xfrm>
              <a:off x="4589590" y="5782438"/>
              <a:ext cx="289725" cy="369332"/>
            </a:xfrm>
            <a:prstGeom prst="rect">
              <a:avLst/>
            </a:prstGeom>
            <a:noFill/>
          </p:spPr>
          <p:txBody>
            <a:bodyPr wrap="square" rtlCol="0">
              <a:spAutoFit/>
            </a:bodyPr>
            <a:lstStyle/>
            <a:p>
              <a:r>
                <a:rPr lang="en-US" altLang="zh-CN" dirty="0">
                  <a:solidFill>
                    <a:srgbClr val="C00000"/>
                  </a:solidFill>
                </a:rPr>
                <a:t>6</a:t>
              </a:r>
              <a:endParaRPr lang="zh-CN" altLang="en-US" dirty="0">
                <a:solidFill>
                  <a:srgbClr val="C00000"/>
                </a:solidFill>
              </a:endParaRPr>
            </a:p>
          </p:txBody>
        </p:sp>
      </p:grpSp>
      <p:sp>
        <p:nvSpPr>
          <p:cNvPr id="44" name="文本框 43"/>
          <p:cNvSpPr txBox="1"/>
          <p:nvPr/>
        </p:nvSpPr>
        <p:spPr>
          <a:xfrm>
            <a:off x="5714373" y="4626420"/>
            <a:ext cx="6087017" cy="1754326"/>
          </a:xfrm>
          <a:prstGeom prst="rect">
            <a:avLst/>
          </a:prstGeom>
          <a:noFill/>
        </p:spPr>
        <p:txBody>
          <a:bodyPr wrap="square" rtlCol="0">
            <a:spAutoFit/>
          </a:bodyPr>
          <a:lstStyle/>
          <a:p>
            <a:pPr marL="285750" indent="-285750" algn="just">
              <a:buFont typeface="Arial" panose="020B0604020202020204" pitchFamily="34" charset="0"/>
              <a:buChar char="•"/>
            </a:pPr>
            <a:r>
              <a:rPr lang="en-US" altLang="zh-CN" dirty="0">
                <a:latin typeface="Arial" panose="020B0604020202020204" pitchFamily="34" charset="0"/>
                <a:cs typeface="Arial" panose="020B0604020202020204" pitchFamily="34" charset="0"/>
              </a:rPr>
              <a:t>For TE121-2 mode, only a small amount of HOM power come out from HOM coupler.</a:t>
            </a:r>
          </a:p>
          <a:p>
            <a:pPr marL="285750" indent="-285750" algn="just">
              <a:buFont typeface="Arial" panose="020B0604020202020204" pitchFamily="34" charset="0"/>
              <a:buChar char="•"/>
            </a:pPr>
            <a:r>
              <a:rPr lang="en-US" altLang="zh-CN" dirty="0">
                <a:latin typeface="Arial" panose="020B0604020202020204" pitchFamily="34" charset="0"/>
                <a:cs typeface="Arial" panose="020B0604020202020204" pitchFamily="34" charset="0"/>
              </a:rPr>
              <a:t>A large amount of stored energy concentrate in the middle cell. The field values in the beam pipe is low. </a:t>
            </a:r>
            <a:r>
              <a:rPr lang="en-US" altLang="zh-CN" b="1" dirty="0">
                <a:solidFill>
                  <a:srgbClr val="1405D9"/>
                </a:solidFill>
                <a:latin typeface="Arial" panose="020B0604020202020204" pitchFamily="34" charset="0"/>
                <a:cs typeface="Arial" panose="020B0604020202020204" pitchFamily="34" charset="0"/>
              </a:rPr>
              <a:t>Even so it can meet the CBI requirement.</a:t>
            </a:r>
          </a:p>
          <a:p>
            <a:pPr marL="285750" indent="-285750" algn="just">
              <a:buFont typeface="Arial" panose="020B0604020202020204" pitchFamily="34" charset="0"/>
              <a:buChar char="•"/>
            </a:pPr>
            <a:endParaRPr lang="zh-CN" altLang="en-US"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38804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64204" y="32526"/>
            <a:ext cx="10515600" cy="956940"/>
          </a:xfrm>
        </p:spPr>
        <p:txBody>
          <a:bodyPr>
            <a:normAutofit/>
          </a:bodyPr>
          <a:lstStyle/>
          <a:p>
            <a:pPr algn="ctr"/>
            <a:r>
              <a:rPr lang="en-US" altLang="zh-CN" sz="4000" dirty="0">
                <a:latin typeface="Arial" panose="020B0604020202020204" pitchFamily="34" charset="0"/>
                <a:cs typeface="Arial" panose="020B0604020202020204" pitchFamily="34" charset="0"/>
              </a:rPr>
              <a:t>TM012</a:t>
            </a:r>
            <a:endParaRPr lang="zh-CN" altLang="en-US" sz="4000" dirty="0">
              <a:latin typeface="Arial" panose="020B0604020202020204" pitchFamily="34" charset="0"/>
              <a:cs typeface="Arial" panose="020B0604020202020204" pitchFamily="34" charset="0"/>
            </a:endParaRPr>
          </a:p>
        </p:txBody>
      </p:sp>
      <p:graphicFrame>
        <p:nvGraphicFramePr>
          <p:cNvPr id="4" name="表格 3"/>
          <p:cNvGraphicFramePr>
            <a:graphicFrameLocks noGrp="1"/>
          </p:cNvGraphicFramePr>
          <p:nvPr>
            <p:extLst/>
          </p:nvPr>
        </p:nvGraphicFramePr>
        <p:xfrm>
          <a:off x="250427" y="1040880"/>
          <a:ext cx="5035827" cy="945144"/>
        </p:xfrm>
        <a:graphic>
          <a:graphicData uri="http://schemas.openxmlformats.org/drawingml/2006/table">
            <a:tbl>
              <a:tblPr firstRow="1" bandRow="1">
                <a:tableStyleId>{5C22544A-7EE6-4342-B048-85BDC9FD1C3A}</a:tableStyleId>
              </a:tblPr>
              <a:tblGrid>
                <a:gridCol w="1140534">
                  <a:extLst>
                    <a:ext uri="{9D8B030D-6E8A-4147-A177-3AD203B41FA5}">
                      <a16:colId xmlns:a16="http://schemas.microsoft.com/office/drawing/2014/main" val="20000"/>
                    </a:ext>
                  </a:extLst>
                </a:gridCol>
                <a:gridCol w="966562">
                  <a:extLst>
                    <a:ext uri="{9D8B030D-6E8A-4147-A177-3AD203B41FA5}">
                      <a16:colId xmlns:a16="http://schemas.microsoft.com/office/drawing/2014/main" val="20001"/>
                    </a:ext>
                  </a:extLst>
                </a:gridCol>
                <a:gridCol w="1470991">
                  <a:extLst>
                    <a:ext uri="{9D8B030D-6E8A-4147-A177-3AD203B41FA5}">
                      <a16:colId xmlns:a16="http://schemas.microsoft.com/office/drawing/2014/main" val="20002"/>
                    </a:ext>
                  </a:extLst>
                </a:gridCol>
                <a:gridCol w="1457740">
                  <a:extLst>
                    <a:ext uri="{9D8B030D-6E8A-4147-A177-3AD203B41FA5}">
                      <a16:colId xmlns:a16="http://schemas.microsoft.com/office/drawing/2014/main" val="20003"/>
                    </a:ext>
                  </a:extLst>
                </a:gridCol>
              </a:tblGrid>
              <a:tr h="288116">
                <a:tc>
                  <a:txBody>
                    <a:bodyPr/>
                    <a:lstStyle/>
                    <a:p>
                      <a:r>
                        <a:rPr lang="en-US" altLang="zh-CN" baseline="0" dirty="0">
                          <a:latin typeface="Arial" panose="020B0604020202020204" pitchFamily="34" charset="0"/>
                          <a:cs typeface="Arial" panose="020B0604020202020204" pitchFamily="34" charset="0"/>
                        </a:rPr>
                        <a:t>f (MHz)</a:t>
                      </a:r>
                      <a:endParaRPr lang="zh-CN" altLang="en-US" dirty="0">
                        <a:latin typeface="Arial" panose="020B0604020202020204" pitchFamily="34" charset="0"/>
                        <a:cs typeface="Arial" panose="020B0604020202020204" pitchFamily="34" charset="0"/>
                      </a:endParaRPr>
                    </a:p>
                  </a:txBody>
                  <a:tcPr/>
                </a:tc>
                <a:tc>
                  <a:txBody>
                    <a:bodyPr/>
                    <a:lstStyle/>
                    <a:p>
                      <a:r>
                        <a:rPr lang="en-US" altLang="zh-CN" dirty="0">
                          <a:latin typeface="Arial" panose="020B0604020202020204" pitchFamily="34" charset="0"/>
                          <a:cs typeface="Arial" panose="020B0604020202020204" pitchFamily="34" charset="0"/>
                        </a:rPr>
                        <a:t>R/Q</a:t>
                      </a:r>
                      <a:r>
                        <a:rPr lang="en-US" altLang="zh-CN" baseline="0" dirty="0">
                          <a:latin typeface="Arial" panose="020B0604020202020204" pitchFamily="34" charset="0"/>
                          <a:cs typeface="Arial" panose="020B0604020202020204" pitchFamily="34" charset="0"/>
                        </a:rPr>
                        <a:t> (</a:t>
                      </a:r>
                      <a:r>
                        <a:rPr lang="el-GR" altLang="zh-CN" baseline="0" dirty="0">
                          <a:latin typeface="Arial" panose="020B0604020202020204" pitchFamily="34" charset="0"/>
                          <a:cs typeface="Arial" panose="020B0604020202020204" pitchFamily="34" charset="0"/>
                        </a:rPr>
                        <a:t>Ω</a:t>
                      </a:r>
                      <a:r>
                        <a:rPr lang="en-US" altLang="zh-CN" baseline="0" dirty="0">
                          <a:latin typeface="Arial" panose="020B0604020202020204" pitchFamily="34" charset="0"/>
                          <a:cs typeface="Arial" panose="020B0604020202020204" pitchFamily="34" charset="0"/>
                        </a:rPr>
                        <a:t>)</a:t>
                      </a:r>
                      <a:endParaRPr lang="zh-CN" altLang="en-US" dirty="0">
                        <a:latin typeface="Arial" panose="020B0604020202020204" pitchFamily="34" charset="0"/>
                        <a:cs typeface="Arial" panose="020B0604020202020204" pitchFamily="34" charset="0"/>
                      </a:endParaRPr>
                    </a:p>
                  </a:txBody>
                  <a:tcPr/>
                </a:tc>
                <a:tc>
                  <a:txBody>
                    <a:bodyPr/>
                    <a:lstStyle/>
                    <a:p>
                      <a:r>
                        <a:rPr lang="en-US" altLang="zh-CN" dirty="0" err="1">
                          <a:latin typeface="Arial" panose="020B0604020202020204" pitchFamily="34" charset="0"/>
                          <a:cs typeface="Arial" panose="020B0604020202020204" pitchFamily="34" charset="0"/>
                        </a:rPr>
                        <a:t>Qe</a:t>
                      </a:r>
                      <a:r>
                        <a:rPr lang="en-US" altLang="zh-CN" dirty="0">
                          <a:latin typeface="Arial" panose="020B0604020202020204" pitchFamily="34" charset="0"/>
                          <a:cs typeface="Arial" panose="020B0604020202020204" pitchFamily="34" charset="0"/>
                        </a:rPr>
                        <a:t> (4 ports)</a:t>
                      </a:r>
                      <a:endParaRPr lang="zh-CN" altLang="en-US" dirty="0">
                        <a:latin typeface="Arial" panose="020B0604020202020204" pitchFamily="34" charset="0"/>
                        <a:cs typeface="Arial" panose="020B0604020202020204" pitchFamily="34" charset="0"/>
                      </a:endParaRPr>
                    </a:p>
                  </a:txBody>
                  <a:tcPr/>
                </a:tc>
                <a:tc>
                  <a:txBody>
                    <a:bodyPr/>
                    <a:lstStyle/>
                    <a:p>
                      <a:r>
                        <a:rPr lang="en-US" altLang="zh-CN" dirty="0" err="1">
                          <a:latin typeface="Arial" panose="020B0604020202020204" pitchFamily="34" charset="0"/>
                          <a:cs typeface="Arial" panose="020B0604020202020204" pitchFamily="34" charset="0"/>
                        </a:rPr>
                        <a:t>Qe</a:t>
                      </a:r>
                      <a:r>
                        <a:rPr lang="en-US" altLang="zh-CN" dirty="0">
                          <a:latin typeface="Arial" panose="020B0604020202020204" pitchFamily="34" charset="0"/>
                          <a:cs typeface="Arial" panose="020B0604020202020204" pitchFamily="34" charset="0"/>
                        </a:rPr>
                        <a:t> (6 ports)</a:t>
                      </a:r>
                      <a:endParaRPr lang="zh-CN" alt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335673">
                <a:tc>
                  <a:txBody>
                    <a:bodyPr/>
                    <a:lstStyle/>
                    <a:p>
                      <a:pPr algn="ctr"/>
                      <a:r>
                        <a:rPr lang="en-US" altLang="zh-CN" dirty="0">
                          <a:latin typeface="Arial" panose="020B0604020202020204" pitchFamily="34" charset="0"/>
                          <a:cs typeface="Arial" panose="020B0604020202020204" pitchFamily="34" charset="0"/>
                        </a:rPr>
                        <a:t>1814.447</a:t>
                      </a:r>
                      <a:endParaRPr lang="zh-CN" altLang="en-US" dirty="0">
                        <a:latin typeface="Arial" panose="020B0604020202020204" pitchFamily="34" charset="0"/>
                        <a:cs typeface="Arial" panose="020B0604020202020204" pitchFamily="34" charset="0"/>
                      </a:endParaRPr>
                    </a:p>
                  </a:txBody>
                  <a:tcPr anchor="ctr"/>
                </a:tc>
                <a:tc>
                  <a:txBody>
                    <a:bodyPr/>
                    <a:lstStyle/>
                    <a:p>
                      <a:pPr algn="ctr"/>
                      <a:r>
                        <a:rPr lang="en-US" altLang="zh-CN" dirty="0">
                          <a:latin typeface="Arial" panose="020B0604020202020204" pitchFamily="34" charset="0"/>
                          <a:cs typeface="Arial" panose="020B0604020202020204" pitchFamily="34" charset="0"/>
                        </a:rPr>
                        <a:t>0.07</a:t>
                      </a:r>
                      <a:endParaRPr lang="zh-CN" altLang="en-US" dirty="0">
                        <a:latin typeface="Arial" panose="020B0604020202020204" pitchFamily="34" charset="0"/>
                        <a:cs typeface="Arial" panose="020B0604020202020204"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cs typeface="Arial" panose="020B0604020202020204" pitchFamily="34" charset="0"/>
                        </a:rPr>
                        <a:t>3.07e+4</a:t>
                      </a:r>
                      <a:endParaRPr lang="zh-CN" altLang="en-US" dirty="0">
                        <a:latin typeface="Arial" panose="020B0604020202020204" pitchFamily="34" charset="0"/>
                        <a:cs typeface="Arial" panose="020B0604020202020204" pitchFamily="34" charset="0"/>
                      </a:endParaRPr>
                    </a:p>
                  </a:txBody>
                  <a:tcPr/>
                </a:tc>
                <a:tc>
                  <a:txBody>
                    <a:bodyPr/>
                    <a:lstStyle/>
                    <a:p>
                      <a:r>
                        <a:rPr lang="en-US" altLang="zh-CN" dirty="0">
                          <a:latin typeface="Arial" panose="020B0604020202020204" pitchFamily="34" charset="0"/>
                          <a:cs typeface="Arial" panose="020B0604020202020204" pitchFamily="34" charset="0"/>
                        </a:rPr>
                        <a:t>1095</a:t>
                      </a:r>
                      <a:endParaRPr lang="zh-CN" alt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31216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rgbClr val="FF0000"/>
                          </a:solidFill>
                          <a:latin typeface="Arial" panose="020B0604020202020204" pitchFamily="34" charset="0"/>
                          <a:cs typeface="Arial" panose="020B0604020202020204" pitchFamily="34" charset="0"/>
                        </a:rPr>
                        <a:t>1832.825 </a:t>
                      </a:r>
                      <a:endParaRPr lang="zh-CN" altLang="en-US" dirty="0">
                        <a:solidFill>
                          <a:srgbClr val="FF0000"/>
                        </a:solidFill>
                        <a:latin typeface="Arial" panose="020B0604020202020204" pitchFamily="34" charset="0"/>
                        <a:cs typeface="Arial" panose="020B0604020202020204" pitchFamily="34" charset="0"/>
                      </a:endParaRPr>
                    </a:p>
                  </a:txBody>
                  <a:tcPr anchor="ctr"/>
                </a:tc>
                <a:tc>
                  <a:txBody>
                    <a:bodyPr/>
                    <a:lstStyle/>
                    <a:p>
                      <a:pPr algn="ctr"/>
                      <a:r>
                        <a:rPr lang="en-US" altLang="zh-CN" dirty="0">
                          <a:solidFill>
                            <a:srgbClr val="FF0000"/>
                          </a:solidFill>
                          <a:latin typeface="Arial" panose="020B0604020202020204" pitchFamily="34" charset="0"/>
                          <a:cs typeface="Arial" panose="020B0604020202020204" pitchFamily="34" charset="0"/>
                        </a:rPr>
                        <a:t>17</a:t>
                      </a:r>
                      <a:endParaRPr lang="zh-CN" altLang="en-US" dirty="0">
                        <a:solidFill>
                          <a:srgbClr val="FF0000"/>
                        </a:solidFill>
                        <a:latin typeface="Arial" panose="020B0604020202020204" pitchFamily="34" charset="0"/>
                        <a:cs typeface="Arial" panose="020B0604020202020204" pitchFamily="34" charset="0"/>
                      </a:endParaRPr>
                    </a:p>
                  </a:txBody>
                  <a:tcPr anchor="ctr"/>
                </a:tc>
                <a:tc>
                  <a:txBody>
                    <a:bodyPr/>
                    <a:lstStyle/>
                    <a:p>
                      <a:r>
                        <a:rPr lang="en-US" altLang="zh-CN" dirty="0">
                          <a:solidFill>
                            <a:srgbClr val="FF0000"/>
                          </a:solidFill>
                          <a:latin typeface="Arial" panose="020B0604020202020204" pitchFamily="34" charset="0"/>
                          <a:cs typeface="Arial" panose="020B0604020202020204" pitchFamily="34" charset="0"/>
                        </a:rPr>
                        <a:t>2.14e+7</a:t>
                      </a:r>
                      <a:endParaRPr lang="zh-CN" altLang="en-US" dirty="0">
                        <a:solidFill>
                          <a:srgbClr val="FF0000"/>
                        </a:solidFill>
                        <a:latin typeface="Arial" panose="020B0604020202020204" pitchFamily="34" charset="0"/>
                        <a:cs typeface="Arial" panose="020B0604020202020204" pitchFamily="34" charset="0"/>
                      </a:endParaRPr>
                    </a:p>
                  </a:txBody>
                  <a:tcPr/>
                </a:tc>
                <a:tc>
                  <a:txBody>
                    <a:bodyPr/>
                    <a:lstStyle/>
                    <a:p>
                      <a:r>
                        <a:rPr lang="en-US" altLang="zh-CN" dirty="0">
                          <a:solidFill>
                            <a:srgbClr val="FF0000"/>
                          </a:solidFill>
                          <a:latin typeface="Arial" panose="020B0604020202020204" pitchFamily="34" charset="0"/>
                          <a:cs typeface="Arial" panose="020B0604020202020204" pitchFamily="34" charset="0"/>
                        </a:rPr>
                        <a:t>2.8E+4</a:t>
                      </a:r>
                      <a:endParaRPr lang="zh-CN" altLang="en-US" dirty="0">
                        <a:solidFill>
                          <a:srgbClr val="FF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bl>
          </a:graphicData>
        </a:graphic>
      </p:graphicFrame>
      <p:pic>
        <p:nvPicPr>
          <p:cNvPr id="26" name="图片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2135" y="1231151"/>
            <a:ext cx="6696857" cy="3185939"/>
          </a:xfrm>
          <a:prstGeom prst="rect">
            <a:avLst/>
          </a:prstGeom>
        </p:spPr>
      </p:pic>
      <p:sp>
        <p:nvSpPr>
          <p:cNvPr id="27" name="椭圆 26"/>
          <p:cNvSpPr/>
          <p:nvPr/>
        </p:nvSpPr>
        <p:spPr>
          <a:xfrm>
            <a:off x="6265286" y="3794810"/>
            <a:ext cx="1028700" cy="369332"/>
          </a:xfrm>
          <a:prstGeom prst="ellipse">
            <a:avLst/>
          </a:prstGeom>
          <a:noFill/>
          <a:ln w="28575">
            <a:solidFill>
              <a:srgbClr val="1405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10472180" y="3864314"/>
            <a:ext cx="1028700" cy="369332"/>
          </a:xfrm>
          <a:prstGeom prst="ellipse">
            <a:avLst/>
          </a:prstGeom>
          <a:noFill/>
          <a:ln w="28575">
            <a:solidFill>
              <a:srgbClr val="1405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9" name="图片 28"/>
          <p:cNvPicPr>
            <a:picLocks noChangeAspect="1"/>
          </p:cNvPicPr>
          <p:nvPr/>
        </p:nvPicPr>
        <p:blipFill rotWithShape="1">
          <a:blip r:embed="rId4" cstate="print">
            <a:extLst>
              <a:ext uri="{28A0092B-C50C-407E-A947-70E740481C1C}">
                <a14:useLocalDpi xmlns:a14="http://schemas.microsoft.com/office/drawing/2010/main" val="0"/>
              </a:ext>
            </a:extLst>
          </a:blip>
          <a:srcRect t="25370" b="26358"/>
          <a:stretch/>
        </p:blipFill>
        <p:spPr>
          <a:xfrm>
            <a:off x="281969" y="2312674"/>
            <a:ext cx="5005648" cy="1022894"/>
          </a:xfrm>
          <a:prstGeom prst="rect">
            <a:avLst/>
          </a:prstGeom>
        </p:spPr>
      </p:pic>
      <p:pic>
        <p:nvPicPr>
          <p:cNvPr id="30" name="图片 29"/>
          <p:cNvPicPr>
            <a:picLocks noChangeAspect="1"/>
          </p:cNvPicPr>
          <p:nvPr/>
        </p:nvPicPr>
        <p:blipFill rotWithShape="1">
          <a:blip r:embed="rId5" cstate="print">
            <a:extLst>
              <a:ext uri="{28A0092B-C50C-407E-A947-70E740481C1C}">
                <a14:useLocalDpi xmlns:a14="http://schemas.microsoft.com/office/drawing/2010/main" val="0"/>
              </a:ext>
            </a:extLst>
          </a:blip>
          <a:srcRect t="26578" b="23945"/>
          <a:stretch/>
        </p:blipFill>
        <p:spPr>
          <a:xfrm>
            <a:off x="281969" y="3441391"/>
            <a:ext cx="5005648" cy="1022894"/>
          </a:xfrm>
          <a:prstGeom prst="rect">
            <a:avLst/>
          </a:prstGeom>
        </p:spPr>
      </p:pic>
      <p:sp>
        <p:nvSpPr>
          <p:cNvPr id="31" name="文本框 30"/>
          <p:cNvSpPr txBox="1"/>
          <p:nvPr/>
        </p:nvSpPr>
        <p:spPr>
          <a:xfrm>
            <a:off x="2044965" y="2286036"/>
            <a:ext cx="1845054" cy="369332"/>
          </a:xfrm>
          <a:prstGeom prst="rect">
            <a:avLst/>
          </a:prstGeom>
          <a:noFill/>
        </p:spPr>
        <p:txBody>
          <a:bodyPr wrap="square" rtlCol="0">
            <a:spAutoFit/>
          </a:bodyPr>
          <a:lstStyle/>
          <a:p>
            <a:r>
              <a:rPr lang="en-US" altLang="zh-CN" dirty="0">
                <a:solidFill>
                  <a:srgbClr val="FF0000"/>
                </a:solidFill>
              </a:rPr>
              <a:t>f=1814.447 MHz</a:t>
            </a:r>
            <a:endParaRPr lang="zh-CN" altLang="en-US" dirty="0">
              <a:solidFill>
                <a:srgbClr val="FF0000"/>
              </a:solidFill>
            </a:endParaRPr>
          </a:p>
        </p:txBody>
      </p:sp>
      <p:sp>
        <p:nvSpPr>
          <p:cNvPr id="32" name="文本框 31"/>
          <p:cNvSpPr txBox="1"/>
          <p:nvPr/>
        </p:nvSpPr>
        <p:spPr>
          <a:xfrm>
            <a:off x="2082965" y="3575973"/>
            <a:ext cx="1807053" cy="369332"/>
          </a:xfrm>
          <a:prstGeom prst="rect">
            <a:avLst/>
          </a:prstGeom>
          <a:noFill/>
        </p:spPr>
        <p:txBody>
          <a:bodyPr wrap="square" rtlCol="0">
            <a:spAutoFit/>
          </a:bodyPr>
          <a:lstStyle/>
          <a:p>
            <a:r>
              <a:rPr lang="en-US" altLang="zh-CN" dirty="0">
                <a:solidFill>
                  <a:srgbClr val="FF0000"/>
                </a:solidFill>
              </a:rPr>
              <a:t>f=1832.825 MHz</a:t>
            </a:r>
            <a:endParaRPr lang="zh-CN" altLang="en-US" dirty="0">
              <a:solidFill>
                <a:srgbClr val="FF0000"/>
              </a:solidFill>
            </a:endParaRPr>
          </a:p>
        </p:txBody>
      </p:sp>
      <p:sp>
        <p:nvSpPr>
          <p:cNvPr id="3" name="文本框 2"/>
          <p:cNvSpPr txBox="1"/>
          <p:nvPr/>
        </p:nvSpPr>
        <p:spPr>
          <a:xfrm>
            <a:off x="368186" y="4570108"/>
            <a:ext cx="11485963" cy="2246769"/>
          </a:xfrm>
          <a:prstGeom prst="rect">
            <a:avLst/>
          </a:prstGeom>
          <a:noFill/>
        </p:spPr>
        <p:txBody>
          <a:bodyPr wrap="square" rtlCol="0">
            <a:spAutoFit/>
          </a:bodyPr>
          <a:lstStyle/>
          <a:p>
            <a:pPr marL="285750" indent="-285750">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For TM012-2 mode, a large amount of stored energy concentrate in the middle cells.</a:t>
            </a:r>
          </a:p>
          <a:p>
            <a:pPr marL="285750" indent="-285750">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Both end cells are distorted by the presence of the beam pipe on either end of the cavity.</a:t>
            </a:r>
          </a:p>
          <a:p>
            <a:pPr marL="285750" indent="-285750">
              <a:buFont typeface="Arial" panose="020B0604020202020204" pitchFamily="34" charset="0"/>
              <a:buChar char="•"/>
            </a:pPr>
            <a:r>
              <a:rPr lang="en-US" altLang="zh-CN" sz="2000" dirty="0">
                <a:solidFill>
                  <a:srgbClr val="FF0000"/>
                </a:solidFill>
                <a:latin typeface="Arial" panose="020B0604020202020204" pitchFamily="34" charset="0"/>
                <a:cs typeface="Arial" panose="020B0604020202020204" pitchFamily="34" charset="0"/>
              </a:rPr>
              <a:t>Tuning the end cells </a:t>
            </a:r>
            <a:r>
              <a:rPr lang="en-US" altLang="zh-CN" sz="2000" dirty="0">
                <a:latin typeface="Arial" panose="020B0604020202020204" pitchFamily="34" charset="0"/>
                <a:cs typeface="Arial" panose="020B0604020202020204" pitchFamily="34" charset="0"/>
              </a:rPr>
              <a:t>for the "trapped modes" is one way to improve the field profile.</a:t>
            </a:r>
          </a:p>
          <a:p>
            <a:pPr marL="285750" indent="-285750">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Compared with the symmetric end cell design, an asymmetric end cell design is better. </a:t>
            </a:r>
          </a:p>
          <a:p>
            <a:pPr marL="285750" indent="-285750">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Modify the curve from equator to iris, the iris ellipsis to </a:t>
            </a:r>
            <a:r>
              <a:rPr lang="en-US" altLang="zh-CN" sz="2000" dirty="0" err="1">
                <a:latin typeface="Arial" panose="020B0604020202020204" pitchFamily="34" charset="0"/>
                <a:cs typeface="Arial" panose="020B0604020202020204" pitchFamily="34" charset="0"/>
              </a:rPr>
              <a:t>untrap</a:t>
            </a:r>
            <a:r>
              <a:rPr lang="en-US" altLang="zh-CN" sz="2000" dirty="0">
                <a:latin typeface="Arial" panose="020B0604020202020204" pitchFamily="34" charset="0"/>
                <a:cs typeface="Arial" panose="020B0604020202020204" pitchFamily="34" charset="0"/>
              </a:rPr>
              <a:t> the TE121 and TM012 mode, but still have the TM010 flat.</a:t>
            </a:r>
          </a:p>
          <a:p>
            <a:pPr marL="285750" indent="-285750">
              <a:buFont typeface="Arial" panose="020B0604020202020204" pitchFamily="34" charset="0"/>
              <a:buChar char="•"/>
            </a:pPr>
            <a:r>
              <a:rPr lang="en-US" altLang="zh-CN" sz="2000" b="1" dirty="0">
                <a:solidFill>
                  <a:srgbClr val="1405D9"/>
                </a:solidFill>
                <a:latin typeface="Arial" panose="020B0604020202020204" pitchFamily="34" charset="0"/>
                <a:cs typeface="Arial" panose="020B0604020202020204" pitchFamily="34" charset="0"/>
              </a:rPr>
              <a:t>Even so it can meet the CBI requirement.</a:t>
            </a:r>
          </a:p>
        </p:txBody>
      </p:sp>
    </p:spTree>
    <p:extLst>
      <p:ext uri="{BB962C8B-B14F-4D97-AF65-F5344CB8AC3E}">
        <p14:creationId xmlns:p14="http://schemas.microsoft.com/office/powerpoint/2010/main" val="16661588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 y="268622"/>
            <a:ext cx="12192000" cy="1325563"/>
          </a:xfrm>
        </p:spPr>
        <p:txBody>
          <a:bodyPr>
            <a:normAutofit/>
          </a:bodyPr>
          <a:lstStyle/>
          <a:p>
            <a:pPr algn="ctr"/>
            <a:r>
              <a:rPr lang="en-US" altLang="zh-CN" dirty="0">
                <a:latin typeface="Arial" panose="020B0604020202020204" pitchFamily="34" charset="0"/>
                <a:cs typeface="Arial" panose="020B0604020202020204" pitchFamily="34" charset="0"/>
              </a:rPr>
              <a:t>Choice of Cavity </a:t>
            </a:r>
            <a:r>
              <a:rPr lang="en-US" altLang="zh-CN" dirty="0" err="1">
                <a:latin typeface="Arial" panose="020B0604020202020204" pitchFamily="34" charset="0"/>
                <a:cs typeface="Arial" panose="020B0604020202020204" pitchFamily="34" charset="0"/>
              </a:rPr>
              <a:t>Freq</a:t>
            </a:r>
            <a:r>
              <a:rPr lang="en-US" altLang="zh-CN" dirty="0">
                <a:latin typeface="Arial" panose="020B0604020202020204" pitchFamily="34" charset="0"/>
                <a:cs typeface="Arial" panose="020B0604020202020204" pitchFamily="34" charset="0"/>
              </a:rPr>
              <a:t>, Temperature &amp; Material</a:t>
            </a:r>
            <a:endParaRPr lang="zh-CN" altLang="en-US"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519652" y="1594185"/>
            <a:ext cx="11152695" cy="5095373"/>
          </a:xfrm>
        </p:spPr>
        <p:txBody>
          <a:bodyPr>
            <a:normAutofit/>
          </a:bodyPr>
          <a:lstStyle/>
          <a:p>
            <a:pPr>
              <a:lnSpc>
                <a:spcPct val="110000"/>
              </a:lnSpc>
              <a:spcBef>
                <a:spcPts val="600"/>
              </a:spcBef>
            </a:pPr>
            <a:r>
              <a:rPr lang="en-US" altLang="zh-CN" dirty="0">
                <a:solidFill>
                  <a:srgbClr val="FF0000"/>
                </a:solidFill>
                <a:latin typeface="Arial" panose="020B0604020202020204" pitchFamily="34" charset="0"/>
                <a:cs typeface="Arial" panose="020B0604020202020204" pitchFamily="34" charset="0"/>
              </a:rPr>
              <a:t>Frequency</a:t>
            </a:r>
            <a:r>
              <a:rPr lang="en-US" altLang="zh-CN" dirty="0">
                <a:latin typeface="Arial" panose="020B0604020202020204" pitchFamily="34" charset="0"/>
                <a:cs typeface="Arial" panose="020B0604020202020204" pitchFamily="34" charset="0"/>
              </a:rPr>
              <a:t> </a:t>
            </a:r>
          </a:p>
          <a:p>
            <a:pPr lvl="1" indent="-360000">
              <a:lnSpc>
                <a:spcPct val="110000"/>
              </a:lnSpc>
              <a:spcBef>
                <a:spcPts val="600"/>
              </a:spcBef>
              <a:buFont typeface="宋体" panose="02010600030101010101" pitchFamily="2" charset="-122"/>
              <a:buChar char="‐"/>
            </a:pPr>
            <a:r>
              <a:rPr lang="en-US" altLang="zh-CN" dirty="0">
                <a:latin typeface="Arial" panose="020B0604020202020204" pitchFamily="34" charset="0"/>
                <a:cs typeface="Arial" panose="020B0604020202020204" pitchFamily="34" charset="0"/>
              </a:rPr>
              <a:t>Booster (low current with low duty factor): 1.3 GHz (matured technology and widely used in Euro-XFEL, ERLs, LCLS-II, SHINE, PIP-III, ILC …)</a:t>
            </a:r>
          </a:p>
          <a:p>
            <a:pPr lvl="1" indent="-360000">
              <a:lnSpc>
                <a:spcPct val="110000"/>
              </a:lnSpc>
              <a:spcBef>
                <a:spcPts val="600"/>
              </a:spcBef>
              <a:buFont typeface="宋体" panose="02010600030101010101" pitchFamily="2" charset="-122"/>
              <a:buChar char="‐"/>
            </a:pPr>
            <a:r>
              <a:rPr lang="en-US" altLang="zh-CN" dirty="0">
                <a:latin typeface="Arial" panose="020B0604020202020204" pitchFamily="34" charset="0"/>
                <a:cs typeface="Arial" panose="020B0604020202020204" pitchFamily="34" charset="0"/>
              </a:rPr>
              <a:t>Collider: CW high current: 650 MHz (second harmonic, fulfill beam dynamics requirement, used in ADANES, PIP-II, </a:t>
            </a:r>
            <a:r>
              <a:rPr lang="en-US" altLang="zh-CN" dirty="0" err="1">
                <a:latin typeface="Arial" panose="020B0604020202020204" pitchFamily="34" charset="0"/>
                <a:cs typeface="Arial" panose="020B0604020202020204" pitchFamily="34" charset="0"/>
              </a:rPr>
              <a:t>eRHIC</a:t>
            </a:r>
            <a:r>
              <a:rPr lang="en-US" altLang="zh-CN" dirty="0">
                <a:latin typeface="Arial" panose="020B0604020202020204" pitchFamily="34" charset="0"/>
                <a:cs typeface="Arial" panose="020B0604020202020204" pitchFamily="34" charset="0"/>
              </a:rPr>
              <a:t> …) </a:t>
            </a:r>
            <a:endParaRPr lang="en-US" altLang="zh-CN" sz="2800" dirty="0">
              <a:latin typeface="Arial" panose="020B0604020202020204" pitchFamily="34" charset="0"/>
              <a:cs typeface="Arial" panose="020B0604020202020204" pitchFamily="34" charset="0"/>
            </a:endParaRPr>
          </a:p>
          <a:p>
            <a:pPr>
              <a:lnSpc>
                <a:spcPct val="110000"/>
              </a:lnSpc>
              <a:spcBef>
                <a:spcPts val="600"/>
              </a:spcBef>
            </a:pPr>
            <a:r>
              <a:rPr lang="en-US" altLang="zh-CN" dirty="0">
                <a:solidFill>
                  <a:srgbClr val="FF0000"/>
                </a:solidFill>
                <a:latin typeface="Arial" panose="020B0604020202020204" pitchFamily="34" charset="0"/>
                <a:cs typeface="Arial" panose="020B0604020202020204" pitchFamily="34" charset="0"/>
              </a:rPr>
              <a:t>Temperature and Cavity Material</a:t>
            </a:r>
          </a:p>
          <a:p>
            <a:pPr lvl="1" indent="-360000">
              <a:lnSpc>
                <a:spcPct val="110000"/>
              </a:lnSpc>
              <a:spcBef>
                <a:spcPts val="600"/>
              </a:spcBef>
              <a:buFont typeface="宋体" panose="02010600030101010101" pitchFamily="2" charset="-122"/>
              <a:buChar char="‐"/>
            </a:pPr>
            <a:r>
              <a:rPr lang="en-US" altLang="zh-CN" dirty="0">
                <a:latin typeface="Arial" panose="020B0604020202020204" pitchFamily="34" charset="0"/>
                <a:cs typeface="Arial" panose="020B0604020202020204" pitchFamily="34" charset="0"/>
              </a:rPr>
              <a:t>1.3 GHz Nitrogen-doped fine grain bulk </a:t>
            </a:r>
            <a:r>
              <a:rPr lang="en-US" altLang="zh-CN" dirty="0" err="1">
                <a:latin typeface="Arial" panose="020B0604020202020204" pitchFamily="34" charset="0"/>
                <a:cs typeface="Arial" panose="020B0604020202020204" pitchFamily="34" charset="0"/>
              </a:rPr>
              <a:t>Nb</a:t>
            </a:r>
            <a:r>
              <a:rPr lang="en-US" altLang="zh-CN" dirty="0">
                <a:latin typeface="Arial" panose="020B0604020202020204" pitchFamily="34" charset="0"/>
                <a:cs typeface="Arial" panose="020B0604020202020204" pitchFamily="34" charset="0"/>
              </a:rPr>
              <a:t> at 2 K</a:t>
            </a:r>
          </a:p>
          <a:p>
            <a:pPr marL="1125871" lvl="3" indent="-285750">
              <a:lnSpc>
                <a:spcPct val="11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1.8 K saves ~ 15 % of overall cryo-efficiency, large grain cavity has higher Q, but Nitrogen-doped cavity is much more efficient (2 times)</a:t>
            </a:r>
          </a:p>
          <a:p>
            <a:pPr lvl="1" indent="-360000">
              <a:lnSpc>
                <a:spcPct val="110000"/>
              </a:lnSpc>
              <a:spcBef>
                <a:spcPts val="600"/>
              </a:spcBef>
              <a:buFont typeface="宋体" panose="02010600030101010101" pitchFamily="2" charset="-122"/>
              <a:buChar char="‐"/>
            </a:pPr>
            <a:r>
              <a:rPr lang="en-US" altLang="zh-CN" dirty="0">
                <a:latin typeface="Arial" panose="020B0604020202020204" pitchFamily="34" charset="0"/>
                <a:cs typeface="Arial" panose="020B0604020202020204" pitchFamily="34" charset="0"/>
              </a:rPr>
              <a:t>650 MHz Nitrogen-doped fine grain bulk </a:t>
            </a:r>
            <a:r>
              <a:rPr lang="en-US" altLang="zh-CN" dirty="0" err="1">
                <a:latin typeface="Arial" panose="020B0604020202020204" pitchFamily="34" charset="0"/>
                <a:cs typeface="Arial" panose="020B0604020202020204" pitchFamily="34" charset="0"/>
              </a:rPr>
              <a:t>Nb</a:t>
            </a:r>
            <a:r>
              <a:rPr lang="en-US" altLang="zh-CN" dirty="0">
                <a:latin typeface="Arial" panose="020B0604020202020204" pitchFamily="34" charset="0"/>
                <a:cs typeface="Arial" panose="020B0604020202020204" pitchFamily="34" charset="0"/>
              </a:rPr>
              <a:t> at 2 K</a:t>
            </a:r>
          </a:p>
          <a:p>
            <a:pPr marL="1125871" lvl="3" indent="-285750">
              <a:lnSpc>
                <a:spcPct val="11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2~4 times cryo-efficient than at 4.5 K</a:t>
            </a:r>
          </a:p>
        </p:txBody>
      </p:sp>
    </p:spTree>
    <p:extLst>
      <p:ext uri="{BB962C8B-B14F-4D97-AF65-F5344CB8AC3E}">
        <p14:creationId xmlns:p14="http://schemas.microsoft.com/office/powerpoint/2010/main" val="21056113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2"/>
          <a:stretch>
            <a:fillRect/>
          </a:stretch>
        </p:blipFill>
        <p:spPr>
          <a:xfrm>
            <a:off x="524016" y="3253309"/>
            <a:ext cx="3852913" cy="2958175"/>
          </a:xfrm>
          <a:prstGeom prst="rect">
            <a:avLst/>
          </a:prstGeom>
        </p:spPr>
      </p:pic>
      <p:pic>
        <p:nvPicPr>
          <p:cNvPr id="9" name="Picture 11">
            <a:extLst>
              <a:ext uri="{FF2B5EF4-FFF2-40B4-BE49-F238E27FC236}">
                <a16:creationId xmlns:a16="http://schemas.microsoft.com/office/drawing/2014/main" id="{7FB4CE59-1405-4448-97A5-93D3456C24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8299" y="3215172"/>
            <a:ext cx="3745156" cy="3034448"/>
          </a:xfrm>
          <a:prstGeom prst="rect">
            <a:avLst/>
          </a:prstGeom>
        </p:spPr>
      </p:pic>
      <p:sp>
        <p:nvSpPr>
          <p:cNvPr id="2" name="标题 1"/>
          <p:cNvSpPr>
            <a:spLocks noGrp="1"/>
          </p:cNvSpPr>
          <p:nvPr>
            <p:ph type="title"/>
          </p:nvPr>
        </p:nvSpPr>
        <p:spPr>
          <a:xfrm>
            <a:off x="812220" y="135620"/>
            <a:ext cx="10515600" cy="1046374"/>
          </a:xfrm>
        </p:spPr>
        <p:txBody>
          <a:bodyPr>
            <a:normAutofit/>
          </a:bodyPr>
          <a:lstStyle/>
          <a:p>
            <a:pPr algn="ctr"/>
            <a:r>
              <a:rPr lang="en-US" altLang="zh-CN" sz="4000" dirty="0">
                <a:latin typeface="Arial" panose="020B0604020202020204" pitchFamily="34" charset="0"/>
                <a:cs typeface="Arial" panose="020B0604020202020204" pitchFamily="34" charset="0"/>
              </a:rPr>
              <a:t>Choice of Cavity Q</a:t>
            </a:r>
            <a:r>
              <a:rPr lang="en-US" altLang="zh-CN" sz="4000" baseline="-25000" dirty="0">
                <a:latin typeface="Arial" panose="020B0604020202020204" pitchFamily="34" charset="0"/>
                <a:cs typeface="Arial" panose="020B0604020202020204" pitchFamily="34" charset="0"/>
              </a:rPr>
              <a:t>0 </a:t>
            </a:r>
            <a:endParaRPr lang="zh-CN" altLang="en-US" sz="4000" baseline="-25000" dirty="0"/>
          </a:p>
        </p:txBody>
      </p:sp>
      <p:sp>
        <p:nvSpPr>
          <p:cNvPr id="3" name="内容占位符 2"/>
          <p:cNvSpPr>
            <a:spLocks noGrp="1"/>
          </p:cNvSpPr>
          <p:nvPr>
            <p:ph idx="1"/>
          </p:nvPr>
        </p:nvSpPr>
        <p:spPr>
          <a:xfrm>
            <a:off x="524016" y="1289785"/>
            <a:ext cx="11478687" cy="4264375"/>
          </a:xfrm>
        </p:spPr>
        <p:txBody>
          <a:bodyPr>
            <a:normAutofit/>
          </a:bodyPr>
          <a:lstStyle/>
          <a:p>
            <a:pPr marL="287993" lvl="2" indent="-287993">
              <a:lnSpc>
                <a:spcPct val="100000"/>
              </a:lnSpc>
              <a:spcBef>
                <a:spcPts val="1200"/>
              </a:spcBef>
              <a:buFont typeface="Wingdings 2" pitchFamily="18" charset="2"/>
              <a:buChar char=""/>
            </a:pPr>
            <a:r>
              <a:rPr lang="en-US" altLang="zh-CN" sz="2200" dirty="0">
                <a:latin typeface="Arial" panose="020B0604020202020204" pitchFamily="34" charset="0"/>
                <a:cs typeface="Arial" panose="020B0604020202020204" pitchFamily="34" charset="0"/>
              </a:rPr>
              <a:t>Nitrogen-doping allows higher Q and large margin from cavity acceptance test to long-term operation (Q degradation in dirty environment) for both Collider and Booster.</a:t>
            </a:r>
            <a:r>
              <a:rPr lang="zh-CN" altLang="en-US" sz="2200" dirty="0">
                <a:latin typeface="Arial" panose="020B0604020202020204" pitchFamily="34" charset="0"/>
                <a:cs typeface="Arial" panose="020B0604020202020204" pitchFamily="34" charset="0"/>
              </a:rPr>
              <a:t> </a:t>
            </a:r>
            <a:endParaRPr lang="en-US" altLang="zh-CN" sz="2200" dirty="0">
              <a:latin typeface="Arial" panose="020B0604020202020204" pitchFamily="34" charset="0"/>
              <a:cs typeface="Arial" panose="020B0604020202020204" pitchFamily="34" charset="0"/>
            </a:endParaRPr>
          </a:p>
          <a:p>
            <a:pPr marL="287993" lvl="2" indent="-287993">
              <a:lnSpc>
                <a:spcPct val="100000"/>
              </a:lnSpc>
              <a:spcBef>
                <a:spcPts val="1200"/>
              </a:spcBef>
              <a:buFont typeface="Wingdings 2" pitchFamily="18" charset="2"/>
              <a:buChar char=""/>
            </a:pPr>
            <a:r>
              <a:rPr lang="en-US" altLang="zh-CN" sz="2200" dirty="0">
                <a:latin typeface="Arial" panose="020B0604020202020204" pitchFamily="34" charset="0"/>
                <a:cs typeface="Arial" panose="020B0604020202020204" pitchFamily="34" charset="0"/>
              </a:rPr>
              <a:t>Nitrogen-doping is effective at high frequency (1.3 GHz, adopted by LCLS-II and SHINE) and low frequency (650 MHz), but anti-Q-slope is not yet shown in low frequency.  </a:t>
            </a:r>
          </a:p>
        </p:txBody>
      </p:sp>
      <p:sp>
        <p:nvSpPr>
          <p:cNvPr id="7" name="矩形 6"/>
          <p:cNvSpPr/>
          <p:nvPr/>
        </p:nvSpPr>
        <p:spPr>
          <a:xfrm>
            <a:off x="8867508" y="6158258"/>
            <a:ext cx="3037317" cy="307777"/>
          </a:xfrm>
          <a:prstGeom prst="rect">
            <a:avLst/>
          </a:prstGeom>
        </p:spPr>
        <p:txBody>
          <a:bodyPr wrap="square">
            <a:spAutoFit/>
          </a:bodyPr>
          <a:lstStyle/>
          <a:p>
            <a:pPr lvl="0">
              <a:defRPr/>
            </a:pPr>
            <a:r>
              <a:rPr lang="en-US" altLang="en-US" sz="1400" dirty="0">
                <a:solidFill>
                  <a:prstClr val="black"/>
                </a:solidFill>
                <a:latin typeface="Helvetica" panose="020B0604020202020204" pitchFamily="34" charset="0"/>
              </a:rPr>
              <a:t>M. </a:t>
            </a:r>
            <a:r>
              <a:rPr lang="en-US" altLang="en-US" sz="1400" dirty="0" err="1">
                <a:solidFill>
                  <a:prstClr val="black"/>
                </a:solidFill>
                <a:latin typeface="Helvetica" panose="020B0604020202020204" pitchFamily="34" charset="0"/>
              </a:rPr>
              <a:t>Martinello</a:t>
            </a:r>
            <a:r>
              <a:rPr lang="en-US" altLang="en-US" sz="1400" dirty="0">
                <a:solidFill>
                  <a:prstClr val="black"/>
                </a:solidFill>
                <a:latin typeface="Helvetica" panose="020B0604020202020204" pitchFamily="34" charset="0"/>
              </a:rPr>
              <a:t> , </a:t>
            </a:r>
            <a:r>
              <a:rPr kumimoji="0" lang="en-US" altLang="en-US" sz="14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rPr>
              <a:t>TTC</a:t>
            </a:r>
            <a:r>
              <a:rPr kumimoji="0" lang="en-US" altLang="en-US" sz="1400" b="0" i="0" u="none" strike="noStrike" kern="1200" cap="none" spc="0" normalizeH="0" noProof="0" dirty="0">
                <a:ln>
                  <a:noFill/>
                </a:ln>
                <a:solidFill>
                  <a:prstClr val="black"/>
                </a:solidFill>
                <a:effectLst/>
                <a:uLnTx/>
                <a:uFillTx/>
                <a:latin typeface="Helvetica" panose="020B0604020202020204" pitchFamily="34" charset="0"/>
                <a:ea typeface="+mn-ea"/>
                <a:cs typeface="+mn-cs"/>
              </a:rPr>
              <a:t> </a:t>
            </a:r>
            <a:r>
              <a:rPr kumimoji="0" lang="en-US" altLang="en-US" sz="14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rPr>
              <a:t>2018, R</a:t>
            </a:r>
            <a:r>
              <a:rPr kumimoji="0" lang="en-US" altLang="zh-CN" sz="14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rPr>
              <a:t>IKEN</a:t>
            </a:r>
            <a:endParaRPr kumimoji="0" lang="en-US" altLang="en-US" sz="14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8" name="矩形 7"/>
          <p:cNvSpPr/>
          <p:nvPr/>
        </p:nvSpPr>
        <p:spPr>
          <a:xfrm>
            <a:off x="4376929" y="5848084"/>
            <a:ext cx="1792343" cy="307777"/>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rPr>
              <a:t>PIP-II</a:t>
            </a:r>
            <a:r>
              <a:rPr kumimoji="0" lang="en-US" altLang="zh-CN" sz="1400" b="0" i="0" u="none" strike="noStrike" kern="1200" cap="none" spc="0" normalizeH="0" noProof="0" dirty="0">
                <a:ln>
                  <a:noFill/>
                </a:ln>
                <a:solidFill>
                  <a:prstClr val="black"/>
                </a:solidFill>
                <a:effectLst/>
                <a:uLnTx/>
                <a:uFillTx/>
                <a:latin typeface="Helvetica" panose="020B0604020202020204" pitchFamily="34" charset="0"/>
                <a:ea typeface="+mn-ea"/>
                <a:cs typeface="+mn-cs"/>
              </a:rPr>
              <a:t> CDR, </a:t>
            </a:r>
            <a:r>
              <a:rPr kumimoji="0" lang="en-US" altLang="en-US" sz="14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rPr>
              <a:t>FNAL</a:t>
            </a:r>
          </a:p>
        </p:txBody>
      </p:sp>
      <p:sp>
        <p:nvSpPr>
          <p:cNvPr id="10" name="TextBox 13">
            <a:extLst>
              <a:ext uri="{FF2B5EF4-FFF2-40B4-BE49-F238E27FC236}">
                <a16:creationId xmlns:a16="http://schemas.microsoft.com/office/drawing/2014/main" id="{B93815B2-F602-4902-8CD2-8B5CFB5B8093}"/>
              </a:ext>
            </a:extLst>
          </p:cNvPr>
          <p:cNvSpPr txBox="1"/>
          <p:nvPr/>
        </p:nvSpPr>
        <p:spPr>
          <a:xfrm flipH="1">
            <a:off x="6916494" y="3420931"/>
            <a:ext cx="1151324"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N-doping</a:t>
            </a:r>
          </a:p>
        </p:txBody>
      </p:sp>
      <p:sp>
        <p:nvSpPr>
          <p:cNvPr id="22" name="文本框 21"/>
          <p:cNvSpPr txBox="1"/>
          <p:nvPr/>
        </p:nvSpPr>
        <p:spPr>
          <a:xfrm>
            <a:off x="2015809" y="4923033"/>
            <a:ext cx="2228399" cy="461665"/>
          </a:xfrm>
          <a:prstGeom prst="rect">
            <a:avLst/>
          </a:prstGeom>
          <a:noFill/>
        </p:spPr>
        <p:txBody>
          <a:bodyPr wrap="square" rtlCol="0">
            <a:spAutoFit/>
          </a:bodyPr>
          <a:lstStyle/>
          <a:p>
            <a:r>
              <a:rPr lang="en-US" altLang="zh-CN" sz="1200" dirty="0"/>
              <a:t>PIP-II-HB/CEPC (</a:t>
            </a:r>
            <a:r>
              <a:rPr lang="en-US" altLang="zh-CN" sz="1200" dirty="0" err="1"/>
              <a:t>Bpeak</a:t>
            </a:r>
            <a:r>
              <a:rPr lang="en-US" altLang="zh-CN" sz="1200" dirty="0"/>
              <a:t>/</a:t>
            </a:r>
            <a:r>
              <a:rPr lang="en-US" altLang="zh-CN" sz="1200" dirty="0" err="1"/>
              <a:t>Eacc</a:t>
            </a:r>
            <a:r>
              <a:rPr lang="en-US" altLang="zh-CN" sz="1200" dirty="0"/>
              <a:t>) = 1</a:t>
            </a:r>
          </a:p>
          <a:p>
            <a:r>
              <a:rPr lang="en-US" altLang="zh-CN" sz="1200" dirty="0"/>
              <a:t>CEPC/PIP-II-HB (</a:t>
            </a:r>
            <a:r>
              <a:rPr lang="en-US" altLang="zh-CN" sz="1200" i="1" dirty="0"/>
              <a:t>G</a:t>
            </a:r>
            <a:r>
              <a:rPr lang="en-US" altLang="zh-CN" sz="1200" dirty="0"/>
              <a:t>) = 1.1</a:t>
            </a:r>
            <a:endParaRPr lang="zh-CN" altLang="en-US" sz="1200" dirty="0"/>
          </a:p>
        </p:txBody>
      </p:sp>
      <p:sp>
        <p:nvSpPr>
          <p:cNvPr id="24" name="五角星 23"/>
          <p:cNvSpPr/>
          <p:nvPr/>
        </p:nvSpPr>
        <p:spPr>
          <a:xfrm>
            <a:off x="3008410" y="4247054"/>
            <a:ext cx="192024" cy="192024"/>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nvSpPr>
        <p:spPr>
          <a:xfrm>
            <a:off x="3200434" y="4182933"/>
            <a:ext cx="1911062" cy="338554"/>
          </a:xfrm>
          <a:prstGeom prst="rect">
            <a:avLst/>
          </a:prstGeom>
          <a:noFill/>
        </p:spPr>
        <p:txBody>
          <a:bodyPr wrap="square" rtlCol="0">
            <a:spAutoFit/>
          </a:bodyPr>
          <a:lstStyle/>
          <a:p>
            <a:r>
              <a:rPr lang="en-US" altLang="zh-CN" sz="1600" dirty="0">
                <a:solidFill>
                  <a:srgbClr val="FF0000"/>
                </a:solidFill>
                <a:latin typeface="Arial" panose="020B0604020202020204" pitchFamily="34" charset="0"/>
                <a:cs typeface="Arial" panose="020B0604020202020204" pitchFamily="34" charset="0"/>
              </a:rPr>
              <a:t>CEPC VT spec</a:t>
            </a:r>
            <a:endParaRPr lang="zh-CN" altLang="en-US" sz="1600" dirty="0">
              <a:solidFill>
                <a:srgbClr val="FF0000"/>
              </a:solidFill>
              <a:latin typeface="Arial" panose="020B0604020202020204" pitchFamily="34" charset="0"/>
              <a:cs typeface="Arial" panose="020B0604020202020204" pitchFamily="34" charset="0"/>
            </a:endParaRPr>
          </a:p>
        </p:txBody>
      </p:sp>
      <p:sp>
        <p:nvSpPr>
          <p:cNvPr id="26" name="文本框 25"/>
          <p:cNvSpPr txBox="1"/>
          <p:nvPr/>
        </p:nvSpPr>
        <p:spPr>
          <a:xfrm>
            <a:off x="1180426" y="6158258"/>
            <a:ext cx="3847991" cy="338554"/>
          </a:xfrm>
          <a:prstGeom prst="rect">
            <a:avLst/>
          </a:prstGeom>
          <a:noFill/>
        </p:spPr>
        <p:txBody>
          <a:bodyPr wrap="square" rtlCol="0">
            <a:spAutoFit/>
          </a:bodyPr>
          <a:lstStyle/>
          <a:p>
            <a:r>
              <a:rPr lang="en-US" altLang="zh-CN" sz="1600" dirty="0">
                <a:latin typeface="Arial" panose="020B0604020202020204" pitchFamily="34" charset="0"/>
                <a:cs typeface="Arial" panose="020B0604020202020204" pitchFamily="34" charset="0"/>
              </a:rPr>
              <a:t>PIP-II 650 MHz single cell cavity</a:t>
            </a:r>
            <a:endParaRPr lang="zh-CN" alt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9910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365125"/>
            <a:ext cx="12192000" cy="1325563"/>
          </a:xfrm>
        </p:spPr>
        <p:txBody>
          <a:bodyPr vert="horz" lIns="91440" tIns="45720" rIns="91440" bIns="45720" rtlCol="0" anchor="ctr">
            <a:normAutofit/>
          </a:bodyPr>
          <a:lstStyle/>
          <a:p>
            <a:pPr algn="ctr"/>
            <a:r>
              <a:rPr lang="en-US" altLang="zh-CN" dirty="0">
                <a:latin typeface="Arial" panose="020B0604020202020204" pitchFamily="34" charset="0"/>
                <a:cs typeface="Arial" panose="020B0604020202020204" pitchFamily="34" charset="0"/>
              </a:rPr>
              <a:t>PIP-II 650 MHz Multi-cell Cavity Performance</a:t>
            </a:r>
            <a:endParaRPr lang="zh-CN" altLang="en-US" dirty="0">
              <a:latin typeface="Arial" panose="020B0604020202020204" pitchFamily="34" charset="0"/>
              <a:cs typeface="Arial" panose="020B0604020202020204" pitchFamily="34" charset="0"/>
            </a:endParaRPr>
          </a:p>
        </p:txBody>
      </p:sp>
      <p:pic>
        <p:nvPicPr>
          <p:cNvPr id="5" name="内容占位符 4"/>
          <p:cNvPicPr>
            <a:picLocks noGrp="1" noChangeAspect="1"/>
          </p:cNvPicPr>
          <p:nvPr>
            <p:ph idx="1"/>
          </p:nvPr>
        </p:nvPicPr>
        <p:blipFill>
          <a:blip r:embed="rId2"/>
          <a:stretch>
            <a:fillRect/>
          </a:stretch>
        </p:blipFill>
        <p:spPr>
          <a:xfrm>
            <a:off x="280220" y="1759359"/>
            <a:ext cx="5815780" cy="4351338"/>
          </a:xfrm>
          <a:prstGeom prst="rect">
            <a:avLst/>
          </a:prstGeom>
        </p:spPr>
      </p:pic>
      <p:sp>
        <p:nvSpPr>
          <p:cNvPr id="4" name="灯片编号占位符 3"/>
          <p:cNvSpPr>
            <a:spLocks noGrp="1"/>
          </p:cNvSpPr>
          <p:nvPr>
            <p:ph type="sldNum" sz="quarter" idx="12"/>
          </p:nvPr>
        </p:nvSpPr>
        <p:spPr/>
        <p:txBody>
          <a:bodyPr/>
          <a:lstStyle/>
          <a:p>
            <a:fld id="{672E488A-81DB-4A5F-B4BA-D0957D335647}" type="slidenum">
              <a:rPr lang="zh-CN" altLang="en-US" smtClean="0"/>
              <a:t>46</a:t>
            </a:fld>
            <a:endParaRPr lang="zh-CN" altLang="en-US"/>
          </a:p>
        </p:txBody>
      </p:sp>
      <p:pic>
        <p:nvPicPr>
          <p:cNvPr id="6" name="图片 5"/>
          <p:cNvPicPr>
            <a:picLocks noChangeAspect="1"/>
          </p:cNvPicPr>
          <p:nvPr/>
        </p:nvPicPr>
        <p:blipFill>
          <a:blip r:embed="rId3"/>
          <a:stretch>
            <a:fillRect/>
          </a:stretch>
        </p:blipFill>
        <p:spPr>
          <a:xfrm>
            <a:off x="6096000" y="1759359"/>
            <a:ext cx="5829300" cy="4361453"/>
          </a:xfrm>
          <a:prstGeom prst="rect">
            <a:avLst/>
          </a:prstGeom>
        </p:spPr>
      </p:pic>
      <p:sp>
        <p:nvSpPr>
          <p:cNvPr id="7" name="文本框 6"/>
          <p:cNvSpPr txBox="1"/>
          <p:nvPr/>
        </p:nvSpPr>
        <p:spPr>
          <a:xfrm>
            <a:off x="7962900" y="6235701"/>
            <a:ext cx="3124200" cy="370885"/>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A. Rowe, TTC 2018, Milan</a:t>
            </a:r>
            <a:endParaRPr lang="zh-CN" altLang="en-US" dirty="0">
              <a:latin typeface="Arial" panose="020B0604020202020204" pitchFamily="34" charset="0"/>
              <a:cs typeface="Arial" panose="020B0604020202020204" pitchFamily="34" charset="0"/>
            </a:endParaRPr>
          </a:p>
        </p:txBody>
      </p:sp>
      <p:sp>
        <p:nvSpPr>
          <p:cNvPr id="8" name="五角星 7"/>
          <p:cNvSpPr/>
          <p:nvPr/>
        </p:nvSpPr>
        <p:spPr>
          <a:xfrm>
            <a:off x="2954938" y="3401568"/>
            <a:ext cx="192024" cy="192024"/>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3146962" y="3337447"/>
            <a:ext cx="1242158" cy="338554"/>
          </a:xfrm>
          <a:prstGeom prst="rect">
            <a:avLst/>
          </a:prstGeom>
          <a:noFill/>
        </p:spPr>
        <p:txBody>
          <a:bodyPr wrap="square" rtlCol="0">
            <a:spAutoFit/>
          </a:bodyPr>
          <a:lstStyle/>
          <a:p>
            <a:r>
              <a:rPr lang="en-US" altLang="zh-CN" sz="1600" dirty="0">
                <a:solidFill>
                  <a:srgbClr val="FF0000"/>
                </a:solidFill>
                <a:latin typeface="Arial" panose="020B0604020202020204" pitchFamily="34" charset="0"/>
                <a:cs typeface="Arial" panose="020B0604020202020204" pitchFamily="34" charset="0"/>
              </a:rPr>
              <a:t>CEPC spec</a:t>
            </a:r>
            <a:endParaRPr lang="zh-CN" altLang="en-US" sz="1600" dirty="0">
              <a:solidFill>
                <a:srgbClr val="FF0000"/>
              </a:solidFill>
              <a:latin typeface="Arial" panose="020B0604020202020204" pitchFamily="34" charset="0"/>
              <a:cs typeface="Arial" panose="020B0604020202020204" pitchFamily="34" charset="0"/>
            </a:endParaRPr>
          </a:p>
        </p:txBody>
      </p:sp>
      <p:sp>
        <p:nvSpPr>
          <p:cNvPr id="10" name="五角星 9"/>
          <p:cNvSpPr/>
          <p:nvPr/>
        </p:nvSpPr>
        <p:spPr>
          <a:xfrm>
            <a:off x="10151605" y="4644051"/>
            <a:ext cx="192024" cy="192024"/>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10343629" y="4579930"/>
            <a:ext cx="1242158" cy="338554"/>
          </a:xfrm>
          <a:prstGeom prst="rect">
            <a:avLst/>
          </a:prstGeom>
          <a:noFill/>
        </p:spPr>
        <p:txBody>
          <a:bodyPr wrap="square" rtlCol="0">
            <a:spAutoFit/>
          </a:bodyPr>
          <a:lstStyle/>
          <a:p>
            <a:r>
              <a:rPr lang="en-US" altLang="zh-CN" sz="1600" dirty="0">
                <a:solidFill>
                  <a:srgbClr val="FF0000"/>
                </a:solidFill>
                <a:latin typeface="Arial" panose="020B0604020202020204" pitchFamily="34" charset="0"/>
                <a:cs typeface="Arial" panose="020B0604020202020204" pitchFamily="34" charset="0"/>
              </a:rPr>
              <a:t>CEPC spec</a:t>
            </a:r>
            <a:endParaRPr lang="zh-CN" altLang="en-US" sz="16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4753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l="15988" t="27966" b="32534"/>
          <a:stretch/>
        </p:blipFill>
        <p:spPr>
          <a:xfrm>
            <a:off x="321927" y="4961021"/>
            <a:ext cx="11478742" cy="1760689"/>
          </a:xfrm>
          <a:prstGeom prst="rect">
            <a:avLst/>
          </a:prstGeom>
        </p:spPr>
      </p:pic>
      <p:sp>
        <p:nvSpPr>
          <p:cNvPr id="4" name="灯片编号占位符 3">
            <a:extLst>
              <a:ext uri="{FF2B5EF4-FFF2-40B4-BE49-F238E27FC236}">
                <a16:creationId xmlns:a16="http://schemas.microsoft.com/office/drawing/2014/main" id="{DFBE17A2-80B3-4469-80A7-E75FA9237CEE}"/>
              </a:ext>
            </a:extLst>
          </p:cNvPr>
          <p:cNvSpPr>
            <a:spLocks noGrp="1"/>
          </p:cNvSpPr>
          <p:nvPr>
            <p:ph type="sldNum" sz="quarter" idx="12"/>
          </p:nvPr>
        </p:nvSpPr>
        <p:spPr/>
        <p:txBody>
          <a:bodyPr/>
          <a:lstStyle/>
          <a:p>
            <a:fld id="{672E488A-81DB-4A5F-B4BA-D0957D335647}" type="slidenum">
              <a:rPr lang="zh-CN" altLang="en-US" smtClean="0"/>
              <a:t>5</a:t>
            </a:fld>
            <a:endParaRPr lang="zh-CN" altLang="en-US"/>
          </a:p>
        </p:txBody>
      </p:sp>
      <p:pic>
        <p:nvPicPr>
          <p:cNvPr id="5" name="内容占位符 4">
            <a:extLst>
              <a:ext uri="{FF2B5EF4-FFF2-40B4-BE49-F238E27FC236}">
                <a16:creationId xmlns:a16="http://schemas.microsoft.com/office/drawing/2014/main" id="{CBEF1B8A-35E2-44EA-AB6C-D8A847496A55}"/>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634871" y="1306165"/>
            <a:ext cx="5151843" cy="3642603"/>
          </a:xfrm>
        </p:spPr>
      </p:pic>
      <p:sp>
        <p:nvSpPr>
          <p:cNvPr id="9" name="文本框 8">
            <a:extLst>
              <a:ext uri="{FF2B5EF4-FFF2-40B4-BE49-F238E27FC236}">
                <a16:creationId xmlns:a16="http://schemas.microsoft.com/office/drawing/2014/main" id="{3545BBB0-F5A1-4124-8C5A-A942C707EE66}"/>
              </a:ext>
            </a:extLst>
          </p:cNvPr>
          <p:cNvSpPr txBox="1"/>
          <p:nvPr/>
        </p:nvSpPr>
        <p:spPr>
          <a:xfrm>
            <a:off x="0" y="207088"/>
            <a:ext cx="12192000" cy="859437"/>
          </a:xfrm>
          <a:prstGeom prst="rect">
            <a:avLst/>
          </a:prstGeom>
        </p:spPr>
        <p:txBody>
          <a:bodyPr vert="horz" lIns="91440" tIns="45720" rIns="91440" bIns="45720" rtlCol="0" anchor="ctr">
            <a:norm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en-US" altLang="zh-CN" dirty="0"/>
              <a:t>CEPC RF Layout</a:t>
            </a:r>
            <a:endParaRPr lang="zh-CN" altLang="en-US" dirty="0"/>
          </a:p>
        </p:txBody>
      </p:sp>
      <p:pic>
        <p:nvPicPr>
          <p:cNvPr id="8" name="内容占位符 8">
            <a:extLst>
              <a:ext uri="{FF2B5EF4-FFF2-40B4-BE49-F238E27FC236}">
                <a16:creationId xmlns:a16="http://schemas.microsoft.com/office/drawing/2014/main" id="{16AC96DC-3D47-4276-A0FE-49D05598B92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918517" y="1032496"/>
            <a:ext cx="3906212" cy="2093525"/>
          </a:xfrm>
          <a:prstGeom prst="rect">
            <a:avLst/>
          </a:prstGeom>
        </p:spPr>
      </p:pic>
      <p:pic>
        <p:nvPicPr>
          <p:cNvPr id="10" name="内容占位符 8">
            <a:extLst>
              <a:ext uri="{FF2B5EF4-FFF2-40B4-BE49-F238E27FC236}">
                <a16:creationId xmlns:a16="http://schemas.microsoft.com/office/drawing/2014/main" id="{FB1AFC2D-6D15-4A3F-9AA0-B201FD62C09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894434" y="3126021"/>
            <a:ext cx="3954378" cy="2200359"/>
          </a:xfrm>
          <a:prstGeom prst="rect">
            <a:avLst/>
          </a:prstGeom>
        </p:spPr>
      </p:pic>
      <p:sp>
        <p:nvSpPr>
          <p:cNvPr id="2" name="文本框 1">
            <a:extLst>
              <a:ext uri="{FF2B5EF4-FFF2-40B4-BE49-F238E27FC236}">
                <a16:creationId xmlns:a16="http://schemas.microsoft.com/office/drawing/2014/main" id="{C53B12A3-B756-4A2D-BBA0-BF83F890ACF7}"/>
              </a:ext>
            </a:extLst>
          </p:cNvPr>
          <p:cNvSpPr txBox="1"/>
          <p:nvPr/>
        </p:nvSpPr>
        <p:spPr>
          <a:xfrm>
            <a:off x="321927" y="1301616"/>
            <a:ext cx="2229306" cy="3647152"/>
          </a:xfrm>
          <a:prstGeom prst="rect">
            <a:avLst/>
          </a:prstGeom>
          <a:noFill/>
        </p:spPr>
        <p:txBody>
          <a:bodyPr wrap="square" rtlCol="0">
            <a:spAutoFit/>
          </a:bodyPr>
          <a:lstStyle/>
          <a:p>
            <a:r>
              <a:rPr lang="en-US" altLang="zh-CN" dirty="0">
                <a:solidFill>
                  <a:srgbClr val="C00000"/>
                </a:solidFill>
                <a:latin typeface="Arial" panose="020B0604020202020204" pitchFamily="34" charset="0"/>
                <a:cs typeface="Arial" panose="020B0604020202020204" pitchFamily="34" charset="0"/>
              </a:rPr>
              <a:t>For 30 MW Higgs</a:t>
            </a:r>
            <a:r>
              <a:rPr lang="en-US" altLang="zh-CN" dirty="0">
                <a:latin typeface="Arial" panose="020B0604020202020204" pitchFamily="34" charset="0"/>
                <a:cs typeface="Arial" panose="020B0604020202020204" pitchFamily="34" charset="0"/>
              </a:rPr>
              <a:t>:</a:t>
            </a:r>
          </a:p>
          <a:p>
            <a:pPr>
              <a:spcBef>
                <a:spcPts val="600"/>
              </a:spcBef>
            </a:pPr>
            <a:r>
              <a:rPr lang="en-US" altLang="zh-CN" dirty="0">
                <a:latin typeface="Arial" panose="020B0604020202020204" pitchFamily="34" charset="0"/>
                <a:cs typeface="Arial" panose="020B0604020202020204" pitchFamily="34" charset="0"/>
              </a:rPr>
              <a:t>Collider: 240 650 MHz 2-cell cavities in 40 cryomodules (6 cav./ module).</a:t>
            </a:r>
          </a:p>
          <a:p>
            <a:pPr>
              <a:spcBef>
                <a:spcPts val="600"/>
              </a:spcBef>
            </a:pPr>
            <a:r>
              <a:rPr lang="en-US" altLang="zh-CN" dirty="0">
                <a:latin typeface="Arial" panose="020B0604020202020204" pitchFamily="34" charset="0"/>
                <a:cs typeface="Arial" panose="020B0604020202020204" pitchFamily="34" charset="0"/>
              </a:rPr>
              <a:t>Booster: 96 1.3 GHz 9-cell cavities in 12 cryomodules (8 cav. / module).</a:t>
            </a:r>
          </a:p>
          <a:p>
            <a:pPr>
              <a:spcBef>
                <a:spcPts val="600"/>
              </a:spcBef>
            </a:pPr>
            <a:r>
              <a:rPr lang="en-US" altLang="zh-CN" dirty="0">
                <a:solidFill>
                  <a:srgbClr val="C00000"/>
                </a:solidFill>
                <a:latin typeface="Arial" panose="020B0604020202020204" pitchFamily="34" charset="0"/>
                <a:cs typeface="Arial" panose="020B0604020202020204" pitchFamily="34" charset="0"/>
              </a:rPr>
              <a:t>For 50 MW Higgs: </a:t>
            </a:r>
            <a:r>
              <a:rPr lang="en-US" altLang="zh-CN" dirty="0">
                <a:latin typeface="Arial" panose="020B0604020202020204" pitchFamily="34" charset="0"/>
                <a:cs typeface="Arial" panose="020B0604020202020204" pitchFamily="34" charset="0"/>
              </a:rPr>
              <a:t>add 16 Collider modules.</a:t>
            </a:r>
            <a:endParaRPr lang="zh-CN"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97629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pPr marL="0" marR="0" lvl="0" indent="0" algn="r" defTabSz="685783" rtl="0" eaLnBrk="1" fontAlgn="base" latinLnBrk="0" hangingPunct="1">
              <a:lnSpc>
                <a:spcPct val="100000"/>
              </a:lnSpc>
              <a:spcBef>
                <a:spcPct val="0"/>
              </a:spcBef>
              <a:spcAft>
                <a:spcPct val="0"/>
              </a:spcAft>
              <a:buClrTx/>
              <a:buSzTx/>
              <a:buFontTx/>
              <a:buNone/>
              <a:tabLst/>
              <a:defRPr/>
            </a:pPr>
            <a:fld id="{B72D8821-53A1-4D77-B236-5903F3BB02E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等线" panose="02010600030101010101" pitchFamily="2" charset="-122"/>
                <a:cs typeface="+mn-cs"/>
              </a:rPr>
              <a:pPr marL="0" marR="0" lvl="0" indent="0" algn="r" defTabSz="685783" rtl="0" eaLnBrk="1" fontAlgn="base" latinLnBrk="0" hangingPunct="1">
                <a:lnSpc>
                  <a:spcPct val="100000"/>
                </a:lnSpc>
                <a:spcBef>
                  <a:spcPct val="0"/>
                </a:spcBef>
                <a:spcAft>
                  <a:spcPct val="0"/>
                </a:spcAft>
                <a:buClrTx/>
                <a:buSzTx/>
                <a:buFontTx/>
                <a:buNone/>
                <a:tabLst/>
                <a:defRPr/>
              </a:pPr>
              <a:t>6</a:t>
            </a:fld>
            <a:endParaRPr kumimoji="0" lang="zh-CN" altLang="en-US" sz="1351"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mn-cs"/>
            </a:endParaRPr>
          </a:p>
        </p:txBody>
      </p:sp>
      <p:sp>
        <p:nvSpPr>
          <p:cNvPr id="4" name="TextBox 1"/>
          <p:cNvSpPr txBox="1"/>
          <p:nvPr/>
        </p:nvSpPr>
        <p:spPr>
          <a:xfrm>
            <a:off x="648970" y="525038"/>
            <a:ext cx="11065510" cy="646331"/>
          </a:xfrm>
          <a:prstGeom prst="rect">
            <a:avLst/>
          </a:prstGeom>
          <a:noFill/>
        </p:spPr>
        <p:txBody>
          <a:bodyPr wrap="square" rtlCol="0">
            <a:spAutoFit/>
          </a:bodyPr>
          <a:lstStyle/>
          <a:p>
            <a:pPr algn="ctr" defTabSz="914400">
              <a:lnSpc>
                <a:spcPct val="90000"/>
              </a:lnSpc>
              <a:spcBef>
                <a:spcPct val="0"/>
              </a:spcBef>
            </a:pPr>
            <a:r>
              <a:rPr lang="en-US" altLang="zh-CN" sz="4000" dirty="0">
                <a:latin typeface="Arial" panose="020B0604020202020204" pitchFamily="34" charset="0"/>
                <a:ea typeface="+mj-ea"/>
                <a:cs typeface="Arial" panose="020B0604020202020204" pitchFamily="34" charset="0"/>
              </a:rPr>
              <a:t>CEPC 650 MHz Cavity Cryomodule</a:t>
            </a:r>
            <a:endParaRPr lang="zh-CN" altLang="en-US" sz="4000" dirty="0">
              <a:latin typeface="Arial" panose="020B0604020202020204" pitchFamily="34" charset="0"/>
              <a:ea typeface="+mj-ea"/>
              <a:cs typeface="Arial" panose="020B0604020202020204" pitchFamily="34" charset="0"/>
            </a:endParaRPr>
          </a:p>
        </p:txBody>
      </p:sp>
      <p:graphicFrame>
        <p:nvGraphicFramePr>
          <p:cNvPr id="5" name="表格 4"/>
          <p:cNvGraphicFramePr>
            <a:graphicFrameLocks noGrp="1"/>
          </p:cNvGraphicFramePr>
          <p:nvPr>
            <p:extLst/>
          </p:nvPr>
        </p:nvGraphicFramePr>
        <p:xfrm>
          <a:off x="8182032" y="3141758"/>
          <a:ext cx="3796608" cy="3224339"/>
        </p:xfrm>
        <a:graphic>
          <a:graphicData uri="http://schemas.openxmlformats.org/drawingml/2006/table">
            <a:tbl>
              <a:tblPr firstRow="1" bandRow="1">
                <a:tableStyleId>{3B4B98B0-60AC-42C2-AFA5-B58CD77FA1E5}</a:tableStyleId>
              </a:tblPr>
              <a:tblGrid>
                <a:gridCol w="3092127">
                  <a:extLst>
                    <a:ext uri="{9D8B030D-6E8A-4147-A177-3AD203B41FA5}">
                      <a16:colId xmlns:a16="http://schemas.microsoft.com/office/drawing/2014/main" val="20000"/>
                    </a:ext>
                  </a:extLst>
                </a:gridCol>
                <a:gridCol w="704481">
                  <a:extLst>
                    <a:ext uri="{9D8B030D-6E8A-4147-A177-3AD203B41FA5}">
                      <a16:colId xmlns:a16="http://schemas.microsoft.com/office/drawing/2014/main" val="20001"/>
                    </a:ext>
                  </a:extLst>
                </a:gridCol>
              </a:tblGrid>
              <a:tr h="294255">
                <a:tc>
                  <a:txBody>
                    <a:bodyPr/>
                    <a:lstStyle/>
                    <a:p>
                      <a:pPr marL="0" marR="0" indent="0" algn="just" defTabSz="685800" rtl="0" eaLnBrk="1" fontAlgn="auto" latinLnBrk="0" hangingPunct="1">
                        <a:lnSpc>
                          <a:spcPct val="100000"/>
                        </a:lnSpc>
                        <a:spcBef>
                          <a:spcPts val="0"/>
                        </a:spcBef>
                        <a:spcAft>
                          <a:spcPts val="0"/>
                        </a:spcAft>
                        <a:buClrTx/>
                        <a:buSzTx/>
                        <a:buFontTx/>
                        <a:buNone/>
                        <a:tabLst/>
                        <a:defRPr/>
                      </a:pPr>
                      <a:r>
                        <a:rPr lang="en-US" altLang="zh-CN" sz="1400" b="0" kern="1200" dirty="0">
                          <a:effectLst/>
                          <a:latin typeface="Arial" panose="020B0604020202020204" pitchFamily="34" charset="0"/>
                          <a:cs typeface="Arial" panose="020B0604020202020204" pitchFamily="34" charset="0"/>
                        </a:rPr>
                        <a:t>Overall length (flange to flange, m)</a:t>
                      </a:r>
                      <a:endParaRPr lang="zh-CN" altLang="en-US" sz="1400" b="0" kern="1200" dirty="0">
                        <a:solidFill>
                          <a:schemeClr val="tx1"/>
                        </a:solidFill>
                        <a:effectLst/>
                        <a:latin typeface="Arial" panose="020B0604020202020204" pitchFamily="34" charset="0"/>
                        <a:ea typeface="+mn-ea"/>
                        <a:cs typeface="Arial" panose="020B0604020202020204" pitchFamily="34" charset="0"/>
                      </a:endParaRPr>
                    </a:p>
                  </a:txBody>
                  <a:tcPr marL="91451" marR="91451" marT="45737" marB="45737" anchor="ctr"/>
                </a:tc>
                <a:tc>
                  <a:txBody>
                    <a:bodyPr/>
                    <a:lstStyle/>
                    <a:p>
                      <a:pPr marL="0" algn="ctr" defTabSz="685800" rtl="0" eaLnBrk="1" latinLnBrk="0" hangingPunct="1">
                        <a:spcAft>
                          <a:spcPts val="0"/>
                        </a:spcAft>
                      </a:pPr>
                      <a:r>
                        <a:rPr lang="en-US" altLang="zh-CN" sz="1400" b="0" kern="1200" dirty="0">
                          <a:effectLst/>
                          <a:latin typeface="Arial" panose="020B0604020202020204" pitchFamily="34" charset="0"/>
                          <a:cs typeface="Arial" panose="020B0604020202020204" pitchFamily="34" charset="0"/>
                        </a:rPr>
                        <a:t>8.0</a:t>
                      </a:r>
                      <a:endParaRPr lang="zh-CN" altLang="en-US" sz="1400" b="0" kern="1200" dirty="0">
                        <a:solidFill>
                          <a:schemeClr val="tx1"/>
                        </a:solidFill>
                        <a:effectLst/>
                        <a:latin typeface="Arial" panose="020B0604020202020204" pitchFamily="34" charset="0"/>
                        <a:ea typeface="+mn-ea"/>
                        <a:cs typeface="Arial" panose="020B0604020202020204" pitchFamily="34" charset="0"/>
                      </a:endParaRPr>
                    </a:p>
                  </a:txBody>
                  <a:tcPr marL="91451" marR="91451" marT="45737" marB="45737" anchor="ctr"/>
                </a:tc>
                <a:extLst>
                  <a:ext uri="{0D108BD9-81ED-4DB2-BD59-A6C34878D82A}">
                    <a16:rowId xmlns:a16="http://schemas.microsoft.com/office/drawing/2014/main" val="10001"/>
                  </a:ext>
                </a:extLst>
              </a:tr>
              <a:tr h="294255">
                <a:tc>
                  <a:txBody>
                    <a:bodyPr/>
                    <a:lstStyle/>
                    <a:p>
                      <a:pPr marL="0" algn="just" defTabSz="685800" rtl="0" eaLnBrk="1" latinLnBrk="0" hangingPunct="1">
                        <a:spcAft>
                          <a:spcPts val="0"/>
                        </a:spcAft>
                      </a:pPr>
                      <a:r>
                        <a:rPr lang="en-US" altLang="zh-CN" sz="1400" kern="1200" dirty="0">
                          <a:effectLst/>
                          <a:latin typeface="Arial" panose="020B0604020202020204" pitchFamily="34" charset="0"/>
                          <a:cs typeface="Arial" panose="020B0604020202020204" pitchFamily="34" charset="0"/>
                        </a:rPr>
                        <a:t>Diameter of vacuum vessel (m)</a:t>
                      </a:r>
                      <a:endParaRPr lang="en-US" altLang="zh-CN" sz="1400" b="0" kern="1200" dirty="0">
                        <a:solidFill>
                          <a:schemeClr val="tx1"/>
                        </a:solidFill>
                        <a:effectLst/>
                        <a:latin typeface="Arial" panose="020B0604020202020204" pitchFamily="34" charset="0"/>
                        <a:ea typeface="+mn-ea"/>
                        <a:cs typeface="Arial" panose="020B0604020202020204" pitchFamily="34" charset="0"/>
                      </a:endParaRPr>
                    </a:p>
                  </a:txBody>
                  <a:tcPr marL="91451" marR="91451" marT="45737" marB="45737" anchor="ctr"/>
                </a:tc>
                <a:tc>
                  <a:txBody>
                    <a:bodyPr/>
                    <a:lstStyle/>
                    <a:p>
                      <a:pPr marL="0" algn="ctr" defTabSz="685800" rtl="0" eaLnBrk="1" latinLnBrk="0" hangingPunct="1">
                        <a:spcAft>
                          <a:spcPts val="0"/>
                        </a:spcAft>
                      </a:pPr>
                      <a:r>
                        <a:rPr lang="en-US" altLang="zh-CN" sz="1400" kern="1200" dirty="0">
                          <a:effectLst/>
                          <a:latin typeface="Arial" panose="020B0604020202020204" pitchFamily="34" charset="0"/>
                          <a:cs typeface="Arial" panose="020B0604020202020204" pitchFamily="34" charset="0"/>
                        </a:rPr>
                        <a:t>1.3</a:t>
                      </a:r>
                      <a:endParaRPr lang="zh-CN" altLang="en-US" sz="1400" b="0" kern="1200" dirty="0">
                        <a:solidFill>
                          <a:schemeClr val="tx1"/>
                        </a:solidFill>
                        <a:effectLst/>
                        <a:latin typeface="Arial" panose="020B0604020202020204" pitchFamily="34" charset="0"/>
                        <a:ea typeface="+mn-ea"/>
                        <a:cs typeface="Arial" panose="020B0604020202020204" pitchFamily="34" charset="0"/>
                      </a:endParaRPr>
                    </a:p>
                  </a:txBody>
                  <a:tcPr marL="91451" marR="91451" marT="45737" marB="45737" anchor="ctr"/>
                </a:tc>
                <a:extLst>
                  <a:ext uri="{0D108BD9-81ED-4DB2-BD59-A6C34878D82A}">
                    <a16:rowId xmlns:a16="http://schemas.microsoft.com/office/drawing/2014/main" val="10002"/>
                  </a:ext>
                </a:extLst>
              </a:tr>
              <a:tr h="294255">
                <a:tc>
                  <a:txBody>
                    <a:bodyPr/>
                    <a:lstStyle/>
                    <a:p>
                      <a:pPr marL="0" algn="just" defTabSz="685800" rtl="0" eaLnBrk="1" latinLnBrk="0" hangingPunct="1">
                        <a:spcAft>
                          <a:spcPts val="0"/>
                        </a:spcAft>
                      </a:pPr>
                      <a:r>
                        <a:rPr lang="en-US" altLang="zh-CN" sz="1400" kern="1200" dirty="0">
                          <a:effectLst/>
                          <a:latin typeface="Arial" panose="020B0604020202020204" pitchFamily="34" charset="0"/>
                          <a:cs typeface="Arial" panose="020B0604020202020204" pitchFamily="34" charset="0"/>
                        </a:rPr>
                        <a:t>Beamline height from floor</a:t>
                      </a:r>
                      <a:r>
                        <a:rPr lang="en-US" altLang="zh-CN" sz="1400" kern="1200" baseline="0" dirty="0">
                          <a:effectLst/>
                          <a:latin typeface="Arial" panose="020B0604020202020204" pitchFamily="34" charset="0"/>
                          <a:cs typeface="Arial" panose="020B0604020202020204" pitchFamily="34" charset="0"/>
                        </a:rPr>
                        <a:t> (</a:t>
                      </a:r>
                      <a:r>
                        <a:rPr lang="en-US" altLang="zh-CN" sz="1400" kern="1200" dirty="0">
                          <a:effectLst/>
                          <a:latin typeface="Arial" panose="020B0604020202020204" pitchFamily="34" charset="0"/>
                          <a:cs typeface="Arial" panose="020B0604020202020204" pitchFamily="34" charset="0"/>
                        </a:rPr>
                        <a:t>m)</a:t>
                      </a:r>
                      <a:endParaRPr lang="zh-CN" altLang="en-US" sz="1400" b="0" kern="1200" dirty="0">
                        <a:solidFill>
                          <a:schemeClr val="tx1"/>
                        </a:solidFill>
                        <a:effectLst/>
                        <a:latin typeface="Arial" panose="020B0604020202020204" pitchFamily="34" charset="0"/>
                        <a:ea typeface="+mn-ea"/>
                        <a:cs typeface="Arial" panose="020B0604020202020204" pitchFamily="34" charset="0"/>
                      </a:endParaRPr>
                    </a:p>
                  </a:txBody>
                  <a:tcPr marL="91451" marR="91451" marT="45737" marB="45737" anchor="ctr"/>
                </a:tc>
                <a:tc>
                  <a:txBody>
                    <a:bodyPr/>
                    <a:lstStyle/>
                    <a:p>
                      <a:pPr marL="0" algn="ctr" defTabSz="685800" rtl="0" eaLnBrk="1" latinLnBrk="0" hangingPunct="1">
                        <a:spcAft>
                          <a:spcPts val="0"/>
                        </a:spcAft>
                      </a:pPr>
                      <a:r>
                        <a:rPr lang="en-US" altLang="zh-CN" sz="1400" kern="1200" dirty="0">
                          <a:effectLst/>
                          <a:latin typeface="Arial" panose="020B0604020202020204" pitchFamily="34" charset="0"/>
                          <a:cs typeface="Arial" panose="020B0604020202020204" pitchFamily="34" charset="0"/>
                        </a:rPr>
                        <a:t>1.2</a:t>
                      </a:r>
                      <a:endParaRPr lang="zh-CN" altLang="en-US" sz="1400" b="0" kern="1200" dirty="0">
                        <a:solidFill>
                          <a:schemeClr val="tx1"/>
                        </a:solidFill>
                        <a:effectLst/>
                        <a:latin typeface="Arial" panose="020B0604020202020204" pitchFamily="34" charset="0"/>
                        <a:ea typeface="+mn-ea"/>
                        <a:cs typeface="Arial" panose="020B0604020202020204" pitchFamily="34" charset="0"/>
                      </a:endParaRPr>
                    </a:p>
                  </a:txBody>
                  <a:tcPr marL="91451" marR="91451" marT="45737" marB="45737" anchor="ctr"/>
                </a:tc>
                <a:extLst>
                  <a:ext uri="{0D108BD9-81ED-4DB2-BD59-A6C34878D82A}">
                    <a16:rowId xmlns:a16="http://schemas.microsoft.com/office/drawing/2014/main" val="10003"/>
                  </a:ext>
                </a:extLst>
              </a:tr>
              <a:tr h="294255">
                <a:tc>
                  <a:txBody>
                    <a:bodyPr/>
                    <a:lstStyle/>
                    <a:p>
                      <a:pPr marL="0" marR="0" indent="0" algn="just" defTabSz="685800" rtl="0" eaLnBrk="1" fontAlgn="auto" latinLnBrk="0" hangingPunct="1">
                        <a:lnSpc>
                          <a:spcPct val="100000"/>
                        </a:lnSpc>
                        <a:spcBef>
                          <a:spcPts val="0"/>
                        </a:spcBef>
                        <a:spcAft>
                          <a:spcPts val="0"/>
                        </a:spcAft>
                        <a:buClrTx/>
                        <a:buSzTx/>
                        <a:buFontTx/>
                        <a:buNone/>
                        <a:tabLst/>
                        <a:defRPr/>
                      </a:pPr>
                      <a:r>
                        <a:rPr lang="en-US" altLang="zh-CN" sz="1400" kern="1200" dirty="0">
                          <a:effectLst/>
                          <a:latin typeface="Arial" panose="020B0604020202020204" pitchFamily="34" charset="0"/>
                          <a:cs typeface="Arial" panose="020B0604020202020204" pitchFamily="34" charset="0"/>
                        </a:rPr>
                        <a:t>Cryo-system working temperature</a:t>
                      </a:r>
                      <a:r>
                        <a:rPr lang="en-US" altLang="zh-CN" sz="1400" kern="1200" baseline="0" dirty="0">
                          <a:effectLst/>
                          <a:latin typeface="Arial" panose="020B0604020202020204" pitchFamily="34" charset="0"/>
                          <a:cs typeface="Arial" panose="020B0604020202020204" pitchFamily="34" charset="0"/>
                        </a:rPr>
                        <a:t> (</a:t>
                      </a:r>
                      <a:r>
                        <a:rPr lang="en-US" altLang="zh-CN" sz="1400" kern="1200" dirty="0">
                          <a:effectLst/>
                          <a:latin typeface="Arial" panose="020B0604020202020204" pitchFamily="34" charset="0"/>
                          <a:cs typeface="Arial" panose="020B0604020202020204" pitchFamily="34" charset="0"/>
                        </a:rPr>
                        <a:t>K)</a:t>
                      </a:r>
                      <a:endParaRPr lang="zh-CN" altLang="en-US" sz="1400" b="0" kern="1200" dirty="0">
                        <a:solidFill>
                          <a:schemeClr val="tx1"/>
                        </a:solidFill>
                        <a:effectLst/>
                        <a:latin typeface="Arial" panose="020B0604020202020204" pitchFamily="34" charset="0"/>
                        <a:ea typeface="+mn-ea"/>
                        <a:cs typeface="Arial" panose="020B0604020202020204" pitchFamily="34" charset="0"/>
                      </a:endParaRPr>
                    </a:p>
                  </a:txBody>
                  <a:tcPr marL="91451" marR="91451" marT="45737" marB="45737" anchor="ctr"/>
                </a:tc>
                <a:tc>
                  <a:txBody>
                    <a:bodyPr/>
                    <a:lstStyle/>
                    <a:p>
                      <a:pPr marL="0" algn="ctr" defTabSz="685800" rtl="0" eaLnBrk="1" latinLnBrk="0" hangingPunct="1">
                        <a:spcAft>
                          <a:spcPts val="0"/>
                        </a:spcAft>
                      </a:pPr>
                      <a:r>
                        <a:rPr lang="en-US" altLang="zh-CN" sz="1400" kern="1200" dirty="0">
                          <a:effectLst/>
                          <a:latin typeface="Arial" panose="020B0604020202020204" pitchFamily="34" charset="0"/>
                          <a:cs typeface="Arial" panose="020B0604020202020204" pitchFamily="34" charset="0"/>
                        </a:rPr>
                        <a:t>2</a:t>
                      </a:r>
                      <a:endParaRPr lang="zh-CN" altLang="en-US" sz="1400" b="0" kern="1200" dirty="0">
                        <a:solidFill>
                          <a:schemeClr val="tx1"/>
                        </a:solidFill>
                        <a:effectLst/>
                        <a:latin typeface="Arial" panose="020B0604020202020204" pitchFamily="34" charset="0"/>
                        <a:ea typeface="+mn-ea"/>
                        <a:cs typeface="Arial" panose="020B0604020202020204" pitchFamily="34" charset="0"/>
                      </a:endParaRPr>
                    </a:p>
                  </a:txBody>
                  <a:tcPr marL="91451" marR="91451" marT="45737" marB="45737" anchor="ctr"/>
                </a:tc>
                <a:extLst>
                  <a:ext uri="{0D108BD9-81ED-4DB2-BD59-A6C34878D82A}">
                    <a16:rowId xmlns:a16="http://schemas.microsoft.com/office/drawing/2014/main" val="10004"/>
                  </a:ext>
                </a:extLst>
              </a:tr>
              <a:tr h="294255">
                <a:tc>
                  <a:txBody>
                    <a:bodyPr/>
                    <a:lstStyle/>
                    <a:p>
                      <a:pPr marL="0" algn="just" defTabSz="685800" rtl="0" eaLnBrk="1" latinLnBrk="0" hangingPunct="1">
                        <a:spcAft>
                          <a:spcPts val="0"/>
                        </a:spcAft>
                      </a:pPr>
                      <a:r>
                        <a:rPr lang="en-US" altLang="zh-CN" sz="1400" kern="1200" dirty="0">
                          <a:effectLst/>
                          <a:latin typeface="Arial" panose="020B0604020202020204" pitchFamily="34" charset="0"/>
                          <a:cs typeface="Arial" panose="020B0604020202020204" pitchFamily="34" charset="0"/>
                        </a:rPr>
                        <a:t>Number of cavities and tuners</a:t>
                      </a:r>
                      <a:endParaRPr lang="zh-CN" altLang="en-US" sz="1400" b="0" kern="1200" dirty="0">
                        <a:solidFill>
                          <a:schemeClr val="tx1"/>
                        </a:solidFill>
                        <a:effectLst/>
                        <a:latin typeface="Arial" panose="020B0604020202020204" pitchFamily="34" charset="0"/>
                        <a:ea typeface="+mn-ea"/>
                        <a:cs typeface="Arial" panose="020B0604020202020204" pitchFamily="34" charset="0"/>
                      </a:endParaRPr>
                    </a:p>
                  </a:txBody>
                  <a:tcPr marL="91451" marR="91451" marT="45737" marB="45737" anchor="ctr"/>
                </a:tc>
                <a:tc>
                  <a:txBody>
                    <a:bodyPr/>
                    <a:lstStyle/>
                    <a:p>
                      <a:pPr marL="0" algn="ctr" defTabSz="685800" rtl="0" eaLnBrk="1" latinLnBrk="0" hangingPunct="1">
                        <a:spcAft>
                          <a:spcPts val="0"/>
                        </a:spcAft>
                      </a:pPr>
                      <a:r>
                        <a:rPr lang="en-US" altLang="zh-CN" sz="1400" kern="1200" dirty="0">
                          <a:effectLst/>
                          <a:latin typeface="Arial" panose="020B0604020202020204" pitchFamily="34" charset="0"/>
                          <a:cs typeface="Arial" panose="020B0604020202020204" pitchFamily="34" charset="0"/>
                        </a:rPr>
                        <a:t>6</a:t>
                      </a:r>
                      <a:endParaRPr lang="zh-CN" altLang="en-US" sz="1400" b="0" kern="1200" dirty="0">
                        <a:solidFill>
                          <a:schemeClr val="tx1"/>
                        </a:solidFill>
                        <a:effectLst/>
                        <a:latin typeface="Arial" panose="020B0604020202020204" pitchFamily="34" charset="0"/>
                        <a:ea typeface="+mn-ea"/>
                        <a:cs typeface="Arial" panose="020B0604020202020204" pitchFamily="34" charset="0"/>
                      </a:endParaRPr>
                    </a:p>
                  </a:txBody>
                  <a:tcPr marL="91451" marR="91451" marT="45737" marB="45737" anchor="ctr"/>
                </a:tc>
                <a:extLst>
                  <a:ext uri="{0D108BD9-81ED-4DB2-BD59-A6C34878D82A}">
                    <a16:rowId xmlns:a16="http://schemas.microsoft.com/office/drawing/2014/main" val="10005"/>
                  </a:ext>
                </a:extLst>
              </a:tr>
              <a:tr h="294255">
                <a:tc>
                  <a:txBody>
                    <a:bodyPr/>
                    <a:lstStyle/>
                    <a:p>
                      <a:pPr marL="0" algn="just" defTabSz="685800" rtl="0" eaLnBrk="1" latinLnBrk="0" hangingPunct="1">
                        <a:spcAft>
                          <a:spcPts val="0"/>
                        </a:spcAft>
                      </a:pPr>
                      <a:r>
                        <a:rPr lang="en-US" altLang="zh-CN" sz="1400" kern="1200" dirty="0">
                          <a:effectLst/>
                          <a:latin typeface="Arial" panose="020B0604020202020204" pitchFamily="34" charset="0"/>
                          <a:cs typeface="Arial" panose="020B0604020202020204" pitchFamily="34" charset="0"/>
                        </a:rPr>
                        <a:t>Number of couplers</a:t>
                      </a:r>
                      <a:endParaRPr lang="zh-CN" altLang="en-US" sz="1400" b="0" kern="1200" dirty="0">
                        <a:solidFill>
                          <a:schemeClr val="tx1"/>
                        </a:solidFill>
                        <a:effectLst/>
                        <a:latin typeface="Arial" panose="020B0604020202020204" pitchFamily="34" charset="0"/>
                        <a:ea typeface="+mn-ea"/>
                        <a:cs typeface="Arial" panose="020B0604020202020204" pitchFamily="34" charset="0"/>
                      </a:endParaRPr>
                    </a:p>
                  </a:txBody>
                  <a:tcPr marL="91451" marR="91451" marT="45737" marB="45737" anchor="ctr"/>
                </a:tc>
                <a:tc>
                  <a:txBody>
                    <a:bodyPr/>
                    <a:lstStyle/>
                    <a:p>
                      <a:pPr marL="0" algn="ctr" defTabSz="685800" rtl="0" eaLnBrk="1" latinLnBrk="0" hangingPunct="1">
                        <a:spcAft>
                          <a:spcPts val="0"/>
                        </a:spcAft>
                      </a:pPr>
                      <a:r>
                        <a:rPr lang="en-US" altLang="zh-CN" sz="1400" kern="1200" dirty="0">
                          <a:effectLst/>
                          <a:latin typeface="Arial" panose="020B0604020202020204" pitchFamily="34" charset="0"/>
                          <a:cs typeface="Arial" panose="020B0604020202020204" pitchFamily="34" charset="0"/>
                        </a:rPr>
                        <a:t>6</a:t>
                      </a:r>
                      <a:endParaRPr lang="zh-CN" altLang="en-US" sz="1400" b="0" kern="1200" dirty="0">
                        <a:solidFill>
                          <a:schemeClr val="tx1"/>
                        </a:solidFill>
                        <a:effectLst/>
                        <a:latin typeface="Arial" panose="020B0604020202020204" pitchFamily="34" charset="0"/>
                        <a:ea typeface="+mn-ea"/>
                        <a:cs typeface="Arial" panose="020B0604020202020204" pitchFamily="34" charset="0"/>
                      </a:endParaRPr>
                    </a:p>
                  </a:txBody>
                  <a:tcPr marL="91451" marR="91451" marT="45737" marB="45737" anchor="ctr"/>
                </a:tc>
                <a:extLst>
                  <a:ext uri="{0D108BD9-81ED-4DB2-BD59-A6C34878D82A}">
                    <a16:rowId xmlns:a16="http://schemas.microsoft.com/office/drawing/2014/main" val="10006"/>
                  </a:ext>
                </a:extLst>
              </a:tr>
              <a:tr h="294255">
                <a:tc>
                  <a:txBody>
                    <a:bodyPr/>
                    <a:lstStyle/>
                    <a:p>
                      <a:pPr marL="0" marR="0" indent="0" algn="just" defTabSz="685800" rtl="0" eaLnBrk="1" fontAlgn="auto" latinLnBrk="0" hangingPunct="1">
                        <a:lnSpc>
                          <a:spcPct val="100000"/>
                        </a:lnSpc>
                        <a:spcBef>
                          <a:spcPts val="0"/>
                        </a:spcBef>
                        <a:spcAft>
                          <a:spcPts val="0"/>
                        </a:spcAft>
                        <a:buClrTx/>
                        <a:buSzTx/>
                        <a:buFontTx/>
                        <a:buNone/>
                        <a:tabLst/>
                        <a:defRPr/>
                      </a:pPr>
                      <a:r>
                        <a:rPr lang="en-US" altLang="zh-CN" sz="1400" kern="1200" dirty="0">
                          <a:effectLst/>
                          <a:latin typeface="Arial" panose="020B0604020202020204" pitchFamily="34" charset="0"/>
                          <a:cs typeface="Arial" panose="020B0604020202020204" pitchFamily="34" charset="0"/>
                        </a:rPr>
                        <a:t>Number of RT HOM absorbers</a:t>
                      </a:r>
                      <a:endParaRPr lang="zh-CN" altLang="en-US" sz="1400" b="0" kern="1200" dirty="0">
                        <a:solidFill>
                          <a:schemeClr val="tx1"/>
                        </a:solidFill>
                        <a:effectLst/>
                        <a:latin typeface="Arial" panose="020B0604020202020204" pitchFamily="34" charset="0"/>
                        <a:ea typeface="+mn-ea"/>
                        <a:cs typeface="Arial" panose="020B0604020202020204" pitchFamily="34" charset="0"/>
                      </a:endParaRPr>
                    </a:p>
                  </a:txBody>
                  <a:tcPr marL="91451" marR="91451" marT="45737" marB="45737" anchor="ctr"/>
                </a:tc>
                <a:tc>
                  <a:txBody>
                    <a:bodyPr/>
                    <a:lstStyle/>
                    <a:p>
                      <a:pPr marL="0" algn="ctr" defTabSz="685800" rtl="0" eaLnBrk="1" latinLnBrk="0" hangingPunct="1">
                        <a:spcAft>
                          <a:spcPts val="0"/>
                        </a:spcAft>
                      </a:pPr>
                      <a:r>
                        <a:rPr lang="en-US" altLang="zh-CN" sz="1400" kern="1200" dirty="0">
                          <a:effectLst/>
                          <a:latin typeface="Arial" panose="020B0604020202020204" pitchFamily="34" charset="0"/>
                          <a:cs typeface="Arial" panose="020B0604020202020204" pitchFamily="34" charset="0"/>
                        </a:rPr>
                        <a:t>2</a:t>
                      </a:r>
                      <a:endParaRPr lang="zh-CN" altLang="en-US" sz="1400" b="0" kern="1200" dirty="0">
                        <a:solidFill>
                          <a:schemeClr val="tx1"/>
                        </a:solidFill>
                        <a:effectLst/>
                        <a:latin typeface="Arial" panose="020B0604020202020204" pitchFamily="34" charset="0"/>
                        <a:ea typeface="+mn-ea"/>
                        <a:cs typeface="Arial" panose="020B0604020202020204" pitchFamily="34" charset="0"/>
                      </a:endParaRPr>
                    </a:p>
                  </a:txBody>
                  <a:tcPr marL="91451" marR="91451" marT="45737" marB="45737" anchor="ctr"/>
                </a:tc>
                <a:extLst>
                  <a:ext uri="{0D108BD9-81ED-4DB2-BD59-A6C34878D82A}">
                    <a16:rowId xmlns:a16="http://schemas.microsoft.com/office/drawing/2014/main" val="10007"/>
                  </a:ext>
                </a:extLst>
              </a:tr>
              <a:tr h="294255">
                <a:tc>
                  <a:txBody>
                    <a:bodyPr/>
                    <a:lstStyle/>
                    <a:p>
                      <a:pPr marL="0" marR="0" indent="0" algn="just" defTabSz="685800" rtl="0" eaLnBrk="1" fontAlgn="auto" latinLnBrk="0" hangingPunct="1">
                        <a:lnSpc>
                          <a:spcPct val="100000"/>
                        </a:lnSpc>
                        <a:spcBef>
                          <a:spcPts val="0"/>
                        </a:spcBef>
                        <a:spcAft>
                          <a:spcPts val="0"/>
                        </a:spcAft>
                        <a:buClrTx/>
                        <a:buSzTx/>
                        <a:buFontTx/>
                        <a:buNone/>
                        <a:tabLst/>
                        <a:defRPr/>
                      </a:pPr>
                      <a:r>
                        <a:rPr lang="en-US" altLang="zh-CN" sz="1400" kern="1200" dirty="0">
                          <a:effectLst/>
                          <a:latin typeface="Arial" panose="020B0604020202020204" pitchFamily="34" charset="0"/>
                          <a:cs typeface="Arial" panose="020B0604020202020204" pitchFamily="34" charset="0"/>
                        </a:rPr>
                        <a:t>Number of 200-POSTs</a:t>
                      </a:r>
                      <a:endParaRPr lang="zh-CN" altLang="en-US" sz="1400" b="0" kern="1200" dirty="0">
                        <a:solidFill>
                          <a:schemeClr val="tx1"/>
                        </a:solidFill>
                        <a:effectLst/>
                        <a:latin typeface="Arial" panose="020B0604020202020204" pitchFamily="34" charset="0"/>
                        <a:ea typeface="+mn-ea"/>
                        <a:cs typeface="Arial" panose="020B0604020202020204" pitchFamily="34" charset="0"/>
                      </a:endParaRPr>
                    </a:p>
                  </a:txBody>
                  <a:tcPr marL="91451" marR="91451" marT="45737" marB="45737" anchor="ctr"/>
                </a:tc>
                <a:tc>
                  <a:txBody>
                    <a:bodyPr/>
                    <a:lstStyle/>
                    <a:p>
                      <a:pPr marL="0" algn="ctr" defTabSz="685800" rtl="0" eaLnBrk="1" latinLnBrk="0" hangingPunct="1">
                        <a:spcAft>
                          <a:spcPts val="0"/>
                        </a:spcAft>
                      </a:pPr>
                      <a:r>
                        <a:rPr lang="en-US" altLang="zh-CN" sz="1400" kern="1200" dirty="0">
                          <a:effectLst/>
                          <a:latin typeface="Arial" panose="020B0604020202020204" pitchFamily="34" charset="0"/>
                          <a:cs typeface="Arial" panose="020B0604020202020204" pitchFamily="34" charset="0"/>
                        </a:rPr>
                        <a:t>6</a:t>
                      </a:r>
                      <a:endParaRPr lang="zh-CN" altLang="en-US" sz="1400" b="0" kern="1200" dirty="0">
                        <a:solidFill>
                          <a:schemeClr val="tx1"/>
                        </a:solidFill>
                        <a:effectLst/>
                        <a:latin typeface="Arial" panose="020B0604020202020204" pitchFamily="34" charset="0"/>
                        <a:ea typeface="+mn-ea"/>
                        <a:cs typeface="Arial" panose="020B0604020202020204" pitchFamily="34" charset="0"/>
                      </a:endParaRPr>
                    </a:p>
                  </a:txBody>
                  <a:tcPr marL="91451" marR="91451" marT="45737" marB="45737" anchor="ctr"/>
                </a:tc>
                <a:extLst>
                  <a:ext uri="{0D108BD9-81ED-4DB2-BD59-A6C34878D82A}">
                    <a16:rowId xmlns:a16="http://schemas.microsoft.com/office/drawing/2014/main" val="10008"/>
                  </a:ext>
                </a:extLst>
              </a:tr>
              <a:tr h="261889">
                <a:tc>
                  <a:txBody>
                    <a:bodyPr/>
                    <a:lstStyle/>
                    <a:p>
                      <a:pPr marL="0" marR="0" indent="0" algn="just" defTabSz="685800" rtl="0" eaLnBrk="1" fontAlgn="auto" latinLnBrk="0" hangingPunct="1">
                        <a:lnSpc>
                          <a:spcPct val="100000"/>
                        </a:lnSpc>
                        <a:spcBef>
                          <a:spcPts val="0"/>
                        </a:spcBef>
                        <a:spcAft>
                          <a:spcPts val="0"/>
                        </a:spcAft>
                        <a:buClrTx/>
                        <a:buSzTx/>
                        <a:buFontTx/>
                        <a:buNone/>
                        <a:tabLst/>
                        <a:defRPr/>
                      </a:pPr>
                      <a:r>
                        <a:rPr lang="en-GB" sz="1400" kern="1200" dirty="0">
                          <a:solidFill>
                            <a:schemeClr val="tx1"/>
                          </a:solidFill>
                          <a:effectLst/>
                          <a:latin typeface="Arial" panose="020B0604020202020204" pitchFamily="34" charset="0"/>
                          <a:ea typeface="+mn-ea"/>
                          <a:cs typeface="Arial" panose="020B0604020202020204" pitchFamily="34" charset="0"/>
                        </a:rPr>
                        <a:t>Static heat loads at 2 K (W)</a:t>
                      </a:r>
                      <a:endParaRPr lang="zh-CN" sz="1400"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GB" sz="1400" kern="1200" dirty="0">
                          <a:solidFill>
                            <a:schemeClr val="tx1"/>
                          </a:solidFill>
                          <a:effectLst/>
                          <a:latin typeface="Arial" panose="020B0604020202020204" pitchFamily="34" charset="0"/>
                          <a:ea typeface="+mn-ea"/>
                          <a:cs typeface="Arial" panose="020B0604020202020204" pitchFamily="34" charset="0"/>
                        </a:rPr>
                        <a:t>5</a:t>
                      </a:r>
                      <a:endParaRPr lang="zh-CN" sz="1400"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extLst>
                  <a:ext uri="{0D108BD9-81ED-4DB2-BD59-A6C34878D82A}">
                    <a16:rowId xmlns:a16="http://schemas.microsoft.com/office/drawing/2014/main" val="1644383751"/>
                  </a:ext>
                </a:extLst>
              </a:tr>
              <a:tr h="261889">
                <a:tc>
                  <a:txBody>
                    <a:bodyPr/>
                    <a:lstStyle/>
                    <a:p>
                      <a:pPr marL="0" marR="0" indent="0" algn="just" defTabSz="6858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Arial" panose="020B0604020202020204" pitchFamily="34" charset="0"/>
                          <a:ea typeface="+mn-ea"/>
                          <a:cs typeface="Arial" panose="020B0604020202020204" pitchFamily="34" charset="0"/>
                        </a:rPr>
                        <a:t>Alignment x/y  (cavities)</a:t>
                      </a:r>
                      <a:r>
                        <a:rPr lang="en-US" sz="1400" kern="1200" baseline="0" dirty="0">
                          <a:solidFill>
                            <a:schemeClr val="tx1"/>
                          </a:solidFill>
                          <a:effectLst/>
                          <a:latin typeface="Arial" panose="020B0604020202020204" pitchFamily="34" charset="0"/>
                          <a:ea typeface="+mn-ea"/>
                          <a:cs typeface="Arial" panose="020B0604020202020204" pitchFamily="34" charset="0"/>
                        </a:rPr>
                        <a:t> (</a:t>
                      </a:r>
                      <a:r>
                        <a:rPr lang="en-US" sz="1400" kern="1200" dirty="0">
                          <a:solidFill>
                            <a:schemeClr val="tx1"/>
                          </a:solidFill>
                          <a:effectLst/>
                          <a:latin typeface="Arial" panose="020B0604020202020204" pitchFamily="34" charset="0"/>
                          <a:ea typeface="+mn-ea"/>
                          <a:cs typeface="Arial" panose="020B0604020202020204" pitchFamily="34" charset="0"/>
                        </a:rPr>
                        <a:t>mm)</a:t>
                      </a:r>
                      <a:endParaRPr lang="zh-CN" sz="1400"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GB" sz="1400" kern="1200" dirty="0">
                          <a:solidFill>
                            <a:schemeClr val="tx1"/>
                          </a:solidFill>
                          <a:effectLst/>
                          <a:latin typeface="Arial" panose="020B0604020202020204" pitchFamily="34" charset="0"/>
                          <a:ea typeface="+mn-ea"/>
                          <a:cs typeface="Arial" panose="020B0604020202020204" pitchFamily="34" charset="0"/>
                        </a:rPr>
                        <a:t>0.5</a:t>
                      </a:r>
                      <a:endParaRPr lang="zh-CN" sz="1400"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extLst>
                  <a:ext uri="{0D108BD9-81ED-4DB2-BD59-A6C34878D82A}">
                    <a16:rowId xmlns:a16="http://schemas.microsoft.com/office/drawing/2014/main" val="626096414"/>
                  </a:ext>
                </a:extLst>
              </a:tr>
              <a:tr h="261889">
                <a:tc>
                  <a:txBody>
                    <a:bodyPr/>
                    <a:lstStyle/>
                    <a:p>
                      <a:pPr marL="0" marR="0" indent="0" algn="just" defTabSz="6858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Arial" panose="020B0604020202020204" pitchFamily="34" charset="0"/>
                          <a:ea typeface="+mn-ea"/>
                          <a:cs typeface="Arial" panose="020B0604020202020204" pitchFamily="34" charset="0"/>
                        </a:rPr>
                        <a:t>Alignment z</a:t>
                      </a:r>
                      <a:r>
                        <a:rPr lang="en-US" sz="1400" kern="1200" baseline="0" dirty="0">
                          <a:solidFill>
                            <a:schemeClr val="tx1"/>
                          </a:solidFill>
                          <a:effectLst/>
                          <a:latin typeface="Arial" panose="020B0604020202020204" pitchFamily="34" charset="0"/>
                          <a:ea typeface="+mn-ea"/>
                          <a:cs typeface="Arial" panose="020B0604020202020204" pitchFamily="34" charset="0"/>
                        </a:rPr>
                        <a:t> (</a:t>
                      </a:r>
                      <a:r>
                        <a:rPr lang="en-US" sz="1400" kern="1200" dirty="0">
                          <a:solidFill>
                            <a:schemeClr val="tx1"/>
                          </a:solidFill>
                          <a:effectLst/>
                          <a:latin typeface="Arial" panose="020B0604020202020204" pitchFamily="34" charset="0"/>
                          <a:ea typeface="+mn-ea"/>
                          <a:cs typeface="Arial" panose="020B0604020202020204" pitchFamily="34" charset="0"/>
                        </a:rPr>
                        <a:t>mm)</a:t>
                      </a:r>
                      <a:endParaRPr lang="zh-CN" sz="1400"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Arial" panose="020B0604020202020204" pitchFamily="34" charset="0"/>
                          <a:ea typeface="+mn-ea"/>
                          <a:cs typeface="Arial" panose="020B0604020202020204" pitchFamily="34" charset="0"/>
                        </a:rPr>
                        <a:t>2</a:t>
                      </a:r>
                      <a:endParaRPr lang="zh-CN" sz="1400"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extLst>
                  <a:ext uri="{0D108BD9-81ED-4DB2-BD59-A6C34878D82A}">
                    <a16:rowId xmlns:a16="http://schemas.microsoft.com/office/drawing/2014/main" val="4170959613"/>
                  </a:ext>
                </a:extLst>
              </a:tr>
            </a:tbl>
          </a:graphicData>
        </a:graphic>
      </p:graphicFrame>
      <p:pic>
        <p:nvPicPr>
          <p:cNvPr id="7" name="图片 6"/>
          <p:cNvPicPr>
            <a:picLocks noChangeAspect="1"/>
          </p:cNvPicPr>
          <p:nvPr/>
        </p:nvPicPr>
        <p:blipFill rotWithShape="1">
          <a:blip r:embed="rId2">
            <a:extLst>
              <a:ext uri="{28A0092B-C50C-407E-A947-70E740481C1C}">
                <a14:useLocalDpi xmlns:a14="http://schemas.microsoft.com/office/drawing/2010/main" val="0"/>
              </a:ext>
            </a:extLst>
          </a:blip>
          <a:srcRect t="7610" b="16453"/>
          <a:stretch/>
        </p:blipFill>
        <p:spPr>
          <a:xfrm>
            <a:off x="331584" y="4863805"/>
            <a:ext cx="7593216" cy="1570065"/>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1417" t="7432" r="1164" b="8945"/>
          <a:stretch/>
        </p:blipFill>
        <p:spPr>
          <a:xfrm>
            <a:off x="331584" y="3141758"/>
            <a:ext cx="7593216" cy="1430477"/>
          </a:xfrm>
          <a:prstGeom prst="rect">
            <a:avLst/>
          </a:prstGeom>
        </p:spPr>
      </p:pic>
      <p:sp>
        <p:nvSpPr>
          <p:cNvPr id="9" name="矩形 8"/>
          <p:cNvSpPr/>
          <p:nvPr/>
        </p:nvSpPr>
        <p:spPr>
          <a:xfrm>
            <a:off x="331584" y="1526749"/>
            <a:ext cx="11135360" cy="1323439"/>
          </a:xfrm>
          <a:prstGeom prst="rect">
            <a:avLst/>
          </a:prstGeom>
        </p:spPr>
        <p:txBody>
          <a:bodyPr wrap="square">
            <a:spAutoFit/>
          </a:bodyPr>
          <a:lstStyle/>
          <a:p>
            <a:pPr marL="285750" indent="-285750">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Structure based on ADS cryomodule. High Q requirement drives new design features (fast cool down and magnetic hygiene).</a:t>
            </a:r>
          </a:p>
          <a:p>
            <a:pPr marL="285750" indent="-285750">
              <a:buFont typeface="Arial" panose="020B0604020202020204" pitchFamily="34" charset="0"/>
              <a:buChar char="•"/>
            </a:pPr>
            <a:r>
              <a:rPr lang="en-GB" altLang="zh-CN" sz="1600" dirty="0">
                <a:latin typeface="Arial" panose="020B0604020202020204" pitchFamily="34" charset="0"/>
                <a:cs typeface="Arial" panose="020B0604020202020204" pitchFamily="34" charset="0"/>
              </a:rPr>
              <a:t>Fast cool down rate is supposed to be 10 K/min during 45 K to 4.5 K. </a:t>
            </a:r>
          </a:p>
          <a:p>
            <a:pPr marL="285750" indent="-285750">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Ambient magnetic field at cavity surface should be less than 5 </a:t>
            </a:r>
            <a:r>
              <a:rPr lang="en-US" altLang="zh-CN" sz="1600" dirty="0" err="1">
                <a:latin typeface="Arial" panose="020B0604020202020204" pitchFamily="34" charset="0"/>
                <a:cs typeface="Arial" panose="020B0604020202020204" pitchFamily="34" charset="0"/>
              </a:rPr>
              <a:t>mG</a:t>
            </a:r>
            <a:r>
              <a:rPr lang="en-US" altLang="zh-CN" sz="1600" dirty="0">
                <a:latin typeface="Arial" panose="020B0604020202020204" pitchFamily="34" charset="0"/>
                <a:cs typeface="Arial" panose="020B0604020202020204" pitchFamily="34" charset="0"/>
              </a:rPr>
              <a:t>. Magnetic shielding and demagnetization of parts and the whole module should be implemented for the magnetic hygiene control.</a:t>
            </a:r>
            <a:endParaRPr lang="zh-CN" alt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20642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470469" y="214010"/>
            <a:ext cx="9522193" cy="694942"/>
          </a:xfrm>
        </p:spPr>
        <p:txBody>
          <a:bodyPr>
            <a:noAutofit/>
          </a:bodyPr>
          <a:lstStyle/>
          <a:p>
            <a:pPr algn="ctr"/>
            <a:r>
              <a:rPr lang="en-US" altLang="zh-CN" dirty="0">
                <a:latin typeface="Arial" panose="020B0604020202020204" pitchFamily="34" charset="0"/>
                <a:ea typeface="黑体" panose="02010609060101010101" pitchFamily="49" charset="-122"/>
                <a:cs typeface="Arial" panose="020B0604020202020204" pitchFamily="34" charset="0"/>
                <a:sym typeface="Arial" panose="020B0604020202020204" pitchFamily="34" charset="0"/>
              </a:rPr>
              <a:t>CEPC Collider Ring SRF Parameters</a:t>
            </a:r>
            <a:endParaRPr lang="zh-CN" altLang="en-US" dirty="0">
              <a:latin typeface="Arial" panose="020B0604020202020204" pitchFamily="34" charset="0"/>
              <a:ea typeface="黑体" panose="02010609060101010101" pitchFamily="49" charset="-122"/>
              <a:cs typeface="Arial" panose="020B0604020202020204" pitchFamily="34" charset="0"/>
              <a:sym typeface="Arial" panose="020B0604020202020204" pitchFamily="34" charset="0"/>
            </a:endParaRPr>
          </a:p>
        </p:txBody>
      </p:sp>
      <p:graphicFrame>
        <p:nvGraphicFramePr>
          <p:cNvPr id="4" name="内容占位符 3"/>
          <p:cNvGraphicFramePr>
            <a:graphicFrameLocks noGrp="1"/>
          </p:cNvGraphicFramePr>
          <p:nvPr>
            <p:ph idx="1"/>
            <p:extLst>
              <p:ext uri="{D42A27DB-BD31-4B8C-83A1-F6EECF244321}">
                <p14:modId xmlns:p14="http://schemas.microsoft.com/office/powerpoint/2010/main" val="3324401960"/>
              </p:ext>
            </p:extLst>
          </p:nvPr>
        </p:nvGraphicFramePr>
        <p:xfrm>
          <a:off x="1072552" y="1174432"/>
          <a:ext cx="6300000" cy="5364480"/>
        </p:xfrm>
        <a:graphic>
          <a:graphicData uri="http://schemas.openxmlformats.org/drawingml/2006/table">
            <a:tbl>
              <a:tblPr>
                <a:tableStyleId>{5940675A-B579-460E-94D1-54222C63F5DA}</a:tableStyleId>
              </a:tblPr>
              <a:tblGrid>
                <a:gridCol w="3708000">
                  <a:extLst>
                    <a:ext uri="{9D8B030D-6E8A-4147-A177-3AD203B41FA5}">
                      <a16:colId xmlns:a16="http://schemas.microsoft.com/office/drawing/2014/main" val="2109010007"/>
                    </a:ext>
                  </a:extLst>
                </a:gridCol>
                <a:gridCol w="864000">
                  <a:extLst>
                    <a:ext uri="{9D8B030D-6E8A-4147-A177-3AD203B41FA5}">
                      <a16:colId xmlns:a16="http://schemas.microsoft.com/office/drawing/2014/main" val="3324575801"/>
                    </a:ext>
                  </a:extLst>
                </a:gridCol>
                <a:gridCol w="864000">
                  <a:extLst>
                    <a:ext uri="{9D8B030D-6E8A-4147-A177-3AD203B41FA5}">
                      <a16:colId xmlns:a16="http://schemas.microsoft.com/office/drawing/2014/main" val="2630459038"/>
                    </a:ext>
                  </a:extLst>
                </a:gridCol>
                <a:gridCol w="864000">
                  <a:extLst>
                    <a:ext uri="{9D8B030D-6E8A-4147-A177-3AD203B41FA5}">
                      <a16:colId xmlns:a16="http://schemas.microsoft.com/office/drawing/2014/main" val="2795315192"/>
                    </a:ext>
                  </a:extLst>
                </a:gridCol>
              </a:tblGrid>
              <a:tr h="335280">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en-US" altLang="zh-CN" sz="1400" b="0" i="0" u="none" strike="noStrike" dirty="0">
                          <a:solidFill>
                            <a:srgbClr val="000000"/>
                          </a:solidFill>
                          <a:effectLst/>
                          <a:latin typeface="Arial" panose="020B0604020202020204" pitchFamily="34" charset="0"/>
                          <a:ea typeface="+mn-ea"/>
                        </a:rPr>
                        <a:t>Collider parameters: 20180330</a:t>
                      </a:r>
                      <a:endParaRPr lang="en-US" altLang="zh-CN" sz="1400" b="0" i="0" u="none" strike="noStrike" baseline="0" dirty="0">
                        <a:solidFill>
                          <a:srgbClr val="000000"/>
                        </a:solidFill>
                        <a:effectLst/>
                        <a:latin typeface="Arial" panose="020B0604020202020204" pitchFamily="34" charset="0"/>
                        <a:ea typeface="+mn-ea"/>
                      </a:endParaRPr>
                    </a:p>
                  </a:txBody>
                  <a:tcPr anchor="ctr"/>
                </a:tc>
                <a:tc>
                  <a:txBody>
                    <a:bodyPr/>
                    <a:lstStyle/>
                    <a:p>
                      <a:pPr algn="ctr" rtl="0" fontAlgn="ctr"/>
                      <a:r>
                        <a:rPr lang="en-US" sz="1600" b="1" u="none" strike="noStrike" dirty="0">
                          <a:effectLst/>
                          <a:latin typeface="Arial" panose="020B0604020202020204" pitchFamily="34" charset="0"/>
                          <a:cs typeface="Arial" panose="020B0604020202020204" pitchFamily="34" charset="0"/>
                        </a:rPr>
                        <a:t>H</a:t>
                      </a:r>
                    </a:p>
                  </a:txBody>
                  <a:tcPr anchor="ctr">
                    <a:noFill/>
                  </a:tcPr>
                </a:tc>
                <a:tc>
                  <a:txBody>
                    <a:bodyPr/>
                    <a:lstStyle/>
                    <a:p>
                      <a:pPr algn="ctr" rtl="0" fontAlgn="ctr"/>
                      <a:r>
                        <a:rPr lang="en-US" sz="1600" b="1"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W</a:t>
                      </a:r>
                    </a:p>
                  </a:txBody>
                  <a:tcPr anchor="ctr">
                    <a:noFill/>
                  </a:tcPr>
                </a:tc>
                <a:tc>
                  <a:txBody>
                    <a:bodyPr/>
                    <a:lstStyle/>
                    <a:p>
                      <a:pPr algn="ctr" rtl="0" fontAlgn="ctr"/>
                      <a:r>
                        <a:rPr lang="en-US" sz="1600" b="1"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Z</a:t>
                      </a:r>
                    </a:p>
                  </a:txBody>
                  <a:tcPr anchor="ctr">
                    <a:noFill/>
                  </a:tcPr>
                </a:tc>
                <a:extLst>
                  <a:ext uri="{0D108BD9-81ED-4DB2-BD59-A6C34878D82A}">
                    <a16:rowId xmlns:a16="http://schemas.microsoft.com/office/drawing/2014/main" val="3188288608"/>
                  </a:ext>
                </a:extLst>
              </a:tr>
              <a:tr h="335280">
                <a:tc>
                  <a:txBody>
                    <a:bodyPr/>
                    <a:lstStyle/>
                    <a:p>
                      <a:pPr algn="l" rtl="0" fontAlgn="ctr"/>
                      <a:r>
                        <a:rPr lang="en-US" sz="1400" b="1" u="none" strike="noStrike" dirty="0">
                          <a:effectLst/>
                          <a:latin typeface="Arial" panose="020B0604020202020204" pitchFamily="34" charset="0"/>
                          <a:cs typeface="Arial" panose="020B0604020202020204" pitchFamily="34" charset="0"/>
                        </a:rPr>
                        <a:t>SR power / beam [MW]</a:t>
                      </a:r>
                      <a:endParaRPr lang="en-US" sz="1400" b="1"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noFill/>
                  </a:tcPr>
                </a:tc>
                <a:tc>
                  <a:txBody>
                    <a:bodyPr/>
                    <a:lstStyle/>
                    <a:p>
                      <a:pPr algn="ctr" rtl="0" fontAlgn="ctr"/>
                      <a:r>
                        <a:rPr lang="en-US" altLang="zh-CN" sz="14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30</a:t>
                      </a:r>
                    </a:p>
                  </a:txBody>
                  <a:tcPr marL="7620" marR="7620" marT="7620" marB="0" anchor="ctr">
                    <a:noFill/>
                  </a:tcPr>
                </a:tc>
                <a:tc>
                  <a:txBody>
                    <a:bodyPr/>
                    <a:lstStyle/>
                    <a:p>
                      <a:pPr algn="ctr" rtl="0" fontAlgn="ctr"/>
                      <a:r>
                        <a:rPr lang="en-US" altLang="zh-CN" sz="14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rPr>
                        <a:t>30</a:t>
                      </a:r>
                    </a:p>
                  </a:txBody>
                  <a:tcPr marL="7620" marR="7620" marT="7620" marB="0" anchor="ctr">
                    <a:noFill/>
                  </a:tcPr>
                </a:tc>
                <a:tc>
                  <a:txBody>
                    <a:bodyPr/>
                    <a:lstStyle/>
                    <a:p>
                      <a:pPr algn="ctr" rtl="0" fontAlgn="ctr"/>
                      <a:r>
                        <a:rPr lang="en-US" altLang="zh-CN" sz="14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rPr>
                        <a:t>16.5</a:t>
                      </a:r>
                    </a:p>
                  </a:txBody>
                  <a:tcPr marL="7620" marR="7620" marT="7620" marB="0" anchor="ctr">
                    <a:noFill/>
                  </a:tcPr>
                </a:tc>
                <a:extLst>
                  <a:ext uri="{0D108BD9-81ED-4DB2-BD59-A6C34878D82A}">
                    <a16:rowId xmlns:a16="http://schemas.microsoft.com/office/drawing/2014/main" val="1612107425"/>
                  </a:ext>
                </a:extLst>
              </a:tr>
              <a:tr h="335280">
                <a:tc>
                  <a:txBody>
                    <a:bodyPr/>
                    <a:lstStyle/>
                    <a:p>
                      <a:pPr algn="l" rtl="0" fontAlgn="ctr"/>
                      <a:r>
                        <a:rPr lang="en-US" sz="1400" b="1" u="none" strike="noStrike" dirty="0">
                          <a:effectLst/>
                          <a:latin typeface="Arial" panose="020B0604020202020204" pitchFamily="34" charset="0"/>
                          <a:cs typeface="Arial" panose="020B0604020202020204" pitchFamily="34" charset="0"/>
                        </a:rPr>
                        <a:t>RF voltage [GV]</a:t>
                      </a:r>
                      <a:endParaRPr lang="en-US" sz="1400" b="1"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a:spcAft>
                          <a:spcPts val="0"/>
                        </a:spcAft>
                      </a:pPr>
                      <a:r>
                        <a:rPr lang="en-US" sz="1400" kern="0" dirty="0">
                          <a:effectLst/>
                          <a:latin typeface="Arial" panose="020B0604020202020204" pitchFamily="34" charset="0"/>
                          <a:ea typeface="等线" panose="02010600030101010101" pitchFamily="2" charset="-122"/>
                          <a:cs typeface="Arial" panose="020B0604020202020204" pitchFamily="34" charset="0"/>
                        </a:rPr>
                        <a:t>2.17</a:t>
                      </a:r>
                      <a:endParaRPr lang="zh-CN" sz="14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algn="ctr">
                        <a:spcAft>
                          <a:spcPts val="0"/>
                        </a:spcAft>
                      </a:pPr>
                      <a:r>
                        <a:rPr lang="en-US" sz="14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0.47</a:t>
                      </a:r>
                      <a:endParaRPr 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algn="ctr">
                        <a:spcAft>
                          <a:spcPts val="0"/>
                        </a:spcAft>
                      </a:pPr>
                      <a:r>
                        <a:rPr lang="en-US" alt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0.1</a:t>
                      </a:r>
                      <a:endParaRPr 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2016363462"/>
                  </a:ext>
                </a:extLst>
              </a:tr>
              <a:tr h="335280">
                <a:tc>
                  <a:txBody>
                    <a:bodyPr/>
                    <a:lstStyle/>
                    <a:p>
                      <a:pPr algn="l" rtl="0" fontAlgn="ctr"/>
                      <a:r>
                        <a:rPr lang="en-US" sz="1400" b="1" u="none" strike="noStrike" dirty="0">
                          <a:effectLst/>
                          <a:latin typeface="Arial" panose="020B0604020202020204" pitchFamily="34" charset="0"/>
                          <a:cs typeface="Arial" panose="020B0604020202020204" pitchFamily="34" charset="0"/>
                        </a:rPr>
                        <a:t>Beam current / beam [mA]</a:t>
                      </a:r>
                      <a:endParaRPr lang="en-US" sz="1400" b="1"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a:spcAft>
                          <a:spcPts val="0"/>
                        </a:spcAft>
                      </a:pPr>
                      <a:r>
                        <a:rPr lang="en-US" sz="1400" kern="0" dirty="0">
                          <a:solidFill>
                            <a:srgbClr val="000000"/>
                          </a:solidFill>
                          <a:effectLst/>
                          <a:latin typeface="Arial" panose="020B0604020202020204" pitchFamily="34" charset="0"/>
                          <a:ea typeface="等线" panose="02010600030101010101" pitchFamily="2" charset="-122"/>
                          <a:cs typeface="Arial" panose="020B0604020202020204" pitchFamily="34" charset="0"/>
                        </a:rPr>
                        <a:t>17.4</a:t>
                      </a:r>
                      <a:endParaRPr lang="zh-CN" sz="14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algn="ctr">
                        <a:spcAft>
                          <a:spcPts val="0"/>
                        </a:spcAft>
                      </a:pPr>
                      <a:r>
                        <a:rPr lang="en-US" altLang="zh-CN" sz="14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87.7</a:t>
                      </a:r>
                      <a:endParaRPr 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algn="ctr">
                        <a:spcAft>
                          <a:spcPts val="0"/>
                        </a:spcAft>
                      </a:pPr>
                      <a:r>
                        <a:rPr lang="en-US" alt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460</a:t>
                      </a:r>
                      <a:endParaRPr 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2225702093"/>
                  </a:ext>
                </a:extLst>
              </a:tr>
              <a:tr h="335280">
                <a:tc>
                  <a:txBody>
                    <a:bodyPr/>
                    <a:lstStyle/>
                    <a:p>
                      <a:pPr algn="l" rtl="0" fontAlgn="ctr"/>
                      <a:r>
                        <a:rPr lang="en-US" sz="1400" b="1" u="none" strike="noStrike" dirty="0">
                          <a:effectLst/>
                          <a:latin typeface="Arial" panose="020B0604020202020204" pitchFamily="34" charset="0"/>
                          <a:cs typeface="Arial" panose="020B0604020202020204" pitchFamily="34" charset="0"/>
                        </a:rPr>
                        <a:t>Bunch charge [</a:t>
                      </a:r>
                      <a:r>
                        <a:rPr lang="en-US" sz="1400" b="1" u="none" strike="noStrike" dirty="0" err="1">
                          <a:effectLst/>
                          <a:latin typeface="Arial" panose="020B0604020202020204" pitchFamily="34" charset="0"/>
                          <a:cs typeface="Arial" panose="020B0604020202020204" pitchFamily="34" charset="0"/>
                        </a:rPr>
                        <a:t>nC</a:t>
                      </a:r>
                      <a:r>
                        <a:rPr lang="en-US" sz="1400" b="1" u="none" strike="noStrike" dirty="0">
                          <a:effectLst/>
                          <a:latin typeface="Arial" panose="020B0604020202020204" pitchFamily="34" charset="0"/>
                          <a:cs typeface="Arial" panose="020B0604020202020204" pitchFamily="34" charset="0"/>
                        </a:rPr>
                        <a:t>]</a:t>
                      </a:r>
                      <a:endParaRPr lang="en-US" sz="1400" b="1"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a:spcAft>
                          <a:spcPts val="0"/>
                        </a:spcAft>
                      </a:pPr>
                      <a:r>
                        <a:rPr lang="en-US" sz="1400" kern="0" dirty="0">
                          <a:effectLst/>
                          <a:latin typeface="Arial" panose="020B0604020202020204" pitchFamily="34" charset="0"/>
                          <a:ea typeface="等线" panose="02010600030101010101" pitchFamily="2" charset="-122"/>
                          <a:cs typeface="Arial" panose="020B0604020202020204" pitchFamily="34" charset="0"/>
                        </a:rPr>
                        <a:t>24</a:t>
                      </a:r>
                      <a:endParaRPr lang="zh-CN" sz="14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algn="ctr">
                        <a:spcAft>
                          <a:spcPts val="0"/>
                        </a:spcAft>
                      </a:pPr>
                      <a:r>
                        <a:rPr lang="en-US" sz="14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19.2</a:t>
                      </a:r>
                      <a:endParaRPr 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algn="ctr">
                        <a:spcAft>
                          <a:spcPts val="0"/>
                        </a:spcAft>
                      </a:pPr>
                      <a:r>
                        <a:rPr lang="en-US" alt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12.8</a:t>
                      </a:r>
                      <a:endParaRPr 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810292550"/>
                  </a:ext>
                </a:extLst>
              </a:tr>
              <a:tr h="335280">
                <a:tc>
                  <a:txBody>
                    <a:bodyPr/>
                    <a:lstStyle/>
                    <a:p>
                      <a:pPr algn="l" rtl="0" fontAlgn="ctr"/>
                      <a:r>
                        <a:rPr lang="en-US" altLang="zh-CN" sz="1400" b="1"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rPr>
                        <a:t>Bunch number / beam</a:t>
                      </a:r>
                      <a:endParaRPr lang="en-US" sz="1400" b="1"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a:spcAft>
                          <a:spcPts val="0"/>
                        </a:spcAft>
                      </a:pPr>
                      <a:r>
                        <a:rPr lang="en-US" altLang="zh-CN" sz="1400" b="1"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242</a:t>
                      </a:r>
                      <a:endParaRPr lang="zh-CN" sz="1400" b="1"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algn="ctr">
                        <a:spcAft>
                          <a:spcPts val="0"/>
                        </a:spcAft>
                      </a:pPr>
                      <a:r>
                        <a:rPr lang="en-US" alt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1524</a:t>
                      </a:r>
                      <a:endParaRPr 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algn="ctr">
                        <a:spcAft>
                          <a:spcPts val="0"/>
                        </a:spcAft>
                      </a:pPr>
                      <a:r>
                        <a:rPr lang="en-US" alt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12000</a:t>
                      </a:r>
                      <a:endParaRPr 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1431826186"/>
                  </a:ext>
                </a:extLst>
              </a:tr>
              <a:tr h="335280">
                <a:tc>
                  <a:txBody>
                    <a:bodyPr/>
                    <a:lstStyle/>
                    <a:p>
                      <a:pPr algn="l" rtl="0" fontAlgn="ctr"/>
                      <a:r>
                        <a:rPr lang="en-US" sz="1400" b="1" u="none" strike="noStrike" dirty="0">
                          <a:solidFill>
                            <a:schemeClr val="tx1"/>
                          </a:solidFill>
                          <a:effectLst/>
                          <a:latin typeface="Arial" panose="020B0604020202020204" pitchFamily="34" charset="0"/>
                          <a:cs typeface="Arial" panose="020B0604020202020204" pitchFamily="34" charset="0"/>
                        </a:rPr>
                        <a:t>Bunch length [mm]</a:t>
                      </a:r>
                      <a:endParaRPr lang="en-US" sz="1400" b="1"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a:spcAft>
                          <a:spcPts val="0"/>
                        </a:spcAft>
                      </a:pPr>
                      <a:r>
                        <a:rPr lang="en-US" sz="14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3.26</a:t>
                      </a:r>
                      <a:endParaRPr 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algn="ctr">
                        <a:spcAft>
                          <a:spcPts val="0"/>
                        </a:spcAft>
                      </a:pPr>
                      <a:r>
                        <a:rPr lang="en-US" sz="14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5.9</a:t>
                      </a:r>
                      <a:endParaRPr 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algn="ctr">
                        <a:spcAft>
                          <a:spcPts val="0"/>
                        </a:spcAft>
                      </a:pPr>
                      <a:r>
                        <a:rPr lang="en-US" alt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8.5</a:t>
                      </a:r>
                      <a:endParaRPr 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2182990151"/>
                  </a:ext>
                </a:extLst>
              </a:tr>
              <a:tr h="335280">
                <a:tc>
                  <a:txBody>
                    <a:bodyPr/>
                    <a:lstStyle/>
                    <a:p>
                      <a:pPr algn="l" rtl="0" fontAlgn="ctr"/>
                      <a:r>
                        <a:rPr lang="en-US" sz="1400" b="1" u="none" strike="noStrike" dirty="0">
                          <a:solidFill>
                            <a:schemeClr val="tx1"/>
                          </a:solidFill>
                          <a:effectLst/>
                          <a:latin typeface="Arial" panose="020B0604020202020204" pitchFamily="34" charset="0"/>
                          <a:cs typeface="Arial" panose="020B0604020202020204" pitchFamily="34" charset="0"/>
                        </a:rPr>
                        <a:t>Cavity number </a:t>
                      </a:r>
                      <a:r>
                        <a:rPr lang="en-US" sz="1400" b="1" u="none" strike="noStrike" baseline="0" dirty="0">
                          <a:solidFill>
                            <a:schemeClr val="tx1"/>
                          </a:solidFill>
                          <a:effectLst/>
                          <a:latin typeface="Arial" panose="020B0604020202020204" pitchFamily="34" charset="0"/>
                          <a:cs typeface="Arial" panose="020B0604020202020204" pitchFamily="34" charset="0"/>
                        </a:rPr>
                        <a:t>(650 MHz 2-cell)</a:t>
                      </a:r>
                      <a:endParaRPr lang="en-US" sz="1400" b="1"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noFill/>
                  </a:tcPr>
                </a:tc>
                <a:tc>
                  <a:txBody>
                    <a:bodyPr/>
                    <a:lstStyle/>
                    <a:p>
                      <a:pPr algn="ctr">
                        <a:spcAft>
                          <a:spcPts val="0"/>
                        </a:spcAft>
                      </a:pPr>
                      <a:r>
                        <a:rPr lang="en-US" sz="1400" b="1"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240</a:t>
                      </a:r>
                      <a:endParaRPr lang="zh-CN" sz="1400" b="1"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noFill/>
                  </a:tcPr>
                </a:tc>
                <a:tc>
                  <a:txBody>
                    <a:bodyPr/>
                    <a:lstStyle/>
                    <a:p>
                      <a:pPr algn="ctr">
                        <a:spcAft>
                          <a:spcPts val="0"/>
                        </a:spcAft>
                      </a:pPr>
                      <a:r>
                        <a:rPr lang="en-US" sz="14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2 x 108</a:t>
                      </a:r>
                      <a:endParaRPr 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noFill/>
                  </a:tcPr>
                </a:tc>
                <a:tc>
                  <a:txBody>
                    <a:bodyPr/>
                    <a:lstStyle/>
                    <a:p>
                      <a:pPr algn="ctr">
                        <a:spcAft>
                          <a:spcPts val="0"/>
                        </a:spcAft>
                      </a:pPr>
                      <a:r>
                        <a:rPr lang="en-US" alt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2 x 60</a:t>
                      </a:r>
                      <a:endParaRPr 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noFill/>
                  </a:tcPr>
                </a:tc>
                <a:extLst>
                  <a:ext uri="{0D108BD9-81ED-4DB2-BD59-A6C34878D82A}">
                    <a16:rowId xmlns:a16="http://schemas.microsoft.com/office/drawing/2014/main" val="2401085864"/>
                  </a:ext>
                </a:extLst>
              </a:tr>
              <a:tr h="335280">
                <a:tc>
                  <a:txBody>
                    <a:bodyPr/>
                    <a:lstStyle/>
                    <a:p>
                      <a:pPr algn="l" rtl="0" fontAlgn="ctr"/>
                      <a:r>
                        <a:rPr lang="en-US" sz="1400" b="1"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rPr>
                        <a:t>Idle cavities on line / ring</a:t>
                      </a:r>
                    </a:p>
                  </a:txBody>
                  <a:tcPr anchor="ctr">
                    <a:noFill/>
                  </a:tcPr>
                </a:tc>
                <a:tc>
                  <a:txBody>
                    <a:bodyPr/>
                    <a:lstStyle/>
                    <a:p>
                      <a:pPr algn="ctr">
                        <a:spcAft>
                          <a:spcPts val="0"/>
                        </a:spcAft>
                      </a:pPr>
                      <a:r>
                        <a:rPr lang="en-US" alt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0</a:t>
                      </a:r>
                      <a:endParaRPr 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noFill/>
                  </a:tcPr>
                </a:tc>
                <a:tc>
                  <a:txBody>
                    <a:bodyPr/>
                    <a:lstStyle/>
                    <a:p>
                      <a:pPr algn="ctr">
                        <a:spcAft>
                          <a:spcPts val="0"/>
                        </a:spcAft>
                      </a:pPr>
                      <a:r>
                        <a:rPr lang="en-US" alt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12</a:t>
                      </a:r>
                      <a:endParaRPr 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60</a:t>
                      </a:r>
                      <a:endParaRPr lang="zh-CN" alt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noFill/>
                  </a:tcPr>
                </a:tc>
                <a:extLst>
                  <a:ext uri="{0D108BD9-81ED-4DB2-BD59-A6C34878D82A}">
                    <a16:rowId xmlns:a16="http://schemas.microsoft.com/office/drawing/2014/main" val="1700339650"/>
                  </a:ext>
                </a:extLst>
              </a:tr>
              <a:tr h="335280">
                <a:tc>
                  <a:txBody>
                    <a:bodyPr/>
                    <a:lstStyle/>
                    <a:p>
                      <a:pPr algn="l" rtl="0" fontAlgn="ctr"/>
                      <a:r>
                        <a:rPr lang="en-US" sz="1400" b="1" u="none" strike="noStrike" dirty="0">
                          <a:solidFill>
                            <a:schemeClr val="tx1"/>
                          </a:solidFill>
                          <a:effectLst/>
                          <a:latin typeface="Arial" panose="020B0604020202020204" pitchFamily="34" charset="0"/>
                          <a:cs typeface="Arial" panose="020B0604020202020204" pitchFamily="34" charset="0"/>
                        </a:rPr>
                        <a:t>Cavity gradient [MV/m]</a:t>
                      </a:r>
                      <a:endParaRPr lang="en-US" sz="1400" b="1"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noFill/>
                  </a:tcPr>
                </a:tc>
                <a:tc>
                  <a:txBody>
                    <a:bodyPr/>
                    <a:lstStyle/>
                    <a:p>
                      <a:pPr algn="ctr">
                        <a:spcAft>
                          <a:spcPts val="0"/>
                        </a:spcAft>
                      </a:pPr>
                      <a:r>
                        <a:rPr lang="en-US" sz="1400" b="1"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19.7</a:t>
                      </a:r>
                      <a:endParaRPr lang="zh-CN" sz="1400" b="1"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noFill/>
                  </a:tcPr>
                </a:tc>
                <a:tc>
                  <a:txBody>
                    <a:bodyPr/>
                    <a:lstStyle/>
                    <a:p>
                      <a:pPr algn="ctr">
                        <a:spcAft>
                          <a:spcPts val="0"/>
                        </a:spcAft>
                      </a:pPr>
                      <a:r>
                        <a:rPr lang="en-US" sz="14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9.5</a:t>
                      </a:r>
                      <a:endParaRPr 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noFill/>
                  </a:tcPr>
                </a:tc>
                <a:tc>
                  <a:txBody>
                    <a:bodyPr/>
                    <a:lstStyle/>
                    <a:p>
                      <a:pPr algn="ctr">
                        <a:spcAft>
                          <a:spcPts val="0"/>
                        </a:spcAft>
                      </a:pPr>
                      <a:r>
                        <a:rPr lang="en-US" alt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3.6</a:t>
                      </a:r>
                      <a:endParaRPr 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noFill/>
                  </a:tcPr>
                </a:tc>
                <a:extLst>
                  <a:ext uri="{0D108BD9-81ED-4DB2-BD59-A6C34878D82A}">
                    <a16:rowId xmlns:a16="http://schemas.microsoft.com/office/drawing/2014/main" val="1442977050"/>
                  </a:ext>
                </a:extLst>
              </a:tr>
              <a:tr h="335280">
                <a:tc>
                  <a:txBody>
                    <a:bodyPr/>
                    <a:lstStyle/>
                    <a:p>
                      <a:pPr algn="l" rtl="0" fontAlgn="ctr"/>
                      <a:r>
                        <a:rPr lang="en-US" sz="1400" b="1"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rPr>
                        <a:t>Q</a:t>
                      </a:r>
                      <a:r>
                        <a:rPr lang="en-US" sz="1400" b="1" i="0" u="none" strike="noStrike" baseline="-25000" dirty="0">
                          <a:solidFill>
                            <a:schemeClr val="tx1"/>
                          </a:solidFill>
                          <a:effectLst/>
                          <a:latin typeface="Arial" panose="020B0604020202020204" pitchFamily="34" charset="0"/>
                          <a:ea typeface="等线" panose="02010600030101010101" pitchFamily="2" charset="-122"/>
                          <a:cs typeface="Arial" panose="020B0604020202020204" pitchFamily="34" charset="0"/>
                        </a:rPr>
                        <a:t>0</a:t>
                      </a:r>
                      <a:r>
                        <a:rPr lang="en-US" sz="1400" b="1"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rPr>
                        <a:t> for long term operation</a:t>
                      </a:r>
                    </a:p>
                  </a:txBody>
                  <a:tcPr anchor="ctr">
                    <a:noFill/>
                  </a:tcPr>
                </a:tc>
                <a:tc>
                  <a:txBody>
                    <a:bodyPr/>
                    <a:lstStyle/>
                    <a:p>
                      <a:pPr algn="ctr">
                        <a:spcAft>
                          <a:spcPts val="0"/>
                        </a:spcAft>
                      </a:pPr>
                      <a:r>
                        <a:rPr lang="en-US" altLang="zh-CN" sz="1400" b="1"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1.5E10</a:t>
                      </a:r>
                      <a:endParaRPr lang="zh-CN" sz="1400" b="1"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noFill/>
                  </a:tcPr>
                </a:tc>
                <a:tc>
                  <a:txBody>
                    <a:bodyPr/>
                    <a:lstStyle/>
                    <a:p>
                      <a:pPr algn="ctr">
                        <a:spcAft>
                          <a:spcPts val="0"/>
                        </a:spcAft>
                      </a:pPr>
                      <a:r>
                        <a:rPr lang="en-US" alt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1.5E10</a:t>
                      </a:r>
                      <a:endParaRPr 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noFill/>
                  </a:tcPr>
                </a:tc>
                <a:tc>
                  <a:txBody>
                    <a:bodyPr/>
                    <a:lstStyle/>
                    <a:p>
                      <a:pPr algn="ctr">
                        <a:spcAft>
                          <a:spcPts val="0"/>
                        </a:spcAft>
                      </a:pPr>
                      <a:r>
                        <a:rPr lang="en-US" alt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1.5E10</a:t>
                      </a:r>
                      <a:endParaRPr 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noFill/>
                  </a:tcPr>
                </a:tc>
                <a:extLst>
                  <a:ext uri="{0D108BD9-81ED-4DB2-BD59-A6C34878D82A}">
                    <a16:rowId xmlns:a16="http://schemas.microsoft.com/office/drawing/2014/main" val="1715184758"/>
                  </a:ext>
                </a:extLst>
              </a:tr>
              <a:tr h="335280">
                <a:tc>
                  <a:txBody>
                    <a:bodyPr/>
                    <a:lstStyle/>
                    <a:p>
                      <a:pPr algn="l" rtl="0" fontAlgn="ctr"/>
                      <a:r>
                        <a:rPr lang="en-US" sz="1400" b="1" u="none" strike="noStrike" dirty="0">
                          <a:solidFill>
                            <a:schemeClr val="tx1"/>
                          </a:solidFill>
                          <a:effectLst/>
                          <a:latin typeface="Arial" panose="020B0604020202020204" pitchFamily="34" charset="0"/>
                          <a:cs typeface="Arial" panose="020B0604020202020204" pitchFamily="34" charset="0"/>
                        </a:rPr>
                        <a:t>Input power / cavity [kW] </a:t>
                      </a:r>
                      <a:endParaRPr lang="en-US" sz="1400" b="1"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solidFill>
                      <a:schemeClr val="accent4">
                        <a:lumMod val="20000"/>
                        <a:lumOff val="80000"/>
                      </a:schemeClr>
                    </a:solidFill>
                  </a:tcPr>
                </a:tc>
                <a:tc>
                  <a:txBody>
                    <a:bodyPr/>
                    <a:lstStyle/>
                    <a:p>
                      <a:pPr algn="ctr">
                        <a:spcAft>
                          <a:spcPts val="0"/>
                        </a:spcAft>
                      </a:pPr>
                      <a:r>
                        <a:rPr lang="en-US" sz="14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250</a:t>
                      </a:r>
                      <a:endParaRPr 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solidFill>
                      <a:schemeClr val="accent4">
                        <a:lumMod val="20000"/>
                        <a:lumOff val="80000"/>
                      </a:schemeClr>
                    </a:solidFill>
                  </a:tcPr>
                </a:tc>
                <a:tc>
                  <a:txBody>
                    <a:bodyPr/>
                    <a:lstStyle/>
                    <a:p>
                      <a:pPr algn="ctr">
                        <a:spcAft>
                          <a:spcPts val="0"/>
                        </a:spcAft>
                      </a:pPr>
                      <a:r>
                        <a:rPr lang="en-US" sz="14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278</a:t>
                      </a:r>
                      <a:endParaRPr 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solidFill>
                      <a:schemeClr val="accent4">
                        <a:lumMod val="20000"/>
                        <a:lumOff val="80000"/>
                      </a:schemeClr>
                    </a:solidFill>
                  </a:tcPr>
                </a:tc>
                <a:tc>
                  <a:txBody>
                    <a:bodyPr/>
                    <a:lstStyle/>
                    <a:p>
                      <a:pPr algn="ctr">
                        <a:spcAft>
                          <a:spcPts val="0"/>
                        </a:spcAft>
                      </a:pPr>
                      <a:r>
                        <a:rPr lang="en-US" alt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275</a:t>
                      </a:r>
                      <a:endParaRPr 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solidFill>
                      <a:schemeClr val="accent4">
                        <a:lumMod val="20000"/>
                        <a:lumOff val="80000"/>
                      </a:schemeClr>
                    </a:solidFill>
                  </a:tcPr>
                </a:tc>
                <a:extLst>
                  <a:ext uri="{0D108BD9-81ED-4DB2-BD59-A6C34878D82A}">
                    <a16:rowId xmlns:a16="http://schemas.microsoft.com/office/drawing/2014/main" val="1912317847"/>
                  </a:ext>
                </a:extLst>
              </a:tr>
              <a:tr h="335280">
                <a:tc>
                  <a:txBody>
                    <a:bodyPr/>
                    <a:lstStyle/>
                    <a:p>
                      <a:pPr algn="l" rtl="0" fontAlgn="ctr"/>
                      <a:r>
                        <a:rPr lang="en-US" sz="1400" b="1" u="none" strike="noStrike" dirty="0">
                          <a:solidFill>
                            <a:schemeClr val="tx1"/>
                          </a:solidFill>
                          <a:effectLst/>
                          <a:latin typeface="Arial" panose="020B0604020202020204" pitchFamily="34" charset="0"/>
                          <a:cs typeface="Arial" panose="020B0604020202020204" pitchFamily="34" charset="0"/>
                        </a:rPr>
                        <a:t>Klystron power [kW] (2 cavities / klystron)</a:t>
                      </a:r>
                      <a:endParaRPr lang="en-US" sz="1400" b="1"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400" b="0" u="none" strike="noStrike" dirty="0">
                          <a:solidFill>
                            <a:schemeClr val="tx1"/>
                          </a:solidFill>
                          <a:effectLst/>
                          <a:latin typeface="Arial" panose="020B0604020202020204" pitchFamily="34" charset="0"/>
                          <a:cs typeface="Arial" panose="020B0604020202020204" pitchFamily="34" charset="0"/>
                        </a:rPr>
                        <a:t>800</a:t>
                      </a:r>
                      <a:endParaRPr lang="en-US" altLang="zh-CN" sz="14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400" b="0" u="none" strike="noStrike" dirty="0">
                          <a:solidFill>
                            <a:schemeClr val="tx1"/>
                          </a:solidFill>
                          <a:effectLst/>
                          <a:latin typeface="Arial" panose="020B0604020202020204" pitchFamily="34" charset="0"/>
                          <a:cs typeface="Arial" panose="020B0604020202020204" pitchFamily="34" charset="0"/>
                        </a:rPr>
                        <a:t>800</a:t>
                      </a:r>
                      <a:endParaRPr lang="en-US" altLang="zh-CN" sz="14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4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rPr>
                        <a:t>800</a:t>
                      </a:r>
                    </a:p>
                  </a:txBody>
                  <a:tcPr anchor="ctr"/>
                </a:tc>
                <a:extLst>
                  <a:ext uri="{0D108BD9-81ED-4DB2-BD59-A6C34878D82A}">
                    <a16:rowId xmlns:a16="http://schemas.microsoft.com/office/drawing/2014/main" val="1448946622"/>
                  </a:ext>
                </a:extLst>
              </a:tr>
              <a:tr h="335280">
                <a:tc>
                  <a:txBody>
                    <a:bodyPr/>
                    <a:lstStyle/>
                    <a:p>
                      <a:pPr algn="l" rtl="0" fontAlgn="ctr"/>
                      <a:r>
                        <a:rPr lang="en-US" sz="1400" b="1" u="none" strike="noStrike" dirty="0">
                          <a:solidFill>
                            <a:schemeClr val="tx1"/>
                          </a:solidFill>
                          <a:effectLst/>
                          <a:latin typeface="Arial" panose="020B0604020202020204" pitchFamily="34" charset="0"/>
                          <a:cs typeface="Arial" panose="020B0604020202020204" pitchFamily="34" charset="0"/>
                        </a:rPr>
                        <a:t>HOM power / cavity [kW]</a:t>
                      </a:r>
                      <a:endParaRPr lang="en-US" sz="1400" b="1"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solidFill>
                      <a:schemeClr val="accent4">
                        <a:lumMod val="20000"/>
                        <a:lumOff val="80000"/>
                      </a:schemeClr>
                    </a:solidFill>
                  </a:tcPr>
                </a:tc>
                <a:tc>
                  <a:txBody>
                    <a:bodyPr/>
                    <a:lstStyle/>
                    <a:p>
                      <a:pPr algn="ctr">
                        <a:spcAft>
                          <a:spcPts val="0"/>
                        </a:spcAft>
                      </a:pPr>
                      <a:r>
                        <a:rPr lang="en-US" sz="14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0.57</a:t>
                      </a:r>
                      <a:endParaRPr 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solidFill>
                      <a:schemeClr val="accent4">
                        <a:lumMod val="20000"/>
                        <a:lumOff val="80000"/>
                      </a:schemeClr>
                    </a:solidFill>
                  </a:tcPr>
                </a:tc>
                <a:tc>
                  <a:txBody>
                    <a:bodyPr/>
                    <a:lstStyle/>
                    <a:p>
                      <a:pPr algn="ctr">
                        <a:spcAft>
                          <a:spcPts val="0"/>
                        </a:spcAft>
                      </a:pPr>
                      <a:r>
                        <a:rPr lang="en-US" sz="14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0.75</a:t>
                      </a:r>
                      <a:endParaRPr 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solidFill>
                      <a:schemeClr val="accent4">
                        <a:lumMod val="20000"/>
                        <a:lumOff val="80000"/>
                      </a:schemeClr>
                    </a:solidFill>
                  </a:tcPr>
                </a:tc>
                <a:tc>
                  <a:txBody>
                    <a:bodyPr/>
                    <a:lstStyle/>
                    <a:p>
                      <a:pPr algn="ctr">
                        <a:spcAft>
                          <a:spcPts val="0"/>
                        </a:spcAft>
                      </a:pPr>
                      <a:r>
                        <a:rPr lang="en-US" alt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1.94</a:t>
                      </a:r>
                      <a:endParaRPr 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solidFill>
                      <a:schemeClr val="accent4">
                        <a:lumMod val="20000"/>
                        <a:lumOff val="80000"/>
                      </a:schemeClr>
                    </a:solidFill>
                  </a:tcPr>
                </a:tc>
                <a:extLst>
                  <a:ext uri="{0D108BD9-81ED-4DB2-BD59-A6C34878D82A}">
                    <a16:rowId xmlns:a16="http://schemas.microsoft.com/office/drawing/2014/main" val="3991712638"/>
                  </a:ext>
                </a:extLst>
              </a:tr>
              <a:tr h="335280">
                <a:tc>
                  <a:txBody>
                    <a:bodyPr/>
                    <a:lstStyle/>
                    <a:p>
                      <a:pPr algn="l" rtl="0" fontAlgn="ctr"/>
                      <a:r>
                        <a:rPr lang="en-US" sz="1400" b="1" i="0" u="none" strike="noStrike" dirty="0">
                          <a:solidFill>
                            <a:schemeClr val="tx1"/>
                          </a:solidFill>
                          <a:effectLst/>
                          <a:latin typeface="Arial" panose="020B0604020202020204" pitchFamily="34" charset="0"/>
                          <a:ea typeface="等线" panose="02010600030101010101" pitchFamily="2" charset="-122"/>
                        </a:rPr>
                        <a:t>Optimal Q</a:t>
                      </a:r>
                      <a:r>
                        <a:rPr lang="en-US" sz="1400" b="1" i="0" u="none" strike="noStrike" baseline="-25000" dirty="0">
                          <a:solidFill>
                            <a:schemeClr val="tx1"/>
                          </a:solidFill>
                          <a:effectLst/>
                          <a:latin typeface="Arial" panose="020B0604020202020204" pitchFamily="34" charset="0"/>
                          <a:ea typeface="等线" panose="02010600030101010101" pitchFamily="2" charset="-122"/>
                        </a:rPr>
                        <a:t>L</a:t>
                      </a:r>
                      <a:endParaRPr lang="en-US" sz="1400" b="1" i="0" u="none" strike="noStrike" dirty="0">
                        <a:solidFill>
                          <a:schemeClr val="tx1"/>
                        </a:solidFill>
                        <a:effectLst/>
                        <a:latin typeface="Arial" panose="020B0604020202020204" pitchFamily="34" charset="0"/>
                        <a:ea typeface="等线" panose="02010600030101010101" pitchFamily="2" charset="-122"/>
                      </a:endParaRPr>
                    </a:p>
                  </a:txBody>
                  <a:tcPr anchor="ctr">
                    <a:noFill/>
                  </a:tcPr>
                </a:tc>
                <a:tc>
                  <a:txBody>
                    <a:bodyPr/>
                    <a:lstStyle/>
                    <a:p>
                      <a:pPr algn="ctr">
                        <a:spcAft>
                          <a:spcPts val="0"/>
                        </a:spcAft>
                      </a:pPr>
                      <a:r>
                        <a:rPr lang="en-GB" sz="1400" b="0" u="none" strike="noStrike" kern="1200" dirty="0">
                          <a:solidFill>
                            <a:schemeClr val="tx1"/>
                          </a:solidFill>
                          <a:effectLst/>
                          <a:latin typeface="Arial" panose="020B0604020202020204" pitchFamily="34" charset="0"/>
                          <a:ea typeface="+mn-ea"/>
                          <a:cs typeface="Arial" panose="020B0604020202020204" pitchFamily="34" charset="0"/>
                        </a:rPr>
                        <a:t>1.5E6</a:t>
                      </a:r>
                      <a:endParaRPr lang="zh-CN" sz="1400" b="0" u="none" strike="noStrike"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noFill/>
                  </a:tcPr>
                </a:tc>
                <a:tc>
                  <a:txBody>
                    <a:bodyPr/>
                    <a:lstStyle/>
                    <a:p>
                      <a:pPr algn="ctr">
                        <a:spcAft>
                          <a:spcPts val="0"/>
                        </a:spcAft>
                      </a:pPr>
                      <a:r>
                        <a:rPr lang="en-GB" sz="1400" b="0" u="none" strike="noStrike" kern="1200" dirty="0">
                          <a:solidFill>
                            <a:schemeClr val="tx1"/>
                          </a:solidFill>
                          <a:effectLst/>
                          <a:latin typeface="Arial" panose="020B0604020202020204" pitchFamily="34" charset="0"/>
                          <a:ea typeface="+mn-ea"/>
                          <a:cs typeface="Arial" panose="020B0604020202020204" pitchFamily="34" charset="0"/>
                        </a:rPr>
                        <a:t>3.2E5</a:t>
                      </a:r>
                      <a:endParaRPr lang="zh-CN" sz="1400" b="0" u="none" strike="noStrike"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noFill/>
                  </a:tcPr>
                </a:tc>
                <a:tc>
                  <a:txBody>
                    <a:bodyPr/>
                    <a:lstStyle/>
                    <a:p>
                      <a:pPr algn="ctr">
                        <a:spcAft>
                          <a:spcPts val="0"/>
                        </a:spcAft>
                      </a:pPr>
                      <a:r>
                        <a:rPr lang="en-US" altLang="zh-CN" sz="1400" b="0" u="none" strike="noStrike" kern="1200" dirty="0">
                          <a:solidFill>
                            <a:schemeClr val="tx1"/>
                          </a:solidFill>
                          <a:effectLst/>
                          <a:latin typeface="Arial" panose="020B0604020202020204" pitchFamily="34" charset="0"/>
                          <a:ea typeface="+mn-ea"/>
                          <a:cs typeface="Arial" panose="020B0604020202020204" pitchFamily="34" charset="0"/>
                        </a:rPr>
                        <a:t>4.7E4</a:t>
                      </a:r>
                      <a:endParaRPr lang="zh-CN" sz="1400" b="0" u="none" strike="noStrike"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noFill/>
                  </a:tcPr>
                </a:tc>
                <a:extLst>
                  <a:ext uri="{0D108BD9-81ED-4DB2-BD59-A6C34878D82A}">
                    <a16:rowId xmlns:a16="http://schemas.microsoft.com/office/drawing/2014/main" val="1060040932"/>
                  </a:ext>
                </a:extLst>
              </a:tr>
              <a:tr h="335280">
                <a:tc>
                  <a:txBody>
                    <a:bodyPr/>
                    <a:lstStyle/>
                    <a:p>
                      <a:pPr marL="0" algn="l" defTabSz="914400" rtl="0" eaLnBrk="1" fontAlgn="ctr" latinLnBrk="0" hangingPunct="1"/>
                      <a:r>
                        <a:rPr lang="en-US" sz="1400" b="1" u="none" strike="noStrike" kern="1200" dirty="0">
                          <a:solidFill>
                            <a:schemeClr val="tx1"/>
                          </a:solidFill>
                          <a:effectLst/>
                          <a:latin typeface="Arial" panose="020B0604020202020204" pitchFamily="34" charset="0"/>
                          <a:ea typeface="+mn-ea"/>
                          <a:cs typeface="Arial" panose="020B0604020202020204" pitchFamily="34" charset="0"/>
                        </a:rPr>
                        <a:t>Optimal detuning [kHz]</a:t>
                      </a:r>
                    </a:p>
                  </a:txBody>
                  <a:tcPr anchor="ctr">
                    <a:solidFill>
                      <a:schemeClr val="accent4">
                        <a:lumMod val="20000"/>
                        <a:lumOff val="80000"/>
                      </a:schemeClr>
                    </a:solidFill>
                  </a:tcPr>
                </a:tc>
                <a:tc>
                  <a:txBody>
                    <a:bodyPr/>
                    <a:lstStyle/>
                    <a:p>
                      <a:pPr marL="0" algn="ctr" defTabSz="914400" rtl="0" eaLnBrk="1" latinLnBrk="0" hangingPunct="1">
                        <a:spcAft>
                          <a:spcPts val="0"/>
                        </a:spcAft>
                      </a:pPr>
                      <a:r>
                        <a:rPr lang="en-US" sz="14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0.2</a:t>
                      </a:r>
                      <a:endParaRPr lang="zh-CN" sz="14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solidFill>
                      <a:schemeClr val="accent4">
                        <a:lumMod val="20000"/>
                        <a:lumOff val="80000"/>
                      </a:schemeClr>
                    </a:solidFill>
                  </a:tcPr>
                </a:tc>
                <a:tc>
                  <a:txBody>
                    <a:bodyPr/>
                    <a:lstStyle/>
                    <a:p>
                      <a:pPr marL="0" algn="ctr" defTabSz="914400" rtl="0" eaLnBrk="1" latinLnBrk="0" hangingPunct="1">
                        <a:spcAft>
                          <a:spcPts val="0"/>
                        </a:spcAft>
                      </a:pPr>
                      <a:r>
                        <a:rPr lang="en-US" sz="14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1.0</a:t>
                      </a:r>
                      <a:endParaRPr lang="zh-CN" sz="14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solidFill>
                      <a:schemeClr val="accent4">
                        <a:lumMod val="20000"/>
                        <a:lumOff val="80000"/>
                      </a:schemeClr>
                    </a:solidFill>
                  </a:tcPr>
                </a:tc>
                <a:tc>
                  <a:txBody>
                    <a:bodyPr/>
                    <a:lstStyle/>
                    <a:p>
                      <a:pPr marL="0" algn="ctr" defTabSz="914400" rtl="0" eaLnBrk="1" latinLnBrk="0" hangingPunct="1">
                        <a:spcAft>
                          <a:spcPts val="0"/>
                        </a:spcAft>
                      </a:pPr>
                      <a:r>
                        <a:rPr lang="en-US" altLang="zh-CN" sz="14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17.8</a:t>
                      </a:r>
                      <a:endParaRPr lang="zh-CN" sz="14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solidFill>
                      <a:schemeClr val="accent4">
                        <a:lumMod val="20000"/>
                        <a:lumOff val="80000"/>
                      </a:schemeClr>
                    </a:solidFill>
                  </a:tcPr>
                </a:tc>
                <a:extLst>
                  <a:ext uri="{0D108BD9-81ED-4DB2-BD59-A6C34878D82A}">
                    <a16:rowId xmlns:a16="http://schemas.microsoft.com/office/drawing/2014/main" val="2345004818"/>
                  </a:ext>
                </a:extLst>
              </a:tr>
            </a:tbl>
          </a:graphicData>
        </a:graphic>
      </p:graphicFrame>
      <p:sp>
        <p:nvSpPr>
          <p:cNvPr id="3" name="灯片编号占位符 2"/>
          <p:cNvSpPr>
            <a:spLocks noGrp="1"/>
          </p:cNvSpPr>
          <p:nvPr>
            <p:ph type="sldNum" sz="quarter" idx="12"/>
          </p:nvPr>
        </p:nvSpPr>
        <p:spPr/>
        <p:txBody>
          <a:bodyPr/>
          <a:lstStyle/>
          <a:p>
            <a:pPr>
              <a:defRPr/>
            </a:pPr>
            <a:fld id="{F2357ACE-CC3F-4EB8-8897-299C2E1B55B1}" type="slidenum">
              <a:rPr lang="zh-CN" altLang="en-US">
                <a:solidFill>
                  <a:prstClr val="black">
                    <a:tint val="75000"/>
                  </a:prstClr>
                </a:solidFill>
                <a:latin typeface="Arial" panose="020B0604020202020204" pitchFamily="34" charset="0"/>
                <a:ea typeface="等线" panose="02010600030101010101" pitchFamily="2" charset="-122"/>
                <a:cs typeface="Arial" panose="020B0604020202020204" pitchFamily="34" charset="0"/>
                <a:sym typeface="Arial" panose="020B0604020202020204" pitchFamily="34" charset="0"/>
              </a:rPr>
              <a:pPr>
                <a:defRPr/>
              </a:pPr>
              <a:t>7</a:t>
            </a:fld>
            <a:endParaRPr lang="zh-CN" altLang="en-US">
              <a:solidFill>
                <a:prstClr val="black">
                  <a:tint val="75000"/>
                </a:prstClr>
              </a:solidFill>
              <a:latin typeface="Arial" panose="020B0604020202020204" pitchFamily="34" charset="0"/>
              <a:ea typeface="等线" panose="02010600030101010101" pitchFamily="2" charset="-122"/>
              <a:cs typeface="Arial" panose="020B0604020202020204" pitchFamily="34" charset="0"/>
              <a:sym typeface="Arial" panose="020B0604020202020204" pitchFamily="34" charset="0"/>
            </a:endParaRPr>
          </a:p>
        </p:txBody>
      </p:sp>
      <p:sp>
        <p:nvSpPr>
          <p:cNvPr id="6" name="文本框 5"/>
          <p:cNvSpPr txBox="1"/>
          <p:nvPr/>
        </p:nvSpPr>
        <p:spPr>
          <a:xfrm>
            <a:off x="7604736" y="3856672"/>
            <a:ext cx="4229832" cy="2610971"/>
          </a:xfrm>
          <a:prstGeom prst="rect">
            <a:avLst/>
          </a:prstGeom>
          <a:noFill/>
        </p:spPr>
        <p:txBody>
          <a:bodyPr wrap="square" rtlCol="0">
            <a:spAutoFit/>
          </a:bodyPr>
          <a:lstStyle/>
          <a:p>
            <a:pPr marL="180000" indent="-180000">
              <a:buFont typeface="Arial" panose="020B0604020202020204" pitchFamily="34" charset="0"/>
              <a:buChar char="•"/>
            </a:pPr>
            <a:r>
              <a:rPr lang="en-US" altLang="zh-CN" sz="1400" b="1" dirty="0">
                <a:latin typeface="Arial" panose="020B0604020202020204" pitchFamily="34" charset="0"/>
                <a:cs typeface="Arial" panose="020B0604020202020204" pitchFamily="34" charset="0"/>
                <a:sym typeface="Arial" panose="020B0604020202020204" pitchFamily="34" charset="0"/>
              </a:rPr>
              <a:t>FM and HOM impedance and power, heat load</a:t>
            </a:r>
          </a:p>
          <a:p>
            <a:pPr marL="180000" indent="-180000">
              <a:spcBef>
                <a:spcPts val="800"/>
              </a:spcBef>
              <a:buFont typeface="Arial" panose="020B0604020202020204" pitchFamily="34" charset="0"/>
              <a:buChar char="•"/>
            </a:pPr>
            <a:r>
              <a:rPr lang="en-US" altLang="zh-CN" sz="1400" b="1" dirty="0">
                <a:latin typeface="Arial" panose="020B0604020202020204" pitchFamily="34" charset="0"/>
                <a:cs typeface="Arial" panose="020B0604020202020204" pitchFamily="34" charset="0"/>
                <a:sym typeface="Arial" panose="020B0604020202020204" pitchFamily="34" charset="0"/>
              </a:rPr>
              <a:t>Gradient (stored energy) as high as possible</a:t>
            </a:r>
          </a:p>
          <a:p>
            <a:pPr marL="180000" indent="-180000">
              <a:spcBef>
                <a:spcPts val="800"/>
              </a:spcBef>
              <a:buFont typeface="Arial" panose="020B0604020202020204" pitchFamily="34" charset="0"/>
              <a:buChar char="•"/>
            </a:pPr>
            <a:endParaRPr lang="en-US" altLang="zh-CN" sz="1400" b="1" dirty="0">
              <a:latin typeface="Arial" panose="020B0604020202020204" pitchFamily="34" charset="0"/>
              <a:cs typeface="Arial" panose="020B0604020202020204" pitchFamily="34" charset="0"/>
              <a:sym typeface="Arial" panose="020B0604020202020204" pitchFamily="34" charset="0"/>
            </a:endParaRPr>
          </a:p>
          <a:p>
            <a:pPr marL="180000" indent="-180000">
              <a:spcBef>
                <a:spcPts val="800"/>
              </a:spcBef>
              <a:buFont typeface="Arial" panose="020B0604020202020204" pitchFamily="34" charset="0"/>
              <a:buChar char="•"/>
            </a:pPr>
            <a:r>
              <a:rPr lang="en-US" altLang="zh-CN" sz="1400" b="1" dirty="0">
                <a:latin typeface="Arial" panose="020B0604020202020204" pitchFamily="34" charset="0"/>
                <a:cs typeface="Arial" panose="020B0604020202020204" pitchFamily="34" charset="0"/>
                <a:sym typeface="Arial" panose="020B0604020202020204" pitchFamily="34" charset="0"/>
              </a:rPr>
              <a:t>Input coupler power limit 300 kW (high risk)</a:t>
            </a:r>
          </a:p>
          <a:p>
            <a:pPr marL="180000" indent="-180000">
              <a:spcBef>
                <a:spcPts val="1000"/>
              </a:spcBef>
              <a:buFont typeface="Arial" panose="020B0604020202020204" pitchFamily="34" charset="0"/>
              <a:buChar char="•"/>
            </a:pPr>
            <a:r>
              <a:rPr lang="en-US" altLang="zh-CN" sz="1400" b="1" dirty="0">
                <a:latin typeface="Arial" panose="020B0604020202020204" pitchFamily="34" charset="0"/>
                <a:cs typeface="Arial" panose="020B0604020202020204" pitchFamily="34" charset="0"/>
                <a:sym typeface="Arial" panose="020B0604020202020204" pitchFamily="34" charset="0"/>
              </a:rPr>
              <a:t>Keep power level and RF distribution</a:t>
            </a:r>
          </a:p>
          <a:p>
            <a:pPr marL="180000" indent="-180000">
              <a:spcBef>
                <a:spcPts val="800"/>
              </a:spcBef>
              <a:buFont typeface="Arial" panose="020B0604020202020204" pitchFamily="34" charset="0"/>
              <a:buChar char="•"/>
            </a:pPr>
            <a:r>
              <a:rPr lang="en-US" altLang="zh-CN" sz="1400" b="1" dirty="0">
                <a:latin typeface="Arial" panose="020B0604020202020204" pitchFamily="34" charset="0"/>
                <a:cs typeface="Arial" panose="020B0604020202020204" pitchFamily="34" charset="0"/>
                <a:sym typeface="Arial" panose="020B0604020202020204" pitchFamily="34" charset="0"/>
              </a:rPr>
              <a:t>HOM power per cavity limit 2 kW</a:t>
            </a:r>
          </a:p>
          <a:p>
            <a:pPr marL="180000" indent="-180000">
              <a:spcBef>
                <a:spcPts val="1000"/>
              </a:spcBef>
              <a:buFont typeface="Arial" panose="020B0604020202020204" pitchFamily="34" charset="0"/>
              <a:buChar char="•"/>
            </a:pPr>
            <a:r>
              <a:rPr lang="en-US" altLang="zh-CN" sz="1400" b="1" dirty="0">
                <a:latin typeface="Arial" panose="020B0604020202020204" pitchFamily="34" charset="0"/>
                <a:cs typeface="Arial" panose="020B0604020202020204" pitchFamily="34" charset="0"/>
                <a:sym typeface="Arial" panose="020B0604020202020204" pitchFamily="34" charset="0"/>
              </a:rPr>
              <a:t>Input coupler variable</a:t>
            </a:r>
          </a:p>
          <a:p>
            <a:pPr marL="180000" indent="-180000">
              <a:spcBef>
                <a:spcPts val="1000"/>
              </a:spcBef>
              <a:buFont typeface="Arial" panose="020B0604020202020204" pitchFamily="34" charset="0"/>
              <a:buChar char="•"/>
            </a:pPr>
            <a:r>
              <a:rPr lang="en-US" altLang="zh-CN" sz="1400" b="1" dirty="0">
                <a:latin typeface="Arial" panose="020B0604020202020204" pitchFamily="34" charset="0"/>
                <a:cs typeface="Arial" panose="020B0604020202020204" pitchFamily="34" charset="0"/>
                <a:sym typeface="Arial" panose="020B0604020202020204" pitchFamily="34" charset="0"/>
              </a:rPr>
              <a:t>Revolution frequency: 3 kHz (FM CBI)</a:t>
            </a:r>
          </a:p>
        </p:txBody>
      </p:sp>
      <p:sp>
        <p:nvSpPr>
          <p:cNvPr id="9" name="矩形 8">
            <a:extLst>
              <a:ext uri="{FF2B5EF4-FFF2-40B4-BE49-F238E27FC236}">
                <a16:creationId xmlns:a16="http://schemas.microsoft.com/office/drawing/2014/main" id="{49ECF91B-44F7-4094-AE5F-C5A06FB6BB6F}"/>
              </a:ext>
            </a:extLst>
          </p:cNvPr>
          <p:cNvSpPr/>
          <p:nvPr/>
        </p:nvSpPr>
        <p:spPr>
          <a:xfrm>
            <a:off x="7733237" y="1428145"/>
            <a:ext cx="3201675" cy="867930"/>
          </a:xfrm>
          <a:prstGeom prst="rect">
            <a:avLst/>
          </a:prstGeom>
        </p:spPr>
        <p:txBody>
          <a:bodyPr wrap="square">
            <a:spAutoFit/>
          </a:bodyPr>
          <a:lstStyle/>
          <a:p>
            <a:pPr>
              <a:lnSpc>
                <a:spcPct val="120000"/>
              </a:lnSpc>
            </a:pPr>
            <a:r>
              <a:rPr lang="en-US" altLang="zh-CN" sz="1400" dirty="0">
                <a:latin typeface="Arial" panose="020B0604020202020204" pitchFamily="34" charset="0"/>
                <a:cs typeface="Arial" panose="020B0604020202020204" pitchFamily="34" charset="0"/>
              </a:rPr>
              <a:t>Optimized for the Higgs mode of 30 MW SR power per beam, with enough operating margin and flexibility.</a:t>
            </a:r>
          </a:p>
        </p:txBody>
      </p:sp>
      <p:sp>
        <p:nvSpPr>
          <p:cNvPr id="5" name="矩形 4"/>
          <p:cNvSpPr/>
          <p:nvPr/>
        </p:nvSpPr>
        <p:spPr>
          <a:xfrm>
            <a:off x="7742862" y="2469549"/>
            <a:ext cx="4259841" cy="1126462"/>
          </a:xfrm>
          <a:prstGeom prst="rect">
            <a:avLst/>
          </a:prstGeom>
        </p:spPr>
        <p:txBody>
          <a:bodyPr wrap="square">
            <a:spAutoFit/>
          </a:bodyPr>
          <a:lstStyle/>
          <a:p>
            <a:pPr>
              <a:lnSpc>
                <a:spcPct val="120000"/>
              </a:lnSpc>
            </a:pPr>
            <a:r>
              <a:rPr lang="en-US" altLang="zh-CN" sz="1400" b="1" dirty="0">
                <a:latin typeface="Arial" panose="020B0604020202020204" pitchFamily="34" charset="0"/>
                <a:cs typeface="Arial" panose="020B0604020202020204" pitchFamily="34" charset="0"/>
              </a:rPr>
              <a:t>Cavity number </a:t>
            </a:r>
            <a:r>
              <a:rPr lang="en-US" altLang="zh-CN" sz="1400" dirty="0">
                <a:latin typeface="Arial" panose="020B0604020202020204" pitchFamily="34" charset="0"/>
                <a:cs typeface="Arial" panose="020B0604020202020204" pitchFamily="34" charset="0"/>
              </a:rPr>
              <a:t>determined by coupler power capacity, less is better for W and Z to reduce the detuning. </a:t>
            </a:r>
            <a:r>
              <a:rPr lang="en-US" altLang="zh-CN" sz="1400" b="1" dirty="0">
                <a:latin typeface="Arial" panose="020B0604020202020204" pitchFamily="34" charset="0"/>
                <a:cs typeface="Arial" panose="020B0604020202020204" pitchFamily="34" charset="0"/>
              </a:rPr>
              <a:t>2-cell</a:t>
            </a:r>
            <a:r>
              <a:rPr lang="zh-CN" altLang="en-US" sz="1400" dirty="0">
                <a:latin typeface="Arial" panose="020B0604020202020204" pitchFamily="34" charset="0"/>
                <a:cs typeface="Arial" panose="020B0604020202020204" pitchFamily="34" charset="0"/>
              </a:rPr>
              <a:t> </a:t>
            </a:r>
            <a:r>
              <a:rPr lang="en-US" altLang="zh-CN" sz="1400" dirty="0">
                <a:latin typeface="Arial" panose="020B0604020202020204" pitchFamily="34" charset="0"/>
                <a:cs typeface="Arial" panose="020B0604020202020204" pitchFamily="34" charset="0"/>
              </a:rPr>
              <a:t>is a balance of gradient, beam loading and HOM power and damping.</a:t>
            </a:r>
          </a:p>
        </p:txBody>
      </p:sp>
    </p:spTree>
    <p:extLst>
      <p:ext uri="{BB962C8B-B14F-4D97-AF65-F5344CB8AC3E}">
        <p14:creationId xmlns:p14="http://schemas.microsoft.com/office/powerpoint/2010/main" val="40128602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3FA5EE8E-E677-405D-9175-40171B3C5DD9}"/>
              </a:ext>
            </a:extLst>
          </p:cNvPr>
          <p:cNvSpPr>
            <a:spLocks noGrp="1"/>
          </p:cNvSpPr>
          <p:nvPr>
            <p:ph type="title"/>
          </p:nvPr>
        </p:nvSpPr>
        <p:spPr>
          <a:xfrm>
            <a:off x="856589" y="221471"/>
            <a:ext cx="10515600" cy="1325563"/>
          </a:xfrm>
        </p:spPr>
        <p:txBody>
          <a:bodyPr>
            <a:normAutofit/>
          </a:bodyPr>
          <a:lstStyle/>
          <a:p>
            <a:pPr algn="ctr"/>
            <a:r>
              <a:rPr lang="en-US" altLang="zh-CN" sz="4000" dirty="0">
                <a:latin typeface="Arial" panose="020B0604020202020204" pitchFamily="34" charset="0"/>
                <a:cs typeface="Arial" panose="020B0604020202020204" pitchFamily="34" charset="0"/>
              </a:rPr>
              <a:t>Collider RF Issues for Z</a:t>
            </a:r>
            <a:endParaRPr lang="zh-CN" altLang="en-US" sz="4000" dirty="0">
              <a:latin typeface="Arial" panose="020B0604020202020204" pitchFamily="34" charset="0"/>
              <a:cs typeface="Arial" panose="020B0604020202020204" pitchFamily="34" charset="0"/>
            </a:endParaRPr>
          </a:p>
        </p:txBody>
      </p:sp>
      <p:sp>
        <p:nvSpPr>
          <p:cNvPr id="5" name="内容占位符 4">
            <a:extLst>
              <a:ext uri="{FF2B5EF4-FFF2-40B4-BE49-F238E27FC236}">
                <a16:creationId xmlns:a16="http://schemas.microsoft.com/office/drawing/2014/main" id="{40415383-E7EA-431B-9299-2DB5D128DD35}"/>
              </a:ext>
            </a:extLst>
          </p:cNvPr>
          <p:cNvSpPr>
            <a:spLocks noGrp="1"/>
          </p:cNvSpPr>
          <p:nvPr>
            <p:ph idx="1"/>
          </p:nvPr>
        </p:nvSpPr>
        <p:spPr>
          <a:xfrm>
            <a:off x="454701" y="1518754"/>
            <a:ext cx="11319377" cy="5202721"/>
          </a:xfrm>
        </p:spPr>
        <p:txBody>
          <a:bodyPr>
            <a:normAutofit fontScale="92500"/>
          </a:bodyPr>
          <a:lstStyle/>
          <a:p>
            <a:pPr marL="0" indent="0">
              <a:lnSpc>
                <a:spcPct val="120000"/>
              </a:lnSpc>
              <a:spcBef>
                <a:spcPts val="600"/>
              </a:spcBef>
              <a:buNone/>
            </a:pPr>
            <a:r>
              <a:rPr lang="en-US" altLang="zh-CN" sz="2200" dirty="0">
                <a:solidFill>
                  <a:srgbClr val="C00000"/>
                </a:solidFill>
                <a:latin typeface="Arial" panose="020B0604020202020204" pitchFamily="34" charset="0"/>
                <a:cs typeface="Arial" panose="020B0604020202020204" pitchFamily="34" charset="0"/>
                <a:sym typeface="Arial" panose="020B0604020202020204" pitchFamily="34" charset="0"/>
              </a:rPr>
              <a:t>CEPC CDR Z is challenging for RF hardware and beam operation with Higgs cavity, but feasible:</a:t>
            </a:r>
          </a:p>
          <a:p>
            <a:pPr marL="457200" indent="-457200">
              <a:lnSpc>
                <a:spcPct val="120000"/>
              </a:lnSpc>
              <a:spcBef>
                <a:spcPts val="1200"/>
              </a:spcBef>
              <a:buFont typeface="+mj-lt"/>
              <a:buAutoNum type="arabicPeriod"/>
            </a:pPr>
            <a:r>
              <a:rPr lang="en-US" altLang="zh-CN" sz="2200" dirty="0">
                <a:latin typeface="Arial" panose="020B0604020202020204" pitchFamily="34" charset="0"/>
                <a:cs typeface="Arial" panose="020B0604020202020204" pitchFamily="34" charset="0"/>
                <a:sym typeface="Arial" panose="020B0604020202020204" pitchFamily="34" charset="0"/>
              </a:rPr>
              <a:t>HOM CBI is OK with deeper TM011 mode damping (and large cavity frequency spread and fast bunch-by-bunch feedback), but critical. Better to have idle cavities off-line.</a:t>
            </a:r>
          </a:p>
          <a:p>
            <a:pPr marL="457200" indent="-457200">
              <a:lnSpc>
                <a:spcPct val="120000"/>
              </a:lnSpc>
              <a:spcBef>
                <a:spcPts val="600"/>
              </a:spcBef>
              <a:buFont typeface="+mj-lt"/>
              <a:buAutoNum type="arabicPeriod"/>
            </a:pPr>
            <a:r>
              <a:rPr lang="en-US" altLang="zh-CN" sz="2200" dirty="0">
                <a:latin typeface="Arial" panose="020B0604020202020204" pitchFamily="34" charset="0"/>
                <a:cs typeface="Arial" panose="020B0604020202020204" pitchFamily="34" charset="0"/>
                <a:sym typeface="Arial" panose="020B0604020202020204" pitchFamily="34" charset="0"/>
              </a:rPr>
              <a:t>HOM power (1 kW per coupler) is within the current coaxial HOM coupler technology reach.</a:t>
            </a:r>
          </a:p>
          <a:p>
            <a:pPr marL="457200" indent="-457200">
              <a:lnSpc>
                <a:spcPct val="120000"/>
              </a:lnSpc>
              <a:spcBef>
                <a:spcPts val="600"/>
              </a:spcBef>
              <a:buFont typeface="+mj-lt"/>
              <a:buAutoNum type="arabicPeriod"/>
            </a:pPr>
            <a:r>
              <a:rPr lang="en-US" altLang="zh-CN" sz="2200" dirty="0">
                <a:latin typeface="Arial" panose="020B0604020202020204" pitchFamily="34" charset="0"/>
                <a:cs typeface="Arial" panose="020B0604020202020204" pitchFamily="34" charset="0"/>
                <a:sym typeface="Arial" panose="020B0604020202020204" pitchFamily="34" charset="0"/>
              </a:rPr>
              <a:t>FM CBI is manageable by direct RF feedback. </a:t>
            </a:r>
          </a:p>
          <a:p>
            <a:pPr marL="457200" indent="-457200">
              <a:lnSpc>
                <a:spcPct val="120000"/>
              </a:lnSpc>
              <a:spcBef>
                <a:spcPts val="600"/>
              </a:spcBef>
              <a:buFont typeface="+mj-lt"/>
              <a:buAutoNum type="arabicPeriod"/>
            </a:pPr>
            <a:r>
              <a:rPr lang="en-US" altLang="zh-CN" sz="2200" dirty="0">
                <a:latin typeface="Arial" panose="020B0604020202020204" pitchFamily="34" charset="0"/>
                <a:cs typeface="Arial" panose="020B0604020202020204" pitchFamily="34" charset="0"/>
                <a:sym typeface="Arial" panose="020B0604020202020204" pitchFamily="34" charset="0"/>
              </a:rPr>
              <a:t>Phase shift is moderate for small gaps (what is the beam dynamics limit?)</a:t>
            </a:r>
          </a:p>
          <a:p>
            <a:pPr marL="457200" indent="-457200">
              <a:lnSpc>
                <a:spcPct val="120000"/>
              </a:lnSpc>
              <a:spcBef>
                <a:spcPts val="600"/>
              </a:spcBef>
              <a:buFont typeface="+mj-lt"/>
              <a:buAutoNum type="arabicPeriod"/>
            </a:pPr>
            <a:r>
              <a:rPr lang="en-US" altLang="zh-CN" sz="2200" dirty="0">
                <a:latin typeface="Arial" panose="020B0604020202020204" pitchFamily="34" charset="0"/>
                <a:cs typeface="Arial" panose="020B0604020202020204" pitchFamily="34" charset="0"/>
                <a:sym typeface="Arial" panose="020B0604020202020204" pitchFamily="34" charset="0"/>
              </a:rPr>
              <a:t>Parking cavities FM CBI can be mitigated by symmetry detuning. </a:t>
            </a:r>
          </a:p>
          <a:p>
            <a:pPr marL="0" indent="0">
              <a:lnSpc>
                <a:spcPct val="120000"/>
              </a:lnSpc>
              <a:spcBef>
                <a:spcPts val="1200"/>
              </a:spcBef>
              <a:buNone/>
            </a:pPr>
            <a:r>
              <a:rPr lang="en-US" altLang="zh-CN" sz="2200" dirty="0">
                <a:solidFill>
                  <a:srgbClr val="C00000"/>
                </a:solidFill>
                <a:latin typeface="Arial" panose="020B0604020202020204" pitchFamily="34" charset="0"/>
                <a:cs typeface="Arial" panose="020B0604020202020204" pitchFamily="34" charset="0"/>
                <a:sym typeface="Arial" panose="020B0604020202020204" pitchFamily="34" charset="0"/>
              </a:rPr>
              <a:t>Push RF limitation beyond Z baseline for higher current and luminosity:</a:t>
            </a:r>
          </a:p>
          <a:p>
            <a:pPr marL="457200" indent="-457200">
              <a:lnSpc>
                <a:spcPct val="120000"/>
              </a:lnSpc>
              <a:spcBef>
                <a:spcPts val="600"/>
              </a:spcBef>
              <a:buFont typeface="+mj-lt"/>
              <a:buAutoNum type="arabicPeriod"/>
            </a:pPr>
            <a:r>
              <a:rPr lang="en-US" altLang="zh-CN" sz="2200" dirty="0">
                <a:latin typeface="Arial" panose="020B0604020202020204" pitchFamily="34" charset="0"/>
                <a:cs typeface="Arial" panose="020B0604020202020204" pitchFamily="34" charset="0"/>
                <a:sym typeface="Arial" panose="020B0604020202020204" pitchFamily="34" charset="0"/>
              </a:rPr>
              <a:t>Novel HOM coupler design with larger power capacity.</a:t>
            </a:r>
          </a:p>
          <a:p>
            <a:pPr marL="457200" indent="-457200">
              <a:lnSpc>
                <a:spcPct val="120000"/>
              </a:lnSpc>
              <a:spcBef>
                <a:spcPts val="600"/>
              </a:spcBef>
              <a:buFont typeface="+mj-lt"/>
              <a:buAutoNum type="arabicPeriod"/>
            </a:pPr>
            <a:r>
              <a:rPr lang="en-US" altLang="zh-CN" sz="2200" dirty="0">
                <a:latin typeface="Arial" panose="020B0604020202020204" pitchFamily="34" charset="0"/>
                <a:cs typeface="Arial" panose="020B0604020202020204" pitchFamily="34" charset="0"/>
                <a:sym typeface="Arial" panose="020B0604020202020204" pitchFamily="34" charset="0"/>
              </a:rPr>
              <a:t>Very high power input coupler ( &gt; 500 kW) and wide variable range (or two couplers per cavity).</a:t>
            </a:r>
          </a:p>
          <a:p>
            <a:pPr marL="457200" indent="-457200">
              <a:lnSpc>
                <a:spcPct val="120000"/>
              </a:lnSpc>
              <a:spcBef>
                <a:spcPts val="600"/>
              </a:spcBef>
              <a:buFont typeface="+mj-lt"/>
              <a:buAutoNum type="arabicPeriod"/>
            </a:pPr>
            <a:r>
              <a:rPr lang="en-US" altLang="zh-CN" sz="2200" dirty="0">
                <a:latin typeface="Arial" panose="020B0604020202020204" pitchFamily="34" charset="0"/>
                <a:cs typeface="Arial" panose="020B0604020202020204" pitchFamily="34" charset="0"/>
                <a:sym typeface="Arial" panose="020B0604020202020204" pitchFamily="34" charset="0"/>
              </a:rPr>
              <a:t>KEKB/BEPCII type cryomodules (but cost …).</a:t>
            </a:r>
          </a:p>
          <a:p>
            <a:endParaRPr lang="zh-CN" altLang="en-US" dirty="0"/>
          </a:p>
        </p:txBody>
      </p:sp>
      <p:sp>
        <p:nvSpPr>
          <p:cNvPr id="3" name="灯片编号占位符 2">
            <a:extLst>
              <a:ext uri="{FF2B5EF4-FFF2-40B4-BE49-F238E27FC236}">
                <a16:creationId xmlns:a16="http://schemas.microsoft.com/office/drawing/2014/main" id="{A9B5125D-395D-4D8F-B146-3C6FDDB4F958}"/>
              </a:ext>
            </a:extLst>
          </p:cNvPr>
          <p:cNvSpPr>
            <a:spLocks noGrp="1"/>
          </p:cNvSpPr>
          <p:nvPr>
            <p:ph type="sldNum" sz="quarter" idx="12"/>
          </p:nvPr>
        </p:nvSpPr>
        <p:spPr/>
        <p:txBody>
          <a:bodyPr/>
          <a:lstStyle/>
          <a:p>
            <a:pPr marL="0" marR="0" lvl="0" indent="0" algn="r" defTabSz="685783" rtl="0" eaLnBrk="1" fontAlgn="base" latinLnBrk="0" hangingPunct="1">
              <a:lnSpc>
                <a:spcPct val="100000"/>
              </a:lnSpc>
              <a:spcBef>
                <a:spcPct val="0"/>
              </a:spcBef>
              <a:spcAft>
                <a:spcPct val="0"/>
              </a:spcAft>
              <a:buClrTx/>
              <a:buSzTx/>
              <a:buFontTx/>
              <a:buNone/>
              <a:tabLst/>
              <a:defRPr/>
            </a:pPr>
            <a:fld id="{B72D8821-53A1-4D77-B236-5903F3BB02E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等线" panose="02010600030101010101" pitchFamily="2" charset="-122"/>
                <a:cs typeface="+mn-cs"/>
              </a:rPr>
              <a:pPr marL="0" marR="0" lvl="0" indent="0" algn="r" defTabSz="685783" rtl="0" eaLnBrk="1" fontAlgn="base" latinLnBrk="0" hangingPunct="1">
                <a:lnSpc>
                  <a:spcPct val="100000"/>
                </a:lnSpc>
                <a:spcBef>
                  <a:spcPct val="0"/>
                </a:spcBef>
                <a:spcAft>
                  <a:spcPct val="0"/>
                </a:spcAft>
                <a:buClrTx/>
                <a:buSzTx/>
                <a:buFontTx/>
                <a:buNone/>
                <a:tabLst/>
                <a:defRPr/>
              </a:pPr>
              <a:t>8</a:t>
            </a:fld>
            <a:endParaRPr kumimoji="0" lang="zh-CN" altLang="en-US" sz="1351"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mn-cs"/>
            </a:endParaRPr>
          </a:p>
        </p:txBody>
      </p:sp>
    </p:spTree>
    <p:extLst>
      <p:ext uri="{BB962C8B-B14F-4D97-AF65-F5344CB8AC3E}">
        <p14:creationId xmlns:p14="http://schemas.microsoft.com/office/powerpoint/2010/main" val="38672462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91680" y="245081"/>
            <a:ext cx="11008639" cy="630295"/>
          </a:xfrm>
        </p:spPr>
        <p:txBody>
          <a:bodyPr>
            <a:noAutofit/>
          </a:bodyPr>
          <a:lstStyle/>
          <a:p>
            <a:pPr algn="ctr"/>
            <a:r>
              <a:rPr lang="en-US" altLang="zh-CN" dirty="0">
                <a:latin typeface="Arial" panose="020B0604020202020204" pitchFamily="34" charset="0"/>
                <a:cs typeface="Arial" panose="020B0604020202020204" pitchFamily="34" charset="0"/>
              </a:rPr>
              <a:t>CEPC Booster SRF Parameters</a:t>
            </a:r>
            <a:endParaRPr lang="zh-CN" altLang="en-US" sz="2800" dirty="0">
              <a:latin typeface="Arial" panose="020B0604020202020204" pitchFamily="34" charset="0"/>
              <a:cs typeface="Arial" panose="020B0604020202020204" pitchFamily="34" charset="0"/>
            </a:endParaRPr>
          </a:p>
        </p:txBody>
      </p:sp>
      <p:graphicFrame>
        <p:nvGraphicFramePr>
          <p:cNvPr id="4" name="内容占位符 3"/>
          <p:cNvGraphicFramePr>
            <a:graphicFrameLocks noGrp="1"/>
          </p:cNvGraphicFramePr>
          <p:nvPr>
            <p:ph idx="1"/>
            <p:extLst>
              <p:ext uri="{D42A27DB-BD31-4B8C-83A1-F6EECF244321}">
                <p14:modId xmlns:p14="http://schemas.microsoft.com/office/powerpoint/2010/main" val="2113560562"/>
              </p:ext>
            </p:extLst>
          </p:nvPr>
        </p:nvGraphicFramePr>
        <p:xfrm>
          <a:off x="278198" y="1008035"/>
          <a:ext cx="9932603" cy="5500080"/>
        </p:xfrm>
        <a:graphic>
          <a:graphicData uri="http://schemas.openxmlformats.org/drawingml/2006/table">
            <a:tbl>
              <a:tblPr>
                <a:tableStyleId>{616DA210-FB5B-4158-B5E0-FEB733F419BA}</a:tableStyleId>
              </a:tblPr>
              <a:tblGrid>
                <a:gridCol w="4073484">
                  <a:extLst>
                    <a:ext uri="{9D8B030D-6E8A-4147-A177-3AD203B41FA5}">
                      <a16:colId xmlns:a16="http://schemas.microsoft.com/office/drawing/2014/main" val="415472703"/>
                    </a:ext>
                  </a:extLst>
                </a:gridCol>
                <a:gridCol w="837017">
                  <a:extLst>
                    <a:ext uri="{9D8B030D-6E8A-4147-A177-3AD203B41FA5}">
                      <a16:colId xmlns:a16="http://schemas.microsoft.com/office/drawing/2014/main" val="1430566748"/>
                    </a:ext>
                  </a:extLst>
                </a:gridCol>
                <a:gridCol w="837017">
                  <a:extLst>
                    <a:ext uri="{9D8B030D-6E8A-4147-A177-3AD203B41FA5}">
                      <a16:colId xmlns:a16="http://schemas.microsoft.com/office/drawing/2014/main" val="4167263049"/>
                    </a:ext>
                  </a:extLst>
                </a:gridCol>
                <a:gridCol w="837017">
                  <a:extLst>
                    <a:ext uri="{9D8B030D-6E8A-4147-A177-3AD203B41FA5}">
                      <a16:colId xmlns:a16="http://schemas.microsoft.com/office/drawing/2014/main" val="4098469565"/>
                    </a:ext>
                  </a:extLst>
                </a:gridCol>
                <a:gridCol w="837017">
                  <a:extLst>
                    <a:ext uri="{9D8B030D-6E8A-4147-A177-3AD203B41FA5}">
                      <a16:colId xmlns:a16="http://schemas.microsoft.com/office/drawing/2014/main" val="659786477"/>
                    </a:ext>
                  </a:extLst>
                </a:gridCol>
                <a:gridCol w="837017">
                  <a:extLst>
                    <a:ext uri="{9D8B030D-6E8A-4147-A177-3AD203B41FA5}">
                      <a16:colId xmlns:a16="http://schemas.microsoft.com/office/drawing/2014/main" val="1698353011"/>
                    </a:ext>
                  </a:extLst>
                </a:gridCol>
                <a:gridCol w="837017">
                  <a:extLst>
                    <a:ext uri="{9D8B030D-6E8A-4147-A177-3AD203B41FA5}">
                      <a16:colId xmlns:a16="http://schemas.microsoft.com/office/drawing/2014/main" val="743425944"/>
                    </a:ext>
                  </a:extLst>
                </a:gridCol>
                <a:gridCol w="837017">
                  <a:extLst>
                    <a:ext uri="{9D8B030D-6E8A-4147-A177-3AD203B41FA5}">
                      <a16:colId xmlns:a16="http://schemas.microsoft.com/office/drawing/2014/main" val="3192314909"/>
                    </a:ext>
                  </a:extLst>
                </a:gridCol>
              </a:tblGrid>
              <a:tr h="288000">
                <a:tc>
                  <a:txBody>
                    <a:bodyPr/>
                    <a:lstStyle/>
                    <a:p>
                      <a:pPr marL="0" marR="0" indent="0" algn="l" defTabSz="685800" rtl="0" eaLnBrk="1" fontAlgn="ctr" latinLnBrk="0" hangingPunct="1">
                        <a:lnSpc>
                          <a:spcPct val="100000"/>
                        </a:lnSpc>
                        <a:spcBef>
                          <a:spcPts val="0"/>
                        </a:spcBef>
                        <a:spcAft>
                          <a:spcPts val="0"/>
                        </a:spcAft>
                        <a:buClrTx/>
                        <a:buSzTx/>
                        <a:buFontTx/>
                        <a:buNone/>
                        <a:tabLst/>
                        <a:defRPr/>
                      </a:pPr>
                      <a:r>
                        <a:rPr lang="en-US" altLang="zh-CN" sz="1400" u="none" strike="noStrike" kern="1200" dirty="0">
                          <a:solidFill>
                            <a:schemeClr val="tx1"/>
                          </a:solidFill>
                          <a:effectLst/>
                          <a:latin typeface="Arial" panose="020B0604020202020204" pitchFamily="34" charset="0"/>
                          <a:ea typeface="+mn-ea"/>
                          <a:cs typeface="Arial" panose="020B0604020202020204" pitchFamily="34" charset="0"/>
                        </a:rPr>
                        <a:t>10 GeV injection</a:t>
                      </a:r>
                      <a:endParaRPr lang="en-US" sz="1400" u="none" strike="noStrike" kern="1200" dirty="0">
                        <a:solidFill>
                          <a:schemeClr val="tx1"/>
                        </a:solidFill>
                        <a:effectLst/>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600" b="1" u="none" strike="noStrike" dirty="0">
                          <a:effectLst/>
                          <a:latin typeface="Arial" panose="020B0604020202020204" pitchFamily="34" charset="0"/>
                          <a:cs typeface="Arial" panose="020B0604020202020204" pitchFamily="34" charset="0"/>
                        </a:rPr>
                        <a:t>H</a:t>
                      </a:r>
                      <a:endParaRPr lang="en-US" sz="1600" b="1"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b="1"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H (HC)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1600" b="1" u="none" strike="noStrike" dirty="0">
                          <a:effectLst/>
                          <a:latin typeface="Arial" panose="020B0604020202020204" pitchFamily="34" charset="0"/>
                          <a:cs typeface="Arial" panose="020B0604020202020204" pitchFamily="34" charset="0"/>
                        </a:rPr>
                        <a:t>W</a:t>
                      </a:r>
                      <a:endParaRPr lang="en-US" sz="1600" b="1"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rtl="0" fontAlgn="ctr"/>
                      <a:r>
                        <a:rPr lang="en-US" sz="1600" b="1" u="none" strike="noStrike" dirty="0">
                          <a:effectLst/>
                          <a:latin typeface="Arial" panose="020B0604020202020204" pitchFamily="34" charset="0"/>
                          <a:cs typeface="Arial" panose="020B0604020202020204" pitchFamily="34" charset="0"/>
                        </a:rPr>
                        <a:t>Z</a:t>
                      </a:r>
                      <a:endParaRPr lang="en-US" sz="1600" b="1"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rtl="0" fontAlgn="ctr"/>
                      <a:r>
                        <a:rPr lang="en-US" sz="1600" b="1"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Z</a:t>
                      </a:r>
                    </a:p>
                  </a:txBody>
                  <a:tcPr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1600" b="1"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Z</a:t>
                      </a:r>
                      <a:r>
                        <a:rPr lang="zh-CN" altLang="en-US" sz="1600" b="1" i="0" u="none" strike="noStrike" baseline="0" dirty="0">
                          <a:solidFill>
                            <a:srgbClr val="000000"/>
                          </a:solidFill>
                          <a:effectLst/>
                          <a:latin typeface="Arial" panose="020B0604020202020204" pitchFamily="34" charset="0"/>
                          <a:ea typeface="等线" panose="02010600030101010101" pitchFamily="2" charset="-122"/>
                          <a:cs typeface="Arial" panose="020B0604020202020204" pitchFamily="34" charset="0"/>
                        </a:rPr>
                        <a:t> </a:t>
                      </a:r>
                      <a:r>
                        <a:rPr lang="en-US" altLang="zh-CN" sz="1600" b="1" i="0" u="none" strike="noStrike" baseline="0" dirty="0">
                          <a:solidFill>
                            <a:srgbClr val="000000"/>
                          </a:solidFill>
                          <a:effectLst/>
                          <a:latin typeface="Arial" panose="020B0604020202020204" pitchFamily="34" charset="0"/>
                          <a:ea typeface="等线" panose="02010600030101010101" pitchFamily="2" charset="-122"/>
                          <a:cs typeface="Arial" panose="020B0604020202020204" pitchFamily="34" charset="0"/>
                        </a:rPr>
                        <a:t>(HC)</a:t>
                      </a:r>
                      <a:endParaRPr lang="en-US" sz="1600" b="1"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1600" b="1"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Z</a:t>
                      </a:r>
                      <a:r>
                        <a:rPr lang="en-US" sz="1600" b="1" i="0" u="none" strike="noStrike" baseline="0" dirty="0">
                          <a:solidFill>
                            <a:srgbClr val="000000"/>
                          </a:solidFill>
                          <a:effectLst/>
                          <a:latin typeface="Arial" panose="020B0604020202020204" pitchFamily="34" charset="0"/>
                          <a:ea typeface="等线" panose="02010600030101010101" pitchFamily="2" charset="-122"/>
                          <a:cs typeface="Arial" panose="020B0604020202020204" pitchFamily="34" charset="0"/>
                        </a:rPr>
                        <a:t> (HC)</a:t>
                      </a:r>
                      <a:endParaRPr lang="en-US" sz="1600" b="1"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798567363"/>
                  </a:ext>
                </a:extLst>
              </a:tr>
              <a:tr h="288000">
                <a:tc>
                  <a:txBody>
                    <a:bodyPr/>
                    <a:lstStyle/>
                    <a:p>
                      <a:pPr algn="l" rtl="0" fontAlgn="ctr"/>
                      <a:r>
                        <a:rPr lang="en-US" sz="1400" u="none" strike="noStrike" dirty="0">
                          <a:effectLst/>
                          <a:latin typeface="Arial" panose="020B0604020202020204" pitchFamily="34" charset="0"/>
                          <a:cs typeface="Arial" panose="020B0604020202020204" pitchFamily="34" charset="0"/>
                        </a:rPr>
                        <a:t>Extraction beam energy [GeV]</a:t>
                      </a:r>
                      <a:endParaRPr lang="en-US" sz="14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rtl="0" fontAlgn="ctr"/>
                      <a:r>
                        <a:rPr lang="en-US" altLang="zh-CN" sz="1400" u="none" strike="noStrike" dirty="0">
                          <a:effectLst/>
                          <a:latin typeface="Arial" panose="020B0604020202020204" pitchFamily="34" charset="0"/>
                          <a:cs typeface="Arial" panose="020B0604020202020204" pitchFamily="34" charset="0"/>
                        </a:rPr>
                        <a:t>120</a:t>
                      </a:r>
                      <a:endParaRPr lang="en-US" altLang="zh-CN" sz="14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rtl="0" fontAlgn="ctr"/>
                      <a:endParaRPr lang="en-US" altLang="zh-CN" sz="14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algn="ctr" rtl="0" fontAlgn="ctr"/>
                      <a:r>
                        <a:rPr lang="en-US" altLang="zh-CN" sz="1400" u="none" strike="noStrike" dirty="0">
                          <a:effectLst/>
                          <a:latin typeface="Arial" panose="020B0604020202020204" pitchFamily="34" charset="0"/>
                          <a:cs typeface="Arial" panose="020B0604020202020204" pitchFamily="34" charset="0"/>
                        </a:rPr>
                        <a:t>80</a:t>
                      </a:r>
                      <a:endParaRPr lang="en-US" altLang="zh-CN" sz="14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rtl="0" fontAlgn="ctr"/>
                      <a:r>
                        <a:rPr lang="en-US" altLang="zh-CN" sz="1400" u="none" strike="noStrike" dirty="0">
                          <a:effectLst/>
                          <a:latin typeface="Arial" panose="020B0604020202020204" pitchFamily="34" charset="0"/>
                          <a:cs typeface="Arial" panose="020B0604020202020204" pitchFamily="34" charset="0"/>
                        </a:rPr>
                        <a:t>45.5</a:t>
                      </a:r>
                      <a:endParaRPr lang="en-US" altLang="zh-CN" sz="14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rtl="0" fontAlgn="ctr"/>
                      <a:endParaRPr lang="en-US" altLang="zh-CN" sz="14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algn="ctr" rtl="0" fontAlgn="ctr"/>
                      <a:endParaRPr lang="en-US" altLang="zh-CN" sz="14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algn="ctr" rtl="0" fontAlgn="ctr"/>
                      <a:endParaRPr lang="en-US" altLang="zh-CN" sz="14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913884057"/>
                  </a:ext>
                </a:extLst>
              </a:tr>
              <a:tr h="288000">
                <a:tc>
                  <a:txBody>
                    <a:bodyPr/>
                    <a:lstStyle/>
                    <a:p>
                      <a:pPr algn="l" rtl="0" fontAlgn="ctr"/>
                      <a:r>
                        <a:rPr lang="en-US" altLang="zh-CN" sz="14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Bunch number</a:t>
                      </a:r>
                      <a:endParaRPr lang="en-US" sz="14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a:spcAft>
                          <a:spcPts val="0"/>
                        </a:spcAft>
                      </a:pPr>
                      <a:r>
                        <a:rPr lang="en-US" altLang="zh-CN" sz="1400" dirty="0">
                          <a:effectLst/>
                          <a:latin typeface="Arial" panose="020B0604020202020204" pitchFamily="34" charset="0"/>
                          <a:ea typeface="MS Mincho" panose="02020609040205080304" pitchFamily="49" charset="-128"/>
                          <a:cs typeface="Arial" panose="020B0604020202020204" pitchFamily="34" charset="0"/>
                        </a:rPr>
                        <a:t>242</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algn="ctr">
                        <a:spcAft>
                          <a:spcPts val="0"/>
                        </a:spcAft>
                      </a:pP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solidFill>
                      <a:schemeClr val="bg1">
                        <a:lumMod val="95000"/>
                      </a:schemeClr>
                    </a:solidFill>
                  </a:tcPr>
                </a:tc>
                <a:tc>
                  <a:txBody>
                    <a:bodyPr/>
                    <a:lstStyle/>
                    <a:p>
                      <a:pPr algn="ctr">
                        <a:spcAft>
                          <a:spcPts val="0"/>
                        </a:spcAft>
                      </a:pPr>
                      <a:r>
                        <a:rPr lang="en-US" altLang="zh-CN" sz="1400" dirty="0">
                          <a:effectLst/>
                          <a:latin typeface="Arial" panose="020B0604020202020204" pitchFamily="34" charset="0"/>
                          <a:ea typeface="MS Mincho" panose="02020609040205080304" pitchFamily="49" charset="-128"/>
                          <a:cs typeface="Arial" panose="020B0604020202020204" pitchFamily="34" charset="0"/>
                        </a:rPr>
                        <a:t>1524</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algn="ctr">
                        <a:spcAft>
                          <a:spcPts val="0"/>
                        </a:spcAft>
                      </a:pPr>
                      <a:r>
                        <a:rPr lang="en-US" altLang="zh-CN" sz="1400" dirty="0">
                          <a:effectLst/>
                          <a:latin typeface="Arial" panose="020B0604020202020204" pitchFamily="34" charset="0"/>
                          <a:ea typeface="MS Mincho" panose="02020609040205080304" pitchFamily="49" charset="-128"/>
                          <a:cs typeface="Arial" panose="020B0604020202020204" pitchFamily="34" charset="0"/>
                        </a:rPr>
                        <a:t>6000</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algn="ctr">
                        <a:spcAft>
                          <a:spcPts val="0"/>
                        </a:spcAft>
                      </a:pP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solidFill>
                      <a:schemeClr val="bg1">
                        <a:lumMod val="95000"/>
                      </a:schemeClr>
                    </a:solidFill>
                  </a:tcPr>
                </a:tc>
                <a:tc>
                  <a:txBody>
                    <a:bodyPr/>
                    <a:lstStyle/>
                    <a:p>
                      <a:pPr algn="ctr">
                        <a:spcAft>
                          <a:spcPts val="0"/>
                        </a:spcAft>
                      </a:pP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solidFill>
                      <a:schemeClr val="bg1">
                        <a:lumMod val="95000"/>
                      </a:schemeClr>
                    </a:solidFill>
                  </a:tcPr>
                </a:tc>
                <a:tc>
                  <a:txBody>
                    <a:bodyPr/>
                    <a:lstStyle/>
                    <a:p>
                      <a:pPr algn="ctr">
                        <a:spcAft>
                          <a:spcPts val="0"/>
                        </a:spcAft>
                      </a:pP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solidFill>
                      <a:schemeClr val="bg1">
                        <a:lumMod val="95000"/>
                      </a:schemeClr>
                    </a:solidFill>
                  </a:tcPr>
                </a:tc>
                <a:extLst>
                  <a:ext uri="{0D108BD9-81ED-4DB2-BD59-A6C34878D82A}">
                    <a16:rowId xmlns:a16="http://schemas.microsoft.com/office/drawing/2014/main" val="1015868866"/>
                  </a:ext>
                </a:extLst>
              </a:tr>
              <a:tr h="288000">
                <a:tc>
                  <a:txBody>
                    <a:bodyPr/>
                    <a:lstStyle/>
                    <a:p>
                      <a:pPr algn="l" rtl="0" fontAlgn="ctr"/>
                      <a:r>
                        <a:rPr lang="en-US" sz="1400" u="none" strike="noStrike" dirty="0">
                          <a:effectLst/>
                          <a:latin typeface="Arial" panose="020B0604020202020204" pitchFamily="34" charset="0"/>
                          <a:cs typeface="Arial" panose="020B0604020202020204" pitchFamily="34" charset="0"/>
                        </a:rPr>
                        <a:t>Bunch charge [</a:t>
                      </a:r>
                      <a:r>
                        <a:rPr lang="en-US" sz="1400" u="none" strike="noStrike" dirty="0" err="1">
                          <a:effectLst/>
                          <a:latin typeface="Arial" panose="020B0604020202020204" pitchFamily="34" charset="0"/>
                          <a:cs typeface="Arial" panose="020B0604020202020204" pitchFamily="34" charset="0"/>
                        </a:rPr>
                        <a:t>nC</a:t>
                      </a:r>
                      <a:r>
                        <a:rPr lang="en-US" sz="1400" u="none" strike="noStrike" dirty="0">
                          <a:effectLst/>
                          <a:latin typeface="Arial" panose="020B0604020202020204" pitchFamily="34" charset="0"/>
                          <a:cs typeface="Arial" panose="020B0604020202020204" pitchFamily="34" charset="0"/>
                        </a:rPr>
                        <a:t>]</a:t>
                      </a:r>
                      <a:endParaRPr lang="en-US" sz="14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a:spcAft>
                          <a:spcPts val="0"/>
                        </a:spcAft>
                      </a:pPr>
                      <a:r>
                        <a:rPr lang="en-GB" sz="1400" dirty="0">
                          <a:effectLst/>
                          <a:latin typeface="Arial" panose="020B0604020202020204" pitchFamily="34" charset="0"/>
                          <a:ea typeface="等线" panose="02010600030101010101" pitchFamily="2" charset="-122"/>
                          <a:cs typeface="Arial" panose="020B0604020202020204" pitchFamily="34" charset="0"/>
                        </a:rPr>
                        <a:t>0.72</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algn="ctr">
                        <a:spcAft>
                          <a:spcPts val="0"/>
                        </a:spcAft>
                      </a:pP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solidFill>
                      <a:schemeClr val="bg1">
                        <a:lumMod val="95000"/>
                      </a:schemeClr>
                    </a:solidFill>
                  </a:tcPr>
                </a:tc>
                <a:tc>
                  <a:txBody>
                    <a:bodyPr/>
                    <a:lstStyle/>
                    <a:p>
                      <a:pPr algn="ctr">
                        <a:spcAft>
                          <a:spcPts val="0"/>
                        </a:spcAft>
                      </a:pPr>
                      <a:r>
                        <a:rPr lang="en-GB" sz="1400" dirty="0">
                          <a:effectLst/>
                          <a:latin typeface="Arial" panose="020B0604020202020204" pitchFamily="34" charset="0"/>
                          <a:ea typeface="等线" panose="02010600030101010101" pitchFamily="2" charset="-122"/>
                          <a:cs typeface="Arial" panose="020B0604020202020204" pitchFamily="34" charset="0"/>
                        </a:rPr>
                        <a:t>0.576</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algn="ctr">
                        <a:spcAft>
                          <a:spcPts val="0"/>
                        </a:spcAft>
                      </a:pPr>
                      <a:r>
                        <a:rPr lang="en-GB" sz="1400" dirty="0">
                          <a:effectLst/>
                          <a:latin typeface="Arial" panose="020B0604020202020204" pitchFamily="34" charset="0"/>
                          <a:ea typeface="等线" panose="02010600030101010101" pitchFamily="2" charset="-122"/>
                          <a:cs typeface="Arial" panose="020B0604020202020204" pitchFamily="34" charset="0"/>
                        </a:rPr>
                        <a:t>0.384</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algn="ctr">
                        <a:spcAft>
                          <a:spcPts val="0"/>
                        </a:spcAft>
                      </a:pP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solidFill>
                      <a:schemeClr val="bg1">
                        <a:lumMod val="95000"/>
                      </a:schemeClr>
                    </a:solidFill>
                  </a:tcPr>
                </a:tc>
                <a:tc>
                  <a:txBody>
                    <a:bodyPr/>
                    <a:lstStyle/>
                    <a:p>
                      <a:pPr algn="ctr">
                        <a:spcAft>
                          <a:spcPts val="0"/>
                        </a:spcAft>
                      </a:pP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solidFill>
                      <a:schemeClr val="bg1">
                        <a:lumMod val="95000"/>
                      </a:schemeClr>
                    </a:solidFill>
                  </a:tcPr>
                </a:tc>
                <a:tc>
                  <a:txBody>
                    <a:bodyPr/>
                    <a:lstStyle/>
                    <a:p>
                      <a:pPr algn="ctr">
                        <a:spcAft>
                          <a:spcPts val="0"/>
                        </a:spcAft>
                      </a:pP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solidFill>
                      <a:schemeClr val="bg1">
                        <a:lumMod val="95000"/>
                      </a:schemeClr>
                    </a:solidFill>
                  </a:tcPr>
                </a:tc>
                <a:extLst>
                  <a:ext uri="{0D108BD9-81ED-4DB2-BD59-A6C34878D82A}">
                    <a16:rowId xmlns:a16="http://schemas.microsoft.com/office/drawing/2014/main" val="2305655125"/>
                  </a:ext>
                </a:extLst>
              </a:tr>
              <a:tr h="288000">
                <a:tc>
                  <a:txBody>
                    <a:bodyPr/>
                    <a:lstStyle/>
                    <a:p>
                      <a:pPr algn="l" rtl="0" fontAlgn="ctr"/>
                      <a:r>
                        <a:rPr lang="en-US" sz="1400" b="1" u="none" strike="noStrike" dirty="0">
                          <a:solidFill>
                            <a:schemeClr val="tx1"/>
                          </a:solidFill>
                          <a:effectLst/>
                          <a:latin typeface="Arial" panose="020B0604020202020204" pitchFamily="34" charset="0"/>
                          <a:cs typeface="Arial" panose="020B0604020202020204" pitchFamily="34" charset="0"/>
                        </a:rPr>
                        <a:t>Beam current [mA]</a:t>
                      </a:r>
                      <a:endParaRPr lang="en-US" sz="1400" b="1"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noFill/>
                  </a:tcPr>
                </a:tc>
                <a:tc>
                  <a:txBody>
                    <a:bodyPr/>
                    <a:lstStyle/>
                    <a:p>
                      <a:pPr algn="ctr">
                        <a:spcAft>
                          <a:spcPts val="0"/>
                        </a:spcAft>
                      </a:pPr>
                      <a:r>
                        <a:rPr lang="en-GB" sz="1400" b="1" dirty="0">
                          <a:solidFill>
                            <a:srgbClr val="FF0000"/>
                          </a:solidFill>
                          <a:effectLst/>
                          <a:latin typeface="Arial" panose="020B0604020202020204" pitchFamily="34" charset="0"/>
                          <a:ea typeface="等线" panose="02010600030101010101" pitchFamily="2" charset="-122"/>
                          <a:cs typeface="Arial" panose="020B0604020202020204" pitchFamily="34" charset="0"/>
                        </a:rPr>
                        <a:t>0.52</a:t>
                      </a:r>
                      <a:endParaRPr lang="zh-CN" sz="1400" b="1" dirty="0">
                        <a:solidFill>
                          <a:srgbClr val="FF0000"/>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noFill/>
                  </a:tcPr>
                </a:tc>
                <a:tc>
                  <a:txBody>
                    <a:bodyPr/>
                    <a:lstStyle/>
                    <a:p>
                      <a:pPr algn="ctr">
                        <a:spcAft>
                          <a:spcPts val="0"/>
                        </a:spcAft>
                      </a:pPr>
                      <a:r>
                        <a:rPr lang="en-US" altLang="zh-CN" sz="1400" b="1" dirty="0">
                          <a:solidFill>
                            <a:srgbClr val="FF0000"/>
                          </a:solidFill>
                          <a:effectLst/>
                          <a:latin typeface="Arial" panose="020B0604020202020204" pitchFamily="34" charset="0"/>
                          <a:ea typeface="MS Mincho" panose="02020609040205080304" pitchFamily="49" charset="-128"/>
                          <a:cs typeface="Arial" panose="020B0604020202020204" pitchFamily="34" charset="0"/>
                        </a:rPr>
                        <a:t>1</a:t>
                      </a:r>
                      <a:endParaRPr lang="zh-CN" sz="1400" b="1" dirty="0">
                        <a:solidFill>
                          <a:srgbClr val="FF0000"/>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solidFill>
                      <a:schemeClr val="bg1">
                        <a:lumMod val="95000"/>
                      </a:schemeClr>
                    </a:solidFill>
                  </a:tcPr>
                </a:tc>
                <a:tc>
                  <a:txBody>
                    <a:bodyPr/>
                    <a:lstStyle/>
                    <a:p>
                      <a:pPr algn="ctr">
                        <a:spcAft>
                          <a:spcPts val="0"/>
                        </a:spcAft>
                      </a:pPr>
                      <a:r>
                        <a:rPr lang="en-GB" sz="1400" b="1" dirty="0">
                          <a:effectLst/>
                          <a:latin typeface="Arial" panose="020B0604020202020204" pitchFamily="34" charset="0"/>
                          <a:ea typeface="等线" panose="02010600030101010101" pitchFamily="2" charset="-122"/>
                          <a:cs typeface="Arial" panose="020B0604020202020204" pitchFamily="34" charset="0"/>
                        </a:rPr>
                        <a:t>2.63</a:t>
                      </a:r>
                      <a:endParaRPr lang="zh-CN" sz="1400" b="1"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noFill/>
                  </a:tcPr>
                </a:tc>
                <a:tc>
                  <a:txBody>
                    <a:bodyPr/>
                    <a:lstStyle/>
                    <a:p>
                      <a:pPr algn="ctr">
                        <a:spcAft>
                          <a:spcPts val="0"/>
                        </a:spcAft>
                      </a:pPr>
                      <a:r>
                        <a:rPr lang="en-GB" sz="1400" b="1" dirty="0">
                          <a:solidFill>
                            <a:srgbClr val="FF0000"/>
                          </a:solidFill>
                          <a:effectLst/>
                          <a:latin typeface="Arial" panose="020B0604020202020204" pitchFamily="34" charset="0"/>
                          <a:ea typeface="等线" panose="02010600030101010101" pitchFamily="2" charset="-122"/>
                          <a:cs typeface="Arial" panose="020B0604020202020204" pitchFamily="34" charset="0"/>
                        </a:rPr>
                        <a:t>6.91</a:t>
                      </a:r>
                      <a:endParaRPr lang="zh-CN" sz="1400" b="1" dirty="0">
                        <a:solidFill>
                          <a:srgbClr val="FF0000"/>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noFill/>
                  </a:tcPr>
                </a:tc>
                <a:tc>
                  <a:txBody>
                    <a:bodyPr/>
                    <a:lstStyle/>
                    <a:p>
                      <a:pPr algn="ctr">
                        <a:spcAft>
                          <a:spcPts val="0"/>
                        </a:spcAft>
                      </a:pPr>
                      <a:r>
                        <a:rPr lang="en-US" altLang="zh-CN" sz="1400" b="1" dirty="0">
                          <a:solidFill>
                            <a:srgbClr val="FF0000"/>
                          </a:solidFill>
                          <a:effectLst/>
                          <a:latin typeface="Arial" panose="020B0604020202020204" pitchFamily="34" charset="0"/>
                          <a:ea typeface="MS Mincho" panose="02020609040205080304" pitchFamily="49" charset="-128"/>
                          <a:cs typeface="Arial" panose="020B0604020202020204" pitchFamily="34" charset="0"/>
                        </a:rPr>
                        <a:t>6.91</a:t>
                      </a:r>
                      <a:endParaRPr lang="zh-CN" sz="1400" b="1" dirty="0">
                        <a:solidFill>
                          <a:srgbClr val="FF0000"/>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solidFill>
                      <a:schemeClr val="bg1">
                        <a:lumMod val="95000"/>
                      </a:schemeClr>
                    </a:solidFill>
                  </a:tcPr>
                </a:tc>
                <a:tc>
                  <a:txBody>
                    <a:bodyPr/>
                    <a:lstStyle/>
                    <a:p>
                      <a:pPr algn="ctr">
                        <a:spcAft>
                          <a:spcPts val="0"/>
                        </a:spcAft>
                      </a:pPr>
                      <a:r>
                        <a:rPr lang="en-US" altLang="zh-CN" sz="1400" b="1" dirty="0">
                          <a:solidFill>
                            <a:srgbClr val="FF0000"/>
                          </a:solidFill>
                          <a:effectLst/>
                          <a:latin typeface="Arial" panose="020B0604020202020204" pitchFamily="34" charset="0"/>
                          <a:ea typeface="MS Mincho" panose="02020609040205080304" pitchFamily="49" charset="-128"/>
                          <a:cs typeface="Arial" panose="020B0604020202020204" pitchFamily="34" charset="0"/>
                        </a:rPr>
                        <a:t>20</a:t>
                      </a:r>
                      <a:endParaRPr lang="zh-CN" sz="1400" b="1" dirty="0">
                        <a:solidFill>
                          <a:srgbClr val="FF0000"/>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solidFill>
                      <a:schemeClr val="bg1">
                        <a:lumMod val="95000"/>
                      </a:schemeClr>
                    </a:solidFill>
                  </a:tcPr>
                </a:tc>
                <a:tc>
                  <a:txBody>
                    <a:bodyPr/>
                    <a:lstStyle/>
                    <a:p>
                      <a:pPr algn="ctr">
                        <a:spcAft>
                          <a:spcPts val="0"/>
                        </a:spcAft>
                      </a:pPr>
                      <a:r>
                        <a:rPr lang="en-US" altLang="zh-CN" sz="1400" b="1" dirty="0">
                          <a:solidFill>
                            <a:srgbClr val="FF0000"/>
                          </a:solidFill>
                          <a:effectLst/>
                          <a:latin typeface="Arial" panose="020B0604020202020204" pitchFamily="34" charset="0"/>
                          <a:ea typeface="MS Mincho" panose="02020609040205080304" pitchFamily="49" charset="-128"/>
                          <a:cs typeface="Arial" panose="020B0604020202020204" pitchFamily="34" charset="0"/>
                        </a:rPr>
                        <a:t>40</a:t>
                      </a:r>
                      <a:endParaRPr lang="zh-CN" sz="1400" b="1" dirty="0">
                        <a:solidFill>
                          <a:srgbClr val="FF0000"/>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solidFill>
                      <a:schemeClr val="bg1">
                        <a:lumMod val="95000"/>
                      </a:schemeClr>
                    </a:solidFill>
                  </a:tcPr>
                </a:tc>
                <a:extLst>
                  <a:ext uri="{0D108BD9-81ED-4DB2-BD59-A6C34878D82A}">
                    <a16:rowId xmlns:a16="http://schemas.microsoft.com/office/drawing/2014/main" val="1653526948"/>
                  </a:ext>
                </a:extLst>
              </a:tr>
              <a:tr h="288000">
                <a:tc>
                  <a:txBody>
                    <a:bodyPr/>
                    <a:lstStyle/>
                    <a:p>
                      <a:pPr algn="l" rtl="0" fontAlgn="ctr"/>
                      <a:r>
                        <a:rPr lang="en-US" sz="1400" b="0" u="none" strike="noStrike" dirty="0">
                          <a:solidFill>
                            <a:schemeClr val="tx1"/>
                          </a:solidFill>
                          <a:effectLst/>
                          <a:latin typeface="Arial" panose="020B0604020202020204" pitchFamily="34" charset="0"/>
                          <a:cs typeface="Arial" panose="020B0604020202020204" pitchFamily="34" charset="0"/>
                        </a:rPr>
                        <a:t>Extraction RF voltage [GV]</a:t>
                      </a:r>
                      <a:endParaRPr lang="en-US" sz="14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noFill/>
                  </a:tcPr>
                </a:tc>
                <a:tc>
                  <a:txBody>
                    <a:bodyPr/>
                    <a:lstStyle/>
                    <a:p>
                      <a:pPr algn="ctr">
                        <a:spcAft>
                          <a:spcPts val="0"/>
                        </a:spcAft>
                      </a:pPr>
                      <a:r>
                        <a:rPr lang="en-GB" sz="1400" dirty="0">
                          <a:effectLst/>
                          <a:latin typeface="Arial" panose="020B0604020202020204" pitchFamily="34" charset="0"/>
                          <a:ea typeface="等线" panose="02010600030101010101" pitchFamily="2" charset="-122"/>
                          <a:cs typeface="Arial" panose="020B0604020202020204" pitchFamily="34" charset="0"/>
                        </a:rPr>
                        <a:t>1.97</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noFill/>
                  </a:tcPr>
                </a:tc>
                <a:tc>
                  <a:txBody>
                    <a:bodyPr/>
                    <a:lstStyle/>
                    <a:p>
                      <a:pPr algn="ctr">
                        <a:spcAft>
                          <a:spcPts val="0"/>
                        </a:spcAft>
                      </a:pP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solidFill>
                      <a:schemeClr val="bg1">
                        <a:lumMod val="95000"/>
                      </a:schemeClr>
                    </a:solidFill>
                  </a:tcPr>
                </a:tc>
                <a:tc>
                  <a:txBody>
                    <a:bodyPr/>
                    <a:lstStyle/>
                    <a:p>
                      <a:pPr algn="ctr">
                        <a:spcAft>
                          <a:spcPts val="0"/>
                        </a:spcAft>
                      </a:pPr>
                      <a:r>
                        <a:rPr lang="en-GB" sz="1400" dirty="0">
                          <a:effectLst/>
                          <a:latin typeface="Arial" panose="020B0604020202020204" pitchFamily="34" charset="0"/>
                          <a:ea typeface="等线" panose="02010600030101010101" pitchFamily="2" charset="-122"/>
                          <a:cs typeface="Arial" panose="020B0604020202020204" pitchFamily="34" charset="0"/>
                        </a:rPr>
                        <a:t>0.585</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noFill/>
                  </a:tcPr>
                </a:tc>
                <a:tc>
                  <a:txBody>
                    <a:bodyPr/>
                    <a:lstStyle/>
                    <a:p>
                      <a:pPr algn="ctr">
                        <a:spcAft>
                          <a:spcPts val="0"/>
                        </a:spcAft>
                      </a:pPr>
                      <a:r>
                        <a:rPr lang="en-GB" sz="1400" dirty="0">
                          <a:effectLst/>
                          <a:latin typeface="Arial" panose="020B0604020202020204" pitchFamily="34" charset="0"/>
                          <a:ea typeface="等线" panose="02010600030101010101" pitchFamily="2" charset="-122"/>
                          <a:cs typeface="Arial" panose="020B0604020202020204" pitchFamily="34" charset="0"/>
                        </a:rPr>
                        <a:t>0.287</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noFill/>
                  </a:tcPr>
                </a:tc>
                <a:tc>
                  <a:txBody>
                    <a:bodyPr/>
                    <a:lstStyle/>
                    <a:p>
                      <a:pPr algn="ctr">
                        <a:spcAft>
                          <a:spcPts val="0"/>
                        </a:spcAft>
                      </a:pP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solidFill>
                      <a:schemeClr val="bg1">
                        <a:lumMod val="95000"/>
                      </a:schemeClr>
                    </a:solidFill>
                  </a:tcPr>
                </a:tc>
                <a:tc>
                  <a:txBody>
                    <a:bodyPr/>
                    <a:lstStyle/>
                    <a:p>
                      <a:pPr algn="ctr">
                        <a:spcAft>
                          <a:spcPts val="0"/>
                        </a:spcAft>
                      </a:pP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solidFill>
                      <a:schemeClr val="bg1">
                        <a:lumMod val="95000"/>
                      </a:schemeClr>
                    </a:solidFill>
                  </a:tcPr>
                </a:tc>
                <a:tc>
                  <a:txBody>
                    <a:bodyPr/>
                    <a:lstStyle/>
                    <a:p>
                      <a:pPr algn="ctr">
                        <a:spcAft>
                          <a:spcPts val="0"/>
                        </a:spcAft>
                      </a:pP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solidFill>
                      <a:schemeClr val="bg1">
                        <a:lumMod val="95000"/>
                      </a:schemeClr>
                    </a:solidFill>
                  </a:tcPr>
                </a:tc>
                <a:extLst>
                  <a:ext uri="{0D108BD9-81ED-4DB2-BD59-A6C34878D82A}">
                    <a16:rowId xmlns:a16="http://schemas.microsoft.com/office/drawing/2014/main" val="1070179673"/>
                  </a:ext>
                </a:extLst>
              </a:tr>
              <a:tr h="288000">
                <a:tc>
                  <a:txBody>
                    <a:bodyPr/>
                    <a:lstStyle/>
                    <a:p>
                      <a:pPr algn="l" rtl="0" fontAlgn="ctr"/>
                      <a:r>
                        <a:rPr lang="en-US" sz="1400" u="none" strike="noStrike" dirty="0">
                          <a:effectLst/>
                          <a:latin typeface="Arial" panose="020B0604020202020204" pitchFamily="34" charset="0"/>
                          <a:cs typeface="Arial" panose="020B0604020202020204" pitchFamily="34" charset="0"/>
                        </a:rPr>
                        <a:t>Extraction bunch length [mm]</a:t>
                      </a:r>
                      <a:endParaRPr lang="en-US" sz="14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a:spcAft>
                          <a:spcPts val="0"/>
                        </a:spcAft>
                      </a:pPr>
                      <a:r>
                        <a:rPr lang="en-GB" sz="1400" dirty="0">
                          <a:effectLst/>
                          <a:latin typeface="Arial" panose="020B0604020202020204" pitchFamily="34" charset="0"/>
                          <a:ea typeface="等线" panose="02010600030101010101" pitchFamily="2" charset="-122"/>
                          <a:cs typeface="Arial" panose="020B0604020202020204" pitchFamily="34" charset="0"/>
                        </a:rPr>
                        <a:t>2.7</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algn="ctr">
                        <a:spcAft>
                          <a:spcPts val="0"/>
                        </a:spcAft>
                      </a:pP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solidFill>
                      <a:schemeClr val="bg1">
                        <a:lumMod val="95000"/>
                      </a:schemeClr>
                    </a:solidFill>
                  </a:tcPr>
                </a:tc>
                <a:tc>
                  <a:txBody>
                    <a:bodyPr/>
                    <a:lstStyle/>
                    <a:p>
                      <a:pPr algn="ctr">
                        <a:spcAft>
                          <a:spcPts val="0"/>
                        </a:spcAft>
                      </a:pPr>
                      <a:r>
                        <a:rPr lang="en-GB" sz="1400" dirty="0">
                          <a:effectLst/>
                          <a:latin typeface="Arial" panose="020B0604020202020204" pitchFamily="34" charset="0"/>
                          <a:ea typeface="等线" panose="02010600030101010101" pitchFamily="2" charset="-122"/>
                          <a:cs typeface="Arial" panose="020B0604020202020204" pitchFamily="34" charset="0"/>
                        </a:rPr>
                        <a:t>2.4</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algn="ctr">
                        <a:spcAft>
                          <a:spcPts val="0"/>
                        </a:spcAft>
                      </a:pPr>
                      <a:r>
                        <a:rPr lang="en-GB" sz="1400" dirty="0">
                          <a:effectLst/>
                          <a:latin typeface="Arial" panose="020B0604020202020204" pitchFamily="34" charset="0"/>
                          <a:ea typeface="等线" panose="02010600030101010101" pitchFamily="2" charset="-122"/>
                          <a:cs typeface="Arial" panose="020B0604020202020204" pitchFamily="34" charset="0"/>
                        </a:rPr>
                        <a:t>1.3</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algn="ctr">
                        <a:spcAft>
                          <a:spcPts val="0"/>
                        </a:spcAft>
                      </a:pP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solidFill>
                      <a:schemeClr val="bg1">
                        <a:lumMod val="95000"/>
                      </a:schemeClr>
                    </a:solidFill>
                  </a:tcPr>
                </a:tc>
                <a:tc>
                  <a:txBody>
                    <a:bodyPr/>
                    <a:lstStyle/>
                    <a:p>
                      <a:pPr algn="ctr">
                        <a:spcAft>
                          <a:spcPts val="0"/>
                        </a:spcAft>
                      </a:pP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solidFill>
                      <a:schemeClr val="bg1">
                        <a:lumMod val="95000"/>
                      </a:schemeClr>
                    </a:solidFill>
                  </a:tcPr>
                </a:tc>
                <a:tc>
                  <a:txBody>
                    <a:bodyPr/>
                    <a:lstStyle/>
                    <a:p>
                      <a:pPr algn="ctr">
                        <a:spcAft>
                          <a:spcPts val="0"/>
                        </a:spcAft>
                      </a:pP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solidFill>
                      <a:schemeClr val="bg1">
                        <a:lumMod val="95000"/>
                      </a:schemeClr>
                    </a:solidFill>
                  </a:tcPr>
                </a:tc>
                <a:extLst>
                  <a:ext uri="{0D108BD9-81ED-4DB2-BD59-A6C34878D82A}">
                    <a16:rowId xmlns:a16="http://schemas.microsoft.com/office/drawing/2014/main" val="946514625"/>
                  </a:ext>
                </a:extLst>
              </a:tr>
              <a:tr h="288000">
                <a:tc>
                  <a:txBody>
                    <a:bodyPr/>
                    <a:lstStyle/>
                    <a:p>
                      <a:pPr algn="l" rtl="0" fontAlgn="ctr"/>
                      <a:r>
                        <a:rPr lang="en-US" sz="1400" b="1" u="none" strike="noStrike" dirty="0">
                          <a:solidFill>
                            <a:schemeClr val="tx1"/>
                          </a:solidFill>
                          <a:effectLst/>
                          <a:latin typeface="Arial" panose="020B0604020202020204" pitchFamily="34" charset="0"/>
                          <a:cs typeface="Arial" panose="020B0604020202020204" pitchFamily="34" charset="0"/>
                        </a:rPr>
                        <a:t>Cavity number in use (1.3</a:t>
                      </a:r>
                      <a:r>
                        <a:rPr lang="en-US" sz="1400" b="1" u="none" strike="noStrike" baseline="0" dirty="0">
                          <a:solidFill>
                            <a:schemeClr val="tx1"/>
                          </a:solidFill>
                          <a:effectLst/>
                          <a:latin typeface="Arial" panose="020B0604020202020204" pitchFamily="34" charset="0"/>
                          <a:cs typeface="Arial" panose="020B0604020202020204" pitchFamily="34" charset="0"/>
                        </a:rPr>
                        <a:t> GHz TESLA 9-cell)</a:t>
                      </a:r>
                      <a:endParaRPr lang="en-US" sz="1400" b="1"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noFill/>
                  </a:tcPr>
                </a:tc>
                <a:tc>
                  <a:txBody>
                    <a:bodyPr/>
                    <a:lstStyle/>
                    <a:p>
                      <a:pPr algn="ctr">
                        <a:spcAft>
                          <a:spcPts val="0"/>
                        </a:spcAft>
                      </a:pPr>
                      <a:r>
                        <a:rPr lang="en-GB" sz="1400" b="1" dirty="0">
                          <a:effectLst/>
                          <a:latin typeface="Arial" panose="020B0604020202020204" pitchFamily="34" charset="0"/>
                          <a:ea typeface="等线" panose="02010600030101010101" pitchFamily="2" charset="-122"/>
                          <a:cs typeface="Arial" panose="020B0604020202020204" pitchFamily="34" charset="0"/>
                        </a:rPr>
                        <a:t>96</a:t>
                      </a:r>
                      <a:endParaRPr lang="zh-CN" sz="1400" b="1"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noFill/>
                  </a:tcPr>
                </a:tc>
                <a:tc>
                  <a:txBody>
                    <a:bodyPr/>
                    <a:lstStyle/>
                    <a:p>
                      <a:pPr algn="ctr">
                        <a:spcAft>
                          <a:spcPts val="0"/>
                        </a:spcAft>
                      </a:pPr>
                      <a:r>
                        <a:rPr lang="en-US" altLang="zh-CN" sz="1400" b="1" dirty="0">
                          <a:effectLst/>
                          <a:latin typeface="Arial" panose="020B0604020202020204" pitchFamily="34" charset="0"/>
                          <a:ea typeface="MS Mincho" panose="02020609040205080304" pitchFamily="49" charset="-128"/>
                          <a:cs typeface="Arial" panose="020B0604020202020204" pitchFamily="34" charset="0"/>
                        </a:rPr>
                        <a:t>96</a:t>
                      </a:r>
                      <a:endParaRPr lang="zh-CN" sz="1400" b="1"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solidFill>
                      <a:schemeClr val="bg1">
                        <a:lumMod val="95000"/>
                      </a:schemeClr>
                    </a:solidFill>
                  </a:tcPr>
                </a:tc>
                <a:tc>
                  <a:txBody>
                    <a:bodyPr/>
                    <a:lstStyle/>
                    <a:p>
                      <a:pPr algn="ctr">
                        <a:spcAft>
                          <a:spcPts val="0"/>
                        </a:spcAft>
                      </a:pPr>
                      <a:r>
                        <a:rPr lang="en-GB" sz="1400" dirty="0">
                          <a:effectLst/>
                          <a:latin typeface="Arial" panose="020B0604020202020204" pitchFamily="34" charset="0"/>
                          <a:ea typeface="等线" panose="02010600030101010101" pitchFamily="2" charset="-122"/>
                          <a:cs typeface="Arial" panose="020B0604020202020204" pitchFamily="34" charset="0"/>
                        </a:rPr>
                        <a:t>64</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noFill/>
                  </a:tcPr>
                </a:tc>
                <a:tc>
                  <a:txBody>
                    <a:bodyPr/>
                    <a:lstStyle/>
                    <a:p>
                      <a:pPr algn="ctr">
                        <a:spcAft>
                          <a:spcPts val="0"/>
                        </a:spcAft>
                      </a:pPr>
                      <a:r>
                        <a:rPr lang="en-GB" sz="1400" b="1" dirty="0">
                          <a:effectLst/>
                          <a:latin typeface="Arial" panose="020B0604020202020204" pitchFamily="34" charset="0"/>
                          <a:ea typeface="等线" panose="02010600030101010101" pitchFamily="2" charset="-122"/>
                          <a:cs typeface="Arial" panose="020B0604020202020204" pitchFamily="34" charset="0"/>
                        </a:rPr>
                        <a:t>32</a:t>
                      </a:r>
                      <a:endParaRPr lang="zh-CN" sz="1400" b="1"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noFill/>
                  </a:tcPr>
                </a:tc>
                <a:tc>
                  <a:txBody>
                    <a:bodyPr/>
                    <a:lstStyle/>
                    <a:p>
                      <a:pPr algn="ctr">
                        <a:spcAft>
                          <a:spcPts val="0"/>
                        </a:spcAft>
                      </a:pPr>
                      <a:r>
                        <a:rPr lang="en-US" altLang="zh-CN" sz="1400" b="1" dirty="0">
                          <a:solidFill>
                            <a:srgbClr val="FF0000"/>
                          </a:solidFill>
                          <a:effectLst/>
                          <a:latin typeface="Arial" panose="020B0604020202020204" pitchFamily="34" charset="0"/>
                          <a:ea typeface="MS Mincho" panose="02020609040205080304" pitchFamily="49" charset="-128"/>
                          <a:cs typeface="Arial" panose="020B0604020202020204" pitchFamily="34" charset="0"/>
                        </a:rPr>
                        <a:t>16</a:t>
                      </a:r>
                      <a:endParaRPr lang="zh-CN" sz="1400" b="1" dirty="0">
                        <a:solidFill>
                          <a:srgbClr val="FF0000"/>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solidFill>
                      <a:schemeClr val="bg1">
                        <a:lumMod val="95000"/>
                      </a:schemeClr>
                    </a:solidFill>
                  </a:tcPr>
                </a:tc>
                <a:tc>
                  <a:txBody>
                    <a:bodyPr/>
                    <a:lstStyle/>
                    <a:p>
                      <a:pPr algn="ctr">
                        <a:spcAft>
                          <a:spcPts val="0"/>
                        </a:spcAft>
                      </a:pPr>
                      <a:r>
                        <a:rPr lang="en-US" altLang="zh-CN" sz="1400" b="1" dirty="0">
                          <a:solidFill>
                            <a:srgbClr val="FF0000"/>
                          </a:solidFill>
                          <a:effectLst/>
                          <a:latin typeface="Arial" panose="020B0604020202020204" pitchFamily="34" charset="0"/>
                          <a:ea typeface="MS Mincho" panose="02020609040205080304" pitchFamily="49" charset="-128"/>
                          <a:cs typeface="Arial" panose="020B0604020202020204" pitchFamily="34" charset="0"/>
                        </a:rPr>
                        <a:t>32</a:t>
                      </a:r>
                      <a:endParaRPr lang="zh-CN" sz="1400" b="1" dirty="0">
                        <a:solidFill>
                          <a:srgbClr val="FF0000"/>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solidFill>
                      <a:schemeClr val="bg1">
                        <a:lumMod val="95000"/>
                      </a:schemeClr>
                    </a:solidFill>
                  </a:tcPr>
                </a:tc>
                <a:tc>
                  <a:txBody>
                    <a:bodyPr/>
                    <a:lstStyle/>
                    <a:p>
                      <a:pPr algn="ctr">
                        <a:spcAft>
                          <a:spcPts val="0"/>
                        </a:spcAft>
                      </a:pPr>
                      <a:r>
                        <a:rPr lang="en-US" altLang="zh-CN" sz="1400" b="1" dirty="0">
                          <a:solidFill>
                            <a:srgbClr val="FF0000"/>
                          </a:solidFill>
                          <a:effectLst/>
                          <a:latin typeface="Arial" panose="020B0604020202020204" pitchFamily="34" charset="0"/>
                          <a:ea typeface="MS Mincho" panose="02020609040205080304" pitchFamily="49" charset="-128"/>
                          <a:cs typeface="Arial" panose="020B0604020202020204" pitchFamily="34" charset="0"/>
                        </a:rPr>
                        <a:t>64</a:t>
                      </a:r>
                      <a:endParaRPr lang="zh-CN" sz="1400" b="1" dirty="0">
                        <a:solidFill>
                          <a:srgbClr val="FF0000"/>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solidFill>
                      <a:schemeClr val="bg1">
                        <a:lumMod val="95000"/>
                      </a:schemeClr>
                    </a:solidFill>
                  </a:tcPr>
                </a:tc>
                <a:extLst>
                  <a:ext uri="{0D108BD9-81ED-4DB2-BD59-A6C34878D82A}">
                    <a16:rowId xmlns:a16="http://schemas.microsoft.com/office/drawing/2014/main" val="1827164184"/>
                  </a:ext>
                </a:extLst>
              </a:tr>
              <a:tr h="288000">
                <a:tc>
                  <a:txBody>
                    <a:bodyPr/>
                    <a:lstStyle/>
                    <a:p>
                      <a:pPr algn="l" rtl="0" fontAlgn="ctr"/>
                      <a:r>
                        <a:rPr lang="en-US" sz="1400" b="1" u="none" strike="noStrike" dirty="0">
                          <a:solidFill>
                            <a:schemeClr val="tx1"/>
                          </a:solidFill>
                          <a:effectLst/>
                          <a:latin typeface="Arial" panose="020B0604020202020204" pitchFamily="34" charset="0"/>
                          <a:cs typeface="Arial" panose="020B0604020202020204" pitchFamily="34" charset="0"/>
                        </a:rPr>
                        <a:t>Gradient [MV/m]</a:t>
                      </a:r>
                      <a:endParaRPr lang="en-US" sz="1400" b="1"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a:spcAft>
                          <a:spcPts val="0"/>
                        </a:spcAft>
                      </a:pPr>
                      <a:r>
                        <a:rPr lang="en-GB" sz="1400" b="1" dirty="0">
                          <a:solidFill>
                            <a:schemeClr val="tx1"/>
                          </a:solidFill>
                          <a:effectLst/>
                          <a:latin typeface="Arial" panose="020B0604020202020204" pitchFamily="34" charset="0"/>
                          <a:ea typeface="等线" panose="02010600030101010101" pitchFamily="2" charset="-122"/>
                          <a:cs typeface="Arial" panose="020B0604020202020204" pitchFamily="34" charset="0"/>
                        </a:rPr>
                        <a:t>19.8</a:t>
                      </a:r>
                      <a:endParaRPr lang="zh-CN" sz="1400" b="1"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algn="ctr">
                        <a:spcAft>
                          <a:spcPts val="0"/>
                        </a:spcAft>
                      </a:pPr>
                      <a:r>
                        <a:rPr lang="en-US" altLang="zh-CN" sz="1400" b="0" dirty="0">
                          <a:solidFill>
                            <a:schemeClr val="tx1"/>
                          </a:solidFill>
                          <a:effectLst/>
                          <a:latin typeface="Arial" panose="020B0604020202020204" pitchFamily="34" charset="0"/>
                          <a:ea typeface="MS Mincho" panose="02020609040205080304" pitchFamily="49" charset="-128"/>
                          <a:cs typeface="Arial" panose="020B0604020202020204" pitchFamily="34" charset="0"/>
                        </a:rPr>
                        <a:t>19.8</a:t>
                      </a:r>
                      <a:endParaRPr lang="zh-CN" sz="1400" b="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solidFill>
                      <a:schemeClr val="bg1">
                        <a:lumMod val="95000"/>
                      </a:schemeClr>
                    </a:solidFill>
                  </a:tcPr>
                </a:tc>
                <a:tc>
                  <a:txBody>
                    <a:bodyPr/>
                    <a:lstStyle/>
                    <a:p>
                      <a:pPr algn="ctr">
                        <a:spcAft>
                          <a:spcPts val="0"/>
                        </a:spcAft>
                      </a:pPr>
                      <a:r>
                        <a:rPr lang="en-GB" sz="1400" b="0" dirty="0">
                          <a:solidFill>
                            <a:schemeClr val="tx1"/>
                          </a:solidFill>
                          <a:effectLst/>
                          <a:latin typeface="Arial" panose="020B0604020202020204" pitchFamily="34" charset="0"/>
                          <a:ea typeface="等线" panose="02010600030101010101" pitchFamily="2" charset="-122"/>
                          <a:cs typeface="Arial" panose="020B0604020202020204" pitchFamily="34" charset="0"/>
                        </a:rPr>
                        <a:t>8.8</a:t>
                      </a:r>
                      <a:endParaRPr lang="zh-CN" sz="1400" b="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algn="ctr">
                        <a:spcAft>
                          <a:spcPts val="0"/>
                        </a:spcAft>
                      </a:pPr>
                      <a:r>
                        <a:rPr lang="en-GB" sz="1400" b="1" dirty="0">
                          <a:solidFill>
                            <a:schemeClr val="tx1"/>
                          </a:solidFill>
                          <a:effectLst/>
                          <a:latin typeface="Arial" panose="020B0604020202020204" pitchFamily="34" charset="0"/>
                          <a:ea typeface="等线" panose="02010600030101010101" pitchFamily="2" charset="-122"/>
                          <a:cs typeface="Arial" panose="020B0604020202020204" pitchFamily="34" charset="0"/>
                        </a:rPr>
                        <a:t>8.6</a:t>
                      </a:r>
                      <a:endParaRPr lang="zh-CN" sz="1400" b="1"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algn="ctr">
                        <a:spcAft>
                          <a:spcPts val="0"/>
                        </a:spcAft>
                      </a:pPr>
                      <a:r>
                        <a:rPr lang="en-US" altLang="zh-CN" sz="1400" b="1" dirty="0">
                          <a:solidFill>
                            <a:srgbClr val="FF0000"/>
                          </a:solidFill>
                          <a:effectLst/>
                          <a:latin typeface="Arial" panose="020B0604020202020204" pitchFamily="34" charset="0"/>
                          <a:ea typeface="MS Mincho" panose="02020609040205080304" pitchFamily="49" charset="-128"/>
                          <a:cs typeface="Arial" panose="020B0604020202020204" pitchFamily="34" charset="0"/>
                        </a:rPr>
                        <a:t>17.3</a:t>
                      </a:r>
                      <a:endParaRPr lang="zh-CN" sz="1400" b="1" dirty="0">
                        <a:solidFill>
                          <a:srgbClr val="FF0000"/>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solidFill>
                      <a:schemeClr val="bg1">
                        <a:lumMod val="95000"/>
                      </a:schemeClr>
                    </a:solidFill>
                  </a:tcPr>
                </a:tc>
                <a:tc>
                  <a:txBody>
                    <a:bodyPr/>
                    <a:lstStyle/>
                    <a:p>
                      <a:pPr algn="ctr">
                        <a:spcAft>
                          <a:spcPts val="0"/>
                        </a:spcAft>
                      </a:pPr>
                      <a:r>
                        <a:rPr lang="en-US" altLang="zh-CN" sz="1400" b="0" dirty="0">
                          <a:solidFill>
                            <a:schemeClr val="tx1"/>
                          </a:solidFill>
                          <a:effectLst/>
                          <a:latin typeface="Arial" panose="020B0604020202020204" pitchFamily="34" charset="0"/>
                          <a:ea typeface="MS Mincho" panose="02020609040205080304" pitchFamily="49" charset="-128"/>
                          <a:cs typeface="Arial" panose="020B0604020202020204" pitchFamily="34" charset="0"/>
                        </a:rPr>
                        <a:t>8.6</a:t>
                      </a:r>
                      <a:endParaRPr lang="zh-CN" sz="1400" b="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solidFill>
                      <a:schemeClr val="bg1">
                        <a:lumMod val="95000"/>
                      </a:schemeClr>
                    </a:solidFill>
                  </a:tcPr>
                </a:tc>
                <a:tc>
                  <a:txBody>
                    <a:bodyPr/>
                    <a:lstStyle/>
                    <a:p>
                      <a:pPr algn="ctr">
                        <a:spcAft>
                          <a:spcPts val="0"/>
                        </a:spcAft>
                      </a:pPr>
                      <a:r>
                        <a:rPr lang="en-US" altLang="zh-CN" sz="1400" b="0" dirty="0">
                          <a:solidFill>
                            <a:schemeClr val="tx1"/>
                          </a:solidFill>
                          <a:effectLst/>
                          <a:latin typeface="Arial" panose="020B0604020202020204" pitchFamily="34" charset="0"/>
                          <a:ea typeface="MS Mincho" panose="02020609040205080304" pitchFamily="49" charset="-128"/>
                          <a:cs typeface="Arial" panose="020B0604020202020204" pitchFamily="34" charset="0"/>
                        </a:rPr>
                        <a:t>4.3</a:t>
                      </a:r>
                      <a:endParaRPr lang="zh-CN" sz="1400" b="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solidFill>
                      <a:schemeClr val="bg1">
                        <a:lumMod val="95000"/>
                      </a:schemeClr>
                    </a:solidFill>
                  </a:tcPr>
                </a:tc>
                <a:extLst>
                  <a:ext uri="{0D108BD9-81ED-4DB2-BD59-A6C34878D82A}">
                    <a16:rowId xmlns:a16="http://schemas.microsoft.com/office/drawing/2014/main" val="3694023616"/>
                  </a:ext>
                </a:extLst>
              </a:tr>
              <a:tr h="288000">
                <a:tc>
                  <a:txBody>
                    <a:bodyPr/>
                    <a:lstStyle/>
                    <a:p>
                      <a:pPr algn="l" rtl="0" fontAlgn="ctr"/>
                      <a:r>
                        <a:rPr lang="en-US" sz="1400" b="0" u="none" strike="noStrike" dirty="0">
                          <a:solidFill>
                            <a:schemeClr val="tx1"/>
                          </a:solidFill>
                          <a:effectLst/>
                          <a:latin typeface="Arial" panose="020B0604020202020204" pitchFamily="34" charset="0"/>
                          <a:cs typeface="Arial" panose="020B0604020202020204" pitchFamily="34" charset="0"/>
                        </a:rPr>
                        <a:t>Q</a:t>
                      </a:r>
                      <a:r>
                        <a:rPr lang="en-US" sz="1400" b="0" u="none" strike="noStrike" baseline="-25000" dirty="0">
                          <a:solidFill>
                            <a:schemeClr val="tx1"/>
                          </a:solidFill>
                          <a:effectLst/>
                          <a:latin typeface="Arial" panose="020B0604020202020204" pitchFamily="34" charset="0"/>
                          <a:cs typeface="Arial" panose="020B0604020202020204" pitchFamily="34" charset="0"/>
                        </a:rPr>
                        <a:t>L </a:t>
                      </a:r>
                      <a:r>
                        <a:rPr lang="en-US" sz="1400" b="0" u="none" strike="noStrike" baseline="0" dirty="0">
                          <a:solidFill>
                            <a:schemeClr val="tx1"/>
                          </a:solidFill>
                          <a:effectLst/>
                          <a:latin typeface="Arial" panose="020B0604020202020204" pitchFamily="34" charset="0"/>
                          <a:cs typeface="Arial" panose="020B0604020202020204" pitchFamily="34" charset="0"/>
                        </a:rPr>
                        <a:t>(4E6-2E7)</a:t>
                      </a:r>
                      <a:endParaRPr lang="en-US" sz="1400" b="0" i="0" u="none" strike="noStrike" baseline="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GB" altLang="zh-CN" sz="1400" b="0" kern="1200" dirty="0">
                          <a:solidFill>
                            <a:schemeClr val="tx1"/>
                          </a:solidFill>
                          <a:effectLst/>
                          <a:latin typeface="Arial" panose="020B0604020202020204" pitchFamily="34" charset="0"/>
                          <a:ea typeface="+mn-ea"/>
                          <a:cs typeface="Arial" panose="020B0604020202020204" pitchFamily="34" charset="0"/>
                        </a:rPr>
                        <a:t>1E7</a:t>
                      </a:r>
                      <a:endParaRPr lang="en-US" sz="14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endParaRPr lang="en-US" sz="14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solidFill>
                      <a:schemeClr val="bg1">
                        <a:lumMod val="95000"/>
                      </a:schemeClr>
                    </a:solidFill>
                  </a:tcPr>
                </a:tc>
                <a:tc>
                  <a:txBody>
                    <a:bodyPr/>
                    <a:lstStyle/>
                    <a:p>
                      <a:pPr algn="ctr" rtl="0" fontAlgn="ctr"/>
                      <a:r>
                        <a:rPr lang="en-GB" altLang="zh-CN" sz="1400" b="0" kern="1200" dirty="0">
                          <a:solidFill>
                            <a:schemeClr val="tx1"/>
                          </a:solidFill>
                          <a:effectLst/>
                          <a:latin typeface="Arial" panose="020B0604020202020204" pitchFamily="34" charset="0"/>
                          <a:ea typeface="+mn-ea"/>
                          <a:cs typeface="Arial" panose="020B0604020202020204" pitchFamily="34" charset="0"/>
                        </a:rPr>
                        <a:t>6.5E6</a:t>
                      </a:r>
                      <a:endParaRPr lang="en-US" sz="14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GB" altLang="zh-CN" sz="1400" b="0" kern="1200" dirty="0">
                          <a:solidFill>
                            <a:schemeClr val="tx1"/>
                          </a:solidFill>
                          <a:effectLst/>
                          <a:latin typeface="Arial" panose="020B0604020202020204" pitchFamily="34" charset="0"/>
                          <a:ea typeface="+mn-ea"/>
                          <a:cs typeface="Arial" panose="020B0604020202020204" pitchFamily="34" charset="0"/>
                        </a:rPr>
                        <a:t>1E7</a:t>
                      </a:r>
                      <a:endParaRPr lang="en-US" sz="14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sz="14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rPr>
                        <a:t>1E7</a:t>
                      </a:r>
                    </a:p>
                  </a:txBody>
                  <a:tcPr anchor="ctr">
                    <a:solidFill>
                      <a:schemeClr val="bg1">
                        <a:lumMod val="95000"/>
                      </a:schemeClr>
                    </a:solidFill>
                  </a:tcPr>
                </a:tc>
                <a:tc>
                  <a:txBody>
                    <a:bodyPr/>
                    <a:lstStyle/>
                    <a:p>
                      <a:pPr algn="ctr" rtl="0" fontAlgn="ctr"/>
                      <a:r>
                        <a:rPr lang="en-US" sz="1400" b="1"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rPr>
                        <a:t>4</a:t>
                      </a:r>
                      <a:r>
                        <a:rPr lang="en-US" altLang="zh-CN" sz="1400" b="1"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rPr>
                        <a:t>E6</a:t>
                      </a:r>
                      <a:endParaRPr lang="en-US" sz="1400" b="1"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solidFill>
                      <a:schemeClr val="bg1">
                        <a:lumMod val="95000"/>
                      </a:schemeClr>
                    </a:solidFill>
                  </a:tcPr>
                </a:tc>
                <a:tc>
                  <a:txBody>
                    <a:bodyPr/>
                    <a:lstStyle/>
                    <a:p>
                      <a:pPr algn="ctr" rtl="0" fontAlgn="ctr"/>
                      <a:r>
                        <a:rPr lang="en-US" sz="1400" b="1" i="0" u="none" strike="noStrike" dirty="0">
                          <a:solidFill>
                            <a:srgbClr val="FF0000"/>
                          </a:solidFill>
                          <a:effectLst/>
                          <a:latin typeface="Arial" panose="020B0604020202020204" pitchFamily="34" charset="0"/>
                          <a:ea typeface="等线" panose="02010600030101010101" pitchFamily="2" charset="-122"/>
                          <a:cs typeface="Arial" panose="020B0604020202020204" pitchFamily="34" charset="0"/>
                        </a:rPr>
                        <a:t>1E6</a:t>
                      </a:r>
                    </a:p>
                  </a:txBody>
                  <a:tcPr anchor="ctr">
                    <a:solidFill>
                      <a:schemeClr val="bg1">
                        <a:lumMod val="95000"/>
                      </a:schemeClr>
                    </a:solidFill>
                  </a:tcPr>
                </a:tc>
                <a:extLst>
                  <a:ext uri="{0D108BD9-81ED-4DB2-BD59-A6C34878D82A}">
                    <a16:rowId xmlns:a16="http://schemas.microsoft.com/office/drawing/2014/main" val="3408003567"/>
                  </a:ext>
                </a:extLst>
              </a:tr>
              <a:tr h="288000">
                <a:tc>
                  <a:txBody>
                    <a:bodyPr/>
                    <a:lstStyle/>
                    <a:p>
                      <a:pPr algn="l" rtl="0" fontAlgn="ctr"/>
                      <a:r>
                        <a:rPr lang="en-US" sz="1400" b="0" u="none" strike="noStrike" dirty="0">
                          <a:solidFill>
                            <a:schemeClr val="tx1"/>
                          </a:solidFill>
                          <a:effectLst/>
                          <a:latin typeface="Arial" panose="020B0604020202020204" pitchFamily="34" charset="0"/>
                          <a:cs typeface="Arial" panose="020B0604020202020204" pitchFamily="34" charset="0"/>
                        </a:rPr>
                        <a:t>Cavity bandwidth [Hz]</a:t>
                      </a:r>
                      <a:endParaRPr lang="en-US" sz="14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solidFill>
                      <a:schemeClr val="accent4">
                        <a:lumMod val="20000"/>
                        <a:lumOff val="80000"/>
                      </a:schemeClr>
                    </a:solidFill>
                  </a:tcPr>
                </a:tc>
                <a:tc>
                  <a:txBody>
                    <a:bodyPr/>
                    <a:lstStyle/>
                    <a:p>
                      <a:pPr algn="ctr" rtl="0" fontAlgn="ctr"/>
                      <a:r>
                        <a:rPr lang="en-US" altLang="zh-CN" sz="1400" b="0" u="none" strike="noStrike" dirty="0">
                          <a:solidFill>
                            <a:schemeClr val="tx1"/>
                          </a:solidFill>
                          <a:effectLst/>
                          <a:latin typeface="Arial" panose="020B0604020202020204" pitchFamily="34" charset="0"/>
                          <a:cs typeface="Arial" panose="020B0604020202020204" pitchFamily="34" charset="0"/>
                        </a:rPr>
                        <a:t>130</a:t>
                      </a:r>
                      <a:endParaRPr lang="en-US" altLang="zh-CN" sz="14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solidFill>
                      <a:schemeClr val="accent4">
                        <a:lumMod val="20000"/>
                        <a:lumOff val="80000"/>
                      </a:schemeClr>
                    </a:solidFill>
                  </a:tcPr>
                </a:tc>
                <a:tc>
                  <a:txBody>
                    <a:bodyPr/>
                    <a:lstStyle/>
                    <a:p>
                      <a:pPr algn="ctr" rtl="0" fontAlgn="ctr"/>
                      <a:endParaRPr lang="en-US" altLang="zh-CN" sz="14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solidFill>
                      <a:schemeClr val="bg1">
                        <a:lumMod val="95000"/>
                      </a:schemeClr>
                    </a:solidFill>
                  </a:tcPr>
                </a:tc>
                <a:tc>
                  <a:txBody>
                    <a:bodyPr/>
                    <a:lstStyle/>
                    <a:p>
                      <a:pPr algn="ctr" rtl="0" fontAlgn="ctr"/>
                      <a:r>
                        <a:rPr lang="en-US" altLang="zh-CN" sz="1400" b="0" i="0" u="none" strike="noStrike" dirty="0">
                          <a:solidFill>
                            <a:schemeClr val="tx1"/>
                          </a:solidFill>
                          <a:effectLst/>
                          <a:latin typeface="Arial" panose="020B0604020202020204" pitchFamily="34" charset="0"/>
                          <a:ea typeface="+mn-ea"/>
                          <a:cs typeface="Arial" panose="020B0604020202020204" pitchFamily="34" charset="0"/>
                        </a:rPr>
                        <a:t>200</a:t>
                      </a:r>
                      <a:endParaRPr lang="en-US" altLang="zh-CN" sz="14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solidFill>
                      <a:schemeClr val="accent4">
                        <a:lumMod val="20000"/>
                        <a:lumOff val="80000"/>
                      </a:schemeClr>
                    </a:solidFill>
                  </a:tcPr>
                </a:tc>
                <a:tc>
                  <a:txBody>
                    <a:bodyPr/>
                    <a:lstStyle/>
                    <a:p>
                      <a:pPr algn="ctr" rtl="0" fontAlgn="ctr"/>
                      <a:r>
                        <a:rPr lang="en-US" altLang="zh-CN" sz="1400" b="0" u="none" strike="noStrike" dirty="0">
                          <a:solidFill>
                            <a:schemeClr val="tx1"/>
                          </a:solidFill>
                          <a:effectLst/>
                          <a:latin typeface="Arial" panose="020B0604020202020204" pitchFamily="34" charset="0"/>
                          <a:cs typeface="Arial" panose="020B0604020202020204" pitchFamily="34" charset="0"/>
                        </a:rPr>
                        <a:t>130</a:t>
                      </a:r>
                      <a:endParaRPr lang="en-US" altLang="zh-CN" sz="14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solidFill>
                      <a:schemeClr val="accent4">
                        <a:lumMod val="20000"/>
                        <a:lumOff val="80000"/>
                      </a:schemeClr>
                    </a:solidFill>
                  </a:tcPr>
                </a:tc>
                <a:tc>
                  <a:txBody>
                    <a:bodyPr/>
                    <a:lstStyle/>
                    <a:p>
                      <a:pPr algn="ctr" rtl="0" fontAlgn="ctr"/>
                      <a:endParaRPr lang="en-US" altLang="zh-CN" sz="14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solidFill>
                      <a:schemeClr val="bg1">
                        <a:lumMod val="95000"/>
                      </a:schemeClr>
                    </a:solidFill>
                  </a:tcPr>
                </a:tc>
                <a:tc>
                  <a:txBody>
                    <a:bodyPr/>
                    <a:lstStyle/>
                    <a:p>
                      <a:pPr algn="ctr" rtl="0" fontAlgn="ctr"/>
                      <a:endParaRPr lang="en-US" altLang="zh-CN" sz="14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solidFill>
                      <a:schemeClr val="bg1">
                        <a:lumMod val="95000"/>
                      </a:schemeClr>
                    </a:solidFill>
                  </a:tcPr>
                </a:tc>
                <a:tc>
                  <a:txBody>
                    <a:bodyPr/>
                    <a:lstStyle/>
                    <a:p>
                      <a:pPr algn="ctr" rtl="0" fontAlgn="ctr"/>
                      <a:endParaRPr lang="en-US" altLang="zh-CN" sz="14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solidFill>
                      <a:schemeClr val="bg1">
                        <a:lumMod val="95000"/>
                      </a:schemeClr>
                    </a:solidFill>
                  </a:tcPr>
                </a:tc>
                <a:extLst>
                  <a:ext uri="{0D108BD9-81ED-4DB2-BD59-A6C34878D82A}">
                    <a16:rowId xmlns:a16="http://schemas.microsoft.com/office/drawing/2014/main" val="2748373898"/>
                  </a:ext>
                </a:extLst>
              </a:tr>
              <a:tr h="288000">
                <a:tc>
                  <a:txBody>
                    <a:bodyPr/>
                    <a:lstStyle/>
                    <a:p>
                      <a:pPr>
                        <a:spcAft>
                          <a:spcPts val="0"/>
                        </a:spcAft>
                      </a:pPr>
                      <a:r>
                        <a:rPr lang="en-GB" sz="1400" b="1" dirty="0">
                          <a:solidFill>
                            <a:schemeClr val="tx1"/>
                          </a:solidFill>
                          <a:effectLst/>
                          <a:latin typeface="Arial" panose="020B0604020202020204" pitchFamily="34" charset="0"/>
                          <a:ea typeface="等线" panose="02010600030101010101" pitchFamily="2" charset="-122"/>
                          <a:cs typeface="Arial" panose="020B0604020202020204" pitchFamily="34" charset="0"/>
                        </a:rPr>
                        <a:t>Beam peak</a:t>
                      </a:r>
                      <a:r>
                        <a:rPr lang="en-GB" sz="1400" b="1" baseline="0" dirty="0">
                          <a:solidFill>
                            <a:schemeClr val="tx1"/>
                          </a:solidFill>
                          <a:effectLst/>
                          <a:latin typeface="Arial" panose="020B0604020202020204" pitchFamily="34" charset="0"/>
                          <a:ea typeface="等线" panose="02010600030101010101" pitchFamily="2" charset="-122"/>
                          <a:cs typeface="Arial" panose="020B0604020202020204" pitchFamily="34" charset="0"/>
                        </a:rPr>
                        <a:t> </a:t>
                      </a:r>
                      <a:r>
                        <a:rPr lang="en-GB" sz="1400" b="1" dirty="0">
                          <a:solidFill>
                            <a:schemeClr val="tx1"/>
                          </a:solidFill>
                          <a:effectLst/>
                          <a:latin typeface="Arial" panose="020B0604020202020204" pitchFamily="34" charset="0"/>
                          <a:ea typeface="等线" panose="02010600030101010101" pitchFamily="2" charset="-122"/>
                          <a:cs typeface="Arial" panose="020B0604020202020204" pitchFamily="34" charset="0"/>
                        </a:rPr>
                        <a:t>power / cavity [kW]</a:t>
                      </a:r>
                      <a:endParaRPr lang="zh-CN" sz="1400" b="1"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algn="ctr">
                        <a:spcAft>
                          <a:spcPts val="0"/>
                        </a:spcAft>
                      </a:pPr>
                      <a:r>
                        <a:rPr lang="en-GB" sz="1400" b="1" dirty="0">
                          <a:solidFill>
                            <a:schemeClr val="tx1"/>
                          </a:solidFill>
                          <a:effectLst/>
                          <a:latin typeface="Arial" panose="020B0604020202020204" pitchFamily="34" charset="0"/>
                          <a:ea typeface="等线" panose="02010600030101010101" pitchFamily="2" charset="-122"/>
                          <a:cs typeface="Arial" panose="020B0604020202020204" pitchFamily="34" charset="0"/>
                        </a:rPr>
                        <a:t>8.3</a:t>
                      </a:r>
                      <a:endParaRPr lang="zh-CN" sz="1400" b="1"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algn="ctr">
                        <a:spcAft>
                          <a:spcPts val="0"/>
                        </a:spcAft>
                      </a:pPr>
                      <a:r>
                        <a:rPr lang="en-US" altLang="zh-CN" sz="1400" b="1" dirty="0">
                          <a:solidFill>
                            <a:schemeClr val="tx1"/>
                          </a:solidFill>
                          <a:effectLst/>
                          <a:latin typeface="Arial" panose="020B0604020202020204" pitchFamily="34" charset="0"/>
                          <a:ea typeface="MS Mincho" panose="02020609040205080304" pitchFamily="49" charset="-128"/>
                          <a:cs typeface="Arial" panose="020B0604020202020204" pitchFamily="34" charset="0"/>
                        </a:rPr>
                        <a:t>16</a:t>
                      </a:r>
                      <a:endParaRPr lang="zh-CN" sz="1400" b="1"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solidFill>
                      <a:schemeClr val="bg1">
                        <a:lumMod val="95000"/>
                      </a:schemeClr>
                    </a:solidFill>
                  </a:tcPr>
                </a:tc>
                <a:tc>
                  <a:txBody>
                    <a:bodyPr/>
                    <a:lstStyle/>
                    <a:p>
                      <a:pPr algn="ctr">
                        <a:spcAft>
                          <a:spcPts val="0"/>
                        </a:spcAft>
                      </a:pPr>
                      <a:r>
                        <a:rPr lang="en-GB" sz="1400" b="0" dirty="0">
                          <a:solidFill>
                            <a:schemeClr val="tx1"/>
                          </a:solidFill>
                          <a:effectLst/>
                          <a:latin typeface="Arial" panose="020B0604020202020204" pitchFamily="34" charset="0"/>
                          <a:ea typeface="等线" panose="02010600030101010101" pitchFamily="2" charset="-122"/>
                          <a:cs typeface="Arial" panose="020B0604020202020204" pitchFamily="34" charset="0"/>
                        </a:rPr>
                        <a:t>12.3</a:t>
                      </a:r>
                      <a:endParaRPr lang="zh-CN" sz="1400" b="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algn="ctr">
                        <a:spcAft>
                          <a:spcPts val="0"/>
                        </a:spcAft>
                      </a:pPr>
                      <a:r>
                        <a:rPr lang="en-GB" sz="1400" b="0" dirty="0">
                          <a:solidFill>
                            <a:schemeClr val="tx1"/>
                          </a:solidFill>
                          <a:effectLst/>
                          <a:latin typeface="Arial" panose="020B0604020202020204" pitchFamily="34" charset="0"/>
                          <a:ea typeface="等线" panose="02010600030101010101" pitchFamily="2" charset="-122"/>
                          <a:cs typeface="Arial" panose="020B0604020202020204" pitchFamily="34" charset="0"/>
                        </a:rPr>
                        <a:t>6.9</a:t>
                      </a:r>
                      <a:endParaRPr lang="zh-CN" sz="1400" b="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algn="ctr">
                        <a:spcAft>
                          <a:spcPts val="0"/>
                        </a:spcAft>
                      </a:pPr>
                      <a:r>
                        <a:rPr lang="en-US" altLang="zh-CN" sz="1400" b="0" dirty="0">
                          <a:solidFill>
                            <a:schemeClr val="tx1"/>
                          </a:solidFill>
                          <a:effectLst/>
                          <a:latin typeface="Arial" panose="020B0604020202020204" pitchFamily="34" charset="0"/>
                          <a:ea typeface="MS Mincho" panose="02020609040205080304" pitchFamily="49" charset="-128"/>
                          <a:cs typeface="Arial" panose="020B0604020202020204" pitchFamily="34" charset="0"/>
                        </a:rPr>
                        <a:t>13.8</a:t>
                      </a:r>
                      <a:endParaRPr lang="zh-CN" sz="1400" b="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solidFill>
                      <a:schemeClr val="bg1">
                        <a:lumMod val="95000"/>
                      </a:schemeClr>
                    </a:solidFill>
                  </a:tcPr>
                </a:tc>
                <a:tc>
                  <a:txBody>
                    <a:bodyPr/>
                    <a:lstStyle/>
                    <a:p>
                      <a:pPr algn="ctr">
                        <a:spcAft>
                          <a:spcPts val="0"/>
                        </a:spcAft>
                      </a:pPr>
                      <a:r>
                        <a:rPr lang="en-US" altLang="zh-CN" sz="1400" b="0" dirty="0">
                          <a:solidFill>
                            <a:schemeClr val="tx1"/>
                          </a:solidFill>
                          <a:effectLst/>
                          <a:latin typeface="Arial" panose="020B0604020202020204" pitchFamily="34" charset="0"/>
                          <a:ea typeface="MS Mincho" panose="02020609040205080304" pitchFamily="49" charset="-128"/>
                          <a:cs typeface="Arial" panose="020B0604020202020204" pitchFamily="34" charset="0"/>
                        </a:rPr>
                        <a:t>20</a:t>
                      </a:r>
                      <a:endParaRPr lang="zh-CN" sz="1400" b="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solidFill>
                      <a:schemeClr val="bg1">
                        <a:lumMod val="95000"/>
                      </a:schemeClr>
                    </a:solidFill>
                  </a:tcPr>
                </a:tc>
                <a:tc>
                  <a:txBody>
                    <a:bodyPr/>
                    <a:lstStyle/>
                    <a:p>
                      <a:pPr algn="ctr">
                        <a:spcAft>
                          <a:spcPts val="0"/>
                        </a:spcAft>
                      </a:pPr>
                      <a:r>
                        <a:rPr lang="en-US" altLang="zh-CN" sz="1400" b="0" dirty="0">
                          <a:solidFill>
                            <a:schemeClr val="tx1"/>
                          </a:solidFill>
                          <a:effectLst/>
                          <a:latin typeface="Arial" panose="020B0604020202020204" pitchFamily="34" charset="0"/>
                          <a:ea typeface="MS Mincho" panose="02020609040205080304" pitchFamily="49" charset="-128"/>
                          <a:cs typeface="Arial" panose="020B0604020202020204" pitchFamily="34" charset="0"/>
                        </a:rPr>
                        <a:t>20</a:t>
                      </a:r>
                      <a:endParaRPr lang="zh-CN" sz="1400" b="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solidFill>
                      <a:schemeClr val="bg1">
                        <a:lumMod val="95000"/>
                      </a:schemeClr>
                    </a:solidFill>
                  </a:tcPr>
                </a:tc>
                <a:extLst>
                  <a:ext uri="{0D108BD9-81ED-4DB2-BD59-A6C34878D82A}">
                    <a16:rowId xmlns:a16="http://schemas.microsoft.com/office/drawing/2014/main" val="311992900"/>
                  </a:ext>
                </a:extLst>
              </a:tr>
              <a:tr h="288000">
                <a:tc>
                  <a:txBody>
                    <a:bodyPr/>
                    <a:lstStyle/>
                    <a:p>
                      <a:pPr algn="l" rtl="0" fontAlgn="ctr"/>
                      <a:r>
                        <a:rPr lang="en-US" sz="1400" b="1" u="none" strike="noStrike" dirty="0">
                          <a:solidFill>
                            <a:schemeClr val="tx1"/>
                          </a:solidFill>
                          <a:effectLst/>
                          <a:latin typeface="Arial" panose="020B0604020202020204" pitchFamily="34" charset="0"/>
                          <a:cs typeface="Arial" panose="020B0604020202020204" pitchFamily="34" charset="0"/>
                        </a:rPr>
                        <a:t>Input peak power / cavity [kW] (</a:t>
                      </a:r>
                      <a:r>
                        <a:rPr lang="en-US" altLang="zh-CN" sz="1400" b="1" u="none" strike="noStrike" dirty="0">
                          <a:solidFill>
                            <a:schemeClr val="tx1"/>
                          </a:solidFill>
                          <a:effectLst/>
                          <a:latin typeface="Arial" panose="020B0604020202020204" pitchFamily="34" charset="0"/>
                          <a:cs typeface="Arial" panose="020B0604020202020204" pitchFamily="34" charset="0"/>
                        </a:rPr>
                        <a:t>w/</a:t>
                      </a:r>
                      <a:r>
                        <a:rPr lang="en-US" sz="1400" b="1" u="none" strike="noStrike" dirty="0">
                          <a:solidFill>
                            <a:schemeClr val="tx1"/>
                          </a:solidFill>
                          <a:effectLst/>
                          <a:latin typeface="Arial" panose="020B0604020202020204" pitchFamily="34" charset="0"/>
                          <a:cs typeface="Arial" panose="020B0604020202020204" pitchFamily="34" charset="0"/>
                        </a:rPr>
                        <a:t> detuning)</a:t>
                      </a:r>
                      <a:endParaRPr lang="en-US" sz="1400" b="1"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a:spcAft>
                          <a:spcPts val="0"/>
                        </a:spcAft>
                      </a:pPr>
                      <a:r>
                        <a:rPr lang="en-GB" sz="1400" b="1" dirty="0">
                          <a:solidFill>
                            <a:schemeClr val="tx1"/>
                          </a:solidFill>
                          <a:effectLst/>
                          <a:latin typeface="Arial" panose="020B0604020202020204" pitchFamily="34" charset="0"/>
                          <a:ea typeface="等线" panose="02010600030101010101" pitchFamily="2" charset="-122"/>
                          <a:cs typeface="Arial" panose="020B0604020202020204" pitchFamily="34" charset="0"/>
                        </a:rPr>
                        <a:t>15</a:t>
                      </a:r>
                      <a:endParaRPr lang="zh-CN" sz="1400" b="1"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algn="ctr">
                        <a:spcAft>
                          <a:spcPts val="0"/>
                        </a:spcAft>
                      </a:pPr>
                      <a:r>
                        <a:rPr lang="en-US" altLang="zh-CN" sz="1400" b="1" dirty="0">
                          <a:solidFill>
                            <a:schemeClr val="tx1"/>
                          </a:solidFill>
                          <a:effectLst/>
                          <a:latin typeface="Arial" panose="020B0604020202020204" pitchFamily="34" charset="0"/>
                          <a:ea typeface="MS Mincho" panose="02020609040205080304" pitchFamily="49" charset="-128"/>
                          <a:cs typeface="Arial" panose="020B0604020202020204" pitchFamily="34" charset="0"/>
                        </a:rPr>
                        <a:t>22</a:t>
                      </a:r>
                      <a:endParaRPr lang="zh-CN" sz="1400" b="1"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solidFill>
                      <a:schemeClr val="bg1">
                        <a:lumMod val="95000"/>
                      </a:schemeClr>
                    </a:solidFill>
                  </a:tcPr>
                </a:tc>
                <a:tc>
                  <a:txBody>
                    <a:bodyPr/>
                    <a:lstStyle/>
                    <a:p>
                      <a:pPr algn="ctr">
                        <a:spcAft>
                          <a:spcPts val="0"/>
                        </a:spcAft>
                      </a:pPr>
                      <a:r>
                        <a:rPr lang="en-GB" sz="1400" b="1" dirty="0">
                          <a:solidFill>
                            <a:schemeClr val="tx1"/>
                          </a:solidFill>
                          <a:effectLst/>
                          <a:latin typeface="Arial" panose="020B0604020202020204" pitchFamily="34" charset="0"/>
                          <a:ea typeface="等线" panose="02010600030101010101" pitchFamily="2" charset="-122"/>
                          <a:cs typeface="Arial" panose="020B0604020202020204" pitchFamily="34" charset="0"/>
                        </a:rPr>
                        <a:t>12.4</a:t>
                      </a:r>
                      <a:endParaRPr lang="zh-CN" sz="1400" b="1"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algn="ctr">
                        <a:spcAft>
                          <a:spcPts val="0"/>
                        </a:spcAft>
                      </a:pPr>
                      <a:r>
                        <a:rPr lang="en-GB" sz="1400" b="1" dirty="0">
                          <a:solidFill>
                            <a:schemeClr val="tx1"/>
                          </a:solidFill>
                          <a:effectLst/>
                          <a:latin typeface="Arial" panose="020B0604020202020204" pitchFamily="34" charset="0"/>
                          <a:ea typeface="等线" panose="02010600030101010101" pitchFamily="2" charset="-122"/>
                          <a:cs typeface="Arial" panose="020B0604020202020204" pitchFamily="34" charset="0"/>
                        </a:rPr>
                        <a:t>7.1</a:t>
                      </a:r>
                      <a:endParaRPr lang="zh-CN" sz="1400" b="1"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algn="ctr">
                        <a:spcAft>
                          <a:spcPts val="0"/>
                        </a:spcAft>
                      </a:pPr>
                      <a:r>
                        <a:rPr lang="en-US" altLang="zh-CN" sz="1400" b="1" dirty="0">
                          <a:solidFill>
                            <a:schemeClr val="tx1"/>
                          </a:solidFill>
                          <a:effectLst/>
                          <a:latin typeface="Arial" panose="020B0604020202020204" pitchFamily="34" charset="0"/>
                          <a:ea typeface="MS Mincho" panose="02020609040205080304" pitchFamily="49" charset="-128"/>
                          <a:cs typeface="Arial" panose="020B0604020202020204" pitchFamily="34" charset="0"/>
                        </a:rPr>
                        <a:t>19.1</a:t>
                      </a:r>
                      <a:endParaRPr lang="zh-CN" sz="1400" b="1"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solidFill>
                      <a:schemeClr val="bg1">
                        <a:lumMod val="95000"/>
                      </a:schemeClr>
                    </a:solidFill>
                  </a:tcPr>
                </a:tc>
                <a:tc>
                  <a:txBody>
                    <a:bodyPr/>
                    <a:lstStyle/>
                    <a:p>
                      <a:pPr algn="ctr">
                        <a:spcAft>
                          <a:spcPts val="0"/>
                        </a:spcAft>
                      </a:pPr>
                      <a:r>
                        <a:rPr lang="en-US" altLang="zh-CN" sz="1400" b="1" dirty="0">
                          <a:solidFill>
                            <a:schemeClr val="tx1"/>
                          </a:solidFill>
                          <a:effectLst/>
                          <a:latin typeface="Arial" panose="020B0604020202020204" pitchFamily="34" charset="0"/>
                          <a:ea typeface="MS Mincho" panose="02020609040205080304" pitchFamily="49" charset="-128"/>
                          <a:cs typeface="Arial" panose="020B0604020202020204" pitchFamily="34" charset="0"/>
                        </a:rPr>
                        <a:t>20.1</a:t>
                      </a:r>
                      <a:endParaRPr lang="zh-CN" sz="1400" b="1"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solidFill>
                      <a:schemeClr val="bg1">
                        <a:lumMod val="95000"/>
                      </a:schemeClr>
                    </a:solidFill>
                  </a:tcPr>
                </a:tc>
                <a:tc>
                  <a:txBody>
                    <a:bodyPr/>
                    <a:lstStyle/>
                    <a:p>
                      <a:pPr algn="ctr">
                        <a:spcAft>
                          <a:spcPts val="0"/>
                        </a:spcAft>
                      </a:pPr>
                      <a:r>
                        <a:rPr lang="en-US" altLang="zh-CN" sz="1400" b="1" dirty="0">
                          <a:solidFill>
                            <a:schemeClr val="tx1"/>
                          </a:solidFill>
                          <a:effectLst/>
                          <a:latin typeface="Arial" panose="020B0604020202020204" pitchFamily="34" charset="0"/>
                          <a:ea typeface="MS Mincho" panose="02020609040205080304" pitchFamily="49" charset="-128"/>
                          <a:cs typeface="Arial" panose="020B0604020202020204" pitchFamily="34" charset="0"/>
                        </a:rPr>
                        <a:t>20</a:t>
                      </a:r>
                      <a:endParaRPr lang="zh-CN" sz="1400" b="1"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solidFill>
                      <a:schemeClr val="bg1">
                        <a:lumMod val="95000"/>
                      </a:schemeClr>
                    </a:solidFill>
                  </a:tcPr>
                </a:tc>
                <a:extLst>
                  <a:ext uri="{0D108BD9-81ED-4DB2-BD59-A6C34878D82A}">
                    <a16:rowId xmlns:a16="http://schemas.microsoft.com/office/drawing/2014/main" val="224495836"/>
                  </a:ext>
                </a:extLst>
              </a:tr>
              <a:tr h="288000">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altLang="zh-CN" sz="1400" b="0" u="none" strike="noStrike" dirty="0">
                          <a:solidFill>
                            <a:schemeClr val="tx1"/>
                          </a:solidFill>
                          <a:effectLst/>
                          <a:latin typeface="Arial" panose="020B0604020202020204" pitchFamily="34" charset="0"/>
                          <a:cs typeface="Arial" panose="020B0604020202020204" pitchFamily="34" charset="0"/>
                        </a:rPr>
                        <a:t>Input average power per cavity [kW] (w/</a:t>
                      </a:r>
                      <a:r>
                        <a:rPr lang="en-US" altLang="zh-CN" sz="1400" b="0" u="none" strike="noStrike" baseline="0" dirty="0">
                          <a:solidFill>
                            <a:schemeClr val="tx1"/>
                          </a:solidFill>
                          <a:effectLst/>
                          <a:latin typeface="Arial" panose="020B0604020202020204" pitchFamily="34" charset="0"/>
                          <a:cs typeface="Arial" panose="020B0604020202020204" pitchFamily="34" charset="0"/>
                        </a:rPr>
                        <a:t> </a:t>
                      </a:r>
                      <a:r>
                        <a:rPr lang="en-US" altLang="zh-CN" sz="1400" b="0" u="none" strike="noStrike" dirty="0">
                          <a:solidFill>
                            <a:schemeClr val="tx1"/>
                          </a:solidFill>
                          <a:effectLst/>
                          <a:latin typeface="Arial" panose="020B0604020202020204" pitchFamily="34" charset="0"/>
                          <a:cs typeface="Arial" panose="020B0604020202020204" pitchFamily="34" charset="0"/>
                        </a:rPr>
                        <a:t>detuning)</a:t>
                      </a:r>
                      <a:endParaRPr lang="en-US" altLang="zh-CN" sz="1400" b="0" i="0" u="none" strike="noStrike" dirty="0">
                        <a:solidFill>
                          <a:schemeClr val="tx1"/>
                        </a:solidFill>
                        <a:effectLst/>
                        <a:latin typeface="Arial" panose="020B0604020202020204" pitchFamily="34" charset="0"/>
                        <a:ea typeface="+mn-ea"/>
                        <a:cs typeface="Arial" panose="020B0604020202020204" pitchFamily="34" charset="0"/>
                      </a:endParaRPr>
                    </a:p>
                  </a:txBody>
                  <a:tcPr anchor="ctr"/>
                </a:tc>
                <a:tc>
                  <a:txBody>
                    <a:bodyPr/>
                    <a:lstStyle/>
                    <a:p>
                      <a:pPr marL="0" algn="ctr" defTabSz="914400" rtl="0" eaLnBrk="1" latinLnBrk="0" hangingPunct="1">
                        <a:spcAft>
                          <a:spcPts val="0"/>
                        </a:spcAft>
                      </a:pPr>
                      <a:r>
                        <a:rPr lang="en-US" sz="1400" b="0" kern="1200" dirty="0">
                          <a:solidFill>
                            <a:schemeClr val="tx1"/>
                          </a:solidFill>
                          <a:effectLst/>
                          <a:latin typeface="Arial" panose="020B0604020202020204" pitchFamily="34" charset="0"/>
                          <a:ea typeface="等线" panose="02010600030101010101" pitchFamily="2" charset="-122"/>
                          <a:cs typeface="Arial" panose="020B0604020202020204" pitchFamily="34" charset="0"/>
                        </a:rPr>
                        <a:t>0.7</a:t>
                      </a:r>
                      <a:endParaRPr lang="zh-CN" sz="1400" b="0" kern="120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marL="0" algn="ctr" defTabSz="914400" rtl="0" eaLnBrk="1" latinLnBrk="0" hangingPunct="1">
                        <a:spcAft>
                          <a:spcPts val="0"/>
                        </a:spcAft>
                      </a:pPr>
                      <a:endParaRPr lang="zh-CN" sz="1400" b="0" kern="120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solidFill>
                      <a:schemeClr val="bg1">
                        <a:lumMod val="95000"/>
                      </a:schemeClr>
                    </a:solidFill>
                  </a:tcPr>
                </a:tc>
                <a:tc>
                  <a:txBody>
                    <a:bodyPr/>
                    <a:lstStyle/>
                    <a:p>
                      <a:pPr marL="0" algn="ctr" defTabSz="914400" rtl="0" eaLnBrk="1" latinLnBrk="0" hangingPunct="1">
                        <a:spcAft>
                          <a:spcPts val="0"/>
                        </a:spcAft>
                      </a:pPr>
                      <a:r>
                        <a:rPr lang="en-US" sz="1400" b="0" kern="1200" dirty="0">
                          <a:solidFill>
                            <a:schemeClr val="tx1"/>
                          </a:solidFill>
                          <a:effectLst/>
                          <a:latin typeface="Arial" panose="020B0604020202020204" pitchFamily="34" charset="0"/>
                          <a:ea typeface="等线" panose="02010600030101010101" pitchFamily="2" charset="-122"/>
                          <a:cs typeface="Arial" panose="020B0604020202020204" pitchFamily="34" charset="0"/>
                        </a:rPr>
                        <a:t>0.3</a:t>
                      </a:r>
                      <a:endParaRPr lang="zh-CN" sz="1400" b="0" kern="120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marL="0" algn="ctr" defTabSz="914400" rtl="0" eaLnBrk="1" latinLnBrk="0" hangingPunct="1">
                        <a:spcAft>
                          <a:spcPts val="0"/>
                        </a:spcAft>
                      </a:pPr>
                      <a:r>
                        <a:rPr lang="en-US" sz="1400" b="0" kern="1200" dirty="0">
                          <a:solidFill>
                            <a:schemeClr val="tx1"/>
                          </a:solidFill>
                          <a:effectLst/>
                          <a:latin typeface="Arial" panose="020B0604020202020204" pitchFamily="34" charset="0"/>
                          <a:ea typeface="等线" panose="02010600030101010101" pitchFamily="2" charset="-122"/>
                          <a:cs typeface="Arial" panose="020B0604020202020204" pitchFamily="34" charset="0"/>
                        </a:rPr>
                        <a:t>0.5</a:t>
                      </a:r>
                      <a:endParaRPr lang="zh-CN" sz="1400" b="0" kern="120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marL="0" algn="ctr" defTabSz="914400" rtl="0" eaLnBrk="1" latinLnBrk="0" hangingPunct="1">
                        <a:spcAft>
                          <a:spcPts val="0"/>
                        </a:spcAft>
                      </a:pPr>
                      <a:endParaRPr lang="zh-CN" sz="1400" b="0" kern="120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solidFill>
                      <a:schemeClr val="bg1">
                        <a:lumMod val="95000"/>
                      </a:schemeClr>
                    </a:solidFill>
                  </a:tcPr>
                </a:tc>
                <a:tc>
                  <a:txBody>
                    <a:bodyPr/>
                    <a:lstStyle/>
                    <a:p>
                      <a:pPr marL="0" algn="ctr" defTabSz="914400" rtl="0" eaLnBrk="1" latinLnBrk="0" hangingPunct="1">
                        <a:spcAft>
                          <a:spcPts val="0"/>
                        </a:spcAft>
                      </a:pPr>
                      <a:endParaRPr lang="zh-CN" sz="1400" b="0" kern="120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solidFill>
                      <a:schemeClr val="bg1">
                        <a:lumMod val="95000"/>
                      </a:schemeClr>
                    </a:solidFill>
                  </a:tcPr>
                </a:tc>
                <a:tc>
                  <a:txBody>
                    <a:bodyPr/>
                    <a:lstStyle/>
                    <a:p>
                      <a:pPr marL="0" algn="ctr" defTabSz="914400" rtl="0" eaLnBrk="1" latinLnBrk="0" hangingPunct="1">
                        <a:spcAft>
                          <a:spcPts val="0"/>
                        </a:spcAft>
                      </a:pPr>
                      <a:endParaRPr lang="zh-CN" sz="1400" b="0" kern="120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solidFill>
                      <a:schemeClr val="bg1">
                        <a:lumMod val="95000"/>
                      </a:schemeClr>
                    </a:solidFill>
                  </a:tcPr>
                </a:tc>
                <a:extLst>
                  <a:ext uri="{0D108BD9-81ED-4DB2-BD59-A6C34878D82A}">
                    <a16:rowId xmlns:a16="http://schemas.microsoft.com/office/drawing/2014/main" val="2392965929"/>
                  </a:ext>
                </a:extLst>
              </a:tr>
              <a:tr h="288000">
                <a:tc>
                  <a:txBody>
                    <a:bodyPr/>
                    <a:lstStyle/>
                    <a:p>
                      <a:pPr algn="l" rtl="0" fontAlgn="ctr"/>
                      <a:r>
                        <a:rPr lang="en-US" sz="1400" b="1" u="none" strike="noStrike" dirty="0">
                          <a:solidFill>
                            <a:schemeClr val="tx1"/>
                          </a:solidFill>
                          <a:effectLst/>
                          <a:latin typeface="Arial" panose="020B0604020202020204" pitchFamily="34" charset="0"/>
                          <a:cs typeface="Arial" panose="020B0604020202020204" pitchFamily="34" charset="0"/>
                        </a:rPr>
                        <a:t>SSA peak power [kW] (one</a:t>
                      </a:r>
                      <a:r>
                        <a:rPr lang="en-US" sz="1400" b="1" u="none" strike="noStrike" baseline="0" dirty="0">
                          <a:solidFill>
                            <a:schemeClr val="tx1"/>
                          </a:solidFill>
                          <a:effectLst/>
                          <a:latin typeface="Arial" panose="020B0604020202020204" pitchFamily="34" charset="0"/>
                          <a:cs typeface="Arial" panose="020B0604020202020204" pitchFamily="34" charset="0"/>
                        </a:rPr>
                        <a:t> cavity per SSA)</a:t>
                      </a:r>
                      <a:endParaRPr lang="en-US" sz="1400" b="1"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noFill/>
                  </a:tcPr>
                </a:tc>
                <a:tc>
                  <a:txBody>
                    <a:bodyPr/>
                    <a:lstStyle/>
                    <a:p>
                      <a:pPr algn="ctr" rtl="0" fontAlgn="ctr"/>
                      <a:r>
                        <a:rPr lang="en-US" altLang="zh-CN" sz="1400" b="1" u="none" strike="noStrike" dirty="0">
                          <a:solidFill>
                            <a:schemeClr val="tx1"/>
                          </a:solidFill>
                          <a:effectLst/>
                          <a:latin typeface="Arial" panose="020B0604020202020204" pitchFamily="34" charset="0"/>
                          <a:cs typeface="Arial" panose="020B0604020202020204" pitchFamily="34" charset="0"/>
                        </a:rPr>
                        <a:t>25</a:t>
                      </a:r>
                      <a:endParaRPr lang="en-US" altLang="zh-CN" sz="1400" b="1"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noFill/>
                  </a:tcPr>
                </a:tc>
                <a:tc>
                  <a:txBody>
                    <a:bodyPr/>
                    <a:lstStyle/>
                    <a:p>
                      <a:pPr algn="ctr" rtl="0" fontAlgn="ctr"/>
                      <a:r>
                        <a:rPr lang="en-US" altLang="zh-CN" sz="1400" b="1" i="0" u="none" strike="noStrike" dirty="0">
                          <a:solidFill>
                            <a:schemeClr val="tx1"/>
                          </a:solidFill>
                          <a:effectLst/>
                          <a:latin typeface="Arial" panose="020B0604020202020204" pitchFamily="34" charset="0"/>
                          <a:ea typeface="+mn-ea"/>
                          <a:cs typeface="Arial" panose="020B0604020202020204" pitchFamily="34" charset="0"/>
                        </a:rPr>
                        <a:t>25</a:t>
                      </a:r>
                    </a:p>
                  </a:txBody>
                  <a:tcPr anchor="ctr">
                    <a:solidFill>
                      <a:schemeClr val="bg1">
                        <a:lumMod val="95000"/>
                      </a:schemeClr>
                    </a:solidFill>
                  </a:tcPr>
                </a:tc>
                <a:tc>
                  <a:txBody>
                    <a:bodyPr/>
                    <a:lstStyle/>
                    <a:p>
                      <a:pPr algn="ctr" rtl="0" fontAlgn="ctr"/>
                      <a:r>
                        <a:rPr lang="en-US" altLang="zh-CN" sz="1400" b="1" u="none" strike="noStrike" dirty="0">
                          <a:solidFill>
                            <a:schemeClr val="tx1"/>
                          </a:solidFill>
                          <a:effectLst/>
                          <a:latin typeface="Arial" panose="020B0604020202020204" pitchFamily="34" charset="0"/>
                          <a:cs typeface="Arial" panose="020B0604020202020204" pitchFamily="34" charset="0"/>
                        </a:rPr>
                        <a:t>25</a:t>
                      </a:r>
                      <a:endParaRPr lang="en-US" altLang="zh-CN" sz="1400" b="1" i="0" u="none" strike="noStrike" dirty="0">
                        <a:solidFill>
                          <a:schemeClr val="tx1"/>
                        </a:solidFill>
                        <a:effectLst/>
                        <a:latin typeface="Arial" panose="020B0604020202020204" pitchFamily="34" charset="0"/>
                        <a:ea typeface="+mn-ea"/>
                        <a:cs typeface="Arial" panose="020B0604020202020204" pitchFamily="34" charset="0"/>
                      </a:endParaRPr>
                    </a:p>
                  </a:txBody>
                  <a:tcPr anchor="ctr">
                    <a:noFill/>
                  </a:tcPr>
                </a:tc>
                <a:tc>
                  <a:txBody>
                    <a:bodyPr/>
                    <a:lstStyle/>
                    <a:p>
                      <a:pPr algn="ctr" rtl="0" fontAlgn="ctr"/>
                      <a:r>
                        <a:rPr lang="en-US" altLang="zh-CN" sz="1400" b="1" u="none" strike="noStrike" dirty="0">
                          <a:solidFill>
                            <a:schemeClr val="tx1"/>
                          </a:solidFill>
                          <a:effectLst/>
                          <a:latin typeface="Arial" panose="020B0604020202020204" pitchFamily="34" charset="0"/>
                          <a:cs typeface="Arial" panose="020B0604020202020204" pitchFamily="34" charset="0"/>
                        </a:rPr>
                        <a:t>25</a:t>
                      </a:r>
                      <a:endParaRPr lang="en-US" altLang="zh-CN" sz="1400" b="1" i="0" u="none" strike="noStrike" dirty="0">
                        <a:solidFill>
                          <a:schemeClr val="tx1"/>
                        </a:solidFill>
                        <a:effectLst/>
                        <a:latin typeface="Arial" panose="020B0604020202020204" pitchFamily="34" charset="0"/>
                        <a:ea typeface="+mn-ea"/>
                        <a:cs typeface="Arial" panose="020B0604020202020204" pitchFamily="34" charset="0"/>
                      </a:endParaRPr>
                    </a:p>
                  </a:txBody>
                  <a:tcPr anchor="ctr">
                    <a:noFill/>
                  </a:tcPr>
                </a:tc>
                <a:tc>
                  <a:txBody>
                    <a:bodyPr/>
                    <a:lstStyle/>
                    <a:p>
                      <a:pPr algn="ctr" rtl="0" fontAlgn="ctr"/>
                      <a:r>
                        <a:rPr lang="en-US" altLang="zh-CN" sz="1400" b="1" i="0" u="none" strike="noStrike" dirty="0">
                          <a:solidFill>
                            <a:schemeClr val="tx1"/>
                          </a:solidFill>
                          <a:effectLst/>
                          <a:latin typeface="Arial" panose="020B0604020202020204" pitchFamily="34" charset="0"/>
                          <a:ea typeface="+mn-ea"/>
                          <a:cs typeface="Arial" panose="020B0604020202020204" pitchFamily="34" charset="0"/>
                        </a:rPr>
                        <a:t>25</a:t>
                      </a:r>
                    </a:p>
                  </a:txBody>
                  <a:tcPr anchor="ctr">
                    <a:solidFill>
                      <a:schemeClr val="bg1">
                        <a:lumMod val="95000"/>
                      </a:schemeClr>
                    </a:solidFill>
                  </a:tcPr>
                </a:tc>
                <a:tc>
                  <a:txBody>
                    <a:bodyPr/>
                    <a:lstStyle/>
                    <a:p>
                      <a:pPr algn="ctr" rtl="0" fontAlgn="ctr"/>
                      <a:r>
                        <a:rPr lang="en-US" altLang="zh-CN" sz="1400" b="1" i="0" u="none" strike="noStrike" dirty="0">
                          <a:solidFill>
                            <a:schemeClr val="tx1"/>
                          </a:solidFill>
                          <a:effectLst/>
                          <a:latin typeface="Arial" panose="020B0604020202020204" pitchFamily="34" charset="0"/>
                          <a:ea typeface="+mn-ea"/>
                          <a:cs typeface="Arial" panose="020B0604020202020204" pitchFamily="34" charset="0"/>
                        </a:rPr>
                        <a:t>25</a:t>
                      </a:r>
                    </a:p>
                  </a:txBody>
                  <a:tcPr anchor="ctr">
                    <a:solidFill>
                      <a:schemeClr val="bg1">
                        <a:lumMod val="95000"/>
                      </a:schemeClr>
                    </a:solidFill>
                  </a:tcPr>
                </a:tc>
                <a:tc>
                  <a:txBody>
                    <a:bodyPr/>
                    <a:lstStyle/>
                    <a:p>
                      <a:pPr algn="ctr" rtl="0" fontAlgn="ctr"/>
                      <a:r>
                        <a:rPr lang="en-US" altLang="zh-CN" sz="1400" b="1" i="0" u="none" strike="noStrike" dirty="0">
                          <a:solidFill>
                            <a:schemeClr val="tx1"/>
                          </a:solidFill>
                          <a:effectLst/>
                          <a:latin typeface="Arial" panose="020B0604020202020204" pitchFamily="34" charset="0"/>
                          <a:ea typeface="+mn-ea"/>
                          <a:cs typeface="Arial" panose="020B0604020202020204" pitchFamily="34" charset="0"/>
                        </a:rPr>
                        <a:t>25</a:t>
                      </a:r>
                    </a:p>
                  </a:txBody>
                  <a:tcPr anchor="ctr">
                    <a:solidFill>
                      <a:schemeClr val="bg1">
                        <a:lumMod val="95000"/>
                      </a:schemeClr>
                    </a:solidFill>
                  </a:tcPr>
                </a:tc>
                <a:extLst>
                  <a:ext uri="{0D108BD9-81ED-4DB2-BD59-A6C34878D82A}">
                    <a16:rowId xmlns:a16="http://schemas.microsoft.com/office/drawing/2014/main" val="997615223"/>
                  </a:ext>
                </a:extLst>
              </a:tr>
              <a:tr h="288000">
                <a:tc>
                  <a:txBody>
                    <a:bodyPr/>
                    <a:lstStyle/>
                    <a:p>
                      <a:pPr algn="l" rtl="0" fontAlgn="ctr"/>
                      <a:r>
                        <a:rPr lang="en-US" sz="1400" b="1" u="none" strike="noStrike" dirty="0">
                          <a:solidFill>
                            <a:schemeClr val="tx1"/>
                          </a:solidFill>
                          <a:effectLst/>
                          <a:latin typeface="Arial" panose="020B0604020202020204" pitchFamily="34" charset="0"/>
                          <a:cs typeface="Arial" panose="020B0604020202020204" pitchFamily="34" charset="0"/>
                        </a:rPr>
                        <a:t>HOM average power / cavity [W]</a:t>
                      </a:r>
                      <a:endParaRPr lang="en-US" sz="1400" b="1"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noFill/>
                  </a:tcPr>
                </a:tc>
                <a:tc>
                  <a:txBody>
                    <a:bodyPr/>
                    <a:lstStyle/>
                    <a:p>
                      <a:pPr algn="ctr">
                        <a:spcAft>
                          <a:spcPts val="0"/>
                        </a:spcAft>
                      </a:pPr>
                      <a:r>
                        <a:rPr lang="en-GB" sz="1400" b="0" dirty="0">
                          <a:solidFill>
                            <a:schemeClr val="tx1"/>
                          </a:solidFill>
                          <a:effectLst/>
                          <a:latin typeface="Arial" panose="020B0604020202020204" pitchFamily="34" charset="0"/>
                          <a:ea typeface="等线" panose="02010600030101010101" pitchFamily="2" charset="-122"/>
                          <a:cs typeface="Arial" panose="020B0604020202020204" pitchFamily="34" charset="0"/>
                        </a:rPr>
                        <a:t>0.2</a:t>
                      </a:r>
                      <a:endParaRPr lang="zh-CN" sz="1400" b="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noFill/>
                  </a:tcPr>
                </a:tc>
                <a:tc>
                  <a:txBody>
                    <a:bodyPr/>
                    <a:lstStyle/>
                    <a:p>
                      <a:pPr algn="ctr">
                        <a:spcAft>
                          <a:spcPts val="0"/>
                        </a:spcAft>
                      </a:pPr>
                      <a:r>
                        <a:rPr lang="en-US" altLang="zh-CN" sz="1400" b="0" dirty="0">
                          <a:solidFill>
                            <a:schemeClr val="tx1"/>
                          </a:solidFill>
                          <a:effectLst/>
                          <a:latin typeface="Arial" panose="020B0604020202020204" pitchFamily="34" charset="0"/>
                          <a:ea typeface="MS Mincho" panose="02020609040205080304" pitchFamily="49" charset="-128"/>
                          <a:cs typeface="Arial" panose="020B0604020202020204" pitchFamily="34" charset="0"/>
                        </a:rPr>
                        <a:t>0.2</a:t>
                      </a:r>
                      <a:endParaRPr lang="zh-CN" sz="1400" b="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solidFill>
                      <a:schemeClr val="bg1">
                        <a:lumMod val="95000"/>
                      </a:schemeClr>
                    </a:solidFill>
                  </a:tcPr>
                </a:tc>
                <a:tc>
                  <a:txBody>
                    <a:bodyPr/>
                    <a:lstStyle/>
                    <a:p>
                      <a:pPr algn="ctr">
                        <a:spcAft>
                          <a:spcPts val="0"/>
                        </a:spcAft>
                      </a:pPr>
                      <a:r>
                        <a:rPr lang="en-GB" sz="1400" b="0" dirty="0">
                          <a:solidFill>
                            <a:schemeClr val="tx1"/>
                          </a:solidFill>
                          <a:effectLst/>
                          <a:latin typeface="Arial" panose="020B0604020202020204" pitchFamily="34" charset="0"/>
                          <a:ea typeface="等线" panose="02010600030101010101" pitchFamily="2" charset="-122"/>
                          <a:cs typeface="Arial" panose="020B0604020202020204" pitchFamily="34" charset="0"/>
                        </a:rPr>
                        <a:t>0.7</a:t>
                      </a:r>
                      <a:endParaRPr lang="zh-CN" sz="1400" b="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noFill/>
                  </a:tcPr>
                </a:tc>
                <a:tc>
                  <a:txBody>
                    <a:bodyPr/>
                    <a:lstStyle/>
                    <a:p>
                      <a:pPr algn="ctr">
                        <a:spcAft>
                          <a:spcPts val="0"/>
                        </a:spcAft>
                      </a:pPr>
                      <a:r>
                        <a:rPr lang="en-GB" sz="1400" b="1" dirty="0">
                          <a:solidFill>
                            <a:schemeClr val="tx1"/>
                          </a:solidFill>
                          <a:effectLst/>
                          <a:latin typeface="Arial" panose="020B0604020202020204" pitchFamily="34" charset="0"/>
                          <a:ea typeface="等线" panose="02010600030101010101" pitchFamily="2" charset="-122"/>
                          <a:cs typeface="Arial" panose="020B0604020202020204" pitchFamily="34" charset="0"/>
                        </a:rPr>
                        <a:t>4.1</a:t>
                      </a:r>
                      <a:endParaRPr lang="zh-CN" sz="1400" b="1"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noFill/>
                  </a:tcPr>
                </a:tc>
                <a:tc>
                  <a:txBody>
                    <a:bodyPr/>
                    <a:lstStyle/>
                    <a:p>
                      <a:pPr algn="ctr">
                        <a:spcAft>
                          <a:spcPts val="0"/>
                        </a:spcAft>
                      </a:pPr>
                      <a:r>
                        <a:rPr lang="en-US" altLang="zh-CN" sz="1400" b="1" dirty="0">
                          <a:solidFill>
                            <a:schemeClr val="tx1"/>
                          </a:solidFill>
                          <a:effectLst/>
                          <a:latin typeface="Arial" panose="020B0604020202020204" pitchFamily="34" charset="0"/>
                          <a:ea typeface="MS Mincho" panose="02020609040205080304" pitchFamily="49" charset="-128"/>
                          <a:cs typeface="Arial" panose="020B0604020202020204" pitchFamily="34" charset="0"/>
                        </a:rPr>
                        <a:t>4.1</a:t>
                      </a:r>
                      <a:endParaRPr lang="zh-CN" sz="1400" b="1"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solidFill>
                      <a:schemeClr val="bg1">
                        <a:lumMod val="95000"/>
                      </a:schemeClr>
                    </a:solidFill>
                  </a:tcPr>
                </a:tc>
                <a:tc>
                  <a:txBody>
                    <a:bodyPr/>
                    <a:lstStyle/>
                    <a:p>
                      <a:pPr algn="ctr">
                        <a:spcAft>
                          <a:spcPts val="0"/>
                        </a:spcAft>
                      </a:pPr>
                      <a:r>
                        <a:rPr lang="en-US" altLang="zh-CN" sz="1400" b="1" dirty="0">
                          <a:solidFill>
                            <a:schemeClr val="tx1"/>
                          </a:solidFill>
                          <a:effectLst/>
                          <a:latin typeface="Arial" panose="020B0604020202020204" pitchFamily="34" charset="0"/>
                          <a:ea typeface="MS Mincho" panose="02020609040205080304" pitchFamily="49" charset="-128"/>
                          <a:cs typeface="Arial" panose="020B0604020202020204" pitchFamily="34" charset="0"/>
                        </a:rPr>
                        <a:t>12</a:t>
                      </a:r>
                      <a:endParaRPr lang="zh-CN" sz="1400" b="1"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solidFill>
                      <a:schemeClr val="bg1">
                        <a:lumMod val="95000"/>
                      </a:schemeClr>
                    </a:solidFill>
                  </a:tcPr>
                </a:tc>
                <a:tc>
                  <a:txBody>
                    <a:bodyPr/>
                    <a:lstStyle/>
                    <a:p>
                      <a:pPr algn="ctr">
                        <a:spcAft>
                          <a:spcPts val="0"/>
                        </a:spcAft>
                      </a:pPr>
                      <a:r>
                        <a:rPr lang="en-US" altLang="zh-CN" sz="1400" b="1" dirty="0">
                          <a:solidFill>
                            <a:schemeClr val="tx1"/>
                          </a:solidFill>
                          <a:effectLst/>
                          <a:latin typeface="Arial" panose="020B0604020202020204" pitchFamily="34" charset="0"/>
                          <a:ea typeface="MS Mincho" panose="02020609040205080304" pitchFamily="49" charset="-128"/>
                          <a:cs typeface="Arial" panose="020B0604020202020204" pitchFamily="34" charset="0"/>
                        </a:rPr>
                        <a:t>24</a:t>
                      </a:r>
                      <a:endParaRPr lang="zh-CN" sz="1400" b="1"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solidFill>
                      <a:schemeClr val="bg1">
                        <a:lumMod val="95000"/>
                      </a:schemeClr>
                    </a:solidFill>
                  </a:tcPr>
                </a:tc>
                <a:extLst>
                  <a:ext uri="{0D108BD9-81ED-4DB2-BD59-A6C34878D82A}">
                    <a16:rowId xmlns:a16="http://schemas.microsoft.com/office/drawing/2014/main" val="671315429"/>
                  </a:ext>
                </a:extLst>
              </a:tr>
              <a:tr h="288000">
                <a:tc>
                  <a:txBody>
                    <a:bodyPr/>
                    <a:lstStyle/>
                    <a:p>
                      <a:pPr algn="l" rtl="0" fontAlgn="ctr"/>
                      <a:r>
                        <a:rPr lang="en-US" sz="1400" b="0" u="none" strike="noStrike" dirty="0">
                          <a:solidFill>
                            <a:schemeClr val="tx1"/>
                          </a:solidFill>
                          <a:effectLst/>
                          <a:latin typeface="Arial" panose="020B0604020202020204" pitchFamily="34" charset="0"/>
                          <a:cs typeface="Arial" panose="020B0604020202020204" pitchFamily="34" charset="0"/>
                        </a:rPr>
                        <a:t>Q</a:t>
                      </a:r>
                      <a:r>
                        <a:rPr lang="en-US" sz="1400" b="0" u="none" strike="noStrike" baseline="-25000" dirty="0">
                          <a:solidFill>
                            <a:schemeClr val="tx1"/>
                          </a:solidFill>
                          <a:effectLst/>
                          <a:latin typeface="Arial" panose="020B0604020202020204" pitchFamily="34" charset="0"/>
                          <a:cs typeface="Arial" panose="020B0604020202020204" pitchFamily="34" charset="0"/>
                        </a:rPr>
                        <a:t>0</a:t>
                      </a:r>
                      <a:r>
                        <a:rPr lang="en-US" sz="1400" b="0" u="none" strike="noStrike" dirty="0">
                          <a:solidFill>
                            <a:schemeClr val="tx1"/>
                          </a:solidFill>
                          <a:effectLst/>
                          <a:latin typeface="Arial" panose="020B0604020202020204" pitchFamily="34" charset="0"/>
                          <a:cs typeface="Arial" panose="020B0604020202020204" pitchFamily="34" charset="0"/>
                        </a:rPr>
                        <a:t> </a:t>
                      </a:r>
                      <a:r>
                        <a:rPr lang="en-US" altLang="zh-CN" sz="1400" b="0" u="none" strike="noStrike" dirty="0">
                          <a:solidFill>
                            <a:schemeClr val="tx1"/>
                          </a:solidFill>
                          <a:effectLst/>
                          <a:latin typeface="Arial" panose="020B0604020202020204" pitchFamily="34" charset="0"/>
                          <a:cs typeface="Arial" panose="020B0604020202020204" pitchFamily="34" charset="0"/>
                        </a:rPr>
                        <a:t>@ 2 K </a:t>
                      </a:r>
                      <a:r>
                        <a:rPr lang="en-US" sz="1400" b="0" u="none" strike="noStrike" dirty="0">
                          <a:solidFill>
                            <a:schemeClr val="tx1"/>
                          </a:solidFill>
                          <a:effectLst/>
                          <a:latin typeface="Arial" panose="020B0604020202020204" pitchFamily="34" charset="0"/>
                          <a:cs typeface="Arial" panose="020B0604020202020204" pitchFamily="34" charset="0"/>
                        </a:rPr>
                        <a:t>at operating gradient (long</a:t>
                      </a:r>
                      <a:r>
                        <a:rPr lang="en-US" sz="1400" b="0" u="none" strike="noStrike" baseline="0" dirty="0">
                          <a:solidFill>
                            <a:schemeClr val="tx1"/>
                          </a:solidFill>
                          <a:effectLst/>
                          <a:latin typeface="Arial" panose="020B0604020202020204" pitchFamily="34" charset="0"/>
                          <a:cs typeface="Arial" panose="020B0604020202020204" pitchFamily="34" charset="0"/>
                        </a:rPr>
                        <a:t> term)</a:t>
                      </a:r>
                      <a:endParaRPr lang="en-US" sz="14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noFill/>
                  </a:tcPr>
                </a:tc>
                <a:tc>
                  <a:txBody>
                    <a:bodyPr/>
                    <a:lstStyle/>
                    <a:p>
                      <a:pPr algn="ctr" rtl="0" fontAlgn="ctr"/>
                      <a:r>
                        <a:rPr lang="en-US" sz="1400" b="0" u="none" strike="noStrike" dirty="0">
                          <a:solidFill>
                            <a:schemeClr val="tx1"/>
                          </a:solidFill>
                          <a:effectLst/>
                          <a:latin typeface="Arial" panose="020B0604020202020204" pitchFamily="34" charset="0"/>
                          <a:cs typeface="Arial" panose="020B0604020202020204" pitchFamily="34" charset="0"/>
                        </a:rPr>
                        <a:t>1E10</a:t>
                      </a:r>
                      <a:endParaRPr lang="en-US" sz="14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noFill/>
                  </a:tcPr>
                </a:tc>
                <a:tc>
                  <a:txBody>
                    <a:bodyPr/>
                    <a:lstStyle/>
                    <a:p>
                      <a:pPr algn="ctr" rtl="0" fontAlgn="ctr"/>
                      <a:endParaRPr lang="en-US" sz="14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solidFill>
                      <a:schemeClr val="bg1">
                        <a:lumMod val="95000"/>
                      </a:schemeClr>
                    </a:solidFill>
                  </a:tcPr>
                </a:tc>
                <a:tc>
                  <a:txBody>
                    <a:bodyPr/>
                    <a:lstStyle/>
                    <a:p>
                      <a:pPr algn="ctr" rtl="0" fontAlgn="ctr"/>
                      <a:r>
                        <a:rPr lang="en-US" sz="1400" b="0" u="none" strike="noStrike" dirty="0">
                          <a:solidFill>
                            <a:schemeClr val="tx1"/>
                          </a:solidFill>
                          <a:effectLst/>
                          <a:latin typeface="Arial" panose="020B0604020202020204" pitchFamily="34" charset="0"/>
                          <a:cs typeface="Arial" panose="020B0604020202020204" pitchFamily="34" charset="0"/>
                        </a:rPr>
                        <a:t>1E10</a:t>
                      </a:r>
                      <a:endParaRPr lang="en-US" sz="14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noFill/>
                  </a:tcPr>
                </a:tc>
                <a:tc>
                  <a:txBody>
                    <a:bodyPr/>
                    <a:lstStyle/>
                    <a:p>
                      <a:pPr algn="ctr" rtl="0" fontAlgn="ctr"/>
                      <a:r>
                        <a:rPr lang="en-US" sz="1400" b="0" u="none" strike="noStrike" dirty="0">
                          <a:solidFill>
                            <a:schemeClr val="tx1"/>
                          </a:solidFill>
                          <a:effectLst/>
                          <a:latin typeface="Arial" panose="020B0604020202020204" pitchFamily="34" charset="0"/>
                          <a:cs typeface="Arial" panose="020B0604020202020204" pitchFamily="34" charset="0"/>
                        </a:rPr>
                        <a:t>1E10</a:t>
                      </a:r>
                      <a:endParaRPr lang="en-US" sz="14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noFill/>
                  </a:tcPr>
                </a:tc>
                <a:tc>
                  <a:txBody>
                    <a:bodyPr/>
                    <a:lstStyle/>
                    <a:p>
                      <a:pPr algn="ctr" rtl="0" fontAlgn="ctr"/>
                      <a:endParaRPr lang="en-US" sz="14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solidFill>
                      <a:schemeClr val="bg1">
                        <a:lumMod val="95000"/>
                      </a:schemeClr>
                    </a:solidFill>
                  </a:tcPr>
                </a:tc>
                <a:tc>
                  <a:txBody>
                    <a:bodyPr/>
                    <a:lstStyle/>
                    <a:p>
                      <a:pPr algn="ctr" rtl="0" fontAlgn="ctr"/>
                      <a:endParaRPr lang="en-US" sz="14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solidFill>
                      <a:schemeClr val="bg1">
                        <a:lumMod val="95000"/>
                      </a:schemeClr>
                    </a:solidFill>
                  </a:tcPr>
                </a:tc>
                <a:tc>
                  <a:txBody>
                    <a:bodyPr/>
                    <a:lstStyle/>
                    <a:p>
                      <a:pPr algn="ctr" rtl="0" fontAlgn="ctr"/>
                      <a:endParaRPr lang="en-US" sz="14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solidFill>
                      <a:schemeClr val="bg1">
                        <a:lumMod val="95000"/>
                      </a:schemeClr>
                    </a:solidFill>
                  </a:tcPr>
                </a:tc>
                <a:extLst>
                  <a:ext uri="{0D108BD9-81ED-4DB2-BD59-A6C34878D82A}">
                    <a16:rowId xmlns:a16="http://schemas.microsoft.com/office/drawing/2014/main" val="2438679840"/>
                  </a:ext>
                </a:extLst>
              </a:tr>
              <a:tr h="288000">
                <a:tc>
                  <a:txBody>
                    <a:bodyPr/>
                    <a:lstStyle/>
                    <a:p>
                      <a:pPr algn="l" rtl="0" fontAlgn="ctr"/>
                      <a:r>
                        <a:rPr lang="en-US" sz="1400" b="0" u="none" strike="noStrike" dirty="0">
                          <a:solidFill>
                            <a:schemeClr val="tx1"/>
                          </a:solidFill>
                          <a:effectLst/>
                          <a:latin typeface="Arial" panose="020B0604020202020204" pitchFamily="34" charset="0"/>
                          <a:cs typeface="Arial" panose="020B0604020202020204" pitchFamily="34" charset="0"/>
                        </a:rPr>
                        <a:t>Total average cavity wall loss @ 2 K eq. [kW]</a:t>
                      </a:r>
                      <a:endParaRPr lang="en-US" sz="14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a:spcAft>
                          <a:spcPts val="0"/>
                        </a:spcAft>
                      </a:pPr>
                      <a:r>
                        <a:rPr lang="en-US" sz="14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0.2</a:t>
                      </a:r>
                      <a:endParaRPr 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algn="ctr">
                        <a:spcAft>
                          <a:spcPts val="0"/>
                        </a:spcAft>
                      </a:pPr>
                      <a:endParaRPr 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solidFill>
                      <a:schemeClr val="bg1">
                        <a:lumMod val="95000"/>
                      </a:schemeClr>
                    </a:solidFill>
                  </a:tcPr>
                </a:tc>
                <a:tc>
                  <a:txBody>
                    <a:bodyPr/>
                    <a:lstStyle/>
                    <a:p>
                      <a:pPr algn="ctr">
                        <a:spcAft>
                          <a:spcPts val="0"/>
                        </a:spcAft>
                      </a:pPr>
                      <a:r>
                        <a:rPr lang="en-US" sz="14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0.01</a:t>
                      </a:r>
                      <a:endParaRPr 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algn="ctr">
                        <a:spcAft>
                          <a:spcPts val="0"/>
                        </a:spcAft>
                      </a:pPr>
                      <a:r>
                        <a:rPr lang="en-US" sz="14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0.02</a:t>
                      </a:r>
                      <a:endParaRPr 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algn="ctr">
                        <a:spcAft>
                          <a:spcPts val="0"/>
                        </a:spcAft>
                      </a:pPr>
                      <a:endParaRPr 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solidFill>
                      <a:schemeClr val="bg1">
                        <a:lumMod val="95000"/>
                      </a:schemeClr>
                    </a:solidFill>
                  </a:tcPr>
                </a:tc>
                <a:tc>
                  <a:txBody>
                    <a:bodyPr/>
                    <a:lstStyle/>
                    <a:p>
                      <a:pPr algn="ctr">
                        <a:spcAft>
                          <a:spcPts val="0"/>
                        </a:spcAft>
                      </a:pPr>
                      <a:endParaRPr 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solidFill>
                      <a:schemeClr val="bg1">
                        <a:lumMod val="95000"/>
                      </a:schemeClr>
                    </a:solidFill>
                  </a:tcPr>
                </a:tc>
                <a:tc>
                  <a:txBody>
                    <a:bodyPr/>
                    <a:lstStyle/>
                    <a:p>
                      <a:pPr algn="ctr">
                        <a:spcAft>
                          <a:spcPts val="0"/>
                        </a:spcAft>
                      </a:pPr>
                      <a:endParaRPr 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solidFill>
                      <a:schemeClr val="bg1">
                        <a:lumMod val="95000"/>
                      </a:schemeClr>
                    </a:solidFill>
                  </a:tcPr>
                </a:tc>
                <a:extLst>
                  <a:ext uri="{0D108BD9-81ED-4DB2-BD59-A6C34878D82A}">
                    <a16:rowId xmlns:a16="http://schemas.microsoft.com/office/drawing/2014/main" val="3412942354"/>
                  </a:ext>
                </a:extLst>
              </a:tr>
            </a:tbl>
          </a:graphicData>
        </a:graphic>
      </p:graphicFrame>
      <p:sp>
        <p:nvSpPr>
          <p:cNvPr id="3" name="灯片编号占位符 2"/>
          <p:cNvSpPr>
            <a:spLocks noGrp="1"/>
          </p:cNvSpPr>
          <p:nvPr>
            <p:ph type="sldNum" sz="quarter" idx="12"/>
          </p:nvPr>
        </p:nvSpPr>
        <p:spPr/>
        <p:txBody>
          <a:bodyPr/>
          <a:lstStyle/>
          <a:p>
            <a:fld id="{672E488A-81DB-4A5F-B4BA-D0957D335647}" type="slidenum">
              <a:rPr lang="zh-CN" altLang="en-US" smtClean="0"/>
              <a:t>9</a:t>
            </a:fld>
            <a:endParaRPr lang="zh-CN" altLang="en-US"/>
          </a:p>
        </p:txBody>
      </p:sp>
      <p:sp>
        <p:nvSpPr>
          <p:cNvPr id="5" name="文本框 4"/>
          <p:cNvSpPr txBox="1"/>
          <p:nvPr/>
        </p:nvSpPr>
        <p:spPr>
          <a:xfrm>
            <a:off x="10303430" y="5782734"/>
            <a:ext cx="1931400" cy="307777"/>
          </a:xfrm>
          <a:prstGeom prst="rect">
            <a:avLst/>
          </a:prstGeom>
          <a:noFill/>
        </p:spPr>
        <p:txBody>
          <a:bodyPr wrap="square" rtlCol="0">
            <a:spAutoFit/>
          </a:bodyPr>
          <a:lstStyle/>
          <a:p>
            <a:r>
              <a:rPr lang="en-US" altLang="zh-CN" sz="1400" dirty="0">
                <a:latin typeface="Arial" panose="020B0604020202020204" pitchFamily="34" charset="0"/>
                <a:cs typeface="Arial" panose="020B0604020202020204" pitchFamily="34" charset="0"/>
              </a:rPr>
              <a:t>Z HOM DF: 34%</a:t>
            </a:r>
            <a:endParaRPr lang="zh-CN" altLang="en-US" sz="1400" dirty="0">
              <a:latin typeface="Arial" panose="020B0604020202020204" pitchFamily="34" charset="0"/>
              <a:cs typeface="Arial" panose="020B0604020202020204" pitchFamily="34" charset="0"/>
            </a:endParaRPr>
          </a:p>
        </p:txBody>
      </p:sp>
      <p:sp>
        <p:nvSpPr>
          <p:cNvPr id="6" name="文本框 5"/>
          <p:cNvSpPr txBox="1"/>
          <p:nvPr/>
        </p:nvSpPr>
        <p:spPr>
          <a:xfrm>
            <a:off x="10303430" y="3787066"/>
            <a:ext cx="1931400" cy="307777"/>
          </a:xfrm>
          <a:prstGeom prst="rect">
            <a:avLst/>
          </a:prstGeom>
          <a:noFill/>
        </p:spPr>
        <p:txBody>
          <a:bodyPr wrap="square" rtlCol="0">
            <a:spAutoFit/>
          </a:bodyPr>
          <a:lstStyle/>
          <a:p>
            <a:r>
              <a:rPr lang="en-US" altLang="zh-CN" sz="1400" dirty="0">
                <a:latin typeface="Arial" panose="020B0604020202020204" pitchFamily="34" charset="0"/>
                <a:cs typeface="Arial" panose="020B0604020202020204" pitchFamily="34" charset="0"/>
              </a:rPr>
              <a:t>Variable range limit</a:t>
            </a:r>
            <a:endParaRPr lang="zh-CN" altLang="en-US" sz="1400" dirty="0">
              <a:latin typeface="Arial" panose="020B0604020202020204" pitchFamily="34" charset="0"/>
              <a:cs typeface="Arial" panose="020B0604020202020204" pitchFamily="34" charset="0"/>
            </a:endParaRPr>
          </a:p>
        </p:txBody>
      </p:sp>
      <p:sp>
        <p:nvSpPr>
          <p:cNvPr id="7" name="文本框 6"/>
          <p:cNvSpPr txBox="1"/>
          <p:nvPr/>
        </p:nvSpPr>
        <p:spPr>
          <a:xfrm>
            <a:off x="10303430" y="4360682"/>
            <a:ext cx="1888081" cy="954107"/>
          </a:xfrm>
          <a:prstGeom prst="rect">
            <a:avLst/>
          </a:prstGeom>
          <a:noFill/>
        </p:spPr>
        <p:txBody>
          <a:bodyPr wrap="square" rtlCol="0">
            <a:spAutoFit/>
          </a:bodyPr>
          <a:lstStyle/>
          <a:p>
            <a:r>
              <a:rPr lang="en-US" altLang="zh-CN" sz="1400" dirty="0">
                <a:latin typeface="Arial" panose="020B0604020202020204" pitchFamily="34" charset="0"/>
                <a:cs typeface="Arial" panose="020B0604020202020204" pitchFamily="34" charset="0"/>
              </a:rPr>
              <a:t>For HC Z, optimal detuning near or larger than revolution frequency, FM CBI</a:t>
            </a:r>
            <a:endParaRPr lang="zh-CN" altLang="en-US" sz="1400" dirty="0">
              <a:latin typeface="Arial" panose="020B0604020202020204" pitchFamily="34" charset="0"/>
              <a:cs typeface="Arial" panose="020B0604020202020204" pitchFamily="34" charset="0"/>
            </a:endParaRPr>
          </a:p>
        </p:txBody>
      </p:sp>
      <p:sp>
        <p:nvSpPr>
          <p:cNvPr id="8" name="文本框 7"/>
          <p:cNvSpPr txBox="1"/>
          <p:nvPr/>
        </p:nvSpPr>
        <p:spPr>
          <a:xfrm>
            <a:off x="10346764" y="2501142"/>
            <a:ext cx="1760570" cy="954107"/>
          </a:xfrm>
          <a:prstGeom prst="rect">
            <a:avLst/>
          </a:prstGeom>
          <a:noFill/>
        </p:spPr>
        <p:txBody>
          <a:bodyPr wrap="square" rtlCol="0">
            <a:spAutoFit/>
          </a:bodyPr>
          <a:lstStyle>
            <a:defPPr>
              <a:defRPr lang="zh-CN"/>
            </a:defPPr>
            <a:lvl1pPr>
              <a:defRPr sz="1400">
                <a:latin typeface="Arial" panose="020B0604020202020204" pitchFamily="34" charset="0"/>
                <a:cs typeface="Arial" panose="020B0604020202020204" pitchFamily="34" charset="0"/>
              </a:defRPr>
            </a:lvl1pPr>
          </a:lstStyle>
          <a:p>
            <a:r>
              <a:rPr lang="en-US" altLang="zh-CN" dirty="0">
                <a:solidFill>
                  <a:srgbClr val="0000A0"/>
                </a:solidFill>
              </a:rPr>
              <a:t>15 Hz microphonics and remained Lorentz detuning  for Higgs</a:t>
            </a:r>
            <a:endParaRPr lang="zh-CN" altLang="en-US" dirty="0">
              <a:solidFill>
                <a:srgbClr val="0000A0"/>
              </a:solidFill>
            </a:endParaRPr>
          </a:p>
        </p:txBody>
      </p:sp>
    </p:spTree>
    <p:extLst>
      <p:ext uri="{BB962C8B-B14F-4D97-AF65-F5344CB8AC3E}">
        <p14:creationId xmlns:p14="http://schemas.microsoft.com/office/powerpoint/2010/main" val="2130784474"/>
      </p:ext>
    </p:extLst>
  </p:cSld>
  <p:clrMapOvr>
    <a:masterClrMapping/>
  </p:clrMapOvr>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15687</TotalTime>
  <Words>4934</Words>
  <Application>Microsoft Office PowerPoint</Application>
  <PresentationFormat>宽屏</PresentationFormat>
  <Paragraphs>974</Paragraphs>
  <Slides>46</Slides>
  <Notes>1</Notes>
  <HiddenSlides>0</HiddenSlides>
  <MMClips>0</MMClips>
  <ScaleCrop>false</ScaleCrop>
  <HeadingPairs>
    <vt:vector size="8" baseType="variant">
      <vt:variant>
        <vt:lpstr>已用的字体</vt:lpstr>
      </vt:variant>
      <vt:variant>
        <vt:i4>16</vt:i4>
      </vt:variant>
      <vt:variant>
        <vt:lpstr>主题</vt:lpstr>
      </vt:variant>
      <vt:variant>
        <vt:i4>4</vt:i4>
      </vt:variant>
      <vt:variant>
        <vt:lpstr>嵌入 OLE 服务器</vt:lpstr>
      </vt:variant>
      <vt:variant>
        <vt:i4>3</vt:i4>
      </vt:variant>
      <vt:variant>
        <vt:lpstr>幻灯片标题</vt:lpstr>
      </vt:variant>
      <vt:variant>
        <vt:i4>46</vt:i4>
      </vt:variant>
    </vt:vector>
  </HeadingPairs>
  <TitlesOfParts>
    <vt:vector size="69" baseType="lpstr">
      <vt:lpstr>Arial Unicode MS</vt:lpstr>
      <vt:lpstr>Liberation Sans</vt:lpstr>
      <vt:lpstr>MS Mincho</vt:lpstr>
      <vt:lpstr>等线</vt:lpstr>
      <vt:lpstr>等线 Light</vt:lpstr>
      <vt:lpstr>黑体</vt:lpstr>
      <vt:lpstr>宋体</vt:lpstr>
      <vt:lpstr>微软雅黑</vt:lpstr>
      <vt:lpstr>Arial</vt:lpstr>
      <vt:lpstr>Calibri</vt:lpstr>
      <vt:lpstr>Calibri Light</vt:lpstr>
      <vt:lpstr>Cambria Math</vt:lpstr>
      <vt:lpstr>Helvetica</vt:lpstr>
      <vt:lpstr>Symbol</vt:lpstr>
      <vt:lpstr>Times New Roman</vt:lpstr>
      <vt:lpstr>Wingdings 2</vt:lpstr>
      <vt:lpstr>HDOfficeLightV0</vt:lpstr>
      <vt:lpstr>Office 主题​​</vt:lpstr>
      <vt:lpstr>3_Office 主题​​</vt:lpstr>
      <vt:lpstr>1_HDOfficeLightV0</vt:lpstr>
      <vt:lpstr>Equation</vt:lpstr>
      <vt:lpstr>Visio.Drawing.11</vt:lpstr>
      <vt:lpstr>Image</vt:lpstr>
      <vt:lpstr>CEPC Superconducting RF System  Jiyuan Zhai (IHEP) for the CEPC SRF Study Team   7th IHEP-KEK SCRF Collaboration Meeting IHEP, Beijing, September 22, 2018 </vt:lpstr>
      <vt:lpstr>Outline</vt:lpstr>
      <vt:lpstr>CEPC SRF Design Requirements</vt:lpstr>
      <vt:lpstr>CEPC SRF Design Challenges</vt:lpstr>
      <vt:lpstr>PowerPoint 演示文稿</vt:lpstr>
      <vt:lpstr>PowerPoint 演示文稿</vt:lpstr>
      <vt:lpstr>CEPC Collider Ring SRF Parameters</vt:lpstr>
      <vt:lpstr>Collider RF Issues for Z</vt:lpstr>
      <vt:lpstr>CEPC Booster SRF Parameters</vt:lpstr>
      <vt:lpstr>Booster HOM CBI and Feedback</vt:lpstr>
      <vt:lpstr>Statistics of Cavity HOM Frequency Spread</vt:lpstr>
      <vt:lpstr>Booster Time Structure (off-axis injection) </vt:lpstr>
      <vt:lpstr>Booster Voltage Ramp</vt:lpstr>
      <vt:lpstr>Booster Voltage Ramp</vt:lpstr>
      <vt:lpstr>Outline</vt:lpstr>
      <vt:lpstr>Fundamental Mode CBI of Z</vt:lpstr>
      <vt:lpstr>Simulation of Growth Rate and Direct RF Feedback</vt:lpstr>
      <vt:lpstr>FM CBI and Power of Parked Cavities</vt:lpstr>
      <vt:lpstr>PowerPoint 演示文稿</vt:lpstr>
      <vt:lpstr>Phase Shift of Z with Bunch Trains</vt:lpstr>
      <vt:lpstr>PowerPoint 演示文稿</vt:lpstr>
      <vt:lpstr>Cavity HOM Power of Z (48 trains) </vt:lpstr>
      <vt:lpstr>Cavity HOM Power of Higgs (quasi-half-ring fill)</vt:lpstr>
      <vt:lpstr>HOM Power of Different Bunch Pattern for Z-pole</vt:lpstr>
      <vt:lpstr>Outline</vt:lpstr>
      <vt:lpstr>CEPC SRF Technology R&amp;D Plan</vt:lpstr>
      <vt:lpstr>CEPC Collider Test Cryomodule</vt:lpstr>
      <vt:lpstr>CEPC SRF Technology R&amp;D Status</vt:lpstr>
      <vt:lpstr>Summary</vt:lpstr>
      <vt:lpstr>Fill Pattern and Beam Power Spectrum</vt:lpstr>
      <vt:lpstr>Higgs On-axis Injection and Bunch Swapping</vt:lpstr>
      <vt:lpstr>PowerPoint 演示文稿</vt:lpstr>
      <vt:lpstr>Transient Beam Loading of On-axis Injection</vt:lpstr>
      <vt:lpstr>Booster Phase Shift of On-axis Injection</vt:lpstr>
      <vt:lpstr>PowerPoint 演示文稿</vt:lpstr>
      <vt:lpstr>Parasitic Loss</vt:lpstr>
      <vt:lpstr>Cavity HOM Frequency Spread</vt:lpstr>
      <vt:lpstr>Future Plan for CEPC SRF System Design</vt:lpstr>
      <vt:lpstr>Cavity with more cells (4 or 5-cell)</vt:lpstr>
      <vt:lpstr>HOM Damping Requirement for Z</vt:lpstr>
      <vt:lpstr>Collider HOM CBI Qext Threshold</vt:lpstr>
      <vt:lpstr>TE121</vt:lpstr>
      <vt:lpstr>TM012</vt:lpstr>
      <vt:lpstr>Choice of Cavity Freq, Temperature &amp; Material</vt:lpstr>
      <vt:lpstr>Choice of Cavity Q0 </vt:lpstr>
      <vt:lpstr>PIP-II 650 MHz Multi-cell Cavity Performance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翟纪元</dc:creator>
  <cp:lastModifiedBy>Zhai</cp:lastModifiedBy>
  <cp:revision>1792</cp:revision>
  <dcterms:created xsi:type="dcterms:W3CDTF">2017-04-10T08:56:47Z</dcterms:created>
  <dcterms:modified xsi:type="dcterms:W3CDTF">2018-09-22T01:53:40Z</dcterms:modified>
</cp:coreProperties>
</file>