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6" r:id="rId6"/>
    <p:sldId id="287" r:id="rId7"/>
    <p:sldId id="260" r:id="rId8"/>
    <p:sldId id="288" r:id="rId9"/>
    <p:sldId id="265" r:id="rId10"/>
    <p:sldId id="266" r:id="rId11"/>
    <p:sldId id="267" r:id="rId12"/>
    <p:sldId id="271" r:id="rId13"/>
    <p:sldId id="296" r:id="rId14"/>
    <p:sldId id="303" r:id="rId15"/>
    <p:sldId id="300" r:id="rId16"/>
    <p:sldId id="276" r:id="rId17"/>
    <p:sldId id="277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614A1-15E1-44F9-B9FC-FD82311182F6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BABAD-161B-401E-B387-B2584E7FA4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97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BABAD-161B-401E-B387-B2584E7FA47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51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745351"/>
            <a:ext cx="7543800" cy="143455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3355200"/>
            <a:ext cx="7543800" cy="260639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130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78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6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38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23692"/>
            <a:ext cx="7543800" cy="725331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973152"/>
            <a:ext cx="7543801" cy="532790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71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90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07265"/>
            <a:ext cx="7543800" cy="63398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987552"/>
            <a:ext cx="3703320" cy="52669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987552"/>
            <a:ext cx="3703320" cy="52669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2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034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980420"/>
            <a:ext cx="3703320" cy="50028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571112"/>
            <a:ext cx="3703320" cy="467119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980420"/>
            <a:ext cx="3703320" cy="50028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571111"/>
            <a:ext cx="3703320" cy="467119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37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00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9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61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78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141453"/>
            <a:ext cx="7543800" cy="6521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871968"/>
            <a:ext cx="7543801" cy="54069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50D964-E36C-4C34-A8F0-04BD93CDA92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81298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34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n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ü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2960" y="1535465"/>
            <a:ext cx="7543800" cy="1592362"/>
          </a:xfrm>
        </p:spPr>
        <p:txBody>
          <a:bodyPr/>
          <a:lstStyle/>
          <a:p>
            <a:r>
              <a:rPr lang="en-US" altLang="zh-CN" dirty="0" smtClean="0"/>
              <a:t>Full Silicon Tracker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Weiming</a:t>
            </a:r>
            <a:r>
              <a:rPr lang="en-US" altLang="zh-CN" dirty="0" smtClean="0"/>
              <a:t> YAO (LBNL</a:t>
            </a:r>
            <a:r>
              <a:rPr lang="en-US" altLang="zh-CN" dirty="0"/>
              <a:t>), Sergei </a:t>
            </a:r>
            <a:r>
              <a:rPr lang="en-US" altLang="zh-CN" dirty="0" err="1" smtClean="0"/>
              <a:t>Chekanov</a:t>
            </a:r>
            <a:r>
              <a:rPr lang="en-US" altLang="zh-CN" dirty="0" smtClean="0"/>
              <a:t> (ANL) and </a:t>
            </a:r>
            <a:r>
              <a:rPr lang="en-US" altLang="zh-CN" dirty="0" err="1" smtClean="0"/>
              <a:t>Chengdong</a:t>
            </a:r>
            <a:r>
              <a:rPr lang="en-US" altLang="zh-CN" dirty="0" smtClean="0"/>
              <a:t> FU (IHEP)</a:t>
            </a:r>
          </a:p>
          <a:p>
            <a:r>
              <a:rPr lang="en-US" altLang="zh-CN" dirty="0" smtClean="0"/>
              <a:t>(on behalf of full silicon tracker group)</a:t>
            </a:r>
          </a:p>
          <a:p>
            <a:r>
              <a:rPr lang="en-US" altLang="zh-CN" dirty="0" err="1" smtClean="0"/>
              <a:t>CepC</a:t>
            </a:r>
            <a:r>
              <a:rPr lang="en-US" altLang="zh-CN" dirty="0" smtClean="0"/>
              <a:t> CDR </a:t>
            </a:r>
            <a:r>
              <a:rPr lang="en-US" altLang="zh-CN" dirty="0" err="1" smtClean="0"/>
              <a:t>internatial</a:t>
            </a:r>
            <a:r>
              <a:rPr lang="en-US" altLang="zh-CN" dirty="0" smtClean="0"/>
              <a:t> reviewer</a:t>
            </a:r>
          </a:p>
          <a:p>
            <a:r>
              <a:rPr lang="en-US" altLang="zh-CN" dirty="0" smtClean="0"/>
              <a:t>Beijing, 2018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451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Material Budget of FST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0000" y="857545"/>
            <a:ext cx="8085599" cy="2204510"/>
          </a:xfrm>
        </p:spPr>
        <p:txBody>
          <a:bodyPr/>
          <a:lstStyle/>
          <a:p>
            <a:r>
              <a:rPr lang="en-US" altLang="zh-CN" dirty="0" smtClean="0"/>
              <a:t>From ~</a:t>
            </a:r>
            <a:r>
              <a:rPr lang="en-US" altLang="zh-CN" dirty="0" smtClean="0">
                <a:solidFill>
                  <a:srgbClr val="0000FF"/>
                </a:solidFill>
              </a:rPr>
              <a:t>4.5% </a:t>
            </a:r>
            <a:r>
              <a:rPr lang="en-US" altLang="zh-CN" dirty="0" smtClean="0"/>
              <a:t>of X0 to ~</a:t>
            </a:r>
            <a:r>
              <a:rPr lang="en-US" altLang="zh-CN" dirty="0" smtClean="0">
                <a:solidFill>
                  <a:srgbClr val="0000FF"/>
                </a:solidFill>
              </a:rPr>
              <a:t>8.1%</a:t>
            </a:r>
            <a:r>
              <a:rPr lang="en-US" altLang="zh-CN" dirty="0" smtClean="0"/>
              <a:t> (cos</a:t>
            </a:r>
            <a:r>
              <a:rPr lang="en-US" altLang="zh-CN" dirty="0" smtClean="0">
                <a:sym typeface="Symbol" panose="05050102010706020507" pitchFamily="18" charset="2"/>
              </a:rPr>
              <a:t>&lt;0.99)</a:t>
            </a:r>
            <a:endParaRPr lang="zh-CN" altLang="en-US" dirty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750" y="1267971"/>
            <a:ext cx="5664880" cy="504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Simulation and Reconstruction Tools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MokkaC</a:t>
            </a:r>
            <a:r>
              <a:rPr lang="en-US" altLang="zh-CN" dirty="0" err="1" smtClean="0">
                <a:sym typeface="Symbol" panose="05050102010706020507" pitchFamily="18" charset="2"/>
              </a:rPr>
              <a:t>a</a:t>
            </a:r>
            <a:r>
              <a:rPr lang="en-US" altLang="zh-CN" dirty="0" smtClean="0">
                <a:sym typeface="Symbol" panose="05050102010706020507" pitchFamily="18" charset="2"/>
              </a:rPr>
              <a:t> developed </a:t>
            </a:r>
            <a:r>
              <a:rPr lang="en-US" altLang="zh-CN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Mokka</a:t>
            </a:r>
            <a:r>
              <a:rPr lang="en-US" altLang="zh-CN" dirty="0" smtClean="0">
                <a:sym typeface="Symbol" panose="05050102010706020507" pitchFamily="18" charset="2"/>
              </a:rPr>
              <a:t> version @</a:t>
            </a:r>
            <a:r>
              <a:rPr lang="en-US" altLang="zh-CN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CepC</a:t>
            </a:r>
            <a:endParaRPr lang="en-US" altLang="zh-CN" dirty="0" smtClean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zh-CN" dirty="0" smtClean="0">
                <a:solidFill>
                  <a:srgbClr val="0000FF"/>
                </a:solidFill>
                <a:sym typeface="Symbol" panose="05050102010706020507" pitchFamily="18" charset="2"/>
              </a:rPr>
              <a:t>http</a:t>
            </a:r>
            <a:r>
              <a:rPr lang="en-US" altLang="zh-CN" dirty="0">
                <a:solidFill>
                  <a:srgbClr val="0000FF"/>
                </a:solidFill>
                <a:sym typeface="Symbol" panose="05050102010706020507" pitchFamily="18" charset="2"/>
              </a:rPr>
              <a:t>://cepcgit.ihep.ac.cn/cepcsoft/MokkaC</a:t>
            </a:r>
            <a:endParaRPr lang="en-US" altLang="zh-CN" dirty="0" smtClean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r>
              <a:rPr lang="en-US" altLang="zh-CN" dirty="0" smtClean="0"/>
              <a:t>Tracking and fit</a:t>
            </a:r>
          </a:p>
          <a:p>
            <a:pPr lvl="1"/>
            <a:r>
              <a:rPr lang="en-US" altLang="zh-CN" dirty="0" err="1" smtClean="0">
                <a:solidFill>
                  <a:srgbClr val="FF0000"/>
                </a:solidFill>
              </a:rPr>
              <a:t>ConformalTracking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2"/>
            <a:r>
              <a:rPr lang="en-US" altLang="zh-CN" dirty="0"/>
              <a:t>used as the main track pattern recognition algorithm </a:t>
            </a:r>
            <a:r>
              <a:rPr lang="en-US" altLang="zh-CN" dirty="0" smtClean="0"/>
              <a:t>at </a:t>
            </a:r>
            <a:r>
              <a:rPr lang="en-US" altLang="zh-CN" dirty="0" smtClean="0">
                <a:solidFill>
                  <a:srgbClr val="0000FF"/>
                </a:solidFill>
              </a:rPr>
              <a:t>CLIC</a:t>
            </a:r>
            <a:r>
              <a:rPr lang="en-US" altLang="zh-CN" dirty="0" smtClean="0"/>
              <a:t>, and </a:t>
            </a:r>
            <a:r>
              <a:rPr lang="en-US" altLang="zh-CN" dirty="0" smtClean="0">
                <a:solidFill>
                  <a:srgbClr val="0000FF"/>
                </a:solidFill>
              </a:rPr>
              <a:t>FCC-</a:t>
            </a:r>
            <a:r>
              <a:rPr lang="en-US" altLang="zh-CN" dirty="0" err="1" smtClean="0">
                <a:solidFill>
                  <a:srgbClr val="0000FF"/>
                </a:solidFill>
              </a:rPr>
              <a:t>ee</a:t>
            </a:r>
            <a:r>
              <a:rPr lang="en-US" altLang="zh-CN" dirty="0" smtClean="0"/>
              <a:t> are also performing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smtClean="0"/>
              <a:t>Implemented into </a:t>
            </a:r>
            <a:r>
              <a:rPr lang="en-US" altLang="zh-CN" dirty="0" err="1" smtClean="0"/>
              <a:t>CepC</a:t>
            </a:r>
            <a:r>
              <a:rPr lang="en-US" altLang="zh-CN" dirty="0" smtClean="0"/>
              <a:t> software, and ongoing</a:t>
            </a:r>
          </a:p>
        </p:txBody>
      </p:sp>
      <p:sp>
        <p:nvSpPr>
          <p:cNvPr id="44" name="日期占位符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45" name="页脚占位符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46" name="灯片编号占位符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139825" y="2798385"/>
            <a:ext cx="3040289" cy="2713011"/>
            <a:chOff x="1132568" y="2653245"/>
            <a:chExt cx="3040289" cy="271301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2568" y="2663374"/>
              <a:ext cx="3040289" cy="270288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209563" y="2660620"/>
              <a:ext cx="1963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a ZH</a:t>
              </a:r>
              <a:r>
                <a:rPr lang="en-US" altLang="zh-CN" dirty="0" smtClean="0">
                  <a:sym typeface="Symbol" panose="05050102010706020507" pitchFamily="18" charset="2"/>
                </a:rPr>
                <a:t>GG event</a:t>
              </a:r>
              <a:endParaRPr lang="zh-CN" altLang="en-US" dirty="0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852057" y="3686631"/>
              <a:ext cx="1240972" cy="428171"/>
            </a:xfrm>
            <a:prstGeom prst="line">
              <a:avLst/>
            </a:prstGeom>
            <a:ln>
              <a:solidFill>
                <a:schemeClr val="accent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1659717" y="3628574"/>
              <a:ext cx="1192340" cy="660400"/>
            </a:xfrm>
            <a:prstGeom prst="line">
              <a:avLst/>
            </a:prstGeom>
            <a:ln>
              <a:solidFill>
                <a:schemeClr val="accent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1396143" y="3611306"/>
              <a:ext cx="1455914" cy="138755"/>
            </a:xfrm>
            <a:prstGeom prst="line">
              <a:avLst/>
            </a:prstGeom>
            <a:ln>
              <a:solidFill>
                <a:schemeClr val="accent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2873828" y="3727418"/>
              <a:ext cx="274601" cy="1323905"/>
            </a:xfrm>
            <a:prstGeom prst="line">
              <a:avLst/>
            </a:prstGeom>
            <a:ln>
              <a:solidFill>
                <a:schemeClr val="accent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881085" y="3652419"/>
              <a:ext cx="422085" cy="1398904"/>
            </a:xfrm>
            <a:prstGeom prst="line">
              <a:avLst/>
            </a:prstGeom>
            <a:ln>
              <a:solidFill>
                <a:schemeClr val="accent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418908" y="3205914"/>
              <a:ext cx="823691" cy="84426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11014" y="420890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…</a:t>
              </a:r>
              <a:endPara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rot="16200000">
              <a:off x="1743743" y="33119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…</a:t>
              </a:r>
              <a:endPara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 flipV="1">
              <a:off x="1683401" y="2653245"/>
              <a:ext cx="1305956" cy="960347"/>
            </a:xfrm>
            <a:prstGeom prst="line">
              <a:avLst/>
            </a:prstGeom>
            <a:ln>
              <a:solidFill>
                <a:schemeClr val="accent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2861333" y="3285237"/>
              <a:ext cx="1005377" cy="318812"/>
            </a:xfrm>
            <a:prstGeom prst="line">
              <a:avLst/>
            </a:prstGeom>
            <a:ln>
              <a:solidFill>
                <a:schemeClr val="accent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940350" y="4290054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VXD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589206" y="3187532"/>
              <a:ext cx="548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SOT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4901107" y="2777235"/>
                <a:ext cx="3724492" cy="2860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 smtClean="0"/>
                  <a:t>Conformal space: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 smtClean="0"/>
              </a:p>
              <a:p>
                <a:pPr marL="285750" indent="-285750">
                  <a:spcBef>
                    <a:spcPts val="120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dirty="0" smtClean="0"/>
                  <a:t>In conformal space, a track in magnetic field is a straight line</a:t>
                </a:r>
              </a:p>
              <a:p>
                <a:pPr marL="285750" indent="-285750">
                  <a:spcBef>
                    <a:spcPts val="120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dirty="0" smtClean="0"/>
                  <a:t>Track finding becomes straight line searching by pattern recognition (cellular automaton)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107" y="2777235"/>
                <a:ext cx="3724492" cy="2860783"/>
              </a:xfrm>
              <a:prstGeom prst="rect">
                <a:avLst/>
              </a:prstGeom>
              <a:blipFill rotWithShape="0">
                <a:blip r:embed="rId3"/>
                <a:stretch>
                  <a:fillRect l="-1146" t="-1279" r="-16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4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Tracking Efficiency of FST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907143"/>
            <a:ext cx="7543801" cy="1330183"/>
          </a:xfrm>
        </p:spPr>
        <p:txBody>
          <a:bodyPr/>
          <a:lstStyle/>
          <a:p>
            <a:r>
              <a:rPr lang="zh-CN" altLang="en-US" dirty="0" smtClean="0">
                <a:sym typeface="Symbol" panose="05050102010706020507" pitchFamily="18" charset="2"/>
              </a:rPr>
              <a:t></a:t>
            </a:r>
            <a:r>
              <a:rPr lang="en-US" altLang="zh-CN" dirty="0" smtClean="0">
                <a:sym typeface="Symbol" panose="05050102010706020507" pitchFamily="18" charset="2"/>
              </a:rPr>
              <a:t>= tracks matched with MC truth (&gt;</a:t>
            </a:r>
            <a:r>
              <a:rPr lang="en-US" altLang="zh-CN" dirty="0" smtClean="0">
                <a:solidFill>
                  <a:srgbClr val="0000FF"/>
                </a:solidFill>
                <a:sym typeface="Symbol" panose="05050102010706020507" pitchFamily="18" charset="2"/>
              </a:rPr>
              <a:t>50%</a:t>
            </a:r>
            <a:r>
              <a:rPr lang="en-US" altLang="zh-CN" dirty="0" smtClean="0">
                <a:sym typeface="Symbol" panose="05050102010706020507" pitchFamily="18" charset="2"/>
              </a:rPr>
              <a:t>) / stable tracks</a:t>
            </a:r>
          </a:p>
          <a:p>
            <a:pPr lvl="1"/>
            <a:r>
              <a:rPr lang="en-US" altLang="zh-CN" dirty="0" smtClean="0"/>
              <a:t>relative to stable tracks and matching algorithm, tracks in jets are influenced more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10" y="2554512"/>
            <a:ext cx="4120160" cy="37465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069" y="2435581"/>
            <a:ext cx="4126434" cy="38685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77030" y="2250915"/>
            <a:ext cx="132921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single </a:t>
            </a:r>
            <a:r>
              <a:rPr lang="en-US" altLang="zh-CN" dirty="0" err="1" smtClean="0"/>
              <a:t>muon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221076" y="2237326"/>
            <a:ext cx="135319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tracks in jets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5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59" y="172460"/>
            <a:ext cx="3163825" cy="725331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Resolution of </a:t>
            </a:r>
            <a:r>
              <a:rPr lang="en-US" altLang="zh-CN" dirty="0" smtClean="0"/>
              <a:t>FST</a:t>
            </a:r>
            <a:br>
              <a:rPr lang="en-US" altLang="zh-CN" dirty="0" smtClean="0"/>
            </a:br>
            <a:r>
              <a:rPr lang="en-US" altLang="zh-CN" dirty="0" smtClean="0"/>
              <a:t>(</a:t>
            </a:r>
            <a:r>
              <a:rPr lang="en-US" altLang="zh-CN" dirty="0" smtClean="0"/>
              <a:t>Single </a:t>
            </a:r>
            <a:r>
              <a:rPr lang="en-US" altLang="zh-CN" dirty="0" err="1" smtClean="0"/>
              <a:t>Muon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6" y="987552"/>
            <a:ext cx="2880360" cy="27689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648" y="996125"/>
            <a:ext cx="2803208" cy="27260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47" y="3756470"/>
            <a:ext cx="2811780" cy="2743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822" y="3756470"/>
            <a:ext cx="2837498" cy="2743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0512" y="987552"/>
            <a:ext cx="2811780" cy="273462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824" y="3722180"/>
            <a:ext cx="2794635" cy="27603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1743" y="2892"/>
            <a:ext cx="2762258" cy="4887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1743" y="486357"/>
            <a:ext cx="2762258" cy="54060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576404" y="95511"/>
            <a:ext cx="158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Gang’s talk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4620768" y="457021"/>
            <a:ext cx="1760974" cy="216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Mass Resolution (H</a:t>
            </a:r>
            <a:r>
              <a:rPr lang="en-US" altLang="zh-CN" dirty="0" smtClean="0">
                <a:sym typeface="Symbol" panose="05050102010706020507" pitchFamily="18" charset="2"/>
              </a:rPr>
              <a:t>)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Comparing to the baseline detector without </a:t>
            </a:r>
            <a:r>
              <a:rPr lang="en-US" altLang="zh-CN" dirty="0" smtClean="0">
                <a:solidFill>
                  <a:srgbClr val="0000FF"/>
                </a:solidFill>
              </a:rPr>
              <a:t>PFA</a:t>
            </a:r>
          </a:p>
          <a:p>
            <a:pPr lvl="1"/>
            <a:r>
              <a:rPr lang="en-US" altLang="zh-CN" dirty="0" smtClean="0">
                <a:solidFill>
                  <a:srgbClr val="0000FF"/>
                </a:solidFill>
              </a:rPr>
              <a:t>0.21 GeV </a:t>
            </a:r>
            <a:r>
              <a:rPr lang="en-US" altLang="zh-CN" dirty="0" smtClean="0"/>
              <a:t>by </a:t>
            </a:r>
            <a:r>
              <a:rPr lang="en-US" altLang="zh-CN" dirty="0" smtClean="0">
                <a:solidFill>
                  <a:srgbClr val="FF0000"/>
                </a:solidFill>
              </a:rPr>
              <a:t>FST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130" y="1611086"/>
            <a:ext cx="4750564" cy="4689970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12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3028577"/>
            <a:ext cx="7543801" cy="3067424"/>
          </a:xfrm>
        </p:spPr>
        <p:txBody>
          <a:bodyPr/>
          <a:lstStyle/>
          <a:p>
            <a:r>
              <a:rPr lang="en-US" altLang="zh-CN" dirty="0" smtClean="0"/>
              <a:t>Optimize layouts </a:t>
            </a:r>
          </a:p>
          <a:p>
            <a:pPr lvl="1"/>
            <a:r>
              <a:rPr lang="en-US" altLang="zh-CN" dirty="0" smtClean="0"/>
              <a:t>silicon thickness</a:t>
            </a:r>
          </a:p>
          <a:p>
            <a:pPr lvl="1"/>
            <a:r>
              <a:rPr lang="en-US" altLang="zh-CN" dirty="0" smtClean="0"/>
              <a:t>support structure</a:t>
            </a:r>
          </a:p>
          <a:p>
            <a:r>
              <a:rPr lang="en-US" altLang="zh-CN" dirty="0" smtClean="0"/>
              <a:t>Electronics in simulation</a:t>
            </a:r>
          </a:p>
          <a:p>
            <a:r>
              <a:rPr lang="en-US" altLang="zh-CN" dirty="0" smtClean="0"/>
              <a:t>If necessary, balance cost and performance</a:t>
            </a:r>
          </a:p>
          <a:p>
            <a:r>
              <a:rPr lang="en-US" altLang="zh-CN" dirty="0" smtClean="0"/>
              <a:t>Study on physical performance, implement into </a:t>
            </a:r>
            <a:r>
              <a:rPr lang="en-US" altLang="zh-CN" dirty="0" smtClean="0">
                <a:solidFill>
                  <a:srgbClr val="FF0000"/>
                </a:solidFill>
              </a:rPr>
              <a:t>PFA</a:t>
            </a:r>
            <a:r>
              <a:rPr lang="en-US" altLang="zh-CN" dirty="0" smtClean="0"/>
              <a:t> </a:t>
            </a:r>
          </a:p>
          <a:p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78959"/>
              </p:ext>
            </p:extLst>
          </p:nvPr>
        </p:nvGraphicFramePr>
        <p:xfrm>
          <a:off x="1313547" y="918029"/>
          <a:ext cx="66693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328"/>
                <a:gridCol w="1667328"/>
                <a:gridCol w="1667328"/>
                <a:gridCol w="16673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Area/m</a:t>
                      </a:r>
                      <a:r>
                        <a:rPr lang="en-US" altLang="zh-CN" baseline="30000" dirty="0" smtClean="0"/>
                        <a:t>2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pixel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strip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baseline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0.37 + 0.13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111.76 + 1.69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113.95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0.46 + 0.13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225.62 + 41.96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268.17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FST/baseline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2.35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313540" y="2431144"/>
            <a:ext cx="559165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With same dimension (pitch), electronics channels </a:t>
            </a:r>
            <a:r>
              <a:rPr lang="en-US" altLang="zh-CN" dirty="0" smtClean="0">
                <a:sym typeface="Symbol" panose="05050102010706020507" pitchFamily="18" charset="2"/>
              </a:rPr>
              <a:t> area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92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 The </a:t>
            </a:r>
            <a:r>
              <a:rPr lang="en-US" altLang="zh-CN" dirty="0"/>
              <a:t>concepts of </a:t>
            </a:r>
            <a:r>
              <a:rPr lang="en-US" altLang="zh-CN" dirty="0">
                <a:solidFill>
                  <a:srgbClr val="FF0000"/>
                </a:solidFill>
              </a:rPr>
              <a:t>full silicon tracker </a:t>
            </a:r>
            <a:r>
              <a:rPr lang="en-US" altLang="zh-CN" dirty="0"/>
              <a:t>have </a:t>
            </a:r>
            <a:r>
              <a:rPr lang="en-US" altLang="zh-CN" dirty="0" smtClean="0"/>
              <a:t>been implemented </a:t>
            </a:r>
            <a:r>
              <a:rPr lang="en-US" altLang="zh-CN" dirty="0"/>
              <a:t>and seem working.</a:t>
            </a:r>
          </a:p>
          <a:p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Two options have been considered, one for expensive and higher performance, close to the baseline detector, another for cheap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Performance for more options can be estimated as between them. 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/>
              <a:t> </a:t>
            </a:r>
            <a:r>
              <a:rPr lang="en-US" altLang="zh-CN" dirty="0" smtClean="0"/>
              <a:t>Based on comparison with the baseline detector, it is expectable that the full silicon tracker can provide close performance for those particles with long life.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en-US" altLang="zh-CN" dirty="0" smtClean="0"/>
              <a:t>More optimization and study are in plan.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1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40000" y="85065"/>
            <a:ext cx="8085600" cy="656595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661775" y="3156857"/>
            <a:ext cx="5842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Thank you for your attention!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59" y="349019"/>
            <a:ext cx="7543800" cy="44491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1146048"/>
            <a:ext cx="7543801" cy="5169408"/>
          </a:xfrm>
        </p:spPr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Concept design</a:t>
            </a:r>
          </a:p>
          <a:p>
            <a:r>
              <a:rPr lang="en-US" altLang="zh-CN" dirty="0" smtClean="0"/>
              <a:t>Track performance</a:t>
            </a:r>
          </a:p>
          <a:p>
            <a:r>
              <a:rPr lang="en-US" altLang="zh-CN" dirty="0" smtClean="0"/>
              <a:t>Future plan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52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86460"/>
            <a:ext cx="7886700" cy="49121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996939"/>
            <a:ext cx="4567464" cy="3441993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</a:t>
            </a:r>
            <a:r>
              <a:rPr lang="en-US" altLang="zh-CN" dirty="0" smtClean="0">
                <a:solidFill>
                  <a:srgbClr val="FF0000"/>
                </a:solidFill>
              </a:rPr>
              <a:t>artial silicon tracker + TPC </a:t>
            </a:r>
            <a:r>
              <a:rPr lang="en-US" altLang="zh-CN" dirty="0" smtClean="0"/>
              <a:t>is designed as the tracker in the baseline detector for </a:t>
            </a:r>
            <a:r>
              <a:rPr lang="en-US" altLang="zh-CN" dirty="0" err="1" smtClean="0">
                <a:solidFill>
                  <a:srgbClr val="0000FF"/>
                </a:solidFill>
              </a:rPr>
              <a:t>CepC</a:t>
            </a:r>
            <a:r>
              <a:rPr lang="en-US" altLang="zh-CN" dirty="0" smtClean="0"/>
              <a:t>. But other one or more tracker is still needed as the design for the potential second IP or as a backup tracker for the preferred tracker.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ILD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0000FF"/>
                </a:solidFill>
              </a:rPr>
              <a:t>FCC-</a:t>
            </a:r>
            <a:r>
              <a:rPr lang="en-US" altLang="zh-CN" dirty="0" err="1" smtClean="0">
                <a:solidFill>
                  <a:srgbClr val="0000FF"/>
                </a:solidFill>
              </a:rPr>
              <a:t>ee</a:t>
            </a:r>
            <a:r>
              <a:rPr lang="en-US" altLang="zh-CN" dirty="0" smtClean="0"/>
              <a:t> have their full silicon tracker designs and have done study well.</a:t>
            </a:r>
          </a:p>
          <a:p>
            <a:r>
              <a:rPr lang="en-US" altLang="zh-CN" dirty="0" err="1" smtClean="0">
                <a:solidFill>
                  <a:srgbClr val="0000FF"/>
                </a:solidFill>
              </a:rPr>
              <a:t>CepC</a:t>
            </a:r>
            <a:r>
              <a:rPr lang="en-US" altLang="zh-CN" dirty="0" smtClean="0"/>
              <a:t> silicon study group have also studied silicon detector as partial tracker, such as vertex detector (</a:t>
            </a:r>
            <a:r>
              <a:rPr lang="en-US" altLang="zh-CN" dirty="0" smtClean="0">
                <a:solidFill>
                  <a:srgbClr val="FF0000"/>
                </a:solidFill>
              </a:rPr>
              <a:t>VXD</a:t>
            </a:r>
            <a:r>
              <a:rPr lang="en-US" altLang="zh-CN" dirty="0" smtClean="0"/>
              <a:t>), forward detector (</a:t>
            </a:r>
            <a:r>
              <a:rPr lang="en-US" altLang="zh-CN" dirty="0" smtClean="0">
                <a:solidFill>
                  <a:srgbClr val="FF0000"/>
                </a:solidFill>
              </a:rPr>
              <a:t>FTD</a:t>
            </a:r>
            <a:r>
              <a:rPr lang="en-US" altLang="zh-CN" dirty="0" smtClean="0"/>
              <a:t>), etc.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766" y="1460977"/>
            <a:ext cx="3506153" cy="2893306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628650" y="4815535"/>
            <a:ext cx="7886700" cy="12836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The study on full silicon tracker: technology, layout design and performance. </a:t>
            </a:r>
          </a:p>
          <a:p>
            <a:pPr lvl="1"/>
            <a:r>
              <a:rPr lang="en-US" altLang="zh-CN" dirty="0" smtClean="0"/>
              <a:t>The technology can benefit from the partial silicon tracker study. </a:t>
            </a:r>
          </a:p>
          <a:p>
            <a:pPr lvl="1"/>
            <a:r>
              <a:rPr lang="en-US" altLang="zh-CN" dirty="0" smtClean="0"/>
              <a:t>The full silicon tracker designs in other colliders can be referenced.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696857" y="1147207"/>
            <a:ext cx="256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Baseline detector @</a:t>
            </a:r>
            <a:r>
              <a:rPr lang="en-US" altLang="zh-CN" b="1" dirty="0" err="1" smtClean="0"/>
              <a:t>CepC</a:t>
            </a:r>
            <a:endParaRPr lang="zh-CN" alt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6820377" y="247468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TPC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6328229" y="2438400"/>
            <a:ext cx="348342" cy="1915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6328229" y="2907630"/>
            <a:ext cx="761613" cy="1446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6328229" y="2902075"/>
            <a:ext cx="551542" cy="145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630842" y="4187900"/>
            <a:ext cx="2137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partial silicon tracker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(VXD, FTD, SIT/SET)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日期占位符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52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12729"/>
            <a:ext cx="7886700" cy="621845"/>
          </a:xfrm>
        </p:spPr>
        <p:txBody>
          <a:bodyPr>
            <a:normAutofit/>
          </a:bodyPr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echnology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074057"/>
            <a:ext cx="7886700" cy="510290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err="1" smtClean="0"/>
              <a:t>Planary</a:t>
            </a:r>
            <a:r>
              <a:rPr lang="en-US" altLang="zh-CN" dirty="0" smtClean="0"/>
              <a:t> layers cover solid angle as much as possible.</a:t>
            </a:r>
          </a:p>
          <a:p>
            <a:pPr lvl="1"/>
            <a:r>
              <a:rPr lang="en-US" altLang="zh-CN" dirty="0" smtClean="0"/>
              <a:t>support layer + silicon layer:</a:t>
            </a:r>
          </a:p>
          <a:p>
            <a:pPr lvl="2"/>
            <a:r>
              <a:rPr lang="en-US" altLang="zh-CN" dirty="0" smtClean="0"/>
              <a:t>double side</a:t>
            </a:r>
          </a:p>
          <a:p>
            <a:pPr lvl="2"/>
            <a:r>
              <a:rPr lang="en-US" altLang="zh-CN" dirty="0" smtClean="0"/>
              <a:t>single side</a:t>
            </a:r>
          </a:p>
          <a:p>
            <a:pPr lvl="1"/>
            <a:r>
              <a:rPr lang="en-US" altLang="zh-CN" dirty="0" smtClean="0"/>
              <a:t>other support </a:t>
            </a:r>
          </a:p>
          <a:p>
            <a:pPr lvl="1"/>
            <a:r>
              <a:rPr lang="en-US" altLang="zh-CN" dirty="0" smtClean="0"/>
              <a:t>electronics</a:t>
            </a:r>
          </a:p>
          <a:p>
            <a:r>
              <a:rPr lang="en-US" altLang="zh-CN" dirty="0" smtClean="0"/>
              <a:t>Silicon sensor technology (</a:t>
            </a:r>
            <a:r>
              <a:rPr lang="en-US" altLang="zh-CN" dirty="0" smtClean="0">
                <a:solidFill>
                  <a:srgbClr val="FF0000"/>
                </a:solidFill>
              </a:rPr>
              <a:t>CMOS</a:t>
            </a:r>
            <a:r>
              <a:rPr lang="en-US" altLang="zh-CN" dirty="0" smtClean="0"/>
              <a:t>) is same as the </a:t>
            </a:r>
            <a:r>
              <a:rPr lang="en-US" altLang="zh-CN" dirty="0" smtClean="0">
                <a:solidFill>
                  <a:srgbClr val="FF0000"/>
                </a:solidFill>
              </a:rPr>
              <a:t>VXD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FTD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SIT/SET</a:t>
            </a:r>
            <a:r>
              <a:rPr lang="en-US" altLang="zh-CN" dirty="0" smtClean="0"/>
              <a:t> in the baseline detector.</a:t>
            </a:r>
          </a:p>
          <a:p>
            <a:pPr lvl="1"/>
            <a:r>
              <a:rPr lang="en-US" altLang="zh-CN" dirty="0" smtClean="0"/>
              <a:t>VXD: </a:t>
            </a:r>
          </a:p>
          <a:p>
            <a:pPr lvl="2"/>
            <a:r>
              <a:rPr lang="en-US" altLang="zh-CN" dirty="0" smtClean="0"/>
              <a:t>Toward </a:t>
            </a:r>
            <a:r>
              <a:rPr lang="en-US" altLang="zh-CN" dirty="0" smtClean="0">
                <a:solidFill>
                  <a:srgbClr val="0000FF"/>
                </a:solidFill>
              </a:rPr>
              <a:t>16 </a:t>
            </a:r>
            <a:r>
              <a:rPr lang="en-US" altLang="zh-CN" dirty="0">
                <a:solidFill>
                  <a:srgbClr val="0000FF"/>
                </a:solidFill>
                <a:sym typeface="Symbol" panose="05050102010706020507" pitchFamily="18" charset="2"/>
              </a:rPr>
              <a:t></a:t>
            </a:r>
            <a:r>
              <a:rPr lang="en-US" altLang="zh-CN" dirty="0" smtClean="0">
                <a:solidFill>
                  <a:srgbClr val="0000FF"/>
                </a:solidFill>
                <a:sym typeface="Symbol" panose="05050102010706020507" pitchFamily="18" charset="2"/>
              </a:rPr>
              <a:t>m</a:t>
            </a:r>
            <a:r>
              <a:rPr lang="en-US" altLang="zh-CN" dirty="0" smtClean="0">
                <a:sym typeface="Symbol" panose="05050102010706020507" pitchFamily="18" charset="2"/>
              </a:rPr>
              <a:t> pitch (</a:t>
            </a:r>
            <a:r>
              <a:rPr lang="en-US" altLang="zh-CN" dirty="0" smtClean="0">
                <a:solidFill>
                  <a:srgbClr val="0000FF"/>
                </a:solidFill>
                <a:sym typeface="Symbol" panose="05050102010706020507" pitchFamily="18" charset="2"/>
              </a:rPr>
              <a:t>2.8</a:t>
            </a:r>
            <a:r>
              <a:rPr lang="en-US" altLang="zh-CN" dirty="0">
                <a:solidFill>
                  <a:srgbClr val="0000FF"/>
                </a:solidFill>
                <a:sym typeface="Symbol" panose="05050102010706020507" pitchFamily="18" charset="2"/>
              </a:rPr>
              <a:t> </a:t>
            </a:r>
            <a:r>
              <a:rPr lang="en-US" altLang="zh-CN" dirty="0" smtClean="0">
                <a:solidFill>
                  <a:srgbClr val="0000FF"/>
                </a:solidFill>
                <a:sym typeface="Symbol" panose="05050102010706020507" pitchFamily="18" charset="2"/>
              </a:rPr>
              <a:t>m</a:t>
            </a:r>
            <a:r>
              <a:rPr lang="en-US" altLang="zh-CN" dirty="0" smtClean="0">
                <a:sym typeface="Symbol" panose="05050102010706020507" pitchFamily="18" charset="2"/>
              </a:rPr>
              <a:t> single-point resolution)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SIT/SET and FTD_STRIP:</a:t>
            </a:r>
          </a:p>
          <a:p>
            <a:pPr lvl="2"/>
            <a:r>
              <a:rPr lang="en-US" altLang="zh-CN" dirty="0" smtClean="0">
                <a:solidFill>
                  <a:srgbClr val="0000FF"/>
                </a:solidFill>
              </a:rPr>
              <a:t>50</a:t>
            </a:r>
            <a:r>
              <a:rPr lang="en-US" altLang="zh-CN" dirty="0" smtClean="0">
                <a:solidFill>
                  <a:srgbClr val="0000FF"/>
                </a:solidFill>
                <a:sym typeface="Symbol" panose="05050102010706020507" pitchFamily="18" charset="2"/>
              </a:rPr>
              <a:t>m</a:t>
            </a:r>
            <a:r>
              <a:rPr lang="en-US" altLang="zh-CN" dirty="0" smtClean="0">
                <a:sym typeface="Symbol" panose="05050102010706020507" pitchFamily="18" charset="2"/>
              </a:rPr>
              <a:t> pitch</a:t>
            </a:r>
          </a:p>
          <a:p>
            <a:pPr lvl="2"/>
            <a:r>
              <a:rPr lang="en-US" altLang="zh-CN" dirty="0" smtClean="0">
                <a:solidFill>
                  <a:srgbClr val="0000FF"/>
                </a:solidFill>
                <a:sym typeface="Symbol" panose="05050102010706020507" pitchFamily="18" charset="2"/>
              </a:rPr>
              <a:t>&lt;200m </a:t>
            </a:r>
            <a:r>
              <a:rPr lang="en-US" altLang="zh-CN" dirty="0" smtClean="0">
                <a:sym typeface="Symbol" panose="05050102010706020507" pitchFamily="18" charset="2"/>
              </a:rPr>
              <a:t>thickness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FTD_PIXEL:</a:t>
            </a:r>
          </a:p>
          <a:p>
            <a:pPr lvl="2"/>
            <a:r>
              <a:rPr lang="en-US" altLang="zh-CN" dirty="0" smtClean="0">
                <a:solidFill>
                  <a:srgbClr val="0000FF"/>
                </a:solidFill>
              </a:rPr>
              <a:t>50</a:t>
            </a:r>
            <a:r>
              <a:rPr lang="en-US" altLang="zh-CN" dirty="0" smtClean="0">
                <a:solidFill>
                  <a:srgbClr val="0000FF"/>
                </a:solidFill>
                <a:sym typeface="Symbol" panose="05050102010706020507" pitchFamily="18" charset="2"/>
              </a:rPr>
              <a:t>m</a:t>
            </a:r>
          </a:p>
          <a:p>
            <a:r>
              <a:rPr lang="en-US" altLang="zh-CN" dirty="0" smtClean="0">
                <a:sym typeface="Symbol" panose="05050102010706020507" pitchFamily="18" charset="2"/>
              </a:rPr>
              <a:t>Electronics</a:t>
            </a:r>
          </a:p>
          <a:p>
            <a:pPr lvl="1"/>
            <a:r>
              <a:rPr lang="en-US" altLang="zh-CN" dirty="0" smtClean="0">
                <a:sym typeface="Symbol" panose="05050102010706020507" pitchFamily="18" charset="2"/>
              </a:rPr>
              <a:t>Same as the baseline, not yet considered in simulation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32902"/>
            <a:ext cx="7886700" cy="67990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Full Silicon Tracker (</a:t>
            </a:r>
            <a:r>
              <a:rPr lang="en-US" altLang="zh-CN" dirty="0" smtClean="0">
                <a:solidFill>
                  <a:srgbClr val="FF0000"/>
                </a:solidFill>
              </a:rPr>
              <a:t>FST</a:t>
            </a:r>
            <a:r>
              <a:rPr lang="en-US" altLang="zh-CN" dirty="0" smtClean="0"/>
              <a:t>) Concept designs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045033"/>
            <a:ext cx="7886700" cy="317136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Replace </a:t>
            </a:r>
            <a:r>
              <a:rPr lang="en-US" altLang="zh-CN" dirty="0" smtClean="0">
                <a:solidFill>
                  <a:srgbClr val="FF0000"/>
                </a:solidFill>
              </a:rPr>
              <a:t>TPC</a:t>
            </a:r>
            <a:r>
              <a:rPr lang="en-US" altLang="zh-CN" dirty="0" smtClean="0"/>
              <a:t> with silicon tracker and re-design silicon parts in the baseline, same beam pipe and calorimeters</a:t>
            </a:r>
          </a:p>
          <a:p>
            <a:pPr lvl="1"/>
            <a:r>
              <a:rPr lang="en-US" altLang="zh-CN" dirty="0" smtClean="0">
                <a:solidFill>
                  <a:srgbClr val="0000FF"/>
                </a:solidFill>
              </a:rPr>
              <a:t>3.0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Tesla</a:t>
            </a:r>
          </a:p>
          <a:p>
            <a:pPr lvl="1"/>
            <a:r>
              <a:rPr lang="en-US" altLang="zh-CN" dirty="0" smtClean="0">
                <a:solidFill>
                  <a:srgbClr val="0000FF"/>
                </a:solidFill>
              </a:rPr>
              <a:t>14.5 mm </a:t>
            </a:r>
            <a:r>
              <a:rPr lang="en-US" altLang="zh-CN" dirty="0" smtClean="0"/>
              <a:t>outer radius for Be beam pipe</a:t>
            </a:r>
          </a:p>
          <a:p>
            <a:pPr lvl="1"/>
            <a:r>
              <a:rPr lang="en-US" altLang="zh-CN" dirty="0" smtClean="0"/>
              <a:t>Maximum </a:t>
            </a:r>
            <a:r>
              <a:rPr lang="en-US" altLang="zh-CN" dirty="0" smtClean="0">
                <a:solidFill>
                  <a:srgbClr val="0000FF"/>
                </a:solidFill>
              </a:rPr>
              <a:t>1.83 m</a:t>
            </a:r>
            <a:r>
              <a:rPr lang="en-US" altLang="zh-CN" dirty="0" smtClean="0"/>
              <a:t> outer radius and </a:t>
            </a:r>
            <a:r>
              <a:rPr lang="en-US" altLang="zh-CN" dirty="0" smtClean="0">
                <a:solidFill>
                  <a:srgbClr val="0000FF"/>
                </a:solidFill>
              </a:rPr>
              <a:t>4.6 m</a:t>
            </a:r>
            <a:r>
              <a:rPr lang="en-US" altLang="zh-CN" dirty="0" smtClean="0"/>
              <a:t> length at Z direction</a:t>
            </a:r>
          </a:p>
          <a:p>
            <a:r>
              <a:rPr lang="en-US" altLang="zh-CN" dirty="0" smtClean="0"/>
              <a:t>Two options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FST</a:t>
            </a:r>
            <a:r>
              <a:rPr lang="en-US" altLang="zh-CN" dirty="0" smtClean="0"/>
              <a:t>: expand extra </a:t>
            </a:r>
            <a:r>
              <a:rPr lang="en-US" altLang="zh-CN" dirty="0" smtClean="0">
                <a:solidFill>
                  <a:srgbClr val="FF0000"/>
                </a:solidFill>
              </a:rPr>
              <a:t>SIT</a:t>
            </a:r>
            <a:r>
              <a:rPr lang="en-US" altLang="zh-CN" dirty="0" smtClean="0"/>
              <a:t> layers and </a:t>
            </a:r>
            <a:r>
              <a:rPr lang="en-US" altLang="zh-CN" dirty="0" smtClean="0">
                <a:solidFill>
                  <a:srgbClr val="FF0000"/>
                </a:solidFill>
              </a:rPr>
              <a:t>FTD</a:t>
            </a:r>
            <a:r>
              <a:rPr lang="en-US" altLang="zh-CN" dirty="0" smtClean="0"/>
              <a:t> disks to fill the tracker space, and rename the parts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FST2</a:t>
            </a:r>
            <a:r>
              <a:rPr lang="en-US" altLang="zh-CN" dirty="0" smtClean="0"/>
              <a:t>:</a:t>
            </a:r>
            <a:r>
              <a:rPr lang="zh-CN" altLang="en-US" dirty="0"/>
              <a:t> </a:t>
            </a:r>
            <a:r>
              <a:rPr lang="en-US" altLang="zh-CN" dirty="0" smtClean="0"/>
              <a:t>expanding </a:t>
            </a:r>
            <a:r>
              <a:rPr lang="en-US" altLang="zh-CN" dirty="0"/>
              <a:t>the </a:t>
            </a:r>
            <a:r>
              <a:rPr lang="en-US" altLang="zh-CN" dirty="0">
                <a:solidFill>
                  <a:srgbClr val="0000FF"/>
                </a:solidFill>
              </a:rPr>
              <a:t>SID</a:t>
            </a:r>
            <a:r>
              <a:rPr lang="en-US" altLang="zh-CN" dirty="0"/>
              <a:t> design to full tracking </a:t>
            </a:r>
            <a:r>
              <a:rPr lang="en-US" altLang="zh-CN" smtClean="0"/>
              <a:t>volume </a:t>
            </a:r>
          </a:p>
          <a:p>
            <a:r>
              <a:rPr lang="en-US" altLang="zh-CN" smtClean="0"/>
              <a:t>Double </a:t>
            </a:r>
            <a:r>
              <a:rPr lang="en-US" altLang="zh-CN" dirty="0" smtClean="0"/>
              <a:t>strip layer for </a:t>
            </a:r>
            <a:r>
              <a:rPr lang="en-US" altLang="zh-CN" dirty="0" smtClean="0">
                <a:solidFill>
                  <a:srgbClr val="FF0000"/>
                </a:solidFill>
              </a:rPr>
              <a:t>FST</a:t>
            </a:r>
            <a:r>
              <a:rPr lang="en-US" altLang="zh-CN" dirty="0" smtClean="0"/>
              <a:t> and single strip layer for </a:t>
            </a:r>
            <a:r>
              <a:rPr lang="en-US" altLang="zh-CN" dirty="0" smtClean="0">
                <a:solidFill>
                  <a:srgbClr val="FF0000"/>
                </a:solidFill>
              </a:rPr>
              <a:t>FST2</a:t>
            </a:r>
          </a:p>
          <a:p>
            <a:pPr lvl="1"/>
            <a:r>
              <a:rPr lang="en-US" altLang="zh-CN" dirty="0" smtClean="0"/>
              <a:t>FST: more expensive and high performance</a:t>
            </a:r>
          </a:p>
          <a:p>
            <a:pPr lvl="2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86" y="4230914"/>
            <a:ext cx="2518230" cy="19787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51717" r="1049"/>
          <a:stretch/>
        </p:blipFill>
        <p:spPr>
          <a:xfrm>
            <a:off x="4767943" y="3950098"/>
            <a:ext cx="3747407" cy="2386110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D964-E36C-4C34-A8F0-04BD93CDA92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2839" y="3980831"/>
            <a:ext cx="50359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FST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389846" y="3980831"/>
            <a:ext cx="62061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mtClean="0"/>
              <a:t>FST2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20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4965"/>
            <a:ext cx="7886700" cy="80467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Layouts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1156972"/>
            <a:ext cx="7543800" cy="466788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03200" y="4027714"/>
            <a:ext cx="95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Zoomed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9" y="929269"/>
            <a:ext cx="3842852" cy="27711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186" y="929269"/>
            <a:ext cx="3832939" cy="277111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37968" y="1821426"/>
            <a:ext cx="54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SOT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927854" y="283403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VXD</a:t>
            </a:r>
            <a:endParaRPr lang="zh-CN" altLang="en-US" sz="1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395080" y="2943776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EIT</a:t>
            </a:r>
            <a:endParaRPr lang="zh-CN" altLang="en-US" sz="12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2246672" y="2450691"/>
            <a:ext cx="55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EOT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294892" y="4537355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VXD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772184" y="452998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81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3291"/>
            <a:ext cx="7886700" cy="73796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Space point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1089637"/>
            <a:ext cx="7496175" cy="520065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5254752" y="2511552"/>
            <a:ext cx="0" cy="1011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969008" y="2639568"/>
            <a:ext cx="0" cy="1011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981019" y="268476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ym typeface="Symbol" panose="05050102010706020507" pitchFamily="18" charset="2"/>
              </a:rPr>
              <a:t>=</a:t>
            </a:r>
            <a:r>
              <a:rPr lang="en-US" altLang="zh-CN" dirty="0" smtClean="0"/>
              <a:t>20</a:t>
            </a:r>
            <a:r>
              <a:rPr lang="en-US" altLang="zh-CN" dirty="0" smtClean="0">
                <a:sym typeface="Symbol" panose="05050102010706020507" pitchFamily="18" charset="2"/>
              </a:rPr>
              <a:t>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266763" y="269086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ym typeface="Symbol" panose="05050102010706020507" pitchFamily="18" charset="2"/>
              </a:rPr>
              <a:t>=85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10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Fast 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0000" y="899886"/>
            <a:ext cx="8085599" cy="1428514"/>
          </a:xfrm>
        </p:spPr>
        <p:txBody>
          <a:bodyPr/>
          <a:lstStyle/>
          <a:p>
            <a:r>
              <a:rPr lang="en-US" altLang="zh-CN" dirty="0" smtClean="0"/>
              <a:t>Resolutions for tracks with </a:t>
            </a:r>
            <a:r>
              <a:rPr lang="en-US" altLang="zh-CN" dirty="0" smtClean="0">
                <a:solidFill>
                  <a:srgbClr val="0000FF"/>
                </a:solidFill>
                <a:sym typeface="Symbol" panose="05050102010706020507" pitchFamily="18" charset="2"/>
              </a:rPr>
              <a:t>=85</a:t>
            </a:r>
            <a:r>
              <a:rPr lang="en-US" altLang="zh-CN" dirty="0" smtClean="0">
                <a:sym typeface="Symbol" panose="05050102010706020507" pitchFamily="18" charset="2"/>
              </a:rPr>
              <a:t> and </a:t>
            </a:r>
            <a:r>
              <a:rPr lang="en-US" altLang="zh-CN" dirty="0" smtClean="0">
                <a:solidFill>
                  <a:srgbClr val="0000FF"/>
                </a:solidFill>
                <a:sym typeface="Symbol" panose="05050102010706020507" pitchFamily="18" charset="2"/>
              </a:rPr>
              <a:t>20</a:t>
            </a:r>
            <a:r>
              <a:rPr lang="en-US" altLang="zh-CN" dirty="0" smtClean="0">
                <a:sym typeface="Symbol" panose="05050102010706020507" pitchFamily="18" charset="2"/>
              </a:rPr>
              <a:t>, represent for endcap and barrel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FST</a:t>
            </a:r>
            <a:r>
              <a:rPr lang="en-US" altLang="zh-CN" dirty="0" smtClean="0"/>
              <a:t> has better resolutions, benefit from more space points</a:t>
            </a:r>
          </a:p>
          <a:p>
            <a:pPr lvl="1"/>
            <a:r>
              <a:rPr lang="en-US" altLang="zh-CN" dirty="0" smtClean="0"/>
              <a:t>Detail </a:t>
            </a:r>
            <a:r>
              <a:rPr lang="en-US" altLang="zh-CN" dirty="0" smtClean="0">
                <a:solidFill>
                  <a:srgbClr val="FF0000"/>
                </a:solidFill>
              </a:rPr>
              <a:t>FST2</a:t>
            </a:r>
            <a:r>
              <a:rPr lang="en-US" altLang="zh-CN" dirty="0" smtClean="0"/>
              <a:t> study http</a:t>
            </a:r>
            <a:r>
              <a:rPr lang="en-US" altLang="zh-CN" dirty="0"/>
              <a:t>://atlaswww.hep.anl.gov/hepsim/detectorinfo.php?id=sidcc3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" y="2242579"/>
            <a:ext cx="3071087" cy="3886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745" y="2328399"/>
            <a:ext cx="3085007" cy="3762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911" y="2242579"/>
            <a:ext cx="3071087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Layer Materials of FST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540000" y="806745"/>
            <a:ext cx="8085599" cy="49228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Mechanical properties have not been studied in detail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2018-9-14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Full Silicon Tracker</a:t>
            </a: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885-C501-44E7-AA03-1126A221199A}" type="slidenum">
              <a:rPr lang="zh-CN" altLang="en-US" smtClean="0"/>
              <a:t>9</a:t>
            </a:fld>
            <a:endParaRPr lang="zh-CN" altLang="en-US"/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720257"/>
              </p:ext>
            </p:extLst>
          </p:nvPr>
        </p:nvGraphicFramePr>
        <p:xfrm>
          <a:off x="540000" y="2643185"/>
          <a:ext cx="8085144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857"/>
                <a:gridCol w="1132114"/>
                <a:gridCol w="552958"/>
                <a:gridCol w="1010643"/>
                <a:gridCol w="1010643"/>
                <a:gridCol w="1010643"/>
                <a:gridCol w="1081456"/>
                <a:gridCol w="9398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SOT (strip)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silicon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peek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Carbon</a:t>
                      </a:r>
                    </a:p>
                    <a:p>
                      <a:r>
                        <a:rPr lang="en-US" altLang="zh-CN" sz="1400" dirty="0" smtClean="0"/>
                        <a:t>fiber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Rohacell</a:t>
                      </a:r>
                      <a:endParaRPr lang="en-US" altLang="zh-CN" sz="1400" dirty="0" smtClean="0"/>
                    </a:p>
                    <a:p>
                      <a:r>
                        <a:rPr lang="en-US" altLang="zh-CN" sz="1400" dirty="0" smtClean="0"/>
                        <a:t>50D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epoxy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Carbon</a:t>
                      </a:r>
                    </a:p>
                    <a:p>
                      <a:r>
                        <a:rPr lang="en-US" altLang="zh-CN" sz="1400" dirty="0" smtClean="0"/>
                        <a:t>fiber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Total support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Thickness(mm)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0.15+</a:t>
                      </a:r>
                      <a:r>
                        <a:rPr lang="en-US" altLang="zh-CN" sz="1400" dirty="0" smtClean="0">
                          <a:solidFill>
                            <a:srgbClr val="3366FF"/>
                          </a:solidFill>
                        </a:rPr>
                        <a:t>0.0024</a:t>
                      </a:r>
                      <a:endParaRPr lang="zh-CN" altLang="en-US" sz="1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0.08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0.08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0.08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1.2424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79350"/>
              </p:ext>
            </p:extLst>
          </p:nvPr>
        </p:nvGraphicFramePr>
        <p:xfrm>
          <a:off x="539999" y="4022040"/>
          <a:ext cx="8085600" cy="823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600"/>
                <a:gridCol w="1138629"/>
                <a:gridCol w="1556571"/>
                <a:gridCol w="1347600"/>
                <a:gridCol w="1747657"/>
                <a:gridCol w="947543"/>
              </a:tblGrid>
              <a:tr h="51905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EIT (pixel)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silicon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Carbon fiber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Rohacell50D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peek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Total support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263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Thickness(mm)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0.2+</a:t>
                      </a:r>
                      <a:r>
                        <a:rPr lang="en-US" altLang="zh-CN" sz="1400" dirty="0" smtClean="0">
                          <a:solidFill>
                            <a:srgbClr val="3366FF"/>
                          </a:solidFill>
                        </a:rPr>
                        <a:t>0.0048</a:t>
                      </a:r>
                      <a:endParaRPr lang="zh-CN" altLang="en-US" sz="1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2.1648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381727"/>
              </p:ext>
            </p:extLst>
          </p:nvPr>
        </p:nvGraphicFramePr>
        <p:xfrm>
          <a:off x="540000" y="5168671"/>
          <a:ext cx="8085141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857"/>
                <a:gridCol w="1139910"/>
                <a:gridCol w="551004"/>
                <a:gridCol w="740229"/>
                <a:gridCol w="841829"/>
                <a:gridCol w="631371"/>
                <a:gridCol w="740229"/>
                <a:gridCol w="1139371"/>
                <a:gridCol w="954341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EOT (strip)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silicon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peek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Carbon fiber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Rohacell</a:t>
                      </a:r>
                      <a:endParaRPr lang="en-US" altLang="zh-CN" sz="1400" dirty="0" smtClean="0"/>
                    </a:p>
                    <a:p>
                      <a:r>
                        <a:rPr lang="en-US" altLang="zh-CN" sz="1400" dirty="0" smtClean="0"/>
                        <a:t>50D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epoxy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Carbon</a:t>
                      </a:r>
                    </a:p>
                    <a:p>
                      <a:r>
                        <a:rPr lang="en-US" altLang="zh-CN" sz="1400" dirty="0" smtClean="0"/>
                        <a:t>fiber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silicon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Total support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Thickness(mm)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0.175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0.15+</a:t>
                      </a:r>
                      <a:r>
                        <a:rPr lang="en-US" altLang="zh-CN" sz="1400" dirty="0" smtClean="0">
                          <a:solidFill>
                            <a:srgbClr val="3366FF"/>
                          </a:solidFill>
                        </a:rPr>
                        <a:t>0.0048</a:t>
                      </a:r>
                      <a:endParaRPr lang="zh-CN" altLang="en-US" sz="1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2.4998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164599"/>
              </p:ext>
            </p:extLst>
          </p:nvPr>
        </p:nvGraphicFramePr>
        <p:xfrm>
          <a:off x="540461" y="1487489"/>
          <a:ext cx="8085138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523"/>
                <a:gridCol w="1138956"/>
                <a:gridCol w="1556090"/>
                <a:gridCol w="1615281"/>
                <a:gridCol w="1487714"/>
                <a:gridCol w="9395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VXD (pixel)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silicon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kapton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aluminium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foam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Total</a:t>
                      </a:r>
                    </a:p>
                    <a:p>
                      <a:r>
                        <a:rPr lang="en-US" altLang="zh-CN" sz="1400" dirty="0" smtClean="0"/>
                        <a:t>support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Thickness(mm)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0.05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0.05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0.01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0.94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89201" y="3483428"/>
            <a:ext cx="8085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>
                <a:solidFill>
                  <a:srgbClr val="0000FF"/>
                </a:solidFill>
              </a:rPr>
              <a:t>SiD</a:t>
            </a:r>
            <a:r>
              <a:rPr lang="en-US" altLang="zh-CN" sz="1400" dirty="0" smtClean="0">
                <a:solidFill>
                  <a:srgbClr val="0070C0"/>
                </a:solidFill>
              </a:rPr>
              <a:t>-like, half of support layers, considering for two single-side layers combined as one double-side layer.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1065</TotalTime>
  <Words>906</Words>
  <Application>Microsoft Office PowerPoint</Application>
  <PresentationFormat>全屏显示(4:3)</PresentationFormat>
  <Paragraphs>252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宋体</vt:lpstr>
      <vt:lpstr>Calibri</vt:lpstr>
      <vt:lpstr>Calibri Light</vt:lpstr>
      <vt:lpstr>Cambria Math</vt:lpstr>
      <vt:lpstr>Symbol</vt:lpstr>
      <vt:lpstr>Wingdings</vt:lpstr>
      <vt:lpstr>回顾</vt:lpstr>
      <vt:lpstr>Full Silicon Tracker</vt:lpstr>
      <vt:lpstr>Contents</vt:lpstr>
      <vt:lpstr>Introduction</vt:lpstr>
      <vt:lpstr>Technology</vt:lpstr>
      <vt:lpstr>Full Silicon Tracker (FST) Concept designs</vt:lpstr>
      <vt:lpstr>Layouts</vt:lpstr>
      <vt:lpstr>Space point</vt:lpstr>
      <vt:lpstr>Fast simulation</vt:lpstr>
      <vt:lpstr>Layer Materials of FST</vt:lpstr>
      <vt:lpstr>Material Budget of FST</vt:lpstr>
      <vt:lpstr>Simulation and Reconstruction Tools</vt:lpstr>
      <vt:lpstr>Tracking Efficiency of FST</vt:lpstr>
      <vt:lpstr>Resolution of FST (Single Muon)</vt:lpstr>
      <vt:lpstr>Mass Resolution (H)</vt:lpstr>
      <vt:lpstr>Future plan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Silicon Tracker</dc:title>
  <dc:creator>flyCD</dc:creator>
  <cp:lastModifiedBy>flycd</cp:lastModifiedBy>
  <cp:revision>75</cp:revision>
  <dcterms:created xsi:type="dcterms:W3CDTF">2018-09-07T02:10:06Z</dcterms:created>
  <dcterms:modified xsi:type="dcterms:W3CDTF">2018-09-12T08:06:16Z</dcterms:modified>
</cp:coreProperties>
</file>