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408" r:id="rId2"/>
    <p:sldId id="430" r:id="rId3"/>
    <p:sldId id="441" r:id="rId4"/>
    <p:sldId id="433" r:id="rId5"/>
    <p:sldId id="452" r:id="rId6"/>
    <p:sldId id="431" r:id="rId7"/>
    <p:sldId id="415" r:id="rId8"/>
    <p:sldId id="417" r:id="rId9"/>
    <p:sldId id="459" r:id="rId10"/>
    <p:sldId id="465" r:id="rId11"/>
    <p:sldId id="439" r:id="rId12"/>
    <p:sldId id="474" r:id="rId13"/>
    <p:sldId id="434" r:id="rId14"/>
    <p:sldId id="484" r:id="rId15"/>
    <p:sldId id="485" r:id="rId16"/>
    <p:sldId id="486" r:id="rId17"/>
    <p:sldId id="487" r:id="rId18"/>
    <p:sldId id="488" r:id="rId19"/>
    <p:sldId id="489" r:id="rId20"/>
  </p:sldIdLst>
  <p:sldSz cx="9144000" cy="6858000" type="screen4x3"/>
  <p:notesSz cx="7102475" cy="10234613"/>
  <p:custDataLst>
    <p:tags r:id="rId2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FF00"/>
    <a:srgbClr val="FF0000"/>
    <a:srgbClr val="D23C60"/>
    <a:srgbClr val="6C6CDC"/>
    <a:srgbClr val="7B96E1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83729" autoAdjust="0"/>
  </p:normalViewPr>
  <p:slideViewPr>
    <p:cSldViewPr snapToGrid="0">
      <p:cViewPr varScale="1">
        <p:scale>
          <a:sx n="61" d="100"/>
          <a:sy n="61" d="100"/>
        </p:scale>
        <p:origin x="1111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771" y="-91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2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2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 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err="1"/>
              <a:t>Riunione</a:t>
            </a:r>
            <a:r>
              <a:rPr lang="en-US" dirty="0"/>
              <a:t> CSN1, Roma, </a:t>
            </a:r>
            <a:r>
              <a:rPr lang="en-US" dirty="0" err="1"/>
              <a:t>Gennaio</a:t>
            </a:r>
            <a:r>
              <a:rPr lang="en-US" dirty="0"/>
              <a:t>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05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19202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2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05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rgbClr val="FFFF00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100">
          <a:solidFill>
            <a:srgbClr val="FFFF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80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500">
          <a:solidFill>
            <a:srgbClr val="CCFFFF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rgbClr val="FFFF00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20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200">
          <a:solidFill>
            <a:schemeClr val="bg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200">
          <a:solidFill>
            <a:schemeClr val="bg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200">
          <a:solidFill>
            <a:schemeClr val="bg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50" dirty="0" err="1">
                <a:solidFill>
                  <a:schemeClr val="bg1"/>
                </a:solidFill>
              </a:rPr>
              <a:t>CepC</a:t>
            </a:r>
            <a:r>
              <a:rPr lang="en-US" sz="1050" dirty="0">
                <a:solidFill>
                  <a:schemeClr val="bg1"/>
                </a:solidFill>
              </a:rPr>
              <a:t> CDR International Review, September 2018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50"/>
              <a:t>F. Bedeschi, INFN-Pisa</a:t>
            </a:r>
            <a:endParaRPr lang="en-US" sz="1050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sz="1050">
                <a:solidFill>
                  <a:schemeClr val="bg1"/>
                </a:solidFill>
                <a:latin typeface="Times" pitchFamily="18" charset="0"/>
              </a:rPr>
              <a:t>1</a:t>
            </a:r>
            <a:endParaRPr lang="en-US" sz="105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877882" y="282932"/>
            <a:ext cx="6401611" cy="846307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/>
              <a:t>IDEA: a detector concept for </a:t>
            </a:r>
            <a:r>
              <a:rPr lang="en-US" sz="3200" b="1" dirty="0" err="1" smtClean="0"/>
              <a:t>CepC</a:t>
            </a:r>
            <a:endParaRPr lang="en-US" sz="3200" b="1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2687" y="4131809"/>
            <a:ext cx="6102842" cy="126953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physics/technical drivers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624513" y="1506290"/>
            <a:ext cx="3309961" cy="1077218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eaLnBrk="1" hangingPunct="1">
              <a:spcBef>
                <a:spcPts val="0"/>
              </a:spcBef>
            </a:pPr>
            <a:r>
              <a:rPr lang="it-IT" sz="1600" u="sng" dirty="0"/>
              <a:t>F. Bedeschi, </a:t>
            </a:r>
            <a:r>
              <a:rPr lang="it-IT" sz="1600" u="sng" dirty="0" smtClean="0"/>
              <a:t>INFN-Pisa</a:t>
            </a:r>
          </a:p>
          <a:p>
            <a:pPr marL="0" eaLnBrk="1" hangingPunct="1">
              <a:spcBef>
                <a:spcPts val="0"/>
              </a:spcBef>
            </a:pPr>
            <a:r>
              <a:rPr lang="en-US" sz="1600" u="sng" dirty="0" smtClean="0"/>
              <a:t>On behalf of the INFN group</a:t>
            </a:r>
            <a:r>
              <a:rPr lang="en-US" sz="1600" u="sng" baseline="30000" dirty="0" smtClean="0"/>
              <a:t>(*)</a:t>
            </a:r>
            <a:endParaRPr lang="it-IT" sz="1600" u="sng" baseline="30000" dirty="0"/>
          </a:p>
          <a:p>
            <a:pPr marL="0" eaLnBrk="1" hangingPunct="1">
              <a:spcBef>
                <a:spcPts val="0"/>
              </a:spcBef>
            </a:pPr>
            <a:r>
              <a:rPr lang="it-IT" sz="1600" u="sng" dirty="0">
                <a:solidFill>
                  <a:schemeClr val="bg1"/>
                </a:solidFill>
              </a:rPr>
              <a:t>CepC CDR International Review,</a:t>
            </a:r>
          </a:p>
          <a:p>
            <a:pPr marL="0" eaLnBrk="1" hangingPunct="1">
              <a:spcBef>
                <a:spcPts val="0"/>
              </a:spcBef>
            </a:pPr>
            <a:r>
              <a:rPr lang="it-IT" sz="1600" u="sng" dirty="0">
                <a:solidFill>
                  <a:schemeClr val="bg1"/>
                </a:solidFill>
              </a:rPr>
              <a:t>Beijing</a:t>
            </a:r>
            <a:r>
              <a:rPr lang="it-IT" sz="1600" dirty="0">
                <a:solidFill>
                  <a:schemeClr val="bg1"/>
                </a:solidFill>
              </a:rPr>
              <a:t>, September 2018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088695" y="3237196"/>
            <a:ext cx="229267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3600" b="1" u="sng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2105" y="5806818"/>
            <a:ext cx="405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" action="ppaction://hlinksldjump"/>
              </a:rPr>
              <a:t>(*)</a:t>
            </a:r>
            <a:r>
              <a:rPr lang="en-US" sz="1800" dirty="0"/>
              <a:t> Collaborators listed in backup </a:t>
            </a:r>
            <a:r>
              <a:rPr lang="en-US" sz="1800" dirty="0" smtClean="0"/>
              <a:t>slides</a:t>
            </a:r>
            <a:endParaRPr lang="it-IT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Muons</a:t>
            </a:r>
            <a:endParaRPr lang="en-US" sz="36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7529" y="1369250"/>
            <a:ext cx="4658276" cy="3275021"/>
          </a:xfrm>
        </p:spPr>
        <p:txBody>
          <a:bodyPr/>
          <a:lstStyle/>
          <a:p>
            <a:r>
              <a:rPr lang="it-IT" sz="2800" dirty="0" smtClean="0"/>
              <a:t>Momentum measurement </a:t>
            </a:r>
          </a:p>
          <a:p>
            <a:pPr lvl="1"/>
            <a:r>
              <a:rPr lang="it-IT" sz="2400" dirty="0" smtClean="0"/>
              <a:t>Vertex+DCH+Si: ~ 0.4% @ 100 GeV</a:t>
            </a:r>
          </a:p>
          <a:p>
            <a:pPr lvl="1"/>
            <a:r>
              <a:rPr lang="en-US" sz="2400" dirty="0" smtClean="0"/>
              <a:t>ID ok if isolated</a:t>
            </a:r>
            <a:endParaRPr lang="it-IT" sz="2400" dirty="0"/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Better muon ID in jets:</a:t>
            </a:r>
          </a:p>
          <a:p>
            <a:pPr lvl="1"/>
            <a:r>
              <a:rPr lang="it-IT" sz="2400" dirty="0" smtClean="0">
                <a:latin typeface="Times New Roman" panose="02020603050405020304" pitchFamily="18" charset="0"/>
              </a:rPr>
              <a:t>More filter behind calorimeter</a:t>
            </a:r>
          </a:p>
          <a:p>
            <a:pPr lvl="2"/>
            <a:r>
              <a:rPr lang="it-IT" sz="1800" dirty="0" smtClean="0">
                <a:latin typeface="Times New Roman" panose="02020603050405020304" pitchFamily="18" charset="0"/>
              </a:rPr>
              <a:t>Iron yoke (&gt;50 cm Fe)</a:t>
            </a:r>
          </a:p>
          <a:p>
            <a:pPr lvl="1"/>
            <a:r>
              <a:rPr lang="it-IT" sz="2400" dirty="0" smtClean="0">
                <a:latin typeface="Times New Roman" panose="02020603050405020304" pitchFamily="18" charset="0"/>
              </a:rPr>
              <a:t>with additional chambers</a:t>
            </a:r>
          </a:p>
          <a:p>
            <a:pPr lvl="2"/>
            <a:r>
              <a:rPr lang="it-IT" sz="1800" dirty="0" smtClean="0">
                <a:latin typeface="Symbol" panose="05050102010706020507" pitchFamily="18" charset="2"/>
              </a:rPr>
              <a:t>m</a:t>
            </a:r>
            <a:r>
              <a:rPr lang="it-IT" sz="1800" dirty="0" smtClean="0">
                <a:latin typeface="Times New Roman" panose="02020603050405020304" pitchFamily="18" charset="0"/>
              </a:rPr>
              <a:t>-RWELL low-cost technology already proven for low rate applications (CMS/SHiP</a:t>
            </a:r>
            <a:r>
              <a:rPr lang="it-IT" sz="1800" dirty="0" smtClean="0">
                <a:latin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</a:t>
            </a:r>
            <a:endParaRPr lang="en-US"/>
          </a:p>
        </p:txBody>
      </p:sp>
      <p:grpSp>
        <p:nvGrpSpPr>
          <p:cNvPr id="26" name="Gruppo 63" descr=" 61"/>
          <p:cNvGrpSpPr/>
          <p:nvPr/>
        </p:nvGrpSpPr>
        <p:grpSpPr>
          <a:xfrm>
            <a:off x="4715805" y="1974012"/>
            <a:ext cx="4217037" cy="2364906"/>
            <a:chOff x="3038475" y="1146462"/>
            <a:chExt cx="5623632" cy="2972002"/>
          </a:xfrm>
        </p:grpSpPr>
        <p:grpSp>
          <p:nvGrpSpPr>
            <p:cNvPr id="27" name="Gruppo 51"/>
            <p:cNvGrpSpPr/>
            <p:nvPr/>
          </p:nvGrpSpPr>
          <p:grpSpPr>
            <a:xfrm>
              <a:off x="3038475" y="1146462"/>
              <a:ext cx="5623632" cy="2972002"/>
              <a:chOff x="2886075" y="1146462"/>
              <a:chExt cx="5623632" cy="2972002"/>
            </a:xfrm>
          </p:grpSpPr>
          <p:grpSp>
            <p:nvGrpSpPr>
              <p:cNvPr id="52" name="Gruppo 29"/>
              <p:cNvGrpSpPr/>
              <p:nvPr/>
            </p:nvGrpSpPr>
            <p:grpSpPr>
              <a:xfrm>
                <a:off x="2886075" y="1146462"/>
                <a:ext cx="5623632" cy="2972002"/>
                <a:chOff x="3571875" y="10225"/>
                <a:chExt cx="5623632" cy="2972002"/>
              </a:xfrm>
            </p:grpSpPr>
            <p:pic>
              <p:nvPicPr>
                <p:cNvPr id="61" name="Immagin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20393" y="10225"/>
                  <a:ext cx="5475113" cy="2972002"/>
                </a:xfrm>
                <a:prstGeom prst="rect">
                  <a:avLst/>
                </a:prstGeom>
              </p:spPr>
            </p:pic>
            <p:sp>
              <p:nvSpPr>
                <p:cNvPr id="62" name="Rettangolo 16"/>
                <p:cNvSpPr/>
                <p:nvPr/>
              </p:nvSpPr>
              <p:spPr>
                <a:xfrm>
                  <a:off x="4286250" y="447675"/>
                  <a:ext cx="2390775" cy="971550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3" name="Rettangolo 17"/>
                <p:cNvSpPr/>
                <p:nvPr/>
              </p:nvSpPr>
              <p:spPr>
                <a:xfrm>
                  <a:off x="6953251" y="965292"/>
                  <a:ext cx="2242256" cy="453934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4" name="Rettangolo 18"/>
                <p:cNvSpPr/>
                <p:nvPr/>
              </p:nvSpPr>
              <p:spPr>
                <a:xfrm>
                  <a:off x="3571875" y="1514475"/>
                  <a:ext cx="952500" cy="134302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5" name="Rettangolo 20"/>
                <p:cNvSpPr/>
                <p:nvPr/>
              </p:nvSpPr>
              <p:spPr>
                <a:xfrm>
                  <a:off x="4524374" y="1085850"/>
                  <a:ext cx="1609725" cy="749345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6" name="Triangolo rettangolo 22"/>
                <p:cNvSpPr/>
                <p:nvPr/>
              </p:nvSpPr>
              <p:spPr>
                <a:xfrm>
                  <a:off x="6162675" y="1085850"/>
                  <a:ext cx="247651" cy="761300"/>
                </a:xfrm>
                <a:prstGeom prst="rtTriangl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" name="Rettangolo 24"/>
                <p:cNvSpPr/>
                <p:nvPr/>
              </p:nvSpPr>
              <p:spPr>
                <a:xfrm>
                  <a:off x="7467600" y="1088280"/>
                  <a:ext cx="842080" cy="749345"/>
                </a:xfrm>
                <a:prstGeom prst="rect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" name="Triangolo rettangolo 25"/>
                <p:cNvSpPr/>
                <p:nvPr/>
              </p:nvSpPr>
              <p:spPr>
                <a:xfrm flipH="1">
                  <a:off x="7191376" y="1072777"/>
                  <a:ext cx="247651" cy="761300"/>
                </a:xfrm>
                <a:prstGeom prst="rtTriangl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9" name="Triangolo rettangolo 26"/>
                <p:cNvSpPr/>
                <p:nvPr/>
              </p:nvSpPr>
              <p:spPr>
                <a:xfrm rot="10800000" flipH="1">
                  <a:off x="7168443" y="1114425"/>
                  <a:ext cx="222957" cy="711245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0" name="Rettangolo 27"/>
                <p:cNvSpPr/>
                <p:nvPr/>
              </p:nvSpPr>
              <p:spPr>
                <a:xfrm>
                  <a:off x="4524374" y="965292"/>
                  <a:ext cx="1638301" cy="120558"/>
                </a:xfrm>
                <a:prstGeom prst="rect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1" name="Rettangolo 28"/>
                <p:cNvSpPr/>
                <p:nvPr/>
              </p:nvSpPr>
              <p:spPr>
                <a:xfrm>
                  <a:off x="7439027" y="951003"/>
                  <a:ext cx="870653" cy="121773"/>
                </a:xfrm>
                <a:prstGeom prst="rect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3" name="CasellaDiTesto 38"/>
              <p:cNvSpPr txBox="1"/>
              <p:nvPr/>
            </p:nvSpPr>
            <p:spPr>
              <a:xfrm>
                <a:off x="3765442" y="1976130"/>
                <a:ext cx="1335527" cy="2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defRPr/>
                </a:pPr>
                <a:r>
                  <a:rPr lang="en-US" sz="900" b="1" kern="0" dirty="0">
                    <a:solidFill>
                      <a:prstClr val="black"/>
                    </a:solidFill>
                    <a:latin typeface="Calibri"/>
                  </a:rPr>
                  <a:t>top copper layer</a:t>
                </a:r>
              </a:p>
            </p:txBody>
          </p:sp>
          <p:grpSp>
            <p:nvGrpSpPr>
              <p:cNvPr id="54" name="Gruppo 43"/>
              <p:cNvGrpSpPr/>
              <p:nvPr/>
            </p:nvGrpSpPr>
            <p:grpSpPr>
              <a:xfrm>
                <a:off x="7738182" y="2298564"/>
                <a:ext cx="666750" cy="625101"/>
                <a:chOff x="7966782" y="1774689"/>
                <a:chExt cx="666750" cy="625101"/>
              </a:xfrm>
            </p:grpSpPr>
            <p:sp>
              <p:nvSpPr>
                <p:cNvPr id="59" name="Ovale 39"/>
                <p:cNvSpPr/>
                <p:nvPr/>
              </p:nvSpPr>
              <p:spPr>
                <a:xfrm>
                  <a:off x="7966782" y="1774689"/>
                  <a:ext cx="666750" cy="625101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0" name="CasellaDiTesto 40"/>
                <p:cNvSpPr txBox="1"/>
                <p:nvPr/>
              </p:nvSpPr>
              <p:spPr>
                <a:xfrm>
                  <a:off x="8062031" y="1900057"/>
                  <a:ext cx="541928" cy="3844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defRPr/>
                  </a:pPr>
                  <a:r>
                    <a:rPr lang="en-US" sz="1350" b="1" kern="0" dirty="0">
                      <a:solidFill>
                        <a:prstClr val="black"/>
                      </a:solidFill>
                      <a:latin typeface="Calibri"/>
                    </a:rPr>
                    <a:t>HV</a:t>
                  </a:r>
                </a:p>
              </p:txBody>
            </p:sp>
          </p:grpSp>
          <p:cxnSp>
            <p:nvCxnSpPr>
              <p:cNvPr id="55" name="Connettore 4 45"/>
              <p:cNvCxnSpPr/>
              <p:nvPr/>
            </p:nvCxnSpPr>
            <p:spPr>
              <a:xfrm flipV="1">
                <a:off x="7585780" y="2148126"/>
                <a:ext cx="485777" cy="1"/>
              </a:xfrm>
              <a:prstGeom prst="bentConnector3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7" name="Connettore 1 47"/>
              <p:cNvCxnSpPr>
                <a:endCxn id="59" idx="0"/>
              </p:cNvCxnSpPr>
              <p:nvPr/>
            </p:nvCxnSpPr>
            <p:spPr>
              <a:xfrm>
                <a:off x="8071556" y="2148126"/>
                <a:ext cx="1" cy="15043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8" name="Connettore 1 50"/>
              <p:cNvCxnSpPr/>
              <p:nvPr/>
            </p:nvCxnSpPr>
            <p:spPr>
              <a:xfrm flipV="1">
                <a:off x="8081082" y="2915649"/>
                <a:ext cx="0" cy="2281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8" name="CasellaDiTesto 53"/>
            <p:cNvSpPr txBox="1"/>
            <p:nvPr/>
          </p:nvSpPr>
          <p:spPr>
            <a:xfrm>
              <a:off x="4013908" y="2441035"/>
              <a:ext cx="719502" cy="295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Calibri"/>
                </a:rPr>
                <a:t>kapton</a:t>
              </a:r>
            </a:p>
          </p:txBody>
        </p:sp>
        <p:sp>
          <p:nvSpPr>
            <p:cNvPr id="29" name="CasellaDiTesto 56"/>
            <p:cNvSpPr txBox="1"/>
            <p:nvPr/>
          </p:nvSpPr>
          <p:spPr>
            <a:xfrm>
              <a:off x="4022978" y="3360641"/>
              <a:ext cx="851037" cy="354833"/>
            </a:xfrm>
            <a:prstGeom prst="rect">
              <a:avLst/>
            </a:prstGeom>
            <a:solidFill>
              <a:srgbClr val="FFBE7D"/>
            </a:solidFill>
            <a:ln>
              <a:solidFill>
                <a:srgbClr val="FFCC9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kapton</a:t>
              </a:r>
            </a:p>
          </p:txBody>
        </p:sp>
        <p:sp>
          <p:nvSpPr>
            <p:cNvPr id="30" name="CasellaDiTesto 57"/>
            <p:cNvSpPr txBox="1"/>
            <p:nvPr/>
          </p:nvSpPr>
          <p:spPr>
            <a:xfrm>
              <a:off x="6982051" y="3386788"/>
              <a:ext cx="395047" cy="354833"/>
            </a:xfrm>
            <a:prstGeom prst="rect">
              <a:avLst/>
            </a:prstGeom>
            <a:solidFill>
              <a:srgbClr val="FFBE7D"/>
            </a:solidFill>
            <a:ln>
              <a:solidFill>
                <a:srgbClr val="FFCC9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</a:t>
              </a:r>
              <a:r>
                <a:rPr lang="en-US" sz="1200" b="1" kern="0" baseline="-25000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r</a:t>
              </a:r>
              <a:endParaRPr lang="en-US" sz="12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CasellaDiTesto 60"/>
            <p:cNvSpPr txBox="1"/>
            <p:nvPr/>
          </p:nvSpPr>
          <p:spPr>
            <a:xfrm>
              <a:off x="7505930" y="3373886"/>
              <a:ext cx="324895" cy="354833"/>
            </a:xfrm>
            <a:prstGeom prst="rect">
              <a:avLst/>
            </a:prstGeom>
            <a:solidFill>
              <a:srgbClr val="FFBE7D"/>
            </a:solidFill>
            <a:ln>
              <a:solidFill>
                <a:srgbClr val="FFCC99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t</a:t>
              </a:r>
              <a:endParaRPr lang="en-US" sz="1200" b="1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2" name="Connettore 2 59"/>
            <p:cNvCxnSpPr/>
            <p:nvPr/>
          </p:nvCxnSpPr>
          <p:spPr>
            <a:xfrm>
              <a:off x="7423857" y="3384753"/>
              <a:ext cx="0" cy="33855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33" name="CasellaDiTesto 61"/>
            <p:cNvSpPr txBox="1"/>
            <p:nvPr/>
          </p:nvSpPr>
          <p:spPr>
            <a:xfrm>
              <a:off x="7179690" y="3006852"/>
              <a:ext cx="368740" cy="3548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</a:t>
              </a:r>
              <a:endParaRPr lang="en-US" sz="1200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959358" y="440475"/>
            <a:ext cx="6477000" cy="514350"/>
          </a:xfrm>
        </p:spPr>
        <p:txBody>
          <a:bodyPr/>
          <a:lstStyle/>
          <a:p>
            <a:r>
              <a:rPr lang="en-US" sz="3200" dirty="0" smtClean="0"/>
              <a:t>Pending issues</a:t>
            </a:r>
            <a:endParaRPr lang="it-IT" sz="32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269133" y="1905712"/>
            <a:ext cx="8641784" cy="3222593"/>
          </a:xfrm>
        </p:spPr>
        <p:txBody>
          <a:bodyPr/>
          <a:lstStyle/>
          <a:p>
            <a:r>
              <a:rPr lang="en-US" sz="2800" dirty="0" smtClean="0"/>
              <a:t>Forward tracking in vertex and large radius regions</a:t>
            </a:r>
          </a:p>
          <a:p>
            <a:pPr lvl="1"/>
            <a:r>
              <a:rPr lang="en-US" sz="2400" dirty="0" smtClean="0"/>
              <a:t>So far not designed at </a:t>
            </a:r>
            <a:r>
              <a:rPr lang="en-US" sz="2400" dirty="0"/>
              <a:t>a</a:t>
            </a:r>
            <a:r>
              <a:rPr lang="en-US" sz="2400" dirty="0" smtClean="0"/>
              <a:t>ll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</a:rPr>
              <a:t>Potential </a:t>
            </a:r>
            <a:r>
              <a:rPr lang="en-US" sz="2800" dirty="0">
                <a:latin typeface="Times New Roman" panose="02020603050405020304" pitchFamily="18" charset="0"/>
              </a:rPr>
              <a:t>calorimeter longitudinal segmentation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</a:rPr>
              <a:t>(Monolithic) segmented calorimeter outside magnet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</a:rPr>
              <a:t>EM lead calorimeter is 20 cm deep (22 X</a:t>
            </a:r>
            <a:r>
              <a:rPr lang="en-US" sz="2400" baseline="-25000" dirty="0">
                <a:latin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</a:rPr>
              <a:t>Could go inside magnet with small change in magnet size </a:t>
            </a:r>
            <a:endParaRPr lang="en-US" sz="1800" dirty="0" smtClean="0">
              <a:latin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</a:rPr>
              <a:t>Pre-shower optimization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</a:rPr>
              <a:t>Thickness, resolution &amp; </a:t>
            </a:r>
            <a:r>
              <a:rPr lang="en-US" sz="2400" dirty="0" smtClean="0">
                <a:latin typeface="Times New Roman" panose="02020603050405020304" pitchFamily="18" charset="0"/>
              </a:rPr>
              <a:t>coverage (test beam just finished)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Char char=" "/>
            </a:pPr>
            <a:r>
              <a:rPr lang="en-US" dirty="0" smtClean="0"/>
              <a:t>                                               </a:t>
            </a:r>
          </a:p>
          <a:p>
            <a:pPr lvl="1">
              <a:buChar char=" "/>
            </a:pPr>
            <a:r>
              <a:rPr lang="en-US" dirty="0" smtClean="0"/>
              <a:t>                                                 </a:t>
            </a:r>
          </a:p>
          <a:p>
            <a:pPr lvl="1">
              <a:buChar char=" "/>
            </a:pPr>
            <a:r>
              <a:rPr lang="en-US" dirty="0" smtClean="0"/>
              <a:t>                                       </a:t>
            </a:r>
            <a:r>
              <a:rPr lang="en-US" baseline="-25000" dirty="0" smtClean="0"/>
              <a:t> </a:t>
            </a:r>
            <a:r>
              <a:rPr lang="en-US" dirty="0" smtClean="0"/>
              <a:t>  </a:t>
            </a:r>
          </a:p>
          <a:p>
            <a:pPr lvl="2">
              <a:buChar char=" "/>
            </a:pPr>
            <a:r>
              <a:rPr lang="en-US" dirty="0" smtClean="0"/>
              <a:t>                                                        </a:t>
            </a:r>
          </a:p>
          <a:p>
            <a:pPr>
              <a:buChar char=" "/>
            </a:pPr>
            <a:r>
              <a:rPr lang="en-US" dirty="0" smtClean="0"/>
              <a:t>                       </a:t>
            </a:r>
          </a:p>
          <a:p>
            <a:pPr lvl="1">
              <a:buChar char=" "/>
            </a:pPr>
            <a:r>
              <a:rPr lang="en-US" dirty="0" smtClean="0"/>
              <a:t>                                </a:t>
            </a:r>
            <a:endParaRPr lang="it-IT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it-IT" sz="40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104775" y="1527323"/>
            <a:ext cx="9039225" cy="4398348"/>
          </a:xfrm>
        </p:spPr>
        <p:txBody>
          <a:bodyPr/>
          <a:lstStyle/>
          <a:p>
            <a:r>
              <a:rPr lang="en-US" sz="2800" dirty="0" smtClean="0"/>
              <a:t>IDEA  is a detector concept optimized for </a:t>
            </a:r>
            <a:r>
              <a:rPr lang="en-US" sz="2800" dirty="0" err="1" smtClean="0"/>
              <a:t>CepC</a:t>
            </a:r>
            <a:endParaRPr lang="en-US" sz="2800" dirty="0" smtClean="0"/>
          </a:p>
          <a:p>
            <a:pPr lvl="1"/>
            <a:r>
              <a:rPr lang="en-US" sz="2400" dirty="0" smtClean="0"/>
              <a:t>Current detector described in </a:t>
            </a:r>
            <a:r>
              <a:rPr lang="en-US" sz="2400" dirty="0" smtClean="0"/>
              <a:t>the </a:t>
            </a:r>
            <a:r>
              <a:rPr lang="en-US" sz="2400" dirty="0" err="1" smtClean="0"/>
              <a:t>CepC</a:t>
            </a:r>
            <a:r>
              <a:rPr lang="en-US" sz="2400" dirty="0" smtClean="0"/>
              <a:t> CDR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</a:rPr>
              <a:t>Basic </a:t>
            </a:r>
            <a:r>
              <a:rPr lang="en-US" sz="2800" dirty="0" smtClean="0">
                <a:latin typeface="Times New Roman" panose="02020603050405020304" pitchFamily="18" charset="0"/>
              </a:rPr>
              <a:t>detector components based on proven techniques 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</a:rPr>
              <a:t>More work in progress to optimize design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</a:rPr>
              <a:t>Detector R&amp;D/test beam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</a:rPr>
              <a:t>Benchmark with simulation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</a:rPr>
              <a:t>Mechanical </a:t>
            </a:r>
            <a:r>
              <a:rPr lang="en-US" sz="2400" dirty="0" smtClean="0">
                <a:latin typeface="Times New Roman" panose="02020603050405020304" pitchFamily="18" charset="0"/>
              </a:rPr>
              <a:t>engineering</a:t>
            </a:r>
            <a:endParaRPr lang="en-US" dirty="0"/>
          </a:p>
          <a:p>
            <a:r>
              <a:rPr lang="en-US" sz="2700" dirty="0" smtClean="0">
                <a:latin typeface="Times New Roman" panose="02020603050405020304" pitchFamily="18" charset="0"/>
              </a:rPr>
              <a:t>Complements well the baseline detector, while it works well at the Higgs, it is optimized for best performance at the Z pole</a:t>
            </a:r>
            <a:endParaRPr lang="en-US" sz="27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7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Riunione CSN1, Roma, Gennaio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 rot="21106453">
            <a:off x="648435" y="2842079"/>
            <a:ext cx="7434383" cy="139653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862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3657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</a:t>
            </a:r>
            <a:r>
              <a:rPr lang="en-US" dirty="0" smtClean="0"/>
              <a:t>group summary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666" y="2505448"/>
            <a:ext cx="5511800" cy="2183093"/>
          </a:xfrm>
        </p:spPr>
        <p:txBody>
          <a:bodyPr/>
          <a:lstStyle/>
          <a:p>
            <a:r>
              <a:rPr lang="en-US" dirty="0" smtClean="0"/>
              <a:t>Total number of collaborators: </a:t>
            </a:r>
          </a:p>
          <a:p>
            <a:pPr lvl="1"/>
            <a:r>
              <a:rPr lang="en-US" dirty="0" smtClean="0"/>
              <a:t>69</a:t>
            </a:r>
          </a:p>
          <a:p>
            <a:r>
              <a:rPr lang="en-US" dirty="0" smtClean="0"/>
              <a:t>Total number of institutions:</a:t>
            </a:r>
          </a:p>
          <a:p>
            <a:pPr lvl="1"/>
            <a:r>
              <a:rPr lang="en-US" dirty="0" smtClean="0"/>
              <a:t>18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2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</a:t>
            </a:r>
            <a:r>
              <a:rPr lang="en-US" dirty="0" smtClean="0"/>
              <a:t>group (1)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4" y="1644836"/>
            <a:ext cx="7772400" cy="4114800"/>
          </a:xfrm>
        </p:spPr>
        <p:txBody>
          <a:bodyPr/>
          <a:lstStyle/>
          <a:p>
            <a:r>
              <a:rPr lang="it-IT" sz="1800" dirty="0"/>
              <a:t>INFN - Sezione di Bari and University of Bari, Italy</a:t>
            </a:r>
          </a:p>
          <a:p>
            <a:pPr lvl="1"/>
            <a:r>
              <a:rPr lang="it-IT" sz="1400" dirty="0" smtClean="0"/>
              <a:t>   Marcello </a:t>
            </a:r>
            <a:r>
              <a:rPr lang="it-IT" sz="1400" dirty="0"/>
              <a:t>Abbrescia</a:t>
            </a:r>
          </a:p>
          <a:p>
            <a:pPr lvl="1"/>
            <a:r>
              <a:rPr lang="it-IT" sz="1400" dirty="0"/>
              <a:t> </a:t>
            </a:r>
            <a:r>
              <a:rPr lang="it-IT" sz="1400" dirty="0" smtClean="0"/>
              <a:t>  Nicola </a:t>
            </a:r>
            <a:r>
              <a:rPr lang="it-IT" sz="1400" dirty="0"/>
              <a:t>De </a:t>
            </a:r>
            <a:r>
              <a:rPr lang="it-IT" sz="1400" dirty="0" smtClean="0"/>
              <a:t>Filippis</a:t>
            </a:r>
            <a:endParaRPr lang="it-IT" sz="1800" dirty="0"/>
          </a:p>
          <a:p>
            <a:r>
              <a:rPr lang="it-IT" sz="1800" dirty="0"/>
              <a:t>INFN - Sezione di Bologna and University of Bologna, Italy</a:t>
            </a:r>
          </a:p>
          <a:p>
            <a:pPr lvl="1"/>
            <a:r>
              <a:rPr lang="it-IT" sz="1400" dirty="0"/>
              <a:t> 	Lorenzo Bellagamba </a:t>
            </a:r>
          </a:p>
          <a:p>
            <a:pPr lvl="1"/>
            <a:r>
              <a:rPr lang="it-IT" sz="1400" dirty="0"/>
              <a:t>	Lisa Borgonovi</a:t>
            </a:r>
          </a:p>
          <a:p>
            <a:pPr lvl="1"/>
            <a:r>
              <a:rPr lang="it-IT" sz="1400" dirty="0"/>
              <a:t> 	Davide Boscherini </a:t>
            </a:r>
          </a:p>
          <a:p>
            <a:pPr lvl="1"/>
            <a:r>
              <a:rPr lang="it-IT" sz="1400" dirty="0"/>
              <a:t>	Sylvie Braibant</a:t>
            </a:r>
          </a:p>
          <a:p>
            <a:pPr lvl="1"/>
            <a:r>
              <a:rPr lang="it-IT" sz="1400" dirty="0"/>
              <a:t>	Elisa Fontanesi </a:t>
            </a:r>
          </a:p>
          <a:p>
            <a:pPr lvl="1"/>
            <a:r>
              <a:rPr lang="it-IT" sz="1400" dirty="0"/>
              <a:t>	Paolo Giacomelli </a:t>
            </a:r>
          </a:p>
          <a:p>
            <a:pPr lvl="1"/>
            <a:r>
              <a:rPr lang="it-IT" sz="1400" dirty="0"/>
              <a:t>	Alessandro Polini </a:t>
            </a:r>
            <a:endParaRPr lang="it-IT" sz="1800" dirty="0"/>
          </a:p>
          <a:p>
            <a:r>
              <a:rPr lang="it-IT" sz="1800" dirty="0"/>
              <a:t>INFN - Sezione di Catania and University of Catania, Italy</a:t>
            </a:r>
          </a:p>
          <a:p>
            <a:pPr lvl="1"/>
            <a:r>
              <a:rPr lang="it-IT" sz="1400" dirty="0"/>
              <a:t>	Sebastiano Albergo</a:t>
            </a:r>
          </a:p>
          <a:p>
            <a:pPr lvl="1"/>
            <a:r>
              <a:rPr lang="it-IT" sz="1400" dirty="0"/>
              <a:t>	Antonella </a:t>
            </a:r>
            <a:r>
              <a:rPr lang="it-IT" sz="1400" dirty="0" smtClean="0"/>
              <a:t>Sciuto</a:t>
            </a:r>
            <a:endParaRPr lang="it-IT" sz="1800" dirty="0"/>
          </a:p>
          <a:p>
            <a:r>
              <a:rPr lang="it-IT" sz="1800" dirty="0"/>
              <a:t>INFN - Sezione di Firenze and University of Firenze, Italy</a:t>
            </a:r>
          </a:p>
          <a:p>
            <a:pPr lvl="1"/>
            <a:r>
              <a:rPr lang="it-IT" sz="1400" dirty="0"/>
              <a:t>	Stefania De Curtis</a:t>
            </a:r>
          </a:p>
          <a:p>
            <a:pPr lvl="1"/>
            <a:r>
              <a:rPr lang="it-IT" sz="1400" dirty="0"/>
              <a:t>	Piergiulio Lenzi</a:t>
            </a:r>
            <a:endParaRPr lang="it-IT" sz="1800" dirty="0"/>
          </a:p>
          <a:p>
            <a:pPr lvl="1"/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</a:t>
            </a:r>
            <a:r>
              <a:rPr lang="en-US" dirty="0" smtClean="0"/>
              <a:t>group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178"/>
            <a:ext cx="7772400" cy="4114800"/>
          </a:xfrm>
        </p:spPr>
        <p:txBody>
          <a:bodyPr/>
          <a:lstStyle/>
          <a:p>
            <a:r>
              <a:rPr lang="it-IT" sz="1800" dirty="0"/>
              <a:t>INFN - Sezione di Ferrara and University of Ferrara, Italy</a:t>
            </a:r>
          </a:p>
          <a:p>
            <a:pPr lvl="1"/>
            <a:r>
              <a:rPr lang="it-IT" sz="1400" dirty="0"/>
              <a:t>	Gianluigi Cibinetto</a:t>
            </a:r>
          </a:p>
          <a:p>
            <a:pPr lvl="1"/>
            <a:r>
              <a:rPr lang="it-IT" sz="1400" dirty="0"/>
              <a:t>	Riccardo Farinelli</a:t>
            </a:r>
          </a:p>
          <a:p>
            <a:pPr lvl="1"/>
            <a:r>
              <a:rPr lang="it-IT" sz="1400" dirty="0"/>
              <a:t>	Isabella Garzia</a:t>
            </a:r>
          </a:p>
          <a:p>
            <a:pPr lvl="1"/>
            <a:r>
              <a:rPr lang="it-IT" sz="1400" dirty="0"/>
              <a:t>	Vincenzo Guidi</a:t>
            </a:r>
          </a:p>
          <a:p>
            <a:pPr lvl="1"/>
            <a:r>
              <a:rPr lang="it-IT" sz="1400" dirty="0"/>
              <a:t>	Mauro </a:t>
            </a:r>
            <a:r>
              <a:rPr lang="it-IT" sz="1400" dirty="0" smtClean="0"/>
              <a:t>Moretti</a:t>
            </a:r>
          </a:p>
          <a:p>
            <a:r>
              <a:rPr lang="it-IT" sz="2200" dirty="0" smtClean="0"/>
              <a:t>INFN </a:t>
            </a:r>
            <a:r>
              <a:rPr lang="it-IT" sz="2200" dirty="0"/>
              <a:t>- Laboratori Nazionali di Frascati, Italy</a:t>
            </a:r>
          </a:p>
          <a:p>
            <a:pPr lvl="1"/>
            <a:r>
              <a:rPr lang="it-IT" sz="1400" dirty="0"/>
              <a:t>	Giovanni Bencivenni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Monica </a:t>
            </a:r>
            <a:r>
              <a:rPr lang="it-IT" sz="1400" dirty="0"/>
              <a:t>Bertani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Erika </a:t>
            </a:r>
            <a:r>
              <a:rPr lang="it-IT" sz="1400" dirty="0"/>
              <a:t>de Lucia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Danilo </a:t>
            </a:r>
            <a:r>
              <a:rPr lang="it-IT" sz="1400" dirty="0"/>
              <a:t>Domenici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Giulietto </a:t>
            </a:r>
            <a:r>
              <a:rPr lang="it-IT" sz="1400" dirty="0"/>
              <a:t>Felici</a:t>
            </a:r>
          </a:p>
          <a:p>
            <a:pPr lvl="1"/>
            <a:r>
              <a:rPr lang="it-IT" sz="1400" dirty="0"/>
              <a:t>	Catia Milardi</a:t>
            </a:r>
          </a:p>
          <a:p>
            <a:pPr lvl="1"/>
            <a:r>
              <a:rPr lang="it-IT" sz="1400" dirty="0"/>
              <a:t>	Gianfranco Morello</a:t>
            </a:r>
          </a:p>
          <a:p>
            <a:pPr lvl="1"/>
            <a:r>
              <a:rPr lang="it-IT" sz="1400" dirty="0"/>
              <a:t>	Marco Poli </a:t>
            </a:r>
            <a:r>
              <a:rPr lang="it-IT" sz="1400" dirty="0" smtClean="0"/>
              <a:t>Lerner</a:t>
            </a:r>
            <a:endParaRPr lang="it-IT" sz="1800" dirty="0"/>
          </a:p>
          <a:p>
            <a:r>
              <a:rPr lang="it-IT" sz="1800" dirty="0"/>
              <a:t>INFN - Sezione di Lecce and University of Lecce, Italy</a:t>
            </a:r>
          </a:p>
          <a:p>
            <a:pPr lvl="1"/>
            <a:r>
              <a:rPr lang="it-IT" sz="1400" dirty="0"/>
              <a:t>	Francesco Grancagnolo</a:t>
            </a:r>
          </a:p>
          <a:p>
            <a:pPr lvl="1"/>
            <a:r>
              <a:rPr lang="it-IT" sz="1400" dirty="0"/>
              <a:t>	Marco Panareo</a:t>
            </a:r>
          </a:p>
          <a:p>
            <a:pPr lvl="1"/>
            <a:r>
              <a:rPr lang="it-IT" sz="1400" dirty="0"/>
              <a:t>	Giovanni Tassielli</a:t>
            </a:r>
          </a:p>
          <a:p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</a:t>
            </a:r>
            <a:r>
              <a:rPr lang="en-US" dirty="0" smtClean="0"/>
              <a:t>group (3)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402791"/>
            <a:ext cx="7772400" cy="4114800"/>
          </a:xfrm>
        </p:spPr>
        <p:txBody>
          <a:bodyPr/>
          <a:lstStyle/>
          <a:p>
            <a:pPr lvl="0"/>
            <a:r>
              <a:rPr lang="it-IT" sz="1800" dirty="0"/>
              <a:t>INFN - Sezione di Milano and University of Milano, Italy</a:t>
            </a:r>
          </a:p>
          <a:p>
            <a:pPr lvl="1"/>
            <a:r>
              <a:rPr lang="it-IT" sz="1400" dirty="0"/>
              <a:t>	Attilio Andreazza</a:t>
            </a:r>
          </a:p>
          <a:p>
            <a:pPr lvl="1"/>
            <a:r>
              <a:rPr lang="it-IT" sz="1400" dirty="0"/>
              <a:t>	Alessandro </a:t>
            </a:r>
            <a:r>
              <a:rPr lang="it-IT" sz="1400" dirty="0" smtClean="0"/>
              <a:t>Vicini</a:t>
            </a:r>
            <a:endParaRPr lang="it-IT" sz="1800" dirty="0"/>
          </a:p>
          <a:p>
            <a:pPr lvl="0"/>
            <a:r>
              <a:rPr lang="it-IT" sz="1800" dirty="0"/>
              <a:t>INFN - Sezione di Milano and University of Insubria, Italy</a:t>
            </a:r>
          </a:p>
          <a:p>
            <a:pPr lvl="1"/>
            <a:r>
              <a:rPr lang="it-IT" sz="1400" dirty="0"/>
              <a:t>	Massimiliano Antonello</a:t>
            </a:r>
          </a:p>
          <a:p>
            <a:pPr lvl="1"/>
            <a:r>
              <a:rPr lang="it-IT" sz="1400" dirty="0"/>
              <a:t>	Massimo Caccia</a:t>
            </a:r>
          </a:p>
          <a:p>
            <a:pPr lvl="1"/>
            <a:r>
              <a:rPr lang="it-IT" sz="1400" dirty="0"/>
              <a:t>	Romualdo </a:t>
            </a:r>
            <a:r>
              <a:rPr lang="it-IT" sz="1400" dirty="0" smtClean="0"/>
              <a:t>Santoro</a:t>
            </a:r>
            <a:endParaRPr lang="it-IT" sz="1800" dirty="0"/>
          </a:p>
          <a:p>
            <a:pPr lvl="0"/>
            <a:r>
              <a:rPr lang="it-IT" sz="1800" dirty="0"/>
              <a:t>INFN - Sezione di Milano Bicocca and University of Parma, Italy</a:t>
            </a:r>
          </a:p>
          <a:p>
            <a:pPr lvl="1"/>
            <a:r>
              <a:rPr lang="it-IT" sz="1400" dirty="0"/>
              <a:t>	Luca </a:t>
            </a:r>
            <a:r>
              <a:rPr lang="it-IT" sz="1400" dirty="0" smtClean="0"/>
              <a:t>Trentadue</a:t>
            </a:r>
          </a:p>
          <a:p>
            <a:r>
              <a:rPr lang="it-IT" sz="2000" dirty="0" smtClean="0"/>
              <a:t>INFN </a:t>
            </a:r>
            <a:r>
              <a:rPr lang="it-IT" sz="2000" dirty="0"/>
              <a:t>- Sezione di Pavia and University of Pavia, Italy</a:t>
            </a:r>
          </a:p>
          <a:p>
            <a:pPr lvl="1"/>
            <a:r>
              <a:rPr lang="it-IT" sz="1400" dirty="0"/>
              <a:t>	Carlo Michel Carloni Calame</a:t>
            </a:r>
          </a:p>
          <a:p>
            <a:pPr lvl="1"/>
            <a:r>
              <a:rPr lang="it-IT" sz="1400" dirty="0"/>
              <a:t>	Roberto Ferrari </a:t>
            </a:r>
          </a:p>
          <a:p>
            <a:pPr lvl="1"/>
            <a:r>
              <a:rPr lang="it-IT" sz="1400" dirty="0"/>
              <a:t>	Gabriella Gaudio </a:t>
            </a:r>
          </a:p>
          <a:p>
            <a:pPr lvl="1"/>
            <a:r>
              <a:rPr lang="it-IT" sz="1400" dirty="0"/>
              <a:t>	Guido Montagna</a:t>
            </a:r>
          </a:p>
          <a:p>
            <a:pPr lvl="1"/>
            <a:r>
              <a:rPr lang="it-IT" sz="1400" dirty="0"/>
              <a:t>	Oreste Nicrosini</a:t>
            </a:r>
          </a:p>
          <a:p>
            <a:pPr lvl="1"/>
            <a:r>
              <a:rPr lang="it-IT" sz="1400" dirty="0"/>
              <a:t>	Fulvio Piccinini </a:t>
            </a:r>
          </a:p>
          <a:p>
            <a:pPr lvl="1"/>
            <a:r>
              <a:rPr lang="it-IT" sz="1400" dirty="0"/>
              <a:t>	Giacomo Polesello </a:t>
            </a:r>
          </a:p>
          <a:p>
            <a:pPr lvl="1"/>
            <a:r>
              <a:rPr lang="it-IT" sz="1400" dirty="0"/>
              <a:t>	Lorenzo Pezzotti </a:t>
            </a:r>
          </a:p>
          <a:p>
            <a:pPr lvl="0"/>
            <a:endParaRPr lang="it-IT" sz="18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</a:t>
            </a:r>
            <a:r>
              <a:rPr lang="en-US" dirty="0" smtClean="0"/>
              <a:t>group (4)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69" y="1320426"/>
            <a:ext cx="8449235" cy="5204199"/>
          </a:xfrm>
        </p:spPr>
        <p:txBody>
          <a:bodyPr/>
          <a:lstStyle/>
          <a:p>
            <a:pPr lvl="0"/>
            <a:r>
              <a:rPr lang="it-IT" sz="1800" dirty="0" smtClean="0"/>
              <a:t>INFN </a:t>
            </a:r>
            <a:r>
              <a:rPr lang="it-IT" sz="1800" dirty="0"/>
              <a:t>- Sezione di Padova and University of Padova, Italy</a:t>
            </a:r>
          </a:p>
          <a:p>
            <a:pPr lvl="1"/>
            <a:r>
              <a:rPr lang="it-IT" sz="1400" dirty="0"/>
              <a:t>	Patrizia Azzi</a:t>
            </a:r>
            <a:endParaRPr lang="it-IT" sz="1800" dirty="0"/>
          </a:p>
          <a:p>
            <a:pPr lvl="0"/>
            <a:r>
              <a:rPr lang="it-IT" sz="1800" dirty="0"/>
              <a:t>INFN - Sezione di Perugia and University of Perugia, Italy</a:t>
            </a:r>
          </a:p>
          <a:p>
            <a:pPr lvl="1"/>
            <a:r>
              <a:rPr lang="it-IT" sz="1400" dirty="0"/>
              <a:t>	Gianmario Bilei</a:t>
            </a:r>
          </a:p>
          <a:p>
            <a:pPr lvl="1"/>
            <a:r>
              <a:rPr lang="it-IT" sz="1400" dirty="0"/>
              <a:t>	Livio Fano</a:t>
            </a:r>
            <a:r>
              <a:rPr lang="it-IT" sz="1400" dirty="0" smtClean="0"/>
              <a:t>'</a:t>
            </a:r>
            <a:endParaRPr lang="it-IT" sz="1800" dirty="0" smtClean="0"/>
          </a:p>
          <a:p>
            <a:pPr lvl="0"/>
            <a:r>
              <a:rPr lang="it-IT" sz="1800" dirty="0" smtClean="0"/>
              <a:t>INFN </a:t>
            </a:r>
            <a:r>
              <a:rPr lang="it-IT" sz="1800" dirty="0"/>
              <a:t>- Sezione di Pisa, Universita' di Pisa and Scuola Normale Superiore, Italy</a:t>
            </a:r>
          </a:p>
          <a:p>
            <a:pPr lvl="1"/>
            <a:r>
              <a:rPr lang="it-IT" sz="1400" dirty="0"/>
              <a:t>	Paolo Azzurri</a:t>
            </a:r>
          </a:p>
          <a:p>
            <a:pPr lvl="1"/>
            <a:r>
              <a:rPr lang="it-IT" sz="1400" dirty="0"/>
              <a:t>	Franco Bedeschi</a:t>
            </a:r>
          </a:p>
          <a:p>
            <a:pPr lvl="1"/>
            <a:r>
              <a:rPr lang="it-IT" sz="1400" dirty="0"/>
              <a:t>	Vincenzo Cavasinni</a:t>
            </a:r>
          </a:p>
          <a:p>
            <a:pPr lvl="1"/>
            <a:r>
              <a:rPr lang="it-IT" sz="1400" dirty="0"/>
              <a:t>	Maria Chiara Roda </a:t>
            </a:r>
          </a:p>
          <a:p>
            <a:pPr lvl="1"/>
            <a:r>
              <a:rPr lang="it-IT" sz="1400" dirty="0"/>
              <a:t>	Luigi Rolandi</a:t>
            </a:r>
          </a:p>
          <a:p>
            <a:pPr lvl="1"/>
            <a:r>
              <a:rPr lang="it-IT" sz="1400" dirty="0"/>
              <a:t>	Roberto Tenchini </a:t>
            </a:r>
          </a:p>
          <a:p>
            <a:pPr lvl="1"/>
            <a:r>
              <a:rPr lang="it-IT" sz="1400" dirty="0"/>
              <a:t>	Guido Tonelli </a:t>
            </a:r>
            <a:endParaRPr lang="it-IT" sz="1800" dirty="0"/>
          </a:p>
          <a:p>
            <a:pPr lvl="0"/>
            <a:r>
              <a:rPr lang="it-IT" sz="1800" dirty="0"/>
              <a:t>INFN - Sezione di Roma1 and University of Roma "La Sapienza", Italy</a:t>
            </a:r>
          </a:p>
          <a:p>
            <a:pPr lvl="1"/>
            <a:r>
              <a:rPr lang="it-IT" sz="1400" dirty="0"/>
              <a:t>	Barbara Mele</a:t>
            </a:r>
          </a:p>
          <a:p>
            <a:pPr lvl="1"/>
            <a:r>
              <a:rPr lang="it-IT" sz="1400" dirty="0"/>
              <a:t>	Gianluigi Chiarello</a:t>
            </a:r>
          </a:p>
          <a:p>
            <a:pPr lvl="1"/>
            <a:r>
              <a:rPr lang="it-IT" sz="1400" dirty="0"/>
              <a:t>	Simonetta Gentile</a:t>
            </a:r>
          </a:p>
          <a:p>
            <a:pPr lvl="1"/>
            <a:r>
              <a:rPr lang="it-IT" sz="1400" dirty="0"/>
              <a:t>	Luca Silvestrini</a:t>
            </a:r>
          </a:p>
          <a:p>
            <a:pPr lvl="0"/>
            <a:endParaRPr lang="it-IT" sz="18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INFN </a:t>
            </a:r>
            <a:r>
              <a:rPr lang="en-US" dirty="0" smtClean="0"/>
              <a:t>group (5)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8" y="1546226"/>
            <a:ext cx="7772400" cy="4114800"/>
          </a:xfrm>
        </p:spPr>
        <p:txBody>
          <a:bodyPr/>
          <a:lstStyle/>
          <a:p>
            <a:pPr lvl="0"/>
            <a:r>
              <a:rPr lang="it-IT" sz="1800" dirty="0"/>
              <a:t>INFN - Sezione di Roma3 and University of Roma "Tor Vergata", Italy</a:t>
            </a:r>
          </a:p>
          <a:p>
            <a:pPr lvl="1"/>
            <a:r>
              <a:rPr lang="it-IT" sz="1400" dirty="0"/>
              <a:t>	Michela Biglietti</a:t>
            </a:r>
          </a:p>
          <a:p>
            <a:pPr lvl="1"/>
            <a:r>
              <a:rPr lang="it-IT" sz="1400" dirty="0"/>
              <a:t>	Paolo Branchini</a:t>
            </a:r>
          </a:p>
          <a:p>
            <a:pPr lvl="1"/>
            <a:r>
              <a:rPr lang="it-IT" sz="1400" dirty="0"/>
              <a:t>	Marco Ciuchini</a:t>
            </a:r>
          </a:p>
          <a:p>
            <a:pPr lvl="1"/>
            <a:r>
              <a:rPr lang="it-IT" sz="1400" dirty="0"/>
              <a:t>	Biagio Di Micco</a:t>
            </a:r>
          </a:p>
          <a:p>
            <a:pPr lvl="1"/>
            <a:r>
              <a:rPr lang="it-IT" sz="1400" dirty="0"/>
              <a:t>	Addolarata Farilla</a:t>
            </a:r>
          </a:p>
          <a:p>
            <a:pPr lvl="1"/>
            <a:r>
              <a:rPr lang="it-IT" sz="1400" dirty="0"/>
              <a:t>	Mario Greco</a:t>
            </a:r>
          </a:p>
          <a:p>
            <a:pPr lvl="1"/>
            <a:r>
              <a:rPr lang="it-IT" sz="1400" dirty="0"/>
              <a:t>	Monica </a:t>
            </a:r>
            <a:r>
              <a:rPr lang="it-IT" sz="1400" dirty="0" smtClean="0"/>
              <a:t>Verducci</a:t>
            </a:r>
            <a:endParaRPr lang="it-IT" sz="1800" dirty="0"/>
          </a:p>
          <a:p>
            <a:pPr lvl="0"/>
            <a:r>
              <a:rPr lang="it-IT" sz="1800" dirty="0"/>
              <a:t>INFN - Sezione di Torino and Universrity of Torino, Italy</a:t>
            </a:r>
          </a:p>
          <a:p>
            <a:pPr lvl="1"/>
            <a:r>
              <a:rPr lang="it-IT" sz="1400" dirty="0"/>
              <a:t>	Lia Lavezzi</a:t>
            </a:r>
          </a:p>
          <a:p>
            <a:pPr lvl="1"/>
            <a:r>
              <a:rPr lang="it-IT" sz="1400" dirty="0"/>
              <a:t>	Marco Maggiora</a:t>
            </a:r>
          </a:p>
          <a:p>
            <a:pPr lvl="1"/>
            <a:r>
              <a:rPr lang="it-IT" sz="1400" dirty="0"/>
              <a:t>	Angelo </a:t>
            </a:r>
            <a:r>
              <a:rPr lang="it-IT" sz="1400" dirty="0" smtClean="0"/>
              <a:t>Rivetti</a:t>
            </a:r>
            <a:endParaRPr lang="it-IT" sz="1800" dirty="0"/>
          </a:p>
          <a:p>
            <a:pPr lvl="0"/>
            <a:r>
              <a:rPr lang="it-IT" sz="1800" dirty="0"/>
              <a:t>INFN - Sezione di Trieste and University of Udine, Italy</a:t>
            </a:r>
          </a:p>
          <a:p>
            <a:pPr lvl="1"/>
            <a:r>
              <a:rPr lang="it-IT" sz="1400" dirty="0"/>
              <a:t>	Marina Cobal</a:t>
            </a:r>
          </a:p>
          <a:p>
            <a:pPr lvl="1"/>
            <a:r>
              <a:rPr lang="it-IT" sz="1400" dirty="0"/>
              <a:t>	Emidio Gabrielli</a:t>
            </a:r>
          </a:p>
          <a:p>
            <a:pPr lvl="0"/>
            <a:endParaRPr lang="it-IT" sz="18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Physics drivers recap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0218" y="1534299"/>
                <a:ext cx="7281630" cy="4203112"/>
              </a:xfrm>
            </p:spPr>
            <p:txBody>
              <a:bodyPr/>
              <a:lstStyle/>
              <a:p>
                <a:r>
                  <a:rPr lang="en-US" sz="2800" dirty="0" smtClean="0"/>
                  <a:t>Physics drivers very similar to ILC</a:t>
                </a:r>
              </a:p>
              <a:p>
                <a:endParaRPr lang="en-US" sz="2800" dirty="0" smtClean="0"/>
              </a:p>
              <a:p>
                <a:pPr lvl="1"/>
                <a:r>
                  <a:rPr lang="en-US" sz="2400" dirty="0"/>
                  <a:t>Higgs:</a:t>
                </a:r>
              </a:p>
              <a:p>
                <a:pPr lvl="2"/>
                <a:r>
                  <a:rPr lang="en-US" sz="2000" dirty="0"/>
                  <a:t>Tracking (recoil </a:t>
                </a:r>
                <a:r>
                  <a:rPr lang="en-US" sz="2000" dirty="0" smtClean="0"/>
                  <a:t>mass, H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mm</a:t>
                </a:r>
                <a:r>
                  <a:rPr lang="en-US" sz="2000" dirty="0" smtClean="0"/>
                  <a:t>)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pt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/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pt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~ 10</a:t>
                </a:r>
                <a:r>
                  <a:rPr lang="en-US" sz="2000" baseline="30000" dirty="0" smtClean="0">
                    <a:sym typeface="Wingdings" panose="05000000000000000000" pitchFamily="2" charset="2"/>
                  </a:rPr>
                  <a:t>-3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endParaRPr lang="en-US" sz="1800" dirty="0" smtClean="0">
                  <a:sym typeface="Wingdings" panose="05000000000000000000" pitchFamily="2" charset="2"/>
                </a:endParaRPr>
              </a:p>
              <a:p>
                <a:pPr lvl="3"/>
                <a:r>
                  <a:rPr lang="en-US" sz="2000" dirty="0" smtClean="0">
                    <a:sym typeface="Wingdings" panose="05000000000000000000" pitchFamily="2" charset="2"/>
                  </a:rPr>
                  <a:t>Charged kaon ID with high purity and efficiency</a:t>
                </a:r>
                <a:endParaRPr lang="en-US" sz="2000" dirty="0" smtClean="0"/>
              </a:p>
              <a:p>
                <a:pPr lvl="2"/>
                <a:r>
                  <a:rPr lang="en-US" sz="2000" dirty="0"/>
                  <a:t>V</a:t>
                </a:r>
                <a:r>
                  <a:rPr lang="en-US" sz="2000" dirty="0" smtClean="0"/>
                  <a:t>ertex </a:t>
                </a:r>
                <a:r>
                  <a:rPr lang="en-US" sz="2000" dirty="0"/>
                  <a:t>(b/c </a:t>
                </a:r>
                <a:r>
                  <a:rPr lang="en-US" sz="2000" dirty="0" smtClean="0"/>
                  <a:t>tagging &amp; separation) 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2000" baseline="-25000" dirty="0" err="1"/>
                  <a:t>D</a:t>
                </a:r>
                <a:r>
                  <a:rPr lang="en-US" sz="2000" baseline="-25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~ few </a:t>
                </a:r>
                <a:r>
                  <a:rPr lang="en-US" sz="20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m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m </a:t>
                </a:r>
                <a:endParaRPr lang="en-US" sz="2000" dirty="0" smtClean="0"/>
              </a:p>
              <a:p>
                <a:pPr lvl="2"/>
                <a:r>
                  <a:rPr lang="en-US" sz="2000" dirty="0"/>
                  <a:t>C</a:t>
                </a:r>
                <a:r>
                  <a:rPr lang="en-US" sz="2000" dirty="0" smtClean="0"/>
                  <a:t>alorimetry  </a:t>
                </a:r>
                <a:r>
                  <a:rPr lang="en-US" sz="2000" dirty="0"/>
                  <a:t>(hadronic W/Z, </a:t>
                </a:r>
                <a:r>
                  <a:rPr lang="en-US" sz="2000" dirty="0" smtClean="0">
                    <a:latin typeface="Symbol" panose="05050102010706020507" pitchFamily="18" charset="2"/>
                  </a:rPr>
                  <a:t>gg</a:t>
                </a:r>
                <a:r>
                  <a:rPr lang="en-US" sz="2000" dirty="0">
                    <a:latin typeface="Symbol" panose="05050102010706020507" pitchFamily="18" charset="2"/>
                  </a:rPr>
                  <a:t>, t</a:t>
                </a:r>
                <a:r>
                  <a:rPr lang="en-US" sz="2000" dirty="0"/>
                  <a:t> decays with </a:t>
                </a:r>
                <a:r>
                  <a:rPr lang="en-US" sz="2000" dirty="0">
                    <a:latin typeface="Symbol" panose="05050102010706020507" pitchFamily="18" charset="2"/>
                  </a:rPr>
                  <a:t>p</a:t>
                </a:r>
                <a:r>
                  <a:rPr lang="en-US" sz="2000" baseline="30000" dirty="0"/>
                  <a:t>0</a:t>
                </a:r>
                <a:r>
                  <a:rPr lang="en-US" sz="2000" dirty="0"/>
                  <a:t>’s</a:t>
                </a:r>
                <a:r>
                  <a:rPr lang="en-US" sz="2000" dirty="0" smtClean="0"/>
                  <a:t>)</a:t>
                </a:r>
              </a:p>
              <a:p>
                <a:pPr lvl="3"/>
                <a:r>
                  <a:rPr lang="en-US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2000" baseline="-25000" dirty="0" err="1" smtClean="0"/>
                  <a:t>EM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&lt;20%/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+1%</m:t>
                    </m:r>
                  </m:oMath>
                </a14:m>
                <a:r>
                  <a:rPr lang="en-US" sz="2000" dirty="0" smtClean="0"/>
                  <a:t> - 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2000" baseline="-25000" dirty="0" err="1" smtClean="0"/>
                  <a:t>HAD</a:t>
                </a:r>
                <a:r>
                  <a:rPr lang="en-US" sz="2000" dirty="0" smtClean="0"/>
                  <a:t> &lt;30-40%</a:t>
                </a:r>
                <a:r>
                  <a:rPr lang="en-US" sz="2000" dirty="0"/>
                  <a:t>%/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lvl="3"/>
                <a:endParaRPr lang="en-US" sz="2300" dirty="0" smtClean="0"/>
              </a:p>
              <a:p>
                <a:pPr lvl="1"/>
                <a:r>
                  <a:rPr lang="en-US" sz="2400" dirty="0" smtClean="0"/>
                  <a:t>Z pole and WW:</a:t>
                </a:r>
                <a:endParaRPr lang="en-US" sz="2400" dirty="0"/>
              </a:p>
              <a:p>
                <a:pPr lvl="2"/>
                <a:r>
                  <a:rPr lang="en-US" sz="2000" dirty="0"/>
                  <a:t>Mostly covered by </a:t>
                </a:r>
                <a:r>
                  <a:rPr lang="en-US" sz="2000" dirty="0" smtClean="0"/>
                  <a:t>above</a:t>
                </a:r>
                <a:endParaRPr lang="en-US" sz="135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218" y="1534299"/>
                <a:ext cx="7281630" cy="4203112"/>
              </a:xfrm>
              <a:blipFill>
                <a:blip r:embed="rId2"/>
                <a:stretch>
                  <a:fillRect l="-1508" t="-1597" b="-1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94072" y="6524625"/>
            <a:ext cx="4365625" cy="228600"/>
          </a:xfrm>
          <a:noFill/>
        </p:spPr>
        <p:txBody>
          <a:bodyPr/>
          <a:lstStyle>
            <a:lvl1pPr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50" dirty="0" err="1">
                <a:solidFill>
                  <a:schemeClr val="bg1"/>
                </a:solidFill>
              </a:rPr>
              <a:t>CepC</a:t>
            </a:r>
            <a:r>
              <a:rPr lang="en-US" sz="1050" dirty="0">
                <a:solidFill>
                  <a:schemeClr val="bg1"/>
                </a:solidFill>
              </a:rPr>
              <a:t> CDR International Review, September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524625"/>
            <a:ext cx="2895600" cy="228600"/>
          </a:xfrm>
          <a:noFill/>
        </p:spPr>
        <p:txBody>
          <a:bodyPr/>
          <a:lstStyle>
            <a:lvl1pPr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1pPr>
            <a:lvl2pPr marL="557213" indent="-214313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2pPr>
            <a:lvl3pPr marL="8572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3pPr>
            <a:lvl4pPr marL="12001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4pPr>
            <a:lvl5pPr marL="1543050" indent="-171450" eaLnBrk="0" hangingPunct="0">
              <a:defRPr sz="2100">
                <a:solidFill>
                  <a:srgbClr val="FFFF00"/>
                </a:solidFill>
                <a:latin typeface="Times New Roman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1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50"/>
              <a:t>F. Bedeschi, INFN-Pisa</a:t>
            </a:r>
            <a:endParaRPr lang="en-US" sz="1050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91" y="1243819"/>
            <a:ext cx="2492073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1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Differences with ILC</a:t>
            </a:r>
            <a:endParaRPr lang="en-US" sz="36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274567"/>
            <a:ext cx="9063318" cy="4501833"/>
          </a:xfrm>
        </p:spPr>
        <p:txBody>
          <a:bodyPr/>
          <a:lstStyle/>
          <a:p>
            <a:r>
              <a:rPr lang="en-US" sz="2800" dirty="0" smtClean="0"/>
              <a:t>Luminosity is much higher! </a:t>
            </a:r>
          </a:p>
          <a:p>
            <a:pPr lvl="1"/>
            <a:r>
              <a:rPr lang="en-US" sz="2400" dirty="0" smtClean="0"/>
              <a:t>Non-negligible machine backgrounds</a:t>
            </a:r>
          </a:p>
          <a:p>
            <a:pPr lvl="2"/>
            <a:r>
              <a:rPr lang="en-US" sz="1800" dirty="0" smtClean="0"/>
              <a:t>Fast detector integrates less background in each readout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</a:rPr>
              <a:t>On Z pole d</a:t>
            </a:r>
            <a:r>
              <a:rPr lang="en-US" sz="2800" dirty="0" smtClean="0">
                <a:latin typeface="Times New Roman" panose="02020603050405020304" pitchFamily="18" charset="0"/>
              </a:rPr>
              <a:t>etector </a:t>
            </a:r>
            <a:r>
              <a:rPr lang="en-US" sz="2800" dirty="0" smtClean="0">
                <a:latin typeface="Times New Roman" panose="02020603050405020304" pitchFamily="18" charset="0"/>
              </a:rPr>
              <a:t>solenoid  </a:t>
            </a:r>
            <a:r>
              <a:rPr lang="en-US" sz="2800" dirty="0" smtClean="0">
                <a:latin typeface="Times New Roman" panose="02020603050405020304" pitchFamily="18" charset="0"/>
              </a:rPr>
              <a:t>field constrained </a:t>
            </a:r>
            <a:r>
              <a:rPr lang="en-US" sz="2800" dirty="0" smtClean="0">
                <a:latin typeface="Times New Roman" panose="02020603050405020304" pitchFamily="18" charset="0"/>
              </a:rPr>
              <a:t>by beam emittance preservation at IR 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</a:rPr>
              <a:t>Low field ~ 2 T optimizes luminosity</a:t>
            </a:r>
            <a:endParaRPr lang="en-US" sz="3600" dirty="0" smtClean="0">
              <a:latin typeface="Times New Roman" panose="02020603050405020304" pitchFamily="18" charset="0"/>
            </a:endParaRPr>
          </a:p>
          <a:p>
            <a:pPr lvl="2"/>
            <a:r>
              <a:rPr lang="en-US" sz="2000" dirty="0" smtClean="0">
                <a:latin typeface="Times New Roman" panose="02020603050405020304" pitchFamily="18" charset="0"/>
              </a:rPr>
              <a:t>Compensate with large number of measurements and large tracking volume</a:t>
            </a:r>
            <a:endParaRPr lang="en-US" sz="2800" dirty="0" smtClean="0">
              <a:latin typeface="Times New Roman" panose="02020603050405020304" pitchFamily="18" charset="0"/>
            </a:endParaRPr>
          </a:p>
          <a:p>
            <a:pPr lvl="0"/>
            <a:r>
              <a:rPr lang="en-US" sz="2800" dirty="0">
                <a:latin typeface="Times New Roman" panose="02020603050405020304" pitchFamily="18" charset="0"/>
              </a:rPr>
              <a:t>Beam time structure: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</a:rPr>
              <a:t>Short bunch spacing (~ </a:t>
            </a:r>
            <a:r>
              <a:rPr lang="en-US" sz="2400" dirty="0" smtClean="0">
                <a:latin typeface="Times New Roman" panose="02020603050405020304" pitchFamily="18" charset="0"/>
              </a:rPr>
              <a:t>20 </a:t>
            </a:r>
            <a:r>
              <a:rPr lang="en-US" sz="2400" dirty="0">
                <a:latin typeface="Times New Roman" panose="02020603050405020304" pitchFamily="18" charset="0"/>
              </a:rPr>
              <a:t>ns Z, ~ 1 </a:t>
            </a:r>
            <a:r>
              <a:rPr lang="en-US" sz="2400" dirty="0" err="1">
                <a:latin typeface="Symbol" panose="05050102010706020507" pitchFamily="18" charset="2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</a:rPr>
              <a:t> H)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</a:rPr>
              <a:t>No large time gap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</a:rPr>
              <a:t>Cooling </a:t>
            </a:r>
            <a:r>
              <a:rPr lang="en-US" sz="1800" dirty="0" smtClean="0">
                <a:latin typeface="Times New Roman" panose="02020603050405020304" pitchFamily="18" charset="0"/>
              </a:rPr>
              <a:t>harder </a:t>
            </a:r>
            <a:r>
              <a:rPr lang="en-US" sz="1800" dirty="0">
                <a:latin typeface="Times New Roman" panose="02020603050405020304" pitchFamily="18" charset="0"/>
              </a:rPr>
              <a:t>for PF </a:t>
            </a:r>
            <a:r>
              <a:rPr lang="en-US" sz="1800" dirty="0" smtClean="0">
                <a:latin typeface="Times New Roman" panose="02020603050405020304" pitchFamily="18" charset="0"/>
              </a:rPr>
              <a:t>calorimeters </a:t>
            </a:r>
            <a:r>
              <a:rPr lang="en-US" sz="1800" dirty="0">
                <a:latin typeface="Times New Roman" panose="02020603050405020304" pitchFamily="18" charset="0"/>
              </a:rPr>
              <a:t>and vertex </a:t>
            </a:r>
            <a:r>
              <a:rPr lang="en-US" sz="1800" dirty="0" smtClean="0">
                <a:latin typeface="Times New Roman" panose="02020603050405020304" pitchFamily="18" charset="0"/>
              </a:rPr>
              <a:t>detectors</a:t>
            </a:r>
            <a:endParaRPr lang="en-US" sz="1800" dirty="0">
              <a:latin typeface="Times New Roman" panose="02020603050405020304" pitchFamily="18" charset="0"/>
            </a:endParaRPr>
          </a:p>
          <a:p>
            <a:pPr lvl="2"/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</a:rPr>
              <a:t>Ion backflow in TPC’s</a:t>
            </a:r>
            <a:endParaRPr lang="en-US" sz="2800" dirty="0" smtClean="0"/>
          </a:p>
          <a:p>
            <a:pPr lvl="1">
              <a:buChar char=" "/>
            </a:pPr>
            <a:r>
              <a:rPr lang="en-US" dirty="0" smtClean="0"/>
              <a:t>                                       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    </a:t>
            </a:r>
          </a:p>
          <a:p>
            <a:pPr lvl="1">
              <a:buChar char=" "/>
            </a:pPr>
            <a:r>
              <a:rPr lang="en-US" dirty="0" smtClean="0"/>
              <a:t>                 </a:t>
            </a:r>
          </a:p>
          <a:p>
            <a:pPr lvl="2">
              <a:buChar char=" "/>
            </a:pPr>
            <a:r>
              <a:rPr lang="en-US" dirty="0" smtClean="0"/>
              <a:t>                                                     </a:t>
            </a:r>
          </a:p>
          <a:p>
            <a:pPr lvl="2">
              <a:buChar char=" "/>
            </a:pPr>
            <a:r>
              <a:rPr lang="en-US" dirty="0" smtClean="0"/>
              <a:t>                </a:t>
            </a:r>
          </a:p>
          <a:p>
            <a:endParaRPr lang="en-US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</a:t>
            </a:r>
            <a:endParaRPr lang="en-US"/>
          </a:p>
        </p:txBody>
      </p:sp>
      <p:pic>
        <p:nvPicPr>
          <p:cNvPr id="7" name="Picture 2" descr="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6" y="4392665"/>
            <a:ext cx="3316942" cy="6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264" y="1786450"/>
            <a:ext cx="8005483" cy="4738175"/>
            <a:chOff x="122133" y="1321822"/>
            <a:chExt cx="8465044" cy="53041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895" y="1321822"/>
              <a:ext cx="8078282" cy="5304166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1206262" y="1782658"/>
              <a:ext cx="557596" cy="4309707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2839" y="180085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Z</a:t>
              </a:r>
              <a:endParaRPr lang="it-IT" b="1" dirty="0">
                <a:solidFill>
                  <a:srgbClr val="7030A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318800" y="2918755"/>
              <a:ext cx="356521" cy="2758714"/>
            </a:xfrm>
            <a:prstGeom prst="ellipse">
              <a:avLst/>
            </a:prstGeom>
            <a:noFill/>
            <a:ln w="19050" cap="flat" cmpd="sng" algn="ctr">
              <a:solidFill>
                <a:srgbClr val="FF99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9291" y="2472579"/>
              <a:ext cx="912060" cy="47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WW</a:t>
              </a:r>
              <a:endParaRPr lang="it-IT" b="1" dirty="0">
                <a:solidFill>
                  <a:srgbClr val="FF99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019388" y="3592029"/>
              <a:ext cx="324364" cy="1783264"/>
            </a:xfrm>
            <a:prstGeom prst="ellipse">
              <a:avLst/>
            </a:prstGeom>
            <a:noFill/>
            <a:ln w="19050" cap="flat" cmpd="sng" algn="ctr">
              <a:solidFill>
                <a:srgbClr val="008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6092" y="3126908"/>
              <a:ext cx="709633" cy="47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ZH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737464" y="4298112"/>
              <a:ext cx="304625" cy="1006127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606045" y="3750104"/>
                  <a:ext cx="581698" cy="494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bar>
                          <m:barPr>
                            <m:pos m:val="top"/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</m:oMath>
                    </m:oMathPara>
                  </a14:m>
                  <a:endParaRPr lang="it-IT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045" y="3750104"/>
                  <a:ext cx="581698" cy="4946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22133" y="4425458"/>
              <a:ext cx="1116341" cy="35030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100xLEP</a:t>
              </a:r>
              <a:endParaRPr lang="it-IT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582654" y="4902634"/>
              <a:ext cx="561381" cy="5743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4548036" y="5132883"/>
              <a:ext cx="36984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FCC   SR power/beam &lt;   50 MW</a:t>
              </a:r>
            </a:p>
            <a:p>
              <a:r>
                <a:rPr lang="en-US" sz="2000" dirty="0" err="1" smtClean="0">
                  <a:solidFill>
                    <a:srgbClr val="094EC9"/>
                  </a:solidFill>
                </a:rPr>
                <a:t>CepC</a:t>
              </a:r>
              <a:r>
                <a:rPr lang="en-US" sz="2000" dirty="0" smtClean="0">
                  <a:solidFill>
                    <a:srgbClr val="094EC9"/>
                  </a:solidFill>
                </a:rPr>
                <a:t> SR </a:t>
              </a:r>
              <a:r>
                <a:rPr lang="en-US" sz="2000" dirty="0">
                  <a:solidFill>
                    <a:srgbClr val="094EC9"/>
                  </a:solidFill>
                </a:rPr>
                <a:t>power/beam &lt; </a:t>
              </a:r>
              <a:r>
                <a:rPr lang="en-US" sz="2000" dirty="0" smtClean="0">
                  <a:solidFill>
                    <a:srgbClr val="094EC9"/>
                  </a:solidFill>
                </a:rPr>
                <a:t>  30 MW</a:t>
              </a:r>
              <a:endParaRPr lang="it-IT" sz="2000" dirty="0">
                <a:solidFill>
                  <a:srgbClr val="094EC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81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drivers</a:t>
            </a:r>
            <a:endParaRPr lang="en-US" sz="40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115238" y="1370071"/>
            <a:ext cx="8777750" cy="3086100"/>
          </a:xfrm>
        </p:spPr>
        <p:txBody>
          <a:bodyPr/>
          <a:lstStyle/>
          <a:p>
            <a:r>
              <a:rPr lang="en-US" sz="2800" dirty="0" smtClean="0"/>
              <a:t>Extreme statistical resolution on Z pole</a:t>
            </a:r>
          </a:p>
          <a:p>
            <a:pPr lvl="1"/>
            <a:r>
              <a:rPr lang="en-US" sz="2400" dirty="0" smtClean="0"/>
              <a:t>Acceptance systematics control is critical</a:t>
            </a:r>
          </a:p>
          <a:p>
            <a:pPr lvl="2"/>
            <a:r>
              <a:rPr lang="en-US" sz="1800" b="1" dirty="0" smtClean="0">
                <a:sym typeface="Wingdings" panose="05000000000000000000" pitchFamily="2" charset="2"/>
              </a:rPr>
              <a:t>Silicon layer </a:t>
            </a:r>
            <a:r>
              <a:rPr lang="en-US" sz="1800" dirty="0" smtClean="0">
                <a:sym typeface="Wingdings" panose="05000000000000000000" pitchFamily="2" charset="2"/>
              </a:rPr>
              <a:t>after main tracker for </a:t>
            </a:r>
            <a:r>
              <a:rPr lang="en-US" sz="1800" dirty="0">
                <a:sym typeface="Wingdings" panose="05000000000000000000" pitchFamily="2" charset="2"/>
              </a:rPr>
              <a:t>acceptance and charged </a:t>
            </a:r>
            <a:r>
              <a:rPr lang="en-US" sz="1800" dirty="0" smtClean="0">
                <a:sym typeface="Wingdings" panose="05000000000000000000" pitchFamily="2" charset="2"/>
              </a:rPr>
              <a:t>resolution</a:t>
            </a:r>
          </a:p>
          <a:p>
            <a:pPr lvl="2"/>
            <a:r>
              <a:rPr lang="en-US" sz="1800" b="1" dirty="0" smtClean="0">
                <a:sym typeface="Wingdings" panose="05000000000000000000" pitchFamily="2" charset="2"/>
              </a:rPr>
              <a:t>Pre-shower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with </a:t>
            </a:r>
            <a:r>
              <a:rPr lang="en-US" sz="1800" dirty="0" smtClean="0">
                <a:sym typeface="Wingdings" panose="05000000000000000000" pitchFamily="2" charset="2"/>
              </a:rPr>
              <a:t>high </a:t>
            </a:r>
            <a:r>
              <a:rPr lang="en-US" sz="1800" dirty="0">
                <a:sym typeface="Wingdings" panose="05000000000000000000" pitchFamily="2" charset="2"/>
              </a:rPr>
              <a:t>stability allows </a:t>
            </a:r>
            <a:r>
              <a:rPr lang="en-US" sz="18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1800" dirty="0">
                <a:sym typeface="Wingdings" panose="05000000000000000000" pitchFamily="2" charset="2"/>
              </a:rPr>
              <a:t>m level acceptance definition for 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High granularity calorimeter to resolve 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from </a:t>
            </a:r>
            <a:r>
              <a:rPr lang="en-US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decays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sz="2100" dirty="0" smtClean="0">
                <a:sym typeface="Wingdings" panose="05000000000000000000" pitchFamily="2" charset="2"/>
              </a:rPr>
              <a:t>~ 5 mm cell size looks sufficient</a:t>
            </a:r>
            <a:endParaRPr lang="en-US" sz="2100" dirty="0" smtClean="0">
              <a:sym typeface="Wingdings" panose="05000000000000000000" pitchFamily="2" charset="2"/>
            </a:endParaRPr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>
              <a:buChar char=" "/>
            </a:pP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/>
              <a:t>                                </a:t>
            </a:r>
          </a:p>
          <a:p>
            <a:pPr lvl="2">
              <a:buChar char=" "/>
            </a:pPr>
            <a:r>
              <a:rPr lang="en-US" dirty="0" smtClean="0"/>
              <a:t>  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  </a:t>
            </a:r>
            <a:r>
              <a:rPr lang="en-US" dirty="0" smtClean="0"/>
              <a:t>    </a:t>
            </a:r>
            <a:r>
              <a:rPr lang="en-US" dirty="0" smtClean="0">
                <a:latin typeface="Symbol" panose="05050102010706020507" pitchFamily="18" charset="2"/>
              </a:rPr>
              <a:t>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                    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</a:p>
          <a:p>
            <a:pPr lvl="2">
              <a:buChar char=" "/>
            </a:pP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        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</a:p>
          <a:p>
            <a:pPr lvl="2">
              <a:buChar char=" "/>
            </a:pP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 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 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    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</a:p>
          <a:p>
            <a:pPr lvl="1">
              <a:buChar char=" "/>
            </a:pPr>
            <a:r>
              <a:rPr lang="en-US" dirty="0" smtClean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                            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  </a:t>
            </a:r>
            <a:r>
              <a:rPr lang="en-US" dirty="0" smtClean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              </a:t>
            </a:r>
          </a:p>
          <a:p>
            <a:pPr lvl="1">
              <a:buChar char=" "/>
            </a:pPr>
            <a:r>
              <a:rPr lang="en-US" dirty="0" smtClean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           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                                       </a:t>
            </a:r>
            <a:endParaRPr lang="en-US" dirty="0" smtClean="0">
              <a:latin typeface="+mj-lt"/>
              <a:sym typeface="Wingdings" panose="05000000000000000000" pitchFamily="2" charset="2"/>
            </a:endParaRPr>
          </a:p>
          <a:p>
            <a:pPr lvl="2"/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</a:t>
            </a:r>
            <a:endParaRPr lang="en-US"/>
          </a:p>
        </p:txBody>
      </p:sp>
      <p:grpSp>
        <p:nvGrpSpPr>
          <p:cNvPr id="20" name="Group 19" descr=" 30"/>
          <p:cNvGrpSpPr/>
          <p:nvPr/>
        </p:nvGrpSpPr>
        <p:grpSpPr>
          <a:xfrm>
            <a:off x="589287" y="4211945"/>
            <a:ext cx="3574726" cy="2312679"/>
            <a:chOff x="7864458" y="2706687"/>
            <a:chExt cx="4016457" cy="24098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64458" y="2706687"/>
              <a:ext cx="4016457" cy="240982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140139" y="2874684"/>
              <a:ext cx="2129665" cy="88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chemeClr val="tx1"/>
                  </a:solidFill>
                </a:rPr>
                <a:t>Z</a:t>
              </a:r>
              <a:r>
                <a:rPr lang="en-US" sz="18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8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-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r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np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p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0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</a:t>
              </a:r>
              <a:endParaRPr lang="en-US" sz="180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49280" y="3818989"/>
              <a:ext cx="1602400" cy="5251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Dg</a:t>
              </a:r>
              <a:r>
                <a:rPr lang="en-US" sz="2100" b="1" dirty="0">
                  <a:solidFill>
                    <a:srgbClr val="FF0000"/>
                  </a:solidFill>
                </a:rPr>
                <a:t> @ 2 m</a:t>
              </a:r>
            </a:p>
          </p:txBody>
        </p:sp>
      </p:grpSp>
      <p:grpSp>
        <p:nvGrpSpPr>
          <p:cNvPr id="24" name="Group 23" descr=" 14"/>
          <p:cNvGrpSpPr/>
          <p:nvPr/>
        </p:nvGrpSpPr>
        <p:grpSpPr>
          <a:xfrm>
            <a:off x="4638061" y="3469341"/>
            <a:ext cx="4362503" cy="3083859"/>
            <a:chOff x="2576945" y="3606759"/>
            <a:chExt cx="4093601" cy="30679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6945" y="3606759"/>
              <a:ext cx="4093601" cy="306794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166409" y="4091317"/>
              <a:ext cx="2061791" cy="499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</a:rPr>
                <a:t>10 - 40 GeV e</a:t>
              </a:r>
              <a:r>
                <a:rPr lang="en-US" sz="1500" baseline="30000" dirty="0">
                  <a:solidFill>
                    <a:schemeClr val="tx1"/>
                  </a:solidFill>
                </a:rPr>
                <a:t>-</a:t>
              </a:r>
              <a:r>
                <a:rPr lang="en-US" sz="1500" dirty="0">
                  <a:solidFill>
                    <a:schemeClr val="tx1"/>
                  </a:solidFill>
                </a:rPr>
                <a:t> </a:t>
              </a:r>
              <a:endParaRPr lang="it-IT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21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1797636" y="512262"/>
            <a:ext cx="4857750" cy="514350"/>
          </a:xfrm>
        </p:spPr>
        <p:txBody>
          <a:bodyPr/>
          <a:lstStyle/>
          <a:p>
            <a:r>
              <a:rPr lang="it-IT" sz="4000" dirty="0" smtClean="0"/>
              <a:t>Detector layout</a:t>
            </a:r>
            <a:endParaRPr lang="en-US" sz="4000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</a:t>
            </a:r>
            <a:endParaRPr lang="en-US"/>
          </a:p>
        </p:txBody>
      </p:sp>
      <p:sp>
        <p:nvSpPr>
          <p:cNvPr id="36" name="Rectangle 35" descr=" 36"/>
          <p:cNvSpPr/>
          <p:nvPr/>
        </p:nvSpPr>
        <p:spPr bwMode="auto">
          <a:xfrm>
            <a:off x="5510258" y="3580109"/>
            <a:ext cx="3121795" cy="598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8" name="Rectangle 7" descr=" 37"/>
          <p:cNvSpPr/>
          <p:nvPr/>
        </p:nvSpPr>
        <p:spPr bwMode="auto">
          <a:xfrm>
            <a:off x="6814569" y="3463649"/>
            <a:ext cx="513172" cy="10070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9" name="Rectangle 8" descr=" 38"/>
          <p:cNvSpPr/>
          <p:nvPr/>
        </p:nvSpPr>
        <p:spPr bwMode="auto">
          <a:xfrm>
            <a:off x="6814568" y="3653023"/>
            <a:ext cx="513173" cy="10576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11" name="Rectangle 10" descr=" 28"/>
          <p:cNvSpPr/>
          <p:nvPr/>
        </p:nvSpPr>
        <p:spPr bwMode="auto">
          <a:xfrm>
            <a:off x="6134922" y="2762097"/>
            <a:ext cx="1872465" cy="6677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18" name="Rectangle 17" descr=" 29"/>
          <p:cNvSpPr/>
          <p:nvPr/>
        </p:nvSpPr>
        <p:spPr bwMode="auto">
          <a:xfrm>
            <a:off x="5965519" y="2601439"/>
            <a:ext cx="2211271" cy="88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28" name="Rectangle 27" descr=" 30"/>
          <p:cNvSpPr/>
          <p:nvPr/>
        </p:nvSpPr>
        <p:spPr bwMode="auto">
          <a:xfrm>
            <a:off x="5965519" y="2100460"/>
            <a:ext cx="2211271" cy="50097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29" name="Rectangle 28" descr=" 31"/>
          <p:cNvSpPr/>
          <p:nvPr/>
        </p:nvSpPr>
        <p:spPr bwMode="auto">
          <a:xfrm>
            <a:off x="5554378" y="2099957"/>
            <a:ext cx="385126" cy="131899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26" name="Rectangle 25" descr=" 32"/>
          <p:cNvSpPr/>
          <p:nvPr/>
        </p:nvSpPr>
        <p:spPr bwMode="auto">
          <a:xfrm>
            <a:off x="8202647" y="2100461"/>
            <a:ext cx="385126" cy="131899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cxnSp>
        <p:nvCxnSpPr>
          <p:cNvPr id="23" name="Straight Connector 22" descr=" 33"/>
          <p:cNvCxnSpPr/>
          <p:nvPr/>
        </p:nvCxnSpPr>
        <p:spPr bwMode="auto">
          <a:xfrm>
            <a:off x="5965519" y="2578133"/>
            <a:ext cx="2211271" cy="0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 descr=" 34"/>
          <p:cNvCxnSpPr/>
          <p:nvPr/>
        </p:nvCxnSpPr>
        <p:spPr bwMode="auto">
          <a:xfrm>
            <a:off x="5939503" y="2578134"/>
            <a:ext cx="0" cy="840812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 descr=" 35"/>
          <p:cNvCxnSpPr/>
          <p:nvPr/>
        </p:nvCxnSpPr>
        <p:spPr bwMode="auto">
          <a:xfrm>
            <a:off x="8208884" y="2564271"/>
            <a:ext cx="0" cy="840812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 descr=" 20"/>
          <p:cNvSpPr/>
          <p:nvPr/>
        </p:nvSpPr>
        <p:spPr bwMode="auto">
          <a:xfrm flipV="1">
            <a:off x="6154335" y="3783591"/>
            <a:ext cx="1872465" cy="6707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19" name="Rectangle 18" descr=" 21"/>
          <p:cNvSpPr/>
          <p:nvPr/>
        </p:nvSpPr>
        <p:spPr bwMode="auto">
          <a:xfrm flipV="1">
            <a:off x="5984933" y="4523394"/>
            <a:ext cx="2211271" cy="88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31" name="Rectangle 30" descr=" 22"/>
          <p:cNvSpPr/>
          <p:nvPr/>
        </p:nvSpPr>
        <p:spPr bwMode="auto">
          <a:xfrm flipV="1">
            <a:off x="5984933" y="4612032"/>
            <a:ext cx="2211271" cy="50097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30" name="Rectangle 29" descr=" 23"/>
          <p:cNvSpPr/>
          <p:nvPr/>
        </p:nvSpPr>
        <p:spPr bwMode="auto">
          <a:xfrm flipV="1">
            <a:off x="5573792" y="3794525"/>
            <a:ext cx="385126" cy="131899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sp>
        <p:nvSpPr>
          <p:cNvPr id="27" name="Rectangle 26" descr=" 24"/>
          <p:cNvSpPr/>
          <p:nvPr/>
        </p:nvSpPr>
        <p:spPr bwMode="auto">
          <a:xfrm flipV="1">
            <a:off x="8222061" y="3794021"/>
            <a:ext cx="385126" cy="131899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00050" indent="-400050"/>
            <a:endParaRPr lang="en-US" sz="2100"/>
          </a:p>
        </p:txBody>
      </p:sp>
      <p:cxnSp>
        <p:nvCxnSpPr>
          <p:cNvPr id="20" name="Straight Connector 19" descr=" 25"/>
          <p:cNvCxnSpPr/>
          <p:nvPr/>
        </p:nvCxnSpPr>
        <p:spPr bwMode="auto">
          <a:xfrm flipV="1">
            <a:off x="5984933" y="4635337"/>
            <a:ext cx="2211271" cy="0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 descr=" 26"/>
          <p:cNvCxnSpPr/>
          <p:nvPr/>
        </p:nvCxnSpPr>
        <p:spPr bwMode="auto">
          <a:xfrm flipV="1">
            <a:off x="5958917" y="3794526"/>
            <a:ext cx="0" cy="840812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 descr=" 27"/>
          <p:cNvCxnSpPr/>
          <p:nvPr/>
        </p:nvCxnSpPr>
        <p:spPr bwMode="auto">
          <a:xfrm flipV="1">
            <a:off x="8228298" y="3808389"/>
            <a:ext cx="0" cy="840812"/>
          </a:xfrm>
          <a:prstGeom prst="lin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 descr=" 12"/>
          <p:cNvGrpSpPr/>
          <p:nvPr/>
        </p:nvGrpSpPr>
        <p:grpSpPr>
          <a:xfrm>
            <a:off x="5469694" y="2026946"/>
            <a:ext cx="3224721" cy="1385319"/>
            <a:chOff x="1335306" y="697592"/>
            <a:chExt cx="6727026" cy="2580282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1419923" y="834520"/>
              <a:ext cx="0" cy="2429975"/>
            </a:xfrm>
            <a:prstGeom prst="line">
              <a:avLst/>
            </a:prstGeom>
            <a:noFill/>
            <a:ln w="152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7976842" y="847899"/>
              <a:ext cx="0" cy="2429975"/>
            </a:xfrm>
            <a:prstGeom prst="line">
              <a:avLst/>
            </a:prstGeom>
            <a:noFill/>
            <a:ln w="152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335306" y="697592"/>
              <a:ext cx="6727026" cy="0"/>
            </a:xfrm>
            <a:prstGeom prst="line">
              <a:avLst/>
            </a:prstGeom>
            <a:noFill/>
            <a:ln w="152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 descr=" 13"/>
          <p:cNvGrpSpPr/>
          <p:nvPr/>
        </p:nvGrpSpPr>
        <p:grpSpPr>
          <a:xfrm flipV="1">
            <a:off x="5478207" y="3783589"/>
            <a:ext cx="3224721" cy="1385319"/>
            <a:chOff x="1335306" y="697592"/>
            <a:chExt cx="6727026" cy="2580282"/>
          </a:xfrm>
        </p:grpSpPr>
        <p:cxnSp>
          <p:nvCxnSpPr>
            <p:cNvPr id="38" name="Straight Connector 37"/>
            <p:cNvCxnSpPr/>
            <p:nvPr/>
          </p:nvCxnSpPr>
          <p:spPr bwMode="auto">
            <a:xfrm flipV="1">
              <a:off x="1419923" y="834520"/>
              <a:ext cx="0" cy="2429975"/>
            </a:xfrm>
            <a:prstGeom prst="line">
              <a:avLst/>
            </a:prstGeom>
            <a:noFill/>
            <a:ln w="152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7976842" y="847899"/>
              <a:ext cx="0" cy="2429975"/>
            </a:xfrm>
            <a:prstGeom prst="line">
              <a:avLst/>
            </a:prstGeom>
            <a:noFill/>
            <a:ln w="152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1335306" y="697592"/>
              <a:ext cx="6727026" cy="0"/>
            </a:xfrm>
            <a:prstGeom prst="line">
              <a:avLst/>
            </a:prstGeom>
            <a:noFill/>
            <a:ln w="152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Connector 13" descr=" 39"/>
          <p:cNvCxnSpPr/>
          <p:nvPr/>
        </p:nvCxnSpPr>
        <p:spPr bwMode="auto">
          <a:xfrm>
            <a:off x="5965519" y="2731489"/>
            <a:ext cx="221127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 descr=" 40"/>
          <p:cNvCxnSpPr/>
          <p:nvPr/>
        </p:nvCxnSpPr>
        <p:spPr bwMode="auto">
          <a:xfrm flipV="1">
            <a:off x="5993317" y="4487987"/>
            <a:ext cx="221127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 descr=" 41"/>
          <p:cNvCxnSpPr/>
          <p:nvPr/>
        </p:nvCxnSpPr>
        <p:spPr bwMode="auto">
          <a:xfrm flipH="1" flipV="1">
            <a:off x="8064423" y="3783591"/>
            <a:ext cx="7325" cy="67597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 descr=" 42"/>
          <p:cNvCxnSpPr/>
          <p:nvPr/>
        </p:nvCxnSpPr>
        <p:spPr bwMode="auto">
          <a:xfrm flipH="1" flipV="1">
            <a:off x="6113052" y="3777366"/>
            <a:ext cx="7325" cy="67597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 descr=" 43"/>
          <p:cNvCxnSpPr/>
          <p:nvPr/>
        </p:nvCxnSpPr>
        <p:spPr bwMode="auto">
          <a:xfrm flipH="1" flipV="1">
            <a:off x="6100736" y="2761841"/>
            <a:ext cx="7325" cy="67597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 descr=" 44"/>
          <p:cNvCxnSpPr/>
          <p:nvPr/>
        </p:nvCxnSpPr>
        <p:spPr bwMode="auto">
          <a:xfrm flipH="1" flipV="1">
            <a:off x="8042514" y="2756664"/>
            <a:ext cx="7325" cy="67597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65711" y="1371300"/>
            <a:ext cx="4742862" cy="3086100"/>
          </a:xfrm>
        </p:spPr>
        <p:txBody>
          <a:bodyPr/>
          <a:lstStyle/>
          <a:p>
            <a:r>
              <a:rPr lang="it-IT" sz="2800" dirty="0" smtClean="0"/>
              <a:t>Beam pipe (R~1.5 cm)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VTX: 4-7 MAPS layers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DCH: 4 m long, R </a:t>
            </a:r>
            <a:r>
              <a:rPr lang="it-IT" sz="2800" dirty="0" smtClean="0">
                <a:latin typeface="Times New Roman" panose="02020603050405020304" pitchFamily="18" charset="0"/>
              </a:rPr>
              <a:t>35-200 </a:t>
            </a:r>
            <a:r>
              <a:rPr lang="it-IT" sz="2800" dirty="0" smtClean="0">
                <a:latin typeface="Times New Roman" panose="02020603050405020304" pitchFamily="18" charset="0"/>
              </a:rPr>
              <a:t>cm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Outer Silicon Layer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SC Coil : 2 T, R~2.1 m</a:t>
            </a: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Preshower: ~ </a:t>
            </a:r>
            <a:r>
              <a:rPr lang="it-IT" sz="2800" dirty="0" smtClean="0">
                <a:latin typeface="Times New Roman" panose="02020603050405020304" pitchFamily="18" charset="0"/>
              </a:rPr>
              <a:t>1 </a:t>
            </a:r>
            <a:r>
              <a:rPr lang="it-IT" sz="2800" dirty="0" smtClean="0">
                <a:latin typeface="Times New Roman" panose="02020603050405020304" pitchFamily="18" charset="0"/>
              </a:rPr>
              <a:t>X</a:t>
            </a:r>
            <a:r>
              <a:rPr lang="it-IT" sz="2800" baseline="-25000" dirty="0" smtClean="0">
                <a:latin typeface="Times New Roman" panose="02020603050405020304" pitchFamily="18" charset="0"/>
              </a:rPr>
              <a:t>0</a:t>
            </a:r>
            <a:endParaRPr lang="it-IT" sz="2800" dirty="0" smtClean="0">
              <a:latin typeface="Times New Roman" panose="02020603050405020304" pitchFamily="18" charset="0"/>
            </a:endParaRP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DR calorimeter: 2 m/7 </a:t>
            </a:r>
            <a:r>
              <a:rPr lang="it-IT" sz="2800" dirty="0" smtClean="0">
                <a:latin typeface="Symbol" panose="05050102010706020507" pitchFamily="18" charset="2"/>
              </a:rPr>
              <a:t>l</a:t>
            </a:r>
            <a:r>
              <a:rPr lang="it-IT" sz="2800" baseline="-25000" dirty="0" smtClean="0">
                <a:latin typeface="Times New Roman" panose="02020603050405020304" pitchFamily="18" charset="0"/>
              </a:rPr>
              <a:t>int</a:t>
            </a:r>
            <a:endParaRPr lang="it-IT" sz="2800" dirty="0" smtClean="0">
              <a:latin typeface="Times New Roman" panose="02020603050405020304" pitchFamily="18" charset="0"/>
            </a:endParaRPr>
          </a:p>
          <a:p>
            <a:pPr lvl="0"/>
            <a:r>
              <a:rPr lang="it-IT" sz="2800" dirty="0" smtClean="0">
                <a:latin typeface="Times New Roman" panose="02020603050405020304" pitchFamily="18" charset="0"/>
              </a:rPr>
              <a:t>Yoke +  muon chamber</a:t>
            </a:r>
          </a:p>
          <a:p>
            <a:pPr>
              <a:buChar char=" "/>
            </a:pPr>
            <a:endParaRPr lang="it-IT" dirty="0" smtClean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6" y="1320138"/>
            <a:ext cx="8381164" cy="52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8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8" grpId="0" animBg="1"/>
      <p:bldP spid="28" grpId="0" animBg="1"/>
      <p:bldP spid="29" grpId="0" animBg="1"/>
      <p:bldP spid="26" grpId="0" animBg="1"/>
      <p:bldP spid="10" grpId="0" animBg="1"/>
      <p:bldP spid="19" grpId="0" animBg="1"/>
      <p:bldP spid="31" grpId="0" animBg="1"/>
      <p:bldP spid="3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Detector solenoid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69" y="1216878"/>
            <a:ext cx="6802040" cy="3086100"/>
          </a:xfrm>
        </p:spPr>
        <p:txBody>
          <a:bodyPr/>
          <a:lstStyle/>
          <a:p>
            <a:r>
              <a:rPr lang="en-US" sz="2800" dirty="0" smtClean="0"/>
              <a:t>2T field solenoid – </a:t>
            </a:r>
            <a:r>
              <a:rPr lang="en-US" sz="2800" dirty="0" err="1" smtClean="0"/>
              <a:t>Rin</a:t>
            </a:r>
            <a:r>
              <a:rPr lang="en-US" sz="2800" dirty="0" smtClean="0"/>
              <a:t> ~ 2 m</a:t>
            </a:r>
          </a:p>
          <a:p>
            <a:pPr lvl="1"/>
            <a:r>
              <a:rPr lang="en-US" sz="2400" dirty="0" smtClean="0"/>
              <a:t>Can be made very thin ~</a:t>
            </a:r>
            <a:r>
              <a:rPr lang="it-IT" sz="2400" dirty="0" smtClean="0"/>
              <a:t>30 cm </a:t>
            </a:r>
            <a:r>
              <a:rPr lang="it-IT" sz="2400" dirty="0"/>
              <a:t>total = 0.74 X</a:t>
            </a:r>
            <a:r>
              <a:rPr lang="it-IT" sz="2400" baseline="-25000" dirty="0"/>
              <a:t>0</a:t>
            </a:r>
            <a:r>
              <a:rPr lang="it-IT" sz="2400" dirty="0"/>
              <a:t> (0.16</a:t>
            </a:r>
            <a:r>
              <a:rPr lang="it-IT" sz="2400" dirty="0">
                <a:latin typeface="Symbol" panose="05050102010706020507" pitchFamily="18" charset="2"/>
              </a:rPr>
              <a:t> l) </a:t>
            </a:r>
            <a:r>
              <a:rPr lang="it-IT" sz="2400" dirty="0"/>
              <a:t> at </a:t>
            </a:r>
            <a:r>
              <a:rPr lang="it-IT" sz="2400" dirty="0">
                <a:latin typeface="Symbol" panose="05050102010706020507" pitchFamily="18" charset="2"/>
              </a:rPr>
              <a:t>q</a:t>
            </a:r>
            <a:r>
              <a:rPr lang="it-IT" sz="2400" dirty="0"/>
              <a:t> = 90º </a:t>
            </a:r>
            <a:endParaRPr lang="en-US" sz="2400" dirty="0" smtClean="0"/>
          </a:p>
          <a:p>
            <a:pPr lvl="2"/>
            <a:r>
              <a:rPr lang="en-US" sz="1800" dirty="0" smtClean="0"/>
              <a:t>Calorimeter can be located outside coil</a:t>
            </a:r>
          </a:p>
          <a:p>
            <a:pPr lvl="1"/>
            <a:r>
              <a:rPr lang="en-US" sz="2400" dirty="0" smtClean="0"/>
              <a:t>Small yoke thickness 50-100 cm Fe</a:t>
            </a:r>
          </a:p>
          <a:p>
            <a:pPr lvl="2"/>
            <a:r>
              <a:rPr lang="en-US" sz="1800" dirty="0" smtClean="0"/>
              <a:t>Scales with B 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cost reduction over large coil</a:t>
            </a:r>
            <a:endParaRPr lang="en-US" sz="1800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8" y="3700890"/>
            <a:ext cx="3463256" cy="28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4" y="3700889"/>
            <a:ext cx="3754035" cy="28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Vertex detector</a:t>
            </a:r>
            <a:endParaRPr lang="en-US" sz="36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1" y="1274903"/>
            <a:ext cx="8695764" cy="3086100"/>
          </a:xfrm>
        </p:spPr>
        <p:txBody>
          <a:bodyPr/>
          <a:lstStyle/>
          <a:p>
            <a:r>
              <a:rPr lang="it-IT" sz="2800" dirty="0" smtClean="0"/>
              <a:t>Build on ALICE ITS technology</a:t>
            </a:r>
          </a:p>
          <a:p>
            <a:pPr lvl="1"/>
            <a:r>
              <a:rPr lang="it-IT" sz="2400" dirty="0" smtClean="0"/>
              <a:t>30x30 </a:t>
            </a:r>
            <a:r>
              <a:rPr lang="it-IT" sz="2400" dirty="0" smtClean="0">
                <a:latin typeface="Symbol" panose="05050102010706020507" pitchFamily="18" charset="2"/>
              </a:rPr>
              <a:t>m</a:t>
            </a:r>
            <a:r>
              <a:rPr lang="it-IT" sz="2400" dirty="0" smtClean="0"/>
              <a:t>m MAPS</a:t>
            </a:r>
          </a:p>
          <a:p>
            <a:pPr lvl="2"/>
            <a:r>
              <a:rPr lang="it-IT" sz="1800" dirty="0" smtClean="0"/>
              <a:t>5 </a:t>
            </a:r>
            <a:r>
              <a:rPr lang="it-IT" sz="1800" dirty="0" smtClean="0">
                <a:latin typeface="Symbol" panose="05050102010706020507" pitchFamily="18" charset="2"/>
              </a:rPr>
              <a:t>m</a:t>
            </a:r>
            <a:r>
              <a:rPr lang="it-IT" sz="1800" dirty="0" smtClean="0"/>
              <a:t>m </a:t>
            </a:r>
            <a:r>
              <a:rPr lang="en-US" sz="1800" dirty="0" smtClean="0"/>
              <a:t>spatial</a:t>
            </a:r>
            <a:r>
              <a:rPr lang="it-IT" sz="1800" dirty="0" smtClean="0"/>
              <a:t> resolution</a:t>
            </a:r>
          </a:p>
          <a:p>
            <a:pPr lvl="3"/>
            <a:r>
              <a:rPr lang="it-IT" sz="2400" dirty="0" smtClean="0"/>
              <a:t>Also after irradiation</a:t>
            </a:r>
          </a:p>
          <a:p>
            <a:pPr lvl="2"/>
            <a:r>
              <a:rPr lang="en-US" sz="1800" dirty="0" smtClean="0"/>
              <a:t>Smaller pixels possible</a:t>
            </a:r>
            <a:endParaRPr lang="it-IT" sz="1800" dirty="0" smtClean="0"/>
          </a:p>
          <a:p>
            <a:pPr lvl="1"/>
            <a:r>
              <a:rPr lang="it-IT" sz="2400" dirty="0" smtClean="0"/>
              <a:t>%X0</a:t>
            </a:r>
          </a:p>
          <a:p>
            <a:pPr lvl="2"/>
            <a:r>
              <a:rPr lang="it-IT" sz="1800" dirty="0" smtClean="0"/>
              <a:t>0.3-1.0% (in-out)</a:t>
            </a:r>
          </a:p>
          <a:p>
            <a:pPr lvl="1"/>
            <a:r>
              <a:rPr lang="it-IT" sz="2400" dirty="0" smtClean="0"/>
              <a:t>Power:</a:t>
            </a:r>
          </a:p>
          <a:p>
            <a:pPr lvl="2"/>
            <a:r>
              <a:rPr lang="it-IT" sz="1800" dirty="0" smtClean="0"/>
              <a:t>41-27 mW/cm2 (in-out)</a:t>
            </a:r>
          </a:p>
          <a:p>
            <a:pPr lvl="1"/>
            <a:r>
              <a:rPr lang="it-IT" sz="2400" dirty="0" smtClean="0"/>
              <a:t>Radiation hard</a:t>
            </a:r>
          </a:p>
          <a:p>
            <a:pPr lvl="1"/>
            <a:r>
              <a:rPr lang="it-IT" sz="2400" dirty="0" smtClean="0"/>
              <a:t>&gt;100 kHz readout</a:t>
            </a:r>
          </a:p>
          <a:p>
            <a:pPr lvl="2"/>
            <a:r>
              <a:rPr lang="en-US" sz="1800" dirty="0" smtClean="0"/>
              <a:t>Faster </a:t>
            </a:r>
            <a:r>
              <a:rPr lang="en-US" sz="1800" dirty="0" smtClean="0"/>
              <a:t>possible</a:t>
            </a:r>
          </a:p>
          <a:p>
            <a:r>
              <a:rPr lang="en-US" sz="2400" dirty="0" smtClean="0"/>
              <a:t>New 1 </a:t>
            </a:r>
            <a:r>
              <a:rPr lang="en-US" sz="2400" dirty="0" err="1" smtClean="0"/>
              <a:t>Meuro</a:t>
            </a:r>
            <a:r>
              <a:rPr lang="en-US" sz="2400" dirty="0" smtClean="0"/>
              <a:t> INFN research grant likely on this technology</a:t>
            </a:r>
            <a:endParaRPr lang="it-IT" sz="2400" dirty="0" smtClean="0"/>
          </a:p>
          <a:p>
            <a:pPr lvl="2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</a:t>
            </a:r>
            <a:endParaRPr lang="en-US"/>
          </a:p>
        </p:txBody>
      </p:sp>
      <p:pic>
        <p:nvPicPr>
          <p:cNvPr id="2050" name="Picture 2" descr=" 2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06" y="1400308"/>
            <a:ext cx="2794794" cy="21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3" y="3662434"/>
            <a:ext cx="5225026" cy="23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6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Tracker</a:t>
            </a:r>
            <a:endParaRPr lang="en-US" sz="3600" dirty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</a:t>
            </a:r>
            <a:endParaRPr lang="en-US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399190"/>
            <a:ext cx="9143999" cy="3086100"/>
          </a:xfrm>
          <a:noFill/>
        </p:spPr>
        <p:txBody>
          <a:bodyPr/>
          <a:lstStyle/>
          <a:p>
            <a:r>
              <a:rPr lang="it-IT" sz="2800" dirty="0" smtClean="0">
                <a:sym typeface="Wingdings" panose="05000000000000000000" pitchFamily="2" charset="2"/>
              </a:rPr>
              <a:t>Drift Chamber: fast, good resolution/dE/dx w/ cluster count</a:t>
            </a:r>
          </a:p>
          <a:p>
            <a:pPr lvl="1"/>
            <a:r>
              <a:rPr lang="it-IT" sz="2400" dirty="0" smtClean="0">
                <a:sym typeface="Wingdings" panose="05000000000000000000" pitchFamily="2" charset="2"/>
              </a:rPr>
              <a:t>Ultralight chamber (&lt;1% X</a:t>
            </a:r>
            <a:r>
              <a:rPr lang="it-IT" sz="2400" baseline="-25000" dirty="0" smtClean="0">
                <a:sym typeface="Wingdings" panose="05000000000000000000" pitchFamily="2" charset="2"/>
              </a:rPr>
              <a:t>0</a:t>
            </a:r>
            <a:r>
              <a:rPr lang="it-IT" sz="2400" dirty="0" smtClean="0">
                <a:sym typeface="Wingdings" panose="05000000000000000000" pitchFamily="2" charset="2"/>
              </a:rPr>
              <a:t>) – gas: He 90% - iC</a:t>
            </a:r>
            <a:r>
              <a:rPr lang="it-IT" sz="2400" baseline="-25000" dirty="0" smtClean="0">
                <a:sym typeface="Wingdings" panose="05000000000000000000" pitchFamily="2" charset="2"/>
              </a:rPr>
              <a:t>4</a:t>
            </a:r>
            <a:r>
              <a:rPr lang="it-IT" sz="2400" dirty="0" smtClean="0">
                <a:sym typeface="Wingdings" panose="05000000000000000000" pitchFamily="2" charset="2"/>
              </a:rPr>
              <a:t>H</a:t>
            </a:r>
            <a:r>
              <a:rPr lang="it-IT" sz="2400" baseline="-25000" dirty="0" smtClean="0">
                <a:sym typeface="Wingdings" panose="05000000000000000000" pitchFamily="2" charset="2"/>
              </a:rPr>
              <a:t>10</a:t>
            </a:r>
            <a:r>
              <a:rPr lang="it-IT" sz="2400" dirty="0" smtClean="0">
                <a:sym typeface="Wingdings" panose="05000000000000000000" pitchFamily="2" charset="2"/>
              </a:rPr>
              <a:t> 10%</a:t>
            </a:r>
          </a:p>
          <a:p>
            <a:pPr lvl="1"/>
            <a:r>
              <a:rPr lang="it-IT" sz="2400" dirty="0">
                <a:sym typeface="Wingdings" panose="05000000000000000000" pitchFamily="2" charset="2"/>
              </a:rPr>
              <a:t>4</a:t>
            </a:r>
            <a:r>
              <a:rPr lang="it-IT" sz="2400" dirty="0" smtClean="0">
                <a:sym typeface="Wingdings" panose="05000000000000000000" pitchFamily="2" charset="2"/>
              </a:rPr>
              <a:t> m long, drift length ~1 cm, drift time ~400ns, </a:t>
            </a:r>
            <a:r>
              <a:rPr lang="it-IT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it-IT" sz="2400" baseline="-25000" dirty="0" smtClean="0">
                <a:sym typeface="Wingdings" panose="05000000000000000000" pitchFamily="2" charset="2"/>
              </a:rPr>
              <a:t>xy</a:t>
            </a:r>
            <a:r>
              <a:rPr lang="it-IT" sz="2400" dirty="0" smtClean="0">
                <a:sym typeface="Wingdings" panose="05000000000000000000" pitchFamily="2" charset="2"/>
              </a:rPr>
              <a:t> &lt; 100 </a:t>
            </a:r>
            <a:r>
              <a:rPr lang="it-IT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it-IT" sz="2400" dirty="0" smtClean="0">
                <a:sym typeface="Wingdings" panose="05000000000000000000" pitchFamily="2" charset="2"/>
              </a:rPr>
              <a:t>m</a:t>
            </a:r>
          </a:p>
          <a:p>
            <a:pPr lvl="1">
              <a:buChar char=" "/>
            </a:pPr>
            <a:r>
              <a:rPr lang="it-IT" dirty="0" smtClean="0">
                <a:sym typeface="Wingdings" panose="05000000000000000000" pitchFamily="2" charset="2"/>
              </a:rPr>
              <a:t>        </a:t>
            </a:r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 smtClean="0">
              <a:sym typeface="Wingdings" panose="05000000000000000000" pitchFamily="2" charset="2"/>
            </a:endParaRPr>
          </a:p>
          <a:p>
            <a:pPr lvl="2">
              <a:buChar char=" "/>
            </a:pPr>
            <a:r>
              <a:rPr lang="it-IT" dirty="0" smtClean="0">
                <a:sym typeface="Wingdings" panose="05000000000000000000" pitchFamily="2" charset="2"/>
              </a:rPr>
              <a:t>         </a:t>
            </a:r>
          </a:p>
          <a:p>
            <a:pPr lvl="2">
              <a:buChar char=" "/>
            </a:pPr>
            <a:r>
              <a:rPr lang="it-IT" dirty="0" smtClean="0">
                <a:sym typeface="Wingdings" panose="05000000000000000000" pitchFamily="2" charset="2"/>
              </a:rPr>
              <a:t>          </a:t>
            </a:r>
          </a:p>
          <a:p>
            <a:pPr lvl="2">
              <a:buChar char=" "/>
            </a:pPr>
            <a:r>
              <a:rPr lang="it-IT" dirty="0" smtClean="0">
                <a:sym typeface="Wingdings" panose="05000000000000000000" pitchFamily="2" charset="2"/>
              </a:rPr>
              <a:t>       </a:t>
            </a:r>
          </a:p>
          <a:p>
            <a:pPr lvl="1">
              <a:buChar char=" "/>
            </a:pPr>
            <a:r>
              <a:rPr lang="it-IT" dirty="0" smtClean="0">
                <a:sym typeface="Wingdings" panose="05000000000000000000" pitchFamily="2" charset="2"/>
              </a:rPr>
              <a:t>          </a:t>
            </a:r>
          </a:p>
          <a:p>
            <a:pPr lvl="1">
              <a:buChar char=" "/>
            </a:pPr>
            <a:r>
              <a:rPr lang="it-IT" dirty="0" smtClean="0">
                <a:sym typeface="Wingdings" panose="05000000000000000000" pitchFamily="2" charset="2"/>
              </a:rPr>
              <a:t>          </a:t>
            </a:r>
          </a:p>
          <a:p>
            <a:pPr lvl="2">
              <a:buChar char=" "/>
            </a:pPr>
            <a:r>
              <a:rPr lang="en-US" dirty="0" smtClean="0">
                <a:sym typeface="Wingdings" panose="05000000000000000000" pitchFamily="2" charset="2"/>
              </a:rPr>
              <a:t>            </a:t>
            </a:r>
            <a:endParaRPr lang="it-IT" dirty="0" smtClean="0">
              <a:sym typeface="Wingdings" panose="05000000000000000000" pitchFamily="2" charset="2"/>
            </a:endParaRPr>
          </a:p>
        </p:txBody>
      </p:sp>
      <p:grpSp>
        <p:nvGrpSpPr>
          <p:cNvPr id="27" name="Group 26" descr=" 24"/>
          <p:cNvGrpSpPr/>
          <p:nvPr/>
        </p:nvGrpSpPr>
        <p:grpSpPr>
          <a:xfrm>
            <a:off x="137343" y="3686352"/>
            <a:ext cx="4264630" cy="2345567"/>
            <a:chOff x="1866858" y="3626273"/>
            <a:chExt cx="5686173" cy="3127422"/>
          </a:xfrm>
        </p:grpSpPr>
        <p:grpSp>
          <p:nvGrpSpPr>
            <p:cNvPr id="29" name="Group 28"/>
            <p:cNvGrpSpPr/>
            <p:nvPr/>
          </p:nvGrpSpPr>
          <p:grpSpPr>
            <a:xfrm>
              <a:off x="1866858" y="3626273"/>
              <a:ext cx="5686173" cy="3127422"/>
              <a:chOff x="-129893" y="1262615"/>
              <a:chExt cx="6689725" cy="4535925"/>
            </a:xfrm>
          </p:grpSpPr>
          <p:pic>
            <p:nvPicPr>
              <p:cNvPr id="31" name="Picture 2" descr="PtRes-FixTheta-65-de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893" y="1262615"/>
                <a:ext cx="6689725" cy="45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 flipH="1">
                <a:off x="1082422" y="4688366"/>
                <a:ext cx="5057775" cy="8035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err="1">
                    <a:solidFill>
                      <a:schemeClr val="tx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pt</a:t>
                </a:r>
                <a:r>
                  <a:rPr lang="en-US" sz="2100" dirty="0">
                    <a:solidFill>
                      <a:schemeClr val="tx1"/>
                    </a:solidFill>
                  </a:rPr>
                  <a:t>/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pt</a:t>
                </a:r>
                <a:r>
                  <a:rPr lang="en-US" sz="2100" dirty="0">
                    <a:solidFill>
                      <a:schemeClr val="tx1"/>
                    </a:solidFill>
                  </a:rPr>
                  <a:t> ~ 0.4 % @ 100 GeV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flipH="1">
                <a:off x="1188972" y="1869044"/>
                <a:ext cx="1573277" cy="80350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sz="2100" dirty="0">
                    <a:solidFill>
                      <a:schemeClr val="tx1"/>
                    </a:solidFill>
                  </a:rPr>
                  <a:t> = 65⁰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514601" y="4701179"/>
              <a:ext cx="3173676" cy="553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dirty="0" err="1">
                  <a:solidFill>
                    <a:srgbClr val="FF0000"/>
                  </a:solidFill>
                </a:rPr>
                <a:t>DCH+VTX+Silicon</a:t>
              </a:r>
              <a:endParaRPr lang="en-US" sz="21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Picture 33" descr="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755" y="3644158"/>
            <a:ext cx="4021728" cy="24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2"/>
          <a:stretch/>
        </p:blipFill>
        <p:spPr bwMode="auto">
          <a:xfrm>
            <a:off x="6006158" y="1434754"/>
            <a:ext cx="2422491" cy="247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DR Calorimeter</a:t>
            </a:r>
            <a:endParaRPr lang="en-US" sz="3200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1" y="1289237"/>
            <a:ext cx="5732248" cy="1988547"/>
          </a:xfrm>
        </p:spPr>
        <p:txBody>
          <a:bodyPr/>
          <a:lstStyle/>
          <a:p>
            <a:r>
              <a:rPr lang="it-IT" sz="2800" dirty="0"/>
              <a:t>D</a:t>
            </a:r>
            <a:r>
              <a:rPr lang="it-IT" sz="2800" dirty="0" smtClean="0"/>
              <a:t>ual readout calorimeter</a:t>
            </a:r>
          </a:p>
          <a:p>
            <a:pPr lvl="1"/>
            <a:r>
              <a:rPr lang="it-IT" sz="2400" dirty="0" smtClean="0"/>
              <a:t>Build on DREAM/RD52 experience</a:t>
            </a:r>
          </a:p>
          <a:p>
            <a:pPr lvl="2"/>
            <a:r>
              <a:rPr lang="en-US" sz="1800" dirty="0" smtClean="0"/>
              <a:t>Transverse granularity ~ 2 mm</a:t>
            </a:r>
          </a:p>
          <a:p>
            <a:pPr lvl="2"/>
            <a:r>
              <a:rPr lang="en-US" sz="1800" dirty="0" smtClean="0"/>
              <a:t>Event-by-event f</a:t>
            </a:r>
            <a:r>
              <a:rPr lang="en-US" sz="1800" baseline="-25000" dirty="0" smtClean="0"/>
              <a:t>em</a:t>
            </a:r>
            <a:r>
              <a:rPr lang="en-US" sz="1800" dirty="0" smtClean="0"/>
              <a:t> fluctuations correction</a:t>
            </a:r>
            <a:endParaRPr lang="it-IT" sz="1800" dirty="0"/>
          </a:p>
          <a:p>
            <a:pPr lvl="1"/>
            <a:r>
              <a:rPr lang="it-IT" sz="2400" dirty="0" smtClean="0">
                <a:latin typeface="Times New Roman" panose="02020603050405020304" pitchFamily="18" charset="0"/>
              </a:rPr>
              <a:t>Demonstrated EM resolution</a:t>
            </a:r>
          </a:p>
          <a:p>
            <a:pPr lvl="1"/>
            <a:r>
              <a:rPr lang="it-IT" sz="2400" dirty="0" smtClean="0">
                <a:latin typeface="Times New Roman" panose="02020603050405020304" pitchFamily="18" charset="0"/>
              </a:rPr>
              <a:t>Had. resolution extr. with GEANT4</a:t>
            </a:r>
          </a:p>
          <a:p>
            <a:pPr lvl="1">
              <a:buChar char=" "/>
            </a:pPr>
            <a:endParaRPr lang="it-IT" dirty="0" smtClean="0"/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CepC</a:t>
            </a:r>
            <a:r>
              <a:rPr lang="en-US" dirty="0" smtClean="0"/>
              <a:t> CDR International Review, September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</a:t>
            </a:r>
            <a:endParaRPr lang="en-US"/>
          </a:p>
        </p:txBody>
      </p:sp>
      <p:grpSp>
        <p:nvGrpSpPr>
          <p:cNvPr id="16" name="Group 15" descr=" 12"/>
          <p:cNvGrpSpPr/>
          <p:nvPr/>
        </p:nvGrpSpPr>
        <p:grpSpPr>
          <a:xfrm>
            <a:off x="256690" y="3798352"/>
            <a:ext cx="4108936" cy="2521766"/>
            <a:chOff x="521770" y="3346396"/>
            <a:chExt cx="4233600" cy="2860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70" y="3346396"/>
              <a:ext cx="4233600" cy="286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2912" y="4297934"/>
              <a:ext cx="2163104" cy="649823"/>
            </a:xfrm>
            <a:prstGeom prst="rect">
              <a:avLst/>
            </a:prstGeom>
          </p:spPr>
        </p:pic>
      </p:grpSp>
      <p:grpSp>
        <p:nvGrpSpPr>
          <p:cNvPr id="21" name="Group 20" descr=" 17"/>
          <p:cNvGrpSpPr/>
          <p:nvPr/>
        </p:nvGrpSpPr>
        <p:grpSpPr>
          <a:xfrm>
            <a:off x="4655825" y="3963933"/>
            <a:ext cx="3860646" cy="2472725"/>
            <a:chOff x="6622155" y="3675888"/>
            <a:chExt cx="4583722" cy="2920803"/>
          </a:xfrm>
        </p:grpSpPr>
        <p:grpSp>
          <p:nvGrpSpPr>
            <p:cNvPr id="23" name="Group 22"/>
            <p:cNvGrpSpPr/>
            <p:nvPr/>
          </p:nvGrpSpPr>
          <p:grpSpPr>
            <a:xfrm>
              <a:off x="6622155" y="3675888"/>
              <a:ext cx="4583722" cy="2920803"/>
              <a:chOff x="4784001" y="3346396"/>
              <a:chExt cx="4320057" cy="287680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4001" y="3346396"/>
                <a:ext cx="4320057" cy="287680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2224" y="4270098"/>
                <a:ext cx="2474549" cy="704785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 bwMode="auto">
            <a:xfrm>
              <a:off x="9902952" y="4696047"/>
              <a:ext cx="951587" cy="545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400050" indent="-400050" defTabSz="685800"/>
              <a:endParaRPr lang="it-IT" sz="2100"/>
            </a:p>
          </p:txBody>
        </p:sp>
      </p:grpSp>
    </p:spTree>
    <p:extLst>
      <p:ext uri="{BB962C8B-B14F-4D97-AF65-F5344CB8AC3E}">
        <p14:creationId xmlns:p14="http://schemas.microsoft.com/office/powerpoint/2010/main" val="78214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0</TotalTime>
  <Pages>22</Pages>
  <Words>1085</Words>
  <Application>Microsoft Office PowerPoint</Application>
  <PresentationFormat>On-screen Show (4:3)</PresentationFormat>
  <Paragraphs>315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Cambria Math</vt:lpstr>
      <vt:lpstr>Helvetica</vt:lpstr>
      <vt:lpstr>Symbol</vt:lpstr>
      <vt:lpstr>Times</vt:lpstr>
      <vt:lpstr>Times New Roman</vt:lpstr>
      <vt:lpstr>Wingdings</vt:lpstr>
      <vt:lpstr>Lezioni_CERN_2003</vt:lpstr>
      <vt:lpstr>IDEA: a detector concept for CepC</vt:lpstr>
      <vt:lpstr>Physics drivers recap</vt:lpstr>
      <vt:lpstr>Differences with ILC</vt:lpstr>
      <vt:lpstr>Other drivers</vt:lpstr>
      <vt:lpstr>Detector layout</vt:lpstr>
      <vt:lpstr>Detector solenoid</vt:lpstr>
      <vt:lpstr>Vertex detector</vt:lpstr>
      <vt:lpstr>Tracker</vt:lpstr>
      <vt:lpstr>DR Calorimeter</vt:lpstr>
      <vt:lpstr>Muons</vt:lpstr>
      <vt:lpstr>Pending issues</vt:lpstr>
      <vt:lpstr>Conclusions</vt:lpstr>
      <vt:lpstr>PowerPoint Presentation</vt:lpstr>
      <vt:lpstr>INFN group summary</vt:lpstr>
      <vt:lpstr>INFN group (1)</vt:lpstr>
      <vt:lpstr>INFN group (2)</vt:lpstr>
      <vt:lpstr>INFN group (3)</vt:lpstr>
      <vt:lpstr>INFN group (4)</vt:lpstr>
      <vt:lpstr>INFN group (5)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 Bed</cp:lastModifiedBy>
  <cp:revision>2334</cp:revision>
  <cp:lastPrinted>2017-04-27T06:55:30Z</cp:lastPrinted>
  <dcterms:created xsi:type="dcterms:W3CDTF">1997-01-27T15:41:37Z</dcterms:created>
  <dcterms:modified xsi:type="dcterms:W3CDTF">2018-09-11T20:06:39Z</dcterms:modified>
</cp:coreProperties>
</file>