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3" r:id="rId2"/>
    <p:sldMasterId id="2147483675" r:id="rId3"/>
    <p:sldMasterId id="2147483687" r:id="rId4"/>
    <p:sldMasterId id="2147483699" r:id="rId5"/>
  </p:sldMasterIdLst>
  <p:notesMasterIdLst>
    <p:notesMasterId r:id="rId56"/>
  </p:notesMasterIdLst>
  <p:sldIdLst>
    <p:sldId id="2878" r:id="rId6"/>
    <p:sldId id="3810" r:id="rId7"/>
    <p:sldId id="3891" r:id="rId8"/>
    <p:sldId id="3924" r:id="rId9"/>
    <p:sldId id="3817" r:id="rId10"/>
    <p:sldId id="4134" r:id="rId11"/>
    <p:sldId id="3965" r:id="rId12"/>
    <p:sldId id="3646" r:id="rId13"/>
    <p:sldId id="3977" r:id="rId14"/>
    <p:sldId id="3978" r:id="rId15"/>
    <p:sldId id="3981" r:id="rId16"/>
    <p:sldId id="3995" r:id="rId17"/>
    <p:sldId id="4139" r:id="rId18"/>
    <p:sldId id="4140" r:id="rId19"/>
    <p:sldId id="4142" r:id="rId20"/>
    <p:sldId id="4141" r:id="rId21"/>
    <p:sldId id="4143" r:id="rId22"/>
    <p:sldId id="4144" r:id="rId23"/>
    <p:sldId id="4004" r:id="rId24"/>
    <p:sldId id="4138" r:id="rId25"/>
    <p:sldId id="4005" r:id="rId26"/>
    <p:sldId id="4127" r:id="rId27"/>
    <p:sldId id="4114" r:id="rId28"/>
    <p:sldId id="3668" r:id="rId29"/>
    <p:sldId id="4106" r:id="rId30"/>
    <p:sldId id="4108" r:id="rId31"/>
    <p:sldId id="4146" r:id="rId32"/>
    <p:sldId id="4147" r:id="rId33"/>
    <p:sldId id="4148" r:id="rId34"/>
    <p:sldId id="4017" r:id="rId35"/>
    <p:sldId id="4094" r:id="rId36"/>
    <p:sldId id="4115" r:id="rId37"/>
    <p:sldId id="4116" r:id="rId38"/>
    <p:sldId id="4117" r:id="rId39"/>
    <p:sldId id="4118" r:id="rId40"/>
    <p:sldId id="4119" r:id="rId41"/>
    <p:sldId id="4120" r:id="rId42"/>
    <p:sldId id="4122" r:id="rId43"/>
    <p:sldId id="4124" r:id="rId44"/>
    <p:sldId id="4128" r:id="rId45"/>
    <p:sldId id="4129" r:id="rId46"/>
    <p:sldId id="4130" r:id="rId47"/>
    <p:sldId id="4131" r:id="rId48"/>
    <p:sldId id="4132" r:id="rId49"/>
    <p:sldId id="4133" r:id="rId50"/>
    <p:sldId id="4145" r:id="rId51"/>
    <p:sldId id="4150" r:id="rId52"/>
    <p:sldId id="4151" r:id="rId53"/>
    <p:sldId id="4152" r:id="rId54"/>
    <p:sldId id="4153" r:id="rId55"/>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517">
          <p15:clr>
            <a:srgbClr val="A4A3A4"/>
          </p15:clr>
        </p15:guide>
        <p15:guide id="2" pos="265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翟纪元" initials="翟纪元" lastIdx="1" clrIdx="0"/>
  <p:cmAuthor id="1" name="孟才" initials="孟" lastIdx="1" clrIdx="0"/>
  <p:cmAuthor id="2" name="蔡一坚" initials="蔡一坚"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9" autoAdjust="0"/>
    <p:restoredTop sz="80167" autoAdjust="0"/>
  </p:normalViewPr>
  <p:slideViewPr>
    <p:cSldViewPr snapToGrid="0" showGuides="1">
      <p:cViewPr>
        <p:scale>
          <a:sx n="89" d="100"/>
          <a:sy n="89" d="100"/>
        </p:scale>
        <p:origin x="876" y="102"/>
      </p:cViewPr>
      <p:guideLst>
        <p:guide orient="horz" pos="2517"/>
        <p:guide pos="2654"/>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页眉占位符 1"/>
          <p:cNvSpPr>
            <a:spLocks noGrp="1" noChangeArrowheads="1"/>
          </p:cNvSpPr>
          <p:nvPr>
            <p:ph type="hdr" sz="quarter" idx="4294967295"/>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7" name="日期占位符 2"/>
          <p:cNvSpPr>
            <a:spLocks noGrp="1" noChangeArrowheads="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a:defRPr/>
            </a:lvl1pPr>
          </a:lstStyle>
          <a:p>
            <a:pPr marL="0" marR="0" lvl="0" indent="0" algn="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172" name="幻灯片图像占位符 3"/>
          <p:cNvSpPr>
            <a:spLocks noGrp="1" noRot="1" noChangeAspect="1"/>
          </p:cNvSpPr>
          <p:nvPr>
            <p:ph type="sldImg"/>
          </p:nvPr>
        </p:nvSpPr>
        <p:spPr>
          <a:xfrm>
            <a:off x="1371600" y="1143000"/>
            <a:ext cx="4114800" cy="3086100"/>
          </a:xfrm>
          <a:prstGeom prst="rect">
            <a:avLst/>
          </a:prstGeom>
          <a:noFill/>
          <a:ln w="9525">
            <a:noFill/>
          </a:ln>
        </p:spPr>
      </p:sp>
      <p:sp>
        <p:nvSpPr>
          <p:cNvPr id="6149" name="备注占位符 4"/>
          <p:cNvSpPr>
            <a:spLocks noGrp="1" noRot="1" noChangeAspect="1" noChangeArrowheads="1"/>
          </p:cNvSpPr>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0" rtl="0" eaLnBrk="0" fontAlgn="base" latinLnBrk="0" hangingPunct="0">
              <a:spcBef>
                <a:spcPct val="30000"/>
              </a:spcBef>
              <a:spcAft>
                <a:spcPct val="0"/>
              </a:spcAft>
              <a:buClrTx/>
              <a:buSzTx/>
              <a:buFontTx/>
              <a:buNone/>
              <a:defRPr/>
            </a:pPr>
            <a:r>
              <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p>
          <a:p>
            <a:pPr marL="0" marR="0" lvl="0" indent="0" algn="l" defTabSz="0" rtl="0" eaLnBrk="0" fontAlgn="base" latinLnBrk="0" hangingPunct="0">
              <a:spcBef>
                <a:spcPct val="30000"/>
              </a:spcBef>
              <a:spcAft>
                <a:spcPct val="0"/>
              </a:spcAft>
              <a:buClrTx/>
              <a:buSzTx/>
              <a:buFontTx/>
              <a:buNone/>
              <a:defRPr/>
            </a:pPr>
            <a:r>
              <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p>
          <a:p>
            <a:pPr marL="0" marR="0" lvl="0" indent="0" algn="l" defTabSz="0" rtl="0" eaLnBrk="0" fontAlgn="base" latinLnBrk="0" hangingPunct="0">
              <a:spcBef>
                <a:spcPct val="30000"/>
              </a:spcBef>
              <a:spcAft>
                <a:spcPct val="0"/>
              </a:spcAft>
              <a:buClrTx/>
              <a:buSzTx/>
              <a:buFontTx/>
              <a:buNone/>
              <a:defRPr/>
            </a:pPr>
            <a:r>
              <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p>
          <a:p>
            <a:pPr marL="0" marR="0" lvl="0" indent="0" algn="l" defTabSz="0" rtl="0" eaLnBrk="0" fontAlgn="base" latinLnBrk="0" hangingPunct="0">
              <a:spcBef>
                <a:spcPct val="30000"/>
              </a:spcBef>
              <a:spcAft>
                <a:spcPct val="0"/>
              </a:spcAft>
              <a:buClrTx/>
              <a:buSzTx/>
              <a:buFontTx/>
              <a:buNone/>
              <a:defRPr/>
            </a:pPr>
            <a:r>
              <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p>
          <a:p>
            <a:pPr marL="0" marR="0" lvl="0" indent="0" algn="l" defTabSz="0" rtl="0" eaLnBrk="0" fontAlgn="base" latinLnBrk="0" hangingPunct="0">
              <a:spcBef>
                <a:spcPct val="30000"/>
              </a:spcBef>
              <a:spcAft>
                <a:spcPct val="0"/>
              </a:spcAft>
              <a:buClrTx/>
              <a:buSzTx/>
              <a:buFontTx/>
              <a:buNone/>
              <a:defRPr/>
            </a:pPr>
            <a:r>
              <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p>
        </p:txBody>
      </p:sp>
      <p:sp>
        <p:nvSpPr>
          <p:cNvPr id="6150" name="页脚占位符 5"/>
          <p:cNvSpPr>
            <a:spLocks noGrp="1" noChangeArrowheads="1"/>
          </p:cNvSpPr>
          <p:nvPr>
            <p:ph type="ftr" sz="quarter" idx="4"/>
          </p:nvPr>
        </p:nvSpPr>
        <p:spPr bwMode="auto">
          <a:xfrm>
            <a:off x="0" y="8685213"/>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51" name="灯片编号占位符 6"/>
          <p:cNvSpPr>
            <a:spLocks noGrp="1" noChangeArrowheads="1"/>
          </p:cNvSpPr>
          <p:nvPr>
            <p:ph type="sldNum" sz="quarter" idx="5"/>
          </p:nvPr>
        </p:nvSpPr>
        <p:spPr bwMode="auto">
          <a:xfrm>
            <a:off x="3884613" y="8685213"/>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lgn="r"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ea"/>
              </a:rPr>
              <a:t>‹#›</a:t>
            </a:fld>
            <a:endParaRPr lang="zh-CN" altLang="en-US" sz="1200" strike="noStrike" noProof="1"/>
          </a:p>
        </p:txBody>
      </p:sp>
    </p:spTree>
    <p:extLst>
      <p:ext uri="{BB962C8B-B14F-4D97-AF65-F5344CB8AC3E}">
        <p14:creationId xmlns:p14="http://schemas.microsoft.com/office/powerpoint/2010/main" val="1045285266"/>
      </p:ext>
    </p:extLst>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lstStyle/>
          <a:p>
            <a:endParaRPr lang="zh-CN" altLang="en-US"/>
          </a:p>
        </p:txBody>
      </p:sp>
    </p:spTree>
    <p:extLst>
      <p:ext uri="{BB962C8B-B14F-4D97-AF65-F5344CB8AC3E}">
        <p14:creationId xmlns:p14="http://schemas.microsoft.com/office/powerpoint/2010/main" val="1038832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p:sp>
      <p:sp>
        <p:nvSpPr>
          <p:cNvPr id="4608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4608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Times New Roman" panose="02020603050405020304" pitchFamily="18" charset="0"/>
                <a:ea typeface="宋体" panose="02010600030101010101" pitchFamily="2" charset="-122"/>
              </a:defRPr>
            </a:lvl1pPr>
            <a:lvl2pPr marL="742950" indent="-285750">
              <a:defRPr kumimoji="1" sz="1200">
                <a:solidFill>
                  <a:schemeClr val="tx1"/>
                </a:solidFill>
                <a:latin typeface="Times New Roman" panose="02020603050405020304" pitchFamily="18" charset="0"/>
                <a:ea typeface="宋体" panose="02010600030101010101" pitchFamily="2" charset="-122"/>
              </a:defRPr>
            </a:lvl2pPr>
            <a:lvl3pPr marL="1143000" indent="-228600">
              <a:defRPr kumimoji="1" sz="1200">
                <a:solidFill>
                  <a:schemeClr val="tx1"/>
                </a:solidFill>
                <a:latin typeface="Times New Roman" panose="02020603050405020304" pitchFamily="18" charset="0"/>
                <a:ea typeface="宋体" panose="02010600030101010101" pitchFamily="2" charset="-122"/>
              </a:defRPr>
            </a:lvl3pPr>
            <a:lvl4pPr marL="1600200" indent="-228600">
              <a:defRPr kumimoji="1" sz="1200">
                <a:solidFill>
                  <a:schemeClr val="tx1"/>
                </a:solidFill>
                <a:latin typeface="Times New Roman" panose="02020603050405020304" pitchFamily="18" charset="0"/>
                <a:ea typeface="宋体" panose="02010600030101010101" pitchFamily="2" charset="-122"/>
              </a:defRPr>
            </a:lvl4pPr>
            <a:lvl5pPr marL="2057400" indent="-228600">
              <a:defRPr kumimoji="1" sz="1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7pPr>
            <a:lvl8pPr marL="3429635"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8pPr>
            <a:lvl9pPr marL="3886835"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9pPr>
          </a:lstStyle>
          <a:p>
            <a:fld id="{118D2086-0BDD-482E-A7E7-7BCD63BC9CC1}" type="slidenum">
              <a:rPr kumimoji="0" lang="en-US" altLang="zh-CN" smtClean="0">
                <a:solidFill>
                  <a:srgbClr val="05050B"/>
                </a:solidFill>
                <a:latin typeface="Arial" panose="020B0604020202020204" pitchFamily="34" charset="0"/>
                <a:ea typeface="黑体" panose="02010609060101010101" pitchFamily="49" charset="-122"/>
              </a:rPr>
              <a:t>23</a:t>
            </a:fld>
            <a:endParaRPr kumimoji="0" lang="en-US" altLang="zh-CN">
              <a:solidFill>
                <a:srgbClr val="05050B"/>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08181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25000" lnSpcReduction="20000"/>
          </a:bodyPr>
          <a:lstStyle/>
          <a:p>
            <a:pPr defTabSz="914400">
              <a:defRPr/>
            </a:pPr>
            <a:r>
              <a:rPr lang="en-US" altLang="zh-CN" dirty="0" smtClean="0"/>
              <a:t>IR is arranged at IP1/IP3, with the length of 3320.00m for each one. The sections from the intersections of tunnels in the IR and tunnels at the curve sections to the zones within 1532.00m of both sides of halls are linear sections with the width ranging from 6.00m~10.74m and the height of 5.00m. At these linear sections, the routing direction of tunnel will be adjusted according to booster line and transfer lines. The zones within 1532.00m of both sides of halls are divided into two tunnels respectively for arranging positive / negative electron beam and booster beam . The tunnel for arranging positive / negative electron beam is 6.00m~11.40m wide, 4.50m high and 1509.30m long (single side). The tunnel for arranging booster line is 3.50m wide, 3.50m high, and 3018.60m long. The dimension of tunnel section is determined with consideration given to local control, electrical, beam measurement, vacuum and cooling equipment as well as requirements of passage of personnel and maintenance .</a:t>
            </a:r>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t>24</a:t>
            </a:fld>
            <a:endParaRPr lang="zh-CN" altLang="en-US"/>
          </a:p>
        </p:txBody>
      </p:sp>
    </p:spTree>
    <p:extLst>
      <p:ext uri="{BB962C8B-B14F-4D97-AF65-F5344CB8AC3E}">
        <p14:creationId xmlns:p14="http://schemas.microsoft.com/office/powerpoint/2010/main" val="3784532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25000" lnSpcReduction="20000"/>
          </a:bodyPr>
          <a:lstStyle/>
          <a:p>
            <a:pPr defTabSz="914400">
              <a:defRPr/>
            </a:pPr>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t>25</a:t>
            </a:fld>
            <a:endParaRPr lang="zh-CN" altLang="en-US"/>
          </a:p>
        </p:txBody>
      </p:sp>
    </p:spTree>
    <p:extLst>
      <p:ext uri="{BB962C8B-B14F-4D97-AF65-F5344CB8AC3E}">
        <p14:creationId xmlns:p14="http://schemas.microsoft.com/office/powerpoint/2010/main" val="3420271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FB366-9E90-4CBF-BD9E-6840549D64F9}" type="slidenum">
              <a:rPr lang="zh-CN" altLang="en-US" smtClean="0"/>
              <a:t>27</a:t>
            </a:fld>
            <a:endParaRPr lang="zh-CN" altLang="en-US"/>
          </a:p>
        </p:txBody>
      </p:sp>
    </p:spTree>
    <p:extLst>
      <p:ext uri="{BB962C8B-B14F-4D97-AF65-F5344CB8AC3E}">
        <p14:creationId xmlns:p14="http://schemas.microsoft.com/office/powerpoint/2010/main" val="103965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err="1" smtClean="0">
                <a:latin typeface="Arial" panose="020B0604020202020204" pitchFamily="34" charset="0"/>
                <a:ea typeface="黑体" panose="02010609060101010101" pitchFamily="49" charset="-122"/>
                <a:cs typeface="Arial" panose="020B0604020202020204" pitchFamily="34" charset="0"/>
              </a:rPr>
              <a:t>Huangling</a:t>
            </a:r>
            <a:r>
              <a:rPr lang="en-US" altLang="zh-CN" dirty="0" smtClean="0">
                <a:latin typeface="Arial" panose="020B0604020202020204" pitchFamily="34" charset="0"/>
                <a:ea typeface="黑体" panose="02010609060101010101" pitchFamily="49" charset="-122"/>
                <a:cs typeface="Arial" panose="020B0604020202020204" pitchFamily="34" charset="0"/>
              </a:rPr>
              <a:t>: The site is mainly on the loess plateau. The buried depth of the tunnel and the depth of the shafts are quite different. The construction access layout is relatively simple.</a:t>
            </a:r>
            <a:endParaRPr lang="zh-CN" altLang="en-US" dirty="0" smtClean="0">
              <a:latin typeface="Arial" panose="020B0604020202020204" pitchFamily="34" charset="0"/>
              <a:ea typeface="黑体" panose="0201060906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Shen-Shan: </a:t>
            </a:r>
            <a:r>
              <a:rPr lang="en-US" altLang="zh-CN" dirty="0" smtClean="0">
                <a:latin typeface="Arial" panose="020B0604020202020204" pitchFamily="34" charset="0"/>
                <a:ea typeface="黑体" panose="02010609060101010101" pitchFamily="49" charset="-122"/>
                <a:cs typeface="Arial" panose="020B0604020202020204" pitchFamily="34" charset="0"/>
              </a:rPr>
              <a:t>The site is mainly the low mountain area. The buried depth of the tunnel and the depth of the shafts are large, and the construction access layout is relatively complicated.</a:t>
            </a:r>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err="1" smtClean="0">
                <a:latin typeface="Arial" panose="020B0604020202020204" pitchFamily="34" charset="0"/>
                <a:ea typeface="黑体" panose="02010609060101010101" pitchFamily="49" charset="-122"/>
                <a:cs typeface="Arial" panose="020B0604020202020204" pitchFamily="34" charset="0"/>
              </a:rPr>
              <a:t>Funing</a:t>
            </a:r>
            <a:r>
              <a:rPr lang="en-US" altLang="zh-CN" dirty="0" smtClean="0">
                <a:latin typeface="Arial" panose="020B0604020202020204" pitchFamily="34" charset="0"/>
                <a:ea typeface="黑体" panose="02010609060101010101" pitchFamily="49" charset="-122"/>
                <a:cs typeface="Arial" panose="020B0604020202020204" pitchFamily="34" charset="0"/>
              </a:rPr>
              <a:t>: The site is generally the  low hilly areas; underground burial depth is not big; the construction site conditions are better; the construction access</a:t>
            </a:r>
            <a:r>
              <a:rPr lang="en-US" altLang="zh-CN" baseline="0" dirty="0" smtClean="0">
                <a:latin typeface="Arial" panose="020B0604020202020204" pitchFamily="34" charset="0"/>
                <a:ea typeface="黑体" panose="02010609060101010101" pitchFamily="49" charset="-122"/>
                <a:cs typeface="Arial" panose="020B0604020202020204" pitchFamily="34" charset="0"/>
              </a:rPr>
              <a:t> </a:t>
            </a:r>
            <a:r>
              <a:rPr lang="en-US" altLang="zh-CN" dirty="0" smtClean="0">
                <a:latin typeface="Arial" panose="020B0604020202020204" pitchFamily="34" charset="0"/>
                <a:ea typeface="黑体" panose="02010609060101010101" pitchFamily="49" charset="-122"/>
                <a:cs typeface="Arial" panose="020B0604020202020204" pitchFamily="34" charset="0"/>
              </a:rPr>
              <a:t>layout is relatively simple.</a:t>
            </a:r>
            <a:endParaRPr lang="zh-CN" altLang="en-US" dirty="0" smtClean="0">
              <a:latin typeface="Arial" panose="020B0604020202020204" pitchFamily="34" charset="0"/>
              <a:ea typeface="黑体" panose="0201060906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t>41</a:t>
            </a:fld>
            <a:endParaRPr lang="zh-CN" altLang="en-US"/>
          </a:p>
        </p:txBody>
      </p:sp>
    </p:spTree>
    <p:extLst>
      <p:ext uri="{BB962C8B-B14F-4D97-AF65-F5344CB8AC3E}">
        <p14:creationId xmlns:p14="http://schemas.microsoft.com/office/powerpoint/2010/main" val="1338890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p:sp>
      <p:sp>
        <p:nvSpPr>
          <p:cNvPr id="4608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608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Times New Roman" panose="02020603050405020304" pitchFamily="18" charset="0"/>
                <a:ea typeface="宋体" panose="02010600030101010101" pitchFamily="2" charset="-122"/>
              </a:defRPr>
            </a:lvl1pPr>
            <a:lvl2pPr marL="742950" indent="-285750">
              <a:defRPr kumimoji="1" sz="1200">
                <a:solidFill>
                  <a:schemeClr val="tx1"/>
                </a:solidFill>
                <a:latin typeface="Times New Roman" panose="02020603050405020304" pitchFamily="18" charset="0"/>
                <a:ea typeface="宋体" panose="02010600030101010101" pitchFamily="2" charset="-122"/>
              </a:defRPr>
            </a:lvl2pPr>
            <a:lvl3pPr marL="1143000" indent="-228600">
              <a:defRPr kumimoji="1" sz="1200">
                <a:solidFill>
                  <a:schemeClr val="tx1"/>
                </a:solidFill>
                <a:latin typeface="Times New Roman" panose="02020603050405020304" pitchFamily="18" charset="0"/>
                <a:ea typeface="宋体" panose="02010600030101010101" pitchFamily="2" charset="-122"/>
              </a:defRPr>
            </a:lvl3pPr>
            <a:lvl4pPr marL="1600200" indent="-228600">
              <a:defRPr kumimoji="1" sz="1200">
                <a:solidFill>
                  <a:schemeClr val="tx1"/>
                </a:solidFill>
                <a:latin typeface="Times New Roman" panose="02020603050405020304" pitchFamily="18" charset="0"/>
                <a:ea typeface="宋体" panose="02010600030101010101" pitchFamily="2" charset="-122"/>
              </a:defRPr>
            </a:lvl4pPr>
            <a:lvl5pPr marL="2057400" indent="-228600">
              <a:defRPr kumimoji="1" sz="1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7pPr>
            <a:lvl8pPr marL="3429635"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8pPr>
            <a:lvl9pPr marL="3886835"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9pPr>
          </a:lstStyle>
          <a:p>
            <a:fld id="{118D2086-0BDD-482E-A7E7-7BCD63BC9CC1}" type="slidenum">
              <a:rPr kumimoji="0" lang="en-US" altLang="zh-CN" smtClean="0">
                <a:solidFill>
                  <a:srgbClr val="05050B"/>
                </a:solidFill>
                <a:latin typeface="Arial" panose="020B0604020202020204" pitchFamily="34" charset="0"/>
                <a:ea typeface="黑体" panose="02010609060101010101" pitchFamily="49" charset="-122"/>
              </a:rPr>
              <a:t>42</a:t>
            </a:fld>
            <a:endParaRPr kumimoji="0" lang="en-US" altLang="zh-CN" smtClean="0">
              <a:solidFill>
                <a:srgbClr val="05050B"/>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833479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幻灯片图像占位符 1"/>
          <p:cNvSpPr>
            <a:spLocks noGrp="1" noRot="1" noChangeAspect="1" noTextEdit="1"/>
          </p:cNvSpPr>
          <p:nvPr>
            <p:ph type="sldImg"/>
          </p:nvPr>
        </p:nvSpPr>
        <p:spPr bwMode="auto">
          <a:noFill/>
          <a:ln>
            <a:solidFill>
              <a:srgbClr val="000000"/>
            </a:solidFill>
            <a:miter lim="800000"/>
            <a:headEnd/>
            <a:tailEnd/>
          </a:ln>
        </p:spPr>
      </p:sp>
      <p:sp>
        <p:nvSpPr>
          <p:cNvPr id="1048607" name="备注占位符 2"/>
          <p:cNvSpPr>
            <a:spLocks noGrp="1"/>
          </p:cNvSpPr>
          <p:nvPr>
            <p:ph type="body" idx="1"/>
          </p:nvPr>
        </p:nvSpPr>
        <p:spPr bwMode="auto">
          <a:xfrm>
            <a:off x="685800" y="4400550"/>
            <a:ext cx="5486400" cy="3600450"/>
          </a:xfrm>
          <a:prstGeom prst="rect">
            <a:avLst/>
          </a:prstGeom>
          <a:noFill/>
        </p:spPr>
        <p:txBody>
          <a:bodyPr/>
          <a:lstStyle/>
          <a:p>
            <a:pPr eaLnBrk="1" hangingPunct="1"/>
            <a:endParaRPr lang="zh-CN" altLang="en-US"/>
          </a:p>
        </p:txBody>
      </p:sp>
      <p:sp>
        <p:nvSpPr>
          <p:cNvPr id="1048608" name="灯片编号占位符 3"/>
          <p:cNvSpPr>
            <a:spLocks noGrp="1"/>
          </p:cNvSpPr>
          <p:nvPr>
            <p:ph type="sldNum" sz="quarter" idx="5"/>
          </p:nvPr>
        </p:nvSpPr>
        <p:spPr/>
        <p:txBody>
          <a:bodyPr/>
          <a:lstStyle/>
          <a:p>
            <a:fld id="{72C6D566-D8AC-4DF4-9E3D-DC622FB700C8}" type="slidenum">
              <a:rPr lang="zh-CN" altLang="en-US" smtClean="0">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4021670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992982" y="3229650"/>
            <a:ext cx="7943850" cy="3059668"/>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49</a:t>
            </a:fld>
            <a:endParaRPr lang="zh-CN" altLang="en-US"/>
          </a:p>
        </p:txBody>
      </p:sp>
    </p:spTree>
    <p:extLst>
      <p:ext uri="{BB962C8B-B14F-4D97-AF65-F5344CB8AC3E}">
        <p14:creationId xmlns:p14="http://schemas.microsoft.com/office/powerpoint/2010/main" val="1486781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992982" y="3229650"/>
            <a:ext cx="7943850" cy="3059668"/>
          </a:xfrm>
          <a:prstGeom prst="rect">
            <a:avLst/>
          </a:prstGeom>
        </p:spPr>
        <p:txBody>
          <a:bodyPr/>
          <a:lstStyle/>
          <a:p>
            <a:endParaRPr lang="zh-CN" altLang="en-US" b="1" dirty="0">
              <a:solidFill>
                <a:srgbClr val="FF0000"/>
              </a:solidFill>
            </a:endParaRPr>
          </a:p>
        </p:txBody>
      </p:sp>
      <p:sp>
        <p:nvSpPr>
          <p:cNvPr id="4" name="灯片编号占位符 3"/>
          <p:cNvSpPr>
            <a:spLocks noGrp="1"/>
          </p:cNvSpPr>
          <p:nvPr>
            <p:ph type="sldNum" sz="quarter" idx="10"/>
          </p:nvPr>
        </p:nvSpPr>
        <p:spPr/>
        <p:txBody>
          <a:bodyPr/>
          <a:lstStyle/>
          <a:p>
            <a:fld id="{D9ED4983-00FA-4003-A0DC-BCB82C831A61}" type="slidenum">
              <a:rPr lang="zh-CN" altLang="en-US" smtClean="0"/>
              <a:pPr/>
              <a:t>50</a:t>
            </a:fld>
            <a:endParaRPr lang="zh-CN" altLang="en-US"/>
          </a:p>
        </p:txBody>
      </p:sp>
    </p:spTree>
    <p:extLst>
      <p:ext uri="{BB962C8B-B14F-4D97-AF65-F5344CB8AC3E}">
        <p14:creationId xmlns:p14="http://schemas.microsoft.com/office/powerpoint/2010/main" val="1426020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extLst>
      <p:ext uri="{BB962C8B-B14F-4D97-AF65-F5344CB8AC3E}">
        <p14:creationId xmlns:p14="http://schemas.microsoft.com/office/powerpoint/2010/main" val="319161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041A53F5-0534-4B7C-866D-88710EC5A783}" type="slidenum">
              <a:rPr lang="zh-CN" altLang="en-US" smtClean="0"/>
              <a:t>6</a:t>
            </a:fld>
            <a:endParaRPr lang="zh-CN" altLang="en-US"/>
          </a:p>
        </p:txBody>
      </p:sp>
    </p:spTree>
    <p:extLst>
      <p:ext uri="{BB962C8B-B14F-4D97-AF65-F5344CB8AC3E}">
        <p14:creationId xmlns:p14="http://schemas.microsoft.com/office/powerpoint/2010/main" val="380854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endParaRPr lang="en-US" altLang="zh-CN" kern="100" dirty="0" smtClean="0">
              <a:latin typeface="Times New Roman" panose="02020603050405020304" pitchFamily="18" charset="0"/>
              <a:ea typeface="宋体"/>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041A53F5-0534-4B7C-866D-88710EC5A783}" type="slidenum">
              <a:rPr lang="zh-CN" altLang="en-US" smtClean="0"/>
              <a:t>8</a:t>
            </a:fld>
            <a:endParaRPr lang="zh-CN" altLang="en-US"/>
          </a:p>
        </p:txBody>
      </p:sp>
    </p:spTree>
    <p:extLst>
      <p:ext uri="{BB962C8B-B14F-4D97-AF65-F5344CB8AC3E}">
        <p14:creationId xmlns:p14="http://schemas.microsoft.com/office/powerpoint/2010/main" val="1232967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2 fold symmetry</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A89DFD22-ED67-4BB1-A57D-C30BEF0ED592}" type="slidenum">
              <a:rPr lang="zh-CN" altLang="en-US" smtClean="0"/>
              <a:t>9</a:t>
            </a:fld>
            <a:endParaRPr lang="zh-CN" altLang="en-US"/>
          </a:p>
        </p:txBody>
      </p:sp>
    </p:spTree>
    <p:extLst>
      <p:ext uri="{BB962C8B-B14F-4D97-AF65-F5344CB8AC3E}">
        <p14:creationId xmlns:p14="http://schemas.microsoft.com/office/powerpoint/2010/main" val="4075518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update line 3,4,5 and geometry figure</a:t>
            </a:r>
          </a:p>
          <a:p>
            <a:r>
              <a:rPr lang="en-US" altLang="zh-CN" dirty="0" smtClean="0"/>
              <a:t>Modify 0 at IP </a:t>
            </a:r>
          </a:p>
          <a:p>
            <a:r>
              <a:rPr lang="en-US" altLang="zh-CN" dirty="0" smtClean="0"/>
              <a:t>Lqd0=2m,</a:t>
            </a:r>
            <a:r>
              <a:rPr lang="en-US" altLang="zh-CN" baseline="0" dirty="0" smtClean="0"/>
              <a:t> MDI constraint</a:t>
            </a:r>
            <a:endParaRPr lang="zh-CN" altLang="en-US" dirty="0"/>
          </a:p>
        </p:txBody>
      </p:sp>
      <p:sp>
        <p:nvSpPr>
          <p:cNvPr id="4" name="灯片编号占位符 3"/>
          <p:cNvSpPr>
            <a:spLocks noGrp="1"/>
          </p:cNvSpPr>
          <p:nvPr>
            <p:ph type="sldNum" sz="quarter" idx="10"/>
          </p:nvPr>
        </p:nvSpPr>
        <p:spPr/>
        <p:txBody>
          <a:bodyPr/>
          <a:lstStyle/>
          <a:p>
            <a:fld id="{A89DFD22-ED67-4BB1-A57D-C30BEF0ED592}" type="slidenum">
              <a:rPr lang="zh-CN" altLang="en-US" smtClean="0"/>
              <a:t>10</a:t>
            </a:fld>
            <a:endParaRPr lang="zh-CN" altLang="en-US"/>
          </a:p>
        </p:txBody>
      </p:sp>
    </p:spTree>
    <p:extLst>
      <p:ext uri="{BB962C8B-B14F-4D97-AF65-F5344CB8AC3E}">
        <p14:creationId xmlns:p14="http://schemas.microsoft.com/office/powerpoint/2010/main" val="886873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Update figures</a:t>
            </a:r>
            <a:endParaRPr lang="zh-CN" altLang="en-US" dirty="0"/>
          </a:p>
        </p:txBody>
      </p:sp>
      <p:sp>
        <p:nvSpPr>
          <p:cNvPr id="4" name="灯片编号占位符 3"/>
          <p:cNvSpPr>
            <a:spLocks noGrp="1"/>
          </p:cNvSpPr>
          <p:nvPr>
            <p:ph type="sldNum" sz="quarter" idx="10"/>
          </p:nvPr>
        </p:nvSpPr>
        <p:spPr/>
        <p:txBody>
          <a:bodyPr/>
          <a:lstStyle/>
          <a:p>
            <a:fld id="{A89DFD22-ED67-4BB1-A57D-C30BEF0ED592}" type="slidenum">
              <a:rPr lang="zh-CN" altLang="en-US" smtClean="0"/>
              <a:t>11</a:t>
            </a:fld>
            <a:endParaRPr lang="zh-CN" altLang="en-US"/>
          </a:p>
        </p:txBody>
      </p:sp>
    </p:spTree>
    <p:extLst>
      <p:ext uri="{BB962C8B-B14F-4D97-AF65-F5344CB8AC3E}">
        <p14:creationId xmlns:p14="http://schemas.microsoft.com/office/powerpoint/2010/main" val="1397305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041A53F5-0534-4B7C-866D-88710EC5A783}" type="slidenum">
              <a:rPr lang="zh-CN" altLang="en-US" smtClean="0"/>
              <a:t>13</a:t>
            </a:fld>
            <a:endParaRPr lang="zh-CN" altLang="en-US"/>
          </a:p>
        </p:txBody>
      </p:sp>
    </p:spTree>
    <p:extLst>
      <p:ext uri="{BB962C8B-B14F-4D97-AF65-F5344CB8AC3E}">
        <p14:creationId xmlns:p14="http://schemas.microsoft.com/office/powerpoint/2010/main" val="89338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4E72AC8F-ED89-4880-BE1F-13D79F34DFC5}" type="slidenum">
              <a:rPr lang="zh-CN" altLang="en-US" smtClean="0"/>
              <a:t>20</a:t>
            </a:fld>
            <a:endParaRPr lang="zh-CN" altLang="en-US"/>
          </a:p>
        </p:txBody>
      </p:sp>
    </p:spTree>
    <p:extLst>
      <p:ext uri="{BB962C8B-B14F-4D97-AF65-F5344CB8AC3E}">
        <p14:creationId xmlns:p14="http://schemas.microsoft.com/office/powerpoint/2010/main" val="346101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A965276E-F82E-4F99-9ED3-095C9B232C4F}"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D38C304B-3F5E-4559-BF93-5710E8647E32}"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177800"/>
            <a:ext cx="1971675" cy="65436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177800"/>
            <a:ext cx="5762625" cy="654367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EE37B21B-315E-4157-8E69-D01333B14070}"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62000" y="533400"/>
            <a:ext cx="7696200"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a:xfrm>
            <a:off x="762000" y="1905000"/>
            <a:ext cx="7696200" cy="4038600"/>
          </a:xfrm>
        </p:spPr>
        <p:txBody>
          <a:bodyPr vert="horz" wrap="square" lIns="91440" tIns="45720" rIns="91440" bIns="45720" numCol="1" anchor="t" anchorCtr="0" compatLnSpc="1"/>
          <a:lstStyle/>
          <a:p>
            <a:pPr marL="342900" marR="0" lvl="0" indent="-342900" algn="l" defTabSz="914400" rtl="0" eaLnBrk="0" fontAlgn="base" latinLnBrk="0" hangingPunct="0">
              <a:spcBef>
                <a:spcPct val="20000"/>
              </a:spcBef>
              <a:spcAft>
                <a:spcPct val="0"/>
              </a:spcAft>
              <a:buClr>
                <a:schemeClr val="bg2"/>
              </a:buClr>
              <a:buSzPct val="70000"/>
              <a:buFont typeface="Wingdings" panose="05000000000000000000" pitchFamily="2" charset="2"/>
              <a:buChar char="l"/>
              <a:defRPr/>
            </a:pPr>
            <a:endParaRPr kumimoji="0" lang="zh-CN" altLang="en-US" sz="31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a:xfrm>
            <a:off x="628650" y="6356350"/>
            <a:ext cx="2057400" cy="365125"/>
          </a:xfrm>
          <a:prstGeom prst="rect">
            <a:avLst/>
          </a:prstGeom>
          <a:noFill/>
          <a:ln>
            <a:noFill/>
          </a:ln>
        </p:spPr>
        <p:txBody>
          <a:bodyPr vert="horz" wrap="square" lIns="91440" tIns="45720" rIns="91440" bIns="45720" numCol="1" anchor="ctr" anchorCtr="0" compatLnSpc="1"/>
          <a:lstStyle/>
          <a:p>
            <a:pPr marL="0" marR="0" indent="0" algn="ctr" defTabSz="914400" rtl="0" eaLnBrk="1" fontAlgn="base" latinLnBrk="0" hangingPunct="1">
              <a:spcBef>
                <a:spcPct val="0"/>
              </a:spcBef>
              <a:spcAft>
                <a:spcPct val="0"/>
              </a:spcAft>
              <a:buClrTx/>
              <a:buSzTx/>
              <a:buFontTx/>
              <a:buNone/>
              <a:defRPr/>
            </a:pPr>
            <a:fld id="{68C67889-3034-4BDE-AADD-07C52CB4D5F4}" type="datetime1">
              <a:rPr kumimoji="0" lang="zh-CN" altLang="en-US" sz="1400" b="0" i="0" kern="1200" cap="none" spc="0" normalizeH="0" baseline="0" noProof="0" smtClean="0">
                <a:solidFill>
                  <a:schemeClr val="tx1"/>
                </a:solidFill>
                <a:latin typeface="Arial" panose="020B0604020202020204" pitchFamily="34" charset="0"/>
                <a:ea typeface="宋体" panose="02010600030101010101" pitchFamily="2" charset="-122"/>
                <a:cs typeface="+mn-cs"/>
              </a:rPr>
              <a:t>2018-9-11</a:t>
            </a:fld>
            <a:endParaRPr kumimoji="0" lang="en-US" altLang="zh-CN" sz="1400" b="0" i="0"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3028950" y="6356350"/>
            <a:ext cx="3086100" cy="365125"/>
          </a:xfrm>
          <a:prstGeom prst="rect">
            <a:avLst/>
          </a:prstGeom>
          <a:noFill/>
          <a:ln>
            <a:noFill/>
          </a:ln>
        </p:spPr>
        <p:txBody>
          <a:bodyPr vert="horz" wrap="square" lIns="91440" tIns="45720" rIns="91440" bIns="45720" numCol="1" anchor="ctr" anchorCtr="0" compatLnSpc="1"/>
          <a:lstStyle/>
          <a:p>
            <a:pPr marL="0" marR="0" indent="0" defTabSz="914400" rtl="0" eaLnBrk="1" fontAlgn="base" latinLnBrk="0" hangingPunct="1">
              <a:spcBef>
                <a:spcPct val="0"/>
              </a:spcBef>
              <a:spcAft>
                <a:spcPct val="0"/>
              </a:spcAft>
              <a:buClrTx/>
              <a:buSzTx/>
              <a:buFontTx/>
              <a:buNone/>
              <a:defRPr/>
            </a:pPr>
            <a:endParaRPr kumimoji="0" lang="en-US" altLang="zh-CN" sz="1400" b="0" i="0"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a:xfrm>
            <a:off x="6457950" y="6356350"/>
            <a:ext cx="2057400" cy="365125"/>
          </a:xfrm>
          <a:prstGeom prst="rect">
            <a:avLst/>
          </a:prstGeom>
          <a:noFill/>
          <a:ln>
            <a:noFill/>
          </a:ln>
        </p:spPr>
        <p:txBody>
          <a:bodyPr vert="horz" wrap="square" lIns="91440" tIns="45720" rIns="91440" bIns="45720" numCol="1" anchor="ctr" anchorCtr="0" compatLnSpc="1"/>
          <a:lstStyle/>
          <a:p>
            <a:pPr algn="ctr" eaLnBrk="1" fontAlgn="base" hangingPunct="1"/>
            <a:fld id="{9A0DB2DC-4C9A-4742-B13C-FB6460FD3503}" type="slidenum">
              <a:rPr lang="en-US" altLang="zh-CN" sz="1400" noProof="1" dirty="0">
                <a:latin typeface="Arial" panose="020B0604020202020204" pitchFamily="34" charset="0"/>
                <a:ea typeface="宋体" panose="02010600030101010101" pitchFamily="2" charset="-122"/>
                <a:cs typeface="+mn-ea"/>
              </a:rPr>
              <a:t>‹#›</a:t>
            </a:fld>
            <a:endParaRPr lang="en-US" altLang="zh-CN" sz="1400"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re et contenu">
    <p:bg>
      <p:bgPr>
        <a:solidFill>
          <a:srgbClr val="FFFFFF"/>
        </a:solidFill>
        <a:effectLst/>
      </p:bgPr>
    </p:bg>
    <p:spTree>
      <p:nvGrpSpPr>
        <p:cNvPr id="1" name=""/>
        <p:cNvGrpSpPr/>
        <p:nvPr/>
      </p:nvGrpSpPr>
      <p:grpSpPr>
        <a:xfrm>
          <a:off x="0" y="0"/>
          <a:ext cx="0" cy="0"/>
          <a:chOff x="0" y="0"/>
          <a:chExt cx="0" cy="0"/>
        </a:xfrm>
      </p:grpSpPr>
      <p:pic>
        <p:nvPicPr>
          <p:cNvPr id="295" name="image1.pdf" descr="bande-01.eps"/>
          <p:cNvPicPr>
            <a:picLocks noChangeAspect="1"/>
          </p:cNvPicPr>
          <p:nvPr/>
        </p:nvPicPr>
        <p:blipFill>
          <a:blip r:embed="rId2"/>
          <a:stretch>
            <a:fillRect/>
          </a:stretch>
        </p:blipFill>
        <p:spPr>
          <a:xfrm>
            <a:off x="-1" y="6157663"/>
            <a:ext cx="9144001" cy="707202"/>
          </a:xfrm>
          <a:prstGeom prst="rect">
            <a:avLst/>
          </a:prstGeom>
          <a:ln w="12700">
            <a:miter lim="400000"/>
            <a:headEnd/>
            <a:tailEnd/>
          </a:ln>
        </p:spPr>
      </p:pic>
      <p:sp>
        <p:nvSpPr>
          <p:cNvPr id="296" name="Shape 296"/>
          <p:cNvSpPr>
            <a:spLocks noGrp="1"/>
          </p:cNvSpPr>
          <p:nvPr>
            <p:ph type="sldNum" sz="quarter" idx="2"/>
          </p:nvPr>
        </p:nvSpPr>
        <p:spPr>
          <a:xfrm>
            <a:off x="8427509" y="6415162"/>
            <a:ext cx="259291" cy="247501"/>
          </a:xfrm>
          <a:prstGeom prst="rect">
            <a:avLst/>
          </a:prstGeom>
        </p:spPr>
        <p:txBody>
          <a:bodyPr lIns="65023" tIns="65023" rIns="65023" bIns="65023" anchor="ctr"/>
          <a:lstStyle>
            <a:lvl1pPr algn="r" defTabSz="1300480">
              <a:defRPr b="1">
                <a:solidFill>
                  <a:srgbClr val="FFFFFF"/>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t>‹#›</a:t>
            </a:fld>
            <a:endParaRPr/>
          </a:p>
        </p:txBody>
      </p:sp>
      <p:sp>
        <p:nvSpPr>
          <p:cNvPr id="297" name="Shape 297"/>
          <p:cNvSpPr/>
          <p:nvPr/>
        </p:nvSpPr>
        <p:spPr>
          <a:xfrm>
            <a:off x="626321" y="6261913"/>
            <a:ext cx="4648248" cy="541655"/>
          </a:xfrm>
          <a:prstGeom prst="rect">
            <a:avLst/>
          </a:prstGeom>
          <a:ln w="12700">
            <a:miter lim="400000"/>
          </a:ln>
        </p:spPr>
        <p:txBody>
          <a:bodyPr lIns="45719" tIns="45719" rIns="45719" bIns="45719">
            <a:spAutoFit/>
          </a:bodyPr>
          <a:lstStyle/>
          <a:p>
            <a:pPr algn="l" defTabSz="1300480">
              <a:defRPr sz="1400" b="1">
                <a:solidFill>
                  <a:srgbClr val="FFFFFF"/>
                </a:solidFill>
                <a:latin typeface="Arial" panose="020B0604020202020204"/>
                <a:ea typeface="Arial" panose="020B0604020202020204"/>
                <a:cs typeface="Arial" panose="020B0604020202020204"/>
                <a:sym typeface="Arial" panose="020B0604020202020204"/>
              </a:defRPr>
            </a:pPr>
            <a:r>
              <a:rPr sz="985"/>
              <a:t>Accelerator Design for Circular High-Energy  e+e- Colliders</a:t>
            </a:r>
            <a:endParaRPr sz="985">
              <a:solidFill>
                <a:srgbClr val="0C377B"/>
              </a:solidFill>
            </a:endParaRPr>
          </a:p>
          <a:p>
            <a:pPr algn="l" defTabSz="1300480">
              <a:defRPr sz="1400" b="1">
                <a:solidFill>
                  <a:srgbClr val="FFFFFF"/>
                </a:solidFill>
                <a:latin typeface="Arial" panose="020B0604020202020204"/>
                <a:ea typeface="Arial" panose="020B0604020202020204"/>
                <a:cs typeface="Arial" panose="020B0604020202020204"/>
                <a:sym typeface="Arial" panose="020B0604020202020204"/>
              </a:defRPr>
            </a:pPr>
            <a:r>
              <a:rPr sz="985"/>
              <a:t>Frank Zimmermann</a:t>
            </a:r>
            <a:br>
              <a:rPr sz="985"/>
            </a:br>
            <a:r>
              <a:rPr sz="985"/>
              <a:t>CREMLIN workshop 22 August 2016</a:t>
            </a:r>
          </a:p>
        </p:txBody>
      </p:sp>
      <p:sp>
        <p:nvSpPr>
          <p:cNvPr id="298" name="Shape 298"/>
          <p:cNvSpPr>
            <a:spLocks noGrp="1"/>
          </p:cNvSpPr>
          <p:nvPr>
            <p:ph type="title" hasCustomPrompt="1"/>
          </p:nvPr>
        </p:nvSpPr>
        <p:spPr>
          <a:xfrm>
            <a:off x="457199" y="274638"/>
            <a:ext cx="7467601" cy="1143001"/>
          </a:xfrm>
          <a:prstGeom prst="rect">
            <a:avLst/>
          </a:prstGeom>
        </p:spPr>
        <p:txBody>
          <a:bodyPr lIns="65023" tIns="65023" rIns="65023" bIns="65023"/>
          <a:lstStyle>
            <a:lvl1pPr defTabSz="1300480">
              <a:defRPr sz="3515" spc="0">
                <a:solidFill>
                  <a:srgbClr val="0C377B"/>
                </a:solidFill>
                <a:latin typeface="Arial" panose="020B0604020202020204"/>
                <a:ea typeface="Arial" panose="020B0604020202020204"/>
                <a:cs typeface="Arial" panose="020B0604020202020204"/>
                <a:sym typeface="Arial" panose="020B0604020202020204"/>
              </a:defRPr>
            </a:lvl1pPr>
          </a:lstStyle>
          <a:p>
            <a:r>
              <a:t>Title Text</a:t>
            </a:r>
          </a:p>
        </p:txBody>
      </p:sp>
      <p:sp>
        <p:nvSpPr>
          <p:cNvPr id="299" name="Shape 299"/>
          <p:cNvSpPr>
            <a:spLocks noGrp="1"/>
          </p:cNvSpPr>
          <p:nvPr>
            <p:ph type="body" idx="1" hasCustomPrompt="1"/>
          </p:nvPr>
        </p:nvSpPr>
        <p:spPr>
          <a:xfrm>
            <a:off x="457199" y="1600199"/>
            <a:ext cx="7467601" cy="4525964"/>
          </a:xfrm>
          <a:prstGeom prst="rect">
            <a:avLst/>
          </a:prstGeom>
        </p:spPr>
        <p:txBody>
          <a:bodyPr lIns="65023" tIns="65023" rIns="65023" bIns="65023"/>
          <a:lstStyle>
            <a:lvl1pPr marL="481330" indent="-455295" defTabSz="1300480">
              <a:spcBef>
                <a:spcPts val="560"/>
              </a:spcBef>
              <a:buClr>
                <a:srgbClr val="DDDDDD"/>
              </a:buClr>
              <a:buSzPct val="8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1pPr>
            <a:lvl2pPr marL="861695" indent="-546735"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2pPr>
            <a:lvl3pPr marL="982980" indent="-455295" defTabSz="1300480">
              <a:spcBef>
                <a:spcPts val="560"/>
              </a:spcBef>
              <a:buClr>
                <a:srgbClr val="DDDDDD"/>
              </a:buClr>
              <a:buSzPct val="85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3pPr>
            <a:lvl4pPr marL="1245235" indent="-511810"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4pPr>
            <a:lvl5pPr marL="1431925" indent="-511810" defTabSz="1300480">
              <a:spcBef>
                <a:spcPts val="560"/>
              </a:spcBef>
              <a:buClr>
                <a:srgbClr val="DDDDDD"/>
              </a:buClr>
              <a:buSzPct val="10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8"/>
            <a:ext cx="78867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628650" y="6356352"/>
            <a:ext cx="2057400" cy="365125"/>
          </a:xfrm>
        </p:spPr>
        <p:txBody>
          <a:bodyPr/>
          <a:lstStyle>
            <a:lvl1pPr>
              <a:defRPr/>
            </a:lvl1pPr>
          </a:lstStyle>
          <a:p>
            <a:pPr marL="0" marR="0" lvl="0" indent="0" algn="l" defTabSz="685165" rtl="0" eaLnBrk="1" fontAlgn="base" latinLnBrk="0" hangingPunct="1">
              <a:lnSpc>
                <a:spcPct val="100000"/>
              </a:lnSpc>
              <a:spcBef>
                <a:spcPct val="0"/>
              </a:spcBef>
              <a:spcAft>
                <a:spcPct val="0"/>
              </a:spcAft>
              <a:buClrTx/>
              <a:buSzTx/>
              <a:buFontTx/>
              <a:buNone/>
              <a:defRPr/>
            </a:pPr>
            <a:fld id="{DE3CF3B7-6DBF-4CF9-96BD-91132A90E459}"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t>2018-9-11</a:t>
            </a:fld>
            <a:endParaRPr kumimoji="0" lang="zh-CN" altLang="en-US" sz="135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页脚占位符 3"/>
          <p:cNvSpPr>
            <a:spLocks noGrp="1"/>
          </p:cNvSpPr>
          <p:nvPr>
            <p:ph type="ftr" sz="quarter" idx="11"/>
          </p:nvPr>
        </p:nvSpPr>
        <p:spPr>
          <a:xfrm>
            <a:off x="3028950" y="6356352"/>
            <a:ext cx="3086100" cy="365125"/>
          </a:xfrm>
        </p:spPr>
        <p:txBody>
          <a:bodyPr/>
          <a:lstStyle>
            <a:lvl1pPr>
              <a:defRPr/>
            </a:lvl1pPr>
          </a:lstStyle>
          <a:p>
            <a:pPr marL="0" marR="0" lvl="0" indent="0" algn="ctr" defTabSz="685165" rtl="0" eaLnBrk="1" fontAlgn="base" latinLnBrk="0" hangingPunct="1">
              <a:lnSpc>
                <a:spcPct val="100000"/>
              </a:lnSpc>
              <a:spcBef>
                <a:spcPct val="0"/>
              </a:spcBef>
              <a:spcAft>
                <a:spcPct val="0"/>
              </a:spcAft>
              <a:buClrTx/>
              <a:buSzTx/>
              <a:buFontTx/>
              <a:buNone/>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5" name="灯片编号占位符 4"/>
          <p:cNvSpPr>
            <a:spLocks noGrp="1"/>
          </p:cNvSpPr>
          <p:nvPr>
            <p:ph type="sldNum" sz="quarter" idx="12"/>
          </p:nvPr>
        </p:nvSpPr>
        <p:spPr>
          <a:xfrm>
            <a:off x="6457950" y="6356352"/>
            <a:ext cx="2057400" cy="365125"/>
          </a:xfrm>
        </p:spPr>
        <p:txBody>
          <a:bodyPr/>
          <a:lstStyle>
            <a:lvl1pPr>
              <a:defRPr/>
            </a:lvl1pPr>
          </a:lstStyle>
          <a:p>
            <a:pPr marL="0" marR="0" lvl="0" indent="0" algn="r" defTabSz="685165" rtl="0" eaLnBrk="1" fontAlgn="base" latinLnBrk="0" hangingPunct="1">
              <a:lnSpc>
                <a:spcPct val="100000"/>
              </a:lnSpc>
              <a:spcBef>
                <a:spcPct val="0"/>
              </a:spcBef>
              <a:spcAft>
                <a:spcPct val="0"/>
              </a:spcAft>
              <a:buClrTx/>
              <a:buSzTx/>
              <a:buFontTx/>
              <a:buNone/>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t>‹#›</a:t>
            </a:fld>
            <a:endParaRPr kumimoji="0" lang="zh-CN" altLang="en-US" sz="135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72778" y="80368"/>
            <a:ext cx="6075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图片 10">
            <a:extLst>
              <a:ext uri="{FF2B5EF4-FFF2-40B4-BE49-F238E27FC236}">
                <a16:creationId xmlns="" xmlns:a16="http://schemas.microsoft.com/office/drawing/2014/main" id="{1F3D3310-BF20-42C1-A61E-44F239C69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56" y="-69009"/>
            <a:ext cx="2861192" cy="733245"/>
          </a:xfrm>
          <a:prstGeom prst="rect">
            <a:avLst/>
          </a:prstGeom>
        </p:spPr>
      </p:pic>
      <p:sp>
        <p:nvSpPr>
          <p:cNvPr id="9" name="矩形 8"/>
          <p:cNvSpPr/>
          <p:nvPr userDrawn="1"/>
        </p:nvSpPr>
        <p:spPr>
          <a:xfrm>
            <a:off x="0" y="646545"/>
            <a:ext cx="9144000" cy="55419"/>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3675802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页脚占位符 3"/>
          <p:cNvSpPr>
            <a:spLocks noGrp="1"/>
          </p:cNvSpPr>
          <p:nvPr>
            <p:ph type="ftr" sz="quarter"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5" name="灯片编号占位符 4"/>
          <p:cNvSpPr>
            <a:spLocks noGrp="1"/>
          </p:cNvSpPr>
          <p:nvPr>
            <p:ph type="sldNum" sz="quarter" idx="11"/>
          </p:nvPr>
        </p:nvSpPr>
        <p:spPr/>
        <p:txBody>
          <a:bodyPr/>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页脚占位符 3"/>
          <p:cNvSpPr>
            <a:spLocks noGrp="1"/>
          </p:cNvSpPr>
          <p:nvPr>
            <p:ph type="ftr" sz="quarter"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5" name="灯片编号占位符 4"/>
          <p:cNvSpPr>
            <a:spLocks noGrp="1"/>
          </p:cNvSpPr>
          <p:nvPr>
            <p:ph type="sldNum" sz="quarter" idx="11"/>
          </p:nvPr>
        </p:nvSpPr>
        <p:spPr/>
        <p:txBody>
          <a:bodyPr/>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p>
        </p:txBody>
      </p:sp>
      <p:sp>
        <p:nvSpPr>
          <p:cNvPr id="4" name="页脚占位符 3"/>
          <p:cNvSpPr>
            <a:spLocks noGrp="1"/>
          </p:cNvSpPr>
          <p:nvPr>
            <p:ph type="ftr" sz="quarter"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5" name="灯片编号占位符 4"/>
          <p:cNvSpPr>
            <a:spLocks noGrp="1"/>
          </p:cNvSpPr>
          <p:nvPr>
            <p:ph type="sldNum" sz="quarter" idx="11"/>
          </p:nvPr>
        </p:nvSpPr>
        <p:spPr/>
        <p:txBody>
          <a:bodyPr/>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46088" y="1668463"/>
            <a:ext cx="3978275" cy="4649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576763" y="1668463"/>
            <a:ext cx="3979862" cy="4649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页脚占位符 4"/>
          <p:cNvSpPr>
            <a:spLocks noGrp="1"/>
          </p:cNvSpPr>
          <p:nvPr>
            <p:ph type="ftr" sz="quarter"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6" name="灯片编号占位符 5"/>
          <p:cNvSpPr>
            <a:spLocks noGrp="1"/>
          </p:cNvSpPr>
          <p:nvPr>
            <p:ph type="sldNum" sz="quarter" idx="11"/>
          </p:nvPr>
        </p:nvSpPr>
        <p:spPr/>
        <p:txBody>
          <a:bodyPr/>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55BEA8F8-3D7E-4352-8A28-F4427670672A}"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页脚占位符 6"/>
          <p:cNvSpPr>
            <a:spLocks noGrp="1"/>
          </p:cNvSpPr>
          <p:nvPr>
            <p:ph type="ftr" sz="quarter"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8" name="灯片编号占位符 7"/>
          <p:cNvSpPr>
            <a:spLocks noGrp="1"/>
          </p:cNvSpPr>
          <p:nvPr>
            <p:ph type="sldNum" sz="quarter" idx="11"/>
          </p:nvPr>
        </p:nvSpPr>
        <p:spPr/>
        <p:txBody>
          <a:bodyPr/>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页脚占位符 2"/>
          <p:cNvSpPr>
            <a:spLocks noGrp="1"/>
          </p:cNvSpPr>
          <p:nvPr>
            <p:ph type="ftr" sz="quarter"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4" name="灯片编号占位符 3"/>
          <p:cNvSpPr>
            <a:spLocks noGrp="1"/>
          </p:cNvSpPr>
          <p:nvPr>
            <p:ph type="sldNum" sz="quarter" idx="11"/>
          </p:nvPr>
        </p:nvSpPr>
        <p:spPr/>
        <p:txBody>
          <a:bodyPr/>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3" name="灯片编号占位符 2"/>
          <p:cNvSpPr>
            <a:spLocks noGrp="1"/>
          </p:cNvSpPr>
          <p:nvPr>
            <p:ph type="sldNum" sz="quarter" idx="11"/>
          </p:nvPr>
        </p:nvSpPr>
        <p:spPr/>
        <p:txBody>
          <a:bodyPr/>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页脚占位符 4"/>
          <p:cNvSpPr>
            <a:spLocks noGrp="1"/>
          </p:cNvSpPr>
          <p:nvPr>
            <p:ph type="ftr" sz="quarter"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6" name="灯片编号占位符 5"/>
          <p:cNvSpPr>
            <a:spLocks noGrp="1"/>
          </p:cNvSpPr>
          <p:nvPr>
            <p:ph type="sldNum" sz="quarter" idx="11"/>
          </p:nvPr>
        </p:nvSpPr>
        <p:spPr/>
        <p:txBody>
          <a:bodyPr/>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0" tIns="0" rIns="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20000"/>
              </a:lnSpc>
              <a:spcBef>
                <a:spcPct val="0"/>
              </a:spcBef>
              <a:spcAft>
                <a:spcPts val="300"/>
              </a:spcAft>
              <a:buClr>
                <a:schemeClr val="tx1"/>
              </a:buClr>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bg2"/>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页脚占位符 4"/>
          <p:cNvSpPr>
            <a:spLocks noGrp="1"/>
          </p:cNvSpPr>
          <p:nvPr>
            <p:ph type="ftr" sz="quarter"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6" name="灯片编号占位符 5"/>
          <p:cNvSpPr>
            <a:spLocks noGrp="1"/>
          </p:cNvSpPr>
          <p:nvPr>
            <p:ph type="sldNum" sz="quarter" idx="11"/>
          </p:nvPr>
        </p:nvSpPr>
        <p:spPr/>
        <p:txBody>
          <a:bodyPr/>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页脚占位符 3"/>
          <p:cNvSpPr>
            <a:spLocks noGrp="1"/>
          </p:cNvSpPr>
          <p:nvPr>
            <p:ph type="ftr" sz="quarter"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5" name="灯片编号占位符 4"/>
          <p:cNvSpPr>
            <a:spLocks noGrp="1"/>
          </p:cNvSpPr>
          <p:nvPr>
            <p:ph type="sldNum" sz="quarter" idx="11"/>
          </p:nvPr>
        </p:nvSpPr>
        <p:spPr/>
        <p:txBody>
          <a:bodyPr/>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29388" y="128588"/>
            <a:ext cx="2027237" cy="6189662"/>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46088" y="128588"/>
            <a:ext cx="5930900" cy="6189662"/>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页脚占位符 3"/>
          <p:cNvSpPr>
            <a:spLocks noGrp="1"/>
          </p:cNvSpPr>
          <p:nvPr>
            <p:ph type="ftr" sz="quarter"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5" name="灯片编号占位符 4"/>
          <p:cNvSpPr>
            <a:spLocks noGrp="1"/>
          </p:cNvSpPr>
          <p:nvPr>
            <p:ph type="sldNum" sz="quarter" idx="11"/>
          </p:nvPr>
        </p:nvSpPr>
        <p:spPr/>
        <p:txBody>
          <a:bodyPr/>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9F8FCCCC-EEB7-4582-9F88-9E6D883BACBC}"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43013"/>
            <a:ext cx="3978275"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587875" y="1243013"/>
            <a:ext cx="39798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灯片编号占位符 4"/>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灯片编号占位符 6"/>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8" name="页脚占位符 7"/>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灯片编号占位符 2"/>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4" name="页脚占位符 3"/>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3" name="页脚占位符 2"/>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灯片编号占位符 4"/>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0" tIns="0" rIns="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20000"/>
              </a:lnSpc>
              <a:spcBef>
                <a:spcPct val="0"/>
              </a:spcBef>
              <a:spcAft>
                <a:spcPts val="300"/>
              </a:spcAft>
              <a:buClr>
                <a:schemeClr val="tx1"/>
              </a:buClr>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灯片编号占位符 4"/>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38913" y="128588"/>
            <a:ext cx="2028825" cy="61436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2438" y="128588"/>
            <a:ext cx="5934075" cy="614362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7B2F3009-75FD-46C2-A38E-2BD4C4D98BB1}"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7" name="灯片编号占位符 6"/>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43013"/>
            <a:ext cx="3978275"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587875" y="1243013"/>
            <a:ext cx="39798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灯片编号占位符 4"/>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灯片编号占位符 6"/>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8" name="页脚占位符 7"/>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灯片编号占位符 2"/>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4" name="页脚占位符 3"/>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3" name="页脚占位符 2"/>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灯片编号占位符 4"/>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0" tIns="0" rIns="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20000"/>
              </a:lnSpc>
              <a:spcBef>
                <a:spcPct val="0"/>
              </a:spcBef>
              <a:spcAft>
                <a:spcPts val="300"/>
              </a:spcAft>
              <a:buClr>
                <a:schemeClr val="tx1"/>
              </a:buClr>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灯片编号占位符 4"/>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38913" y="128588"/>
            <a:ext cx="2028825" cy="61436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2438" y="128588"/>
            <a:ext cx="5934075" cy="614362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D6E28E76-5BD1-4869-89D8-EB46A1AC4DD8}"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9" name="灯片编号占位符 8"/>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43013"/>
            <a:ext cx="3978275"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587875" y="1243013"/>
            <a:ext cx="39798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灯片编号占位符 4"/>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灯片编号占位符 6"/>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8" name="页脚占位符 7"/>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灯片编号占位符 2"/>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4" name="页脚占位符 3"/>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3" name="页脚占位符 2"/>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灯片编号占位符 4"/>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0" tIns="0" rIns="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20000"/>
              </a:lnSpc>
              <a:spcBef>
                <a:spcPct val="0"/>
              </a:spcBef>
              <a:spcAft>
                <a:spcPts val="300"/>
              </a:spcAft>
              <a:buClr>
                <a:schemeClr val="tx1"/>
              </a:buClr>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灯片编号占位符 4"/>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38913" y="128588"/>
            <a:ext cx="2028825" cy="61436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2438" y="128588"/>
            <a:ext cx="5934075" cy="614362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95ECD8F8-3A33-4613-B832-747F9CB06740}"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灯片编号占位符 4"/>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AE97F601-F00B-438A-90C3-0E15D90DF072}"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4" name="灯片编号占位符 3"/>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C7C62264-69DC-4F6F-8C5F-BD75621CA738}"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7" name="灯片编号占位符 6"/>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685800" rtl="0" eaLnBrk="0" fontAlgn="base" latinLnBrk="0" hangingPunct="0">
              <a:spcBef>
                <a:spcPts val="75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EEDEAE47-B2F5-4380-8E08-7D76CDAAA08E}"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7" name="灯片编号占位符 6"/>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177800"/>
            <a:ext cx="7886700" cy="1325563"/>
          </a:xfrm>
          <a:prstGeom prst="rect">
            <a:avLst/>
          </a:prstGeom>
          <a:noFill/>
          <a:ln w="9525">
            <a:noFill/>
          </a:ln>
        </p:spPr>
        <p:txBody>
          <a:bodyPr anchor="ctr"/>
          <a:lstStyle/>
          <a:p>
            <a:pPr lvl="0" indent="-685800"/>
            <a:r>
              <a:rPr lang="zh-CN" altLang="zh-CN" dirty="0"/>
              <a:t>单击此处编辑母版标题样式</a:t>
            </a:r>
          </a:p>
        </p:txBody>
      </p:sp>
      <p:sp>
        <p:nvSpPr>
          <p:cNvPr id="1027" name="文本占位符 2"/>
          <p:cNvSpPr>
            <a:spLocks noGrp="1"/>
          </p:cNvSpPr>
          <p:nvPr>
            <p:ph type="body"/>
          </p:nvPr>
        </p:nvSpPr>
        <p:spPr>
          <a:xfrm>
            <a:off x="628650" y="1663700"/>
            <a:ext cx="7886700" cy="5057775"/>
          </a:xfrm>
          <a:prstGeom prst="rect">
            <a:avLst/>
          </a:prstGeom>
          <a:noFill/>
          <a:ln w="9525">
            <a:noFill/>
          </a:ln>
        </p:spPr>
        <p:txBody>
          <a:bodyPr anchor="t"/>
          <a:lstStyle/>
          <a:p>
            <a:pPr lvl="0" indent="-171450"/>
            <a:r>
              <a:rPr lang="zh-CN" altLang="zh-CN" dirty="0"/>
              <a:t>单击此处编辑母版文本样式</a:t>
            </a:r>
          </a:p>
          <a:p>
            <a:pPr lvl="1" indent="-250825"/>
            <a:r>
              <a:rPr lang="zh-CN" altLang="zh-CN" dirty="0"/>
              <a:t>第二级</a:t>
            </a:r>
          </a:p>
          <a:p>
            <a:pPr lvl="2" indent="-250825"/>
            <a:r>
              <a:rPr lang="zh-CN" altLang="zh-CN" dirty="0"/>
              <a:t>第三级</a:t>
            </a:r>
          </a:p>
          <a:p>
            <a:pPr lvl="3" indent="-250825"/>
            <a:r>
              <a:rPr lang="zh-CN" altLang="zh-CN" dirty="0"/>
              <a:t>第四级</a:t>
            </a:r>
          </a:p>
          <a:p>
            <a:pPr lvl="4" indent="-250825"/>
            <a:r>
              <a:rPr lang="zh-CN" altLang="zh-CN" dirty="0"/>
              <a:t>第五级</a:t>
            </a:r>
          </a:p>
        </p:txBody>
      </p:sp>
      <p:sp>
        <p:nvSpPr>
          <p:cNvPr id="1028" name="日期占位符 3"/>
          <p:cNvSpPr>
            <a:spLocks noGrp="1" noChangeArrowheads="1"/>
          </p:cNvSpPr>
          <p:nvPr>
            <p:ph type="dt" sz="half" idx="2"/>
          </p:nvPr>
        </p:nvSpPr>
        <p:spPr bwMode="auto">
          <a:xfrm>
            <a:off x="6286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900">
                <a:sym typeface="Arial" panose="020B0604020202020204" pitchFamily="34" charset="0"/>
              </a:defRPr>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79840D2E-56B5-44AB-8A1C-5D35F59F3968}" type="datetime1">
              <a:rPr kumimoji="0" lang="zh-CN" altLang="en-US" sz="9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t>2018-9-11</a:t>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1029" name="页脚占位符 4"/>
          <p:cNvSpPr>
            <a:spLocks noGrp="1" noChangeArrowheads="1"/>
          </p:cNvSpPr>
          <p:nvPr>
            <p:ph type="ftr" sz="quarter" idx="3"/>
          </p:nvPr>
        </p:nvSpPr>
        <p:spPr bwMode="auto">
          <a:xfrm>
            <a:off x="3028950" y="6356350"/>
            <a:ext cx="3086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900">
                <a:sym typeface="Arial" panose="020B0604020202020204" pitchFamily="34" charset="0"/>
              </a:defRPr>
            </a:lvl1p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1030" name="灯片编号占位符 5"/>
          <p:cNvSpPr>
            <a:spLocks noGrp="1" noChangeArrowheads="1"/>
          </p:cNvSpPr>
          <p:nvPr>
            <p:ph type="sldNum" sz="quarter" idx="4"/>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t>‹#›</a:t>
            </a:fld>
            <a:endParaRPr lang="zh-CN" altLang="en-US" sz="900" strike="noStrike" noProof="1">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711" r:id="rId15"/>
  </p:sldLayoutIdLst>
  <p:hf hdr="0" ftr="0" dt="0"/>
  <p:txStyles>
    <p:titleStyle>
      <a:lvl1pPr marL="685800" indent="-685800" algn="ctr" rtl="0" eaLnBrk="0" fontAlgn="base" hangingPunct="0">
        <a:lnSpc>
          <a:spcPct val="90000"/>
        </a:lnSpc>
        <a:spcBef>
          <a:spcPct val="0"/>
        </a:spcBef>
        <a:spcAft>
          <a:spcPct val="0"/>
        </a:spcAft>
        <a:defRPr sz="3200" b="1">
          <a:solidFill>
            <a:srgbClr val="0070C0"/>
          </a:solidFill>
          <a:latin typeface="+mj-lt"/>
          <a:ea typeface="+mj-ea"/>
          <a:cs typeface="+mj-cs"/>
          <a:sym typeface="Arial" panose="020B0604020202020204" pitchFamily="34" charset="0"/>
        </a:defRPr>
      </a:lvl1pPr>
      <a:lvl2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2pPr>
      <a:lvl3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3pPr>
      <a:lvl4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4pPr>
      <a:lvl5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5pPr>
      <a:lvl6pPr marL="11430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6pPr>
      <a:lvl7pPr marL="16002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7pPr>
      <a:lvl8pPr marL="20574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8pPr>
      <a:lvl9pPr marL="25146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9pPr>
    </p:titleStyle>
    <p:bodyStyle>
      <a:lvl1pPr marL="171450" indent="-171450" algn="l" defTabSz="685800" rtl="0" eaLnBrk="0" fontAlgn="base" hangingPunct="0">
        <a:spcBef>
          <a:spcPts val="750"/>
        </a:spcBef>
        <a:spcAft>
          <a:spcPct val="0"/>
        </a:spcAft>
        <a:buFont typeface="Arial" panose="020B0604020202020204" pitchFamily="34" charset="0"/>
        <a:buChar char="•"/>
        <a:defRPr sz="2800">
          <a:solidFill>
            <a:schemeClr val="tx1"/>
          </a:solidFill>
          <a:latin typeface="+mn-lt"/>
          <a:ea typeface="+mn-ea"/>
          <a:cs typeface="+mn-cs"/>
          <a:sym typeface="Arial" panose="020B0604020202020204" pitchFamily="34" charset="0"/>
        </a:defRPr>
      </a:lvl1pPr>
      <a:lvl2pPr marL="5143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2pPr>
      <a:lvl3pPr marL="8572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3pPr>
      <a:lvl4pPr marL="12001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4pPr>
      <a:lvl5pPr marL="15430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5pPr>
      <a:lvl6pPr marL="20002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6pPr>
      <a:lvl7pPr marL="24574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7pPr>
      <a:lvl8pPr marL="29146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8pPr>
      <a:lvl9pPr marL="33718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a:xfrm>
            <a:off x="452438" y="128588"/>
            <a:ext cx="8104187" cy="754062"/>
          </a:xfrm>
          <a:prstGeom prst="rect">
            <a:avLst/>
          </a:prstGeom>
          <a:noFill/>
          <a:ln w="9525">
            <a:noFill/>
          </a:ln>
        </p:spPr>
        <p:txBody>
          <a:bodyPr lIns="0" tIns="0" rIns="0" bIns="0" anchor="b"/>
          <a:lstStyle/>
          <a:p>
            <a:pPr lvl="0" indent="-914400"/>
            <a:r>
              <a:rPr lang="zh-CN" altLang="zh-CN" dirty="0"/>
              <a:t>Click to edit Master title style</a:t>
            </a:r>
          </a:p>
        </p:txBody>
      </p:sp>
      <p:sp>
        <p:nvSpPr>
          <p:cNvPr id="2051" name="Text Placeholder 2"/>
          <p:cNvSpPr>
            <a:spLocks noGrp="1"/>
          </p:cNvSpPr>
          <p:nvPr>
            <p:ph type="body"/>
          </p:nvPr>
        </p:nvSpPr>
        <p:spPr>
          <a:xfrm>
            <a:off x="446088" y="1668463"/>
            <a:ext cx="8110537" cy="4649787"/>
          </a:xfrm>
          <a:prstGeom prst="rect">
            <a:avLst/>
          </a:prstGeom>
          <a:noFill/>
          <a:ln w="9525">
            <a:noFill/>
          </a:ln>
        </p:spPr>
        <p:txBody>
          <a:bodyPr lIns="0" tIns="0" rIns="0" bIns="0" anchor="t"/>
          <a:lstStyle/>
          <a:p>
            <a:pPr lvl="0"/>
            <a:r>
              <a:rPr lang="zh-CN" altLang="zh-CN" dirty="0"/>
              <a:t>Click to edit Master text styles</a:t>
            </a:r>
          </a:p>
          <a:p>
            <a:pPr lvl="1" indent="-179705"/>
            <a:r>
              <a:rPr lang="zh-CN" altLang="zh-CN" dirty="0"/>
              <a:t>Second level</a:t>
            </a:r>
          </a:p>
          <a:p>
            <a:pPr lvl="2" indent="-179070"/>
            <a:r>
              <a:rPr lang="zh-CN" altLang="zh-CN" dirty="0"/>
              <a:t>Third level</a:t>
            </a:r>
          </a:p>
          <a:p>
            <a:pPr lvl="3" indent="-179070"/>
            <a:r>
              <a:rPr lang="zh-CN" altLang="zh-CN" dirty="0"/>
              <a:t>Fourth level</a:t>
            </a:r>
          </a:p>
          <a:p>
            <a:pPr lvl="4" indent="-179070"/>
            <a:r>
              <a:rPr lang="zh-CN" altLang="zh-CN" dirty="0"/>
              <a:t>Fifth level</a:t>
            </a:r>
          </a:p>
        </p:txBody>
      </p:sp>
      <p:sp>
        <p:nvSpPr>
          <p:cNvPr id="2052" name="Footer Placeholder 4"/>
          <p:cNvSpPr>
            <a:spLocks noGrp="1" noChangeArrowheads="1"/>
          </p:cNvSpPr>
          <p:nvPr>
            <p:ph type="ftr" sz="quarter" idx="3"/>
          </p:nvPr>
        </p:nvSpPr>
        <p:spPr bwMode="auto">
          <a:xfrm>
            <a:off x="446088" y="6543675"/>
            <a:ext cx="412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defRPr sz="700">
                <a:solidFill>
                  <a:schemeClr val="bg2"/>
                </a:solidFill>
                <a:sym typeface="Arial" panose="020B0604020202020204" pitchFamily="34" charset="0"/>
              </a:defRPr>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2053" name="Slide Number Placeholder 5"/>
          <p:cNvSpPr>
            <a:spLocks noGrp="1" noChangeArrowheads="1"/>
          </p:cNvSpPr>
          <p:nvPr>
            <p:ph type="sldNum" sz="quarter" idx="4"/>
          </p:nvPr>
        </p:nvSpPr>
        <p:spPr bwMode="auto">
          <a:xfrm>
            <a:off x="8566150" y="6318250"/>
            <a:ext cx="3190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57600" rIns="72000" bIns="45720" numCol="1" anchor="ctr" anchorCtr="0" compatLnSpc="1"/>
          <a:lstStyle/>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t>‹#›</a:t>
            </a:fld>
            <a:endParaRPr lang="en-US" altLang="zh-CN" sz="800" b="1" strike="noStrike" noProof="1">
              <a:solidFill>
                <a:schemeClr val="bg2"/>
              </a:solidFill>
              <a:ea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marL="914400" indent="-914400" algn="l" rtl="0" eaLnBrk="0" fontAlgn="base" hangingPunct="0">
        <a:spcBef>
          <a:spcPct val="0"/>
        </a:spcBef>
        <a:spcAft>
          <a:spcPct val="0"/>
        </a:spcAft>
        <a:defRPr sz="2800" b="1">
          <a:solidFill>
            <a:schemeClr val="tx1"/>
          </a:solidFill>
          <a:latin typeface="+mj-lt"/>
          <a:ea typeface="+mj-ea"/>
          <a:cs typeface="+mj-cs"/>
          <a:sym typeface="Arial" panose="020B0604020202020204" pitchFamily="34" charset="0"/>
        </a:defRPr>
      </a:lvl1pPr>
      <a:lvl2pPr marL="914400" indent="-914400" algn="l" rtl="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2pPr>
      <a:lvl3pPr marL="914400" indent="-914400" algn="l" rtl="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3pPr>
      <a:lvl4pPr marL="914400" indent="-914400" algn="l" rtl="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4pPr>
      <a:lvl5pPr marL="914400" indent="-914400" algn="l" rtl="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5pPr>
      <a:lvl6pPr marL="1371600" indent="-914400" algn="l" rtl="0" fontAlgn="base">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6pPr>
      <a:lvl7pPr marL="1828800" indent="-914400" algn="l" rtl="0" fontAlgn="base">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7pPr>
      <a:lvl8pPr marL="2286000" indent="-914400" algn="l" rtl="0" fontAlgn="base">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8pPr>
      <a:lvl9pPr marL="2743200" indent="-914400" algn="l" rtl="0" fontAlgn="base">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9pPr>
    </p:titleStyle>
    <p:bodyStyle>
      <a:lvl1pPr algn="l" rtl="0" eaLnBrk="0" fontAlgn="base" hangingPunct="0">
        <a:lnSpc>
          <a:spcPct val="120000"/>
        </a:lnSpc>
        <a:spcBef>
          <a:spcPct val="0"/>
        </a:spcBef>
        <a:spcAft>
          <a:spcPts val="300"/>
        </a:spcAft>
        <a:buClr>
          <a:schemeClr val="tx1"/>
        </a:buClr>
        <a:buFont typeface="Arial" panose="020B0604020202020204" pitchFamily="34" charset="0"/>
        <a:defRPr sz="2000">
          <a:solidFill>
            <a:schemeClr val="bg2"/>
          </a:solidFill>
          <a:latin typeface="+mn-lt"/>
          <a:ea typeface="+mn-ea"/>
          <a:cs typeface="+mn-cs"/>
          <a:sym typeface="Arial" panose="020B0604020202020204" pitchFamily="34" charset="0"/>
        </a:defRPr>
      </a:lvl1pPr>
      <a:lvl2pPr marL="179705" indent="-179705" algn="l" rtl="0" eaLnBrk="0" fontAlgn="base" hangingPunct="0">
        <a:lnSpc>
          <a:spcPct val="120000"/>
        </a:lnSpc>
        <a:spcBef>
          <a:spcPts val="800"/>
        </a:spcBef>
        <a:spcAft>
          <a:spcPct val="0"/>
        </a:spcAft>
        <a:buClr>
          <a:schemeClr val="tx1"/>
        </a:buClr>
        <a:buSzPct val="100000"/>
        <a:buFont typeface="Arial" panose="020B0604020202020204" pitchFamily="34" charset="0"/>
        <a:buChar char="•"/>
        <a:defRPr sz="2000">
          <a:solidFill>
            <a:schemeClr val="bg2"/>
          </a:solidFill>
          <a:latin typeface="+mn-lt"/>
          <a:cs typeface="+mn-cs"/>
          <a:sym typeface="Arial" panose="020B0604020202020204" pitchFamily="34" charset="0"/>
        </a:defRPr>
      </a:lvl2pPr>
      <a:lvl3pPr marL="504825" indent="-179705" algn="l" rtl="0" eaLnBrk="0" fontAlgn="base" hangingPunct="0">
        <a:lnSpc>
          <a:spcPct val="120000"/>
        </a:lnSpc>
        <a:spcBef>
          <a:spcPct val="0"/>
        </a:spcBef>
        <a:spcAft>
          <a:spcPct val="0"/>
        </a:spcAft>
        <a:buClr>
          <a:schemeClr val="tx1"/>
        </a:buClr>
        <a:buSzPct val="100000"/>
        <a:buFont typeface="Arial" panose="020B0604020202020204" pitchFamily="34" charset="0"/>
        <a:buChar char="-"/>
        <a:defRPr sz="2000">
          <a:solidFill>
            <a:schemeClr val="bg2"/>
          </a:solidFill>
          <a:latin typeface="+mn-lt"/>
          <a:cs typeface="+mn-cs"/>
          <a:sym typeface="Arial" panose="020B0604020202020204" pitchFamily="34" charset="0"/>
        </a:defRPr>
      </a:lvl3pPr>
      <a:lvl4pPr marL="828675" indent="-179705" algn="l" rtl="0" eaLnBrk="0" fontAlgn="base" hangingPunct="0">
        <a:lnSpc>
          <a:spcPct val="120000"/>
        </a:lnSpc>
        <a:spcBef>
          <a:spcPct val="0"/>
        </a:spcBef>
        <a:spcAft>
          <a:spcPct val="0"/>
        </a:spcAft>
        <a:buClr>
          <a:schemeClr val="tx1"/>
        </a:buClr>
        <a:buSzPct val="100000"/>
        <a:buFont typeface="Arial" panose="020B0604020202020204" pitchFamily="34" charset="0"/>
        <a:buChar char="•"/>
        <a:defRPr sz="2000">
          <a:solidFill>
            <a:schemeClr val="bg2"/>
          </a:solidFill>
          <a:latin typeface="+mn-lt"/>
          <a:cs typeface="+mn-cs"/>
          <a:sym typeface="Arial" panose="020B0604020202020204" pitchFamily="34" charset="0"/>
        </a:defRPr>
      </a:lvl4pPr>
      <a:lvl5pPr marL="1152525" indent="-179705" algn="l" rtl="0" eaLnBrk="0" fontAlgn="base" hangingPunct="0">
        <a:lnSpc>
          <a:spcPct val="120000"/>
        </a:lnSpc>
        <a:spcBef>
          <a:spcPct val="0"/>
        </a:spcBef>
        <a:spcAft>
          <a:spcPct val="0"/>
        </a:spcAft>
        <a:buClr>
          <a:schemeClr val="tx1"/>
        </a:buClr>
        <a:buSzPct val="100000"/>
        <a:buFont typeface="Arial" panose="020B0604020202020204" pitchFamily="34" charset="0"/>
        <a:buChar char="-"/>
        <a:defRPr sz="2000">
          <a:solidFill>
            <a:schemeClr val="bg2"/>
          </a:solidFill>
          <a:latin typeface="+mn-lt"/>
          <a:cs typeface="+mn-cs"/>
          <a:sym typeface="Arial" panose="020B0604020202020204" pitchFamily="34" charset="0"/>
        </a:defRPr>
      </a:lvl5pPr>
      <a:lvl6pPr marL="1609725" indent="-179705" algn="l" rtl="0" fontAlgn="base">
        <a:lnSpc>
          <a:spcPct val="120000"/>
        </a:lnSpc>
        <a:spcBef>
          <a:spcPct val="0"/>
        </a:spcBef>
        <a:spcAft>
          <a:spcPct val="0"/>
        </a:spcAft>
        <a:buClr>
          <a:schemeClr val="tx1"/>
        </a:buClr>
        <a:buSzPct val="100000"/>
        <a:buFont typeface="Arial" panose="020B0604020202020204" pitchFamily="34" charset="0"/>
        <a:buChar char="-"/>
        <a:defRPr>
          <a:solidFill>
            <a:schemeClr val="bg2"/>
          </a:solidFill>
          <a:latin typeface="+mn-lt"/>
          <a:cs typeface="+mn-cs"/>
          <a:sym typeface="Arial" panose="020B0604020202020204" pitchFamily="34" charset="0"/>
        </a:defRPr>
      </a:lvl6pPr>
      <a:lvl7pPr marL="2066925" indent="-179705" algn="l" rtl="0" fontAlgn="base">
        <a:lnSpc>
          <a:spcPct val="120000"/>
        </a:lnSpc>
        <a:spcBef>
          <a:spcPct val="0"/>
        </a:spcBef>
        <a:spcAft>
          <a:spcPct val="0"/>
        </a:spcAft>
        <a:buClr>
          <a:schemeClr val="tx1"/>
        </a:buClr>
        <a:buSzPct val="100000"/>
        <a:buFont typeface="Arial" panose="020B0604020202020204" pitchFamily="34" charset="0"/>
        <a:buChar char="-"/>
        <a:defRPr>
          <a:solidFill>
            <a:schemeClr val="bg2"/>
          </a:solidFill>
          <a:latin typeface="+mn-lt"/>
          <a:cs typeface="+mn-cs"/>
          <a:sym typeface="Arial" panose="020B0604020202020204" pitchFamily="34" charset="0"/>
        </a:defRPr>
      </a:lvl7pPr>
      <a:lvl8pPr marL="2524125" indent="-179705" algn="l" rtl="0" fontAlgn="base">
        <a:lnSpc>
          <a:spcPct val="120000"/>
        </a:lnSpc>
        <a:spcBef>
          <a:spcPct val="0"/>
        </a:spcBef>
        <a:spcAft>
          <a:spcPct val="0"/>
        </a:spcAft>
        <a:buClr>
          <a:schemeClr val="tx1"/>
        </a:buClr>
        <a:buSzPct val="100000"/>
        <a:buFont typeface="Arial" panose="020B0604020202020204" pitchFamily="34" charset="0"/>
        <a:buChar char="-"/>
        <a:defRPr>
          <a:solidFill>
            <a:schemeClr val="bg2"/>
          </a:solidFill>
          <a:latin typeface="+mn-lt"/>
          <a:cs typeface="+mn-cs"/>
          <a:sym typeface="Arial" panose="020B0604020202020204" pitchFamily="34" charset="0"/>
        </a:defRPr>
      </a:lvl8pPr>
      <a:lvl9pPr marL="2981325" indent="-179705" algn="l" rtl="0" fontAlgn="base">
        <a:lnSpc>
          <a:spcPct val="120000"/>
        </a:lnSpc>
        <a:spcBef>
          <a:spcPct val="0"/>
        </a:spcBef>
        <a:spcAft>
          <a:spcPct val="0"/>
        </a:spcAft>
        <a:buClr>
          <a:schemeClr val="tx1"/>
        </a:buClr>
        <a:buSzPct val="100000"/>
        <a:buFont typeface="Arial" panose="020B0604020202020204" pitchFamily="34" charset="0"/>
        <a:buChar char="-"/>
        <a:defRPr>
          <a:solidFill>
            <a:schemeClr val="bg2"/>
          </a:solidFill>
          <a:latin typeface="+mn-lt"/>
          <a:cs typeface="+mn-cs"/>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a:xfrm>
            <a:off x="452438" y="128588"/>
            <a:ext cx="8104187" cy="754062"/>
          </a:xfrm>
          <a:prstGeom prst="rect">
            <a:avLst/>
          </a:prstGeom>
          <a:noFill/>
          <a:ln w="9525">
            <a:noFill/>
          </a:ln>
        </p:spPr>
        <p:txBody>
          <a:bodyPr lIns="0" tIns="0" rIns="0" bIns="0" anchor="b"/>
          <a:lstStyle/>
          <a:p>
            <a:pPr lvl="0" indent="-914400"/>
            <a:r>
              <a:rPr lang="zh-CN" altLang="zh-CN" dirty="0"/>
              <a:t>Click to edit Master title style</a:t>
            </a:r>
          </a:p>
        </p:txBody>
      </p:sp>
      <p:sp>
        <p:nvSpPr>
          <p:cNvPr id="3075" name="Text Placeholder 2"/>
          <p:cNvSpPr>
            <a:spLocks noGrp="1"/>
          </p:cNvSpPr>
          <p:nvPr>
            <p:ph type="body"/>
          </p:nvPr>
        </p:nvSpPr>
        <p:spPr>
          <a:xfrm>
            <a:off x="457200" y="1243013"/>
            <a:ext cx="8110538" cy="5029200"/>
          </a:xfrm>
          <a:prstGeom prst="rect">
            <a:avLst/>
          </a:prstGeom>
          <a:noFill/>
          <a:ln w="9525">
            <a:noFill/>
          </a:ln>
        </p:spPr>
        <p:txBody>
          <a:bodyPr lIns="0" tIns="0" rIns="0" bIns="0" anchor="t"/>
          <a:lstStyle/>
          <a:p>
            <a:pPr lvl="0"/>
            <a:r>
              <a:rPr lang="zh-CN" altLang="zh-CN" dirty="0"/>
              <a:t>Click to edit Master text styles</a:t>
            </a:r>
          </a:p>
          <a:p>
            <a:pPr lvl="1" indent="-223520"/>
            <a:r>
              <a:rPr lang="zh-CN" altLang="zh-CN" dirty="0"/>
              <a:t>Second level</a:t>
            </a:r>
          </a:p>
          <a:p>
            <a:pPr lvl="2" indent="-233680"/>
            <a:r>
              <a:rPr lang="zh-CN" altLang="zh-CN" dirty="0"/>
              <a:t>Third level</a:t>
            </a:r>
          </a:p>
          <a:p>
            <a:pPr lvl="3" indent="-223520"/>
            <a:r>
              <a:rPr lang="zh-CN" altLang="zh-CN" dirty="0"/>
              <a:t>Fourth level</a:t>
            </a:r>
          </a:p>
          <a:p>
            <a:pPr lvl="4" indent="-233680"/>
            <a:r>
              <a:rPr lang="zh-CN" altLang="zh-CN" dirty="0"/>
              <a:t>Fifth level</a:t>
            </a:r>
          </a:p>
        </p:txBody>
      </p:sp>
      <p:sp>
        <p:nvSpPr>
          <p:cNvPr id="3076" name="Slide Number Placeholder 5"/>
          <p:cNvSpPr>
            <a:spLocks noGrp="1" noChangeArrowheads="1"/>
          </p:cNvSpPr>
          <p:nvPr>
            <p:ph type="sldNum" sz="quarter" idx="4"/>
          </p:nvPr>
        </p:nvSpPr>
        <p:spPr bwMode="auto">
          <a:xfrm>
            <a:off x="8566150" y="6318250"/>
            <a:ext cx="3190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57600" rIns="72000" bIns="45720" numCol="1" anchor="ctr" anchorCtr="0" compatLnSpc="1"/>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3077" name="Footer Placeholder 11"/>
          <p:cNvSpPr>
            <a:spLocks noGrp="1" noChangeArrowheads="1"/>
          </p:cNvSpPr>
          <p:nvPr>
            <p:ph type="ftr" sz="quarter" idx="3"/>
          </p:nvPr>
        </p:nvSpPr>
        <p:spPr bwMode="auto">
          <a:xfrm>
            <a:off x="446088" y="6400800"/>
            <a:ext cx="412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100" b="1"/>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marL="914400" indent="-914400" algn="l" rtl="0" eaLnBrk="0" fontAlgn="base" hangingPunct="0">
        <a:spcBef>
          <a:spcPct val="0"/>
        </a:spcBef>
        <a:spcAft>
          <a:spcPct val="0"/>
        </a:spcAft>
        <a:defRPr sz="2400" b="1">
          <a:solidFill>
            <a:schemeClr val="bg2"/>
          </a:solidFill>
          <a:latin typeface="+mj-lt"/>
          <a:ea typeface="+mj-ea"/>
          <a:cs typeface="+mj-cs"/>
          <a:sym typeface="Arial" panose="020B0604020202020204" pitchFamily="34" charset="0"/>
        </a:defRPr>
      </a:lvl1pPr>
      <a:lvl2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2pPr>
      <a:lvl3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3pPr>
      <a:lvl4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4pPr>
      <a:lvl5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5pPr>
      <a:lvl6pPr marL="13716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6pPr>
      <a:lvl7pPr marL="18288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7pPr>
      <a:lvl8pPr marL="22860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8pPr>
      <a:lvl9pPr marL="27432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9pPr>
    </p:titleStyle>
    <p:bodyStyle>
      <a:lvl1pPr algn="l" rtl="0" eaLnBrk="0" fontAlgn="base" hangingPunct="0">
        <a:lnSpc>
          <a:spcPct val="120000"/>
        </a:lnSpc>
        <a:spcBef>
          <a:spcPct val="0"/>
        </a:spcBef>
        <a:spcAft>
          <a:spcPts val="300"/>
        </a:spcAft>
        <a:buClr>
          <a:schemeClr val="tx1"/>
        </a:buClr>
        <a:buFont typeface="Arial" panose="020B0604020202020204" pitchFamily="34" charset="0"/>
        <a:defRPr sz="2400">
          <a:solidFill>
            <a:schemeClr val="tx1"/>
          </a:solidFill>
          <a:latin typeface="+mn-lt"/>
          <a:ea typeface="+mn-ea"/>
          <a:cs typeface="+mn-cs"/>
          <a:sym typeface="Arial" panose="020B0604020202020204" pitchFamily="34" charset="0"/>
        </a:defRPr>
      </a:lvl1pPr>
      <a:lvl2pPr marL="4572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200">
          <a:solidFill>
            <a:schemeClr val="tx1"/>
          </a:solidFill>
          <a:latin typeface="+mn-lt"/>
          <a:cs typeface="+mn-cs"/>
          <a:sym typeface="Arial" panose="020B0604020202020204" pitchFamily="34" charset="0"/>
        </a:defRPr>
      </a:lvl2pPr>
      <a:lvl3pPr marL="6908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3pPr>
      <a:lvl4pPr marL="9144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4pPr>
      <a:lvl5pPr marL="11480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5pPr>
      <a:lvl6pPr marL="16052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6pPr>
      <a:lvl7pPr marL="20624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7pPr>
      <a:lvl8pPr marL="25196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8pPr>
      <a:lvl9pPr marL="29768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a:xfrm>
            <a:off x="452438" y="128588"/>
            <a:ext cx="8104187" cy="754062"/>
          </a:xfrm>
          <a:prstGeom prst="rect">
            <a:avLst/>
          </a:prstGeom>
          <a:noFill/>
          <a:ln w="9525">
            <a:noFill/>
          </a:ln>
        </p:spPr>
        <p:txBody>
          <a:bodyPr lIns="0" tIns="0" rIns="0" bIns="0" anchor="b"/>
          <a:lstStyle/>
          <a:p>
            <a:pPr lvl="0" indent="-914400"/>
            <a:r>
              <a:rPr lang="zh-CN" altLang="zh-CN" dirty="0"/>
              <a:t>Click to edit Master title style</a:t>
            </a:r>
          </a:p>
        </p:txBody>
      </p:sp>
      <p:sp>
        <p:nvSpPr>
          <p:cNvPr id="4099" name="Text Placeholder 2"/>
          <p:cNvSpPr>
            <a:spLocks noGrp="1"/>
          </p:cNvSpPr>
          <p:nvPr>
            <p:ph type="body"/>
          </p:nvPr>
        </p:nvSpPr>
        <p:spPr>
          <a:xfrm>
            <a:off x="457200" y="1243013"/>
            <a:ext cx="8110538" cy="5029200"/>
          </a:xfrm>
          <a:prstGeom prst="rect">
            <a:avLst/>
          </a:prstGeom>
          <a:noFill/>
          <a:ln w="9525">
            <a:noFill/>
          </a:ln>
        </p:spPr>
        <p:txBody>
          <a:bodyPr lIns="0" tIns="0" rIns="0" bIns="0" anchor="t"/>
          <a:lstStyle/>
          <a:p>
            <a:pPr lvl="0"/>
            <a:r>
              <a:rPr lang="zh-CN" altLang="zh-CN" dirty="0"/>
              <a:t>Click to edit Master text styles</a:t>
            </a:r>
          </a:p>
          <a:p>
            <a:pPr lvl="1" indent="-223520"/>
            <a:r>
              <a:rPr lang="zh-CN" altLang="zh-CN" dirty="0"/>
              <a:t>Second level</a:t>
            </a:r>
          </a:p>
          <a:p>
            <a:pPr lvl="2" indent="-233680"/>
            <a:r>
              <a:rPr lang="zh-CN" altLang="zh-CN" dirty="0"/>
              <a:t>Third level</a:t>
            </a:r>
          </a:p>
          <a:p>
            <a:pPr lvl="3" indent="-223520"/>
            <a:r>
              <a:rPr lang="zh-CN" altLang="zh-CN" dirty="0"/>
              <a:t>Fourth level</a:t>
            </a:r>
          </a:p>
          <a:p>
            <a:pPr lvl="4" indent="-233680"/>
            <a:r>
              <a:rPr lang="zh-CN" altLang="zh-CN" dirty="0"/>
              <a:t>Fifth level</a:t>
            </a:r>
          </a:p>
        </p:txBody>
      </p:sp>
      <p:sp>
        <p:nvSpPr>
          <p:cNvPr id="4100" name="Slide Number Placeholder 5"/>
          <p:cNvSpPr>
            <a:spLocks noGrp="1" noChangeArrowheads="1"/>
          </p:cNvSpPr>
          <p:nvPr>
            <p:ph type="sldNum" sz="quarter" idx="4"/>
          </p:nvPr>
        </p:nvSpPr>
        <p:spPr bwMode="auto">
          <a:xfrm>
            <a:off x="8566150" y="6318250"/>
            <a:ext cx="3190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57600" rIns="72000" bIns="45720" numCol="1" anchor="ctr" anchorCtr="0" compatLnSpc="1"/>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4101" name="Footer Placeholder 11"/>
          <p:cNvSpPr>
            <a:spLocks noGrp="1" noChangeArrowheads="1"/>
          </p:cNvSpPr>
          <p:nvPr>
            <p:ph type="ftr" sz="quarter" idx="3"/>
          </p:nvPr>
        </p:nvSpPr>
        <p:spPr bwMode="auto">
          <a:xfrm>
            <a:off x="446088" y="6400800"/>
            <a:ext cx="412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100" b="1"/>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marL="914400" indent="-914400" algn="l" rtl="0" eaLnBrk="0" fontAlgn="base" hangingPunct="0">
        <a:spcBef>
          <a:spcPct val="0"/>
        </a:spcBef>
        <a:spcAft>
          <a:spcPct val="0"/>
        </a:spcAft>
        <a:defRPr sz="2400" b="1">
          <a:solidFill>
            <a:schemeClr val="bg2"/>
          </a:solidFill>
          <a:latin typeface="+mj-lt"/>
          <a:ea typeface="+mj-ea"/>
          <a:cs typeface="+mj-cs"/>
          <a:sym typeface="Arial" panose="020B0604020202020204" pitchFamily="34" charset="0"/>
        </a:defRPr>
      </a:lvl1pPr>
      <a:lvl2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2pPr>
      <a:lvl3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3pPr>
      <a:lvl4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4pPr>
      <a:lvl5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5pPr>
      <a:lvl6pPr marL="13716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6pPr>
      <a:lvl7pPr marL="18288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7pPr>
      <a:lvl8pPr marL="22860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8pPr>
      <a:lvl9pPr marL="27432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9pPr>
    </p:titleStyle>
    <p:bodyStyle>
      <a:lvl1pPr algn="l" rtl="0" eaLnBrk="0" fontAlgn="base" hangingPunct="0">
        <a:lnSpc>
          <a:spcPct val="120000"/>
        </a:lnSpc>
        <a:spcBef>
          <a:spcPct val="0"/>
        </a:spcBef>
        <a:spcAft>
          <a:spcPts val="300"/>
        </a:spcAft>
        <a:buClr>
          <a:schemeClr val="tx1"/>
        </a:buClr>
        <a:buFont typeface="Arial" panose="020B0604020202020204" pitchFamily="34" charset="0"/>
        <a:defRPr sz="2400">
          <a:solidFill>
            <a:schemeClr val="tx1"/>
          </a:solidFill>
          <a:latin typeface="+mn-lt"/>
          <a:ea typeface="+mn-ea"/>
          <a:cs typeface="+mn-cs"/>
          <a:sym typeface="Arial" panose="020B0604020202020204" pitchFamily="34" charset="0"/>
        </a:defRPr>
      </a:lvl1pPr>
      <a:lvl2pPr marL="4572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200">
          <a:solidFill>
            <a:schemeClr val="tx1"/>
          </a:solidFill>
          <a:latin typeface="+mn-lt"/>
          <a:cs typeface="+mn-cs"/>
          <a:sym typeface="Arial" panose="020B0604020202020204" pitchFamily="34" charset="0"/>
        </a:defRPr>
      </a:lvl2pPr>
      <a:lvl3pPr marL="6908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3pPr>
      <a:lvl4pPr marL="9144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4pPr>
      <a:lvl5pPr marL="11480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5pPr>
      <a:lvl6pPr marL="16052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6pPr>
      <a:lvl7pPr marL="20624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7pPr>
      <a:lvl8pPr marL="25196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8pPr>
      <a:lvl9pPr marL="29768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a:xfrm>
            <a:off x="452438" y="128588"/>
            <a:ext cx="8104187" cy="754062"/>
          </a:xfrm>
          <a:prstGeom prst="rect">
            <a:avLst/>
          </a:prstGeom>
          <a:noFill/>
          <a:ln w="9525">
            <a:noFill/>
          </a:ln>
        </p:spPr>
        <p:txBody>
          <a:bodyPr lIns="0" tIns="0" rIns="0" bIns="0" anchor="b"/>
          <a:lstStyle/>
          <a:p>
            <a:pPr lvl="0" indent="-914400"/>
            <a:r>
              <a:rPr lang="zh-CN" altLang="zh-CN" dirty="0"/>
              <a:t>Click to edit Master title style</a:t>
            </a:r>
          </a:p>
        </p:txBody>
      </p:sp>
      <p:sp>
        <p:nvSpPr>
          <p:cNvPr id="5123" name="Text Placeholder 2"/>
          <p:cNvSpPr>
            <a:spLocks noGrp="1"/>
          </p:cNvSpPr>
          <p:nvPr>
            <p:ph type="body"/>
          </p:nvPr>
        </p:nvSpPr>
        <p:spPr>
          <a:xfrm>
            <a:off x="457200" y="1243013"/>
            <a:ext cx="8110538" cy="5029200"/>
          </a:xfrm>
          <a:prstGeom prst="rect">
            <a:avLst/>
          </a:prstGeom>
          <a:noFill/>
          <a:ln w="9525">
            <a:noFill/>
          </a:ln>
        </p:spPr>
        <p:txBody>
          <a:bodyPr lIns="0" tIns="0" rIns="0" bIns="0" anchor="t"/>
          <a:lstStyle/>
          <a:p>
            <a:pPr lvl="0"/>
            <a:r>
              <a:rPr lang="zh-CN" altLang="zh-CN" dirty="0"/>
              <a:t>Click to edit Master text styles</a:t>
            </a:r>
          </a:p>
          <a:p>
            <a:pPr lvl="1" indent="-223520"/>
            <a:r>
              <a:rPr lang="zh-CN" altLang="zh-CN" dirty="0"/>
              <a:t>Second level</a:t>
            </a:r>
          </a:p>
          <a:p>
            <a:pPr lvl="2" indent="-233680"/>
            <a:r>
              <a:rPr lang="zh-CN" altLang="zh-CN" dirty="0"/>
              <a:t>Third level</a:t>
            </a:r>
          </a:p>
          <a:p>
            <a:pPr lvl="3" indent="-223520"/>
            <a:r>
              <a:rPr lang="zh-CN" altLang="zh-CN" dirty="0"/>
              <a:t>Fourth level</a:t>
            </a:r>
          </a:p>
          <a:p>
            <a:pPr lvl="4" indent="-233680"/>
            <a:r>
              <a:rPr lang="zh-CN" altLang="zh-CN" dirty="0"/>
              <a:t>Fifth level</a:t>
            </a:r>
          </a:p>
        </p:txBody>
      </p:sp>
      <p:sp>
        <p:nvSpPr>
          <p:cNvPr id="5124" name="Slide Number Placeholder 5"/>
          <p:cNvSpPr>
            <a:spLocks noGrp="1" noChangeArrowheads="1"/>
          </p:cNvSpPr>
          <p:nvPr>
            <p:ph type="sldNum" sz="quarter" idx="4"/>
          </p:nvPr>
        </p:nvSpPr>
        <p:spPr bwMode="auto">
          <a:xfrm>
            <a:off x="8566150" y="6318250"/>
            <a:ext cx="3190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57600" rIns="72000" bIns="45720" numCol="1" anchor="ctr" anchorCtr="0" compatLnSpc="1"/>
          <a:lstStyle/>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t>‹#›</a:t>
            </a:fld>
            <a:endParaRPr lang="en-US" altLang="zh-CN" sz="1100" b="1" strike="noStrike" noProof="1">
              <a:solidFill>
                <a:srgbClr val="000000"/>
              </a:solidFill>
              <a:ea typeface="Arial" panose="020B0604020202020204" pitchFamily="34" charset="0"/>
              <a:sym typeface="Arial" panose="020B0604020202020204" pitchFamily="34" charset="0"/>
            </a:endParaRPr>
          </a:p>
        </p:txBody>
      </p:sp>
      <p:sp>
        <p:nvSpPr>
          <p:cNvPr id="5125" name="Footer Placeholder 11"/>
          <p:cNvSpPr>
            <a:spLocks noGrp="1" noChangeArrowheads="1"/>
          </p:cNvSpPr>
          <p:nvPr>
            <p:ph type="ftr" sz="quarter" idx="3"/>
          </p:nvPr>
        </p:nvSpPr>
        <p:spPr bwMode="auto">
          <a:xfrm>
            <a:off x="446088" y="6400800"/>
            <a:ext cx="412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100" b="1"/>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marL="914400" indent="-914400" algn="l" rtl="0" eaLnBrk="0" fontAlgn="base" hangingPunct="0">
        <a:spcBef>
          <a:spcPct val="0"/>
        </a:spcBef>
        <a:spcAft>
          <a:spcPct val="0"/>
        </a:spcAft>
        <a:defRPr sz="2400" b="1">
          <a:solidFill>
            <a:schemeClr val="bg2"/>
          </a:solidFill>
          <a:latin typeface="+mj-lt"/>
          <a:ea typeface="+mj-ea"/>
          <a:cs typeface="+mj-cs"/>
          <a:sym typeface="Arial" panose="020B0604020202020204" pitchFamily="34" charset="0"/>
        </a:defRPr>
      </a:lvl1pPr>
      <a:lvl2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2pPr>
      <a:lvl3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3pPr>
      <a:lvl4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4pPr>
      <a:lvl5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5pPr>
      <a:lvl6pPr marL="13716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6pPr>
      <a:lvl7pPr marL="18288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7pPr>
      <a:lvl8pPr marL="22860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8pPr>
      <a:lvl9pPr marL="27432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9pPr>
    </p:titleStyle>
    <p:bodyStyle>
      <a:lvl1pPr algn="l" rtl="0" eaLnBrk="0" fontAlgn="base" hangingPunct="0">
        <a:lnSpc>
          <a:spcPct val="120000"/>
        </a:lnSpc>
        <a:spcBef>
          <a:spcPct val="0"/>
        </a:spcBef>
        <a:spcAft>
          <a:spcPts val="300"/>
        </a:spcAft>
        <a:buClr>
          <a:schemeClr val="tx1"/>
        </a:buClr>
        <a:buFont typeface="Arial" panose="020B0604020202020204" pitchFamily="34" charset="0"/>
        <a:defRPr sz="2400">
          <a:solidFill>
            <a:schemeClr val="tx1"/>
          </a:solidFill>
          <a:latin typeface="+mn-lt"/>
          <a:ea typeface="+mn-ea"/>
          <a:cs typeface="+mn-cs"/>
          <a:sym typeface="Arial" panose="020B0604020202020204" pitchFamily="34" charset="0"/>
        </a:defRPr>
      </a:lvl1pPr>
      <a:lvl2pPr marL="4572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200">
          <a:solidFill>
            <a:schemeClr val="tx1"/>
          </a:solidFill>
          <a:latin typeface="+mn-lt"/>
          <a:cs typeface="+mn-cs"/>
          <a:sym typeface="Arial" panose="020B0604020202020204" pitchFamily="34" charset="0"/>
        </a:defRPr>
      </a:lvl2pPr>
      <a:lvl3pPr marL="6908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3pPr>
      <a:lvl4pPr marL="9144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4pPr>
      <a:lvl5pPr marL="11480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5pPr>
      <a:lvl6pPr marL="16052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6pPr>
      <a:lvl7pPr marL="20624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7pPr>
      <a:lvl8pPr marL="25196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8pPr>
      <a:lvl9pPr marL="29768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wmf"/></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2.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emf"/><Relationship Id="rId7" Type="http://schemas.openxmlformats.org/officeDocument/2006/relationships/image" Target="../media/image71.png"/><Relationship Id="rId2" Type="http://schemas.openxmlformats.org/officeDocument/2006/relationships/image" Target="../media/image66.emf"/><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9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a:spLocks noGrp="1"/>
          </p:cNvSpPr>
          <p:nvPr>
            <p:ph type="ctrTitle"/>
          </p:nvPr>
        </p:nvSpPr>
        <p:spPr>
          <a:xfrm>
            <a:off x="742950" y="1116965"/>
            <a:ext cx="7772400" cy="1470025"/>
          </a:xfrm>
        </p:spPr>
        <p:txBody>
          <a:bodyPr wrap="square" lIns="91440" tIns="45720" rIns="91440" bIns="45720" anchor="ctr"/>
          <a:lstStyle/>
          <a:p>
            <a:pPr marL="0" indent="0" eaLnBrk="1" hangingPunct="1"/>
            <a:r>
              <a:rPr lang="en-US" altLang="zh-CN" kern="1200" dirty="0">
                <a:solidFill>
                  <a:srgbClr val="C00000"/>
                </a:solidFill>
                <a:latin typeface="Calibri" panose="020F0502020204030204" pitchFamily="34" charset="0"/>
                <a:sym typeface="Calibri" panose="020F0502020204030204" pitchFamily="34" charset="0"/>
              </a:rPr>
              <a:t>CEPC Accelerator </a:t>
            </a:r>
            <a:r>
              <a:rPr lang="en-US" altLang="zh-CN" kern="1200" dirty="0" smtClean="0">
                <a:solidFill>
                  <a:srgbClr val="C00000"/>
                </a:solidFill>
                <a:latin typeface="Calibri" panose="020F0502020204030204" pitchFamily="34" charset="0"/>
                <a:sym typeface="Calibri" panose="020F0502020204030204" pitchFamily="34" charset="0"/>
              </a:rPr>
              <a:t>Overview(CDR) </a:t>
            </a:r>
            <a:endParaRPr lang="en-US" altLang="zh-CN" kern="1200" dirty="0">
              <a:solidFill>
                <a:srgbClr val="C00000"/>
              </a:solidFill>
              <a:latin typeface="Calibri" panose="020F0502020204030204" pitchFamily="34" charset="0"/>
              <a:sym typeface="Calibri" panose="020F0502020204030204" pitchFamily="34" charset="0"/>
            </a:endParaRPr>
          </a:p>
        </p:txBody>
      </p:sp>
      <p:sp>
        <p:nvSpPr>
          <p:cNvPr id="8194" name="内容占位符 2"/>
          <p:cNvSpPr>
            <a:spLocks noGrp="1"/>
          </p:cNvSpPr>
          <p:nvPr>
            <p:ph type="subTitle" idx="1"/>
          </p:nvPr>
        </p:nvSpPr>
        <p:spPr>
          <a:xfrm>
            <a:off x="1013460" y="2970530"/>
            <a:ext cx="6400800" cy="1752600"/>
          </a:xfrm>
        </p:spPr>
        <p:txBody>
          <a:bodyPr wrap="square" lIns="91440" tIns="45720" rIns="91440" bIns="45720" anchor="t"/>
          <a:lstStyle/>
          <a:p>
            <a:pPr marL="252730" lvl="1" defTabSz="685800" eaLnBrk="1" hangingPunct="1">
              <a:lnSpc>
                <a:spcPct val="80000"/>
              </a:lnSpc>
              <a:spcBef>
                <a:spcPts val="750"/>
              </a:spcBef>
              <a:buFont typeface="Arial" panose="020B0604020202020204" pitchFamily="34" charset="0"/>
              <a:buNone/>
            </a:pPr>
            <a:r>
              <a:rPr lang="en-US" altLang="zh-CN" sz="23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rPr>
              <a:t>J. Gao and </a:t>
            </a:r>
            <a:r>
              <a:rPr lang="en-US" altLang="zh-CN" sz="2300" b="1" kern="1200" dirty="0" smtClean="0">
                <a:solidFill>
                  <a:srgbClr val="002060"/>
                </a:solidFill>
                <a:latin typeface="Calibri" panose="020F0502020204030204" pitchFamily="34" charset="0"/>
                <a:ea typeface="MS Mincho" panose="02020609040205080304" pitchFamily="49" charset="-128"/>
                <a:sym typeface="Calibri" panose="020F0502020204030204" pitchFamily="34" charset="0"/>
              </a:rPr>
              <a:t>Y. </a:t>
            </a:r>
            <a:r>
              <a:rPr lang="en-US" altLang="zh-CN" sz="23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rPr>
              <a:t>Zhang</a:t>
            </a:r>
          </a:p>
          <a:p>
            <a:pPr marL="252730" lvl="1" defTabSz="685800" eaLnBrk="1" hangingPunct="1">
              <a:lnSpc>
                <a:spcPct val="80000"/>
              </a:lnSpc>
              <a:spcBef>
                <a:spcPts val="750"/>
              </a:spcBef>
              <a:buFont typeface="Arial" panose="020B0604020202020204" pitchFamily="34" charset="0"/>
              <a:buNone/>
            </a:pPr>
            <a:r>
              <a:rPr lang="en-US" altLang="zh-CN" sz="23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rPr>
              <a:t>Onbehalf of CEPC Accelerator Group</a:t>
            </a:r>
          </a:p>
          <a:p>
            <a:pPr marL="252730" lvl="1" defTabSz="685800" eaLnBrk="1" hangingPunct="1">
              <a:lnSpc>
                <a:spcPct val="80000"/>
              </a:lnSpc>
              <a:spcBef>
                <a:spcPts val="750"/>
              </a:spcBef>
              <a:buFont typeface="Arial" panose="020B0604020202020204" pitchFamily="34" charset="0"/>
              <a:buNone/>
            </a:pPr>
            <a:endParaRPr lang="en-US" altLang="zh-CN" sz="20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endParaRPr>
          </a:p>
          <a:p>
            <a:pPr marL="252730" lvl="1" defTabSz="685800" eaLnBrk="1" hangingPunct="1">
              <a:lnSpc>
                <a:spcPct val="80000"/>
              </a:lnSpc>
              <a:spcBef>
                <a:spcPts val="750"/>
              </a:spcBef>
              <a:buFont typeface="Arial" panose="020B0604020202020204" pitchFamily="34" charset="0"/>
              <a:buNone/>
            </a:pPr>
            <a:endParaRPr lang="zh-CN" altLang="en-US" sz="20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endParaRPr>
          </a:p>
          <a:p>
            <a:pPr marL="252730" lvl="1" defTabSz="685800" eaLnBrk="1" hangingPunct="1">
              <a:lnSpc>
                <a:spcPct val="80000"/>
              </a:lnSpc>
              <a:spcBef>
                <a:spcPts val="750"/>
              </a:spcBef>
              <a:buFont typeface="Arial" panose="020B0604020202020204" pitchFamily="34" charset="0"/>
              <a:buNone/>
            </a:pPr>
            <a:r>
              <a:rPr lang="en-US" altLang="zh-CN" sz="23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rPr>
              <a:t>Institute of High Energy Physics</a:t>
            </a:r>
          </a:p>
          <a:p>
            <a:pPr marL="252730" lvl="1" defTabSz="685800" eaLnBrk="1" hangingPunct="1">
              <a:lnSpc>
                <a:spcPct val="80000"/>
              </a:lnSpc>
              <a:spcBef>
                <a:spcPts val="750"/>
              </a:spcBef>
              <a:buFont typeface="Arial" panose="020B0604020202020204" pitchFamily="34" charset="0"/>
              <a:buNone/>
            </a:pPr>
            <a:r>
              <a:rPr lang="en-US" altLang="zh-CN" sz="23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rPr>
              <a:t>CAS, Beijing</a:t>
            </a:r>
          </a:p>
          <a:p>
            <a:pPr marL="252730" lvl="1" defTabSz="685800" eaLnBrk="1" hangingPunct="1">
              <a:lnSpc>
                <a:spcPct val="80000"/>
              </a:lnSpc>
              <a:spcBef>
                <a:spcPts val="750"/>
              </a:spcBef>
              <a:buFont typeface="Arial" panose="020B0604020202020204" pitchFamily="34" charset="0"/>
              <a:buNone/>
            </a:pPr>
            <a:endParaRPr lang="en-US" altLang="zh-CN" sz="1800" b="1" dirty="0">
              <a:solidFill>
                <a:srgbClr val="002060"/>
              </a:solidFill>
              <a:latin typeface="Calibri" panose="020F0502020204030204" pitchFamily="34" charset="0"/>
              <a:sym typeface="Calibri" panose="020F0502020204030204" pitchFamily="34" charset="0"/>
            </a:endParaRPr>
          </a:p>
          <a:p>
            <a:pPr marL="252730" lvl="1" defTabSz="685800" eaLnBrk="1" hangingPunct="1">
              <a:lnSpc>
                <a:spcPct val="80000"/>
              </a:lnSpc>
              <a:spcBef>
                <a:spcPts val="750"/>
              </a:spcBef>
            </a:pPr>
            <a:r>
              <a:rPr lang="en-US" altLang="zh-CN" sz="1800" b="1" dirty="0">
                <a:solidFill>
                  <a:srgbClr val="002060"/>
                </a:solidFill>
                <a:latin typeface="Calibri" panose="020F0502020204030204" pitchFamily="34" charset="0"/>
                <a:sym typeface="Calibri" panose="020F0502020204030204" pitchFamily="34" charset="0"/>
              </a:rPr>
              <a:t> CEPC Physics/Detector International Review</a:t>
            </a:r>
          </a:p>
          <a:p>
            <a:pPr marL="252730" lvl="1" defTabSz="685800" eaLnBrk="1" hangingPunct="1">
              <a:lnSpc>
                <a:spcPct val="80000"/>
              </a:lnSpc>
              <a:spcBef>
                <a:spcPts val="750"/>
              </a:spcBef>
            </a:pPr>
            <a:r>
              <a:rPr lang="en-US" altLang="zh-CN" sz="1800" b="1" dirty="0">
                <a:solidFill>
                  <a:srgbClr val="002060"/>
                </a:solidFill>
                <a:latin typeface="Calibri" panose="020F0502020204030204" pitchFamily="34" charset="0"/>
                <a:sym typeface="Calibri" panose="020F0502020204030204" pitchFamily="34" charset="0"/>
              </a:rPr>
              <a:t>Sept. 13-15 2018,IHEP, Beijing, China</a:t>
            </a:r>
          </a:p>
        </p:txBody>
      </p:sp>
      <p:sp>
        <p:nvSpPr>
          <p:cNvPr id="8195" name="灯片编号占位符 3"/>
          <p:cNvSpPr>
            <a:spLocks noGrp="1"/>
          </p:cNvSpPr>
          <p:nvPr/>
        </p:nvSpPr>
        <p:spPr>
          <a:xfrm>
            <a:off x="6457950" y="6356350"/>
            <a:ext cx="2057400" cy="365125"/>
          </a:xfrm>
          <a:prstGeom prst="rect">
            <a:avLst/>
          </a:prstGeom>
          <a:noFill/>
          <a:ln w="9525">
            <a:noFill/>
          </a:ln>
        </p:spPr>
        <p:txBody>
          <a:bodyPr anchor="t"/>
          <a:lstStyle/>
          <a:p>
            <a:pPr lvl="0" indent="0"/>
            <a:endParaRPr lang="zh-CN" altLang="en-US" dirty="0">
              <a:latin typeface="Arial" panose="020B0604020202020204" pitchFamily="34" charset="0"/>
              <a:ea typeface="宋体" panose="02010600030101010101" pitchFamily="2" charset="-122"/>
              <a:sym typeface="Arial" panose="020B0604020202020204" pitchFamily="34" charset="0"/>
            </a:endParaRPr>
          </a:p>
        </p:txBody>
      </p:sp>
      <p:pic>
        <p:nvPicPr>
          <p:cNvPr id="8196" name="Picture 3"/>
          <p:cNvPicPr>
            <a:picLocks noChangeAspect="1"/>
          </p:cNvPicPr>
          <p:nvPr/>
        </p:nvPicPr>
        <p:blipFill>
          <a:blip r:embed="rId3"/>
          <a:stretch>
            <a:fillRect/>
          </a:stretch>
        </p:blipFill>
        <p:spPr>
          <a:xfrm>
            <a:off x="7976553" y="5781675"/>
            <a:ext cx="1042987" cy="701675"/>
          </a:xfrm>
          <a:prstGeom prst="rect">
            <a:avLst/>
          </a:prstGeom>
          <a:noFill/>
          <a:ln w="9525">
            <a:noFill/>
          </a:ln>
        </p:spPr>
      </p:pic>
      <p:pic>
        <p:nvPicPr>
          <p:cNvPr id="8197" name="Picture 2"/>
          <p:cNvPicPr>
            <a:picLocks noChangeAspect="1"/>
          </p:cNvPicPr>
          <p:nvPr/>
        </p:nvPicPr>
        <p:blipFill>
          <a:blip r:embed="rId4"/>
          <a:stretch>
            <a:fillRect/>
          </a:stretch>
        </p:blipFill>
        <p:spPr>
          <a:xfrm>
            <a:off x="549593" y="5781675"/>
            <a:ext cx="677862" cy="677863"/>
          </a:xfrm>
          <a:prstGeom prst="rect">
            <a:avLst/>
          </a:prstGeom>
          <a:noFill/>
          <a:ln w="9525">
            <a:noFill/>
          </a:ln>
        </p:spPr>
      </p:pic>
      <p:sp>
        <p:nvSpPr>
          <p:cNvPr id="8198" name="直接连接符 6"/>
          <p:cNvSpPr/>
          <p:nvPr/>
        </p:nvSpPr>
        <p:spPr>
          <a:xfrm>
            <a:off x="0" y="765175"/>
            <a:ext cx="9144000" cy="0"/>
          </a:xfrm>
          <a:prstGeom prst="line">
            <a:avLst/>
          </a:prstGeom>
          <a:ln w="47625" cap="flat" cmpd="sng">
            <a:solidFill>
              <a:schemeClr val="accent1"/>
            </a:solidFill>
            <a:prstDash val="solid"/>
            <a:miter/>
            <a:headEnd type="none" w="med" len="med"/>
            <a:tailEnd type="none" w="med" len="med"/>
          </a:ln>
        </p:spPr>
        <p:txBody>
          <a:bodyPr anchor="t"/>
          <a:lstStyle/>
          <a:p>
            <a:pPr lvl="0" indent="0"/>
            <a:endParaRPr lang="zh-CN" altLang="en-US">
              <a:latin typeface="Arial" panose="020B0604020202020204" pitchFamily="34" charset="0"/>
              <a:ea typeface="宋体" panose="02010600030101010101" pitchFamily="2" charset="-122"/>
            </a:endParaRPr>
          </a:p>
        </p:txBody>
      </p:sp>
      <p:pic>
        <p:nvPicPr>
          <p:cNvPr id="8199" name="图片 7"/>
          <p:cNvPicPr>
            <a:picLocks noChangeAspect="1"/>
          </p:cNvPicPr>
          <p:nvPr/>
        </p:nvPicPr>
        <p:blipFill>
          <a:blip r:embed="rId5"/>
          <a:stretch>
            <a:fillRect/>
          </a:stretch>
        </p:blipFill>
        <p:spPr>
          <a:xfrm>
            <a:off x="1978025" y="-14605"/>
            <a:ext cx="5264150" cy="779780"/>
          </a:xfrm>
          <a:prstGeom prst="rect">
            <a:avLst/>
          </a:prstGeom>
          <a:noFill/>
          <a:ln w="9525">
            <a:noFill/>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457269" y="-12453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dirty="0" smtClean="0">
                <a:solidFill>
                  <a:srgbClr val="C00000"/>
                </a:solidFill>
                <a:latin typeface="Calibri" panose="020F0502020204030204" pitchFamily="34" charset="0"/>
              </a:rPr>
              <a:t>Optics </a:t>
            </a:r>
            <a:r>
              <a:rPr lang="en-US" altLang="zh-CN" sz="3200" b="1" dirty="0" smtClean="0">
                <a:solidFill>
                  <a:srgbClr val="C00000"/>
                </a:solidFill>
                <a:latin typeface="Calibri" panose="020F0502020204030204" pitchFamily="34" charset="0"/>
              </a:rPr>
              <a:t>of Interaction region</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5085184"/>
            <a:ext cx="4335894" cy="152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059832" y="5229200"/>
            <a:ext cx="2016224" cy="461665"/>
          </a:xfrm>
          <a:prstGeom prst="rect">
            <a:avLst/>
          </a:prstGeom>
          <a:noFill/>
        </p:spPr>
        <p:txBody>
          <a:bodyPr wrap="square" rtlCol="0">
            <a:spAutoFit/>
          </a:bodyPr>
          <a:lstStyle/>
          <a:p>
            <a:r>
              <a:rPr lang="en-US" altLang="zh-CN" sz="1200" b="1" dirty="0"/>
              <a:t>m</a:t>
            </a:r>
            <a:r>
              <a:rPr lang="en-US" altLang="zh-CN" sz="1200" b="1" dirty="0" smtClean="0"/>
              <a:t>ax deviation between two beamlines 9.7m</a:t>
            </a:r>
            <a:endParaRPr lang="zh-CN" altLang="en-US" sz="1200" b="1" dirty="0"/>
          </a:p>
        </p:txBody>
      </p:sp>
      <p:sp>
        <p:nvSpPr>
          <p:cNvPr id="2" name="灯片编号占位符 1"/>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10</a:t>
            </a:fld>
            <a:endParaRPr lang="zh-CN" altLang="en-US" sz="900" strike="noStrike" noProof="1">
              <a:sym typeface="Arial" panose="020B0604020202020204" pitchFamily="34" charset="0"/>
            </a:endParaRPr>
          </a:p>
        </p:txBody>
      </p:sp>
      <p:sp>
        <p:nvSpPr>
          <p:cNvPr id="15" name="内容占位符 2"/>
          <p:cNvSpPr txBox="1">
            <a:spLocks/>
          </p:cNvSpPr>
          <p:nvPr/>
        </p:nvSpPr>
        <p:spPr>
          <a:xfrm>
            <a:off x="215153" y="930205"/>
            <a:ext cx="8928847" cy="177695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800" dirty="0" smtClean="0"/>
              <a:t>local chromaticity correction of both </a:t>
            </a:r>
            <a:r>
              <a:rPr lang="en-US" altLang="zh-CN" sz="1800" dirty="0"/>
              <a:t>plane, </a:t>
            </a:r>
            <a:r>
              <a:rPr lang="en-US" altLang="zh-CN" sz="1800" dirty="0" smtClean="0"/>
              <a:t>asymmetric layout </a:t>
            </a:r>
            <a:r>
              <a:rPr lang="en-US" altLang="zh-CN" sz="1800" dirty="0" smtClean="0"/>
              <a:t>, </a:t>
            </a:r>
            <a:r>
              <a:rPr lang="en-US" altLang="zh-CN" sz="1800" dirty="0" smtClean="0"/>
              <a:t>crab-waist </a:t>
            </a:r>
            <a:r>
              <a:rPr lang="en-US" altLang="zh-CN" sz="1800" dirty="0" smtClean="0"/>
              <a:t>collision</a:t>
            </a:r>
            <a:endParaRPr lang="en-US" altLang="zh-CN" sz="1800" dirty="0" smtClean="0"/>
          </a:p>
          <a:p>
            <a:r>
              <a:rPr lang="en-US" altLang="zh-CN" sz="1800" dirty="0" smtClean="0"/>
              <a:t>L</a:t>
            </a:r>
            <a:r>
              <a:rPr lang="en-US" altLang="zh-CN" sz="1800" dirty="0"/>
              <a:t>*=2.2m, </a:t>
            </a:r>
            <a:r>
              <a:rPr lang="en-US" altLang="zh-CN" sz="1800" dirty="0" smtClean="0">
                <a:sym typeface="Symbol"/>
              </a:rPr>
              <a:t></a:t>
            </a:r>
            <a:r>
              <a:rPr lang="en-US" altLang="zh-CN" sz="1800" kern="0" baseline="-25000" dirty="0" smtClean="0">
                <a:solidFill>
                  <a:sysClr val="windowText" lastClr="000000"/>
                </a:solidFill>
              </a:rPr>
              <a:t>C </a:t>
            </a:r>
            <a:r>
              <a:rPr lang="en-US" altLang="zh-CN" sz="1800" dirty="0" smtClean="0"/>
              <a:t>=</a:t>
            </a:r>
            <a:r>
              <a:rPr lang="en-US" altLang="zh-CN" sz="1800" dirty="0"/>
              <a:t>33mrad, </a:t>
            </a:r>
            <a:r>
              <a:rPr lang="en-US" altLang="zh-CN" sz="1800" dirty="0" smtClean="0"/>
              <a:t>G</a:t>
            </a:r>
            <a:r>
              <a:rPr lang="en-US" altLang="zh-CN" sz="1800" kern="0" baseline="-25000" dirty="0" smtClean="0">
                <a:solidFill>
                  <a:sysClr val="windowText" lastClr="000000"/>
                </a:solidFill>
              </a:rPr>
              <a:t>QD0 </a:t>
            </a:r>
            <a:r>
              <a:rPr lang="en-US" altLang="zh-CN" sz="1800" dirty="0" smtClean="0"/>
              <a:t>=136T/m, G</a:t>
            </a:r>
            <a:r>
              <a:rPr lang="en-US" altLang="zh-CN" sz="1800" kern="0" baseline="-25000" dirty="0" smtClean="0">
                <a:solidFill>
                  <a:sysClr val="windowText" lastClr="000000"/>
                </a:solidFill>
              </a:rPr>
              <a:t>QF1 </a:t>
            </a:r>
            <a:r>
              <a:rPr lang="en-US" altLang="zh-CN" sz="1800" dirty="0" smtClean="0"/>
              <a:t>=</a:t>
            </a:r>
            <a:r>
              <a:rPr lang="en-US" altLang="zh-CN" sz="1800" dirty="0"/>
              <a:t>111T/m, </a:t>
            </a:r>
            <a:r>
              <a:rPr lang="en-US" altLang="zh-CN" sz="1800" dirty="0" smtClean="0"/>
              <a:t>L</a:t>
            </a:r>
            <a:r>
              <a:rPr lang="en-US" altLang="zh-CN" sz="1800" kern="0" baseline="-25000" dirty="0" smtClean="0">
                <a:solidFill>
                  <a:sysClr val="windowText" lastClr="000000"/>
                </a:solidFill>
              </a:rPr>
              <a:t>QD0 </a:t>
            </a:r>
            <a:r>
              <a:rPr lang="en-US" altLang="zh-CN" sz="1800" dirty="0" smtClean="0"/>
              <a:t>=2.0m, L</a:t>
            </a:r>
            <a:r>
              <a:rPr lang="en-US" altLang="zh-CN" sz="1800" kern="0" baseline="-25000" dirty="0" smtClean="0">
                <a:solidFill>
                  <a:sysClr val="windowText" lastClr="000000"/>
                </a:solidFill>
              </a:rPr>
              <a:t>QF1 </a:t>
            </a:r>
            <a:r>
              <a:rPr lang="en-US" altLang="zh-CN" sz="1800" dirty="0" smtClean="0"/>
              <a:t>=1.48m </a:t>
            </a:r>
            <a:endParaRPr lang="en-US" altLang="zh-CN" sz="1800" dirty="0"/>
          </a:p>
          <a:p>
            <a:r>
              <a:rPr lang="en-US" altLang="zh-CN" sz="1800" dirty="0" smtClean="0"/>
              <a:t>IP </a:t>
            </a:r>
            <a:r>
              <a:rPr lang="en-US" altLang="zh-CN" sz="1800" dirty="0"/>
              <a:t>upstream </a:t>
            </a:r>
            <a:r>
              <a:rPr lang="en-US" altLang="zh-CN" sz="1800" dirty="0" smtClean="0"/>
              <a:t>of IR: </a:t>
            </a:r>
            <a:r>
              <a:rPr lang="en-US" altLang="zh-CN" sz="1800" dirty="0"/>
              <a:t>Ec &lt; </a:t>
            </a:r>
            <a:r>
              <a:rPr lang="en-US" altLang="zh-CN" sz="1800" dirty="0" smtClean="0"/>
              <a:t>120 </a:t>
            </a:r>
            <a:r>
              <a:rPr lang="en-US" altLang="zh-CN" sz="1800" dirty="0"/>
              <a:t>keV within </a:t>
            </a:r>
            <a:r>
              <a:rPr lang="en-US" altLang="zh-CN" sz="1800" dirty="0" smtClean="0"/>
              <a:t>400m, last </a:t>
            </a:r>
            <a:r>
              <a:rPr lang="en-US" altLang="zh-CN" sz="1800" dirty="0"/>
              <a:t>bend Ec =</a:t>
            </a:r>
            <a:r>
              <a:rPr lang="en-US" altLang="zh-CN" sz="1800" dirty="0" smtClean="0"/>
              <a:t> 45 keV</a:t>
            </a:r>
          </a:p>
          <a:p>
            <a:r>
              <a:rPr lang="en-US" altLang="zh-CN" sz="1800" dirty="0"/>
              <a:t>IP downstream </a:t>
            </a:r>
            <a:r>
              <a:rPr lang="en-US" altLang="zh-CN" sz="1800" dirty="0" smtClean="0"/>
              <a:t>of IR</a:t>
            </a:r>
            <a:r>
              <a:rPr lang="en-US" altLang="zh-CN" sz="1800" dirty="0"/>
              <a:t>: Ec &lt; 300 keV within 250m, last bend </a:t>
            </a:r>
            <a:r>
              <a:rPr lang="en-US" altLang="zh-CN" sz="1800" dirty="0" smtClean="0"/>
              <a:t>Ec = 97 </a:t>
            </a:r>
            <a:r>
              <a:rPr lang="en-US" altLang="zh-CN" sz="1800" dirty="0" err="1" smtClean="0"/>
              <a:t>keV</a:t>
            </a:r>
            <a:endParaRPr lang="en-US" altLang="zh-CN" sz="1800" dirty="0" smtClean="0"/>
          </a:p>
          <a:p>
            <a:r>
              <a:rPr lang="en-US" altLang="zh-CN" sz="1800" dirty="0"/>
              <a:t>Nonlinearity </a:t>
            </a:r>
            <a:r>
              <a:rPr lang="en-US" altLang="zh-CN" sz="1800" dirty="0" smtClean="0"/>
              <a:t>of </a:t>
            </a:r>
            <a:r>
              <a:rPr lang="en-US" altLang="zh-CN" sz="1800" dirty="0"/>
              <a:t>Interaction </a:t>
            </a:r>
            <a:r>
              <a:rPr lang="en-US" altLang="zh-CN" sz="1800" dirty="0" smtClean="0"/>
              <a:t>region is well corrected locally</a:t>
            </a:r>
            <a:endParaRPr lang="en-US" altLang="zh-CN" sz="1800" dirty="0" smtClean="0"/>
          </a:p>
        </p:txBody>
      </p:sp>
      <p:pic>
        <p:nvPicPr>
          <p:cNvPr id="16" name="图片 15" descr="F:\My_Publication\[Yiwei Wang 2017.12] CEPC CDR\Edited_Round_1\IR.png"/>
          <p:cNvPicPr/>
          <p:nvPr/>
        </p:nvPicPr>
        <p:blipFill>
          <a:blip r:embed="rId4">
            <a:extLst>
              <a:ext uri="{28A0092B-C50C-407E-A947-70E740481C1C}">
                <a14:useLocalDpi xmlns:a14="http://schemas.microsoft.com/office/drawing/2010/main" val="0"/>
              </a:ext>
            </a:extLst>
          </a:blip>
          <a:srcRect/>
          <a:stretch>
            <a:fillRect/>
          </a:stretch>
        </p:blipFill>
        <p:spPr bwMode="auto">
          <a:xfrm>
            <a:off x="1203879" y="2759786"/>
            <a:ext cx="6951393" cy="1872208"/>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a:xfrm>
            <a:off x="518864"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dirty="0" smtClean="0">
                <a:solidFill>
                  <a:srgbClr val="C00000"/>
                </a:solidFill>
                <a:latin typeface="Calibri" panose="020F0502020204030204" pitchFamily="34" charset="0"/>
              </a:rPr>
              <a:t>Lattice Design of Collider Ring</a:t>
            </a:r>
            <a:endParaRPr lang="en-US" altLang="zh-CN" sz="3200" b="1" dirty="0">
              <a:solidFill>
                <a:srgbClr val="C00000"/>
              </a:solidFill>
              <a:latin typeface="Calibri" panose="020F0502020204030204" pitchFamily="34" charset="0"/>
            </a:endParaRPr>
          </a:p>
        </p:txBody>
      </p:sp>
      <p:sp>
        <p:nvSpPr>
          <p:cNvPr id="20" name="内容占位符 2"/>
          <p:cNvSpPr txBox="1"/>
          <p:nvPr/>
        </p:nvSpPr>
        <p:spPr>
          <a:xfrm>
            <a:off x="673224" y="836711"/>
            <a:ext cx="7499176" cy="447487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Font typeface="Arial" panose="020B0604020202020204" pitchFamily="34" charset="0"/>
              <a:buChar char="•"/>
            </a:pPr>
            <a:r>
              <a:rPr lang="en-US" altLang="zh-CN" sz="1800" dirty="0" smtClean="0">
                <a:sym typeface="Symbol" panose="05050102010706020507"/>
              </a:rPr>
              <a:t>An optics </a:t>
            </a:r>
            <a:r>
              <a:rPr lang="en-US" altLang="zh-CN" sz="1800" dirty="0" smtClean="0">
                <a:sym typeface="Symbol" panose="05050102010706020507"/>
              </a:rPr>
              <a:t>fulfill requirements </a:t>
            </a:r>
            <a:r>
              <a:rPr lang="en-US" altLang="zh-CN" sz="1800" dirty="0">
                <a:sym typeface="Symbol" panose="05050102010706020507"/>
              </a:rPr>
              <a:t>of the parameters list, geometry, </a:t>
            </a:r>
            <a:r>
              <a:rPr lang="en-US" altLang="zh-CN" sz="1800" dirty="0" smtClean="0">
                <a:sym typeface="Symbol" panose="05050102010706020507"/>
              </a:rPr>
              <a:t>photon background and key </a:t>
            </a:r>
            <a:r>
              <a:rPr lang="en-US" altLang="zh-CN" sz="1800" dirty="0" smtClean="0">
                <a:sym typeface="Symbol" panose="05050102010706020507"/>
              </a:rPr>
              <a:t>hardware</a:t>
            </a:r>
          </a:p>
          <a:p>
            <a:pPr marL="742950" lvl="2" indent="-342900"/>
            <a:r>
              <a:rPr lang="en-US" altLang="zh-CN" sz="1400" dirty="0">
                <a:sym typeface="Symbol" panose="05050102010706020507"/>
              </a:rPr>
              <a:t>FODO cell, </a:t>
            </a:r>
            <a:r>
              <a:rPr lang="en-US" altLang="zh-CN" sz="1400" dirty="0"/>
              <a:t>90</a:t>
            </a:r>
            <a:r>
              <a:rPr lang="en-US" altLang="zh-CN" sz="1400" dirty="0">
                <a:sym typeface="Symbol"/>
              </a:rPr>
              <a:t></a:t>
            </a:r>
            <a:r>
              <a:rPr lang="en-US" altLang="zh-CN" sz="1400" dirty="0"/>
              <a:t>/90</a:t>
            </a:r>
            <a:r>
              <a:rPr lang="en-US" altLang="zh-CN" sz="1400" dirty="0">
                <a:sym typeface="Symbol"/>
              </a:rPr>
              <a:t>, non-interleaved sextupole scheme, period =5cells  </a:t>
            </a:r>
            <a:r>
              <a:rPr lang="en-US" altLang="zh-CN" sz="1400" dirty="0" smtClean="0">
                <a:sym typeface="Symbol"/>
              </a:rPr>
              <a:t> in arc</a:t>
            </a:r>
          </a:p>
          <a:p>
            <a:pPr marL="742950" lvl="2" indent="-342900"/>
            <a:r>
              <a:rPr lang="en-US" altLang="zh-CN" sz="1400" dirty="0"/>
              <a:t>Get a smallest average beta function to reduce the multi-bunch instability caused by RF cavities especially for the Z </a:t>
            </a:r>
            <a:r>
              <a:rPr lang="en-US" altLang="zh-CN" sz="1400" dirty="0" smtClean="0"/>
              <a:t>mode in RF region</a:t>
            </a:r>
          </a:p>
          <a:p>
            <a:pPr marL="742950" lvl="2" indent="-342900"/>
            <a:r>
              <a:rPr lang="en-US" altLang="zh-CN" sz="1400" dirty="0"/>
              <a:t>The function of the straight section is phase advance tuning and injection</a:t>
            </a:r>
            <a:r>
              <a:rPr lang="en-US" altLang="zh-CN" sz="1400" dirty="0" smtClean="0"/>
              <a:t>.</a:t>
            </a:r>
          </a:p>
          <a:p>
            <a:pPr marL="0" indent="-400050"/>
            <a:r>
              <a:rPr lang="en-US" altLang="zh-CN" sz="1800" dirty="0" smtClean="0"/>
              <a:t>Energy </a:t>
            </a:r>
            <a:r>
              <a:rPr lang="en-US" altLang="zh-CN" sz="1800" dirty="0" err="1"/>
              <a:t>sawtooth</a:t>
            </a:r>
            <a:r>
              <a:rPr lang="en-US" altLang="zh-CN" sz="1800" dirty="0"/>
              <a:t> is around </a:t>
            </a:r>
            <a:r>
              <a:rPr lang="en-US" altLang="zh-CN" sz="1800" dirty="0">
                <a:sym typeface="Symbol"/>
              </a:rPr>
              <a:t></a:t>
            </a:r>
            <a:r>
              <a:rPr lang="en-US" altLang="zh-CN" sz="1800" dirty="0"/>
              <a:t>0.35 </a:t>
            </a:r>
            <a:r>
              <a:rPr lang="en-US" altLang="zh-CN" sz="1800" dirty="0" smtClean="0"/>
              <a:t>%. Closed </a:t>
            </a:r>
            <a:r>
              <a:rPr lang="en-US" altLang="zh-CN" sz="1800" dirty="0"/>
              <a:t>orbit distortion in CEPC collider ring is around 1 mm and becomes 1um after tapering the magnet strength with beam </a:t>
            </a:r>
            <a:r>
              <a:rPr lang="en-US" altLang="zh-CN" sz="1800" dirty="0" smtClean="0"/>
              <a:t>energy</a:t>
            </a:r>
          </a:p>
          <a:p>
            <a:pPr marL="0" indent="-400050"/>
            <a:r>
              <a:rPr lang="en-US" altLang="zh-CN" sz="1800" dirty="0" smtClean="0"/>
              <a:t>Optimized Dynamic Aperture fulfill the requirements of injection and beam lifetime</a:t>
            </a:r>
          </a:p>
          <a:p>
            <a:pPr marL="0" indent="-400050"/>
            <a:endParaRPr lang="en-US" altLang="zh-CN" sz="2000" dirty="0"/>
          </a:p>
          <a:p>
            <a:pPr marL="0" indent="-400050"/>
            <a:endParaRPr lang="en-US" altLang="zh-CN" sz="2400" dirty="0"/>
          </a:p>
          <a:p>
            <a:pPr marL="0" indent="-400050"/>
            <a:endParaRPr lang="en-US" altLang="zh-CN" sz="2400" dirty="0"/>
          </a:p>
          <a:p>
            <a:pPr marL="342900" lvl="1" indent="-342900">
              <a:buFont typeface="Arial" panose="020B0604020202020204" pitchFamily="34" charset="0"/>
              <a:buChar char="•"/>
            </a:pPr>
            <a:endParaRPr lang="en-US" altLang="zh-CN" sz="2000" dirty="0"/>
          </a:p>
          <a:p>
            <a:pPr marL="342900" lvl="1" indent="-342900">
              <a:buFont typeface="Arial" panose="020B0604020202020204" pitchFamily="34" charset="0"/>
              <a:buChar char="•"/>
            </a:pPr>
            <a:endParaRPr lang="en-US" altLang="zh-CN" sz="2000" dirty="0">
              <a:sym typeface="Symbol"/>
            </a:endParaRPr>
          </a:p>
          <a:p>
            <a:pPr marL="342900" lvl="1" indent="-342900">
              <a:buFont typeface="Arial" panose="020B0604020202020204" pitchFamily="34" charset="0"/>
              <a:buChar char="•"/>
            </a:pPr>
            <a:endParaRPr lang="en-US" altLang="zh-CN" sz="2000" dirty="0" smtClean="0">
              <a:sym typeface="Symbol" panose="05050102010706020507"/>
            </a:endParaRPr>
          </a:p>
        </p:txBody>
      </p:sp>
      <p:sp>
        <p:nvSpPr>
          <p:cNvPr id="4" name="灯片编号占位符 3"/>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11</a:t>
            </a:fld>
            <a:endParaRPr lang="zh-CN" altLang="en-US" sz="900" strike="noStrike" noProof="1">
              <a:sym typeface="Arial" panose="020B0604020202020204" pitchFamily="34" charset="0"/>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421" y="4164260"/>
            <a:ext cx="3801194" cy="229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图片 686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812" y="4244257"/>
            <a:ext cx="3796612" cy="22946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16632"/>
            <a:ext cx="8229600" cy="778098"/>
          </a:xfrm>
        </p:spPr>
        <p:txBody>
          <a:bodyPr>
            <a:normAutofit/>
          </a:bodyPr>
          <a:lstStyle/>
          <a:p>
            <a:r>
              <a:rPr lang="en-US" altLang="zh-CN" dirty="0" smtClean="0">
                <a:solidFill>
                  <a:srgbClr val="C00000"/>
                </a:solidFill>
                <a:latin typeface="Calibri" panose="020F0502020204030204" pitchFamily="34" charset="0"/>
                <a:cs typeface="Times New Roman" panose="02020603050405020304" pitchFamily="18" charset="0"/>
              </a:rPr>
              <a:t>Booster &amp; Injection Time Structure </a:t>
            </a:r>
            <a:endParaRPr lang="en-US" altLang="zh-CN" dirty="0">
              <a:solidFill>
                <a:srgbClr val="C00000"/>
              </a:solidFill>
              <a:latin typeface="Calibri" panose="020F0502020204030204" pitchFamily="34" charset="0"/>
              <a:cs typeface="Times New Roman" panose="02020603050405020304" pitchFamily="18" charset="0"/>
            </a:endParaRPr>
          </a:p>
        </p:txBody>
      </p:sp>
      <p:grpSp>
        <p:nvGrpSpPr>
          <p:cNvPr id="9" name="组合 8"/>
          <p:cNvGrpSpPr/>
          <p:nvPr/>
        </p:nvGrpSpPr>
        <p:grpSpPr>
          <a:xfrm>
            <a:off x="285864" y="669311"/>
            <a:ext cx="3956345" cy="3841611"/>
            <a:chOff x="2414265" y="1579205"/>
            <a:chExt cx="4372694" cy="4273382"/>
          </a:xfrm>
        </p:grpSpPr>
        <p:pic>
          <p:nvPicPr>
            <p:cNvPr id="11" name="图片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4265" y="1579205"/>
              <a:ext cx="4372694" cy="4273382"/>
            </a:xfrm>
            <a:prstGeom prst="rect">
              <a:avLst/>
            </a:prstGeom>
            <a:noFill/>
          </p:spPr>
        </p:pic>
        <p:sp>
          <p:nvSpPr>
            <p:cNvPr id="8" name="TextBox 7"/>
            <p:cNvSpPr txBox="1"/>
            <p:nvPr/>
          </p:nvSpPr>
          <p:spPr>
            <a:xfrm>
              <a:off x="3926396" y="2495861"/>
              <a:ext cx="1944217"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1600" dirty="0" smtClean="0">
                  <a:latin typeface="Times New Roman" panose="02020603050405020304" pitchFamily="18" charset="0"/>
                  <a:cs typeface="Times New Roman" panose="02020603050405020304" pitchFamily="18" charset="0"/>
                </a:rPr>
                <a:t>25m separation @ IP</a:t>
              </a:r>
              <a:endParaRPr lang="zh-CN" altLang="en-US" sz="1600" dirty="0">
                <a:latin typeface="Times New Roman" panose="02020603050405020304" pitchFamily="18" charset="0"/>
                <a:cs typeface="Times New Roman" panose="02020603050405020304" pitchFamily="18" charset="0"/>
              </a:endParaRPr>
            </a:p>
          </p:txBody>
        </p:sp>
      </p:grpSp>
      <p:sp>
        <p:nvSpPr>
          <p:cNvPr id="3" name="灯片编号占位符 2"/>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12</a:t>
            </a:fld>
            <a:endParaRPr lang="zh-CN" altLang="en-US" sz="900" strike="noStrike" noProof="1">
              <a:sym typeface="Arial" panose="020B0604020202020204" pitchFamily="34" charset="0"/>
            </a:endParaRPr>
          </a:p>
        </p:txBody>
      </p:sp>
      <p:pic>
        <p:nvPicPr>
          <p:cNvPr id="20" name="内容占位符 3" descr="C:\Users\cuixiaohao\Desktop\无标题.pn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2167" y="754880"/>
            <a:ext cx="4296480" cy="3501328"/>
          </a:xfrm>
          <a:prstGeom prst="rect">
            <a:avLst/>
          </a:prstGeom>
          <a:noFill/>
          <a:ln>
            <a:noFill/>
          </a:ln>
        </p:spPr>
      </p:pic>
      <p:graphicFrame>
        <p:nvGraphicFramePr>
          <p:cNvPr id="23" name="内容占位符 3"/>
          <p:cNvGraphicFramePr>
            <a:graphicFrameLocks/>
          </p:cNvGraphicFramePr>
          <p:nvPr>
            <p:extLst>
              <p:ext uri="{D42A27DB-BD31-4B8C-83A1-F6EECF244321}">
                <p14:modId xmlns:p14="http://schemas.microsoft.com/office/powerpoint/2010/main" val="1199202548"/>
              </p:ext>
            </p:extLst>
          </p:nvPr>
        </p:nvGraphicFramePr>
        <p:xfrm>
          <a:off x="305359" y="4625787"/>
          <a:ext cx="8612778" cy="2204820"/>
        </p:xfrm>
        <a:graphic>
          <a:graphicData uri="http://schemas.openxmlformats.org/drawingml/2006/table">
            <a:tbl>
              <a:tblPr firstRow="1" firstCol="1" bandRow="1">
                <a:tableStyleId>{69CF1AB2-1976-4502-BF36-3FF5EA218861}</a:tableStyleId>
              </a:tblPr>
              <a:tblGrid>
                <a:gridCol w="2307349">
                  <a:extLst>
                    <a:ext uri="{9D8B030D-6E8A-4147-A177-3AD203B41FA5}">
                      <a16:colId xmlns:a16="http://schemas.microsoft.com/office/drawing/2014/main" xmlns="" val="20000"/>
                    </a:ext>
                  </a:extLst>
                </a:gridCol>
                <a:gridCol w="2164336">
                  <a:extLst>
                    <a:ext uri="{9D8B030D-6E8A-4147-A177-3AD203B41FA5}">
                      <a16:colId xmlns:a16="http://schemas.microsoft.com/office/drawing/2014/main" xmlns="" val="20001"/>
                    </a:ext>
                  </a:extLst>
                </a:gridCol>
                <a:gridCol w="1833743">
                  <a:extLst>
                    <a:ext uri="{9D8B030D-6E8A-4147-A177-3AD203B41FA5}">
                      <a16:colId xmlns:a16="http://schemas.microsoft.com/office/drawing/2014/main" xmlns="" val="20003"/>
                    </a:ext>
                  </a:extLst>
                </a:gridCol>
                <a:gridCol w="2307350">
                  <a:extLst>
                    <a:ext uri="{9D8B030D-6E8A-4147-A177-3AD203B41FA5}">
                      <a16:colId xmlns:a16="http://schemas.microsoft.com/office/drawing/2014/main" xmlns="" val="20005"/>
                    </a:ext>
                  </a:extLst>
                </a:gridCol>
              </a:tblGrid>
              <a:tr h="352234">
                <a:tc>
                  <a:txBody>
                    <a:bodyPr/>
                    <a:lstStyle/>
                    <a:p>
                      <a:pPr algn="just">
                        <a:spcAft>
                          <a:spcPts val="0"/>
                        </a:spcAft>
                      </a:pPr>
                      <a:r>
                        <a:rPr lang="en-US" sz="1600" kern="100" dirty="0">
                          <a:effectLst/>
                        </a:rPr>
                        <a:t>Mode</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Higgs</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W</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Z</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52234">
                <a:tc>
                  <a:txBody>
                    <a:bodyPr/>
                    <a:lstStyle/>
                    <a:p>
                      <a:pPr algn="just">
                        <a:spcAft>
                          <a:spcPts val="0"/>
                        </a:spcAft>
                      </a:pPr>
                      <a:r>
                        <a:rPr lang="en-US" sz="1600" kern="100" dirty="0">
                          <a:effectLst/>
                        </a:rPr>
                        <a:t>Bunch number</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smtClean="0">
                          <a:effectLst/>
                        </a:rPr>
                        <a:t>242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altLang="zh-CN" sz="1600" kern="100" dirty="0" smtClean="0">
                          <a:effectLst/>
                          <a:latin typeface="+mn-lt"/>
                          <a:ea typeface="+mn-ea"/>
                          <a:cs typeface="+mn-cs"/>
                        </a:rPr>
                        <a:t>1220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altLang="zh-CN" sz="1600" kern="100" dirty="0" smtClean="0">
                          <a:effectLst/>
                          <a:latin typeface="+mn-lt"/>
                          <a:ea typeface="+mn-ea"/>
                          <a:cs typeface="+mn-cs"/>
                        </a:rPr>
                        <a:t>6000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52234">
                <a:tc>
                  <a:txBody>
                    <a:bodyPr/>
                    <a:lstStyle/>
                    <a:p>
                      <a:pPr algn="just">
                        <a:spcAft>
                          <a:spcPts val="0"/>
                        </a:spcAft>
                      </a:pPr>
                      <a:r>
                        <a:rPr lang="en-US" altLang="zh-CN" sz="1600" kern="100" dirty="0" smtClean="0">
                          <a:effectLst/>
                        </a:rPr>
                        <a:t>Current threshold</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altLang="zh-CN" sz="1600" kern="100" dirty="0" smtClean="0">
                          <a:effectLst/>
                        </a:rPr>
                        <a:t>1 mA</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altLang="zh-CN" sz="1600" kern="100" dirty="0" smtClean="0">
                          <a:effectLst/>
                        </a:rPr>
                        <a:t>4 mA</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altLang="zh-CN" sz="1600" kern="100" dirty="0" smtClean="0">
                          <a:effectLst/>
                        </a:rPr>
                        <a:t>10 mA</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352234">
                <a:tc>
                  <a:txBody>
                    <a:bodyPr/>
                    <a:lstStyle/>
                    <a:p>
                      <a:pPr algn="just">
                        <a:spcAft>
                          <a:spcPts val="0"/>
                        </a:spcAft>
                      </a:pPr>
                      <a:r>
                        <a:rPr lang="en-US" sz="1600" kern="100" dirty="0">
                          <a:effectLst/>
                        </a:rPr>
                        <a:t>Number of Cycles</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altLang="zh-CN" sz="1600" kern="100" dirty="0" smtClean="0">
                          <a:effectLst/>
                          <a:latin typeface="+mn-lt"/>
                          <a:ea typeface="+mn-ea"/>
                          <a:cs typeface="+mn-cs"/>
                        </a:rPr>
                        <a:t>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altLang="zh-CN" sz="1600" kern="100" dirty="0" smtClean="0">
                          <a:effectLst/>
                          <a:latin typeface="+mn-lt"/>
                          <a:ea typeface="+mn-ea"/>
                          <a:cs typeface="+mn-cs"/>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308204">
                <a:tc>
                  <a:txBody>
                    <a:bodyPr/>
                    <a:lstStyle/>
                    <a:p>
                      <a:pPr marL="27305" algn="just">
                        <a:spcAft>
                          <a:spcPts val="0"/>
                        </a:spcAft>
                      </a:pPr>
                      <a:r>
                        <a:rPr lang="en-US" sz="1600" kern="100" dirty="0">
                          <a:effectLst/>
                        </a:rPr>
                        <a:t>Injection </a:t>
                      </a:r>
                      <a:r>
                        <a:rPr lang="en-US" sz="1600" kern="100" dirty="0" smtClean="0">
                          <a:effectLst/>
                        </a:rPr>
                        <a:t>period </a:t>
                      </a:r>
                      <a:r>
                        <a:rPr lang="en-US" sz="1600" kern="100" dirty="0">
                          <a:effectLst/>
                        </a:rPr>
                        <a:t>(sec)</a:t>
                      </a:r>
                      <a:endParaRPr lang="zh-CN" sz="1600" kern="100" dirty="0">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nchor="ctr"/>
                </a:tc>
                <a:tc>
                  <a:txBody>
                    <a:bodyPr/>
                    <a:lstStyle/>
                    <a:p>
                      <a:pPr>
                        <a:spcAft>
                          <a:spcPts val="0"/>
                        </a:spcAft>
                      </a:pPr>
                      <a:r>
                        <a:rPr lang="en-US" altLang="zh-CN" sz="1600" kern="100" dirty="0" smtClean="0">
                          <a:effectLst/>
                          <a:latin typeface="+mn-lt"/>
                          <a:ea typeface="+mn-ea"/>
                          <a:cs typeface="+mn-cs"/>
                        </a:rPr>
                        <a:t>73.1</a:t>
                      </a:r>
                      <a:endParaRPr lang="zh-CN" sz="1600" kern="100" dirty="0">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tc>
                <a:tc>
                  <a:txBody>
                    <a:bodyPr/>
                    <a:lstStyle/>
                    <a:p>
                      <a:pPr>
                        <a:spcAft>
                          <a:spcPts val="0"/>
                        </a:spcAft>
                      </a:pPr>
                      <a:r>
                        <a:rPr lang="en-US" sz="1600" kern="100" dirty="0" smtClean="0">
                          <a:effectLst/>
                        </a:rPr>
                        <a:t>131</a:t>
                      </a:r>
                      <a:endParaRPr lang="zh-CN" sz="1600" kern="100" dirty="0">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tc>
                <a:tc>
                  <a:txBody>
                    <a:bodyPr/>
                    <a:lstStyle/>
                    <a:p>
                      <a:pPr>
                        <a:spcAft>
                          <a:spcPts val="0"/>
                        </a:spcAft>
                      </a:pPr>
                      <a:r>
                        <a:rPr lang="en-US" altLang="zh-CN" sz="1600" kern="100" dirty="0" smtClean="0">
                          <a:effectLst/>
                        </a:rPr>
                        <a:t>438</a:t>
                      </a:r>
                      <a:endParaRPr lang="zh-CN" sz="1600" kern="100" dirty="0">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xmlns="" val="10010"/>
                  </a:ext>
                </a:extLst>
              </a:tr>
              <a:tr h="440757">
                <a:tc>
                  <a:txBody>
                    <a:bodyPr/>
                    <a:lstStyle/>
                    <a:p>
                      <a:pPr marL="27305" algn="just">
                        <a:spcAft>
                          <a:spcPts val="0"/>
                        </a:spcAft>
                      </a:pPr>
                      <a:r>
                        <a:rPr lang="en-US" altLang="zh-CN" sz="1600" kern="100" dirty="0" smtClean="0">
                          <a:effectLst/>
                          <a:latin typeface="Calibri" panose="020F0502020204030204" pitchFamily="34" charset="0"/>
                          <a:ea typeface="宋体" panose="02010600030101010101" pitchFamily="2" charset="-122"/>
                          <a:cs typeface="宋体" panose="02010600030101010101" pitchFamily="2" charset="-122"/>
                        </a:rPr>
                        <a:t>Full Injection time</a:t>
                      </a:r>
                      <a:endParaRPr lang="zh-CN" sz="1600" kern="100" dirty="0">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nchor="ctr"/>
                </a:tc>
                <a:tc>
                  <a:txBody>
                    <a:bodyPr/>
                    <a:lstStyle/>
                    <a:p>
                      <a:pPr>
                        <a:spcAft>
                          <a:spcPts val="0"/>
                        </a:spcAft>
                      </a:pPr>
                      <a:r>
                        <a:rPr lang="en-US" altLang="zh-CN" sz="1600" kern="100" dirty="0" smtClean="0">
                          <a:effectLst/>
                          <a:latin typeface="Calibri" panose="020F0502020204030204" pitchFamily="34" charset="0"/>
                          <a:ea typeface="宋体" panose="02010600030101010101" pitchFamily="2" charset="-122"/>
                          <a:cs typeface="宋体" panose="02010600030101010101" pitchFamily="2" charset="-122"/>
                        </a:rPr>
                        <a:t>10 min</a:t>
                      </a:r>
                      <a:endParaRPr lang="zh-CN" sz="1600" kern="100" dirty="0">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tc>
                <a:tc>
                  <a:txBody>
                    <a:bodyPr/>
                    <a:lstStyle/>
                    <a:p>
                      <a:pPr>
                        <a:spcAft>
                          <a:spcPts val="0"/>
                        </a:spcAft>
                      </a:pPr>
                      <a:r>
                        <a:rPr lang="en-US" altLang="zh-CN" sz="1600" kern="100" dirty="0" smtClean="0">
                          <a:effectLst/>
                          <a:latin typeface="Calibri" panose="020F0502020204030204" pitchFamily="34" charset="0"/>
                          <a:ea typeface="宋体" panose="02010600030101010101" pitchFamily="2" charset="-122"/>
                          <a:cs typeface="宋体" panose="02010600030101010101" pitchFamily="2" charset="-122"/>
                        </a:rPr>
                        <a:t>15 min</a:t>
                      </a:r>
                      <a:endParaRPr lang="zh-CN" sz="1600" kern="100" dirty="0">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tc>
                <a:tc>
                  <a:txBody>
                    <a:bodyPr/>
                    <a:lstStyle/>
                    <a:p>
                      <a:pPr>
                        <a:spcAft>
                          <a:spcPts val="0"/>
                        </a:spcAft>
                      </a:pPr>
                      <a:r>
                        <a:rPr lang="en-US" altLang="zh-CN" sz="1600" kern="100" dirty="0" smtClean="0">
                          <a:effectLst/>
                          <a:latin typeface="Calibri" panose="020F0502020204030204" pitchFamily="34" charset="0"/>
                          <a:ea typeface="宋体" panose="02010600030101010101" pitchFamily="2" charset="-122"/>
                          <a:cs typeface="宋体" panose="02010600030101010101" pitchFamily="2" charset="-122"/>
                        </a:rPr>
                        <a:t>2.2</a:t>
                      </a:r>
                      <a:r>
                        <a:rPr lang="en-US" altLang="zh-CN" sz="1600" kern="100" baseline="0" dirty="0" smtClean="0">
                          <a:effectLst/>
                          <a:latin typeface="Calibri" panose="020F0502020204030204" pitchFamily="34" charset="0"/>
                          <a:ea typeface="宋体" panose="02010600030101010101" pitchFamily="2" charset="-122"/>
                          <a:cs typeface="宋体" panose="02010600030101010101" pitchFamily="2" charset="-122"/>
                        </a:rPr>
                        <a:t> Hour (collide from 230mA</a:t>
                      </a:r>
                      <a:endParaRPr lang="zh-CN" sz="1600" kern="100" dirty="0">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tc>
                <a:extLst>
                  <a:ext uri="{0D108BD9-81ED-4DB2-BD59-A6C34878D82A}">
                    <a16:rowId xmlns:a16="http://schemas.microsoft.com/office/drawing/2014/main" xmlns="" val="10011"/>
                  </a:ext>
                </a:extLst>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31640" y="676215"/>
            <a:ext cx="6333480" cy="600164"/>
          </a:xfrm>
          <a:prstGeom prst="rect">
            <a:avLst/>
          </a:prstGeom>
        </p:spPr>
        <p:txBody>
          <a:bodyPr wrap="square">
            <a:spAutoFit/>
          </a:bodyPr>
          <a:lstStyle/>
          <a:p>
            <a:pPr algn="ctr"/>
            <a:r>
              <a:rPr lang="en-US" altLang="zh-CN" sz="3300" b="1" dirty="0" smtClean="0">
                <a:solidFill>
                  <a:srgbClr val="C00000"/>
                </a:solidFill>
                <a:latin typeface="Comic Sans MS" panose="030F0702030302020204" pitchFamily="66" charset="0"/>
              </a:rPr>
              <a:t>Beam Dynamics Status</a:t>
            </a:r>
            <a:endParaRPr lang="zh-CN" altLang="en-US" sz="3300" dirty="0">
              <a:solidFill>
                <a:srgbClr val="C00000"/>
              </a:solidFill>
              <a:latin typeface="Comic Sans MS" panose="030F0702030302020204" pitchFamily="66" charset="0"/>
            </a:endParaRPr>
          </a:p>
        </p:txBody>
      </p:sp>
      <p:sp>
        <p:nvSpPr>
          <p:cNvPr id="2" name="矩形 1"/>
          <p:cNvSpPr/>
          <p:nvPr/>
        </p:nvSpPr>
        <p:spPr>
          <a:xfrm>
            <a:off x="413538" y="1561178"/>
            <a:ext cx="8370930" cy="3998531"/>
          </a:xfrm>
          <a:prstGeom prst="rect">
            <a:avLst/>
          </a:prstGeom>
        </p:spPr>
        <p:txBody>
          <a:bodyPr wrap="square">
            <a:spAutoFit/>
          </a:bodyPr>
          <a:lstStyle/>
          <a:p>
            <a:pPr>
              <a:spcBef>
                <a:spcPts val="450"/>
              </a:spcBef>
              <a:spcAft>
                <a:spcPts val="900"/>
              </a:spcAft>
            </a:pPr>
            <a:r>
              <a:rPr lang="en-GB" altLang="zh-CN" sz="2400" b="1" dirty="0">
                <a:solidFill>
                  <a:srgbClr val="2105ED"/>
                </a:solidFill>
                <a:latin typeface="Times New Roman" panose="02020603050405020304" pitchFamily="18" charset="0"/>
                <a:cs typeface="Times New Roman" panose="02020603050405020304" pitchFamily="18" charset="0"/>
              </a:rPr>
              <a:t>The </a:t>
            </a:r>
            <a:r>
              <a:rPr lang="en-GB" altLang="zh-CN" sz="2400" b="1" dirty="0">
                <a:solidFill>
                  <a:srgbClr val="2105ED"/>
                </a:solidFill>
                <a:latin typeface="Times New Roman" panose="02020603050405020304" pitchFamily="18" charset="0"/>
                <a:cs typeface="Times New Roman" panose="02020603050405020304" pitchFamily="18" charset="0"/>
              </a:rPr>
              <a:t>studies on </a:t>
            </a:r>
            <a:r>
              <a:rPr lang="en-GB" altLang="zh-CN" sz="2400" b="1" dirty="0">
                <a:solidFill>
                  <a:srgbClr val="2105ED"/>
                </a:solidFill>
                <a:latin typeface="Times New Roman" panose="02020603050405020304" pitchFamily="18" charset="0"/>
                <a:cs typeface="Times New Roman" panose="02020603050405020304" pitchFamily="18" charset="0"/>
              </a:rPr>
              <a:t>key beam dynamic issues have been finished.</a:t>
            </a:r>
          </a:p>
          <a:p>
            <a:pPr marL="342900" indent="-342900">
              <a:spcAft>
                <a:spcPts val="450"/>
              </a:spcAft>
              <a:buFont typeface="Arial" panose="020B0604020202020204" pitchFamily="34" charset="0"/>
              <a:buChar char="•"/>
            </a:pPr>
            <a:r>
              <a:rPr lang="en-GB" altLang="zh-CN" sz="2100" dirty="0">
                <a:latin typeface="Times New Roman" panose="02020603050405020304" pitchFamily="18" charset="0"/>
                <a:cs typeface="Times New Roman" panose="02020603050405020304" pitchFamily="18" charset="0"/>
              </a:rPr>
              <a:t>D</a:t>
            </a:r>
            <a:r>
              <a:rPr lang="en-US" altLang="zh-CN" sz="2100" dirty="0" err="1">
                <a:latin typeface="Times New Roman" panose="02020603050405020304" pitchFamily="18" charset="0"/>
                <a:cs typeface="Times New Roman" panose="02020603050405020304" pitchFamily="18" charset="0"/>
              </a:rPr>
              <a:t>esign</a:t>
            </a:r>
            <a:r>
              <a:rPr lang="en-US" altLang="zh-CN" sz="2100" dirty="0">
                <a:latin typeface="Times New Roman" panose="02020603050405020304" pitchFamily="18" charset="0"/>
                <a:cs typeface="Times New Roman" panose="02020603050405020304" pitchFamily="18" charset="0"/>
              </a:rPr>
              <a:t> of interaction region</a:t>
            </a:r>
          </a:p>
          <a:p>
            <a:pPr marL="342900" indent="-342900">
              <a:spcAft>
                <a:spcPts val="450"/>
              </a:spcAft>
              <a:buFont typeface="Arial" panose="020B0604020202020204" pitchFamily="34" charset="0"/>
              <a:buChar char="•"/>
            </a:pPr>
            <a:r>
              <a:rPr lang="en-GB" altLang="zh-CN" sz="2100" dirty="0">
                <a:latin typeface="Times New Roman" panose="02020603050405020304" pitchFamily="18" charset="0"/>
                <a:cs typeface="Times New Roman" panose="02020603050405020304" pitchFamily="18" charset="0"/>
              </a:rPr>
              <a:t>C</a:t>
            </a:r>
            <a:r>
              <a:rPr lang="en-GB" altLang="zh-CN" sz="2100" dirty="0">
                <a:latin typeface="Times New Roman" panose="02020603050405020304" pitchFamily="18" charset="0"/>
                <a:cs typeface="Times New Roman" panose="02020603050405020304" pitchFamily="18" charset="0"/>
              </a:rPr>
              <a:t>ompensation </a:t>
            </a:r>
            <a:r>
              <a:rPr lang="en-GB" altLang="zh-CN" sz="2100" dirty="0">
                <a:latin typeface="Times New Roman" panose="02020603050405020304" pitchFamily="18" charset="0"/>
                <a:cs typeface="Times New Roman" panose="02020603050405020304" pitchFamily="18" charset="0"/>
              </a:rPr>
              <a:t>of detector solenoid</a:t>
            </a:r>
          </a:p>
          <a:p>
            <a:pPr marL="342900" indent="-342900">
              <a:spcAft>
                <a:spcPts val="450"/>
              </a:spcAft>
              <a:buFont typeface="Arial" panose="020B0604020202020204" pitchFamily="34" charset="0"/>
              <a:buChar char="•"/>
            </a:pPr>
            <a:r>
              <a:rPr lang="en-GB" altLang="zh-CN" sz="2100" dirty="0">
                <a:latin typeface="Times New Roman" panose="02020603050405020304" pitchFamily="18" charset="0"/>
                <a:cs typeface="Times New Roman" panose="02020603050405020304" pitchFamily="18" charset="0"/>
              </a:rPr>
              <a:t>C</a:t>
            </a:r>
            <a:r>
              <a:rPr lang="en-GB" altLang="zh-CN" sz="2100" dirty="0">
                <a:latin typeface="Times New Roman" panose="02020603050405020304" pitchFamily="18" charset="0"/>
                <a:cs typeface="Times New Roman" panose="02020603050405020304" pitchFamily="18" charset="0"/>
              </a:rPr>
              <a:t>ontrol </a:t>
            </a:r>
            <a:r>
              <a:rPr lang="en-GB" altLang="zh-CN" sz="2100" dirty="0">
                <a:latin typeface="Times New Roman" panose="02020603050405020304" pitchFamily="18" charset="0"/>
                <a:cs typeface="Times New Roman" panose="02020603050405020304" pitchFamily="18" charset="0"/>
              </a:rPr>
              <a:t>of detector background</a:t>
            </a:r>
          </a:p>
          <a:p>
            <a:pPr marL="342900" indent="-342900">
              <a:spcAft>
                <a:spcPts val="450"/>
              </a:spcAft>
              <a:buFont typeface="Arial" panose="020B0604020202020204" pitchFamily="34" charset="0"/>
              <a:buChar char="•"/>
            </a:pPr>
            <a:r>
              <a:rPr lang="en-GB" altLang="zh-CN" sz="2100" dirty="0">
                <a:latin typeface="Times New Roman" panose="02020603050405020304" pitchFamily="18" charset="0"/>
                <a:cs typeface="Times New Roman" panose="02020603050405020304" pitchFamily="18" charset="0"/>
              </a:rPr>
              <a:t>L</a:t>
            </a:r>
            <a:r>
              <a:rPr lang="en-GB" altLang="zh-CN" sz="2100" dirty="0">
                <a:latin typeface="Times New Roman" panose="02020603050405020304" pitchFamily="18" charset="0"/>
                <a:cs typeface="Times New Roman" panose="02020603050405020304" pitchFamily="18" charset="0"/>
              </a:rPr>
              <a:t>attice design</a:t>
            </a:r>
          </a:p>
          <a:p>
            <a:pPr marL="342900" indent="-342900">
              <a:spcAft>
                <a:spcPts val="450"/>
              </a:spcAft>
              <a:buFont typeface="Arial" panose="020B0604020202020204" pitchFamily="34" charset="0"/>
              <a:buChar char="•"/>
            </a:pPr>
            <a:r>
              <a:rPr lang="en-GB" altLang="zh-CN" sz="2100" b="1" dirty="0">
                <a:solidFill>
                  <a:srgbClr val="C00000"/>
                </a:solidFill>
                <a:latin typeface="Times New Roman" panose="02020603050405020304" pitchFamily="18" charset="0"/>
                <a:cs typeface="Times New Roman" panose="02020603050405020304" pitchFamily="18" charset="0"/>
              </a:rPr>
              <a:t>O</a:t>
            </a:r>
            <a:r>
              <a:rPr lang="en-GB" altLang="zh-CN" sz="2100" b="1" dirty="0">
                <a:solidFill>
                  <a:srgbClr val="C00000"/>
                </a:solidFill>
                <a:latin typeface="Times New Roman" panose="02020603050405020304" pitchFamily="18" charset="0"/>
                <a:cs typeface="Times New Roman" panose="02020603050405020304" pitchFamily="18" charset="0"/>
              </a:rPr>
              <a:t>n-axis </a:t>
            </a:r>
            <a:r>
              <a:rPr lang="en-GB" altLang="zh-CN" sz="2100" b="1" dirty="0">
                <a:solidFill>
                  <a:srgbClr val="C00000"/>
                </a:solidFill>
                <a:latin typeface="Times New Roman" panose="02020603050405020304" pitchFamily="18" charset="0"/>
                <a:cs typeface="Times New Roman" panose="02020603050405020304" pitchFamily="18" charset="0"/>
              </a:rPr>
              <a:t>injection </a:t>
            </a:r>
            <a:r>
              <a:rPr lang="en-GB" altLang="zh-CN" sz="2100" b="1" dirty="0" smtClean="0">
                <a:solidFill>
                  <a:srgbClr val="C00000"/>
                </a:solidFill>
                <a:latin typeface="Times New Roman" panose="02020603050405020304" pitchFamily="18" charset="0"/>
                <a:cs typeface="Times New Roman" panose="02020603050405020304" pitchFamily="18" charset="0"/>
              </a:rPr>
              <a:t>scheme</a:t>
            </a:r>
            <a:r>
              <a:rPr lang="zh-CN" altLang="en-US" sz="2100" b="1" dirty="0" smtClean="0">
                <a:solidFill>
                  <a:srgbClr val="C00000"/>
                </a:solidFill>
                <a:latin typeface="Times New Roman" panose="02020603050405020304" pitchFamily="18" charset="0"/>
                <a:cs typeface="Times New Roman" panose="02020603050405020304" pitchFamily="18" charset="0"/>
              </a:rPr>
              <a:t>（</a:t>
            </a:r>
            <a:r>
              <a:rPr lang="en-US" altLang="zh-CN" sz="2100" b="1" dirty="0" smtClean="0">
                <a:solidFill>
                  <a:srgbClr val="C00000"/>
                </a:solidFill>
                <a:latin typeface="Times New Roman" panose="02020603050405020304" pitchFamily="18" charset="0"/>
                <a:cs typeface="Times New Roman" panose="02020603050405020304" pitchFamily="18" charset="0"/>
              </a:rPr>
              <a:t>only for Higgs</a:t>
            </a:r>
            <a:r>
              <a:rPr lang="zh-CN" altLang="en-US" sz="2100" b="1" dirty="0" smtClean="0">
                <a:solidFill>
                  <a:srgbClr val="C00000"/>
                </a:solidFill>
                <a:latin typeface="Times New Roman" panose="02020603050405020304" pitchFamily="18" charset="0"/>
                <a:cs typeface="Times New Roman" panose="02020603050405020304" pitchFamily="18" charset="0"/>
              </a:rPr>
              <a:t>）</a:t>
            </a:r>
            <a:endParaRPr lang="en-GB" altLang="zh-CN" sz="2100" b="1" dirty="0">
              <a:solidFill>
                <a:srgbClr val="C00000"/>
              </a:solidFill>
              <a:latin typeface="Times New Roman" panose="02020603050405020304" pitchFamily="18" charset="0"/>
              <a:cs typeface="Times New Roman" panose="02020603050405020304" pitchFamily="18" charset="0"/>
            </a:endParaRPr>
          </a:p>
          <a:p>
            <a:pPr marL="342900" indent="-342900">
              <a:spcAft>
                <a:spcPts val="450"/>
              </a:spcAft>
              <a:buFont typeface="Arial" panose="020B0604020202020204" pitchFamily="34" charset="0"/>
              <a:buChar char="•"/>
            </a:pPr>
            <a:r>
              <a:rPr lang="en-GB" altLang="zh-CN" sz="2100" dirty="0">
                <a:latin typeface="Times New Roman" panose="02020603050405020304" pitchFamily="18" charset="0"/>
                <a:cs typeface="Times New Roman" panose="02020603050405020304" pitchFamily="18" charset="0"/>
              </a:rPr>
              <a:t>O</a:t>
            </a:r>
            <a:r>
              <a:rPr lang="en-GB" altLang="zh-CN" sz="2100" dirty="0">
                <a:latin typeface="Times New Roman" panose="02020603050405020304" pitchFamily="18" charset="0"/>
                <a:cs typeface="Times New Roman" panose="02020603050405020304" pitchFamily="18" charset="0"/>
              </a:rPr>
              <a:t>ptimization </a:t>
            </a:r>
            <a:r>
              <a:rPr lang="en-GB" altLang="zh-CN" sz="2100" dirty="0">
                <a:latin typeface="Times New Roman" panose="02020603050405020304" pitchFamily="18" charset="0"/>
                <a:cs typeface="Times New Roman" panose="02020603050405020304" pitchFamily="18" charset="0"/>
              </a:rPr>
              <a:t>of dynamic </a:t>
            </a:r>
            <a:r>
              <a:rPr lang="en-GB" altLang="zh-CN" sz="2100" dirty="0">
                <a:latin typeface="Times New Roman" panose="02020603050405020304" pitchFamily="18" charset="0"/>
                <a:cs typeface="Times New Roman" panose="02020603050405020304" pitchFamily="18" charset="0"/>
              </a:rPr>
              <a:t>aperture</a:t>
            </a:r>
          </a:p>
          <a:p>
            <a:pPr marL="342900" indent="-342900">
              <a:spcAft>
                <a:spcPts val="450"/>
              </a:spcAft>
              <a:buFont typeface="Arial" panose="020B0604020202020204" pitchFamily="34" charset="0"/>
              <a:buChar char="•"/>
            </a:pPr>
            <a:r>
              <a:rPr lang="en-GB" altLang="zh-CN" sz="2100" dirty="0">
                <a:latin typeface="Times New Roman" panose="02020603050405020304" pitchFamily="18" charset="0"/>
                <a:cs typeface="Times New Roman" panose="02020603050405020304" pitchFamily="18" charset="0"/>
              </a:rPr>
              <a:t>Beam </a:t>
            </a:r>
            <a:r>
              <a:rPr lang="en-GB" altLang="zh-CN" sz="2100" dirty="0">
                <a:latin typeface="Times New Roman" panose="02020603050405020304" pitchFamily="18" charset="0"/>
                <a:cs typeface="Times New Roman" panose="02020603050405020304" pitchFamily="18" charset="0"/>
              </a:rPr>
              <a:t>acceleration in the </a:t>
            </a:r>
            <a:r>
              <a:rPr lang="en-GB" altLang="zh-CN" sz="2100" dirty="0" err="1">
                <a:latin typeface="Times New Roman" panose="02020603050405020304" pitchFamily="18" charset="0"/>
                <a:cs typeface="Times New Roman" panose="02020603050405020304" pitchFamily="18" charset="0"/>
              </a:rPr>
              <a:t>Linac</a:t>
            </a:r>
            <a:r>
              <a:rPr lang="en-GB" altLang="zh-CN" sz="2100" dirty="0">
                <a:latin typeface="Times New Roman" panose="02020603050405020304" pitchFamily="18" charset="0"/>
                <a:cs typeface="Times New Roman" panose="02020603050405020304" pitchFamily="18" charset="0"/>
              </a:rPr>
              <a:t> and booster </a:t>
            </a:r>
            <a:r>
              <a:rPr lang="en-GB" altLang="zh-CN" sz="2100" dirty="0">
                <a:latin typeface="Times New Roman" panose="02020603050405020304" pitchFamily="18" charset="0"/>
                <a:cs typeface="Times New Roman" panose="02020603050405020304" pitchFamily="18" charset="0"/>
              </a:rPr>
              <a:t>ring</a:t>
            </a:r>
          </a:p>
          <a:p>
            <a:pPr marL="342900" indent="-342900">
              <a:spcAft>
                <a:spcPts val="450"/>
              </a:spcAft>
              <a:buFont typeface="Arial" panose="020B0604020202020204" pitchFamily="34" charset="0"/>
              <a:buChar char="•"/>
            </a:pPr>
            <a:r>
              <a:rPr lang="en-US" altLang="zh-CN" sz="2100" dirty="0">
                <a:latin typeface="Times New Roman" panose="02020603050405020304" pitchFamily="18" charset="0"/>
                <a:cs typeface="Times New Roman" panose="02020603050405020304" pitchFamily="18" charset="0"/>
              </a:rPr>
              <a:t>I</a:t>
            </a:r>
            <a:r>
              <a:rPr lang="en-US" altLang="zh-CN" sz="2100" dirty="0">
                <a:latin typeface="Times New Roman" panose="02020603050405020304" pitchFamily="18" charset="0"/>
                <a:cs typeface="Times New Roman" panose="02020603050405020304" pitchFamily="18" charset="0"/>
              </a:rPr>
              <a:t>mpedance </a:t>
            </a:r>
            <a:r>
              <a:rPr lang="en-US" altLang="zh-CN" sz="2100" dirty="0">
                <a:latin typeface="Times New Roman" panose="02020603050405020304" pitchFamily="18" charset="0"/>
                <a:cs typeface="Times New Roman" panose="02020603050405020304" pitchFamily="18" charset="0"/>
              </a:rPr>
              <a:t>and instabilities </a:t>
            </a:r>
            <a:endParaRPr lang="zh-CN" altLang="en-US" sz="2100" dirty="0">
              <a:latin typeface="Times New Roman" panose="02020603050405020304" pitchFamily="18" charset="0"/>
              <a:cs typeface="Times New Roman" panose="02020603050405020304" pitchFamily="18" charset="0"/>
            </a:endParaRPr>
          </a:p>
          <a:p>
            <a:pPr marL="342900" indent="-342900">
              <a:spcAft>
                <a:spcPts val="450"/>
              </a:spcAft>
              <a:buFont typeface="Arial" panose="020B0604020202020204" pitchFamily="34" charset="0"/>
              <a:buChar char="•"/>
            </a:pPr>
            <a:r>
              <a:rPr lang="en-US" altLang="zh-CN" sz="2100" dirty="0" err="1">
                <a:latin typeface="Times New Roman" panose="02020603050405020304" pitchFamily="18" charset="0"/>
                <a:cs typeface="Times New Roman" panose="02020603050405020304" pitchFamily="18" charset="0"/>
              </a:rPr>
              <a:t>B</a:t>
            </a:r>
            <a:r>
              <a:rPr lang="en-US" altLang="zh-CN" sz="2100" dirty="0" err="1">
                <a:latin typeface="Times New Roman" panose="02020603050405020304" pitchFamily="18" charset="0"/>
                <a:cs typeface="Times New Roman" panose="02020603050405020304" pitchFamily="18" charset="0"/>
              </a:rPr>
              <a:t>eambeam</a:t>
            </a:r>
            <a:r>
              <a:rPr lang="en-US" altLang="zh-CN" sz="2100" dirty="0">
                <a:latin typeface="Times New Roman" panose="02020603050405020304" pitchFamily="18" charset="0"/>
                <a:cs typeface="Times New Roman" panose="02020603050405020304" pitchFamily="18" charset="0"/>
              </a:rPr>
              <a:t> effect</a:t>
            </a:r>
            <a:endParaRPr lang="zh-CN" altLang="en-US" sz="2100"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6497619" y="2195028"/>
            <a:ext cx="2028288" cy="1292604"/>
          </a:xfrm>
          <a:prstGeom prst="rect">
            <a:avLst/>
          </a:prstGeom>
        </p:spPr>
      </p:pic>
      <p:pic>
        <p:nvPicPr>
          <p:cNvPr id="5" name="图片 4" descr="C:\Users\cuixiaohao\Desktop\无标题3.png"/>
          <p:cNvPicPr/>
          <p:nvPr/>
        </p:nvPicPr>
        <p:blipFill>
          <a:blip r:embed="rId4">
            <a:extLst>
              <a:ext uri="{28A0092B-C50C-407E-A947-70E740481C1C}">
                <a14:useLocalDpi xmlns:a14="http://schemas.microsoft.com/office/drawing/2010/main" val="0"/>
              </a:ext>
            </a:extLst>
          </a:blip>
          <a:srcRect/>
          <a:stretch>
            <a:fillRect/>
          </a:stretch>
        </p:blipFill>
        <p:spPr bwMode="auto">
          <a:xfrm>
            <a:off x="6084638" y="3487632"/>
            <a:ext cx="3100996" cy="1621487"/>
          </a:xfrm>
          <a:prstGeom prst="rect">
            <a:avLst/>
          </a:prstGeom>
          <a:noFill/>
          <a:ln>
            <a:noFill/>
          </a:ln>
        </p:spPr>
      </p:pic>
      <p:pic>
        <p:nvPicPr>
          <p:cNvPr id="7" name="图片 6"/>
          <p:cNvPicPr>
            <a:picLocks noChangeAspect="1"/>
          </p:cNvPicPr>
          <p:nvPr/>
        </p:nvPicPr>
        <p:blipFill>
          <a:blip r:embed="rId5"/>
          <a:stretch>
            <a:fillRect/>
          </a:stretch>
        </p:blipFill>
        <p:spPr>
          <a:xfrm>
            <a:off x="5384651" y="5280721"/>
            <a:ext cx="3600400" cy="945249"/>
          </a:xfrm>
          <a:prstGeom prst="rect">
            <a:avLst/>
          </a:prstGeom>
        </p:spPr>
      </p:pic>
    </p:spTree>
    <p:extLst>
      <p:ext uri="{BB962C8B-B14F-4D97-AF65-F5344CB8AC3E}">
        <p14:creationId xmlns:p14="http://schemas.microsoft.com/office/powerpoint/2010/main" val="1567417705"/>
      </p:ext>
    </p:extLst>
  </p:cSld>
  <p:clrMapOvr>
    <a:masterClrMapping/>
  </p:clrMapOvr>
  <mc:AlternateContent xmlns:mc="http://schemas.openxmlformats.org/markup-compatibility/2006" xmlns:p14="http://schemas.microsoft.com/office/powerpoint/2010/main">
    <mc:Choice Requires="p14">
      <p:transition spd="slow" p14:dur="2000" advTm="40088"/>
    </mc:Choice>
    <mc:Fallback xmlns="">
      <p:transition spd="slow" advTm="4008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latin typeface="Arial" panose="020B0604020202020204" pitchFamily="34" charset="0"/>
                <a:cs typeface="Arial" panose="020B0604020202020204" pitchFamily="34" charset="0"/>
              </a:rPr>
              <a:t>SRF </a:t>
            </a:r>
            <a:r>
              <a:rPr lang="en-US" altLang="zh-CN" dirty="0">
                <a:latin typeface="Arial" panose="020B0604020202020204" pitchFamily="34" charset="0"/>
                <a:cs typeface="Arial" panose="020B0604020202020204" pitchFamily="34" charset="0"/>
              </a:rPr>
              <a:t>Design Challenges</a:t>
            </a:r>
            <a:endParaRPr lang="zh-CN" altLang="en-US" dirty="0"/>
          </a:p>
        </p:txBody>
      </p:sp>
      <p:sp>
        <p:nvSpPr>
          <p:cNvPr id="3" name="内容占位符 2"/>
          <p:cNvSpPr>
            <a:spLocks noGrp="1"/>
          </p:cNvSpPr>
          <p:nvPr>
            <p:ph idx="1"/>
          </p:nvPr>
        </p:nvSpPr>
        <p:spPr>
          <a:xfrm>
            <a:off x="4572001" y="2787700"/>
            <a:ext cx="4029746" cy="2836813"/>
          </a:xfrm>
        </p:spPr>
        <p:txBody>
          <a:bodyPr>
            <a:normAutofit/>
          </a:bodyPr>
          <a:lstStyle/>
          <a:p>
            <a:pPr algn="just">
              <a:lnSpc>
                <a:spcPct val="110000"/>
              </a:lnSpc>
              <a:spcBef>
                <a:spcPts val="450"/>
              </a:spcBef>
            </a:pPr>
            <a:r>
              <a:rPr lang="en-US" altLang="zh-CN" sz="1350" dirty="0">
                <a:solidFill>
                  <a:srgbClr val="C00000"/>
                </a:solidFill>
                <a:latin typeface="Arial" panose="020B0604020202020204" pitchFamily="34" charset="0"/>
                <a:cs typeface="Arial" panose="020B0604020202020204" pitchFamily="34" charset="0"/>
              </a:rPr>
              <a:t>High energy, low current: </a:t>
            </a:r>
            <a:r>
              <a:rPr lang="en-US" altLang="zh-CN" sz="1350" dirty="0">
                <a:latin typeface="Arial" panose="020B0604020202020204" pitchFamily="34" charset="0"/>
                <a:cs typeface="Arial" panose="020B0604020202020204" pitchFamily="34" charset="0"/>
              </a:rPr>
              <a:t>high gradient, high Q, more cells, narrow bandwidth</a:t>
            </a:r>
          </a:p>
          <a:p>
            <a:pPr algn="just">
              <a:lnSpc>
                <a:spcPct val="110000"/>
              </a:lnSpc>
              <a:spcBef>
                <a:spcPts val="450"/>
              </a:spcBef>
            </a:pPr>
            <a:r>
              <a:rPr lang="en-US" altLang="zh-CN" sz="1350" dirty="0">
                <a:solidFill>
                  <a:srgbClr val="C00000"/>
                </a:solidFill>
                <a:latin typeface="Arial" panose="020B0604020202020204" pitchFamily="34" charset="0"/>
                <a:cs typeface="Arial" panose="020B0604020202020204" pitchFamily="34" charset="0"/>
              </a:rPr>
              <a:t>Low energy, high current: </a:t>
            </a:r>
            <a:r>
              <a:rPr lang="en-US" altLang="zh-CN" sz="1350" dirty="0">
                <a:latin typeface="Arial" panose="020B0604020202020204" pitchFamily="34" charset="0"/>
                <a:cs typeface="Arial" panose="020B0604020202020204" pitchFamily="34" charset="0"/>
              </a:rPr>
              <a:t>HOM power (less cells), parasitic loss, HOM CBI, FM CBI (low voltage, large detuning) </a:t>
            </a:r>
          </a:p>
          <a:p>
            <a:pPr algn="just">
              <a:lnSpc>
                <a:spcPct val="110000"/>
              </a:lnSpc>
              <a:spcBef>
                <a:spcPts val="450"/>
              </a:spcBef>
            </a:pPr>
            <a:r>
              <a:rPr lang="en-US" altLang="zh-CN" sz="1350" dirty="0">
                <a:solidFill>
                  <a:srgbClr val="C00000"/>
                </a:solidFill>
                <a:latin typeface="Arial" panose="020B0604020202020204" pitchFamily="34" charset="0"/>
                <a:cs typeface="Arial" panose="020B0604020202020204" pitchFamily="34" charset="0"/>
              </a:rPr>
              <a:t>Large ring: </a:t>
            </a:r>
            <a:r>
              <a:rPr lang="en-US" altLang="zh-CN" sz="1350" dirty="0">
                <a:latin typeface="Arial" panose="020B0604020202020204" pitchFamily="34" charset="0"/>
                <a:cs typeface="Arial" panose="020B0604020202020204" pitchFamily="34" charset="0"/>
              </a:rPr>
              <a:t>gap transient, dense beam spectrum</a:t>
            </a:r>
          </a:p>
          <a:p>
            <a:pPr algn="just">
              <a:lnSpc>
                <a:spcPct val="110000"/>
              </a:lnSpc>
              <a:spcBef>
                <a:spcPts val="450"/>
              </a:spcBef>
            </a:pPr>
            <a:r>
              <a:rPr lang="en-US" altLang="zh-CN" sz="1350" dirty="0">
                <a:solidFill>
                  <a:srgbClr val="C00000"/>
                </a:solidFill>
                <a:latin typeface="Arial" panose="020B0604020202020204" pitchFamily="34" charset="0"/>
                <a:cs typeface="Arial" panose="020B0604020202020204" pitchFamily="34" charset="0"/>
              </a:rPr>
              <a:t>Special issues with CEPC</a:t>
            </a:r>
            <a:r>
              <a:rPr lang="en-US" altLang="zh-CN" sz="1350" dirty="0">
                <a:latin typeface="Arial" panose="020B0604020202020204" pitchFamily="34" charset="0"/>
                <a:cs typeface="Arial" panose="020B0604020202020204" pitchFamily="34" charset="0"/>
              </a:rPr>
              <a:t>: parking cavities for W and Z, gap transient for Higgs</a:t>
            </a:r>
            <a:r>
              <a:rPr lang="zh-CN" altLang="en-US" sz="1350" dirty="0">
                <a:latin typeface="Arial" panose="020B0604020202020204" pitchFamily="34" charset="0"/>
                <a:cs typeface="Arial" panose="020B0604020202020204" pitchFamily="34" charset="0"/>
              </a:rPr>
              <a:t> </a:t>
            </a:r>
            <a:r>
              <a:rPr lang="en-US" altLang="zh-CN" sz="1350" dirty="0">
                <a:latin typeface="Arial" panose="020B0604020202020204" pitchFamily="34" charset="0"/>
                <a:cs typeface="Arial" panose="020B0604020202020204" pitchFamily="34" charset="0"/>
              </a:rPr>
              <a:t>half-fill, transient beam loading of bunch swapping for on-axis injection</a:t>
            </a:r>
          </a:p>
          <a:p>
            <a:pPr algn="just">
              <a:lnSpc>
                <a:spcPct val="110000"/>
              </a:lnSpc>
              <a:spcBef>
                <a:spcPts val="450"/>
              </a:spcBef>
            </a:pPr>
            <a:r>
              <a:rPr lang="en-US" altLang="zh-CN" sz="1350" dirty="0">
                <a:solidFill>
                  <a:srgbClr val="C00000"/>
                </a:solidFill>
                <a:latin typeface="Arial" panose="020B0604020202020204" pitchFamily="34" charset="0"/>
                <a:cs typeface="Arial" panose="020B0604020202020204" pitchFamily="34" charset="0"/>
              </a:rPr>
              <a:t>Booster cavity voltage ramp: </a:t>
            </a:r>
            <a:r>
              <a:rPr lang="en-US" altLang="zh-CN" sz="1350" dirty="0">
                <a:latin typeface="Arial" panose="020B0604020202020204" pitchFamily="34" charset="0"/>
                <a:cs typeface="Arial" panose="020B0604020202020204" pitchFamily="34" charset="0"/>
              </a:rPr>
              <a:t>narrow bandwidth </a:t>
            </a:r>
            <a:endParaRPr lang="zh-CN" altLang="en-US" sz="1350" dirty="0">
              <a:solidFill>
                <a:srgbClr val="C00000"/>
              </a:solidFill>
              <a:latin typeface="Arial" panose="020B0604020202020204" pitchFamily="34" charset="0"/>
              <a:cs typeface="Arial" panose="020B0604020202020204" pitchFamily="34" charset="0"/>
            </a:endParaRPr>
          </a:p>
          <a:p>
            <a:endParaRPr lang="zh-CN" altLang="en-US" sz="1350" dirty="0"/>
          </a:p>
        </p:txBody>
      </p:sp>
      <p:sp>
        <p:nvSpPr>
          <p:cNvPr id="4" name="灯片编号占位符 3"/>
          <p:cNvSpPr>
            <a:spLocks noGrp="1"/>
          </p:cNvSpPr>
          <p:nvPr>
            <p:ph type="sldNum" sz="quarter" idx="12"/>
          </p:nvPr>
        </p:nvSpPr>
        <p:spPr/>
        <p:txBody>
          <a:bodyPr/>
          <a:lstStyle/>
          <a:p>
            <a:fld id="{672E488A-81DB-4A5F-B4BA-D0957D335647}" type="slidenum">
              <a:rPr lang="zh-CN" altLang="en-US" smtClean="0"/>
              <a:t>14</a:t>
            </a:fld>
            <a:endParaRPr lang="zh-CN" altLang="en-US"/>
          </a:p>
        </p:txBody>
      </p:sp>
      <p:graphicFrame>
        <p:nvGraphicFramePr>
          <p:cNvPr id="5" name="表格 4"/>
          <p:cNvGraphicFramePr>
            <a:graphicFrameLocks noGrp="1"/>
          </p:cNvGraphicFramePr>
          <p:nvPr>
            <p:extLst/>
          </p:nvPr>
        </p:nvGraphicFramePr>
        <p:xfrm>
          <a:off x="423090" y="2282280"/>
          <a:ext cx="3807000" cy="3747360"/>
        </p:xfrm>
        <a:graphic>
          <a:graphicData uri="http://schemas.openxmlformats.org/drawingml/2006/table">
            <a:tbl>
              <a:tblPr firstRow="1" bandRow="1">
                <a:tableStyleId>{5940675A-B579-460E-94D1-54222C63F5DA}</a:tableStyleId>
              </a:tblPr>
              <a:tblGrid>
                <a:gridCol w="1620000">
                  <a:extLst>
                    <a:ext uri="{9D8B030D-6E8A-4147-A177-3AD203B41FA5}">
                      <a16:colId xmlns="" xmlns:a16="http://schemas.microsoft.com/office/drawing/2014/main" val="1327047053"/>
                    </a:ext>
                  </a:extLst>
                </a:gridCol>
                <a:gridCol w="702000">
                  <a:extLst>
                    <a:ext uri="{9D8B030D-6E8A-4147-A177-3AD203B41FA5}">
                      <a16:colId xmlns="" xmlns:a16="http://schemas.microsoft.com/office/drawing/2014/main" val="881978171"/>
                    </a:ext>
                  </a:extLst>
                </a:gridCol>
                <a:gridCol w="702000">
                  <a:extLst>
                    <a:ext uri="{9D8B030D-6E8A-4147-A177-3AD203B41FA5}">
                      <a16:colId xmlns="" xmlns:a16="http://schemas.microsoft.com/office/drawing/2014/main" val="626430571"/>
                    </a:ext>
                  </a:extLst>
                </a:gridCol>
                <a:gridCol w="783000">
                  <a:extLst>
                    <a:ext uri="{9D8B030D-6E8A-4147-A177-3AD203B41FA5}">
                      <a16:colId xmlns="" xmlns:a16="http://schemas.microsoft.com/office/drawing/2014/main" val="1185895502"/>
                    </a:ext>
                  </a:extLst>
                </a:gridCol>
              </a:tblGrid>
              <a:tr h="243000">
                <a:tc>
                  <a:txBody>
                    <a:bodyPr/>
                    <a:lstStyle/>
                    <a:p>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b="1" dirty="0">
                          <a:latin typeface="Arial" panose="020B0604020202020204" pitchFamily="34" charset="0"/>
                          <a:cs typeface="Arial" panose="020B0604020202020204" pitchFamily="34" charset="0"/>
                        </a:rPr>
                        <a:t>H</a:t>
                      </a:r>
                      <a:endParaRPr lang="zh-CN" altLang="en-US" sz="11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b="1" dirty="0">
                          <a:latin typeface="Arial" panose="020B0604020202020204" pitchFamily="34" charset="0"/>
                          <a:cs typeface="Arial" panose="020B0604020202020204" pitchFamily="34" charset="0"/>
                        </a:rPr>
                        <a:t>W</a:t>
                      </a:r>
                      <a:endParaRPr lang="zh-CN" altLang="en-US" sz="11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b="1" dirty="0">
                          <a:latin typeface="Arial" panose="020B0604020202020204" pitchFamily="34" charset="0"/>
                          <a:cs typeface="Arial" panose="020B0604020202020204" pitchFamily="34" charset="0"/>
                        </a:rPr>
                        <a:t>Z</a:t>
                      </a:r>
                      <a:endParaRPr lang="zh-CN" altLang="en-US" sz="1100" b="1"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4023430131"/>
                  </a:ext>
                </a:extLst>
              </a:tr>
              <a:tr h="243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1" dirty="0">
                          <a:latin typeface="Arial" panose="020B0604020202020204" pitchFamily="34" charset="0"/>
                          <a:cs typeface="Arial" panose="020B0604020202020204" pitchFamily="34" charset="0"/>
                        </a:rPr>
                        <a:t>Collider Ring</a:t>
                      </a:r>
                      <a:endParaRPr lang="zh-CN" altLang="en-US" sz="1100" b="1" dirty="0">
                        <a:latin typeface="Arial" panose="020B0604020202020204" pitchFamily="34" charset="0"/>
                        <a:cs typeface="Arial" panose="020B0604020202020204" pitchFamily="34" charset="0"/>
                      </a:endParaRPr>
                    </a:p>
                  </a:txBody>
                  <a:tcPr marL="68580" marR="68580" marT="34290" marB="34290" anchor="ctr">
                    <a:solidFill>
                      <a:schemeClr val="accent1">
                        <a:lumMod val="20000"/>
                        <a:lumOff val="80000"/>
                      </a:scheme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dirty="0">
                          <a:latin typeface="Arial" panose="020B0604020202020204" pitchFamily="34" charset="0"/>
                          <a:cs typeface="Arial" panose="020B0604020202020204" pitchFamily="34" charset="0"/>
                        </a:rPr>
                        <a:t>650 MHz</a:t>
                      </a:r>
                      <a:r>
                        <a:rPr lang="zh-CN" altLang="en-US" sz="1100" b="1" baseline="0" dirty="0">
                          <a:latin typeface="Arial" panose="020B0604020202020204" pitchFamily="34" charset="0"/>
                          <a:cs typeface="Arial" panose="020B0604020202020204" pitchFamily="34" charset="0"/>
                        </a:rPr>
                        <a:t> </a:t>
                      </a:r>
                      <a:r>
                        <a:rPr lang="en-US" altLang="zh-CN" sz="1100" b="1" baseline="0" dirty="0">
                          <a:latin typeface="Arial" panose="020B0604020202020204" pitchFamily="34" charset="0"/>
                          <a:cs typeface="Arial" panose="020B0604020202020204" pitchFamily="34" charset="0"/>
                        </a:rPr>
                        <a:t>2-cell cavity</a:t>
                      </a:r>
                      <a:endParaRPr lang="zh-CN" altLang="en-US" sz="1100" b="1" dirty="0">
                        <a:latin typeface="Arial" panose="020B0604020202020204" pitchFamily="34" charset="0"/>
                        <a:cs typeface="Arial" panose="020B0604020202020204" pitchFamily="34" charset="0"/>
                      </a:endParaRPr>
                    </a:p>
                  </a:txBody>
                  <a:tcPr marL="68580" marR="68580" marT="34290" marB="34290" anchor="ctr">
                    <a:solidFill>
                      <a:schemeClr val="accent1">
                        <a:lumMod val="20000"/>
                        <a:lumOff val="80000"/>
                      </a:schemeClr>
                    </a:solidFill>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242541478"/>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dirty="0" err="1">
                          <a:latin typeface="Arial" panose="020B0604020202020204" pitchFamily="34" charset="0"/>
                          <a:cs typeface="Arial" panose="020B0604020202020204" pitchFamily="34" charset="0"/>
                        </a:rPr>
                        <a:t>Lumi</a:t>
                      </a:r>
                      <a:r>
                        <a:rPr lang="en-US" altLang="zh-CN" sz="1100" dirty="0">
                          <a:latin typeface="Arial" panose="020B0604020202020204" pitchFamily="34" charset="0"/>
                          <a:cs typeface="Arial" panose="020B0604020202020204" pitchFamily="34" charset="0"/>
                        </a:rPr>
                        <a:t>. / IP (10</a:t>
                      </a:r>
                      <a:r>
                        <a:rPr lang="en-US" altLang="zh-CN" sz="1100" baseline="30000" dirty="0">
                          <a:latin typeface="Arial" panose="020B0604020202020204" pitchFamily="34" charset="0"/>
                          <a:cs typeface="Arial" panose="020B0604020202020204" pitchFamily="34" charset="0"/>
                        </a:rPr>
                        <a:t>34</a:t>
                      </a:r>
                      <a:r>
                        <a:rPr lang="en-US" altLang="zh-CN" sz="1100" dirty="0">
                          <a:latin typeface="Arial" panose="020B0604020202020204" pitchFamily="34" charset="0"/>
                          <a:cs typeface="Arial" panose="020B0604020202020204" pitchFamily="34" charset="0"/>
                        </a:rPr>
                        <a:t> cm</a:t>
                      </a:r>
                      <a:r>
                        <a:rPr lang="en-US" altLang="zh-CN" sz="1100" baseline="30000" dirty="0">
                          <a:latin typeface="Arial" panose="020B0604020202020204" pitchFamily="34" charset="0"/>
                          <a:cs typeface="Arial" panose="020B0604020202020204" pitchFamily="34" charset="0"/>
                        </a:rPr>
                        <a:t>-2</a:t>
                      </a:r>
                      <a:r>
                        <a:rPr lang="en-US" altLang="zh-CN" sz="1100" dirty="0">
                          <a:latin typeface="Arial" panose="020B0604020202020204" pitchFamily="34" charset="0"/>
                          <a:cs typeface="Arial" panose="020B0604020202020204" pitchFamily="34" charset="0"/>
                        </a:rPr>
                        <a:t>s</a:t>
                      </a:r>
                      <a:r>
                        <a:rPr lang="en-US" altLang="zh-CN" sz="1100" baseline="30000" dirty="0">
                          <a:latin typeface="Arial" panose="020B0604020202020204" pitchFamily="34" charset="0"/>
                          <a:cs typeface="Arial" panose="020B0604020202020204" pitchFamily="34" charset="0"/>
                        </a:rPr>
                        <a:t>-1</a:t>
                      </a:r>
                      <a:r>
                        <a:rPr lang="en-US" altLang="zh-CN" sz="1100" dirty="0">
                          <a:latin typeface="Arial" panose="020B0604020202020204" pitchFamily="34" charset="0"/>
                          <a:cs typeface="Arial" panose="020B0604020202020204" pitchFamily="34" charset="0"/>
                        </a:rPr>
                        <a:t>)</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2.93</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10.1</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16.6</a:t>
                      </a:r>
                      <a:r>
                        <a:rPr lang="en-US" altLang="zh-CN" sz="1100" baseline="0" dirty="0">
                          <a:latin typeface="Arial" panose="020B0604020202020204" pitchFamily="34" charset="0"/>
                          <a:cs typeface="Arial" panose="020B0604020202020204" pitchFamily="34" charset="0"/>
                        </a:rPr>
                        <a:t> / 32.1</a:t>
                      </a:r>
                      <a:endParaRPr lang="zh-CN" altLang="en-US" sz="11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1702208437"/>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dirty="0">
                          <a:latin typeface="Arial" panose="020B0604020202020204" pitchFamily="34" charset="0"/>
                          <a:cs typeface="Arial" panose="020B0604020202020204" pitchFamily="34" charset="0"/>
                        </a:rPr>
                        <a:t>RF voltage (GV)</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solidFill>
                            <a:srgbClr val="FF0000"/>
                          </a:solidFill>
                          <a:latin typeface="Arial" panose="020B0604020202020204" pitchFamily="34" charset="0"/>
                          <a:cs typeface="Arial" panose="020B0604020202020204" pitchFamily="34" charset="0"/>
                        </a:rPr>
                        <a:t>2.17</a:t>
                      </a:r>
                      <a:endParaRPr lang="zh-CN" altLang="en-US" sz="11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0.47</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0.1</a:t>
                      </a:r>
                      <a:endParaRPr lang="zh-CN" altLang="en-US" sz="11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3389934849"/>
                  </a:ext>
                </a:extLst>
              </a:tr>
              <a:tr h="228600">
                <a:tc>
                  <a:txBody>
                    <a:bodyPr/>
                    <a:lstStyle/>
                    <a:p>
                      <a:r>
                        <a:rPr lang="en-US" altLang="zh-CN" sz="1100" dirty="0">
                          <a:latin typeface="Arial" panose="020B0604020202020204" pitchFamily="34" charset="0"/>
                          <a:cs typeface="Arial" panose="020B0604020202020204" pitchFamily="34" charset="0"/>
                        </a:rPr>
                        <a:t>Beam current (mA)</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17.4 x 2</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87.7</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solidFill>
                            <a:srgbClr val="FF0000"/>
                          </a:solidFill>
                          <a:latin typeface="Arial" panose="020B0604020202020204" pitchFamily="34" charset="0"/>
                          <a:cs typeface="Arial" panose="020B0604020202020204" pitchFamily="34" charset="0"/>
                        </a:rPr>
                        <a:t>460</a:t>
                      </a:r>
                      <a:endParaRPr lang="zh-CN" altLang="en-US" sz="1100" dirty="0">
                        <a:solidFill>
                          <a:srgbClr val="FF0000"/>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3421085336"/>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dirty="0">
                          <a:latin typeface="Arial" panose="020B0604020202020204" pitchFamily="34" charset="0"/>
                          <a:cs typeface="Arial" panose="020B0604020202020204" pitchFamily="34" charset="0"/>
                        </a:rPr>
                        <a:t>Cavity number</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240</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108 x 2</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60 x 2</a:t>
                      </a:r>
                      <a:endParaRPr lang="zh-CN" altLang="en-US" sz="11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1440308899"/>
                  </a:ext>
                </a:extLst>
              </a:tr>
              <a:tr h="228600">
                <a:tc>
                  <a:txBody>
                    <a:bodyPr/>
                    <a:lstStyle/>
                    <a:p>
                      <a:r>
                        <a:rPr lang="en-US" altLang="zh-CN" sz="1100" dirty="0">
                          <a:latin typeface="Arial" panose="020B0604020202020204" pitchFamily="34" charset="0"/>
                          <a:cs typeface="Arial" panose="020B0604020202020204" pitchFamily="34" charset="0"/>
                        </a:rPr>
                        <a:t>SR power (MW)</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30</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30</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16.5</a:t>
                      </a:r>
                      <a:endParaRPr lang="zh-CN" altLang="en-US" sz="11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2125976761"/>
                  </a:ext>
                </a:extLst>
              </a:tr>
              <a:tr h="228600">
                <a:tc>
                  <a:txBody>
                    <a:bodyPr/>
                    <a:lstStyle/>
                    <a:p>
                      <a:r>
                        <a:rPr lang="en-US" altLang="zh-CN" sz="1100" dirty="0">
                          <a:latin typeface="Arial" panose="020B0604020202020204" pitchFamily="34" charset="0"/>
                          <a:cs typeface="Arial" panose="020B0604020202020204" pitchFamily="34" charset="0"/>
                        </a:rPr>
                        <a:t>2 K</a:t>
                      </a:r>
                      <a:r>
                        <a:rPr lang="en-US" altLang="zh-CN" sz="1100" baseline="0" dirty="0">
                          <a:latin typeface="Arial" panose="020B0604020202020204" pitchFamily="34" charset="0"/>
                          <a:cs typeface="Arial" panose="020B0604020202020204" pitchFamily="34" charset="0"/>
                        </a:rPr>
                        <a:t> cavity wall loss (kW)</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6.1</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1.3</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0.1</a:t>
                      </a:r>
                      <a:endParaRPr lang="zh-CN" altLang="en-US" sz="11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653927373"/>
                  </a:ext>
                </a:extLst>
              </a:tr>
              <a:tr h="243000">
                <a:tc>
                  <a:txBody>
                    <a:bodyPr/>
                    <a:lstStyle/>
                    <a:p>
                      <a:r>
                        <a:rPr lang="en-US" altLang="zh-CN" sz="1100" b="1" dirty="0">
                          <a:latin typeface="Arial" panose="020B0604020202020204" pitchFamily="34" charset="0"/>
                          <a:cs typeface="Arial" panose="020B0604020202020204" pitchFamily="34" charset="0"/>
                        </a:rPr>
                        <a:t>Booster Ring </a:t>
                      </a:r>
                      <a:r>
                        <a:rPr lang="en-US" altLang="zh-CN" sz="900" b="1" dirty="0">
                          <a:latin typeface="Arial" panose="020B0604020202020204" pitchFamily="34" charset="0"/>
                          <a:cs typeface="Arial" panose="020B0604020202020204" pitchFamily="34" charset="0"/>
                        </a:rPr>
                        <a:t>(extraction)</a:t>
                      </a:r>
                      <a:endParaRPr lang="zh-CN" altLang="en-US" sz="800" b="1" dirty="0">
                        <a:latin typeface="Arial" panose="020B0604020202020204" pitchFamily="34" charset="0"/>
                        <a:cs typeface="Arial" panose="020B0604020202020204" pitchFamily="34" charset="0"/>
                      </a:endParaRPr>
                    </a:p>
                  </a:txBody>
                  <a:tcPr marL="68580" marR="68580" marT="34290" marB="34290" anchor="ctr">
                    <a:solidFill>
                      <a:schemeClr val="accent4">
                        <a:lumMod val="20000"/>
                        <a:lumOff val="80000"/>
                      </a:schemeClr>
                    </a:solidFill>
                  </a:tcPr>
                </a:tc>
                <a:tc gridSpan="3">
                  <a:txBody>
                    <a:bodyPr/>
                    <a:lstStyle/>
                    <a:p>
                      <a:pPr algn="ctr"/>
                      <a:r>
                        <a:rPr lang="en-US" altLang="zh-CN" sz="1100" b="1" dirty="0">
                          <a:latin typeface="Arial" panose="020B0604020202020204" pitchFamily="34" charset="0"/>
                          <a:cs typeface="Arial" panose="020B0604020202020204" pitchFamily="34" charset="0"/>
                        </a:rPr>
                        <a:t>1.3</a:t>
                      </a:r>
                      <a:r>
                        <a:rPr lang="en-US" altLang="zh-CN" sz="1100" b="1" baseline="0" dirty="0">
                          <a:latin typeface="Arial" panose="020B0604020202020204" pitchFamily="34" charset="0"/>
                          <a:cs typeface="Arial" panose="020B0604020202020204" pitchFamily="34" charset="0"/>
                        </a:rPr>
                        <a:t> GHz 9-cell cavity</a:t>
                      </a:r>
                      <a:endParaRPr lang="zh-CN" altLang="en-US" sz="1100" b="1" dirty="0">
                        <a:latin typeface="Arial" panose="020B0604020202020204" pitchFamily="34" charset="0"/>
                        <a:cs typeface="Arial" panose="020B0604020202020204" pitchFamily="34" charset="0"/>
                      </a:endParaRPr>
                    </a:p>
                  </a:txBody>
                  <a:tcPr marL="68580" marR="68580" marT="34290" marB="34290" anchor="ctr">
                    <a:solidFill>
                      <a:schemeClr val="accent4">
                        <a:lumMod val="20000"/>
                        <a:lumOff val="80000"/>
                      </a:schemeClr>
                    </a:solidFill>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4068279953"/>
                  </a:ext>
                </a:extLst>
              </a:tr>
              <a:tr h="228600">
                <a:tc>
                  <a:txBody>
                    <a:bodyPr/>
                    <a:lstStyle/>
                    <a:p>
                      <a:r>
                        <a:rPr lang="en-US" altLang="zh-CN" sz="1100" dirty="0">
                          <a:latin typeface="Arial" panose="020B0604020202020204" pitchFamily="34" charset="0"/>
                          <a:cs typeface="Arial" panose="020B0604020202020204" pitchFamily="34" charset="0"/>
                        </a:rPr>
                        <a:t>RF voltage (GV)</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1.97</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0.585</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0.287</a:t>
                      </a:r>
                      <a:endParaRPr lang="zh-CN" altLang="en-US" sz="11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4227715916"/>
                  </a:ext>
                </a:extLst>
              </a:tr>
              <a:tr h="228600">
                <a:tc>
                  <a:txBody>
                    <a:bodyPr/>
                    <a:lstStyle/>
                    <a:p>
                      <a:r>
                        <a:rPr lang="en-US" altLang="zh-CN" sz="1100" dirty="0">
                          <a:latin typeface="Arial" panose="020B0604020202020204" pitchFamily="34" charset="0"/>
                          <a:cs typeface="Arial" panose="020B0604020202020204" pitchFamily="34" charset="0"/>
                        </a:rPr>
                        <a:t>Beam current</a:t>
                      </a:r>
                      <a:r>
                        <a:rPr lang="en-US" altLang="zh-CN" sz="1100" baseline="0" dirty="0">
                          <a:latin typeface="Arial" panose="020B0604020202020204" pitchFamily="34" charset="0"/>
                          <a:cs typeface="Arial" panose="020B0604020202020204" pitchFamily="34" charset="0"/>
                        </a:rPr>
                        <a:t> (mA)</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0.52</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2.63</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6.91</a:t>
                      </a:r>
                      <a:endParaRPr lang="zh-CN" altLang="en-US" sz="11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1545619021"/>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dirty="0">
                          <a:latin typeface="Arial" panose="020B0604020202020204" pitchFamily="34" charset="0"/>
                          <a:cs typeface="Arial" panose="020B0604020202020204" pitchFamily="34" charset="0"/>
                        </a:rPr>
                        <a:t>Cavity number</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96</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64</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32</a:t>
                      </a:r>
                      <a:endParaRPr lang="zh-CN" altLang="en-US" sz="11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3638215599"/>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dirty="0">
                          <a:latin typeface="Arial" panose="020B0604020202020204" pitchFamily="34" charset="0"/>
                          <a:cs typeface="Arial" panose="020B0604020202020204" pitchFamily="34" charset="0"/>
                        </a:rPr>
                        <a:t>RF input power (MW)</a:t>
                      </a:r>
                      <a:r>
                        <a:rPr lang="en-US" altLang="zh-CN" sz="1100" baseline="0" dirty="0">
                          <a:latin typeface="Arial" panose="020B0604020202020204" pitchFamily="34" charset="0"/>
                          <a:cs typeface="Arial" panose="020B0604020202020204" pitchFamily="34" charset="0"/>
                        </a:rPr>
                        <a:t> </a:t>
                      </a:r>
                      <a:r>
                        <a:rPr lang="en-US" altLang="zh-CN" sz="800" baseline="0" dirty="0">
                          <a:latin typeface="Arial" panose="020B0604020202020204" pitchFamily="34" charset="0"/>
                          <a:cs typeface="Arial" panose="020B0604020202020204" pitchFamily="34" charset="0"/>
                        </a:rPr>
                        <a:t>avg.</a:t>
                      </a:r>
                      <a:endParaRPr lang="zh-CN" altLang="en-US" sz="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0.07</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0.02</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0.02</a:t>
                      </a:r>
                      <a:endParaRPr lang="zh-CN" altLang="en-US" sz="11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748751857"/>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dirty="0">
                          <a:latin typeface="Arial" panose="020B0604020202020204" pitchFamily="34" charset="0"/>
                          <a:cs typeface="Arial" panose="020B0604020202020204" pitchFamily="34" charset="0"/>
                        </a:rPr>
                        <a:t>2 K</a:t>
                      </a:r>
                      <a:r>
                        <a:rPr lang="en-US" altLang="zh-CN" sz="1100" baseline="0" dirty="0">
                          <a:latin typeface="Arial" panose="020B0604020202020204" pitchFamily="34" charset="0"/>
                          <a:cs typeface="Arial" panose="020B0604020202020204" pitchFamily="34" charset="0"/>
                        </a:rPr>
                        <a:t> wall loss (kW)</a:t>
                      </a:r>
                      <a:r>
                        <a:rPr lang="zh-CN" altLang="en-US" sz="1100" baseline="0" dirty="0">
                          <a:latin typeface="Arial" panose="020B0604020202020204" pitchFamily="34" charset="0"/>
                          <a:cs typeface="Arial" panose="020B0604020202020204" pitchFamily="34" charset="0"/>
                        </a:rPr>
                        <a:t> </a:t>
                      </a:r>
                      <a:r>
                        <a:rPr lang="en-US" altLang="zh-CN" sz="800" baseline="0" dirty="0">
                          <a:latin typeface="Arial" panose="020B0604020202020204" pitchFamily="34" charset="0"/>
                          <a:cs typeface="Arial" panose="020B0604020202020204" pitchFamily="34" charset="0"/>
                        </a:rPr>
                        <a:t>avg.</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0.17</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0.01</a:t>
                      </a:r>
                      <a:endParaRPr lang="zh-CN" altLang="en-US" sz="11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100" dirty="0">
                          <a:latin typeface="Arial" panose="020B0604020202020204" pitchFamily="34" charset="0"/>
                          <a:cs typeface="Arial" panose="020B0604020202020204" pitchFamily="34" charset="0"/>
                        </a:rPr>
                        <a:t>0.02</a:t>
                      </a:r>
                      <a:endParaRPr lang="zh-CN" altLang="en-US" sz="11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3125467078"/>
                  </a:ext>
                </a:extLst>
              </a:tr>
            </a:tbl>
          </a:graphicData>
        </a:graphic>
      </p:graphicFrame>
    </p:spTree>
    <p:extLst>
      <p:ext uri="{BB962C8B-B14F-4D97-AF65-F5344CB8AC3E}">
        <p14:creationId xmlns:p14="http://schemas.microsoft.com/office/powerpoint/2010/main" val="4083630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59660" y="332820"/>
            <a:ext cx="5915025" cy="809898"/>
          </a:xfrm>
        </p:spPr>
        <p:txBody>
          <a:bodyPr/>
          <a:lstStyle/>
          <a:p>
            <a:r>
              <a:rPr lang="en-US" altLang="zh-CN" dirty="0" smtClean="0">
                <a:latin typeface="Arial" panose="020B0604020202020204" pitchFamily="34" charset="0"/>
                <a:cs typeface="Arial" panose="020B0604020202020204" pitchFamily="34" charset="0"/>
              </a:rPr>
              <a:t>SRF Status</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12977" y="1422272"/>
            <a:ext cx="8208389" cy="3253733"/>
          </a:xfrm>
        </p:spPr>
        <p:txBody>
          <a:bodyPr>
            <a:noAutofit/>
          </a:bodyPr>
          <a:lstStyle/>
          <a:p>
            <a:pPr>
              <a:lnSpc>
                <a:spcPct val="120000"/>
              </a:lnSpc>
              <a:spcBef>
                <a:spcPts val="900"/>
              </a:spcBef>
            </a:pPr>
            <a:r>
              <a:rPr lang="en-US" altLang="zh-CN" sz="2000" dirty="0">
                <a:latin typeface="Arial" panose="020B0604020202020204" pitchFamily="34" charset="0"/>
                <a:cs typeface="Arial" panose="020B0604020202020204" pitchFamily="34" charset="0"/>
              </a:rPr>
              <a:t>CEPC CDR SRF parameters and layout have been established in view of high Higgs priority, low construction cost and upgradability. </a:t>
            </a:r>
          </a:p>
          <a:p>
            <a:pPr>
              <a:lnSpc>
                <a:spcPct val="120000"/>
              </a:lnSpc>
              <a:spcBef>
                <a:spcPts val="900"/>
              </a:spcBef>
            </a:pPr>
            <a:r>
              <a:rPr lang="en-US" altLang="zh-CN" sz="2000" dirty="0">
                <a:latin typeface="Arial" panose="020B0604020202020204" pitchFamily="34" charset="0"/>
                <a:cs typeface="Arial" panose="020B0604020202020204" pitchFamily="34" charset="0"/>
              </a:rPr>
              <a:t>Beam cavity interaction issues (FM and HOM CBI, parking cavities, RF transients of bunch gap and swapping, HOM power) are challenging but </a:t>
            </a:r>
            <a:r>
              <a:rPr lang="en-US" altLang="zh-CN" sz="2000" dirty="0" smtClean="0">
                <a:latin typeface="Arial" panose="020B0604020202020204" pitchFamily="34" charset="0"/>
                <a:cs typeface="Arial" panose="020B0604020202020204" pitchFamily="34" charset="0"/>
              </a:rPr>
              <a:t>manageable, especially for Z-pole.</a:t>
            </a:r>
            <a:endParaRPr lang="en-US" altLang="zh-CN" sz="2000" dirty="0">
              <a:latin typeface="Arial" panose="020B0604020202020204" pitchFamily="34" charset="0"/>
              <a:cs typeface="Arial" panose="020B0604020202020204" pitchFamily="34" charset="0"/>
            </a:endParaRPr>
          </a:p>
          <a:p>
            <a:pPr>
              <a:lnSpc>
                <a:spcPct val="120000"/>
              </a:lnSpc>
              <a:spcBef>
                <a:spcPts val="900"/>
              </a:spcBef>
            </a:pPr>
            <a:r>
              <a:rPr lang="en-US" altLang="zh-CN" sz="2000" dirty="0">
                <a:latin typeface="Arial" panose="020B0604020202020204" pitchFamily="34" charset="0"/>
                <a:cs typeface="Arial" panose="020B0604020202020204" pitchFamily="34" charset="0"/>
              </a:rPr>
              <a:t>SRF key components design and R&amp;D launched, with support of PAPS SRF facility. </a:t>
            </a:r>
            <a:r>
              <a:rPr lang="en-US" altLang="zh-CN" sz="2000" dirty="0" smtClean="0">
                <a:latin typeface="Arial" panose="020B0604020202020204" pitchFamily="34" charset="0"/>
                <a:cs typeface="Arial" panose="020B0604020202020204" pitchFamily="34" charset="0"/>
              </a:rPr>
              <a:t>SRF </a:t>
            </a:r>
            <a:r>
              <a:rPr lang="en-US" altLang="zh-CN" sz="2000" dirty="0">
                <a:latin typeface="Arial" panose="020B0604020202020204" pitchFamily="34" charset="0"/>
                <a:cs typeface="Arial" panose="020B0604020202020204" pitchFamily="34" charset="0"/>
              </a:rPr>
              <a:t>industrialization </a:t>
            </a:r>
            <a:r>
              <a:rPr lang="en-US" altLang="zh-CN" sz="2000" dirty="0" smtClean="0">
                <a:latin typeface="Arial" panose="020B0604020202020204" pitchFamily="34" charset="0"/>
                <a:cs typeface="Arial" panose="020B0604020202020204" pitchFamily="34" charset="0"/>
              </a:rPr>
              <a:t>will be synergy </a:t>
            </a:r>
            <a:r>
              <a:rPr lang="en-US" altLang="zh-CN" sz="2000" dirty="0">
                <a:latin typeface="Arial" panose="020B0604020202020204" pitchFamily="34" charset="0"/>
                <a:cs typeface="Arial" panose="020B0604020202020204" pitchFamily="34" charset="0"/>
              </a:rPr>
              <a:t>with </a:t>
            </a:r>
            <a:r>
              <a:rPr lang="en-US" altLang="zh-CN" sz="2000" dirty="0" smtClean="0">
                <a:latin typeface="Arial" panose="020B0604020202020204" pitchFamily="34" charset="0"/>
                <a:cs typeface="Arial" panose="020B0604020202020204" pitchFamily="34" charset="0"/>
              </a:rPr>
              <a:t>SHINE and ADANES etc</a:t>
            </a:r>
            <a:r>
              <a:rPr lang="en-US" altLang="zh-CN" sz="2000" dirty="0">
                <a:latin typeface="Arial" panose="020B0604020202020204" pitchFamily="34" charset="0"/>
                <a:cs typeface="Arial" panose="020B0604020202020204" pitchFamily="34" charset="0"/>
              </a:rPr>
              <a:t>. in </a:t>
            </a:r>
            <a:r>
              <a:rPr lang="en-US" altLang="zh-CN" sz="2000" dirty="0" smtClean="0">
                <a:latin typeface="Arial" panose="020B0604020202020204" pitchFamily="34" charset="0"/>
                <a:cs typeface="Arial" panose="020B0604020202020204" pitchFamily="34" charset="0"/>
              </a:rPr>
              <a:t>China (~ </a:t>
            </a:r>
            <a:r>
              <a:rPr lang="en-US" altLang="zh-CN" sz="2000" dirty="0">
                <a:latin typeface="Arial" panose="020B0604020202020204" pitchFamily="34" charset="0"/>
                <a:cs typeface="Arial" panose="020B0604020202020204" pitchFamily="34" charset="0"/>
              </a:rPr>
              <a:t>1000 cavities in next five </a:t>
            </a:r>
            <a:r>
              <a:rPr lang="en-US" altLang="zh-CN" sz="2000" dirty="0" smtClean="0">
                <a:latin typeface="Arial" panose="020B0604020202020204" pitchFamily="34" charset="0"/>
                <a:cs typeface="Arial" panose="020B0604020202020204" pitchFamily="34" charset="0"/>
              </a:rPr>
              <a:t>years).</a:t>
            </a:r>
            <a:endParaRPr lang="en-US" altLang="zh-CN"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15</a:t>
            </a:fld>
            <a:endParaRPr lang="zh-CN" altLang="en-US">
              <a:solidFill>
                <a:prstClr val="black">
                  <a:tint val="75000"/>
                </a:prstClr>
              </a:solidFill>
            </a:endParaRPr>
          </a:p>
        </p:txBody>
      </p:sp>
      <p:sp>
        <p:nvSpPr>
          <p:cNvPr id="5" name="文本框 10"/>
          <p:cNvSpPr txBox="1"/>
          <p:nvPr/>
        </p:nvSpPr>
        <p:spPr>
          <a:xfrm>
            <a:off x="4682323" y="5382838"/>
            <a:ext cx="3551253" cy="584775"/>
          </a:xfrm>
          <a:prstGeom prst="rect">
            <a:avLst/>
          </a:prstGeom>
          <a:noFill/>
        </p:spPr>
        <p:txBody>
          <a:bodyPr wrap="square" rtlCol="0">
            <a:spAutoFit/>
          </a:bodyP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altLang="zh-CN" sz="1600" dirty="0">
                <a:latin typeface="Arial" panose="020B0604020202020204" pitchFamily="34" charset="0"/>
                <a:cs typeface="Arial" panose="020B0604020202020204" pitchFamily="34" charset="0"/>
              </a:rPr>
              <a:t>CEPC 650 MHz </a:t>
            </a:r>
            <a:r>
              <a:rPr lang="en-US" altLang="zh-CN" sz="1600" dirty="0">
                <a:solidFill>
                  <a:srgbClr val="C00000"/>
                </a:solidFill>
                <a:latin typeface="Arial" panose="020B0604020202020204" pitchFamily="34" charset="0"/>
                <a:cs typeface="Arial" panose="020B0604020202020204" pitchFamily="34" charset="0"/>
              </a:rPr>
              <a:t>2-cell cavity </a:t>
            </a:r>
            <a:r>
              <a:rPr lang="en-US" altLang="zh-CN" sz="1600" dirty="0">
                <a:latin typeface="Arial" panose="020B0604020202020204" pitchFamily="34" charset="0"/>
                <a:cs typeface="Arial" panose="020B0604020202020204" pitchFamily="34" charset="0"/>
              </a:rPr>
              <a:t>by </a:t>
            </a:r>
            <a:r>
              <a:rPr lang="en-US" altLang="zh-CN" sz="1600" dirty="0" smtClean="0">
                <a:latin typeface="Arial" panose="020B0604020202020204" pitchFamily="34" charset="0"/>
                <a:cs typeface="Arial" panose="020B0604020202020204" pitchFamily="34" charset="0"/>
              </a:rPr>
              <a:t>OTIC</a:t>
            </a:r>
          </a:p>
          <a:p>
            <a:r>
              <a:rPr lang="en-US" altLang="zh-CN" sz="1600" dirty="0" smtClean="0">
                <a:latin typeface="Arial" panose="020B0604020202020204" pitchFamily="34" charset="0"/>
                <a:cs typeface="Arial" panose="020B0604020202020204" pitchFamily="34" charset="0"/>
              </a:rPr>
              <a:t>                                    </a:t>
            </a:r>
            <a:endParaRPr lang="zh-CN" altLang="en-US" sz="1600" dirty="0">
              <a:latin typeface="Arial" panose="020B0604020202020204" pitchFamily="34" charset="0"/>
              <a:cs typeface="Arial" panose="020B0604020202020204" pitchFamily="34" charset="0"/>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10740" t="28439" r="26815" b="32078"/>
          <a:stretch/>
        </p:blipFill>
        <p:spPr>
          <a:xfrm>
            <a:off x="1248969" y="4955559"/>
            <a:ext cx="3031489" cy="1439334"/>
          </a:xfrm>
          <a:prstGeom prst="rect">
            <a:avLst/>
          </a:prstGeom>
        </p:spPr>
      </p:pic>
    </p:spTree>
    <p:extLst>
      <p:ext uri="{BB962C8B-B14F-4D97-AF65-F5344CB8AC3E}">
        <p14:creationId xmlns:p14="http://schemas.microsoft.com/office/powerpoint/2010/main" val="1510881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Arial" panose="020B0604020202020204" pitchFamily="34" charset="0"/>
                <a:ea typeface="微软雅黑" panose="020B0503020204020204" pitchFamily="34" charset="-122"/>
                <a:cs typeface="Arial" panose="020B0604020202020204" pitchFamily="34" charset="0"/>
              </a:rPr>
              <a:t>SRF </a:t>
            </a:r>
            <a:r>
              <a:rPr lang="en-US" altLang="zh-CN" dirty="0">
                <a:latin typeface="Arial" panose="020B0604020202020204" pitchFamily="34" charset="0"/>
                <a:ea typeface="微软雅黑" panose="020B0503020204020204" pitchFamily="34" charset="-122"/>
                <a:cs typeface="Arial" panose="020B0604020202020204" pitchFamily="34" charset="0"/>
              </a:rPr>
              <a:t>Technology R&amp;D Plan</a:t>
            </a:r>
            <a:endParaRPr lang="zh-CN" altLang="en-US" dirty="0"/>
          </a:p>
        </p:txBody>
      </p:sp>
      <p:sp>
        <p:nvSpPr>
          <p:cNvPr id="3" name="内容占位符 2"/>
          <p:cNvSpPr>
            <a:spLocks noGrp="1"/>
          </p:cNvSpPr>
          <p:nvPr>
            <p:ph idx="1"/>
          </p:nvPr>
        </p:nvSpPr>
        <p:spPr/>
        <p:txBody>
          <a:bodyPr/>
          <a:lstStyle/>
          <a:p>
            <a:pPr>
              <a:lnSpc>
                <a:spcPct val="100000"/>
              </a:lnSpc>
              <a:spcBef>
                <a:spcPts val="0"/>
              </a:spcBef>
              <a:spcAft>
                <a:spcPts val="600"/>
              </a:spcAft>
            </a:pPr>
            <a:r>
              <a:rPr lang="en-US" altLang="zh-CN" sz="1600" b="1" dirty="0">
                <a:solidFill>
                  <a:srgbClr val="146737"/>
                </a:solidFill>
                <a:latin typeface="Arial" panose="020B0604020202020204" pitchFamily="34" charset="0"/>
                <a:ea typeface="微软雅黑" panose="020B0503020204020204" pitchFamily="34" charset="-122"/>
                <a:cs typeface="Arial" panose="020B0604020202020204" pitchFamily="34" charset="0"/>
              </a:rPr>
              <a:t> SRF Key Technology R&amp;D (2016-2020)</a:t>
            </a:r>
          </a:p>
          <a:p>
            <a:pPr marL="540000" lvl="2" indent="-252000">
              <a:lnSpc>
                <a:spcPct val="120000"/>
              </a:lnSpc>
              <a:spcBef>
                <a:spcPts val="0"/>
              </a:spcBef>
              <a:buFont typeface="Calibri" panose="020F0502020204030204" pitchFamily="34" charset="0"/>
              <a:buChar char="─"/>
            </a:pPr>
            <a:r>
              <a:rPr lang="en-US" altLang="zh-CN" sz="1600" dirty="0">
                <a:latin typeface="Arial" panose="020B0604020202020204" pitchFamily="34" charset="0"/>
                <a:ea typeface="微软雅黑" panose="020B0503020204020204" pitchFamily="34" charset="-122"/>
                <a:cs typeface="Arial" panose="020B0604020202020204" pitchFamily="34" charset="0"/>
              </a:rPr>
              <a:t>High Q &amp; high gradient cavity with </a:t>
            </a:r>
            <a:r>
              <a:rPr lang="en-US" altLang="zh-CN" sz="1600" b="1" dirty="0">
                <a:latin typeface="Arial" panose="020B0604020202020204" pitchFamily="34" charset="0"/>
                <a:ea typeface="微软雅黑" panose="020B0503020204020204" pitchFamily="34" charset="-122"/>
                <a:cs typeface="Arial" panose="020B0604020202020204" pitchFamily="34" charset="0"/>
              </a:rPr>
              <a:t>N-doped </a:t>
            </a:r>
            <a:r>
              <a:rPr lang="en-US" altLang="zh-CN" sz="1600" b="1" dirty="0" err="1">
                <a:latin typeface="Arial" panose="020B0604020202020204" pitchFamily="34" charset="0"/>
                <a:ea typeface="微软雅黑" panose="020B0503020204020204" pitchFamily="34" charset="-122"/>
                <a:cs typeface="Arial" panose="020B0604020202020204" pitchFamily="34" charset="0"/>
              </a:rPr>
              <a:t>Nb</a:t>
            </a:r>
            <a:r>
              <a:rPr lang="en-US" altLang="zh-CN" sz="1600" b="1" dirty="0">
                <a:latin typeface="Arial" panose="020B0604020202020204" pitchFamily="34" charset="0"/>
                <a:ea typeface="微软雅黑" panose="020B0503020204020204" pitchFamily="34" charset="-122"/>
                <a:cs typeface="Arial" panose="020B0604020202020204" pitchFamily="34" charset="0"/>
              </a:rPr>
              <a:t> </a:t>
            </a:r>
            <a:r>
              <a:rPr lang="en-US" altLang="zh-CN" sz="1600" dirty="0">
                <a:latin typeface="Arial" panose="020B0604020202020204" pitchFamily="34" charset="0"/>
                <a:ea typeface="微软雅黑" panose="020B0503020204020204" pitchFamily="34" charset="-122"/>
                <a:cs typeface="Arial" panose="020B0604020202020204" pitchFamily="34" charset="0"/>
              </a:rPr>
              <a:t>&amp; </a:t>
            </a:r>
            <a:r>
              <a:rPr lang="en-US" altLang="zh-CN" sz="1600" b="1" dirty="0">
                <a:latin typeface="Arial" panose="020B0604020202020204" pitchFamily="34" charset="0"/>
                <a:ea typeface="微软雅黑" panose="020B0503020204020204" pitchFamily="34" charset="-122"/>
                <a:cs typeface="Arial" panose="020B0604020202020204" pitchFamily="34" charset="0"/>
              </a:rPr>
              <a:t>Fe-based </a:t>
            </a:r>
            <a:r>
              <a:rPr lang="en-US" altLang="zh-CN" sz="1600" dirty="0">
                <a:latin typeface="Arial" panose="020B0604020202020204" pitchFamily="34" charset="0"/>
                <a:ea typeface="微软雅黑" panose="020B0503020204020204" pitchFamily="34" charset="-122"/>
                <a:cs typeface="Arial" panose="020B0604020202020204" pitchFamily="34" charset="0"/>
              </a:rPr>
              <a:t>superconductor</a:t>
            </a:r>
          </a:p>
          <a:p>
            <a:pPr marL="540000" lvl="2" indent="-252000">
              <a:lnSpc>
                <a:spcPct val="120000"/>
              </a:lnSpc>
              <a:spcBef>
                <a:spcPts val="0"/>
              </a:spcBef>
              <a:buFont typeface="Calibri" panose="020F0502020204030204" pitchFamily="34" charset="0"/>
              <a:buChar char="─"/>
            </a:pPr>
            <a:r>
              <a:rPr lang="en-US" altLang="zh-CN" sz="1600" dirty="0">
                <a:latin typeface="Arial" panose="020B0604020202020204" pitchFamily="34" charset="0"/>
                <a:ea typeface="微软雅黑" panose="020B0503020204020204" pitchFamily="34" charset="-122"/>
                <a:cs typeface="Arial" panose="020B0604020202020204" pitchFamily="34" charset="0"/>
              </a:rPr>
              <a:t>Very high power (300 kW) variable input coupler with low heat load</a:t>
            </a:r>
          </a:p>
          <a:p>
            <a:pPr marL="540000" lvl="2" indent="-252000">
              <a:lnSpc>
                <a:spcPct val="120000"/>
              </a:lnSpc>
              <a:spcBef>
                <a:spcPts val="0"/>
              </a:spcBef>
              <a:buFont typeface="Calibri" panose="020F0502020204030204" pitchFamily="34" charset="0"/>
              <a:buChar char="─"/>
            </a:pPr>
            <a:r>
              <a:rPr lang="en-US" altLang="zh-CN" sz="1600" dirty="0">
                <a:latin typeface="Arial" panose="020B0604020202020204" pitchFamily="34" charset="0"/>
                <a:ea typeface="微软雅黑" panose="020B0503020204020204" pitchFamily="34" charset="-122"/>
                <a:cs typeface="Arial" panose="020B0604020202020204" pitchFamily="34" charset="0"/>
              </a:rPr>
              <a:t>High power coaxial HOM coupler (1 kW) and wideband HOM absorber (5 kW)</a:t>
            </a:r>
          </a:p>
          <a:p>
            <a:pPr>
              <a:lnSpc>
                <a:spcPct val="100000"/>
              </a:lnSpc>
              <a:spcBef>
                <a:spcPts val="1200"/>
              </a:spcBef>
              <a:spcAft>
                <a:spcPts val="600"/>
              </a:spcAft>
            </a:pPr>
            <a:r>
              <a:rPr lang="en-US" altLang="zh-CN" sz="1600" b="1" dirty="0">
                <a:solidFill>
                  <a:srgbClr val="146737"/>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err="1">
                <a:solidFill>
                  <a:srgbClr val="146737"/>
                </a:solidFill>
                <a:latin typeface="Arial" panose="020B0604020202020204" pitchFamily="34" charset="0"/>
                <a:ea typeface="微软雅黑" panose="020B0503020204020204" pitchFamily="34" charset="-122"/>
                <a:cs typeface="Arial" panose="020B0604020202020204" pitchFamily="34" charset="0"/>
              </a:rPr>
              <a:t>Cryomodule</a:t>
            </a:r>
            <a:r>
              <a:rPr lang="en-US" altLang="zh-CN" sz="1600" b="1" dirty="0">
                <a:solidFill>
                  <a:srgbClr val="146737"/>
                </a:solidFill>
                <a:latin typeface="Arial" panose="020B0604020202020204" pitchFamily="34" charset="0"/>
                <a:ea typeface="微软雅黑" panose="020B0503020204020204" pitchFamily="34" charset="-122"/>
                <a:cs typeface="Arial" panose="020B0604020202020204" pitchFamily="34" charset="0"/>
              </a:rPr>
              <a:t> Prototyping (2019-2022)</a:t>
            </a:r>
          </a:p>
          <a:p>
            <a:pPr marL="540000" lvl="2" indent="-252000">
              <a:lnSpc>
                <a:spcPct val="120000"/>
              </a:lnSpc>
              <a:spcBef>
                <a:spcPts val="0"/>
              </a:spcBef>
              <a:buFont typeface="Calibri" panose="020F0502020204030204" pitchFamily="34" charset="0"/>
              <a:buChar char="─"/>
            </a:pPr>
            <a:r>
              <a:rPr lang="en-US" altLang="zh-CN" sz="1600" b="1" dirty="0">
                <a:latin typeface="Arial" panose="020B0604020202020204" pitchFamily="34" charset="0"/>
                <a:ea typeface="微软雅黑" panose="020B0503020204020204" pitchFamily="34" charset="-122"/>
                <a:cs typeface="Arial" panose="020B0604020202020204" pitchFamily="34" charset="0"/>
              </a:rPr>
              <a:t>Collider </a:t>
            </a:r>
            <a:r>
              <a:rPr lang="en-US" altLang="zh-CN" sz="1600" b="1" dirty="0" err="1">
                <a:latin typeface="Arial" panose="020B0604020202020204" pitchFamily="34" charset="0"/>
                <a:ea typeface="微软雅黑" panose="020B0503020204020204" pitchFamily="34" charset="-122"/>
                <a:cs typeface="Arial" panose="020B0604020202020204" pitchFamily="34" charset="0"/>
              </a:rPr>
              <a:t>cryomodules</a:t>
            </a:r>
            <a:r>
              <a:rPr lang="en-US" altLang="zh-CN" sz="1600" dirty="0">
                <a:latin typeface="Arial" panose="020B0604020202020204" pitchFamily="34" charset="0"/>
                <a:ea typeface="微软雅黑" panose="020B0503020204020204" pitchFamily="34" charset="-122"/>
                <a:cs typeface="Arial" panose="020B0604020202020204" pitchFamily="34" charset="0"/>
              </a:rPr>
              <a:t>: 650 MHz 2 x 2-cell and full scale 6 x 2-cell (11 m) </a:t>
            </a:r>
          </a:p>
          <a:p>
            <a:pPr marL="540000" lvl="2" indent="-252000">
              <a:lnSpc>
                <a:spcPct val="120000"/>
              </a:lnSpc>
              <a:spcBef>
                <a:spcPts val="0"/>
              </a:spcBef>
              <a:buFont typeface="Calibri" panose="020F0502020204030204" pitchFamily="34" charset="0"/>
              <a:buChar char="─"/>
            </a:pPr>
            <a:r>
              <a:rPr lang="en-US" altLang="zh-CN" sz="1600" b="1" dirty="0">
                <a:latin typeface="Arial" panose="020B0604020202020204" pitchFamily="34" charset="0"/>
                <a:ea typeface="微软雅黑" panose="020B0503020204020204" pitchFamily="34" charset="-122"/>
                <a:cs typeface="Arial" panose="020B0604020202020204" pitchFamily="34" charset="0"/>
              </a:rPr>
              <a:t>Booster </a:t>
            </a:r>
            <a:r>
              <a:rPr lang="en-US" altLang="zh-CN" sz="1600" b="1" dirty="0" err="1">
                <a:latin typeface="Arial" panose="020B0604020202020204" pitchFamily="34" charset="0"/>
                <a:ea typeface="微软雅黑" panose="020B0503020204020204" pitchFamily="34" charset="-122"/>
                <a:cs typeface="Arial" panose="020B0604020202020204" pitchFamily="34" charset="0"/>
              </a:rPr>
              <a:t>cryomodules</a:t>
            </a:r>
            <a:r>
              <a:rPr lang="en-US" altLang="zh-CN" sz="1600" dirty="0">
                <a:latin typeface="Arial" panose="020B0604020202020204" pitchFamily="34" charset="0"/>
                <a:ea typeface="微软雅黑" panose="020B0503020204020204" pitchFamily="34" charset="-122"/>
                <a:cs typeface="Arial" panose="020B0604020202020204" pitchFamily="34" charset="0"/>
              </a:rPr>
              <a:t>: 1.3 GHz 2 x 9-cell and full scale 8 x 9-cell (12 m)</a:t>
            </a:r>
          </a:p>
          <a:p>
            <a:pPr marL="540000" lvl="2" indent="-252000">
              <a:lnSpc>
                <a:spcPct val="120000"/>
              </a:lnSpc>
              <a:spcBef>
                <a:spcPts val="0"/>
              </a:spcBef>
              <a:buFont typeface="Calibri" panose="020F0502020204030204" pitchFamily="34" charset="0"/>
              <a:buChar char="─"/>
            </a:pPr>
            <a:r>
              <a:rPr lang="en-US" altLang="zh-CN" sz="1600" dirty="0">
                <a:latin typeface="Arial" panose="020B0604020202020204" pitchFamily="34" charset="0"/>
                <a:ea typeface="微软雅黑" panose="020B0503020204020204" pitchFamily="34" charset="-122"/>
                <a:cs typeface="Arial" panose="020B0604020202020204" pitchFamily="34" charset="0"/>
              </a:rPr>
              <a:t>High Q operation (clean assembly, magnetic hygiene and flux expulsion)</a:t>
            </a:r>
          </a:p>
          <a:p>
            <a:pPr marL="540000" lvl="2" indent="-252000">
              <a:lnSpc>
                <a:spcPct val="120000"/>
              </a:lnSpc>
              <a:spcBef>
                <a:spcPts val="0"/>
              </a:spcBef>
              <a:buFont typeface="Calibri" panose="020F0502020204030204" pitchFamily="34" charset="0"/>
              <a:buChar char="─"/>
            </a:pPr>
            <a:r>
              <a:rPr lang="en-US" altLang="zh-CN" sz="1600" dirty="0">
                <a:latin typeface="Arial" panose="020B0604020202020204" pitchFamily="34" charset="0"/>
                <a:ea typeface="微软雅黑" panose="020B0503020204020204" pitchFamily="34" charset="-122"/>
                <a:cs typeface="Arial" panose="020B0604020202020204" pitchFamily="34" charset="0"/>
              </a:rPr>
              <a:t>Beam test with DC-photocathode gun</a:t>
            </a:r>
          </a:p>
          <a:p>
            <a:pPr>
              <a:lnSpc>
                <a:spcPct val="100000"/>
              </a:lnSpc>
              <a:spcBef>
                <a:spcPts val="1200"/>
              </a:spcBef>
              <a:spcAft>
                <a:spcPts val="600"/>
              </a:spcAft>
            </a:pPr>
            <a:r>
              <a:rPr lang="en-US" altLang="zh-CN" sz="1600" b="1" dirty="0">
                <a:solidFill>
                  <a:srgbClr val="146737"/>
                </a:solidFill>
                <a:latin typeface="Arial" panose="020B0604020202020204" pitchFamily="34" charset="0"/>
                <a:ea typeface="微软雅黑" panose="020B0503020204020204" pitchFamily="34" charset="-122"/>
                <a:cs typeface="Arial" panose="020B0604020202020204" pitchFamily="34" charset="0"/>
              </a:rPr>
              <a:t> Prepare for Mass-Production (2021-2023)</a:t>
            </a:r>
          </a:p>
          <a:p>
            <a:pPr marL="540000" lvl="2" indent="-252000">
              <a:lnSpc>
                <a:spcPct val="120000"/>
              </a:lnSpc>
              <a:spcBef>
                <a:spcPts val="0"/>
              </a:spcBef>
              <a:buFont typeface="Calibri" panose="020F0502020204030204" pitchFamily="34" charset="0"/>
              <a:buChar char="─"/>
            </a:pPr>
            <a:r>
              <a:rPr lang="en-US" altLang="zh-CN" sz="1600" dirty="0">
                <a:latin typeface="Arial" panose="020B0604020202020204" pitchFamily="34" charset="0"/>
                <a:ea typeface="微软雅黑" panose="020B0503020204020204" pitchFamily="34" charset="-122"/>
                <a:cs typeface="Arial" panose="020B0604020202020204" pitchFamily="34" charset="0"/>
              </a:rPr>
              <a:t>Supported by PAPS large SRF infrastructure (start operation in early 2020)</a:t>
            </a:r>
          </a:p>
          <a:p>
            <a:pPr marL="540000" lvl="2" indent="-252000">
              <a:lnSpc>
                <a:spcPct val="120000"/>
              </a:lnSpc>
              <a:spcBef>
                <a:spcPts val="0"/>
              </a:spcBef>
              <a:buFont typeface="Calibri" panose="020F0502020204030204" pitchFamily="34" charset="0"/>
              <a:buChar char="─"/>
            </a:pPr>
            <a:r>
              <a:rPr lang="en-US" altLang="zh-CN" sz="1600" dirty="0">
                <a:latin typeface="Arial" panose="020B0604020202020204" pitchFamily="34" charset="0"/>
                <a:ea typeface="微软雅黑" panose="020B0503020204020204" pitchFamily="34" charset="-122"/>
                <a:cs typeface="Arial" panose="020B0604020202020204" pitchFamily="34" charset="0"/>
              </a:rPr>
              <a:t>In the frame of CEPC Industrial Promotion Consortium (CIPC)</a:t>
            </a:r>
          </a:p>
          <a:p>
            <a:pPr marL="540000" lvl="2" indent="-252000">
              <a:lnSpc>
                <a:spcPct val="120000"/>
              </a:lnSpc>
              <a:spcBef>
                <a:spcPts val="0"/>
              </a:spcBef>
              <a:buFont typeface="Calibri" panose="020F0502020204030204" pitchFamily="34" charset="0"/>
              <a:buChar char="─"/>
            </a:pPr>
            <a:r>
              <a:rPr lang="en-US" altLang="zh-CN" sz="1600" dirty="0">
                <a:latin typeface="Arial" panose="020B0604020202020204" pitchFamily="34" charset="0"/>
                <a:ea typeface="微软雅黑" panose="020B0503020204020204" pitchFamily="34" charset="-122"/>
                <a:cs typeface="Arial" panose="020B0604020202020204" pitchFamily="34" charset="0"/>
              </a:rPr>
              <a:t>In synergy with other SRF accelerator projects (LCLS-II, SHINE, ILC, etc</a:t>
            </a:r>
            <a:r>
              <a:rPr lang="en-US" altLang="zh-CN" sz="1600" dirty="0" smtClean="0">
                <a:latin typeface="Arial" panose="020B0604020202020204" pitchFamily="34" charset="0"/>
                <a:ea typeface="微软雅黑" panose="020B0503020204020204" pitchFamily="34" charset="-122"/>
                <a:cs typeface="Arial" panose="020B0604020202020204" pitchFamily="34" charset="0"/>
              </a:rPr>
              <a:t>.)</a:t>
            </a:r>
            <a:endParaRPr lang="en-US" altLang="zh-CN" sz="1600" dirty="0">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16</a:t>
            </a:fld>
            <a:endParaRPr lang="zh-CN" altLang="en-US" sz="900" strike="noStrike" noProof="1">
              <a:sym typeface="Arial" panose="020B0604020202020204" pitchFamily="34" charset="0"/>
            </a:endParaRPr>
          </a:p>
        </p:txBody>
      </p:sp>
    </p:spTree>
    <p:extLst>
      <p:ext uri="{BB962C8B-B14F-4D97-AF65-F5344CB8AC3E}">
        <p14:creationId xmlns:p14="http://schemas.microsoft.com/office/powerpoint/2010/main" val="3177029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Collider </a:t>
            </a:r>
            <a:r>
              <a:rPr lang="en-US" altLang="zh-CN" dirty="0" smtClean="0"/>
              <a:t>Magnet</a:t>
            </a:r>
            <a:endParaRPr lang="zh-CN" altLang="en-US" dirty="0"/>
          </a:p>
        </p:txBody>
      </p:sp>
      <p:sp>
        <p:nvSpPr>
          <p:cNvPr id="3" name="内容占位符 2"/>
          <p:cNvSpPr>
            <a:spLocks noGrp="1"/>
          </p:cNvSpPr>
          <p:nvPr>
            <p:ph idx="1"/>
          </p:nvPr>
        </p:nvSpPr>
        <p:spPr>
          <a:xfrm>
            <a:off x="301214" y="1148360"/>
            <a:ext cx="8713693" cy="4905388"/>
          </a:xfrm>
        </p:spPr>
        <p:txBody>
          <a:bodyPr>
            <a:normAutofit/>
          </a:bodyPr>
          <a:lstStyle/>
          <a:p>
            <a:r>
              <a:rPr lang="en-US" altLang="zh-CN" sz="2400" dirty="0" smtClean="0"/>
              <a:t>Over 80% of collider ring is covered by conventional magnet</a:t>
            </a:r>
            <a:r>
              <a:rPr lang="en-US" altLang="zh-CN" sz="2400" dirty="0" smtClean="0"/>
              <a:t>.</a:t>
            </a:r>
            <a:endParaRPr lang="en-US" altLang="zh-CN" sz="2400" dirty="0" smtClean="0"/>
          </a:p>
          <a:p>
            <a:r>
              <a:rPr lang="en-US" altLang="zh-CN" sz="2400" dirty="0" smtClean="0"/>
              <a:t>The most important issues are </a:t>
            </a:r>
            <a:r>
              <a:rPr lang="en-US" altLang="zh-CN" sz="2400" dirty="0" smtClean="0">
                <a:solidFill>
                  <a:srgbClr val="FF0000"/>
                </a:solidFill>
              </a:rPr>
              <a:t>Cost</a:t>
            </a:r>
            <a:r>
              <a:rPr lang="en-US" altLang="zh-CN" sz="2400" dirty="0" smtClean="0"/>
              <a:t> &amp; </a:t>
            </a:r>
            <a:r>
              <a:rPr lang="en-US" altLang="zh-CN" sz="2400" dirty="0" smtClean="0">
                <a:solidFill>
                  <a:srgbClr val="FF0000"/>
                </a:solidFill>
              </a:rPr>
              <a:t>Power Consumption.</a:t>
            </a:r>
          </a:p>
          <a:p>
            <a:pPr lvl="1"/>
            <a:r>
              <a:rPr lang="en-US" altLang="zh-CN" sz="2000" dirty="0" smtClean="0"/>
              <a:t>Make the magnets compact and simple.</a:t>
            </a:r>
          </a:p>
          <a:p>
            <a:pPr lvl="1"/>
            <a:r>
              <a:rPr lang="en-US" altLang="zh-CN" sz="2000" dirty="0" smtClean="0"/>
              <a:t>Use aluminum for the coils.</a:t>
            </a:r>
          </a:p>
          <a:p>
            <a:pPr lvl="1"/>
            <a:r>
              <a:rPr lang="en-US" altLang="zh-CN" sz="2000" dirty="0" smtClean="0"/>
              <a:t>Dual aperture magnets save nearly 50% power.</a:t>
            </a:r>
          </a:p>
          <a:p>
            <a:pPr lvl="1"/>
            <a:r>
              <a:rPr lang="en-US" altLang="zh-CN" sz="2000" dirty="0" smtClean="0"/>
              <a:t>Consider the combined function magnets.</a:t>
            </a:r>
          </a:p>
          <a:p>
            <a:pPr lvl="1"/>
            <a:r>
              <a:rPr lang="en-US" altLang="zh-CN" sz="2000" dirty="0" smtClean="0"/>
              <a:t>Increase the coil cross section and decrease the operating current.</a:t>
            </a:r>
            <a:endParaRPr lang="zh-CN" altLang="en-US" sz="2000"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249" y="3919188"/>
            <a:ext cx="3430523" cy="2691787"/>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7200" y="3919188"/>
            <a:ext cx="2865098" cy="2816622"/>
          </a:xfrm>
          <a:prstGeom prst="rect">
            <a:avLst/>
          </a:prstGeom>
          <a:noFill/>
        </p:spPr>
      </p:pic>
    </p:spTree>
    <p:extLst>
      <p:ext uri="{BB962C8B-B14F-4D97-AF65-F5344CB8AC3E}">
        <p14:creationId xmlns:p14="http://schemas.microsoft.com/office/powerpoint/2010/main" val="2622148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74099" y="3719779"/>
            <a:ext cx="3655535" cy="30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r>
              <a:rPr lang="en-US" altLang="zh-CN" dirty="0">
                <a:solidFill>
                  <a:schemeClr val="hlink"/>
                </a:solidFill>
              </a:rPr>
              <a:t>High efficiency </a:t>
            </a:r>
            <a:r>
              <a:rPr lang="en-US" altLang="zh-CN" dirty="0" smtClean="0">
                <a:solidFill>
                  <a:schemeClr val="hlink"/>
                </a:solidFill>
              </a:rPr>
              <a:t>klystron</a:t>
            </a:r>
            <a:endParaRPr lang="zh-CN" altLang="en-US" dirty="0"/>
          </a:p>
        </p:txBody>
      </p:sp>
      <p:sp>
        <p:nvSpPr>
          <p:cNvPr id="4" name="灯片编号占位符 3"/>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18</a:t>
            </a:fld>
            <a:endParaRPr lang="zh-CN" altLang="en-US" sz="900" strike="noStrike" noProof="1">
              <a:sym typeface="Arial" panose="020B0604020202020204" pitchFamily="34" charset="0"/>
            </a:endParaRPr>
          </a:p>
        </p:txBody>
      </p:sp>
      <p:sp>
        <p:nvSpPr>
          <p:cNvPr id="6" name="矩形 5"/>
          <p:cNvSpPr>
            <a:spLocks noChangeArrowheads="1"/>
          </p:cNvSpPr>
          <p:nvPr/>
        </p:nvSpPr>
        <p:spPr bwMode="auto">
          <a:xfrm>
            <a:off x="417512" y="1103313"/>
            <a:ext cx="4154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defRPr b="1"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b="1"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b="1"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b="1"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b="1" kern="1200">
                <a:solidFill>
                  <a:schemeClr val="tx1"/>
                </a:solidFill>
                <a:latin typeface="Calibri" pitchFamily="34" charset="0"/>
                <a:ea typeface="宋体" pitchFamily="2" charset="-122"/>
                <a:cs typeface="+mn-cs"/>
              </a:defRPr>
            </a:lvl5pPr>
            <a:lvl6pPr marL="2286000" algn="l" defTabSz="914400" rtl="0" eaLnBrk="1" latinLnBrk="0" hangingPunct="1">
              <a:defRPr b="1" kern="1200">
                <a:solidFill>
                  <a:schemeClr val="tx1"/>
                </a:solidFill>
                <a:latin typeface="Calibri" pitchFamily="34" charset="0"/>
                <a:ea typeface="宋体" pitchFamily="2" charset="-122"/>
                <a:cs typeface="+mn-cs"/>
              </a:defRPr>
            </a:lvl6pPr>
            <a:lvl7pPr marL="2743200" algn="l" defTabSz="914400" rtl="0" eaLnBrk="1" latinLnBrk="0" hangingPunct="1">
              <a:defRPr b="1" kern="1200">
                <a:solidFill>
                  <a:schemeClr val="tx1"/>
                </a:solidFill>
                <a:latin typeface="Calibri" pitchFamily="34" charset="0"/>
                <a:ea typeface="宋体" pitchFamily="2" charset="-122"/>
                <a:cs typeface="+mn-cs"/>
              </a:defRPr>
            </a:lvl7pPr>
            <a:lvl8pPr marL="3200400" algn="l" defTabSz="914400" rtl="0" eaLnBrk="1" latinLnBrk="0" hangingPunct="1">
              <a:defRPr b="1" kern="1200">
                <a:solidFill>
                  <a:schemeClr val="tx1"/>
                </a:solidFill>
                <a:latin typeface="Calibri" pitchFamily="34" charset="0"/>
                <a:ea typeface="宋体" pitchFamily="2" charset="-122"/>
                <a:cs typeface="+mn-cs"/>
              </a:defRPr>
            </a:lvl8pPr>
            <a:lvl9pPr marL="3657600" algn="l" defTabSz="914400" rtl="0" eaLnBrk="1" latinLnBrk="0" hangingPunct="1">
              <a:defRPr b="1" kern="1200">
                <a:solidFill>
                  <a:schemeClr val="tx1"/>
                </a:solidFill>
                <a:latin typeface="Calibri" pitchFamily="34" charset="0"/>
                <a:ea typeface="宋体" pitchFamily="2" charset="-122"/>
                <a:cs typeface="+mn-cs"/>
              </a:defRPr>
            </a:lvl9pPr>
          </a:lstStyle>
          <a:p>
            <a:pPr>
              <a:spcBef>
                <a:spcPct val="0"/>
              </a:spcBef>
              <a:buFontTx/>
              <a:buNone/>
            </a:pPr>
            <a:r>
              <a:rPr kumimoji="0" lang="en-US" altLang="zh-CN" sz="2000" dirty="0"/>
              <a:t>CEPC Collider SRF Wall Plug Efficiency</a:t>
            </a:r>
            <a:endParaRPr kumimoji="0" lang="zh-CN" altLang="en-US" sz="2000" dirty="0"/>
          </a:p>
        </p:txBody>
      </p:sp>
      <p:grpSp>
        <p:nvGrpSpPr>
          <p:cNvPr id="9" name="组合 8"/>
          <p:cNvGrpSpPr/>
          <p:nvPr/>
        </p:nvGrpSpPr>
        <p:grpSpPr>
          <a:xfrm>
            <a:off x="2044346" y="1435727"/>
            <a:ext cx="5281612" cy="2282952"/>
            <a:chOff x="1920436" y="1921548"/>
            <a:chExt cx="5281612" cy="2282952"/>
          </a:xfrm>
        </p:grpSpPr>
        <p:pic>
          <p:nvPicPr>
            <p:cNvPr id="5" name="table"/>
            <p:cNvPicPr>
              <a:picLocks noChangeAspect="1"/>
            </p:cNvPicPr>
            <p:nvPr/>
          </p:nvPicPr>
          <p:blipFill>
            <a:blip r:embed="rId3"/>
            <a:stretch>
              <a:fillRect/>
            </a:stretch>
          </p:blipFill>
          <p:spPr>
            <a:xfrm>
              <a:off x="1920436" y="1921548"/>
              <a:ext cx="5281612" cy="2282952"/>
            </a:xfrm>
            <a:prstGeom prst="rect">
              <a:avLst/>
            </a:prstGeom>
          </p:spPr>
        </p:pic>
        <p:sp>
          <p:nvSpPr>
            <p:cNvPr id="7" name="圆角矩形 6"/>
            <p:cNvSpPr/>
            <p:nvPr/>
          </p:nvSpPr>
          <p:spPr bwMode="auto">
            <a:xfrm>
              <a:off x="5977118" y="2550769"/>
              <a:ext cx="1224930" cy="360809"/>
            </a:xfrm>
            <a:prstGeom prst="roundRect">
              <a:avLst/>
            </a:prstGeom>
            <a:noFill/>
            <a:ln w="38100">
              <a:solidFill>
                <a:srgbClr val="FF0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lstStyle>
              <a:defPPr>
                <a:defRPr lang="zh-CN"/>
              </a:defPPr>
              <a:lvl1pPr algn="l" rtl="0" eaLnBrk="0" fontAlgn="base" hangingPunct="0">
                <a:spcBef>
                  <a:spcPct val="0"/>
                </a:spcBef>
                <a:spcAft>
                  <a:spcPct val="0"/>
                </a:spcAft>
                <a:defRPr b="1" kern="1200">
                  <a:solidFill>
                    <a:schemeClr val="dk1"/>
                  </a:solidFill>
                  <a:latin typeface="+mn-lt"/>
                  <a:ea typeface="+mn-ea"/>
                  <a:cs typeface="+mn-cs"/>
                </a:defRPr>
              </a:lvl1pPr>
              <a:lvl2pPr marL="457200" algn="l" rtl="0" eaLnBrk="0" fontAlgn="base" hangingPunct="0">
                <a:spcBef>
                  <a:spcPct val="0"/>
                </a:spcBef>
                <a:spcAft>
                  <a:spcPct val="0"/>
                </a:spcAft>
                <a:defRPr b="1" kern="1200">
                  <a:solidFill>
                    <a:schemeClr val="dk1"/>
                  </a:solidFill>
                  <a:latin typeface="+mn-lt"/>
                  <a:ea typeface="+mn-ea"/>
                  <a:cs typeface="+mn-cs"/>
                </a:defRPr>
              </a:lvl2pPr>
              <a:lvl3pPr marL="914400" algn="l" rtl="0" eaLnBrk="0" fontAlgn="base" hangingPunct="0">
                <a:spcBef>
                  <a:spcPct val="0"/>
                </a:spcBef>
                <a:spcAft>
                  <a:spcPct val="0"/>
                </a:spcAft>
                <a:defRPr b="1" kern="1200">
                  <a:solidFill>
                    <a:schemeClr val="dk1"/>
                  </a:solidFill>
                  <a:latin typeface="+mn-lt"/>
                  <a:ea typeface="+mn-ea"/>
                  <a:cs typeface="+mn-cs"/>
                </a:defRPr>
              </a:lvl3pPr>
              <a:lvl4pPr marL="1371600" algn="l" rtl="0" eaLnBrk="0" fontAlgn="base" hangingPunct="0">
                <a:spcBef>
                  <a:spcPct val="0"/>
                </a:spcBef>
                <a:spcAft>
                  <a:spcPct val="0"/>
                </a:spcAft>
                <a:defRPr b="1" kern="1200">
                  <a:solidFill>
                    <a:schemeClr val="dk1"/>
                  </a:solidFill>
                  <a:latin typeface="+mn-lt"/>
                  <a:ea typeface="+mn-ea"/>
                  <a:cs typeface="+mn-cs"/>
                </a:defRPr>
              </a:lvl4pPr>
              <a:lvl5pPr marL="1828800" algn="l" rtl="0" eaLnBrk="0" fontAlgn="base" hangingPunct="0">
                <a:spcBef>
                  <a:spcPct val="0"/>
                </a:spcBef>
                <a:spcAft>
                  <a:spcPct val="0"/>
                </a:spcAft>
                <a:defRPr b="1" kern="1200">
                  <a:solidFill>
                    <a:schemeClr val="dk1"/>
                  </a:solidFill>
                  <a:latin typeface="+mn-lt"/>
                  <a:ea typeface="+mn-ea"/>
                  <a:cs typeface="+mn-cs"/>
                </a:defRPr>
              </a:lvl5pPr>
              <a:lvl6pPr marL="2286000" algn="l" defTabSz="914400" rtl="0" eaLnBrk="1" latinLnBrk="0" hangingPunct="1">
                <a:defRPr b="1" kern="1200">
                  <a:solidFill>
                    <a:schemeClr val="dk1"/>
                  </a:solidFill>
                  <a:latin typeface="+mn-lt"/>
                  <a:ea typeface="+mn-ea"/>
                  <a:cs typeface="+mn-cs"/>
                </a:defRPr>
              </a:lvl6pPr>
              <a:lvl7pPr marL="2743200" algn="l" defTabSz="914400" rtl="0" eaLnBrk="1" latinLnBrk="0" hangingPunct="1">
                <a:defRPr b="1" kern="1200">
                  <a:solidFill>
                    <a:schemeClr val="dk1"/>
                  </a:solidFill>
                  <a:latin typeface="+mn-lt"/>
                  <a:ea typeface="+mn-ea"/>
                  <a:cs typeface="+mn-cs"/>
                </a:defRPr>
              </a:lvl7pPr>
              <a:lvl8pPr marL="3200400" algn="l" defTabSz="914400" rtl="0" eaLnBrk="1" latinLnBrk="0" hangingPunct="1">
                <a:defRPr b="1" kern="1200">
                  <a:solidFill>
                    <a:schemeClr val="dk1"/>
                  </a:solidFill>
                  <a:latin typeface="+mn-lt"/>
                  <a:ea typeface="+mn-ea"/>
                  <a:cs typeface="+mn-cs"/>
                </a:defRPr>
              </a:lvl8pPr>
              <a:lvl9pPr marL="3657600" algn="l" defTabSz="914400" rtl="0" eaLnBrk="1" latinLnBrk="0" hangingPunct="1">
                <a:defRPr b="1" kern="1200">
                  <a:solidFill>
                    <a:schemeClr val="dk1"/>
                  </a:solidFill>
                  <a:latin typeface="+mn-lt"/>
                  <a:ea typeface="+mn-ea"/>
                  <a:cs typeface="+mn-cs"/>
                </a:defRPr>
              </a:lvl9pPr>
            </a:lstStyle>
            <a:p>
              <a:pPr eaLnBrk="1" hangingPunct="1">
                <a:buFont typeface="Arial" pitchFamily="34" charset="0"/>
                <a:buNone/>
                <a:defRPr/>
              </a:pPr>
              <a:endParaRPr lang="zh-CN" altLang="en-US">
                <a:solidFill>
                  <a:schemeClr val="tx1"/>
                </a:solidFill>
              </a:endParaRPr>
            </a:p>
          </p:txBody>
        </p:sp>
      </p:grpSp>
      <p:sp>
        <p:nvSpPr>
          <p:cNvPr id="11" name="矩形 10"/>
          <p:cNvSpPr/>
          <p:nvPr/>
        </p:nvSpPr>
        <p:spPr>
          <a:xfrm>
            <a:off x="262200" y="3718679"/>
            <a:ext cx="4572000" cy="3139321"/>
          </a:xfrm>
          <a:prstGeom prst="rect">
            <a:avLst/>
          </a:prstGeom>
        </p:spPr>
        <p:txBody>
          <a:bodyPr>
            <a:spAutoFit/>
          </a:bodyPr>
          <a:lstStyle/>
          <a:p>
            <a:pPr marL="285750" indent="-285750" algn="just">
              <a:buFont typeface="Arial" panose="020B0604020202020204" pitchFamily="34" charset="0"/>
              <a:buChar char="•"/>
              <a:defRPr/>
            </a:pPr>
            <a:r>
              <a:rPr lang="en-US" altLang="zh-CN" i="1" dirty="0">
                <a:solidFill>
                  <a:srgbClr val="3333FF"/>
                </a:solidFill>
                <a:cs typeface="Arial" panose="020B0604020202020204" pitchFamily="34" charset="0"/>
              </a:rPr>
              <a:t>The increase in efficiency of RF power sources is considered a high priority issue</a:t>
            </a:r>
            <a:r>
              <a:rPr lang="zh-CN" altLang="zh-CN" i="1" dirty="0" smtClean="0">
                <a:solidFill>
                  <a:srgbClr val="3333FF"/>
                </a:solidFill>
                <a:cs typeface="Arial" panose="020B0604020202020204" pitchFamily="34" charset="0"/>
              </a:rPr>
              <a:t>;</a:t>
            </a:r>
            <a:endParaRPr lang="en-US" altLang="zh-CN" i="1" dirty="0" smtClean="0">
              <a:solidFill>
                <a:srgbClr val="3333FF"/>
              </a:solidFill>
              <a:cs typeface="Arial" panose="020B0604020202020204" pitchFamily="34" charset="0"/>
            </a:endParaRPr>
          </a:p>
          <a:p>
            <a:pPr marL="285750" indent="-285750" algn="just">
              <a:buFont typeface="Arial" panose="020B0604020202020204" pitchFamily="34" charset="0"/>
              <a:buChar char="•"/>
              <a:defRPr/>
            </a:pPr>
            <a:r>
              <a:rPr lang="en-US" altLang="zh-CN" i="1" dirty="0">
                <a:solidFill>
                  <a:srgbClr val="3333FF"/>
                </a:solidFill>
                <a:cs typeface="Arial" panose="020B0604020202020204" pitchFamily="34" charset="0"/>
              </a:rPr>
              <a:t>Development</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of</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high</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efficiency</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klystron</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is</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on</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going</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in</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China</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and</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other</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country;</a:t>
            </a:r>
          </a:p>
          <a:p>
            <a:pPr marL="285750" indent="-285750" algn="just">
              <a:buFont typeface="Arial" panose="020B0604020202020204" pitchFamily="34" charset="0"/>
              <a:buChar char="•"/>
              <a:defRPr/>
            </a:pPr>
            <a:r>
              <a:rPr lang="en-US" altLang="zh-CN" i="1" dirty="0">
                <a:solidFill>
                  <a:srgbClr val="3333FF"/>
                </a:solidFill>
                <a:cs typeface="Arial" panose="020B0604020202020204" pitchFamily="34" charset="0"/>
              </a:rPr>
              <a:t>The manufacture of the 1st tube will be completed this year in</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China</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and</a:t>
            </a:r>
            <a:r>
              <a:rPr lang="zh-CN" altLang="en-US" i="1" dirty="0">
                <a:solidFill>
                  <a:srgbClr val="3333FF"/>
                </a:solidFill>
                <a:cs typeface="Arial" panose="020B0604020202020204" pitchFamily="34" charset="0"/>
              </a:rPr>
              <a:t> </a:t>
            </a:r>
            <a:r>
              <a:rPr lang="en-US" altLang="zh-CN" i="1" dirty="0">
                <a:solidFill>
                  <a:srgbClr val="3333FF"/>
                </a:solidFill>
                <a:cs typeface="Arial" panose="020B0604020202020204" pitchFamily="34" charset="0"/>
              </a:rPr>
              <a:t>3 schemes for the high efficiency design are ongoing based on 3 different gun design.</a:t>
            </a:r>
          </a:p>
          <a:p>
            <a:pPr algn="just">
              <a:defRPr/>
            </a:pPr>
            <a:endParaRPr lang="en-US" altLang="zh-CN" i="1" dirty="0">
              <a:solidFill>
                <a:srgbClr val="3333FF"/>
              </a:solidFill>
              <a:cs typeface="Arial" panose="020B0604020202020204" pitchFamily="34" charset="0"/>
            </a:endParaRPr>
          </a:p>
        </p:txBody>
      </p:sp>
    </p:spTree>
    <p:extLst>
      <p:ext uri="{BB962C8B-B14F-4D97-AF65-F5344CB8AC3E}">
        <p14:creationId xmlns:p14="http://schemas.microsoft.com/office/powerpoint/2010/main" val="2657721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09220" y="1494215"/>
            <a:ext cx="4166235" cy="3181985"/>
          </a:xfrm>
          <a:prstGeom prst="rect">
            <a:avLst/>
          </a:prstGeom>
        </p:spPr>
      </p:pic>
      <p:sp>
        <p:nvSpPr>
          <p:cNvPr id="3" name="TextBox 6"/>
          <p:cNvSpPr txBox="1"/>
          <p:nvPr/>
        </p:nvSpPr>
        <p:spPr>
          <a:xfrm>
            <a:off x="1389417" y="560448"/>
            <a:ext cx="6343650" cy="497840"/>
          </a:xfrm>
          <a:prstGeom prst="rect">
            <a:avLst/>
          </a:prstGeom>
          <a:noFill/>
          <a:extLst>
            <a:ext uri="{909E8E84-426E-40DD-AFC4-6F175D3DCCD1}">
              <a14:hiddenFill xmlns:a14="http://schemas.microsoft.com/office/drawing/2010/main">
                <a:solidFill>
                  <a:schemeClr val="accent2"/>
                </a:solidFill>
              </a14:hiddenFill>
            </a:ext>
          </a:extLst>
        </p:spPr>
        <p:txBody>
          <a:bodyPr wrap="square" lIns="68565" tIns="34283" rIns="68565" bIns="34283" rtlCol="0">
            <a:spAutoFit/>
          </a:bodyPr>
          <a:lstStyle/>
          <a:p>
            <a:pPr algn="ctr">
              <a:defRPr/>
            </a:pPr>
            <a:r>
              <a:rPr lang="en-US" sz="2800" b="1" kern="0" dirty="0" smtClean="0">
                <a:solidFill>
                  <a:srgbClr val="C00000"/>
                </a:solidFill>
                <a:latin typeface="Calibri" panose="020F0502020204030204" pitchFamily="34" charset="0"/>
                <a:cs typeface="Tahoma" panose="020B0604030504040204" pitchFamily="34" charset="0"/>
              </a:rPr>
              <a:t>Final </a:t>
            </a:r>
            <a:r>
              <a:rPr lang="en-US" sz="2800" b="1" kern="0" dirty="0">
                <a:solidFill>
                  <a:srgbClr val="C00000"/>
                </a:solidFill>
                <a:latin typeface="Calibri" panose="020F0502020204030204" pitchFamily="34" charset="0"/>
                <a:cs typeface="Tahoma" panose="020B0604030504040204" pitchFamily="34" charset="0"/>
              </a:rPr>
              <a:t>Focus Magnets &amp; Cryostat</a:t>
            </a:r>
          </a:p>
        </p:txBody>
      </p:sp>
      <p:pic>
        <p:nvPicPr>
          <p:cNvPr id="4" name="图片 3"/>
          <p:cNvPicPr>
            <a:picLocks noChangeAspect="1"/>
          </p:cNvPicPr>
          <p:nvPr/>
        </p:nvPicPr>
        <p:blipFill>
          <a:blip r:embed="rId3"/>
          <a:stretch>
            <a:fillRect/>
          </a:stretch>
        </p:blipFill>
        <p:spPr>
          <a:xfrm>
            <a:off x="4293870" y="1494850"/>
            <a:ext cx="4834255" cy="3181350"/>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75" y="4676200"/>
            <a:ext cx="3565525" cy="1240155"/>
          </a:xfrm>
          <a:prstGeom prst="rect">
            <a:avLst/>
          </a:prstGeom>
        </p:spPr>
      </p:pic>
      <p:pic>
        <p:nvPicPr>
          <p:cNvPr id="18" name="图片 17"/>
          <p:cNvPicPr/>
          <p:nvPr/>
        </p:nvPicPr>
        <p:blipFill>
          <a:blip r:embed="rId5" cstate="print">
            <a:extLst>
              <a:ext uri="{28A0092B-C50C-407E-A947-70E740481C1C}">
                <a14:useLocalDpi xmlns:a14="http://schemas.microsoft.com/office/drawing/2010/main" val="0"/>
              </a:ext>
            </a:extLst>
          </a:blip>
          <a:stretch>
            <a:fillRect/>
          </a:stretch>
        </p:blipFill>
        <p:spPr>
          <a:xfrm>
            <a:off x="4941570" y="4676200"/>
            <a:ext cx="3136265" cy="1239520"/>
          </a:xfrm>
          <a:prstGeom prst="rect">
            <a:avLst/>
          </a:prstGeom>
        </p:spPr>
      </p:pic>
      <p:sp>
        <p:nvSpPr>
          <p:cNvPr id="26" name="文本框 25"/>
          <p:cNvSpPr txBox="1"/>
          <p:nvPr/>
        </p:nvSpPr>
        <p:spPr>
          <a:xfrm>
            <a:off x="6028690" y="5548055"/>
            <a:ext cx="982980" cy="368300"/>
          </a:xfrm>
          <a:prstGeom prst="rect">
            <a:avLst/>
          </a:prstGeom>
          <a:noFill/>
        </p:spPr>
        <p:txBody>
          <a:bodyPr wrap="none" rtlCol="0">
            <a:spAutoFit/>
          </a:bodyPr>
          <a:lstStyle/>
          <a:p>
            <a:r>
              <a:rPr lang="en-US" altLang="zh-CN"/>
              <a:t>Anti coil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30484"/>
            <a:ext cx="8229600" cy="533214"/>
          </a:xfrm>
        </p:spPr>
        <p:txBody>
          <a:bodyPr/>
          <a:lstStyle/>
          <a:p>
            <a:r>
              <a:rPr kumimoji="1" lang="en-US" altLang="zh-CN" sz="2800" dirty="0" smtClean="0">
                <a:solidFill>
                  <a:srgbClr val="C00000"/>
                </a:solidFill>
              </a:rPr>
              <a:t>Accelerator from Pre-CDR to CDR </a:t>
            </a:r>
          </a:p>
        </p:txBody>
      </p:sp>
      <p:sp>
        <p:nvSpPr>
          <p:cNvPr id="3" name="内容占位符 2"/>
          <p:cNvSpPr>
            <a:spLocks noGrp="1"/>
          </p:cNvSpPr>
          <p:nvPr>
            <p:ph idx="1"/>
          </p:nvPr>
        </p:nvSpPr>
        <p:spPr>
          <a:xfrm>
            <a:off x="-264160" y="766445"/>
            <a:ext cx="9034145" cy="4161155"/>
          </a:xfrm>
        </p:spPr>
        <p:txBody>
          <a:bodyPr/>
          <a:lstStyle/>
          <a:p>
            <a:pPr marL="0" indent="0">
              <a:buNone/>
            </a:pPr>
            <a:r>
              <a:rPr kumimoji="1" lang="en-US" altLang="zh-CN" sz="2000" dirty="0" smtClean="0"/>
              <a:t>     CEPC accelerator CDR completed in June 2018 (released on Spet. 2 2018)</a:t>
            </a:r>
          </a:p>
          <a:p>
            <a:endParaRPr kumimoji="1" lang="en-US" altLang="zh-CN" sz="1400" dirty="0" smtClean="0"/>
          </a:p>
          <a:p>
            <a:pPr lvl="1">
              <a:lnSpc>
                <a:spcPct val="80000"/>
              </a:lnSpc>
            </a:pPr>
            <a:r>
              <a:rPr lang="en-GB" altLang="zh-CN" sz="1400" b="1" dirty="0"/>
              <a:t>Executive Summary</a:t>
            </a:r>
            <a:endParaRPr lang="zh-CN" altLang="zh-CN" sz="1400" b="1" dirty="0"/>
          </a:p>
          <a:p>
            <a:pPr marL="800100" lvl="1" indent="-342900">
              <a:lnSpc>
                <a:spcPct val="80000"/>
              </a:lnSpc>
              <a:buFont typeface="+mj-lt"/>
              <a:buAutoNum type="arabicPeriod"/>
            </a:pPr>
            <a:r>
              <a:rPr lang="en-GB" altLang="zh-CN" sz="1400" b="1" dirty="0"/>
              <a:t>Introduction</a:t>
            </a:r>
            <a:endParaRPr lang="zh-CN" altLang="zh-CN" sz="1400" b="1" dirty="0"/>
          </a:p>
          <a:p>
            <a:pPr marL="800100" lvl="1" indent="-342900">
              <a:lnSpc>
                <a:spcPct val="80000"/>
              </a:lnSpc>
              <a:buFont typeface="+mj-lt"/>
              <a:buAutoNum type="arabicPeriod"/>
            </a:pPr>
            <a:r>
              <a:rPr lang="en-GB" altLang="zh-CN" sz="1400" b="1" dirty="0"/>
              <a:t>Machine Layout and Performance</a:t>
            </a:r>
            <a:endParaRPr lang="zh-CN" altLang="zh-CN" sz="1400" b="1" dirty="0"/>
          </a:p>
          <a:p>
            <a:pPr marL="800100" lvl="1" indent="-342900">
              <a:lnSpc>
                <a:spcPct val="80000"/>
              </a:lnSpc>
              <a:buFont typeface="+mj-lt"/>
              <a:buAutoNum type="arabicPeriod"/>
            </a:pPr>
            <a:r>
              <a:rPr lang="en-GB" altLang="zh-CN" sz="1400" b="1" dirty="0"/>
              <a:t>Operation Scenarios</a:t>
            </a:r>
            <a:endParaRPr lang="zh-CN" altLang="zh-CN" sz="1400" b="1" dirty="0"/>
          </a:p>
          <a:p>
            <a:pPr marL="800100" lvl="1" indent="-342900">
              <a:lnSpc>
                <a:spcPct val="80000"/>
              </a:lnSpc>
              <a:buFont typeface="+mj-lt"/>
              <a:buAutoNum type="arabicPeriod"/>
            </a:pPr>
            <a:r>
              <a:rPr lang="en-GB" altLang="zh-CN" sz="1400" b="1" dirty="0"/>
              <a:t>CEPC Collider</a:t>
            </a:r>
            <a:endParaRPr lang="zh-CN" altLang="zh-CN" sz="1400" b="1" dirty="0"/>
          </a:p>
          <a:p>
            <a:pPr marL="800100" lvl="1" indent="-342900">
              <a:lnSpc>
                <a:spcPct val="80000"/>
              </a:lnSpc>
              <a:buFont typeface="+mj-lt"/>
              <a:buAutoNum type="arabicPeriod"/>
            </a:pPr>
            <a:r>
              <a:rPr lang="en-GB" altLang="zh-CN" sz="1400" b="1" dirty="0"/>
              <a:t>CEPC Booster</a:t>
            </a:r>
            <a:endParaRPr lang="zh-CN" altLang="zh-CN" sz="1400" b="1" dirty="0"/>
          </a:p>
          <a:p>
            <a:pPr marL="800100" lvl="1" indent="-342900">
              <a:lnSpc>
                <a:spcPct val="80000"/>
              </a:lnSpc>
              <a:buFont typeface="+mj-lt"/>
              <a:buAutoNum type="arabicPeriod"/>
            </a:pPr>
            <a:r>
              <a:rPr lang="en-GB" altLang="zh-CN" sz="1400" b="1" dirty="0"/>
              <a:t>CEPC </a:t>
            </a:r>
            <a:r>
              <a:rPr lang="en-GB" altLang="zh-CN" sz="1400" b="1" dirty="0" err="1"/>
              <a:t>Linac</a:t>
            </a:r>
            <a:endParaRPr lang="zh-CN" altLang="zh-CN" sz="1400" b="1" dirty="0"/>
          </a:p>
          <a:p>
            <a:pPr marL="800100" lvl="1" indent="-342900">
              <a:lnSpc>
                <a:spcPct val="80000"/>
              </a:lnSpc>
              <a:buFont typeface="+mj-lt"/>
              <a:buAutoNum type="arabicPeriod"/>
            </a:pPr>
            <a:r>
              <a:rPr lang="en-GB" altLang="zh-CN" sz="1400" b="1" dirty="0"/>
              <a:t>Systems Common to the CEPC </a:t>
            </a:r>
            <a:r>
              <a:rPr lang="en-GB" altLang="zh-CN" sz="1400" b="1" dirty="0" err="1"/>
              <a:t>Linac</a:t>
            </a:r>
            <a:r>
              <a:rPr lang="en-GB" altLang="zh-CN" sz="1400" b="1" dirty="0"/>
              <a:t>, Booster </a:t>
            </a:r>
          </a:p>
          <a:p>
            <a:pPr marL="457200" lvl="1" indent="0">
              <a:lnSpc>
                <a:spcPct val="80000"/>
              </a:lnSpc>
              <a:buFont typeface="+mj-lt"/>
              <a:buNone/>
            </a:pPr>
            <a:r>
              <a:rPr lang="en-GB" altLang="zh-CN" sz="1400" b="1" dirty="0"/>
              <a:t>       and Collider</a:t>
            </a:r>
          </a:p>
          <a:p>
            <a:pPr marL="457200" lvl="1" indent="0">
              <a:lnSpc>
                <a:spcPct val="80000"/>
              </a:lnSpc>
              <a:buFont typeface="+mj-lt"/>
              <a:buNone/>
            </a:pPr>
            <a:r>
              <a:rPr lang="en-US" altLang="en-GB" sz="1400" b="1" dirty="0"/>
              <a:t>8.    </a:t>
            </a:r>
            <a:r>
              <a:rPr lang="en-GB" altLang="zh-CN" sz="1400" b="1" dirty="0" smtClean="0"/>
              <a:t>Super Proton Proton Collider</a:t>
            </a:r>
            <a:endParaRPr lang="zh-CN" altLang="zh-CN" sz="1400" b="1" dirty="0"/>
          </a:p>
          <a:p>
            <a:pPr marL="457200" lvl="1" indent="0">
              <a:lnSpc>
                <a:spcPct val="80000"/>
              </a:lnSpc>
              <a:buFont typeface="+mj-lt"/>
              <a:buNone/>
            </a:pPr>
            <a:r>
              <a:rPr lang="en-US" altLang="en-GB" sz="1400" b="1" dirty="0"/>
              <a:t>9.    </a:t>
            </a:r>
            <a:r>
              <a:rPr lang="en-GB" altLang="zh-CN" sz="1400" b="1" dirty="0"/>
              <a:t>Conventional Facilities</a:t>
            </a:r>
            <a:endParaRPr lang="zh-CN" altLang="zh-CN" sz="1400" b="1" dirty="0"/>
          </a:p>
          <a:p>
            <a:pPr marL="457200" lvl="1" indent="0">
              <a:lnSpc>
                <a:spcPct val="80000"/>
              </a:lnSpc>
              <a:buFont typeface="+mj-lt"/>
              <a:buNone/>
            </a:pPr>
            <a:r>
              <a:rPr lang="en-US" altLang="en-GB" sz="1400" b="1" dirty="0"/>
              <a:t>10.  </a:t>
            </a:r>
            <a:r>
              <a:rPr lang="en-GB" altLang="zh-CN" sz="1400" b="1" dirty="0"/>
              <a:t>Environment, Health and Safety </a:t>
            </a:r>
            <a:endParaRPr lang="zh-CN" altLang="zh-CN" sz="1400" b="1" dirty="0"/>
          </a:p>
          <a:p>
            <a:pPr marL="457200" lvl="1" indent="0">
              <a:lnSpc>
                <a:spcPct val="80000"/>
              </a:lnSpc>
              <a:buFont typeface="+mj-lt"/>
              <a:buNone/>
            </a:pPr>
            <a:r>
              <a:rPr lang="en-US" altLang="en-GB" sz="1400" b="1" dirty="0"/>
              <a:t>11. </a:t>
            </a:r>
            <a:r>
              <a:rPr lang="en-GB" altLang="zh-CN" sz="1400" b="1" dirty="0"/>
              <a:t>R&amp;D Program</a:t>
            </a:r>
            <a:endParaRPr lang="zh-CN" altLang="zh-CN" sz="1400" b="1" dirty="0"/>
          </a:p>
          <a:p>
            <a:pPr marL="457200" lvl="1" indent="0">
              <a:lnSpc>
                <a:spcPct val="80000"/>
              </a:lnSpc>
              <a:buFont typeface="+mj-lt"/>
              <a:buNone/>
            </a:pPr>
            <a:r>
              <a:rPr lang="en-US" altLang="en-GB" sz="1400" b="1" dirty="0"/>
              <a:t>12. </a:t>
            </a:r>
            <a:r>
              <a:rPr lang="en-GB" altLang="zh-CN" sz="1400" b="1" dirty="0"/>
              <a:t>Project Plan, Cost and </a:t>
            </a:r>
            <a:r>
              <a:rPr lang="en-GB" altLang="zh-CN" sz="1400" b="1" dirty="0" smtClean="0"/>
              <a:t>Schedule</a:t>
            </a:r>
            <a:endParaRPr lang="zh-CN" altLang="zh-CN" sz="1400" dirty="0"/>
          </a:p>
          <a:p>
            <a:pPr lvl="1">
              <a:lnSpc>
                <a:spcPct val="80000"/>
              </a:lnSpc>
            </a:pPr>
            <a:r>
              <a:rPr lang="en-GB" altLang="zh-CN" sz="1400" dirty="0"/>
              <a:t>Appendix 1: CEPC Parameter List </a:t>
            </a:r>
            <a:endParaRPr lang="zh-CN" altLang="zh-CN" sz="1400" dirty="0"/>
          </a:p>
          <a:p>
            <a:pPr lvl="1">
              <a:lnSpc>
                <a:spcPct val="80000"/>
              </a:lnSpc>
            </a:pPr>
            <a:r>
              <a:rPr lang="en-GB" altLang="zh-CN" sz="1400" dirty="0"/>
              <a:t>Appendix 2: CEPC Technical Component List</a:t>
            </a:r>
            <a:endParaRPr lang="zh-CN" altLang="zh-CN" sz="1400" dirty="0"/>
          </a:p>
          <a:p>
            <a:pPr lvl="1">
              <a:lnSpc>
                <a:spcPct val="80000"/>
              </a:lnSpc>
            </a:pPr>
            <a:r>
              <a:rPr lang="en-GB" altLang="zh-CN" sz="1400" dirty="0"/>
              <a:t>Appendix 3: CEPC Electric Power Requirement </a:t>
            </a:r>
            <a:endParaRPr lang="zh-CN" altLang="zh-CN" sz="1400" dirty="0"/>
          </a:p>
          <a:p>
            <a:pPr lvl="1">
              <a:lnSpc>
                <a:spcPct val="80000"/>
              </a:lnSpc>
            </a:pPr>
            <a:r>
              <a:rPr lang="en-GB" altLang="zh-CN" sz="1400" dirty="0"/>
              <a:t>Appendix </a:t>
            </a:r>
            <a:r>
              <a:rPr lang="en-US" altLang="en-GB" sz="1400" dirty="0"/>
              <a:t>4</a:t>
            </a:r>
            <a:r>
              <a:rPr lang="en-GB" altLang="zh-CN" sz="1400" dirty="0"/>
              <a:t>: </a:t>
            </a:r>
            <a:r>
              <a:rPr lang="en-GB" altLang="zh-CN" sz="1400" dirty="0">
                <a:sym typeface="+mn-ea"/>
              </a:rPr>
              <a:t>Advanced Partial Double Ring</a:t>
            </a:r>
          </a:p>
          <a:p>
            <a:pPr lvl="1">
              <a:lnSpc>
                <a:spcPct val="80000"/>
              </a:lnSpc>
            </a:pPr>
            <a:r>
              <a:rPr lang="en-GB" altLang="zh-CN" sz="1400" dirty="0"/>
              <a:t>Appendix 5: </a:t>
            </a:r>
            <a:r>
              <a:rPr lang="en-GB" altLang="zh-CN" sz="1400" dirty="0">
                <a:sym typeface="+mn-ea"/>
              </a:rPr>
              <a:t>CEPC Injector Based on Plasma Wakefield Accelerator</a:t>
            </a:r>
            <a:endParaRPr lang="zh-CN" altLang="zh-CN" sz="1400" dirty="0"/>
          </a:p>
          <a:p>
            <a:pPr lvl="1">
              <a:lnSpc>
                <a:spcPct val="80000"/>
              </a:lnSpc>
            </a:pPr>
            <a:r>
              <a:rPr lang="en-GB" altLang="zh-CN" sz="1400" dirty="0">
                <a:sym typeface="+mn-ea"/>
              </a:rPr>
              <a:t>Appendix 6: Operation </a:t>
            </a:r>
            <a:r>
              <a:rPr lang="en-US" altLang="en-GB" sz="1400" dirty="0">
                <a:sym typeface="+mn-ea"/>
              </a:rPr>
              <a:t>as a</a:t>
            </a:r>
            <a:r>
              <a:rPr lang="en-GB" altLang="zh-CN" sz="1400" dirty="0">
                <a:sym typeface="+mn-ea"/>
              </a:rPr>
              <a:t> High Intensity </a:t>
            </a:r>
            <a:r>
              <a:rPr lang="en-GB" altLang="zh-CN" sz="1400" dirty="0">
                <a:sym typeface="Symbol" panose="05050102010706020507"/>
              </a:rPr>
              <a:t></a:t>
            </a:r>
            <a:r>
              <a:rPr lang="en-GB" altLang="zh-CN" sz="1400" dirty="0">
                <a:sym typeface="+mn-ea"/>
              </a:rPr>
              <a:t>-ray Source </a:t>
            </a:r>
            <a:endParaRPr lang="zh-CN" altLang="zh-CN" sz="1400" dirty="0"/>
          </a:p>
          <a:p>
            <a:pPr lvl="1">
              <a:lnSpc>
                <a:spcPct val="80000"/>
              </a:lnSpc>
            </a:pPr>
            <a:r>
              <a:rPr lang="en-US" altLang="en-GB" sz="1400" dirty="0"/>
              <a:t>Appendix 7: </a:t>
            </a:r>
            <a:r>
              <a:rPr lang="en-GB" altLang="zh-CN" sz="1400" dirty="0"/>
              <a:t>Operation for e-p, e-A and Heavy Ion Collision</a:t>
            </a:r>
          </a:p>
          <a:p>
            <a:pPr lvl="1">
              <a:lnSpc>
                <a:spcPct val="80000"/>
              </a:lnSpc>
            </a:pPr>
            <a:r>
              <a:rPr lang="en-US" altLang="en-GB" sz="1400" dirty="0"/>
              <a:t>Appendix 8: </a:t>
            </a:r>
            <a:r>
              <a:rPr lang="en-GB" altLang="zh-CN" sz="1400" dirty="0"/>
              <a:t>Opportunities for Polarization in the CEPC</a:t>
            </a:r>
          </a:p>
          <a:p>
            <a:pPr lvl="1">
              <a:lnSpc>
                <a:spcPct val="80000"/>
              </a:lnSpc>
            </a:pPr>
            <a:r>
              <a:rPr lang="en-GB" altLang="zh-CN" sz="1400" dirty="0">
                <a:sym typeface="+mn-ea"/>
              </a:rPr>
              <a:t>Appendix </a:t>
            </a:r>
            <a:r>
              <a:rPr lang="en-US" altLang="en-GB" sz="1400" dirty="0">
                <a:sym typeface="+mn-ea"/>
              </a:rPr>
              <a:t>9</a:t>
            </a:r>
            <a:r>
              <a:rPr lang="en-GB" altLang="zh-CN" sz="1400" dirty="0">
                <a:sym typeface="+mn-ea"/>
              </a:rPr>
              <a:t>: International Review Report</a:t>
            </a:r>
            <a:endParaRPr lang="en-GB" altLang="zh-CN" sz="1400" dirty="0"/>
          </a:p>
          <a:p>
            <a:pPr lvl="1">
              <a:lnSpc>
                <a:spcPct val="80000"/>
              </a:lnSpc>
            </a:pPr>
            <a:endParaRPr lang="zh-CN" altLang="zh-CN" sz="1200" dirty="0"/>
          </a:p>
          <a:p>
            <a:endParaRPr kumimoji="1" lang="zh-CN" altLang="en-US" dirty="0"/>
          </a:p>
        </p:txBody>
      </p:sp>
      <p:pic>
        <p:nvPicPr>
          <p:cNvPr id="5" name="图片 4"/>
          <p:cNvPicPr>
            <a:picLocks noChangeAspect="1"/>
          </p:cNvPicPr>
          <p:nvPr/>
        </p:nvPicPr>
        <p:blipFill>
          <a:blip r:embed="rId2"/>
          <a:stretch>
            <a:fillRect/>
          </a:stretch>
        </p:blipFill>
        <p:spPr>
          <a:xfrm>
            <a:off x="4564380" y="1444625"/>
            <a:ext cx="1323340" cy="1870710"/>
          </a:xfrm>
          <a:prstGeom prst="rect">
            <a:avLst/>
          </a:prstGeom>
          <a:ln>
            <a:solidFill>
              <a:schemeClr val="tx1"/>
            </a:solidFill>
          </a:ln>
        </p:spPr>
      </p:pic>
      <p:pic>
        <p:nvPicPr>
          <p:cNvPr id="6" name="内容占位符 4" descr="IMG_20170417_195052"/>
          <p:cNvPicPr>
            <a:picLocks noGrp="1" noChangeAspect="1"/>
          </p:cNvPicPr>
          <p:nvPr/>
        </p:nvPicPr>
        <p:blipFill>
          <a:blip r:embed="rId3" cstate="print"/>
          <a:stretch>
            <a:fillRect/>
          </a:stretch>
        </p:blipFill>
        <p:spPr>
          <a:xfrm>
            <a:off x="5887720" y="1424305"/>
            <a:ext cx="1428750" cy="1918970"/>
          </a:xfrm>
          <a:prstGeom prst="rect">
            <a:avLst/>
          </a:prstGeom>
          <a:noFill/>
          <a:ln w="9525">
            <a:noFill/>
          </a:ln>
        </p:spPr>
      </p:pic>
      <p:sp>
        <p:nvSpPr>
          <p:cNvPr id="9" name="文本框 8"/>
          <p:cNvSpPr txBox="1"/>
          <p:nvPr/>
        </p:nvSpPr>
        <p:spPr>
          <a:xfrm>
            <a:off x="4564380" y="3462020"/>
            <a:ext cx="1170940" cy="337185"/>
          </a:xfrm>
          <a:prstGeom prst="rect">
            <a:avLst/>
          </a:prstGeom>
          <a:noFill/>
        </p:spPr>
        <p:txBody>
          <a:bodyPr wrap="none" rtlCol="0">
            <a:spAutoFit/>
          </a:bodyPr>
          <a:lstStyle/>
          <a:p>
            <a:r>
              <a:rPr lang="en-US" altLang="zh-CN" sz="1600" b="0">
                <a:solidFill>
                  <a:schemeClr val="tx1"/>
                </a:solidFill>
              </a:rPr>
              <a:t>March 2015</a:t>
            </a:r>
          </a:p>
        </p:txBody>
      </p:sp>
      <p:sp>
        <p:nvSpPr>
          <p:cNvPr id="11" name="文本框 10"/>
          <p:cNvSpPr txBox="1"/>
          <p:nvPr/>
        </p:nvSpPr>
        <p:spPr>
          <a:xfrm>
            <a:off x="6059805" y="3462020"/>
            <a:ext cx="1069340" cy="337185"/>
          </a:xfrm>
          <a:prstGeom prst="rect">
            <a:avLst/>
          </a:prstGeom>
          <a:noFill/>
        </p:spPr>
        <p:txBody>
          <a:bodyPr wrap="none" rtlCol="0">
            <a:spAutoFit/>
          </a:bodyPr>
          <a:lstStyle/>
          <a:p>
            <a:r>
              <a:rPr lang="en-US" altLang="zh-CN" sz="1600" b="0">
                <a:solidFill>
                  <a:schemeClr val="tx1"/>
                </a:solidFill>
              </a:rPr>
              <a:t>April 2017</a:t>
            </a:r>
          </a:p>
        </p:txBody>
      </p:sp>
      <p:sp>
        <p:nvSpPr>
          <p:cNvPr id="13" name="文本框 12"/>
          <p:cNvSpPr txBox="1"/>
          <p:nvPr/>
        </p:nvSpPr>
        <p:spPr>
          <a:xfrm>
            <a:off x="7128828" y="3315335"/>
            <a:ext cx="2087880" cy="1076325"/>
          </a:xfrm>
          <a:prstGeom prst="rect">
            <a:avLst/>
          </a:prstGeom>
          <a:noFill/>
        </p:spPr>
        <p:txBody>
          <a:bodyPr wrap="none" rtlCol="0">
            <a:spAutoFit/>
          </a:bodyPr>
          <a:lstStyle/>
          <a:p>
            <a:pPr algn="ctr"/>
            <a:r>
              <a:rPr lang="en-US" altLang="zh-CN" sz="1600" b="0">
                <a:solidFill>
                  <a:schemeClr val="tx1"/>
                </a:solidFill>
              </a:rPr>
              <a:t>Draft CDR for </a:t>
            </a:r>
          </a:p>
          <a:p>
            <a:pPr algn="ctr"/>
            <a:r>
              <a:rPr lang="en-US" altLang="zh-CN" sz="1600" b="0">
                <a:solidFill>
                  <a:schemeClr val="tx1"/>
                </a:solidFill>
              </a:rPr>
              <a:t>Mini International</a:t>
            </a:r>
          </a:p>
          <a:p>
            <a:pPr algn="ctr"/>
            <a:r>
              <a:rPr lang="en-US" altLang="zh-CN" sz="1600" b="0">
                <a:solidFill>
                  <a:schemeClr val="tx1"/>
                </a:solidFill>
              </a:rPr>
              <a:t>Review in Nov. 2017 </a:t>
            </a:r>
          </a:p>
          <a:p>
            <a:pPr algn="ctr"/>
            <a:endParaRPr lang="en-US" altLang="zh-CN" sz="1600">
              <a:solidFill>
                <a:srgbClr val="FF0000"/>
              </a:solidFill>
            </a:endParaRPr>
          </a:p>
        </p:txBody>
      </p:sp>
      <p:sp>
        <p:nvSpPr>
          <p:cNvPr id="10" name="文本框 9"/>
          <p:cNvSpPr txBox="1"/>
          <p:nvPr/>
        </p:nvSpPr>
        <p:spPr>
          <a:xfrm>
            <a:off x="-1270" y="6546850"/>
            <a:ext cx="9146540" cy="337185"/>
          </a:xfrm>
          <a:prstGeom prst="rect">
            <a:avLst/>
          </a:prstGeom>
          <a:noFill/>
        </p:spPr>
        <p:txBody>
          <a:bodyPr wrap="square" rtlCol="0">
            <a:spAutoFit/>
          </a:bodyPr>
          <a:lstStyle/>
          <a:p>
            <a:pPr algn="l"/>
            <a:r>
              <a:rPr lang="en-US" altLang="zh-CN" sz="1600" dirty="0">
                <a:solidFill>
                  <a:srgbClr val="FF0000"/>
                </a:solidFill>
              </a:rPr>
              <a:t>CDR International  </a:t>
            </a:r>
            <a:r>
              <a:rPr lang="en-US" altLang="zh-CN" sz="1600" dirty="0" smtClean="0">
                <a:solidFill>
                  <a:srgbClr val="FF0000"/>
                </a:solidFill>
              </a:rPr>
              <a:t>Review  </a:t>
            </a:r>
            <a:r>
              <a:rPr lang="en-US" altLang="zh-CN" sz="1600" dirty="0">
                <a:solidFill>
                  <a:srgbClr val="FF0000"/>
                </a:solidFill>
              </a:rPr>
              <a:t>June 28-30, 2018, final CDR (accelerator) released on Sept. 2, 2018 </a:t>
            </a:r>
          </a:p>
        </p:txBody>
      </p:sp>
      <p:pic>
        <p:nvPicPr>
          <p:cNvPr id="12" name="图片 11" descr="IMG_20171108_000855"/>
          <p:cNvPicPr>
            <a:picLocks noChangeAspect="1"/>
          </p:cNvPicPr>
          <p:nvPr/>
        </p:nvPicPr>
        <p:blipFill>
          <a:blip r:embed="rId4" cstate="print"/>
          <a:stretch>
            <a:fillRect/>
          </a:stretch>
        </p:blipFill>
        <p:spPr>
          <a:xfrm>
            <a:off x="7317105" y="1424305"/>
            <a:ext cx="1452880" cy="1938655"/>
          </a:xfrm>
          <a:prstGeom prst="rect">
            <a:avLst/>
          </a:prstGeom>
        </p:spPr>
      </p:pic>
      <p:sp>
        <p:nvSpPr>
          <p:cNvPr id="14" name="左箭头 13"/>
          <p:cNvSpPr/>
          <p:nvPr/>
        </p:nvSpPr>
        <p:spPr>
          <a:xfrm>
            <a:off x="4327525" y="4690745"/>
            <a:ext cx="1732280" cy="475615"/>
          </a:xfrm>
          <a:prstGeom prst="lef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15" name="图片 14"/>
          <p:cNvPicPr>
            <a:picLocks noChangeAspect="1"/>
          </p:cNvPicPr>
          <p:nvPr/>
        </p:nvPicPr>
        <p:blipFill>
          <a:blip r:embed="rId5"/>
          <a:stretch>
            <a:fillRect/>
          </a:stretch>
        </p:blipFill>
        <p:spPr>
          <a:xfrm>
            <a:off x="6059805" y="4123690"/>
            <a:ext cx="1768475" cy="2334895"/>
          </a:xfrm>
          <a:prstGeom prst="rect">
            <a:avLst/>
          </a:prstGeom>
        </p:spPr>
      </p:pic>
      <p:sp>
        <p:nvSpPr>
          <p:cNvPr id="4" name="Rectangle 1"/>
          <p:cNvSpPr>
            <a:spLocks noChangeArrowheads="1"/>
          </p:cNvSpPr>
          <p:nvPr/>
        </p:nvSpPr>
        <p:spPr bwMode="auto">
          <a:xfrm>
            <a:off x="7792085" y="5160332"/>
            <a:ext cx="13531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0" i="0" u="none" strike="noStrike" cap="none" normalizeH="0" baseline="0" dirty="0" smtClean="0">
                <a:ln>
                  <a:noFill/>
                </a:ln>
                <a:solidFill>
                  <a:srgbClr val="000000"/>
                </a:solidFill>
                <a:effectLst/>
                <a:latin typeface="Arial Unicode MS" panose="020B0604020202020204" pitchFamily="34" charset="-122"/>
              </a:rPr>
              <a:t>arXiv:1809.00285</a:t>
            </a:r>
            <a:r>
              <a:rPr kumimoji="0" lang="zh-CN" altLang="zh-CN" sz="1100" b="0" i="0" u="none" strike="noStrike" cap="none" normalizeH="0" baseline="0" dirty="0" smtClean="0">
                <a:ln>
                  <a:noFill/>
                </a:ln>
                <a:solidFill>
                  <a:schemeClr val="tx1"/>
                </a:solidFill>
                <a:effectLst/>
              </a:rPr>
              <a:t> </a:t>
            </a:r>
          </a:p>
        </p:txBody>
      </p:sp>
      <p:sp>
        <p:nvSpPr>
          <p:cNvPr id="7" name="灯片编号占位符 6"/>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2</a:t>
            </a:fld>
            <a:endParaRPr lang="zh-CN" altLang="en-US" sz="900" strike="noStrike" noProof="1">
              <a:sym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189413" y="1903203"/>
            <a:ext cx="3900977" cy="2072149"/>
          </a:xfrm>
          <a:prstGeom prst="rect">
            <a:avLst/>
          </a:prstGeom>
        </p:spPr>
      </p:pic>
      <p:sp>
        <p:nvSpPr>
          <p:cNvPr id="7" name="矩形 6"/>
          <p:cNvSpPr/>
          <p:nvPr/>
        </p:nvSpPr>
        <p:spPr>
          <a:xfrm>
            <a:off x="254727" y="4027132"/>
            <a:ext cx="3546565" cy="1384995"/>
          </a:xfrm>
          <a:prstGeom prst="rect">
            <a:avLst/>
          </a:prstGeom>
        </p:spPr>
        <p:txBody>
          <a:bodyPr wrap="square">
            <a:spAutoFit/>
          </a:bodyPr>
          <a:lstStyle/>
          <a:p>
            <a:pPr marL="214308" indent="-214308" algn="just">
              <a:buFont typeface="Arial" panose="020B0604020202020204" pitchFamily="34" charset="0"/>
              <a:buChar char="•"/>
            </a:pPr>
            <a:r>
              <a:rPr lang="en-GB" altLang="zh-CN" sz="1050" dirty="0">
                <a:solidFill>
                  <a:srgbClr val="002060"/>
                </a:solidFill>
                <a:cs typeface="Arial" panose="020B0604020202020204" pitchFamily="34" charset="0"/>
              </a:rPr>
              <a:t>The </a:t>
            </a:r>
            <a:r>
              <a:rPr lang="en-GB" altLang="zh-CN" sz="1050" dirty="0">
                <a:solidFill>
                  <a:srgbClr val="002060"/>
                </a:solidFill>
                <a:cs typeface="Arial" panose="020B0604020202020204" pitchFamily="34" charset="0"/>
              </a:rPr>
              <a:t>accelerator components inside the detector without shielding are within a conical space with an opening angle of </a:t>
            </a:r>
            <a:r>
              <a:rPr lang="en-GB" altLang="zh-CN" sz="1050" dirty="0" err="1">
                <a:solidFill>
                  <a:srgbClr val="002060"/>
                </a:solidFill>
                <a:cs typeface="Arial" panose="020B0604020202020204" pitchFamily="34" charset="0"/>
              </a:rPr>
              <a:t>cosθ</a:t>
            </a:r>
            <a:r>
              <a:rPr lang="en-GB" altLang="zh-CN" sz="1050" dirty="0">
                <a:solidFill>
                  <a:srgbClr val="002060"/>
                </a:solidFill>
                <a:cs typeface="Arial" panose="020B0604020202020204" pitchFamily="34" charset="0"/>
              </a:rPr>
              <a:t>=0.993</a:t>
            </a:r>
            <a:r>
              <a:rPr lang="en-GB" altLang="zh-CN" sz="1050" dirty="0">
                <a:solidFill>
                  <a:srgbClr val="002060"/>
                </a:solidFill>
                <a:cs typeface="Arial" panose="020B0604020202020204" pitchFamily="34" charset="0"/>
              </a:rPr>
              <a:t>.</a:t>
            </a:r>
          </a:p>
          <a:p>
            <a:pPr marL="214313" indent="-214313" algn="just">
              <a:buFont typeface="Arial" panose="020B0604020202020204" pitchFamily="34" charset="0"/>
              <a:buChar char="•"/>
            </a:pPr>
            <a:r>
              <a:rPr lang="en-GB" altLang="zh-CN" sz="1050" dirty="0">
                <a:solidFill>
                  <a:srgbClr val="002060"/>
                </a:solidFill>
              </a:rPr>
              <a:t>The </a:t>
            </a:r>
            <a:r>
              <a:rPr lang="en-GB" altLang="zh-CN" sz="1050" dirty="0" err="1">
                <a:solidFill>
                  <a:srgbClr val="002060"/>
                </a:solidFill>
              </a:rPr>
              <a:t>e+e</a:t>
            </a:r>
            <a:r>
              <a:rPr lang="en-GB" altLang="zh-CN" sz="1050" dirty="0">
                <a:solidFill>
                  <a:srgbClr val="002060"/>
                </a:solidFill>
              </a:rPr>
              <a:t>- beams collide at the IP with a </a:t>
            </a:r>
            <a:r>
              <a:rPr lang="en-GB" altLang="zh-CN" sz="1050" dirty="0">
                <a:solidFill>
                  <a:srgbClr val="002060"/>
                </a:solidFill>
              </a:rPr>
              <a:t>horizontal </a:t>
            </a:r>
            <a:r>
              <a:rPr lang="en-GB" altLang="zh-CN" sz="1050" dirty="0">
                <a:solidFill>
                  <a:srgbClr val="002060"/>
                </a:solidFill>
              </a:rPr>
              <a:t>angle of 33mrad and the final focusing length is 2.2m</a:t>
            </a:r>
          </a:p>
          <a:p>
            <a:pPr marL="214313" indent="-214313" algn="just">
              <a:buFont typeface="Arial" panose="020B0604020202020204" pitchFamily="34" charset="0"/>
              <a:buChar char="•"/>
            </a:pPr>
            <a:r>
              <a:rPr lang="en-GB" altLang="zh-CN" sz="1050" dirty="0" err="1">
                <a:solidFill>
                  <a:srgbClr val="002060"/>
                </a:solidFill>
              </a:rPr>
              <a:t>Lumical</a:t>
            </a:r>
            <a:r>
              <a:rPr lang="en-GB" altLang="zh-CN" sz="1050" dirty="0">
                <a:solidFill>
                  <a:srgbClr val="002060"/>
                </a:solidFill>
              </a:rPr>
              <a:t> will be installed in longitudinal 0.95~1.11m, with inner radius 28.5mm and outer radius 100mm.</a:t>
            </a:r>
            <a:endParaRPr lang="zh-CN" altLang="en-US" sz="1050" dirty="0">
              <a:solidFill>
                <a:srgbClr val="002060"/>
              </a:solidFill>
            </a:endParaRPr>
          </a:p>
          <a:p>
            <a:pPr marL="214308" indent="-214308">
              <a:buFont typeface="Arial" panose="020B0604020202020204" pitchFamily="34" charset="0"/>
              <a:buChar char="•"/>
            </a:pPr>
            <a:endParaRPr lang="en-GB" altLang="zh-CN" sz="1050" dirty="0">
              <a:solidFill>
                <a:srgbClr val="002060"/>
              </a:solidFill>
              <a:cs typeface="Arial" panose="020B0604020202020204" pitchFamily="34" charset="0"/>
            </a:endParaRPr>
          </a:p>
        </p:txBody>
      </p:sp>
      <p:sp>
        <p:nvSpPr>
          <p:cNvPr id="3" name="圆角矩形 2"/>
          <p:cNvSpPr/>
          <p:nvPr/>
        </p:nvSpPr>
        <p:spPr bwMode="auto">
          <a:xfrm>
            <a:off x="189413" y="4027132"/>
            <a:ext cx="3775165" cy="1576397"/>
          </a:xfrm>
          <a:prstGeom prst="roundRect">
            <a:avLst/>
          </a:prstGeom>
          <a:noFill/>
          <a:ln>
            <a:solidFill>
              <a:srgbClr val="D10DA7"/>
            </a:solidFill>
          </a:ln>
          <a:effectLst/>
          <a:extLst/>
        </p:spPr>
        <p:txBody>
          <a:bodyPr vert="horz" wrap="none" lIns="68580" tIns="34290" rIns="68580" bIns="34290" numCol="1" rtlCol="0" anchor="ctr" anchorCtr="0" compatLnSpc="1">
            <a:prstTxWarp prst="textNoShape">
              <a:avLst/>
            </a:prstTxWarp>
          </a:bodyPr>
          <a:lstStyle/>
          <a:p>
            <a:pPr marL="257175" indent="-257175" algn="ctr">
              <a:lnSpc>
                <a:spcPct val="90000"/>
              </a:lnSpc>
              <a:spcBef>
                <a:spcPct val="20000"/>
              </a:spcBef>
              <a:buClr>
                <a:schemeClr val="hlink"/>
              </a:buClr>
            </a:pPr>
            <a:endParaRPr lang="zh-CN" altLang="en-US">
              <a:solidFill>
                <a:srgbClr val="000000"/>
              </a:solidFill>
            </a:endParaRPr>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4090390" y="2200056"/>
            <a:ext cx="4944292" cy="2585050"/>
          </a:xfrm>
          <a:prstGeom prst="rect">
            <a:avLst/>
          </a:prstGeom>
        </p:spPr>
      </p:pic>
      <p:sp>
        <p:nvSpPr>
          <p:cNvPr id="4" name="矩形 3"/>
          <p:cNvSpPr/>
          <p:nvPr/>
        </p:nvSpPr>
        <p:spPr>
          <a:xfrm>
            <a:off x="4147886" y="4859088"/>
            <a:ext cx="4572000" cy="738664"/>
          </a:xfrm>
          <a:prstGeom prst="rect">
            <a:avLst/>
          </a:prstGeom>
        </p:spPr>
        <p:txBody>
          <a:bodyPr>
            <a:spAutoFit/>
          </a:bodyPr>
          <a:lstStyle/>
          <a:p>
            <a:pPr marL="214308" indent="-214308" algn="just">
              <a:buFont typeface="Arial" panose="020B0604020202020204" pitchFamily="34" charset="0"/>
              <a:buChar char="•"/>
            </a:pPr>
            <a:r>
              <a:rPr lang="en-GB" altLang="zh-CN" sz="1050" dirty="0">
                <a:solidFill>
                  <a:srgbClr val="002060"/>
                </a:solidFill>
                <a:cs typeface="Arial" panose="020B0604020202020204" pitchFamily="34" charset="0"/>
              </a:rPr>
              <a:t>The Machine Detector Interface (MDI) of CEPC double ring scheme is about </a:t>
            </a:r>
            <a:r>
              <a:rPr lang="en-GB" altLang="zh-CN" sz="1050" dirty="0">
                <a:solidFill>
                  <a:srgbClr val="002060"/>
                </a:solidFill>
                <a:cs typeface="Arial" panose="020B0604020202020204" pitchFamily="34" charset="0"/>
                <a:sym typeface="Symbol" panose="05050102010706020507" pitchFamily="18" charset="2"/>
              </a:rPr>
              <a:t></a:t>
            </a:r>
            <a:r>
              <a:rPr lang="en-GB" altLang="zh-CN" sz="1050" dirty="0">
                <a:solidFill>
                  <a:srgbClr val="002060"/>
                </a:solidFill>
                <a:cs typeface="Arial" panose="020B0604020202020204" pitchFamily="34" charset="0"/>
              </a:rPr>
              <a:t>7m long from the IP</a:t>
            </a:r>
          </a:p>
          <a:p>
            <a:pPr marL="214308" indent="-214308" algn="just">
              <a:buFont typeface="Arial" panose="020B0604020202020204" pitchFamily="34" charset="0"/>
              <a:buChar char="•"/>
            </a:pPr>
            <a:r>
              <a:rPr lang="en-GB" altLang="zh-CN" sz="1050" dirty="0">
                <a:solidFill>
                  <a:srgbClr val="002060"/>
                </a:solidFill>
              </a:rPr>
              <a:t>The CEPC detector superconducting solenoid with </a:t>
            </a:r>
            <a:r>
              <a:rPr lang="en-GB" altLang="zh-CN" sz="1050" dirty="0">
                <a:solidFill>
                  <a:srgbClr val="002060"/>
                </a:solidFill>
              </a:rPr>
              <a:t>3T </a:t>
            </a:r>
            <a:r>
              <a:rPr lang="en-GB" altLang="zh-CN" sz="1050" dirty="0">
                <a:solidFill>
                  <a:srgbClr val="002060"/>
                </a:solidFill>
              </a:rPr>
              <a:t>magnetic field and the length of 7.6m.</a:t>
            </a:r>
            <a:endParaRPr lang="en-GB" altLang="zh-CN" sz="1050" dirty="0">
              <a:solidFill>
                <a:srgbClr val="002060"/>
              </a:solidFill>
              <a:cs typeface="Arial" panose="020B0604020202020204" pitchFamily="34" charset="0"/>
            </a:endParaRPr>
          </a:p>
        </p:txBody>
      </p:sp>
      <p:sp>
        <p:nvSpPr>
          <p:cNvPr id="9" name="圆角矩形 8"/>
          <p:cNvSpPr/>
          <p:nvPr/>
        </p:nvSpPr>
        <p:spPr bwMode="auto">
          <a:xfrm>
            <a:off x="3998091" y="4795711"/>
            <a:ext cx="4871589" cy="842333"/>
          </a:xfrm>
          <a:prstGeom prst="roundRect">
            <a:avLst/>
          </a:prstGeom>
          <a:noFill/>
          <a:ln>
            <a:solidFill>
              <a:srgbClr val="D10DA7"/>
            </a:solidFill>
          </a:ln>
          <a:effectLst/>
          <a:extLst/>
        </p:spPr>
        <p:txBody>
          <a:bodyPr vert="horz" wrap="none" lIns="68580" tIns="34290" rIns="68580" bIns="34290" numCol="1" rtlCol="0" anchor="ctr" anchorCtr="0" compatLnSpc="1">
            <a:prstTxWarp prst="textNoShape">
              <a:avLst/>
            </a:prstTxWarp>
          </a:bodyPr>
          <a:lstStyle/>
          <a:p>
            <a:pPr marL="257175" indent="-257175" algn="ctr">
              <a:lnSpc>
                <a:spcPct val="90000"/>
              </a:lnSpc>
              <a:spcBef>
                <a:spcPct val="20000"/>
              </a:spcBef>
              <a:buClr>
                <a:schemeClr val="hlink"/>
              </a:buClr>
            </a:pPr>
            <a:endParaRPr lang="zh-CN" altLang="en-US">
              <a:solidFill>
                <a:srgbClr val="000000"/>
              </a:solidFill>
            </a:endParaRPr>
          </a:p>
        </p:txBody>
      </p:sp>
      <p:sp>
        <p:nvSpPr>
          <p:cNvPr id="5" name="文本框 4"/>
          <p:cNvSpPr txBox="1"/>
          <p:nvPr/>
        </p:nvSpPr>
        <p:spPr>
          <a:xfrm>
            <a:off x="771840" y="1764703"/>
            <a:ext cx="2512337" cy="300082"/>
          </a:xfrm>
          <a:prstGeom prst="rect">
            <a:avLst/>
          </a:prstGeom>
          <a:noFill/>
        </p:spPr>
        <p:txBody>
          <a:bodyPr wrap="square" rtlCol="0">
            <a:spAutoFit/>
          </a:bodyPr>
          <a:lstStyle/>
          <a:p>
            <a:r>
              <a:rPr lang="en-US" altLang="zh-CN" sz="1350" dirty="0">
                <a:solidFill>
                  <a:srgbClr val="FF0000"/>
                </a:solidFill>
              </a:rPr>
              <a:t>With Detector solenoid</a:t>
            </a:r>
            <a:endParaRPr lang="zh-CN" altLang="en-US" sz="1350" dirty="0">
              <a:solidFill>
                <a:srgbClr val="FF0000"/>
              </a:solidFill>
            </a:endParaRPr>
          </a:p>
        </p:txBody>
      </p:sp>
      <p:sp>
        <p:nvSpPr>
          <p:cNvPr id="10" name="文本框 9"/>
          <p:cNvSpPr txBox="1"/>
          <p:nvPr/>
        </p:nvSpPr>
        <p:spPr>
          <a:xfrm>
            <a:off x="4672817" y="1744612"/>
            <a:ext cx="3318550" cy="507831"/>
          </a:xfrm>
          <a:prstGeom prst="rect">
            <a:avLst/>
          </a:prstGeom>
          <a:noFill/>
        </p:spPr>
        <p:txBody>
          <a:bodyPr wrap="square" rtlCol="0">
            <a:spAutoFit/>
          </a:bodyPr>
          <a:lstStyle/>
          <a:p>
            <a:r>
              <a:rPr lang="en-US" altLang="zh-CN" sz="1350" dirty="0">
                <a:solidFill>
                  <a:srgbClr val="FF0000"/>
                </a:solidFill>
              </a:rPr>
              <a:t>Without Detector solenoid</a:t>
            </a:r>
          </a:p>
          <a:p>
            <a:r>
              <a:rPr lang="en-US" altLang="zh-CN" sz="1350" dirty="0">
                <a:solidFill>
                  <a:srgbClr val="FF0000"/>
                </a:solidFill>
              </a:rPr>
              <a:t>~cryostat in detail</a:t>
            </a:r>
            <a:endParaRPr lang="zh-CN" altLang="en-US" sz="1350" dirty="0">
              <a:solidFill>
                <a:srgbClr val="FF0000"/>
              </a:solidFill>
            </a:endParaRPr>
          </a:p>
        </p:txBody>
      </p:sp>
      <p:sp>
        <p:nvSpPr>
          <p:cNvPr id="13" name="标题 1"/>
          <p:cNvSpPr txBox="1">
            <a:spLocks/>
          </p:cNvSpPr>
          <p:nvPr/>
        </p:nvSpPr>
        <p:spPr>
          <a:xfrm>
            <a:off x="628831" y="159725"/>
            <a:ext cx="7886700" cy="994172"/>
          </a:xfrm>
          <a:prstGeom prst="rect">
            <a:avLst/>
          </a:prstGeom>
          <a:noFill/>
          <a:ln w="9525">
            <a:noFill/>
          </a:ln>
        </p:spPr>
        <p:txBody>
          <a:bodyPr anchor="ctr"/>
          <a:lstStyle>
            <a:lvl1pPr marL="685800" indent="-685800" algn="ctr" rtl="0" eaLnBrk="0" fontAlgn="base" hangingPunct="0">
              <a:lnSpc>
                <a:spcPct val="90000"/>
              </a:lnSpc>
              <a:spcBef>
                <a:spcPct val="0"/>
              </a:spcBef>
              <a:spcAft>
                <a:spcPct val="0"/>
              </a:spcAft>
              <a:defRPr sz="3200" b="1">
                <a:solidFill>
                  <a:srgbClr val="0070C0"/>
                </a:solidFill>
                <a:latin typeface="+mj-lt"/>
                <a:ea typeface="+mj-ea"/>
                <a:cs typeface="+mj-cs"/>
                <a:sym typeface="Arial" panose="020B0604020202020204" pitchFamily="34" charset="0"/>
              </a:defRPr>
            </a:lvl1pPr>
            <a:lvl2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2pPr>
            <a:lvl3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3pPr>
            <a:lvl4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4pPr>
            <a:lvl5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5pPr>
            <a:lvl6pPr marL="11430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6pPr>
            <a:lvl7pPr marL="16002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7pPr>
            <a:lvl8pPr marL="20574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8pPr>
            <a:lvl9pPr marL="25146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9pPr>
          </a:lstStyle>
          <a:p>
            <a:pPr>
              <a:buFontTx/>
            </a:pPr>
            <a:r>
              <a:rPr lang="en-US" altLang="zh-CN" kern="0" smtClean="0">
                <a:solidFill>
                  <a:srgbClr val="C00000"/>
                </a:solidFill>
                <a:latin typeface="Calibri" panose="020F0502020204030204" pitchFamily="34" charset="0"/>
              </a:rPr>
              <a:t>MDI Layout and Parameters</a:t>
            </a:r>
            <a:endParaRPr lang="en-US" altLang="zh-CN" kern="0" dirty="0" smtClean="0">
              <a:solidFill>
                <a:srgbClr val="C00000"/>
              </a:solidFill>
              <a:latin typeface="Calibri" panose="020F0502020204030204" pitchFamily="34" charset="0"/>
            </a:endParaRPr>
          </a:p>
        </p:txBody>
      </p:sp>
    </p:spTree>
    <p:extLst>
      <p:ext uri="{BB962C8B-B14F-4D97-AF65-F5344CB8AC3E}">
        <p14:creationId xmlns:p14="http://schemas.microsoft.com/office/powerpoint/2010/main" val="23630191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5526048" y="2217918"/>
            <a:ext cx="2330725" cy="1385132"/>
            <a:chOff x="1974738" y="4706703"/>
            <a:chExt cx="3107633" cy="1846842"/>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4738" y="4706703"/>
              <a:ext cx="2904401" cy="1739600"/>
            </a:xfrm>
            <a:prstGeom prst="rect">
              <a:avLst/>
            </a:prstGeom>
            <a:solidFill>
              <a:srgbClr val="FFC000"/>
            </a:solidFill>
            <a:ln>
              <a:noFill/>
            </a:ln>
          </p:spPr>
        </p:pic>
        <p:sp>
          <p:nvSpPr>
            <p:cNvPr id="26" name="TextBox 25"/>
            <p:cNvSpPr txBox="1"/>
            <p:nvPr/>
          </p:nvSpPr>
          <p:spPr>
            <a:xfrm>
              <a:off x="2523267" y="6154765"/>
              <a:ext cx="2559104" cy="398780"/>
            </a:xfrm>
            <a:prstGeom prst="rect">
              <a:avLst/>
            </a:prstGeom>
            <a:solidFill>
              <a:schemeClr val="bg1"/>
            </a:solidFill>
          </p:spPr>
          <p:txBody>
            <a:bodyPr wrap="square" rtlCol="0">
              <a:spAutoFit/>
            </a:bodyPr>
            <a:lstStyle/>
            <a:p>
              <a:r>
                <a:rPr lang="en-US" altLang="zh-CN" sz="1350" b="1" dirty="0" err="1">
                  <a:solidFill>
                    <a:srgbClr val="002060"/>
                  </a:solidFill>
                </a:rPr>
                <a:t>Beamstrahlung</a:t>
              </a:r>
              <a:endParaRPr lang="en-US" altLang="zh-CN" sz="1350" b="1" dirty="0">
                <a:solidFill>
                  <a:srgbClr val="002060"/>
                </a:solidFill>
              </a:endParaRPr>
            </a:p>
          </p:txBody>
        </p:sp>
      </p:gr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8768" y="4805272"/>
            <a:ext cx="1878320" cy="1056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895350" y="421005"/>
            <a:ext cx="7862570" cy="529590"/>
          </a:xfrm>
        </p:spPr>
        <p:txBody>
          <a:bodyPr>
            <a:noAutofit/>
          </a:bodyPr>
          <a:lstStyle/>
          <a:p>
            <a:r>
              <a:rPr lang="en-US" altLang="zh-CN" dirty="0" smtClean="0">
                <a:solidFill>
                  <a:srgbClr val="C00000"/>
                </a:solidFill>
                <a:latin typeface="Calibri" panose="020F0502020204030204" pitchFamily="34" charset="0"/>
                <a:cs typeface="Arial" panose="020B0604020202020204" pitchFamily="34" charset="0"/>
              </a:rPr>
              <a:t>Beam Loss Backgrounds at IP </a:t>
            </a:r>
          </a:p>
        </p:txBody>
      </p:sp>
      <p:grpSp>
        <p:nvGrpSpPr>
          <p:cNvPr id="19" name="组合 18"/>
          <p:cNvGrpSpPr/>
          <p:nvPr/>
        </p:nvGrpSpPr>
        <p:grpSpPr>
          <a:xfrm>
            <a:off x="2978823" y="3179904"/>
            <a:ext cx="3159352" cy="1801905"/>
            <a:chOff x="983104" y="423644"/>
            <a:chExt cx="7038958" cy="5005300"/>
          </a:xfrm>
        </p:grpSpPr>
        <p:sp>
          <p:nvSpPr>
            <p:cNvPr id="12" name="TextBox 6"/>
            <p:cNvSpPr txBox="1">
              <a:spLocks noChangeArrowheads="1"/>
            </p:cNvSpPr>
            <p:nvPr/>
          </p:nvSpPr>
          <p:spPr bwMode="auto">
            <a:xfrm>
              <a:off x="4178596" y="423644"/>
              <a:ext cx="797142" cy="63852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b="1" dirty="0">
                  <a:solidFill>
                    <a:srgbClr val="0070C0"/>
                  </a:solidFill>
                  <a:latin typeface="Times New Roman" panose="02020603050405020304" pitchFamily="18" charset="0"/>
                  <a:cs typeface="Times New Roman" panose="02020603050405020304" pitchFamily="18" charset="0"/>
                </a:rPr>
                <a:t>IP1</a:t>
              </a:r>
              <a:endParaRPr lang="zh-CN" altLang="en-US" sz="1350" b="1" dirty="0">
                <a:solidFill>
                  <a:srgbClr val="0070C0"/>
                </a:solidFill>
                <a:latin typeface="Times New Roman" panose="02020603050405020304" pitchFamily="18" charset="0"/>
                <a:cs typeface="Times New Roman" panose="02020603050405020304" pitchFamily="18" charset="0"/>
              </a:endParaRPr>
            </a:p>
          </p:txBody>
        </p:sp>
        <p:sp>
          <p:nvSpPr>
            <p:cNvPr id="13" name="TextBox 7"/>
            <p:cNvSpPr txBox="1">
              <a:spLocks noChangeArrowheads="1"/>
            </p:cNvSpPr>
            <p:nvPr/>
          </p:nvSpPr>
          <p:spPr bwMode="auto">
            <a:xfrm>
              <a:off x="4250130" y="4790415"/>
              <a:ext cx="896993" cy="63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00" b="1" dirty="0">
                  <a:solidFill>
                    <a:srgbClr val="0070C0"/>
                  </a:solidFill>
                  <a:latin typeface="Times New Roman" panose="02020603050405020304" pitchFamily="18" charset="0"/>
                  <a:cs typeface="Times New Roman" panose="02020603050405020304" pitchFamily="18" charset="0"/>
                </a:rPr>
                <a:t>IP3</a:t>
              </a:r>
              <a:endParaRPr lang="zh-CN" altLang="en-US" sz="1350" b="1" dirty="0">
                <a:solidFill>
                  <a:srgbClr val="0070C0"/>
                </a:solidFill>
                <a:latin typeface="Times New Roman" panose="02020603050405020304" pitchFamily="18" charset="0"/>
                <a:cs typeface="Times New Roman" panose="02020603050405020304" pitchFamily="18" charset="0"/>
              </a:endParaRPr>
            </a:p>
          </p:txBody>
        </p:sp>
        <p:sp>
          <p:nvSpPr>
            <p:cNvPr id="14" name="椭圆 13"/>
            <p:cNvSpPr/>
            <p:nvPr/>
          </p:nvSpPr>
          <p:spPr>
            <a:xfrm>
              <a:off x="983104" y="1247067"/>
              <a:ext cx="7038958" cy="341514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C00000"/>
                </a:solidFill>
              </a:endParaRPr>
            </a:p>
          </p:txBody>
        </p:sp>
        <p:sp>
          <p:nvSpPr>
            <p:cNvPr id="15" name="椭圆 14"/>
            <p:cNvSpPr/>
            <p:nvPr/>
          </p:nvSpPr>
          <p:spPr>
            <a:xfrm>
              <a:off x="4479833" y="1161856"/>
              <a:ext cx="142601" cy="19097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C00000"/>
                </a:solidFill>
              </a:endParaRPr>
            </a:p>
          </p:txBody>
        </p:sp>
        <p:sp>
          <p:nvSpPr>
            <p:cNvPr id="16" name="椭圆 15"/>
            <p:cNvSpPr/>
            <p:nvPr/>
          </p:nvSpPr>
          <p:spPr>
            <a:xfrm>
              <a:off x="4527647" y="4583161"/>
              <a:ext cx="142601" cy="19097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C00000"/>
                </a:solidFill>
              </a:endParaRPr>
            </a:p>
          </p:txBody>
        </p:sp>
      </p:grpSp>
      <p:sp>
        <p:nvSpPr>
          <p:cNvPr id="23" name="TextBox 22"/>
          <p:cNvSpPr txBox="1"/>
          <p:nvPr/>
        </p:nvSpPr>
        <p:spPr>
          <a:xfrm>
            <a:off x="123715" y="3942129"/>
            <a:ext cx="2445662" cy="783590"/>
          </a:xfrm>
          <a:prstGeom prst="rect">
            <a:avLst/>
          </a:prstGeom>
          <a:noFill/>
        </p:spPr>
        <p:txBody>
          <a:bodyPr wrap="square" rtlCol="0">
            <a:spAutoFit/>
          </a:bodyPr>
          <a:lstStyle/>
          <a:p>
            <a:r>
              <a:rPr lang="en-US" altLang="zh-CN" sz="1500" b="1" dirty="0">
                <a:solidFill>
                  <a:srgbClr val="C00000"/>
                </a:solidFill>
              </a:rPr>
              <a:t>Beam Lost Particles</a:t>
            </a:r>
          </a:p>
          <a:p>
            <a:r>
              <a:rPr lang="en-US" altLang="zh-CN" sz="1500" b="1" dirty="0">
                <a:solidFill>
                  <a:srgbClr val="C00000"/>
                </a:solidFill>
              </a:rPr>
              <a:t>Energy Loss &gt; </a:t>
            </a:r>
            <a:r>
              <a:rPr lang="en-US" altLang="zh-CN" sz="1500" b="1" dirty="0" smtClean="0">
                <a:solidFill>
                  <a:srgbClr val="C00000"/>
                </a:solidFill>
              </a:rPr>
              <a:t>1.5%</a:t>
            </a:r>
          </a:p>
          <a:p>
            <a:r>
              <a:rPr lang="en-US" altLang="zh-CN" sz="1500" b="1" dirty="0" smtClean="0">
                <a:solidFill>
                  <a:srgbClr val="C00000"/>
                </a:solidFill>
              </a:rPr>
              <a:t>(energy acceptance)</a:t>
            </a:r>
            <a:endParaRPr lang="en-US" altLang="zh-CN" sz="1500" b="1" dirty="0">
              <a:solidFill>
                <a:srgbClr val="C00000"/>
              </a:solidFill>
            </a:endParaRPr>
          </a:p>
        </p:txBody>
      </p:sp>
      <p:grpSp>
        <p:nvGrpSpPr>
          <p:cNvPr id="28" name="组合 27"/>
          <p:cNvGrpSpPr/>
          <p:nvPr/>
        </p:nvGrpSpPr>
        <p:grpSpPr>
          <a:xfrm>
            <a:off x="1770319" y="4926042"/>
            <a:ext cx="1655392" cy="1476537"/>
            <a:chOff x="948825" y="4725144"/>
            <a:chExt cx="2207189" cy="1968716"/>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046" y="4725144"/>
              <a:ext cx="2104968" cy="1373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948825" y="6018220"/>
              <a:ext cx="2161540" cy="675640"/>
            </a:xfrm>
            <a:prstGeom prst="rect">
              <a:avLst/>
            </a:prstGeom>
            <a:noFill/>
          </p:spPr>
          <p:txBody>
            <a:bodyPr wrap="none" rtlCol="0">
              <a:spAutoFit/>
            </a:bodyPr>
            <a:lstStyle/>
            <a:p>
              <a:r>
                <a:rPr lang="en-US" altLang="zh-CN" sz="1350" b="1" dirty="0">
                  <a:solidFill>
                    <a:srgbClr val="002060"/>
                  </a:solidFill>
                </a:rPr>
                <a:t>Radiative </a:t>
              </a:r>
              <a:r>
                <a:rPr lang="en-US" altLang="zh-CN" sz="1350" b="1" dirty="0" err="1" smtClean="0">
                  <a:solidFill>
                    <a:srgbClr val="002060"/>
                  </a:solidFill>
                </a:rPr>
                <a:t>Bhabha</a:t>
              </a:r>
              <a:endParaRPr lang="en-US" altLang="zh-CN" sz="1350" b="1" dirty="0" smtClean="0">
                <a:solidFill>
                  <a:srgbClr val="002060"/>
                </a:solidFill>
              </a:endParaRPr>
            </a:p>
            <a:p>
              <a:r>
                <a:rPr lang="en-US" altLang="zh-CN" sz="1350" b="1" dirty="0" smtClean="0">
                  <a:solidFill>
                    <a:srgbClr val="002060"/>
                  </a:solidFill>
                </a:rPr>
                <a:t>scattering</a:t>
              </a:r>
              <a:endParaRPr lang="zh-CN" altLang="en-US" sz="1350" b="1" dirty="0">
                <a:solidFill>
                  <a:srgbClr val="002060"/>
                </a:solidFill>
              </a:endParaRPr>
            </a:p>
          </p:txBody>
        </p:sp>
      </p:grpSp>
      <p:sp>
        <p:nvSpPr>
          <p:cNvPr id="30" name="椭圆形标注 29"/>
          <p:cNvSpPr/>
          <p:nvPr/>
        </p:nvSpPr>
        <p:spPr>
          <a:xfrm>
            <a:off x="5373624" y="2153789"/>
            <a:ext cx="2492743" cy="1566174"/>
          </a:xfrm>
          <a:prstGeom prst="wedgeEllipseCallout">
            <a:avLst>
              <a:gd name="adj1" fmla="val -81960"/>
              <a:gd name="adj2" fmla="val 34232"/>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350">
              <a:solidFill>
                <a:prstClr val="black"/>
              </a:solidFill>
            </a:endParaRPr>
          </a:p>
        </p:txBody>
      </p:sp>
      <p:sp>
        <p:nvSpPr>
          <p:cNvPr id="36" name="椭圆形标注 35"/>
          <p:cNvSpPr/>
          <p:nvPr/>
        </p:nvSpPr>
        <p:spPr>
          <a:xfrm>
            <a:off x="1310913" y="4705783"/>
            <a:ext cx="2592288" cy="1593578"/>
          </a:xfrm>
          <a:prstGeom prst="wedgeEllipseCallout">
            <a:avLst>
              <a:gd name="adj1" fmla="val 77150"/>
              <a:gd name="adj2" fmla="val -49664"/>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350">
              <a:solidFill>
                <a:prstClr val="black"/>
              </a:solidFill>
            </a:endParaRPr>
          </a:p>
        </p:txBody>
      </p:sp>
      <mc:AlternateContent xmlns:mc="http://schemas.openxmlformats.org/markup-compatibility/2006" xmlns:a14="http://schemas.microsoft.com/office/drawing/2010/main">
        <mc:Choice Requires="a14">
          <p:sp>
            <p:nvSpPr>
              <p:cNvPr id="3" name="TextBox 2"/>
              <p:cNvSpPr txBox="1"/>
              <p:nvPr/>
            </p:nvSpPr>
            <p:spPr>
              <a:xfrm>
                <a:off x="2589923" y="804371"/>
                <a:ext cx="4162806" cy="1380250"/>
              </a:xfrm>
              <a:prstGeom prst="rect">
                <a:avLst/>
              </a:prstGeom>
              <a:noFill/>
            </p:spPr>
            <p:txBody>
              <a:bodyPr wrap="none" rtlCol="0">
                <a:spAutoFit/>
              </a:bodyPr>
              <a:lstStyle/>
              <a:p>
                <a:pPr algn="ctr"/>
                <a:r>
                  <a:rPr lang="en-US" altLang="zh-CN" sz="2000" b="1" dirty="0" smtClean="0">
                    <a:solidFill>
                      <a:srgbClr val="002060"/>
                    </a:solidFill>
                  </a:rPr>
                  <a:t>242</a:t>
                </a:r>
                <a:r>
                  <a:rPr lang="en-US" altLang="zh-CN" sz="2000" dirty="0" smtClean="0">
                    <a:solidFill>
                      <a:srgbClr val="002060"/>
                    </a:solidFill>
                  </a:rPr>
                  <a:t> </a:t>
                </a:r>
                <a:r>
                  <a:rPr lang="en-US" altLang="zh-CN" sz="2000" dirty="0">
                    <a:solidFill>
                      <a:srgbClr val="002060"/>
                    </a:solidFill>
                  </a:rPr>
                  <a:t>bunches</a:t>
                </a:r>
              </a:p>
              <a:p>
                <a:pPr algn="ctr"/>
                <a:r>
                  <a:rPr lang="en-US" altLang="zh-CN" sz="2000" dirty="0">
                    <a:solidFill>
                      <a:srgbClr val="002060"/>
                    </a:solidFill>
                  </a:rPr>
                  <a:t>Revolution frequency: </a:t>
                </a:r>
                <a:r>
                  <a:rPr lang="en-US" altLang="zh-CN" sz="2000" b="1" dirty="0" smtClean="0">
                    <a:solidFill>
                      <a:srgbClr val="002060"/>
                    </a:solidFill>
                  </a:rPr>
                  <a:t>2997</a:t>
                </a:r>
                <a:r>
                  <a:rPr lang="en-US" altLang="zh-CN" sz="2000" dirty="0" smtClean="0">
                    <a:solidFill>
                      <a:srgbClr val="002060"/>
                    </a:solidFill>
                  </a:rPr>
                  <a:t>Hz</a:t>
                </a:r>
                <a:endParaRPr lang="en-US" altLang="zh-CN" sz="2000" dirty="0">
                  <a:solidFill>
                    <a:srgbClr val="002060"/>
                  </a:solidFill>
                </a:endParaRPr>
              </a:p>
              <a:p>
                <a:pPr algn="ctr"/>
                <a14:m>
                  <m:oMath xmlns:m="http://schemas.openxmlformats.org/officeDocument/2006/math">
                    <m:r>
                      <a:rPr lang="en-US" altLang="zh-CN" sz="2000" b="1" i="1" smtClean="0">
                        <a:solidFill>
                          <a:srgbClr val="002060"/>
                        </a:solidFill>
                        <a:latin typeface="Cambria Math" panose="02040503050406030204" pitchFamily="18" charset="0"/>
                      </a:rPr>
                      <m:t>𝟏</m:t>
                    </m:r>
                    <m:r>
                      <a:rPr lang="en-US" altLang="zh-CN" sz="2000" b="1" i="1" smtClean="0">
                        <a:solidFill>
                          <a:srgbClr val="002060"/>
                        </a:solidFill>
                        <a:latin typeface="Cambria Math" panose="02040503050406030204" pitchFamily="18" charset="0"/>
                      </a:rPr>
                      <m:t>.</m:t>
                    </m:r>
                    <m:r>
                      <a:rPr lang="en-US" altLang="zh-CN" sz="2000" b="1" i="1" smtClean="0">
                        <a:solidFill>
                          <a:srgbClr val="002060"/>
                        </a:solidFill>
                        <a:latin typeface="Cambria Math" panose="02040503050406030204" pitchFamily="18" charset="0"/>
                      </a:rPr>
                      <m:t>𝟓</m:t>
                    </m:r>
                    <m:r>
                      <a:rPr lang="en-US" altLang="zh-CN" sz="2000" b="1" i="1">
                        <a:solidFill>
                          <a:srgbClr val="002060"/>
                        </a:solidFill>
                        <a:latin typeface="Cambria Math" panose="02040503050406030204" pitchFamily="18" charset="0"/>
                        <a:ea typeface="Cambria Math"/>
                      </a:rPr>
                      <m:t>×</m:t>
                    </m:r>
                    <m:sSup>
                      <m:sSupPr>
                        <m:ctrlPr>
                          <a:rPr lang="en-US" altLang="zh-CN" sz="2000" b="1" i="1">
                            <a:solidFill>
                              <a:srgbClr val="002060"/>
                            </a:solidFill>
                            <a:latin typeface="Cambria Math" panose="02040503050406030204" pitchFamily="18" charset="0"/>
                            <a:ea typeface="Cambria Math"/>
                          </a:rPr>
                        </m:ctrlPr>
                      </m:sSupPr>
                      <m:e>
                        <m:r>
                          <a:rPr lang="en-US" altLang="zh-CN" sz="2000" b="1" i="1">
                            <a:solidFill>
                              <a:srgbClr val="002060"/>
                            </a:solidFill>
                            <a:latin typeface="Cambria Math" panose="02040503050406030204" pitchFamily="18" charset="0"/>
                            <a:ea typeface="Cambria Math"/>
                          </a:rPr>
                          <m:t>𝟏𝟎</m:t>
                        </m:r>
                      </m:e>
                      <m:sup>
                        <m:r>
                          <a:rPr lang="en-US" altLang="zh-CN" sz="2000" b="1" i="1">
                            <a:solidFill>
                              <a:srgbClr val="002060"/>
                            </a:solidFill>
                            <a:latin typeface="Cambria Math" panose="02040503050406030204" pitchFamily="18" charset="0"/>
                            <a:ea typeface="Cambria Math"/>
                          </a:rPr>
                          <m:t>𝟏𝟏</m:t>
                        </m:r>
                      </m:sup>
                    </m:sSup>
                  </m:oMath>
                </a14:m>
                <a:r>
                  <a:rPr lang="zh-CN" altLang="en-US" sz="2000" dirty="0">
                    <a:solidFill>
                      <a:srgbClr val="002060"/>
                    </a:solidFill>
                  </a:rPr>
                  <a:t> </a:t>
                </a:r>
                <a:r>
                  <a:rPr lang="en-US" altLang="zh-CN" sz="2000" dirty="0">
                    <a:solidFill>
                      <a:srgbClr val="002060"/>
                    </a:solidFill>
                  </a:rPr>
                  <a:t>particles/Bunch</a:t>
                </a:r>
              </a:p>
              <a:p>
                <a:pPr algn="ctr"/>
                <a:r>
                  <a:rPr lang="en-US" altLang="zh-CN" sz="2000" b="1" dirty="0">
                    <a:solidFill>
                      <a:srgbClr val="002060"/>
                    </a:solidFill>
                  </a:rPr>
                  <a:t>L: </a:t>
                </a:r>
                <a14:m>
                  <m:oMath xmlns:m="http://schemas.openxmlformats.org/officeDocument/2006/math">
                    <m:r>
                      <a:rPr lang="en-US" altLang="zh-CN" sz="2000" b="1" i="0" smtClean="0">
                        <a:solidFill>
                          <a:srgbClr val="002060"/>
                        </a:solidFill>
                        <a:latin typeface="Cambria Math" panose="02040503050406030204" pitchFamily="18" charset="0"/>
                        <a:ea typeface="Cambria Math"/>
                      </a:rPr>
                      <m:t>𝟑</m:t>
                    </m:r>
                    <m:r>
                      <a:rPr lang="en-US" altLang="zh-CN" sz="2000" b="1" i="1">
                        <a:solidFill>
                          <a:srgbClr val="002060"/>
                        </a:solidFill>
                        <a:latin typeface="Cambria Math" panose="02040503050406030204" pitchFamily="18" charset="0"/>
                        <a:ea typeface="Cambria Math"/>
                      </a:rPr>
                      <m:t>×</m:t>
                    </m:r>
                    <m:sSup>
                      <m:sSupPr>
                        <m:ctrlPr>
                          <a:rPr lang="en-US" altLang="zh-CN" sz="2000" b="1" i="1">
                            <a:solidFill>
                              <a:srgbClr val="002060"/>
                            </a:solidFill>
                            <a:latin typeface="Cambria Math" panose="02040503050406030204" pitchFamily="18" charset="0"/>
                            <a:ea typeface="Cambria Math"/>
                          </a:rPr>
                        </m:ctrlPr>
                      </m:sSupPr>
                      <m:e>
                        <m:r>
                          <a:rPr lang="en-US" altLang="zh-CN" sz="2000" b="1" i="1">
                            <a:solidFill>
                              <a:srgbClr val="002060"/>
                            </a:solidFill>
                            <a:latin typeface="Cambria Math" panose="02040503050406030204" pitchFamily="18" charset="0"/>
                            <a:ea typeface="Cambria Math"/>
                          </a:rPr>
                          <m:t>𝟏𝟎</m:t>
                        </m:r>
                      </m:e>
                      <m:sup>
                        <m:r>
                          <a:rPr lang="en-US" altLang="zh-CN" sz="2000" b="1" i="1">
                            <a:solidFill>
                              <a:srgbClr val="002060"/>
                            </a:solidFill>
                            <a:latin typeface="Cambria Math" panose="02040503050406030204" pitchFamily="18" charset="0"/>
                            <a:ea typeface="Cambria Math"/>
                          </a:rPr>
                          <m:t>𝟑𝟒</m:t>
                        </m:r>
                      </m:sup>
                    </m:sSup>
                    <m:sSup>
                      <m:sSupPr>
                        <m:ctrlPr>
                          <a:rPr lang="en-US" altLang="zh-CN" sz="2000" b="1" i="1">
                            <a:solidFill>
                              <a:srgbClr val="002060"/>
                            </a:solidFill>
                            <a:latin typeface="Cambria Math" panose="02040503050406030204" pitchFamily="18" charset="0"/>
                            <a:ea typeface="Cambria Math"/>
                          </a:rPr>
                        </m:ctrlPr>
                      </m:sSupPr>
                      <m:e>
                        <m:r>
                          <a:rPr lang="en-US" altLang="zh-CN" sz="2000" b="1" i="1">
                            <a:solidFill>
                              <a:srgbClr val="002060"/>
                            </a:solidFill>
                            <a:latin typeface="Cambria Math"/>
                            <a:ea typeface="Cambria Math"/>
                          </a:rPr>
                          <m:t>𝒄𝒎</m:t>
                        </m:r>
                      </m:e>
                      <m:sup>
                        <m:r>
                          <a:rPr lang="en-US" altLang="zh-CN" sz="2000" b="1" i="1">
                            <a:solidFill>
                              <a:srgbClr val="002060"/>
                            </a:solidFill>
                            <a:latin typeface="Cambria Math"/>
                            <a:ea typeface="Cambria Math"/>
                          </a:rPr>
                          <m:t>−</m:t>
                        </m:r>
                        <m:r>
                          <a:rPr lang="en-US" altLang="zh-CN" sz="2000" b="1" i="1">
                            <a:solidFill>
                              <a:srgbClr val="002060"/>
                            </a:solidFill>
                            <a:latin typeface="Cambria Math"/>
                            <a:ea typeface="Cambria Math"/>
                          </a:rPr>
                          <m:t>𝟐</m:t>
                        </m:r>
                      </m:sup>
                    </m:sSup>
                    <m:sSup>
                      <m:sSupPr>
                        <m:ctrlPr>
                          <a:rPr lang="en-US" altLang="zh-CN" sz="2000" b="1" i="1">
                            <a:solidFill>
                              <a:srgbClr val="002060"/>
                            </a:solidFill>
                            <a:latin typeface="Cambria Math" panose="02040503050406030204" pitchFamily="18" charset="0"/>
                            <a:ea typeface="Cambria Math"/>
                          </a:rPr>
                        </m:ctrlPr>
                      </m:sSupPr>
                      <m:e>
                        <m:r>
                          <a:rPr lang="en-US" altLang="zh-CN" sz="2000" b="1" i="1">
                            <a:solidFill>
                              <a:srgbClr val="002060"/>
                            </a:solidFill>
                            <a:latin typeface="Cambria Math"/>
                            <a:ea typeface="Cambria Math"/>
                          </a:rPr>
                          <m:t>𝒔</m:t>
                        </m:r>
                      </m:e>
                      <m:sup>
                        <m:r>
                          <a:rPr lang="en-US" altLang="zh-CN" sz="2000" b="1" i="1">
                            <a:solidFill>
                              <a:srgbClr val="002060"/>
                            </a:solidFill>
                            <a:latin typeface="Cambria Math"/>
                            <a:ea typeface="Cambria Math"/>
                          </a:rPr>
                          <m:t>−</m:t>
                        </m:r>
                        <m:r>
                          <a:rPr lang="en-US" altLang="zh-CN" sz="2000" b="1" i="1">
                            <a:solidFill>
                              <a:srgbClr val="002060"/>
                            </a:solidFill>
                            <a:latin typeface="Cambria Math"/>
                            <a:ea typeface="Cambria Math"/>
                          </a:rPr>
                          <m:t>𝟏</m:t>
                        </m:r>
                      </m:sup>
                    </m:sSup>
                  </m:oMath>
                </a14:m>
                <a:endParaRPr lang="en-US" altLang="zh-CN" sz="2000" dirty="0">
                  <a:solidFill>
                    <a:srgbClr val="00206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589923" y="804371"/>
                <a:ext cx="4162806" cy="1380250"/>
              </a:xfrm>
              <a:prstGeom prst="rect">
                <a:avLst/>
              </a:prstGeom>
              <a:blipFill rotWithShape="0">
                <a:blip r:embed="rId5"/>
                <a:stretch>
                  <a:fillRect t="-2212" b="-4425"/>
                </a:stretch>
              </a:blipFill>
            </p:spPr>
            <p:txBody>
              <a:bodyPr/>
              <a:lstStyle/>
              <a:p>
                <a:r>
                  <a:rPr lang="zh-CN" altLang="en-US">
                    <a:noFill/>
                  </a:rPr>
                  <a:t> </a:t>
                </a:r>
              </a:p>
            </p:txBody>
          </p:sp>
        </mc:Fallback>
      </mc:AlternateContent>
      <p:sp>
        <p:nvSpPr>
          <p:cNvPr id="29" name="椭圆形标注 28"/>
          <p:cNvSpPr/>
          <p:nvPr/>
        </p:nvSpPr>
        <p:spPr>
          <a:xfrm>
            <a:off x="1256731" y="2153790"/>
            <a:ext cx="2492743" cy="1566173"/>
          </a:xfrm>
          <a:prstGeom prst="wedgeEllipseCallout">
            <a:avLst>
              <a:gd name="adj1" fmla="val 58645"/>
              <a:gd name="adj2" fmla="val 36499"/>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350" dirty="0">
              <a:solidFill>
                <a:prstClr val="black"/>
              </a:solidFill>
            </a:endParaRPr>
          </a:p>
        </p:txBody>
      </p:sp>
      <p:sp>
        <p:nvSpPr>
          <p:cNvPr id="31" name="椭圆形标注 30"/>
          <p:cNvSpPr/>
          <p:nvPr/>
        </p:nvSpPr>
        <p:spPr>
          <a:xfrm>
            <a:off x="5317190" y="4422041"/>
            <a:ext cx="2549177" cy="1998222"/>
          </a:xfrm>
          <a:prstGeom prst="wedgeEllipseCallout">
            <a:avLst>
              <a:gd name="adj1" fmla="val -60002"/>
              <a:gd name="adj2" fmla="val -35725"/>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350">
              <a:solidFill>
                <a:prstClr val="black"/>
              </a:solidFill>
            </a:endParaRPr>
          </a:p>
        </p:txBody>
      </p:sp>
      <p:sp>
        <p:nvSpPr>
          <p:cNvPr id="32" name="TextBox 31"/>
          <p:cNvSpPr txBox="1"/>
          <p:nvPr/>
        </p:nvSpPr>
        <p:spPr>
          <a:xfrm>
            <a:off x="6130801" y="5759971"/>
            <a:ext cx="1078230" cy="506730"/>
          </a:xfrm>
          <a:prstGeom prst="rect">
            <a:avLst/>
          </a:prstGeom>
          <a:noFill/>
        </p:spPr>
        <p:txBody>
          <a:bodyPr wrap="none" rtlCol="0">
            <a:spAutoFit/>
          </a:bodyPr>
          <a:lstStyle/>
          <a:p>
            <a:r>
              <a:rPr lang="en-US" altLang="zh-CN" sz="1350" b="1" dirty="0">
                <a:solidFill>
                  <a:srgbClr val="002060"/>
                </a:solidFill>
              </a:rPr>
              <a:t>Beam-Gas </a:t>
            </a:r>
          </a:p>
          <a:p>
            <a:r>
              <a:rPr lang="en-US" altLang="zh-CN" sz="1350" b="1" dirty="0">
                <a:solidFill>
                  <a:srgbClr val="002060"/>
                </a:solidFill>
              </a:rPr>
              <a:t>Scattering</a:t>
            </a:r>
            <a:endParaRPr lang="zh-CN" altLang="en-US" sz="1350" b="1" dirty="0">
              <a:solidFill>
                <a:srgbClr val="002060"/>
              </a:solidFill>
            </a:endParaRPr>
          </a:p>
        </p:txBody>
      </p:sp>
      <p:sp>
        <p:nvSpPr>
          <p:cNvPr id="9" name="文本框 8"/>
          <p:cNvSpPr txBox="1"/>
          <p:nvPr/>
        </p:nvSpPr>
        <p:spPr>
          <a:xfrm>
            <a:off x="1358537" y="3186281"/>
            <a:ext cx="3412331" cy="506730"/>
          </a:xfrm>
          <a:prstGeom prst="rect">
            <a:avLst/>
          </a:prstGeom>
          <a:noFill/>
        </p:spPr>
        <p:txBody>
          <a:bodyPr wrap="square" rtlCol="0">
            <a:spAutoFit/>
          </a:bodyPr>
          <a:lstStyle/>
          <a:p>
            <a:r>
              <a:rPr lang="en-US" altLang="zh-CN" sz="1350" b="1" dirty="0" smtClean="0">
                <a:solidFill>
                  <a:srgbClr val="002060"/>
                </a:solidFill>
              </a:rPr>
              <a:t>Beam-Thermal photon </a:t>
            </a:r>
          </a:p>
          <a:p>
            <a:r>
              <a:rPr lang="en-US" altLang="zh-CN" sz="1350" b="1" dirty="0" smtClean="0">
                <a:solidFill>
                  <a:srgbClr val="002060"/>
                </a:solidFill>
              </a:rPr>
              <a:t>scattering</a:t>
            </a:r>
            <a:endParaRPr lang="zh-CN" altLang="en-US" sz="1350" b="1" dirty="0">
              <a:solidFill>
                <a:srgbClr val="002060"/>
              </a:solidFill>
            </a:endParaRPr>
          </a:p>
        </p:txBody>
      </p:sp>
      <p:pic>
        <p:nvPicPr>
          <p:cNvPr id="11" name="图片 10"/>
          <p:cNvPicPr>
            <a:picLocks noChangeAspect="1"/>
          </p:cNvPicPr>
          <p:nvPr/>
        </p:nvPicPr>
        <p:blipFill>
          <a:blip r:embed="rId6"/>
          <a:stretch>
            <a:fillRect/>
          </a:stretch>
        </p:blipFill>
        <p:spPr>
          <a:xfrm>
            <a:off x="1675838" y="2381636"/>
            <a:ext cx="1651331" cy="810890"/>
          </a:xfrm>
          <a:prstGeom prst="rect">
            <a:avLst/>
          </a:prstGeom>
        </p:spPr>
      </p:pic>
      <p:sp>
        <p:nvSpPr>
          <p:cNvPr id="4" name="灯片编号占位符 3"/>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21</a:t>
            </a:fld>
            <a:endParaRPr lang="zh-CN" altLang="en-US" sz="900" strike="noStrike" noProof="1">
              <a:sym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p:nvPr/>
        </p:nvSpPr>
        <p:spPr>
          <a:xfrm>
            <a:off x="1733550" y="1233488"/>
            <a:ext cx="530225" cy="646112"/>
          </a:xfrm>
          <a:prstGeom prst="rect">
            <a:avLst/>
          </a:prstGeom>
          <a:noFill/>
          <a:ln w="9525">
            <a:noFill/>
          </a:ln>
        </p:spPr>
        <p:txBody>
          <a:bodyPr wrap="none" anchor="t">
            <a:spAutoFit/>
          </a:bodyPr>
          <a:lstStyle/>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00355" name="文本框 1"/>
          <p:cNvSpPr txBox="1"/>
          <p:nvPr/>
        </p:nvSpPr>
        <p:spPr>
          <a:xfrm>
            <a:off x="1203960" y="78105"/>
            <a:ext cx="7520305" cy="521970"/>
          </a:xfrm>
          <a:prstGeom prst="rect">
            <a:avLst/>
          </a:prstGeom>
          <a:noFill/>
          <a:ln w="9525">
            <a:noFill/>
          </a:ln>
        </p:spPr>
        <p:txBody>
          <a:bodyPr wrap="square" anchor="t">
            <a:spAutoFit/>
          </a:bodyPr>
          <a:lstStyle/>
          <a:p>
            <a:pPr lvl="0" indent="0"/>
            <a:r>
              <a:rPr lang="en-US" altLang="zh-CN" sz="2800" b="1" dirty="0">
                <a:solidFill>
                  <a:srgbClr val="C00000"/>
                </a:solidFill>
                <a:latin typeface="Calibri" panose="020F0502020204030204" pitchFamily="34" charset="0"/>
                <a:ea typeface="宋体" panose="02010600030101010101" pitchFamily="2" charset="-122"/>
              </a:rPr>
              <a:t>Preliminary Study for CEPC Z-pole Polarization</a:t>
            </a:r>
          </a:p>
        </p:txBody>
      </p:sp>
      <p:pic>
        <p:nvPicPr>
          <p:cNvPr id="6" name="图片 5"/>
          <p:cNvPicPr>
            <a:picLocks noChangeAspect="1"/>
          </p:cNvPicPr>
          <p:nvPr/>
        </p:nvPicPr>
        <p:blipFill>
          <a:blip r:embed="rId2"/>
          <a:stretch>
            <a:fillRect/>
          </a:stretch>
        </p:blipFill>
        <p:spPr>
          <a:xfrm>
            <a:off x="13970" y="702310"/>
            <a:ext cx="8820785" cy="2124075"/>
          </a:xfrm>
          <a:prstGeom prst="rect">
            <a:avLst/>
          </a:prstGeom>
        </p:spPr>
      </p:pic>
      <p:pic>
        <p:nvPicPr>
          <p:cNvPr id="8" name="Picture 4"/>
          <p:cNvPicPr>
            <a:picLocks noChangeAspect="1" noChangeArrowheads="1"/>
          </p:cNvPicPr>
          <p:nvPr/>
        </p:nvPicPr>
        <p:blipFill>
          <a:blip r:embed="rId3"/>
          <a:srcRect/>
          <a:stretch>
            <a:fillRect/>
          </a:stretch>
        </p:blipFill>
        <p:spPr bwMode="auto">
          <a:xfrm>
            <a:off x="4754886" y="2804869"/>
            <a:ext cx="4370350" cy="3971856"/>
          </a:xfrm>
          <a:prstGeom prst="rect">
            <a:avLst/>
          </a:prstGeom>
          <a:noFill/>
          <a:ln w="9525">
            <a:noFill/>
            <a:miter lim="800000"/>
            <a:headEnd/>
            <a:tailEnd/>
          </a:ln>
        </p:spPr>
      </p:pic>
      <p:sp>
        <p:nvSpPr>
          <p:cNvPr id="2" name="矩形 1"/>
          <p:cNvSpPr/>
          <p:nvPr/>
        </p:nvSpPr>
        <p:spPr>
          <a:xfrm>
            <a:off x="5067529" y="2620203"/>
            <a:ext cx="3745064" cy="369332"/>
          </a:xfrm>
          <a:prstGeom prst="rect">
            <a:avLst/>
          </a:prstGeom>
        </p:spPr>
        <p:txBody>
          <a:bodyPr wrap="none">
            <a:spAutoFit/>
          </a:bodyPr>
          <a:lstStyle/>
          <a:p>
            <a:r>
              <a:rPr lang="en-US" altLang="zh-CN" b="1" dirty="0">
                <a:solidFill>
                  <a:srgbClr val="C00000"/>
                </a:solidFill>
                <a:latin typeface="Calibri" panose="020F0502020204030204" pitchFamily="34" charset="0"/>
                <a:cs typeface="Arial" panose="020B0604020202020204" pitchFamily="34" charset="0"/>
              </a:rPr>
              <a:t>Longitudinal polarization of electrons</a:t>
            </a:r>
            <a:endParaRPr lang="zh-CN" altLang="en-US" dirty="0"/>
          </a:p>
        </p:txBody>
      </p:sp>
      <p:sp>
        <p:nvSpPr>
          <p:cNvPr id="9" name="文本框 8"/>
          <p:cNvSpPr txBox="1"/>
          <p:nvPr/>
        </p:nvSpPr>
        <p:spPr>
          <a:xfrm>
            <a:off x="6549767" y="2907104"/>
            <a:ext cx="1084580" cy="368300"/>
          </a:xfrm>
          <a:prstGeom prst="rect">
            <a:avLst/>
          </a:prstGeom>
          <a:noFill/>
        </p:spPr>
        <p:txBody>
          <a:bodyPr wrap="none" rtlCol="0">
            <a:spAutoFit/>
          </a:bodyPr>
          <a:lstStyle/>
          <a:p>
            <a:r>
              <a:rPr lang="en-US" altLang="zh-CN" dirty="0"/>
              <a:t>S. </a:t>
            </a:r>
            <a:r>
              <a:rPr lang="en-US" altLang="zh-CN" dirty="0" err="1"/>
              <a:t>Nikitin</a:t>
            </a:r>
            <a:endParaRPr lang="en-US" altLang="zh-CN" dirty="0"/>
          </a:p>
        </p:txBody>
      </p:sp>
      <p:pic>
        <p:nvPicPr>
          <p:cNvPr id="10" name="图片 9"/>
          <p:cNvPicPr>
            <a:picLocks noChangeAspect="1"/>
          </p:cNvPicPr>
          <p:nvPr/>
        </p:nvPicPr>
        <p:blipFill>
          <a:blip r:embed="rId4"/>
          <a:stretch>
            <a:fillRect/>
          </a:stretch>
        </p:blipFill>
        <p:spPr>
          <a:xfrm>
            <a:off x="13970" y="2804868"/>
            <a:ext cx="4864070" cy="3832599"/>
          </a:xfrm>
          <a:prstGeom prst="rect">
            <a:avLst/>
          </a:prstGeom>
        </p:spPr>
      </p:pic>
    </p:spTree>
    <p:extLst>
      <p:ext uri="{BB962C8B-B14F-4D97-AF65-F5344CB8AC3E}">
        <p14:creationId xmlns:p14="http://schemas.microsoft.com/office/powerpoint/2010/main" val="2322136285"/>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0" y="1875620"/>
            <a:ext cx="9008432" cy="3909822"/>
          </a:xfrm>
          <a:prstGeom prst="rect">
            <a:avLst/>
          </a:prstGeom>
          <a:ln>
            <a:noFill/>
          </a:ln>
        </p:spPr>
      </p:pic>
      <p:sp>
        <p:nvSpPr>
          <p:cNvPr id="9" name="矩形 6"/>
          <p:cNvSpPr>
            <a:spLocks noChangeArrowheads="1"/>
          </p:cNvSpPr>
          <p:nvPr/>
        </p:nvSpPr>
        <p:spPr bwMode="auto">
          <a:xfrm>
            <a:off x="0" y="1393379"/>
            <a:ext cx="9144000"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defRPr/>
            </a:pPr>
            <a:r>
              <a:rPr kumimoji="1" lang="en-US" altLang="zh-CN" dirty="0" smtClean="0">
                <a:ln w="0"/>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cs typeface="Arial" panose="020B0604020202020204" pitchFamily="34" charset="0"/>
              </a:rPr>
              <a:t>             </a:t>
            </a:r>
            <a:r>
              <a:rPr lang="en-US" altLang="zh-CN" b="1" dirty="0" smtClean="0">
                <a:solidFill>
                  <a:schemeClr val="bg2">
                    <a:lumMod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微软雅黑" panose="020B0503020204020204" charset="-122"/>
              </a:rPr>
              <a:t>01. </a:t>
            </a:r>
            <a:r>
              <a:rPr kumimoji="1" lang="en-US" altLang="zh-CN" dirty="0" smtClean="0">
                <a:ln w="0"/>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cs typeface="Arial" panose="020B0604020202020204" pitchFamily="34" charset="0"/>
              </a:rPr>
              <a:t>General </a:t>
            </a:r>
            <a:r>
              <a:rPr kumimoji="1" lang="en-US" altLang="zh-CN" dirty="0">
                <a:ln w="0"/>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cs typeface="Arial" panose="020B0604020202020204" pitchFamily="34" charset="0"/>
              </a:rPr>
              <a:t>Layout</a:t>
            </a:r>
          </a:p>
        </p:txBody>
      </p:sp>
      <p:grpSp>
        <p:nvGrpSpPr>
          <p:cNvPr id="5" name="组合 4"/>
          <p:cNvGrpSpPr/>
          <p:nvPr/>
        </p:nvGrpSpPr>
        <p:grpSpPr>
          <a:xfrm>
            <a:off x="3410114" y="1418418"/>
            <a:ext cx="434669" cy="434669"/>
            <a:chOff x="-1578769" y="1719089"/>
            <a:chExt cx="1012825" cy="1012825"/>
          </a:xfrm>
        </p:grpSpPr>
        <p:sp>
          <p:nvSpPr>
            <p:cNvPr id="6" name="Oval 48"/>
            <p:cNvSpPr>
              <a:spLocks noChangeArrowheads="1"/>
            </p:cNvSpPr>
            <p:nvPr/>
          </p:nvSpPr>
          <p:spPr bwMode="auto">
            <a:xfrm>
              <a:off x="-1578769" y="1719089"/>
              <a:ext cx="1012825" cy="1012825"/>
            </a:xfrm>
            <a:prstGeom prst="ellipse">
              <a:avLst/>
            </a:prstGeom>
            <a:solidFill>
              <a:srgbClr val="FFCC01"/>
            </a:solidFill>
            <a:ln>
              <a:noFill/>
            </a:ln>
          </p:spPr>
          <p:txBody>
            <a:bodyPr lIns="68566" tIns="34283" rIns="68566" bIns="34283" anchor="ctr"/>
            <a:lstStyle/>
            <a:p>
              <a:pPr algn="ctr"/>
              <a:endParaRPr lang="zh-CN" altLang="zh-CN" sz="675">
                <a:solidFill>
                  <a:schemeClr val="tx1">
                    <a:lumMod val="50000"/>
                    <a:lumOff val="50000"/>
                  </a:schemeClr>
                </a:solidFill>
                <a:latin typeface="Calibri Light" panose="020F0302020204030204" pitchFamily="34" charset="0"/>
                <a:sym typeface="Calibri Light" panose="020F0302020204030204" pitchFamily="34" charset="0"/>
              </a:endParaRPr>
            </a:p>
          </p:txBody>
        </p:sp>
        <p:sp>
          <p:nvSpPr>
            <p:cNvPr id="8" name="Freeform 104"/>
            <p:cNvSpPr>
              <a:spLocks noChangeArrowheads="1"/>
            </p:cNvSpPr>
            <p:nvPr/>
          </p:nvSpPr>
          <p:spPr bwMode="auto">
            <a:xfrm>
              <a:off x="-1315244" y="2004839"/>
              <a:ext cx="441325" cy="296863"/>
            </a:xfrm>
            <a:custGeom>
              <a:avLst/>
              <a:gdLst>
                <a:gd name="T0" fmla="*/ 180260 w 497"/>
                <a:gd name="T1" fmla="*/ 226391 h 337"/>
                <a:gd name="T2" fmla="*/ 180260 w 497"/>
                <a:gd name="T3" fmla="*/ 226391 h 337"/>
                <a:gd name="T4" fmla="*/ 196243 w 497"/>
                <a:gd name="T5" fmla="*/ 288054 h 337"/>
                <a:gd name="T6" fmla="*/ 251298 w 497"/>
                <a:gd name="T7" fmla="*/ 273079 h 337"/>
                <a:gd name="T8" fmla="*/ 353415 w 497"/>
                <a:gd name="T9" fmla="*/ 7928 h 337"/>
                <a:gd name="T10" fmla="*/ 180260 w 497"/>
                <a:gd name="T11" fmla="*/ 226391 h 337"/>
                <a:gd name="T12" fmla="*/ 220219 w 497"/>
                <a:gd name="T13" fmla="*/ 62544 h 337"/>
                <a:gd name="T14" fmla="*/ 220219 w 497"/>
                <a:gd name="T15" fmla="*/ 62544 h 337"/>
                <a:gd name="T16" fmla="*/ 243306 w 497"/>
                <a:gd name="T17" fmla="*/ 62544 h 337"/>
                <a:gd name="T18" fmla="*/ 275273 w 497"/>
                <a:gd name="T19" fmla="*/ 22903 h 337"/>
                <a:gd name="T20" fmla="*/ 220219 w 497"/>
                <a:gd name="T21" fmla="*/ 14975 h 337"/>
                <a:gd name="T22" fmla="*/ 0 w 497"/>
                <a:gd name="T23" fmla="*/ 249294 h 337"/>
                <a:gd name="T24" fmla="*/ 0 w 497"/>
                <a:gd name="T25" fmla="*/ 273079 h 337"/>
                <a:gd name="T26" fmla="*/ 23087 w 497"/>
                <a:gd name="T27" fmla="*/ 295982 h 337"/>
                <a:gd name="T28" fmla="*/ 47063 w 497"/>
                <a:gd name="T29" fmla="*/ 273079 h 337"/>
                <a:gd name="T30" fmla="*/ 47063 w 497"/>
                <a:gd name="T31" fmla="*/ 249294 h 337"/>
                <a:gd name="T32" fmla="*/ 220219 w 497"/>
                <a:gd name="T33" fmla="*/ 62544 h 337"/>
                <a:gd name="T34" fmla="*/ 377391 w 497"/>
                <a:gd name="T35" fmla="*/ 86328 h 337"/>
                <a:gd name="T36" fmla="*/ 377391 w 497"/>
                <a:gd name="T37" fmla="*/ 86328 h 337"/>
                <a:gd name="T38" fmla="*/ 361407 w 497"/>
                <a:gd name="T39" fmla="*/ 133016 h 337"/>
                <a:gd name="T40" fmla="*/ 392486 w 497"/>
                <a:gd name="T41" fmla="*/ 249294 h 337"/>
                <a:gd name="T42" fmla="*/ 392486 w 497"/>
                <a:gd name="T43" fmla="*/ 273079 h 337"/>
                <a:gd name="T44" fmla="*/ 416462 w 497"/>
                <a:gd name="T45" fmla="*/ 295982 h 337"/>
                <a:gd name="T46" fmla="*/ 416462 w 497"/>
                <a:gd name="T47" fmla="*/ 295982 h 337"/>
                <a:gd name="T48" fmla="*/ 440437 w 497"/>
                <a:gd name="T49" fmla="*/ 273079 h 337"/>
                <a:gd name="T50" fmla="*/ 440437 w 497"/>
                <a:gd name="T51" fmla="*/ 249294 h 337"/>
                <a:gd name="T52" fmla="*/ 377391 w 497"/>
                <a:gd name="T53" fmla="*/ 86328 h 3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7"/>
                <a:gd name="T82" fmla="*/ 0 h 337"/>
                <a:gd name="T83" fmla="*/ 497 w 497"/>
                <a:gd name="T84" fmla="*/ 337 h 3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cubicBezTo>
                    <a:pt x="478" y="336"/>
                    <a:pt x="496" y="327"/>
                    <a:pt x="496" y="310"/>
                  </a:cubicBezTo>
                  <a:cubicBezTo>
                    <a:pt x="496" y="301"/>
                    <a:pt x="496" y="292"/>
                    <a:pt x="496" y="283"/>
                  </a:cubicBezTo>
                  <a:cubicBezTo>
                    <a:pt x="496" y="213"/>
                    <a:pt x="469" y="151"/>
                    <a:pt x="425" y="98"/>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1350">
                <a:solidFill>
                  <a:schemeClr val="tx1">
                    <a:lumMod val="50000"/>
                    <a:lumOff val="50000"/>
                  </a:schemeClr>
                </a:solidFill>
              </a:endParaRPr>
            </a:p>
          </p:txBody>
        </p:sp>
      </p:grpSp>
      <p:sp>
        <p:nvSpPr>
          <p:cNvPr id="2" name="文本框 1"/>
          <p:cNvSpPr txBox="1"/>
          <p:nvPr/>
        </p:nvSpPr>
        <p:spPr>
          <a:xfrm>
            <a:off x="6523074" y="2539852"/>
            <a:ext cx="467360" cy="321945"/>
          </a:xfrm>
          <a:prstGeom prst="rect">
            <a:avLst/>
          </a:prstGeom>
          <a:noFill/>
        </p:spPr>
        <p:txBody>
          <a:bodyPr wrap="none" rtlCol="0">
            <a:spAutoFit/>
          </a:bodyPr>
          <a:lstStyle/>
          <a:p>
            <a:r>
              <a:rPr lang="en-US" altLang="zh-CN" sz="1500" dirty="0">
                <a:latin typeface="微软雅黑" panose="020B0503020204020204" charset="-122"/>
                <a:ea typeface="微软雅黑" panose="020B0503020204020204" charset="-122"/>
              </a:rPr>
              <a:t>IP1</a:t>
            </a:r>
            <a:endParaRPr lang="zh-CN" altLang="en-US" sz="1500" dirty="0">
              <a:latin typeface="微软雅黑" panose="020B0503020204020204" charset="-122"/>
              <a:ea typeface="微软雅黑" panose="020B0503020204020204" charset="-122"/>
            </a:endParaRPr>
          </a:p>
        </p:txBody>
      </p:sp>
      <p:sp>
        <p:nvSpPr>
          <p:cNvPr id="10" name="文本框 9"/>
          <p:cNvSpPr txBox="1"/>
          <p:nvPr/>
        </p:nvSpPr>
        <p:spPr>
          <a:xfrm>
            <a:off x="736304" y="4894964"/>
            <a:ext cx="467360" cy="321945"/>
          </a:xfrm>
          <a:prstGeom prst="rect">
            <a:avLst/>
          </a:prstGeom>
          <a:noFill/>
        </p:spPr>
        <p:txBody>
          <a:bodyPr wrap="none" rtlCol="0">
            <a:spAutoFit/>
          </a:bodyPr>
          <a:lstStyle/>
          <a:p>
            <a:r>
              <a:rPr lang="en-US" altLang="zh-CN" sz="1500" dirty="0">
                <a:latin typeface="微软雅黑" panose="020B0503020204020204" charset="-122"/>
                <a:ea typeface="微软雅黑" panose="020B0503020204020204" charset="-122"/>
              </a:rPr>
              <a:t>IP3</a:t>
            </a:r>
            <a:endParaRPr lang="zh-CN" altLang="en-US" sz="1500" dirty="0">
              <a:latin typeface="微软雅黑" panose="020B0503020204020204" charset="-122"/>
              <a:ea typeface="微软雅黑" panose="020B0503020204020204" charset="-122"/>
            </a:endParaRPr>
          </a:p>
        </p:txBody>
      </p:sp>
      <p:sp>
        <p:nvSpPr>
          <p:cNvPr id="11" name="文本框 10"/>
          <p:cNvSpPr txBox="1"/>
          <p:nvPr/>
        </p:nvSpPr>
        <p:spPr>
          <a:xfrm>
            <a:off x="7684681" y="4894964"/>
            <a:ext cx="467360" cy="321945"/>
          </a:xfrm>
          <a:prstGeom prst="rect">
            <a:avLst/>
          </a:prstGeom>
          <a:noFill/>
        </p:spPr>
        <p:txBody>
          <a:bodyPr wrap="none" rtlCol="0">
            <a:spAutoFit/>
          </a:bodyPr>
          <a:lstStyle/>
          <a:p>
            <a:r>
              <a:rPr lang="en-US" altLang="zh-CN" sz="1500" dirty="0">
                <a:latin typeface="微软雅黑" panose="020B0503020204020204" charset="-122"/>
                <a:ea typeface="微软雅黑" panose="020B0503020204020204" charset="-122"/>
              </a:rPr>
              <a:t>IP2</a:t>
            </a:r>
            <a:endParaRPr lang="zh-CN" altLang="en-US" sz="1500" dirty="0">
              <a:latin typeface="微软雅黑" panose="020B0503020204020204" charset="-122"/>
              <a:ea typeface="微软雅黑" panose="020B0503020204020204" charset="-122"/>
            </a:endParaRPr>
          </a:p>
        </p:txBody>
      </p:sp>
      <p:sp>
        <p:nvSpPr>
          <p:cNvPr id="12" name="文本框 11"/>
          <p:cNvSpPr txBox="1"/>
          <p:nvPr/>
        </p:nvSpPr>
        <p:spPr>
          <a:xfrm>
            <a:off x="2279656" y="2457451"/>
            <a:ext cx="467360" cy="321945"/>
          </a:xfrm>
          <a:prstGeom prst="rect">
            <a:avLst/>
          </a:prstGeom>
          <a:noFill/>
        </p:spPr>
        <p:txBody>
          <a:bodyPr wrap="none" rtlCol="0">
            <a:spAutoFit/>
          </a:bodyPr>
          <a:lstStyle/>
          <a:p>
            <a:r>
              <a:rPr lang="en-US" altLang="zh-CN" sz="1500" dirty="0">
                <a:latin typeface="微软雅黑" panose="020B0503020204020204" charset="-122"/>
                <a:ea typeface="微软雅黑" panose="020B0503020204020204" charset="-122"/>
              </a:rPr>
              <a:t>IP4</a:t>
            </a:r>
            <a:endParaRPr lang="zh-CN" altLang="en-US" sz="1500" dirty="0">
              <a:latin typeface="微软雅黑" panose="020B0503020204020204" charset="-122"/>
              <a:ea typeface="微软雅黑" panose="020B0503020204020204" charset="-122"/>
            </a:endParaRPr>
          </a:p>
        </p:txBody>
      </p:sp>
      <p:sp>
        <p:nvSpPr>
          <p:cNvPr id="13" name="文本框 12"/>
          <p:cNvSpPr txBox="1"/>
          <p:nvPr/>
        </p:nvSpPr>
        <p:spPr>
          <a:xfrm>
            <a:off x="7809881" y="3487631"/>
            <a:ext cx="612140" cy="321945"/>
          </a:xfrm>
          <a:prstGeom prst="rect">
            <a:avLst/>
          </a:prstGeom>
          <a:noFill/>
        </p:spPr>
        <p:txBody>
          <a:bodyPr wrap="none" rtlCol="0">
            <a:spAutoFit/>
          </a:bodyPr>
          <a:lstStyle/>
          <a:p>
            <a:r>
              <a:rPr lang="en-US" altLang="zh-CN" sz="1500" dirty="0">
                <a:latin typeface="微软雅黑" panose="020B0503020204020204" charset="-122"/>
                <a:ea typeface="微软雅黑" panose="020B0503020204020204" charset="-122"/>
              </a:rPr>
              <a:t>LSS1</a:t>
            </a:r>
            <a:endParaRPr lang="zh-CN" altLang="en-US" sz="1500" dirty="0">
              <a:latin typeface="微软雅黑" panose="020B0503020204020204" charset="-122"/>
              <a:ea typeface="微软雅黑" panose="020B0503020204020204" charset="-122"/>
            </a:endParaRPr>
          </a:p>
        </p:txBody>
      </p:sp>
      <p:sp>
        <p:nvSpPr>
          <p:cNvPr id="14" name="文本框 13"/>
          <p:cNvSpPr txBox="1"/>
          <p:nvPr/>
        </p:nvSpPr>
        <p:spPr>
          <a:xfrm>
            <a:off x="4383539" y="5700668"/>
            <a:ext cx="612140" cy="321945"/>
          </a:xfrm>
          <a:prstGeom prst="rect">
            <a:avLst/>
          </a:prstGeom>
          <a:noFill/>
        </p:spPr>
        <p:txBody>
          <a:bodyPr wrap="none" rtlCol="0">
            <a:spAutoFit/>
          </a:bodyPr>
          <a:lstStyle/>
          <a:p>
            <a:r>
              <a:rPr lang="en-US" altLang="zh-CN" sz="1500" dirty="0">
                <a:latin typeface="微软雅黑" panose="020B0503020204020204" charset="-122"/>
                <a:ea typeface="微软雅黑" panose="020B0503020204020204" charset="-122"/>
              </a:rPr>
              <a:t>LSS2</a:t>
            </a:r>
            <a:endParaRPr lang="zh-CN" altLang="en-US" sz="1500" dirty="0">
              <a:latin typeface="微软雅黑" panose="020B0503020204020204" charset="-122"/>
              <a:ea typeface="微软雅黑" panose="020B0503020204020204" charset="-122"/>
            </a:endParaRPr>
          </a:p>
        </p:txBody>
      </p:sp>
      <p:sp>
        <p:nvSpPr>
          <p:cNvPr id="15" name="文本框 14"/>
          <p:cNvSpPr txBox="1"/>
          <p:nvPr/>
        </p:nvSpPr>
        <p:spPr>
          <a:xfrm>
            <a:off x="450649" y="3637673"/>
            <a:ext cx="612140" cy="321945"/>
          </a:xfrm>
          <a:prstGeom prst="rect">
            <a:avLst/>
          </a:prstGeom>
          <a:noFill/>
        </p:spPr>
        <p:txBody>
          <a:bodyPr wrap="none" rtlCol="0">
            <a:spAutoFit/>
          </a:bodyPr>
          <a:lstStyle/>
          <a:p>
            <a:r>
              <a:rPr lang="en-US" altLang="zh-CN" sz="1500" dirty="0">
                <a:latin typeface="微软雅黑" panose="020B0503020204020204" charset="-122"/>
                <a:ea typeface="微软雅黑" panose="020B0503020204020204" charset="-122"/>
              </a:rPr>
              <a:t>LSS3</a:t>
            </a:r>
            <a:endParaRPr lang="zh-CN" altLang="en-US" sz="1500" dirty="0">
              <a:latin typeface="微软雅黑" panose="020B0503020204020204" charset="-122"/>
              <a:ea typeface="微软雅黑" panose="020B0503020204020204" charset="-122"/>
            </a:endParaRPr>
          </a:p>
        </p:txBody>
      </p:sp>
      <p:sp>
        <p:nvSpPr>
          <p:cNvPr id="16" name="文本框 15"/>
          <p:cNvSpPr txBox="1"/>
          <p:nvPr/>
        </p:nvSpPr>
        <p:spPr>
          <a:xfrm>
            <a:off x="4286345" y="2157368"/>
            <a:ext cx="612140" cy="321945"/>
          </a:xfrm>
          <a:prstGeom prst="rect">
            <a:avLst/>
          </a:prstGeom>
          <a:noFill/>
        </p:spPr>
        <p:txBody>
          <a:bodyPr wrap="none" rtlCol="0">
            <a:spAutoFit/>
          </a:bodyPr>
          <a:lstStyle/>
          <a:p>
            <a:r>
              <a:rPr lang="en-US" altLang="zh-CN" sz="1500" dirty="0">
                <a:latin typeface="微软雅黑" panose="020B0503020204020204" charset="-122"/>
                <a:ea typeface="微软雅黑" panose="020B0503020204020204" charset="-122"/>
              </a:rPr>
              <a:t>LSS4</a:t>
            </a:r>
            <a:endParaRPr lang="zh-CN" altLang="en-US" sz="1500" dirty="0">
              <a:latin typeface="微软雅黑" panose="020B0503020204020204" charset="-122"/>
              <a:ea typeface="微软雅黑" panose="020B0503020204020204" charset="-122"/>
            </a:endParaRPr>
          </a:p>
        </p:txBody>
      </p:sp>
      <p:sp>
        <p:nvSpPr>
          <p:cNvPr id="17" name="文本框 16"/>
          <p:cNvSpPr txBox="1"/>
          <p:nvPr/>
        </p:nvSpPr>
        <p:spPr>
          <a:xfrm>
            <a:off x="1808959" y="3278959"/>
            <a:ext cx="749935" cy="321945"/>
          </a:xfrm>
          <a:prstGeom prst="rect">
            <a:avLst/>
          </a:prstGeom>
          <a:noFill/>
        </p:spPr>
        <p:txBody>
          <a:bodyPr wrap="none" rtlCol="0">
            <a:spAutoFit/>
          </a:bodyPr>
          <a:lstStyle/>
          <a:p>
            <a:r>
              <a:rPr lang="en-US" altLang="zh-CN" sz="1500" dirty="0">
                <a:latin typeface="微软雅黑" panose="020B0503020204020204" charset="-122"/>
                <a:ea typeface="微软雅黑" panose="020B0503020204020204" charset="-122"/>
              </a:rPr>
              <a:t>LINAC</a:t>
            </a:r>
            <a:endParaRPr lang="zh-CN" altLang="en-US" sz="1500" dirty="0">
              <a:latin typeface="微软雅黑" panose="020B0503020204020204" charset="-122"/>
              <a:ea typeface="微软雅黑" panose="020B0503020204020204" charset="-122"/>
            </a:endParaRPr>
          </a:p>
        </p:txBody>
      </p:sp>
      <p:sp>
        <p:nvSpPr>
          <p:cNvPr id="18" name="文本框 17"/>
          <p:cNvSpPr txBox="1"/>
          <p:nvPr/>
        </p:nvSpPr>
        <p:spPr>
          <a:xfrm>
            <a:off x="1000779" y="3422364"/>
            <a:ext cx="499745" cy="321945"/>
          </a:xfrm>
          <a:prstGeom prst="rect">
            <a:avLst/>
          </a:prstGeom>
          <a:noFill/>
        </p:spPr>
        <p:txBody>
          <a:bodyPr wrap="none" rtlCol="0">
            <a:spAutoFit/>
          </a:bodyPr>
          <a:lstStyle/>
          <a:p>
            <a:r>
              <a:rPr lang="en-US" altLang="zh-CN" sz="1500" dirty="0">
                <a:latin typeface="微软雅黑" panose="020B0503020204020204" charset="-122"/>
                <a:ea typeface="微软雅黑" panose="020B0503020204020204" charset="-122"/>
              </a:rPr>
              <a:t>BTL</a:t>
            </a:r>
            <a:endParaRPr lang="zh-CN" altLang="en-US" sz="1500" dirty="0">
              <a:latin typeface="微软雅黑" panose="020B0503020204020204" charset="-122"/>
              <a:ea typeface="微软雅黑" panose="020B0503020204020204" charset="-122"/>
            </a:endParaRPr>
          </a:p>
        </p:txBody>
      </p:sp>
      <p:sp>
        <p:nvSpPr>
          <p:cNvPr id="19" name="文本框 18"/>
          <p:cNvSpPr txBox="1"/>
          <p:nvPr/>
        </p:nvSpPr>
        <p:spPr>
          <a:xfrm>
            <a:off x="7684681" y="5593013"/>
            <a:ext cx="1035685" cy="299085"/>
          </a:xfrm>
          <a:prstGeom prst="rect">
            <a:avLst/>
          </a:prstGeom>
          <a:noFill/>
        </p:spPr>
        <p:txBody>
          <a:bodyPr wrap="none" rtlCol="0">
            <a:spAutoFit/>
          </a:bodyPr>
          <a:lstStyle/>
          <a:p>
            <a:r>
              <a:rPr lang="en-US" altLang="zh-CN" sz="1350" dirty="0" smtClean="0">
                <a:solidFill>
                  <a:schemeClr val="bg1">
                    <a:lumMod val="75000"/>
                  </a:schemeClr>
                </a:solidFill>
                <a:latin typeface="Arial" panose="020B0604020202020204" pitchFamily="34" charset="0"/>
                <a:ea typeface="微软雅黑" panose="020B0503020204020204" charset="-122"/>
                <a:cs typeface="Arial" panose="020B0604020202020204" pitchFamily="34" charset="0"/>
              </a:rPr>
              <a:t>L=99.67km</a:t>
            </a:r>
            <a:endParaRPr lang="zh-CN" altLang="en-US" sz="1350" dirty="0">
              <a:solidFill>
                <a:schemeClr val="bg1">
                  <a:lumMod val="75000"/>
                </a:schemeClr>
              </a:solidFill>
              <a:latin typeface="Arial" panose="020B0604020202020204" pitchFamily="34" charset="0"/>
              <a:ea typeface="微软雅黑" panose="020B0503020204020204" charset="-122"/>
              <a:cs typeface="Arial" panose="020B0604020202020204" pitchFamily="34" charset="0"/>
            </a:endParaRPr>
          </a:p>
        </p:txBody>
      </p:sp>
      <p:sp>
        <p:nvSpPr>
          <p:cNvPr id="20" name="文本框 19"/>
          <p:cNvSpPr txBox="1"/>
          <p:nvPr/>
        </p:nvSpPr>
        <p:spPr>
          <a:xfrm>
            <a:off x="6948912" y="2063870"/>
            <a:ext cx="744855" cy="299085"/>
          </a:xfrm>
          <a:prstGeom prst="rect">
            <a:avLst/>
          </a:prstGeom>
          <a:noFill/>
        </p:spPr>
        <p:txBody>
          <a:bodyPr wrap="none" rtlCol="0">
            <a:spAutoFit/>
          </a:bodyPr>
          <a:lstStyle/>
          <a:p>
            <a:r>
              <a:rPr lang="en-US" altLang="zh-CN" sz="13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3.32km</a:t>
            </a:r>
            <a:endParaRPr lang="zh-CN" altLang="en-US" sz="13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21" name="文本框 20"/>
          <p:cNvSpPr txBox="1"/>
          <p:nvPr/>
        </p:nvSpPr>
        <p:spPr>
          <a:xfrm>
            <a:off x="256175" y="5113468"/>
            <a:ext cx="744855" cy="299085"/>
          </a:xfrm>
          <a:prstGeom prst="rect">
            <a:avLst/>
          </a:prstGeom>
          <a:noFill/>
        </p:spPr>
        <p:txBody>
          <a:bodyPr wrap="none" rtlCol="0">
            <a:spAutoFit/>
          </a:bodyPr>
          <a:lstStyle/>
          <a:p>
            <a:r>
              <a:rPr lang="en-US" altLang="zh-CN" sz="13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3.32km</a:t>
            </a:r>
            <a:endParaRPr lang="zh-CN" altLang="en-US" sz="13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22" name="文本框 21"/>
          <p:cNvSpPr txBox="1"/>
          <p:nvPr/>
        </p:nvSpPr>
        <p:spPr>
          <a:xfrm>
            <a:off x="8049491" y="4887203"/>
            <a:ext cx="744855" cy="299085"/>
          </a:xfrm>
          <a:prstGeom prst="rect">
            <a:avLst/>
          </a:prstGeom>
          <a:noFill/>
        </p:spPr>
        <p:txBody>
          <a:bodyPr wrap="none" rtlCol="0">
            <a:spAutoFit/>
          </a:bodyPr>
          <a:lstStyle/>
          <a:p>
            <a:r>
              <a:rPr lang="en-US" altLang="zh-CN" sz="13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3.24km</a:t>
            </a:r>
            <a:endParaRPr lang="zh-CN" altLang="en-US" sz="13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23" name="文本框 22"/>
          <p:cNvSpPr txBox="1"/>
          <p:nvPr/>
        </p:nvSpPr>
        <p:spPr>
          <a:xfrm>
            <a:off x="967584" y="2017518"/>
            <a:ext cx="744855" cy="299085"/>
          </a:xfrm>
          <a:prstGeom prst="rect">
            <a:avLst/>
          </a:prstGeom>
          <a:noFill/>
        </p:spPr>
        <p:txBody>
          <a:bodyPr wrap="none" rtlCol="0">
            <a:spAutoFit/>
          </a:bodyPr>
          <a:lstStyle/>
          <a:p>
            <a:r>
              <a:rPr lang="en-US" altLang="zh-CN" sz="13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3.24km</a:t>
            </a:r>
            <a:endParaRPr lang="zh-CN" altLang="en-US" sz="13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24" name="文本框 23"/>
          <p:cNvSpPr txBox="1"/>
          <p:nvPr/>
        </p:nvSpPr>
        <p:spPr>
          <a:xfrm>
            <a:off x="8394500" y="3244166"/>
            <a:ext cx="744855" cy="299085"/>
          </a:xfrm>
          <a:prstGeom prst="rect">
            <a:avLst/>
          </a:prstGeom>
          <a:noFill/>
        </p:spPr>
        <p:txBody>
          <a:bodyPr wrap="none" rtlCol="0">
            <a:spAutoFit/>
          </a:bodyPr>
          <a:lstStyle/>
          <a:p>
            <a:r>
              <a:rPr lang="en-US" altLang="zh-CN" sz="13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1.20km</a:t>
            </a:r>
            <a:endParaRPr lang="zh-CN" altLang="en-US" sz="13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25" name="文本框 24"/>
          <p:cNvSpPr txBox="1"/>
          <p:nvPr/>
        </p:nvSpPr>
        <p:spPr>
          <a:xfrm>
            <a:off x="4427901" y="2360368"/>
            <a:ext cx="744855" cy="299085"/>
          </a:xfrm>
          <a:prstGeom prst="rect">
            <a:avLst/>
          </a:prstGeom>
          <a:noFill/>
        </p:spPr>
        <p:txBody>
          <a:bodyPr wrap="none" rtlCol="0">
            <a:spAutoFit/>
          </a:bodyPr>
          <a:lstStyle/>
          <a:p>
            <a:r>
              <a:rPr lang="en-US" altLang="zh-CN" sz="13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1.20km</a:t>
            </a:r>
            <a:endParaRPr lang="zh-CN" altLang="en-US" sz="13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26" name="文本框 25"/>
          <p:cNvSpPr txBox="1"/>
          <p:nvPr/>
        </p:nvSpPr>
        <p:spPr>
          <a:xfrm>
            <a:off x="4954850" y="5669474"/>
            <a:ext cx="744855" cy="299085"/>
          </a:xfrm>
          <a:prstGeom prst="rect">
            <a:avLst/>
          </a:prstGeom>
          <a:noFill/>
        </p:spPr>
        <p:txBody>
          <a:bodyPr wrap="none" rtlCol="0">
            <a:spAutoFit/>
          </a:bodyPr>
          <a:lstStyle/>
          <a:p>
            <a:r>
              <a:rPr lang="en-US" altLang="zh-CN" sz="13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1.20km</a:t>
            </a:r>
            <a:endParaRPr lang="zh-CN" altLang="en-US" sz="13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27" name="文本框 26"/>
          <p:cNvSpPr txBox="1"/>
          <p:nvPr/>
        </p:nvSpPr>
        <p:spPr>
          <a:xfrm>
            <a:off x="988572" y="3674037"/>
            <a:ext cx="744855" cy="299085"/>
          </a:xfrm>
          <a:prstGeom prst="rect">
            <a:avLst/>
          </a:prstGeom>
          <a:noFill/>
        </p:spPr>
        <p:txBody>
          <a:bodyPr wrap="none" rtlCol="0">
            <a:spAutoFit/>
          </a:bodyPr>
          <a:lstStyle/>
          <a:p>
            <a:r>
              <a:rPr lang="en-US" altLang="zh-CN" sz="13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1.20km</a:t>
            </a:r>
            <a:endParaRPr lang="zh-CN" altLang="en-US" sz="13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28" name="文本框 27"/>
          <p:cNvSpPr txBox="1"/>
          <p:nvPr/>
        </p:nvSpPr>
        <p:spPr>
          <a:xfrm>
            <a:off x="6523074" y="5523077"/>
            <a:ext cx="744855" cy="299085"/>
          </a:xfrm>
          <a:prstGeom prst="rect">
            <a:avLst/>
          </a:prstGeom>
          <a:noFill/>
        </p:spPr>
        <p:txBody>
          <a:bodyPr wrap="none" rtlCol="0">
            <a:spAutoFit/>
          </a:bodyPr>
          <a:lstStyle/>
          <a:p>
            <a:r>
              <a:rPr lang="en-US" altLang="zh-CN" sz="13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10.2km</a:t>
            </a:r>
            <a:endParaRPr lang="zh-CN" altLang="en-US" sz="13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3" name="Rectangle 3"/>
          <p:cNvSpPr>
            <a:spLocks noChangeArrowheads="1"/>
          </p:cNvSpPr>
          <p:nvPr/>
        </p:nvSpPr>
        <p:spPr bwMode="auto">
          <a:xfrm>
            <a:off x="450850" y="357505"/>
            <a:ext cx="879919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1" lang="en-US" sz="2800" b="1" dirty="0" smtClean="0">
                <a:solidFill>
                  <a:srgbClr val="C00000"/>
                </a:solidFill>
                <a:latin typeface="Calibri" panose="020F0502020204030204" pitchFamily="34" charset="0"/>
                <a:ea typeface="黑体" panose="02010609060101010101" pitchFamily="49" charset="-122"/>
                <a:cs typeface="Arial" panose="020B0604020202020204" pitchFamily="34" charset="0"/>
              </a:rPr>
              <a:t>Civil Engineering Design</a:t>
            </a:r>
            <a:endParaRPr kumimoji="1" lang="en-US" sz="2800" b="1" dirty="0">
              <a:solidFill>
                <a:srgbClr val="C00000"/>
              </a:solidFill>
              <a:latin typeface="Calibri" panose="020F0502020204030204" pitchFamily="34" charset="0"/>
              <a:ea typeface="黑体" panose="02010609060101010101" pitchFamily="49" charset="-122"/>
              <a:cs typeface="Arial" panose="020B0604020202020204" pitchFamily="34" charset="0"/>
            </a:endParaRPr>
          </a:p>
        </p:txBody>
      </p:sp>
      <p:sp>
        <p:nvSpPr>
          <p:cNvPr id="4" name="灯片编号占位符 3"/>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23</a:t>
            </a:fld>
            <a:endParaRPr lang="zh-CN" altLang="en-US" sz="900" strike="noStrike" noProof="1">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1" descr="标识带中英文副本"/>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24" name="Rectangle 3"/>
          <p:cNvSpPr>
            <a:spLocks noChangeArrowheads="1"/>
          </p:cNvSpPr>
          <p:nvPr/>
        </p:nvSpPr>
        <p:spPr bwMode="auto">
          <a:xfrm>
            <a:off x="877570" y="357505"/>
            <a:ext cx="879919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sz="2400" b="1" dirty="0">
                <a:solidFill>
                  <a:srgbClr val="C00000"/>
                </a:solidFill>
                <a:latin typeface="Calibri" panose="020F0502020204030204" pitchFamily="34" charset="0"/>
                <a:ea typeface="黑体" panose="02010609060101010101" pitchFamily="49" charset="-122"/>
                <a:cs typeface="Arial" panose="020B0604020202020204" pitchFamily="34" charset="0"/>
              </a:rPr>
              <a:t>CEPC Tunnel Cross Sections, </a:t>
            </a:r>
            <a:r>
              <a:rPr kumimoji="1" lang="en-US" sz="2400" b="1" dirty="0" smtClean="0">
                <a:solidFill>
                  <a:srgbClr val="C00000"/>
                </a:solidFill>
                <a:latin typeface="Calibri" panose="020F0502020204030204" pitchFamily="34" charset="0"/>
                <a:ea typeface="黑体" panose="02010609060101010101" pitchFamily="49" charset="-122"/>
                <a:cs typeface="Arial" panose="020B0604020202020204" pitchFamily="34" charset="0"/>
              </a:rPr>
              <a:t>Arc </a:t>
            </a:r>
            <a:r>
              <a:rPr kumimoji="1" lang="en-US" sz="2400" b="1" dirty="0">
                <a:solidFill>
                  <a:srgbClr val="C00000"/>
                </a:solidFill>
                <a:latin typeface="Calibri" panose="020F0502020204030204" pitchFamily="34" charset="0"/>
                <a:ea typeface="黑体" panose="02010609060101010101" pitchFamily="49" charset="-122"/>
                <a:cs typeface="Arial" panose="020B0604020202020204" pitchFamily="34" charset="0"/>
              </a:rPr>
              <a:t>and SCRF Regions</a:t>
            </a:r>
          </a:p>
        </p:txBody>
      </p:sp>
      <p:sp>
        <p:nvSpPr>
          <p:cNvPr id="2" name="矩形 6"/>
          <p:cNvSpPr>
            <a:spLocks noChangeArrowheads="1"/>
          </p:cNvSpPr>
          <p:nvPr/>
        </p:nvSpPr>
        <p:spPr bwMode="auto">
          <a:xfrm>
            <a:off x="5017488" y="747534"/>
            <a:ext cx="3329788"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defRPr/>
            </a:pPr>
            <a:r>
              <a:rPr kumimoji="1" lang="en-US" altLang="zh-CN" dirty="0" smtClean="0">
                <a:ea typeface="黑体" panose="02010609060101010101" pitchFamily="49" charset="-122"/>
                <a:cs typeface="Arial" panose="020B0604020202020204" pitchFamily="34" charset="0"/>
              </a:rPr>
              <a:t>IP2 / IP4--SCRF region</a:t>
            </a:r>
            <a:endParaRPr kumimoji="1" lang="zh-CN" altLang="zh-CN" dirty="0">
              <a:ea typeface="黑体" panose="02010609060101010101" pitchFamily="49" charset="-122"/>
              <a:cs typeface="Arial" panose="020B0604020202020204" pitchFamily="34" charset="0"/>
            </a:endParaRPr>
          </a:p>
        </p:txBody>
      </p:sp>
      <p:pic>
        <p:nvPicPr>
          <p:cNvPr id="13" name="图片 12"/>
          <p:cNvPicPr>
            <a:picLocks noChangeAspect="1"/>
          </p:cNvPicPr>
          <p:nvPr/>
        </p:nvPicPr>
        <p:blipFill>
          <a:blip r:embed="rId4"/>
          <a:stretch>
            <a:fillRect/>
          </a:stretch>
        </p:blipFill>
        <p:spPr>
          <a:xfrm>
            <a:off x="3319868" y="4172230"/>
            <a:ext cx="5389120" cy="2903071"/>
          </a:xfrm>
          <a:prstGeom prst="rect">
            <a:avLst/>
          </a:prstGeom>
        </p:spPr>
      </p:pic>
      <p:pic>
        <p:nvPicPr>
          <p:cNvPr id="3" name="图片 2"/>
          <p:cNvPicPr>
            <a:picLocks noChangeAspect="1"/>
          </p:cNvPicPr>
          <p:nvPr/>
        </p:nvPicPr>
        <p:blipFill rotWithShape="1">
          <a:blip r:embed="rId5"/>
          <a:srcRect b="3774"/>
          <a:stretch/>
        </p:blipFill>
        <p:spPr>
          <a:xfrm>
            <a:off x="132464" y="747535"/>
            <a:ext cx="4582185" cy="3889012"/>
          </a:xfrm>
          <a:prstGeom prst="rect">
            <a:avLst/>
          </a:prstGeom>
        </p:spPr>
      </p:pic>
      <p:sp>
        <p:nvSpPr>
          <p:cNvPr id="5" name="灯片编号占位符 4"/>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24</a:t>
            </a:fld>
            <a:endParaRPr lang="zh-CN" altLang="en-US" sz="900" strike="noStrike" noProof="1">
              <a:sym typeface="Arial" panose="020B0604020202020204" pitchFamily="34" charset="0"/>
            </a:endParaRPr>
          </a:p>
        </p:txBody>
      </p:sp>
    </p:spTree>
  </p:cSld>
  <p:clrMapOvr>
    <a:masterClrMapping/>
  </p:clrMapOvr>
  <p:transition spd="slow">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3653201" y="1447226"/>
            <a:ext cx="5143958" cy="3074550"/>
          </a:xfrm>
          <a:prstGeom prst="rect">
            <a:avLst/>
          </a:prstGeom>
        </p:spPr>
      </p:pic>
      <p:sp>
        <p:nvSpPr>
          <p:cNvPr id="15" name="矩形 14"/>
          <p:cNvSpPr/>
          <p:nvPr/>
        </p:nvSpPr>
        <p:spPr>
          <a:xfrm>
            <a:off x="0" y="1055741"/>
            <a:ext cx="9144000" cy="299085"/>
          </a:xfrm>
          <a:prstGeom prst="rect">
            <a:avLst/>
          </a:prstGeom>
        </p:spPr>
        <p:txBody>
          <a:bodyPr wrap="square">
            <a:spAutoFit/>
          </a:bodyPr>
          <a:lstStyle/>
          <a:p>
            <a:pPr algn="ctr"/>
            <a:r>
              <a:rPr lang="en-US" altLang="zh-CN" sz="1350" dirty="0">
                <a:solidFill>
                  <a:srgbClr val="0070C0"/>
                </a:solidFill>
                <a:latin typeface="Arial Black" panose="020B0A04020102020204" pitchFamily="34" charset="0"/>
              </a:rPr>
              <a:t>IP1 / IP3</a:t>
            </a:r>
          </a:p>
        </p:txBody>
      </p:sp>
      <p:sp>
        <p:nvSpPr>
          <p:cNvPr id="13" name="文本框 12"/>
          <p:cNvSpPr txBox="1"/>
          <p:nvPr/>
        </p:nvSpPr>
        <p:spPr>
          <a:xfrm>
            <a:off x="4891512" y="1405814"/>
            <a:ext cx="620395" cy="252730"/>
          </a:xfrm>
          <a:prstGeom prst="rect">
            <a:avLst/>
          </a:prstGeom>
          <a:noFill/>
        </p:spPr>
        <p:txBody>
          <a:bodyPr wrap="none" rtlCol="0">
            <a:spAutoFit/>
          </a:bodyPr>
          <a:lstStyle/>
          <a:p>
            <a:r>
              <a:rPr lang="en-US" altLang="zh-CN" sz="10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3.32km</a:t>
            </a:r>
            <a:endParaRPr lang="zh-CN" altLang="en-US" sz="10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16" name="文本框 15"/>
          <p:cNvSpPr txBox="1"/>
          <p:nvPr/>
        </p:nvSpPr>
        <p:spPr>
          <a:xfrm>
            <a:off x="4891512" y="1545710"/>
            <a:ext cx="958215" cy="252730"/>
          </a:xfrm>
          <a:prstGeom prst="rect">
            <a:avLst/>
          </a:prstGeom>
          <a:noFill/>
        </p:spPr>
        <p:txBody>
          <a:bodyPr wrap="none" rtlCol="0">
            <a:spAutoFit/>
          </a:bodyPr>
          <a:lstStyle/>
          <a:p>
            <a:r>
              <a:rPr lang="en-US" altLang="zh-CN" sz="10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6.0~11.4x4.5</a:t>
            </a:r>
            <a:endParaRPr lang="zh-CN" altLang="en-US" sz="10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17" name="文本框 16"/>
          <p:cNvSpPr txBox="1"/>
          <p:nvPr/>
        </p:nvSpPr>
        <p:spPr>
          <a:xfrm>
            <a:off x="8006187" y="3291763"/>
            <a:ext cx="620395" cy="252730"/>
          </a:xfrm>
          <a:prstGeom prst="rect">
            <a:avLst/>
          </a:prstGeom>
          <a:noFill/>
        </p:spPr>
        <p:txBody>
          <a:bodyPr wrap="none" rtlCol="0">
            <a:spAutoFit/>
          </a:bodyPr>
          <a:lstStyle/>
          <a:p>
            <a:r>
              <a:rPr lang="en-US" altLang="zh-CN" sz="10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3.02km</a:t>
            </a:r>
            <a:endParaRPr lang="zh-CN" altLang="en-US" sz="10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sp>
        <p:nvSpPr>
          <p:cNvPr id="18" name="文本框 17"/>
          <p:cNvSpPr txBox="1"/>
          <p:nvPr/>
        </p:nvSpPr>
        <p:spPr>
          <a:xfrm>
            <a:off x="8006187" y="3431660"/>
            <a:ext cx="620395" cy="252730"/>
          </a:xfrm>
          <a:prstGeom prst="rect">
            <a:avLst/>
          </a:prstGeom>
          <a:noFill/>
        </p:spPr>
        <p:txBody>
          <a:bodyPr wrap="none" rtlCol="0">
            <a:spAutoFit/>
          </a:bodyPr>
          <a:lstStyle/>
          <a:p>
            <a:r>
              <a:rPr lang="en-US" altLang="zh-CN" sz="1050" dirty="0" smtClean="0">
                <a:solidFill>
                  <a:schemeClr val="bg1">
                    <a:lumMod val="65000"/>
                  </a:schemeClr>
                </a:solidFill>
                <a:latin typeface="Arial" panose="020B0604020202020204" pitchFamily="34" charset="0"/>
                <a:ea typeface="微软雅黑" panose="020B0503020204020204" charset="-122"/>
                <a:cs typeface="Arial" panose="020B0604020202020204" pitchFamily="34" charset="0"/>
              </a:rPr>
              <a:t>3.5x3.5</a:t>
            </a:r>
            <a:endParaRPr lang="zh-CN" altLang="en-US" sz="105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endParaRPr>
          </a:p>
        </p:txBody>
      </p:sp>
      <p:cxnSp>
        <p:nvCxnSpPr>
          <p:cNvPr id="4" name="直接连接符 3"/>
          <p:cNvCxnSpPr/>
          <p:nvPr/>
        </p:nvCxnSpPr>
        <p:spPr>
          <a:xfrm flipV="1">
            <a:off x="4813831" y="3008450"/>
            <a:ext cx="1363132" cy="38444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6176963" y="2857501"/>
            <a:ext cx="157163" cy="15095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3"/>
          <p:cNvSpPr>
            <a:spLocks noChangeArrowheads="1"/>
          </p:cNvSpPr>
          <p:nvPr/>
        </p:nvSpPr>
        <p:spPr bwMode="auto">
          <a:xfrm>
            <a:off x="475615" y="298450"/>
            <a:ext cx="879919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1" lang="en-US" sz="2800" b="1" dirty="0">
                <a:solidFill>
                  <a:srgbClr val="C00000"/>
                </a:solidFill>
                <a:latin typeface="Calibri" panose="020F0502020204030204" pitchFamily="34" charset="0"/>
                <a:ea typeface="黑体" panose="02010609060101010101" pitchFamily="49" charset="-122"/>
                <a:cs typeface="Arial" panose="020B0604020202020204" pitchFamily="34" charset="0"/>
              </a:rPr>
              <a:t>CEPC Tunnel  in Detector Region</a:t>
            </a:r>
          </a:p>
        </p:txBody>
      </p:sp>
      <p:sp>
        <p:nvSpPr>
          <p:cNvPr id="2" name="灯片编号占位符 1"/>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25</a:t>
            </a:fld>
            <a:endParaRPr lang="zh-CN" altLang="en-US" sz="900" strike="noStrike" noProof="1">
              <a:sym typeface="Arial" panose="020B0604020202020204" pitchFamily="34" charset="0"/>
            </a:endParaRPr>
          </a:p>
        </p:txBody>
      </p:sp>
      <p:pic>
        <p:nvPicPr>
          <p:cNvPr id="5" name="图片 4"/>
          <p:cNvPicPr>
            <a:picLocks noChangeAspect="1"/>
          </p:cNvPicPr>
          <p:nvPr/>
        </p:nvPicPr>
        <p:blipFill>
          <a:blip r:embed="rId4"/>
          <a:stretch>
            <a:fillRect/>
          </a:stretch>
        </p:blipFill>
        <p:spPr>
          <a:xfrm>
            <a:off x="367470" y="3558025"/>
            <a:ext cx="5462224" cy="28685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p:nvPr/>
        </p:nvSpPr>
        <p:spPr>
          <a:xfrm>
            <a:off x="1733550" y="1233488"/>
            <a:ext cx="530225" cy="646112"/>
          </a:xfrm>
          <a:prstGeom prst="rect">
            <a:avLst/>
          </a:prstGeom>
          <a:noFill/>
          <a:ln w="9525">
            <a:noFill/>
          </a:ln>
        </p:spPr>
        <p:txBody>
          <a:bodyPr wrap="none" anchor="t">
            <a:spAutoFit/>
          </a:bodyPr>
          <a:lstStyle/>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00355" name="文本框 1"/>
          <p:cNvSpPr txBox="1"/>
          <p:nvPr/>
        </p:nvSpPr>
        <p:spPr>
          <a:xfrm>
            <a:off x="1630680" y="243205"/>
            <a:ext cx="6254750" cy="953135"/>
          </a:xfrm>
          <a:prstGeom prst="rect">
            <a:avLst/>
          </a:prstGeom>
          <a:noFill/>
          <a:ln w="9525">
            <a:noFill/>
          </a:ln>
        </p:spPr>
        <p:txBody>
          <a:bodyPr wrap="square" anchor="t">
            <a:spAutoFit/>
          </a:bodyPr>
          <a:lstStyle/>
          <a:p>
            <a:pPr lvl="0" indent="0" algn="ctr"/>
            <a:r>
              <a:rPr lang="en-US" altLang="zh-CN" sz="2800" b="1" dirty="0">
                <a:solidFill>
                  <a:srgbClr val="C00000"/>
                </a:solidFill>
                <a:latin typeface="Calibri" panose="020F0502020204030204" pitchFamily="34" charset="0"/>
                <a:ea typeface="宋体" panose="02010600030101010101" pitchFamily="2" charset="-122"/>
              </a:rPr>
              <a:t>CEPC Detector Hall</a:t>
            </a:r>
            <a:r>
              <a:rPr lang="en-US" altLang="zh-CN" sz="2800" b="1" dirty="0">
                <a:solidFill>
                  <a:srgbClr val="C00000"/>
                </a:solidFill>
                <a:latin typeface="Calibri" panose="020F0502020204030204" pitchFamily="34" charset="0"/>
                <a:sym typeface="+mn-ea"/>
              </a:rPr>
              <a:t> </a:t>
            </a:r>
            <a:r>
              <a:rPr lang="en-US" altLang="zh-CN" sz="2800" b="1" dirty="0" smtClean="0">
                <a:solidFill>
                  <a:srgbClr val="C00000"/>
                </a:solidFill>
                <a:latin typeface="Calibri" panose="020F0502020204030204" pitchFamily="34" charset="0"/>
                <a:sym typeface="+mn-ea"/>
              </a:rPr>
              <a:t>Area</a:t>
            </a:r>
            <a:endParaRPr lang="en-US" altLang="zh-CN" sz="2800" b="1" dirty="0">
              <a:solidFill>
                <a:srgbClr val="C00000"/>
              </a:solidFill>
              <a:latin typeface="Calibri" panose="020F0502020204030204" pitchFamily="34" charset="0"/>
              <a:ea typeface="宋体" panose="02010600030101010101" pitchFamily="2" charset="-122"/>
            </a:endParaRPr>
          </a:p>
          <a:p>
            <a:pPr lvl="0" indent="0" algn="ctr"/>
            <a:endParaRPr lang="en-US" altLang="zh-CN" sz="2800" b="1" dirty="0">
              <a:solidFill>
                <a:srgbClr val="C00000"/>
              </a:solidFill>
              <a:latin typeface="Calibri" panose="020F0502020204030204" pitchFamily="34" charset="0"/>
              <a:ea typeface="宋体" panose="02010600030101010101" pitchFamily="2" charset="-122"/>
            </a:endParaRPr>
          </a:p>
        </p:txBody>
      </p:sp>
      <p:pic>
        <p:nvPicPr>
          <p:cNvPr id="2" name="图片 1" descr="对撞区02-2"/>
          <p:cNvPicPr>
            <a:picLocks noChangeAspect="1"/>
          </p:cNvPicPr>
          <p:nvPr/>
        </p:nvPicPr>
        <p:blipFill>
          <a:blip r:embed="rId2"/>
          <a:stretch>
            <a:fillRect/>
          </a:stretch>
        </p:blipFill>
        <p:spPr>
          <a:xfrm>
            <a:off x="160655" y="1412240"/>
            <a:ext cx="8823325" cy="4963160"/>
          </a:xfrm>
          <a:prstGeom prst="rect">
            <a:avLst/>
          </a:prstGeom>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6940" y="589440"/>
            <a:ext cx="5915025" cy="575241"/>
          </a:xfrm>
        </p:spPr>
        <p:txBody>
          <a:bodyPr/>
          <a:lstStyle/>
          <a:p>
            <a:r>
              <a:rPr lang="en-US" altLang="zh-CN" sz="2400" dirty="0" smtClean="0">
                <a:solidFill>
                  <a:srgbClr val="C00000"/>
                </a:solidFill>
                <a:cs typeface="Times New Roman" panose="02020603050405020304" pitchFamily="18" charset="0"/>
              </a:rPr>
              <a:t>Power for </a:t>
            </a:r>
            <a:r>
              <a:rPr lang="en-US" altLang="zh-CN" sz="2400" dirty="0">
                <a:solidFill>
                  <a:srgbClr val="C00000"/>
                </a:solidFill>
                <a:cs typeface="Times New Roman" panose="02020603050405020304" pitchFamily="18" charset="0"/>
              </a:rPr>
              <a:t>H</a:t>
            </a:r>
            <a:r>
              <a:rPr lang="en-US" altLang="zh-CN" sz="2400" dirty="0" smtClean="0">
                <a:solidFill>
                  <a:srgbClr val="C00000"/>
                </a:solidFill>
                <a:cs typeface="Times New Roman" panose="02020603050405020304" pitchFamily="18" charset="0"/>
              </a:rPr>
              <a:t>iggs </a:t>
            </a:r>
            <a:r>
              <a:rPr lang="en-US" sz="2400" dirty="0" smtClean="0">
                <a:solidFill>
                  <a:srgbClr val="C00000"/>
                </a:solidFill>
                <a:cs typeface="Times New Roman" panose="02020603050405020304" pitchFamily="18" charset="0"/>
              </a:rPr>
              <a:t>and Z</a:t>
            </a:r>
          </a:p>
        </p:txBody>
      </p:sp>
      <p:pic>
        <p:nvPicPr>
          <p:cNvPr id="3" name="图片 2"/>
          <p:cNvPicPr>
            <a:picLocks noChangeAspect="1"/>
          </p:cNvPicPr>
          <p:nvPr/>
        </p:nvPicPr>
        <p:blipFill>
          <a:blip r:embed="rId3"/>
          <a:stretch>
            <a:fillRect/>
          </a:stretch>
        </p:blipFill>
        <p:spPr>
          <a:xfrm>
            <a:off x="1184624" y="1100112"/>
            <a:ext cx="5958185" cy="2727725"/>
          </a:xfrm>
          <a:prstGeom prst="rect">
            <a:avLst/>
          </a:prstGeom>
        </p:spPr>
      </p:pic>
      <p:pic>
        <p:nvPicPr>
          <p:cNvPr id="4" name="图片 3"/>
          <p:cNvPicPr>
            <a:picLocks noChangeAspect="1"/>
          </p:cNvPicPr>
          <p:nvPr/>
        </p:nvPicPr>
        <p:blipFill>
          <a:blip r:embed="rId4"/>
          <a:stretch>
            <a:fillRect/>
          </a:stretch>
        </p:blipFill>
        <p:spPr>
          <a:xfrm>
            <a:off x="1184624" y="3997643"/>
            <a:ext cx="5928572" cy="2542857"/>
          </a:xfrm>
          <a:prstGeom prst="rect">
            <a:avLst/>
          </a:prstGeom>
        </p:spPr>
      </p:pic>
      <p:sp>
        <p:nvSpPr>
          <p:cNvPr id="10" name="椭圆 9"/>
          <p:cNvSpPr/>
          <p:nvPr/>
        </p:nvSpPr>
        <p:spPr>
          <a:xfrm>
            <a:off x="6518102" y="3561816"/>
            <a:ext cx="749618" cy="281464"/>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68580" tIns="34290" rIns="68580" bIns="3429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35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1" name="椭圆 10"/>
          <p:cNvSpPr/>
          <p:nvPr/>
        </p:nvSpPr>
        <p:spPr>
          <a:xfrm>
            <a:off x="6457950" y="6293476"/>
            <a:ext cx="749618" cy="281464"/>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68580" tIns="34290" rIns="68580" bIns="3429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35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 name="文本框 5"/>
          <p:cNvSpPr txBox="1"/>
          <p:nvPr/>
        </p:nvSpPr>
        <p:spPr>
          <a:xfrm>
            <a:off x="7332321" y="3502955"/>
            <a:ext cx="970280" cy="368300"/>
          </a:xfrm>
          <a:prstGeom prst="rect">
            <a:avLst/>
          </a:prstGeom>
          <a:noFill/>
        </p:spPr>
        <p:txBody>
          <a:bodyPr wrap="none" rtlCol="0">
            <a:spAutoFit/>
          </a:bodyPr>
          <a:lstStyle/>
          <a:p>
            <a:r>
              <a:rPr lang="en-US" altLang="zh-CN" b="1" dirty="0">
                <a:solidFill>
                  <a:srgbClr val="FF0000"/>
                </a:solidFill>
              </a:rPr>
              <a:t>266MW</a:t>
            </a:r>
          </a:p>
        </p:txBody>
      </p:sp>
      <p:sp>
        <p:nvSpPr>
          <p:cNvPr id="8" name="文本框 7"/>
          <p:cNvSpPr txBox="1"/>
          <p:nvPr/>
        </p:nvSpPr>
        <p:spPr>
          <a:xfrm>
            <a:off x="7332321" y="6186544"/>
            <a:ext cx="970280" cy="368300"/>
          </a:xfrm>
          <a:prstGeom prst="rect">
            <a:avLst/>
          </a:prstGeom>
          <a:noFill/>
        </p:spPr>
        <p:txBody>
          <a:bodyPr wrap="none" rtlCol="0">
            <a:spAutoFit/>
          </a:bodyPr>
          <a:lstStyle/>
          <a:p>
            <a:r>
              <a:rPr lang="en-US" altLang="zh-CN" b="1" dirty="0">
                <a:solidFill>
                  <a:srgbClr val="FF0000"/>
                </a:solidFill>
              </a:rPr>
              <a:t>149MW</a:t>
            </a:r>
          </a:p>
        </p:txBody>
      </p:sp>
      <p:sp>
        <p:nvSpPr>
          <p:cNvPr id="5" name="灯片编号占位符 4"/>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27</a:t>
            </a:fld>
            <a:endParaRPr lang="zh-CN" altLang="en-US" sz="900" strike="noStrike" noProof="1">
              <a:sym typeface="Arial" panose="020B0604020202020204" pitchFamily="34" charset="0"/>
            </a:endParaRPr>
          </a:p>
        </p:txBody>
      </p:sp>
      <p:sp>
        <p:nvSpPr>
          <p:cNvPr id="7" name="文本框 6"/>
          <p:cNvSpPr txBox="1"/>
          <p:nvPr/>
        </p:nvSpPr>
        <p:spPr>
          <a:xfrm>
            <a:off x="7207568" y="105576"/>
            <a:ext cx="1983333" cy="2308324"/>
          </a:xfrm>
          <a:prstGeom prst="rect">
            <a:avLst/>
          </a:prstGeom>
          <a:noFill/>
        </p:spPr>
        <p:txBody>
          <a:bodyPr wrap="square" rtlCol="0">
            <a:spAutoFit/>
          </a:bodyPr>
          <a:lstStyle/>
          <a:p>
            <a:pPr marL="285750" indent="-285750">
              <a:buFont typeface="Arial" panose="020B0604020202020204" pitchFamily="34" charset="0"/>
              <a:buChar char="•"/>
            </a:pPr>
            <a:r>
              <a:rPr lang="en-US" altLang="zh-CN" dirty="0" err="1" smtClean="0"/>
              <a:t>Fermilab</a:t>
            </a:r>
            <a:endParaRPr lang="en-US" altLang="zh-CN" dirty="0" smtClean="0"/>
          </a:p>
          <a:p>
            <a:r>
              <a:rPr lang="en-US" altLang="zh-CN" dirty="0" smtClean="0"/>
              <a:t> with </a:t>
            </a:r>
            <a:r>
              <a:rPr lang="en-US" altLang="zh-CN" dirty="0" err="1" smtClean="0"/>
              <a:t>Tevatron</a:t>
            </a:r>
            <a:endParaRPr lang="en-US" altLang="zh-CN" dirty="0"/>
          </a:p>
          <a:p>
            <a:r>
              <a:rPr lang="en-US" altLang="zh-CN" dirty="0">
                <a:solidFill>
                  <a:srgbClr val="C00000"/>
                </a:solidFill>
              </a:rPr>
              <a:t> </a:t>
            </a:r>
            <a:r>
              <a:rPr lang="en-US" altLang="zh-CN" dirty="0" smtClean="0">
                <a:solidFill>
                  <a:srgbClr val="C00000"/>
                </a:solidFill>
              </a:rPr>
              <a:t>    58MW</a:t>
            </a:r>
          </a:p>
          <a:p>
            <a:pPr marL="285750" indent="-285750">
              <a:buFont typeface="Arial" panose="020B0604020202020204" pitchFamily="34" charset="0"/>
              <a:buChar char="•"/>
            </a:pPr>
            <a:endParaRPr lang="en-US" altLang="zh-CN" dirty="0">
              <a:solidFill>
                <a:srgbClr val="C00000"/>
              </a:solidFill>
            </a:endParaRPr>
          </a:p>
          <a:p>
            <a:pPr marL="285750" indent="-285750">
              <a:buFont typeface="Arial" panose="020B0604020202020204" pitchFamily="34" charset="0"/>
              <a:buChar char="•"/>
            </a:pPr>
            <a:r>
              <a:rPr lang="en-US" altLang="zh-CN" dirty="0" smtClean="0"/>
              <a:t>CERN-2012</a:t>
            </a:r>
          </a:p>
          <a:p>
            <a:r>
              <a:rPr lang="en-US" altLang="zh-CN" dirty="0" smtClean="0"/>
              <a:t> LHC@3.5TeV</a:t>
            </a:r>
          </a:p>
          <a:p>
            <a:r>
              <a:rPr lang="en-US" altLang="zh-CN" dirty="0" smtClean="0">
                <a:solidFill>
                  <a:srgbClr val="C00000"/>
                </a:solidFill>
              </a:rPr>
              <a:t>   183MW</a:t>
            </a:r>
          </a:p>
          <a:p>
            <a:endParaRPr lang="zh-CN" altLang="en-US" dirty="0"/>
          </a:p>
        </p:txBody>
      </p:sp>
    </p:spTree>
    <p:extLst>
      <p:ext uri="{BB962C8B-B14F-4D97-AF65-F5344CB8AC3E}">
        <p14:creationId xmlns:p14="http://schemas.microsoft.com/office/powerpoint/2010/main" val="239294741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Cost Breakdown</a:t>
            </a:r>
            <a:endParaRPr lang="zh-CN" altLang="en-US" dirty="0"/>
          </a:p>
        </p:txBody>
      </p:sp>
      <p:sp>
        <p:nvSpPr>
          <p:cNvPr id="4" name="灯片编号占位符 3"/>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28</a:t>
            </a:fld>
            <a:endParaRPr lang="zh-CN" altLang="en-US" sz="900" strike="noStrike" noProof="1">
              <a:sym typeface="Arial" panose="020B0604020202020204" pitchFamily="34" charset="0"/>
            </a:endParaRPr>
          </a:p>
        </p:txBody>
      </p:sp>
      <p:pic>
        <p:nvPicPr>
          <p:cNvPr id="5" name="图片 4"/>
          <p:cNvPicPr>
            <a:picLocks noChangeAspect="1"/>
          </p:cNvPicPr>
          <p:nvPr/>
        </p:nvPicPr>
        <p:blipFill>
          <a:blip r:embed="rId2"/>
          <a:stretch>
            <a:fillRect/>
          </a:stretch>
        </p:blipFill>
        <p:spPr>
          <a:xfrm>
            <a:off x="207981" y="1936665"/>
            <a:ext cx="4364019" cy="3151250"/>
          </a:xfrm>
          <a:prstGeom prst="rect">
            <a:avLst/>
          </a:prstGeom>
        </p:spPr>
      </p:pic>
      <p:pic>
        <p:nvPicPr>
          <p:cNvPr id="6" name="图片 5"/>
          <p:cNvPicPr>
            <a:picLocks noChangeAspect="1"/>
          </p:cNvPicPr>
          <p:nvPr/>
        </p:nvPicPr>
        <p:blipFill>
          <a:blip r:embed="rId3"/>
          <a:stretch>
            <a:fillRect/>
          </a:stretch>
        </p:blipFill>
        <p:spPr>
          <a:xfrm>
            <a:off x="4572000" y="2111759"/>
            <a:ext cx="4464367" cy="3073908"/>
          </a:xfrm>
          <a:prstGeom prst="rect">
            <a:avLst/>
          </a:prstGeom>
        </p:spPr>
      </p:pic>
    </p:spTree>
    <p:extLst>
      <p:ext uri="{BB962C8B-B14F-4D97-AF65-F5344CB8AC3E}">
        <p14:creationId xmlns:p14="http://schemas.microsoft.com/office/powerpoint/2010/main" val="2544714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Cost Breakdown (</a:t>
            </a:r>
            <a:r>
              <a:rPr lang="en-US" altLang="zh-CN" dirty="0" err="1" smtClean="0"/>
              <a:t>cont</a:t>
            </a:r>
            <a:r>
              <a:rPr lang="en-US" altLang="zh-CN" dirty="0" smtClean="0"/>
              <a:t>)</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灯片编号占位符 3"/>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29</a:t>
            </a:fld>
            <a:endParaRPr lang="zh-CN" altLang="en-US" sz="900" strike="noStrike" noProof="1">
              <a:sym typeface="Arial" panose="020B0604020202020204" pitchFamily="34" charset="0"/>
            </a:endParaRPr>
          </a:p>
        </p:txBody>
      </p:sp>
      <p:pic>
        <p:nvPicPr>
          <p:cNvPr id="5" name="内容占位符 6"/>
          <p:cNvPicPr>
            <a:picLocks noChangeAspect="1"/>
          </p:cNvPicPr>
          <p:nvPr/>
        </p:nvPicPr>
        <p:blipFill>
          <a:blip r:embed="rId2"/>
          <a:stretch>
            <a:fillRect/>
          </a:stretch>
        </p:blipFill>
        <p:spPr>
          <a:xfrm>
            <a:off x="1147212" y="1377034"/>
            <a:ext cx="7067668" cy="4979316"/>
          </a:xfrm>
          <a:prstGeom prst="rect">
            <a:avLst/>
          </a:prstGeom>
          <a:noFill/>
          <a:ln w="9525">
            <a:noFill/>
          </a:ln>
        </p:spPr>
      </p:pic>
      <p:sp>
        <p:nvSpPr>
          <p:cNvPr id="6" name="文本框 5"/>
          <p:cNvSpPr txBox="1"/>
          <p:nvPr/>
        </p:nvSpPr>
        <p:spPr>
          <a:xfrm>
            <a:off x="4681045" y="5029633"/>
            <a:ext cx="1172583" cy="369332"/>
          </a:xfrm>
          <a:prstGeom prst="rect">
            <a:avLst/>
          </a:prstGeom>
          <a:noFill/>
        </p:spPr>
        <p:txBody>
          <a:bodyPr wrap="square" rtlCol="0">
            <a:spAutoFit/>
          </a:bodyPr>
          <a:lstStyle/>
          <a:p>
            <a:r>
              <a:rPr lang="en-US" altLang="zh-CN" b="1" dirty="0" smtClean="0"/>
              <a:t>Magnets</a:t>
            </a:r>
            <a:endParaRPr lang="zh-CN" altLang="en-US" b="1" dirty="0"/>
          </a:p>
        </p:txBody>
      </p:sp>
      <p:sp>
        <p:nvSpPr>
          <p:cNvPr id="7" name="文本框 6"/>
          <p:cNvSpPr txBox="1"/>
          <p:nvPr/>
        </p:nvSpPr>
        <p:spPr>
          <a:xfrm>
            <a:off x="887931" y="4765800"/>
            <a:ext cx="1129553" cy="369332"/>
          </a:xfrm>
          <a:prstGeom prst="rect">
            <a:avLst/>
          </a:prstGeom>
          <a:noFill/>
        </p:spPr>
        <p:txBody>
          <a:bodyPr wrap="square" rtlCol="0">
            <a:spAutoFit/>
          </a:bodyPr>
          <a:lstStyle/>
          <a:p>
            <a:r>
              <a:rPr lang="en-US" altLang="zh-CN" b="1" dirty="0" smtClean="0"/>
              <a:t>Vacuum</a:t>
            </a:r>
            <a:endParaRPr lang="zh-CN" altLang="en-US" b="1" dirty="0"/>
          </a:p>
        </p:txBody>
      </p:sp>
      <p:sp>
        <p:nvSpPr>
          <p:cNvPr id="8" name="文本框 7"/>
          <p:cNvSpPr txBox="1"/>
          <p:nvPr/>
        </p:nvSpPr>
        <p:spPr>
          <a:xfrm>
            <a:off x="3851237" y="1377034"/>
            <a:ext cx="720763" cy="369332"/>
          </a:xfrm>
          <a:prstGeom prst="rect">
            <a:avLst/>
          </a:prstGeom>
          <a:noFill/>
        </p:spPr>
        <p:txBody>
          <a:bodyPr wrap="square" rtlCol="0">
            <a:spAutoFit/>
          </a:bodyPr>
          <a:lstStyle/>
          <a:p>
            <a:r>
              <a:rPr lang="en-US" altLang="zh-CN" b="1" dirty="0" smtClean="0"/>
              <a:t>SRF</a:t>
            </a:r>
            <a:endParaRPr lang="zh-CN" altLang="en-US" b="1" dirty="0"/>
          </a:p>
        </p:txBody>
      </p:sp>
      <p:sp>
        <p:nvSpPr>
          <p:cNvPr id="9" name="文本框 8"/>
          <p:cNvSpPr txBox="1"/>
          <p:nvPr/>
        </p:nvSpPr>
        <p:spPr>
          <a:xfrm>
            <a:off x="4681045" y="1377034"/>
            <a:ext cx="1020508" cy="923330"/>
          </a:xfrm>
          <a:prstGeom prst="rect">
            <a:avLst/>
          </a:prstGeom>
          <a:noFill/>
        </p:spPr>
        <p:txBody>
          <a:bodyPr wrap="square" rtlCol="0">
            <a:spAutoFit/>
          </a:bodyPr>
          <a:lstStyle/>
          <a:p>
            <a:r>
              <a:rPr lang="en-US" altLang="zh-CN" b="1" dirty="0" smtClean="0"/>
              <a:t>RF Power Source</a:t>
            </a:r>
            <a:endParaRPr lang="zh-CN" altLang="en-US" b="1" dirty="0"/>
          </a:p>
        </p:txBody>
      </p:sp>
      <p:sp>
        <p:nvSpPr>
          <p:cNvPr id="10" name="文本框 9"/>
          <p:cNvSpPr txBox="1"/>
          <p:nvPr/>
        </p:nvSpPr>
        <p:spPr>
          <a:xfrm>
            <a:off x="4819426" y="3295666"/>
            <a:ext cx="1398494" cy="369332"/>
          </a:xfrm>
          <a:prstGeom prst="rect">
            <a:avLst/>
          </a:prstGeom>
          <a:noFill/>
        </p:spPr>
        <p:txBody>
          <a:bodyPr wrap="square" rtlCol="0">
            <a:spAutoFit/>
          </a:bodyPr>
          <a:lstStyle/>
          <a:p>
            <a:r>
              <a:rPr lang="en-US" altLang="zh-CN" b="1" dirty="0" smtClean="0"/>
              <a:t>Cryogenic</a:t>
            </a:r>
            <a:endParaRPr lang="zh-CN" altLang="en-US" b="1" dirty="0"/>
          </a:p>
        </p:txBody>
      </p:sp>
      <p:sp>
        <p:nvSpPr>
          <p:cNvPr id="11" name="文本框 10"/>
          <p:cNvSpPr txBox="1"/>
          <p:nvPr/>
        </p:nvSpPr>
        <p:spPr>
          <a:xfrm>
            <a:off x="2678655" y="1290918"/>
            <a:ext cx="968188" cy="369332"/>
          </a:xfrm>
          <a:prstGeom prst="rect">
            <a:avLst/>
          </a:prstGeom>
          <a:noFill/>
        </p:spPr>
        <p:txBody>
          <a:bodyPr wrap="square" rtlCol="0">
            <a:spAutoFit/>
          </a:bodyPr>
          <a:lstStyle/>
          <a:p>
            <a:r>
              <a:rPr lang="en-US" altLang="zh-CN" b="1" dirty="0" smtClean="0"/>
              <a:t>LINAC</a:t>
            </a:r>
            <a:endParaRPr lang="zh-CN" altLang="en-US" b="1" dirty="0"/>
          </a:p>
        </p:txBody>
      </p:sp>
      <p:sp>
        <p:nvSpPr>
          <p:cNvPr id="12" name="文本框 11"/>
          <p:cNvSpPr txBox="1"/>
          <p:nvPr/>
        </p:nvSpPr>
        <p:spPr>
          <a:xfrm>
            <a:off x="628650" y="2097741"/>
            <a:ext cx="1436818" cy="369332"/>
          </a:xfrm>
          <a:prstGeom prst="rect">
            <a:avLst/>
          </a:prstGeom>
          <a:noFill/>
        </p:spPr>
        <p:txBody>
          <a:bodyPr wrap="square" rtlCol="0">
            <a:spAutoFit/>
          </a:bodyPr>
          <a:lstStyle/>
          <a:p>
            <a:r>
              <a:rPr lang="en-US" altLang="zh-CN" b="1" dirty="0" smtClean="0"/>
              <a:t>Mechanical</a:t>
            </a:r>
            <a:endParaRPr lang="zh-CN" altLang="en-US" b="1" dirty="0"/>
          </a:p>
        </p:txBody>
      </p:sp>
      <p:sp>
        <p:nvSpPr>
          <p:cNvPr id="13" name="文本框 12"/>
          <p:cNvSpPr txBox="1"/>
          <p:nvPr/>
        </p:nvSpPr>
        <p:spPr>
          <a:xfrm>
            <a:off x="-69499" y="3214750"/>
            <a:ext cx="1914861" cy="369332"/>
          </a:xfrm>
          <a:prstGeom prst="rect">
            <a:avLst/>
          </a:prstGeom>
          <a:noFill/>
        </p:spPr>
        <p:txBody>
          <a:bodyPr wrap="square" rtlCol="0">
            <a:spAutoFit/>
          </a:bodyPr>
          <a:lstStyle/>
          <a:p>
            <a:r>
              <a:rPr lang="en-US" altLang="zh-CN" b="1" dirty="0" smtClean="0"/>
              <a:t>Instrumentation</a:t>
            </a:r>
            <a:endParaRPr lang="zh-CN" altLang="en-US" b="1" dirty="0"/>
          </a:p>
        </p:txBody>
      </p:sp>
      <p:sp>
        <p:nvSpPr>
          <p:cNvPr id="14" name="文本框 13"/>
          <p:cNvSpPr txBox="1"/>
          <p:nvPr/>
        </p:nvSpPr>
        <p:spPr>
          <a:xfrm>
            <a:off x="2142241" y="6033184"/>
            <a:ext cx="2538804" cy="646331"/>
          </a:xfrm>
          <a:prstGeom prst="rect">
            <a:avLst/>
          </a:prstGeom>
          <a:noFill/>
        </p:spPr>
        <p:txBody>
          <a:bodyPr wrap="square" rtlCol="0">
            <a:spAutoFit/>
          </a:bodyPr>
          <a:lstStyle/>
          <a:p>
            <a:r>
              <a:rPr lang="en-US" altLang="zh-CN" b="1" dirty="0" smtClean="0"/>
              <a:t>Magnet Power Supply</a:t>
            </a:r>
            <a:endParaRPr lang="zh-CN" altLang="en-US" b="1" dirty="0"/>
          </a:p>
        </p:txBody>
      </p:sp>
    </p:spTree>
    <p:extLst>
      <p:ext uri="{BB962C8B-B14F-4D97-AF65-F5344CB8AC3E}">
        <p14:creationId xmlns:p14="http://schemas.microsoft.com/office/powerpoint/2010/main" val="55597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p:nvPr/>
        </p:nvSpPr>
        <p:spPr>
          <a:xfrm>
            <a:off x="2080895" y="1497013"/>
            <a:ext cx="530225" cy="646112"/>
          </a:xfrm>
          <a:prstGeom prst="rect">
            <a:avLst/>
          </a:prstGeom>
          <a:noFill/>
          <a:ln w="9525">
            <a:noFill/>
          </a:ln>
        </p:spPr>
        <p:txBody>
          <a:bodyPr wrap="none" anchor="t">
            <a:spAutoFit/>
          </a:bodyPr>
          <a:lstStyle/>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00356" name="文本框 2"/>
          <p:cNvSpPr txBox="1"/>
          <p:nvPr/>
        </p:nvSpPr>
        <p:spPr>
          <a:xfrm>
            <a:off x="584200" y="-1270"/>
            <a:ext cx="7671435" cy="1076325"/>
          </a:xfrm>
          <a:prstGeom prst="rect">
            <a:avLst/>
          </a:prstGeom>
          <a:noFill/>
          <a:ln w="9525">
            <a:noFill/>
          </a:ln>
        </p:spPr>
        <p:txBody>
          <a:bodyPr wrap="square" anchor="t">
            <a:spAutoFit/>
          </a:bodyPr>
          <a:lstStyle/>
          <a:p>
            <a:pPr lvl="0" indent="0" algn="ctr"/>
            <a:r>
              <a:rPr lang="en-US" altLang="zh-CN" sz="3200" b="1">
                <a:solidFill>
                  <a:srgbClr val="C00000"/>
                </a:solidFill>
                <a:latin typeface="Calibri" panose="020F0502020204030204" pitchFamily="34" charset="0"/>
                <a:ea typeface="宋体" panose="02010600030101010101" pitchFamily="2" charset="-122"/>
              </a:rPr>
              <a:t>International Review of CEPC CDR</a:t>
            </a:r>
          </a:p>
          <a:p>
            <a:pPr lvl="0" indent="0" algn="ctr"/>
            <a:r>
              <a:rPr lang="en-US" altLang="zh-CN" sz="3200" b="1">
                <a:solidFill>
                  <a:srgbClr val="C00000"/>
                </a:solidFill>
                <a:latin typeface="Calibri" panose="020F0502020204030204" pitchFamily="34" charset="0"/>
                <a:ea typeface="宋体" panose="02010600030101010101" pitchFamily="2" charset="-122"/>
              </a:rPr>
              <a:t>(June 28-30, 2018, IHEP)</a:t>
            </a:r>
          </a:p>
        </p:txBody>
      </p:sp>
      <p:pic>
        <p:nvPicPr>
          <p:cNvPr id="4" name="图片 3"/>
          <p:cNvPicPr>
            <a:picLocks noChangeAspect="1"/>
          </p:cNvPicPr>
          <p:nvPr/>
        </p:nvPicPr>
        <p:blipFill>
          <a:blip r:embed="rId2"/>
          <a:stretch>
            <a:fillRect/>
          </a:stretch>
        </p:blipFill>
        <p:spPr>
          <a:xfrm>
            <a:off x="74295" y="988060"/>
            <a:ext cx="3815715" cy="3122295"/>
          </a:xfrm>
          <a:prstGeom prst="rect">
            <a:avLst/>
          </a:prstGeom>
        </p:spPr>
      </p:pic>
      <p:pic>
        <p:nvPicPr>
          <p:cNvPr id="7" name="图片 6"/>
          <p:cNvPicPr>
            <a:picLocks noChangeAspect="1"/>
          </p:cNvPicPr>
          <p:nvPr/>
        </p:nvPicPr>
        <p:blipFill>
          <a:blip r:embed="rId3"/>
          <a:stretch>
            <a:fillRect/>
          </a:stretch>
        </p:blipFill>
        <p:spPr>
          <a:xfrm>
            <a:off x="3806825" y="1075055"/>
            <a:ext cx="4140835" cy="3110230"/>
          </a:xfrm>
          <a:prstGeom prst="rect">
            <a:avLst/>
          </a:prstGeom>
        </p:spPr>
      </p:pic>
      <p:pic>
        <p:nvPicPr>
          <p:cNvPr id="8" name="图片 7"/>
          <p:cNvPicPr>
            <a:picLocks noChangeAspect="1"/>
          </p:cNvPicPr>
          <p:nvPr/>
        </p:nvPicPr>
        <p:blipFill>
          <a:blip r:embed="rId4"/>
          <a:stretch>
            <a:fillRect/>
          </a:stretch>
        </p:blipFill>
        <p:spPr>
          <a:xfrm>
            <a:off x="5528945" y="1179830"/>
            <a:ext cx="3533140" cy="2900045"/>
          </a:xfrm>
          <a:prstGeom prst="rect">
            <a:avLst/>
          </a:prstGeom>
        </p:spPr>
      </p:pic>
      <p:pic>
        <p:nvPicPr>
          <p:cNvPr id="10" name="图片 9" descr="aee8f5c669bf55bded902ed7df32a84b"/>
          <p:cNvPicPr>
            <a:picLocks noChangeAspect="1"/>
          </p:cNvPicPr>
          <p:nvPr/>
        </p:nvPicPr>
        <p:blipFill>
          <a:blip r:embed="rId5"/>
          <a:stretch>
            <a:fillRect/>
          </a:stretch>
        </p:blipFill>
        <p:spPr>
          <a:xfrm>
            <a:off x="241300" y="4110355"/>
            <a:ext cx="4030980" cy="2685415"/>
          </a:xfrm>
          <a:prstGeom prst="rect">
            <a:avLst/>
          </a:prstGeom>
        </p:spPr>
      </p:pic>
      <p:sp>
        <p:nvSpPr>
          <p:cNvPr id="12" name="文本框 11"/>
          <p:cNvSpPr txBox="1"/>
          <p:nvPr/>
        </p:nvSpPr>
        <p:spPr>
          <a:xfrm>
            <a:off x="4786630" y="4304030"/>
            <a:ext cx="5582285" cy="2491740"/>
          </a:xfrm>
          <a:prstGeom prst="rect">
            <a:avLst/>
          </a:prstGeom>
          <a:noFill/>
        </p:spPr>
        <p:txBody>
          <a:bodyPr wrap="square" rtlCol="0" anchor="t">
            <a:spAutoFit/>
          </a:bodyPr>
          <a:lstStyle/>
          <a:p>
            <a:r>
              <a:rPr lang="zh-CN" altLang="en-US" sz="1200" b="1"/>
              <a:t>Review Committee Members</a:t>
            </a:r>
            <a:r>
              <a:rPr lang="en-US" altLang="zh-CN" sz="1200" b="1"/>
              <a:t>:</a:t>
            </a:r>
            <a:endParaRPr lang="zh-CN" altLang="en-US" sz="1200" b="1"/>
          </a:p>
          <a:p>
            <a:r>
              <a:rPr lang="zh-CN" altLang="en-US" sz="1200"/>
              <a:t>Brian Foster	Oxford U./DESY</a:t>
            </a:r>
          </a:p>
          <a:p>
            <a:r>
              <a:rPr lang="zh-CN" altLang="en-US" sz="1200"/>
              <a:t>Eugene Levichev	BINP</a:t>
            </a:r>
          </a:p>
          <a:p>
            <a:r>
              <a:rPr lang="zh-CN" altLang="en-US" sz="1200"/>
              <a:t>Katsunobu Oide (chair)	CERN/KEK</a:t>
            </a:r>
          </a:p>
          <a:p>
            <a:r>
              <a:rPr lang="zh-CN" altLang="en-US" sz="1200"/>
              <a:t>Kazuro Furukawa	KEK</a:t>
            </a:r>
          </a:p>
          <a:p>
            <a:r>
              <a:rPr lang="zh-CN" altLang="en-US" sz="1200"/>
              <a:t>Manuela Boscolo	INFN</a:t>
            </a:r>
          </a:p>
          <a:p>
            <a:r>
              <a:rPr lang="zh-CN" altLang="en-US" sz="1200"/>
              <a:t>Marica Biagini	INFN</a:t>
            </a:r>
          </a:p>
          <a:p>
            <a:r>
              <a:rPr lang="zh-CN" altLang="en-US" sz="1200"/>
              <a:t>Masakazu Yoshioka	KEK/Tohoko University</a:t>
            </a:r>
          </a:p>
          <a:p>
            <a:r>
              <a:rPr lang="zh-CN" altLang="en-US" sz="1200"/>
              <a:t>Norihito Ohuchi	KEK</a:t>
            </a:r>
          </a:p>
          <a:p>
            <a:r>
              <a:rPr lang="zh-CN" altLang="en-US" sz="1200"/>
              <a:t>Paolo Pierini    	ESS</a:t>
            </a:r>
          </a:p>
          <a:p>
            <a:r>
              <a:rPr lang="zh-CN" altLang="en-US" sz="1200"/>
              <a:t>Steinar Stapnes	CERN</a:t>
            </a:r>
          </a:p>
          <a:p>
            <a:r>
              <a:rPr lang="zh-CN" altLang="en-US" sz="1200"/>
              <a:t>Yoshihiro Funakoshi	KEK</a:t>
            </a:r>
          </a:p>
          <a:p>
            <a:r>
              <a:rPr lang="zh-CN" altLang="en-US" sz="1200"/>
              <a:t>Zhengtang Zhao (absent)	SINAP</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3"/>
          <p:cNvSpPr/>
          <p:nvPr/>
        </p:nvSpPr>
        <p:spPr>
          <a:xfrm>
            <a:off x="1733550" y="1233488"/>
            <a:ext cx="530225" cy="646112"/>
          </a:xfrm>
          <a:prstGeom prst="rect">
            <a:avLst/>
          </a:prstGeom>
          <a:noFill/>
          <a:ln w="9525">
            <a:noFill/>
          </a:ln>
        </p:spPr>
        <p:txBody>
          <a:bodyPr wrap="none" anchor="t">
            <a:spAutoFit/>
          </a:bodyPr>
          <a:lstStyle/>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99331" name="文本框 1"/>
          <p:cNvSpPr txBox="1"/>
          <p:nvPr/>
        </p:nvSpPr>
        <p:spPr>
          <a:xfrm>
            <a:off x="2332355" y="-70167"/>
            <a:ext cx="4479925" cy="583565"/>
          </a:xfrm>
          <a:prstGeom prst="rect">
            <a:avLst/>
          </a:prstGeom>
          <a:noFill/>
          <a:ln w="9525">
            <a:noFill/>
          </a:ln>
        </p:spPr>
        <p:txBody>
          <a:bodyPr wrap="square" anchor="t">
            <a:spAutoFit/>
          </a:bodyPr>
          <a:lstStyle/>
          <a:p>
            <a:pPr lvl="0" indent="0" algn="ctr"/>
            <a:r>
              <a:rPr lang="en-US" altLang="zh-CN" sz="3200" b="1" dirty="0">
                <a:solidFill>
                  <a:srgbClr val="C00000"/>
                </a:solidFill>
                <a:latin typeface="Calibri" panose="020F0502020204030204" pitchFamily="34" charset="0"/>
                <a:ea typeface="宋体" panose="02010600030101010101" pitchFamily="2" charset="-122"/>
              </a:rPr>
              <a:t>Conclusions</a:t>
            </a:r>
          </a:p>
        </p:txBody>
      </p:sp>
      <p:sp>
        <p:nvSpPr>
          <p:cNvPr id="99332" name="文本框 1"/>
          <p:cNvSpPr txBox="1"/>
          <p:nvPr/>
        </p:nvSpPr>
        <p:spPr>
          <a:xfrm>
            <a:off x="82550" y="644208"/>
            <a:ext cx="8978900" cy="8054975"/>
          </a:xfrm>
          <a:prstGeom prst="rect">
            <a:avLst/>
          </a:prstGeom>
          <a:noFill/>
          <a:ln w="9525">
            <a:noFill/>
          </a:ln>
        </p:spPr>
        <p:txBody>
          <a:bodyPr wrap="square" anchor="t">
            <a:spAutoFit/>
          </a:bodyPr>
          <a:lstStyle/>
          <a:p>
            <a:pPr lvl="0">
              <a:buFont typeface="Wingdings" panose="05000000000000000000" charset="0"/>
            </a:pPr>
            <a:endParaRPr lang="en-US" altLang="zh-CN" sz="2400" b="1" dirty="0">
              <a:solidFill>
                <a:srgbClr val="002060"/>
              </a:solidFill>
              <a:latin typeface="Calibri" panose="020F0502020204030204" pitchFamily="34" charset="0"/>
              <a:ea typeface="宋体" panose="02010600030101010101" pitchFamily="2" charset="-122"/>
            </a:endParaRPr>
          </a:p>
          <a:p>
            <a:pPr marL="285750" lvl="0" indent="-285750">
              <a:lnSpc>
                <a:spcPct val="110000"/>
              </a:lnSpc>
              <a:buFont typeface="Wingdings" panose="05000000000000000000" charset="0"/>
              <a:buChar char="l"/>
            </a:pPr>
            <a:r>
              <a:rPr lang="en-US" altLang="zh-CN" sz="2400" b="1" dirty="0">
                <a:solidFill>
                  <a:srgbClr val="002060"/>
                </a:solidFill>
                <a:latin typeface="Calibri" panose="020F0502020204030204" pitchFamily="34" charset="0"/>
                <a:ea typeface="宋体" panose="02010600030101010101" pitchFamily="2" charset="-122"/>
              </a:rPr>
              <a:t>CEPC Accelerator CDR  has been completed (formally released on Sept 2, 2018, after international review in June 2018) with all systems reaching the CDR design goals</a:t>
            </a:r>
          </a:p>
          <a:p>
            <a:pPr marL="285750" lvl="0" indent="-285750">
              <a:lnSpc>
                <a:spcPct val="110000"/>
              </a:lnSpc>
              <a:buFont typeface="Wingdings" panose="05000000000000000000" charset="0"/>
              <a:buChar char="l"/>
            </a:pPr>
            <a:endParaRPr lang="en-US" altLang="zh-CN" sz="2400" b="1" dirty="0">
              <a:solidFill>
                <a:srgbClr val="002060"/>
              </a:solidFill>
              <a:latin typeface="Calibri" panose="020F0502020204030204" pitchFamily="34" charset="0"/>
              <a:ea typeface="宋体" panose="02010600030101010101" pitchFamily="2" charset="-122"/>
            </a:endParaRPr>
          </a:p>
          <a:p>
            <a:pPr marL="285750" lvl="0" indent="-285750">
              <a:buFont typeface="Wingdings" panose="05000000000000000000" charset="0"/>
              <a:buChar char="l"/>
            </a:pPr>
            <a:r>
              <a:rPr lang="en-US" altLang="zh-CN" sz="2400" b="1" dirty="0">
                <a:solidFill>
                  <a:srgbClr val="C00000"/>
                </a:solidFill>
                <a:latin typeface="Calibri" panose="020F0502020204030204" pitchFamily="34" charset="0"/>
                <a:ea typeface="宋体" panose="02010600030101010101" pitchFamily="2" charset="-122"/>
              </a:rPr>
              <a:t>CEPC MDI Design has been done in CDR with more </a:t>
            </a:r>
            <a:r>
              <a:rPr lang="en-US" altLang="zh-CN" sz="2400" b="1" dirty="0" err="1">
                <a:solidFill>
                  <a:srgbClr val="C00000"/>
                </a:solidFill>
                <a:latin typeface="Calibri" panose="020F0502020204030204" pitchFamily="34" charset="0"/>
                <a:ea typeface="宋体" panose="02010600030101010101" pitchFamily="2" charset="-122"/>
              </a:rPr>
              <a:t>detaied</a:t>
            </a:r>
            <a:r>
              <a:rPr lang="en-US" altLang="zh-CN" sz="2400" b="1" dirty="0">
                <a:solidFill>
                  <a:srgbClr val="C00000"/>
                </a:solidFill>
                <a:latin typeface="Calibri" panose="020F0502020204030204" pitchFamily="34" charset="0"/>
                <a:ea typeface="宋体" panose="02010600030101010101" pitchFamily="2" charset="-122"/>
              </a:rPr>
              <a:t> designs underway</a:t>
            </a:r>
            <a:endParaRPr lang="en-US" altLang="zh-CN" sz="2400" b="1" dirty="0">
              <a:solidFill>
                <a:srgbClr val="C00000"/>
              </a:solidFill>
              <a:latin typeface="Calibri" panose="020F0502020204030204" pitchFamily="34" charset="0"/>
              <a:sym typeface="+mn-ea"/>
            </a:endParaRPr>
          </a:p>
          <a:p>
            <a:pPr marL="285750" lvl="0" indent="-285750">
              <a:buFont typeface="Wingdings" panose="05000000000000000000" charset="0"/>
              <a:buChar char="l"/>
            </a:pPr>
            <a:endParaRPr lang="en-US" altLang="zh-CN" sz="2400" b="1" dirty="0">
              <a:solidFill>
                <a:srgbClr val="002060"/>
              </a:solidFill>
              <a:latin typeface="Calibri" panose="020F0502020204030204" pitchFamily="34" charset="0"/>
              <a:sym typeface="+mn-ea"/>
            </a:endParaRPr>
          </a:p>
          <a:p>
            <a:pPr marL="285750" lvl="0" indent="-285750">
              <a:buFont typeface="Wingdings" panose="05000000000000000000" charset="0"/>
              <a:buChar char="l"/>
            </a:pPr>
            <a:r>
              <a:rPr lang="en-US" altLang="zh-CN" sz="2400" b="1" dirty="0">
                <a:solidFill>
                  <a:srgbClr val="002060"/>
                </a:solidFill>
                <a:latin typeface="Calibri" panose="020F0502020204030204" pitchFamily="34" charset="0"/>
                <a:ea typeface="宋体" panose="02010600030101010101" pitchFamily="2" charset="-122"/>
              </a:rPr>
              <a:t>CEPC civil engineering design has been done in CDR with detector </a:t>
            </a:r>
          </a:p>
          <a:p>
            <a:pPr lvl="0">
              <a:buFont typeface="Wingdings" panose="05000000000000000000" charset="0"/>
            </a:pPr>
            <a:r>
              <a:rPr lang="en-US" altLang="zh-CN" sz="2400" b="1" dirty="0">
                <a:solidFill>
                  <a:srgbClr val="002060"/>
                </a:solidFill>
                <a:latin typeface="Calibri" panose="020F0502020204030204" pitchFamily="34" charset="0"/>
                <a:ea typeface="宋体" panose="02010600030101010101" pitchFamily="2" charset="-122"/>
              </a:rPr>
              <a:t>    hall and tunnels</a:t>
            </a:r>
          </a:p>
          <a:p>
            <a:pPr marL="285750" lvl="0" indent="-285750">
              <a:buFont typeface="Wingdings" panose="05000000000000000000" charset="0"/>
              <a:buChar char="l"/>
            </a:pPr>
            <a:endParaRPr lang="en-US" altLang="zh-CN" sz="2400" b="1" dirty="0">
              <a:solidFill>
                <a:srgbClr val="C00000"/>
              </a:solidFill>
              <a:latin typeface="Calibri" panose="020F0502020204030204" pitchFamily="34" charset="0"/>
              <a:ea typeface="宋体" panose="02010600030101010101" pitchFamily="2" charset="-122"/>
            </a:endParaRPr>
          </a:p>
          <a:p>
            <a:pPr marL="285750" lvl="0" indent="-285750">
              <a:buFont typeface="Wingdings" panose="05000000000000000000" charset="0"/>
              <a:buChar char="l"/>
            </a:pPr>
            <a:r>
              <a:rPr lang="en-US" altLang="zh-CN" sz="2400" b="1" dirty="0">
                <a:solidFill>
                  <a:srgbClr val="C00000"/>
                </a:solidFill>
                <a:latin typeface="Calibri" panose="020F0502020204030204" pitchFamily="34" charset="0"/>
                <a:ea typeface="宋体" panose="02010600030101010101" pitchFamily="2" charset="-122"/>
              </a:rPr>
              <a:t>CEPC Z-pole polarization option has been </a:t>
            </a:r>
            <a:r>
              <a:rPr lang="en-US" altLang="zh-CN" sz="2400" b="1" dirty="0" smtClean="0">
                <a:solidFill>
                  <a:srgbClr val="C00000"/>
                </a:solidFill>
                <a:latin typeface="Calibri" panose="020F0502020204030204" pitchFamily="34" charset="0"/>
                <a:ea typeface="宋体" panose="02010600030101010101" pitchFamily="2" charset="-122"/>
              </a:rPr>
              <a:t>preliminarily </a:t>
            </a:r>
            <a:r>
              <a:rPr lang="en-US" altLang="zh-CN" sz="2400" b="1" dirty="0">
                <a:solidFill>
                  <a:srgbClr val="C00000"/>
                </a:solidFill>
                <a:latin typeface="Calibri" panose="020F0502020204030204" pitchFamily="34" charset="0"/>
                <a:ea typeface="宋体" panose="02010600030101010101" pitchFamily="2" charset="-122"/>
              </a:rPr>
              <a:t>studied and in next years after CDR, a baseline of CEPC Accelerator Design with</a:t>
            </a:r>
          </a:p>
          <a:p>
            <a:pPr lvl="0">
              <a:buFont typeface="Wingdings" panose="05000000000000000000" charset="0"/>
            </a:pPr>
            <a:r>
              <a:rPr lang="en-US" altLang="zh-CN" sz="2400" b="1" dirty="0">
                <a:solidFill>
                  <a:srgbClr val="C00000"/>
                </a:solidFill>
                <a:latin typeface="Calibri" panose="020F0502020204030204" pitchFamily="34" charset="0"/>
                <a:ea typeface="宋体" panose="02010600030101010101" pitchFamily="2" charset="-122"/>
              </a:rPr>
              <a:t>    Z-pole polarization will be given with the fund from MOST (II)</a:t>
            </a:r>
          </a:p>
          <a:p>
            <a:pPr marL="285750" lvl="0" indent="-285750">
              <a:buFont typeface="Wingdings" panose="05000000000000000000" charset="0"/>
              <a:buChar char="l"/>
            </a:pPr>
            <a:endParaRPr lang="en-US" altLang="zh-CN" sz="2400" b="1" dirty="0">
              <a:solidFill>
                <a:srgbClr val="C00000"/>
              </a:solidFill>
              <a:latin typeface="Calibri" panose="020F0502020204030204" pitchFamily="34" charset="0"/>
              <a:ea typeface="宋体" panose="02010600030101010101" pitchFamily="2" charset="-122"/>
            </a:endParaRPr>
          </a:p>
          <a:p>
            <a:pPr marL="285750" lvl="0" indent="-285750">
              <a:buFont typeface="Wingdings" panose="05000000000000000000" charset="0"/>
              <a:buChar char="l"/>
            </a:pPr>
            <a:endParaRPr lang="en-US" altLang="zh-CN" sz="2400" b="1" dirty="0">
              <a:solidFill>
                <a:srgbClr val="002060"/>
              </a:solidFill>
              <a:latin typeface="Calibri" panose="020F0502020204030204" pitchFamily="34" charset="0"/>
              <a:ea typeface="宋体" panose="02010600030101010101" pitchFamily="2" charset="-122"/>
            </a:endParaRPr>
          </a:p>
          <a:p>
            <a:pPr marL="285750" lvl="0" indent="-285750">
              <a:buFont typeface="Wingdings" panose="05000000000000000000" charset="0"/>
              <a:buChar char="l"/>
            </a:pPr>
            <a:endParaRPr lang="en-US" altLang="zh-CN" sz="2400" b="1" dirty="0">
              <a:solidFill>
                <a:srgbClr val="C00000"/>
              </a:solidFill>
              <a:latin typeface="Calibri" panose="020F0502020204030204" pitchFamily="34" charset="0"/>
              <a:ea typeface="宋体" panose="02010600030101010101" pitchFamily="2" charset="-122"/>
            </a:endParaRPr>
          </a:p>
          <a:p>
            <a:pPr marL="285750" lvl="0" indent="-285750">
              <a:buFont typeface="Wingdings" panose="05000000000000000000" charset="0"/>
              <a:buChar char="l"/>
            </a:pPr>
            <a:endParaRPr lang="en-US" altLang="zh-CN" sz="2800" b="1" u="sng" dirty="0">
              <a:solidFill>
                <a:srgbClr val="FF0000"/>
              </a:solidFill>
              <a:latin typeface="Calibri" panose="020F0502020204030204" pitchFamily="34" charset="0"/>
              <a:ea typeface="宋体" panose="02010600030101010101" pitchFamily="2" charset="-122"/>
            </a:endParaRPr>
          </a:p>
          <a:p>
            <a:pPr lvl="0">
              <a:buFont typeface="Wingdings" panose="05000000000000000000" charset="0"/>
            </a:pPr>
            <a:endParaRPr lang="en-US" altLang="zh-CN" b="1" dirty="0">
              <a:solidFill>
                <a:srgbClr val="C00000"/>
              </a:solidFill>
              <a:latin typeface="Calibri" panose="020F0502020204030204" pitchFamily="34" charset="0"/>
              <a:ea typeface="宋体" panose="02010600030101010101" pitchFamily="2" charset="-122"/>
            </a:endParaRPr>
          </a:p>
          <a:p>
            <a:pPr lvl="0">
              <a:buFont typeface="Wingdings" panose="05000000000000000000" charset="0"/>
            </a:pPr>
            <a:endParaRPr lang="en-US" altLang="zh-CN" b="1" dirty="0">
              <a:solidFill>
                <a:srgbClr val="FF0000"/>
              </a:solidFill>
              <a:latin typeface="Calibri" panose="020F0502020204030204" pitchFamily="34" charset="0"/>
              <a:ea typeface="MS Mincho" panose="02020609040205080304" pitchFamily="49" charset="-128"/>
              <a:sym typeface="Calibri" panose="020F0502020204030204" pitchFamily="34" charset="0"/>
            </a:endParaRPr>
          </a:p>
          <a:p>
            <a:pPr marL="285750" lvl="0" indent="-285750">
              <a:buFont typeface="Wingdings" panose="05000000000000000000" charset="0"/>
              <a:buChar char="l"/>
            </a:pPr>
            <a:endParaRPr lang="en-US" altLang="zh-CN" b="1" dirty="0">
              <a:solidFill>
                <a:srgbClr val="002060"/>
              </a:solidFill>
              <a:latin typeface="Calibri" panose="020F0502020204030204" pitchFamily="34" charset="0"/>
              <a:ea typeface="宋体" panose="02010600030101010101" pitchFamily="2" charset="-122"/>
            </a:endParaRPr>
          </a:p>
          <a:p>
            <a:pPr marL="285750" lvl="0" indent="-285750"/>
            <a:endParaRPr lang="en-US" altLang="zh-CN" b="1" dirty="0">
              <a:solidFill>
                <a:srgbClr val="C00000"/>
              </a:solidFill>
              <a:latin typeface="Calibri" panose="020F0502020204030204" pitchFamily="34" charset="0"/>
              <a:ea typeface="宋体" panose="02010600030101010101" pitchFamily="2" charset="-122"/>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p:nvPr/>
        </p:nvSpPr>
        <p:spPr>
          <a:xfrm>
            <a:off x="1733550" y="1233488"/>
            <a:ext cx="530225" cy="646112"/>
          </a:xfrm>
          <a:prstGeom prst="rect">
            <a:avLst/>
          </a:prstGeom>
          <a:noFill/>
          <a:ln w="9525">
            <a:noFill/>
          </a:ln>
        </p:spPr>
        <p:txBody>
          <a:bodyPr wrap="none" anchor="t">
            <a:spAutoFit/>
          </a:bodyPr>
          <a:lstStyle/>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00355" name="文本框 1"/>
          <p:cNvSpPr txBox="1"/>
          <p:nvPr/>
        </p:nvSpPr>
        <p:spPr>
          <a:xfrm>
            <a:off x="400685" y="377825"/>
            <a:ext cx="7919720" cy="4554220"/>
          </a:xfrm>
          <a:prstGeom prst="rect">
            <a:avLst/>
          </a:prstGeom>
          <a:noFill/>
          <a:ln w="9525">
            <a:noFill/>
          </a:ln>
        </p:spPr>
        <p:txBody>
          <a:bodyPr wrap="square" anchor="t">
            <a:spAutoFit/>
          </a:bodyPr>
          <a:lstStyle/>
          <a:p>
            <a:pPr lvl="0" indent="0"/>
            <a:r>
              <a:rPr lang="en-US" altLang="zh-CN" sz="2800" b="1" dirty="0">
                <a:solidFill>
                  <a:srgbClr val="C00000"/>
                </a:solidFill>
                <a:latin typeface="Calibri" panose="020F0502020204030204" pitchFamily="34" charset="0"/>
                <a:ea typeface="宋体" panose="02010600030101010101" pitchFamily="2" charset="-122"/>
              </a:rPr>
              <a:t>Further reading references:</a:t>
            </a:r>
          </a:p>
          <a:p>
            <a:pPr lvl="0" indent="0"/>
            <a:endParaRPr lang="en-US" altLang="zh-CN" sz="2800" b="1" dirty="0">
              <a:solidFill>
                <a:srgbClr val="C00000"/>
              </a:solidFill>
              <a:latin typeface="Calibri" panose="020F0502020204030204" pitchFamily="34" charset="0"/>
              <a:ea typeface="宋体" panose="02010600030101010101" pitchFamily="2" charset="-122"/>
            </a:endParaRPr>
          </a:p>
          <a:p>
            <a:pPr lvl="0" indent="0"/>
            <a:r>
              <a:rPr lang="en-US" altLang="zh-CN" dirty="0">
                <a:solidFill>
                  <a:srgbClr val="002060"/>
                </a:solidFill>
                <a:latin typeface="Calibri" panose="020F0502020204030204" pitchFamily="34" charset="0"/>
                <a:ea typeface="宋体" panose="02010600030101010101" pitchFamily="2" charset="-122"/>
              </a:rPr>
              <a:t>CEPC-SppC CDR http://cepc.ihep.ac.cn/preCDR/volume.html.</a:t>
            </a:r>
          </a:p>
          <a:p>
            <a:pPr lvl="0" indent="0"/>
            <a:r>
              <a:rPr lang="en-US" altLang="zh-CN" dirty="0">
                <a:solidFill>
                  <a:srgbClr val="002060"/>
                </a:solidFill>
                <a:latin typeface="Calibri" panose="020F0502020204030204" pitchFamily="34" charset="0"/>
                <a:ea typeface="宋体" panose="02010600030101010101" pitchFamily="2" charset="-122"/>
              </a:rPr>
              <a:t>CEPC-SppC Progress Report http://cepc.ihep.ac.cn/Progress%20Report.pdf.</a:t>
            </a:r>
          </a:p>
          <a:p>
            <a:pPr lvl="0" indent="0"/>
            <a:r>
              <a:rPr lang="en-US" altLang="zh-CN" dirty="0">
                <a:solidFill>
                  <a:srgbClr val="002060"/>
                </a:solidFill>
                <a:latin typeface="Calibri" panose="020F0502020204030204" pitchFamily="34" charset="0"/>
                <a:ea typeface="宋体" panose="02010600030101010101" pitchFamily="2" charset="-122"/>
              </a:rPr>
              <a:t>J Gao, 2016 IHEP-AC-LC 2016-002.</a:t>
            </a:r>
          </a:p>
          <a:p>
            <a:pPr lvl="0" indent="0"/>
            <a:r>
              <a:rPr lang="en-US" altLang="zh-CN" dirty="0">
                <a:solidFill>
                  <a:srgbClr val="002060"/>
                </a:solidFill>
                <a:latin typeface="Calibri" panose="020F0502020204030204" pitchFamily="34" charset="0"/>
                <a:ea typeface="宋体" panose="02010600030101010101" pitchFamily="2" charset="-122"/>
              </a:rPr>
              <a:t>J Gao, 2017 2017 Int. J. Mod. Phys. A 32 1746003.</a:t>
            </a:r>
          </a:p>
          <a:p>
            <a:pPr lvl="0" indent="0"/>
            <a:r>
              <a:rPr lang="en-US" altLang="zh-CN" dirty="0">
                <a:solidFill>
                  <a:srgbClr val="002060"/>
                </a:solidFill>
                <a:latin typeface="Calibri" panose="020F0502020204030204" pitchFamily="34" charset="0"/>
                <a:ea typeface="宋体" panose="02010600030101010101" pitchFamily="2" charset="-122"/>
              </a:rPr>
              <a:t>D Wang, 2017 Int. J. Mod. Phys. A 32 1746006.</a:t>
            </a:r>
          </a:p>
          <a:p>
            <a:pPr lvl="0" indent="0"/>
            <a:r>
              <a:rPr lang="en-US" altLang="zh-CN" dirty="0">
                <a:solidFill>
                  <a:srgbClr val="002060"/>
                </a:solidFill>
                <a:latin typeface="Calibri" panose="020F0502020204030204" pitchFamily="34" charset="0"/>
                <a:ea typeface="宋体" panose="02010600030101010101" pitchFamily="2" charset="-122"/>
              </a:rPr>
              <a:t>Y W Wang, 2017 Int. J. Mod. Phys. A 32 1746004.</a:t>
            </a:r>
          </a:p>
          <a:p>
            <a:pPr lvl="0" indent="0"/>
            <a:r>
              <a:rPr lang="en-US" altLang="zh-CN" dirty="0">
                <a:solidFill>
                  <a:srgbClr val="002060"/>
                </a:solidFill>
                <a:latin typeface="Calibri" panose="020F0502020204030204" pitchFamily="34" charset="0"/>
                <a:ea typeface="宋体" panose="02010600030101010101" pitchFamily="2" charset="-122"/>
              </a:rPr>
              <a:t>T J Bian, 2017 Int. J. Mod. Phys. A 32 1746009.</a:t>
            </a:r>
          </a:p>
          <a:p>
            <a:pPr lvl="0" indent="0"/>
            <a:r>
              <a:rPr lang="en-US" altLang="zh-CN" dirty="0">
                <a:solidFill>
                  <a:srgbClr val="002060"/>
                </a:solidFill>
                <a:latin typeface="Calibri" panose="020F0502020204030204" pitchFamily="34" charset="0"/>
                <a:ea typeface="宋体" panose="02010600030101010101" pitchFamily="2" charset="-122"/>
              </a:rPr>
              <a:t>F Su, 2017 Int. J. Mod. Phys. A 32 1746005.</a:t>
            </a:r>
          </a:p>
          <a:p>
            <a:pPr lvl="0" indent="0"/>
            <a:r>
              <a:rPr lang="en-US" altLang="zh-CN" dirty="0">
                <a:solidFill>
                  <a:srgbClr val="002060"/>
                </a:solidFill>
                <a:latin typeface="Calibri" panose="020F0502020204030204" pitchFamily="34" charset="0"/>
                <a:ea typeface="宋体" panose="02010600030101010101" pitchFamily="2" charset="-122"/>
              </a:rPr>
              <a:t>Y F Wang, FCC Week talk, Amsterdam, April, 2018.</a:t>
            </a:r>
          </a:p>
          <a:p>
            <a:pPr lvl="0" indent="0"/>
            <a:r>
              <a:rPr lang="en-US" altLang="zh-CN" dirty="0">
                <a:solidFill>
                  <a:srgbClr val="002060"/>
                </a:solidFill>
                <a:latin typeface="Calibri" panose="020F0502020204030204" pitchFamily="34" charset="0"/>
                <a:ea typeface="宋体" panose="02010600030101010101" pitchFamily="2" charset="-122"/>
              </a:rPr>
              <a:t>J Gao, A milestone year for Higgs factories in Aisa. ILC Newsline, 2018, March 1 (http://newsline.linearcollider.org/2018/03/01/2018milestoneyearasia/)</a:t>
            </a:r>
          </a:p>
          <a:p>
            <a:pPr lvl="0" indent="0"/>
            <a:r>
              <a:rPr lang="en-US" altLang="zh-CN" dirty="0">
                <a:solidFill>
                  <a:srgbClr val="002060"/>
                </a:solidFill>
                <a:latin typeface="Calibri" panose="020F0502020204030204" pitchFamily="34" charset="0"/>
                <a:ea typeface="宋体" panose="02010600030101010101" pitchFamily="2" charset="-122"/>
              </a:rPr>
              <a:t>J Gao, China’s bid for a circular electron-positron collider. CERN Courier, 2018, June 1, (http://cerncourier.com/cws/article/cern/71537)</a:t>
            </a: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p:nvPr/>
        </p:nvSpPr>
        <p:spPr>
          <a:xfrm>
            <a:off x="1733550" y="1233488"/>
            <a:ext cx="530225" cy="646112"/>
          </a:xfrm>
          <a:prstGeom prst="rect">
            <a:avLst/>
          </a:prstGeom>
          <a:noFill/>
          <a:ln w="9525">
            <a:noFill/>
          </a:ln>
        </p:spPr>
        <p:txBody>
          <a:bodyPr wrap="none" anchor="t">
            <a:spAutoFit/>
          </a:bodyPr>
          <a:lstStyle/>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00355" name="文本框 1"/>
          <p:cNvSpPr txBox="1"/>
          <p:nvPr/>
        </p:nvSpPr>
        <p:spPr>
          <a:xfrm>
            <a:off x="1733550" y="3848735"/>
            <a:ext cx="6254750" cy="522288"/>
          </a:xfrm>
          <a:prstGeom prst="rect">
            <a:avLst/>
          </a:prstGeom>
          <a:noFill/>
          <a:ln w="9525">
            <a:noFill/>
          </a:ln>
        </p:spPr>
        <p:txBody>
          <a:bodyPr wrap="square" anchor="t">
            <a:spAutoFit/>
          </a:bodyPr>
          <a:lstStyle/>
          <a:p>
            <a:pPr lvl="0" indent="0"/>
            <a:r>
              <a:rPr lang="en-US" altLang="zh-CN" sz="2800" b="1" dirty="0">
                <a:solidFill>
                  <a:srgbClr val="C00000"/>
                </a:solidFill>
                <a:latin typeface="Calibri" panose="020F0502020204030204" pitchFamily="34" charset="0"/>
                <a:ea typeface="宋体" panose="02010600030101010101" pitchFamily="2" charset="-122"/>
              </a:rPr>
              <a:t>Thank you for your attention</a:t>
            </a:r>
          </a:p>
        </p:txBody>
      </p:sp>
      <p:sp>
        <p:nvSpPr>
          <p:cNvPr id="100356" name="文本框 2"/>
          <p:cNvSpPr txBox="1"/>
          <p:nvPr/>
        </p:nvSpPr>
        <p:spPr>
          <a:xfrm>
            <a:off x="736600" y="1879600"/>
            <a:ext cx="7671435" cy="2491740"/>
          </a:xfrm>
          <a:prstGeom prst="rect">
            <a:avLst/>
          </a:prstGeom>
          <a:noFill/>
          <a:ln w="9525">
            <a:noFill/>
          </a:ln>
        </p:spPr>
        <p:txBody>
          <a:bodyPr wrap="square" anchor="t">
            <a:spAutoFit/>
          </a:bodyPr>
          <a:lstStyle/>
          <a:p>
            <a:pPr lvl="0" indent="0" algn="l"/>
            <a:r>
              <a:rPr lang="en-US" altLang="zh-CN" sz="2800" b="1">
                <a:solidFill>
                  <a:srgbClr val="002060"/>
                </a:solidFill>
                <a:latin typeface="Calibri" panose="020F0502020204030204" pitchFamily="34" charset="0"/>
                <a:ea typeface="宋体" panose="02010600030101010101" pitchFamily="2" charset="-122"/>
              </a:rPr>
              <a:t>Thanks go to </a:t>
            </a:r>
          </a:p>
          <a:p>
            <a:pPr lvl="0" indent="0" algn="l"/>
            <a:endParaRPr lang="en-US" altLang="zh-CN" sz="2800">
              <a:solidFill>
                <a:srgbClr val="FF0000"/>
              </a:solidFill>
              <a:latin typeface="Calibri" panose="020F0502020204030204" pitchFamily="34" charset="0"/>
              <a:ea typeface="宋体" panose="02010600030101010101" pitchFamily="2" charset="-122"/>
            </a:endParaRPr>
          </a:p>
          <a:p>
            <a:pPr lvl="0" indent="0" algn="l"/>
            <a:r>
              <a:rPr lang="en-US" altLang="zh-CN" sz="2400">
                <a:solidFill>
                  <a:srgbClr val="FF0000"/>
                </a:solidFill>
                <a:latin typeface="Calibri" panose="020F0502020204030204" pitchFamily="34" charset="0"/>
                <a:ea typeface="宋体" panose="02010600030101010101" pitchFamily="2" charset="-122"/>
              </a:rPr>
              <a:t>CEPC accelerator team and international collaborators</a:t>
            </a:r>
          </a:p>
          <a:p>
            <a:pPr lvl="0" indent="0" algn="l"/>
            <a:endParaRPr lang="en-US" altLang="zh-CN" sz="2400">
              <a:solidFill>
                <a:srgbClr val="002060"/>
              </a:solidFill>
              <a:latin typeface="Calibri" panose="020F0502020204030204" pitchFamily="34" charset="0"/>
              <a:ea typeface="宋体" panose="02010600030101010101" pitchFamily="2" charset="-122"/>
            </a:endParaRPr>
          </a:p>
          <a:p>
            <a:pPr lvl="0" indent="0" algn="l"/>
            <a:endParaRPr lang="en-US" altLang="zh-CN" sz="2400">
              <a:solidFill>
                <a:srgbClr val="002060"/>
              </a:solidFill>
              <a:latin typeface="Calibri" panose="020F0502020204030204" pitchFamily="34" charset="0"/>
              <a:ea typeface="宋体" panose="02010600030101010101" pitchFamily="2" charset="-122"/>
            </a:endParaRPr>
          </a:p>
          <a:p>
            <a:pPr lvl="0" indent="0" algn="l"/>
            <a:endParaRPr lang="en-US" altLang="zh-CN" sz="2800">
              <a:solidFill>
                <a:srgbClr val="002060"/>
              </a:solidFill>
              <a:latin typeface="Calibri" panose="020F0502020204030204" pitchFamily="34" charset="0"/>
              <a:ea typeface="宋体" panose="02010600030101010101" pitchFamily="2" charset="-122"/>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t>Backup Slides</a:t>
            </a:r>
            <a:endParaRPr lang="zh-CN" altLang="en-US" dirty="0"/>
          </a:p>
        </p:txBody>
      </p:sp>
      <p:sp>
        <p:nvSpPr>
          <p:cNvPr id="4" name="灯片编号占位符 3"/>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33</a:t>
            </a:fld>
            <a:endParaRPr lang="zh-CN" altLang="en-US" sz="900" strike="noStrike" noProof="1">
              <a:sym typeface="Arial" panose="020B0604020202020204" pitchFamily="34" charset="0"/>
            </a:endParaRPr>
          </a:p>
        </p:txBody>
      </p:sp>
    </p:spTree>
    <p:extLst>
      <p:ext uri="{BB962C8B-B14F-4D97-AF65-F5344CB8AC3E}">
        <p14:creationId xmlns:p14="http://schemas.microsoft.com/office/powerpoint/2010/main" val="11959987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3760" y="541316"/>
            <a:ext cx="8256479" cy="472721"/>
          </a:xfrm>
        </p:spPr>
        <p:txBody>
          <a:bodyPr>
            <a:noAutofit/>
          </a:bodyPr>
          <a:lstStyle/>
          <a:p>
            <a:pPr algn="ctr"/>
            <a:r>
              <a:rPr lang="en-US" altLang="zh-CN" dirty="0">
                <a:solidFill>
                  <a:srgbClr val="C00000"/>
                </a:solidFill>
                <a:latin typeface="Calibri" panose="020F0502020204030204" pitchFamily="34" charset="0"/>
                <a:cs typeface="Arial" panose="020B0604020202020204" pitchFamily="34" charset="0"/>
              </a:rPr>
              <a:t>CEPC Booster SRF Parameters</a:t>
            </a:r>
            <a:endParaRPr lang="en-US" altLang="zh-CN" sz="2100" dirty="0">
              <a:solidFill>
                <a:srgbClr val="C00000"/>
              </a:solidFill>
              <a:latin typeface="Calibri" panose="020F0502020204030204" pitchFamily="34" charset="0"/>
              <a:cs typeface="Arial" panose="020B0604020202020204" pitchFamily="34" charset="0"/>
            </a:endParaRPr>
          </a:p>
        </p:txBody>
      </p:sp>
      <p:graphicFrame>
        <p:nvGraphicFramePr>
          <p:cNvPr id="4" name="内容占位符 3"/>
          <p:cNvGraphicFramePr>
            <a:graphicFrameLocks noGrp="1"/>
          </p:cNvGraphicFramePr>
          <p:nvPr>
            <p:ph idx="1"/>
          </p:nvPr>
        </p:nvGraphicFramePr>
        <p:xfrm>
          <a:off x="1603132" y="1487182"/>
          <a:ext cx="5937250" cy="4159250"/>
        </p:xfrm>
        <a:graphic>
          <a:graphicData uri="http://schemas.openxmlformats.org/drawingml/2006/table">
            <a:tbl>
              <a:tblPr>
                <a:tableStyleId>{616DA210-FB5B-4158-B5E0-FEB733F419BA}</a:tableStyleId>
              </a:tblPr>
              <a:tblGrid>
                <a:gridCol w="3673475"/>
                <a:gridCol w="754380"/>
                <a:gridCol w="754380"/>
                <a:gridCol w="755015"/>
              </a:tblGrid>
              <a:tr h="251460">
                <a:tc>
                  <a:txBody>
                    <a:bodyPr/>
                    <a:lstStyle/>
                    <a:p>
                      <a:pPr marL="0" marR="0" indent="0" algn="l" defTabSz="685800" rtl="0" eaLnBrk="1" fontAlgn="ctr" latinLnBrk="0" hangingPunct="1">
                        <a:lnSpc>
                          <a:spcPct val="100000"/>
                        </a:lnSpc>
                        <a:spcBef>
                          <a:spcPts val="0"/>
                        </a:spcBef>
                        <a:spcAft>
                          <a:spcPts val="0"/>
                        </a:spcAft>
                        <a:buClrTx/>
                        <a:buSzTx/>
                        <a:buFontTx/>
                        <a:buNone/>
                        <a:defRPr/>
                      </a:pPr>
                      <a:r>
                        <a:rPr lang="en-US" altLang="zh-CN" sz="1050" u="none" strike="noStrike" kern="1200" dirty="0">
                          <a:solidFill>
                            <a:schemeClr val="tx1"/>
                          </a:solidFill>
                          <a:effectLst/>
                          <a:latin typeface="Arial" panose="020B0604020202020204" pitchFamily="34" charset="0"/>
                          <a:ea typeface="+mn-ea"/>
                          <a:cs typeface="Arial" panose="020B0604020202020204" pitchFamily="34" charset="0"/>
                        </a:rPr>
                        <a:t>10 GeV injection</a:t>
                      </a:r>
                      <a:endParaRPr lang="en-US" sz="105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rtl="0" fontAlgn="ctr"/>
                      <a:r>
                        <a:rPr lang="en-US" sz="1200" b="1" u="none" strike="noStrike" dirty="0">
                          <a:effectLst/>
                          <a:latin typeface="Arial" panose="020B0604020202020204" pitchFamily="34" charset="0"/>
                          <a:cs typeface="Arial" panose="020B0604020202020204" pitchFamily="34" charset="0"/>
                        </a:rPr>
                        <a:t>H</a:t>
                      </a:r>
                      <a:endParaRPr lang="en-US" sz="12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rtl="0" fontAlgn="ctr"/>
                      <a:r>
                        <a:rPr lang="en-US" sz="1200" b="1" u="none" strike="noStrike" dirty="0">
                          <a:effectLst/>
                          <a:latin typeface="Arial" panose="020B0604020202020204" pitchFamily="34" charset="0"/>
                          <a:cs typeface="Arial" panose="020B0604020202020204" pitchFamily="34" charset="0"/>
                        </a:rPr>
                        <a:t>W</a:t>
                      </a:r>
                      <a:endParaRPr lang="en-US" sz="12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5"/>
                    </a:solidFill>
                  </a:tcPr>
                </a:tc>
                <a:tc>
                  <a:txBody>
                    <a:bodyPr/>
                    <a:lstStyle/>
                    <a:p>
                      <a:pPr algn="ctr" rtl="0" fontAlgn="ctr"/>
                      <a:r>
                        <a:rPr lang="en-US" sz="1200" b="1" u="none" strike="noStrike" dirty="0">
                          <a:effectLst/>
                          <a:latin typeface="Arial" panose="020B0604020202020204" pitchFamily="34" charset="0"/>
                          <a:cs typeface="Arial" panose="020B0604020202020204" pitchFamily="34" charset="0"/>
                        </a:rPr>
                        <a:t>Z</a:t>
                      </a:r>
                      <a:endParaRPr lang="en-US" sz="12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lnB w="12700" cap="flat" cmpd="sng" algn="ctr">
                      <a:solidFill>
                        <a:schemeClr val="tx1"/>
                      </a:solidFill>
                      <a:prstDash val="solid"/>
                      <a:round/>
                      <a:headEnd type="none" w="med" len="med"/>
                      <a:tailEnd type="none" w="med" len="med"/>
                    </a:lnB>
                    <a:solidFill>
                      <a:schemeClr val="accent5"/>
                    </a:solidFill>
                  </a:tcPr>
                </a:tc>
              </a:tr>
              <a:tr h="229870">
                <a:tc>
                  <a:txBody>
                    <a:bodyPr/>
                    <a:lstStyle/>
                    <a:p>
                      <a:pPr algn="l" rtl="0" fontAlgn="ctr"/>
                      <a:r>
                        <a:rPr lang="en-US" sz="1050" u="none" strike="noStrike" dirty="0">
                          <a:effectLst/>
                          <a:latin typeface="Arial" panose="020B0604020202020204" pitchFamily="34" charset="0"/>
                          <a:cs typeface="Arial" panose="020B0604020202020204" pitchFamily="34" charset="0"/>
                        </a:rPr>
                        <a:t>Extraction beam energy [GeV]</a:t>
                      </a:r>
                      <a:endParaRPr lang="en-US" sz="105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algn="ctr" rtl="0" fontAlgn="ctr"/>
                      <a:r>
                        <a:rPr lang="en-US" altLang="zh-CN" sz="1050" u="none" strike="noStrike" dirty="0">
                          <a:effectLst/>
                          <a:latin typeface="Arial" panose="020B0604020202020204" pitchFamily="34" charset="0"/>
                          <a:cs typeface="Arial" panose="020B0604020202020204" pitchFamily="34" charset="0"/>
                        </a:rPr>
                        <a:t>120</a:t>
                      </a:r>
                      <a:endParaRPr lang="en-US" altLang="zh-CN" sz="105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algn="ctr" rtl="0" fontAlgn="ctr"/>
                      <a:r>
                        <a:rPr lang="en-US" altLang="zh-CN" sz="1050" u="none" strike="noStrike" dirty="0">
                          <a:effectLst/>
                          <a:latin typeface="Arial" panose="020B0604020202020204" pitchFamily="34" charset="0"/>
                          <a:cs typeface="Arial" panose="020B0604020202020204" pitchFamily="34" charset="0"/>
                        </a:rPr>
                        <a:t>80</a:t>
                      </a:r>
                      <a:endParaRPr lang="en-US" altLang="zh-CN" sz="105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algn="ctr" rtl="0" fontAlgn="ctr"/>
                      <a:r>
                        <a:rPr lang="en-US" altLang="zh-CN" sz="1050" u="none" strike="noStrike" dirty="0">
                          <a:effectLst/>
                          <a:latin typeface="Arial" panose="020B0604020202020204" pitchFamily="34" charset="0"/>
                          <a:cs typeface="Arial" panose="020B0604020202020204" pitchFamily="34" charset="0"/>
                        </a:rPr>
                        <a:t>45.5</a:t>
                      </a:r>
                      <a:endParaRPr lang="en-US" altLang="zh-CN" sz="105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lnT w="12700" cap="flat" cmpd="sng" algn="ctr">
                      <a:solidFill>
                        <a:schemeClr val="tx1"/>
                      </a:solidFill>
                      <a:prstDash val="solid"/>
                      <a:round/>
                      <a:headEnd type="none" w="med" len="med"/>
                      <a:tailEnd type="none" w="med" len="med"/>
                    </a:lnT>
                  </a:tcPr>
                </a:tc>
              </a:tr>
              <a:tr h="229870">
                <a:tc>
                  <a:txBody>
                    <a:bodyPr/>
                    <a:lstStyle/>
                    <a:p>
                      <a:pPr algn="l" rtl="0" fontAlgn="ctr"/>
                      <a:r>
                        <a:rPr lang="en-US" altLang="zh-CN" sz="105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Bunch number</a:t>
                      </a:r>
                      <a:endParaRPr lang="en-US" sz="105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a:spcAft>
                          <a:spcPts val="0"/>
                        </a:spcAft>
                      </a:pPr>
                      <a:r>
                        <a:rPr lang="en-US" altLang="zh-CN" sz="1050" dirty="0">
                          <a:effectLst/>
                          <a:latin typeface="Arial" panose="020B0604020202020204" pitchFamily="34" charset="0"/>
                          <a:ea typeface="MS Mincho" panose="02020609040205080304" pitchFamily="49" charset="-128"/>
                          <a:cs typeface="Arial" panose="020B0604020202020204" pitchFamily="34" charset="0"/>
                        </a:rPr>
                        <a:t>242</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US" altLang="zh-CN" sz="1050" dirty="0">
                          <a:effectLst/>
                          <a:latin typeface="Arial" panose="020B0604020202020204" pitchFamily="34" charset="0"/>
                          <a:ea typeface="MS Mincho" panose="02020609040205080304" pitchFamily="49" charset="-128"/>
                          <a:cs typeface="Arial" panose="020B0604020202020204" pitchFamily="34" charset="0"/>
                        </a:rPr>
                        <a:t>1524</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US" altLang="zh-CN" sz="1050" dirty="0">
                          <a:effectLst/>
                          <a:latin typeface="Arial" panose="020B0604020202020204" pitchFamily="34" charset="0"/>
                          <a:ea typeface="MS Mincho" panose="02020609040205080304" pitchFamily="49" charset="-128"/>
                          <a:cs typeface="Arial" panose="020B0604020202020204" pitchFamily="34" charset="0"/>
                        </a:rPr>
                        <a:t>6000</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r>
              <a:tr h="229870">
                <a:tc>
                  <a:txBody>
                    <a:bodyPr/>
                    <a:lstStyle/>
                    <a:p>
                      <a:pPr algn="l" rtl="0" fontAlgn="ctr"/>
                      <a:r>
                        <a:rPr lang="en-US" sz="1050" u="none" strike="noStrike" dirty="0">
                          <a:effectLst/>
                          <a:latin typeface="Arial" panose="020B0604020202020204" pitchFamily="34" charset="0"/>
                          <a:cs typeface="Arial" panose="020B0604020202020204" pitchFamily="34" charset="0"/>
                        </a:rPr>
                        <a:t>Bunch charge [</a:t>
                      </a:r>
                      <a:r>
                        <a:rPr lang="en-US" sz="1050" u="none" strike="noStrike" dirty="0" err="1">
                          <a:effectLst/>
                          <a:latin typeface="Arial" panose="020B0604020202020204" pitchFamily="34" charset="0"/>
                          <a:cs typeface="Arial" panose="020B0604020202020204" pitchFamily="34" charset="0"/>
                        </a:rPr>
                        <a:t>nC</a:t>
                      </a:r>
                      <a:r>
                        <a:rPr lang="en-US" sz="1050" u="none" strike="noStrike" dirty="0">
                          <a:effectLst/>
                          <a:latin typeface="Arial" panose="020B0604020202020204" pitchFamily="34" charset="0"/>
                          <a:cs typeface="Arial" panose="020B0604020202020204" pitchFamily="34" charset="0"/>
                        </a:rPr>
                        <a:t>]</a:t>
                      </a:r>
                      <a:endParaRPr lang="en-US" sz="105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0.72</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0.576</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0.384</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r>
              <a:tr h="229870">
                <a:tc>
                  <a:txBody>
                    <a:bodyPr/>
                    <a:lstStyle/>
                    <a:p>
                      <a:pPr algn="l" rtl="0" fontAlgn="ctr"/>
                      <a:r>
                        <a:rPr lang="en-US" sz="1050" b="0" u="none" strike="noStrike" dirty="0">
                          <a:solidFill>
                            <a:schemeClr val="tx1"/>
                          </a:solidFill>
                          <a:effectLst/>
                          <a:latin typeface="Arial" panose="020B0604020202020204" pitchFamily="34" charset="0"/>
                          <a:cs typeface="Arial" panose="020B0604020202020204" pitchFamily="34" charset="0"/>
                        </a:rPr>
                        <a:t>Beam current [mA]</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0.52</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c>
                  <a:txBody>
                    <a:bodyPr/>
                    <a:lstStyle/>
                    <a:p>
                      <a:pPr algn="ctr">
                        <a:spcAft>
                          <a:spcPts val="0"/>
                        </a:spcAft>
                      </a:pPr>
                      <a:r>
                        <a:rPr lang="en-GB" sz="1050" b="1" dirty="0">
                          <a:effectLst/>
                          <a:latin typeface="Arial" panose="020B0604020202020204" pitchFamily="34" charset="0"/>
                          <a:ea typeface="等线" panose="02010600030101010101" pitchFamily="2" charset="-122"/>
                          <a:cs typeface="Arial" panose="020B0604020202020204" pitchFamily="34" charset="0"/>
                        </a:rPr>
                        <a:t>2.63</a:t>
                      </a:r>
                      <a:endParaRPr lang="zh-CN" sz="1050" b="1"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c>
                  <a:txBody>
                    <a:bodyPr/>
                    <a:lstStyle/>
                    <a:p>
                      <a:pPr algn="ctr">
                        <a:spcAft>
                          <a:spcPts val="0"/>
                        </a:spcAft>
                      </a:pPr>
                      <a:r>
                        <a:rPr lang="en-GB" sz="1050" b="1" dirty="0">
                          <a:effectLst/>
                          <a:latin typeface="Arial" panose="020B0604020202020204" pitchFamily="34" charset="0"/>
                          <a:ea typeface="等线" panose="02010600030101010101" pitchFamily="2" charset="-122"/>
                          <a:cs typeface="Arial" panose="020B0604020202020204" pitchFamily="34" charset="0"/>
                        </a:rPr>
                        <a:t>6.91</a:t>
                      </a:r>
                      <a:endParaRPr lang="zh-CN" sz="1050" b="1"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r>
              <a:tr h="229870">
                <a:tc>
                  <a:txBody>
                    <a:bodyPr/>
                    <a:lstStyle/>
                    <a:p>
                      <a:pPr algn="l" rtl="0" fontAlgn="ctr"/>
                      <a:r>
                        <a:rPr lang="en-US" sz="1050" b="0" u="none" strike="noStrike" dirty="0">
                          <a:solidFill>
                            <a:schemeClr val="tx1"/>
                          </a:solidFill>
                          <a:effectLst/>
                          <a:latin typeface="Arial" panose="020B0604020202020204" pitchFamily="34" charset="0"/>
                          <a:cs typeface="Arial" panose="020B0604020202020204" pitchFamily="34" charset="0"/>
                        </a:rPr>
                        <a:t>Extraction RF voltage [GV]</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1.97</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0.585</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0.287</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r>
              <a:tr h="229870">
                <a:tc>
                  <a:txBody>
                    <a:bodyPr/>
                    <a:lstStyle/>
                    <a:p>
                      <a:pPr algn="l" rtl="0" fontAlgn="ctr"/>
                      <a:r>
                        <a:rPr lang="en-US" sz="1050" u="none" strike="noStrike" dirty="0">
                          <a:effectLst/>
                          <a:latin typeface="Arial" panose="020B0604020202020204" pitchFamily="34" charset="0"/>
                          <a:cs typeface="Arial" panose="020B0604020202020204" pitchFamily="34" charset="0"/>
                        </a:rPr>
                        <a:t>Extraction bunch length [mm]</a:t>
                      </a:r>
                      <a:endParaRPr lang="en-US" sz="105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2.7</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2.4</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1.3</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r>
              <a:tr h="229870">
                <a:tc>
                  <a:txBody>
                    <a:bodyPr/>
                    <a:lstStyle/>
                    <a:p>
                      <a:pPr algn="l" rtl="0" fontAlgn="ctr"/>
                      <a:r>
                        <a:rPr lang="en-US" sz="1050" u="none" strike="noStrike" dirty="0">
                          <a:solidFill>
                            <a:schemeClr val="tx1"/>
                          </a:solidFill>
                          <a:effectLst/>
                          <a:latin typeface="Arial" panose="020B0604020202020204" pitchFamily="34" charset="0"/>
                          <a:cs typeface="Arial" panose="020B0604020202020204" pitchFamily="34" charset="0"/>
                        </a:rPr>
                        <a:t>Cavity number in use </a:t>
                      </a:r>
                      <a:r>
                        <a:rPr lang="en-US" sz="1050" b="0" u="none" strike="noStrike" dirty="0">
                          <a:solidFill>
                            <a:schemeClr val="tx1"/>
                          </a:solidFill>
                          <a:effectLst/>
                          <a:latin typeface="Arial" panose="020B0604020202020204" pitchFamily="34" charset="0"/>
                          <a:cs typeface="Arial" panose="020B0604020202020204" pitchFamily="34" charset="0"/>
                        </a:rPr>
                        <a:t>(1.3</a:t>
                      </a:r>
                      <a:r>
                        <a:rPr lang="en-US" sz="1050" b="0" u="none" strike="noStrike" baseline="0" dirty="0">
                          <a:solidFill>
                            <a:schemeClr val="tx1"/>
                          </a:solidFill>
                          <a:effectLst/>
                          <a:latin typeface="Arial" panose="020B0604020202020204" pitchFamily="34" charset="0"/>
                          <a:cs typeface="Arial" panose="020B0604020202020204" pitchFamily="34" charset="0"/>
                        </a:rPr>
                        <a:t> GHz TESLA 9-cell)</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a:spcAft>
                          <a:spcPts val="0"/>
                        </a:spcAft>
                      </a:pPr>
                      <a:r>
                        <a:rPr lang="en-GB" sz="1050" b="0" dirty="0">
                          <a:effectLst/>
                          <a:latin typeface="Arial" panose="020B0604020202020204" pitchFamily="34" charset="0"/>
                          <a:ea typeface="等线" panose="02010600030101010101" pitchFamily="2" charset="-122"/>
                          <a:cs typeface="Arial" panose="020B0604020202020204" pitchFamily="34" charset="0"/>
                        </a:rPr>
                        <a:t>96</a:t>
                      </a:r>
                      <a:endParaRPr lang="zh-CN" sz="1050" b="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64</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c>
                  <a:txBody>
                    <a:bodyPr/>
                    <a:lstStyle/>
                    <a:p>
                      <a:pPr algn="ctr">
                        <a:spcAft>
                          <a:spcPts val="0"/>
                        </a:spcAft>
                      </a:pPr>
                      <a:r>
                        <a:rPr lang="en-GB" sz="1050" dirty="0">
                          <a:effectLst/>
                          <a:latin typeface="Arial" panose="020B0604020202020204" pitchFamily="34" charset="0"/>
                          <a:ea typeface="等线" panose="02010600030101010101" pitchFamily="2" charset="-122"/>
                          <a:cs typeface="Arial" panose="020B0604020202020204" pitchFamily="34" charset="0"/>
                        </a:rPr>
                        <a:t>32</a:t>
                      </a:r>
                      <a:endParaRPr lang="zh-CN" sz="105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r>
              <a:tr h="229870">
                <a:tc>
                  <a:txBody>
                    <a:bodyPr/>
                    <a:lstStyle/>
                    <a:p>
                      <a:pPr algn="l" rtl="0" fontAlgn="ctr"/>
                      <a:r>
                        <a:rPr lang="en-US" sz="1050" b="0" u="none" strike="noStrike" dirty="0">
                          <a:solidFill>
                            <a:schemeClr val="tx1"/>
                          </a:solidFill>
                          <a:effectLst/>
                          <a:latin typeface="Arial" panose="020B0604020202020204" pitchFamily="34" charset="0"/>
                          <a:cs typeface="Arial" panose="020B0604020202020204" pitchFamily="34" charset="0"/>
                        </a:rPr>
                        <a:t>Gradient [MV/m]</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19.8</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8.8</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8.6</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r>
              <a:tr h="229870">
                <a:tc>
                  <a:txBody>
                    <a:bodyPr/>
                    <a:lstStyle/>
                    <a:p>
                      <a:pPr algn="l" rtl="0" fontAlgn="ctr"/>
                      <a:r>
                        <a:rPr lang="en-US" sz="1050" b="0" u="none" strike="noStrike" dirty="0">
                          <a:solidFill>
                            <a:schemeClr val="tx1"/>
                          </a:solidFill>
                          <a:effectLst/>
                          <a:latin typeface="Arial" panose="020B0604020202020204" pitchFamily="34" charset="0"/>
                          <a:cs typeface="Arial" panose="020B0604020202020204" pitchFamily="34" charset="0"/>
                        </a:rPr>
                        <a:t>Q</a:t>
                      </a:r>
                      <a:r>
                        <a:rPr lang="en-US" sz="1050" b="0" u="none" strike="noStrike" baseline="-25000" dirty="0">
                          <a:solidFill>
                            <a:schemeClr val="tx1"/>
                          </a:solidFill>
                          <a:effectLst/>
                          <a:latin typeface="Arial" panose="020B0604020202020204" pitchFamily="34" charset="0"/>
                          <a:cs typeface="Arial" panose="020B0604020202020204" pitchFamily="34" charset="0"/>
                        </a:rPr>
                        <a:t>L </a:t>
                      </a:r>
                      <a:endParaRPr lang="en-US" sz="1050" b="0" i="0" u="none" strike="noStrike" baseline="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rtl="0" fontAlgn="ctr"/>
                      <a:r>
                        <a:rPr lang="en-GB" altLang="zh-CN" sz="1050" b="0" kern="1200" dirty="0">
                          <a:solidFill>
                            <a:schemeClr val="tx1"/>
                          </a:solidFill>
                          <a:effectLst/>
                          <a:latin typeface="Arial" panose="020B0604020202020204" pitchFamily="34" charset="0"/>
                          <a:ea typeface="+mn-ea"/>
                          <a:cs typeface="Arial" panose="020B0604020202020204" pitchFamily="34" charset="0"/>
                        </a:rPr>
                        <a:t>1E7</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rtl="0" fontAlgn="ctr"/>
                      <a:r>
                        <a:rPr lang="en-GB" altLang="zh-CN" sz="1050" b="0" kern="1200" dirty="0">
                          <a:solidFill>
                            <a:schemeClr val="tx1"/>
                          </a:solidFill>
                          <a:effectLst/>
                          <a:latin typeface="Arial" panose="020B0604020202020204" pitchFamily="34" charset="0"/>
                          <a:ea typeface="+mn-ea"/>
                          <a:cs typeface="Arial" panose="020B0604020202020204" pitchFamily="34" charset="0"/>
                        </a:rPr>
                        <a:t>6.5E6</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rtl="0" fontAlgn="ctr"/>
                      <a:r>
                        <a:rPr lang="en-GB" altLang="zh-CN" sz="1050" b="0" kern="1200" dirty="0">
                          <a:solidFill>
                            <a:schemeClr val="tx1"/>
                          </a:solidFill>
                          <a:effectLst/>
                          <a:latin typeface="Arial" panose="020B0604020202020204" pitchFamily="34" charset="0"/>
                          <a:ea typeface="+mn-ea"/>
                          <a:cs typeface="Arial" panose="020B0604020202020204" pitchFamily="34" charset="0"/>
                        </a:rPr>
                        <a:t>1E7</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r>
              <a:tr h="229870">
                <a:tc>
                  <a:txBody>
                    <a:bodyPr/>
                    <a:lstStyle/>
                    <a:p>
                      <a:pPr algn="l" rtl="0" fontAlgn="ctr"/>
                      <a:r>
                        <a:rPr lang="en-US" sz="1050" b="0" u="none" strike="noStrike" dirty="0">
                          <a:solidFill>
                            <a:schemeClr val="tx1"/>
                          </a:solidFill>
                          <a:effectLst/>
                          <a:latin typeface="Arial" panose="020B0604020202020204" pitchFamily="34" charset="0"/>
                          <a:cs typeface="Arial" panose="020B0604020202020204" pitchFamily="34" charset="0"/>
                        </a:rPr>
                        <a:t>Cavity bandwidth [Hz]</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solidFill>
                      <a:schemeClr val="accent4">
                        <a:lumMod val="20000"/>
                        <a:lumOff val="80000"/>
                      </a:schemeClr>
                    </a:solidFill>
                  </a:tcPr>
                </a:tc>
                <a:tc>
                  <a:txBody>
                    <a:bodyPr/>
                    <a:lstStyle/>
                    <a:p>
                      <a:pPr algn="ctr" rtl="0" fontAlgn="ctr"/>
                      <a:r>
                        <a:rPr lang="en-US" altLang="zh-CN" sz="1050" b="0" u="none" strike="noStrike" dirty="0">
                          <a:solidFill>
                            <a:schemeClr val="tx1"/>
                          </a:solidFill>
                          <a:effectLst/>
                          <a:latin typeface="Arial" panose="020B0604020202020204" pitchFamily="34" charset="0"/>
                          <a:cs typeface="Arial" panose="020B0604020202020204" pitchFamily="34" charset="0"/>
                        </a:rPr>
                        <a:t>130</a:t>
                      </a:r>
                      <a:endParaRPr lang="en-US" altLang="zh-CN"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solidFill>
                      <a:schemeClr val="accent4">
                        <a:lumMod val="20000"/>
                        <a:lumOff val="80000"/>
                      </a:schemeClr>
                    </a:solidFill>
                  </a:tcPr>
                </a:tc>
                <a:tc>
                  <a:txBody>
                    <a:bodyPr/>
                    <a:lstStyle/>
                    <a:p>
                      <a:pPr algn="ctr" rtl="0" fontAlgn="ctr"/>
                      <a:r>
                        <a:rPr lang="en-US" altLang="zh-CN" sz="1050" b="0" i="0" u="none" strike="noStrike" dirty="0">
                          <a:solidFill>
                            <a:schemeClr val="tx1"/>
                          </a:solidFill>
                          <a:effectLst/>
                          <a:latin typeface="Arial" panose="020B0604020202020204" pitchFamily="34" charset="0"/>
                          <a:ea typeface="+mn-ea"/>
                          <a:cs typeface="Arial" panose="020B0604020202020204" pitchFamily="34" charset="0"/>
                        </a:rPr>
                        <a:t>200</a:t>
                      </a:r>
                      <a:endParaRPr lang="en-US" altLang="zh-CN"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solidFill>
                      <a:schemeClr val="accent4">
                        <a:lumMod val="20000"/>
                        <a:lumOff val="80000"/>
                      </a:schemeClr>
                    </a:solidFill>
                  </a:tcPr>
                </a:tc>
                <a:tc>
                  <a:txBody>
                    <a:bodyPr/>
                    <a:lstStyle/>
                    <a:p>
                      <a:pPr algn="ctr" rtl="0" fontAlgn="ctr"/>
                      <a:r>
                        <a:rPr lang="en-US" altLang="zh-CN" sz="1050" b="0" u="none" strike="noStrike" dirty="0">
                          <a:solidFill>
                            <a:schemeClr val="tx1"/>
                          </a:solidFill>
                          <a:effectLst/>
                          <a:latin typeface="Arial" panose="020B0604020202020204" pitchFamily="34" charset="0"/>
                          <a:cs typeface="Arial" panose="020B0604020202020204" pitchFamily="34" charset="0"/>
                        </a:rPr>
                        <a:t>130</a:t>
                      </a:r>
                      <a:endParaRPr lang="en-US" altLang="zh-CN"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solidFill>
                      <a:schemeClr val="accent4">
                        <a:lumMod val="20000"/>
                        <a:lumOff val="80000"/>
                      </a:schemeClr>
                    </a:solidFill>
                  </a:tcPr>
                </a:tc>
              </a:tr>
              <a:tr h="229870">
                <a:tc>
                  <a:txBody>
                    <a:bodyPr/>
                    <a:lstStyle/>
                    <a:p>
                      <a:pP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Beam peak</a:t>
                      </a:r>
                      <a:r>
                        <a:rPr lang="en-GB" sz="1050" b="0" baseline="0" dirty="0">
                          <a:solidFill>
                            <a:schemeClr val="tx1"/>
                          </a:solidFill>
                          <a:effectLst/>
                          <a:latin typeface="Arial" panose="020B0604020202020204" pitchFamily="34" charset="0"/>
                          <a:ea typeface="等线" panose="02010600030101010101" pitchFamily="2" charset="-122"/>
                          <a:cs typeface="Arial" panose="020B0604020202020204" pitchFamily="34" charset="0"/>
                        </a:rPr>
                        <a:t> </a:t>
                      </a: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power / cavity [kW]</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8.3</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12.3</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6.9</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r>
              <a:tr h="229870">
                <a:tc>
                  <a:txBody>
                    <a:bodyPr/>
                    <a:lstStyle/>
                    <a:p>
                      <a:pPr algn="l" rtl="0" fontAlgn="ctr"/>
                      <a:r>
                        <a:rPr lang="en-US" sz="1050" b="0" u="none" strike="noStrike" dirty="0">
                          <a:solidFill>
                            <a:schemeClr val="tx1"/>
                          </a:solidFill>
                          <a:effectLst/>
                          <a:latin typeface="Arial" panose="020B0604020202020204" pitchFamily="34" charset="0"/>
                          <a:cs typeface="Arial" panose="020B0604020202020204" pitchFamily="34" charset="0"/>
                        </a:rPr>
                        <a:t>Input peak power per cavity [kW] (</a:t>
                      </a:r>
                      <a:r>
                        <a:rPr lang="en-US" altLang="zh-CN" sz="1050" b="0" u="none" strike="noStrike" dirty="0">
                          <a:solidFill>
                            <a:schemeClr val="tx1"/>
                          </a:solidFill>
                          <a:effectLst/>
                          <a:latin typeface="Arial" panose="020B0604020202020204" pitchFamily="34" charset="0"/>
                          <a:cs typeface="Arial" panose="020B0604020202020204" pitchFamily="34" charset="0"/>
                        </a:rPr>
                        <a:t>with</a:t>
                      </a:r>
                      <a:r>
                        <a:rPr lang="en-US" sz="1050" b="0" u="none" strike="noStrike" dirty="0">
                          <a:solidFill>
                            <a:schemeClr val="tx1"/>
                          </a:solidFill>
                          <a:effectLst/>
                          <a:latin typeface="Arial" panose="020B0604020202020204" pitchFamily="34" charset="0"/>
                          <a:cs typeface="Arial" panose="020B0604020202020204" pitchFamily="34" charset="0"/>
                        </a:rPr>
                        <a:t> detuning)</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18.2</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12.4</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c>
                  <a:txBody>
                    <a:bodyPr/>
                    <a:lstStyle/>
                    <a:p>
                      <a:pPr algn="ct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7.1</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tc>
              </a:tr>
              <a:tr h="229870">
                <a:tc>
                  <a:txBody>
                    <a:bodyPr/>
                    <a:lstStyle/>
                    <a:p>
                      <a:pPr marL="0" marR="0" indent="0" algn="l" defTabSz="914400" rtl="0" eaLnBrk="1" fontAlgn="ctr" latinLnBrk="0" hangingPunct="1">
                        <a:lnSpc>
                          <a:spcPct val="100000"/>
                        </a:lnSpc>
                        <a:spcBef>
                          <a:spcPts val="0"/>
                        </a:spcBef>
                        <a:spcAft>
                          <a:spcPts val="0"/>
                        </a:spcAft>
                        <a:buClrTx/>
                        <a:buSzTx/>
                        <a:buFontTx/>
                        <a:buNone/>
                        <a:defRPr/>
                      </a:pPr>
                      <a:r>
                        <a:rPr lang="en-US" altLang="zh-CN" sz="1050" b="0" u="none" strike="noStrike" dirty="0">
                          <a:solidFill>
                            <a:schemeClr val="tx1"/>
                          </a:solidFill>
                          <a:effectLst/>
                          <a:latin typeface="Arial" panose="020B0604020202020204" pitchFamily="34" charset="0"/>
                          <a:cs typeface="Arial" panose="020B0604020202020204" pitchFamily="34" charset="0"/>
                        </a:rPr>
                        <a:t>Input average power per cavity [kW] (with detuning)</a:t>
                      </a:r>
                      <a:endParaRPr lang="en-US" altLang="zh-CN" sz="1050" b="0" i="0" u="none" strike="noStrike" dirty="0">
                        <a:solidFill>
                          <a:schemeClr val="tx1"/>
                        </a:solidFill>
                        <a:effectLst/>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ctr" defTabSz="914400" rtl="0" eaLnBrk="1" latinLnBrk="0" hangingPunct="1">
                        <a:spcAft>
                          <a:spcPts val="0"/>
                        </a:spcAft>
                      </a:pPr>
                      <a:r>
                        <a:rPr lang="en-US" sz="105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rPr>
                        <a:t>0.7</a:t>
                      </a:r>
                      <a:endParaRPr lang="zh-CN" sz="105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05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rPr>
                        <a:t>0.3</a:t>
                      </a:r>
                      <a:endParaRPr lang="zh-CN" sz="105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tc>
                <a:tc>
                  <a:txBody>
                    <a:bodyPr/>
                    <a:lstStyle/>
                    <a:p>
                      <a:pPr marL="0" algn="ctr" defTabSz="914400" rtl="0" eaLnBrk="1" latinLnBrk="0" hangingPunct="1">
                        <a:spcAft>
                          <a:spcPts val="0"/>
                        </a:spcAft>
                      </a:pPr>
                      <a:r>
                        <a:rPr lang="en-US" sz="105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rPr>
                        <a:t>0.5</a:t>
                      </a:r>
                      <a:endParaRPr lang="zh-CN" sz="105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tc>
              </a:tr>
              <a:tr h="229870">
                <a:tc>
                  <a:txBody>
                    <a:bodyPr/>
                    <a:lstStyle/>
                    <a:p>
                      <a:pPr algn="l" rtl="0" fontAlgn="ctr"/>
                      <a:r>
                        <a:rPr lang="en-US" sz="1050" b="0" u="none" strike="noStrike" dirty="0">
                          <a:solidFill>
                            <a:schemeClr val="tx1"/>
                          </a:solidFill>
                          <a:effectLst/>
                          <a:latin typeface="Arial" panose="020B0604020202020204" pitchFamily="34" charset="0"/>
                          <a:cs typeface="Arial" panose="020B0604020202020204" pitchFamily="34" charset="0"/>
                        </a:rPr>
                        <a:t>SSA peak power [kW] (one</a:t>
                      </a:r>
                      <a:r>
                        <a:rPr lang="en-US" sz="1050" b="0" u="none" strike="noStrike" baseline="0" dirty="0">
                          <a:solidFill>
                            <a:schemeClr val="tx1"/>
                          </a:solidFill>
                          <a:effectLst/>
                          <a:latin typeface="Arial" panose="020B0604020202020204" pitchFamily="34" charset="0"/>
                          <a:cs typeface="Arial" panose="020B0604020202020204" pitchFamily="34" charset="0"/>
                        </a:rPr>
                        <a:t> cavity per SSA)</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rtl="0" fontAlgn="ctr"/>
                      <a:r>
                        <a:rPr lang="en-US" altLang="zh-CN" sz="1050" b="0" u="none" strike="noStrike" dirty="0">
                          <a:solidFill>
                            <a:schemeClr val="tx1"/>
                          </a:solidFill>
                          <a:effectLst/>
                          <a:latin typeface="Arial" panose="020B0604020202020204" pitchFamily="34" charset="0"/>
                          <a:cs typeface="Arial" panose="020B0604020202020204" pitchFamily="34" charset="0"/>
                        </a:rPr>
                        <a:t>25</a:t>
                      </a:r>
                      <a:endParaRPr lang="en-US" altLang="zh-CN"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rtl="0" fontAlgn="ctr"/>
                      <a:r>
                        <a:rPr lang="en-US" altLang="zh-CN" sz="1050" b="1" u="none" strike="noStrike" dirty="0">
                          <a:solidFill>
                            <a:schemeClr val="tx1"/>
                          </a:solidFill>
                          <a:effectLst/>
                          <a:latin typeface="Arial" panose="020B0604020202020204" pitchFamily="34" charset="0"/>
                          <a:cs typeface="Arial" panose="020B0604020202020204" pitchFamily="34" charset="0"/>
                        </a:rPr>
                        <a:t>25</a:t>
                      </a:r>
                      <a:endParaRPr lang="en-US" altLang="zh-CN" sz="1050" b="1" i="0" u="none" strike="noStrike" dirty="0">
                        <a:solidFill>
                          <a:schemeClr val="tx1"/>
                        </a:solidFill>
                        <a:effectLst/>
                        <a:latin typeface="Arial" panose="020B0604020202020204" pitchFamily="34" charset="0"/>
                        <a:ea typeface="+mn-ea"/>
                        <a:cs typeface="Arial" panose="020B0604020202020204" pitchFamily="34" charset="0"/>
                      </a:endParaRPr>
                    </a:p>
                  </a:txBody>
                  <a:tcPr marL="68580" marR="68580" marT="34290" marB="34290" anchor="ctr">
                    <a:noFill/>
                  </a:tcPr>
                </a:tc>
                <a:tc>
                  <a:txBody>
                    <a:bodyPr/>
                    <a:lstStyle/>
                    <a:p>
                      <a:pPr algn="ctr" rtl="0" fontAlgn="ctr"/>
                      <a:r>
                        <a:rPr lang="en-US" altLang="zh-CN" sz="1050" b="1" u="none" strike="noStrike" dirty="0">
                          <a:solidFill>
                            <a:schemeClr val="tx1"/>
                          </a:solidFill>
                          <a:effectLst/>
                          <a:latin typeface="Arial" panose="020B0604020202020204" pitchFamily="34" charset="0"/>
                          <a:cs typeface="Arial" panose="020B0604020202020204" pitchFamily="34" charset="0"/>
                        </a:rPr>
                        <a:t>25</a:t>
                      </a:r>
                      <a:endParaRPr lang="en-US" altLang="zh-CN" sz="1050" b="1" i="0" u="none" strike="noStrike" dirty="0">
                        <a:solidFill>
                          <a:schemeClr val="tx1"/>
                        </a:solidFill>
                        <a:effectLst/>
                        <a:latin typeface="Arial" panose="020B0604020202020204" pitchFamily="34" charset="0"/>
                        <a:ea typeface="+mn-ea"/>
                        <a:cs typeface="Arial" panose="020B0604020202020204" pitchFamily="34" charset="0"/>
                      </a:endParaRPr>
                    </a:p>
                  </a:txBody>
                  <a:tcPr marL="68580" marR="68580" marT="34290" marB="34290" anchor="ctr">
                    <a:noFill/>
                  </a:tcPr>
                </a:tc>
              </a:tr>
              <a:tr h="229870">
                <a:tc>
                  <a:txBody>
                    <a:bodyPr/>
                    <a:lstStyle/>
                    <a:p>
                      <a:pPr algn="l" rtl="0" fontAlgn="ctr"/>
                      <a:r>
                        <a:rPr lang="en-US" sz="1050" b="0" u="none" strike="noStrike" dirty="0">
                          <a:solidFill>
                            <a:schemeClr val="tx1"/>
                          </a:solidFill>
                          <a:effectLst/>
                          <a:latin typeface="Arial" panose="020B0604020202020204" pitchFamily="34" charset="0"/>
                          <a:cs typeface="Arial" panose="020B0604020202020204" pitchFamily="34" charset="0"/>
                        </a:rPr>
                        <a:t>HOM average power per cavity [W]</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0.2</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c>
                  <a:txBody>
                    <a:bodyPr/>
                    <a:lstStyle/>
                    <a:p>
                      <a:pPr algn="ctr">
                        <a:spcAft>
                          <a:spcPts val="0"/>
                        </a:spcAft>
                      </a:pPr>
                      <a:r>
                        <a:rPr lang="en-GB" sz="1050" b="0" dirty="0">
                          <a:solidFill>
                            <a:schemeClr val="tx1"/>
                          </a:solidFill>
                          <a:effectLst/>
                          <a:latin typeface="Arial" panose="020B0604020202020204" pitchFamily="34" charset="0"/>
                          <a:ea typeface="等线" panose="02010600030101010101" pitchFamily="2" charset="-122"/>
                          <a:cs typeface="Arial" panose="020B0604020202020204" pitchFamily="34" charset="0"/>
                        </a:rPr>
                        <a:t>0.7</a:t>
                      </a:r>
                      <a:endParaRPr lang="zh-CN" sz="105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c>
                  <a:txBody>
                    <a:bodyPr/>
                    <a:lstStyle/>
                    <a:p>
                      <a:pPr algn="ctr">
                        <a:spcAft>
                          <a:spcPts val="0"/>
                        </a:spcAft>
                      </a:pPr>
                      <a:r>
                        <a:rPr lang="en-GB" sz="1050" b="1" dirty="0">
                          <a:solidFill>
                            <a:schemeClr val="tx1"/>
                          </a:solidFill>
                          <a:effectLst/>
                          <a:latin typeface="Arial" panose="020B0604020202020204" pitchFamily="34" charset="0"/>
                          <a:ea typeface="等线" panose="02010600030101010101" pitchFamily="2" charset="-122"/>
                          <a:cs typeface="Arial" panose="020B0604020202020204" pitchFamily="34" charset="0"/>
                        </a:rPr>
                        <a:t>4.1</a:t>
                      </a:r>
                      <a:endParaRPr lang="zh-CN" sz="1050" b="1"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noFill/>
                  </a:tcPr>
                </a:tc>
              </a:tr>
              <a:tr h="229870">
                <a:tc>
                  <a:txBody>
                    <a:bodyPr/>
                    <a:lstStyle/>
                    <a:p>
                      <a:pPr algn="l" rtl="0" fontAlgn="ctr"/>
                      <a:r>
                        <a:rPr lang="en-US" sz="1050" b="0" u="none" strike="noStrike" dirty="0">
                          <a:solidFill>
                            <a:schemeClr val="tx1"/>
                          </a:solidFill>
                          <a:effectLst/>
                          <a:latin typeface="Arial" panose="020B0604020202020204" pitchFamily="34" charset="0"/>
                          <a:cs typeface="Arial" panose="020B0604020202020204" pitchFamily="34" charset="0"/>
                        </a:rPr>
                        <a:t>Q</a:t>
                      </a:r>
                      <a:r>
                        <a:rPr lang="en-US" sz="1050" b="0" u="none" strike="noStrike" baseline="-25000" dirty="0">
                          <a:solidFill>
                            <a:schemeClr val="tx1"/>
                          </a:solidFill>
                          <a:effectLst/>
                          <a:latin typeface="Arial" panose="020B0604020202020204" pitchFamily="34" charset="0"/>
                          <a:cs typeface="Arial" panose="020B0604020202020204" pitchFamily="34" charset="0"/>
                        </a:rPr>
                        <a:t>0</a:t>
                      </a:r>
                      <a:r>
                        <a:rPr lang="en-US" sz="1050" b="0" u="none" strike="noStrike" dirty="0">
                          <a:solidFill>
                            <a:schemeClr val="tx1"/>
                          </a:solidFill>
                          <a:effectLst/>
                          <a:latin typeface="Arial" panose="020B0604020202020204" pitchFamily="34" charset="0"/>
                          <a:cs typeface="Arial" panose="020B0604020202020204" pitchFamily="34" charset="0"/>
                        </a:rPr>
                        <a:t> </a:t>
                      </a:r>
                      <a:r>
                        <a:rPr lang="en-US" altLang="zh-CN" sz="1050" b="0" u="none" strike="noStrike" dirty="0">
                          <a:solidFill>
                            <a:schemeClr val="tx1"/>
                          </a:solidFill>
                          <a:effectLst/>
                          <a:latin typeface="Arial" panose="020B0604020202020204" pitchFamily="34" charset="0"/>
                          <a:cs typeface="Arial" panose="020B0604020202020204" pitchFamily="34" charset="0"/>
                        </a:rPr>
                        <a:t>@ 2 K </a:t>
                      </a:r>
                      <a:r>
                        <a:rPr lang="en-US" sz="1050" b="0" u="none" strike="noStrike" dirty="0">
                          <a:solidFill>
                            <a:schemeClr val="tx1"/>
                          </a:solidFill>
                          <a:effectLst/>
                          <a:latin typeface="Arial" panose="020B0604020202020204" pitchFamily="34" charset="0"/>
                          <a:cs typeface="Arial" panose="020B0604020202020204" pitchFamily="34" charset="0"/>
                        </a:rPr>
                        <a:t>at operating gradient (long</a:t>
                      </a:r>
                      <a:r>
                        <a:rPr lang="en-US" sz="1050" b="0" u="none" strike="noStrike" baseline="0" dirty="0">
                          <a:solidFill>
                            <a:schemeClr val="tx1"/>
                          </a:solidFill>
                          <a:effectLst/>
                          <a:latin typeface="Arial" panose="020B0604020202020204" pitchFamily="34" charset="0"/>
                          <a:cs typeface="Arial" panose="020B0604020202020204" pitchFamily="34" charset="0"/>
                        </a:rPr>
                        <a:t> term)</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rtl="0" fontAlgn="ctr"/>
                      <a:r>
                        <a:rPr lang="en-US" sz="1050" b="0" u="none" strike="noStrike" dirty="0">
                          <a:solidFill>
                            <a:schemeClr val="tx1"/>
                          </a:solidFill>
                          <a:effectLst/>
                          <a:latin typeface="Arial" panose="020B0604020202020204" pitchFamily="34" charset="0"/>
                          <a:cs typeface="Arial" panose="020B0604020202020204" pitchFamily="34" charset="0"/>
                        </a:rPr>
                        <a:t>1E10</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rtl="0" fontAlgn="ctr"/>
                      <a:r>
                        <a:rPr lang="en-US" sz="1050" b="0" u="none" strike="noStrike" dirty="0">
                          <a:solidFill>
                            <a:schemeClr val="tx1"/>
                          </a:solidFill>
                          <a:effectLst/>
                          <a:latin typeface="Arial" panose="020B0604020202020204" pitchFamily="34" charset="0"/>
                          <a:cs typeface="Arial" panose="020B0604020202020204" pitchFamily="34" charset="0"/>
                        </a:rPr>
                        <a:t>1E10</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rtl="0" fontAlgn="ctr"/>
                      <a:r>
                        <a:rPr lang="en-US" sz="1050" b="0" u="none" strike="noStrike" dirty="0">
                          <a:solidFill>
                            <a:schemeClr val="tx1"/>
                          </a:solidFill>
                          <a:effectLst/>
                          <a:latin typeface="Arial" panose="020B0604020202020204" pitchFamily="34" charset="0"/>
                          <a:cs typeface="Arial" panose="020B0604020202020204" pitchFamily="34" charset="0"/>
                        </a:rPr>
                        <a:t>1E10</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r>
              <a:tr h="229870">
                <a:tc>
                  <a:txBody>
                    <a:bodyPr/>
                    <a:lstStyle/>
                    <a:p>
                      <a:pPr algn="l" rtl="0" fontAlgn="ctr"/>
                      <a:r>
                        <a:rPr lang="en-US" sz="1050" b="0" u="none" strike="noStrike" dirty="0">
                          <a:solidFill>
                            <a:schemeClr val="tx1"/>
                          </a:solidFill>
                          <a:effectLst/>
                          <a:latin typeface="Arial" panose="020B0604020202020204" pitchFamily="34" charset="0"/>
                          <a:cs typeface="Arial" panose="020B0604020202020204" pitchFamily="34" charset="0"/>
                        </a:rPr>
                        <a:t>Total average cavity wall loss @ 2 K eq. [kW]</a:t>
                      </a:r>
                      <a:endParaRPr lang="en-US" sz="105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a:spcAft>
                          <a:spcPts val="0"/>
                        </a:spcAft>
                      </a:pPr>
                      <a:r>
                        <a:rPr lang="en-US" sz="105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0.2</a:t>
                      </a:r>
                      <a:endParaRPr lang="zh-CN" sz="105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sz="105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0.01</a:t>
                      </a:r>
                      <a:endParaRPr lang="zh-CN" sz="105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sz="105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0.02</a:t>
                      </a:r>
                      <a:endParaRPr lang="zh-CN" sz="105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r>
            </a:tbl>
          </a:graphicData>
        </a:graphic>
      </p:graphicFrame>
      <p:sp>
        <p:nvSpPr>
          <p:cNvPr id="3" name="灯片编号占位符 2"/>
          <p:cNvSpPr>
            <a:spLocks noGrp="1"/>
          </p:cNvSpPr>
          <p:nvPr>
            <p:ph type="sldNum" sz="quarter" idx="12"/>
          </p:nvPr>
        </p:nvSpPr>
        <p:spPr/>
        <p:txBody>
          <a:bodyPr/>
          <a:lstStyle/>
          <a:p>
            <a:fld id="{672E488A-81DB-4A5F-B4BA-D0957D335647}" type="slidenum">
              <a:rPr lang="zh-CN" altLang="en-US" sz="1350" smtClean="0"/>
              <a:t>34</a:t>
            </a:fld>
            <a:endParaRPr lang="zh-CN" altLang="en-US" sz="1350"/>
          </a:p>
        </p:txBody>
      </p:sp>
    </p:spTree>
    <p:extLst>
      <p:ext uri="{BB962C8B-B14F-4D97-AF65-F5344CB8AC3E}">
        <p14:creationId xmlns:p14="http://schemas.microsoft.com/office/powerpoint/2010/main" val="34363937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3870" y="148899"/>
            <a:ext cx="8229600" cy="695232"/>
          </a:xfrm>
        </p:spPr>
        <p:txBody>
          <a:bodyPr/>
          <a:lstStyle/>
          <a:p>
            <a:r>
              <a:rPr lang="en-GB" altLang="zh-CN" sz="2800" dirty="0" smtClean="0">
                <a:solidFill>
                  <a:srgbClr val="C00000"/>
                </a:solidFill>
                <a:ea typeface="MS Mincho" panose="02020609040205080304" pitchFamily="49" charset="-128"/>
              </a:rPr>
              <a:t>Main </a:t>
            </a:r>
            <a:r>
              <a:rPr lang="en-US" altLang="en-GB" sz="2800" dirty="0">
                <a:solidFill>
                  <a:srgbClr val="C00000"/>
                </a:solidFill>
                <a:ea typeface="MS Mincho" panose="02020609040205080304" pitchFamily="49" charset="-128"/>
              </a:rPr>
              <a:t>P</a:t>
            </a:r>
            <a:r>
              <a:rPr lang="en-GB" altLang="zh-CN" sz="2800" dirty="0">
                <a:solidFill>
                  <a:srgbClr val="C00000"/>
                </a:solidFill>
                <a:ea typeface="MS Mincho" panose="02020609040205080304" pitchFamily="49" charset="-128"/>
              </a:rPr>
              <a:t>arameters of </a:t>
            </a:r>
            <a:r>
              <a:rPr lang="en-GB" altLang="zh-CN" sz="2800" dirty="0" smtClean="0">
                <a:solidFill>
                  <a:srgbClr val="C00000"/>
                </a:solidFill>
                <a:ea typeface="MS Mincho" panose="02020609040205080304" pitchFamily="49" charset="-128"/>
              </a:rPr>
              <a:t>Injector </a:t>
            </a:r>
            <a:r>
              <a:rPr lang="en-GB" altLang="zh-CN" sz="2800" dirty="0" err="1" smtClean="0">
                <a:solidFill>
                  <a:srgbClr val="C00000"/>
                </a:solidFill>
                <a:ea typeface="MS Mincho" panose="02020609040205080304" pitchFamily="49" charset="-128"/>
              </a:rPr>
              <a:t>Linac</a:t>
            </a:r>
            <a:endParaRPr kumimoji="1" lang="en-GB" altLang="zh-CN" sz="2800" dirty="0" err="1" smtClean="0">
              <a:solidFill>
                <a:srgbClr val="C00000"/>
              </a:solidFill>
              <a:ea typeface="MS Mincho" panose="02020609040205080304" pitchFamily="49" charset="-128"/>
            </a:endParaRPr>
          </a:p>
        </p:txBody>
      </p:sp>
      <p:sp>
        <p:nvSpPr>
          <p:cNvPr id="3" name="内容占位符 2"/>
          <p:cNvSpPr>
            <a:spLocks noGrp="1"/>
          </p:cNvSpPr>
          <p:nvPr>
            <p:ph idx="1"/>
          </p:nvPr>
        </p:nvSpPr>
        <p:spPr>
          <a:xfrm>
            <a:off x="484054" y="3612381"/>
            <a:ext cx="8280920" cy="972108"/>
          </a:xfrm>
        </p:spPr>
        <p:txBody>
          <a:bodyPr/>
          <a:lstStyle/>
          <a:p>
            <a:pPr>
              <a:lnSpc>
                <a:spcPct val="80000"/>
              </a:lnSpc>
            </a:pPr>
            <a:r>
              <a:rPr lang="en-US" altLang="zh-CN" sz="1800" dirty="0" smtClean="0">
                <a:ea typeface="MS Mincho" panose="02020609040205080304" pitchFamily="49" charset="-128"/>
              </a:rPr>
              <a:t>The </a:t>
            </a:r>
            <a:r>
              <a:rPr lang="en-US" altLang="zh-CN" sz="1800" dirty="0">
                <a:ea typeface="MS Mincho" panose="02020609040205080304" pitchFamily="49" charset="-128"/>
              </a:rPr>
              <a:t>total beam transfer efficiency from transfer line to the injection point of collider ring is higher than 90%</a:t>
            </a:r>
            <a:r>
              <a:rPr lang="en-US" altLang="zh-CN" sz="1800" dirty="0" smtClean="0">
                <a:ea typeface="MS Mincho" panose="02020609040205080304" pitchFamily="49" charset="-128"/>
              </a:rPr>
              <a:t>.</a:t>
            </a:r>
          </a:p>
          <a:p>
            <a:pPr>
              <a:lnSpc>
                <a:spcPct val="80000"/>
              </a:lnSpc>
            </a:pPr>
            <a:r>
              <a:rPr lang="en-GB" altLang="zh-CN" sz="1800" dirty="0" smtClean="0">
                <a:ea typeface="MS Mincho" panose="02020609040205080304" pitchFamily="49" charset="-128"/>
              </a:rPr>
              <a:t>The </a:t>
            </a:r>
            <a:r>
              <a:rPr lang="en-US" altLang="zh-CN" sz="1800" dirty="0">
                <a:ea typeface="MS Mincho" panose="02020609040205080304" pitchFamily="49" charset="-128"/>
              </a:rPr>
              <a:t>transfer efficiency can be much higher with the application of damping ring which the beam energy is 1.1GeV. </a:t>
            </a:r>
            <a:endParaRPr lang="zh-CN" altLang="en-US" sz="1600" dirty="0"/>
          </a:p>
          <a:p>
            <a:endParaRPr kumimoji="1" lang="zh-CN" altLang="en-US" sz="1600" dirty="0"/>
          </a:p>
        </p:txBody>
      </p:sp>
      <p:graphicFrame>
        <p:nvGraphicFramePr>
          <p:cNvPr id="19" name="表格 18"/>
          <p:cNvGraphicFramePr>
            <a:graphicFrameLocks noGrp="1"/>
          </p:cNvGraphicFramePr>
          <p:nvPr/>
        </p:nvGraphicFramePr>
        <p:xfrm>
          <a:off x="1115619" y="1079810"/>
          <a:ext cx="6912610" cy="2244725"/>
        </p:xfrm>
        <a:graphic>
          <a:graphicData uri="http://schemas.openxmlformats.org/drawingml/2006/table">
            <a:tbl>
              <a:tblPr firstRow="1" firstCol="1" bandRow="1">
                <a:tableStyleId>{21E4AEA4-8DFA-4A89-87EB-49C32662AFE0}</a:tableStyleId>
              </a:tblPr>
              <a:tblGrid>
                <a:gridCol w="2542540"/>
                <a:gridCol w="1033145"/>
                <a:gridCol w="953135"/>
                <a:gridCol w="2383790"/>
              </a:tblGrid>
              <a:tr h="324485">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Parameter</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Symbol</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Unit</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spcAft>
                          <a:spcPts val="0"/>
                        </a:spcAft>
                      </a:pPr>
                      <a:r>
                        <a:rPr lang="en-US" altLang="zh-CN" sz="1400" b="0" kern="100" dirty="0" smtClean="0">
                          <a:solidFill>
                            <a:schemeClr val="tx1"/>
                          </a:solidFill>
                          <a:effectLst/>
                          <a:latin typeface="Times New Roman" panose="02020603050405020304" pitchFamily="18" charset="0"/>
                          <a:ea typeface="+mn-ea"/>
                          <a:cs typeface="Times New Roman" panose="02020603050405020304" pitchFamily="18" charset="0"/>
                        </a:rPr>
                        <a:t>Designed</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algn="l">
                        <a:spcAft>
                          <a:spcPts val="0"/>
                        </a:spcAft>
                      </a:pP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sz="1400" b="0" kern="100" dirty="0" smtClean="0">
                          <a:solidFill>
                            <a:schemeClr val="tx1"/>
                          </a:solidFill>
                          <a:effectLst/>
                          <a:latin typeface="Times New Roman" panose="02020603050405020304" pitchFamily="18" charset="0"/>
                          <a:cs typeface="Times New Roman" panose="02020603050405020304" pitchFamily="18" charset="0"/>
                        </a:rPr>
                        <a:t> /</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a:t>
                      </a:r>
                      <a:r>
                        <a:rPr lang="en-US" sz="1400" b="0" kern="100" dirty="0" smtClean="0">
                          <a:solidFill>
                            <a:schemeClr val="tx1"/>
                          </a:solidFill>
                          <a:effectLst/>
                          <a:latin typeface="Times New Roman" panose="02020603050405020304" pitchFamily="18" charset="0"/>
                          <a:cs typeface="Times New Roman" panose="02020603050405020304" pitchFamily="18" charset="0"/>
                        </a:rPr>
                        <a:t>beam </a:t>
                      </a:r>
                      <a:r>
                        <a:rPr lang="en-US" sz="1400" b="0" kern="100" dirty="0">
                          <a:solidFill>
                            <a:schemeClr val="tx1"/>
                          </a:solidFill>
                          <a:effectLst/>
                          <a:latin typeface="Times New Roman" panose="02020603050405020304" pitchFamily="18" charset="0"/>
                          <a:cs typeface="Times New Roman" panose="02020603050405020304" pitchFamily="18" charset="0"/>
                        </a:rPr>
                        <a:t>energy</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400" b="0" i="1" kern="100" dirty="0" err="1" smtClean="0">
                          <a:solidFill>
                            <a:schemeClr val="tx1"/>
                          </a:solidFill>
                          <a:effectLst/>
                          <a:latin typeface="Times New Roman" panose="02020603050405020304" pitchFamily="18" charset="0"/>
                          <a:cs typeface="Times New Roman" panose="02020603050405020304" pitchFamily="18" charset="0"/>
                        </a:rPr>
                        <a:t>E</a:t>
                      </a:r>
                      <a:r>
                        <a:rPr lang="en-US" sz="1400" b="0" i="1" kern="100" baseline="-25000" dirty="0" err="1" smtClean="0">
                          <a:solidFill>
                            <a:schemeClr val="tx1"/>
                          </a:solidFill>
                          <a:effectLst/>
                          <a:latin typeface="Times New Roman" panose="02020603050405020304" pitchFamily="18" charset="0"/>
                          <a:cs typeface="Times New Roman" panose="02020603050405020304" pitchFamily="18" charset="0"/>
                        </a:rPr>
                        <a:t>e</a:t>
                      </a:r>
                      <a:r>
                        <a:rPr lang="en-US" sz="1400" b="0" kern="100" baseline="-25000" dirty="0" smtClean="0">
                          <a:solidFill>
                            <a:schemeClr val="tx1"/>
                          </a:solidFill>
                          <a:effectLst/>
                          <a:latin typeface="Times New Roman" panose="02020603050405020304" pitchFamily="18" charset="0"/>
                          <a:cs typeface="Times New Roman" panose="02020603050405020304" pitchFamily="18" charset="0"/>
                        </a:rPr>
                        <a:t>-</a:t>
                      </a: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i="1" kern="100" dirty="0" err="1" smtClean="0">
                          <a:solidFill>
                            <a:schemeClr val="tx1"/>
                          </a:solidFill>
                          <a:effectLst/>
                          <a:latin typeface="Times New Roman" panose="02020603050405020304" pitchFamily="18" charset="0"/>
                          <a:cs typeface="Times New Roman" panose="02020603050405020304" pitchFamily="18" charset="0"/>
                        </a:rPr>
                        <a:t>E</a:t>
                      </a:r>
                      <a:r>
                        <a:rPr lang="en-US" altLang="zh-CN" sz="1400" b="0" i="1" kern="100" baseline="-25000" dirty="0" err="1" smtClean="0">
                          <a:solidFill>
                            <a:schemeClr val="tx1"/>
                          </a:solidFill>
                          <a:effectLst/>
                          <a:latin typeface="Times New Roman" panose="02020603050405020304" pitchFamily="18" charset="0"/>
                          <a:cs typeface="Times New Roman" panose="02020603050405020304" pitchFamily="18" charset="0"/>
                        </a:rPr>
                        <a:t>e</a:t>
                      </a:r>
                      <a:r>
                        <a:rPr lang="en-US" altLang="zh-CN" sz="1400" b="0" i="1" kern="100" baseline="-25000" dirty="0" smtClean="0">
                          <a:solidFill>
                            <a:schemeClr val="tx1"/>
                          </a:solidFill>
                          <a:effectLst/>
                          <a:latin typeface="Times New Roman" panose="02020603050405020304" pitchFamily="18" charset="0"/>
                          <a:cs typeface="Times New Roman" panose="02020603050405020304" pitchFamily="18" charset="0"/>
                        </a:rPr>
                        <a:t>+</a:t>
                      </a:r>
                      <a:endParaRPr lang="en-US" altLang="zh-CN" sz="1400" b="0"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err="1">
                          <a:solidFill>
                            <a:schemeClr val="tx1"/>
                          </a:solidFill>
                          <a:effectLst/>
                          <a:latin typeface="Times New Roman" panose="02020603050405020304" pitchFamily="18" charset="0"/>
                          <a:cs typeface="Times New Roman" panose="02020603050405020304" pitchFamily="18" charset="0"/>
                        </a:rPr>
                        <a:t>GeV</a:t>
                      </a:r>
                      <a:endParaRPr lang="en-US" sz="14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zh-CN" sz="14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algn="l">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Repetition rate</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i="1" kern="100" dirty="0" err="1">
                          <a:solidFill>
                            <a:schemeClr val="tx1"/>
                          </a:solidFill>
                          <a:effectLst/>
                          <a:latin typeface="Times New Roman" panose="02020603050405020304" pitchFamily="18" charset="0"/>
                          <a:cs typeface="Times New Roman" panose="02020603050405020304" pitchFamily="18" charset="0"/>
                        </a:rPr>
                        <a:t>f</a:t>
                      </a:r>
                      <a:r>
                        <a:rPr lang="en-US" sz="1400" b="0" i="1" kern="100" baseline="-25000" dirty="0" err="1">
                          <a:solidFill>
                            <a:schemeClr val="tx1"/>
                          </a:solidFill>
                          <a:effectLst/>
                          <a:latin typeface="Times New Roman" panose="02020603050405020304" pitchFamily="18" charset="0"/>
                          <a:cs typeface="Times New Roman" panose="02020603050405020304" pitchFamily="18" charset="0"/>
                        </a:rPr>
                        <a:t>rep</a:t>
                      </a:r>
                      <a:endParaRPr lang="en-US" sz="1400" b="0" i="1"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Hz</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zh-CN" sz="14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100</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rowSpan="2">
                  <a:txBody>
                    <a:bodyPr/>
                    <a:lstStyle/>
                    <a:p>
                      <a:pPr algn="l">
                        <a:spcAft>
                          <a:spcPts val="0"/>
                        </a:spcAft>
                      </a:pP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a:t>
                      </a:r>
                      <a:r>
                        <a:rPr lang="en-US" sz="1400" b="0" kern="100" dirty="0" smtClean="0">
                          <a:solidFill>
                            <a:schemeClr val="tx1"/>
                          </a:solidFill>
                          <a:effectLst/>
                          <a:latin typeface="Times New Roman" panose="02020603050405020304" pitchFamily="18" charset="0"/>
                          <a:cs typeface="Times New Roman" panose="02020603050405020304" pitchFamily="18" charset="0"/>
                        </a:rPr>
                        <a:t> </a:t>
                      </a:r>
                      <a:r>
                        <a:rPr lang="en-US" sz="1400" b="0" kern="100" dirty="0">
                          <a:solidFill>
                            <a:schemeClr val="tx1"/>
                          </a:solidFill>
                          <a:effectLst/>
                          <a:latin typeface="Times New Roman" panose="02020603050405020304" pitchFamily="18" charset="0"/>
                          <a:cs typeface="Times New Roman" panose="02020603050405020304" pitchFamily="18" charset="0"/>
                        </a:rPr>
                        <a:t>bunch </a:t>
                      </a:r>
                      <a:r>
                        <a:rPr lang="en-US" sz="1400" b="0" kern="100" dirty="0" smtClean="0">
                          <a:solidFill>
                            <a:schemeClr val="tx1"/>
                          </a:solidFill>
                          <a:effectLst/>
                          <a:latin typeface="Times New Roman" panose="02020603050405020304" pitchFamily="18" charset="0"/>
                          <a:cs typeface="Times New Roman" panose="02020603050405020304" pitchFamily="18" charset="0"/>
                        </a:rPr>
                        <a:t>population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400" b="0" i="1" kern="100" baseline="0" dirty="0" smtClean="0">
                          <a:solidFill>
                            <a:schemeClr val="tx1"/>
                          </a:solidFill>
                          <a:effectLst/>
                          <a:latin typeface="Times New Roman" panose="02020603050405020304" pitchFamily="18" charset="0"/>
                          <a:cs typeface="Times New Roman" panose="02020603050405020304" pitchFamily="18" charset="0"/>
                        </a:rPr>
                        <a:t>N</a:t>
                      </a:r>
                      <a:r>
                        <a:rPr lang="en-US" sz="1400" b="0" i="1" kern="100" baseline="-25000" dirty="0" smtClean="0">
                          <a:solidFill>
                            <a:schemeClr val="tx1"/>
                          </a:solidFill>
                          <a:effectLst/>
                          <a:latin typeface="Times New Roman" panose="02020603050405020304" pitchFamily="18" charset="0"/>
                          <a:cs typeface="Times New Roman" panose="02020603050405020304" pitchFamily="18" charset="0"/>
                        </a:rPr>
                        <a:t>e-</a:t>
                      </a:r>
                      <a:r>
                        <a:rPr lang="en-US" sz="1400" b="0" i="1" kern="100" baseline="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i="1" kern="100" baseline="0" dirty="0" smtClean="0">
                          <a:solidFill>
                            <a:schemeClr val="tx1"/>
                          </a:solidFill>
                          <a:effectLst/>
                          <a:latin typeface="Times New Roman" panose="02020603050405020304" pitchFamily="18" charset="0"/>
                          <a:cs typeface="Times New Roman" panose="02020603050405020304" pitchFamily="18" charset="0"/>
                        </a:rPr>
                        <a:t>N</a:t>
                      </a:r>
                      <a:r>
                        <a:rPr lang="en-US" altLang="zh-CN" sz="1400" b="0" i="1" kern="100" baseline="-25000" dirty="0" smtClean="0">
                          <a:solidFill>
                            <a:schemeClr val="tx1"/>
                          </a:solidFill>
                          <a:effectLst/>
                          <a:latin typeface="Times New Roman" panose="02020603050405020304" pitchFamily="18" charset="0"/>
                          <a:cs typeface="Times New Roman" panose="02020603050405020304" pitchFamily="18" charset="0"/>
                        </a:rPr>
                        <a:t>e+</a:t>
                      </a:r>
                      <a:endParaRPr lang="en-US" altLang="zh-CN" sz="1400" b="0" i="1" kern="100" baseline="-250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 </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69850" algn="ctr" defTabSz="914400" rtl="0" eaLnBrk="1" fontAlgn="auto" latinLnBrk="0" hangingPunct="1">
                        <a:lnSpc>
                          <a:spcPct val="100000"/>
                        </a:lnSpc>
                        <a:spcBef>
                          <a:spcPts val="0"/>
                        </a:spcBef>
                        <a:spcAft>
                          <a:spcPts val="0"/>
                        </a:spcAft>
                        <a:buClrTx/>
                        <a:buSzTx/>
                        <a:buFontTx/>
                        <a:buNone/>
                        <a:defRPr/>
                      </a:pP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&gt; 9.4×10</a:t>
                      </a:r>
                      <a:r>
                        <a:rPr lang="en-US" altLang="zh-CN" sz="1400" b="1" kern="100" baseline="30000" dirty="0" smtClean="0">
                          <a:solidFill>
                            <a:schemeClr val="tx1"/>
                          </a:solidFill>
                          <a:effectLst/>
                          <a:latin typeface="Times New Roman" panose="02020603050405020304" pitchFamily="18" charset="0"/>
                          <a:ea typeface="+mn-ea"/>
                          <a:cs typeface="Times New Roman" panose="02020603050405020304" pitchFamily="18" charset="0"/>
                        </a:rPr>
                        <a:t>9</a:t>
                      </a:r>
                      <a:r>
                        <a:rPr lang="en-US" altLang="zh-CN" sz="1400" b="1" kern="100" baseline="0" dirty="0" smtClean="0">
                          <a:solidFill>
                            <a:schemeClr val="tx1"/>
                          </a:solidFill>
                          <a:effectLst/>
                          <a:latin typeface="Times New Roman" panose="02020603050405020304" pitchFamily="18" charset="0"/>
                          <a:ea typeface="+mn-ea"/>
                          <a:cs typeface="Times New Roman" panose="02020603050405020304" pitchFamily="18" charset="0"/>
                        </a:rPr>
                        <a:t>  /  &gt;</a:t>
                      </a: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9.4×10</a:t>
                      </a:r>
                      <a:r>
                        <a:rPr lang="en-US" altLang="zh-CN" sz="1400" b="1" kern="100" baseline="30000" dirty="0" smtClean="0">
                          <a:solidFill>
                            <a:schemeClr val="tx1"/>
                          </a:solidFill>
                          <a:effectLst/>
                          <a:latin typeface="Times New Roman" panose="02020603050405020304" pitchFamily="18" charset="0"/>
                          <a:ea typeface="+mn-ea"/>
                          <a:cs typeface="Times New Roman" panose="02020603050405020304" pitchFamily="18" charset="0"/>
                        </a:rPr>
                        <a:t>9</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vMerge="1">
                  <a:txBody>
                    <a:bodyPr/>
                    <a:lstStyle/>
                    <a:p>
                      <a:endParaRPr lang="zh-CN"/>
                    </a:p>
                  </a:txBody>
                  <a:tcPr marL="51435" marR="5143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zh-CN" sz="1400" b="0" i="1" kern="100" baseline="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zh-CN" sz="1400" b="0" kern="100" dirty="0" err="1"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nC</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69850" algn="ctr" defTabSz="914400" rtl="0" eaLnBrk="1" latinLnBrk="0" hangingPunct="1">
                        <a:spcAft>
                          <a:spcPts val="0"/>
                        </a:spcAft>
                      </a:pP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&gt; 1.5</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algn="l">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Energy </a:t>
                      </a:r>
                      <a:r>
                        <a:rPr lang="en-US" sz="1400" b="0" kern="100" dirty="0">
                          <a:solidFill>
                            <a:schemeClr val="tx1"/>
                          </a:solidFill>
                          <a:effectLst/>
                          <a:latin typeface="Times New Roman" panose="02020603050405020304" pitchFamily="18" charset="0"/>
                          <a:cs typeface="Times New Roman" panose="02020603050405020304" pitchFamily="18" charset="0"/>
                        </a:rPr>
                        <a:t>spread </a:t>
                      </a:r>
                      <a:r>
                        <a:rPr lang="en-US" sz="1400" b="0" kern="1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a:t>
                      </a:r>
                      <a:r>
                        <a:rPr lang="en-US" sz="1400" b="0" kern="100" dirty="0" smtClean="0">
                          <a:solidFill>
                            <a:schemeClr val="tx1"/>
                          </a:solidFill>
                          <a:effectLst/>
                          <a:latin typeface="Times New Roman" panose="02020603050405020304" pitchFamily="18" charset="0"/>
                          <a:cs typeface="Times New Roman" panose="02020603050405020304" pitchFamily="18" charset="0"/>
                        </a:rPr>
                        <a:t>)</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i="1" kern="100" dirty="0" err="1" smtClean="0">
                          <a:solidFill>
                            <a:schemeClr val="tx1"/>
                          </a:solidFill>
                          <a:effectLst/>
                          <a:latin typeface="Times New Roman" panose="02020603050405020304" pitchFamily="18" charset="0"/>
                          <a:cs typeface="Times New Roman" panose="02020603050405020304" pitchFamily="18" charset="0"/>
                        </a:rPr>
                        <a:t>σ</a:t>
                      </a:r>
                      <a:r>
                        <a:rPr lang="en-US" sz="1400" b="0" i="1" kern="100" baseline="-25000" dirty="0" err="1" smtClean="0">
                          <a:solidFill>
                            <a:schemeClr val="tx1"/>
                          </a:solidFill>
                          <a:effectLst/>
                          <a:latin typeface="Times New Roman" panose="02020603050405020304" pitchFamily="18" charset="0"/>
                          <a:cs typeface="Times New Roman" panose="02020603050405020304" pitchFamily="18" charset="0"/>
                        </a:rPr>
                        <a:t>e</a:t>
                      </a:r>
                      <a:endParaRPr lang="en-US" sz="1400" b="0" i="1" kern="100" dirty="0" err="1"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 </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69850" algn="ctr" defTabSz="914400" rtl="0" eaLnBrk="1" latinLnBrk="0" hangingPunct="1">
                        <a:spcAft>
                          <a:spcPts val="0"/>
                        </a:spcAft>
                      </a:pPr>
                      <a:r>
                        <a:rPr lang="en-US" altLang="zh-CN" sz="1400" b="1" kern="100" dirty="0" smtClean="0">
                          <a:solidFill>
                            <a:srgbClr val="FF0000"/>
                          </a:solidFill>
                          <a:effectLst/>
                          <a:latin typeface="Times New Roman" panose="02020603050405020304" pitchFamily="18" charset="0"/>
                          <a:ea typeface="+mn-ea"/>
                          <a:cs typeface="Times New Roman" panose="02020603050405020304" pitchFamily="18" charset="0"/>
                        </a:rPr>
                        <a:t>&lt; 2×10</a:t>
                      </a:r>
                      <a:r>
                        <a:rPr lang="en-US" altLang="zh-CN" sz="1400" b="1" kern="100" baseline="30000" dirty="0" smtClean="0">
                          <a:solidFill>
                            <a:srgbClr val="FF0000"/>
                          </a:solidFill>
                          <a:effectLst/>
                          <a:latin typeface="Times New Roman" panose="02020603050405020304" pitchFamily="18" charset="0"/>
                          <a:ea typeface="+mn-ea"/>
                          <a:cs typeface="Times New Roman" panose="02020603050405020304" pitchFamily="18" charset="0"/>
                        </a:rPr>
                        <a:t>-3</a:t>
                      </a:r>
                      <a:r>
                        <a:rPr lang="en-US" altLang="zh-CN" sz="1400" b="1" kern="100" baseline="0" dirty="0" smtClean="0">
                          <a:solidFill>
                            <a:srgbClr val="FF0000"/>
                          </a:solidFill>
                          <a:effectLst/>
                          <a:latin typeface="Times New Roman" panose="02020603050405020304" pitchFamily="18" charset="0"/>
                          <a:ea typeface="+mn-ea"/>
                          <a:cs typeface="Times New Roman" panose="02020603050405020304" pitchFamily="18" charset="0"/>
                        </a:rPr>
                        <a:t>  /  &lt; 2</a:t>
                      </a:r>
                      <a:r>
                        <a:rPr lang="en-US" altLang="zh-CN" sz="1400" b="1" kern="100" dirty="0" smtClean="0">
                          <a:solidFill>
                            <a:srgbClr val="FF0000"/>
                          </a:solidFill>
                          <a:effectLst/>
                          <a:latin typeface="Times New Roman" panose="02020603050405020304" pitchFamily="18" charset="0"/>
                          <a:ea typeface="+mn-ea"/>
                          <a:cs typeface="Times New Roman" panose="02020603050405020304" pitchFamily="18" charset="0"/>
                        </a:rPr>
                        <a:t>×10</a:t>
                      </a:r>
                      <a:r>
                        <a:rPr lang="en-US" altLang="zh-CN" sz="1400" b="1" kern="100" baseline="30000" dirty="0" smtClean="0">
                          <a:solidFill>
                            <a:srgbClr val="FF0000"/>
                          </a:solidFill>
                          <a:effectLst/>
                          <a:latin typeface="Times New Roman" panose="02020603050405020304" pitchFamily="18" charset="0"/>
                          <a:ea typeface="+mn-ea"/>
                          <a:cs typeface="Times New Roman" panose="02020603050405020304" pitchFamily="18" charset="0"/>
                        </a:rPr>
                        <a:t>-3</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algn="l">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Emittance (</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a:t>
                      </a:r>
                      <a:r>
                        <a:rPr lang="en-US" sz="1400" b="0" kern="100" dirty="0" smtClean="0">
                          <a:solidFill>
                            <a:schemeClr val="tx1"/>
                          </a:solidFill>
                          <a:effectLst/>
                          <a:latin typeface="Times New Roman" panose="02020603050405020304" pitchFamily="18" charset="0"/>
                          <a:cs typeface="Times New Roman" panose="02020603050405020304" pitchFamily="18" charset="0"/>
                        </a:rPr>
                        <a:t>)</a:t>
                      </a:r>
                      <a:endParaRPr lang="en-US" sz="14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 </a:t>
                      </a:r>
                      <a:r>
                        <a:rPr lang="el-GR" sz="1400" b="0" i="1" kern="100" dirty="0" smtClean="0">
                          <a:solidFill>
                            <a:schemeClr val="tx1"/>
                          </a:solidFill>
                          <a:effectLst/>
                          <a:latin typeface="Times New Roman" panose="02020603050405020304" pitchFamily="18" charset="0"/>
                          <a:cs typeface="Times New Roman" panose="02020603050405020304" pitchFamily="18" charset="0"/>
                        </a:rPr>
                        <a:t>ε</a:t>
                      </a:r>
                      <a:r>
                        <a:rPr lang="en-US" sz="1400" b="0" i="1" kern="100" baseline="-25000" dirty="0" smtClean="0">
                          <a:solidFill>
                            <a:schemeClr val="tx1"/>
                          </a:solidFill>
                          <a:effectLst/>
                          <a:latin typeface="Times New Roman" panose="02020603050405020304" pitchFamily="18" charset="0"/>
                          <a:cs typeface="Times New Roman" panose="02020603050405020304" pitchFamily="18" charset="0"/>
                        </a:rPr>
                        <a:t>r</a:t>
                      </a:r>
                      <a:r>
                        <a:rPr lang="en-US" sz="1400" b="0" i="1" kern="100" dirty="0">
                          <a:solidFill>
                            <a:schemeClr val="tx1"/>
                          </a:solidFill>
                          <a:effectLst/>
                          <a:latin typeface="Times New Roman" panose="02020603050405020304" pitchFamily="18" charset="0"/>
                          <a:cs typeface="Times New Roman" panose="02020603050405020304" pitchFamily="18" charset="0"/>
                        </a:rPr>
                        <a:t> </a:t>
                      </a:r>
                      <a:endParaRPr lang="zh-CN" sz="1400" b="0" i="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 </a:t>
                      </a:r>
                      <a:r>
                        <a:rPr lang="en-US" sz="1400" b="0" kern="100" dirty="0" smtClean="0">
                          <a:solidFill>
                            <a:schemeClr val="tx1"/>
                          </a:solidFill>
                          <a:effectLst/>
                          <a:latin typeface="Times New Roman" panose="02020603050405020304" pitchFamily="18" charset="0"/>
                          <a:ea typeface="+mn-ea"/>
                          <a:cs typeface="Times New Roman" panose="02020603050405020304" pitchFamily="18" charset="0"/>
                        </a:rPr>
                        <a:t>n</a:t>
                      </a:r>
                      <a:r>
                        <a:rPr lang="en-US" altLang="zh-CN" sz="1400" b="0" kern="100" dirty="0" smtClean="0">
                          <a:solidFill>
                            <a:schemeClr val="tx1"/>
                          </a:solidFill>
                          <a:effectLst/>
                          <a:latin typeface="Times New Roman" panose="02020603050405020304" pitchFamily="18" charset="0"/>
                          <a:ea typeface="+mn-ea"/>
                          <a:cs typeface="Times New Roman" panose="02020603050405020304" pitchFamily="18" charset="0"/>
                        </a:rPr>
                        <a:t>m</a:t>
                      </a:r>
                      <a:r>
                        <a:rPr lang="en-US" altLang="zh-CN" sz="1400" b="0" kern="100" dirty="0" smtClean="0">
                          <a:solidFill>
                            <a:schemeClr val="tx1"/>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400" b="0" kern="100" dirty="0" smtClean="0">
                          <a:solidFill>
                            <a:schemeClr val="tx1"/>
                          </a:solidFill>
                          <a:effectLst/>
                          <a:latin typeface="Times New Roman" panose="02020603050405020304" pitchFamily="18" charset="0"/>
                          <a:ea typeface="+mn-ea"/>
                          <a:cs typeface="Times New Roman" panose="02020603050405020304" pitchFamily="18" charset="0"/>
                        </a:rPr>
                        <a:t> rad</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69850" algn="ctr" defTabSz="914400" rtl="0" eaLnBrk="1" latinLnBrk="0" hangingPunct="1">
                        <a:spcAft>
                          <a:spcPts val="0"/>
                        </a:spcAft>
                      </a:pPr>
                      <a:r>
                        <a:rPr lang="en-US" altLang="zh-CN" sz="1400" b="1" kern="100" dirty="0" smtClean="0">
                          <a:solidFill>
                            <a:srgbClr val="FF0000"/>
                          </a:solidFill>
                          <a:effectLst/>
                          <a:latin typeface="Times New Roman" panose="02020603050405020304" pitchFamily="18" charset="0"/>
                          <a:ea typeface="+mn-ea"/>
                          <a:cs typeface="Times New Roman" panose="02020603050405020304" pitchFamily="18" charset="0"/>
                        </a:rPr>
                        <a:t>&lt; 120</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Bunch length </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a:t>
                      </a:r>
                      <a:endParaRPr lang="en-US" altLang="zh-CN" sz="14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i="1" kern="100" dirty="0" err="1" smtClean="0">
                          <a:solidFill>
                            <a:schemeClr val="tx1"/>
                          </a:solidFill>
                          <a:effectLst/>
                          <a:latin typeface="Times New Roman" panose="02020603050405020304" pitchFamily="18" charset="0"/>
                          <a:cs typeface="Times New Roman" panose="02020603050405020304" pitchFamily="18" charset="0"/>
                        </a:rPr>
                        <a:t>σ</a:t>
                      </a:r>
                      <a:r>
                        <a:rPr lang="en-US" altLang="zh-CN" sz="1400" b="0" i="1" kern="100" baseline="-25000" dirty="0" err="1" smtClean="0">
                          <a:solidFill>
                            <a:schemeClr val="tx1"/>
                          </a:solidFill>
                          <a:effectLst/>
                          <a:latin typeface="Times New Roman" panose="02020603050405020304" pitchFamily="18" charset="0"/>
                          <a:cs typeface="Times New Roman" panose="02020603050405020304" pitchFamily="18" charset="0"/>
                        </a:rPr>
                        <a:t>l</a:t>
                      </a:r>
                      <a:endParaRPr lang="en-US" altLang="zh-CN" sz="1400" b="0" i="1" kern="100" dirty="0" err="1"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zh-CN" sz="14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mm</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69850" algn="ctr" defTabSz="914400" rtl="0" eaLnBrk="1" fontAlgn="auto" latinLnBrk="0" hangingPunct="1">
                        <a:lnSpc>
                          <a:spcPct val="100000"/>
                        </a:lnSpc>
                        <a:spcBef>
                          <a:spcPts val="0"/>
                        </a:spcBef>
                        <a:spcAft>
                          <a:spcPts val="0"/>
                        </a:spcAft>
                        <a:buClrTx/>
                        <a:buSzTx/>
                        <a:buFontTx/>
                        <a:buNone/>
                        <a:defRPr/>
                      </a:pP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1 / 1</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algn="l">
                        <a:spcAft>
                          <a:spcPts val="0"/>
                        </a:spcAft>
                      </a:pP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beam</a:t>
                      </a:r>
                      <a:r>
                        <a:rPr lang="en-US" altLang="zh-CN" sz="1400" b="0" kern="100" baseline="0" dirty="0" smtClean="0">
                          <a:solidFill>
                            <a:schemeClr val="tx1"/>
                          </a:solidFill>
                          <a:effectLst/>
                          <a:latin typeface="Times New Roman" panose="02020603050405020304" pitchFamily="18" charset="0"/>
                          <a:cs typeface="Times New Roman" panose="02020603050405020304" pitchFamily="18" charset="0"/>
                        </a:rPr>
                        <a:t> energy on Target</a:t>
                      </a:r>
                      <a:endParaRPr lang="en-US" altLang="zh-CN" sz="14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 </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spcAft>
                          <a:spcPts val="0"/>
                        </a:spcAft>
                      </a:pPr>
                      <a:r>
                        <a:rPr lang="en-US" altLang="zh-CN" sz="1400" b="0" kern="100" dirty="0" err="1" smtClean="0">
                          <a:solidFill>
                            <a:schemeClr val="tx1"/>
                          </a:solidFill>
                          <a:effectLst/>
                          <a:latin typeface="Times New Roman" panose="02020603050405020304" pitchFamily="18" charset="0"/>
                          <a:ea typeface="+mn-ea"/>
                          <a:cs typeface="Times New Roman" panose="02020603050405020304" pitchFamily="18" charset="0"/>
                        </a:rPr>
                        <a:t>GeV</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69850" algn="ctr" defTabSz="914400" rtl="0" eaLnBrk="1" latinLnBrk="0" hangingPunct="1">
                        <a:spcAft>
                          <a:spcPts val="0"/>
                        </a:spcAft>
                      </a:pP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4</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bunch</a:t>
                      </a:r>
                      <a:r>
                        <a:rPr lang="en-US" altLang="zh-CN" sz="1400" b="0" kern="100" baseline="0" dirty="0" smtClean="0">
                          <a:solidFill>
                            <a:schemeClr val="tx1"/>
                          </a:solidFill>
                          <a:effectLst/>
                          <a:latin typeface="Times New Roman" panose="02020603050405020304" pitchFamily="18" charset="0"/>
                          <a:cs typeface="Times New Roman" panose="02020603050405020304" pitchFamily="18" charset="0"/>
                        </a:rPr>
                        <a:t> charge on Target</a:t>
                      </a:r>
                      <a:endParaRPr lang="en-US" altLang="zh-CN" sz="14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endParaRPr lang="zh-CN"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spcAft>
                          <a:spcPts val="0"/>
                        </a:spcAft>
                      </a:pPr>
                      <a:r>
                        <a:rPr lang="en-US" altLang="zh-CN" sz="1400" b="0" kern="100" dirty="0" err="1" smtClean="0">
                          <a:solidFill>
                            <a:schemeClr val="tx1"/>
                          </a:solidFill>
                          <a:effectLst/>
                          <a:latin typeface="Times New Roman" panose="02020603050405020304" pitchFamily="18" charset="0"/>
                          <a:ea typeface="+mn-ea"/>
                          <a:cs typeface="Times New Roman" panose="02020603050405020304" pitchFamily="18" charset="0"/>
                        </a:rPr>
                        <a:t>nC</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69850" algn="ctr" defTabSz="914400" rtl="0" eaLnBrk="1" latinLnBrk="0" hangingPunct="1">
                        <a:spcAft>
                          <a:spcPts val="0"/>
                        </a:spcAft>
                      </a:pP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10</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 name="图片 3" descr="Scheme4--V12"/>
          <p:cNvPicPr>
            <a:picLocks noChangeAspect="1"/>
          </p:cNvPicPr>
          <p:nvPr/>
        </p:nvPicPr>
        <p:blipFill>
          <a:blip r:embed="rId2"/>
          <a:stretch>
            <a:fillRect/>
          </a:stretch>
        </p:blipFill>
        <p:spPr>
          <a:xfrm>
            <a:off x="197485" y="4872990"/>
            <a:ext cx="8853805" cy="1273175"/>
          </a:xfrm>
          <a:prstGeom prst="rect">
            <a:avLst/>
          </a:prstGeom>
        </p:spPr>
      </p:pic>
      <p:sp>
        <p:nvSpPr>
          <p:cNvPr id="5" name="灯片编号占位符 4"/>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35</a:t>
            </a:fld>
            <a:endParaRPr lang="zh-CN" altLang="en-US" sz="900" strike="noStrike" noProof="1">
              <a:sym typeface="Arial" panose="020B0604020202020204" pitchFamily="34" charset="0"/>
            </a:endParaRPr>
          </a:p>
        </p:txBody>
      </p:sp>
    </p:spTree>
    <p:extLst>
      <p:ext uri="{BB962C8B-B14F-4D97-AF65-F5344CB8AC3E}">
        <p14:creationId xmlns:p14="http://schemas.microsoft.com/office/powerpoint/2010/main" val="348054831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16632"/>
            <a:ext cx="8229600" cy="648072"/>
          </a:xfrm>
        </p:spPr>
        <p:txBody>
          <a:bodyPr>
            <a:normAutofit/>
          </a:bodyPr>
          <a:lstStyle/>
          <a:p>
            <a:r>
              <a:rPr lang="en-US" altLang="zh-CN" dirty="0" smtClean="0">
                <a:solidFill>
                  <a:srgbClr val="C00000"/>
                </a:solidFill>
                <a:latin typeface="Calibri" panose="020F0502020204030204" pitchFamily="34" charset="0"/>
                <a:cs typeface="Times New Roman" panose="02020603050405020304" pitchFamily="18" charset="0"/>
              </a:rPr>
              <a:t>CEPC Booster parameters @ injection </a:t>
            </a:r>
            <a:r>
              <a:rPr lang="en-US" altLang="zh-CN" sz="3100" dirty="0" smtClean="0">
                <a:solidFill>
                  <a:srgbClr val="C00000"/>
                </a:solidFill>
                <a:latin typeface="Calibri" panose="020F0502020204030204" pitchFamily="34" charset="0"/>
                <a:cs typeface="Times New Roman" panose="02020603050405020304" pitchFamily="18" charset="0"/>
              </a:rPr>
              <a:t>(10GeV)</a:t>
            </a:r>
          </a:p>
        </p:txBody>
      </p:sp>
      <p:graphicFrame>
        <p:nvGraphicFramePr>
          <p:cNvPr id="5" name="表格 4"/>
          <p:cNvGraphicFramePr>
            <a:graphicFrameLocks noGrp="1"/>
          </p:cNvGraphicFramePr>
          <p:nvPr/>
        </p:nvGraphicFramePr>
        <p:xfrm>
          <a:off x="899592" y="980728"/>
          <a:ext cx="7416825" cy="5693260"/>
        </p:xfrm>
        <a:graphic>
          <a:graphicData uri="http://schemas.openxmlformats.org/drawingml/2006/table">
            <a:tbl>
              <a:tblPr firstRow="1" firstCol="1" bandRow="1"/>
              <a:tblGrid>
                <a:gridCol w="3377960"/>
                <a:gridCol w="807773"/>
                <a:gridCol w="1028075"/>
                <a:gridCol w="1101509"/>
                <a:gridCol w="1101508"/>
              </a:tblGrid>
              <a:tr h="360040">
                <a:tc>
                  <a:txBody>
                    <a:bodyPr/>
                    <a:lstStyle/>
                    <a:p>
                      <a:pP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 </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 </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400" b="1" i="1" kern="1200" dirty="0">
                          <a:solidFill>
                            <a:srgbClr val="000000"/>
                          </a:solidFill>
                          <a:effectLst/>
                          <a:latin typeface="Times New Roman" panose="02020603050405020304"/>
                          <a:ea typeface="宋体" panose="02010600030101010101" pitchFamily="2" charset="-122"/>
                          <a:cs typeface="Times New Roman" panose="02020603050405020304"/>
                        </a:rPr>
                        <a:t>H</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400" b="1" i="1" kern="1200" dirty="0">
                          <a:solidFill>
                            <a:srgbClr val="000000"/>
                          </a:solidFill>
                          <a:effectLst/>
                          <a:latin typeface="Times New Roman" panose="02020603050405020304"/>
                          <a:ea typeface="宋体" panose="02010600030101010101" pitchFamily="2" charset="-122"/>
                          <a:cs typeface="Times New Roman" panose="02020603050405020304"/>
                        </a:rPr>
                        <a:t>W</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400" b="1" i="1" kern="1200" dirty="0">
                          <a:solidFill>
                            <a:srgbClr val="000000"/>
                          </a:solidFill>
                          <a:effectLst/>
                          <a:latin typeface="Times New Roman" panose="02020603050405020304"/>
                          <a:ea typeface="宋体" panose="02010600030101010101" pitchFamily="2" charset="-122"/>
                          <a:cs typeface="Times New Roman" panose="02020603050405020304"/>
                        </a:rPr>
                        <a:t>Z</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67423">
                <a:tc>
                  <a:txBody>
                    <a:bodyPr/>
                    <a:lstStyle/>
                    <a:p>
                      <a:pP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Beam energy </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dirty="0" err="1">
                          <a:solidFill>
                            <a:srgbClr val="000000"/>
                          </a:solidFill>
                          <a:effectLst/>
                          <a:latin typeface="Times New Roman" panose="02020603050405020304"/>
                          <a:ea typeface="宋体" panose="02010600030101010101" pitchFamily="2" charset="-122"/>
                          <a:cs typeface="Times New Roman" panose="02020603050405020304"/>
                        </a:rPr>
                        <a:t>GeV</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10</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67423">
                <a:tc>
                  <a:txBody>
                    <a:bodyPr/>
                    <a:lstStyle/>
                    <a:p>
                      <a:pP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Bunch number</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 </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kern="1200" dirty="0">
                          <a:solidFill>
                            <a:srgbClr val="000000"/>
                          </a:solidFill>
                          <a:effectLst/>
                          <a:latin typeface="Times New Roman" panose="02020603050405020304"/>
                          <a:ea typeface="MS Mincho" panose="02020609040205080304" pitchFamily="49" charset="-128"/>
                          <a:cs typeface="Times New Roman" panose="02020603050405020304"/>
                        </a:rPr>
                        <a:t>242</a:t>
                      </a:r>
                      <a:endParaRPr lang="zh-CN" sz="1400" dirty="0">
                        <a:effectLst/>
                        <a:latin typeface="Times"/>
                        <a:ea typeface="MS Mincho" panose="02020609040205080304" pitchFamily="49" charset="-128"/>
                        <a:cs typeface="Times New Roman" panose="02020603050405020304"/>
                      </a:endParaRPr>
                    </a:p>
                  </a:txBody>
                  <a:tcPr marL="28341" marR="28341" marT="39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kern="1200" dirty="0">
                          <a:solidFill>
                            <a:srgbClr val="000000"/>
                          </a:solidFill>
                          <a:effectLst/>
                          <a:latin typeface="Times New Roman" panose="02020603050405020304"/>
                          <a:ea typeface="MS Mincho" panose="02020609040205080304" pitchFamily="49" charset="-128"/>
                          <a:cs typeface="Times New Roman" panose="02020603050405020304"/>
                        </a:rPr>
                        <a:t>1524</a:t>
                      </a:r>
                      <a:endParaRPr lang="zh-CN" sz="1400" dirty="0">
                        <a:effectLst/>
                        <a:latin typeface="Times"/>
                        <a:ea typeface="MS Mincho" panose="02020609040205080304" pitchFamily="49" charset="-128"/>
                        <a:cs typeface="Times New Roman" panose="02020603050405020304"/>
                      </a:endParaRPr>
                    </a:p>
                  </a:txBody>
                  <a:tcPr marL="28341" marR="28341" marT="39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kern="1200" dirty="0">
                          <a:solidFill>
                            <a:srgbClr val="000000"/>
                          </a:solidFill>
                          <a:effectLst/>
                          <a:latin typeface="Times New Roman" panose="02020603050405020304"/>
                          <a:ea typeface="MS Mincho" panose="02020609040205080304" pitchFamily="49" charset="-128"/>
                          <a:cs typeface="Times New Roman" panose="02020603050405020304"/>
                        </a:rPr>
                        <a:t>6000</a:t>
                      </a:r>
                      <a:endParaRPr lang="zh-CN" sz="1400" dirty="0">
                        <a:effectLst/>
                        <a:latin typeface="Times"/>
                        <a:ea typeface="MS Mincho" panose="02020609040205080304" pitchFamily="49" charset="-128"/>
                        <a:cs typeface="Times New Roman" panose="02020603050405020304"/>
                      </a:endParaRPr>
                    </a:p>
                  </a:txBody>
                  <a:tcPr marL="28341" marR="28341" marT="39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73">
                <a:tc>
                  <a:txBody>
                    <a:bodyPr/>
                    <a:lstStyle/>
                    <a:p>
                      <a:pP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Threshold of single bunch current</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sym typeface="Symbol" panose="05050102010706020507"/>
                        </a:rPr>
                        <a:t></a:t>
                      </a: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A</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25.7</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412826">
                <a:tc>
                  <a:txBody>
                    <a:bodyPr/>
                    <a:lstStyle/>
                    <a:p>
                      <a:pP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Threshold of beam current</a:t>
                      </a:r>
                      <a:endParaRPr lang="zh-CN" sz="1400" dirty="0">
                        <a:effectLst/>
                        <a:latin typeface="Times New Roman" panose="02020603050405020304"/>
                        <a:ea typeface="MS Mincho" panose="02020609040205080304" pitchFamily="49" charset="-128"/>
                        <a:cs typeface="Times New Roman" panose="02020603050405020304"/>
                      </a:endParaRPr>
                    </a:p>
                    <a:p>
                      <a:pP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(limited by coupled bunch instability)</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mA</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127.5</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67423">
                <a:tc>
                  <a:txBody>
                    <a:bodyPr/>
                    <a:lstStyle/>
                    <a:p>
                      <a:pP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Bunch charge</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 nC</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a:ea typeface="宋体" panose="02010600030101010101" pitchFamily="2" charset="-122"/>
                          <a:cs typeface="Times New Roman" panose="02020603050405020304"/>
                        </a:rPr>
                        <a:t>0.78</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Times New Roman" panose="02020603050405020304"/>
                          <a:ea typeface="MS Mincho" panose="02020609040205080304" pitchFamily="49" charset="-128"/>
                          <a:cs typeface="Times New Roman" panose="02020603050405020304"/>
                        </a:rPr>
                        <a:t>0.63</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Times New Roman" panose="02020603050405020304"/>
                          <a:ea typeface="MS Mincho" panose="02020609040205080304" pitchFamily="49" charset="-128"/>
                          <a:cs typeface="Times New Roman" panose="02020603050405020304"/>
                        </a:rPr>
                        <a:t>0.45</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423">
                <a:tc>
                  <a:txBody>
                    <a:bodyPr/>
                    <a:lstStyle/>
                    <a:p>
                      <a:pP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Single bunch current</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sym typeface="Symbol" panose="05050102010706020507"/>
                        </a:rPr>
                        <a:t></a:t>
                      </a:r>
                      <a:r>
                        <a:rPr lang="en-GB" sz="1400" kern="1200">
                          <a:solidFill>
                            <a:srgbClr val="000000"/>
                          </a:solidFill>
                          <a:effectLst/>
                          <a:latin typeface="Times New Roman" panose="02020603050405020304"/>
                          <a:ea typeface="宋体" panose="02010600030101010101" pitchFamily="2" charset="-122"/>
                          <a:cs typeface="Times New Roman" panose="02020603050405020304"/>
                        </a:rPr>
                        <a:t>A</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2.3</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1.8</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1.3</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423">
                <a:tc>
                  <a:txBody>
                    <a:bodyPr/>
                    <a:lstStyle/>
                    <a:p>
                      <a:pP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Beam current</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mA</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a:ea typeface="宋体" panose="02010600030101010101" pitchFamily="2" charset="-122"/>
                          <a:cs typeface="Times New Roman" panose="02020603050405020304"/>
                        </a:rPr>
                        <a:t>0.57</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Times New Roman" panose="02020603050405020304"/>
                          <a:ea typeface="MS Mincho" panose="02020609040205080304" pitchFamily="49" charset="-128"/>
                          <a:cs typeface="Times New Roman" panose="02020603050405020304"/>
                        </a:rPr>
                        <a:t>2.86</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Times New Roman" panose="02020603050405020304"/>
                          <a:ea typeface="MS Mincho" panose="02020609040205080304" pitchFamily="49" charset="-128"/>
                          <a:cs typeface="Times New Roman" panose="02020603050405020304"/>
                        </a:rPr>
                        <a:t>7.51</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423">
                <a:tc>
                  <a:txBody>
                    <a:bodyPr/>
                    <a:lstStyle/>
                    <a:p>
                      <a:pP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Energy spread</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0.0078</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97073">
                <a:tc>
                  <a:txBody>
                    <a:bodyPr/>
                    <a:lstStyle/>
                    <a:p>
                      <a:pPr>
                        <a:spcAft>
                          <a:spcPts val="0"/>
                        </a:spcAft>
                      </a:pPr>
                      <a:r>
                        <a:rPr lang="en-GB" sz="1400">
                          <a:solidFill>
                            <a:srgbClr val="000000"/>
                          </a:solidFill>
                          <a:effectLst/>
                          <a:latin typeface="Times New Roman" panose="02020603050405020304"/>
                          <a:ea typeface="宋体" panose="02010600030101010101" pitchFamily="2" charset="-122"/>
                          <a:cs typeface="Times New Roman" panose="02020603050405020304"/>
                        </a:rPr>
                        <a:t>Synchrotron radiation</a:t>
                      </a:r>
                      <a:r>
                        <a:rPr lang="en-GB" sz="1400" kern="1200">
                          <a:solidFill>
                            <a:srgbClr val="000000"/>
                          </a:solidFill>
                          <a:effectLst/>
                          <a:latin typeface="Times New Roman" panose="02020603050405020304"/>
                          <a:ea typeface="宋体" panose="02010600030101010101" pitchFamily="2" charset="-122"/>
                          <a:cs typeface="Times New Roman" panose="02020603050405020304"/>
                        </a:rPr>
                        <a:t> loss/turn</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keV</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400" kern="1200" dirty="0">
                          <a:solidFill>
                            <a:srgbClr val="000000"/>
                          </a:solidFill>
                          <a:effectLst/>
                          <a:latin typeface="Times New Roman" panose="02020603050405020304"/>
                          <a:ea typeface="MS Mincho" panose="02020609040205080304" pitchFamily="49" charset="-128"/>
                          <a:cs typeface="Times New Roman" panose="02020603050405020304"/>
                        </a:rPr>
                        <a:t>73.5</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97073">
                <a:tc>
                  <a:txBody>
                    <a:bodyPr/>
                    <a:lstStyle/>
                    <a:p>
                      <a:pP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Momentum compaction factor</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10</a:t>
                      </a:r>
                      <a:r>
                        <a:rPr lang="en-GB" sz="1400" kern="1200" baseline="30000">
                          <a:solidFill>
                            <a:srgbClr val="000000"/>
                          </a:solidFill>
                          <a:effectLst/>
                          <a:latin typeface="Times New Roman" panose="02020603050405020304"/>
                          <a:ea typeface="宋体" panose="02010600030101010101" pitchFamily="2" charset="-122"/>
                          <a:cs typeface="Times New Roman" panose="02020603050405020304"/>
                        </a:rPr>
                        <a:t>-5</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400" kern="1200" dirty="0">
                          <a:solidFill>
                            <a:srgbClr val="000000"/>
                          </a:solidFill>
                          <a:effectLst/>
                          <a:latin typeface="Times New Roman" panose="02020603050405020304"/>
                          <a:ea typeface="MS Mincho" panose="02020609040205080304" pitchFamily="49" charset="-128"/>
                          <a:cs typeface="Times New Roman" panose="02020603050405020304"/>
                        </a:rPr>
                        <a:t>2.44</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67423">
                <a:tc>
                  <a:txBody>
                    <a:bodyPr/>
                    <a:lstStyle/>
                    <a:p>
                      <a:pP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Emittance</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nm</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400" kern="1200" dirty="0">
                          <a:solidFill>
                            <a:srgbClr val="000000"/>
                          </a:solidFill>
                          <a:effectLst/>
                          <a:latin typeface="Times New Roman" panose="02020603050405020304"/>
                          <a:ea typeface="MS Mincho" panose="02020609040205080304" pitchFamily="49" charset="-128"/>
                          <a:cs typeface="Times New Roman" panose="02020603050405020304"/>
                        </a:rPr>
                        <a:t>0.025</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67423">
                <a:tc>
                  <a:txBody>
                    <a:bodyPr/>
                    <a:lstStyle/>
                    <a:p>
                      <a:pP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Natural chromaticity</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H/V</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400" kern="1200" dirty="0">
                          <a:solidFill>
                            <a:srgbClr val="000000"/>
                          </a:solidFill>
                          <a:effectLst/>
                          <a:latin typeface="Times New Roman" panose="02020603050405020304"/>
                          <a:ea typeface="MS Mincho" panose="02020609040205080304" pitchFamily="49" charset="-128"/>
                          <a:cs typeface="Times New Roman" panose="02020603050405020304"/>
                        </a:rPr>
                        <a:t>-336/-333</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67423">
                <a:tc>
                  <a:txBody>
                    <a:bodyPr/>
                    <a:lstStyle/>
                    <a:p>
                      <a:pP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RF voltage</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MV</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400" kern="1200" dirty="0">
                          <a:solidFill>
                            <a:srgbClr val="000000"/>
                          </a:solidFill>
                          <a:effectLst/>
                          <a:latin typeface="Times New Roman" panose="02020603050405020304"/>
                          <a:ea typeface="MS Mincho" panose="02020609040205080304" pitchFamily="49" charset="-128"/>
                          <a:cs typeface="Times New Roman" panose="02020603050405020304"/>
                        </a:rPr>
                        <a:t>62.7</a:t>
                      </a:r>
                      <a:endParaRPr lang="zh-CN" sz="1400" dirty="0">
                        <a:effectLst/>
                        <a:latin typeface="Times"/>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67423">
                <a:tc>
                  <a:txBody>
                    <a:bodyPr/>
                    <a:lstStyle/>
                    <a:p>
                      <a:pPr>
                        <a:spcAft>
                          <a:spcPts val="0"/>
                        </a:spcAft>
                      </a:pPr>
                      <a:r>
                        <a:rPr lang="en-GB" sz="1400">
                          <a:solidFill>
                            <a:srgbClr val="000000"/>
                          </a:solidFill>
                          <a:effectLst/>
                          <a:latin typeface="Times New Roman" panose="02020603050405020304"/>
                          <a:ea typeface="MS Mincho" panose="02020609040205080304" pitchFamily="49" charset="-128"/>
                          <a:cs typeface="Times New Roman" panose="02020603050405020304"/>
                        </a:rPr>
                        <a:t>Betatron tune </a:t>
                      </a:r>
                      <a:r>
                        <a:rPr lang="en-GB" sz="1400" i="1">
                          <a:solidFill>
                            <a:srgbClr val="000000"/>
                          </a:solidFill>
                          <a:effectLst/>
                          <a:latin typeface="Times New Roman" panose="02020603050405020304"/>
                          <a:ea typeface="MS Mincho" panose="02020609040205080304" pitchFamily="49" charset="-128"/>
                          <a:cs typeface="Times New Roman" panose="02020603050405020304"/>
                          <a:sym typeface="Symbol" panose="05050102010706020507"/>
                        </a:rPr>
                        <a:t></a:t>
                      </a:r>
                      <a:r>
                        <a:rPr lang="en-GB" sz="1400" i="1" baseline="-25000">
                          <a:solidFill>
                            <a:srgbClr val="000000"/>
                          </a:solidFill>
                          <a:effectLst/>
                          <a:latin typeface="Times New Roman" panose="02020603050405020304"/>
                          <a:ea typeface="MS Mincho" panose="02020609040205080304" pitchFamily="49" charset="-128"/>
                          <a:cs typeface="Times New Roman" panose="02020603050405020304"/>
                        </a:rPr>
                        <a:t>x</a:t>
                      </a:r>
                      <a:r>
                        <a:rPr lang="en-GB" sz="1400">
                          <a:solidFill>
                            <a:srgbClr val="000000"/>
                          </a:solidFill>
                          <a:effectLst/>
                          <a:latin typeface="Times New Roman" panose="02020603050405020304"/>
                          <a:ea typeface="MS Mincho" panose="02020609040205080304" pitchFamily="49" charset="-128"/>
                          <a:cs typeface="Times New Roman" panose="02020603050405020304"/>
                        </a:rPr>
                        <a:t>/</a:t>
                      </a:r>
                      <a:r>
                        <a:rPr lang="en-GB" sz="1400" i="1">
                          <a:solidFill>
                            <a:srgbClr val="000000"/>
                          </a:solidFill>
                          <a:effectLst/>
                          <a:latin typeface="Times New Roman" panose="02020603050405020304"/>
                          <a:ea typeface="MS Mincho" panose="02020609040205080304" pitchFamily="49" charset="-128"/>
                          <a:cs typeface="Times New Roman" panose="02020603050405020304"/>
                          <a:sym typeface="Symbol" panose="05050102010706020507"/>
                        </a:rPr>
                        <a:t></a:t>
                      </a:r>
                      <a:r>
                        <a:rPr lang="en-GB" sz="1400" i="1" baseline="-25000">
                          <a:solidFill>
                            <a:srgbClr val="000000"/>
                          </a:solidFill>
                          <a:effectLst/>
                          <a:latin typeface="Times New Roman" panose="02020603050405020304"/>
                          <a:ea typeface="MS Mincho" panose="02020609040205080304" pitchFamily="49" charset="-128"/>
                          <a:cs typeface="Times New Roman" panose="02020603050405020304"/>
                        </a:rPr>
                        <a:t>y</a:t>
                      </a:r>
                      <a:r>
                        <a:rPr lang="en-GB" sz="1400">
                          <a:solidFill>
                            <a:srgbClr val="000000"/>
                          </a:solidFill>
                          <a:effectLst/>
                          <a:latin typeface="Times New Roman" panose="02020603050405020304"/>
                          <a:ea typeface="MS Mincho" panose="02020609040205080304" pitchFamily="49" charset="-128"/>
                          <a:cs typeface="Times New Roman" panose="02020603050405020304"/>
                        </a:rPr>
                        <a:t>/</a:t>
                      </a:r>
                      <a:r>
                        <a:rPr lang="en-GB" sz="1400" i="1">
                          <a:solidFill>
                            <a:srgbClr val="000000"/>
                          </a:solidFill>
                          <a:effectLst/>
                          <a:latin typeface="Times New Roman" panose="02020603050405020304"/>
                          <a:ea typeface="MS Mincho" panose="02020609040205080304" pitchFamily="49" charset="-128"/>
                          <a:cs typeface="Times New Roman" panose="02020603050405020304"/>
                          <a:sym typeface="Symbol" panose="05050102010706020507"/>
                        </a:rPr>
                        <a:t></a:t>
                      </a:r>
                      <a:r>
                        <a:rPr lang="en-GB" sz="1400" i="1" baseline="-25000">
                          <a:solidFill>
                            <a:srgbClr val="000000"/>
                          </a:solidFill>
                          <a:effectLst/>
                          <a:latin typeface="Times New Roman" panose="02020603050405020304"/>
                          <a:ea typeface="MS Mincho" panose="02020609040205080304" pitchFamily="49" charset="-128"/>
                          <a:cs typeface="Times New Roman" panose="02020603050405020304"/>
                        </a:rPr>
                        <a:t>s</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 </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400" kern="1200" dirty="0">
                          <a:solidFill>
                            <a:srgbClr val="000000"/>
                          </a:solidFill>
                          <a:effectLst/>
                          <a:latin typeface="Times New Roman" panose="02020603050405020304"/>
                          <a:ea typeface="MS Mincho" panose="02020609040205080304" pitchFamily="49" charset="-128"/>
                          <a:cs typeface="Times New Roman" panose="02020603050405020304"/>
                        </a:rPr>
                        <a:t>263.2/261.2/0.1</a:t>
                      </a:r>
                      <a:endParaRPr lang="zh-CN" sz="1400" dirty="0">
                        <a:effectLst/>
                        <a:latin typeface="Times"/>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67423">
                <a:tc>
                  <a:txBody>
                    <a:bodyPr/>
                    <a:lstStyle/>
                    <a:p>
                      <a:pP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RF energy acceptance</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400" kern="1200" dirty="0">
                          <a:solidFill>
                            <a:srgbClr val="000000"/>
                          </a:solidFill>
                          <a:effectLst/>
                          <a:latin typeface="Times New Roman" panose="02020603050405020304"/>
                          <a:ea typeface="MS Mincho" panose="02020609040205080304" pitchFamily="49" charset="-128"/>
                          <a:cs typeface="Times New Roman" panose="02020603050405020304"/>
                        </a:rPr>
                        <a:t>1.9</a:t>
                      </a:r>
                      <a:endParaRPr lang="zh-CN" sz="1400" dirty="0">
                        <a:effectLst/>
                        <a:latin typeface="Times"/>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67423">
                <a:tc>
                  <a:txBody>
                    <a:bodyPr/>
                    <a:lstStyle/>
                    <a:p>
                      <a:pP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Damping time</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s</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400" kern="1200" dirty="0">
                          <a:solidFill>
                            <a:srgbClr val="000000"/>
                          </a:solidFill>
                          <a:effectLst/>
                          <a:latin typeface="Times New Roman" panose="02020603050405020304"/>
                          <a:ea typeface="MS Mincho" panose="02020609040205080304" pitchFamily="49" charset="-128"/>
                          <a:cs typeface="Times New Roman" panose="02020603050405020304"/>
                        </a:rPr>
                        <a:t>90.7</a:t>
                      </a:r>
                      <a:endParaRPr lang="zh-CN" sz="1400" dirty="0">
                        <a:effectLst/>
                        <a:latin typeface="Times"/>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67423">
                <a:tc>
                  <a:txBody>
                    <a:bodyPr/>
                    <a:lstStyle/>
                    <a:p>
                      <a:pP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Bunch length of linac beam</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mm</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400" kern="1200" dirty="0">
                          <a:solidFill>
                            <a:srgbClr val="000000"/>
                          </a:solidFill>
                          <a:effectLst/>
                          <a:latin typeface="Times New Roman" panose="02020603050405020304"/>
                          <a:ea typeface="MS Mincho" panose="02020609040205080304" pitchFamily="49" charset="-128"/>
                          <a:cs typeface="Times New Roman" panose="02020603050405020304"/>
                        </a:rPr>
                        <a:t>1.0</a:t>
                      </a:r>
                      <a:endParaRPr lang="zh-CN" sz="1400" dirty="0">
                        <a:effectLst/>
                        <a:latin typeface="Times"/>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67423">
                <a:tc>
                  <a:txBody>
                    <a:bodyPr/>
                    <a:lstStyle/>
                    <a:p>
                      <a:pP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Energy spread of linac beam</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400" kern="1200" dirty="0">
                          <a:solidFill>
                            <a:srgbClr val="000000"/>
                          </a:solidFill>
                          <a:effectLst/>
                          <a:latin typeface="Times New Roman" panose="02020603050405020304"/>
                          <a:ea typeface="MS Mincho" panose="02020609040205080304" pitchFamily="49" charset="-128"/>
                          <a:cs typeface="Times New Roman" panose="02020603050405020304"/>
                        </a:rPr>
                        <a:t>0.16</a:t>
                      </a:r>
                      <a:endParaRPr lang="zh-CN" sz="1400" dirty="0">
                        <a:effectLst/>
                        <a:latin typeface="Times"/>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r h="267423">
                <a:tc>
                  <a:txBody>
                    <a:bodyPr/>
                    <a:lstStyle/>
                    <a:p>
                      <a:pPr>
                        <a:spcAft>
                          <a:spcPts val="0"/>
                        </a:spcAft>
                      </a:pPr>
                      <a:r>
                        <a:rPr lang="en-GB" sz="1400" kern="1200" dirty="0" err="1">
                          <a:solidFill>
                            <a:srgbClr val="000000"/>
                          </a:solidFill>
                          <a:effectLst/>
                          <a:latin typeface="Times New Roman" panose="02020603050405020304"/>
                          <a:ea typeface="宋体" panose="02010600030101010101" pitchFamily="2" charset="-122"/>
                          <a:cs typeface="Times New Roman" panose="02020603050405020304"/>
                        </a:rPr>
                        <a:t>Emittance</a:t>
                      </a: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 of </a:t>
                      </a:r>
                      <a:r>
                        <a:rPr lang="en-GB" sz="1400" kern="1200" dirty="0" err="1">
                          <a:solidFill>
                            <a:srgbClr val="000000"/>
                          </a:solidFill>
                          <a:effectLst/>
                          <a:latin typeface="Times New Roman" panose="02020603050405020304"/>
                          <a:ea typeface="宋体" panose="02010600030101010101" pitchFamily="2" charset="-122"/>
                          <a:cs typeface="Times New Roman" panose="02020603050405020304"/>
                        </a:rPr>
                        <a:t>linac</a:t>
                      </a:r>
                      <a:r>
                        <a:rPr lang="en-GB" sz="1400" kern="1200" dirty="0">
                          <a:solidFill>
                            <a:srgbClr val="000000"/>
                          </a:solidFill>
                          <a:effectLst/>
                          <a:latin typeface="Times New Roman" panose="02020603050405020304"/>
                          <a:ea typeface="宋体" panose="02010600030101010101" pitchFamily="2" charset="-122"/>
                          <a:cs typeface="Times New Roman" panose="02020603050405020304"/>
                        </a:rPr>
                        <a:t> beam</a:t>
                      </a:r>
                      <a:endParaRPr lang="zh-CN" sz="1400" dirty="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1200">
                          <a:solidFill>
                            <a:srgbClr val="000000"/>
                          </a:solidFill>
                          <a:effectLst/>
                          <a:latin typeface="Times New Roman" panose="02020603050405020304"/>
                          <a:ea typeface="宋体" panose="02010600030101010101" pitchFamily="2" charset="-122"/>
                          <a:cs typeface="Times New Roman" panose="02020603050405020304"/>
                        </a:rPr>
                        <a:t>nm</a:t>
                      </a:r>
                      <a:endParaRPr lang="zh-CN" sz="1400">
                        <a:effectLst/>
                        <a:latin typeface="Times New Roman" panose="02020603050405020304"/>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400" kern="1200" dirty="0">
                          <a:solidFill>
                            <a:srgbClr val="000000"/>
                          </a:solidFill>
                          <a:effectLst/>
                          <a:latin typeface="Times New Roman" panose="02020603050405020304"/>
                          <a:ea typeface="MS Mincho" panose="02020609040205080304" pitchFamily="49" charset="-128"/>
                          <a:cs typeface="Times New Roman" panose="02020603050405020304"/>
                        </a:rPr>
                        <a:t>40~120</a:t>
                      </a:r>
                      <a:endParaRPr lang="zh-CN" sz="1400" dirty="0">
                        <a:effectLst/>
                        <a:latin typeface="Times"/>
                        <a:ea typeface="MS Mincho" panose="02020609040205080304" pitchFamily="49" charset="-128"/>
                        <a:cs typeface="Times New Roman" panose="02020603050405020304"/>
                      </a:endParaRPr>
                    </a:p>
                  </a:txBody>
                  <a:tcPr marL="28341" marR="28341" marT="39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r>
            </a:tbl>
          </a:graphicData>
        </a:graphic>
      </p:graphicFrame>
      <p:sp>
        <p:nvSpPr>
          <p:cNvPr id="3" name="灯片编号占位符 2"/>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36</a:t>
            </a:fld>
            <a:endParaRPr lang="zh-CN" altLang="en-US" sz="900" strike="noStrike" noProof="1">
              <a:sym typeface="Arial" panose="020B0604020202020204" pitchFamily="34" charset="0"/>
            </a:endParaRPr>
          </a:p>
        </p:txBody>
      </p:sp>
    </p:spTree>
    <p:extLst>
      <p:ext uri="{BB962C8B-B14F-4D97-AF65-F5344CB8AC3E}">
        <p14:creationId xmlns:p14="http://schemas.microsoft.com/office/powerpoint/2010/main" val="426905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16632"/>
            <a:ext cx="8229600" cy="648072"/>
          </a:xfrm>
        </p:spPr>
        <p:txBody>
          <a:bodyPr>
            <a:normAutofit/>
          </a:bodyPr>
          <a:lstStyle/>
          <a:p>
            <a:r>
              <a:rPr lang="en-US" altLang="zh-CN" dirty="0">
                <a:solidFill>
                  <a:srgbClr val="C00000"/>
                </a:solidFill>
                <a:latin typeface="Calibri" panose="020F0502020204030204" pitchFamily="34" charset="0"/>
                <a:cs typeface="Times New Roman" panose="02020603050405020304" pitchFamily="18" charset="0"/>
              </a:rPr>
              <a:t>CEPC Booster P</a:t>
            </a:r>
            <a:r>
              <a:rPr lang="en-US" altLang="zh-CN" dirty="0" smtClean="0">
                <a:solidFill>
                  <a:srgbClr val="C00000"/>
                </a:solidFill>
                <a:latin typeface="Calibri" panose="020F0502020204030204" pitchFamily="34" charset="0"/>
                <a:cs typeface="Times New Roman" panose="02020603050405020304" pitchFamily="18" charset="0"/>
              </a:rPr>
              <a:t>arameters </a:t>
            </a:r>
            <a:r>
              <a:rPr lang="en-US" altLang="zh-CN" dirty="0">
                <a:solidFill>
                  <a:srgbClr val="C00000"/>
                </a:solidFill>
                <a:latin typeface="Calibri" panose="020F0502020204030204" pitchFamily="34" charset="0"/>
                <a:cs typeface="Times New Roman" panose="02020603050405020304" pitchFamily="18" charset="0"/>
              </a:rPr>
              <a:t>@ </a:t>
            </a:r>
            <a:r>
              <a:rPr lang="en-US" altLang="zh-CN" dirty="0" smtClean="0">
                <a:solidFill>
                  <a:srgbClr val="C00000"/>
                </a:solidFill>
                <a:latin typeface="Calibri" panose="020F0502020204030204" pitchFamily="34" charset="0"/>
                <a:cs typeface="Times New Roman" panose="02020603050405020304" pitchFamily="18" charset="0"/>
              </a:rPr>
              <a:t>extraction</a:t>
            </a:r>
          </a:p>
        </p:txBody>
      </p:sp>
      <p:graphicFrame>
        <p:nvGraphicFramePr>
          <p:cNvPr id="5" name="表格 4"/>
          <p:cNvGraphicFramePr>
            <a:graphicFrameLocks noGrp="1"/>
          </p:cNvGraphicFramePr>
          <p:nvPr/>
        </p:nvGraphicFramePr>
        <p:xfrm>
          <a:off x="683568" y="908720"/>
          <a:ext cx="8280921" cy="5655855"/>
        </p:xfrm>
        <a:graphic>
          <a:graphicData uri="http://schemas.openxmlformats.org/drawingml/2006/table">
            <a:tbl>
              <a:tblPr firstRow="1" firstCol="1" bandRow="1"/>
              <a:tblGrid>
                <a:gridCol w="2833783"/>
                <a:gridCol w="550593"/>
                <a:gridCol w="1224136"/>
                <a:gridCol w="229195"/>
                <a:gridCol w="1010216"/>
                <a:gridCol w="1216499"/>
                <a:gridCol w="1216499"/>
              </a:tblGrid>
              <a:tr h="288032">
                <a:tc rowSpan="2">
                  <a:txBody>
                    <a:bodyPr/>
                    <a:lstStyle/>
                    <a:p>
                      <a:pPr>
                        <a:spcAft>
                          <a:spcPts val="0"/>
                        </a:spcAft>
                      </a:pPr>
                      <a:r>
                        <a:rPr lang="en-GB" sz="1200" kern="1200" dirty="0">
                          <a:solidFill>
                            <a:srgbClr val="000000"/>
                          </a:solidFill>
                          <a:effectLst/>
                          <a:latin typeface="Times New Roman" panose="02020603050405020304"/>
                          <a:ea typeface="宋体" panose="02010600030101010101" pitchFamily="2" charset="-122"/>
                          <a:cs typeface="Times New Roman" panose="02020603050405020304"/>
                        </a:rPr>
                        <a:t> </a:t>
                      </a:r>
                      <a:endParaRPr lang="zh-CN" sz="1200" dirty="0">
                        <a:effectLst/>
                        <a:latin typeface="Times New Roman" panose="02020603050405020304"/>
                        <a:ea typeface="MS Mincho" panose="02020609040205080304" pitchFamily="49" charset="-128"/>
                        <a:cs typeface="Times New Roman" panose="02020603050405020304"/>
                      </a:endParaRPr>
                    </a:p>
                    <a:p>
                      <a:pPr>
                        <a:spcAft>
                          <a:spcPts val="0"/>
                        </a:spcAft>
                      </a:pPr>
                      <a:r>
                        <a:rPr lang="en-GB" sz="1200" kern="1200" dirty="0">
                          <a:solidFill>
                            <a:srgbClr val="000000"/>
                          </a:solidFill>
                          <a:effectLst/>
                          <a:latin typeface="Times New Roman" panose="02020603050405020304"/>
                          <a:ea typeface="宋体" panose="02010600030101010101" pitchFamily="2" charset="-122"/>
                          <a:cs typeface="Times New Roman" panose="02020603050405020304"/>
                        </a:rPr>
                        <a:t> </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rowSpan="2">
                  <a:txBody>
                    <a:bodyPr/>
                    <a:lstStyle/>
                    <a:p>
                      <a:pPr algn="ctr">
                        <a:spcAft>
                          <a:spcPts val="0"/>
                        </a:spcAft>
                      </a:pPr>
                      <a:r>
                        <a:rPr lang="en-GB" sz="1200" kern="1200" dirty="0">
                          <a:solidFill>
                            <a:srgbClr val="000000"/>
                          </a:solidFill>
                          <a:effectLst/>
                          <a:latin typeface="Times New Roman" panose="02020603050405020304"/>
                          <a:ea typeface="宋体" panose="02010600030101010101" pitchFamily="2" charset="-122"/>
                          <a:cs typeface="Times New Roman" panose="02020603050405020304"/>
                        </a:rPr>
                        <a:t> </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gridSpan="3">
                  <a:txBody>
                    <a:bodyPr/>
                    <a:lstStyle/>
                    <a:p>
                      <a:pPr algn="ctr">
                        <a:spcAft>
                          <a:spcPts val="0"/>
                        </a:spcAft>
                      </a:pPr>
                      <a:r>
                        <a:rPr lang="en-GB" sz="1200" b="1" i="1" kern="1200">
                          <a:solidFill>
                            <a:srgbClr val="000000"/>
                          </a:solidFill>
                          <a:effectLst/>
                          <a:latin typeface="Times New Roman" panose="02020603050405020304"/>
                          <a:ea typeface="宋体" panose="02010600030101010101" pitchFamily="2" charset="-122"/>
                          <a:cs typeface="Times New Roman" panose="02020603050405020304"/>
                        </a:rPr>
                        <a:t>H</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b="1" i="1" kern="1200">
                          <a:solidFill>
                            <a:srgbClr val="000000"/>
                          </a:solidFill>
                          <a:effectLst/>
                          <a:latin typeface="Times New Roman" panose="02020603050405020304"/>
                          <a:ea typeface="宋体" panose="02010600030101010101" pitchFamily="2" charset="-122"/>
                          <a:cs typeface="Times New Roman" panose="02020603050405020304"/>
                        </a:rPr>
                        <a:t>W</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200" b="1" i="1" kern="1200">
                          <a:solidFill>
                            <a:srgbClr val="000000"/>
                          </a:solidFill>
                          <a:effectLst/>
                          <a:latin typeface="Times New Roman" panose="02020603050405020304"/>
                          <a:ea typeface="宋体" panose="02010600030101010101" pitchFamily="2" charset="-122"/>
                          <a:cs typeface="Times New Roman" panose="02020603050405020304"/>
                        </a:rPr>
                        <a:t>Z</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16024">
                <a:tc vMerge="1">
                  <a:txBody>
                    <a:bodyPr/>
                    <a:lstStyle/>
                    <a:p>
                      <a:endParaRPr lang="zh-CN"/>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a:ea typeface="MS Mincho" panose="02020609040205080304" pitchFamily="49" charset="-128"/>
                          <a:cs typeface="Times New Roman" panose="02020603050405020304"/>
                        </a:rPr>
                        <a:t>Off axis injection</a:t>
                      </a:r>
                      <a:endParaRPr lang="zh-CN" sz="1200" dirty="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gridSpan="2">
                  <a:txBody>
                    <a:bodyPr/>
                    <a:lstStyle/>
                    <a:p>
                      <a:pPr algn="ctr"/>
                      <a:r>
                        <a:rPr lang="en-US" sz="1200" kern="1200" dirty="0">
                          <a:solidFill>
                            <a:srgbClr val="000000"/>
                          </a:solidFill>
                          <a:effectLst/>
                          <a:latin typeface="Times New Roman" panose="02020603050405020304"/>
                          <a:ea typeface="MS Mincho" panose="02020609040205080304" pitchFamily="49" charset="-128"/>
                          <a:cs typeface="Times New Roman" panose="02020603050405020304"/>
                        </a:rPr>
                        <a:t>On axis injection</a:t>
                      </a:r>
                      <a:endParaRPr lang="zh-CN" sz="1200" dirty="0">
                        <a:effectLst/>
                        <a:latin typeface="Times"/>
                        <a:ea typeface="MS Mincho" panose="02020609040205080304" pitchFamily="49" charset="-128"/>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zh-CN"/>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a:ea typeface="MS Mincho" panose="02020609040205080304" pitchFamily="49" charset="-128"/>
                          <a:cs typeface="Times New Roman" panose="02020603050405020304"/>
                        </a:rPr>
                        <a:t>Off axis injection</a:t>
                      </a:r>
                      <a:endParaRPr lang="zh-CN" sz="1200" dirty="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en-US" sz="1200" kern="1200" dirty="0">
                          <a:solidFill>
                            <a:srgbClr val="000000"/>
                          </a:solidFill>
                          <a:effectLst/>
                          <a:latin typeface="Times New Roman" panose="02020603050405020304"/>
                          <a:ea typeface="MS Mincho" panose="02020609040205080304" pitchFamily="49" charset="-128"/>
                          <a:cs typeface="Times New Roman" panose="02020603050405020304"/>
                        </a:rPr>
                        <a:t>Off axis injection</a:t>
                      </a:r>
                      <a:endParaRPr lang="zh-CN" sz="1200" dirty="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05422">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Beam energy </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err="1">
                          <a:solidFill>
                            <a:srgbClr val="000000"/>
                          </a:solidFill>
                          <a:effectLst/>
                          <a:latin typeface="Times New Roman" panose="02020603050405020304"/>
                          <a:ea typeface="宋体" panose="02010600030101010101" pitchFamily="2" charset="-122"/>
                          <a:cs typeface="Times New Roman" panose="02020603050405020304"/>
                        </a:rPr>
                        <a:t>GeV</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200" kern="1200" dirty="0">
                          <a:solidFill>
                            <a:srgbClr val="000000"/>
                          </a:solidFill>
                          <a:effectLst/>
                          <a:latin typeface="Times New Roman" panose="02020603050405020304"/>
                          <a:ea typeface="MS Mincho" panose="02020609040205080304" pitchFamily="49" charset="-128"/>
                          <a:cs typeface="Times New Roman" panose="02020603050405020304"/>
                        </a:rPr>
                        <a:t>120</a:t>
                      </a:r>
                      <a:endParaRPr lang="zh-CN" sz="1200" dirty="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r>
                        <a:rPr lang="en-US" sz="1200" kern="1200">
                          <a:solidFill>
                            <a:srgbClr val="000000"/>
                          </a:solidFill>
                          <a:effectLst/>
                          <a:latin typeface="Times New Roman" panose="02020603050405020304"/>
                          <a:ea typeface="MS Mincho" panose="02020609040205080304" pitchFamily="49" charset="-128"/>
                          <a:cs typeface="Times New Roman" panose="02020603050405020304"/>
                        </a:rPr>
                        <a:t>80</a:t>
                      </a:r>
                      <a:endParaRPr lang="zh-CN" sz="120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a:solidFill>
                            <a:srgbClr val="000000"/>
                          </a:solidFill>
                          <a:effectLst/>
                          <a:latin typeface="Times New Roman" panose="02020603050405020304"/>
                          <a:ea typeface="MS Mincho" panose="02020609040205080304" pitchFamily="49" charset="-128"/>
                          <a:cs typeface="Times New Roman" panose="02020603050405020304"/>
                        </a:rPr>
                        <a:t>45.5</a:t>
                      </a:r>
                      <a:endParaRPr lang="zh-CN" sz="120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422">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Bunch number</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zh-CN" sz="1200">
                        <a:effectLst/>
                        <a:latin typeface="Times"/>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200" kern="1200" dirty="0">
                          <a:solidFill>
                            <a:srgbClr val="000000"/>
                          </a:solidFill>
                          <a:effectLst/>
                          <a:latin typeface="Times New Roman" panose="02020603050405020304"/>
                          <a:ea typeface="MS Mincho" panose="02020609040205080304" pitchFamily="49" charset="-128"/>
                          <a:cs typeface="Times New Roman" panose="02020603050405020304"/>
                        </a:rPr>
                        <a:t>242</a:t>
                      </a:r>
                      <a:endParaRPr lang="zh-CN" sz="1200" dirty="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a:r>
                        <a:rPr lang="en-US" sz="1200" kern="1200" dirty="0">
                          <a:solidFill>
                            <a:srgbClr val="000000"/>
                          </a:solidFill>
                          <a:effectLst/>
                          <a:latin typeface="Times New Roman" panose="02020603050405020304"/>
                          <a:ea typeface="MS Mincho" panose="02020609040205080304" pitchFamily="49" charset="-128"/>
                          <a:cs typeface="Times New Roman" panose="02020603050405020304"/>
                        </a:rPr>
                        <a:t>235+7</a:t>
                      </a:r>
                      <a:endParaRPr lang="zh-CN" sz="1200" dirty="0">
                        <a:effectLst/>
                        <a:latin typeface="Times"/>
                        <a:ea typeface="MS Mincho" panose="02020609040205080304" pitchFamily="49" charset="-128"/>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a:solidFill>
                            <a:srgbClr val="000000"/>
                          </a:solidFill>
                          <a:effectLst/>
                          <a:latin typeface="Times New Roman" panose="02020603050405020304"/>
                          <a:ea typeface="MS Mincho" panose="02020609040205080304" pitchFamily="49" charset="-128"/>
                          <a:cs typeface="Times New Roman" panose="02020603050405020304"/>
                        </a:rPr>
                        <a:t>1524</a:t>
                      </a:r>
                      <a:endParaRPr lang="zh-CN" sz="120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a:solidFill>
                            <a:srgbClr val="000000"/>
                          </a:solidFill>
                          <a:effectLst/>
                          <a:latin typeface="Times New Roman" panose="02020603050405020304"/>
                          <a:ea typeface="MS Mincho" panose="02020609040205080304" pitchFamily="49" charset="-128"/>
                          <a:cs typeface="Times New Roman" panose="02020603050405020304"/>
                        </a:rPr>
                        <a:t>6000</a:t>
                      </a:r>
                      <a:endParaRPr lang="zh-CN" sz="120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422">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Maximum bunch charge</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nC</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GB" sz="1200">
                          <a:solidFill>
                            <a:srgbClr val="000000"/>
                          </a:solidFill>
                          <a:effectLst/>
                          <a:latin typeface="Times New Roman" panose="02020603050405020304"/>
                          <a:ea typeface="宋体" panose="02010600030101010101" pitchFamily="2" charset="-122"/>
                          <a:cs typeface="Times New Roman" panose="02020603050405020304"/>
                        </a:rPr>
                        <a:t>0.72</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a:spcAft>
                          <a:spcPts val="0"/>
                        </a:spcAft>
                      </a:pPr>
                      <a:r>
                        <a:rPr lang="en-GB" sz="1200" dirty="0">
                          <a:effectLst/>
                          <a:latin typeface="Times New Roman" panose="02020603050405020304"/>
                          <a:ea typeface="宋体" panose="02010600030101010101" pitchFamily="2" charset="-122"/>
                          <a:cs typeface="Times New Roman" panose="02020603050405020304"/>
                        </a:rPr>
                        <a:t>24.0</a:t>
                      </a:r>
                      <a:endParaRPr lang="zh-CN" sz="1200" dirty="0">
                        <a:effectLst/>
                        <a:latin typeface="Times New Roman" panose="02020603050405020304"/>
                        <a:ea typeface="MS Mincho" panose="02020609040205080304" pitchFamily="49" charset="-128"/>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0000"/>
                          </a:solidFill>
                          <a:effectLst/>
                          <a:latin typeface="Times New Roman" panose="02020603050405020304"/>
                          <a:ea typeface="MS Mincho" panose="02020609040205080304" pitchFamily="49" charset="-128"/>
                          <a:cs typeface="Times New Roman" panose="02020603050405020304"/>
                        </a:rPr>
                        <a:t>0.58</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0000"/>
                          </a:solidFill>
                          <a:effectLst/>
                          <a:latin typeface="Times New Roman" panose="02020603050405020304"/>
                          <a:ea typeface="MS Mincho" panose="02020609040205080304" pitchFamily="49" charset="-128"/>
                          <a:cs typeface="Times New Roman" panose="02020603050405020304"/>
                        </a:rPr>
                        <a:t>0.41</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36">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Maximum single bunch current</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sym typeface="Symbol" panose="05050102010706020507"/>
                        </a:rPr>
                        <a:t></a:t>
                      </a:r>
                      <a:r>
                        <a:rPr lang="en-GB" sz="1200" kern="1200">
                          <a:solidFill>
                            <a:srgbClr val="000000"/>
                          </a:solidFill>
                          <a:effectLst/>
                          <a:latin typeface="Times New Roman" panose="02020603050405020304"/>
                          <a:ea typeface="宋体" panose="02010600030101010101" pitchFamily="2" charset="-122"/>
                          <a:cs typeface="Times New Roman" panose="02020603050405020304"/>
                        </a:rPr>
                        <a:t>A</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2.1</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70</a:t>
                      </a:r>
                      <a:endParaRPr lang="zh-CN" sz="1200">
                        <a:effectLst/>
                        <a:latin typeface="Times New Roman" panose="02020603050405020304"/>
                        <a:ea typeface="MS Mincho" panose="02020609040205080304" pitchFamily="49" charset="-128"/>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宋体" panose="02010600030101010101" pitchFamily="2" charset="-122"/>
                          <a:cs typeface="Times New Roman" panose="02020603050405020304"/>
                        </a:rPr>
                        <a:t>1.7</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宋体" panose="02010600030101010101" pitchFamily="2" charset="-122"/>
                          <a:cs typeface="Times New Roman" panose="02020603050405020304"/>
                        </a:rPr>
                        <a:t>1.2</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36">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Threshold of single bunch current</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sym typeface="Symbol" panose="05050102010706020507"/>
                        </a:rPr>
                        <a:t></a:t>
                      </a:r>
                      <a:r>
                        <a:rPr lang="en-GB" sz="1200" kern="1200">
                          <a:solidFill>
                            <a:srgbClr val="000000"/>
                          </a:solidFill>
                          <a:effectLst/>
                          <a:latin typeface="Times New Roman" panose="02020603050405020304"/>
                          <a:ea typeface="宋体" panose="02010600030101010101" pitchFamily="2" charset="-122"/>
                          <a:cs typeface="Times New Roman" panose="02020603050405020304"/>
                        </a:rPr>
                        <a:t>A</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300</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 </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宋体" panose="02010600030101010101" pitchFamily="2" charset="-122"/>
                          <a:cs typeface="Times New Roman" panose="02020603050405020304"/>
                        </a:rPr>
                        <a:t> </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425">
                <a:tc>
                  <a:txBody>
                    <a:bodyPr/>
                    <a:lstStyle/>
                    <a:p>
                      <a:pPr>
                        <a:spcAft>
                          <a:spcPts val="0"/>
                        </a:spcAft>
                      </a:pPr>
                      <a:r>
                        <a:rPr lang="en-GB" sz="1200" kern="1200" dirty="0">
                          <a:solidFill>
                            <a:srgbClr val="000000"/>
                          </a:solidFill>
                          <a:effectLst/>
                          <a:latin typeface="Times New Roman" panose="02020603050405020304"/>
                          <a:ea typeface="宋体" panose="02010600030101010101" pitchFamily="2" charset="-122"/>
                          <a:cs typeface="Times New Roman" panose="02020603050405020304"/>
                        </a:rPr>
                        <a:t>Threshold of beam current</a:t>
                      </a:r>
                      <a:endParaRPr lang="zh-CN" sz="1200" dirty="0">
                        <a:effectLst/>
                        <a:latin typeface="Times New Roman" panose="02020603050405020304"/>
                        <a:ea typeface="MS Mincho" panose="02020609040205080304" pitchFamily="49" charset="-128"/>
                        <a:cs typeface="Times New Roman" panose="02020603050405020304"/>
                      </a:endParaRPr>
                    </a:p>
                    <a:p>
                      <a:pPr indent="133350">
                        <a:spcAft>
                          <a:spcPts val="0"/>
                        </a:spcAft>
                      </a:pPr>
                      <a:r>
                        <a:rPr lang="en-GB" sz="1200" kern="1200" dirty="0">
                          <a:solidFill>
                            <a:srgbClr val="000000"/>
                          </a:solidFill>
                          <a:effectLst/>
                          <a:latin typeface="Times New Roman" panose="02020603050405020304"/>
                          <a:ea typeface="宋体" panose="02010600030101010101" pitchFamily="2" charset="-122"/>
                          <a:cs typeface="Times New Roman" panose="02020603050405020304"/>
                        </a:rPr>
                        <a:t>(limited by RF power)</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mA</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1.0</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4.0</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宋体" panose="02010600030101010101" pitchFamily="2" charset="-122"/>
                          <a:cs typeface="Times New Roman" panose="02020603050405020304"/>
                        </a:rPr>
                        <a:t>10.0</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422">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Beam current</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mA</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GB" sz="1200">
                          <a:solidFill>
                            <a:srgbClr val="000000"/>
                          </a:solidFill>
                          <a:effectLst/>
                          <a:latin typeface="Times New Roman" panose="02020603050405020304"/>
                          <a:ea typeface="宋体" panose="02010600030101010101" pitchFamily="2" charset="-122"/>
                          <a:cs typeface="Times New Roman" panose="02020603050405020304"/>
                        </a:rPr>
                        <a:t>0.52</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a:spcAft>
                          <a:spcPts val="0"/>
                        </a:spcAft>
                      </a:pPr>
                      <a:r>
                        <a:rPr lang="en-GB" sz="1200">
                          <a:effectLst/>
                          <a:latin typeface="Times New Roman" panose="02020603050405020304"/>
                          <a:ea typeface="宋体" panose="02010600030101010101" pitchFamily="2" charset="-122"/>
                          <a:cs typeface="Times New Roman" panose="02020603050405020304"/>
                        </a:rPr>
                        <a:t>1.0</a:t>
                      </a:r>
                      <a:endParaRPr lang="zh-CN" sz="1200">
                        <a:effectLst/>
                        <a:latin typeface="Times New Roman" panose="02020603050405020304"/>
                        <a:ea typeface="MS Mincho" panose="02020609040205080304" pitchFamily="49" charset="-128"/>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0000"/>
                          </a:solidFill>
                          <a:effectLst/>
                          <a:latin typeface="Times New Roman" panose="02020603050405020304"/>
                          <a:ea typeface="MS Mincho" panose="02020609040205080304" pitchFamily="49" charset="-128"/>
                          <a:cs typeface="Times New Roman" panose="02020603050405020304"/>
                        </a:rPr>
                        <a:t>2.63</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0000"/>
                          </a:solidFill>
                          <a:effectLst/>
                          <a:latin typeface="Times New Roman" panose="02020603050405020304"/>
                          <a:ea typeface="MS Mincho" panose="02020609040205080304" pitchFamily="49" charset="-128"/>
                          <a:cs typeface="Times New Roman" panose="02020603050405020304"/>
                        </a:rPr>
                        <a:t>6.91</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36">
                <a:tc>
                  <a:txBody>
                    <a:bodyPr/>
                    <a:lstStyle/>
                    <a:p>
                      <a:pPr>
                        <a:spcAft>
                          <a:spcPts val="0"/>
                        </a:spcAft>
                      </a:pPr>
                      <a:r>
                        <a:rPr lang="en-GB" sz="1200">
                          <a:solidFill>
                            <a:srgbClr val="000000"/>
                          </a:solidFill>
                          <a:effectLst/>
                          <a:latin typeface="Times New Roman" panose="02020603050405020304"/>
                          <a:ea typeface="宋体" panose="02010600030101010101" pitchFamily="2" charset="-122"/>
                          <a:cs typeface="Times New Roman" panose="02020603050405020304"/>
                        </a:rPr>
                        <a:t>Injection duration for top-up (Both beams)</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0000"/>
                          </a:solidFill>
                          <a:effectLst/>
                          <a:latin typeface="Times New Roman" panose="02020603050405020304"/>
                          <a:ea typeface="宋体" panose="02010600030101010101" pitchFamily="2" charset="-122"/>
                          <a:cs typeface="Times New Roman" panose="02020603050405020304"/>
                        </a:rPr>
                        <a:t>s</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GB" sz="1200">
                          <a:solidFill>
                            <a:srgbClr val="000000"/>
                          </a:solidFill>
                          <a:effectLst/>
                          <a:latin typeface="Times New Roman" panose="02020603050405020304"/>
                          <a:ea typeface="MS Mincho" panose="02020609040205080304" pitchFamily="49" charset="-128"/>
                          <a:cs typeface="Times New Roman" panose="02020603050405020304"/>
                        </a:rPr>
                        <a:t>25.8</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a:spcAft>
                          <a:spcPts val="0"/>
                        </a:spcAft>
                      </a:pPr>
                      <a:r>
                        <a:rPr lang="en-GB" sz="1200">
                          <a:effectLst/>
                          <a:latin typeface="Times New Roman" panose="02020603050405020304"/>
                          <a:ea typeface="宋体" panose="02010600030101010101" pitchFamily="2" charset="-122"/>
                          <a:cs typeface="Times New Roman" panose="02020603050405020304"/>
                        </a:rPr>
                        <a:t>35.4</a:t>
                      </a:r>
                      <a:endParaRPr lang="zh-CN" sz="1200">
                        <a:effectLst/>
                        <a:latin typeface="Times New Roman" panose="02020603050405020304"/>
                        <a:ea typeface="MS Mincho" panose="02020609040205080304" pitchFamily="49" charset="-128"/>
                        <a:cs typeface="Times New Roman" panose="0202060305040502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0000"/>
                          </a:solidFill>
                          <a:effectLst/>
                          <a:latin typeface="Times New Roman" panose="02020603050405020304"/>
                          <a:ea typeface="MS Mincho" panose="02020609040205080304" pitchFamily="49" charset="-128"/>
                          <a:cs typeface="Times New Roman" panose="02020603050405020304"/>
                        </a:rPr>
                        <a:t>45.8</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0000"/>
                          </a:solidFill>
                          <a:effectLst/>
                          <a:latin typeface="Times New Roman" panose="02020603050405020304"/>
                          <a:ea typeface="MS Mincho" panose="02020609040205080304" pitchFamily="49" charset="-128"/>
                          <a:cs typeface="Times New Roman" panose="02020603050405020304"/>
                        </a:rPr>
                        <a:t>275.2</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36">
                <a:tc>
                  <a:txBody>
                    <a:bodyPr/>
                    <a:lstStyle/>
                    <a:p>
                      <a:pPr>
                        <a:spcAft>
                          <a:spcPts val="0"/>
                        </a:spcAft>
                      </a:pPr>
                      <a:r>
                        <a:rPr lang="en-GB" sz="1200">
                          <a:solidFill>
                            <a:srgbClr val="000000"/>
                          </a:solidFill>
                          <a:effectLst/>
                          <a:latin typeface="Times New Roman" panose="02020603050405020304"/>
                          <a:ea typeface="宋体" panose="02010600030101010101" pitchFamily="2" charset="-122"/>
                          <a:cs typeface="Times New Roman" panose="02020603050405020304"/>
                        </a:rPr>
                        <a:t>Injection interval for top-up</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0000"/>
                          </a:solidFill>
                          <a:effectLst/>
                          <a:latin typeface="Times New Roman" panose="02020603050405020304"/>
                          <a:ea typeface="MS Mincho" panose="02020609040205080304" pitchFamily="49" charset="-128"/>
                          <a:cs typeface="Times New Roman" panose="02020603050405020304"/>
                        </a:rPr>
                        <a:t>s</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a:solidFill>
                            <a:srgbClr val="000000"/>
                          </a:solidFill>
                          <a:effectLst/>
                          <a:latin typeface="Times New Roman" panose="02020603050405020304"/>
                          <a:ea typeface="MS Mincho" panose="02020609040205080304" pitchFamily="49" charset="-128"/>
                          <a:cs typeface="Times New Roman" panose="02020603050405020304"/>
                        </a:rPr>
                        <a:t>73.1</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a:solidFill>
                            <a:srgbClr val="000000"/>
                          </a:solidFill>
                          <a:effectLst/>
                          <a:latin typeface="Times New Roman" panose="02020603050405020304"/>
                          <a:ea typeface="MS Mincho" panose="02020609040205080304" pitchFamily="49" charset="-128"/>
                          <a:cs typeface="Times New Roman" panose="02020603050405020304"/>
                        </a:rPr>
                        <a:t>153.0</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0000"/>
                          </a:solidFill>
                          <a:effectLst/>
                          <a:latin typeface="Times New Roman" panose="02020603050405020304"/>
                          <a:ea typeface="MS Mincho" panose="02020609040205080304" pitchFamily="49" charset="-128"/>
                          <a:cs typeface="Times New Roman" panose="02020603050405020304"/>
                        </a:rPr>
                        <a:t>438.0</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36">
                <a:tc>
                  <a:txBody>
                    <a:bodyPr/>
                    <a:lstStyle/>
                    <a:p>
                      <a:pPr>
                        <a:spcAft>
                          <a:spcPts val="0"/>
                        </a:spcAft>
                      </a:pPr>
                      <a:r>
                        <a:rPr lang="en-GB" sz="1200">
                          <a:solidFill>
                            <a:srgbClr val="000000"/>
                          </a:solidFill>
                          <a:effectLst/>
                          <a:latin typeface="Times New Roman" panose="02020603050405020304"/>
                          <a:ea typeface="宋体" panose="02010600030101010101" pitchFamily="2" charset="-122"/>
                          <a:cs typeface="Times New Roman" panose="02020603050405020304"/>
                        </a:rPr>
                        <a:t>Current decay during injection interval</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0000"/>
                          </a:solidFill>
                          <a:effectLst/>
                          <a:latin typeface="Times New Roman" panose="02020603050405020304"/>
                          <a:ea typeface="MS Mincho" panose="02020609040205080304" pitchFamily="49" charset="-128"/>
                          <a:cs typeface="Times New Roman" panose="02020603050405020304"/>
                        </a:rPr>
                        <a:t> </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n-GB" sz="1200" dirty="0">
                          <a:solidFill>
                            <a:srgbClr val="000000"/>
                          </a:solidFill>
                          <a:effectLst/>
                          <a:latin typeface="Times New Roman" panose="02020603050405020304"/>
                          <a:ea typeface="MS Mincho" panose="02020609040205080304" pitchFamily="49" charset="-128"/>
                          <a:cs typeface="Times New Roman" panose="02020603050405020304"/>
                        </a:rPr>
                        <a:t>3%</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05422">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Energy spread</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0.094</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0.062</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MS Mincho" panose="02020609040205080304" pitchFamily="49" charset="-128"/>
                          <a:cs typeface="Times New Roman" panose="02020603050405020304"/>
                        </a:rPr>
                        <a:t>0.036</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36">
                <a:tc>
                  <a:txBody>
                    <a:bodyPr/>
                    <a:lstStyle/>
                    <a:p>
                      <a:pPr>
                        <a:spcAft>
                          <a:spcPts val="0"/>
                        </a:spcAft>
                      </a:pPr>
                      <a:r>
                        <a:rPr lang="en-GB" sz="1200">
                          <a:solidFill>
                            <a:srgbClr val="000000"/>
                          </a:solidFill>
                          <a:effectLst/>
                          <a:latin typeface="Times New Roman" panose="02020603050405020304"/>
                          <a:ea typeface="宋体" panose="02010600030101010101" pitchFamily="2" charset="-122"/>
                          <a:cs typeface="Times New Roman" panose="02020603050405020304"/>
                        </a:rPr>
                        <a:t>Synchrotron radiation</a:t>
                      </a:r>
                      <a:r>
                        <a:rPr lang="en-GB" sz="1200" kern="1200">
                          <a:solidFill>
                            <a:srgbClr val="000000"/>
                          </a:solidFill>
                          <a:effectLst/>
                          <a:latin typeface="Times New Roman" panose="02020603050405020304"/>
                          <a:ea typeface="宋体" panose="02010600030101010101" pitchFamily="2" charset="-122"/>
                          <a:cs typeface="Times New Roman" panose="02020603050405020304"/>
                        </a:rPr>
                        <a:t> loss/turn</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GeV</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1.52</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0.3</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MS Mincho" panose="02020609040205080304" pitchFamily="49" charset="-128"/>
                          <a:cs typeface="Times New Roman" panose="02020603050405020304"/>
                        </a:rPr>
                        <a:t>0.032</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36">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Momentum compaction factor</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10</a:t>
                      </a:r>
                      <a:r>
                        <a:rPr lang="en-GB" sz="1200" kern="1200" baseline="30000">
                          <a:solidFill>
                            <a:srgbClr val="000000"/>
                          </a:solidFill>
                          <a:effectLst/>
                          <a:latin typeface="Times New Roman" panose="02020603050405020304"/>
                          <a:ea typeface="宋体" panose="02010600030101010101" pitchFamily="2" charset="-122"/>
                          <a:cs typeface="Times New Roman" panose="02020603050405020304"/>
                        </a:rPr>
                        <a:t>-5</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n-GB" sz="1200" kern="1200" dirty="0">
                          <a:solidFill>
                            <a:srgbClr val="000000"/>
                          </a:solidFill>
                          <a:effectLst/>
                          <a:latin typeface="Times New Roman" panose="02020603050405020304"/>
                          <a:ea typeface="MS Mincho" panose="02020609040205080304" pitchFamily="49" charset="-128"/>
                          <a:cs typeface="Times New Roman" panose="02020603050405020304"/>
                        </a:rPr>
                        <a:t>2.44</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05422">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Emittance</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nm</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3.5</a:t>
                      </a:r>
                      <a:r>
                        <a:rPr lang="en-GB" sz="1200" kern="1200">
                          <a:solidFill>
                            <a:srgbClr val="000000"/>
                          </a:solidFill>
                          <a:effectLst/>
                          <a:latin typeface="Times New Roman" panose="02020603050405020304"/>
                          <a:ea typeface="宋体" panose="02010600030101010101" pitchFamily="2" charset="-122"/>
                          <a:cs typeface="Times New Roman" panose="02020603050405020304"/>
                        </a:rPr>
                        <a:t>7</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1.59</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MS Mincho" panose="02020609040205080304" pitchFamily="49" charset="-128"/>
                          <a:cs typeface="Times New Roman" panose="02020603050405020304"/>
                        </a:rPr>
                        <a:t>0.51</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422">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Natural chromaticity</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H/V</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n-GB" sz="1200" kern="1200" dirty="0">
                          <a:solidFill>
                            <a:srgbClr val="000000"/>
                          </a:solidFill>
                          <a:effectLst/>
                          <a:latin typeface="Times New Roman" panose="02020603050405020304"/>
                          <a:ea typeface="MS Mincho" panose="02020609040205080304" pitchFamily="49" charset="-128"/>
                          <a:cs typeface="Times New Roman" panose="02020603050405020304"/>
                        </a:rPr>
                        <a:t>-336/-333</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05422">
                <a:tc>
                  <a:txBody>
                    <a:bodyPr/>
                    <a:lstStyle/>
                    <a:p>
                      <a:pPr>
                        <a:spcAft>
                          <a:spcPts val="0"/>
                        </a:spcAft>
                      </a:pPr>
                      <a:r>
                        <a:rPr lang="en-GB" sz="1200">
                          <a:solidFill>
                            <a:srgbClr val="000000"/>
                          </a:solidFill>
                          <a:effectLst/>
                          <a:latin typeface="Times New Roman" panose="02020603050405020304"/>
                          <a:ea typeface="MS Mincho" panose="02020609040205080304" pitchFamily="49" charset="-128"/>
                          <a:cs typeface="Times New Roman" panose="02020603050405020304"/>
                        </a:rPr>
                        <a:t>Betatron tune </a:t>
                      </a:r>
                      <a:r>
                        <a:rPr lang="en-GB" sz="1200" i="1">
                          <a:solidFill>
                            <a:srgbClr val="000000"/>
                          </a:solidFill>
                          <a:effectLst/>
                          <a:latin typeface="Times New Roman" panose="02020603050405020304"/>
                          <a:ea typeface="MS Mincho" panose="02020609040205080304" pitchFamily="49" charset="-128"/>
                          <a:cs typeface="Times New Roman" panose="02020603050405020304"/>
                          <a:sym typeface="Symbol" panose="05050102010706020507"/>
                        </a:rPr>
                        <a:t></a:t>
                      </a:r>
                      <a:r>
                        <a:rPr lang="en-GB" sz="1200" i="1" baseline="-25000">
                          <a:solidFill>
                            <a:srgbClr val="000000"/>
                          </a:solidFill>
                          <a:effectLst/>
                          <a:latin typeface="Times New Roman" panose="02020603050405020304"/>
                          <a:ea typeface="MS Mincho" panose="02020609040205080304" pitchFamily="49" charset="-128"/>
                          <a:cs typeface="Times New Roman" panose="02020603050405020304"/>
                        </a:rPr>
                        <a:t>x</a:t>
                      </a:r>
                      <a:r>
                        <a:rPr lang="en-GB" sz="1200">
                          <a:solidFill>
                            <a:srgbClr val="000000"/>
                          </a:solidFill>
                          <a:effectLst/>
                          <a:latin typeface="Times New Roman" panose="02020603050405020304"/>
                          <a:ea typeface="MS Mincho" panose="02020609040205080304" pitchFamily="49" charset="-128"/>
                          <a:cs typeface="Times New Roman" panose="02020603050405020304"/>
                        </a:rPr>
                        <a:t>/</a:t>
                      </a:r>
                      <a:r>
                        <a:rPr lang="en-GB" sz="1200" i="1">
                          <a:solidFill>
                            <a:srgbClr val="000000"/>
                          </a:solidFill>
                          <a:effectLst/>
                          <a:latin typeface="Times New Roman" panose="02020603050405020304"/>
                          <a:ea typeface="MS Mincho" panose="02020609040205080304" pitchFamily="49" charset="-128"/>
                          <a:cs typeface="Times New Roman" panose="02020603050405020304"/>
                          <a:sym typeface="Symbol" panose="05050102010706020507"/>
                        </a:rPr>
                        <a:t></a:t>
                      </a:r>
                      <a:r>
                        <a:rPr lang="en-GB" sz="1200" i="1" baseline="-25000">
                          <a:solidFill>
                            <a:srgbClr val="000000"/>
                          </a:solidFill>
                          <a:effectLst/>
                          <a:latin typeface="Times New Roman" panose="02020603050405020304"/>
                          <a:ea typeface="MS Mincho" panose="02020609040205080304" pitchFamily="49" charset="-128"/>
                          <a:cs typeface="Times New Roman" panose="02020603050405020304"/>
                        </a:rPr>
                        <a:t>y</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0000"/>
                          </a:solidFill>
                          <a:effectLst/>
                          <a:latin typeface="Times New Roman" panose="02020603050405020304"/>
                          <a:ea typeface="宋体" panose="02010600030101010101" pitchFamily="2" charset="-122"/>
                          <a:cs typeface="Times New Roman" panose="02020603050405020304"/>
                        </a:rPr>
                        <a:t> </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r>
                        <a:rPr lang="en-US" sz="1200" kern="1200" dirty="0">
                          <a:solidFill>
                            <a:srgbClr val="000000"/>
                          </a:solidFill>
                          <a:effectLst/>
                          <a:latin typeface="Times New Roman" panose="02020603050405020304"/>
                          <a:ea typeface="MS Mincho" panose="02020609040205080304" pitchFamily="49" charset="-128"/>
                          <a:cs typeface="Times New Roman" panose="02020603050405020304"/>
                        </a:rPr>
                        <a:t>263.2/261.2</a:t>
                      </a:r>
                      <a:endParaRPr lang="zh-CN" sz="1200" dirty="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05422">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RF voltage</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GV</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1.97</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0.585</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MS Mincho" panose="02020609040205080304" pitchFamily="49" charset="-128"/>
                          <a:cs typeface="Times New Roman" panose="02020603050405020304"/>
                        </a:rPr>
                        <a:t>0.287</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422">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Longitudinal tune</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zh-CN" sz="1200">
                        <a:effectLst/>
                        <a:latin typeface="Times"/>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0.13</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0.10</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MS Mincho" panose="02020609040205080304" pitchFamily="49" charset="-128"/>
                          <a:cs typeface="Times New Roman" panose="02020603050405020304"/>
                        </a:rPr>
                        <a:t>0.10</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422">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RF energy acceptance</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1.0</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1.2</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MS Mincho" panose="02020609040205080304" pitchFamily="49" charset="-128"/>
                          <a:cs typeface="Times New Roman" panose="02020603050405020304"/>
                        </a:rPr>
                        <a:t>1.8</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422">
                <a:tc>
                  <a:txBody>
                    <a:bodyPr/>
                    <a:lstStyle/>
                    <a:p>
                      <a:pP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Damping time</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ms</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52</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177</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MS Mincho" panose="02020609040205080304" pitchFamily="49" charset="-128"/>
                          <a:cs typeface="Times New Roman" panose="02020603050405020304"/>
                        </a:rPr>
                        <a:t>963</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422">
                <a:tc>
                  <a:txBody>
                    <a:bodyPr/>
                    <a:lstStyle/>
                    <a:p>
                      <a:pP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Natural b</a:t>
                      </a:r>
                      <a:r>
                        <a:rPr lang="en-GB" sz="1200" kern="1200">
                          <a:solidFill>
                            <a:srgbClr val="000000"/>
                          </a:solidFill>
                          <a:effectLst/>
                          <a:latin typeface="Times New Roman" panose="02020603050405020304"/>
                          <a:ea typeface="宋体" panose="02010600030101010101" pitchFamily="2" charset="-122"/>
                          <a:cs typeface="Times New Roman" panose="02020603050405020304"/>
                        </a:rPr>
                        <a:t>unch length</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mm</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2.8</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2.4</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0000"/>
                          </a:solidFill>
                          <a:effectLst/>
                          <a:latin typeface="Times New Roman" panose="02020603050405020304"/>
                          <a:ea typeface="MS Mincho" panose="02020609040205080304" pitchFamily="49" charset="-128"/>
                          <a:cs typeface="Times New Roman" panose="02020603050405020304"/>
                        </a:rPr>
                        <a:t>1.3</a:t>
                      </a:r>
                      <a:endParaRPr lang="zh-CN" sz="1200" dirty="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36">
                <a:tc>
                  <a:txBody>
                    <a:bodyPr/>
                    <a:lstStyle/>
                    <a:p>
                      <a:pPr>
                        <a:spcAft>
                          <a:spcPts val="0"/>
                        </a:spcAft>
                      </a:pP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Injection </a:t>
                      </a:r>
                      <a:r>
                        <a:rPr lang="en-GB" sz="1200">
                          <a:solidFill>
                            <a:srgbClr val="000000"/>
                          </a:solidFill>
                          <a:effectLst/>
                          <a:latin typeface="Times New Roman" panose="02020603050405020304"/>
                          <a:ea typeface="宋体" panose="02010600030101010101" pitchFamily="2" charset="-122"/>
                          <a:cs typeface="Times New Roman" panose="02020603050405020304"/>
                        </a:rPr>
                        <a:t>duration </a:t>
                      </a:r>
                      <a:r>
                        <a:rPr lang="en-GB" sz="1200" kern="1200">
                          <a:solidFill>
                            <a:srgbClr val="000000"/>
                          </a:solidFill>
                          <a:effectLst/>
                          <a:latin typeface="Times New Roman" panose="02020603050405020304"/>
                          <a:ea typeface="MS Mincho" panose="02020609040205080304" pitchFamily="49" charset="-128"/>
                          <a:cs typeface="Times New Roman" panose="02020603050405020304"/>
                        </a:rPr>
                        <a:t>from empty ring</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0000"/>
                          </a:solidFill>
                          <a:effectLst/>
                          <a:latin typeface="Times New Roman" panose="02020603050405020304"/>
                          <a:ea typeface="宋体" panose="02010600030101010101" pitchFamily="2" charset="-122"/>
                          <a:cs typeface="Times New Roman" panose="02020603050405020304"/>
                        </a:rPr>
                        <a:t>h</a:t>
                      </a:r>
                      <a:endParaRPr lang="zh-CN" sz="1200">
                        <a:effectLst/>
                        <a:latin typeface="Times New Roman" panose="02020603050405020304"/>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r>
                        <a:rPr lang="en-US" sz="1200" kern="1200">
                          <a:solidFill>
                            <a:srgbClr val="000000"/>
                          </a:solidFill>
                          <a:effectLst/>
                          <a:latin typeface="Times New Roman" panose="02020603050405020304"/>
                          <a:ea typeface="MS Mincho" panose="02020609040205080304" pitchFamily="49" charset="-128"/>
                          <a:cs typeface="Times New Roman" panose="02020603050405020304"/>
                        </a:rPr>
                        <a:t>0.17</a:t>
                      </a:r>
                      <a:endParaRPr lang="zh-CN" sz="120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ctr"/>
                      <a:r>
                        <a:rPr lang="en-US" sz="1200" kern="1200">
                          <a:solidFill>
                            <a:srgbClr val="000000"/>
                          </a:solidFill>
                          <a:effectLst/>
                          <a:latin typeface="Times New Roman" panose="02020603050405020304"/>
                          <a:ea typeface="MS Mincho" panose="02020609040205080304" pitchFamily="49" charset="-128"/>
                          <a:cs typeface="Times New Roman" panose="02020603050405020304"/>
                        </a:rPr>
                        <a:t>0.25</a:t>
                      </a:r>
                      <a:endParaRPr lang="zh-CN" sz="120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a:ea typeface="MS Mincho" panose="02020609040205080304" pitchFamily="49" charset="-128"/>
                          <a:cs typeface="Times New Roman" panose="02020603050405020304"/>
                        </a:rPr>
                        <a:t>2.2</a:t>
                      </a:r>
                      <a:endParaRPr lang="zh-CN" sz="1200" dirty="0">
                        <a:effectLst/>
                        <a:latin typeface="Times"/>
                        <a:ea typeface="MS Mincho" panose="02020609040205080304" pitchFamily="49" charset="-128"/>
                        <a:cs typeface="Times New Roman" panose="02020603050405020304"/>
                      </a:endParaRPr>
                    </a:p>
                  </a:txBody>
                  <a:tcPr marL="49334" marR="49334" marT="68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灯片编号占位符 2"/>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37</a:t>
            </a:fld>
            <a:endParaRPr lang="zh-CN" altLang="en-US" sz="900" strike="noStrike" noProof="1">
              <a:sym typeface="Arial" panose="020B0604020202020204" pitchFamily="34" charset="0"/>
            </a:endParaRPr>
          </a:p>
        </p:txBody>
      </p:sp>
    </p:spTree>
    <p:extLst>
      <p:ext uri="{BB962C8B-B14F-4D97-AF65-F5344CB8AC3E}">
        <p14:creationId xmlns:p14="http://schemas.microsoft.com/office/powerpoint/2010/main" val="35199464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28905" y="541020"/>
          <a:ext cx="8886190" cy="6082665"/>
        </p:xfrm>
        <a:graphic>
          <a:graphicData uri="http://schemas.openxmlformats.org/drawingml/2006/table">
            <a:tbl>
              <a:tblPr firstRow="1" bandRow="1">
                <a:tableStyleId>{5C22544A-7EE6-4342-B048-85BDC9FD1C3A}</a:tableStyleId>
              </a:tblPr>
              <a:tblGrid>
                <a:gridCol w="1123315"/>
                <a:gridCol w="875030"/>
                <a:gridCol w="400685"/>
                <a:gridCol w="523875"/>
                <a:gridCol w="659765"/>
                <a:gridCol w="618490"/>
                <a:gridCol w="746760"/>
                <a:gridCol w="601980"/>
                <a:gridCol w="537845"/>
                <a:gridCol w="517525"/>
                <a:gridCol w="638810"/>
                <a:gridCol w="537210"/>
                <a:gridCol w="598805"/>
                <a:gridCol w="506095"/>
              </a:tblGrid>
              <a:tr h="782320">
                <a:tc>
                  <a:txBody>
                    <a:bodyPr/>
                    <a:lstStyle/>
                    <a:p>
                      <a:pPr algn="ctr"/>
                      <a:endParaRPr lang="zh-CN" altLang="en-US" sz="900" dirty="0">
                        <a:solidFill>
                          <a:schemeClr val="tx1"/>
                        </a:solidFill>
                      </a:endParaRPr>
                    </a:p>
                  </a:txBody>
                  <a:tcPr marL="68580" marR="68580" marT="34290" marB="34290" anchor="ctr" anchorCtr="1"/>
                </a:tc>
                <a:tc>
                  <a:txBody>
                    <a:bodyPr/>
                    <a:lstStyle/>
                    <a:p>
                      <a:pPr algn="ctr"/>
                      <a:r>
                        <a:rPr lang="en-US" altLang="zh-CN" sz="900" dirty="0" smtClean="0">
                          <a:solidFill>
                            <a:schemeClr val="bg1"/>
                          </a:solidFill>
                        </a:rPr>
                        <a:t>range</a:t>
                      </a:r>
                    </a:p>
                  </a:txBody>
                  <a:tcPr marL="68580" marR="68580" marT="34290" marB="34290" anchor="ctr" anchorCtr="1"/>
                </a:tc>
                <a:tc>
                  <a:txBody>
                    <a:bodyPr/>
                    <a:lstStyle/>
                    <a:p>
                      <a:pPr algn="ctr"/>
                      <a:r>
                        <a:rPr lang="en-US" altLang="zh-CN" sz="900" dirty="0" smtClean="0">
                          <a:solidFill>
                            <a:schemeClr val="bg1"/>
                          </a:solidFill>
                        </a:rPr>
                        <a:t>Peak filed</a:t>
                      </a:r>
                    </a:p>
                    <a:p>
                      <a:pPr algn="ctr"/>
                      <a:r>
                        <a:rPr lang="en-US" altLang="zh-CN" sz="900" dirty="0" smtClean="0">
                          <a:solidFill>
                            <a:schemeClr val="bg1"/>
                          </a:solidFill>
                        </a:rPr>
                        <a:t> in coil</a:t>
                      </a:r>
                    </a:p>
                  </a:txBody>
                  <a:tcPr marL="68580" marR="68580" marT="34290" marB="34290" anchor="ctr" anchorCtr="1"/>
                </a:tc>
                <a:tc>
                  <a:txBody>
                    <a:bodyPr/>
                    <a:lstStyle/>
                    <a:p>
                      <a:pPr algn="ctr"/>
                      <a:r>
                        <a:rPr lang="en-US" altLang="zh-CN" sz="900" dirty="0" smtClean="0">
                          <a:solidFill>
                            <a:schemeClr val="bg1"/>
                          </a:solidFill>
                        </a:rPr>
                        <a:t>Central filed gradient</a:t>
                      </a:r>
                    </a:p>
                  </a:txBody>
                  <a:tcPr marL="68580" marR="68580" marT="34290" marB="34290" anchor="ctr" anchorCtr="1"/>
                </a:tc>
                <a:tc>
                  <a:txBody>
                    <a:bodyPr/>
                    <a:lstStyle/>
                    <a:p>
                      <a:pPr algn="ctr"/>
                      <a:r>
                        <a:rPr lang="en-US" altLang="zh-CN" sz="900" dirty="0" smtClean="0">
                          <a:solidFill>
                            <a:schemeClr val="bg1"/>
                          </a:solidFill>
                        </a:rPr>
                        <a:t>Bending</a:t>
                      </a:r>
                      <a:r>
                        <a:rPr lang="en-US" altLang="zh-CN" sz="900" baseline="0" dirty="0" smtClean="0">
                          <a:solidFill>
                            <a:schemeClr val="bg1"/>
                          </a:solidFill>
                        </a:rPr>
                        <a:t> </a:t>
                      </a:r>
                    </a:p>
                    <a:p>
                      <a:pPr algn="ctr"/>
                      <a:r>
                        <a:rPr lang="en-US" altLang="zh-CN" sz="900" baseline="0" dirty="0" smtClean="0">
                          <a:solidFill>
                            <a:schemeClr val="bg1"/>
                          </a:solidFill>
                        </a:rPr>
                        <a:t>angle</a:t>
                      </a:r>
                    </a:p>
                  </a:txBody>
                  <a:tcPr marL="68580" marR="68580" marT="34290" marB="34290" anchor="ctr" anchorCtr="1"/>
                </a:tc>
                <a:tc>
                  <a:txBody>
                    <a:bodyPr/>
                    <a:lstStyle/>
                    <a:p>
                      <a:pPr algn="ctr"/>
                      <a:r>
                        <a:rPr lang="en-US" altLang="zh-CN" sz="900" dirty="0" smtClean="0">
                          <a:solidFill>
                            <a:schemeClr val="bg1"/>
                          </a:solidFill>
                        </a:rPr>
                        <a:t>length</a:t>
                      </a:r>
                    </a:p>
                  </a:txBody>
                  <a:tcPr marL="68580" marR="68580" marT="34290" marB="34290" anchor="ctr" anchorCtr="1"/>
                </a:tc>
                <a:tc>
                  <a:txBody>
                    <a:bodyPr/>
                    <a:lstStyle/>
                    <a:p>
                      <a:pPr algn="ctr"/>
                      <a:r>
                        <a:rPr lang="en-US" altLang="zh-CN" sz="900" dirty="0" smtClean="0">
                          <a:solidFill>
                            <a:schemeClr val="bg1"/>
                          </a:solidFill>
                        </a:rPr>
                        <a:t>Beam</a:t>
                      </a:r>
                      <a:r>
                        <a:rPr lang="en-US" altLang="zh-CN" sz="900" baseline="0" dirty="0" smtClean="0">
                          <a:solidFill>
                            <a:schemeClr val="bg1"/>
                          </a:solidFill>
                        </a:rPr>
                        <a:t> stay clear region</a:t>
                      </a:r>
                    </a:p>
                  </a:txBody>
                  <a:tcPr marL="68580" marR="68580" marT="34290" marB="34290" anchor="ctr" anchorCtr="1"/>
                </a:tc>
                <a:tc>
                  <a:txBody>
                    <a:bodyPr/>
                    <a:lstStyle/>
                    <a:p>
                      <a:pPr algn="ctr"/>
                      <a:r>
                        <a:rPr lang="en-US" altLang="zh-CN" sz="900" dirty="0" smtClean="0">
                          <a:solidFill>
                            <a:schemeClr val="bg1"/>
                          </a:solidFill>
                        </a:rPr>
                        <a:t>Minimal distance between two aperture</a:t>
                      </a:r>
                    </a:p>
                  </a:txBody>
                  <a:tcPr marL="68580" marR="68580" marT="34290" marB="34290" anchor="ctr" anchorCtr="1"/>
                </a:tc>
                <a:tc>
                  <a:txBody>
                    <a:bodyPr/>
                    <a:lstStyle/>
                    <a:p>
                      <a:pPr algn="ctr"/>
                      <a:r>
                        <a:rPr lang="en-US" altLang="zh-CN" sz="900" dirty="0" smtClean="0">
                          <a:solidFill>
                            <a:schemeClr val="bg1"/>
                          </a:solidFill>
                        </a:rPr>
                        <a:t>Inner diameter</a:t>
                      </a:r>
                    </a:p>
                  </a:txBody>
                  <a:tcPr marL="68580" marR="68580" marT="34290" marB="34290" anchor="ctr" anchorCtr="1"/>
                </a:tc>
                <a:tc>
                  <a:txBody>
                    <a:bodyPr/>
                    <a:lstStyle/>
                    <a:p>
                      <a:pPr algn="ctr"/>
                      <a:r>
                        <a:rPr lang="en-US" altLang="zh-CN" sz="900" dirty="0" smtClean="0">
                          <a:solidFill>
                            <a:schemeClr val="bg1"/>
                          </a:solidFill>
                        </a:rPr>
                        <a:t>Outer diameter</a:t>
                      </a:r>
                    </a:p>
                  </a:txBody>
                  <a:tcPr marL="68580" marR="68580" marT="34290" marB="34290" anchor="ctr" anchorCtr="1"/>
                </a:tc>
                <a:tc>
                  <a:txBody>
                    <a:bodyPr/>
                    <a:lstStyle/>
                    <a:p>
                      <a:pPr algn="ctr"/>
                      <a:r>
                        <a:rPr lang="en-US" altLang="zh-CN" sz="900" dirty="0" smtClean="0">
                          <a:solidFill>
                            <a:schemeClr val="bg1"/>
                          </a:solidFill>
                        </a:rPr>
                        <a:t>Critical energy</a:t>
                      </a:r>
                    </a:p>
                    <a:p>
                      <a:pPr algn="ctr"/>
                      <a:r>
                        <a:rPr lang="en-US" altLang="zh-CN" sz="900" dirty="0" smtClean="0">
                          <a:solidFill>
                            <a:schemeClr val="bg1"/>
                          </a:solidFill>
                        </a:rPr>
                        <a:t>(Horizontal)</a:t>
                      </a:r>
                    </a:p>
                  </a:txBody>
                  <a:tcPr marL="68580" marR="68580" marT="34290" marB="34290" anchor="ctr" anchorCtr="1"/>
                </a:tc>
                <a:tc>
                  <a:txBody>
                    <a:bodyPr/>
                    <a:lstStyle/>
                    <a:p>
                      <a:pPr algn="ctr"/>
                      <a:r>
                        <a:rPr lang="en-US" altLang="zh-CN" sz="900" dirty="0" smtClean="0">
                          <a:solidFill>
                            <a:schemeClr val="bg1"/>
                          </a:solidFill>
                        </a:rPr>
                        <a:t>Critical energy</a:t>
                      </a:r>
                    </a:p>
                    <a:p>
                      <a:pPr algn="ctr"/>
                      <a:r>
                        <a:rPr lang="en-US" altLang="zh-CN" sz="900" dirty="0" smtClean="0">
                          <a:solidFill>
                            <a:schemeClr val="bg1"/>
                          </a:solidFill>
                        </a:rPr>
                        <a:t>(Vertical)</a:t>
                      </a:r>
                    </a:p>
                  </a:txBody>
                  <a:tcPr marL="68580" marR="68580" marT="34290" marB="34290" anchor="ctr" anchorCtr="1"/>
                </a:tc>
                <a:tc>
                  <a:txBody>
                    <a:bodyPr/>
                    <a:lstStyle/>
                    <a:p>
                      <a:pPr algn="ctr"/>
                      <a:r>
                        <a:rPr lang="en-US" altLang="zh-CN" sz="900" dirty="0" smtClean="0">
                          <a:solidFill>
                            <a:schemeClr val="bg1"/>
                          </a:solidFill>
                        </a:rPr>
                        <a:t>SR</a:t>
                      </a:r>
                      <a:r>
                        <a:rPr lang="en-US" altLang="zh-CN" sz="900" baseline="0" dirty="0" smtClean="0">
                          <a:solidFill>
                            <a:schemeClr val="bg1"/>
                          </a:solidFill>
                        </a:rPr>
                        <a:t> power</a:t>
                      </a:r>
                    </a:p>
                    <a:p>
                      <a:pPr algn="ctr"/>
                      <a:r>
                        <a:rPr lang="en-US" altLang="zh-CN" sz="900" baseline="0" dirty="0" smtClean="0">
                          <a:solidFill>
                            <a:schemeClr val="bg1"/>
                          </a:solidFill>
                        </a:rPr>
                        <a:t>(</a:t>
                      </a:r>
                      <a:r>
                        <a:rPr lang="en-US" altLang="zh-CN" sz="900" dirty="0" smtClean="0">
                          <a:solidFill>
                            <a:schemeClr val="bg1"/>
                          </a:solidFill>
                        </a:rPr>
                        <a:t>Horizontal</a:t>
                      </a:r>
                      <a:r>
                        <a:rPr lang="en-US" altLang="zh-CN" sz="900" baseline="0" dirty="0" smtClean="0">
                          <a:solidFill>
                            <a:schemeClr val="bg1"/>
                          </a:solidFill>
                        </a:rPr>
                        <a:t>)</a:t>
                      </a:r>
                    </a:p>
                  </a:txBody>
                  <a:tcPr marL="68580" marR="68580" marT="34290" marB="34290" anchor="ctr" anchorCtr="1"/>
                </a:tc>
                <a:tc>
                  <a:txBody>
                    <a:bodyPr/>
                    <a:lstStyle/>
                    <a:p>
                      <a:pPr algn="ctr"/>
                      <a:r>
                        <a:rPr lang="en-US" altLang="zh-CN" sz="900" dirty="0" smtClean="0">
                          <a:solidFill>
                            <a:schemeClr val="bg1"/>
                          </a:solidFill>
                        </a:rPr>
                        <a:t>SR power</a:t>
                      </a:r>
                    </a:p>
                    <a:p>
                      <a:pPr algn="ctr"/>
                      <a:r>
                        <a:rPr lang="en-US" altLang="zh-CN" sz="900" dirty="0" smtClean="0">
                          <a:solidFill>
                            <a:schemeClr val="bg1"/>
                          </a:solidFill>
                        </a:rPr>
                        <a:t>(Vertical)</a:t>
                      </a:r>
                    </a:p>
                  </a:txBody>
                  <a:tcPr marL="68580" marR="68580" marT="34290" marB="34290" anchor="ctr" anchorCtr="1"/>
                </a:tc>
              </a:tr>
              <a:tr h="224155">
                <a:tc>
                  <a:txBody>
                    <a:bodyPr/>
                    <a:lstStyle/>
                    <a:p>
                      <a:r>
                        <a:rPr lang="en-US" altLang="zh-CN" sz="900" dirty="0" smtClean="0"/>
                        <a:t>L*</a:t>
                      </a:r>
                    </a:p>
                  </a:txBody>
                  <a:tcPr marL="68580" marR="68580" marT="34290" marB="34290" anchor="ctr"/>
                </a:tc>
                <a:tc>
                  <a:txBody>
                    <a:bodyPr/>
                    <a:lstStyle/>
                    <a:p>
                      <a:pPr algn="ctr"/>
                      <a:r>
                        <a:rPr lang="en-US" altLang="zh-CN" sz="900" dirty="0" smtClean="0"/>
                        <a:t>0~2.2m</a:t>
                      </a:r>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r>
                        <a:rPr lang="en-US" altLang="zh-CN" sz="900" dirty="0" smtClean="0"/>
                        <a:t>2.2m</a:t>
                      </a:r>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r>
              <a:tr h="329565">
                <a:tc>
                  <a:txBody>
                    <a:bodyPr/>
                    <a:lstStyle/>
                    <a:p>
                      <a:r>
                        <a:rPr lang="en-US" altLang="zh-CN" sz="900" dirty="0" smtClean="0"/>
                        <a:t>Crossing angle</a:t>
                      </a:r>
                    </a:p>
                  </a:txBody>
                  <a:tcPr marL="68580" marR="68580" marT="34290" marB="34290" anchor="ctr"/>
                </a:tc>
                <a:tc>
                  <a:txBody>
                    <a:bodyPr/>
                    <a:lstStyle/>
                    <a:p>
                      <a:pPr algn="ctr"/>
                      <a:r>
                        <a:rPr lang="en-US" altLang="zh-CN" sz="900" dirty="0" smtClean="0"/>
                        <a:t>33mrad</a:t>
                      </a:r>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r>
              <a:tr h="201930">
                <a:tc>
                  <a:txBody>
                    <a:bodyPr/>
                    <a:lstStyle/>
                    <a:p>
                      <a:r>
                        <a:rPr lang="en-US" altLang="zh-CN" sz="900" dirty="0" smtClean="0"/>
                        <a:t>MDI length</a:t>
                      </a:r>
                    </a:p>
                  </a:txBody>
                  <a:tcPr marL="68580" marR="68580" marT="34290" marB="34290" anchor="ctr"/>
                </a:tc>
                <a:tc>
                  <a:txBody>
                    <a:bodyPr/>
                    <a:lstStyle/>
                    <a:p>
                      <a:pPr algn="ctr"/>
                      <a:r>
                        <a:rPr lang="en-US" altLang="zh-CN" sz="900" dirty="0" smtClean="0">
                          <a:sym typeface="Symbol" panose="05050102010706020507" pitchFamily="18" charset="2"/>
                        </a:rPr>
                        <a:t></a:t>
                      </a:r>
                      <a:r>
                        <a:rPr lang="en-US" altLang="zh-CN" sz="900" dirty="0" smtClean="0"/>
                        <a:t>7m</a:t>
                      </a:r>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r>
              <a:tr h="563245">
                <a:tc>
                  <a:txBody>
                    <a:bodyPr/>
                    <a:lstStyle/>
                    <a:p>
                      <a:r>
                        <a:rPr lang="en-US" altLang="zh-CN" sz="900" dirty="0" smtClean="0"/>
                        <a:t>Detector requirement</a:t>
                      </a:r>
                      <a:r>
                        <a:rPr lang="en-US" altLang="zh-CN" sz="900" baseline="0" dirty="0" smtClean="0"/>
                        <a:t> of opening angle</a:t>
                      </a:r>
                      <a:endParaRPr lang="en-US" altLang="zh-CN" sz="900" dirty="0" smtClean="0"/>
                    </a:p>
                  </a:txBody>
                  <a:tcPr marL="68580" marR="68580" marT="34290" marB="34290" anchor="ctr"/>
                </a:tc>
                <a:tc>
                  <a:txBody>
                    <a:bodyPr/>
                    <a:lstStyle/>
                    <a:p>
                      <a:pPr algn="ctr"/>
                      <a:r>
                        <a:rPr lang="en-GB" altLang="zh-CN" sz="900" kern="1200" dirty="0" smtClean="0">
                          <a:solidFill>
                            <a:schemeClr val="dk1"/>
                          </a:solidFill>
                          <a:effectLst/>
                          <a:latin typeface="+mn-lt"/>
                          <a:ea typeface="+mn-ea"/>
                          <a:cs typeface="+mn-cs"/>
                        </a:rPr>
                        <a:t>13.6˚</a:t>
                      </a:r>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r>
              <a:tr h="203200">
                <a:tc>
                  <a:txBody>
                    <a:bodyPr/>
                    <a:lstStyle/>
                    <a:p>
                      <a:r>
                        <a:rPr lang="en-US" altLang="zh-CN" sz="900" dirty="0" smtClean="0"/>
                        <a:t>QD0</a:t>
                      </a:r>
                    </a:p>
                  </a:txBody>
                  <a:tcPr marL="68580" marR="68580" marT="34290" marB="34290" anchor="ctr"/>
                </a:tc>
                <a:tc>
                  <a:txBody>
                    <a:bodyPr/>
                    <a:lstStyle/>
                    <a:p>
                      <a:pPr algn="ctr"/>
                      <a:endParaRPr lang="zh-CN" altLang="en-US" sz="900" dirty="0"/>
                    </a:p>
                  </a:txBody>
                  <a:tcPr marL="68580" marR="68580" marT="34290" marB="34290" anchor="ctr" anchorCtr="1"/>
                </a:tc>
                <a:tc>
                  <a:txBody>
                    <a:bodyPr/>
                    <a:lstStyle/>
                    <a:p>
                      <a:pPr algn="ctr"/>
                      <a:r>
                        <a:rPr lang="en-US" altLang="zh-CN" sz="900" dirty="0" smtClean="0"/>
                        <a:t>3.2T</a:t>
                      </a:r>
                    </a:p>
                  </a:txBody>
                  <a:tcPr marL="68580" marR="68580" marT="34290" marB="34290" anchor="ctr" anchorCtr="1"/>
                </a:tc>
                <a:tc>
                  <a:txBody>
                    <a:bodyPr/>
                    <a:lstStyle/>
                    <a:p>
                      <a:pPr algn="ctr"/>
                      <a:r>
                        <a:rPr lang="en-US" altLang="zh-CN" sz="900" dirty="0" smtClean="0"/>
                        <a:t>136T/m</a:t>
                      </a:r>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r>
                        <a:rPr lang="en-US" altLang="zh-CN" sz="900" dirty="0" smtClean="0"/>
                        <a:t>2m</a:t>
                      </a:r>
                    </a:p>
                  </a:txBody>
                  <a:tcPr marL="68580" marR="68580" marT="34290" marB="34290" anchor="ctr" anchorCtr="1"/>
                </a:tc>
                <a:tc>
                  <a:txBody>
                    <a:bodyPr/>
                    <a:lstStyle/>
                    <a:p>
                      <a:pPr algn="ctr"/>
                      <a:r>
                        <a:rPr lang="en-US" altLang="zh-CN" sz="900" dirty="0" smtClean="0"/>
                        <a:t>19.51mm</a:t>
                      </a:r>
                    </a:p>
                  </a:txBody>
                  <a:tcPr marL="68580" marR="68580" marT="34290" marB="34290" anchor="ctr" anchorCtr="1"/>
                </a:tc>
                <a:tc>
                  <a:txBody>
                    <a:bodyPr/>
                    <a:lstStyle/>
                    <a:p>
                      <a:pPr algn="ctr"/>
                      <a:r>
                        <a:rPr lang="en-US" altLang="zh-CN" sz="900" dirty="0" smtClean="0"/>
                        <a:t>72.61mm</a:t>
                      </a:r>
                    </a:p>
                  </a:txBody>
                  <a:tcPr marL="68580" marR="68580" marT="34290" marB="34290" anchor="ctr" anchorCtr="1"/>
                </a:tc>
                <a:tc>
                  <a:txBody>
                    <a:bodyPr/>
                    <a:lstStyle/>
                    <a:p>
                      <a:pPr algn="ctr"/>
                      <a:r>
                        <a:rPr lang="en-US" altLang="zh-CN" sz="900" dirty="0" smtClean="0"/>
                        <a:t>40mm</a:t>
                      </a:r>
                    </a:p>
                  </a:txBody>
                  <a:tcPr marL="68580" marR="68580" marT="34290" marB="34290" anchor="ctr" anchorCtr="1"/>
                </a:tc>
                <a:tc>
                  <a:txBody>
                    <a:bodyPr/>
                    <a:lstStyle/>
                    <a:p>
                      <a:pPr algn="ctr"/>
                      <a:r>
                        <a:rPr lang="en-US" altLang="zh-CN" sz="900" dirty="0" smtClean="0"/>
                        <a:t>53mm</a:t>
                      </a:r>
                    </a:p>
                  </a:txBody>
                  <a:tcPr marL="68580" marR="68580" marT="34290" marB="34290" anchor="ctr" anchorCtr="1"/>
                </a:tc>
                <a:tc>
                  <a:txBody>
                    <a:bodyPr/>
                    <a:lstStyle/>
                    <a:p>
                      <a:pPr algn="ctr"/>
                      <a:r>
                        <a:rPr lang="en-US" altLang="zh-CN" sz="900" dirty="0" smtClean="0"/>
                        <a:t>1.3MeV</a:t>
                      </a:r>
                    </a:p>
                  </a:txBody>
                  <a:tcPr marL="68580" marR="68580" marT="34290" marB="34290" anchor="ctr" anchorCtr="1"/>
                </a:tc>
                <a:tc>
                  <a:txBody>
                    <a:bodyPr/>
                    <a:lstStyle/>
                    <a:p>
                      <a:pPr algn="ctr"/>
                      <a:r>
                        <a:rPr lang="en-US" altLang="zh-CN" sz="900" dirty="0" smtClean="0"/>
                        <a:t>527keV</a:t>
                      </a:r>
                    </a:p>
                  </a:txBody>
                  <a:tcPr marL="68580" marR="68580" marT="34290" marB="34290" anchor="ctr" anchorCtr="1"/>
                </a:tc>
                <a:tc>
                  <a:txBody>
                    <a:bodyPr/>
                    <a:lstStyle/>
                    <a:p>
                      <a:pPr algn="ctr"/>
                      <a:r>
                        <a:rPr lang="en-US" altLang="zh-CN" sz="900" dirty="0" smtClean="0"/>
                        <a:t>639W</a:t>
                      </a:r>
                    </a:p>
                  </a:txBody>
                  <a:tcPr marL="68580" marR="68580" marT="34290" marB="34290" anchor="ctr" anchorCtr="1"/>
                </a:tc>
                <a:tc>
                  <a:txBody>
                    <a:bodyPr/>
                    <a:lstStyle/>
                    <a:p>
                      <a:pPr algn="ctr"/>
                      <a:r>
                        <a:rPr lang="en-US" altLang="zh-CN" sz="900" dirty="0" smtClean="0"/>
                        <a:t>292W</a:t>
                      </a:r>
                    </a:p>
                  </a:txBody>
                  <a:tcPr marL="68580" marR="68580" marT="34290" marB="34290" anchor="ctr" anchorCtr="1"/>
                </a:tc>
              </a:tr>
              <a:tr h="201930">
                <a:tc>
                  <a:txBody>
                    <a:bodyPr/>
                    <a:lstStyle/>
                    <a:p>
                      <a:r>
                        <a:rPr lang="en-US" altLang="zh-CN" sz="900" dirty="0" smtClean="0"/>
                        <a:t>QF1</a:t>
                      </a:r>
                    </a:p>
                  </a:txBody>
                  <a:tcPr marL="68580" marR="68580" marT="34290" marB="34290" anchor="ctr"/>
                </a:tc>
                <a:tc>
                  <a:txBody>
                    <a:bodyPr/>
                    <a:lstStyle/>
                    <a:p>
                      <a:pPr algn="ctr"/>
                      <a:endParaRPr lang="zh-CN" altLang="en-US" sz="900" dirty="0"/>
                    </a:p>
                  </a:txBody>
                  <a:tcPr marL="68580" marR="68580" marT="34290" marB="34290" anchor="ctr" anchorCtr="1"/>
                </a:tc>
                <a:tc>
                  <a:txBody>
                    <a:bodyPr/>
                    <a:lstStyle/>
                    <a:p>
                      <a:pPr algn="ctr"/>
                      <a:r>
                        <a:rPr lang="en-US" altLang="zh-CN" sz="900" dirty="0" smtClean="0"/>
                        <a:t>3.8T</a:t>
                      </a:r>
                    </a:p>
                  </a:txBody>
                  <a:tcPr marL="68580" marR="68580" marT="34290" marB="34290" anchor="ctr" anchorCtr="1"/>
                </a:tc>
                <a:tc>
                  <a:txBody>
                    <a:bodyPr/>
                    <a:lstStyle/>
                    <a:p>
                      <a:pPr algn="ctr"/>
                      <a:r>
                        <a:rPr lang="en-US" altLang="zh-CN" sz="900" dirty="0" smtClean="0"/>
                        <a:t>110T/m</a:t>
                      </a:r>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r>
                        <a:rPr lang="en-US" altLang="zh-CN" sz="900" dirty="0" smtClean="0"/>
                        <a:t>1.48m</a:t>
                      </a:r>
                    </a:p>
                  </a:txBody>
                  <a:tcPr marL="68580" marR="68580" marT="34290" marB="34290" anchor="ctr" anchorCtr="1"/>
                </a:tc>
                <a:tc>
                  <a:txBody>
                    <a:bodyPr/>
                    <a:lstStyle/>
                    <a:p>
                      <a:pPr algn="ctr"/>
                      <a:r>
                        <a:rPr lang="en-US" altLang="zh-CN" sz="900" dirty="0" smtClean="0"/>
                        <a:t>26.85mm</a:t>
                      </a:r>
                    </a:p>
                  </a:txBody>
                  <a:tcPr marL="68580" marR="68580" marT="34290" marB="34290" anchor="ctr" anchorCtr="1"/>
                </a:tc>
                <a:tc>
                  <a:txBody>
                    <a:bodyPr/>
                    <a:lstStyle/>
                    <a:p>
                      <a:pPr algn="ctr"/>
                      <a:r>
                        <a:rPr lang="en-US" altLang="zh-CN" sz="900" dirty="0" smtClean="0"/>
                        <a:t>146.2mm</a:t>
                      </a:r>
                    </a:p>
                  </a:txBody>
                  <a:tcPr marL="68580" marR="68580" marT="34290" marB="34290" anchor="ctr" anchorCtr="1"/>
                </a:tc>
                <a:tc>
                  <a:txBody>
                    <a:bodyPr/>
                    <a:lstStyle/>
                    <a:p>
                      <a:pPr algn="ctr"/>
                      <a:r>
                        <a:rPr lang="en-US" altLang="zh-CN" sz="900" dirty="0" smtClean="0"/>
                        <a:t>56mm</a:t>
                      </a:r>
                    </a:p>
                  </a:txBody>
                  <a:tcPr marL="68580" marR="68580" marT="34290" marB="34290" anchor="ctr" anchorCtr="1"/>
                </a:tc>
                <a:tc>
                  <a:txBody>
                    <a:bodyPr/>
                    <a:lstStyle/>
                    <a:p>
                      <a:pPr algn="ctr"/>
                      <a:r>
                        <a:rPr lang="en-US" altLang="zh-CN" sz="900" dirty="0" smtClean="0"/>
                        <a:t>69mm</a:t>
                      </a:r>
                    </a:p>
                  </a:txBody>
                  <a:tcPr marL="68580" marR="68580" marT="34290" marB="34290" anchor="ctr" anchorCtr="1"/>
                </a:tc>
                <a:tc>
                  <a:txBody>
                    <a:bodyPr/>
                    <a:lstStyle/>
                    <a:p>
                      <a:pPr algn="ctr"/>
                      <a:r>
                        <a:rPr lang="en-US" altLang="zh-CN" sz="900" dirty="0" smtClean="0"/>
                        <a:t>1.6MeV</a:t>
                      </a:r>
                    </a:p>
                  </a:txBody>
                  <a:tcPr marL="68580" marR="68580" marT="34290" marB="34290" anchor="ctr" anchorCtr="1"/>
                </a:tc>
                <a:tc>
                  <a:txBody>
                    <a:bodyPr/>
                    <a:lstStyle/>
                    <a:p>
                      <a:pPr algn="ctr"/>
                      <a:r>
                        <a:rPr lang="en-US" altLang="zh-CN" sz="900" dirty="0" smtClean="0"/>
                        <a:t>299keV</a:t>
                      </a:r>
                    </a:p>
                  </a:txBody>
                  <a:tcPr marL="68580" marR="68580" marT="34290" marB="34290" anchor="ctr" anchorCtr="1"/>
                </a:tc>
                <a:tc>
                  <a:txBody>
                    <a:bodyPr/>
                    <a:lstStyle/>
                    <a:p>
                      <a:pPr algn="ctr"/>
                      <a:r>
                        <a:rPr lang="en-US" altLang="zh-CN" sz="900" dirty="0" smtClean="0"/>
                        <a:t>1568W</a:t>
                      </a:r>
                    </a:p>
                  </a:txBody>
                  <a:tcPr marL="68580" marR="68580" marT="34290" marB="34290" anchor="ctr" anchorCtr="1"/>
                </a:tc>
                <a:tc>
                  <a:txBody>
                    <a:bodyPr/>
                    <a:lstStyle/>
                    <a:p>
                      <a:pPr algn="ctr"/>
                      <a:r>
                        <a:rPr lang="en-US" altLang="zh-CN" sz="900" dirty="0" smtClean="0"/>
                        <a:t>74W</a:t>
                      </a:r>
                    </a:p>
                  </a:txBody>
                  <a:tcPr marL="68580" marR="68580" marT="34290" marB="34290" anchor="ctr" anchorCtr="1"/>
                </a:tc>
              </a:tr>
              <a:tr h="202565">
                <a:tc>
                  <a:txBody>
                    <a:bodyPr/>
                    <a:lstStyle/>
                    <a:p>
                      <a:r>
                        <a:rPr lang="en-US" altLang="zh-CN" sz="900" dirty="0" err="1" smtClean="0"/>
                        <a:t>Lumical</a:t>
                      </a:r>
                    </a:p>
                  </a:txBody>
                  <a:tcPr marL="68580" marR="68580" marT="34290" marB="34290" anchor="ctr"/>
                </a:tc>
                <a:tc>
                  <a:txBody>
                    <a:bodyPr/>
                    <a:lstStyle/>
                    <a:p>
                      <a:pPr algn="ctr"/>
                      <a:r>
                        <a:rPr lang="en-US" altLang="zh-CN" sz="900" dirty="0" smtClean="0"/>
                        <a:t>0.95~1.11m</a:t>
                      </a:r>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900" dirty="0" smtClean="0"/>
                    </a:p>
                  </a:txBody>
                  <a:tcPr marL="68580" marR="68580" marT="34290" marB="34290"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00" dirty="0" smtClean="0"/>
                        <a:t>0.16m</a:t>
                      </a:r>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r>
                        <a:rPr lang="en-US" altLang="zh-CN" sz="900" dirty="0" smtClean="0"/>
                        <a:t>57mm</a:t>
                      </a:r>
                    </a:p>
                  </a:txBody>
                  <a:tcPr marL="68580" marR="68580" marT="34290" marB="34290" anchor="ctr" anchorCtr="1"/>
                </a:tc>
                <a:tc>
                  <a:txBody>
                    <a:bodyPr/>
                    <a:lstStyle/>
                    <a:p>
                      <a:pPr algn="ctr"/>
                      <a:r>
                        <a:rPr lang="en-US" altLang="zh-CN" sz="900" dirty="0" smtClean="0"/>
                        <a:t>200mm</a:t>
                      </a:r>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r>
              <a:tr h="318770">
                <a:tc>
                  <a:txBody>
                    <a:bodyPr/>
                    <a:lstStyle/>
                    <a:p>
                      <a:r>
                        <a:rPr lang="en-US" altLang="zh-CN" sz="900" dirty="0" smtClean="0">
                          <a:latin typeface="+mn-lt"/>
                        </a:rPr>
                        <a:t>Anti-solenoid before QD0</a:t>
                      </a:r>
                    </a:p>
                  </a:txBody>
                  <a:tcPr marL="68580" marR="68580" marT="34290" marB="34290" anchor="ctr"/>
                </a:tc>
                <a:tc>
                  <a:txBody>
                    <a:bodyPr/>
                    <a:lstStyle/>
                    <a:p>
                      <a:pPr algn="ctr"/>
                      <a:endParaRPr lang="zh-CN" altLang="en-US" sz="900" dirty="0">
                        <a:latin typeface="+mn-lt"/>
                      </a:endParaRPr>
                    </a:p>
                  </a:txBody>
                  <a:tcPr marL="68580" marR="68580" marT="34290" marB="34290" anchor="ctr" anchorCtr="1"/>
                </a:tc>
                <a:tc>
                  <a:txBody>
                    <a:bodyPr/>
                    <a:lstStyle/>
                    <a:p>
                      <a:pPr algn="ctr"/>
                      <a:r>
                        <a:rPr lang="en-US" altLang="zh-CN" sz="900" dirty="0" smtClean="0">
                          <a:latin typeface="+mn-lt"/>
                        </a:rPr>
                        <a:t>7.26T</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r>
                        <a:rPr lang="en-US" altLang="zh-CN" sz="900" dirty="0" smtClean="0">
                          <a:latin typeface="+mn-lt"/>
                        </a:rPr>
                        <a:t>1.1m</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r>
                        <a:rPr lang="en-US" altLang="zh-CN" sz="900" dirty="0" smtClean="0">
                          <a:latin typeface="+mn-lt"/>
                        </a:rPr>
                        <a:t>120mm</a:t>
                      </a:r>
                    </a:p>
                  </a:txBody>
                  <a:tcPr marL="68580" marR="68580" marT="34290" marB="34290" anchor="ctr" anchorCtr="1"/>
                </a:tc>
                <a:tc>
                  <a:txBody>
                    <a:bodyPr/>
                    <a:lstStyle/>
                    <a:p>
                      <a:pPr algn="ctr"/>
                      <a:r>
                        <a:rPr lang="en-US" altLang="zh-CN" sz="900" dirty="0" smtClean="0">
                          <a:latin typeface="+mn-lt"/>
                        </a:rPr>
                        <a:t>390mm</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r>
              <a:tr h="202565">
                <a:tc>
                  <a:txBody>
                    <a:bodyPr/>
                    <a:lstStyle/>
                    <a:p>
                      <a:r>
                        <a:rPr lang="en-US" altLang="zh-CN" sz="900" dirty="0" smtClean="0">
                          <a:latin typeface="+mn-lt"/>
                        </a:rPr>
                        <a:t>Anti-solenoid QD0</a:t>
                      </a:r>
                    </a:p>
                  </a:txBody>
                  <a:tcPr marL="68580" marR="68580" marT="34290" marB="34290" anchor="ctr"/>
                </a:tc>
                <a:tc>
                  <a:txBody>
                    <a:bodyPr/>
                    <a:lstStyle/>
                    <a:p>
                      <a:pPr algn="ctr"/>
                      <a:endParaRPr lang="zh-CN" altLang="en-US" sz="900" dirty="0">
                        <a:latin typeface="+mn-lt"/>
                      </a:endParaRPr>
                    </a:p>
                  </a:txBody>
                  <a:tcPr marL="68580" marR="68580" marT="34290" marB="34290" anchor="ctr" anchorCtr="1"/>
                </a:tc>
                <a:tc>
                  <a:txBody>
                    <a:bodyPr/>
                    <a:lstStyle/>
                    <a:p>
                      <a:pPr algn="ctr"/>
                      <a:r>
                        <a:rPr lang="en-US" altLang="zh-CN" sz="900" dirty="0" smtClean="0">
                          <a:latin typeface="+mn-lt"/>
                        </a:rPr>
                        <a:t>2.8T</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r>
                        <a:rPr lang="en-US" altLang="zh-CN" sz="900" dirty="0" smtClean="0">
                          <a:latin typeface="+mn-lt"/>
                        </a:rPr>
                        <a:t>2m</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r>
                        <a:rPr lang="en-US" altLang="zh-CN" sz="900" dirty="0" smtClean="0">
                          <a:latin typeface="+mn-lt"/>
                        </a:rPr>
                        <a:t>120mm</a:t>
                      </a:r>
                    </a:p>
                  </a:txBody>
                  <a:tcPr marL="68580" marR="68580" marT="34290" marB="34290" anchor="ctr" anchorCtr="1"/>
                </a:tc>
                <a:tc>
                  <a:txBody>
                    <a:bodyPr/>
                    <a:lstStyle/>
                    <a:p>
                      <a:pPr algn="ctr"/>
                      <a:r>
                        <a:rPr lang="en-US" altLang="zh-CN" sz="900" dirty="0" smtClean="0">
                          <a:latin typeface="+mn-lt"/>
                        </a:rPr>
                        <a:t>390mm</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r>
              <a:tr h="202565">
                <a:tc>
                  <a:txBody>
                    <a:bodyPr/>
                    <a:lstStyle/>
                    <a:p>
                      <a:r>
                        <a:rPr lang="en-US" altLang="zh-CN" sz="900" dirty="0" smtClean="0">
                          <a:latin typeface="+mn-lt"/>
                        </a:rPr>
                        <a:t>Anti-solenoid</a:t>
                      </a:r>
                      <a:r>
                        <a:rPr lang="en-US" altLang="zh-CN" sz="900" baseline="0" dirty="0" smtClean="0">
                          <a:latin typeface="+mn-lt"/>
                        </a:rPr>
                        <a:t> QF1</a:t>
                      </a:r>
                      <a:endParaRPr lang="en-US" altLang="zh-CN" sz="900" dirty="0" smtClean="0">
                        <a:latin typeface="+mn-lt"/>
                      </a:endParaRPr>
                    </a:p>
                  </a:txBody>
                  <a:tcPr marL="68580" marR="68580" marT="34290" marB="34290" anchor="ctr"/>
                </a:tc>
                <a:tc>
                  <a:txBody>
                    <a:bodyPr/>
                    <a:lstStyle/>
                    <a:p>
                      <a:pPr algn="ctr"/>
                      <a:endParaRPr lang="zh-CN" altLang="en-US" sz="900">
                        <a:latin typeface="+mn-lt"/>
                      </a:endParaRPr>
                    </a:p>
                  </a:txBody>
                  <a:tcPr marL="68580" marR="68580" marT="34290" marB="34290" anchor="ctr" anchorCtr="1"/>
                </a:tc>
                <a:tc>
                  <a:txBody>
                    <a:bodyPr/>
                    <a:lstStyle/>
                    <a:p>
                      <a:pPr algn="ctr"/>
                      <a:r>
                        <a:rPr lang="en-US" altLang="zh-CN" sz="900" dirty="0" smtClean="0">
                          <a:latin typeface="+mn-lt"/>
                        </a:rPr>
                        <a:t>1.8T</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r>
                        <a:rPr lang="en-US" altLang="zh-CN" sz="900" dirty="0" smtClean="0">
                          <a:latin typeface="+mn-lt"/>
                        </a:rPr>
                        <a:t>1.48m</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r>
                        <a:rPr lang="en-US" altLang="zh-CN" sz="900" dirty="0" smtClean="0">
                          <a:latin typeface="+mn-lt"/>
                        </a:rPr>
                        <a:t>120mm</a:t>
                      </a:r>
                    </a:p>
                  </a:txBody>
                  <a:tcPr marL="68580" marR="68580" marT="34290" marB="34290" anchor="ctr" anchorCtr="1"/>
                </a:tc>
                <a:tc>
                  <a:txBody>
                    <a:bodyPr/>
                    <a:lstStyle/>
                    <a:p>
                      <a:pPr algn="ctr"/>
                      <a:r>
                        <a:rPr lang="en-US" altLang="zh-CN" sz="900" dirty="0" smtClean="0">
                          <a:latin typeface="+mn-lt"/>
                        </a:rPr>
                        <a:t>390mm</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r>
              <a:tr h="201930">
                <a:tc>
                  <a:txBody>
                    <a:bodyPr/>
                    <a:lstStyle/>
                    <a:p>
                      <a:r>
                        <a:rPr lang="en-US" altLang="zh-CN" sz="900" dirty="0" smtClean="0">
                          <a:latin typeface="+mn-lt"/>
                        </a:rPr>
                        <a:t>Beryllium pipe</a:t>
                      </a:r>
                    </a:p>
                  </a:txBody>
                  <a:tcPr marL="68580" marR="68580" marT="34290" marB="34290" anchor="ctr"/>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900" dirty="0" smtClean="0"/>
                    </a:p>
                  </a:txBody>
                  <a:tcPr marL="68580" marR="68580" marT="34290" marB="34290"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00" dirty="0" smtClean="0">
                          <a:sym typeface="Symbol" panose="05050102010706020507" pitchFamily="18" charset="2"/>
                        </a:rPr>
                        <a:t></a:t>
                      </a:r>
                      <a:r>
                        <a:rPr lang="en-US" altLang="zh-CN" sz="900" dirty="0" smtClean="0"/>
                        <a:t>7cm</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r>
                        <a:rPr lang="en-US" altLang="zh-CN" sz="900" dirty="0" smtClean="0">
                          <a:latin typeface="+mn-lt"/>
                        </a:rPr>
                        <a:t>28mm</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r>
              <a:tr h="202565">
                <a:tc>
                  <a:txBody>
                    <a:bodyPr/>
                    <a:lstStyle/>
                    <a:p>
                      <a:r>
                        <a:rPr lang="en-US" altLang="zh-CN" sz="900" dirty="0" smtClean="0">
                          <a:latin typeface="+mn-lt"/>
                        </a:rPr>
                        <a:t>Last</a:t>
                      </a:r>
                      <a:r>
                        <a:rPr lang="en-US" altLang="zh-CN" sz="900" baseline="0" dirty="0" smtClean="0">
                          <a:latin typeface="+mn-lt"/>
                        </a:rPr>
                        <a:t> B upstream</a:t>
                      </a:r>
                      <a:endParaRPr lang="en-US" altLang="zh-CN" sz="900" dirty="0" smtClean="0">
                        <a:latin typeface="+mn-lt"/>
                      </a:endParaRPr>
                    </a:p>
                  </a:txBody>
                  <a:tcPr marL="68580" marR="68580" marT="34290" marB="34290" anchor="ctr"/>
                </a:tc>
                <a:tc>
                  <a:txBody>
                    <a:bodyPr/>
                    <a:lstStyle/>
                    <a:p>
                      <a:pPr algn="ctr"/>
                      <a:r>
                        <a:rPr lang="en-US" altLang="zh-CN" sz="900" dirty="0" smtClean="0">
                          <a:latin typeface="+mn-lt"/>
                        </a:rPr>
                        <a:t>67.66~161.04m</a:t>
                      </a: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r>
                        <a:rPr lang="en-US" altLang="zh-CN" sz="900" dirty="0" smtClean="0">
                          <a:latin typeface="+mn-lt"/>
                        </a:rPr>
                        <a:t>1.1mrad</a:t>
                      </a:r>
                    </a:p>
                  </a:txBody>
                  <a:tcPr marL="68580" marR="68580" marT="34290" marB="34290" anchor="ctr" anchorCtr="1"/>
                </a:tc>
                <a:tc>
                  <a:txBody>
                    <a:bodyPr/>
                    <a:lstStyle/>
                    <a:p>
                      <a:pPr algn="ctr"/>
                      <a:r>
                        <a:rPr lang="en-US" altLang="zh-CN" sz="900" dirty="0" smtClean="0">
                          <a:latin typeface="+mn-lt"/>
                        </a:rPr>
                        <a:t>93.38m</a:t>
                      </a: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r>
                        <a:rPr lang="en-US" altLang="zh-CN" sz="900" dirty="0" smtClean="0">
                          <a:latin typeface="+mn-lt"/>
                        </a:rPr>
                        <a:t>45keV</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r>
              <a:tr h="239395">
                <a:tc>
                  <a:txBody>
                    <a:bodyPr/>
                    <a:lstStyle/>
                    <a:p>
                      <a:r>
                        <a:rPr lang="en-US" altLang="zh-CN" sz="900" dirty="0" smtClean="0">
                          <a:latin typeface="+mn-lt"/>
                        </a:rPr>
                        <a:t>First B downstream</a:t>
                      </a:r>
                    </a:p>
                  </a:txBody>
                  <a:tcPr marL="68580" marR="68580" marT="34290" marB="34290" anchor="ctr"/>
                </a:tc>
                <a:tc>
                  <a:txBody>
                    <a:bodyPr/>
                    <a:lstStyle/>
                    <a:p>
                      <a:pPr algn="ctr"/>
                      <a:r>
                        <a:rPr lang="en-US" altLang="zh-CN" sz="900" dirty="0" smtClean="0">
                          <a:latin typeface="+mn-lt"/>
                        </a:rPr>
                        <a:t>46.06~107.04m</a:t>
                      </a: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r>
                        <a:rPr lang="en-US" altLang="zh-CN" sz="900" dirty="0" smtClean="0">
                          <a:latin typeface="+mn-lt"/>
                        </a:rPr>
                        <a:t>1.54mrad</a:t>
                      </a:r>
                    </a:p>
                  </a:txBody>
                  <a:tcPr marL="68580" marR="68580" marT="34290" marB="34290" anchor="ctr" anchorCtr="1"/>
                </a:tc>
                <a:tc>
                  <a:txBody>
                    <a:bodyPr/>
                    <a:lstStyle/>
                    <a:p>
                      <a:pPr algn="ctr"/>
                      <a:r>
                        <a:rPr lang="en-US" altLang="zh-CN" sz="900" dirty="0" smtClean="0">
                          <a:latin typeface="+mn-lt"/>
                        </a:rPr>
                        <a:t>60.98m</a:t>
                      </a: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r>
                        <a:rPr lang="en-US" altLang="zh-CN" sz="900" dirty="0" smtClean="0">
                          <a:latin typeface="+mn-lt"/>
                        </a:rPr>
                        <a:t>97keV</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r>
              <a:tr h="214630">
                <a:tc>
                  <a:txBody>
                    <a:bodyPr/>
                    <a:lstStyle/>
                    <a:p>
                      <a:r>
                        <a:rPr lang="en-US" altLang="zh-CN" sz="900" dirty="0" err="1" smtClean="0">
                          <a:latin typeface="+mn-lt"/>
                        </a:rPr>
                        <a:t>Beampipe</a:t>
                      </a:r>
                      <a:r>
                        <a:rPr lang="en-US" altLang="zh-CN" sz="900" dirty="0" smtClean="0">
                          <a:latin typeface="+mn-lt"/>
                        </a:rPr>
                        <a:t> within QD0</a:t>
                      </a:r>
                    </a:p>
                  </a:txBody>
                  <a:tcPr marL="68580" marR="68580" marT="34290" marB="34290" anchor="ctr"/>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r>
                        <a:rPr lang="en-US" altLang="zh-CN" sz="900" dirty="0" smtClean="0">
                          <a:latin typeface="+mn-lt"/>
                        </a:rPr>
                        <a:t>2m</a:t>
                      </a: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c>
                  <a:txBody>
                    <a:bodyPr/>
                    <a:lstStyle/>
                    <a:p>
                      <a:pPr algn="ctr"/>
                      <a:r>
                        <a:rPr lang="en-US" altLang="zh-CN" sz="900" dirty="0" smtClean="0">
                          <a:latin typeface="+mn-lt"/>
                        </a:rPr>
                        <a:t>2.9W</a:t>
                      </a:r>
                    </a:p>
                  </a:txBody>
                  <a:tcPr marL="68580" marR="68580" marT="34290" marB="34290" anchor="ctr" anchorCtr="1"/>
                </a:tc>
                <a:tc>
                  <a:txBody>
                    <a:bodyPr/>
                    <a:lstStyle/>
                    <a:p>
                      <a:pPr algn="ctr"/>
                      <a:endParaRPr lang="zh-CN" altLang="en-US" sz="900" dirty="0">
                        <a:latin typeface="+mn-lt"/>
                      </a:endParaRPr>
                    </a:p>
                  </a:txBody>
                  <a:tcPr marL="68580" marR="68580" marT="34290" marB="34290" anchor="ctr" anchorCtr="1"/>
                </a:tc>
              </a:tr>
              <a:tr h="202565">
                <a:tc>
                  <a:txBody>
                    <a:bodyPr/>
                    <a:lstStyle/>
                    <a:p>
                      <a:r>
                        <a:rPr lang="en-US" altLang="zh-CN" sz="900" dirty="0" err="1" smtClean="0"/>
                        <a:t>Beampipe</a:t>
                      </a:r>
                      <a:r>
                        <a:rPr lang="en-US" altLang="zh-CN" sz="900" dirty="0" smtClean="0"/>
                        <a:t> within QF1</a:t>
                      </a:r>
                    </a:p>
                  </a:txBody>
                  <a:tcPr marL="68580" marR="68580" marT="34290" marB="34290" anchor="ctr"/>
                </a:tc>
                <a:tc>
                  <a:txBody>
                    <a:bodyPr/>
                    <a:lstStyle/>
                    <a:p>
                      <a:pPr algn="ctr"/>
                      <a:endParaRPr lang="zh-CN" altLang="en-US" sz="90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r>
                        <a:rPr lang="en-US" altLang="zh-CN" sz="900" dirty="0" smtClean="0"/>
                        <a:t>1.48m</a:t>
                      </a:r>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r>
                        <a:rPr lang="en-US" altLang="zh-CN" sz="900" dirty="0" smtClean="0"/>
                        <a:t>3.1W</a:t>
                      </a:r>
                    </a:p>
                  </a:txBody>
                  <a:tcPr marL="68580" marR="68580" marT="34290" marB="34290" anchor="ctr" anchorCtr="1"/>
                </a:tc>
                <a:tc>
                  <a:txBody>
                    <a:bodyPr/>
                    <a:lstStyle/>
                    <a:p>
                      <a:pPr algn="ctr"/>
                      <a:endParaRPr lang="zh-CN" altLang="en-US" sz="900" dirty="0"/>
                    </a:p>
                  </a:txBody>
                  <a:tcPr marL="68580" marR="68580" marT="34290" marB="34290" anchor="ctr" anchorCtr="1"/>
                </a:tc>
              </a:tr>
              <a:tr h="318770">
                <a:tc>
                  <a:txBody>
                    <a:bodyPr/>
                    <a:lstStyle/>
                    <a:p>
                      <a:r>
                        <a:rPr lang="en-US" altLang="zh-CN" sz="900" dirty="0" err="1" smtClean="0"/>
                        <a:t>Beampipe</a:t>
                      </a:r>
                      <a:r>
                        <a:rPr lang="en-US" altLang="zh-CN" sz="900" dirty="0" smtClean="0"/>
                        <a:t> between</a:t>
                      </a:r>
                      <a:r>
                        <a:rPr lang="en-US" altLang="zh-CN" sz="900" baseline="0" dirty="0" smtClean="0"/>
                        <a:t> QD0/QF1</a:t>
                      </a:r>
                      <a:endParaRPr lang="en-US" altLang="zh-CN" sz="900" dirty="0" smtClean="0"/>
                    </a:p>
                  </a:txBody>
                  <a:tcPr marL="68580" marR="68580" marT="34290" marB="34290" anchor="ctr"/>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r>
                        <a:rPr lang="en-US" altLang="zh-CN" sz="900" dirty="0" smtClean="0"/>
                        <a:t>0.23m</a:t>
                      </a:r>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endParaRPr lang="zh-CN" altLang="en-US" sz="900" dirty="0"/>
                    </a:p>
                  </a:txBody>
                  <a:tcPr marL="68580" marR="68580" marT="34290" marB="34290" anchor="ctr" anchorCtr="1"/>
                </a:tc>
                <a:tc>
                  <a:txBody>
                    <a:bodyPr/>
                    <a:lstStyle/>
                    <a:p>
                      <a:pPr algn="ctr"/>
                      <a:r>
                        <a:rPr lang="en-US" altLang="zh-CN" sz="900" dirty="0" smtClean="0"/>
                        <a:t>36.2W</a:t>
                      </a:r>
                    </a:p>
                  </a:txBody>
                  <a:tcPr marL="68580" marR="68580" marT="34290" marB="34290" anchor="ctr" anchorCtr="1"/>
                </a:tc>
                <a:tc>
                  <a:txBody>
                    <a:bodyPr/>
                    <a:lstStyle/>
                    <a:p>
                      <a:pPr algn="ctr"/>
                      <a:endParaRPr lang="zh-CN" altLang="en-US" sz="900" dirty="0"/>
                    </a:p>
                  </a:txBody>
                  <a:tcPr marL="68580" marR="68580" marT="34290" marB="34290" anchor="ctr" anchorCtr="1"/>
                </a:tc>
              </a:tr>
            </a:tbl>
          </a:graphicData>
        </a:graphic>
      </p:graphicFrame>
      <p:sp>
        <p:nvSpPr>
          <p:cNvPr id="2" name="文本框 1"/>
          <p:cNvSpPr txBox="1"/>
          <p:nvPr/>
        </p:nvSpPr>
        <p:spPr>
          <a:xfrm>
            <a:off x="1446530" y="6623503"/>
            <a:ext cx="7667897" cy="299085"/>
          </a:xfrm>
          <a:prstGeom prst="rect">
            <a:avLst/>
          </a:prstGeom>
          <a:noFill/>
        </p:spPr>
        <p:txBody>
          <a:bodyPr wrap="square" rtlCol="0">
            <a:spAutoFit/>
          </a:bodyPr>
          <a:lstStyle/>
          <a:p>
            <a:r>
              <a:rPr lang="en-US" altLang="zh-CN" sz="1350" dirty="0" smtClean="0"/>
              <a:t>The superconducting magnet parameters are same in </a:t>
            </a:r>
            <a:r>
              <a:rPr lang="en-US" altLang="zh-CN" sz="1350" dirty="0" err="1" smtClean="0"/>
              <a:t>tt</a:t>
            </a:r>
            <a:r>
              <a:rPr lang="en-US" altLang="zh-CN" sz="1350" dirty="0" smtClean="0"/>
              <a:t> and </a:t>
            </a:r>
            <a:r>
              <a:rPr lang="en-US" altLang="zh-CN" sz="1350" dirty="0" err="1" smtClean="0"/>
              <a:t>higgs</a:t>
            </a:r>
            <a:r>
              <a:rPr lang="en-US" altLang="zh-CN" sz="1350" dirty="0" smtClean="0"/>
              <a:t>.</a:t>
            </a:r>
            <a:endParaRPr lang="zh-CN" altLang="en-US" sz="1350" dirty="0"/>
          </a:p>
        </p:txBody>
      </p:sp>
      <p:sp>
        <p:nvSpPr>
          <p:cNvPr id="5" name="文本框 4"/>
          <p:cNvSpPr txBox="1"/>
          <p:nvPr/>
        </p:nvSpPr>
        <p:spPr>
          <a:xfrm>
            <a:off x="2646680" y="-42545"/>
            <a:ext cx="3850640" cy="583565"/>
          </a:xfrm>
          <a:prstGeom prst="rect">
            <a:avLst/>
          </a:prstGeom>
          <a:noFill/>
        </p:spPr>
        <p:txBody>
          <a:bodyPr wrap="none" rtlCol="0" anchor="t">
            <a:spAutoFit/>
          </a:bodyPr>
          <a:lstStyle/>
          <a:p>
            <a:r>
              <a:rPr lang="en-US" altLang="zh-CN" sz="3200" b="1" dirty="0" smtClean="0">
                <a:solidFill>
                  <a:srgbClr val="C00000"/>
                </a:solidFill>
                <a:latin typeface="Calibri" panose="020F0502020204030204" pitchFamily="34" charset="0"/>
                <a:ea typeface="+mj-ea"/>
                <a:cs typeface="+mj-cs"/>
                <a:sym typeface="+mn-ea"/>
              </a:rPr>
              <a:t>CEPC MDI Parameters</a:t>
            </a:r>
            <a:endParaRPr lang="zh-CN" altLang="en-US"/>
          </a:p>
        </p:txBody>
      </p:sp>
    </p:spTree>
    <p:extLst>
      <p:ext uri="{BB962C8B-B14F-4D97-AF65-F5344CB8AC3E}">
        <p14:creationId xmlns:p14="http://schemas.microsoft.com/office/powerpoint/2010/main" val="24424991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3040" y="283845"/>
            <a:ext cx="9308465" cy="444500"/>
          </a:xfrm>
        </p:spPr>
        <p:txBody>
          <a:bodyPr>
            <a:normAutofit fontScale="90000"/>
          </a:bodyPr>
          <a:lstStyle/>
          <a:p>
            <a:pPr algn="ctr"/>
            <a:r>
              <a:rPr lang="en-US" altLang="zh-CN" sz="3200" b="1" dirty="0">
                <a:solidFill>
                  <a:srgbClr val="C00000"/>
                </a:solidFill>
              </a:rPr>
              <a:t>CEPC Cost Breakdown (no detectors)</a:t>
            </a:r>
          </a:p>
        </p:txBody>
      </p:sp>
      <p:pic>
        <p:nvPicPr>
          <p:cNvPr id="4" name="图片 3"/>
          <p:cNvPicPr>
            <a:picLocks noChangeAspect="1"/>
          </p:cNvPicPr>
          <p:nvPr/>
        </p:nvPicPr>
        <p:blipFill>
          <a:blip r:embed="rId2"/>
          <a:stretch>
            <a:fillRect/>
          </a:stretch>
        </p:blipFill>
        <p:spPr>
          <a:xfrm>
            <a:off x="-1346200" y="1000125"/>
            <a:ext cx="7147560" cy="4627880"/>
          </a:xfrm>
          <a:prstGeom prst="rect">
            <a:avLst/>
          </a:prstGeom>
        </p:spPr>
      </p:pic>
      <p:pic>
        <p:nvPicPr>
          <p:cNvPr id="5" name="图片 4"/>
          <p:cNvPicPr>
            <a:picLocks noChangeAspect="1"/>
          </p:cNvPicPr>
          <p:nvPr/>
        </p:nvPicPr>
        <p:blipFill>
          <a:blip r:embed="rId3"/>
          <a:stretch>
            <a:fillRect/>
          </a:stretch>
        </p:blipFill>
        <p:spPr>
          <a:xfrm>
            <a:off x="3011170" y="1095375"/>
            <a:ext cx="7407910" cy="4613275"/>
          </a:xfrm>
          <a:prstGeom prst="rect">
            <a:avLst/>
          </a:prstGeom>
        </p:spPr>
      </p:pic>
      <p:sp>
        <p:nvSpPr>
          <p:cNvPr id="6" name="文本框 5"/>
          <p:cNvSpPr txBox="1"/>
          <p:nvPr/>
        </p:nvSpPr>
        <p:spPr>
          <a:xfrm>
            <a:off x="1215390" y="5774690"/>
            <a:ext cx="2024380" cy="368300"/>
          </a:xfrm>
          <a:prstGeom prst="rect">
            <a:avLst/>
          </a:prstGeom>
          <a:noFill/>
        </p:spPr>
        <p:txBody>
          <a:bodyPr wrap="none" rtlCol="0">
            <a:spAutoFit/>
          </a:bodyPr>
          <a:lstStyle/>
          <a:p>
            <a:r>
              <a:rPr lang="en-US" altLang="zh-CN"/>
              <a:t>Including civil cost</a:t>
            </a:r>
          </a:p>
        </p:txBody>
      </p:sp>
      <p:sp>
        <p:nvSpPr>
          <p:cNvPr id="7" name="文本框 6"/>
          <p:cNvSpPr txBox="1"/>
          <p:nvPr/>
        </p:nvSpPr>
        <p:spPr>
          <a:xfrm>
            <a:off x="5247005" y="5774690"/>
            <a:ext cx="2849880" cy="368300"/>
          </a:xfrm>
          <a:prstGeom prst="rect">
            <a:avLst/>
          </a:prstGeom>
          <a:noFill/>
        </p:spPr>
        <p:txBody>
          <a:bodyPr wrap="none" rtlCol="0">
            <a:spAutoFit/>
          </a:bodyPr>
          <a:lstStyle/>
          <a:p>
            <a:r>
              <a:rPr lang="en-US" altLang="zh-CN"/>
              <a:t>Without including civil cost</a:t>
            </a:r>
          </a:p>
        </p:txBody>
      </p:sp>
      <p:sp>
        <p:nvSpPr>
          <p:cNvPr id="3" name="灯片编号占位符 2"/>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39</a:t>
            </a:fld>
            <a:endParaRPr lang="zh-CN" altLang="en-US" sz="900" strike="noStrike" noProof="1">
              <a:sym typeface="Arial" panose="020B0604020202020204" pitchFamily="34" charset="0"/>
            </a:endParaRPr>
          </a:p>
        </p:txBody>
      </p:sp>
    </p:spTree>
    <p:extLst>
      <p:ext uri="{BB962C8B-B14F-4D97-AF65-F5344CB8AC3E}">
        <p14:creationId xmlns:p14="http://schemas.microsoft.com/office/powerpoint/2010/main" val="4210514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文本框 2"/>
          <p:cNvSpPr txBox="1"/>
          <p:nvPr/>
        </p:nvSpPr>
        <p:spPr>
          <a:xfrm>
            <a:off x="569595" y="-70485"/>
            <a:ext cx="7671435" cy="1076325"/>
          </a:xfrm>
          <a:prstGeom prst="rect">
            <a:avLst/>
          </a:prstGeom>
          <a:noFill/>
          <a:ln w="9525">
            <a:noFill/>
          </a:ln>
        </p:spPr>
        <p:txBody>
          <a:bodyPr wrap="square" anchor="t">
            <a:spAutoFit/>
          </a:bodyPr>
          <a:lstStyle/>
          <a:p>
            <a:pPr lvl="0" indent="0" algn="ctr"/>
            <a:r>
              <a:rPr lang="en-US" altLang="zh-CN" sz="3200" b="1" dirty="0">
                <a:solidFill>
                  <a:srgbClr val="C00000"/>
                </a:solidFill>
                <a:latin typeface="Calibri" panose="020F0502020204030204" pitchFamily="34" charset="0"/>
                <a:sym typeface="+mn-ea"/>
              </a:rPr>
              <a:t>International Review Report </a:t>
            </a:r>
            <a:r>
              <a:rPr lang="en-US" altLang="zh-CN" sz="3200" b="1" dirty="0" smtClean="0">
                <a:solidFill>
                  <a:srgbClr val="C00000"/>
                </a:solidFill>
                <a:latin typeface="Calibri" panose="020F0502020204030204" pitchFamily="34" charset="0"/>
                <a:sym typeface="+mn-ea"/>
              </a:rPr>
              <a:t>of </a:t>
            </a:r>
            <a:r>
              <a:rPr lang="en-US" altLang="zh-CN" sz="3200" b="1" dirty="0">
                <a:solidFill>
                  <a:srgbClr val="C00000"/>
                </a:solidFill>
                <a:latin typeface="Calibri" panose="020F0502020204030204" pitchFamily="34" charset="0"/>
                <a:sym typeface="+mn-ea"/>
              </a:rPr>
              <a:t>CEPC CDR (June 28-30, 2018, IHEP)</a:t>
            </a:r>
            <a:endParaRPr lang="en-US" altLang="zh-CN" sz="32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2" name="图片 1"/>
          <p:cNvPicPr>
            <a:picLocks noChangeAspect="1"/>
          </p:cNvPicPr>
          <p:nvPr/>
        </p:nvPicPr>
        <p:blipFill>
          <a:blip r:embed="rId2"/>
          <a:stretch>
            <a:fillRect/>
          </a:stretch>
        </p:blipFill>
        <p:spPr>
          <a:xfrm>
            <a:off x="129540" y="892175"/>
            <a:ext cx="3929380" cy="5848350"/>
          </a:xfrm>
          <a:prstGeom prst="rect">
            <a:avLst/>
          </a:prstGeom>
        </p:spPr>
      </p:pic>
      <p:sp>
        <p:nvSpPr>
          <p:cNvPr id="4" name="文本框 3"/>
          <p:cNvSpPr txBox="1"/>
          <p:nvPr/>
        </p:nvSpPr>
        <p:spPr>
          <a:xfrm>
            <a:off x="4058920" y="1682750"/>
            <a:ext cx="5106035" cy="1753235"/>
          </a:xfrm>
          <a:prstGeom prst="rect">
            <a:avLst/>
          </a:prstGeom>
          <a:noFill/>
        </p:spPr>
        <p:txBody>
          <a:bodyPr wrap="square" rtlCol="0" anchor="t">
            <a:spAutoFit/>
          </a:bodyPr>
          <a:lstStyle/>
          <a:p>
            <a:r>
              <a:rPr lang="zh-CN" altLang="en-US" b="1">
                <a:solidFill>
                  <a:srgbClr val="002060"/>
                </a:solidFill>
                <a:latin typeface="楷体" panose="02010609060101010101" pitchFamily="49" charset="-122"/>
                <a:ea typeface="楷体" panose="02010609060101010101" pitchFamily="49" charset="-122"/>
                <a:cs typeface="楷体" panose="02010609060101010101" pitchFamily="49" charset="-122"/>
              </a:rPr>
              <a:t>　</a:t>
            </a:r>
            <a:r>
              <a:rPr>
                <a:solidFill>
                  <a:srgbClr val="002060"/>
                </a:solidFill>
                <a:latin typeface="楷体" panose="02010609060101010101" pitchFamily="49" charset="-122"/>
                <a:ea typeface="楷体" panose="02010609060101010101" pitchFamily="49" charset="-122"/>
                <a:cs typeface="楷体" panose="02010609060101010101" pitchFamily="49" charset="-122"/>
              </a:rPr>
              <a:t>The Review Committee unanimously congratulates the CEPC team on the completion of the CDR, with remarkable successes in various aspects of the design. The progress since the pre-CDR has been a major step in the project</a:t>
            </a:r>
            <a:r>
              <a:rPr lang="en-US">
                <a:solidFill>
                  <a:srgbClr val="002060"/>
                </a:solidFill>
                <a:latin typeface="楷体" panose="02010609060101010101" pitchFamily="49" charset="-122"/>
                <a:ea typeface="楷体" panose="02010609060101010101" pitchFamily="49" charset="-122"/>
                <a:cs typeface="楷体" panose="02010609060101010101" pitchFamily="49" charset="-122"/>
              </a:rPr>
              <a:t>...</a:t>
            </a:r>
          </a:p>
        </p:txBody>
      </p:sp>
      <p:sp>
        <p:nvSpPr>
          <p:cNvPr id="6" name="文本框 5"/>
          <p:cNvSpPr txBox="1"/>
          <p:nvPr/>
        </p:nvSpPr>
        <p:spPr>
          <a:xfrm>
            <a:off x="4139565" y="4246880"/>
            <a:ext cx="5025390" cy="1198880"/>
          </a:xfrm>
          <a:prstGeom prst="rect">
            <a:avLst/>
          </a:prstGeom>
          <a:noFill/>
        </p:spPr>
        <p:txBody>
          <a:bodyPr wrap="square" rtlCol="0" anchor="t">
            <a:spAutoFit/>
          </a:bodyPr>
          <a:lstStyle/>
          <a:p>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rPr>
              <a:t>The Committee believes that the CDR has already reached a sufficient level of maturity to allow approval to proceed to a Technical Design Report. </a:t>
            </a:r>
          </a:p>
        </p:txBody>
      </p:sp>
      <p:sp>
        <p:nvSpPr>
          <p:cNvPr id="3" name="椭圆 2"/>
          <p:cNvSpPr/>
          <p:nvPr/>
        </p:nvSpPr>
        <p:spPr>
          <a:xfrm>
            <a:off x="215265" y="3553460"/>
            <a:ext cx="3928745" cy="472440"/>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p:txBody>
      </p:sp>
      <p:sp>
        <p:nvSpPr>
          <p:cNvPr id="5" name="椭圆 4"/>
          <p:cNvSpPr/>
          <p:nvPr/>
        </p:nvSpPr>
        <p:spPr>
          <a:xfrm>
            <a:off x="130175" y="4679950"/>
            <a:ext cx="3928745" cy="333375"/>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p:txBody>
      </p:sp>
      <p:cxnSp>
        <p:nvCxnSpPr>
          <p:cNvPr id="7" name="直接箭头连接符 6"/>
          <p:cNvCxnSpPr>
            <a:stCxn id="4" idx="1"/>
          </p:cNvCxnSpPr>
          <p:nvPr/>
        </p:nvCxnSpPr>
        <p:spPr>
          <a:xfrm flipH="1">
            <a:off x="1753235" y="2559685"/>
            <a:ext cx="2305685" cy="1127125"/>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cxnSp>
        <p:nvCxnSpPr>
          <p:cNvPr id="8" name="直接箭头连接符 7"/>
          <p:cNvCxnSpPr>
            <a:endCxn id="5" idx="4"/>
          </p:cNvCxnSpPr>
          <p:nvPr/>
        </p:nvCxnSpPr>
        <p:spPr>
          <a:xfrm flipH="1">
            <a:off x="2094865" y="4525010"/>
            <a:ext cx="2153920" cy="488315"/>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图片 1"/>
          <p:cNvPicPr>
            <a:picLocks noChangeAspect="1"/>
          </p:cNvPicPr>
          <p:nvPr/>
        </p:nvPicPr>
        <p:blipFill>
          <a:blip r:embed="rId2"/>
          <a:stretch>
            <a:fillRect/>
          </a:stretch>
        </p:blipFill>
        <p:spPr>
          <a:xfrm>
            <a:off x="6845935" y="221615"/>
            <a:ext cx="2115185" cy="1356995"/>
          </a:xfrm>
          <a:prstGeom prst="rect">
            <a:avLst/>
          </a:prstGeom>
          <a:noFill/>
          <a:ln w="9525">
            <a:noFill/>
          </a:ln>
        </p:spPr>
      </p:pic>
      <p:pic>
        <p:nvPicPr>
          <p:cNvPr id="92165" name="图片 2"/>
          <p:cNvPicPr>
            <a:picLocks noChangeAspect="1"/>
          </p:cNvPicPr>
          <p:nvPr/>
        </p:nvPicPr>
        <p:blipFill>
          <a:blip r:embed="rId3"/>
          <a:stretch>
            <a:fillRect/>
          </a:stretch>
        </p:blipFill>
        <p:spPr>
          <a:xfrm>
            <a:off x="138430" y="2775585"/>
            <a:ext cx="2248535" cy="1522095"/>
          </a:xfrm>
          <a:prstGeom prst="rect">
            <a:avLst/>
          </a:prstGeom>
          <a:noFill/>
          <a:ln w="9525">
            <a:noFill/>
          </a:ln>
        </p:spPr>
      </p:pic>
      <p:pic>
        <p:nvPicPr>
          <p:cNvPr id="92166" name="图片 5" descr="32YZYHB2012618"/>
          <p:cNvPicPr>
            <a:picLocks noChangeAspect="1"/>
          </p:cNvPicPr>
          <p:nvPr/>
        </p:nvPicPr>
        <p:blipFill>
          <a:blip r:embed="rId4"/>
          <a:stretch>
            <a:fillRect/>
          </a:stretch>
        </p:blipFill>
        <p:spPr>
          <a:xfrm>
            <a:off x="6000750" y="5231130"/>
            <a:ext cx="2248535" cy="1498600"/>
          </a:xfrm>
          <a:prstGeom prst="rect">
            <a:avLst/>
          </a:prstGeom>
          <a:noFill/>
          <a:ln w="9525">
            <a:noFill/>
          </a:ln>
        </p:spPr>
      </p:pic>
      <p:sp>
        <p:nvSpPr>
          <p:cNvPr id="92171" name="文本框 5"/>
          <p:cNvSpPr txBox="1"/>
          <p:nvPr/>
        </p:nvSpPr>
        <p:spPr>
          <a:xfrm>
            <a:off x="7270274" y="2035493"/>
            <a:ext cx="194310" cy="106680"/>
          </a:xfrm>
          <a:prstGeom prst="rect">
            <a:avLst/>
          </a:prstGeom>
          <a:noFill/>
          <a:ln w="9525">
            <a:noFill/>
          </a:ln>
        </p:spPr>
        <p:txBody>
          <a:bodyPr wrap="none" anchor="t">
            <a:spAutoFit/>
          </a:bodyPr>
          <a:lstStyle/>
          <a:p>
            <a:pPr lvl="0" indent="0"/>
            <a:r>
              <a:rPr lang="en-US" altLang="zh-CN" sz="100">
                <a:latin typeface="Arial" panose="020B0604020202020204" pitchFamily="34" charset="0"/>
                <a:ea typeface="宋体" panose="02010600030101010101" pitchFamily="2" charset="-122"/>
              </a:rPr>
              <a:t>1)</a:t>
            </a:r>
          </a:p>
        </p:txBody>
      </p:sp>
      <p:sp>
        <p:nvSpPr>
          <p:cNvPr id="92172" name="文本框 6"/>
          <p:cNvSpPr txBox="1"/>
          <p:nvPr/>
        </p:nvSpPr>
        <p:spPr>
          <a:xfrm>
            <a:off x="7075885" y="3483769"/>
            <a:ext cx="194310" cy="106680"/>
          </a:xfrm>
          <a:prstGeom prst="rect">
            <a:avLst/>
          </a:prstGeom>
          <a:noFill/>
          <a:ln w="9525">
            <a:noFill/>
          </a:ln>
        </p:spPr>
        <p:txBody>
          <a:bodyPr wrap="none" anchor="t">
            <a:spAutoFit/>
          </a:bodyPr>
          <a:lstStyle/>
          <a:p>
            <a:pPr lvl="0" indent="0"/>
            <a:r>
              <a:rPr lang="en-US" altLang="zh-CN" sz="100">
                <a:latin typeface="Arial" panose="020B0604020202020204" pitchFamily="34" charset="0"/>
                <a:ea typeface="宋体" panose="02010600030101010101" pitchFamily="2" charset="-122"/>
              </a:rPr>
              <a:t>2)</a:t>
            </a:r>
          </a:p>
        </p:txBody>
      </p:sp>
      <p:sp>
        <p:nvSpPr>
          <p:cNvPr id="92173" name="文本框 7"/>
          <p:cNvSpPr txBox="1"/>
          <p:nvPr/>
        </p:nvSpPr>
        <p:spPr>
          <a:xfrm>
            <a:off x="7059216" y="5022056"/>
            <a:ext cx="194310" cy="106680"/>
          </a:xfrm>
          <a:prstGeom prst="rect">
            <a:avLst/>
          </a:prstGeom>
          <a:noFill/>
          <a:ln w="9525">
            <a:noFill/>
          </a:ln>
        </p:spPr>
        <p:txBody>
          <a:bodyPr wrap="none" anchor="t">
            <a:spAutoFit/>
          </a:bodyPr>
          <a:lstStyle/>
          <a:p>
            <a:pPr lvl="0" indent="0"/>
            <a:r>
              <a:rPr lang="en-US" altLang="zh-CN" sz="100">
                <a:latin typeface="Arial" panose="020B0604020202020204" pitchFamily="34" charset="0"/>
                <a:ea typeface="宋体" panose="02010600030101010101" pitchFamily="2" charset="-122"/>
              </a:rPr>
              <a:t>3)</a:t>
            </a:r>
          </a:p>
        </p:txBody>
      </p:sp>
      <p:sp>
        <p:nvSpPr>
          <p:cNvPr id="8" name="文本框 7"/>
          <p:cNvSpPr txBox="1"/>
          <p:nvPr/>
        </p:nvSpPr>
        <p:spPr>
          <a:xfrm>
            <a:off x="2353945" y="2969895"/>
            <a:ext cx="309880" cy="368300"/>
          </a:xfrm>
          <a:prstGeom prst="rect">
            <a:avLst/>
          </a:prstGeom>
          <a:noFill/>
        </p:spPr>
        <p:txBody>
          <a:bodyPr wrap="none" rtlCol="0">
            <a:spAutoFit/>
          </a:bodyPr>
          <a:lstStyle/>
          <a:p>
            <a:r>
              <a:rPr lang="en-US" altLang="zh-CN"/>
              <a:t>4</a:t>
            </a:r>
          </a:p>
        </p:txBody>
      </p:sp>
      <p:pic>
        <p:nvPicPr>
          <p:cNvPr id="4" name="图片 3" descr="China"/>
          <p:cNvPicPr>
            <a:picLocks noChangeAspect="1"/>
          </p:cNvPicPr>
          <p:nvPr/>
        </p:nvPicPr>
        <p:blipFill>
          <a:blip r:embed="rId5"/>
          <a:stretch>
            <a:fillRect/>
          </a:stretch>
        </p:blipFill>
        <p:spPr>
          <a:xfrm>
            <a:off x="2386965" y="1131570"/>
            <a:ext cx="4422775" cy="3571240"/>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9295" y="3658235"/>
            <a:ext cx="1961515" cy="1470660"/>
          </a:xfrm>
          <a:prstGeom prst="rect">
            <a:avLst/>
          </a:prstGeom>
        </p:spPr>
      </p:pic>
      <p:pic>
        <p:nvPicPr>
          <p:cNvPr id="9" name="图片 8" descr="双阳区"/>
          <p:cNvPicPr>
            <a:picLocks noChangeAspect="1"/>
          </p:cNvPicPr>
          <p:nvPr/>
        </p:nvPicPr>
        <p:blipFill>
          <a:blip r:embed="rId7"/>
          <a:stretch>
            <a:fillRect/>
          </a:stretch>
        </p:blipFill>
        <p:spPr>
          <a:xfrm>
            <a:off x="138430" y="221615"/>
            <a:ext cx="2691130" cy="1528445"/>
          </a:xfrm>
          <a:prstGeom prst="rect">
            <a:avLst/>
          </a:prstGeom>
        </p:spPr>
      </p:pic>
      <p:pic>
        <p:nvPicPr>
          <p:cNvPr id="10" name="图片 9" descr="05e99cccfff0e3bc2af44a3a8b33a743"/>
          <p:cNvPicPr>
            <a:picLocks noChangeAspect="1"/>
          </p:cNvPicPr>
          <p:nvPr/>
        </p:nvPicPr>
        <p:blipFill>
          <a:blip r:embed="rId8"/>
          <a:stretch>
            <a:fillRect/>
          </a:stretch>
        </p:blipFill>
        <p:spPr>
          <a:xfrm>
            <a:off x="7075805" y="1750060"/>
            <a:ext cx="1654810" cy="1506855"/>
          </a:xfrm>
          <a:prstGeom prst="rect">
            <a:avLst/>
          </a:prstGeom>
        </p:spPr>
      </p:pic>
      <p:sp>
        <p:nvSpPr>
          <p:cNvPr id="11" name="文本框 10"/>
          <p:cNvSpPr txBox="1"/>
          <p:nvPr/>
        </p:nvSpPr>
        <p:spPr>
          <a:xfrm>
            <a:off x="6497320" y="763270"/>
            <a:ext cx="298450" cy="368300"/>
          </a:xfrm>
          <a:prstGeom prst="rect">
            <a:avLst/>
          </a:prstGeom>
          <a:noFill/>
        </p:spPr>
        <p:txBody>
          <a:bodyPr wrap="none" rtlCol="0">
            <a:spAutoFit/>
          </a:bodyPr>
          <a:lstStyle/>
          <a:p>
            <a:r>
              <a:rPr lang="en-US" altLang="zh-CN"/>
              <a:t>1</a:t>
            </a:r>
          </a:p>
        </p:txBody>
      </p:sp>
      <p:sp>
        <p:nvSpPr>
          <p:cNvPr id="14" name="文本框 13"/>
          <p:cNvSpPr txBox="1"/>
          <p:nvPr/>
        </p:nvSpPr>
        <p:spPr>
          <a:xfrm>
            <a:off x="2386965" y="3256915"/>
            <a:ext cx="298450" cy="368300"/>
          </a:xfrm>
          <a:prstGeom prst="rect">
            <a:avLst/>
          </a:prstGeom>
          <a:noFill/>
        </p:spPr>
        <p:txBody>
          <a:bodyPr wrap="none" rtlCol="0">
            <a:spAutoFit/>
          </a:bodyPr>
          <a:lstStyle/>
          <a:p>
            <a:r>
              <a:rPr lang="en-US" altLang="zh-CN"/>
              <a:t>2</a:t>
            </a:r>
          </a:p>
        </p:txBody>
      </p:sp>
      <p:sp>
        <p:nvSpPr>
          <p:cNvPr id="15" name="文本框 14"/>
          <p:cNvSpPr txBox="1"/>
          <p:nvPr/>
        </p:nvSpPr>
        <p:spPr>
          <a:xfrm>
            <a:off x="5636260" y="5796280"/>
            <a:ext cx="298450" cy="368300"/>
          </a:xfrm>
          <a:prstGeom prst="rect">
            <a:avLst/>
          </a:prstGeom>
          <a:noFill/>
        </p:spPr>
        <p:txBody>
          <a:bodyPr wrap="none" rtlCol="0">
            <a:spAutoFit/>
          </a:bodyPr>
          <a:lstStyle/>
          <a:p>
            <a:r>
              <a:rPr lang="en-US" altLang="zh-CN"/>
              <a:t>3</a:t>
            </a:r>
          </a:p>
        </p:txBody>
      </p:sp>
      <p:sp>
        <p:nvSpPr>
          <p:cNvPr id="16" name="文本框 15"/>
          <p:cNvSpPr txBox="1"/>
          <p:nvPr/>
        </p:nvSpPr>
        <p:spPr>
          <a:xfrm>
            <a:off x="6845935" y="2338705"/>
            <a:ext cx="298450" cy="368300"/>
          </a:xfrm>
          <a:prstGeom prst="rect">
            <a:avLst/>
          </a:prstGeom>
          <a:noFill/>
        </p:spPr>
        <p:txBody>
          <a:bodyPr wrap="square" rtlCol="0">
            <a:spAutoFit/>
          </a:bodyPr>
          <a:lstStyle/>
          <a:p>
            <a:r>
              <a:rPr lang="en-US" altLang="zh-CN"/>
              <a:t>4</a:t>
            </a:r>
          </a:p>
        </p:txBody>
      </p:sp>
      <p:sp>
        <p:nvSpPr>
          <p:cNvPr id="17" name="文本框 16"/>
          <p:cNvSpPr txBox="1"/>
          <p:nvPr/>
        </p:nvSpPr>
        <p:spPr>
          <a:xfrm>
            <a:off x="6799580" y="4209415"/>
            <a:ext cx="153035" cy="368300"/>
          </a:xfrm>
          <a:prstGeom prst="rect">
            <a:avLst/>
          </a:prstGeom>
          <a:noFill/>
        </p:spPr>
        <p:txBody>
          <a:bodyPr wrap="square" rtlCol="0">
            <a:spAutoFit/>
          </a:bodyPr>
          <a:lstStyle/>
          <a:p>
            <a:r>
              <a:rPr lang="en-US" altLang="zh-CN"/>
              <a:t>5</a:t>
            </a:r>
          </a:p>
        </p:txBody>
      </p:sp>
      <p:sp>
        <p:nvSpPr>
          <p:cNvPr id="18" name="文本框 17"/>
          <p:cNvSpPr txBox="1"/>
          <p:nvPr/>
        </p:nvSpPr>
        <p:spPr>
          <a:xfrm flipH="1">
            <a:off x="2829560" y="495935"/>
            <a:ext cx="264795" cy="368300"/>
          </a:xfrm>
          <a:prstGeom prst="rect">
            <a:avLst/>
          </a:prstGeom>
          <a:noFill/>
        </p:spPr>
        <p:txBody>
          <a:bodyPr wrap="square" rtlCol="0">
            <a:spAutoFit/>
          </a:bodyPr>
          <a:lstStyle/>
          <a:p>
            <a:r>
              <a:rPr lang="en-US" altLang="zh-CN"/>
              <a:t>6</a:t>
            </a:r>
          </a:p>
        </p:txBody>
      </p:sp>
      <p:cxnSp>
        <p:nvCxnSpPr>
          <p:cNvPr id="19" name="直接箭头连接符 18"/>
          <p:cNvCxnSpPr/>
          <p:nvPr/>
        </p:nvCxnSpPr>
        <p:spPr>
          <a:xfrm flipV="1">
            <a:off x="5751830" y="1605915"/>
            <a:ext cx="1275715" cy="10274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2372995" y="2848610"/>
            <a:ext cx="2700020" cy="844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endCxn id="9" idx="3"/>
          </p:cNvCxnSpPr>
          <p:nvPr/>
        </p:nvCxnSpPr>
        <p:spPr>
          <a:xfrm flipH="1" flipV="1">
            <a:off x="2829560" y="986155"/>
            <a:ext cx="3353435" cy="1050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5636260" y="4173855"/>
            <a:ext cx="861060" cy="9442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5569585" y="2583180"/>
            <a:ext cx="1441450" cy="3479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6000750" y="3461385"/>
            <a:ext cx="1043305" cy="6457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094355" y="55245"/>
            <a:ext cx="3554730" cy="583565"/>
          </a:xfrm>
          <a:prstGeom prst="rect">
            <a:avLst/>
          </a:prstGeom>
          <a:noFill/>
        </p:spPr>
        <p:txBody>
          <a:bodyPr wrap="none" rtlCol="0" anchor="t">
            <a:spAutoFit/>
          </a:bodyPr>
          <a:lstStyle/>
          <a:p>
            <a:r>
              <a:rPr lang="en-US" altLang="en-US" sz="3200" b="1" dirty="0">
                <a:solidFill>
                  <a:srgbClr val="C00000"/>
                </a:solidFill>
                <a:latin typeface="Calibri" panose="020F0502020204030204" pitchFamily="34" charset="0"/>
                <a:ea typeface="+mj-ea"/>
                <a:cs typeface="+mj-cs"/>
                <a:sym typeface="+mn-ea"/>
              </a:rPr>
              <a:t>CEPC</a:t>
            </a:r>
            <a:r>
              <a:rPr lang="zh-CN" altLang="en-US" sz="3200" b="1" dirty="0">
                <a:solidFill>
                  <a:srgbClr val="C00000"/>
                </a:solidFill>
                <a:latin typeface="Calibri" panose="020F0502020204030204" pitchFamily="34" charset="0"/>
                <a:ea typeface="+mj-ea"/>
                <a:cs typeface="+mj-cs"/>
                <a:sym typeface="+mn-ea"/>
              </a:rPr>
              <a:t> </a:t>
            </a:r>
            <a:r>
              <a:rPr lang="en-US" altLang="zh-CN" sz="3200" b="1" dirty="0">
                <a:solidFill>
                  <a:srgbClr val="C00000"/>
                </a:solidFill>
                <a:latin typeface="Calibri" panose="020F0502020204030204" pitchFamily="34" charset="0"/>
                <a:ea typeface="+mj-ea"/>
                <a:cs typeface="+mj-cs"/>
                <a:sym typeface="+mn-ea"/>
              </a:rPr>
              <a:t>Site Selections</a:t>
            </a:r>
            <a:endParaRPr lang="zh-CN" altLang="en-US"/>
          </a:p>
        </p:txBody>
      </p:sp>
      <p:sp>
        <p:nvSpPr>
          <p:cNvPr id="5" name="矩形 4"/>
          <p:cNvSpPr/>
          <p:nvPr/>
        </p:nvSpPr>
        <p:spPr>
          <a:xfrm>
            <a:off x="2386965" y="4050030"/>
            <a:ext cx="1443990" cy="527685"/>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92162" name="副标题 4"/>
          <p:cNvSpPr>
            <a:spLocks noGrp="1"/>
          </p:cNvSpPr>
          <p:nvPr>
            <p:ph type="subTitle" idx="1"/>
          </p:nvPr>
        </p:nvSpPr>
        <p:spPr>
          <a:xfrm>
            <a:off x="138430" y="4577715"/>
            <a:ext cx="5857240" cy="2026920"/>
          </a:xfrm>
        </p:spPr>
        <p:txBody>
          <a:bodyPr anchor="t">
            <a:noAutofit/>
          </a:bodyPr>
          <a:lstStyle/>
          <a:p>
            <a:pPr algn="l" defTabSz="685800">
              <a:buFont typeface="Arial" panose="020B0604020202020204" pitchFamily="34" charset="0"/>
              <a:buNone/>
            </a:pPr>
            <a:r>
              <a:rPr lang="en-US" altLang="zh-CN" sz="1600" b="1" kern="1200">
                <a:latin typeface="+mn-lt"/>
                <a:ea typeface="+mn-ea"/>
                <a:cs typeface="+mn-cs"/>
                <a:sym typeface="Arial" panose="020B0604020202020204" pitchFamily="34" charset="0"/>
              </a:rPr>
              <a:t>1) Qinhuangdao, Hebei Province</a:t>
            </a:r>
            <a:r>
              <a:rPr lang="zh-CN" altLang="en-US" sz="1600" b="1" kern="1200">
                <a:latin typeface="+mn-lt"/>
                <a:ea typeface="+mn-ea"/>
                <a:cs typeface="+mn-cs"/>
                <a:sym typeface="Arial" panose="020B0604020202020204" pitchFamily="34" charset="0"/>
              </a:rPr>
              <a:t>（</a:t>
            </a:r>
            <a:r>
              <a:rPr lang="en-US" altLang="zh-CN" sz="1600" b="1" kern="1200">
                <a:latin typeface="+mn-lt"/>
                <a:ea typeface="+mn-ea"/>
                <a:cs typeface="+mn-cs"/>
                <a:sym typeface="Arial" panose="020B0604020202020204" pitchFamily="34" charset="0"/>
              </a:rPr>
              <a:t>Completed in 2014</a:t>
            </a:r>
            <a:r>
              <a:rPr lang="zh-CN" altLang="en-US" sz="1600" b="1" kern="1200">
                <a:latin typeface="+mn-lt"/>
                <a:ea typeface="+mn-ea"/>
                <a:cs typeface="+mn-cs"/>
                <a:sym typeface="Arial" panose="020B0604020202020204" pitchFamily="34" charset="0"/>
              </a:rPr>
              <a:t>）</a:t>
            </a:r>
          </a:p>
          <a:p>
            <a:pPr algn="l" defTabSz="685800">
              <a:buFont typeface="Arial" panose="020B0604020202020204" pitchFamily="34" charset="0"/>
              <a:buNone/>
            </a:pPr>
            <a:r>
              <a:rPr lang="en-US" altLang="zh-CN" sz="1600" b="1" kern="1200">
                <a:latin typeface="+mn-lt"/>
                <a:ea typeface="+mn-ea"/>
                <a:cs typeface="+mn-cs"/>
                <a:sym typeface="Arial" panose="020B0604020202020204" pitchFamily="34" charset="0"/>
              </a:rPr>
              <a:t>2)</a:t>
            </a:r>
            <a:r>
              <a:rPr lang="zh-CN" altLang="en-US" sz="1600" b="1" kern="1200">
                <a:latin typeface="+mn-lt"/>
                <a:ea typeface="+mn-ea"/>
                <a:cs typeface="+mn-cs"/>
                <a:sym typeface="Arial" panose="020B0604020202020204" pitchFamily="34" charset="0"/>
              </a:rPr>
              <a:t> </a:t>
            </a:r>
            <a:r>
              <a:rPr lang="en-US" altLang="zh-CN" sz="1600" b="1" kern="1200">
                <a:latin typeface="+mn-lt"/>
                <a:ea typeface="+mn-ea"/>
                <a:cs typeface="+mn-cs"/>
                <a:sym typeface="Arial" panose="020B0604020202020204" pitchFamily="34" charset="0"/>
              </a:rPr>
              <a:t>Huangling, Shanxi Province</a:t>
            </a:r>
            <a:r>
              <a:rPr lang="zh-CN" altLang="en-US" sz="1600" b="1" kern="1200">
                <a:latin typeface="+mn-lt"/>
                <a:ea typeface="+mn-ea"/>
                <a:cs typeface="+mn-cs"/>
                <a:sym typeface="Arial" panose="020B0604020202020204" pitchFamily="34" charset="0"/>
              </a:rPr>
              <a:t>（</a:t>
            </a:r>
            <a:r>
              <a:rPr lang="en-US" altLang="zh-CN" sz="1600" b="1" kern="1200">
                <a:latin typeface="+mn-lt"/>
                <a:ea typeface="+mn-ea"/>
                <a:cs typeface="+mn-cs"/>
                <a:sym typeface="Arial" panose="020B0604020202020204" pitchFamily="34" charset="0"/>
              </a:rPr>
              <a:t>Completed in 2017)</a:t>
            </a:r>
          </a:p>
          <a:p>
            <a:pPr algn="l" defTabSz="685800">
              <a:buFont typeface="Arial" panose="020B0604020202020204" pitchFamily="34" charset="0"/>
              <a:buNone/>
            </a:pPr>
            <a:r>
              <a:rPr lang="en-US" altLang="zh-CN" sz="1600" b="1" kern="1200">
                <a:latin typeface="+mn-lt"/>
                <a:ea typeface="+mn-ea"/>
                <a:cs typeface="+mn-cs"/>
                <a:sym typeface="Arial" panose="020B0604020202020204" pitchFamily="34" charset="0"/>
              </a:rPr>
              <a:t>3) </a:t>
            </a:r>
            <a:r>
              <a:rPr lang="en-US" sz="1600" b="1" kern="1200">
                <a:latin typeface="+mn-lt"/>
                <a:ea typeface="+mn-ea"/>
                <a:cs typeface="+mn-cs"/>
                <a:sym typeface="Arial" panose="020B0604020202020204" pitchFamily="34" charset="0"/>
              </a:rPr>
              <a:t>Shenshan, </a:t>
            </a:r>
            <a:r>
              <a:rPr lang="en-US" altLang="zh-CN" sz="1600" b="1" kern="1200">
                <a:latin typeface="+mn-lt"/>
                <a:ea typeface="+mn-ea"/>
                <a:cs typeface="+mn-cs"/>
                <a:sym typeface="Arial" panose="020B0604020202020204" pitchFamily="34" charset="0"/>
              </a:rPr>
              <a:t>Guangdong Province(Completed in 2016)</a:t>
            </a:r>
            <a:endParaRPr lang="zh-CN" altLang="en-US" sz="1600" b="1" kern="1200">
              <a:latin typeface="+mn-lt"/>
              <a:ea typeface="+mn-ea"/>
              <a:cs typeface="+mn-cs"/>
              <a:sym typeface="Arial" panose="020B0604020202020204" pitchFamily="34" charset="0"/>
            </a:endParaRPr>
          </a:p>
          <a:p>
            <a:pPr algn="l" defTabSz="685800">
              <a:buFont typeface="Arial" panose="020B0604020202020204" pitchFamily="34" charset="0"/>
              <a:buNone/>
            </a:pPr>
            <a:r>
              <a:rPr lang="en-US" altLang="zh-CN" sz="1600" b="1" kern="1200">
                <a:latin typeface="+mn-lt"/>
                <a:ea typeface="+mn-ea"/>
                <a:cs typeface="+mn-cs"/>
                <a:sym typeface="Arial" panose="020B0604020202020204" pitchFamily="34" charset="0"/>
              </a:rPr>
              <a:t>4) Baoding (Xiong an), Hebei</a:t>
            </a:r>
            <a:r>
              <a:rPr lang="zh-CN" altLang="zh-CN" sz="1600" b="1" kern="1200">
                <a:latin typeface="+mn-lt"/>
                <a:ea typeface="+mn-ea"/>
                <a:cs typeface="+mn-cs"/>
                <a:sym typeface="Arial" panose="020B0604020202020204" pitchFamily="34" charset="0"/>
              </a:rPr>
              <a:t> </a:t>
            </a:r>
            <a:r>
              <a:rPr lang="en-US" altLang="zh-CN" sz="1600" b="1" kern="1200">
                <a:latin typeface="+mn-lt"/>
                <a:ea typeface="+mn-ea"/>
                <a:cs typeface="+mn-cs"/>
                <a:sym typeface="Arial" panose="020B0604020202020204" pitchFamily="34" charset="0"/>
              </a:rPr>
              <a:t>Province (Started in August 2017)</a:t>
            </a:r>
          </a:p>
          <a:p>
            <a:pPr algn="l" defTabSz="685800">
              <a:buFont typeface="Arial" panose="020B0604020202020204" pitchFamily="34" charset="0"/>
              <a:buNone/>
            </a:pPr>
            <a:r>
              <a:rPr lang="en-US" altLang="zh-CN" sz="1600" b="1" kern="1200">
                <a:latin typeface="+mn-lt"/>
                <a:ea typeface="+mn-ea"/>
                <a:cs typeface="+mn-cs"/>
                <a:sym typeface="Arial" panose="020B0604020202020204" pitchFamily="34" charset="0"/>
              </a:rPr>
              <a:t>5) Huzhou, Zhejiang  Province (Started in March 2018)</a:t>
            </a:r>
          </a:p>
          <a:p>
            <a:pPr algn="l" defTabSz="685800">
              <a:buFont typeface="Arial" panose="020B0604020202020204" pitchFamily="34" charset="0"/>
              <a:buNone/>
            </a:pPr>
            <a:r>
              <a:rPr lang="en-US" altLang="zh-CN" sz="1600" b="1" kern="1200">
                <a:latin typeface="+mn-lt"/>
                <a:ea typeface="+mn-ea"/>
                <a:cs typeface="+mn-cs"/>
                <a:sym typeface="Arial" panose="020B0604020202020204" pitchFamily="34" charset="0"/>
              </a:rPr>
              <a:t>6) Chuangchun, Jilin Province (Started in May 2018)</a:t>
            </a:r>
          </a:p>
        </p:txBody>
      </p:sp>
    </p:spTree>
    <p:extLst>
      <p:ext uri="{BB962C8B-B14F-4D97-AF65-F5344CB8AC3E}">
        <p14:creationId xmlns:p14="http://schemas.microsoft.com/office/powerpoint/2010/main" val="12304956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0" y="-4"/>
          <a:ext cx="9144000" cy="6858004"/>
        </p:xfrm>
        <a:graphic>
          <a:graphicData uri="http://schemas.openxmlformats.org/drawingml/2006/table">
            <a:tbl>
              <a:tblPr firstRow="1" bandRow="1">
                <a:tableStyleId>{5C22544A-7EE6-4342-B048-85BDC9FD1C3A}</a:tableStyleId>
              </a:tblPr>
              <a:tblGrid>
                <a:gridCol w="778453"/>
                <a:gridCol w="2763511"/>
                <a:gridCol w="2763511"/>
                <a:gridCol w="2838525"/>
              </a:tblGrid>
              <a:tr h="539329">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Item</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dirty="0" err="1" smtClean="0">
                          <a:latin typeface="Arial" panose="020B0604020202020204" pitchFamily="34" charset="0"/>
                          <a:ea typeface="黑体" panose="02010609060101010101" pitchFamily="49" charset="-122"/>
                          <a:cs typeface="Arial" panose="020B0604020202020204" pitchFamily="34" charset="0"/>
                        </a:rPr>
                        <a:t>Huangling</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Shen-Shan</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dirty="0" err="1" smtClean="0">
                          <a:latin typeface="Arial" panose="020B0604020202020204" pitchFamily="34" charset="0"/>
                          <a:ea typeface="黑体" panose="02010609060101010101" pitchFamily="49" charset="-122"/>
                          <a:cs typeface="Arial" panose="020B0604020202020204" pitchFamily="34" charset="0"/>
                        </a:rPr>
                        <a:t>Funing</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anchor="ctr"/>
                </a:tc>
              </a:tr>
              <a:tr h="4932111">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Project layout</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vert="vert270" anchor="ctr"/>
                </a:tc>
                <a:tc>
                  <a:txBody>
                    <a:bodyPr/>
                    <a:lstStyle/>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algn="l"/>
                      <a:endParaRPr lang="en-US" altLang="zh-CN" dirty="0" smtClean="0">
                        <a:latin typeface="Arial" panose="020B0604020202020204" pitchFamily="34" charset="0"/>
                        <a:ea typeface="黑体" panose="02010609060101010101" pitchFamily="49" charset="-122"/>
                        <a:cs typeface="Arial" panose="020B0604020202020204" pitchFamily="34" charset="0"/>
                      </a:endParaRPr>
                    </a:p>
                  </a:txBody>
                  <a:tcPr anchor="ctr"/>
                </a:tc>
              </a:tr>
              <a:tr h="1386564">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Construction  difficulty</a:t>
                      </a:r>
                    </a:p>
                  </a:txBody>
                  <a:tcPr vert="vert270" anchor="ctr"/>
                </a:tc>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Moderate</a:t>
                      </a:r>
                      <a:endParaRPr lang="zh-CN" altLang="en-US"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Relatively difficult</a:t>
                      </a:r>
                    </a:p>
                  </a:txBody>
                  <a:tcPr anchor="ctr"/>
                </a:tc>
                <a:tc>
                  <a:txBody>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Relatively easy</a:t>
                      </a:r>
                    </a:p>
                  </a:txBody>
                  <a:tcPr anchor="ctr"/>
                </a:tc>
              </a:tr>
            </a:tbl>
          </a:graphicData>
        </a:graphic>
      </p:graphicFrame>
      <p:sp>
        <p:nvSpPr>
          <p:cNvPr id="11" name="TextBox 10"/>
          <p:cNvSpPr txBox="1"/>
          <p:nvPr/>
        </p:nvSpPr>
        <p:spPr>
          <a:xfrm>
            <a:off x="3851920" y="3995772"/>
            <a:ext cx="2160240" cy="369332"/>
          </a:xfrm>
          <a:prstGeom prst="rect">
            <a:avLst/>
          </a:prstGeom>
          <a:noFill/>
        </p:spPr>
        <p:txBody>
          <a:bodyPr wrap="square" rtlCol="0">
            <a:spAutoFit/>
          </a:bodyPr>
          <a:lstStyle/>
          <a:p>
            <a:r>
              <a:rPr lang="en-US" altLang="zh-CN" dirty="0" err="1" smtClean="0">
                <a:latin typeface="Arial" panose="020B0604020202020204" pitchFamily="34" charset="0"/>
                <a:ea typeface="黑体" panose="02010609060101010101" pitchFamily="49" charset="-122"/>
                <a:cs typeface="Arial" panose="020B0604020202020204" pitchFamily="34" charset="0"/>
              </a:rPr>
              <a:t>Funing</a:t>
            </a:r>
            <a:r>
              <a:rPr lang="zh-CN" altLang="en-US" dirty="0" smtClean="0">
                <a:latin typeface="Arial" panose="020B0604020202020204" pitchFamily="34" charset="0"/>
                <a:ea typeface="黑体" panose="02010609060101010101" pitchFamily="49" charset="-122"/>
                <a:cs typeface="Arial" panose="020B0604020202020204" pitchFamily="34" charset="0"/>
              </a:rPr>
              <a:t>（</a:t>
            </a:r>
            <a:r>
              <a:rPr lang="en-US" altLang="zh-CN" dirty="0" smtClean="0">
                <a:latin typeface="Arial" panose="020B0604020202020204" pitchFamily="34" charset="0"/>
                <a:ea typeface="黑体" panose="02010609060101010101" pitchFamily="49" charset="-122"/>
                <a:cs typeface="Arial" panose="020B0604020202020204" pitchFamily="34" charset="0"/>
              </a:rPr>
              <a:t>100km</a:t>
            </a:r>
            <a:r>
              <a:rPr lang="zh-CN" altLang="en-US" dirty="0" smtClean="0">
                <a:latin typeface="Arial" panose="020B0604020202020204" pitchFamily="34" charset="0"/>
                <a:ea typeface="黑体" panose="02010609060101010101" pitchFamily="49" charset="-122"/>
                <a:cs typeface="Arial" panose="020B0604020202020204" pitchFamily="34" charset="0"/>
              </a:rPr>
              <a:t>）</a:t>
            </a:r>
            <a:endParaRPr lang="zh-CN" altLang="en-US" dirty="0">
              <a:latin typeface="Arial" panose="020B0604020202020204" pitchFamily="34" charset="0"/>
              <a:ea typeface="黑体" panose="02010609060101010101" pitchFamily="49" charset="-122"/>
              <a:cs typeface="Arial" panose="020B0604020202020204" pitchFamily="34" charset="0"/>
            </a:endParaRPr>
          </a:p>
        </p:txBody>
      </p:sp>
      <p:pic>
        <p:nvPicPr>
          <p:cNvPr id="9" name="Picture 2" descr="E:\陕西黄陵\中科院陕西黄陵选址\陕西黄陵选址\剖面图方案2（剖面图图纸大小297-1165）.jpg"/>
          <p:cNvPicPr>
            <a:picLocks noChangeAspect="1" noChangeArrowheads="1"/>
          </p:cNvPicPr>
          <p:nvPr/>
        </p:nvPicPr>
        <p:blipFill rotWithShape="1">
          <a:blip r:embed="rId3" cstate="print"/>
          <a:srcRect l="1518" t="22531" r="11455" b="35666"/>
          <a:stretch>
            <a:fillRect/>
          </a:stretch>
        </p:blipFill>
        <p:spPr bwMode="auto">
          <a:xfrm>
            <a:off x="827584" y="1042254"/>
            <a:ext cx="8316416" cy="1018594"/>
          </a:xfrm>
          <a:prstGeom prst="rect">
            <a:avLst/>
          </a:prstGeom>
          <a:noFill/>
        </p:spPr>
      </p:pic>
      <p:sp>
        <p:nvSpPr>
          <p:cNvPr id="8" name="TextBox 9"/>
          <p:cNvSpPr txBox="1"/>
          <p:nvPr/>
        </p:nvSpPr>
        <p:spPr>
          <a:xfrm>
            <a:off x="3779912" y="611396"/>
            <a:ext cx="2232248" cy="369332"/>
          </a:xfrm>
          <a:prstGeom prst="rect">
            <a:avLst/>
          </a:prstGeom>
          <a:noFill/>
        </p:spPr>
        <p:txBody>
          <a:bodyPr wrap="square" rtlCol="0">
            <a:spAutoFit/>
          </a:bodyPr>
          <a:lstStyle/>
          <a:p>
            <a:r>
              <a:rPr lang="en-US" altLang="zh-CN" dirty="0" err="1" smtClean="0">
                <a:latin typeface="Arial" panose="020B0604020202020204" pitchFamily="34" charset="0"/>
                <a:ea typeface="黑体" panose="02010609060101010101" pitchFamily="49" charset="-122"/>
                <a:cs typeface="Arial" panose="020B0604020202020204" pitchFamily="34" charset="0"/>
              </a:rPr>
              <a:t>Huangling</a:t>
            </a:r>
            <a:r>
              <a:rPr lang="zh-CN" altLang="en-US" dirty="0" smtClean="0">
                <a:latin typeface="Arial" panose="020B0604020202020204" pitchFamily="34" charset="0"/>
                <a:ea typeface="黑体" panose="02010609060101010101" pitchFamily="49" charset="-122"/>
                <a:cs typeface="Arial" panose="020B0604020202020204" pitchFamily="34" charset="0"/>
              </a:rPr>
              <a:t>（</a:t>
            </a:r>
            <a:r>
              <a:rPr lang="en-US" altLang="zh-CN" dirty="0" smtClean="0">
                <a:latin typeface="Arial" panose="020B0604020202020204" pitchFamily="34" charset="0"/>
                <a:ea typeface="黑体" panose="02010609060101010101" pitchFamily="49" charset="-122"/>
                <a:cs typeface="Arial" panose="020B0604020202020204" pitchFamily="34" charset="0"/>
              </a:rPr>
              <a:t>100km</a:t>
            </a:r>
            <a:r>
              <a:rPr lang="zh-CN" altLang="en-US" dirty="0" smtClean="0">
                <a:latin typeface="Arial" panose="020B0604020202020204" pitchFamily="34" charset="0"/>
                <a:ea typeface="黑体" panose="02010609060101010101" pitchFamily="49" charset="-122"/>
                <a:cs typeface="Arial" panose="020B0604020202020204" pitchFamily="34" charset="0"/>
              </a:rPr>
              <a:t>）</a:t>
            </a:r>
            <a:endParaRPr lang="zh-CN" altLang="en-US" dirty="0">
              <a:latin typeface="Arial" panose="020B0604020202020204" pitchFamily="34" charset="0"/>
              <a:ea typeface="黑体" panose="02010609060101010101" pitchFamily="49" charset="-122"/>
              <a:cs typeface="Arial" panose="020B0604020202020204" pitchFamily="34" charset="0"/>
            </a:endParaRPr>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9" t="41217" r="719" b="40334"/>
          <a:stretch>
            <a:fillRect/>
          </a:stretch>
        </p:blipFill>
        <p:spPr bwMode="auto">
          <a:xfrm>
            <a:off x="827584" y="2675090"/>
            <a:ext cx="8261161" cy="11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19872" y="2195572"/>
            <a:ext cx="2952328" cy="369332"/>
          </a:xfrm>
          <a:prstGeom prst="rect">
            <a:avLst/>
          </a:prstGeom>
          <a:noFill/>
        </p:spPr>
        <p:txBody>
          <a:bodyPr wrap="square" rtlCol="0">
            <a:spAutoFit/>
          </a:bodyPr>
          <a:lstStyle/>
          <a:p>
            <a:pPr algn="ctr"/>
            <a:r>
              <a:rPr lang="en-US" altLang="zh-CN" dirty="0" smtClean="0">
                <a:latin typeface="Arial" panose="020B0604020202020204" pitchFamily="34" charset="0"/>
                <a:ea typeface="黑体" panose="02010609060101010101" pitchFamily="49" charset="-122"/>
                <a:cs typeface="Arial" panose="020B0604020202020204" pitchFamily="34" charset="0"/>
              </a:rPr>
              <a:t>Shen-Shan</a:t>
            </a:r>
            <a:r>
              <a:rPr lang="zh-CN" altLang="en-US" dirty="0" smtClean="0">
                <a:latin typeface="Arial" panose="020B0604020202020204" pitchFamily="34" charset="0"/>
                <a:ea typeface="黑体" panose="02010609060101010101" pitchFamily="49" charset="-122"/>
                <a:cs typeface="Arial" panose="020B0604020202020204" pitchFamily="34" charset="0"/>
              </a:rPr>
              <a:t>（</a:t>
            </a:r>
            <a:r>
              <a:rPr lang="en-US" altLang="zh-CN" dirty="0" smtClean="0">
                <a:latin typeface="Arial" panose="020B0604020202020204" pitchFamily="34" charset="0"/>
                <a:ea typeface="黑体" panose="02010609060101010101" pitchFamily="49" charset="-122"/>
                <a:cs typeface="Arial" panose="020B0604020202020204" pitchFamily="34" charset="0"/>
              </a:rPr>
              <a:t>100km</a:t>
            </a:r>
            <a:r>
              <a:rPr lang="zh-CN" altLang="en-US" dirty="0" smtClean="0">
                <a:latin typeface="Arial" panose="020B0604020202020204" pitchFamily="34" charset="0"/>
                <a:ea typeface="黑体" panose="02010609060101010101" pitchFamily="49" charset="-122"/>
                <a:cs typeface="Arial" panose="020B0604020202020204" pitchFamily="34" charset="0"/>
              </a:rPr>
              <a:t>）</a:t>
            </a:r>
            <a:endParaRPr lang="zh-CN" altLang="en-US" dirty="0">
              <a:latin typeface="Arial" panose="020B0604020202020204" pitchFamily="34" charset="0"/>
              <a:ea typeface="黑体" panose="02010609060101010101" pitchFamily="49" charset="-122"/>
              <a:cs typeface="Arial" panose="020B0604020202020204" pitchFamily="34" charset="0"/>
            </a:endParaRPr>
          </a:p>
        </p:txBody>
      </p: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149" y="4469105"/>
            <a:ext cx="8288655" cy="76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6015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10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descr="Rectangle: Click to edit Master text styles&#10;Second level&#10;Third level&#10;Fourth level&#10;Fifth level"/>
          <p:cNvSpPr txBox="1"/>
          <p:nvPr/>
        </p:nvSpPr>
        <p:spPr bwMode="auto">
          <a:xfrm>
            <a:off x="150674" y="263589"/>
            <a:ext cx="8316416"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05050B"/>
                </a:solidFill>
                <a:latin typeface="Tahoma" panose="020B0604030504040204" pitchFamily="34" charset="0"/>
                <a:ea typeface="黑体" panose="02010609060101010101" pitchFamily="49" charset="-122"/>
              </a:defRPr>
            </a:lvl1pPr>
            <a:lvl2pPr>
              <a:defRPr kumimoji="1" sz="1600" b="1">
                <a:solidFill>
                  <a:srgbClr val="05050B"/>
                </a:solidFill>
                <a:latin typeface="Tahoma" panose="020B0604030504040204" pitchFamily="34" charset="0"/>
                <a:ea typeface="黑体" panose="02010609060101010101" pitchFamily="49" charset="-122"/>
              </a:defRPr>
            </a:lvl2pPr>
            <a:lvl3pPr>
              <a:defRPr kumimoji="1" sz="1400" b="1">
                <a:solidFill>
                  <a:srgbClr val="05050B"/>
                </a:solidFill>
                <a:latin typeface="Tahoma" panose="020B0604030504040204" pitchFamily="34" charset="0"/>
                <a:ea typeface="黑体" panose="02010609060101010101" pitchFamily="49" charset="-122"/>
              </a:defRPr>
            </a:lvl3pPr>
            <a:lvl4pPr>
              <a:defRPr kumimoji="1" sz="1200" b="1">
                <a:solidFill>
                  <a:srgbClr val="05050B"/>
                </a:solidFill>
                <a:latin typeface="Tahoma" panose="020B0604030504040204" pitchFamily="34" charset="0"/>
                <a:ea typeface="黑体" panose="02010609060101010101" pitchFamily="49" charset="-122"/>
              </a:defRPr>
            </a:lvl4pPr>
            <a:lvl5pPr>
              <a:defRPr kumimoji="1" sz="1000" b="1">
                <a:solidFill>
                  <a:srgbClr val="05050B"/>
                </a:solidFill>
                <a:latin typeface="Tahoma" panose="020B0604030504040204" pitchFamily="34" charset="0"/>
                <a:ea typeface="黑体" panose="02010609060101010101" pitchFamily="49" charset="-122"/>
              </a:defRPr>
            </a:lvl5pPr>
            <a:lvl6pPr eaLnBrk="0" hangingPunct="0">
              <a:defRPr kumimoji="1" sz="1000" b="1">
                <a:solidFill>
                  <a:srgbClr val="05050B"/>
                </a:solidFill>
                <a:latin typeface="Tahoma" panose="020B0604030504040204" pitchFamily="34" charset="0"/>
                <a:ea typeface="黑体" panose="02010609060101010101" pitchFamily="49" charset="-122"/>
              </a:defRPr>
            </a:lvl6pPr>
            <a:lvl7pPr eaLnBrk="0" hangingPunct="0">
              <a:defRPr kumimoji="1" sz="1000" b="1">
                <a:solidFill>
                  <a:srgbClr val="05050B"/>
                </a:solidFill>
                <a:latin typeface="Tahoma" panose="020B0604030504040204" pitchFamily="34" charset="0"/>
                <a:ea typeface="黑体" panose="02010609060101010101" pitchFamily="49" charset="-122"/>
              </a:defRPr>
            </a:lvl7pPr>
            <a:lvl8pPr eaLnBrk="0" hangingPunct="0">
              <a:defRPr kumimoji="1" sz="1000" b="1">
                <a:solidFill>
                  <a:srgbClr val="05050B"/>
                </a:solidFill>
                <a:latin typeface="Tahoma" panose="020B0604030504040204" pitchFamily="34" charset="0"/>
                <a:ea typeface="黑体" panose="02010609060101010101" pitchFamily="49" charset="-122"/>
              </a:defRPr>
            </a:lvl8pPr>
            <a:lvl9pPr eaLnBrk="0" hangingPunct="0">
              <a:defRPr kumimoji="1" sz="1000" b="1">
                <a:solidFill>
                  <a:srgbClr val="05050B"/>
                </a:solidFill>
                <a:latin typeface="Tahoma" panose="020B0604030504040204" pitchFamily="34" charset="0"/>
                <a:ea typeface="黑体" panose="02010609060101010101" pitchFamily="49" charset="-122"/>
              </a:defRPr>
            </a:lvl9pPr>
          </a:lstStyle>
          <a:p>
            <a:pPr lvl="0" algn="ctr" eaLnBrk="0" hangingPunct="0">
              <a:lnSpc>
                <a:spcPct val="150000"/>
              </a:lnSpc>
              <a:buClr>
                <a:srgbClr val="6F89F7"/>
              </a:buClr>
              <a:buSzPct val="110000"/>
              <a:defRPr/>
            </a:pPr>
            <a:r>
              <a:rPr kumimoji="1" lang="en-US" altLang="zh-CN" sz="3200" b="1" i="0" u="none" strike="noStrike" kern="0" cap="none" spc="0" normalizeH="0" baseline="0" noProof="0" dirty="0" smtClean="0">
                <a:ln>
                  <a:noFill/>
                </a:ln>
                <a:solidFill>
                  <a:schemeClr val="bg1"/>
                </a:solidFill>
                <a:effectLst/>
                <a:uLnTx/>
                <a:uFillTx/>
                <a:latin typeface="Tahoma" panose="020B0604030504040204" pitchFamily="34" charset="0"/>
                <a:ea typeface="黑体" panose="02010609060101010101" pitchFamily="49" charset="-122"/>
              </a:rPr>
              <a:t>3             </a:t>
            </a:r>
            <a:r>
              <a:rPr kumimoji="1" lang="en-US" altLang="zh-CN" sz="2400" b="1" i="0" u="none" strike="noStrike" kern="0" cap="none" spc="0" normalizeH="0" baseline="0" noProof="0" dirty="0" smtClean="0">
                <a:ln>
                  <a:noFill/>
                </a:ln>
                <a:solidFill>
                  <a:schemeClr val="bg1"/>
                </a:solidFill>
                <a:effectLst/>
                <a:uLnTx/>
                <a:uFillTx/>
              </a:rPr>
              <a:t>Project Layout and </a:t>
            </a:r>
            <a:r>
              <a:rPr lang="en-US" altLang="zh-CN" sz="2400" kern="0" dirty="0">
                <a:solidFill>
                  <a:schemeClr val="bg1"/>
                </a:solidFill>
              </a:rPr>
              <a:t>Preliminary Scheme</a:t>
            </a:r>
            <a:endParaRPr kumimoji="1" lang="zh-CN" altLang="en-US" sz="2400" b="1" i="0" u="none" strike="noStrike" kern="0" cap="none" spc="0" normalizeH="0" baseline="0" noProof="0" dirty="0" smtClean="0">
              <a:ln>
                <a:noFill/>
              </a:ln>
              <a:solidFill>
                <a:schemeClr val="bg1"/>
              </a:solidFill>
              <a:effectLst/>
              <a:uLnTx/>
              <a:uFillTx/>
            </a:endParaRPr>
          </a:p>
        </p:txBody>
      </p:sp>
      <p:pic>
        <p:nvPicPr>
          <p:cNvPr id="7" name="图片 6"/>
          <p:cNvPicPr/>
          <p:nvPr/>
        </p:nvPicPr>
        <p:blipFill rotWithShape="1">
          <a:blip r:embed="rId3" cstate="print">
            <a:extLst>
              <a:ext uri="{28A0092B-C50C-407E-A947-70E740481C1C}">
                <a14:useLocalDpi xmlns:a14="http://schemas.microsoft.com/office/drawing/2010/main" val="0"/>
              </a:ext>
            </a:extLst>
          </a:blip>
          <a:srcRect t="10417" b="13443"/>
          <a:stretch>
            <a:fillRect/>
          </a:stretch>
        </p:blipFill>
        <p:spPr bwMode="auto">
          <a:xfrm>
            <a:off x="133985" y="2939415"/>
            <a:ext cx="5276850" cy="2025015"/>
          </a:xfrm>
          <a:prstGeom prst="rect">
            <a:avLst/>
          </a:prstGeom>
          <a:ln>
            <a:noFill/>
          </a:ln>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944"/>
            <a:ext cx="9143999" cy="24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5"/>
          <a:stretch>
            <a:fillRect/>
          </a:stretch>
        </p:blipFill>
        <p:spPr>
          <a:xfrm>
            <a:off x="201295" y="5712460"/>
            <a:ext cx="8942705" cy="1123950"/>
          </a:xfrm>
          <a:prstGeom prst="rect">
            <a:avLst/>
          </a:prstGeom>
        </p:spPr>
      </p:pic>
      <p:pic>
        <p:nvPicPr>
          <p:cNvPr id="9" name="图片 8"/>
          <p:cNvPicPr>
            <a:picLocks noChangeAspect="1"/>
          </p:cNvPicPr>
          <p:nvPr/>
        </p:nvPicPr>
        <p:blipFill>
          <a:blip r:embed="rId6"/>
          <a:stretch>
            <a:fillRect/>
          </a:stretch>
        </p:blipFill>
        <p:spPr>
          <a:xfrm>
            <a:off x="5410835" y="2661285"/>
            <a:ext cx="3626485" cy="3051175"/>
          </a:xfrm>
          <a:prstGeom prst="rect">
            <a:avLst/>
          </a:prstGeom>
        </p:spPr>
      </p:pic>
      <p:sp>
        <p:nvSpPr>
          <p:cNvPr id="4" name="文本框 3"/>
          <p:cNvSpPr txBox="1"/>
          <p:nvPr/>
        </p:nvSpPr>
        <p:spPr>
          <a:xfrm>
            <a:off x="790893" y="2110740"/>
            <a:ext cx="7763510" cy="460375"/>
          </a:xfrm>
          <a:prstGeom prst="rect">
            <a:avLst/>
          </a:prstGeom>
          <a:noFill/>
        </p:spPr>
        <p:txBody>
          <a:bodyPr wrap="none" rtlCol="0" anchor="t">
            <a:spAutoFit/>
          </a:bodyPr>
          <a:lstStyle/>
          <a:p>
            <a:pPr algn="ctr"/>
            <a:r>
              <a:rPr kumimoji="1" lang="en-US" altLang="zh-CN" sz="2400" b="1" dirty="0">
                <a:solidFill>
                  <a:srgbClr val="C00000"/>
                </a:solidFill>
                <a:latin typeface="Calibri" panose="020F0502020204030204" pitchFamily="34" charset="0"/>
                <a:ea typeface="黑体" panose="02010609060101010101" pitchFamily="49" charset="-122"/>
                <a:cs typeface="Arial" panose="020B0604020202020204" pitchFamily="34" charset="0"/>
                <a:sym typeface="+mn-ea"/>
              </a:rPr>
              <a:t>CEPC CDR Civil Enginnering Design (</a:t>
            </a:r>
            <a:r>
              <a:rPr kumimoji="1" lang="en-US" altLang="zh-CN" sz="2400" b="1" dirty="0" err="1">
                <a:solidFill>
                  <a:srgbClr val="C00000"/>
                </a:solidFill>
                <a:latin typeface="Calibri" panose="020F0502020204030204" pitchFamily="34" charset="0"/>
                <a:ea typeface="黑体" panose="02010609060101010101" pitchFamily="49" charset="-122"/>
                <a:cs typeface="Arial" panose="020B0604020202020204" pitchFamily="34" charset="0"/>
                <a:sym typeface="+mn-ea"/>
              </a:rPr>
              <a:t>Funing</a:t>
            </a:r>
            <a:r>
              <a:rPr kumimoji="1" lang="en-US" altLang="zh-CN" sz="2400" b="1" dirty="0">
                <a:solidFill>
                  <a:srgbClr val="C00000"/>
                </a:solidFill>
                <a:latin typeface="Calibri" panose="020F0502020204030204" pitchFamily="34" charset="0"/>
                <a:ea typeface="黑体" panose="02010609060101010101" pitchFamily="49" charset="-122"/>
                <a:cs typeface="Arial" panose="020B0604020202020204" pitchFamily="34" charset="0"/>
                <a:sym typeface="+mn-ea"/>
              </a:rPr>
              <a:t> </a:t>
            </a:r>
            <a:r>
              <a:rPr kumimoji="1" lang="en-US" altLang="zh-CN" sz="2400" b="1" dirty="0" smtClean="0">
                <a:solidFill>
                  <a:srgbClr val="C00000"/>
                </a:solidFill>
                <a:latin typeface="Calibri" panose="020F0502020204030204" pitchFamily="34" charset="0"/>
                <a:ea typeface="黑体" panose="02010609060101010101" pitchFamily="49" charset="-122"/>
                <a:cs typeface="Arial" panose="020B0604020202020204" pitchFamily="34" charset="0"/>
                <a:sym typeface="+mn-ea"/>
              </a:rPr>
              <a:t>100km, example)</a:t>
            </a:r>
          </a:p>
        </p:txBody>
      </p:sp>
      <p:sp>
        <p:nvSpPr>
          <p:cNvPr id="5" name="灯片编号占位符 4"/>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42</a:t>
            </a:fld>
            <a:endParaRPr lang="zh-CN" altLang="en-US" sz="900" strike="noStrike" noProof="1">
              <a:sym typeface="Arial" panose="020B0604020202020204" pitchFamily="34" charset="0"/>
            </a:endParaRPr>
          </a:p>
        </p:txBody>
      </p:sp>
    </p:spTree>
    <p:extLst>
      <p:ext uri="{BB962C8B-B14F-4D97-AF65-F5344CB8AC3E}">
        <p14:creationId xmlns:p14="http://schemas.microsoft.com/office/powerpoint/2010/main" val="26515906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p:nvPr/>
        </p:nvSpPr>
        <p:spPr>
          <a:xfrm>
            <a:off x="1733550" y="1233488"/>
            <a:ext cx="530225" cy="646112"/>
          </a:xfrm>
          <a:prstGeom prst="rect">
            <a:avLst/>
          </a:prstGeom>
          <a:noFill/>
          <a:ln w="9525">
            <a:noFill/>
          </a:ln>
        </p:spPr>
        <p:txBody>
          <a:bodyPr wrap="none" anchor="t">
            <a:spAutoFit/>
          </a:bodyPr>
          <a:lstStyle/>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00355" name="文本框 1"/>
          <p:cNvSpPr txBox="1"/>
          <p:nvPr/>
        </p:nvSpPr>
        <p:spPr>
          <a:xfrm>
            <a:off x="1630680" y="243205"/>
            <a:ext cx="6254750" cy="953135"/>
          </a:xfrm>
          <a:prstGeom prst="rect">
            <a:avLst/>
          </a:prstGeom>
          <a:noFill/>
          <a:ln w="9525">
            <a:noFill/>
          </a:ln>
        </p:spPr>
        <p:txBody>
          <a:bodyPr wrap="square" anchor="t">
            <a:spAutoFit/>
          </a:bodyPr>
          <a:lstStyle/>
          <a:p>
            <a:pPr lvl="0" indent="0" algn="ctr"/>
            <a:r>
              <a:rPr lang="en-US" altLang="zh-CN" sz="2800" b="1" dirty="0">
                <a:solidFill>
                  <a:srgbClr val="C00000"/>
                </a:solidFill>
                <a:latin typeface="Calibri" panose="020F0502020204030204" pitchFamily="34" charset="0"/>
                <a:ea typeface="宋体" panose="02010600030101010101" pitchFamily="2" charset="-122"/>
              </a:rPr>
              <a:t>CEPC Detector Hall</a:t>
            </a:r>
            <a:r>
              <a:rPr lang="en-US" altLang="zh-CN" sz="2800" b="1" dirty="0">
                <a:solidFill>
                  <a:srgbClr val="C00000"/>
                </a:solidFill>
                <a:latin typeface="Calibri" panose="020F0502020204030204" pitchFamily="34" charset="0"/>
                <a:sym typeface="+mn-ea"/>
              </a:rPr>
              <a:t> Area-2</a:t>
            </a:r>
            <a:endParaRPr lang="en-US" altLang="zh-CN" sz="2800" b="1" dirty="0">
              <a:solidFill>
                <a:srgbClr val="C00000"/>
              </a:solidFill>
              <a:latin typeface="Calibri" panose="020F0502020204030204" pitchFamily="34" charset="0"/>
              <a:ea typeface="宋体" panose="02010600030101010101" pitchFamily="2" charset="-122"/>
            </a:endParaRPr>
          </a:p>
          <a:p>
            <a:pPr lvl="0" indent="0" algn="ctr"/>
            <a:endParaRPr lang="en-US" altLang="zh-CN" sz="2800" b="1" dirty="0">
              <a:solidFill>
                <a:srgbClr val="C00000"/>
              </a:solidFill>
              <a:latin typeface="Calibri" panose="020F0502020204030204" pitchFamily="34" charset="0"/>
              <a:ea typeface="宋体" panose="02010600030101010101" pitchFamily="2" charset="-122"/>
            </a:endParaRPr>
          </a:p>
        </p:txBody>
      </p:sp>
      <p:pic>
        <p:nvPicPr>
          <p:cNvPr id="3" name="图片 2" descr="对撞区02-3"/>
          <p:cNvPicPr>
            <a:picLocks noChangeAspect="1"/>
          </p:cNvPicPr>
          <p:nvPr/>
        </p:nvPicPr>
        <p:blipFill>
          <a:blip r:embed="rId2"/>
          <a:stretch>
            <a:fillRect/>
          </a:stretch>
        </p:blipFill>
        <p:spPr>
          <a:xfrm>
            <a:off x="276225" y="1362075"/>
            <a:ext cx="7971155" cy="4483735"/>
          </a:xfrm>
          <a:prstGeom prst="rect">
            <a:avLst/>
          </a:prstGeom>
        </p:spPr>
      </p:pic>
    </p:spTree>
    <p:extLst>
      <p:ext uri="{BB962C8B-B14F-4D97-AF65-F5344CB8AC3E}">
        <p14:creationId xmlns:p14="http://schemas.microsoft.com/office/powerpoint/2010/main" val="2661048045"/>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p:nvPr/>
        </p:nvSpPr>
        <p:spPr>
          <a:xfrm>
            <a:off x="1733550" y="1233488"/>
            <a:ext cx="530225" cy="646112"/>
          </a:xfrm>
          <a:prstGeom prst="rect">
            <a:avLst/>
          </a:prstGeom>
          <a:noFill/>
          <a:ln w="9525">
            <a:noFill/>
          </a:ln>
        </p:spPr>
        <p:txBody>
          <a:bodyPr wrap="none" anchor="t">
            <a:spAutoFit/>
          </a:bodyPr>
          <a:lstStyle/>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00355" name="文本框 1"/>
          <p:cNvSpPr txBox="1"/>
          <p:nvPr/>
        </p:nvSpPr>
        <p:spPr>
          <a:xfrm>
            <a:off x="1630680" y="243205"/>
            <a:ext cx="6254750" cy="521970"/>
          </a:xfrm>
          <a:prstGeom prst="rect">
            <a:avLst/>
          </a:prstGeom>
          <a:noFill/>
          <a:ln w="9525">
            <a:noFill/>
          </a:ln>
        </p:spPr>
        <p:txBody>
          <a:bodyPr wrap="square" anchor="t">
            <a:spAutoFit/>
          </a:bodyPr>
          <a:lstStyle/>
          <a:p>
            <a:pPr lvl="0" indent="0" algn="ctr"/>
            <a:r>
              <a:rPr lang="en-US" altLang="zh-CN" sz="2800" b="1" dirty="0">
                <a:solidFill>
                  <a:srgbClr val="C00000"/>
                </a:solidFill>
                <a:latin typeface="Calibri" panose="020F0502020204030204" pitchFamily="34" charset="0"/>
                <a:ea typeface="宋体" panose="02010600030101010101" pitchFamily="2" charset="-122"/>
              </a:rPr>
              <a:t>CEPC Detector Hall Area-3</a:t>
            </a:r>
          </a:p>
        </p:txBody>
      </p:sp>
      <p:pic>
        <p:nvPicPr>
          <p:cNvPr id="2" name="图片 1" descr="对撞区02-4"/>
          <p:cNvPicPr>
            <a:picLocks noChangeAspect="1"/>
          </p:cNvPicPr>
          <p:nvPr/>
        </p:nvPicPr>
        <p:blipFill>
          <a:blip r:embed="rId2"/>
          <a:stretch>
            <a:fillRect/>
          </a:stretch>
        </p:blipFill>
        <p:spPr>
          <a:xfrm>
            <a:off x="586740" y="1450975"/>
            <a:ext cx="7969885" cy="4483100"/>
          </a:xfrm>
          <a:prstGeom prst="rect">
            <a:avLst/>
          </a:prstGeom>
        </p:spPr>
      </p:pic>
    </p:spTree>
    <p:extLst>
      <p:ext uri="{BB962C8B-B14F-4D97-AF65-F5344CB8AC3E}">
        <p14:creationId xmlns:p14="http://schemas.microsoft.com/office/powerpoint/2010/main" val="2269234831"/>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C00000"/>
                </a:solidFill>
              </a:rPr>
              <a:t>IR Mechanics Assembly</a:t>
            </a:r>
          </a:p>
        </p:txBody>
      </p:sp>
      <p:pic>
        <p:nvPicPr>
          <p:cNvPr id="5" name="图片 4"/>
          <p:cNvPicPr>
            <a:picLocks noChangeAspect="1"/>
          </p:cNvPicPr>
          <p:nvPr/>
        </p:nvPicPr>
        <p:blipFill>
          <a:blip r:embed="rId2"/>
          <a:stretch>
            <a:fillRect/>
          </a:stretch>
        </p:blipFill>
        <p:spPr>
          <a:xfrm>
            <a:off x="628650" y="1079903"/>
            <a:ext cx="4985825" cy="1874521"/>
          </a:xfrm>
          <a:prstGeom prst="rect">
            <a:avLst/>
          </a:prstGeom>
        </p:spPr>
      </p:pic>
      <p:pic>
        <p:nvPicPr>
          <p:cNvPr id="6" name="图片 5"/>
          <p:cNvPicPr>
            <a:picLocks noChangeAspect="1"/>
          </p:cNvPicPr>
          <p:nvPr/>
        </p:nvPicPr>
        <p:blipFill>
          <a:blip r:embed="rId3"/>
          <a:stretch>
            <a:fillRect/>
          </a:stretch>
        </p:blipFill>
        <p:spPr>
          <a:xfrm>
            <a:off x="491672" y="2954424"/>
            <a:ext cx="2830662" cy="2000556"/>
          </a:xfrm>
          <a:prstGeom prst="rect">
            <a:avLst/>
          </a:prstGeom>
        </p:spPr>
      </p:pic>
      <p:pic>
        <p:nvPicPr>
          <p:cNvPr id="7" name="图片 6"/>
          <p:cNvPicPr>
            <a:picLocks noChangeAspect="1"/>
          </p:cNvPicPr>
          <p:nvPr/>
        </p:nvPicPr>
        <p:blipFill>
          <a:blip r:embed="rId4"/>
          <a:stretch>
            <a:fillRect/>
          </a:stretch>
        </p:blipFill>
        <p:spPr>
          <a:xfrm>
            <a:off x="3322334" y="2960292"/>
            <a:ext cx="2822359" cy="1994688"/>
          </a:xfrm>
          <a:prstGeom prst="rect">
            <a:avLst/>
          </a:prstGeom>
        </p:spPr>
      </p:pic>
      <p:sp>
        <p:nvSpPr>
          <p:cNvPr id="8" name="文本框 7"/>
          <p:cNvSpPr txBox="1"/>
          <p:nvPr/>
        </p:nvSpPr>
        <p:spPr>
          <a:xfrm>
            <a:off x="2956964" y="2812990"/>
            <a:ext cx="1776549" cy="299085"/>
          </a:xfrm>
          <a:prstGeom prst="rect">
            <a:avLst/>
          </a:prstGeom>
          <a:noFill/>
        </p:spPr>
        <p:txBody>
          <a:bodyPr wrap="square" rtlCol="0">
            <a:spAutoFit/>
          </a:bodyPr>
          <a:lstStyle/>
          <a:p>
            <a:r>
              <a:rPr lang="en-US" altLang="zh-CN" sz="1350" dirty="0" smtClean="0"/>
              <a:t>RVC head</a:t>
            </a:r>
            <a:endParaRPr lang="zh-CN" altLang="en-US" sz="1350" dirty="0"/>
          </a:p>
        </p:txBody>
      </p:sp>
      <p:pic>
        <p:nvPicPr>
          <p:cNvPr id="9" name="图片 8"/>
          <p:cNvPicPr>
            <a:picLocks noChangeAspect="1"/>
          </p:cNvPicPr>
          <p:nvPr/>
        </p:nvPicPr>
        <p:blipFill>
          <a:blip r:embed="rId5"/>
          <a:stretch>
            <a:fillRect/>
          </a:stretch>
        </p:blipFill>
        <p:spPr>
          <a:xfrm>
            <a:off x="6191326" y="2954424"/>
            <a:ext cx="2952674" cy="2086787"/>
          </a:xfrm>
          <a:prstGeom prst="rect">
            <a:avLst/>
          </a:prstGeom>
        </p:spPr>
      </p:pic>
      <p:sp>
        <p:nvSpPr>
          <p:cNvPr id="10" name="文本框 9"/>
          <p:cNvSpPr txBox="1"/>
          <p:nvPr/>
        </p:nvSpPr>
        <p:spPr>
          <a:xfrm>
            <a:off x="7284239" y="2683293"/>
            <a:ext cx="1776549" cy="299085"/>
          </a:xfrm>
          <a:prstGeom prst="rect">
            <a:avLst/>
          </a:prstGeom>
          <a:noFill/>
        </p:spPr>
        <p:txBody>
          <a:bodyPr wrap="square" rtlCol="0">
            <a:spAutoFit/>
          </a:bodyPr>
          <a:lstStyle/>
          <a:p>
            <a:r>
              <a:rPr lang="en-US" altLang="zh-CN" sz="1350" dirty="0" smtClean="0"/>
              <a:t>RVC tail</a:t>
            </a:r>
            <a:endParaRPr lang="zh-CN" altLang="en-US" sz="1350" dirty="0"/>
          </a:p>
        </p:txBody>
      </p:sp>
      <p:sp>
        <p:nvSpPr>
          <p:cNvPr id="11" name="文本框 10"/>
          <p:cNvSpPr txBox="1"/>
          <p:nvPr/>
        </p:nvSpPr>
        <p:spPr>
          <a:xfrm>
            <a:off x="2377440" y="1079903"/>
            <a:ext cx="1685108" cy="299085"/>
          </a:xfrm>
          <a:prstGeom prst="rect">
            <a:avLst/>
          </a:prstGeom>
          <a:noFill/>
        </p:spPr>
        <p:txBody>
          <a:bodyPr wrap="square" rtlCol="0">
            <a:spAutoFit/>
          </a:bodyPr>
          <a:lstStyle/>
          <a:p>
            <a:r>
              <a:rPr lang="en-US" altLang="zh-CN" sz="1350" dirty="0" smtClean="0"/>
              <a:t>RVC whole layout</a:t>
            </a:r>
            <a:endParaRPr lang="zh-CN" altLang="en-US" sz="1350" dirty="0"/>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168" y="5169615"/>
            <a:ext cx="2554818" cy="1347667"/>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7999" y="5166338"/>
            <a:ext cx="2567243" cy="1354220"/>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7448" y="5170808"/>
            <a:ext cx="2666743" cy="1406707"/>
          </a:xfrm>
          <a:prstGeom prst="rect">
            <a:avLst/>
          </a:prstGeom>
        </p:spPr>
      </p:pic>
      <p:sp>
        <p:nvSpPr>
          <p:cNvPr id="3" name="灯片编号占位符 2"/>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45</a:t>
            </a:fld>
            <a:endParaRPr lang="zh-CN" altLang="en-US" sz="900" strike="noStrike" noProof="1">
              <a:sym typeface="Arial" panose="020B0604020202020204" pitchFamily="34" charset="0"/>
            </a:endParaRPr>
          </a:p>
        </p:txBody>
      </p:sp>
    </p:spTree>
    <p:extLst>
      <p:ext uri="{BB962C8B-B14F-4D97-AF65-F5344CB8AC3E}">
        <p14:creationId xmlns:p14="http://schemas.microsoft.com/office/powerpoint/2010/main" val="20728537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250825" y="620688"/>
            <a:ext cx="8362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宋体" pitchFamily="2" charset="-122"/>
              </a:defRPr>
            </a:lvl1pPr>
            <a:lvl2pPr marL="742950" indent="-285750">
              <a:spcBef>
                <a:spcPct val="20000"/>
              </a:spcBef>
              <a:buFont typeface="Arial" charset="0"/>
              <a:buChar char="–"/>
              <a:defRPr kumimoji="1" sz="2800">
                <a:solidFill>
                  <a:schemeClr val="tx1"/>
                </a:solidFill>
                <a:latin typeface="Calibri" pitchFamily="34" charset="0"/>
                <a:ea typeface="宋体" pitchFamily="2" charset="-122"/>
              </a:defRPr>
            </a:lvl2pPr>
            <a:lvl3pPr marL="1143000" indent="-228600">
              <a:spcBef>
                <a:spcPct val="20000"/>
              </a:spcBef>
              <a:buFont typeface="Arial" charset="0"/>
              <a:buChar char="•"/>
              <a:defRPr kumimoji="1" sz="2400">
                <a:solidFill>
                  <a:schemeClr val="tx1"/>
                </a:solidFill>
                <a:latin typeface="Calibri" pitchFamily="34" charset="0"/>
                <a:ea typeface="宋体" pitchFamily="2" charset="-122"/>
              </a:defRPr>
            </a:lvl3pPr>
            <a:lvl4pPr marL="1600200" indent="-228600">
              <a:spcBef>
                <a:spcPct val="20000"/>
              </a:spcBef>
              <a:buFont typeface="Arial" charset="0"/>
              <a:buChar char="–"/>
              <a:defRPr kumimoji="1" sz="2000">
                <a:solidFill>
                  <a:schemeClr val="tx1"/>
                </a:solidFill>
                <a:latin typeface="Calibri" pitchFamily="34" charset="0"/>
                <a:ea typeface="宋体" pitchFamily="2" charset="-122"/>
              </a:defRPr>
            </a:lvl4pPr>
            <a:lvl5pPr marL="2057400" indent="-228600">
              <a:spcBef>
                <a:spcPct val="20000"/>
              </a:spcBef>
              <a:buFont typeface="Arial" charset="0"/>
              <a:buChar char="»"/>
              <a:defRPr kumimoji="1"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宋体" pitchFamily="2" charset="-122"/>
              </a:defRPr>
            </a:lvl9pPr>
          </a:lstStyle>
          <a:p>
            <a:pPr eaLnBrk="1" hangingPunct="1">
              <a:spcBef>
                <a:spcPct val="0"/>
              </a:spcBef>
              <a:buFont typeface="Arial" charset="0"/>
              <a:buNone/>
            </a:pPr>
            <a:r>
              <a:rPr kumimoji="0" lang="en-US" altLang="zh-CN" sz="4800" i="1" dirty="0">
                <a:solidFill>
                  <a:srgbClr val="FF0000"/>
                </a:solidFill>
              </a:rPr>
              <a:t>Plan &amp; Progress</a:t>
            </a:r>
            <a:endParaRPr kumimoji="0" lang="zh-CN" altLang="en-US" sz="4800" i="1" dirty="0">
              <a:solidFill>
                <a:srgbClr val="FF0000"/>
              </a:solidFill>
            </a:endParaRPr>
          </a:p>
        </p:txBody>
      </p:sp>
      <p:sp>
        <p:nvSpPr>
          <p:cNvPr id="6" name="内容占位符 2"/>
          <p:cNvSpPr txBox="1">
            <a:spLocks/>
          </p:cNvSpPr>
          <p:nvPr/>
        </p:nvSpPr>
        <p:spPr bwMode="auto">
          <a:xfrm>
            <a:off x="251520" y="1484784"/>
            <a:ext cx="8640960"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宋体" charset="0"/>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gn="just">
              <a:buFont typeface="Wingdings" charset="2"/>
              <a:buChar char="Ø"/>
            </a:pPr>
            <a:r>
              <a:rPr kumimoji="0" lang="en-US" altLang="zh-CN" dirty="0">
                <a:solidFill>
                  <a:schemeClr val="hlink"/>
                </a:solidFill>
                <a:latin typeface="Calibri" pitchFamily="34" charset="0"/>
                <a:ea typeface="宋体" pitchFamily="2" charset="-122"/>
                <a:cs typeface="+mn-cs"/>
              </a:rPr>
              <a:t>3 design schemes</a:t>
            </a:r>
            <a:r>
              <a:rPr kumimoji="0" lang="zh-CN" altLang="en-US" dirty="0">
                <a:solidFill>
                  <a:schemeClr val="hlink"/>
                </a:solidFill>
                <a:latin typeface="Calibri" pitchFamily="34" charset="0"/>
                <a:ea typeface="宋体" pitchFamily="2" charset="-122"/>
                <a:cs typeface="+mn-cs"/>
              </a:rPr>
              <a:t> </a:t>
            </a:r>
            <a:r>
              <a:rPr kumimoji="0" lang="en-US" altLang="zh-CN" dirty="0">
                <a:solidFill>
                  <a:schemeClr val="hlink"/>
                </a:solidFill>
                <a:latin typeface="Calibri" pitchFamily="34" charset="0"/>
                <a:ea typeface="宋体" pitchFamily="2" charset="-122"/>
                <a:cs typeface="+mn-cs"/>
              </a:rPr>
              <a:t>for</a:t>
            </a:r>
            <a:r>
              <a:rPr kumimoji="0" lang="zh-CN" altLang="en-US" dirty="0">
                <a:solidFill>
                  <a:schemeClr val="hlink"/>
                </a:solidFill>
                <a:latin typeface="Calibri" pitchFamily="34" charset="0"/>
                <a:ea typeface="宋体" pitchFamily="2" charset="-122"/>
                <a:cs typeface="+mn-cs"/>
              </a:rPr>
              <a:t> </a:t>
            </a:r>
            <a:r>
              <a:rPr kumimoji="0" lang="en-US" altLang="zh-CN" dirty="0" smtClean="0">
                <a:solidFill>
                  <a:schemeClr val="hlink"/>
                </a:solidFill>
                <a:latin typeface="Calibri" pitchFamily="34" charset="0"/>
                <a:ea typeface="宋体" pitchFamily="2" charset="-122"/>
                <a:cs typeface="+mn-cs"/>
              </a:rPr>
              <a:t>high</a:t>
            </a:r>
            <a:r>
              <a:rPr kumimoji="0" lang="zh-CN" altLang="en-US" dirty="0" smtClean="0">
                <a:solidFill>
                  <a:schemeClr val="hlink"/>
                </a:solidFill>
                <a:latin typeface="Calibri" pitchFamily="34" charset="0"/>
                <a:ea typeface="宋体" pitchFamily="2" charset="-122"/>
                <a:cs typeface="+mn-cs"/>
              </a:rPr>
              <a:t> </a:t>
            </a:r>
            <a:r>
              <a:rPr kumimoji="0" lang="en-US" altLang="zh-CN" dirty="0">
                <a:solidFill>
                  <a:schemeClr val="hlink"/>
                </a:solidFill>
                <a:latin typeface="Calibri" pitchFamily="34" charset="0"/>
                <a:ea typeface="宋体" pitchFamily="2" charset="-122"/>
                <a:cs typeface="+mn-cs"/>
              </a:rPr>
              <a:t>efficiency</a:t>
            </a:r>
            <a:r>
              <a:rPr kumimoji="0" lang="zh-CN" altLang="en-US" dirty="0">
                <a:solidFill>
                  <a:schemeClr val="hlink"/>
                </a:solidFill>
                <a:latin typeface="Calibri" pitchFamily="34" charset="0"/>
                <a:ea typeface="宋体" pitchFamily="2" charset="-122"/>
                <a:cs typeface="+mn-cs"/>
              </a:rPr>
              <a:t> </a:t>
            </a:r>
            <a:r>
              <a:rPr kumimoji="0" lang="en-US" altLang="zh-CN" dirty="0">
                <a:solidFill>
                  <a:schemeClr val="hlink"/>
                </a:solidFill>
                <a:latin typeface="Calibri" pitchFamily="34" charset="0"/>
                <a:ea typeface="宋体" pitchFamily="2" charset="-122"/>
                <a:cs typeface="+mn-cs"/>
              </a:rPr>
              <a:t>design</a:t>
            </a:r>
          </a:p>
          <a:p>
            <a:pPr marL="400050" lvl="1" indent="-457200" algn="just">
              <a:spcBef>
                <a:spcPts val="1000"/>
              </a:spcBef>
              <a:buFont typeface="Wingdings" charset="2"/>
              <a:buAutoNum type="circleNumWdBlackPlain"/>
            </a:pPr>
            <a:r>
              <a:rPr kumimoji="0" lang="en-US" altLang="zh-CN" sz="2400" i="1" dirty="0">
                <a:solidFill>
                  <a:srgbClr val="00B050"/>
                </a:solidFill>
                <a:latin typeface="Calibri" pitchFamily="34" charset="0"/>
                <a:ea typeface="宋体" pitchFamily="2" charset="-122"/>
              </a:rPr>
              <a:t>Scheme 1</a:t>
            </a:r>
            <a:r>
              <a:rPr kumimoji="0" lang="zh-CN" altLang="en-US" sz="2400" i="1" dirty="0">
                <a:solidFill>
                  <a:srgbClr val="00B050"/>
                </a:solidFill>
                <a:latin typeface="Calibri" pitchFamily="34" charset="0"/>
                <a:ea typeface="宋体" pitchFamily="2" charset="-122"/>
              </a:rPr>
              <a:t>：</a:t>
            </a:r>
            <a:r>
              <a:rPr kumimoji="0" lang="en-US" altLang="zh-CN" sz="2400" i="1" dirty="0">
                <a:solidFill>
                  <a:srgbClr val="00B050"/>
                </a:solidFill>
                <a:latin typeface="Calibri" pitchFamily="34" charset="0"/>
                <a:ea typeface="宋体" pitchFamily="2" charset="-122"/>
              </a:rPr>
              <a:t>optimize cavity chain by using the same gun as 1st </a:t>
            </a:r>
            <a:r>
              <a:rPr kumimoji="0" lang="en-US" altLang="zh-CN" sz="2400" i="1" dirty="0" smtClean="0">
                <a:solidFill>
                  <a:srgbClr val="00B050"/>
                </a:solidFill>
                <a:latin typeface="Calibri" pitchFamily="34" charset="0"/>
                <a:ea typeface="宋体" pitchFamily="2" charset="-122"/>
              </a:rPr>
              <a:t>tube;</a:t>
            </a:r>
          </a:p>
          <a:p>
            <a:pPr marL="400050" lvl="1" indent="-457200" algn="just">
              <a:spcBef>
                <a:spcPts val="1000"/>
              </a:spcBef>
              <a:buFont typeface="Wingdings" charset="2"/>
              <a:buAutoNum type="circleNumWdBlackPlain"/>
            </a:pPr>
            <a:r>
              <a:rPr kumimoji="0" lang="en-US" altLang="zh-CN" sz="2400" i="1" dirty="0" smtClean="0">
                <a:solidFill>
                  <a:srgbClr val="00B050"/>
                </a:solidFill>
                <a:latin typeface="Calibri" pitchFamily="34" charset="0"/>
                <a:ea typeface="宋体" pitchFamily="2" charset="-122"/>
              </a:rPr>
              <a:t>Scheme </a:t>
            </a:r>
            <a:r>
              <a:rPr kumimoji="0" lang="en-US" altLang="zh-CN" sz="2400" i="1" dirty="0">
                <a:solidFill>
                  <a:srgbClr val="00B050"/>
                </a:solidFill>
                <a:latin typeface="Calibri" pitchFamily="34" charset="0"/>
                <a:ea typeface="宋体" pitchFamily="2" charset="-122"/>
              </a:rPr>
              <a:t>2 </a:t>
            </a:r>
            <a:r>
              <a:rPr kumimoji="0" lang="zh-CN" altLang="en-US" sz="2400" i="1" dirty="0">
                <a:solidFill>
                  <a:srgbClr val="00B050"/>
                </a:solidFill>
                <a:latin typeface="Calibri" pitchFamily="34" charset="0"/>
                <a:ea typeface="宋体" pitchFamily="2" charset="-122"/>
              </a:rPr>
              <a:t>：</a:t>
            </a:r>
            <a:r>
              <a:rPr kumimoji="0" lang="en-US" altLang="zh-CN" sz="2400" i="1" dirty="0">
                <a:solidFill>
                  <a:srgbClr val="00B050"/>
                </a:solidFill>
                <a:latin typeface="Calibri" pitchFamily="34" charset="0"/>
                <a:ea typeface="宋体" pitchFamily="2" charset="-122"/>
              </a:rPr>
              <a:t>with high voltage gun (110kV/9.1A), low </a:t>
            </a:r>
            <a:r>
              <a:rPr kumimoji="0" lang="en-US" altLang="zh-CN" sz="2400" i="1" dirty="0" err="1" smtClean="0">
                <a:solidFill>
                  <a:srgbClr val="00B050"/>
                </a:solidFill>
                <a:latin typeface="Calibri" pitchFamily="34" charset="0"/>
                <a:ea typeface="宋体" pitchFamily="2" charset="-122"/>
              </a:rPr>
              <a:t>perveance</a:t>
            </a:r>
            <a:r>
              <a:rPr kumimoji="0" lang="zh-CN" altLang="zh-CN" sz="2400" i="1" dirty="0" smtClean="0">
                <a:solidFill>
                  <a:srgbClr val="00B050"/>
                </a:solidFill>
                <a:latin typeface="Calibri" pitchFamily="34" charset="0"/>
                <a:ea typeface="宋体" pitchFamily="2" charset="-122"/>
              </a:rPr>
              <a:t>;</a:t>
            </a:r>
            <a:endParaRPr kumimoji="0" lang="en-US" altLang="zh-CN" sz="2400" i="1" dirty="0" smtClean="0">
              <a:solidFill>
                <a:srgbClr val="00B050"/>
              </a:solidFill>
              <a:latin typeface="Calibri" pitchFamily="34" charset="0"/>
              <a:ea typeface="宋体" pitchFamily="2" charset="-122"/>
            </a:endParaRPr>
          </a:p>
          <a:p>
            <a:pPr marL="400050" lvl="1" indent="-457200" algn="just">
              <a:spcBef>
                <a:spcPts val="1000"/>
              </a:spcBef>
              <a:buFont typeface="Wingdings" charset="2"/>
              <a:buAutoNum type="circleNumWdBlackPlain"/>
            </a:pPr>
            <a:r>
              <a:rPr kumimoji="0" lang="en-US" altLang="zh-CN" sz="2400" i="1" dirty="0" smtClean="0">
                <a:solidFill>
                  <a:srgbClr val="00B050"/>
                </a:solidFill>
                <a:latin typeface="Calibri" pitchFamily="34" charset="0"/>
                <a:ea typeface="宋体" pitchFamily="2" charset="-122"/>
              </a:rPr>
              <a:t>Scheme </a:t>
            </a:r>
            <a:r>
              <a:rPr kumimoji="0" lang="en-US" altLang="zh-CN" sz="2400" i="1" dirty="0">
                <a:solidFill>
                  <a:srgbClr val="00B050"/>
                </a:solidFill>
                <a:latin typeface="Calibri" pitchFamily="34" charset="0"/>
                <a:ea typeface="宋体" pitchFamily="2" charset="-122"/>
              </a:rPr>
              <a:t>3</a:t>
            </a:r>
            <a:r>
              <a:rPr kumimoji="0" lang="zh-CN" altLang="en-US" sz="2400" i="1" dirty="0">
                <a:solidFill>
                  <a:srgbClr val="00B050"/>
                </a:solidFill>
                <a:latin typeface="Calibri" pitchFamily="34" charset="0"/>
                <a:ea typeface="宋体" pitchFamily="2" charset="-122"/>
              </a:rPr>
              <a:t>：</a:t>
            </a:r>
            <a:r>
              <a:rPr kumimoji="0" lang="en-US" altLang="zh-CN" sz="2400" i="1" dirty="0">
                <a:solidFill>
                  <a:srgbClr val="00B050"/>
                </a:solidFill>
                <a:latin typeface="Calibri" pitchFamily="34" charset="0"/>
                <a:ea typeface="宋体" pitchFamily="2" charset="-122"/>
              </a:rPr>
              <a:t>MBK, 54kV/20A</a:t>
            </a:r>
            <a:r>
              <a:rPr kumimoji="0" lang="zh-CN" altLang="en-US" sz="2400" i="1" dirty="0">
                <a:solidFill>
                  <a:srgbClr val="00B050"/>
                </a:solidFill>
                <a:latin typeface="Calibri" pitchFamily="34" charset="0"/>
                <a:ea typeface="宋体" pitchFamily="2" charset="-122"/>
              </a:rPr>
              <a:t> </a:t>
            </a:r>
            <a:r>
              <a:rPr kumimoji="0" lang="en-US" altLang="zh-CN" sz="2400" i="1" dirty="0">
                <a:solidFill>
                  <a:srgbClr val="00B050"/>
                </a:solidFill>
                <a:latin typeface="Calibri" pitchFamily="34" charset="0"/>
                <a:ea typeface="宋体" pitchFamily="2" charset="-122"/>
              </a:rPr>
              <a:t>electron gun</a:t>
            </a:r>
          </a:p>
        </p:txBody>
      </p:sp>
      <p:graphicFrame>
        <p:nvGraphicFramePr>
          <p:cNvPr id="5" name="表格 4">
            <a:extLst>
              <a:ext uri="{FF2B5EF4-FFF2-40B4-BE49-F238E27FC236}">
                <a16:creationId xmlns:a16="http://schemas.microsoft.com/office/drawing/2014/main" xmlns="" id="{CB3DF800-BAE7-45A7-94E2-6E7D785D412F}"/>
              </a:ext>
            </a:extLst>
          </p:cNvPr>
          <p:cNvGraphicFramePr>
            <a:graphicFrameLocks noGrp="1"/>
          </p:cNvGraphicFramePr>
          <p:nvPr>
            <p:extLst/>
          </p:nvPr>
        </p:nvGraphicFramePr>
        <p:xfrm>
          <a:off x="1835696" y="4438432"/>
          <a:ext cx="5711826" cy="2302936"/>
        </p:xfrm>
        <a:graphic>
          <a:graphicData uri="http://schemas.openxmlformats.org/drawingml/2006/table">
            <a:tbl>
              <a:tblPr firstRow="1" firstCol="1" bandRow="1">
                <a:tableStyleId>{2D5ABB26-0587-4C30-8999-92F81FD0307C}</a:tableStyleId>
              </a:tblPr>
              <a:tblGrid>
                <a:gridCol w="1872208">
                  <a:extLst>
                    <a:ext uri="{9D8B030D-6E8A-4147-A177-3AD203B41FA5}">
                      <a16:colId xmlns:a16="http://schemas.microsoft.com/office/drawing/2014/main" xmlns="" val="20000"/>
                    </a:ext>
                  </a:extLst>
                </a:gridCol>
                <a:gridCol w="1175185">
                  <a:extLst>
                    <a:ext uri="{9D8B030D-6E8A-4147-A177-3AD203B41FA5}">
                      <a16:colId xmlns:a16="http://schemas.microsoft.com/office/drawing/2014/main" xmlns="" val="20001"/>
                    </a:ext>
                  </a:extLst>
                </a:gridCol>
                <a:gridCol w="1224199">
                  <a:extLst>
                    <a:ext uri="{9D8B030D-6E8A-4147-A177-3AD203B41FA5}">
                      <a16:colId xmlns:a16="http://schemas.microsoft.com/office/drawing/2014/main" xmlns="" val="20002"/>
                    </a:ext>
                  </a:extLst>
                </a:gridCol>
                <a:gridCol w="1440234">
                  <a:extLst>
                    <a:ext uri="{9D8B030D-6E8A-4147-A177-3AD203B41FA5}">
                      <a16:colId xmlns:a16="http://schemas.microsoft.com/office/drawing/2014/main" xmlns="" val="20003"/>
                    </a:ext>
                  </a:extLst>
                </a:gridCol>
              </a:tblGrid>
              <a:tr h="287867">
                <a:tc>
                  <a:txBody>
                    <a:bodyPr/>
                    <a:lstStyle/>
                    <a:p>
                      <a:pPr algn="l">
                        <a:lnSpc>
                          <a:spcPts val="1200"/>
                        </a:lnSpc>
                        <a:spcBef>
                          <a:spcPts val="100"/>
                        </a:spcBef>
                        <a:spcAft>
                          <a:spcPts val="100"/>
                        </a:spcAft>
                      </a:pPr>
                      <a:r>
                        <a:rPr lang="en-US" altLang="zh-CN" sz="1800" b="0" kern="800" dirty="0">
                          <a:solidFill>
                            <a:schemeClr val="tx1"/>
                          </a:solidFill>
                          <a:effectLst/>
                          <a:latin typeface="微软雅黑" pitchFamily="34" charset="-122"/>
                          <a:ea typeface="微软雅黑" pitchFamily="34" charset="-122"/>
                          <a:cs typeface="Times New Roman" pitchFamily="18" charset="0"/>
                        </a:rPr>
                        <a:t>Parameter</a:t>
                      </a:r>
                      <a:endParaRPr lang="zh-CN" sz="1800" b="0" kern="800" dirty="0">
                        <a:solidFill>
                          <a:schemeClr val="tx1"/>
                        </a:solidFill>
                        <a:effectLst/>
                        <a:latin typeface="微软雅黑" pitchFamily="34" charset="-122"/>
                        <a:ea typeface="微软雅黑" pitchFamily="34" charset="-122"/>
                        <a:cs typeface="Times New Roman"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chemeClr val="tx1"/>
                          </a:solidFill>
                          <a:effectLst/>
                          <a:latin typeface="微软雅黑" pitchFamily="34" charset="-122"/>
                          <a:ea typeface="微软雅黑" pitchFamily="34" charset="-122"/>
                          <a:cs typeface="Times New Roman" pitchFamily="18" charset="0"/>
                        </a:rPr>
                        <a:t>Scheme1</a:t>
                      </a:r>
                      <a:endParaRPr lang="zh-CN" sz="1800" b="0" kern="800" dirty="0">
                        <a:solidFill>
                          <a:schemeClr val="tx1"/>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chemeClr val="tx1"/>
                          </a:solidFill>
                          <a:effectLst/>
                          <a:latin typeface="微软雅黑" pitchFamily="34" charset="-122"/>
                          <a:ea typeface="微软雅黑" pitchFamily="34" charset="-122"/>
                          <a:cs typeface="Times New Roman" pitchFamily="18" charset="0"/>
                        </a:rPr>
                        <a:t>Scheme2</a:t>
                      </a:r>
                      <a:endParaRPr lang="zh-CN" altLang="zh-CN" sz="1800" b="0" kern="800" dirty="0">
                        <a:solidFill>
                          <a:schemeClr val="tx1"/>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chemeClr val="tx1"/>
                          </a:solidFill>
                          <a:effectLst/>
                          <a:latin typeface="微软雅黑" pitchFamily="34" charset="-122"/>
                          <a:ea typeface="微软雅黑" pitchFamily="34" charset="-122"/>
                          <a:cs typeface="Times New Roman" pitchFamily="18" charset="0"/>
                        </a:rPr>
                        <a:t>Scheme3</a:t>
                      </a:r>
                      <a:endParaRPr lang="zh-CN" altLang="zh-CN" sz="1800" b="0" kern="800" dirty="0">
                        <a:solidFill>
                          <a:schemeClr val="tx1"/>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287867">
                <a:tc>
                  <a:txBody>
                    <a:bodyPr/>
                    <a:lstStyle/>
                    <a:p>
                      <a:pPr algn="l">
                        <a:lnSpc>
                          <a:spcPts val="1200"/>
                        </a:lnSpc>
                        <a:spcBef>
                          <a:spcPts val="100"/>
                        </a:spcBef>
                        <a:spcAft>
                          <a:spcPts val="100"/>
                        </a:spcAft>
                      </a:pPr>
                      <a:r>
                        <a:rPr lang="en-US" altLang="zh-CN" sz="1800" b="0" kern="800" dirty="0" err="1">
                          <a:solidFill>
                            <a:schemeClr val="tx1"/>
                          </a:solidFill>
                          <a:effectLst/>
                          <a:latin typeface="微软雅黑" pitchFamily="34" charset="-122"/>
                          <a:ea typeface="微软雅黑" pitchFamily="34" charset="-122"/>
                          <a:cs typeface="Times New Roman" pitchFamily="18" charset="0"/>
                        </a:rPr>
                        <a:t>Freq</a:t>
                      </a:r>
                      <a:r>
                        <a:rPr lang="zh-CN" altLang="en-US" sz="1800" b="0" kern="800" dirty="0">
                          <a:solidFill>
                            <a:schemeClr val="tx1"/>
                          </a:solidFill>
                          <a:effectLst/>
                          <a:latin typeface="微软雅黑" pitchFamily="34" charset="-122"/>
                          <a:ea typeface="微软雅黑" pitchFamily="34" charset="-122"/>
                          <a:cs typeface="Times New Roman" pitchFamily="18" charset="0"/>
                        </a:rPr>
                        <a:t> </a:t>
                      </a:r>
                      <a:r>
                        <a:rPr lang="en-US" sz="1800" b="0" kern="800" dirty="0">
                          <a:solidFill>
                            <a:schemeClr val="tx1"/>
                          </a:solidFill>
                          <a:effectLst/>
                          <a:latin typeface="微软雅黑" pitchFamily="34" charset="-122"/>
                          <a:ea typeface="微软雅黑" pitchFamily="34" charset="-122"/>
                          <a:cs typeface="Times New Roman" pitchFamily="18" charset="0"/>
                        </a:rPr>
                        <a:t>(MHz)</a:t>
                      </a:r>
                      <a:endParaRPr lang="zh-CN" sz="1800" b="0" kern="800" dirty="0">
                        <a:solidFill>
                          <a:schemeClr val="tx1"/>
                        </a:solidFill>
                        <a:effectLst/>
                        <a:latin typeface="微软雅黑" pitchFamily="34" charset="-122"/>
                        <a:ea typeface="微软雅黑" pitchFamily="34" charset="-122"/>
                        <a:cs typeface="Times New Roman"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800" b="0" kern="800" dirty="0">
                          <a:solidFill>
                            <a:schemeClr val="tx1"/>
                          </a:solidFill>
                          <a:effectLst/>
                          <a:latin typeface="微软雅黑" pitchFamily="34" charset="-122"/>
                          <a:ea typeface="微软雅黑" pitchFamily="34" charset="-122"/>
                          <a:cs typeface="Times New Roman" pitchFamily="18" charset="0"/>
                        </a:rPr>
                        <a:t>650</a:t>
                      </a:r>
                      <a:endParaRPr lang="zh-CN" sz="1800" b="0" kern="800" dirty="0">
                        <a:solidFill>
                          <a:schemeClr val="tx1"/>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chemeClr val="tx1"/>
                          </a:solidFill>
                          <a:effectLst/>
                          <a:latin typeface="微软雅黑" pitchFamily="34" charset="-122"/>
                          <a:ea typeface="微软雅黑" pitchFamily="34" charset="-122"/>
                          <a:cs typeface="Times New Roman" pitchFamily="18" charset="0"/>
                        </a:rPr>
                        <a:t>650</a:t>
                      </a:r>
                      <a:endParaRPr lang="zh-CN" sz="1800" b="0" kern="800" dirty="0">
                        <a:solidFill>
                          <a:schemeClr val="tx1"/>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chemeClr val="tx1"/>
                          </a:solidFill>
                          <a:effectLst/>
                          <a:latin typeface="微软雅黑" pitchFamily="34" charset="-122"/>
                          <a:ea typeface="微软雅黑" pitchFamily="34" charset="-122"/>
                          <a:cs typeface="Times New Roman" pitchFamily="18" charset="0"/>
                        </a:rPr>
                        <a:t>650</a:t>
                      </a:r>
                      <a:endParaRPr lang="zh-CN" sz="1800" b="0" kern="800" dirty="0">
                        <a:solidFill>
                          <a:schemeClr val="tx1"/>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287867">
                <a:tc>
                  <a:txBody>
                    <a:bodyPr/>
                    <a:lstStyle/>
                    <a:p>
                      <a:pPr algn="l">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Voltage</a:t>
                      </a:r>
                      <a:r>
                        <a:rPr lang="zh-CN" altLang="en-US" sz="1800" b="0" kern="800" dirty="0">
                          <a:solidFill>
                            <a:srgbClr val="FF0000"/>
                          </a:solidFill>
                          <a:effectLst/>
                          <a:latin typeface="微软雅黑" pitchFamily="34" charset="-122"/>
                          <a:ea typeface="微软雅黑" pitchFamily="34" charset="-122"/>
                          <a:cs typeface="Times New Roman" pitchFamily="18" charset="0"/>
                        </a:rPr>
                        <a:t> </a:t>
                      </a:r>
                      <a:r>
                        <a:rPr lang="en-US" sz="1800" b="0" kern="800" dirty="0">
                          <a:solidFill>
                            <a:srgbClr val="FF0000"/>
                          </a:solidFill>
                          <a:effectLst/>
                          <a:latin typeface="微软雅黑" pitchFamily="34" charset="-122"/>
                          <a:ea typeface="微软雅黑" pitchFamily="34" charset="-122"/>
                          <a:cs typeface="Times New Roman" pitchFamily="18" charset="0"/>
                        </a:rPr>
                        <a:t>(kV)</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800" b="0" kern="800" dirty="0">
                          <a:solidFill>
                            <a:srgbClr val="FF0000"/>
                          </a:solidFill>
                          <a:effectLst/>
                          <a:latin typeface="微软雅黑" pitchFamily="34" charset="-122"/>
                          <a:ea typeface="微软雅黑" pitchFamily="34" charset="-122"/>
                          <a:cs typeface="Times New Roman" pitchFamily="18" charset="0"/>
                        </a:rPr>
                        <a:t>81.5</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110</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54</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287867">
                <a:tc>
                  <a:txBody>
                    <a:bodyPr/>
                    <a:lstStyle/>
                    <a:p>
                      <a:pPr algn="l">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Current</a:t>
                      </a:r>
                      <a:r>
                        <a:rPr lang="zh-CN" altLang="en-US" sz="1800" b="0" kern="800" dirty="0">
                          <a:solidFill>
                            <a:srgbClr val="FF0000"/>
                          </a:solidFill>
                          <a:effectLst/>
                          <a:latin typeface="微软雅黑" pitchFamily="34" charset="-122"/>
                          <a:ea typeface="微软雅黑" pitchFamily="34" charset="-122"/>
                          <a:cs typeface="Times New Roman" pitchFamily="18" charset="0"/>
                        </a:rPr>
                        <a:t> </a:t>
                      </a:r>
                      <a:r>
                        <a:rPr lang="en-US" sz="1800" b="0" kern="800" dirty="0">
                          <a:solidFill>
                            <a:srgbClr val="FF0000"/>
                          </a:solidFill>
                          <a:effectLst/>
                          <a:latin typeface="微软雅黑" pitchFamily="34" charset="-122"/>
                          <a:ea typeface="微软雅黑" pitchFamily="34" charset="-122"/>
                          <a:cs typeface="Times New Roman" pitchFamily="18" charset="0"/>
                        </a:rPr>
                        <a:t>(A)</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800" b="0" kern="800" dirty="0">
                          <a:solidFill>
                            <a:srgbClr val="FF0000"/>
                          </a:solidFill>
                          <a:effectLst/>
                          <a:latin typeface="微软雅黑" pitchFamily="34" charset="-122"/>
                          <a:ea typeface="微软雅黑" pitchFamily="34" charset="-122"/>
                          <a:cs typeface="Times New Roman" pitchFamily="18" charset="0"/>
                        </a:rPr>
                        <a:t>15.1</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9.1</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20(2.5×8)</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287867">
                <a:tc>
                  <a:txBody>
                    <a:bodyPr/>
                    <a:lstStyle/>
                    <a:p>
                      <a:pPr algn="l">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Beam</a:t>
                      </a:r>
                      <a:r>
                        <a:rPr lang="en-US" altLang="zh-CN" sz="1800" b="0" kern="800" baseline="0" dirty="0">
                          <a:solidFill>
                            <a:srgbClr val="FF0000"/>
                          </a:solidFill>
                          <a:effectLst/>
                          <a:latin typeface="微软雅黑" pitchFamily="34" charset="-122"/>
                          <a:ea typeface="微软雅黑" pitchFamily="34" charset="-122"/>
                          <a:cs typeface="Times New Roman" pitchFamily="18" charset="0"/>
                        </a:rPr>
                        <a:t> No.</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1</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1</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8</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287867">
                <a:tc>
                  <a:txBody>
                    <a:bodyPr/>
                    <a:lstStyle/>
                    <a:p>
                      <a:pPr algn="l">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Perveance</a:t>
                      </a:r>
                      <a:r>
                        <a:rPr lang="en-US" sz="1800" b="0" kern="800" dirty="0">
                          <a:solidFill>
                            <a:srgbClr val="FF0000"/>
                          </a:solidFill>
                          <a:effectLst/>
                          <a:latin typeface="微软雅黑" pitchFamily="34" charset="-122"/>
                          <a:ea typeface="微软雅黑" pitchFamily="34" charset="-122"/>
                          <a:cs typeface="Times New Roman" pitchFamily="18" charset="0"/>
                        </a:rPr>
                        <a:t> (µP)</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800" b="0" kern="800" dirty="0">
                          <a:solidFill>
                            <a:srgbClr val="FF0000"/>
                          </a:solidFill>
                          <a:effectLst/>
                          <a:latin typeface="微软雅黑" pitchFamily="34" charset="-122"/>
                          <a:ea typeface="微软雅黑" pitchFamily="34" charset="-122"/>
                          <a:cs typeface="Times New Roman" pitchFamily="18" charset="0"/>
                        </a:rPr>
                        <a:t>0.65</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0.25</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1.6(0.2×8)</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287867">
                <a:tc>
                  <a:txBody>
                    <a:bodyPr/>
                    <a:lstStyle/>
                    <a:p>
                      <a:pPr algn="l">
                        <a:lnSpc>
                          <a:spcPts val="1200"/>
                        </a:lnSpc>
                        <a:spcBef>
                          <a:spcPts val="100"/>
                        </a:spcBef>
                        <a:spcAft>
                          <a:spcPts val="100"/>
                        </a:spcAft>
                      </a:pPr>
                      <a:r>
                        <a:rPr lang="en-US" altLang="zh-CN" sz="1800" b="0" kern="800" dirty="0" err="1">
                          <a:solidFill>
                            <a:srgbClr val="FF0000"/>
                          </a:solidFill>
                          <a:effectLst/>
                          <a:latin typeface="微软雅黑" pitchFamily="34" charset="-122"/>
                          <a:ea typeface="微软雅黑" pitchFamily="34" charset="-122"/>
                          <a:cs typeface="Times New Roman" pitchFamily="18" charset="0"/>
                        </a:rPr>
                        <a:t>Efficency</a:t>
                      </a:r>
                      <a:r>
                        <a:rPr lang="zh-CN" altLang="en-US" sz="1800" b="0" kern="800" dirty="0">
                          <a:solidFill>
                            <a:srgbClr val="FF0000"/>
                          </a:solidFill>
                          <a:effectLst/>
                          <a:latin typeface="微软雅黑" pitchFamily="34" charset="-122"/>
                          <a:ea typeface="微软雅黑" pitchFamily="34" charset="-122"/>
                          <a:cs typeface="Times New Roman" pitchFamily="18" charset="0"/>
                        </a:rPr>
                        <a:t> </a:t>
                      </a:r>
                      <a:r>
                        <a:rPr lang="en-US" altLang="zh-CN" sz="1800" b="0" kern="800" dirty="0">
                          <a:solidFill>
                            <a:srgbClr val="FF0000"/>
                          </a:solidFill>
                          <a:effectLst/>
                          <a:latin typeface="微软雅黑" pitchFamily="34" charset="-122"/>
                          <a:ea typeface="微软雅黑" pitchFamily="34" charset="-122"/>
                          <a:cs typeface="Times New Roman" pitchFamily="18" charset="0"/>
                        </a:rPr>
                        <a:t>(%)</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&gt;70</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&gt;80</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rgbClr val="FF0000"/>
                          </a:solidFill>
                          <a:effectLst/>
                          <a:latin typeface="微软雅黑" pitchFamily="34" charset="-122"/>
                          <a:ea typeface="微软雅黑" pitchFamily="34" charset="-122"/>
                          <a:cs typeface="Times New Roman" pitchFamily="18" charset="0"/>
                        </a:rPr>
                        <a:t>&gt;80</a:t>
                      </a:r>
                      <a:endParaRPr lang="zh-CN" sz="1800" b="0" kern="800" dirty="0">
                        <a:solidFill>
                          <a:srgbClr val="FF0000"/>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287867">
                <a:tc>
                  <a:txBody>
                    <a:bodyPr/>
                    <a:lstStyle/>
                    <a:p>
                      <a:pPr algn="l">
                        <a:lnSpc>
                          <a:spcPts val="1200"/>
                        </a:lnSpc>
                        <a:spcBef>
                          <a:spcPts val="100"/>
                        </a:spcBef>
                        <a:spcAft>
                          <a:spcPts val="100"/>
                        </a:spcAft>
                      </a:pPr>
                      <a:r>
                        <a:rPr lang="en-US" sz="1800" b="0" kern="800" baseline="0" dirty="0">
                          <a:solidFill>
                            <a:schemeClr val="tx1"/>
                          </a:solidFill>
                          <a:effectLst/>
                          <a:latin typeface="微软雅黑" pitchFamily="34" charset="-122"/>
                          <a:ea typeface="微软雅黑" pitchFamily="34" charset="-122"/>
                          <a:cs typeface="Times New Roman" pitchFamily="18" charset="0"/>
                        </a:rPr>
                        <a:t>Power</a:t>
                      </a:r>
                      <a:r>
                        <a:rPr lang="en-US" sz="1800" b="0" kern="800" dirty="0">
                          <a:solidFill>
                            <a:schemeClr val="tx1"/>
                          </a:solidFill>
                          <a:effectLst/>
                          <a:latin typeface="微软雅黑" pitchFamily="34" charset="-122"/>
                          <a:ea typeface="微软雅黑" pitchFamily="34" charset="-122"/>
                          <a:cs typeface="Times New Roman" pitchFamily="18" charset="0"/>
                        </a:rPr>
                        <a:t>(</a:t>
                      </a:r>
                      <a:r>
                        <a:rPr lang="en-GB" sz="1800" b="0" kern="800" dirty="0">
                          <a:solidFill>
                            <a:schemeClr val="tx1"/>
                          </a:solidFill>
                          <a:effectLst/>
                          <a:latin typeface="微软雅黑" pitchFamily="34" charset="-122"/>
                          <a:ea typeface="微软雅黑" pitchFamily="34" charset="-122"/>
                          <a:cs typeface="Times New Roman" pitchFamily="18" charset="0"/>
                        </a:rPr>
                        <a:t>kW)</a:t>
                      </a:r>
                      <a:endParaRPr lang="zh-CN" sz="1800" b="0" kern="800" dirty="0">
                        <a:solidFill>
                          <a:schemeClr val="tx1"/>
                        </a:solidFill>
                        <a:effectLst/>
                        <a:latin typeface="微软雅黑" pitchFamily="34" charset="-122"/>
                        <a:ea typeface="微软雅黑" pitchFamily="34" charset="-122"/>
                        <a:cs typeface="Times New Roman"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800" b="0" kern="800" dirty="0">
                          <a:solidFill>
                            <a:schemeClr val="tx1"/>
                          </a:solidFill>
                          <a:effectLst/>
                          <a:latin typeface="微软雅黑" pitchFamily="34" charset="-122"/>
                          <a:ea typeface="微软雅黑" pitchFamily="34" charset="-122"/>
                          <a:cs typeface="Times New Roman" pitchFamily="18" charset="0"/>
                        </a:rPr>
                        <a:t>800</a:t>
                      </a:r>
                      <a:endParaRPr lang="zh-CN" sz="1800" b="0" kern="800" dirty="0">
                        <a:solidFill>
                          <a:schemeClr val="tx1"/>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chemeClr val="tx1"/>
                          </a:solidFill>
                          <a:effectLst/>
                          <a:latin typeface="微软雅黑" pitchFamily="34" charset="-122"/>
                          <a:ea typeface="微软雅黑" pitchFamily="34" charset="-122"/>
                          <a:cs typeface="Times New Roman" pitchFamily="18" charset="0"/>
                        </a:rPr>
                        <a:t>800</a:t>
                      </a:r>
                      <a:endParaRPr lang="zh-CN" sz="1800" b="0" kern="800" dirty="0">
                        <a:solidFill>
                          <a:schemeClr val="tx1"/>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800" b="0" kern="800" dirty="0">
                          <a:solidFill>
                            <a:schemeClr val="tx1"/>
                          </a:solidFill>
                          <a:effectLst/>
                          <a:latin typeface="微软雅黑" pitchFamily="34" charset="-122"/>
                          <a:ea typeface="微软雅黑" pitchFamily="34" charset="-122"/>
                          <a:cs typeface="Times New Roman" pitchFamily="18" charset="0"/>
                        </a:rPr>
                        <a:t>800(100×8)</a:t>
                      </a:r>
                      <a:endParaRPr lang="zh-CN" sz="1800" b="0" kern="800" dirty="0">
                        <a:solidFill>
                          <a:schemeClr val="tx1"/>
                        </a:solidFill>
                        <a:effectLst/>
                        <a:latin typeface="微软雅黑" pitchFamily="34" charset="-122"/>
                        <a:ea typeface="微软雅黑" pitchFamily="34" charset="-122"/>
                        <a:cs typeface="Times New Roman" pitchFamily="18" charset="0"/>
                      </a:endParaRPr>
                    </a:p>
                  </a:txBody>
                  <a:tcPr marL="68581" marR="6858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427899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5E01D09B-0BBA-4173-B3CD-3ACC1090E464}"/>
              </a:ext>
            </a:extLst>
          </p:cNvPr>
          <p:cNvSpPr/>
          <p:nvPr/>
        </p:nvSpPr>
        <p:spPr>
          <a:xfrm>
            <a:off x="518037" y="992168"/>
            <a:ext cx="8064896" cy="4671215"/>
          </a:xfrm>
          <a:prstGeom prst="rect">
            <a:avLst/>
          </a:prstGeom>
        </p:spPr>
        <p:txBody>
          <a:bodyPr wrap="square">
            <a:spAutoFit/>
          </a:bodyPr>
          <a:lstStyle/>
          <a:p>
            <a:pPr marL="342900" indent="-342900">
              <a:lnSpc>
                <a:spcPct val="125000"/>
              </a:lnSpc>
              <a:buClr>
                <a:srgbClr val="0070C0"/>
              </a:buClr>
              <a:buSzPct val="75000"/>
              <a:buFont typeface="Wingdings" panose="05000000000000000000" pitchFamily="2" charset="2"/>
              <a:buChar char="Ø"/>
            </a:pPr>
            <a:r>
              <a:rPr lang="en-US" altLang="zh-CN" sz="2000" b="1" dirty="0">
                <a:solidFill>
                  <a:srgbClr val="1679BA"/>
                </a:solidFill>
                <a:ea typeface="Arial Unicode MS" panose="020B0604020202020204" pitchFamily="34" charset="-122"/>
              </a:rPr>
              <a:t>1 group 1 day can alignment 2 </a:t>
            </a:r>
            <a:r>
              <a:rPr lang="en-US" altLang="zh-CN" sz="2000" b="1" dirty="0" smtClean="0">
                <a:solidFill>
                  <a:srgbClr val="1679BA"/>
                </a:solidFill>
                <a:ea typeface="Arial Unicode MS" panose="020B0604020202020204" pitchFamily="34" charset="-122"/>
              </a:rPr>
              <a:t>difficult </a:t>
            </a:r>
            <a:r>
              <a:rPr lang="en-US" altLang="zh-CN" sz="2000" b="1" dirty="0">
                <a:solidFill>
                  <a:srgbClr val="1679BA"/>
                </a:solidFill>
                <a:ea typeface="Arial Unicode MS" panose="020B0604020202020204" pitchFamily="34" charset="-122"/>
              </a:rPr>
              <a:t>components / 4 common components.</a:t>
            </a:r>
          </a:p>
          <a:p>
            <a:pPr marL="342900" indent="-342900">
              <a:lnSpc>
                <a:spcPct val="125000"/>
              </a:lnSpc>
              <a:buClr>
                <a:srgbClr val="0070C0"/>
              </a:buClr>
              <a:buSzPct val="75000"/>
              <a:buFont typeface="Wingdings" panose="05000000000000000000" pitchFamily="2" charset="2"/>
              <a:buChar char="Ø"/>
            </a:pPr>
            <a:r>
              <a:rPr lang="en-US" altLang="zh-CN" sz="2000" b="1" dirty="0">
                <a:solidFill>
                  <a:srgbClr val="1679BA"/>
                </a:solidFill>
                <a:ea typeface="Arial Unicode MS" panose="020B0604020202020204" pitchFamily="34" charset="-122"/>
              </a:rPr>
              <a:t>If 1 group 1 day alignment 3 components, it will take 1 group 17057 days to finish </a:t>
            </a:r>
            <a:r>
              <a:rPr lang="en-US" altLang="zh-CN" sz="2000" b="1" dirty="0">
                <a:solidFill>
                  <a:srgbClr val="FF0000"/>
                </a:solidFill>
                <a:latin typeface="微软雅黑" panose="020B0503020204020204" pitchFamily="34" charset="-122"/>
                <a:ea typeface="微软雅黑" panose="020B0503020204020204" pitchFamily="34" charset="-122"/>
              </a:rPr>
              <a:t>51170 </a:t>
            </a:r>
            <a:r>
              <a:rPr lang="en-US" altLang="zh-CN" sz="2000" b="1" dirty="0">
                <a:solidFill>
                  <a:srgbClr val="1679BA"/>
                </a:solidFill>
                <a:ea typeface="Arial Unicode MS" panose="020B0604020202020204" pitchFamily="34" charset="-122"/>
              </a:rPr>
              <a:t>components alignment </a:t>
            </a:r>
          </a:p>
          <a:p>
            <a:pPr marL="342900" lvl="0" indent="-342900">
              <a:lnSpc>
                <a:spcPct val="125000"/>
              </a:lnSpc>
              <a:buClr>
                <a:srgbClr val="0070C0"/>
              </a:buClr>
              <a:buSzPct val="75000"/>
              <a:buFont typeface="Wingdings" panose="05000000000000000000" pitchFamily="2" charset="2"/>
              <a:buChar char="n"/>
            </a:pPr>
            <a:endParaRPr lang="en-US" altLang="zh-CN" sz="2000" b="1" dirty="0">
              <a:solidFill>
                <a:srgbClr val="1679BA"/>
              </a:solidFill>
              <a:ea typeface="Arial Unicode MS" panose="020B0604020202020204" pitchFamily="34" charset="-122"/>
            </a:endParaRPr>
          </a:p>
          <a:p>
            <a:pPr marL="342900" lvl="0" indent="-342900">
              <a:lnSpc>
                <a:spcPct val="125000"/>
              </a:lnSpc>
              <a:buClr>
                <a:srgbClr val="0070C0"/>
              </a:buClr>
              <a:buSzPct val="75000"/>
              <a:buFont typeface="Wingdings" panose="05000000000000000000" pitchFamily="2" charset="2"/>
              <a:buChar char="n"/>
            </a:pPr>
            <a:r>
              <a:rPr lang="en-US" altLang="zh-CN" sz="2000" b="1" dirty="0">
                <a:solidFill>
                  <a:srgbClr val="1679BA"/>
                </a:solidFill>
                <a:ea typeface="Arial Unicode MS" panose="020B0604020202020204" pitchFamily="34" charset="-122"/>
              </a:rPr>
              <a:t>The total length of tunnel control network is about </a:t>
            </a:r>
            <a:r>
              <a:rPr lang="en-US" altLang="zh-CN" sz="2000" b="1" dirty="0">
                <a:solidFill>
                  <a:srgbClr val="FF0000"/>
                </a:solidFill>
                <a:ea typeface="Arial Unicode MS" panose="020B0604020202020204" pitchFamily="34" charset="-122"/>
              </a:rPr>
              <a:t>101610</a:t>
            </a:r>
            <a:r>
              <a:rPr lang="en-US" altLang="zh-CN" sz="2000" b="1" dirty="0">
                <a:solidFill>
                  <a:srgbClr val="1679BA"/>
                </a:solidFill>
                <a:ea typeface="Arial Unicode MS" panose="020B0604020202020204" pitchFamily="34" charset="-122"/>
              </a:rPr>
              <a:t>m.</a:t>
            </a:r>
          </a:p>
          <a:p>
            <a:pPr marL="342900" indent="-342900">
              <a:lnSpc>
                <a:spcPct val="125000"/>
              </a:lnSpc>
              <a:buClr>
                <a:srgbClr val="0070C0"/>
              </a:buClr>
              <a:buSzPct val="75000"/>
              <a:buFont typeface="Wingdings" panose="05000000000000000000" pitchFamily="2" charset="2"/>
              <a:buChar char="Ø"/>
            </a:pPr>
            <a:r>
              <a:rPr lang="en-US" altLang="zh-CN" sz="2000" b="1" dirty="0">
                <a:solidFill>
                  <a:srgbClr val="1679BA"/>
                </a:solidFill>
                <a:ea typeface="Arial Unicode MS" panose="020B0604020202020204" pitchFamily="34" charset="-122"/>
              </a:rPr>
              <a:t>1 group 1 day can measure 4 stations+4 stations repeat measurement, the length of 4 stations is about 24m.</a:t>
            </a:r>
          </a:p>
          <a:p>
            <a:pPr marL="342900" indent="-342900">
              <a:lnSpc>
                <a:spcPct val="125000"/>
              </a:lnSpc>
              <a:buClr>
                <a:srgbClr val="0070C0"/>
              </a:buClr>
              <a:buSzPct val="75000"/>
              <a:buFont typeface="Wingdings" panose="05000000000000000000" pitchFamily="2" charset="2"/>
              <a:buChar char="Ø"/>
            </a:pPr>
            <a:r>
              <a:rPr lang="en-US" altLang="zh-CN" sz="2000" b="1" dirty="0">
                <a:solidFill>
                  <a:srgbClr val="1679BA"/>
                </a:solidFill>
                <a:ea typeface="Arial Unicode MS" panose="020B0604020202020204" pitchFamily="34" charset="-122"/>
              </a:rPr>
              <a:t>It will take 1 group 4234 days to finish tunnel control network survey.</a:t>
            </a:r>
          </a:p>
          <a:p>
            <a:pPr marL="342900" indent="-342900">
              <a:lnSpc>
                <a:spcPct val="125000"/>
              </a:lnSpc>
              <a:buClr>
                <a:srgbClr val="0070C0"/>
              </a:buClr>
              <a:buSzPct val="75000"/>
              <a:buFont typeface="Wingdings" panose="05000000000000000000" pitchFamily="2" charset="2"/>
              <a:buChar char="u"/>
            </a:pPr>
            <a:r>
              <a:rPr lang="en-US" altLang="zh-CN" sz="2000" b="1" dirty="0">
                <a:solidFill>
                  <a:srgbClr val="1679BA"/>
                </a:solidFill>
                <a:ea typeface="Arial Unicode MS" panose="020B0604020202020204" pitchFamily="34" charset="-122"/>
              </a:rPr>
              <a:t>How many </a:t>
            </a:r>
            <a:r>
              <a:rPr lang="en-US" altLang="zh-CN" sz="2000" b="1" dirty="0" smtClean="0">
                <a:solidFill>
                  <a:srgbClr val="1679BA"/>
                </a:solidFill>
                <a:ea typeface="Arial Unicode MS" panose="020B0604020202020204" pitchFamily="34" charset="-122"/>
              </a:rPr>
              <a:t>time </a:t>
            </a:r>
            <a:r>
              <a:rPr lang="en-US" altLang="zh-CN" sz="2000" b="1" dirty="0">
                <a:solidFill>
                  <a:srgbClr val="1679BA"/>
                </a:solidFill>
                <a:ea typeface="Arial Unicode MS" panose="020B0604020202020204" pitchFamily="34" charset="-122"/>
              </a:rPr>
              <a:t>spend for alignment depends on how many groups we can have.</a:t>
            </a:r>
          </a:p>
        </p:txBody>
      </p:sp>
    </p:spTree>
    <p:extLst>
      <p:ext uri="{BB962C8B-B14F-4D97-AF65-F5344CB8AC3E}">
        <p14:creationId xmlns:p14="http://schemas.microsoft.com/office/powerpoint/2010/main" val="2637889752"/>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EC498EE0-17F4-4269-85DB-830899DB6A29}"/>
              </a:ext>
            </a:extLst>
          </p:cNvPr>
          <p:cNvSpPr>
            <a:spLocks noGrp="1"/>
          </p:cNvSpPr>
          <p:nvPr>
            <p:ph idx="1"/>
          </p:nvPr>
        </p:nvSpPr>
        <p:spPr>
          <a:xfrm>
            <a:off x="457200" y="874899"/>
            <a:ext cx="8507288" cy="2914141"/>
          </a:xfrm>
        </p:spPr>
        <p:txBody>
          <a:bodyPr/>
          <a:lstStyle/>
          <a:p>
            <a:pPr>
              <a:buFont typeface="Wingdings" panose="05000000000000000000" pitchFamily="2" charset="2"/>
              <a:buChar char="n"/>
            </a:pPr>
            <a:r>
              <a:rPr lang="en-US" altLang="zh-CN" sz="2000" b="1" dirty="0">
                <a:solidFill>
                  <a:srgbClr val="1679BA"/>
                </a:solidFill>
                <a:latin typeface="Arial" panose="020B0604020202020204" pitchFamily="34" charset="0"/>
                <a:ea typeface="Arial Unicode MS" panose="020B0604020202020204" pitchFamily="34" charset="-122"/>
                <a:cs typeface="Arial" panose="020B0604020202020204" pitchFamily="34" charset="0"/>
              </a:rPr>
              <a:t>Develop automatic observation system to improve tunnel survey efficiency</a:t>
            </a:r>
          </a:p>
          <a:p>
            <a:pPr>
              <a:buFont typeface="Wingdings" panose="05000000000000000000" pitchFamily="2" charset="2"/>
              <a:buChar char="Ø"/>
            </a:pPr>
            <a:r>
              <a:rPr lang="en-US" altLang="zh-CN" sz="2000" b="1" dirty="0">
                <a:solidFill>
                  <a:srgbClr val="1679BA"/>
                </a:solidFill>
                <a:latin typeface="Arial" panose="020B0604020202020204" pitchFamily="34" charset="0"/>
                <a:ea typeface="Arial Unicode MS" panose="020B0604020202020204" pitchFamily="34" charset="-122"/>
                <a:cs typeface="Arial" panose="020B0604020202020204" pitchFamily="34" charset="0"/>
              </a:rPr>
              <a:t>Integrates an automatic mobile platform and an vision instrument.  </a:t>
            </a:r>
          </a:p>
          <a:p>
            <a:pPr>
              <a:buFont typeface="Wingdings" panose="05000000000000000000" pitchFamily="2" charset="2"/>
              <a:buChar char="Ø"/>
            </a:pPr>
            <a:r>
              <a:rPr lang="en-US" altLang="zh-CN" sz="2000" b="1" dirty="0">
                <a:solidFill>
                  <a:srgbClr val="1679BA"/>
                </a:solidFill>
                <a:latin typeface="Arial" panose="020B0604020202020204" pitchFamily="34" charset="0"/>
                <a:ea typeface="Arial Unicode MS" panose="020B0604020202020204" pitchFamily="34" charset="-122"/>
                <a:cs typeface="Arial" panose="020B0604020202020204" pitchFamily="34" charset="0"/>
              </a:rPr>
              <a:t>The automatic mobile platform mainly includes an omnidirectional mobile module, an elevating module, a self-balancing module, a power supply module and some control modules. It can be guided by a reflective stripe on the tunnel ground and provides a suitable position for vision instrument </a:t>
            </a:r>
            <a:r>
              <a:rPr lang="en-US" altLang="zh-CN" sz="2000" b="1" dirty="0" smtClean="0">
                <a:solidFill>
                  <a:srgbClr val="1679BA"/>
                </a:solidFill>
                <a:latin typeface="Arial" panose="020B0604020202020204" pitchFamily="34" charset="0"/>
                <a:ea typeface="Arial Unicode MS" panose="020B0604020202020204" pitchFamily="34" charset="-122"/>
                <a:cs typeface="Arial" panose="020B0604020202020204" pitchFamily="34" charset="0"/>
              </a:rPr>
              <a:t>measurement.</a:t>
            </a:r>
            <a:endParaRPr lang="en-US" altLang="zh-CN" sz="2000" b="1" dirty="0">
              <a:solidFill>
                <a:srgbClr val="1679BA"/>
              </a:solidFill>
              <a:latin typeface="Arial" panose="020B0604020202020204" pitchFamily="34" charset="0"/>
              <a:ea typeface="Arial Unicode MS" panose="020B0604020202020204" pitchFamily="34" charset="-122"/>
              <a:cs typeface="Arial" panose="020B0604020202020204" pitchFamily="34" charset="0"/>
            </a:endParaRPr>
          </a:p>
          <a:p>
            <a:endParaRPr lang="zh-CN" altLang="en-US" sz="2000" b="1" dirty="0">
              <a:solidFill>
                <a:srgbClr val="1679BA"/>
              </a:solidFill>
              <a:latin typeface="Arial" panose="020B0604020202020204" pitchFamily="34" charset="0"/>
              <a:ea typeface="Arial Unicode MS" panose="020B0604020202020204" pitchFamily="34" charset="-122"/>
              <a:cs typeface="Arial" panose="020B0604020202020204" pitchFamily="34" charset="0"/>
            </a:endParaRPr>
          </a:p>
        </p:txBody>
      </p:sp>
      <p:pic>
        <p:nvPicPr>
          <p:cNvPr id="5" name="图片 4">
            <a:extLst>
              <a:ext uri="{FF2B5EF4-FFF2-40B4-BE49-F238E27FC236}">
                <a16:creationId xmlns="" xmlns:a16="http://schemas.microsoft.com/office/drawing/2014/main" id="{275355FA-7DA0-4672-B38D-51C6F28FB6FB}"/>
              </a:ext>
            </a:extLst>
          </p:cNvPr>
          <p:cNvPicPr>
            <a:picLocks noChangeAspect="1"/>
          </p:cNvPicPr>
          <p:nvPr/>
        </p:nvPicPr>
        <p:blipFill>
          <a:blip r:embed="rId2"/>
          <a:stretch>
            <a:fillRect/>
          </a:stretch>
        </p:blipFill>
        <p:spPr>
          <a:xfrm>
            <a:off x="4788024" y="4771844"/>
            <a:ext cx="3792041" cy="1609483"/>
          </a:xfrm>
          <a:prstGeom prst="rect">
            <a:avLst/>
          </a:prstGeom>
        </p:spPr>
      </p:pic>
      <p:pic>
        <p:nvPicPr>
          <p:cNvPr id="6" name="图片 5">
            <a:extLst>
              <a:ext uri="{FF2B5EF4-FFF2-40B4-BE49-F238E27FC236}">
                <a16:creationId xmlns="" xmlns:a16="http://schemas.microsoft.com/office/drawing/2014/main" id="{F0120DA4-F036-41B9-90B5-E21D28988598}"/>
              </a:ext>
            </a:extLst>
          </p:cNvPr>
          <p:cNvPicPr>
            <a:picLocks noChangeAspect="1"/>
          </p:cNvPicPr>
          <p:nvPr/>
        </p:nvPicPr>
        <p:blipFill>
          <a:blip r:embed="rId3"/>
          <a:stretch>
            <a:fillRect/>
          </a:stretch>
        </p:blipFill>
        <p:spPr>
          <a:xfrm>
            <a:off x="817811" y="3865407"/>
            <a:ext cx="3761558" cy="2914141"/>
          </a:xfrm>
          <a:prstGeom prst="rect">
            <a:avLst/>
          </a:prstGeom>
        </p:spPr>
      </p:pic>
      <p:cxnSp>
        <p:nvCxnSpPr>
          <p:cNvPr id="8" name="直接箭头连接符 7">
            <a:extLst>
              <a:ext uri="{FF2B5EF4-FFF2-40B4-BE49-F238E27FC236}">
                <a16:creationId xmlns="" xmlns:a16="http://schemas.microsoft.com/office/drawing/2014/main" id="{0D614CCF-AB85-4F75-B72A-5BCC7E4199F0}"/>
              </a:ext>
            </a:extLst>
          </p:cNvPr>
          <p:cNvCxnSpPr/>
          <p:nvPr/>
        </p:nvCxnSpPr>
        <p:spPr>
          <a:xfrm>
            <a:off x="5652120" y="4509120"/>
            <a:ext cx="360040" cy="64807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 xmlns:a16="http://schemas.microsoft.com/office/drawing/2014/main" id="{4A667CD0-ED9B-4F0E-A765-9EF936DACEFC}"/>
              </a:ext>
            </a:extLst>
          </p:cNvPr>
          <p:cNvSpPr txBox="1"/>
          <p:nvPr/>
        </p:nvSpPr>
        <p:spPr>
          <a:xfrm>
            <a:off x="4928633" y="3865407"/>
            <a:ext cx="1371559" cy="923330"/>
          </a:xfrm>
          <a:prstGeom prst="rect">
            <a:avLst/>
          </a:prstGeom>
          <a:noFill/>
        </p:spPr>
        <p:txBody>
          <a:bodyPr wrap="square" rtlCol="0">
            <a:spAutoFit/>
          </a:bodyPr>
          <a:lstStyle/>
          <a:p>
            <a:r>
              <a:rPr lang="en-US" altLang="zh-CN" dirty="0"/>
              <a:t>Automatic observation system</a:t>
            </a:r>
            <a:endParaRPr lang="zh-CN" altLang="en-US" dirty="0"/>
          </a:p>
        </p:txBody>
      </p:sp>
      <p:cxnSp>
        <p:nvCxnSpPr>
          <p:cNvPr id="10" name="直接箭头连接符 9">
            <a:extLst>
              <a:ext uri="{FF2B5EF4-FFF2-40B4-BE49-F238E27FC236}">
                <a16:creationId xmlns="" xmlns:a16="http://schemas.microsoft.com/office/drawing/2014/main" id="{D86DC632-E19F-4839-8819-9F84AEC2CB30}"/>
              </a:ext>
            </a:extLst>
          </p:cNvPr>
          <p:cNvCxnSpPr>
            <a:cxnSpLocks/>
          </p:cNvCxnSpPr>
          <p:nvPr/>
        </p:nvCxnSpPr>
        <p:spPr>
          <a:xfrm flipH="1">
            <a:off x="7956376" y="4521894"/>
            <a:ext cx="144016" cy="9233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 xmlns:a16="http://schemas.microsoft.com/office/drawing/2014/main" id="{95287E99-53DC-41E9-8C86-A9B4278F6E7B}"/>
              </a:ext>
            </a:extLst>
          </p:cNvPr>
          <p:cNvSpPr txBox="1"/>
          <p:nvPr/>
        </p:nvSpPr>
        <p:spPr>
          <a:xfrm>
            <a:off x="7735465" y="4153712"/>
            <a:ext cx="729853" cy="369332"/>
          </a:xfrm>
          <a:prstGeom prst="rect">
            <a:avLst/>
          </a:prstGeom>
          <a:noFill/>
        </p:spPr>
        <p:txBody>
          <a:bodyPr wrap="square" rtlCol="0">
            <a:spAutoFit/>
          </a:bodyPr>
          <a:lstStyle/>
          <a:p>
            <a:r>
              <a:rPr lang="en-US" altLang="zh-CN" dirty="0"/>
              <a:t>Trace</a:t>
            </a:r>
            <a:endParaRPr lang="zh-CN" altLang="en-US" dirty="0"/>
          </a:p>
        </p:txBody>
      </p:sp>
      <p:sp>
        <p:nvSpPr>
          <p:cNvPr id="14" name="标题 1">
            <a:extLst>
              <a:ext uri="{FF2B5EF4-FFF2-40B4-BE49-F238E27FC236}">
                <a16:creationId xmlns="" xmlns:a16="http://schemas.microsoft.com/office/drawing/2014/main" id="{10798164-0866-43AD-8FFF-ED78B58B0DC9}"/>
              </a:ext>
            </a:extLst>
          </p:cNvPr>
          <p:cNvSpPr>
            <a:spLocks noGrp="1"/>
          </p:cNvSpPr>
          <p:nvPr>
            <p:ph type="title"/>
          </p:nvPr>
        </p:nvSpPr>
        <p:spPr>
          <a:xfrm>
            <a:off x="457200" y="260648"/>
            <a:ext cx="8229600" cy="654032"/>
          </a:xfrm>
        </p:spPr>
        <p:txBody>
          <a:bodyPr/>
          <a:lstStyle/>
          <a:p>
            <a:pPr algn="l"/>
            <a:r>
              <a:rPr lang="en-US" altLang="zh-CN" sz="2800" b="1" dirty="0" smtClean="0">
                <a:solidFill>
                  <a:srgbClr val="7A0000"/>
                </a:solidFill>
                <a:latin typeface="Arial Unicode MS" pitchFamily="34" charset="-122"/>
                <a:ea typeface="Arial Unicode MS" panose="020B0604020202020204" pitchFamily="34" charset="-122"/>
                <a:cs typeface="Arial Unicode MS" pitchFamily="34" charset="-122"/>
              </a:rPr>
              <a:t>Key </a:t>
            </a:r>
            <a:r>
              <a:rPr lang="en-US" altLang="zh-CN" sz="2800" b="1" dirty="0">
                <a:solidFill>
                  <a:srgbClr val="7A0000"/>
                </a:solidFill>
                <a:latin typeface="Arial Unicode MS" pitchFamily="34" charset="-122"/>
                <a:ea typeface="Arial Unicode MS" panose="020B0604020202020204" pitchFamily="34" charset="-122"/>
                <a:cs typeface="Arial Unicode MS" pitchFamily="34" charset="-122"/>
              </a:rPr>
              <a:t>techniques and researches</a:t>
            </a:r>
            <a:endParaRPr lang="zh-CN" altLang="en-US" sz="2800" b="1" dirty="0">
              <a:solidFill>
                <a:srgbClr val="7A0000"/>
              </a:solidFill>
              <a:latin typeface="Arial Unicode MS" pitchFamily="34" charset="-122"/>
              <a:ea typeface="Arial Unicode MS" panose="020B0604020202020204" pitchFamily="34" charset="-122"/>
              <a:cs typeface="Arial Unicode MS" pitchFamily="34" charset="-122"/>
            </a:endParaRPr>
          </a:p>
        </p:txBody>
      </p:sp>
    </p:spTree>
    <p:extLst>
      <p:ext uri="{BB962C8B-B14F-4D97-AF65-F5344CB8AC3E}">
        <p14:creationId xmlns:p14="http://schemas.microsoft.com/office/powerpoint/2010/main" val="18611971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800100" y="1408678"/>
            <a:ext cx="7629525" cy="252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indent="342900" eaLnBrk="1" hangingPunct="1">
              <a:lnSpc>
                <a:spcPct val="130000"/>
              </a:lnSpc>
              <a:defRPr/>
            </a:pPr>
            <a:r>
              <a:rPr kumimoji="1" lang="zh-CN" altLang="en-US" sz="1350" dirty="0">
                <a:latin typeface="Arial" panose="020B0604020202020204" pitchFamily="34" charset="0"/>
                <a:ea typeface="黑体"/>
                <a:cs typeface="Arial" panose="020B0604020202020204" pitchFamily="34" charset="0"/>
              </a:rPr>
              <a:t>（</a:t>
            </a:r>
            <a:r>
              <a:rPr kumimoji="1" lang="en-US" altLang="zh-CN" sz="1350" dirty="0">
                <a:latin typeface="Arial" panose="020B0604020202020204" pitchFamily="34" charset="0"/>
                <a:ea typeface="黑体"/>
                <a:cs typeface="Arial" panose="020B0604020202020204" pitchFamily="34" charset="0"/>
              </a:rPr>
              <a:t>1</a:t>
            </a:r>
            <a:r>
              <a:rPr kumimoji="1" lang="zh-CN" altLang="en-US" sz="1350" dirty="0">
                <a:latin typeface="Arial" panose="020B0604020202020204" pitchFamily="34" charset="0"/>
                <a:ea typeface="黑体"/>
                <a:cs typeface="Arial" panose="020B0604020202020204" pitchFamily="34" charset="0"/>
              </a:rPr>
              <a:t>）</a:t>
            </a:r>
            <a:r>
              <a:rPr kumimoji="1" lang="en-US" altLang="zh-CN" sz="1350" dirty="0">
                <a:latin typeface="Arial" panose="020B0604020202020204" pitchFamily="34" charset="0"/>
                <a:ea typeface="黑体"/>
                <a:cs typeface="Arial" panose="020B0604020202020204" pitchFamily="34" charset="0"/>
              </a:rPr>
              <a:t>Critical technical problems</a:t>
            </a:r>
          </a:p>
          <a:p>
            <a:pPr marL="214313" indent="-214313" eaLnBrk="1" hangingPunct="1">
              <a:lnSpc>
                <a:spcPct val="130000"/>
              </a:lnSpc>
              <a:buFont typeface="Wingdings" panose="05000000000000000000" pitchFamily="2" charset="2"/>
              <a:buChar char="Ø"/>
              <a:defRPr/>
            </a:pPr>
            <a:r>
              <a:rPr kumimoji="1" lang="en-US" altLang="zh-CN" sz="1350" dirty="0">
                <a:latin typeface="Arial" panose="020B0604020202020204" pitchFamily="34" charset="0"/>
                <a:ea typeface="黑体"/>
                <a:cs typeface="Arial" panose="020B0604020202020204" pitchFamily="34" charset="0"/>
              </a:rPr>
              <a:t>Comprehensive exploration technology for long distance complicated underground engineering.</a:t>
            </a:r>
          </a:p>
          <a:p>
            <a:pPr marL="214313" indent="-214313" eaLnBrk="1" hangingPunct="1">
              <a:lnSpc>
                <a:spcPct val="130000"/>
              </a:lnSpc>
              <a:buFont typeface="Wingdings" panose="05000000000000000000" pitchFamily="2" charset="2"/>
              <a:buChar char="Ø"/>
              <a:defRPr/>
            </a:pPr>
            <a:r>
              <a:rPr kumimoji="1" lang="en-US" altLang="zh-CN" sz="1350" dirty="0">
                <a:latin typeface="Arial" panose="020B0604020202020204" pitchFamily="34" charset="0"/>
                <a:ea typeface="黑体"/>
                <a:cs typeface="Arial" panose="020B0604020202020204" pitchFamily="34" charset="0"/>
              </a:rPr>
              <a:t>Prevention and treatment technology study </a:t>
            </a:r>
            <a:r>
              <a:rPr kumimoji="1" lang="en-US" altLang="zh-CN" sz="1350" dirty="0">
                <a:latin typeface="Arial" panose="020B0604020202020204" pitchFamily="34" charset="0"/>
                <a:ea typeface="黑体"/>
                <a:cs typeface="Arial" panose="020B0604020202020204" pitchFamily="34" charset="0"/>
              </a:rPr>
              <a:t>for underground water.</a:t>
            </a:r>
            <a:endParaRPr kumimoji="1" lang="en-US" altLang="zh-CN" sz="1350" dirty="0">
              <a:latin typeface="Arial" panose="020B0604020202020204" pitchFamily="34" charset="0"/>
              <a:ea typeface="黑体"/>
              <a:cs typeface="Arial" panose="020B0604020202020204" pitchFamily="34" charset="0"/>
            </a:endParaRPr>
          </a:p>
          <a:p>
            <a:pPr marL="214313" indent="-214313" eaLnBrk="1" hangingPunct="1">
              <a:lnSpc>
                <a:spcPct val="130000"/>
              </a:lnSpc>
              <a:buFont typeface="Wingdings" panose="05000000000000000000" pitchFamily="2" charset="2"/>
              <a:buChar char="Ø"/>
              <a:defRPr/>
            </a:pPr>
            <a:r>
              <a:rPr kumimoji="1" lang="en-US" altLang="zh-CN" sz="1350" dirty="0">
                <a:latin typeface="Arial" panose="020B0604020202020204" pitchFamily="34" charset="0"/>
                <a:ea typeface="黑体"/>
                <a:cs typeface="Arial" panose="020B0604020202020204" pitchFamily="34" charset="0"/>
              </a:rPr>
              <a:t>The design and construction of long distance tunnel under complicated geographical conditions and large-span underground caverns.</a:t>
            </a:r>
          </a:p>
          <a:p>
            <a:pPr marL="214313" indent="-214313" eaLnBrk="1" hangingPunct="1">
              <a:lnSpc>
                <a:spcPct val="130000"/>
              </a:lnSpc>
              <a:buFont typeface="Wingdings" panose="05000000000000000000" pitchFamily="2" charset="2"/>
              <a:buChar char="Ø"/>
              <a:defRPr/>
            </a:pPr>
            <a:r>
              <a:rPr kumimoji="1" lang="en-US" altLang="zh-CN" sz="1350" dirty="0">
                <a:latin typeface="Arial" panose="020B0604020202020204" pitchFamily="34" charset="0"/>
                <a:ea typeface="黑体"/>
                <a:cs typeface="Arial" panose="020B0604020202020204" pitchFamily="34" charset="0"/>
              </a:rPr>
              <a:t>The construction management of complicated underground engineering.</a:t>
            </a:r>
          </a:p>
          <a:p>
            <a:pPr marL="214313" indent="-214313" eaLnBrk="1" hangingPunct="1">
              <a:lnSpc>
                <a:spcPct val="130000"/>
              </a:lnSpc>
              <a:buFont typeface="Wingdings" panose="05000000000000000000" pitchFamily="2" charset="2"/>
              <a:buChar char="Ø"/>
              <a:defRPr/>
            </a:pPr>
            <a:r>
              <a:rPr kumimoji="1" lang="en-US" altLang="zh-CN" sz="1350" dirty="0">
                <a:latin typeface="Arial" panose="020B0604020202020204" pitchFamily="34" charset="0"/>
                <a:ea typeface="黑体"/>
                <a:cs typeface="Arial" panose="020B0604020202020204" pitchFamily="34" charset="0"/>
              </a:rPr>
              <a:t>Integration of long distance tunnel ventilation, ventilation and air conditioning system and smoke control system.</a:t>
            </a:r>
          </a:p>
          <a:p>
            <a:pPr marL="214313" indent="-214313" eaLnBrk="1" hangingPunct="1">
              <a:lnSpc>
                <a:spcPct val="130000"/>
              </a:lnSpc>
              <a:buFont typeface="Wingdings" panose="05000000000000000000" pitchFamily="2" charset="2"/>
              <a:buChar char="Ø"/>
              <a:defRPr/>
            </a:pPr>
            <a:r>
              <a:rPr kumimoji="1" lang="en-US" altLang="zh-CN" sz="1350" dirty="0">
                <a:latin typeface="Arial" panose="020B0604020202020204" pitchFamily="34" charset="0"/>
                <a:ea typeface="黑体"/>
                <a:cs typeface="Arial" panose="020B0604020202020204" pitchFamily="34" charset="0"/>
              </a:rPr>
              <a:t>The development, manufacturing and application of </a:t>
            </a:r>
            <a:r>
              <a:rPr kumimoji="1" lang="en-US" altLang="zh-CN" sz="1350" dirty="0">
                <a:latin typeface="Arial" panose="020B0604020202020204" pitchFamily="34" charset="0"/>
                <a:ea typeface="黑体"/>
                <a:cs typeface="Arial" panose="020B0604020202020204" pitchFamily="34" charset="0"/>
              </a:rPr>
              <a:t>TBM</a:t>
            </a:r>
            <a:r>
              <a:rPr kumimoji="1" lang="en-US" altLang="zh-CN" sz="1350" dirty="0">
                <a:latin typeface="Arial" panose="020B0604020202020204" pitchFamily="34" charset="0"/>
                <a:ea typeface="黑体"/>
                <a:cs typeface="Arial" panose="020B0604020202020204" pitchFamily="34" charset="0"/>
              </a:rPr>
              <a:t>.</a:t>
            </a:r>
          </a:p>
        </p:txBody>
      </p:sp>
      <p:pic>
        <p:nvPicPr>
          <p:cNvPr id="7" name="Picture 4" descr="E:\英国MTS项目\YREC\替代方案\双护盾TBM2.jpg"/>
          <p:cNvPicPr>
            <a:picLocks noChangeAspect="1" noChangeArrowheads="1"/>
          </p:cNvPicPr>
          <p:nvPr/>
        </p:nvPicPr>
        <p:blipFill>
          <a:blip r:embed="rId3" cstate="print">
            <a:extLst>
              <a:ext uri="{28A0092B-C50C-407E-A947-70E740481C1C}">
                <a14:useLocalDpi xmlns:a14="http://schemas.microsoft.com/office/drawing/2010/main" val="0"/>
              </a:ext>
            </a:extLst>
          </a:blip>
          <a:srcRect l="28033" t="3822" r="23935" b="12755"/>
          <a:stretch>
            <a:fillRect/>
          </a:stretch>
        </p:blipFill>
        <p:spPr bwMode="auto">
          <a:xfrm>
            <a:off x="817675" y="4405719"/>
            <a:ext cx="2182700" cy="121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fs01.bokee.net/userfilespace/2012/06/03/cx6318183582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2604" y="4405521"/>
            <a:ext cx="1844510" cy="12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img.d1cm.com/news/img/2015071922183522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6674" y="4405521"/>
            <a:ext cx="2139454" cy="12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8422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28392"/>
            <a:ext cx="9144000" cy="994172"/>
          </a:xfrm>
        </p:spPr>
        <p:txBody>
          <a:bodyPr/>
          <a:lstStyle/>
          <a:p>
            <a:pPr algn="ctr"/>
            <a:r>
              <a:rPr lang="en-US" altLang="zh-CN" sz="2800" dirty="0" smtClean="0">
                <a:solidFill>
                  <a:srgbClr val="C00000"/>
                </a:solidFill>
                <a:latin typeface="Calibri" panose="020F0502020204030204" pitchFamily="34" charset="0"/>
                <a:cs typeface="Arial" panose="020B0604020202020204" pitchFamily="34" charset="0"/>
              </a:rPr>
              <a:t>CDR </a:t>
            </a:r>
            <a:r>
              <a:rPr lang="en-US" altLang="zh-CN" sz="2800" dirty="0" smtClean="0">
                <a:solidFill>
                  <a:srgbClr val="C00000"/>
                </a:solidFill>
                <a:latin typeface="Calibri" panose="020F0502020204030204" pitchFamily="34" charset="0"/>
                <a:cs typeface="Arial" panose="020B0604020202020204" pitchFamily="34" charset="0"/>
              </a:rPr>
              <a:t>Baseline Design</a:t>
            </a:r>
            <a:endParaRPr lang="en-US" altLang="zh-CN" sz="2800" dirty="0">
              <a:solidFill>
                <a:srgbClr val="C00000"/>
              </a:solidFill>
              <a:latin typeface="Calibri" panose="020F0502020204030204" pitchFamily="34" charset="0"/>
              <a:cs typeface="Arial" panose="020B0604020202020204" pitchFamily="34" charset="0"/>
            </a:endParaRPr>
          </a:p>
        </p:txBody>
      </p:sp>
      <p:sp>
        <p:nvSpPr>
          <p:cNvPr id="7" name="内容占位符 6"/>
          <p:cNvSpPr>
            <a:spLocks noGrp="1"/>
          </p:cNvSpPr>
          <p:nvPr>
            <p:ph idx="1"/>
          </p:nvPr>
        </p:nvSpPr>
        <p:spPr>
          <a:xfrm>
            <a:off x="116840" y="1458496"/>
            <a:ext cx="8812530" cy="1226883"/>
          </a:xfrm>
        </p:spPr>
        <p:txBody>
          <a:bodyPr>
            <a:noAutofit/>
          </a:bodyPr>
          <a:lstStyle/>
          <a:p>
            <a:pPr>
              <a:lnSpc>
                <a:spcPct val="120000"/>
              </a:lnSpc>
            </a:pPr>
            <a:r>
              <a:rPr lang="en-US" altLang="zh-CN" sz="2000" dirty="0" smtClean="0">
                <a:solidFill>
                  <a:srgbClr val="C00000"/>
                </a:solidFill>
                <a:latin typeface="Arial" panose="020B0604020202020204" pitchFamily="34" charset="0"/>
                <a:cs typeface="Arial" panose="020B0604020202020204" pitchFamily="34" charset="0"/>
              </a:rPr>
              <a:t>Higgs </a:t>
            </a:r>
            <a:r>
              <a:rPr lang="en-US" altLang="zh-CN" sz="2000" dirty="0">
                <a:solidFill>
                  <a:srgbClr val="C00000"/>
                </a:solidFill>
                <a:latin typeface="Arial" panose="020B0604020202020204" pitchFamily="34" charset="0"/>
                <a:cs typeface="Arial" panose="020B0604020202020204" pitchFamily="34" charset="0"/>
              </a:rPr>
              <a:t>factory as first </a:t>
            </a:r>
            <a:r>
              <a:rPr lang="en-US" altLang="zh-CN" sz="2000" dirty="0" smtClean="0">
                <a:solidFill>
                  <a:srgbClr val="C00000"/>
                </a:solidFill>
                <a:latin typeface="Arial" panose="020B0604020202020204" pitchFamily="34" charset="0"/>
                <a:cs typeface="Arial" panose="020B0604020202020204" pitchFamily="34" charset="0"/>
              </a:rPr>
              <a:t>priority</a:t>
            </a:r>
          </a:p>
          <a:p>
            <a:pPr>
              <a:lnSpc>
                <a:spcPct val="120000"/>
              </a:lnSpc>
            </a:pPr>
            <a:r>
              <a:rPr lang="en-US" altLang="zh-CN" sz="2000" dirty="0" smtClean="0">
                <a:solidFill>
                  <a:srgbClr val="C00000"/>
                </a:solidFill>
                <a:latin typeface="Arial" panose="020B0604020202020204" pitchFamily="34" charset="0"/>
                <a:cs typeface="Arial" panose="020B0604020202020204" pitchFamily="34" charset="0"/>
              </a:rPr>
              <a:t>Compatible with future pp collider</a:t>
            </a:r>
            <a:endParaRPr lang="en-US" altLang="zh-CN" sz="2000" dirty="0">
              <a:solidFill>
                <a:srgbClr val="C00000"/>
              </a:solidFill>
              <a:latin typeface="Arial" panose="020B0604020202020204" pitchFamily="34" charset="0"/>
              <a:cs typeface="Arial" panose="020B0604020202020204" pitchFamily="34" charset="0"/>
            </a:endParaRPr>
          </a:p>
          <a:p>
            <a:pPr>
              <a:lnSpc>
                <a:spcPct val="120000"/>
              </a:lnSpc>
            </a:pPr>
            <a:r>
              <a:rPr lang="en-US" altLang="zh-CN" sz="2000" dirty="0" smtClean="0">
                <a:solidFill>
                  <a:srgbClr val="C00000"/>
                </a:solidFill>
                <a:latin typeface="Arial" panose="020B0604020202020204" pitchFamily="34" charset="0"/>
                <a:cs typeface="Arial" panose="020B0604020202020204" pitchFamily="34" charset="0"/>
              </a:rPr>
              <a:t>Maximum SR </a:t>
            </a:r>
            <a:r>
              <a:rPr lang="en-US" altLang="zh-CN" sz="2000" dirty="0" smtClean="0">
                <a:solidFill>
                  <a:srgbClr val="C00000"/>
                </a:solidFill>
                <a:latin typeface="Arial" panose="020B0604020202020204" pitchFamily="34" charset="0"/>
                <a:cs typeface="Arial" panose="020B0604020202020204" pitchFamily="34" charset="0"/>
              </a:rPr>
              <a:t>beam power</a:t>
            </a:r>
            <a:r>
              <a:rPr lang="en-US" altLang="zh-CN" sz="2000" dirty="0" smtClean="0">
                <a:solidFill>
                  <a:srgbClr val="C00000"/>
                </a:solidFill>
                <a:latin typeface="Arial" panose="020B0604020202020204" pitchFamily="34" charset="0"/>
                <a:cs typeface="Arial" panose="020B0604020202020204" pitchFamily="34" charset="0"/>
              </a:rPr>
              <a:t> </a:t>
            </a:r>
            <a:r>
              <a:rPr lang="en-US" altLang="zh-CN" sz="2000" dirty="0" smtClean="0">
                <a:solidFill>
                  <a:srgbClr val="C00000"/>
                </a:solidFill>
                <a:latin typeface="Arial" panose="020B0604020202020204" pitchFamily="34" charset="0"/>
                <a:cs typeface="Arial" panose="020B0604020202020204" pitchFamily="34" charset="0"/>
                <a:sym typeface="+mn-ea"/>
              </a:rPr>
              <a:t>30 MW</a:t>
            </a:r>
            <a:endParaRPr lang="en-US" sz="2000" dirty="0">
              <a:solidFill>
                <a:srgbClr val="C00000"/>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5</a:t>
            </a:fld>
            <a:endParaRPr lang="zh-CN" altLang="en-US" sz="900" strike="noStrike" noProof="1">
              <a:sym typeface="Arial" panose="020B0604020202020204" pitchFamily="34" charset="0"/>
            </a:endParaRPr>
          </a:p>
        </p:txBody>
      </p:sp>
      <p:pic>
        <p:nvPicPr>
          <p:cNvPr id="4" name="图片 3"/>
          <p:cNvPicPr>
            <a:picLocks noChangeAspect="1"/>
          </p:cNvPicPr>
          <p:nvPr/>
        </p:nvPicPr>
        <p:blipFill rotWithShape="1">
          <a:blip r:embed="rId3"/>
          <a:srcRect b="2813"/>
          <a:stretch/>
        </p:blipFill>
        <p:spPr>
          <a:xfrm>
            <a:off x="-11176" y="3671807"/>
            <a:ext cx="9144000" cy="1741442"/>
          </a:xfrm>
          <a:prstGeom prst="rect">
            <a:avLst/>
          </a:prstGeom>
        </p:spPr>
      </p:pic>
      <p:pic>
        <p:nvPicPr>
          <p:cNvPr id="6" name="图片 5"/>
          <p:cNvPicPr>
            <a:picLocks noChangeAspect="1"/>
          </p:cNvPicPr>
          <p:nvPr/>
        </p:nvPicPr>
        <p:blipFill>
          <a:blip r:embed="rId4"/>
          <a:stretch>
            <a:fillRect/>
          </a:stretch>
        </p:blipFill>
        <p:spPr>
          <a:xfrm>
            <a:off x="2989389" y="3346559"/>
            <a:ext cx="2905125" cy="371475"/>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3164141" y="1544806"/>
            <a:ext cx="3275403" cy="3831818"/>
          </a:xfrm>
          <a:prstGeom prst="rect">
            <a:avLst/>
          </a:prstGeom>
        </p:spPr>
        <p:txBody>
          <a:bodyPr wrap="square">
            <a:spAutoFit/>
          </a:bodyPr>
          <a:lstStyle/>
          <a:p>
            <a:pPr indent="342900">
              <a:lnSpc>
                <a:spcPct val="150000"/>
              </a:lnSpc>
              <a:defRPr/>
            </a:pPr>
            <a:r>
              <a:rPr kumimoji="1" lang="en-US" altLang="zh-CN" sz="1350" dirty="0">
                <a:solidFill>
                  <a:srgbClr val="05050B"/>
                </a:solidFill>
                <a:ea typeface="黑体" pitchFamily="49" charset="-122"/>
                <a:cs typeface="Arial" pitchFamily="34" charset="0"/>
              </a:rPr>
              <a:t>The waterproofing grade of underground caverns of the Project is Grade I. </a:t>
            </a:r>
          </a:p>
          <a:p>
            <a:pPr indent="342900">
              <a:lnSpc>
                <a:spcPct val="150000"/>
              </a:lnSpc>
              <a:defRPr/>
            </a:pPr>
            <a:r>
              <a:rPr kumimoji="1" lang="en-US" altLang="zh-CN" sz="1350" dirty="0">
                <a:solidFill>
                  <a:srgbClr val="05050B"/>
                </a:solidFill>
                <a:ea typeface="黑体" pitchFamily="49" charset="-122"/>
                <a:cs typeface="Arial" pitchFamily="34" charset="0"/>
              </a:rPr>
              <a:t>Waterproof materials include waterproof membrane, waterproof coating, rigid waterproof material, and concrete admixture etc. </a:t>
            </a:r>
          </a:p>
          <a:p>
            <a:pPr indent="342900">
              <a:lnSpc>
                <a:spcPct val="150000"/>
              </a:lnSpc>
              <a:defRPr/>
            </a:pPr>
            <a:r>
              <a:rPr kumimoji="1" lang="en-US" altLang="zh-CN" sz="1350" dirty="0">
                <a:solidFill>
                  <a:srgbClr val="05050B"/>
                </a:solidFill>
                <a:ea typeface="黑体" pitchFamily="49" charset="-122"/>
                <a:cs typeface="Arial" pitchFamily="34" charset="0"/>
              </a:rPr>
              <a:t>The study in the next stage will focus on new types of waterproof materials, which meet the waterproofing engineering requirements and are at lower costs</a:t>
            </a:r>
            <a:r>
              <a:rPr kumimoji="1" lang="en-US" altLang="zh-CN" sz="1350" dirty="0">
                <a:solidFill>
                  <a:srgbClr val="05050B"/>
                </a:solidFill>
                <a:ea typeface="黑体" pitchFamily="49" charset="-122"/>
                <a:cs typeface="Arial" pitchFamily="34" charset="0"/>
              </a:rPr>
              <a:t>.</a:t>
            </a:r>
            <a:endParaRPr kumimoji="1" lang="en-US" altLang="zh-CN" sz="1350" dirty="0">
              <a:solidFill>
                <a:srgbClr val="05050B"/>
              </a:solidFill>
              <a:ea typeface="黑体" pitchFamily="49" charset="-122"/>
              <a:cs typeface="Arial" pitchFamily="34" charset="0"/>
            </a:endParaRPr>
          </a:p>
        </p:txBody>
      </p:sp>
      <p:pic>
        <p:nvPicPr>
          <p:cNvPr id="37" name="Picture 27">
            <a:extLst/>
          </p:cNvPr>
          <p:cNvPicPr>
            <a:picLocks noChangeAspect="1" noChangeArrowheads="1"/>
          </p:cNvPicPr>
          <p:nvPr/>
        </p:nvPicPr>
        <p:blipFill>
          <a:blip r:embed="rId5" cstate="print"/>
          <a:srcRect/>
          <a:stretch>
            <a:fillRect/>
          </a:stretch>
        </p:blipFill>
        <p:spPr bwMode="auto">
          <a:xfrm>
            <a:off x="6946073" y="1478523"/>
            <a:ext cx="1510101" cy="1201924"/>
          </a:xfrm>
          <a:prstGeom prst="rect">
            <a:avLst/>
          </a:prstGeom>
          <a:ln>
            <a:noFill/>
          </a:ln>
          <a:effectLst>
            <a:outerShdw blurRad="292100" dist="139700" dir="2700000" algn="tl" rotWithShape="0">
              <a:srgbClr val="333333">
                <a:alpha val="65000"/>
              </a:srgbClr>
            </a:outerShdw>
          </a:effectLst>
        </p:spPr>
      </p:pic>
      <p:pic>
        <p:nvPicPr>
          <p:cNvPr id="38" name="Picture 28">
            <a:extLst/>
          </p:cNvPr>
          <p:cNvPicPr>
            <a:picLocks noChangeAspect="1" noChangeArrowheads="1"/>
          </p:cNvPicPr>
          <p:nvPr/>
        </p:nvPicPr>
        <p:blipFill>
          <a:blip r:embed="rId6" cstate="print"/>
          <a:srcRect/>
          <a:stretch>
            <a:fillRect/>
          </a:stretch>
        </p:blipFill>
        <p:spPr bwMode="auto">
          <a:xfrm>
            <a:off x="6946073" y="2792003"/>
            <a:ext cx="1551348" cy="1198325"/>
          </a:xfrm>
          <a:prstGeom prst="rect">
            <a:avLst/>
          </a:prstGeom>
          <a:ln>
            <a:noFill/>
          </a:ln>
          <a:effectLst>
            <a:outerShdw blurRad="292100" dist="139700" dir="2700000" algn="tl" rotWithShape="0">
              <a:srgbClr val="333333">
                <a:alpha val="65000"/>
              </a:srgbClr>
            </a:outerShdw>
          </a:effectLst>
        </p:spPr>
      </p:pic>
      <p:sp>
        <p:nvSpPr>
          <p:cNvPr id="39" name="Freeform 8"/>
          <p:cNvSpPr>
            <a:spLocks/>
          </p:cNvSpPr>
          <p:nvPr/>
        </p:nvSpPr>
        <p:spPr bwMode="auto">
          <a:xfrm>
            <a:off x="7002278" y="4163602"/>
            <a:ext cx="1820128" cy="1684503"/>
          </a:xfrm>
          <a:custGeom>
            <a:avLst/>
            <a:gdLst>
              <a:gd name="T0" fmla="*/ 2147483646 w 509"/>
              <a:gd name="T1" fmla="*/ 2147483646 h 471"/>
              <a:gd name="T2" fmla="*/ 2147483646 w 509"/>
              <a:gd name="T3" fmla="*/ 2147483646 h 471"/>
              <a:gd name="T4" fmla="*/ 2147483646 w 509"/>
              <a:gd name="T5" fmla="*/ 2147483646 h 471"/>
              <a:gd name="T6" fmla="*/ 2147483646 w 509"/>
              <a:gd name="T7" fmla="*/ 2147483646 h 471"/>
              <a:gd name="T8" fmla="*/ 2147483646 w 509"/>
              <a:gd name="T9" fmla="*/ 2147483646 h 471"/>
              <a:gd name="T10" fmla="*/ 2147483646 w 509"/>
              <a:gd name="T11" fmla="*/ 2147483646 h 471"/>
              <a:gd name="T12" fmla="*/ 2147483646 w 509"/>
              <a:gd name="T13" fmla="*/ 2147483646 h 471"/>
              <a:gd name="T14" fmla="*/ 2147483646 w 509"/>
              <a:gd name="T15" fmla="*/ 2147483646 h 471"/>
              <a:gd name="T16" fmla="*/ 2147483646 w 509"/>
              <a:gd name="T17" fmla="*/ 2147483646 h 471"/>
              <a:gd name="T18" fmla="*/ 2147483646 w 509"/>
              <a:gd name="T19" fmla="*/ 2147483646 h 471"/>
              <a:gd name="T20" fmla="*/ 2147483646 w 509"/>
              <a:gd name="T21" fmla="*/ 2147483646 h 471"/>
              <a:gd name="T22" fmla="*/ 2147483646 w 509"/>
              <a:gd name="T23" fmla="*/ 2147483646 h 471"/>
              <a:gd name="T24" fmla="*/ 2147483646 w 509"/>
              <a:gd name="T25" fmla="*/ 2147483646 h 471"/>
              <a:gd name="T26" fmla="*/ 2147483646 w 509"/>
              <a:gd name="T27" fmla="*/ 2147483646 h 471"/>
              <a:gd name="T28" fmla="*/ 2147483646 w 509"/>
              <a:gd name="T29" fmla="*/ 0 h 471"/>
              <a:gd name="T30" fmla="*/ 2147483646 w 509"/>
              <a:gd name="T31" fmla="*/ 0 h 471"/>
              <a:gd name="T32" fmla="*/ 0 w 509"/>
              <a:gd name="T33" fmla="*/ 2147483646 h 471"/>
              <a:gd name="T34" fmla="*/ 0 w 509"/>
              <a:gd name="T35" fmla="*/ 2147483646 h 471"/>
              <a:gd name="T36" fmla="*/ 2147483646 w 509"/>
              <a:gd name="T37" fmla="*/ 2147483646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9" h="471">
                <a:moveTo>
                  <a:pt x="48" y="144"/>
                </a:moveTo>
                <a:cubicBezTo>
                  <a:pt x="102" y="144"/>
                  <a:pt x="102" y="144"/>
                  <a:pt x="102" y="144"/>
                </a:cubicBezTo>
                <a:cubicBezTo>
                  <a:pt x="104" y="144"/>
                  <a:pt x="105" y="144"/>
                  <a:pt x="106" y="144"/>
                </a:cubicBezTo>
                <a:cubicBezTo>
                  <a:pt x="120" y="143"/>
                  <a:pt x="171" y="148"/>
                  <a:pt x="186" y="227"/>
                </a:cubicBezTo>
                <a:cubicBezTo>
                  <a:pt x="186" y="423"/>
                  <a:pt x="186" y="423"/>
                  <a:pt x="186" y="423"/>
                </a:cubicBezTo>
                <a:cubicBezTo>
                  <a:pt x="186" y="449"/>
                  <a:pt x="207" y="471"/>
                  <a:pt x="234" y="471"/>
                </a:cubicBezTo>
                <a:cubicBezTo>
                  <a:pt x="461" y="471"/>
                  <a:pt x="461" y="471"/>
                  <a:pt x="461" y="471"/>
                </a:cubicBezTo>
                <a:cubicBezTo>
                  <a:pt x="487" y="471"/>
                  <a:pt x="509" y="450"/>
                  <a:pt x="509" y="423"/>
                </a:cubicBezTo>
                <a:cubicBezTo>
                  <a:pt x="509" y="192"/>
                  <a:pt x="509" y="192"/>
                  <a:pt x="509" y="192"/>
                </a:cubicBezTo>
                <a:cubicBezTo>
                  <a:pt x="509" y="166"/>
                  <a:pt x="488" y="144"/>
                  <a:pt x="461" y="144"/>
                </a:cubicBezTo>
                <a:cubicBezTo>
                  <a:pt x="234" y="144"/>
                  <a:pt x="234" y="144"/>
                  <a:pt x="234" y="144"/>
                </a:cubicBezTo>
                <a:cubicBezTo>
                  <a:pt x="232" y="144"/>
                  <a:pt x="230" y="144"/>
                  <a:pt x="228" y="144"/>
                </a:cubicBezTo>
                <a:cubicBezTo>
                  <a:pt x="201" y="142"/>
                  <a:pt x="164" y="131"/>
                  <a:pt x="151" y="89"/>
                </a:cubicBezTo>
                <a:cubicBezTo>
                  <a:pt x="151" y="48"/>
                  <a:pt x="151" y="48"/>
                  <a:pt x="151" y="48"/>
                </a:cubicBezTo>
                <a:cubicBezTo>
                  <a:pt x="151" y="21"/>
                  <a:pt x="129" y="0"/>
                  <a:pt x="103" y="0"/>
                </a:cubicBezTo>
                <a:cubicBezTo>
                  <a:pt x="48" y="0"/>
                  <a:pt x="48" y="0"/>
                  <a:pt x="48" y="0"/>
                </a:cubicBezTo>
                <a:cubicBezTo>
                  <a:pt x="22" y="0"/>
                  <a:pt x="0" y="21"/>
                  <a:pt x="0" y="48"/>
                </a:cubicBezTo>
                <a:cubicBezTo>
                  <a:pt x="0" y="96"/>
                  <a:pt x="0" y="96"/>
                  <a:pt x="0" y="96"/>
                </a:cubicBezTo>
                <a:cubicBezTo>
                  <a:pt x="0" y="122"/>
                  <a:pt x="21" y="144"/>
                  <a:pt x="48" y="144"/>
                </a:cubicBezTo>
                <a:close/>
              </a:path>
            </a:pathLst>
          </a:custGeom>
          <a:solidFill>
            <a:schemeClr val="accent2">
              <a:lumMod val="75000"/>
            </a:schemeClr>
          </a:solidFill>
          <a:ln>
            <a:noFill/>
          </a:ln>
        </p:spPr>
        <p:txBody>
          <a:bodyPr/>
          <a:lstStyle/>
          <a:p>
            <a:endParaRPr lang="zh-CN" altLang="en-US" sz="1350">
              <a:solidFill>
                <a:schemeClr val="tx1">
                  <a:lumMod val="50000"/>
                  <a:lumOff val="50000"/>
                </a:schemeClr>
              </a:solidFill>
            </a:endParaRPr>
          </a:p>
        </p:txBody>
      </p:sp>
      <p:sp>
        <p:nvSpPr>
          <p:cNvPr id="40" name="Freeform 154"/>
          <p:cNvSpPr>
            <a:spLocks/>
          </p:cNvSpPr>
          <p:nvPr/>
        </p:nvSpPr>
        <p:spPr bwMode="auto">
          <a:xfrm>
            <a:off x="7144783" y="4267778"/>
            <a:ext cx="222111" cy="301717"/>
          </a:xfrm>
          <a:custGeom>
            <a:avLst/>
            <a:gdLst>
              <a:gd name="T0" fmla="*/ 2147483646 w 355"/>
              <a:gd name="T1" fmla="*/ 2147483646 h 487"/>
              <a:gd name="T2" fmla="*/ 2147483646 w 355"/>
              <a:gd name="T3" fmla="*/ 2147483646 h 487"/>
              <a:gd name="T4" fmla="*/ 2147483646 w 355"/>
              <a:gd name="T5" fmla="*/ 2147483646 h 487"/>
              <a:gd name="T6" fmla="*/ 2147483646 w 355"/>
              <a:gd name="T7" fmla="*/ 2147483646 h 487"/>
              <a:gd name="T8" fmla="*/ 0 w 355"/>
              <a:gd name="T9" fmla="*/ 2147483646 h 487"/>
              <a:gd name="T10" fmla="*/ 2147483646 w 355"/>
              <a:gd name="T11" fmla="*/ 2147483646 h 487"/>
              <a:gd name="T12" fmla="*/ 2147483646 w 355"/>
              <a:gd name="T13" fmla="*/ 2147483646 h 487"/>
              <a:gd name="T14" fmla="*/ 2147483646 w 355"/>
              <a:gd name="T15" fmla="*/ 2147483646 h 487"/>
              <a:gd name="T16" fmla="*/ 2147483646 w 355"/>
              <a:gd name="T17" fmla="*/ 2147483646 h 487"/>
              <a:gd name="T18" fmla="*/ 2147483646 w 355"/>
              <a:gd name="T19" fmla="*/ 2147483646 h 487"/>
              <a:gd name="T20" fmla="*/ 2147483646 w 355"/>
              <a:gd name="T21" fmla="*/ 2147483646 h 487"/>
              <a:gd name="T22" fmla="*/ 2147483646 w 355"/>
              <a:gd name="T23" fmla="*/ 2147483646 h 487"/>
              <a:gd name="T24" fmla="*/ 2147483646 w 355"/>
              <a:gd name="T25" fmla="*/ 2147483646 h 487"/>
              <a:gd name="T26" fmla="*/ 2147483646 w 355"/>
              <a:gd name="T27" fmla="*/ 2147483646 h 487"/>
              <a:gd name="T28" fmla="*/ 2147483646 w 355"/>
              <a:gd name="T29" fmla="*/ 2147483646 h 487"/>
              <a:gd name="T30" fmla="*/ 2147483646 w 355"/>
              <a:gd name="T31" fmla="*/ 2147483646 h 487"/>
              <a:gd name="T32" fmla="*/ 2147483646 w 355"/>
              <a:gd name="T33" fmla="*/ 2147483646 h 487"/>
              <a:gd name="T34" fmla="*/ 2147483646 w 355"/>
              <a:gd name="T35" fmla="*/ 2147483646 h 487"/>
              <a:gd name="T36" fmla="*/ 2147483646 w 355"/>
              <a:gd name="T37" fmla="*/ 2147483646 h 487"/>
              <a:gd name="T38" fmla="*/ 2147483646 w 355"/>
              <a:gd name="T39" fmla="*/ 2147483646 h 487"/>
              <a:gd name="T40" fmla="*/ 2147483646 w 355"/>
              <a:gd name="T41" fmla="*/ 2147483646 h 487"/>
              <a:gd name="T42" fmla="*/ 2147483646 w 355"/>
              <a:gd name="T43" fmla="*/ 2147483646 h 487"/>
              <a:gd name="T44" fmla="*/ 2147483646 w 355"/>
              <a:gd name="T45" fmla="*/ 2147483646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p:spPr>
        <p:txBody>
          <a:bodyPr wrap="none" anchor="ctr"/>
          <a:lstStyle/>
          <a:p>
            <a:endParaRPr lang="zh-CN" altLang="en-US" sz="1350">
              <a:solidFill>
                <a:schemeClr val="tx1">
                  <a:lumMod val="50000"/>
                  <a:lumOff val="50000"/>
                </a:schemeClr>
              </a:solidFill>
            </a:endParaRPr>
          </a:p>
        </p:txBody>
      </p:sp>
      <p:sp>
        <p:nvSpPr>
          <p:cNvPr id="41" name="TextBox 13"/>
          <p:cNvSpPr txBox="1">
            <a:spLocks noChangeArrowheads="1"/>
          </p:cNvSpPr>
          <p:nvPr/>
        </p:nvSpPr>
        <p:spPr bwMode="auto">
          <a:xfrm>
            <a:off x="7706428" y="5044827"/>
            <a:ext cx="1024067" cy="415498"/>
          </a:xfrm>
          <a:prstGeom prst="rect">
            <a:avLst/>
          </a:prstGeom>
          <a:noFill/>
          <a:ln>
            <a:noFill/>
          </a:ln>
        </p:spPr>
        <p:txBody>
          <a:bodyPr wrap="square"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20000"/>
              </a:spcBef>
              <a:buNone/>
            </a:pPr>
            <a:r>
              <a:rPr lang="en-US" altLang="zh-CN" sz="1350" b="1" dirty="0">
                <a:solidFill>
                  <a:schemeClr val="bg1"/>
                </a:solidFill>
                <a:latin typeface="Arial" panose="020B0604020202020204" pitchFamily="34" charset="0"/>
                <a:ea typeface="微软雅黑" panose="020B0503020204020204" pitchFamily="34" charset="-122"/>
                <a:sym typeface="Arial" panose="020B0604020202020204" pitchFamily="34" charset="0"/>
              </a:rPr>
              <a:t>Waterproof Study</a:t>
            </a:r>
            <a:endParaRPr lang="zh-CN" altLang="en-US" sz="135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 name="刮擦实验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5400000">
            <a:off x="-498020" y="2429524"/>
            <a:ext cx="4057650" cy="2286000"/>
          </a:xfrm>
          <a:prstGeom prst="rect">
            <a:avLst/>
          </a:prstGeom>
        </p:spPr>
      </p:pic>
    </p:spTree>
    <p:extLst>
      <p:ext uri="{BB962C8B-B14F-4D97-AF65-F5344CB8AC3E}">
        <p14:creationId xmlns:p14="http://schemas.microsoft.com/office/powerpoint/2010/main" val="1355413722"/>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360"/>
                                        <p:tgtEl>
                                          <p:spTgt spid="39"/>
                                        </p:tgtEl>
                                      </p:cBhvr>
                                    </p:animEffect>
                                  </p:childTnLst>
                                </p:cTn>
                              </p:par>
                            </p:childTnLst>
                          </p:cTn>
                        </p:par>
                        <p:par>
                          <p:cTn id="8" fill="hold">
                            <p:stCondLst>
                              <p:cond delay="36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1"/>
                                        </p:tgtEl>
                                        <p:attrNameLst>
                                          <p:attrName>style.visibility</p:attrName>
                                        </p:attrNameLst>
                                      </p:cBhvr>
                                      <p:to>
                                        <p:strVal val="visible"/>
                                      </p:to>
                                    </p:set>
                                    <p:anim calcmode="lin" valueType="num">
                                      <p:cBhvr>
                                        <p:cTn id="11" dur="36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12" dur="360" fill="hold"/>
                                        <p:tgtEl>
                                          <p:spTgt spid="41"/>
                                        </p:tgtEl>
                                        <p:attrNameLst>
                                          <p:attrName>ppt_y</p:attrName>
                                        </p:attrNameLst>
                                      </p:cBhvr>
                                      <p:tavLst>
                                        <p:tav tm="0">
                                          <p:val>
                                            <p:strVal val="#ppt_y"/>
                                          </p:val>
                                        </p:tav>
                                        <p:tav tm="100000">
                                          <p:val>
                                            <p:strVal val="#ppt_y"/>
                                          </p:val>
                                        </p:tav>
                                      </p:tavLst>
                                    </p:anim>
                                    <p:anim calcmode="lin" valueType="num">
                                      <p:cBhvr>
                                        <p:cTn id="13" dur="36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4" dur="36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60" tmFilter="0,0; .5, 1; 1, 1"/>
                                        <p:tgtEl>
                                          <p:spTgt spid="41"/>
                                        </p:tgtEl>
                                      </p:cBhvr>
                                    </p:animEffect>
                                  </p:childTnLst>
                                </p:cTn>
                              </p:par>
                            </p:childTnLst>
                          </p:cTn>
                        </p:par>
                        <p:par>
                          <p:cTn id="16" fill="hold">
                            <p:stCondLst>
                              <p:cond delay="1224"/>
                            </p:stCondLst>
                            <p:childTnLst>
                              <p:par>
                                <p:cTn id="17" presetID="31"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360" fill="hold"/>
                                        <p:tgtEl>
                                          <p:spTgt spid="40"/>
                                        </p:tgtEl>
                                        <p:attrNameLst>
                                          <p:attrName>ppt_w</p:attrName>
                                        </p:attrNameLst>
                                      </p:cBhvr>
                                      <p:tavLst>
                                        <p:tav tm="0">
                                          <p:val>
                                            <p:fltVal val="0"/>
                                          </p:val>
                                        </p:tav>
                                        <p:tav tm="100000">
                                          <p:val>
                                            <p:strVal val="#ppt_w"/>
                                          </p:val>
                                        </p:tav>
                                      </p:tavLst>
                                    </p:anim>
                                    <p:anim calcmode="lin" valueType="num">
                                      <p:cBhvr>
                                        <p:cTn id="20" dur="360" fill="hold"/>
                                        <p:tgtEl>
                                          <p:spTgt spid="40"/>
                                        </p:tgtEl>
                                        <p:attrNameLst>
                                          <p:attrName>ppt_h</p:attrName>
                                        </p:attrNameLst>
                                      </p:cBhvr>
                                      <p:tavLst>
                                        <p:tav tm="0">
                                          <p:val>
                                            <p:fltVal val="0"/>
                                          </p:val>
                                        </p:tav>
                                        <p:tav tm="100000">
                                          <p:val>
                                            <p:strVal val="#ppt_h"/>
                                          </p:val>
                                        </p:tav>
                                      </p:tavLst>
                                    </p:anim>
                                    <p:anim calcmode="lin" valueType="num">
                                      <p:cBhvr>
                                        <p:cTn id="21" dur="360" fill="hold"/>
                                        <p:tgtEl>
                                          <p:spTgt spid="40"/>
                                        </p:tgtEl>
                                        <p:attrNameLst>
                                          <p:attrName>style.rotation</p:attrName>
                                        </p:attrNameLst>
                                      </p:cBhvr>
                                      <p:tavLst>
                                        <p:tav tm="0">
                                          <p:val>
                                            <p:fltVal val="90"/>
                                          </p:val>
                                        </p:tav>
                                        <p:tav tm="100000">
                                          <p:val>
                                            <p:fltVal val="0"/>
                                          </p:val>
                                        </p:tav>
                                      </p:tavLst>
                                    </p:anim>
                                    <p:animEffect transition="in" filter="fade">
                                      <p:cBhvr>
                                        <p:cTn id="22" dur="36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video>
              <p:cMediaNode vol="0">
                <p:cTn id="28" fill="hold" display="0">
                  <p:stCondLst>
                    <p:cond delay="indefinite"/>
                  </p:stCondLst>
                </p:cTn>
                <p:tgtEl>
                  <p:spTgt spid="3"/>
                </p:tgtEl>
              </p:cMediaNode>
            </p:video>
          </p:childTnLst>
        </p:cTn>
      </p:par>
    </p:tnLst>
    <p:bldLst>
      <p:bldP spid="39" grpId="0" animBg="1"/>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4"/>
          <p:cNvGraphicFramePr>
            <a:graphicFrameLocks/>
          </p:cNvGraphicFramePr>
          <p:nvPr>
            <p:extLst>
              <p:ext uri="{D42A27DB-BD31-4B8C-83A1-F6EECF244321}">
                <p14:modId xmlns:p14="http://schemas.microsoft.com/office/powerpoint/2010/main" val="3869551413"/>
              </p:ext>
            </p:extLst>
          </p:nvPr>
        </p:nvGraphicFramePr>
        <p:xfrm>
          <a:off x="323528" y="908720"/>
          <a:ext cx="8535035" cy="5509572"/>
        </p:xfrm>
        <a:graphic>
          <a:graphicData uri="http://schemas.openxmlformats.org/drawingml/2006/table">
            <a:tbl>
              <a:tblPr firstRow="1" bandRow="1"/>
              <a:tblGrid>
                <a:gridCol w="2885078"/>
                <a:gridCol w="1656184"/>
                <a:gridCol w="1584176"/>
                <a:gridCol w="1320572"/>
                <a:gridCol w="1089025"/>
              </a:tblGrid>
              <a:tr h="291237">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effectLst/>
                          <a:latin typeface="Times New Roman" panose="02020603050405020304" pitchFamily="18" charset="0"/>
                          <a:ea typeface="+mn-ea"/>
                          <a:cs typeface="Times New Roman" panose="02020603050405020304" pitchFamily="18" charset="0"/>
                        </a:rPr>
                        <a:t>Higgs</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effectLst/>
                          <a:latin typeface="Times New Roman" panose="02020603050405020304" pitchFamily="18" charset="0"/>
                          <a:ea typeface="+mn-ea"/>
                          <a:cs typeface="Times New Roman" panose="02020603050405020304" pitchFamily="18" charset="0"/>
                        </a:rPr>
                        <a:t>W</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effectLst/>
                          <a:latin typeface="Times New Roman" panose="02020603050405020304" pitchFamily="18" charset="0"/>
                          <a:ea typeface="+mn-ea"/>
                          <a:cs typeface="Times New Roman" panose="02020603050405020304" pitchFamily="18" charset="0"/>
                        </a:rPr>
                        <a:t>Z</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400" b="1" i="1" kern="100" dirty="0" smtClean="0">
                          <a:solidFill>
                            <a:schemeClr val="tx1"/>
                          </a:solidFill>
                          <a:effectLst/>
                          <a:latin typeface="Times New Roman" panose="02020603050405020304" pitchFamily="18" charset="0"/>
                          <a:ea typeface="+mn-ea"/>
                          <a:cs typeface="Times New Roman" panose="02020603050405020304" pitchFamily="18" charset="0"/>
                        </a:rPr>
                        <a:t>3T</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solidFill>
                            <a:schemeClr val="tx1"/>
                          </a:solidFill>
                          <a:effectLst/>
                          <a:latin typeface="Times New Roman" panose="02020603050405020304" pitchFamily="18" charset="0"/>
                          <a:ea typeface="+mn-ea"/>
                          <a:cs typeface="Times New Roman" panose="02020603050405020304" pitchFamily="18" charset="0"/>
                        </a:rPr>
                        <a:t>Z</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400" b="1" i="1" kern="100" dirty="0" smtClean="0">
                          <a:solidFill>
                            <a:schemeClr val="tx1"/>
                          </a:solidFill>
                          <a:effectLst/>
                          <a:latin typeface="Times New Roman" panose="02020603050405020304" pitchFamily="18" charset="0"/>
                          <a:ea typeface="+mn-ea"/>
                          <a:cs typeface="Times New Roman" panose="02020603050405020304" pitchFamily="18" charset="0"/>
                        </a:rPr>
                        <a:t>2T</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565">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Number of IPs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11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8115">
                <a:tc>
                  <a:txBody>
                    <a:bodyPr/>
                    <a:lstStyle/>
                    <a:p>
                      <a:pPr marL="29210" algn="just">
                        <a:spcAft>
                          <a:spcPts val="0"/>
                        </a:spcAft>
                      </a:pP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Beam</a:t>
                      </a:r>
                      <a:r>
                        <a:rPr lang="en-US"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nergy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1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120</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45.5</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2565">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Circumference (km)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Synchrotron radiation</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loss/turn (</a:t>
                      </a:r>
                      <a:r>
                        <a:rPr lang="en-US" sz="11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1.73</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0.34</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0.036</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3200">
                <a:tc>
                  <a:txBody>
                    <a:bodyPr/>
                    <a:lstStyle/>
                    <a:p>
                      <a:pPr marL="29210" algn="just">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Crossing angle at</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IP </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1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mrad</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27305" algn="ctr" fontAlgn="ctr">
                        <a:lnSpc>
                          <a:spcPts val="1395"/>
                        </a:lnSpc>
                        <a:spcAft>
                          <a:spcPts val="0"/>
                        </a:spcAft>
                      </a:pP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16.5</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6845">
                <a:tc>
                  <a:txBody>
                    <a:bodyPr/>
                    <a:lstStyle/>
                    <a:p>
                      <a:pPr marL="29210" algn="just">
                        <a:spcAft>
                          <a:spcPts val="0"/>
                        </a:spcAft>
                      </a:pPr>
                      <a:r>
                        <a:rPr lang="en-US" altLang="zh-CN" sz="1100" kern="100" dirty="0" err="1" smtClean="0">
                          <a:effectLst/>
                          <a:latin typeface="Times New Roman" panose="02020603050405020304" pitchFamily="18" charset="0"/>
                          <a:ea typeface="+mn-ea"/>
                          <a:cs typeface="Times New Roman" panose="02020603050405020304" pitchFamily="18" charset="0"/>
                        </a:rPr>
                        <a:t>Piwinski</a:t>
                      </a:r>
                      <a:r>
                        <a:rPr lang="en-US" altLang="zh-CN" sz="1100" kern="100" dirty="0" smtClean="0">
                          <a:effectLst/>
                          <a:latin typeface="Times New Roman" panose="02020603050405020304" pitchFamily="18" charset="0"/>
                          <a:ea typeface="+mn-ea"/>
                          <a:cs typeface="Times New Roman" panose="02020603050405020304" pitchFamily="18" charset="0"/>
                        </a:rPr>
                        <a:t> angle</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b="1" kern="1200" dirty="0">
                          <a:solidFill>
                            <a:srgbClr val="C00000"/>
                          </a:solidFill>
                          <a:effectLst/>
                          <a:latin typeface="Times New Roman"/>
                          <a:ea typeface="宋体"/>
                        </a:rPr>
                        <a:t>3.48</a:t>
                      </a:r>
                      <a:endParaRPr lang="zh-CN" sz="1200" b="1" dirty="0">
                        <a:solidFill>
                          <a:srgbClr val="C0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b="1" kern="1200" dirty="0">
                          <a:solidFill>
                            <a:srgbClr val="C00000"/>
                          </a:solidFill>
                          <a:effectLst/>
                          <a:latin typeface="Times New Roman"/>
                          <a:ea typeface="宋体"/>
                        </a:rPr>
                        <a:t>7.0</a:t>
                      </a:r>
                      <a:endParaRPr lang="zh-CN" sz="1200" b="1" dirty="0">
                        <a:solidFill>
                          <a:srgbClr val="C0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ts val="1295"/>
                        </a:lnSpc>
                        <a:spcAft>
                          <a:spcPts val="0"/>
                        </a:spcAft>
                      </a:pPr>
                      <a:r>
                        <a:rPr lang="en-GB" sz="1050" b="1" kern="1200" dirty="0">
                          <a:solidFill>
                            <a:srgbClr val="C00000"/>
                          </a:solidFill>
                          <a:effectLst/>
                          <a:latin typeface="Times New Roman"/>
                          <a:ea typeface="宋体"/>
                        </a:rPr>
                        <a:t>23.8</a:t>
                      </a:r>
                      <a:endParaRPr lang="zh-CN" sz="1200" b="1" dirty="0">
                        <a:solidFill>
                          <a:srgbClr val="C0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ts val="1295"/>
                        </a:lnSpc>
                        <a:spcAft>
                          <a:spcPts val="0"/>
                        </a:spcAft>
                      </a:pP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6845">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Number of particles</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/bunch</a:t>
                      </a:r>
                      <a:r>
                        <a:rPr lang="en-US" altLang="zh-CN" sz="11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rPr>
                        <a:t>N</a:t>
                      </a:r>
                      <a:r>
                        <a:rPr lang="en-US" sz="11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1100" kern="100" baseline="300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15.0</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12.0</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Aft>
                          <a:spcPts val="0"/>
                        </a:spcAft>
                      </a:pP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8115">
                <a:tc>
                  <a:txBody>
                    <a:bodyPr/>
                    <a:lstStyle/>
                    <a:p>
                      <a:pPr marL="29210" algn="just">
                        <a:spcAft>
                          <a:spcPts val="0"/>
                        </a:spcAft>
                      </a:pPr>
                      <a:r>
                        <a:rPr 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Bunch </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number (bunch s</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pacing</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242 (0.68</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baseline="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1524 </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(0.21</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100"/>
                        </a:spcBef>
                        <a:spcAft>
                          <a:spcPts val="100"/>
                        </a:spcAft>
                        <a:buClrTx/>
                        <a:buSzTx/>
                        <a:buFontTx/>
                        <a:buNone/>
                        <a:defRPr/>
                      </a:pPr>
                      <a:r>
                        <a:rPr lang="en-US" altLang="zh-CN" sz="1100" b="1" dirty="0" smtClean="0">
                          <a:solidFill>
                            <a:srgbClr val="FF0000"/>
                          </a:solidFill>
                          <a:effectLst/>
                          <a:latin typeface="Times New Roman" panose="02020603050405020304" pitchFamily="18" charset="0"/>
                          <a:ea typeface="+mn-ea"/>
                          <a:cs typeface="Times New Roman" panose="02020603050405020304" pitchFamily="18" charset="0"/>
                        </a:rPr>
                        <a:t>12000 (</a:t>
                      </a:r>
                      <a:r>
                        <a:rPr lang="en-US" altLang="zh-CN" sz="1100" b="1" dirty="0" smtClean="0">
                          <a:solidFill>
                            <a:srgbClr val="2105ED"/>
                          </a:solidFill>
                          <a:effectLst/>
                          <a:latin typeface="Times New Roman" panose="02020603050405020304" pitchFamily="18" charset="0"/>
                          <a:ea typeface="+mn-ea"/>
                          <a:cs typeface="Times New Roman" panose="02020603050405020304" pitchFamily="18" charset="0"/>
                        </a:rPr>
                        <a:t>25ns</a:t>
                      </a:r>
                      <a:r>
                        <a:rPr lang="en-US" altLang="zh-CN" sz="1100" b="1" dirty="0" smtClean="0">
                          <a:solidFill>
                            <a:srgbClr val="FF0000"/>
                          </a:solidFill>
                          <a:effectLst/>
                          <a:latin typeface="Times New Roman" panose="02020603050405020304" pitchFamily="18" charset="0"/>
                          <a:ea typeface="+mn-ea"/>
                          <a:cs typeface="Times New Roman" panose="02020603050405020304" pitchFamily="18" charset="0"/>
                        </a:rPr>
                        <a:t>+10%gap)</a:t>
                      </a:r>
                      <a:endParaRPr lang="zh-CN" altLang="zh-CN" sz="1100" b="1" dirty="0" smtClean="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6845">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Beam current (mA)</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宋体" panose="02010600030101010101" pitchFamily="2" charset="-122"/>
                          <a:cs typeface="Times New Roman" panose="02020603050405020304" pitchFamily="18" charset="0"/>
                        </a:rPr>
                        <a:t>17.4</a:t>
                      </a:r>
                      <a:endParaRPr lang="zh-CN" sz="11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宋体" panose="02010600030101010101" pitchFamily="2" charset="-122"/>
                          <a:cs typeface="Times New Roman" panose="02020603050405020304" pitchFamily="18" charset="0"/>
                        </a:rPr>
                        <a:t>87.9</a:t>
                      </a:r>
                      <a:endParaRPr lang="zh-CN" sz="11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100"/>
                        </a:spcBef>
                        <a:spcAft>
                          <a:spcPts val="100"/>
                        </a:spcAft>
                      </a:pPr>
                      <a:r>
                        <a:rPr lang="en-US" altLang="zh-CN" sz="1100" b="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461.0</a:t>
                      </a:r>
                      <a:endParaRPr lang="zh-CN" sz="1100" b="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9044">
                <a:tc>
                  <a:txBody>
                    <a:bodyPr/>
                    <a:lstStyle/>
                    <a:p>
                      <a:pPr marL="29210" algn="just">
                        <a:spcAft>
                          <a:spcPts val="0"/>
                        </a:spcAft>
                      </a:pPr>
                      <a:r>
                        <a:rPr lang="en-US" altLang="zh-CN" sz="1100" b="0" kern="1200" dirty="0" smtClean="0">
                          <a:solidFill>
                            <a:schemeClr val="tx1"/>
                          </a:solidFill>
                          <a:effectLst/>
                          <a:latin typeface="Times New Roman" panose="02020603050405020304" pitchFamily="18" charset="0"/>
                          <a:ea typeface="+mn-ea"/>
                          <a:cs typeface="Times New Roman" panose="02020603050405020304" pitchFamily="18" charset="0"/>
                        </a:rPr>
                        <a:t>Synchrotron radiation</a:t>
                      </a: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power </a:t>
                      </a:r>
                      <a:r>
                        <a:rPr lang="en-US"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/beam (MW)</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16.5</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1930">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Bending radius (km)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1395"/>
                        </a:lnSpc>
                        <a:spcAft>
                          <a:spcPts val="0"/>
                        </a:spcAft>
                      </a:pPr>
                      <a:r>
                        <a:rPr lang="en-US" sz="1100" kern="1200" dirty="0" smtClean="0">
                          <a:solidFill>
                            <a:srgbClr val="000000"/>
                          </a:solidFill>
                          <a:effectLst/>
                          <a:latin typeface="Times New Roman" panose="02020603050405020304" pitchFamily="18" charset="0"/>
                          <a:cs typeface="Times New Roman" panose="02020603050405020304" pitchFamily="18" charset="0"/>
                        </a:rPr>
                        <a:t>10.7</a:t>
                      </a:r>
                      <a:endParaRPr lang="zh-CN" sz="11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3200">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Momentum </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compact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1100" kern="100" baseline="300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1395"/>
                        </a:lnSpc>
                        <a:spcAft>
                          <a:spcPts val="0"/>
                        </a:spcAft>
                      </a:pPr>
                      <a:r>
                        <a:rPr lang="en-US" sz="1100" kern="1200" dirty="0" smtClean="0">
                          <a:solidFill>
                            <a:srgbClr val="000000"/>
                          </a:solidFill>
                          <a:effectLst/>
                          <a:latin typeface="Times New Roman" panose="02020603050405020304" pitchFamily="18" charset="0"/>
                          <a:cs typeface="Times New Roman" panose="02020603050405020304" pitchFamily="18" charset="0"/>
                        </a:rPr>
                        <a:t>1.11</a:t>
                      </a:r>
                      <a:endParaRPr lang="zh-CN" sz="11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7480">
                <a:tc>
                  <a:txBody>
                    <a:bodyPr/>
                    <a:lstStyle/>
                    <a:p>
                      <a:pPr marL="29210" algn="just">
                        <a:spcAft>
                          <a:spcPts val="0"/>
                        </a:spcAft>
                      </a:pPr>
                      <a:r>
                        <a:rPr lang="en-US" altLang="zh-CN" sz="1100" b="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kern="1200" dirty="0" smtClean="0">
                          <a:solidFill>
                            <a:srgbClr val="FF0000"/>
                          </a:solidFill>
                          <a:effectLst/>
                          <a:latin typeface="Times New Roman" panose="02020603050405020304" pitchFamily="18" charset="0"/>
                          <a:ea typeface="+mn-ea"/>
                          <a:cs typeface="Times New Roman" panose="02020603050405020304" pitchFamily="18" charset="0"/>
                        </a:rPr>
                        <a:t> function at IP </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baseline="-250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x</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rPr>
                        <a:t> / </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baseline="-250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y</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mn-ea"/>
                          <a:cs typeface="Times New Roman" panose="02020603050405020304" pitchFamily="18" charset="0"/>
                        </a:rPr>
                        <a:t>0.36/0.0015</a:t>
                      </a:r>
                      <a:endParaRPr lang="zh-CN" altLang="zh-CN" sz="11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mn-ea"/>
                          <a:cs typeface="Times New Roman" panose="02020603050405020304" pitchFamily="18" charset="0"/>
                        </a:rPr>
                        <a:t>0.36/0.0015</a:t>
                      </a:r>
                      <a:endParaRPr lang="zh-CN" altLang="zh-CN" sz="11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mn-ea"/>
                          <a:cs typeface="Times New Roman" panose="02020603050405020304" pitchFamily="18" charset="0"/>
                        </a:rPr>
                        <a:t>0.2/0.0015</a:t>
                      </a:r>
                      <a:endParaRPr lang="zh-CN" altLang="zh-CN" sz="11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mn-ea"/>
                          <a:cs typeface="Times New Roman" panose="02020603050405020304" pitchFamily="18" charset="0"/>
                        </a:rPr>
                        <a:t>0.2/0.001</a:t>
                      </a:r>
                      <a:endParaRPr lang="zh-CN" altLang="zh-CN" sz="11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7480">
                <a:tc>
                  <a:txBody>
                    <a:bodyPr/>
                    <a:lstStyle/>
                    <a:p>
                      <a:pPr marL="29210" algn="just">
                        <a:spcAft>
                          <a:spcPts val="0"/>
                        </a:spcAft>
                      </a:pPr>
                      <a:r>
                        <a:rPr lang="en-US" sz="11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Emittance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100" i="1" kern="1200" dirty="0" smtClean="0">
                          <a:solidFill>
                            <a:schemeClr val="tx1"/>
                          </a:solidFill>
                          <a:effectLst/>
                          <a:latin typeface="Symbol" panose="05050102010706020507" pitchFamily="18" charset="2"/>
                          <a:ea typeface="+mn-ea"/>
                          <a:cs typeface="Times New Roman" panose="02020603050405020304" pitchFamily="18" charset="0"/>
                        </a:rPr>
                        <a:t>e</a:t>
                      </a:r>
                      <a:r>
                        <a:rPr lang="en-US" altLang="zh-CN" sz="11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x</a:t>
                      </a: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100" i="1" kern="1200" dirty="0" err="1" smtClean="0">
                          <a:solidFill>
                            <a:schemeClr val="tx1"/>
                          </a:solidFill>
                          <a:effectLst/>
                          <a:latin typeface="Symbol" panose="05050102010706020507" pitchFamily="18" charset="2"/>
                          <a:ea typeface="+mn-ea"/>
                          <a:cs typeface="Times New Roman" panose="02020603050405020304" pitchFamily="18" charset="0"/>
                        </a:rPr>
                        <a:t>e</a:t>
                      </a:r>
                      <a:r>
                        <a:rPr lang="en-US" altLang="zh-CN" sz="11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y</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(nm)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a:solidFill>
                            <a:srgbClr val="000000"/>
                          </a:solidFill>
                          <a:effectLst/>
                          <a:latin typeface="Times New Roman"/>
                          <a:ea typeface="MS Mincho"/>
                        </a:rPr>
                        <a:t>1.21/0.00</a:t>
                      </a:r>
                      <a:r>
                        <a:rPr lang="en-GB" sz="1050">
                          <a:solidFill>
                            <a:srgbClr val="000000"/>
                          </a:solidFill>
                          <a:effectLst/>
                          <a:latin typeface="Times New Roman"/>
                          <a:ea typeface="宋体"/>
                        </a:rPr>
                        <a:t>24</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a:solidFill>
                            <a:srgbClr val="000000"/>
                          </a:solidFill>
                          <a:effectLst/>
                          <a:latin typeface="Times New Roman"/>
                          <a:ea typeface="MS Mincho"/>
                        </a:rPr>
                        <a:t>0.54/0.0016</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a:solidFill>
                            <a:srgbClr val="000000"/>
                          </a:solidFill>
                          <a:effectLst/>
                          <a:latin typeface="Times New Roman"/>
                          <a:ea typeface="MS Mincho"/>
                        </a:rPr>
                        <a:t>0.18/0.004</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dirty="0">
                          <a:solidFill>
                            <a:srgbClr val="000000"/>
                          </a:solidFill>
                          <a:effectLst/>
                          <a:latin typeface="Times New Roman"/>
                          <a:ea typeface="MS Mincho"/>
                        </a:rPr>
                        <a:t>0.18/0.0016 </a:t>
                      </a: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Beam size at IP </a:t>
                      </a:r>
                      <a:r>
                        <a:rPr lang="en-US" altLang="zh-CN" sz="1100" i="1" kern="1200" dirty="0" err="1" smtClean="0">
                          <a:solidFill>
                            <a:schemeClr val="tx1"/>
                          </a:solidFill>
                          <a:effectLst/>
                          <a:latin typeface="Symbol" panose="05050102010706020507" pitchFamily="18" charset="2"/>
                          <a:ea typeface="+mn-ea"/>
                          <a:cs typeface="Times New Roman" panose="02020603050405020304" pitchFamily="18" charset="0"/>
                        </a:rPr>
                        <a:t>s</a:t>
                      </a:r>
                      <a:r>
                        <a:rPr lang="en-US" altLang="zh-CN" sz="11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x</a:t>
                      </a:r>
                      <a:r>
                        <a:rPr lang="en-US" altLang="zh-CN" sz="11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 </a:t>
                      </a:r>
                      <a:r>
                        <a:rPr lang="en-US" altLang="zh-CN" sz="1100" i="1" kern="1200" baseline="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100" i="1" kern="1200" dirty="0" err="1" smtClean="0">
                          <a:solidFill>
                            <a:schemeClr val="tx1"/>
                          </a:solidFill>
                          <a:effectLst/>
                          <a:latin typeface="Symbol" panose="05050102010706020507" pitchFamily="18" charset="2"/>
                          <a:ea typeface="+mn-ea"/>
                          <a:cs typeface="Times New Roman" panose="02020603050405020304" pitchFamily="18" charset="0"/>
                        </a:rPr>
                        <a:t>s</a:t>
                      </a:r>
                      <a:r>
                        <a:rPr lang="en-US" altLang="zh-CN" sz="11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y</a:t>
                      </a:r>
                      <a:r>
                        <a:rPr lang="en-US" altLang="zh-CN" sz="11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1100" kern="100" dirty="0" smtClean="0">
                          <a:effectLst/>
                          <a:latin typeface="Symbol" panose="05050102010706020507" pitchFamily="18" charset="2"/>
                          <a:ea typeface="宋体" panose="02010600030101010101" pitchFamily="2" charset="-122"/>
                          <a:cs typeface="Times New Roman" panose="02020603050405020304" pitchFamily="18" charset="0"/>
                          <a:sym typeface="Symbol" panose="05050102010706020507" pitchFamily="18" charset="2"/>
                        </a:rPr>
                        <a:t></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m</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a:solidFill>
                            <a:srgbClr val="000000"/>
                          </a:solidFill>
                          <a:effectLst/>
                          <a:latin typeface="Times New Roman"/>
                          <a:ea typeface="MS Mincho"/>
                        </a:rPr>
                        <a:t>20.9/0.06</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a:solidFill>
                            <a:srgbClr val="000000"/>
                          </a:solidFill>
                          <a:effectLst/>
                          <a:latin typeface="Times New Roman"/>
                          <a:ea typeface="MS Mincho"/>
                        </a:rPr>
                        <a:t>13.9/0.049</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a:solidFill>
                            <a:srgbClr val="000000"/>
                          </a:solidFill>
                          <a:effectLst/>
                          <a:latin typeface="Times New Roman"/>
                          <a:ea typeface="MS Mincho"/>
                        </a:rPr>
                        <a:t>6.0/0.078</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dirty="0">
                          <a:solidFill>
                            <a:srgbClr val="000000"/>
                          </a:solidFill>
                          <a:effectLst/>
                          <a:latin typeface="Times New Roman"/>
                          <a:ea typeface="MS Mincho"/>
                        </a:rPr>
                        <a:t>6.0/0.04</a:t>
                      </a: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6845">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Beam-beam parameters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1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x</a:t>
                      </a:r>
                      <a:r>
                        <a:rPr lang="en-US" sz="1100" i="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1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1100" i="1" kern="100" baseline="-25000" dirty="0" smtClean="0">
                          <a:effectLst/>
                          <a:latin typeface="Times New Roman" panose="02020603050405020304" pitchFamily="18" charset="0"/>
                          <a:ea typeface="+mn-ea"/>
                          <a:cs typeface="Times New Roman" panose="02020603050405020304" pitchFamily="18" charset="0"/>
                        </a:rPr>
                        <a:t>y</a:t>
                      </a:r>
                      <a:endParaRPr lang="zh-CN" altLang="zh-CN" sz="110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b="1" dirty="0">
                          <a:solidFill>
                            <a:srgbClr val="C00000"/>
                          </a:solidFill>
                          <a:effectLst/>
                          <a:latin typeface="Times New Roman"/>
                          <a:ea typeface="MS Mincho"/>
                        </a:rPr>
                        <a:t>0.0</a:t>
                      </a:r>
                      <a:r>
                        <a:rPr lang="en-GB" sz="1050" b="1" dirty="0">
                          <a:solidFill>
                            <a:srgbClr val="C00000"/>
                          </a:solidFill>
                          <a:effectLst/>
                          <a:latin typeface="Times New Roman"/>
                          <a:ea typeface="宋体"/>
                        </a:rPr>
                        <a:t>18</a:t>
                      </a:r>
                      <a:r>
                        <a:rPr lang="en-GB" sz="1050" b="1" dirty="0">
                          <a:solidFill>
                            <a:srgbClr val="C00000"/>
                          </a:solidFill>
                          <a:effectLst/>
                          <a:latin typeface="Times New Roman"/>
                          <a:ea typeface="MS Mincho"/>
                        </a:rPr>
                        <a:t>/0.109</a:t>
                      </a:r>
                      <a:endParaRPr lang="zh-CN" sz="1200" b="1" dirty="0">
                        <a:solidFill>
                          <a:srgbClr val="C0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b="1" dirty="0">
                          <a:solidFill>
                            <a:srgbClr val="C00000"/>
                          </a:solidFill>
                          <a:effectLst/>
                          <a:latin typeface="Times New Roman"/>
                          <a:ea typeface="MS Mincho"/>
                        </a:rPr>
                        <a:t>0.013/0.1</a:t>
                      </a:r>
                      <a:r>
                        <a:rPr lang="en-GB" sz="1050" b="1" dirty="0">
                          <a:solidFill>
                            <a:srgbClr val="C00000"/>
                          </a:solidFill>
                          <a:effectLst/>
                          <a:latin typeface="Times New Roman"/>
                          <a:ea typeface="宋体"/>
                        </a:rPr>
                        <a:t>23</a:t>
                      </a:r>
                      <a:endParaRPr lang="zh-CN" sz="1200" b="1" dirty="0">
                        <a:solidFill>
                          <a:srgbClr val="C0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b="1" dirty="0">
                          <a:solidFill>
                            <a:srgbClr val="C00000"/>
                          </a:solidFill>
                          <a:effectLst/>
                          <a:latin typeface="Times New Roman"/>
                          <a:ea typeface="MS Mincho"/>
                        </a:rPr>
                        <a:t>0.004/0.0</a:t>
                      </a:r>
                      <a:r>
                        <a:rPr lang="en-GB" sz="1050" b="1" dirty="0">
                          <a:solidFill>
                            <a:srgbClr val="C00000"/>
                          </a:solidFill>
                          <a:effectLst/>
                          <a:latin typeface="Times New Roman"/>
                          <a:ea typeface="宋体"/>
                        </a:rPr>
                        <a:t>6</a:t>
                      </a:r>
                      <a:endParaRPr lang="zh-CN" sz="1200" b="1" dirty="0">
                        <a:solidFill>
                          <a:srgbClr val="C0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b="1" dirty="0">
                          <a:solidFill>
                            <a:srgbClr val="C00000"/>
                          </a:solidFill>
                          <a:effectLst/>
                          <a:latin typeface="Times New Roman"/>
                          <a:ea typeface="MS Mincho"/>
                        </a:rPr>
                        <a:t>0.004/0.07</a:t>
                      </a:r>
                      <a:r>
                        <a:rPr lang="en-GB" sz="1050" b="1" dirty="0">
                          <a:solidFill>
                            <a:srgbClr val="C00000"/>
                          </a:solidFill>
                          <a:effectLst/>
                          <a:latin typeface="Times New Roman"/>
                          <a:ea typeface="宋体"/>
                        </a:rPr>
                        <a:t>9</a:t>
                      </a:r>
                      <a:endParaRPr lang="zh-CN" sz="1200" b="1" dirty="0">
                        <a:solidFill>
                          <a:srgbClr val="C0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7480">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RF voltage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11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RF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(GV)</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2.17</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0.47</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0.10</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RF frequency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rPr>
                        <a:t>f </a:t>
                      </a:r>
                      <a:r>
                        <a:rPr lang="en-US" sz="11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RF</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(MHz</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(harmonic)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spcAft>
                          <a:spcPts val="0"/>
                        </a:spcAft>
                      </a:pPr>
                      <a:r>
                        <a:rPr lang="en-US" sz="1100" kern="1200" dirty="0">
                          <a:solidFill>
                            <a:srgbClr val="000000"/>
                          </a:solidFill>
                          <a:effectLst/>
                          <a:latin typeface="Times New Roman" panose="02020603050405020304" pitchFamily="18" charset="0"/>
                          <a:cs typeface="Times New Roman" panose="02020603050405020304" pitchFamily="18" charset="0"/>
                        </a:rPr>
                        <a:t>650 </a:t>
                      </a:r>
                      <a:r>
                        <a:rPr lang="en-US" sz="1100" kern="1200" dirty="0" smtClean="0">
                          <a:solidFill>
                            <a:srgbClr val="000000"/>
                          </a:solidFill>
                          <a:effectLst/>
                          <a:latin typeface="Times New Roman" panose="02020603050405020304" pitchFamily="18" charset="0"/>
                          <a:cs typeface="Times New Roman" panose="02020603050405020304" pitchFamily="18" charset="0"/>
                        </a:rPr>
                        <a:t>(216816)</a:t>
                      </a:r>
                      <a:endParaRPr lang="zh-CN" sz="11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sz="1100" i="0"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Natural</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 </a:t>
                      </a: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1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z</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(mm)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2.72</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2.98</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2.42</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7480">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altLang="zh-CN" sz="11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1100" i="1" kern="100" baseline="-25000" dirty="0" smtClean="0">
                          <a:effectLst/>
                          <a:latin typeface="Times New Roman" panose="02020603050405020304" pitchFamily="18" charset="0"/>
                          <a:ea typeface="+mn-ea"/>
                          <a:cs typeface="Times New Roman" panose="02020603050405020304" pitchFamily="18" charset="0"/>
                        </a:rPr>
                        <a:t>z</a:t>
                      </a:r>
                      <a:r>
                        <a:rPr lang="en-US" altLang="zh-CN" sz="1100" kern="100" dirty="0" smtClean="0">
                          <a:effectLst/>
                          <a:latin typeface="Times New Roman" panose="02020603050405020304" pitchFamily="18" charset="0"/>
                          <a:ea typeface="+mn-ea"/>
                          <a:cs typeface="Times New Roman" panose="02020603050405020304" pitchFamily="18" charset="0"/>
                        </a:rPr>
                        <a:t> (mm)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kern="1200">
                          <a:solidFill>
                            <a:srgbClr val="000000"/>
                          </a:solidFill>
                          <a:effectLst/>
                          <a:latin typeface="Times New Roman"/>
                          <a:ea typeface="宋体"/>
                        </a:rPr>
                        <a:t>4.4</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kern="1200">
                          <a:solidFill>
                            <a:srgbClr val="000000"/>
                          </a:solidFill>
                          <a:effectLst/>
                          <a:latin typeface="Times New Roman"/>
                          <a:ea typeface="宋体"/>
                        </a:rPr>
                        <a:t>5.9</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ts val="1295"/>
                        </a:lnSpc>
                        <a:spcAft>
                          <a:spcPts val="0"/>
                        </a:spcAft>
                      </a:pPr>
                      <a:r>
                        <a:rPr lang="en-GB" sz="1050" kern="1200" dirty="0">
                          <a:solidFill>
                            <a:srgbClr val="000000"/>
                          </a:solidFill>
                          <a:effectLst/>
                          <a:latin typeface="Times New Roman"/>
                          <a:ea typeface="宋体"/>
                        </a:rPr>
                        <a:t>8.5</a:t>
                      </a: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ts val="1295"/>
                        </a:lnSpc>
                        <a:spcAft>
                          <a:spcPts val="0"/>
                        </a:spcAft>
                      </a:pP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altLang="zh-CN" sz="1100" kern="100" smtClean="0">
                          <a:effectLst/>
                          <a:latin typeface="Times New Roman" panose="02020603050405020304" pitchFamily="18" charset="0"/>
                          <a:ea typeface="宋体" panose="02010600030101010101" pitchFamily="2" charset="-122"/>
                          <a:cs typeface="Times New Roman" panose="02020603050405020304" pitchFamily="18" charset="0"/>
                        </a:rPr>
                        <a:t>HOM power</a:t>
                      </a:r>
                      <a:r>
                        <a:rPr lang="en-US" altLang="zh-CN" sz="1100" kern="100" baseline="0" smtClean="0">
                          <a:effectLst/>
                          <a:latin typeface="Times New Roman" panose="02020603050405020304" pitchFamily="18" charset="0"/>
                          <a:ea typeface="宋体" panose="02010600030101010101" pitchFamily="2" charset="-122"/>
                          <a:cs typeface="Times New Roman" panose="02020603050405020304" pitchFamily="18" charset="0"/>
                        </a:rPr>
                        <a:t>/cavity (</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2 cell) (kw)</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kern="1200">
                          <a:solidFill>
                            <a:srgbClr val="000000"/>
                          </a:solidFill>
                          <a:effectLst/>
                          <a:latin typeface="Times New Roman"/>
                          <a:ea typeface="宋体"/>
                        </a:rPr>
                        <a:t>0.46</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kern="1200">
                          <a:solidFill>
                            <a:srgbClr val="000000"/>
                          </a:solidFill>
                          <a:effectLst/>
                          <a:latin typeface="Times New Roman"/>
                          <a:ea typeface="宋体"/>
                        </a:rPr>
                        <a:t>0.75</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ts val="1295"/>
                        </a:lnSpc>
                        <a:spcAft>
                          <a:spcPts val="0"/>
                        </a:spcAft>
                      </a:pPr>
                      <a:r>
                        <a:rPr lang="en-GB" sz="1050" b="1" kern="1200" dirty="0">
                          <a:solidFill>
                            <a:srgbClr val="002060"/>
                          </a:solidFill>
                          <a:effectLst/>
                          <a:latin typeface="Times New Roman"/>
                          <a:ea typeface="宋体"/>
                        </a:rPr>
                        <a:t>1.94</a:t>
                      </a:r>
                      <a:endParaRPr lang="zh-CN" sz="1200" b="1" dirty="0">
                        <a:solidFill>
                          <a:srgbClr val="00206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ts val="1295"/>
                        </a:lnSpc>
                        <a:spcAft>
                          <a:spcPts val="0"/>
                        </a:spcAft>
                      </a:pP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6845">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nergy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spread (%)</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kern="1200">
                          <a:solidFill>
                            <a:srgbClr val="000000"/>
                          </a:solidFill>
                          <a:effectLst/>
                          <a:latin typeface="Times New Roman"/>
                          <a:ea typeface="宋体"/>
                        </a:rPr>
                        <a:t>0.134</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kern="1200">
                          <a:solidFill>
                            <a:srgbClr val="000000"/>
                          </a:solidFill>
                          <a:effectLst/>
                          <a:latin typeface="Times New Roman"/>
                          <a:ea typeface="宋体"/>
                        </a:rPr>
                        <a:t>0.098</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ts val="1295"/>
                        </a:lnSpc>
                        <a:spcAft>
                          <a:spcPts val="0"/>
                        </a:spcAft>
                      </a:pPr>
                      <a:r>
                        <a:rPr lang="en-GB" sz="1050" kern="1200" dirty="0">
                          <a:solidFill>
                            <a:srgbClr val="000000"/>
                          </a:solidFill>
                          <a:effectLst/>
                          <a:latin typeface="Times New Roman"/>
                          <a:ea typeface="宋体"/>
                        </a:rPr>
                        <a:t>0.080</a:t>
                      </a: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ts val="1295"/>
                        </a:lnSpc>
                        <a:spcAft>
                          <a:spcPts val="0"/>
                        </a:spcAft>
                      </a:pP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5100">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Energy acceptance requirement (%)</a:t>
                      </a:r>
                      <a:endParaRPr lang="zh-CN"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50" b="1" kern="1200" dirty="0">
                          <a:solidFill>
                            <a:srgbClr val="FF0000"/>
                          </a:solidFill>
                          <a:effectLst/>
                          <a:latin typeface="Times New Roman"/>
                          <a:ea typeface="宋体"/>
                        </a:rPr>
                        <a:t>1.35</a:t>
                      </a:r>
                      <a:endParaRPr lang="zh-CN" sz="1200" b="1" dirty="0">
                        <a:solidFill>
                          <a:srgbClr val="FF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50" b="1" kern="1200" dirty="0">
                          <a:solidFill>
                            <a:srgbClr val="FF0000"/>
                          </a:solidFill>
                          <a:effectLst/>
                          <a:latin typeface="Times New Roman"/>
                          <a:ea typeface="MS Mincho"/>
                        </a:rPr>
                        <a:t>0.</a:t>
                      </a:r>
                      <a:r>
                        <a:rPr lang="en-GB" sz="1050" b="1" kern="1200" dirty="0">
                          <a:solidFill>
                            <a:srgbClr val="FF0000"/>
                          </a:solidFill>
                          <a:effectLst/>
                          <a:latin typeface="Times New Roman"/>
                          <a:ea typeface="宋体"/>
                        </a:rPr>
                        <a:t>90</a:t>
                      </a:r>
                      <a:endParaRPr lang="zh-CN" sz="1200" b="1" dirty="0">
                        <a:solidFill>
                          <a:srgbClr val="FF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GB" sz="1050" b="1" kern="1200" dirty="0">
                          <a:solidFill>
                            <a:srgbClr val="FF0000"/>
                          </a:solidFill>
                          <a:effectLst/>
                          <a:latin typeface="Times New Roman"/>
                          <a:ea typeface="MS Mincho"/>
                        </a:rPr>
                        <a:t>0.</a:t>
                      </a:r>
                      <a:r>
                        <a:rPr lang="en-GB" sz="1050" b="1" kern="1200" dirty="0">
                          <a:solidFill>
                            <a:srgbClr val="FF0000"/>
                          </a:solidFill>
                          <a:effectLst/>
                          <a:latin typeface="Times New Roman"/>
                          <a:ea typeface="宋体"/>
                        </a:rPr>
                        <a:t>49</a:t>
                      </a:r>
                      <a:endParaRPr lang="zh-CN" sz="1200" b="1" dirty="0">
                        <a:solidFill>
                          <a:srgbClr val="FF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spcAft>
                          <a:spcPts val="0"/>
                        </a:spcAft>
                      </a:pPr>
                      <a:endParaRPr lang="zh-CN" sz="1200" dirty="0">
                        <a:effectLst/>
                        <a:latin typeface="Times New Roman"/>
                        <a:ea typeface="MS Mincho"/>
                      </a:endParaRPr>
                    </a:p>
                  </a:txBody>
                  <a:tcPr marL="43180" marR="43180" marT="9525" marB="0" anchor="ctr"/>
                </a:tc>
              </a:tr>
              <a:tr h="156845">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100" kern="100" dirty="0" smtClean="0">
                          <a:effectLst/>
                          <a:latin typeface="Times New Roman" panose="02020603050405020304" pitchFamily="18" charset="0"/>
                          <a:ea typeface="+mn-ea"/>
                          <a:cs typeface="Times New Roman" panose="02020603050405020304" pitchFamily="18" charset="0"/>
                        </a:rPr>
                        <a:t>Energy acceptance by</a:t>
                      </a:r>
                      <a:r>
                        <a:rPr lang="en-US" altLang="zh-CN" sz="1100" kern="100" baseline="0" dirty="0" smtClean="0">
                          <a:effectLst/>
                          <a:latin typeface="Times New Roman" panose="02020603050405020304" pitchFamily="18" charset="0"/>
                          <a:ea typeface="+mn-ea"/>
                          <a:cs typeface="Times New Roman" panose="02020603050405020304" pitchFamily="18" charset="0"/>
                        </a:rPr>
                        <a:t> RF </a:t>
                      </a:r>
                      <a:r>
                        <a:rPr lang="en-US" altLang="zh-CN" sz="1100" kern="100" dirty="0" smtClean="0">
                          <a:effectLst/>
                          <a:latin typeface="Times New Roman" panose="02020603050405020304" pitchFamily="18" charset="0"/>
                          <a:ea typeface="+mn-ea"/>
                          <a:cs typeface="Times New Roman" panose="02020603050405020304" pitchFamily="18" charset="0"/>
                        </a:rPr>
                        <a:t>(%)</a:t>
                      </a:r>
                      <a:endParaRPr lang="zh-CN" altLang="zh-CN" sz="110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2.06</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1.47</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dirty="0" smtClean="0">
                          <a:solidFill>
                            <a:schemeClr val="tx1"/>
                          </a:solidFill>
                          <a:latin typeface="Times New Roman" panose="02020603050405020304" pitchFamily="18" charset="0"/>
                          <a:cs typeface="Times New Roman" panose="02020603050405020304" pitchFamily="18" charset="0"/>
                        </a:rPr>
                        <a:t>1.7</a:t>
                      </a:r>
                      <a:endParaRPr lang="zh-CN" altLang="en-US" sz="1100" b="0" dirty="0" smtClean="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7480">
                <a:tc>
                  <a:txBody>
                    <a:bodyPr/>
                    <a:lstStyle/>
                    <a:p>
                      <a:pPr marL="29210" algn="just">
                        <a:spcAft>
                          <a:spcPts val="0"/>
                        </a:spcAft>
                      </a:pPr>
                      <a:r>
                        <a:rPr lang="en-US" sz="1100" i="0" kern="100" dirty="0" smtClean="0">
                          <a:effectLst/>
                          <a:latin typeface="Times New Roman" panose="02020603050405020304" pitchFamily="18" charset="0"/>
                          <a:ea typeface="宋体" panose="02010600030101010101" pitchFamily="2" charset="-122"/>
                          <a:cs typeface="Times New Roman" panose="02020603050405020304" pitchFamily="18" charset="0"/>
                        </a:rPr>
                        <a:t>Photon number </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due to</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1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beamstrahlung</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dirty="0">
                          <a:solidFill>
                            <a:srgbClr val="000000"/>
                          </a:solidFill>
                          <a:effectLst/>
                          <a:latin typeface="Times New Roman"/>
                          <a:ea typeface="宋体"/>
                        </a:rPr>
                        <a:t>0.082</a:t>
                      </a: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a:solidFill>
                            <a:srgbClr val="000000"/>
                          </a:solidFill>
                          <a:effectLst/>
                          <a:latin typeface="Times New Roman"/>
                          <a:ea typeface="宋体"/>
                        </a:rPr>
                        <a:t>0.050</a:t>
                      </a:r>
                      <a:endParaRPr lang="zh-CN" sz="120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ts val="1295"/>
                        </a:lnSpc>
                        <a:spcAft>
                          <a:spcPts val="0"/>
                        </a:spcAft>
                      </a:pPr>
                      <a:r>
                        <a:rPr lang="en-GB" sz="1050" dirty="0">
                          <a:solidFill>
                            <a:srgbClr val="000000"/>
                          </a:solidFill>
                          <a:effectLst/>
                          <a:latin typeface="Times New Roman"/>
                          <a:ea typeface="宋体"/>
                        </a:rPr>
                        <a:t>0.023</a:t>
                      </a: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ts val="1295"/>
                        </a:lnSpc>
                        <a:spcAft>
                          <a:spcPts val="0"/>
                        </a:spcAft>
                      </a:pP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1866">
                <a:tc>
                  <a:txBody>
                    <a:bodyPr/>
                    <a:lstStyle/>
                    <a:p>
                      <a:pPr marL="27305">
                        <a:spcAft>
                          <a:spcPts val="0"/>
                        </a:spcAft>
                      </a:pPr>
                      <a:r>
                        <a:rPr lang="en-GB" sz="1050" dirty="0" err="1">
                          <a:solidFill>
                            <a:srgbClr val="000000"/>
                          </a:solidFill>
                          <a:effectLst/>
                          <a:latin typeface="Times New Roman"/>
                          <a:ea typeface="宋体"/>
                        </a:rPr>
                        <a:t>Beamstruhlung</a:t>
                      </a:r>
                      <a:r>
                        <a:rPr lang="en-GB" sz="1050" dirty="0">
                          <a:solidFill>
                            <a:srgbClr val="000000"/>
                          </a:solidFill>
                          <a:effectLst/>
                          <a:latin typeface="Times New Roman"/>
                          <a:ea typeface="宋体"/>
                        </a:rPr>
                        <a:t> lifetime /quantum  lifetime* (min)</a:t>
                      </a: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50" dirty="0">
                          <a:solidFill>
                            <a:srgbClr val="000000"/>
                          </a:solidFill>
                          <a:effectLst/>
                          <a:latin typeface="Times New Roman"/>
                          <a:ea typeface="宋体"/>
                        </a:rPr>
                        <a:t>80/80</a:t>
                      </a: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50" dirty="0">
                          <a:effectLst/>
                          <a:latin typeface="Times New Roman"/>
                          <a:ea typeface="宋体"/>
                        </a:rPr>
                        <a:t>&gt;400</a:t>
                      </a:r>
                      <a:endParaRPr lang="zh-CN" sz="1200" dirty="0">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zh-CN" altLang="en-US" sz="1050" dirty="0"/>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r>
              <a:tr h="156845">
                <a:tc>
                  <a:txBody>
                    <a:bodyPr/>
                    <a:lstStyle/>
                    <a:p>
                      <a:pPr marL="29210" algn="l">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Lifetime</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(hour)</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7305" algn="ctr">
                        <a:lnSpc>
                          <a:spcPts val="1635"/>
                        </a:lnSpc>
                        <a:spcAft>
                          <a:spcPts val="0"/>
                        </a:spcAft>
                      </a:pPr>
                      <a:r>
                        <a:rPr lang="en-GB" sz="1050" b="1">
                          <a:solidFill>
                            <a:srgbClr val="FF0000"/>
                          </a:solidFill>
                          <a:effectLst/>
                          <a:latin typeface="Times New Roman"/>
                          <a:ea typeface="宋体"/>
                        </a:rPr>
                        <a:t>0.43</a:t>
                      </a:r>
                      <a:endParaRPr lang="zh-CN" sz="1200" b="1">
                        <a:solidFill>
                          <a:srgbClr val="FF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7305" algn="ctr">
                        <a:lnSpc>
                          <a:spcPts val="1635"/>
                        </a:lnSpc>
                        <a:spcAft>
                          <a:spcPts val="0"/>
                        </a:spcAft>
                      </a:pPr>
                      <a:r>
                        <a:rPr lang="en-GB" sz="1050" b="1">
                          <a:solidFill>
                            <a:srgbClr val="FF0000"/>
                          </a:solidFill>
                          <a:effectLst/>
                          <a:latin typeface="Times New Roman"/>
                          <a:ea typeface="宋体"/>
                        </a:rPr>
                        <a:t>1.4</a:t>
                      </a:r>
                      <a:endParaRPr lang="zh-CN" sz="1200" b="1">
                        <a:solidFill>
                          <a:srgbClr val="FF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635"/>
                        </a:lnSpc>
                        <a:spcAft>
                          <a:spcPts val="0"/>
                        </a:spcAft>
                      </a:pPr>
                      <a:r>
                        <a:rPr lang="en-GB" sz="1050" b="1" kern="1200">
                          <a:solidFill>
                            <a:srgbClr val="FF0000"/>
                          </a:solidFill>
                          <a:effectLst/>
                          <a:latin typeface="Times New Roman"/>
                          <a:ea typeface="宋体"/>
                        </a:rPr>
                        <a:t>4.6</a:t>
                      </a:r>
                      <a:endParaRPr lang="zh-CN" sz="1200" b="1">
                        <a:solidFill>
                          <a:srgbClr val="FF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635"/>
                        </a:lnSpc>
                        <a:spcAft>
                          <a:spcPts val="0"/>
                        </a:spcAft>
                      </a:pPr>
                      <a:r>
                        <a:rPr lang="en-GB" sz="1050" b="1" dirty="0">
                          <a:solidFill>
                            <a:srgbClr val="FF0000"/>
                          </a:solidFill>
                          <a:effectLst/>
                          <a:latin typeface="Times New Roman"/>
                          <a:ea typeface="宋体"/>
                        </a:rPr>
                        <a:t>2.5</a:t>
                      </a:r>
                      <a:endParaRPr lang="zh-CN" sz="1200" b="1" dirty="0">
                        <a:solidFill>
                          <a:srgbClr val="FF0000"/>
                        </a:solidFill>
                        <a:effectLst/>
                        <a:latin typeface="Times New Roman"/>
                        <a:ea typeface="MS Mincho"/>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7480">
                <a:tc>
                  <a:txBody>
                    <a:bodyPr/>
                    <a:lstStyle/>
                    <a:p>
                      <a:pPr marL="29210" algn="just">
                        <a:spcAft>
                          <a:spcPts val="0"/>
                        </a:spcAft>
                      </a:pPr>
                      <a:r>
                        <a:rPr lang="en-US" sz="1100" i="1" kern="100" dirty="0">
                          <a:effectLst/>
                          <a:latin typeface="Times New Roman" panose="02020603050405020304" pitchFamily="18" charset="0"/>
                          <a:ea typeface="宋体" panose="02010600030101010101" pitchFamily="2" charset="-122"/>
                          <a:cs typeface="Times New Roman" panose="02020603050405020304" pitchFamily="18" charset="0"/>
                        </a:rPr>
                        <a:t>F</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(hour glass)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0.89</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0.94</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0.99</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altLang="zh-CN" sz="1100" b="1" kern="1200" dirty="0" smtClean="0">
                          <a:solidFill>
                            <a:srgbClr val="FF0000"/>
                          </a:solidFill>
                          <a:effectLst/>
                          <a:latin typeface="Times New Roman" panose="02020603050405020304" pitchFamily="18" charset="0"/>
                          <a:ea typeface="+mn-ea"/>
                          <a:cs typeface="Times New Roman" panose="02020603050405020304" pitchFamily="18" charset="0"/>
                        </a:rPr>
                        <a:t>Luminosity</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/IP</a:t>
                      </a:r>
                      <a:r>
                        <a:rPr lang="en-US" altLang="zh-CN" sz="1100" b="1" kern="1200" dirty="0" smtClean="0">
                          <a:solidFill>
                            <a:srgbClr val="FF0000"/>
                          </a:solidFill>
                          <a:effectLst/>
                          <a:latin typeface="+mn-lt"/>
                          <a:ea typeface="+mn-ea"/>
                          <a:cs typeface="+mn-cs"/>
                        </a:rPr>
                        <a:t> </a:t>
                      </a:r>
                      <a:r>
                        <a:rPr lang="en-US" altLang="zh-CN" sz="1100" b="1" i="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(10</a:t>
                      </a:r>
                      <a:r>
                        <a:rPr lang="en-US" sz="11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34</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cm</a:t>
                      </a:r>
                      <a:r>
                        <a:rPr lang="en-US" sz="11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sz="11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295"/>
                        </a:lnSpc>
                        <a:spcAft>
                          <a:spcPts val="0"/>
                        </a:spcAft>
                      </a:pPr>
                      <a:r>
                        <a:rPr lang="en-GB" sz="1050" b="1" dirty="0">
                          <a:solidFill>
                            <a:srgbClr val="FF0000"/>
                          </a:solidFill>
                          <a:effectLst/>
                          <a:latin typeface="Times New Roman"/>
                          <a:ea typeface="宋体"/>
                        </a:rPr>
                        <a:t>2.93</a:t>
                      </a:r>
                      <a:endParaRPr lang="zh-CN" sz="1200" b="1" dirty="0">
                        <a:solidFill>
                          <a:srgbClr val="FF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295"/>
                        </a:lnSpc>
                        <a:spcAft>
                          <a:spcPts val="0"/>
                        </a:spcAft>
                      </a:pPr>
                      <a:r>
                        <a:rPr lang="en-GB" sz="1050" b="1" dirty="0">
                          <a:solidFill>
                            <a:srgbClr val="FF0000"/>
                          </a:solidFill>
                          <a:effectLst/>
                          <a:latin typeface="Times New Roman"/>
                          <a:ea typeface="宋体"/>
                        </a:rPr>
                        <a:t>10.1</a:t>
                      </a:r>
                      <a:endParaRPr lang="zh-CN" sz="1200" b="1" dirty="0">
                        <a:solidFill>
                          <a:srgbClr val="FF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295"/>
                        </a:lnSpc>
                        <a:spcAft>
                          <a:spcPts val="0"/>
                        </a:spcAft>
                      </a:pPr>
                      <a:r>
                        <a:rPr lang="en-GB" sz="1050" b="1" dirty="0">
                          <a:solidFill>
                            <a:srgbClr val="FF0000"/>
                          </a:solidFill>
                          <a:effectLst/>
                          <a:latin typeface="Times New Roman"/>
                          <a:ea typeface="宋体"/>
                        </a:rPr>
                        <a:t>16.6</a:t>
                      </a:r>
                      <a:endParaRPr lang="zh-CN" sz="1200" b="1" dirty="0">
                        <a:solidFill>
                          <a:srgbClr val="FF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295"/>
                        </a:lnSpc>
                        <a:spcAft>
                          <a:spcPts val="0"/>
                        </a:spcAft>
                      </a:pPr>
                      <a:r>
                        <a:rPr lang="en-GB" sz="1050" b="1" dirty="0">
                          <a:solidFill>
                            <a:srgbClr val="FF0000"/>
                          </a:solidFill>
                          <a:effectLst/>
                          <a:latin typeface="Times New Roman"/>
                          <a:ea typeface="宋体"/>
                        </a:rPr>
                        <a:t>32.1</a:t>
                      </a:r>
                      <a:endParaRPr lang="zh-CN" sz="1200" b="1" dirty="0">
                        <a:solidFill>
                          <a:srgbClr val="FF0000"/>
                        </a:solidFill>
                        <a:effectLst/>
                        <a:latin typeface="Times New Roman"/>
                        <a:ea typeface="MS Mincho"/>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bl>
          </a:graphicData>
        </a:graphic>
      </p:graphicFrame>
      <p:sp>
        <p:nvSpPr>
          <p:cNvPr id="2" name="标题 1"/>
          <p:cNvSpPr>
            <a:spLocks noGrp="1"/>
          </p:cNvSpPr>
          <p:nvPr>
            <p:ph type="title"/>
          </p:nvPr>
        </p:nvSpPr>
        <p:spPr>
          <a:xfrm>
            <a:off x="395536" y="188640"/>
            <a:ext cx="8568952" cy="504056"/>
          </a:xfrm>
        </p:spPr>
        <p:txBody>
          <a:bodyPr>
            <a:normAutofit fontScale="90000"/>
          </a:bodyPr>
          <a:lstStyle/>
          <a:p>
            <a:r>
              <a:rPr lang="en-US" altLang="zh-CN" dirty="0" smtClean="0">
                <a:solidFill>
                  <a:srgbClr val="C00000"/>
                </a:solidFill>
                <a:latin typeface="Times New Roman" panose="02020603050405020304" pitchFamily="18" charset="0"/>
                <a:cs typeface="Times New Roman" panose="02020603050405020304" pitchFamily="18" charset="0"/>
              </a:rPr>
              <a:t>Main Parameters</a:t>
            </a:r>
            <a:endParaRPr lang="zh-CN" altLang="en-US" sz="2200" dirty="0">
              <a:solidFill>
                <a:srgbClr val="C00000"/>
              </a:solidFill>
            </a:endParaRPr>
          </a:p>
        </p:txBody>
      </p:sp>
      <p:sp>
        <p:nvSpPr>
          <p:cNvPr id="3" name="灯片编号占位符 2"/>
          <p:cNvSpPr>
            <a:spLocks noGrp="1"/>
          </p:cNvSpPr>
          <p:nvPr>
            <p:ph type="sldNum" sz="quarter" idx="12"/>
          </p:nvPr>
        </p:nvSpPr>
        <p:spPr>
          <a:xfrm>
            <a:off x="8484780" y="6473968"/>
            <a:ext cx="309051" cy="365125"/>
          </a:xfrm>
        </p:spPr>
        <p:txBody>
          <a:bodyPr/>
          <a:lstStyle/>
          <a:p>
            <a:fld id="{0C913308-F349-4B6D-A68A-DD1791B4A57B}" type="slidenum">
              <a:rPr lang="zh-CN" altLang="en-US" sz="1200" smtClean="0"/>
              <a:t>6</a:t>
            </a:fld>
            <a:endParaRPr lang="zh-CN" altLang="en-US" sz="1200" dirty="0"/>
          </a:p>
        </p:txBody>
      </p:sp>
      <p:sp>
        <p:nvSpPr>
          <p:cNvPr id="4" name="TextBox 3"/>
          <p:cNvSpPr txBox="1"/>
          <p:nvPr/>
        </p:nvSpPr>
        <p:spPr>
          <a:xfrm>
            <a:off x="467544" y="6525344"/>
            <a:ext cx="4248472" cy="261610"/>
          </a:xfrm>
          <a:prstGeom prst="rect">
            <a:avLst/>
          </a:prstGeom>
          <a:noFill/>
        </p:spPr>
        <p:txBody>
          <a:bodyPr wrap="square" rtlCol="0">
            <a:spAutoFit/>
          </a:bodyPr>
          <a:lstStyle/>
          <a:p>
            <a:r>
              <a:rPr lang="en-GB" altLang="zh-CN" sz="1100" dirty="0"/>
              <a:t>*include beam-beam simulation and real </a:t>
            </a:r>
            <a:r>
              <a:rPr lang="en-GB" altLang="zh-CN" sz="1100" dirty="0" smtClean="0"/>
              <a:t>lattice</a:t>
            </a:r>
            <a:endParaRPr lang="zh-CN" altLang="zh-CN" sz="1100" dirty="0"/>
          </a:p>
        </p:txBody>
      </p:sp>
    </p:spTree>
    <p:extLst>
      <p:ext uri="{BB962C8B-B14F-4D97-AF65-F5344CB8AC3E}">
        <p14:creationId xmlns:p14="http://schemas.microsoft.com/office/powerpoint/2010/main" val="2641353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p:cNvSpPr>
          <p:nvPr>
            <p:ph type="title"/>
          </p:nvPr>
        </p:nvSpPr>
        <p:spPr>
          <a:xfrm>
            <a:off x="581660" y="-56832"/>
            <a:ext cx="8229600" cy="865187"/>
          </a:xfrm>
        </p:spPr>
        <p:txBody>
          <a:bodyPr wrap="square" lIns="91440" tIns="45720" rIns="91440" bIns="45720" anchor="ctr"/>
          <a:lstStyle/>
          <a:p>
            <a:r>
              <a:rPr lang="en-US" altLang="zh-CN" sz="3200" b="1" dirty="0" smtClean="0">
                <a:solidFill>
                  <a:srgbClr val="C00000"/>
                </a:solidFill>
                <a:latin typeface="Calibri" panose="020F0502020204030204" pitchFamily="34" charset="0"/>
              </a:rPr>
              <a:t>Accelerator </a:t>
            </a:r>
            <a:r>
              <a:rPr lang="en-US" altLang="zh-CN" sz="3200" b="1" dirty="0">
                <a:solidFill>
                  <a:srgbClr val="C00000"/>
                </a:solidFill>
                <a:latin typeface="Calibri" panose="020F0502020204030204" pitchFamily="34" charset="0"/>
              </a:rPr>
              <a:t>Chain and Systems</a:t>
            </a:r>
          </a:p>
        </p:txBody>
      </p:sp>
      <p:sp>
        <p:nvSpPr>
          <p:cNvPr id="11266" name="矩形 17"/>
          <p:cNvSpPr/>
          <p:nvPr/>
        </p:nvSpPr>
        <p:spPr>
          <a:xfrm>
            <a:off x="0" y="2995613"/>
            <a:ext cx="4243388" cy="1006475"/>
          </a:xfrm>
          <a:prstGeom prst="rect">
            <a:avLst/>
          </a:prstGeom>
          <a:noFill/>
          <a:ln w="9525" cap="flat" cmpd="sng">
            <a:solidFill>
              <a:schemeClr val="tx2"/>
            </a:solidFill>
            <a:prstDash val="solid"/>
            <a:round/>
            <a:headEnd type="none" w="med" len="med"/>
            <a:tailEnd type="none" w="med" len="med"/>
          </a:ln>
        </p:spPr>
        <p:txBody>
          <a:bodyPr wrap="none" anchor="t">
            <a:spAutoFit/>
          </a:bodyPr>
          <a:lstStyle/>
          <a:p>
            <a:pPr lvl="0" indent="0"/>
            <a:r>
              <a:rPr lang="en-US" altLang="en-US" sz="2000" b="1" dirty="0">
                <a:solidFill>
                  <a:srgbClr val="000000"/>
                </a:solidFill>
                <a:latin typeface="Arial" panose="020B0604020202020204" pitchFamily="34" charset="0"/>
                <a:ea typeface="宋体" panose="02010600030101010101" pitchFamily="2" charset="-122"/>
              </a:rPr>
              <a:t>Three rings in the sane channel</a:t>
            </a:r>
            <a:r>
              <a:rPr lang="zh-CN" altLang="en-US" sz="2000" b="1" dirty="0">
                <a:solidFill>
                  <a:srgbClr val="000000"/>
                </a:solidFill>
                <a:latin typeface="Arial" panose="020B0604020202020204" pitchFamily="34" charset="0"/>
                <a:ea typeface="宋体" panose="02010600030101010101" pitchFamily="2" charset="-122"/>
              </a:rPr>
              <a:t>：</a:t>
            </a:r>
            <a:endParaRPr lang="en-US" altLang="zh-CN" sz="2000" b="1" dirty="0">
              <a:solidFill>
                <a:srgbClr val="000000"/>
              </a:solidFill>
              <a:latin typeface="Arial" panose="020B0604020202020204" pitchFamily="34" charset="0"/>
              <a:ea typeface="宋体" panose="02010600030101010101" pitchFamily="2" charset="-122"/>
            </a:endParaRPr>
          </a:p>
          <a:p>
            <a:pPr marL="539750" lvl="1" indent="-285750" eaLnBrk="1" hangingPunct="1">
              <a:buFont typeface="Wingdings" panose="05000000000000000000" pitchFamily="2" charset="2"/>
              <a:buChar char="Ø"/>
            </a:pPr>
            <a:r>
              <a:rPr lang="en-US" altLang="zh-CN" sz="2000" b="1" dirty="0">
                <a:solidFill>
                  <a:srgbClr val="000000"/>
                </a:solidFill>
                <a:latin typeface="Arial" panose="020B0604020202020204" pitchFamily="34" charset="0"/>
                <a:ea typeface="宋体" panose="02010600030101010101" pitchFamily="2" charset="-122"/>
              </a:rPr>
              <a:t>CEPC &amp; booster</a:t>
            </a:r>
          </a:p>
          <a:p>
            <a:pPr marL="539750" lvl="1" indent="-285750" eaLnBrk="1" hangingPunct="1">
              <a:buFont typeface="Wingdings" panose="05000000000000000000" pitchFamily="2" charset="2"/>
              <a:buChar char="Ø"/>
            </a:pPr>
            <a:r>
              <a:rPr lang="en-US" altLang="zh-CN" sz="2000" b="1" dirty="0">
                <a:solidFill>
                  <a:srgbClr val="000000"/>
                </a:solidFill>
                <a:latin typeface="Arial" panose="020B0604020202020204" pitchFamily="34" charset="0"/>
                <a:ea typeface="宋体" panose="02010600030101010101" pitchFamily="2" charset="-122"/>
              </a:rPr>
              <a:t>SppC</a:t>
            </a:r>
          </a:p>
        </p:txBody>
      </p:sp>
      <p:grpSp>
        <p:nvGrpSpPr>
          <p:cNvPr id="11267" name="组合 23"/>
          <p:cNvGrpSpPr/>
          <p:nvPr/>
        </p:nvGrpSpPr>
        <p:grpSpPr>
          <a:xfrm>
            <a:off x="581660" y="808355"/>
            <a:ext cx="8707542" cy="5459095"/>
            <a:chOff x="902433" y="1353329"/>
            <a:chExt cx="8708421" cy="5459868"/>
          </a:xfrm>
        </p:grpSpPr>
        <p:grpSp>
          <p:nvGrpSpPr>
            <p:cNvPr id="11268" name="组合 15"/>
            <p:cNvGrpSpPr/>
            <p:nvPr/>
          </p:nvGrpSpPr>
          <p:grpSpPr>
            <a:xfrm>
              <a:off x="7388130" y="1553404"/>
              <a:ext cx="2222724" cy="1392096"/>
              <a:chOff x="7388130" y="1553404"/>
              <a:chExt cx="2222724" cy="1392096"/>
            </a:xfrm>
          </p:grpSpPr>
          <p:sp>
            <p:nvSpPr>
              <p:cNvPr id="11269" name="TextBox 20"/>
              <p:cNvSpPr txBox="1"/>
              <p:nvPr/>
            </p:nvSpPr>
            <p:spPr>
              <a:xfrm>
                <a:off x="7388130" y="1553404"/>
                <a:ext cx="2222724" cy="701139"/>
              </a:xfrm>
              <a:prstGeom prst="rect">
                <a:avLst/>
              </a:prstGeom>
              <a:noFill/>
              <a:ln w="9525">
                <a:noFill/>
              </a:ln>
            </p:spPr>
            <p:txBody>
              <a:bodyPr wrap="square" anchor="t">
                <a:spAutoFit/>
              </a:bodyPr>
              <a:lstStyle/>
              <a:p>
                <a:pPr lvl="0" indent="0"/>
                <a:r>
                  <a:rPr lang="en-US" altLang="zh-CN" sz="2000" b="1" dirty="0">
                    <a:solidFill>
                      <a:srgbClr val="C00000"/>
                    </a:solidFill>
                    <a:latin typeface="Arial" panose="020B0604020202020204" pitchFamily="34" charset="0"/>
                    <a:ea typeface="宋体" panose="02010600030101010101" pitchFamily="2" charset="-122"/>
                  </a:rPr>
                  <a:t>Energy Ramp </a:t>
                </a:r>
              </a:p>
              <a:p>
                <a:pPr lvl="0" indent="0"/>
                <a:r>
                  <a:rPr lang="en-US" altLang="zh-CN" sz="2000" b="1" dirty="0">
                    <a:solidFill>
                      <a:srgbClr val="C00000"/>
                    </a:solidFill>
                    <a:latin typeface="Arial" panose="020B0604020202020204" pitchFamily="34" charset="0"/>
                    <a:ea typeface="宋体" panose="02010600030101010101" pitchFamily="2" charset="-122"/>
                  </a:rPr>
                  <a:t>10 -&gt;45/120GeV</a:t>
                </a:r>
                <a:endParaRPr lang="zh-CN" altLang="en-US" sz="2000" b="1" dirty="0">
                  <a:solidFill>
                    <a:srgbClr val="C00000"/>
                  </a:solidFill>
                  <a:latin typeface="Arial" panose="020B0604020202020204" pitchFamily="34" charset="0"/>
                  <a:ea typeface="宋体" panose="02010600030101010101" pitchFamily="2" charset="-122"/>
                </a:endParaRPr>
              </a:p>
            </p:txBody>
          </p:sp>
          <p:sp>
            <p:nvSpPr>
              <p:cNvPr id="19" name="下弧形箭头 18"/>
              <p:cNvSpPr/>
              <p:nvPr/>
            </p:nvSpPr>
            <p:spPr>
              <a:xfrm rot="-2400000">
                <a:off x="7953232" y="2591438"/>
                <a:ext cx="995463" cy="35406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black"/>
                  </a:solidFill>
                  <a:effectLst/>
                  <a:uLnTx/>
                  <a:uFillTx/>
                  <a:latin typeface="+mn-lt"/>
                  <a:ea typeface="+mn-ea"/>
                  <a:cs typeface="+mn-cs"/>
                </a:endParaRPr>
              </a:p>
            </p:txBody>
          </p:sp>
        </p:grpSp>
        <p:grpSp>
          <p:nvGrpSpPr>
            <p:cNvPr id="11271" name="组合 22"/>
            <p:cNvGrpSpPr/>
            <p:nvPr/>
          </p:nvGrpSpPr>
          <p:grpSpPr>
            <a:xfrm>
              <a:off x="902433" y="1353329"/>
              <a:ext cx="6705325" cy="5459868"/>
              <a:chOff x="902433" y="1353329"/>
              <a:chExt cx="6705325" cy="5459868"/>
            </a:xfrm>
          </p:grpSpPr>
          <p:sp>
            <p:nvSpPr>
              <p:cNvPr id="3" name="矩形 2"/>
              <p:cNvSpPr/>
              <p:nvPr/>
            </p:nvSpPr>
            <p:spPr>
              <a:xfrm>
                <a:off x="902433" y="2205620"/>
                <a:ext cx="2664094" cy="6477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1" smtClean="0">
                    <a:ln>
                      <a:noFill/>
                    </a:ln>
                    <a:solidFill>
                      <a:schemeClr val="tx1"/>
                    </a:solidFill>
                    <a:effectLst/>
                    <a:uLnTx/>
                    <a:uFillTx/>
                    <a:latin typeface="+mn-lt"/>
                    <a:ea typeface="+mn-ea"/>
                    <a:cs typeface="+mn-cs"/>
                  </a:rPr>
                  <a:t>1) Injector</a:t>
                </a:r>
              </a:p>
            </p:txBody>
          </p:sp>
          <p:sp>
            <p:nvSpPr>
              <p:cNvPr id="4" name="同心圆 3"/>
              <p:cNvSpPr/>
              <p:nvPr/>
            </p:nvSpPr>
            <p:spPr>
              <a:xfrm>
                <a:off x="5088141" y="1353329"/>
                <a:ext cx="2519617" cy="2592755"/>
              </a:xfrm>
              <a:prstGeom prst="donut">
                <a:avLst>
                  <a:gd name="adj" fmla="val 1320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000000"/>
                  </a:solidFill>
                  <a:effectLst/>
                  <a:uLnTx/>
                  <a:uFillTx/>
                  <a:latin typeface="+mn-lt"/>
                  <a:ea typeface="+mn-ea"/>
                  <a:cs typeface="+mn-cs"/>
                </a:endParaRPr>
              </a:p>
            </p:txBody>
          </p:sp>
          <p:sp>
            <p:nvSpPr>
              <p:cNvPr id="5" name="同心圆 4"/>
              <p:cNvSpPr/>
              <p:nvPr/>
            </p:nvSpPr>
            <p:spPr>
              <a:xfrm>
                <a:off x="3060064" y="4220443"/>
                <a:ext cx="2519616" cy="2592754"/>
              </a:xfrm>
              <a:prstGeom prst="donut">
                <a:avLst>
                  <a:gd name="adj" fmla="val 132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000000"/>
                  </a:solidFill>
                  <a:effectLst/>
                  <a:uLnTx/>
                  <a:uFillTx/>
                  <a:latin typeface="+mn-lt"/>
                  <a:ea typeface="+mn-ea"/>
                  <a:cs typeface="+mn-cs"/>
                </a:endParaRPr>
              </a:p>
            </p:txBody>
          </p:sp>
          <p:sp>
            <p:nvSpPr>
              <p:cNvPr id="11275" name="TextBox 5"/>
              <p:cNvSpPr txBox="1"/>
              <p:nvPr/>
            </p:nvSpPr>
            <p:spPr>
              <a:xfrm>
                <a:off x="5579045" y="2312950"/>
                <a:ext cx="1684825" cy="398836"/>
              </a:xfrm>
              <a:prstGeom prst="rect">
                <a:avLst/>
              </a:prstGeom>
              <a:noFill/>
              <a:ln w="9525">
                <a:noFill/>
              </a:ln>
            </p:spPr>
            <p:txBody>
              <a:bodyPr wrap="square" anchor="t">
                <a:spAutoFit/>
              </a:bodyPr>
              <a:lstStyle/>
              <a:p>
                <a:pPr lvl="0" indent="0"/>
                <a:r>
                  <a:rPr lang="en-US" altLang="zh-CN" sz="2000" b="1" dirty="0">
                    <a:solidFill>
                      <a:srgbClr val="000000"/>
                    </a:solidFill>
                    <a:latin typeface="Arial" panose="020B0604020202020204" pitchFamily="34" charset="0"/>
                    <a:ea typeface="宋体" panose="02010600030101010101" pitchFamily="2" charset="-122"/>
                  </a:rPr>
                  <a:t>2) Booster</a:t>
                </a:r>
              </a:p>
            </p:txBody>
          </p:sp>
          <p:sp>
            <p:nvSpPr>
              <p:cNvPr id="11276" name="TextBox 6"/>
              <p:cNvSpPr txBox="1"/>
              <p:nvPr/>
            </p:nvSpPr>
            <p:spPr>
              <a:xfrm>
                <a:off x="3566527" y="5286441"/>
                <a:ext cx="1768018" cy="398836"/>
              </a:xfrm>
              <a:prstGeom prst="rect">
                <a:avLst/>
              </a:prstGeom>
              <a:noFill/>
              <a:ln w="9525">
                <a:noFill/>
              </a:ln>
            </p:spPr>
            <p:txBody>
              <a:bodyPr wrap="square" anchor="t">
                <a:spAutoFit/>
              </a:bodyPr>
              <a:lstStyle/>
              <a:p>
                <a:pPr lvl="0" indent="0"/>
                <a:r>
                  <a:rPr lang="en-US" altLang="zh-CN" sz="2000" b="1" dirty="0">
                    <a:solidFill>
                      <a:srgbClr val="000000"/>
                    </a:solidFill>
                    <a:latin typeface="Arial" panose="020B0604020202020204" pitchFamily="34" charset="0"/>
                    <a:ea typeface="宋体" panose="02010600030101010101" pitchFamily="2" charset="-122"/>
                  </a:rPr>
                  <a:t>3) Main Ring</a:t>
                </a:r>
              </a:p>
            </p:txBody>
          </p:sp>
          <p:sp>
            <p:nvSpPr>
              <p:cNvPr id="8" name="右箭头 7"/>
              <p:cNvSpPr/>
              <p:nvPr/>
            </p:nvSpPr>
            <p:spPr>
              <a:xfrm>
                <a:off x="3565892" y="2205620"/>
                <a:ext cx="1547016" cy="201323"/>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9" name="右箭头 8"/>
              <p:cNvSpPr/>
              <p:nvPr/>
            </p:nvSpPr>
            <p:spPr>
              <a:xfrm>
                <a:off x="3566527" y="2681937"/>
                <a:ext cx="1543841" cy="23180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11279" name="TextBox 9"/>
              <p:cNvSpPr txBox="1"/>
              <p:nvPr/>
            </p:nvSpPr>
            <p:spPr>
              <a:xfrm>
                <a:off x="3566729" y="1772816"/>
                <a:ext cx="1437319" cy="400110"/>
              </a:xfrm>
              <a:prstGeom prst="rect">
                <a:avLst/>
              </a:prstGeom>
              <a:noFill/>
              <a:ln w="9525">
                <a:noFill/>
              </a:ln>
            </p:spPr>
            <p:txBody>
              <a:bodyPr anchor="t">
                <a:spAutoFit/>
              </a:bodyPr>
              <a:lstStyle/>
              <a:p>
                <a:pPr lvl="0" indent="0"/>
                <a:r>
                  <a:rPr lang="en-US" altLang="zh-CN" sz="2000" b="1" dirty="0">
                    <a:solidFill>
                      <a:srgbClr val="00B050"/>
                    </a:solidFill>
                    <a:latin typeface="Arial" panose="020B0604020202020204" pitchFamily="34" charset="0"/>
                    <a:ea typeface="宋体" panose="02010600030101010101" pitchFamily="2" charset="-122"/>
                  </a:rPr>
                  <a:t>Electron</a:t>
                </a:r>
                <a:endParaRPr lang="zh-CN" altLang="en-US" sz="2000" b="1" dirty="0">
                  <a:solidFill>
                    <a:srgbClr val="00B050"/>
                  </a:solidFill>
                  <a:latin typeface="Arial" panose="020B0604020202020204" pitchFamily="34" charset="0"/>
                  <a:ea typeface="宋体" panose="02010600030101010101" pitchFamily="2" charset="-122"/>
                </a:endParaRPr>
              </a:p>
            </p:txBody>
          </p:sp>
          <p:sp>
            <p:nvSpPr>
              <p:cNvPr id="11280" name="TextBox 10"/>
              <p:cNvSpPr txBox="1"/>
              <p:nvPr/>
            </p:nvSpPr>
            <p:spPr>
              <a:xfrm>
                <a:off x="3601312" y="2898522"/>
                <a:ext cx="1437319" cy="400110"/>
              </a:xfrm>
              <a:prstGeom prst="rect">
                <a:avLst/>
              </a:prstGeom>
              <a:noFill/>
              <a:ln w="9525">
                <a:noFill/>
              </a:ln>
            </p:spPr>
            <p:txBody>
              <a:bodyPr anchor="t">
                <a:spAutoFit/>
              </a:bodyPr>
              <a:lstStyle/>
              <a:p>
                <a:pPr lvl="0" indent="0"/>
                <a:r>
                  <a:rPr lang="en-US" altLang="zh-CN" sz="2000" b="1" dirty="0">
                    <a:solidFill>
                      <a:srgbClr val="C00000"/>
                    </a:solidFill>
                    <a:latin typeface="Arial" panose="020B0604020202020204" pitchFamily="34" charset="0"/>
                    <a:ea typeface="宋体" panose="02010600030101010101" pitchFamily="2" charset="-122"/>
                  </a:rPr>
                  <a:t>Positron</a:t>
                </a:r>
                <a:endParaRPr lang="zh-CN" altLang="en-US" sz="2000" b="1" dirty="0">
                  <a:solidFill>
                    <a:srgbClr val="C00000"/>
                  </a:solidFill>
                  <a:latin typeface="Arial" panose="020B0604020202020204" pitchFamily="34" charset="0"/>
                  <a:ea typeface="宋体" panose="02010600030101010101" pitchFamily="2" charset="-122"/>
                </a:endParaRPr>
              </a:p>
            </p:txBody>
          </p:sp>
          <p:sp>
            <p:nvSpPr>
              <p:cNvPr id="11281" name="TextBox 11"/>
              <p:cNvSpPr txBox="1"/>
              <p:nvPr/>
            </p:nvSpPr>
            <p:spPr>
              <a:xfrm>
                <a:off x="1619672" y="1772816"/>
                <a:ext cx="1728192" cy="457265"/>
              </a:xfrm>
              <a:prstGeom prst="rect">
                <a:avLst/>
              </a:prstGeom>
              <a:noFill/>
              <a:ln w="9525">
                <a:noFill/>
              </a:ln>
            </p:spPr>
            <p:txBody>
              <a:bodyPr anchor="t">
                <a:spAutoFit/>
              </a:bodyPr>
              <a:lstStyle/>
              <a:p>
                <a:pPr lvl="0" indent="0"/>
                <a:r>
                  <a:rPr lang="en-US" altLang="zh-CN" sz="2400" b="1" dirty="0">
                    <a:solidFill>
                      <a:srgbClr val="C00000"/>
                    </a:solidFill>
                    <a:latin typeface="Arial" panose="020B0604020202020204" pitchFamily="34" charset="0"/>
                    <a:ea typeface="宋体" panose="02010600030101010101" pitchFamily="2" charset="-122"/>
                  </a:rPr>
                  <a:t>10 GeV</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13" name="右箭头 12"/>
              <p:cNvSpPr/>
              <p:nvPr/>
            </p:nvSpPr>
            <p:spPr>
              <a:xfrm rot="6136886">
                <a:off x="4927752" y="4471943"/>
                <a:ext cx="1654409" cy="215922"/>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14" name="右箭头 13"/>
              <p:cNvSpPr/>
              <p:nvPr/>
            </p:nvSpPr>
            <p:spPr>
              <a:xfrm rot="9380224">
                <a:off x="3952329" y="3863840"/>
                <a:ext cx="1652754" cy="21593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11284" name="TextBox 18"/>
              <p:cNvSpPr txBox="1"/>
              <p:nvPr/>
            </p:nvSpPr>
            <p:spPr>
              <a:xfrm>
                <a:off x="4869043" y="6201602"/>
                <a:ext cx="1589153" cy="400110"/>
              </a:xfrm>
              <a:prstGeom prst="rect">
                <a:avLst/>
              </a:prstGeom>
              <a:noFill/>
              <a:ln w="9525">
                <a:noFill/>
              </a:ln>
            </p:spPr>
            <p:txBody>
              <a:bodyPr anchor="t">
                <a:spAutoFit/>
              </a:bodyPr>
              <a:lstStyle/>
              <a:p>
                <a:pPr lvl="0" indent="0"/>
                <a:r>
                  <a:rPr lang="en-US" altLang="zh-CN" sz="2000" b="1" dirty="0">
                    <a:solidFill>
                      <a:srgbClr val="C00000"/>
                    </a:solidFill>
                    <a:latin typeface="Arial" panose="020B0604020202020204" pitchFamily="34" charset="0"/>
                    <a:ea typeface="宋体" panose="02010600030101010101" pitchFamily="2" charset="-122"/>
                  </a:rPr>
                  <a:t>45/120 GeV</a:t>
                </a:r>
                <a:endParaRPr lang="zh-CN" altLang="en-US" sz="2000" b="1" dirty="0">
                  <a:solidFill>
                    <a:srgbClr val="C00000"/>
                  </a:solidFill>
                  <a:latin typeface="Arial" panose="020B0604020202020204" pitchFamily="34" charset="0"/>
                  <a:ea typeface="宋体" panose="02010600030101010101" pitchFamily="2" charset="-122"/>
                </a:endParaRPr>
              </a:p>
            </p:txBody>
          </p:sp>
        </p:grpSp>
      </p:grpSp>
      <p:pic>
        <p:nvPicPr>
          <p:cNvPr id="11286" name="图片 14"/>
          <p:cNvPicPr>
            <a:picLocks noChangeAspect="1"/>
          </p:cNvPicPr>
          <p:nvPr/>
        </p:nvPicPr>
        <p:blipFill>
          <a:blip r:embed="rId2"/>
          <a:srcRect r="2319"/>
          <a:stretch>
            <a:fillRect/>
          </a:stretch>
        </p:blipFill>
        <p:spPr>
          <a:xfrm>
            <a:off x="6942138" y="2578100"/>
            <a:ext cx="2036762" cy="1412875"/>
          </a:xfrm>
          <a:prstGeom prst="rect">
            <a:avLst/>
          </a:prstGeom>
          <a:noFill/>
          <a:ln w="9525">
            <a:noFill/>
          </a:ln>
        </p:spPr>
      </p:pic>
      <p:sp>
        <p:nvSpPr>
          <p:cNvPr id="11287" name="文本框 24"/>
          <p:cNvSpPr txBox="1"/>
          <p:nvPr/>
        </p:nvSpPr>
        <p:spPr>
          <a:xfrm>
            <a:off x="7286625" y="3897313"/>
            <a:ext cx="1790700" cy="274637"/>
          </a:xfrm>
          <a:prstGeom prst="rect">
            <a:avLst/>
          </a:prstGeom>
          <a:noFill/>
          <a:ln w="9525">
            <a:noFill/>
          </a:ln>
        </p:spPr>
        <p:txBody>
          <a:bodyPr wrap="none" anchor="t">
            <a:spAutoFit/>
          </a:bodyPr>
          <a:lstStyle/>
          <a:p>
            <a:pPr lvl="0" indent="0"/>
            <a:r>
              <a:rPr lang="en-US" altLang="zh-CN" sz="1200" b="1" dirty="0">
                <a:solidFill>
                  <a:srgbClr val="FF0000"/>
                </a:solidFill>
                <a:latin typeface="Arial" panose="020B0604020202020204" pitchFamily="34" charset="0"/>
                <a:ea typeface="宋体" panose="02010600030101010101" pitchFamily="2" charset="-122"/>
                <a:sym typeface="Arial" panose="020B0604020202020204" pitchFamily="34" charset="0"/>
              </a:rPr>
              <a:t>Booster Cycle (0.1 Hz)</a:t>
            </a:r>
            <a:endParaRPr lang="zh-CN" altLang="en-US" sz="1200" dirty="0">
              <a:latin typeface="Arial" panose="020B0604020202020204" pitchFamily="34" charset="0"/>
              <a:ea typeface="宋体" panose="02010600030101010101" pitchFamily="2" charset="-122"/>
            </a:endParaRPr>
          </a:p>
        </p:txBody>
      </p:sp>
      <p:sp>
        <p:nvSpPr>
          <p:cNvPr id="2" name="文本框 1"/>
          <p:cNvSpPr txBox="1"/>
          <p:nvPr/>
        </p:nvSpPr>
        <p:spPr>
          <a:xfrm>
            <a:off x="3380740" y="5201285"/>
            <a:ext cx="1167130" cy="368300"/>
          </a:xfrm>
          <a:prstGeom prst="rect">
            <a:avLst/>
          </a:prstGeom>
          <a:noFill/>
        </p:spPr>
        <p:txBody>
          <a:bodyPr wrap="none" rtlCol="0">
            <a:spAutoFit/>
          </a:bodyPr>
          <a:lstStyle/>
          <a:p>
            <a:r>
              <a:rPr lang="en-US" altLang="zh-CN"/>
              <a:t>C=100km</a:t>
            </a:r>
          </a:p>
        </p:txBody>
      </p:sp>
      <p:pic>
        <p:nvPicPr>
          <p:cNvPr id="6" name="图片 5"/>
          <p:cNvPicPr>
            <a:picLocks noChangeAspect="1"/>
          </p:cNvPicPr>
          <p:nvPr/>
        </p:nvPicPr>
        <p:blipFill>
          <a:blip r:embed="rId3"/>
          <a:stretch>
            <a:fillRect/>
          </a:stretch>
        </p:blipFill>
        <p:spPr>
          <a:xfrm>
            <a:off x="1475105" y="5201285"/>
            <a:ext cx="1938020" cy="1709420"/>
          </a:xfrm>
          <a:prstGeom prst="rect">
            <a:avLst/>
          </a:prstGeom>
        </p:spPr>
      </p:pic>
      <p:sp>
        <p:nvSpPr>
          <p:cNvPr id="7" name="文本框 6"/>
          <p:cNvSpPr txBox="1"/>
          <p:nvPr/>
        </p:nvSpPr>
        <p:spPr>
          <a:xfrm>
            <a:off x="-21590" y="4603750"/>
            <a:ext cx="2010410" cy="2030095"/>
          </a:xfrm>
          <a:prstGeom prst="rect">
            <a:avLst/>
          </a:prstGeom>
          <a:noFill/>
        </p:spPr>
        <p:txBody>
          <a:bodyPr wrap="none" rtlCol="0">
            <a:spAutoFit/>
          </a:bodyPr>
          <a:lstStyle/>
          <a:p>
            <a:r>
              <a:rPr lang="en-US" altLang="zh-CN" b="1">
                <a:solidFill>
                  <a:srgbClr val="FF0000"/>
                </a:solidFill>
                <a:latin typeface="Calibri" panose="020F0502020204030204" pitchFamily="34" charset="0"/>
              </a:rPr>
              <a:t>The key systems of </a:t>
            </a:r>
          </a:p>
          <a:p>
            <a:r>
              <a:rPr lang="en-US" altLang="zh-CN" b="1">
                <a:solidFill>
                  <a:srgbClr val="FF0000"/>
                </a:solidFill>
                <a:latin typeface="Calibri" panose="020F0502020204030204" pitchFamily="34" charset="0"/>
              </a:rPr>
              <a:t>CEPC:</a:t>
            </a:r>
          </a:p>
          <a:p>
            <a:r>
              <a:rPr lang="en-US" altLang="zh-CN" b="1">
                <a:solidFill>
                  <a:srgbClr val="FF0000"/>
                </a:solidFill>
                <a:latin typeface="Calibri" panose="020F0502020204030204" pitchFamily="34" charset="0"/>
              </a:rPr>
              <a:t>1) Linac Injector</a:t>
            </a:r>
          </a:p>
          <a:p>
            <a:r>
              <a:rPr lang="en-US" altLang="zh-CN" b="1">
                <a:solidFill>
                  <a:srgbClr val="FF0000"/>
                </a:solidFill>
                <a:latin typeface="Calibri" panose="020F0502020204030204" pitchFamily="34" charset="0"/>
              </a:rPr>
              <a:t>2) Booster</a:t>
            </a:r>
          </a:p>
          <a:p>
            <a:r>
              <a:rPr lang="en-US" altLang="zh-CN" b="1">
                <a:solidFill>
                  <a:srgbClr val="FF0000"/>
                </a:solidFill>
                <a:latin typeface="Calibri" panose="020F0502020204030204" pitchFamily="34" charset="0"/>
              </a:rPr>
              <a:t>3) Collider ring</a:t>
            </a:r>
          </a:p>
          <a:p>
            <a:r>
              <a:rPr lang="en-US" altLang="zh-CN" b="1">
                <a:solidFill>
                  <a:srgbClr val="FF0000"/>
                </a:solidFill>
                <a:latin typeface="Calibri" panose="020F0502020204030204" pitchFamily="34" charset="0"/>
              </a:rPr>
              <a:t>4) MDI</a:t>
            </a:r>
          </a:p>
          <a:p>
            <a:r>
              <a:rPr lang="en-US" altLang="zh-CN" b="1">
                <a:solidFill>
                  <a:srgbClr val="FF0000"/>
                </a:solidFill>
                <a:latin typeface="Calibri" panose="020F0502020204030204" pitchFamily="34" charset="0"/>
              </a:rPr>
              <a:t>5) Civil Eng.</a:t>
            </a:r>
          </a:p>
        </p:txBody>
      </p:sp>
      <p:sp>
        <p:nvSpPr>
          <p:cNvPr id="11" name="TextBox 5"/>
          <p:cNvSpPr txBox="1"/>
          <p:nvPr/>
        </p:nvSpPr>
        <p:spPr>
          <a:xfrm>
            <a:off x="6353927" y="5823205"/>
            <a:ext cx="2560955" cy="645160"/>
          </a:xfrm>
          <a:prstGeom prst="rect">
            <a:avLst/>
          </a:prstGeom>
          <a:noFill/>
          <a:ln w="9525">
            <a:noFill/>
          </a:ln>
        </p:spPr>
        <p:txBody>
          <a:bodyPr wrap="square" anchor="t">
            <a:spAutoFit/>
          </a:bodyPr>
          <a:lstStyle/>
          <a:p>
            <a:pPr lvl="0"/>
            <a:r>
              <a:rPr lang="en-US" altLang="zh-CN" b="1" dirty="0">
                <a:solidFill>
                  <a:srgbClr val="000000"/>
                </a:solidFill>
                <a:latin typeface="Arial" panose="020B0604020202020204" pitchFamily="34" charset="0"/>
                <a:ea typeface="宋体" panose="02010600030101010101" pitchFamily="2" charset="-122"/>
              </a:rPr>
              <a:t>4) </a:t>
            </a:r>
            <a:r>
              <a:rPr lang="en-US" altLang="zh-CN" b="1" dirty="0">
                <a:solidFill>
                  <a:srgbClr val="000000"/>
                </a:solidFill>
              </a:rPr>
              <a:t>Machine Detector </a:t>
            </a:r>
            <a:r>
              <a:rPr lang="en-US" altLang="zh-CN" b="1" dirty="0" smtClean="0">
                <a:solidFill>
                  <a:srgbClr val="000000"/>
                </a:solidFill>
                <a:latin typeface="Arial" panose="020B0604020202020204" pitchFamily="34" charset="0"/>
                <a:ea typeface="宋体" panose="02010600030101010101" pitchFamily="2" charset="-122"/>
              </a:rPr>
              <a:t>Interface </a:t>
            </a:r>
            <a:r>
              <a:rPr lang="en-US" altLang="zh-CN" b="1" dirty="0">
                <a:solidFill>
                  <a:srgbClr val="000000"/>
                </a:solidFill>
                <a:latin typeface="Arial" panose="020B0604020202020204" pitchFamily="34" charset="0"/>
                <a:ea typeface="宋体" panose="02010600030101010101" pitchFamily="2" charset="-122"/>
              </a:rPr>
              <a:t>(MDI)</a:t>
            </a:r>
          </a:p>
        </p:txBody>
      </p:sp>
      <p:sp>
        <p:nvSpPr>
          <p:cNvPr id="12" name="文本框 11"/>
          <p:cNvSpPr txBox="1"/>
          <p:nvPr/>
        </p:nvSpPr>
        <p:spPr>
          <a:xfrm>
            <a:off x="5443220" y="2225040"/>
            <a:ext cx="1230630" cy="368300"/>
          </a:xfrm>
          <a:prstGeom prst="rect">
            <a:avLst/>
          </a:prstGeom>
          <a:noFill/>
        </p:spPr>
        <p:txBody>
          <a:bodyPr wrap="none" rtlCol="0">
            <a:spAutoFit/>
          </a:bodyPr>
          <a:lstStyle/>
          <a:p>
            <a:r>
              <a:rPr lang="en-US" altLang="zh-CN"/>
              <a:t> C=100km</a:t>
            </a:r>
          </a:p>
        </p:txBody>
      </p:sp>
      <p:sp>
        <p:nvSpPr>
          <p:cNvPr id="15" name="文本框 14"/>
          <p:cNvSpPr txBox="1"/>
          <p:nvPr/>
        </p:nvSpPr>
        <p:spPr>
          <a:xfrm>
            <a:off x="1329690" y="2310765"/>
            <a:ext cx="1065530" cy="368300"/>
          </a:xfrm>
          <a:prstGeom prst="rect">
            <a:avLst/>
          </a:prstGeom>
          <a:noFill/>
        </p:spPr>
        <p:txBody>
          <a:bodyPr wrap="none" rtlCol="0">
            <a:spAutoFit/>
          </a:bodyPr>
          <a:lstStyle/>
          <a:p>
            <a:r>
              <a:rPr lang="en-US" altLang="zh-CN"/>
              <a:t>L=1.2km</a:t>
            </a:r>
          </a:p>
        </p:txBody>
      </p:sp>
      <p:sp>
        <p:nvSpPr>
          <p:cNvPr id="16" name="TextBox 6"/>
          <p:cNvSpPr txBox="1"/>
          <p:nvPr/>
        </p:nvSpPr>
        <p:spPr>
          <a:xfrm>
            <a:off x="1645285" y="4917440"/>
            <a:ext cx="1767840" cy="398780"/>
          </a:xfrm>
          <a:prstGeom prst="rect">
            <a:avLst/>
          </a:prstGeom>
          <a:noFill/>
          <a:ln w="9525">
            <a:noFill/>
          </a:ln>
        </p:spPr>
        <p:txBody>
          <a:bodyPr wrap="square" anchor="t">
            <a:spAutoFit/>
          </a:bodyPr>
          <a:lstStyle/>
          <a:p>
            <a:pPr lvl="0" indent="0"/>
            <a:r>
              <a:rPr lang="en-US" altLang="zh-CN" sz="2000" b="1" dirty="0">
                <a:solidFill>
                  <a:srgbClr val="000000"/>
                </a:solidFill>
                <a:latin typeface="Arial" panose="020B0604020202020204" pitchFamily="34" charset="0"/>
                <a:ea typeface="宋体" panose="02010600030101010101" pitchFamily="2" charset="-122"/>
              </a:rPr>
              <a:t>5) Civil Eng.</a:t>
            </a:r>
          </a:p>
        </p:txBody>
      </p:sp>
      <p:sp>
        <p:nvSpPr>
          <p:cNvPr id="17" name="灯片编号占位符 16"/>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7</a:t>
            </a:fld>
            <a:endParaRPr lang="zh-CN" altLang="en-US" sz="900" strike="noStrike" noProof="1">
              <a:sym typeface="Arial" panose="020B0604020202020204" pitchFamily="34" charset="0"/>
            </a:endParaRPr>
          </a:p>
        </p:txBody>
      </p:sp>
      <p:pic>
        <p:nvPicPr>
          <p:cNvPr id="18" name="图片 17"/>
          <p:cNvPicPr>
            <a:picLocks noChangeAspect="1"/>
          </p:cNvPicPr>
          <p:nvPr/>
        </p:nvPicPr>
        <p:blipFill>
          <a:blip r:embed="rId4"/>
          <a:stretch>
            <a:fillRect/>
          </a:stretch>
        </p:blipFill>
        <p:spPr>
          <a:xfrm>
            <a:off x="5922217" y="4193309"/>
            <a:ext cx="3210768" cy="152643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391795" y="-110807"/>
            <a:ext cx="8229600" cy="1143000"/>
          </a:xfrm>
        </p:spPr>
        <p:txBody>
          <a:bodyPr/>
          <a:lstStyle/>
          <a:p>
            <a:r>
              <a:rPr lang="en-US" altLang="zh-CN" sz="3200" b="1" dirty="0" smtClean="0">
                <a:solidFill>
                  <a:srgbClr val="C00000"/>
                </a:solidFill>
                <a:latin typeface="Calibri" panose="020F0502020204030204" pitchFamily="34" charset="0"/>
              </a:rPr>
              <a:t>Layout</a:t>
            </a:r>
            <a:endParaRPr lang="en-US" altLang="zh-CN" sz="3200" b="1" dirty="0">
              <a:solidFill>
                <a:srgbClr val="C00000"/>
              </a:solidFill>
              <a:latin typeface="Calibri" panose="020F050202020403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2193"/>
            <a:ext cx="3865880" cy="3846830"/>
          </a:xfrm>
          <a:prstGeom prst="rect">
            <a:avLst/>
          </a:prstGeom>
        </p:spPr>
      </p:pic>
      <p:pic>
        <p:nvPicPr>
          <p:cNvPr id="4" name="图片 3" descr="Scheme4--V12"/>
          <p:cNvPicPr>
            <a:picLocks noChangeAspect="1"/>
          </p:cNvPicPr>
          <p:nvPr/>
        </p:nvPicPr>
        <p:blipFill>
          <a:blip r:embed="rId4"/>
          <a:stretch>
            <a:fillRect/>
          </a:stretch>
        </p:blipFill>
        <p:spPr>
          <a:xfrm>
            <a:off x="145415" y="4979035"/>
            <a:ext cx="8853805" cy="1273175"/>
          </a:xfrm>
          <a:prstGeom prst="rect">
            <a:avLst/>
          </a:prstGeom>
        </p:spPr>
      </p:pic>
      <p:sp>
        <p:nvSpPr>
          <p:cNvPr id="8" name="文本框 7"/>
          <p:cNvSpPr txBox="1"/>
          <p:nvPr/>
        </p:nvSpPr>
        <p:spPr>
          <a:xfrm>
            <a:off x="2720975" y="6374130"/>
            <a:ext cx="3903980" cy="368300"/>
          </a:xfrm>
          <a:prstGeom prst="rect">
            <a:avLst/>
          </a:prstGeom>
          <a:noFill/>
        </p:spPr>
        <p:txBody>
          <a:bodyPr wrap="none" rtlCol="0">
            <a:spAutoFit/>
          </a:bodyPr>
          <a:lstStyle/>
          <a:p>
            <a:r>
              <a:rPr lang="en-US" altLang="zh-CN"/>
              <a:t>CEPC Linac injector (1.2km, 10GeV)</a:t>
            </a:r>
          </a:p>
        </p:txBody>
      </p:sp>
      <p:sp>
        <p:nvSpPr>
          <p:cNvPr id="9" name="灯片编号占位符 8"/>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8</a:t>
            </a:fld>
            <a:endParaRPr lang="zh-CN" altLang="en-US" sz="900" strike="noStrike" noProof="1">
              <a:sym typeface="Arial" panose="020B0604020202020204" pitchFamily="34" charset="0"/>
            </a:endParaRPr>
          </a:p>
        </p:txBody>
      </p:sp>
      <p:pic>
        <p:nvPicPr>
          <p:cNvPr id="13" name="图片 12"/>
          <p:cNvPicPr/>
          <p:nvPr/>
        </p:nvPicPr>
        <p:blipFill>
          <a:blip r:embed="rId5" cstate="print">
            <a:extLst>
              <a:ext uri="{28A0092B-C50C-407E-A947-70E740481C1C}">
                <a14:useLocalDpi xmlns:a14="http://schemas.microsoft.com/office/drawing/2010/main" val="0"/>
              </a:ext>
            </a:extLst>
          </a:blip>
          <a:stretch>
            <a:fillRect/>
          </a:stretch>
        </p:blipFill>
        <p:spPr>
          <a:xfrm>
            <a:off x="3810762" y="1136225"/>
            <a:ext cx="5294376" cy="347415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457200" y="-8326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dirty="0" smtClean="0">
                <a:solidFill>
                  <a:srgbClr val="C00000"/>
                </a:solidFill>
                <a:latin typeface="Calibri" panose="020F0502020204030204" pitchFamily="34" charset="0"/>
              </a:rPr>
              <a:t>Collider Ring</a:t>
            </a:r>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内容占位符 2"/>
          <p:cNvSpPr>
            <a:spLocks noGrp="1"/>
          </p:cNvSpPr>
          <p:nvPr>
            <p:ph idx="1"/>
          </p:nvPr>
        </p:nvSpPr>
        <p:spPr>
          <a:xfrm>
            <a:off x="421704" y="847253"/>
            <a:ext cx="8182744" cy="4525963"/>
          </a:xfrm>
        </p:spPr>
        <p:txBody>
          <a:bodyPr>
            <a:normAutofit/>
          </a:bodyPr>
          <a:lstStyle/>
          <a:p>
            <a:r>
              <a:rPr lang="en-US" altLang="zh-CN" sz="1800" dirty="0"/>
              <a:t>The circumference of CEPC </a:t>
            </a:r>
            <a:r>
              <a:rPr lang="en-US" altLang="zh-CN" sz="1800" dirty="0" smtClean="0"/>
              <a:t>collider </a:t>
            </a:r>
            <a:r>
              <a:rPr lang="en-US" altLang="zh-CN" sz="1800" dirty="0"/>
              <a:t>ring is </a:t>
            </a:r>
            <a:r>
              <a:rPr lang="en-US" altLang="zh-CN" sz="1800" b="1" dirty="0"/>
              <a:t>100 </a:t>
            </a:r>
            <a:r>
              <a:rPr lang="en-US" altLang="zh-CN" sz="1800" b="1" dirty="0" smtClean="0"/>
              <a:t>km</a:t>
            </a:r>
            <a:r>
              <a:rPr lang="en-US" altLang="zh-CN" sz="1800" dirty="0" smtClean="0"/>
              <a:t>.</a:t>
            </a:r>
          </a:p>
          <a:p>
            <a:r>
              <a:rPr lang="en-US" altLang="zh-CN" sz="1800" dirty="0"/>
              <a:t>In the RF region, the </a:t>
            </a:r>
            <a:r>
              <a:rPr lang="en-US" altLang="zh-CN" sz="1800" b="1" dirty="0"/>
              <a:t>RF cavities are shared by two </a:t>
            </a:r>
            <a:r>
              <a:rPr lang="en-US" altLang="zh-CN" sz="1800" b="1" dirty="0" smtClean="0"/>
              <a:t>ring for H mode</a:t>
            </a:r>
            <a:r>
              <a:rPr lang="en-US" altLang="zh-CN" sz="1800" dirty="0" smtClean="0"/>
              <a:t>.</a:t>
            </a:r>
          </a:p>
          <a:p>
            <a:r>
              <a:rPr lang="en-US" altLang="zh-CN" sz="1800" b="1" dirty="0"/>
              <a:t>Twin-aperture of dipoles and quadrupoles is adopt in the arc region</a:t>
            </a:r>
            <a:r>
              <a:rPr lang="en-US" altLang="zh-CN" sz="1800" dirty="0"/>
              <a:t> to reduce the their power. </a:t>
            </a:r>
            <a:r>
              <a:rPr lang="en-US" altLang="zh-CN" sz="1800" dirty="0" smtClean="0"/>
              <a:t>The distance between </a:t>
            </a:r>
            <a:r>
              <a:rPr lang="en-US" altLang="zh-CN" sz="1800" dirty="0"/>
              <a:t>two </a:t>
            </a:r>
            <a:r>
              <a:rPr lang="en-US" altLang="zh-CN" sz="1800" dirty="0" smtClean="0"/>
              <a:t>beams is 0.35m.</a:t>
            </a:r>
          </a:p>
          <a:p>
            <a:r>
              <a:rPr lang="en-US" altLang="zh-CN" sz="1800" dirty="0" smtClean="0"/>
              <a:t>Compatible optics for H, W and Z modes</a:t>
            </a:r>
          </a:p>
          <a:p>
            <a:pPr lvl="1"/>
            <a:r>
              <a:rPr lang="en-US" altLang="zh-CN" sz="1800" dirty="0"/>
              <a:t>For the </a:t>
            </a:r>
            <a:r>
              <a:rPr lang="en-US" altLang="zh-CN" sz="1800" b="1" dirty="0"/>
              <a:t>W and Z mode</a:t>
            </a:r>
            <a:r>
              <a:rPr lang="en-US" altLang="zh-CN" sz="1800" dirty="0"/>
              <a:t>, the </a:t>
            </a:r>
            <a:r>
              <a:rPr lang="en-US" altLang="zh-CN" sz="1800" dirty="0" smtClean="0"/>
              <a:t>optics except RF region </a:t>
            </a:r>
            <a:r>
              <a:rPr lang="en-US" altLang="zh-CN" sz="1800" dirty="0"/>
              <a:t>is got by </a:t>
            </a:r>
            <a:r>
              <a:rPr lang="en-US" altLang="zh-CN" sz="1800" b="1" dirty="0"/>
              <a:t>scaling down the magnet strength with energy</a:t>
            </a:r>
            <a:r>
              <a:rPr lang="en-US" altLang="zh-CN" sz="1800" dirty="0"/>
              <a:t>. </a:t>
            </a:r>
            <a:endParaRPr lang="en-US" altLang="zh-CN" sz="1800" dirty="0" smtClean="0"/>
          </a:p>
          <a:p>
            <a:pPr lvl="1"/>
            <a:r>
              <a:rPr lang="en-US" altLang="zh-CN" sz="1800" dirty="0" smtClean="0"/>
              <a:t>For H mode, all the cavities will be used and bunches will be filled </a:t>
            </a:r>
            <a:r>
              <a:rPr lang="en-US" altLang="zh-CN" sz="1800" dirty="0"/>
              <a:t>in </a:t>
            </a:r>
            <a:r>
              <a:rPr lang="en-US" altLang="zh-CN" sz="1800" dirty="0" smtClean="0"/>
              <a:t>half ring.</a:t>
            </a:r>
          </a:p>
          <a:p>
            <a:pPr lvl="1"/>
            <a:r>
              <a:rPr lang="en-US" altLang="zh-CN" sz="1800" b="1" dirty="0" smtClean="0"/>
              <a:t>For </a:t>
            </a:r>
            <a:r>
              <a:rPr lang="en-US" altLang="zh-CN" sz="1800" b="1" dirty="0"/>
              <a:t>W &amp; Z </a:t>
            </a:r>
            <a:r>
              <a:rPr lang="en-US" altLang="zh-CN" sz="1800" b="1" dirty="0" smtClean="0"/>
              <a:t>modes, half </a:t>
            </a:r>
            <a:r>
              <a:rPr lang="en-US" altLang="zh-CN" sz="1800" b="1" dirty="0"/>
              <a:t>number of </a:t>
            </a:r>
            <a:r>
              <a:rPr lang="en-US" altLang="zh-CN" sz="1800" b="1" dirty="0" smtClean="0"/>
              <a:t>cavities </a:t>
            </a:r>
            <a:r>
              <a:rPr lang="en-US" altLang="zh-CN" sz="1800" b="1" dirty="0"/>
              <a:t>will be </a:t>
            </a:r>
            <a:r>
              <a:rPr lang="en-US" altLang="zh-CN" sz="1800" b="1" dirty="0" smtClean="0"/>
              <a:t>used</a:t>
            </a:r>
            <a:r>
              <a:rPr lang="en-US" altLang="zh-CN" sz="1800" dirty="0" smtClean="0"/>
              <a:t> and bunches can be filled in full ring.</a:t>
            </a:r>
            <a:endParaRPr lang="en-US" altLang="zh-CN" sz="1800" dirty="0"/>
          </a:p>
        </p:txBody>
      </p:sp>
      <p:pic>
        <p:nvPicPr>
          <p:cNvPr id="12" name="图片 11"/>
          <p:cNvPicPr/>
          <p:nvPr/>
        </p:nvPicPr>
        <p:blipFill>
          <a:blip r:embed="rId3"/>
          <a:stretch>
            <a:fillRect/>
          </a:stretch>
        </p:blipFill>
        <p:spPr>
          <a:xfrm>
            <a:off x="4486022" y="4372317"/>
            <a:ext cx="3540125" cy="2301240"/>
          </a:xfrm>
          <a:prstGeom prst="rect">
            <a:avLst/>
          </a:prstGeom>
        </p:spPr>
      </p:pic>
      <p:pic>
        <p:nvPicPr>
          <p:cNvPr id="11" name="图片 10" descr="F:\My_Publication\[Yiwei Wang 2017.12] CEPC CDR\Edited_Round_1\DR_layout.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3261" y="4316730"/>
            <a:ext cx="2664460" cy="2541270"/>
          </a:xfrm>
          <a:prstGeom prst="rect">
            <a:avLst/>
          </a:prstGeom>
          <a:noFill/>
          <a:ln>
            <a:noFill/>
          </a:ln>
        </p:spPr>
      </p:pic>
      <p:sp>
        <p:nvSpPr>
          <p:cNvPr id="2" name="灯片编号占位符 1"/>
          <p:cNvSpPr>
            <a:spLocks noGrp="1"/>
          </p:cNvSpPr>
          <p:nvPr>
            <p:ph type="sldNum" sz="quarter" idx="12"/>
          </p:nvPr>
        </p:nvSpPr>
        <p:spPr/>
        <p:txBody>
          <a:bodyPr/>
          <a:lstStyle/>
          <a:p>
            <a:pPr lvl="0" algn="r" eaLnBrk="1" fontAlgn="base" hangingPunct="1"/>
            <a:fld id="{9A0DB2DC-4C9A-4742-B13C-FB6460FD3503}" type="slidenum">
              <a:rPr lang="zh-CN" altLang="en-US" sz="900" strike="noStrike" noProof="1" smtClean="0">
                <a:latin typeface="Arial" panose="020B0604020202020204" pitchFamily="34" charset="0"/>
                <a:ea typeface="宋体" panose="02010600030101010101" pitchFamily="2" charset="-122"/>
                <a:cs typeface="+mn-ea"/>
                <a:sym typeface="Arial" panose="020B0604020202020204" pitchFamily="34" charset="0"/>
              </a:rPr>
              <a:t>9</a:t>
            </a:fld>
            <a:endParaRPr lang="zh-CN" altLang="en-US" sz="900" strike="noStrike" noProof="1">
              <a:sym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a:themeElements>
    <a:clrScheme name="">
      <a:dk1>
        <a:srgbClr val="A4001D"/>
      </a:dk1>
      <a:lt1>
        <a:srgbClr val="FFFFFF"/>
      </a:lt1>
      <a:dk2>
        <a:srgbClr val="E17000"/>
      </a:dk2>
      <a:lt2>
        <a:srgbClr val="000000"/>
      </a:lt2>
      <a:accent1>
        <a:srgbClr val="A4001D"/>
      </a:accent1>
      <a:accent2>
        <a:srgbClr val="E17000"/>
      </a:accent2>
      <a:accent3>
        <a:srgbClr val="FFFFFF"/>
      </a:accent3>
      <a:accent4>
        <a:srgbClr val="8B0017"/>
      </a:accent4>
      <a:accent5>
        <a:srgbClr val="CFAAAB"/>
      </a:accent5>
      <a:accent6>
        <a:srgbClr val="CC6500"/>
      </a:accent6>
      <a:hlink>
        <a:srgbClr val="A4001D"/>
      </a:hlink>
      <a:folHlink>
        <a:srgbClr val="A4001D"/>
      </a:folHlink>
    </a:clrScheme>
    <a:fontScheme name="1_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a:themeElements>
    <a:clrScheme name="">
      <a:dk1>
        <a:srgbClr val="000000"/>
      </a:dk1>
      <a:lt1>
        <a:srgbClr val="FFFFFF"/>
      </a:lt1>
      <a:dk2>
        <a:srgbClr val="E17000"/>
      </a:dk2>
      <a:lt2>
        <a:srgbClr val="A4001D"/>
      </a:lt2>
      <a:accent1>
        <a:srgbClr val="A4001D"/>
      </a:accent1>
      <a:accent2>
        <a:srgbClr val="E17000"/>
      </a:accent2>
      <a:accent3>
        <a:srgbClr val="FFFFFF"/>
      </a:accent3>
      <a:accent4>
        <a:srgbClr val="000000"/>
      </a:accent4>
      <a:accent5>
        <a:srgbClr val="CFAAAB"/>
      </a:accent5>
      <a:accent6>
        <a:srgbClr val="CC6500"/>
      </a:accent6>
      <a:hlink>
        <a:srgbClr val="A4001D"/>
      </a:hlink>
      <a:folHlink>
        <a:srgbClr val="A4001D"/>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Blank">
  <a:themeElements>
    <a:clrScheme name="">
      <a:dk1>
        <a:srgbClr val="000000"/>
      </a:dk1>
      <a:lt1>
        <a:srgbClr val="FFFFFF"/>
      </a:lt1>
      <a:dk2>
        <a:srgbClr val="E17000"/>
      </a:dk2>
      <a:lt2>
        <a:srgbClr val="A4001D"/>
      </a:lt2>
      <a:accent1>
        <a:srgbClr val="A4001D"/>
      </a:accent1>
      <a:accent2>
        <a:srgbClr val="E17000"/>
      </a:accent2>
      <a:accent3>
        <a:srgbClr val="FFFFFF"/>
      </a:accent3>
      <a:accent4>
        <a:srgbClr val="000000"/>
      </a:accent4>
      <a:accent5>
        <a:srgbClr val="CFAAAB"/>
      </a:accent5>
      <a:accent6>
        <a:srgbClr val="CC6500"/>
      </a:accent6>
      <a:hlink>
        <a:srgbClr val="A4001D"/>
      </a:hlink>
      <a:folHlink>
        <a:srgbClr val="A4001D"/>
      </a:folHlink>
    </a:clrScheme>
    <a:fontScheme name="2_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lank">
  <a:themeElements>
    <a:clrScheme name="">
      <a:dk1>
        <a:srgbClr val="000000"/>
      </a:dk1>
      <a:lt1>
        <a:srgbClr val="FFFFFF"/>
      </a:lt1>
      <a:dk2>
        <a:srgbClr val="E17000"/>
      </a:dk2>
      <a:lt2>
        <a:srgbClr val="A4001D"/>
      </a:lt2>
      <a:accent1>
        <a:srgbClr val="A4001D"/>
      </a:accent1>
      <a:accent2>
        <a:srgbClr val="E17000"/>
      </a:accent2>
      <a:accent3>
        <a:srgbClr val="FFFFFF"/>
      </a:accent3>
      <a:accent4>
        <a:srgbClr val="000000"/>
      </a:accent4>
      <a:accent5>
        <a:srgbClr val="CFAAAB"/>
      </a:accent5>
      <a:accent6>
        <a:srgbClr val="CC6500"/>
      </a:accent6>
      <a:hlink>
        <a:srgbClr val="A4001D"/>
      </a:hlink>
      <a:folHlink>
        <a:srgbClr val="A4001D"/>
      </a:folHlink>
    </a:clrScheme>
    <a:fontScheme name="3_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1880</TotalTime>
  <Words>3991</Words>
  <Application>Microsoft Office PowerPoint</Application>
  <PresentationFormat>全屏显示(4:3)</PresentationFormat>
  <Paragraphs>1061</Paragraphs>
  <Slides>50</Slides>
  <Notes>18</Notes>
  <HiddenSlides>0</HiddenSlides>
  <MMClips>1</MMClips>
  <ScaleCrop>false</ScaleCrop>
  <HeadingPairs>
    <vt:vector size="6" baseType="variant">
      <vt:variant>
        <vt:lpstr>已用的字体</vt:lpstr>
      </vt:variant>
      <vt:variant>
        <vt:i4>19</vt:i4>
      </vt:variant>
      <vt:variant>
        <vt:lpstr>主题</vt:lpstr>
      </vt:variant>
      <vt:variant>
        <vt:i4>5</vt:i4>
      </vt:variant>
      <vt:variant>
        <vt:lpstr>幻灯片标题</vt:lpstr>
      </vt:variant>
      <vt:variant>
        <vt:i4>50</vt:i4>
      </vt:variant>
    </vt:vector>
  </HeadingPairs>
  <TitlesOfParts>
    <vt:vector size="74" baseType="lpstr">
      <vt:lpstr>Arial Unicode MS</vt:lpstr>
      <vt:lpstr>MS Mincho</vt:lpstr>
      <vt:lpstr>MS PGothic</vt:lpstr>
      <vt:lpstr>等线</vt:lpstr>
      <vt:lpstr>黑体</vt:lpstr>
      <vt:lpstr>楷体</vt:lpstr>
      <vt:lpstr>宋体</vt:lpstr>
      <vt:lpstr>微软雅黑</vt:lpstr>
      <vt:lpstr>Arial</vt:lpstr>
      <vt:lpstr>Arial Black</vt:lpstr>
      <vt:lpstr>Calibri</vt:lpstr>
      <vt:lpstr>Calibri Light</vt:lpstr>
      <vt:lpstr>Cambria Math</vt:lpstr>
      <vt:lpstr>Comic Sans MS</vt:lpstr>
      <vt:lpstr>Symbol</vt:lpstr>
      <vt:lpstr>Tahoma</vt:lpstr>
      <vt:lpstr>Times</vt:lpstr>
      <vt:lpstr>Times New Roman</vt:lpstr>
      <vt:lpstr>Wingdings</vt:lpstr>
      <vt:lpstr>Office 主题</vt:lpstr>
      <vt:lpstr>1_blank</vt:lpstr>
      <vt:lpstr>Blank</vt:lpstr>
      <vt:lpstr>2_Blank</vt:lpstr>
      <vt:lpstr>3_Blank</vt:lpstr>
      <vt:lpstr>CEPC Accelerator Overview(CDR) </vt:lpstr>
      <vt:lpstr>Accelerator from Pre-CDR to CDR </vt:lpstr>
      <vt:lpstr>PowerPoint 演示文稿</vt:lpstr>
      <vt:lpstr>PowerPoint 演示文稿</vt:lpstr>
      <vt:lpstr>CDR Baseline Design</vt:lpstr>
      <vt:lpstr>Main Parameters</vt:lpstr>
      <vt:lpstr>Accelerator Chain and Systems</vt:lpstr>
      <vt:lpstr>Layout</vt:lpstr>
      <vt:lpstr>PowerPoint 演示文稿</vt:lpstr>
      <vt:lpstr>PowerPoint 演示文稿</vt:lpstr>
      <vt:lpstr>PowerPoint 演示文稿</vt:lpstr>
      <vt:lpstr>Booster &amp; Injection Time Structure </vt:lpstr>
      <vt:lpstr>PowerPoint 演示文稿</vt:lpstr>
      <vt:lpstr>SRF Design Challenges</vt:lpstr>
      <vt:lpstr>SRF Status</vt:lpstr>
      <vt:lpstr>SRF Technology R&amp;D Plan</vt:lpstr>
      <vt:lpstr>Collider Magnet</vt:lpstr>
      <vt:lpstr>High efficiency klystron</vt:lpstr>
      <vt:lpstr>PowerPoint 演示文稿</vt:lpstr>
      <vt:lpstr>PowerPoint 演示文稿</vt:lpstr>
      <vt:lpstr>Beam Loss Backgrounds at IP </vt:lpstr>
      <vt:lpstr>PowerPoint 演示文稿</vt:lpstr>
      <vt:lpstr>PowerPoint 演示文稿</vt:lpstr>
      <vt:lpstr>PowerPoint 演示文稿</vt:lpstr>
      <vt:lpstr>PowerPoint 演示文稿</vt:lpstr>
      <vt:lpstr>PowerPoint 演示文稿</vt:lpstr>
      <vt:lpstr>Power for Higgs and Z</vt:lpstr>
      <vt:lpstr>Cost Breakdown</vt:lpstr>
      <vt:lpstr>Cost Breakdown (cont)</vt:lpstr>
      <vt:lpstr>PowerPoint 演示文稿</vt:lpstr>
      <vt:lpstr>PowerPoint 演示文稿</vt:lpstr>
      <vt:lpstr>PowerPoint 演示文稿</vt:lpstr>
      <vt:lpstr>PowerPoint 演示文稿</vt:lpstr>
      <vt:lpstr>CEPC Booster SRF Parameters</vt:lpstr>
      <vt:lpstr>Main Parameters of Injector Linac</vt:lpstr>
      <vt:lpstr>CEPC Booster parameters @ injection (10GeV)</vt:lpstr>
      <vt:lpstr>CEPC Booster Parameters @ extraction</vt:lpstr>
      <vt:lpstr>PowerPoint 演示文稿</vt:lpstr>
      <vt:lpstr>CEPC Cost Breakdown (no detectors)</vt:lpstr>
      <vt:lpstr>PowerPoint 演示文稿</vt:lpstr>
      <vt:lpstr>PowerPoint 演示文稿</vt:lpstr>
      <vt:lpstr>PowerPoint 演示文稿</vt:lpstr>
      <vt:lpstr>PowerPoint 演示文稿</vt:lpstr>
      <vt:lpstr>PowerPoint 演示文稿</vt:lpstr>
      <vt:lpstr>IR Mechanics Assembly</vt:lpstr>
      <vt:lpstr>PowerPoint 演示文稿</vt:lpstr>
      <vt:lpstr>PowerPoint 演示文稿</vt:lpstr>
      <vt:lpstr>Key techniques and researches</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 Accelerator Progresses towards CDR</dc:title>
  <dc:creator>dell</dc:creator>
  <cp:lastModifiedBy>Zhang Yuan</cp:lastModifiedBy>
  <cp:revision>785</cp:revision>
  <dcterms:created xsi:type="dcterms:W3CDTF">2016-01-11T10:03:00Z</dcterms:created>
  <dcterms:modified xsi:type="dcterms:W3CDTF">2018-09-11T15:34:33Z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