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57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812AE-FA47-4CF4-BD3A-4207CACFD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A7230D-59EA-4FC9-A2F4-3ED91BD67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45551-9135-48C2-BEE7-D633B1EE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AEE6AB-B794-4641-B28A-29D3C2C3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4FE54B-238B-4A85-9646-41A1C660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12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802E6-E8D0-4E12-BE67-0440906A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976464-72EF-4427-94C4-5A47FC931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C57A07-32DD-4674-B7EF-11E1EFED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25B84E-6601-488F-B575-32ABB8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208165-3CE8-43B3-85C9-CE4F7CE1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4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05D56A-0160-401F-8A46-241A65ACF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D21038-D987-4B7C-BE9E-54D2BF344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98478B-019B-4954-B6A6-ACE9466A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FFCE7-9443-4E3A-BF2D-2FF078AE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E109C1-1F67-48B7-A2EC-085CD715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39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AEF1EA-C892-480B-80A2-94E92E50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A4481-1A71-4A22-AF94-5C6DE38C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D3FE55-991C-4797-94FA-504B1BDF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C012A7-A0F9-433F-A0E7-EB48CDEE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7485F3-06FB-4EA0-A583-66D10312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62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15923C-CF42-4D41-8EEA-1F7CE32B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36BF62-4385-4F19-A1C8-E769D6C03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8C142-AC18-4C5A-9B80-10B12455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1D2CA-0546-4AD4-A5AA-02DF9EE1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967CCE-A283-4C58-8EA6-9328547E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51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51FF7F-7889-4EA7-9782-C03BDAAB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382440-C9F4-438B-8257-BC93AE278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67B969-EDA8-4B93-A521-462C215B9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CE8BB2-8787-485F-AFBA-90987FC6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0E7949-170C-4A5B-9E63-9AAFB6AA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6FF1C-7F8E-455A-AE29-01C27C3E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36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D9E8C-36F8-498A-BEB6-546C2E21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89C4E3-ED16-4983-94B1-1A54EF01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F1EB80-3530-4BED-A483-0CE4BC70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5500BA-B4F0-4980-9A8D-BD18E263A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B3880C-E1E4-4CBE-AAA0-92119A73C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B7FB270-00C4-44E1-B89B-2F96483C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9AED046-DC66-4830-9DFD-A4C6FAEF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BB8E8DE-E981-4555-96F3-5639D6EB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05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0D4D3-002B-4746-92AE-FAEBFB08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DA8C8A-C60A-4D57-9AF6-4C8037FC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9B19EB-251D-4871-94B2-0E7D80C7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C7842B-1108-4FE2-9274-D02A9A06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99C0D1-9CBB-4F01-B168-06AFC63B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2FFB71-164B-40CA-A7F9-D8F1F57E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6DA827-A89E-481D-9711-ABC6630C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20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4DC6A-5786-466D-B7D3-04E77C13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5BB08-D93B-442A-9C3D-6A5475B5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F1CF6C-9B74-4A90-8FCB-C7796C394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D985CF-0D1B-4D6A-8B7C-0519EF99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E3FFBC-E52F-4BD0-9CAC-69D381BD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1B36DB-EA3E-46DB-B31B-A37C8610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320665-49E3-467F-9535-42DC30EA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C925A8-A078-42DD-95F7-E44E263FF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9662E6-AC71-4802-85D9-EC7C48E2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96CCCD-F2DB-49C5-86A1-31E4BA85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3B5EBC-6A40-4005-9643-02C2422C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F79223-8DFD-4B9E-8834-E7B3CDE3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4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A655F3B-2094-4540-B72F-9D00F44F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404973-9F78-4FE0-B97A-38B1DF77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A6F282-BF03-46A6-9DDB-EDB8AF37D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1FBB-3450-42F9-8888-6F9A1E2A776B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B0445-E72F-4312-8932-858B921C2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E1846D-EAB9-4732-9EF9-9061B2520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B068-308C-45C3-ABDC-8697CE3D4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0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6D37F-6E17-4E3A-A92F-3DB4BCD41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机器学习中的性能度量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59E862-A089-40AC-912E-13B326C8B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43978"/>
            <a:ext cx="6858000" cy="1313822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龙沛洵</a:t>
            </a:r>
            <a:endParaRPr lang="en-US" altLang="zh-CN" sz="2000" dirty="0"/>
          </a:p>
          <a:p>
            <a:r>
              <a:rPr lang="en-US" altLang="zh-CN" sz="2000" dirty="0"/>
              <a:t>2018.9.20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238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B6AA9-CEFF-4F77-942C-6FEDC951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查准率和查全率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BF0E13C-F300-4CC6-BD78-46C75BA60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8"/>
                <a:ext cx="7886700" cy="480218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对于信号</a:t>
                </a:r>
                <a:r>
                  <a:rPr lang="en-US" altLang="zh-CN" sz="1800" dirty="0"/>
                  <a:t>-</a:t>
                </a:r>
                <a:r>
                  <a:rPr lang="zh-CN" altLang="en-US" sz="1800" dirty="0"/>
                  <a:t>本底区分问题，可以根据分类器预测的类别与真实类别的组合作出分类结果的“混淆矩阵”：</a:t>
                </a:r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查准率</a:t>
                </a:r>
                <a:r>
                  <a:rPr lang="en-US" altLang="zh-CN" sz="1800" dirty="0"/>
                  <a:t>(Precision)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zh-CN" altLang="en-US" sz="1500" dirty="0"/>
                  <a:t>预测是信号的击中中，真实情况确实是信号的比例。</a:t>
                </a:r>
                <a:endParaRPr lang="en-US" altLang="zh-CN" sz="1500" dirty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altLang="zh-CN" sz="15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查全率</a:t>
                </a:r>
                <a:r>
                  <a:rPr lang="en-US" altLang="zh-CN" sz="1800" dirty="0"/>
                  <a:t>/</a:t>
                </a:r>
                <a:r>
                  <a:rPr lang="zh-CN" altLang="en-US" sz="1800" dirty="0"/>
                  <a:t>召回率</a:t>
                </a:r>
                <a:r>
                  <a:rPr lang="en-US" altLang="zh-CN" sz="1800" dirty="0"/>
                  <a:t>(Recall)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zh-CN" altLang="en-US" sz="1500" dirty="0"/>
                  <a:t>真实情况是信号的击中中，预测也是信号的比例。</a:t>
                </a:r>
                <a:endParaRPr lang="en-US" altLang="zh-CN" sz="1500" dirty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BF0E13C-F300-4CC6-BD78-46C75BA60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8"/>
                <a:ext cx="7886700" cy="4802186"/>
              </a:xfrm>
              <a:blipFill>
                <a:blip r:embed="rId2"/>
                <a:stretch>
                  <a:fillRect l="-464" t="-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5FC1E33-8460-4FFF-8DBC-421667A98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99189"/>
              </p:ext>
            </p:extLst>
          </p:nvPr>
        </p:nvGraphicFramePr>
        <p:xfrm>
          <a:off x="1523999" y="2427392"/>
          <a:ext cx="6096002" cy="13255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3499">
                  <a:extLst>
                    <a:ext uri="{9D8B030D-6E8A-4147-A177-3AD203B41FA5}">
                      <a16:colId xmlns:a16="http://schemas.microsoft.com/office/drawing/2014/main" val="2294287236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494647421"/>
                    </a:ext>
                  </a:extLst>
                </a:gridCol>
                <a:gridCol w="2018882">
                  <a:extLst>
                    <a:ext uri="{9D8B030D-6E8A-4147-A177-3AD203B41FA5}">
                      <a16:colId xmlns:a16="http://schemas.microsoft.com/office/drawing/2014/main" val="528972070"/>
                    </a:ext>
                  </a:extLst>
                </a:gridCol>
                <a:gridCol w="2018882">
                  <a:extLst>
                    <a:ext uri="{9D8B030D-6E8A-4147-A177-3AD203B41FA5}">
                      <a16:colId xmlns:a16="http://schemas.microsoft.com/office/drawing/2014/main" val="1740697673"/>
                    </a:ext>
                  </a:extLst>
                </a:gridCol>
              </a:tblGrid>
              <a:tr h="331391">
                <a:tc rowSpan="2" gridSpan="2"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预测结果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901"/>
                  </a:ext>
                </a:extLst>
              </a:tr>
              <a:tr h="331391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信号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本底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90232"/>
                  </a:ext>
                </a:extLst>
              </a:tr>
              <a:tr h="33139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真实情况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信号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TP</a:t>
                      </a:r>
                      <a:r>
                        <a:rPr lang="zh-CN" altLang="en-US" sz="1300" dirty="0"/>
                        <a:t>（真信号）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FN</a:t>
                      </a:r>
                      <a:r>
                        <a:rPr lang="zh-CN" altLang="en-US" sz="1300" dirty="0"/>
                        <a:t>（假本底）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568136"/>
                  </a:ext>
                </a:extLst>
              </a:tr>
              <a:tr h="33139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本底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FP</a:t>
                      </a:r>
                      <a:r>
                        <a:rPr lang="zh-CN" altLang="en-US" sz="1300" dirty="0"/>
                        <a:t>（假信号）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TN</a:t>
                      </a:r>
                      <a:r>
                        <a:rPr lang="zh-CN" altLang="en-US" sz="1300" dirty="0"/>
                        <a:t>（真本底）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869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46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F39F14-0479-4C7E-A814-31134788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查准率和查全率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C9FF25-1A95-4A68-80B1-434451CC4E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/>
                  <a:t>查准率和查全率是一对矛盾的度量</a:t>
                </a:r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/>
                  <a:t>例：挑选信号</a:t>
                </a:r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/>
                  <a:t>希望挑出来的击中中信号占比高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查准率高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倾向于只挑选最有把握是信号的击中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漏掉不少信号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查全率低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>
                    <a:sym typeface="Wingdings" panose="05000000000000000000" pitchFamily="2" charset="2"/>
                  </a:rPr>
                  <a:t>希望尽可能少丢信号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查全率高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倾向于只丢弃最有把握是本底的击中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留下不少本底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查准率低</a:t>
                </a:r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dirty="0"/>
                  <a:t>分类阈值</a:t>
                </a:r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/>
                  <a:t>分类器对每个测试样本预测一个</a:t>
                </a:r>
                <a:r>
                  <a:rPr lang="en-US" altLang="zh-CN" dirty="0"/>
                  <a:t>[0,1]</a:t>
                </a:r>
                <a:r>
                  <a:rPr lang="zh-CN" altLang="en-US" dirty="0"/>
                  <a:t>之间的实数，表明该测试样本是信号的可能性。我们选取一个阈值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dirty="0"/>
                  <a:t>，预测值大于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的样本判定为信号，否则判定为本底。</a:t>
                </a:r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/>
                  <a:t>若希望查准率高，则选取较大的阈值</a:t>
                </a:r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/>
                  <a:t>若希望查全率高，则选取较小的阈值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C9FF25-1A95-4A68-80B1-434451CC4E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72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1C9BF-D9A3-4BEA-B7AE-85A1C841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P-R</a:t>
            </a:r>
            <a:r>
              <a:rPr lang="zh-CN" altLang="en-US" dirty="0"/>
              <a:t>曲线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376014-9663-41F8-8D29-4D053A3CD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 dirty="0"/>
              <a:t>取定一个阈值，可以计算分类器在该阈值下的查准率和查全率。通过选取不同的阈值</a:t>
            </a:r>
            <a:r>
              <a:rPr lang="en-US" altLang="zh-CN" sz="1800" dirty="0"/>
              <a:t>t</a:t>
            </a:r>
            <a:r>
              <a:rPr lang="zh-CN" altLang="en-US" sz="1800" dirty="0"/>
              <a:t>，即可获得多组查准率和查全率。以查准率为纵轴，查全率为横轴作图，即可得到分类器的</a:t>
            </a:r>
            <a:r>
              <a:rPr lang="zh-CN" altLang="en-US" sz="1800" b="1" dirty="0"/>
              <a:t>查准率</a:t>
            </a:r>
            <a:r>
              <a:rPr lang="en-US" altLang="zh-CN" sz="1800" b="1" dirty="0"/>
              <a:t>-</a:t>
            </a:r>
            <a:r>
              <a:rPr lang="zh-CN" altLang="en-US" sz="1800" b="1" dirty="0"/>
              <a:t>查全率曲线</a:t>
            </a:r>
            <a:r>
              <a:rPr lang="zh-CN" altLang="en-US" sz="1800" dirty="0"/>
              <a:t>，即</a:t>
            </a:r>
            <a:r>
              <a:rPr lang="en-US" altLang="zh-CN" sz="1800" b="1" dirty="0"/>
              <a:t>P-R</a:t>
            </a:r>
            <a:r>
              <a:rPr lang="zh-CN" altLang="en-US" sz="1800" b="1" dirty="0"/>
              <a:t>曲线</a:t>
            </a:r>
            <a:endParaRPr lang="en-US" altLang="zh-CN" sz="1800" b="1" dirty="0"/>
          </a:p>
          <a:p>
            <a:endParaRPr lang="zh-CN" alt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E993BE-1631-417D-AA2D-EB6ABD3B5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69" y="2824829"/>
            <a:ext cx="4222262" cy="33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2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A24C4-80BF-4E1A-BF2B-5118AA7D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ROC</a:t>
            </a:r>
            <a:r>
              <a:rPr lang="zh-CN" altLang="en-US" dirty="0"/>
              <a:t>曲线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CCD760-CEEB-4042-8972-24F9C2E55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zh-CN" altLang="en-US" b="1" dirty="0"/>
                  <a:t>受试者工作特征</a:t>
                </a:r>
                <a:r>
                  <a:rPr lang="en-US" altLang="zh-CN" dirty="0"/>
                  <a:t>(Receiver Operating Characteristic)</a:t>
                </a:r>
              </a:p>
              <a:p>
                <a:pPr>
                  <a:lnSpc>
                    <a:spcPct val="100000"/>
                  </a:lnSpc>
                </a:pPr>
                <a:r>
                  <a:rPr lang="zh-CN" altLang="en-US" dirty="0"/>
                  <a:t>真信号率</a:t>
                </a:r>
                <a:r>
                  <a:rPr lang="en-US" altLang="zh-CN" dirty="0"/>
                  <a:t>TPR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/>
                  <a:t>真实情况是信号的击中中，预测也是信号的比例</a:t>
                </a:r>
                <a:endParaRPr lang="en-US" altLang="zh-CN" dirty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𝑇𝑃𝑅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b="1" dirty="0"/>
                  <a:t>等于查全率</a:t>
                </a:r>
                <a:r>
                  <a:rPr lang="en-US" altLang="zh-CN" b="1" dirty="0"/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zh-CN" altLang="en-US" dirty="0"/>
                  <a:t>假信号率</a:t>
                </a:r>
                <a:r>
                  <a:rPr lang="en-US" altLang="zh-CN" dirty="0"/>
                  <a:t>FPR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/>
                  <a:t>真实情况是本底的击中中，被预测为信号的比例</a:t>
                </a:r>
                <a:endParaRPr lang="en-US" altLang="zh-CN" dirty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2000" dirty="0"/>
                  <a:t>通过取不同的阈值</a:t>
                </a:r>
                <a:r>
                  <a:rPr lang="en-US" altLang="zh-CN" sz="2000" dirty="0"/>
                  <a:t>t</a:t>
                </a:r>
                <a:r>
                  <a:rPr lang="zh-CN" altLang="en-US" sz="2000" dirty="0"/>
                  <a:t>，可获得多组</a:t>
                </a:r>
                <a:r>
                  <a:rPr lang="en-US" altLang="zh-CN" sz="2000" dirty="0"/>
                  <a:t>TPR</a:t>
                </a:r>
                <a:r>
                  <a:rPr lang="zh-CN" altLang="en-US" sz="2000" dirty="0"/>
                  <a:t>与</a:t>
                </a:r>
                <a:r>
                  <a:rPr lang="en-US" altLang="zh-CN" sz="2000" dirty="0"/>
                  <a:t>FPR</a:t>
                </a:r>
                <a:r>
                  <a:rPr lang="zh-CN" altLang="en-US" sz="2000" dirty="0"/>
                  <a:t>。以</a:t>
                </a:r>
                <a:r>
                  <a:rPr lang="en-US" altLang="zh-CN" sz="2000" dirty="0"/>
                  <a:t>TPR</a:t>
                </a:r>
                <a:r>
                  <a:rPr lang="zh-CN" altLang="en-US" sz="2000" dirty="0"/>
                  <a:t>为纵轴，</a:t>
                </a:r>
                <a:r>
                  <a:rPr lang="en-US" altLang="zh-CN" sz="2000" dirty="0"/>
                  <a:t>FPR</a:t>
                </a:r>
                <a:r>
                  <a:rPr lang="zh-CN" altLang="en-US" sz="2000" dirty="0"/>
                  <a:t>为横轴作图，即可得到</a:t>
                </a:r>
                <a:r>
                  <a:rPr lang="en-US" altLang="zh-CN" sz="2000" b="1" dirty="0"/>
                  <a:t>ROC</a:t>
                </a:r>
                <a:r>
                  <a:rPr lang="zh-CN" altLang="en-US" sz="2000" b="1" dirty="0"/>
                  <a:t>曲线</a:t>
                </a:r>
                <a:r>
                  <a:rPr lang="zh-CN" altLang="en-US" sz="2000" dirty="0"/>
                  <a:t>。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CCD760-CEEB-4042-8972-24F9C2E55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49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036D3-77B3-4EBC-AA91-05CE458A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ROC</a:t>
            </a:r>
            <a:r>
              <a:rPr lang="zh-CN" altLang="en-US" dirty="0"/>
              <a:t>曲线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B0743BCC-567C-4EBA-BC47-AF242B8B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点</a:t>
            </a:r>
            <a:r>
              <a:rPr lang="en-US" altLang="zh-CN" sz="1800" dirty="0"/>
              <a:t>(0,1)</a:t>
            </a:r>
            <a:r>
              <a:rPr lang="zh-CN" altLang="en-US" sz="1800" dirty="0"/>
              <a:t>代表理想模型，对角线代表随机猜测模型。</a:t>
            </a:r>
          </a:p>
        </p:txBody>
      </p:sp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00C5A3E4-6CAF-48E4-A57C-F6ECEF63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98" y="2232212"/>
            <a:ext cx="4155204" cy="39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D620B3-29DF-42CE-9BF7-2A195FE0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分类器性能比较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0A05A2-F513-469A-99E3-F3E17D5A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错误率、查准率、查全率比较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通过</a:t>
            </a:r>
            <a:r>
              <a:rPr lang="en-US" altLang="zh-CN" dirty="0"/>
              <a:t>P-R</a:t>
            </a:r>
            <a:r>
              <a:rPr lang="zh-CN" altLang="en-US" dirty="0"/>
              <a:t>曲线比较性能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若一个分类器</a:t>
            </a:r>
            <a:r>
              <a:rPr lang="en-US" altLang="zh-CN" dirty="0"/>
              <a:t>A</a:t>
            </a:r>
            <a:r>
              <a:rPr lang="zh-CN" altLang="en-US" dirty="0"/>
              <a:t>的</a:t>
            </a:r>
            <a:r>
              <a:rPr lang="en-US" altLang="zh-CN" dirty="0"/>
              <a:t>P-R</a:t>
            </a:r>
            <a:r>
              <a:rPr lang="zh-CN" altLang="en-US" dirty="0"/>
              <a:t>曲线将另一个分类器</a:t>
            </a:r>
            <a:r>
              <a:rPr lang="en-US" altLang="zh-CN" dirty="0"/>
              <a:t>B</a:t>
            </a:r>
            <a:r>
              <a:rPr lang="zh-CN" altLang="en-US" dirty="0"/>
              <a:t>的</a:t>
            </a:r>
            <a:r>
              <a:rPr lang="en-US" altLang="zh-CN" dirty="0"/>
              <a:t>P-R</a:t>
            </a:r>
            <a:r>
              <a:rPr lang="zh-CN" altLang="en-US" dirty="0"/>
              <a:t>曲线完全“包住”，则</a:t>
            </a:r>
            <a:r>
              <a:rPr lang="en-US" altLang="zh-CN" dirty="0"/>
              <a:t>A</a:t>
            </a:r>
            <a:r>
              <a:rPr lang="zh-CN" altLang="en-US" dirty="0"/>
              <a:t>的性能优于</a:t>
            </a:r>
            <a:r>
              <a:rPr lang="en-US" altLang="zh-CN" dirty="0"/>
              <a:t>B</a:t>
            </a:r>
            <a:r>
              <a:rPr lang="zh-CN" altLang="en-US" dirty="0"/>
              <a:t>的性能。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比较</a:t>
            </a:r>
            <a:r>
              <a:rPr lang="en-US" altLang="zh-CN" dirty="0"/>
              <a:t>P-R</a:t>
            </a:r>
            <a:r>
              <a:rPr lang="zh-CN" altLang="en-US" dirty="0"/>
              <a:t>曲线下方面积</a:t>
            </a:r>
            <a:r>
              <a:rPr lang="en-US" altLang="zh-CN" dirty="0"/>
              <a:t>(Area Under Curve, AUC)</a:t>
            </a:r>
            <a:r>
              <a:rPr lang="zh-CN" altLang="en-US" dirty="0"/>
              <a:t>的大小。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平衡点</a:t>
            </a:r>
            <a:r>
              <a:rPr lang="en-US" altLang="zh-CN" dirty="0"/>
              <a:t>(Break-Even Point, BEP)</a:t>
            </a:r>
            <a:r>
              <a:rPr lang="zh-CN" altLang="en-US" dirty="0"/>
              <a:t>：</a:t>
            </a:r>
            <a:r>
              <a:rPr lang="en-US" altLang="zh-CN" dirty="0"/>
              <a:t>P-R</a:t>
            </a:r>
            <a:r>
              <a:rPr lang="zh-CN" altLang="en-US" dirty="0"/>
              <a:t>曲线上查准率</a:t>
            </a:r>
            <a:r>
              <a:rPr lang="en-US" altLang="zh-CN" dirty="0"/>
              <a:t>=</a:t>
            </a:r>
            <a:r>
              <a:rPr lang="zh-CN" altLang="en-US" dirty="0"/>
              <a:t>查全率时的取值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通过</a:t>
            </a:r>
            <a:r>
              <a:rPr lang="en-US" altLang="zh-CN" dirty="0"/>
              <a:t>ROC</a:t>
            </a:r>
            <a:r>
              <a:rPr lang="zh-CN" altLang="en-US" dirty="0"/>
              <a:t>曲线比较性能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若一个分类器</a:t>
            </a:r>
            <a:r>
              <a:rPr lang="en-US" altLang="zh-CN" dirty="0"/>
              <a:t>A</a:t>
            </a:r>
            <a:r>
              <a:rPr lang="zh-CN" altLang="en-US" dirty="0"/>
              <a:t>的</a:t>
            </a:r>
            <a:r>
              <a:rPr lang="en-US" altLang="zh-CN" dirty="0"/>
              <a:t>ROC</a:t>
            </a:r>
            <a:r>
              <a:rPr lang="zh-CN" altLang="en-US" dirty="0"/>
              <a:t>曲线将另一个分类器</a:t>
            </a:r>
            <a:r>
              <a:rPr lang="en-US" altLang="zh-CN" dirty="0"/>
              <a:t>B</a:t>
            </a:r>
            <a:r>
              <a:rPr lang="zh-CN" altLang="en-US" dirty="0"/>
              <a:t>的</a:t>
            </a:r>
            <a:r>
              <a:rPr lang="en-US" altLang="zh-CN" dirty="0"/>
              <a:t>ROC</a:t>
            </a:r>
            <a:r>
              <a:rPr lang="zh-CN" altLang="en-US" dirty="0"/>
              <a:t>曲线完全“包住”，则</a:t>
            </a:r>
            <a:r>
              <a:rPr lang="en-US" altLang="zh-CN" dirty="0"/>
              <a:t>A</a:t>
            </a:r>
            <a:r>
              <a:rPr lang="zh-CN" altLang="en-US" dirty="0"/>
              <a:t>的性能优于</a:t>
            </a:r>
            <a:r>
              <a:rPr lang="en-US" altLang="zh-CN" dirty="0"/>
              <a:t>B</a:t>
            </a:r>
            <a:r>
              <a:rPr lang="zh-CN" altLang="en-US" dirty="0"/>
              <a:t>的性能。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比较</a:t>
            </a:r>
            <a:r>
              <a:rPr lang="en-US" altLang="zh-CN" dirty="0"/>
              <a:t>ROC</a:t>
            </a:r>
            <a:r>
              <a:rPr lang="zh-CN" altLang="en-US" dirty="0"/>
              <a:t>曲线下方面积的大小</a:t>
            </a:r>
          </a:p>
        </p:txBody>
      </p:sp>
    </p:spTree>
    <p:extLst>
      <p:ext uri="{BB962C8B-B14F-4D97-AF65-F5344CB8AC3E}">
        <p14:creationId xmlns:p14="http://schemas.microsoft.com/office/powerpoint/2010/main" val="371705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525</Words>
  <Application>Microsoft Office PowerPoint</Application>
  <PresentationFormat>全屏显示(4:3)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Wingdings</vt:lpstr>
      <vt:lpstr>Office 主题​​</vt:lpstr>
      <vt:lpstr>机器学习中的性能度量</vt:lpstr>
      <vt:lpstr>查准率和查全率</vt:lpstr>
      <vt:lpstr>查准率和查全率</vt:lpstr>
      <vt:lpstr>P-R曲线</vt:lpstr>
      <vt:lpstr>ROC曲线</vt:lpstr>
      <vt:lpstr>ROC曲线</vt:lpstr>
      <vt:lpstr>分类器性能比较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机器学习中的性能度量</dc:title>
  <dc:creator>Long MgcosA</dc:creator>
  <cp:lastModifiedBy>Long MgcosA</cp:lastModifiedBy>
  <cp:revision>29</cp:revision>
  <dcterms:created xsi:type="dcterms:W3CDTF">2018-09-18T09:25:30Z</dcterms:created>
  <dcterms:modified xsi:type="dcterms:W3CDTF">2018-09-20T05:33:44Z</dcterms:modified>
</cp:coreProperties>
</file>