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497" r:id="rId3"/>
    <p:sldId id="268" r:id="rId4"/>
    <p:sldId id="727" r:id="rId5"/>
    <p:sldId id="728" r:id="rId6"/>
    <p:sldId id="688" r:id="rId7"/>
    <p:sldId id="729" r:id="rId8"/>
    <p:sldId id="709" r:id="rId9"/>
    <p:sldId id="717" r:id="rId10"/>
    <p:sldId id="730" r:id="rId11"/>
    <p:sldId id="722" r:id="rId12"/>
    <p:sldId id="723" r:id="rId13"/>
    <p:sldId id="739" r:id="rId14"/>
    <p:sldId id="724" r:id="rId15"/>
    <p:sldId id="731" r:id="rId16"/>
    <p:sldId id="732" r:id="rId17"/>
    <p:sldId id="733" r:id="rId18"/>
    <p:sldId id="734" r:id="rId19"/>
    <p:sldId id="735" r:id="rId20"/>
    <p:sldId id="736" r:id="rId21"/>
    <p:sldId id="738" r:id="rId22"/>
    <p:sldId id="697" r:id="rId23"/>
    <p:sldId id="696" r:id="rId24"/>
    <p:sldId id="490" r:id="rId25"/>
  </p:sldIdLst>
  <p:sldSz cx="9144000" cy="5715000" type="screen16x10"/>
  <p:notesSz cx="6858000" cy="9144000"/>
  <p:custShowLst>
    <p:custShow name="自定义放映 1" id="0">
      <p:sldLst/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80">
          <p15:clr>
            <a:srgbClr val="A4A3A4"/>
          </p15:clr>
        </p15:guide>
        <p15:guide id="2" pos="30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460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026DCE"/>
    <a:srgbClr val="008000"/>
    <a:srgbClr val="CC99FF"/>
    <a:srgbClr val="FF9900"/>
    <a:srgbClr val="CC9900"/>
    <a:srgbClr val="026BCA"/>
    <a:srgbClr val="025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8103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1880"/>
        <p:guide pos="3021"/>
      </p:guideLst>
    </p:cSldViewPr>
  </p:slideViewPr>
  <p:outlineViewPr>
    <p:cViewPr>
      <p:scale>
        <a:sx n="33" d="100"/>
        <a:sy n="33" d="100"/>
      </p:scale>
      <p:origin x="0" y="-8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C5383E01-CEF2-43FF-8306-FB3FB13A238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92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35D302C-A356-42F3-9D35-5A636606D43A}" type="slidenum">
              <a:rPr lang="zh-CN" altLang="en-US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8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3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  <a:t>商业扫描器优势是技术成熟、漏洞信息全面、部署简单；但缺点也很明显：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  <a:t>扫描速度很慢；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  <a:t>大量漏洞信息需要忽略，导致整理报告时间很长；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  <a:t>漏洞更新需要依赖厂商，无法自定义；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漏洞结果的统计分析有助于安全人员做出决策；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52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97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Agent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缺点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主动安装（违背用户的主观意愿）；</a:t>
            </a:r>
            <a:endParaRPr lang="en-US" altLang="zh-CN" dirty="0" smtClean="0"/>
          </a:p>
          <a:p>
            <a:r>
              <a:rPr lang="zh-CN" altLang="en-US" dirty="0" smtClean="0"/>
              <a:t>不适用于网络设备（比如交换机，路由器等）</a:t>
            </a:r>
            <a:endParaRPr lang="en-US" altLang="zh-CN" dirty="0" smtClean="0"/>
          </a:p>
          <a:p>
            <a:r>
              <a:rPr lang="zh-CN" altLang="en-US" dirty="0" smtClean="0"/>
              <a:t>字体：微软雅黑：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3E01-CEF2-43FF-8306-FB3FB13A238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6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489348"/>
            <a:ext cx="6400800" cy="32096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6B743-FD8F-476F-A893-2AFA923E80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auto">
          <a:xfrm>
            <a:off x="1" y="5333687"/>
            <a:ext cx="9144002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5" name="矩形 7"/>
          <p:cNvSpPr/>
          <p:nvPr/>
        </p:nvSpPr>
        <p:spPr bwMode="auto">
          <a:xfrm>
            <a:off x="-1" y="-25398"/>
            <a:ext cx="9144002" cy="794666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灯片编号占位符 3"/>
          <p:cNvSpPr txBox="1"/>
          <p:nvPr/>
        </p:nvSpPr>
        <p:spPr>
          <a:xfrm>
            <a:off x="6973888" y="5387975"/>
            <a:ext cx="2170112" cy="3270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en-US" sz="1600" b="1" dirty="0">
                <a:solidFill>
                  <a:schemeClr val="bg1"/>
                </a:solidFill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</a:rPr>
              <a:t>软件与应用科技学院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129" y="121568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611560" y="1465015"/>
            <a:ext cx="7920880" cy="3209652"/>
          </a:xfrm>
        </p:spPr>
        <p:txBody>
          <a:bodyPr>
            <a:normAutofit/>
          </a:bodyPr>
          <a:lstStyle>
            <a:lvl1pPr marL="457200" indent="-457200" algn="l"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F07DE-F087-4165-9993-7B7086AA3A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 bwMode="auto">
          <a:xfrm>
            <a:off x="1" y="5333687"/>
            <a:ext cx="9144002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 bwMode="auto">
          <a:xfrm>
            <a:off x="-1" y="-25398"/>
            <a:ext cx="9144002" cy="794666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>
            <a:fillRect/>
          </a:stretch>
        </p:blipFill>
        <p:spPr>
          <a:xfrm>
            <a:off x="7358443" y="-82128"/>
            <a:ext cx="1534034" cy="888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灯片编号占位符 3"/>
          <p:cNvSpPr txBox="1"/>
          <p:nvPr/>
        </p:nvSpPr>
        <p:spPr>
          <a:xfrm>
            <a:off x="6973888" y="5387975"/>
            <a:ext cx="2170112" cy="3270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en-US" sz="1600" b="1" dirty="0">
                <a:solidFill>
                  <a:schemeClr val="bg1"/>
                </a:solidFill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</a:rPr>
              <a:t>软件与应用科技学院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129" y="121568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13E-4A94-4333-B5E2-300E7BD1CC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" y="5333687"/>
            <a:ext cx="9144002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灯片编号占位符 3"/>
          <p:cNvSpPr txBox="1"/>
          <p:nvPr/>
        </p:nvSpPr>
        <p:spPr>
          <a:xfrm>
            <a:off x="6973888" y="5387975"/>
            <a:ext cx="2170112" cy="3270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en-US" sz="1600" b="1" dirty="0">
                <a:solidFill>
                  <a:schemeClr val="bg1"/>
                </a:solidFill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</a:rPr>
              <a:t>软件与应用科技学院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CEEB-CDBD-45A9-961A-6C2FC89122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B8CAC-B67A-44DE-8D17-6758402EDCD5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矩形 6"/>
          <p:cNvSpPr/>
          <p:nvPr userDrawn="1"/>
        </p:nvSpPr>
        <p:spPr bwMode="auto">
          <a:xfrm>
            <a:off x="30" y="5344357"/>
            <a:ext cx="9144002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8" y="-14728"/>
            <a:ext cx="9144002" cy="794666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>
            <a:fillRect/>
          </a:stretch>
        </p:blipFill>
        <p:spPr>
          <a:xfrm>
            <a:off x="7358472" y="-71458"/>
            <a:ext cx="1534034" cy="888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灯片编号占位符 3"/>
          <p:cNvSpPr txBox="1"/>
          <p:nvPr userDrawn="1"/>
        </p:nvSpPr>
        <p:spPr>
          <a:xfrm>
            <a:off x="6973917" y="5398645"/>
            <a:ext cx="2170112" cy="3270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en-US" sz="1600" b="1" dirty="0">
                <a:solidFill>
                  <a:schemeClr val="bg1"/>
                </a:solidFill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</a:rPr>
              <a:t>软件与应用科技学院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94158" y="132238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10" name="灯片编号占位符 4"/>
          <p:cNvSpPr txBox="1"/>
          <p:nvPr userDrawn="1"/>
        </p:nvSpPr>
        <p:spPr>
          <a:xfrm>
            <a:off x="6553229" y="530815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7CB13E-4A94-4333-B5E2-300E7BD1CC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300" b="0">
                <a:latin typeface="+mj-lt"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900" b="1" i="0" u="none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defTabSz="369570">
              <a:buSzPct val="80000"/>
              <a:buFont typeface="Lucida Grande"/>
              <a:buChar char="»"/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defTabSz="369570">
              <a:buSzPct val="100000"/>
              <a:buFont typeface="Arial" panose="020B0604020202020204"/>
              <a:buChar char="•"/>
              <a:defRPr/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单击此处编辑模板文本样式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defTabSz="369570">
              <a:buSzPct val="80000"/>
              <a:buFont typeface="Lucida Grande"/>
              <a:buChar char="»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defTabSz="369570">
              <a:buSzPct val="80000"/>
              <a:buFont typeface="Lucida Grande"/>
              <a:buChar char="-"/>
              <a:defRPr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第三级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lvl="3" defTabSz="369570">
              <a:buSzPct val="80000"/>
              <a:buFont typeface="Arial" panose="020B0604020202020204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4" defTabSz="369570">
              <a:buSzPct val="80000"/>
              <a:buFont typeface="Lucida Grande"/>
              <a:buChar char="»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第五级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10F394-C716-49D3-8450-D4BAA85FC0F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-30" y="5344357"/>
            <a:ext cx="9144002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-32" y="-14728"/>
            <a:ext cx="9144002" cy="794666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>
            <a:fillRect/>
          </a:stretch>
        </p:blipFill>
        <p:spPr>
          <a:xfrm>
            <a:off x="7358412" y="-71458"/>
            <a:ext cx="1534034" cy="888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灯片编号占位符 3"/>
          <p:cNvSpPr txBox="1"/>
          <p:nvPr userDrawn="1"/>
        </p:nvSpPr>
        <p:spPr>
          <a:xfrm>
            <a:off x="6973857" y="5398645"/>
            <a:ext cx="2170112" cy="3270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en-US" sz="1600" b="1" dirty="0">
                <a:solidFill>
                  <a:schemeClr val="bg1"/>
                </a:solidFill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</a:rPr>
              <a:t>软件与应用科技学院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0"/>
          </p:nvPr>
        </p:nvSpPr>
        <p:spPr>
          <a:xfrm>
            <a:off x="457169" y="5308158"/>
            <a:ext cx="2133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169" y="5308158"/>
            <a:ext cx="2895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 txBox="1"/>
          <p:nvPr userDrawn="1"/>
        </p:nvSpPr>
        <p:spPr>
          <a:xfrm>
            <a:off x="6553169" y="530815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7CB13E-4A94-4333-B5E2-300E7BD1CC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 userDrawn="1"/>
        </p:nvSpPr>
        <p:spPr bwMode="auto">
          <a:xfrm>
            <a:off x="98425" y="122238"/>
            <a:ext cx="58324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专业实践教学条件</a:t>
            </a:r>
            <a:r>
              <a:rPr lang="en-US" altLang="zh-CN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物联网+</a:t>
            </a:r>
            <a:r>
              <a: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智能制造体验中心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952500"/>
          </a:xfrm>
        </p:spPr>
        <p:txBody>
          <a:bodyPr>
            <a:noAutofit/>
          </a:bodyPr>
          <a:lstStyle>
            <a:lvl1pPr>
              <a:defRPr sz="2300" b="0">
                <a:latin typeface="+mj-lt"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333500"/>
            <a:ext cx="8229600" cy="3771900"/>
          </a:xfrm>
        </p:spPr>
        <p:txBody>
          <a:bodyPr/>
          <a:lstStyle>
            <a:lvl1pPr>
              <a:defRPr sz="1900" b="1" i="0" u="none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defTabSz="369570">
              <a:buSzPct val="80000"/>
              <a:buFont typeface="Lucida Grande"/>
              <a:buChar char="»"/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defTabSz="369570">
              <a:buSzPct val="100000"/>
              <a:buFont typeface="Arial" panose="020B0604020202020204"/>
              <a:buChar char="•"/>
              <a:defRPr/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单击此处编辑模板文本样式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defTabSz="369570">
              <a:buSzPct val="80000"/>
              <a:buFont typeface="Lucida Grande"/>
              <a:buChar char="»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defTabSz="369570">
              <a:buSzPct val="80000"/>
              <a:buFont typeface="Lucida Grande"/>
              <a:buChar char="-"/>
              <a:defRPr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第三级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lvl="3" defTabSz="369570">
              <a:buSzPct val="80000"/>
              <a:buFont typeface="Arial" panose="020B0604020202020204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4" defTabSz="369570">
              <a:buSzPct val="80000"/>
              <a:buFont typeface="Lucida Grande"/>
              <a:buChar char="»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第五级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10F394-C716-49D3-8450-D4BAA85FC0F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-30" y="5344357"/>
            <a:ext cx="9144002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-32" y="-14728"/>
            <a:ext cx="9144002" cy="794666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>
            <a:fillRect/>
          </a:stretch>
        </p:blipFill>
        <p:spPr>
          <a:xfrm>
            <a:off x="7358412" y="-71458"/>
            <a:ext cx="1534034" cy="888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灯片编号占位符 3"/>
          <p:cNvSpPr txBox="1"/>
          <p:nvPr userDrawn="1"/>
        </p:nvSpPr>
        <p:spPr>
          <a:xfrm>
            <a:off x="6973857" y="5398645"/>
            <a:ext cx="2170112" cy="3270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en-US" sz="1600" b="1" dirty="0">
                <a:solidFill>
                  <a:schemeClr val="bg1"/>
                </a:solidFill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</a:rPr>
              <a:t>软件与应用科技学院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0"/>
          </p:nvPr>
        </p:nvSpPr>
        <p:spPr>
          <a:xfrm>
            <a:off x="457169" y="5308158"/>
            <a:ext cx="2133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169" y="5308158"/>
            <a:ext cx="2895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 txBox="1"/>
          <p:nvPr userDrawn="1"/>
        </p:nvSpPr>
        <p:spPr>
          <a:xfrm>
            <a:off x="6553169" y="530815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7CB13E-4A94-4333-B5E2-300E7BD1CC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BFC28EA-7407-44DE-8B29-1A5E03AA416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903413"/>
            <a:ext cx="9144000" cy="16557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7" y="1903959"/>
            <a:ext cx="3528392" cy="1656002"/>
          </a:xfrm>
          <a:prstGeom prst="rect">
            <a:avLst/>
          </a:prstGeom>
          <a:gradFill flip="none" rotWithShape="1">
            <a:gsLst>
              <a:gs pos="36000">
                <a:srgbClr val="026DCE"/>
              </a:gs>
              <a:gs pos="95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95675"/>
            <a:ext cx="9144000" cy="22225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349500" y="2063750"/>
            <a:ext cx="67945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网络安全漏洞管理平台</a:t>
            </a:r>
            <a:endParaRPr lang="zh-CN" altLang="en-US" sz="4000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175" name="图片 14" descr="2191293_235715006095_2.jpg"/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11113" y="1687513"/>
            <a:ext cx="2209800" cy="13858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0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5619" y="4423344"/>
            <a:ext cx="284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报  告  人：赵成才</a:t>
            </a:r>
            <a:endParaRPr lang="en-US" altLang="zh-CN" dirty="0" smtClean="0">
              <a:latin typeface="+mn-ea"/>
              <a:ea typeface="+mn-ea"/>
            </a:endParaRPr>
          </a:p>
          <a:p>
            <a:endParaRPr lang="en-US" altLang="zh-CN" dirty="0">
              <a:latin typeface="+mn-ea"/>
              <a:ea typeface="+mn-ea"/>
            </a:endParaRPr>
          </a:p>
          <a:p>
            <a:r>
              <a:rPr lang="zh-CN" altLang="en-US" dirty="0" smtClean="0">
                <a:latin typeface="+mn-ea"/>
                <a:ea typeface="+mn-ea"/>
              </a:rPr>
              <a:t>报告时间：</a:t>
            </a:r>
            <a:r>
              <a:rPr lang="en-US" altLang="zh-CN" dirty="0" smtClean="0">
                <a:latin typeface="+mn-ea"/>
                <a:ea typeface="+mn-ea"/>
              </a:rPr>
              <a:t>2018/11/17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漏洞管理平台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---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资产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9305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732" y="1201316"/>
            <a:ext cx="7457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对于安全和运维工作来讲，资产是一切的基础，其重要性怎么强调都不</a:t>
            </a:r>
            <a:r>
              <a:rPr lang="zh-CN" altLang="en-US" dirty="0" smtClean="0"/>
              <a:t>过分。注意，该平台</a:t>
            </a:r>
            <a:r>
              <a:rPr lang="zh-CN" altLang="zh-CN" dirty="0" smtClean="0"/>
              <a:t>研究</a:t>
            </a:r>
            <a:r>
              <a:rPr lang="zh-CN" altLang="zh-CN" dirty="0"/>
              <a:t>的</a:t>
            </a:r>
            <a:r>
              <a:rPr lang="zh-CN" altLang="zh-CN" dirty="0" smtClean="0"/>
              <a:t>资产</a:t>
            </a:r>
            <a:r>
              <a:rPr lang="zh-CN" altLang="en-US" dirty="0" smtClean="0"/>
              <a:t>并</a:t>
            </a:r>
            <a:r>
              <a:rPr lang="zh-CN" altLang="zh-CN" dirty="0" smtClean="0"/>
              <a:t>不是</a:t>
            </a:r>
            <a:r>
              <a:rPr lang="zh-CN" altLang="en-US" dirty="0" smtClean="0"/>
              <a:t>指</a:t>
            </a:r>
            <a:r>
              <a:rPr lang="zh-CN" altLang="zh-CN" dirty="0" smtClean="0"/>
              <a:t>具体</a:t>
            </a:r>
            <a:r>
              <a:rPr lang="zh-CN" altLang="zh-CN" dirty="0"/>
              <a:t>的设备资产，而是指软资产。比如一个</a:t>
            </a:r>
            <a:r>
              <a:rPr lang="en-US" altLang="zh-CN" dirty="0"/>
              <a:t>IP</a:t>
            </a:r>
            <a:r>
              <a:rPr lang="zh-CN" altLang="zh-CN" dirty="0"/>
              <a:t>下</a:t>
            </a:r>
            <a:r>
              <a:rPr lang="zh-CN" altLang="zh-CN" dirty="0" smtClean="0"/>
              <a:t>开启多</a:t>
            </a:r>
            <a:r>
              <a:rPr lang="zh-CN" altLang="zh-CN" dirty="0"/>
              <a:t>个服务，</a:t>
            </a:r>
            <a:r>
              <a:rPr lang="zh-CN" altLang="zh-CN" dirty="0" smtClean="0"/>
              <a:t>就</a:t>
            </a:r>
            <a:r>
              <a:rPr lang="zh-CN" altLang="en-US" dirty="0" smtClean="0"/>
              <a:t>对应</a:t>
            </a:r>
            <a:r>
              <a:rPr lang="zh-CN" altLang="zh-CN" dirty="0" smtClean="0"/>
              <a:t>多</a:t>
            </a:r>
            <a:r>
              <a:rPr lang="zh-CN" altLang="zh-CN" dirty="0"/>
              <a:t>条资产信息。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  <a:ea typeface="+mn-ea"/>
              </a:rPr>
              <a:t>IP&amp;</a:t>
            </a:r>
            <a:r>
              <a:rPr lang="zh-CN" altLang="en-US" b="1" dirty="0" smtClean="0">
                <a:latin typeface="+mn-ea"/>
                <a:ea typeface="+mn-ea"/>
              </a:rPr>
              <a:t>服务资产</a:t>
            </a:r>
            <a:endParaRPr lang="en-US" altLang="zh-CN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为了漏洞扫描的全面性，准确性，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该平台的资产发现至少要确认</a:t>
            </a:r>
            <a:r>
              <a:rPr lang="en-US" altLang="zh-CN" dirty="0" smtClean="0"/>
              <a:t>IP</a:t>
            </a:r>
            <a:r>
              <a:rPr lang="zh-CN" altLang="en-US" dirty="0" smtClean="0"/>
              <a:t>、端口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服务和操作系统等信息。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58" y="2929508"/>
            <a:ext cx="4653127" cy="241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4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资产发现</a:t>
            </a:r>
            <a:r>
              <a:rPr lang="zh-CN" altLang="en-US" sz="2200" b="1" dirty="0">
                <a:solidFill>
                  <a:schemeClr val="bg1"/>
                </a:solidFill>
                <a:latin typeface="+mj-lt"/>
                <a:cs typeface="+mj-cs"/>
              </a:rPr>
              <a:t>手段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9305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814556"/>
            <a:ext cx="871277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技术选型：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dirty="0" smtClean="0">
                <a:latin typeface="+mn-ea"/>
                <a:ea typeface="+mn-ea"/>
              </a:rPr>
              <a:t>Agent</a:t>
            </a:r>
          </a:p>
          <a:p>
            <a:pPr lvl="2">
              <a:lnSpc>
                <a:spcPct val="150000"/>
              </a:lnSpc>
            </a:pPr>
            <a:r>
              <a:rPr lang="zh-CN" altLang="en-US" sz="1600" dirty="0" smtClean="0">
                <a:latin typeface="+mn-ea"/>
                <a:ea typeface="+mn-ea"/>
              </a:rPr>
              <a:t>优点：在客户端安装</a:t>
            </a:r>
            <a:r>
              <a:rPr lang="en-US" altLang="zh-CN" sz="1600" dirty="0" smtClean="0">
                <a:latin typeface="+mn-ea"/>
                <a:ea typeface="+mn-ea"/>
              </a:rPr>
              <a:t>agent</a:t>
            </a:r>
            <a:r>
              <a:rPr lang="zh-CN" altLang="en-US" sz="1600" dirty="0">
                <a:latin typeface="+mn-ea"/>
                <a:ea typeface="+mn-ea"/>
              </a:rPr>
              <a:t>可以轻松的收集</a:t>
            </a:r>
            <a:r>
              <a:rPr lang="zh-CN" altLang="en-US" sz="1600" dirty="0" smtClean="0">
                <a:latin typeface="+mn-ea"/>
                <a:ea typeface="+mn-ea"/>
              </a:rPr>
              <a:t>、管理</a:t>
            </a:r>
            <a:r>
              <a:rPr lang="zh-CN" altLang="en-US" sz="1600" dirty="0">
                <a:latin typeface="+mn-ea"/>
                <a:ea typeface="+mn-ea"/>
              </a:rPr>
              <a:t>我们的客户端软硬件的一些资产</a:t>
            </a:r>
            <a:r>
              <a:rPr lang="zh-CN" altLang="en-US" sz="1600" dirty="0" smtClean="0">
                <a:latin typeface="+mn-ea"/>
                <a:ea typeface="+mn-ea"/>
              </a:rPr>
              <a:t>情况；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dirty="0" smtClean="0">
                <a:latin typeface="+mn-ea"/>
                <a:ea typeface="+mn-ea"/>
              </a:rPr>
              <a:t>缺点：用户需主动安装</a:t>
            </a:r>
            <a:r>
              <a:rPr lang="en-US" altLang="zh-CN" sz="1600" dirty="0" smtClean="0">
                <a:latin typeface="+mn-ea"/>
                <a:ea typeface="+mn-ea"/>
              </a:rPr>
              <a:t>agent</a:t>
            </a:r>
            <a:r>
              <a:rPr lang="zh-CN" altLang="en-US" sz="1600" dirty="0" smtClean="0">
                <a:latin typeface="+mn-ea"/>
                <a:ea typeface="+mn-ea"/>
              </a:rPr>
              <a:t>；不适用于网络设备；</a:t>
            </a:r>
            <a:endParaRPr lang="en-US" altLang="zh-CN" dirty="0" smtClean="0"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dirty="0" err="1" smtClean="0">
                <a:solidFill>
                  <a:srgbClr val="92D050"/>
                </a:solidFill>
                <a:latin typeface="+mn-ea"/>
                <a:ea typeface="+mn-ea"/>
              </a:rPr>
              <a:t>Nmap</a:t>
            </a:r>
            <a:r>
              <a:rPr lang="zh-CN" altLang="en-US" dirty="0" smtClean="0">
                <a:latin typeface="+mn-ea"/>
                <a:ea typeface="+mn-ea"/>
              </a:rPr>
              <a:t>：通过主动扫描端口和服务获取资产信息</a:t>
            </a:r>
            <a:endParaRPr lang="en-US" altLang="zh-CN" dirty="0" smtClean="0">
              <a:latin typeface="+mn-ea"/>
              <a:ea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dirty="0" smtClean="0">
                <a:latin typeface="+mn-ea"/>
                <a:ea typeface="+mn-ea"/>
              </a:rPr>
              <a:t>优点：开源且免费；操作简单方便</a:t>
            </a:r>
            <a:endParaRPr lang="en-US" altLang="zh-CN" sz="1600" dirty="0" smtClean="0">
              <a:latin typeface="+mn-ea"/>
              <a:ea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dirty="0" smtClean="0">
                <a:latin typeface="+mn-ea"/>
                <a:ea typeface="+mn-ea"/>
              </a:rPr>
              <a:t>缺点：探测结果是基于目标机器返回的报文，如果这些机器是不值得信任的，它可能误导最终的探测结果；</a:t>
            </a:r>
            <a:endParaRPr lang="en-US" altLang="zh-CN" dirty="0" smtClean="0"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92D050"/>
                </a:solidFill>
                <a:latin typeface="+mn-ea"/>
                <a:ea typeface="+mn-ea"/>
              </a:rPr>
              <a:t>流量解析</a:t>
            </a:r>
            <a:r>
              <a:rPr lang="zh-CN" altLang="en-US" dirty="0" smtClean="0">
                <a:latin typeface="+mn-ea"/>
                <a:ea typeface="+mn-ea"/>
              </a:rPr>
              <a:t>：在特定流量出入口截取</a:t>
            </a:r>
            <a:endParaRPr lang="en-US" altLang="zh-CN" dirty="0" smtClean="0">
              <a:latin typeface="+mn-ea"/>
              <a:ea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dirty="0" smtClean="0">
                <a:latin typeface="+mn-ea"/>
                <a:ea typeface="+mn-ea"/>
              </a:rPr>
              <a:t>优点：可充分解析出资产信息；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dirty="0" smtClean="0">
                <a:latin typeface="+mn-ea"/>
                <a:ea typeface="+mn-ea"/>
              </a:rPr>
              <a:t>缺点：流量较多，解析过程复杂；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67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漏洞管理平台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--- 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cs typeface="+mj-cs"/>
              </a:rPr>
              <a:t>资产发现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9305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938" y="1160373"/>
            <a:ext cx="792088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  <a:ea typeface="+mn-ea"/>
              </a:rPr>
              <a:t>资产发现和下线策略：</a:t>
            </a:r>
            <a:endParaRPr lang="en-US" altLang="zh-CN" dirty="0" smtClean="0"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sz="1600" dirty="0" smtClean="0">
                <a:latin typeface="+mn-ea"/>
                <a:ea typeface="+mn-ea"/>
              </a:rPr>
              <a:t>考虑</a:t>
            </a:r>
            <a:r>
              <a:rPr lang="zh-CN" altLang="zh-CN" sz="1600" dirty="0">
                <a:latin typeface="+mn-ea"/>
                <a:ea typeface="+mn-ea"/>
              </a:rPr>
              <a:t>到实际情况，资产发现应该是一个永不休止的</a:t>
            </a:r>
            <a:r>
              <a:rPr lang="zh-CN" altLang="zh-CN" sz="1600" dirty="0" smtClean="0">
                <a:latin typeface="+mn-ea"/>
                <a:ea typeface="+mn-ea"/>
              </a:rPr>
              <a:t>过程</a:t>
            </a:r>
            <a:r>
              <a:rPr lang="zh-CN" altLang="en-US" sz="1600" dirty="0" smtClean="0">
                <a:latin typeface="+mn-ea"/>
                <a:ea typeface="+mn-ea"/>
              </a:rPr>
              <a:t>，即需要一直对局域网内资产进行端口扫描；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sz="1600" dirty="0">
                <a:latin typeface="+mn-ea"/>
                <a:ea typeface="+mn-ea"/>
              </a:rPr>
              <a:t>另外资产的下线也不能仅仅依据因</a:t>
            </a:r>
            <a:r>
              <a:rPr lang="zh-CN" altLang="zh-CN" sz="1600" dirty="0" smtClean="0">
                <a:latin typeface="+mn-ea"/>
                <a:ea typeface="+mn-ea"/>
              </a:rPr>
              <a:t>一</a:t>
            </a:r>
            <a:endParaRPr lang="en-US" altLang="zh-CN" sz="1600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zh-CN" sz="1600" dirty="0" smtClean="0">
                <a:latin typeface="+mn-ea"/>
                <a:ea typeface="+mn-ea"/>
              </a:rPr>
              <a:t>次</a:t>
            </a:r>
            <a:r>
              <a:rPr lang="zh-CN" altLang="zh-CN" sz="1600" dirty="0">
                <a:latin typeface="+mn-ea"/>
                <a:ea typeface="+mn-ea"/>
              </a:rPr>
              <a:t>扫描不到，而直接采取下线操作</a:t>
            </a:r>
            <a:r>
              <a:rPr lang="zh-CN" altLang="zh-CN" sz="1600" dirty="0" smtClean="0">
                <a:latin typeface="+mn-ea"/>
                <a:ea typeface="+mn-ea"/>
              </a:rPr>
              <a:t>，</a:t>
            </a:r>
            <a:endParaRPr lang="en-US" altLang="zh-CN" sz="1600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zh-CN" sz="1600" dirty="0" smtClean="0">
                <a:latin typeface="+mn-ea"/>
                <a:ea typeface="+mn-ea"/>
              </a:rPr>
              <a:t>考虑</a:t>
            </a:r>
            <a:r>
              <a:rPr lang="zh-CN" altLang="en-US" sz="1600" dirty="0">
                <a:latin typeface="+mn-ea"/>
                <a:ea typeface="+mn-ea"/>
              </a:rPr>
              <a:t>到</a:t>
            </a:r>
            <a:r>
              <a:rPr lang="zh-CN" altLang="en-US" sz="1600" dirty="0" smtClean="0">
                <a:latin typeface="+mn-ea"/>
                <a:ea typeface="+mn-ea"/>
              </a:rPr>
              <a:t>漏报</a:t>
            </a:r>
            <a:r>
              <a:rPr lang="zh-CN" altLang="zh-CN" sz="1600" dirty="0" smtClean="0">
                <a:latin typeface="+mn-ea"/>
                <a:ea typeface="+mn-ea"/>
              </a:rPr>
              <a:t>的</a:t>
            </a:r>
            <a:r>
              <a:rPr lang="zh-CN" altLang="zh-CN" sz="1600" dirty="0">
                <a:latin typeface="+mn-ea"/>
                <a:ea typeface="+mn-ea"/>
              </a:rPr>
              <a:t>情况，</a:t>
            </a:r>
            <a:r>
              <a:rPr lang="zh-CN" altLang="zh-CN" sz="1600" dirty="0" smtClean="0">
                <a:latin typeface="+mn-ea"/>
                <a:ea typeface="+mn-ea"/>
              </a:rPr>
              <a:t>应该</a:t>
            </a:r>
            <a:r>
              <a:rPr lang="zh-CN" altLang="en-US" sz="1600" dirty="0" smtClean="0">
                <a:latin typeface="+mn-ea"/>
                <a:ea typeface="+mn-ea"/>
              </a:rPr>
              <a:t>连续</a:t>
            </a:r>
            <a:r>
              <a:rPr lang="en-US" altLang="zh-CN" sz="1600" dirty="0" smtClean="0">
                <a:latin typeface="+mn-ea"/>
                <a:ea typeface="+mn-ea"/>
              </a:rPr>
              <a:t>n</a:t>
            </a:r>
            <a:r>
              <a:rPr lang="zh-CN" altLang="en-US" sz="1600" dirty="0" smtClean="0">
                <a:latin typeface="+mn-ea"/>
                <a:ea typeface="+mn-ea"/>
              </a:rPr>
              <a:t>（</a:t>
            </a:r>
            <a:r>
              <a:rPr lang="en-US" altLang="zh-CN" sz="1600" dirty="0" smtClean="0">
                <a:latin typeface="+mn-ea"/>
                <a:ea typeface="+mn-ea"/>
              </a:rPr>
              <a:t>&gt;=3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endParaRPr lang="en-US" altLang="zh-CN" sz="1600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zh-CN" sz="1600" dirty="0" smtClean="0">
                <a:latin typeface="+mn-ea"/>
                <a:ea typeface="+mn-ea"/>
              </a:rPr>
              <a:t>次</a:t>
            </a:r>
            <a:r>
              <a:rPr lang="zh-CN" altLang="zh-CN" sz="1600" dirty="0">
                <a:latin typeface="+mn-ea"/>
                <a:ea typeface="+mn-ea"/>
              </a:rPr>
              <a:t>扫描不到</a:t>
            </a:r>
            <a:r>
              <a:rPr lang="zh-CN" altLang="zh-CN" sz="1600" dirty="0" smtClean="0">
                <a:latin typeface="+mn-ea"/>
                <a:ea typeface="+mn-ea"/>
              </a:rPr>
              <a:t>才</a:t>
            </a:r>
            <a:r>
              <a:rPr lang="zh-CN" altLang="en-US" sz="1600" dirty="0">
                <a:latin typeface="+mn-ea"/>
                <a:ea typeface="+mn-ea"/>
              </a:rPr>
              <a:t>能</a:t>
            </a:r>
            <a:r>
              <a:rPr lang="zh-CN" altLang="zh-CN" sz="1600" dirty="0" smtClean="0">
                <a:latin typeface="+mn-ea"/>
                <a:ea typeface="+mn-ea"/>
              </a:rPr>
              <a:t>判定</a:t>
            </a:r>
            <a:r>
              <a:rPr lang="zh-CN" altLang="zh-CN" sz="1600" dirty="0">
                <a:latin typeface="+mn-ea"/>
                <a:ea typeface="+mn-ea"/>
              </a:rPr>
              <a:t>为资产下线；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452"/>
            <a:ext cx="4560737" cy="289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漏洞管理平台架构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4" y="5393055"/>
            <a:ext cx="1944181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792088"/>
            <a:ext cx="7560840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5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漏洞管理平台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---</a:t>
            </a:r>
            <a:r>
              <a:rPr kumimoji="0" lang="en-US" altLang="zh-CN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漏洞发现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9305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086331"/>
            <a:ext cx="8119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每一个检测组件都是一种漏洞发现的扫描器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当前存在的组件：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Franklin Gothic Medium" pitchFamily="34" charset="0"/>
              <a:buChar char="—"/>
            </a:pPr>
            <a:r>
              <a:rPr lang="en-US" altLang="zh-CN" dirty="0" smtClean="0"/>
              <a:t>Web</a:t>
            </a:r>
            <a:r>
              <a:rPr lang="zh-CN" altLang="en-US" dirty="0" smtClean="0"/>
              <a:t>应用漏洞检测组件，通过向该应用发送请求进而分析其响应信息；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Franklin Gothic Medium" pitchFamily="34" charset="0"/>
              <a:buChar char="—"/>
            </a:pPr>
            <a:r>
              <a:rPr lang="zh-CN" altLang="en-US" dirty="0" smtClean="0"/>
              <a:t>弱密码检测组件，通过对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收集弱密码列表来验证用户密码；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Franklin Gothic Medium" pitchFamily="34" charset="0"/>
              <a:buChar char="—"/>
            </a:pPr>
            <a:r>
              <a:rPr lang="zh-CN" altLang="en-US" dirty="0"/>
              <a:t>表</a:t>
            </a:r>
            <a:r>
              <a:rPr lang="zh-CN" altLang="en-US" dirty="0" smtClean="0"/>
              <a:t>单漏洞检测组件，通过检测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页面中的弱密码表单；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支持其它功能性检测组件扩展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31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漏洞管理平台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---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数据存储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9305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086331"/>
            <a:ext cx="811921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通过消息队列为各个任务消息提供可靠、松耦合的消息中间件模块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对扫描报告进行预处理提取其中关键信息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扫描结果存储到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数据库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84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漏洞管理平台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---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数据分析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9305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086331"/>
            <a:ext cx="811921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数据分析层支撑其上的应用服务，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统计分析模块包括漏洞已</a:t>
            </a:r>
            <a:r>
              <a:rPr lang="en-US" altLang="zh-CN" dirty="0" smtClean="0"/>
              <a:t>/</a:t>
            </a:r>
            <a:r>
              <a:rPr lang="zh-CN" altLang="en-US" dirty="0" smtClean="0"/>
              <a:t>未处理状况，每个月</a:t>
            </a:r>
            <a:r>
              <a:rPr lang="en-US" altLang="zh-CN" dirty="0" smtClean="0"/>
              <a:t>/</a:t>
            </a:r>
            <a:r>
              <a:rPr lang="zh-CN" altLang="en-US" dirty="0" smtClean="0"/>
              <a:t>季度漏洞发现</a:t>
            </a:r>
            <a:r>
              <a:rPr lang="zh-CN" altLang="en-US" dirty="0"/>
              <a:t>状况</a:t>
            </a:r>
            <a:r>
              <a:rPr lang="zh-CN" altLang="en-US" dirty="0" smtClean="0"/>
              <a:t>，资产变更状况等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搜索模块可对漏洞处理阶段、资产详情、用户以及部门信息进行搜索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可视化模块主要为漏洞发现、处理及跟踪提供直观展示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05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漏洞管理平台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---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应用服务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9305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086331"/>
            <a:ext cx="81192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用户接口服务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Franklin Gothic Medium" pitchFamily="34" charset="0"/>
              <a:buChar char="—"/>
            </a:pPr>
            <a:r>
              <a:rPr lang="zh-CN" altLang="en-US" dirty="0" smtClean="0"/>
              <a:t>为用户提供友好的漏洞管理接口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Franklin Gothic Medium" pitchFamily="34" charset="0"/>
              <a:buChar char="—"/>
            </a:pPr>
            <a:r>
              <a:rPr lang="zh-CN" altLang="en-US" dirty="0" smtClean="0"/>
              <a:t>提供简单易用的资产管理接口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身份验证和授权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角色和权限管理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动态授权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集成</a:t>
            </a:r>
            <a:r>
              <a:rPr lang="en-US" altLang="zh-CN" dirty="0" smtClean="0"/>
              <a:t>IHEP</a:t>
            </a:r>
            <a:r>
              <a:rPr lang="zh-CN" altLang="en-US" dirty="0" smtClean="0"/>
              <a:t>防火墙启用访问控制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1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工作流程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4" y="5393055"/>
            <a:ext cx="2051685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38" y="828394"/>
            <a:ext cx="4210050" cy="440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57300"/>
            <a:ext cx="450291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  <a:ea typeface="+mn-ea"/>
              </a:rPr>
              <a:t>普通用户工作流程：</a:t>
            </a:r>
            <a:endParaRPr lang="en-US" altLang="zh-CN" dirty="0" smtClean="0">
              <a:latin typeface="+mn-ea"/>
              <a:ea typeface="+mn-ea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+mn-ea"/>
                <a:ea typeface="+mn-ea"/>
              </a:rPr>
              <a:t>用户发起扫描申请</a:t>
            </a:r>
            <a:endParaRPr lang="en-US" altLang="zh-CN" sz="1400" dirty="0" smtClean="0">
              <a:latin typeface="+mn-ea"/>
              <a:ea typeface="+mn-ea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+mn-ea"/>
                <a:ea typeface="+mn-ea"/>
              </a:rPr>
              <a:t>安全管理</a:t>
            </a:r>
            <a:r>
              <a:rPr lang="zh-CN" altLang="en-US" sz="1400" dirty="0" smtClean="0">
                <a:latin typeface="+mn-ea"/>
                <a:ea typeface="+mn-ea"/>
              </a:rPr>
              <a:t>员审核该申请是否在发起者权限内</a:t>
            </a:r>
            <a:endParaRPr lang="en-US" altLang="zh-CN" sz="1400" dirty="0" smtClean="0">
              <a:latin typeface="+mn-ea"/>
              <a:ea typeface="+mn-ea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+mn-ea"/>
                <a:ea typeface="+mn-ea"/>
              </a:rPr>
              <a:t>漏洞扫描并得到扫描结果</a:t>
            </a:r>
            <a:endParaRPr lang="en-US" altLang="zh-CN" sz="1400" dirty="0" smtClean="0">
              <a:latin typeface="+mn-ea"/>
              <a:ea typeface="+mn-ea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1400" dirty="0" smtClean="0">
                <a:latin typeface="+mn-ea"/>
                <a:ea typeface="+mn-ea"/>
              </a:rPr>
              <a:t>Email</a:t>
            </a:r>
            <a:r>
              <a:rPr lang="zh-CN" altLang="en-US" sz="1400" dirty="0" smtClean="0">
                <a:latin typeface="+mn-ea"/>
                <a:ea typeface="+mn-ea"/>
              </a:rPr>
              <a:t>通知到用户漏洞情况</a:t>
            </a:r>
            <a:endParaRPr lang="en-US" altLang="zh-CN" sz="1400" dirty="0" smtClean="0">
              <a:latin typeface="+mn-ea"/>
              <a:ea typeface="+mn-ea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+mn-ea"/>
                <a:ea typeface="+mn-ea"/>
              </a:rPr>
              <a:t>用户修复漏洞</a:t>
            </a:r>
            <a:endParaRPr lang="en-US" altLang="zh-CN" sz="1400" dirty="0" smtClean="0">
              <a:latin typeface="+mn-ea"/>
              <a:ea typeface="+mn-ea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+mn-ea"/>
                <a:ea typeface="+mn-ea"/>
              </a:rPr>
              <a:t>修复漏洞之后需向安全管理员发起复查申请</a:t>
            </a:r>
            <a:endParaRPr lang="en-US" altLang="zh-CN" sz="1400" dirty="0" smtClean="0">
              <a:latin typeface="+mn-ea"/>
              <a:ea typeface="+mn-ea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+mn-ea"/>
                <a:ea typeface="+mn-ea"/>
              </a:rPr>
              <a:t>安全管理员复查审核通过后结束，否则再次通知用户漏洞未修复</a:t>
            </a:r>
            <a:endParaRPr lang="en-US" altLang="zh-CN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20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工作流程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4" y="5393055"/>
            <a:ext cx="1944181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5292"/>
            <a:ext cx="80472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该平台的另一个特点是系统内资产的自助扫描。具体策略是：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+mn-ea"/>
                <a:ea typeface="+mn-ea"/>
              </a:rPr>
              <a:t>对于资产</a:t>
            </a:r>
            <a:r>
              <a:rPr lang="zh-CN" altLang="en-US" sz="1400" dirty="0">
                <a:latin typeface="+mn-ea"/>
                <a:ea typeface="+mn-ea"/>
              </a:rPr>
              <a:t>扫描</a:t>
            </a:r>
            <a:r>
              <a:rPr lang="zh-CN" altLang="en-US" sz="1400" dirty="0" smtClean="0">
                <a:latin typeface="+mn-ea"/>
                <a:ea typeface="+mn-ea"/>
              </a:rPr>
              <a:t>后</a:t>
            </a:r>
            <a:r>
              <a:rPr lang="zh-CN" altLang="en-US" sz="1400" dirty="0">
                <a:latin typeface="+mn-ea"/>
                <a:ea typeface="+mn-ea"/>
              </a:rPr>
              <a:t>的</a:t>
            </a:r>
            <a:r>
              <a:rPr lang="zh-CN" altLang="en-US" sz="1400" dirty="0" smtClean="0">
                <a:latin typeface="+mn-ea"/>
                <a:ea typeface="+mn-ea"/>
              </a:rPr>
              <a:t>新增资产需进行即时漏洞</a:t>
            </a:r>
            <a:r>
              <a:rPr lang="zh-CN" altLang="en-US" sz="1400" dirty="0">
                <a:latin typeface="+mn-ea"/>
                <a:ea typeface="+mn-ea"/>
              </a:rPr>
              <a:t>扫描，比较特殊的情况是：系统第一次运行所有资产都是新增的，所以第一次漏扫是全网扫描。之后每次资产扫描后，只针对新增资产进行漏</a:t>
            </a:r>
            <a:r>
              <a:rPr lang="zh-CN" altLang="en-US" sz="1400" dirty="0" smtClean="0">
                <a:latin typeface="+mn-ea"/>
                <a:ea typeface="+mn-ea"/>
              </a:rPr>
              <a:t>扫；</a:t>
            </a:r>
            <a:r>
              <a:rPr lang="zh-CN" altLang="en-US" sz="1400" dirty="0">
                <a:latin typeface="+mn-ea"/>
                <a:ea typeface="+mn-ea"/>
              </a:rPr>
              <a:t>重点来了，这个逻辑将循环执行，</a:t>
            </a:r>
            <a:r>
              <a:rPr lang="zh-CN" altLang="en-US" sz="1400" dirty="0" smtClean="0">
                <a:latin typeface="+mn-ea"/>
                <a:ea typeface="+mn-ea"/>
              </a:rPr>
              <a:t>我们叫</a:t>
            </a:r>
            <a:r>
              <a:rPr lang="zh-CN" altLang="en-US" sz="1400" dirty="0">
                <a:latin typeface="+mn-ea"/>
                <a:ea typeface="+mn-ea"/>
              </a:rPr>
              <a:t>“永不停歇模式”。</a:t>
            </a:r>
            <a:endParaRPr lang="en-US" altLang="zh-CN" sz="1400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latin typeface="+mn-ea"/>
                <a:ea typeface="+mn-ea"/>
              </a:rPr>
              <a:t>根据资产列表中的资产信息，做定期的全资产</a:t>
            </a:r>
            <a:r>
              <a:rPr lang="zh-CN" altLang="en-US" sz="1400" dirty="0" smtClean="0">
                <a:latin typeface="+mn-ea"/>
                <a:ea typeface="+mn-ea"/>
              </a:rPr>
              <a:t>扫描。</a:t>
            </a:r>
            <a:endParaRPr lang="en-US" altLang="zh-CN" sz="1400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  <a:ea typeface="+mn-ea"/>
              </a:rPr>
              <a:t>理由：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 smtClean="0">
                <a:latin typeface="+mn-ea"/>
                <a:ea typeface="+mn-ea"/>
              </a:rPr>
              <a:t>漏洞</a:t>
            </a:r>
            <a:r>
              <a:rPr lang="zh-CN" altLang="en-US" sz="1400" dirty="0">
                <a:latin typeface="+mn-ea"/>
                <a:ea typeface="+mn-ea"/>
              </a:rPr>
              <a:t>的高发区域就是新增的资产和服务，所以我们将资产发现和新增资产漏扫的工作执行了“永不停歇模式”</a:t>
            </a:r>
            <a:r>
              <a:rPr lang="zh-CN" altLang="en-US" sz="1400" dirty="0" smtClean="0">
                <a:latin typeface="+mn-ea"/>
                <a:ea typeface="+mn-ea"/>
              </a:rPr>
              <a:t>。但资产</a:t>
            </a:r>
            <a:r>
              <a:rPr lang="zh-CN" altLang="en-US" sz="1400" dirty="0">
                <a:latin typeface="+mn-ea"/>
                <a:ea typeface="+mn-ea"/>
              </a:rPr>
              <a:t>信息不变不代表漏洞情况不变</a:t>
            </a:r>
            <a:r>
              <a:rPr lang="zh-CN" altLang="en-US" sz="1400" dirty="0" smtClean="0">
                <a:latin typeface="+mn-ea"/>
                <a:ea typeface="+mn-ea"/>
              </a:rPr>
              <a:t>，属于</a:t>
            </a:r>
            <a:r>
              <a:rPr lang="zh-CN" altLang="en-US" sz="1400" dirty="0">
                <a:latin typeface="+mn-ea"/>
                <a:ea typeface="+mn-ea"/>
              </a:rPr>
              <a:t>较低概率事件，所以进行周期扫描。</a:t>
            </a:r>
            <a:endParaRPr lang="en-US" altLang="zh-CN" sz="1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46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6"/>
          <p:cNvSpPr txBox="1">
            <a:spLocks noChangeArrowheads="1"/>
          </p:cNvSpPr>
          <p:nvPr/>
        </p:nvSpPr>
        <p:spPr bwMode="auto">
          <a:xfrm>
            <a:off x="354013" y="115888"/>
            <a:ext cx="4073525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zh-CN" altLang="en-US" sz="3600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68450" y="883285"/>
            <a:ext cx="7009130" cy="885190"/>
            <a:chOff x="1718" y="1324"/>
            <a:chExt cx="11038" cy="1394"/>
          </a:xfrm>
        </p:grpSpPr>
        <p:sp>
          <p:nvSpPr>
            <p:cNvPr id="35" name="任意多边形 34"/>
            <p:cNvSpPr/>
            <p:nvPr/>
          </p:nvSpPr>
          <p:spPr bwMode="auto">
            <a:xfrm>
              <a:off x="1718" y="1621"/>
              <a:ext cx="3081" cy="800"/>
            </a:xfrm>
            <a:custGeom>
              <a:avLst/>
              <a:gdLst>
                <a:gd name="connsiteX0" fmla="*/ 19860 w 1788626"/>
                <a:gd name="connsiteY0" fmla="*/ 0 h 520118"/>
                <a:gd name="connsiteX1" fmla="*/ 1528567 w 1788626"/>
                <a:gd name="connsiteY1" fmla="*/ 0 h 520118"/>
                <a:gd name="connsiteX2" fmla="*/ 1788626 w 1788626"/>
                <a:gd name="connsiteY2" fmla="*/ 260059 h 520118"/>
                <a:gd name="connsiteX3" fmla="*/ 1528567 w 1788626"/>
                <a:gd name="connsiteY3" fmla="*/ 520118 h 520118"/>
                <a:gd name="connsiteX4" fmla="*/ 512574 w 1788626"/>
                <a:gd name="connsiteY4" fmla="*/ 520118 h 520118"/>
                <a:gd name="connsiteX5" fmla="*/ 0 w 1788626"/>
                <a:gd name="connsiteY5" fmla="*/ 2002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626" h="520118">
                  <a:moveTo>
                    <a:pt x="19860" y="0"/>
                  </a:moveTo>
                  <a:lnTo>
                    <a:pt x="1528567" y="0"/>
                  </a:lnTo>
                  <a:cubicBezTo>
                    <a:pt x="1672194" y="0"/>
                    <a:pt x="1788626" y="116432"/>
                    <a:pt x="1788626" y="260059"/>
                  </a:cubicBezTo>
                  <a:cubicBezTo>
                    <a:pt x="1788626" y="403686"/>
                    <a:pt x="1672194" y="520118"/>
                    <a:pt x="1528567" y="520118"/>
                  </a:cubicBezTo>
                  <a:lnTo>
                    <a:pt x="512574" y="520118"/>
                  </a:lnTo>
                  <a:lnTo>
                    <a:pt x="0" y="2002"/>
                  </a:lnTo>
                  <a:close/>
                </a:path>
              </a:pathLst>
            </a:custGeom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350" noProof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CATALOG</a:t>
              </a: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989" y="1744"/>
              <a:ext cx="622" cy="5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350" noProof="1">
                  <a:solidFill>
                    <a:schemeClr val="tx1"/>
                  </a:solidFill>
                </a:rPr>
                <a:t>一</a:t>
              </a:r>
            </a:p>
          </p:txBody>
        </p:sp>
        <p:sp>
          <p:nvSpPr>
            <p:cNvPr id="9221" name="文本框 48"/>
            <p:cNvSpPr txBox="1">
              <a:spLocks noChangeArrowheads="1"/>
            </p:cNvSpPr>
            <p:nvPr/>
          </p:nvSpPr>
          <p:spPr bwMode="auto">
            <a:xfrm flipH="1">
              <a:off x="5100" y="1324"/>
              <a:ext cx="7656" cy="13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lnSpc>
                  <a:spcPct val="110000"/>
                </a:lnSpc>
              </a:pPr>
              <a:r>
                <a:rPr lang="zh-CN" altLang="en-US" sz="2800" b="1" dirty="0" smtClean="0">
                  <a:solidFill>
                    <a:srgbClr val="000066"/>
                  </a:solidFill>
                  <a:latin typeface="微软雅黑" panose="020B0503020204020204" pitchFamily="34" charset="-122"/>
                </a:rPr>
                <a:t>研究背景</a:t>
              </a:r>
              <a:endParaRPr lang="zh-CN" altLang="en-US" sz="2800" b="1" dirty="0">
                <a:solidFill>
                  <a:srgbClr val="000066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226" name="组合 4"/>
          <p:cNvGrpSpPr/>
          <p:nvPr/>
        </p:nvGrpSpPr>
        <p:grpSpPr bwMode="auto">
          <a:xfrm>
            <a:off x="1568133" y="1849388"/>
            <a:ext cx="5602287" cy="885825"/>
            <a:chOff x="3153796" y="2429913"/>
            <a:chExt cx="7471974" cy="1358522"/>
          </a:xfrm>
        </p:grpSpPr>
        <p:sp>
          <p:nvSpPr>
            <p:cNvPr id="9" name="任意多边形 8"/>
            <p:cNvSpPr/>
            <p:nvPr/>
          </p:nvSpPr>
          <p:spPr>
            <a:xfrm>
              <a:off x="3153796" y="2747621"/>
              <a:ext cx="2684745" cy="779081"/>
            </a:xfrm>
            <a:custGeom>
              <a:avLst/>
              <a:gdLst>
                <a:gd name="connsiteX0" fmla="*/ 19860 w 1788626"/>
                <a:gd name="connsiteY0" fmla="*/ 0 h 520118"/>
                <a:gd name="connsiteX1" fmla="*/ 1528567 w 1788626"/>
                <a:gd name="connsiteY1" fmla="*/ 0 h 520118"/>
                <a:gd name="connsiteX2" fmla="*/ 1788626 w 1788626"/>
                <a:gd name="connsiteY2" fmla="*/ 260059 h 520118"/>
                <a:gd name="connsiteX3" fmla="*/ 1528567 w 1788626"/>
                <a:gd name="connsiteY3" fmla="*/ 520118 h 520118"/>
                <a:gd name="connsiteX4" fmla="*/ 512574 w 1788626"/>
                <a:gd name="connsiteY4" fmla="*/ 520118 h 520118"/>
                <a:gd name="connsiteX5" fmla="*/ 0 w 1788626"/>
                <a:gd name="connsiteY5" fmla="*/ 2002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626" h="520118">
                  <a:moveTo>
                    <a:pt x="19860" y="0"/>
                  </a:moveTo>
                  <a:lnTo>
                    <a:pt x="1528567" y="0"/>
                  </a:lnTo>
                  <a:cubicBezTo>
                    <a:pt x="1672194" y="0"/>
                    <a:pt x="1788626" y="116432"/>
                    <a:pt x="1788626" y="260059"/>
                  </a:cubicBezTo>
                  <a:cubicBezTo>
                    <a:pt x="1788626" y="403686"/>
                    <a:pt x="1672194" y="520118"/>
                    <a:pt x="1528567" y="520118"/>
                  </a:cubicBezTo>
                  <a:lnTo>
                    <a:pt x="512574" y="520118"/>
                  </a:lnTo>
                  <a:lnTo>
                    <a:pt x="0" y="2002"/>
                  </a:lnTo>
                  <a:close/>
                </a:path>
              </a:pathLst>
            </a:custGeom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350" noProof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CATALOG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5133477" y="2862049"/>
              <a:ext cx="542030" cy="5429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350" noProof="1">
                  <a:solidFill>
                    <a:schemeClr val="tx1"/>
                  </a:solidFill>
                </a:rPr>
                <a:t>二</a:t>
              </a:r>
            </a:p>
          </p:txBody>
        </p:sp>
        <p:sp>
          <p:nvSpPr>
            <p:cNvPr id="9229" name="文本框 10"/>
            <p:cNvSpPr txBox="1">
              <a:spLocks noChangeArrowheads="1"/>
            </p:cNvSpPr>
            <p:nvPr/>
          </p:nvSpPr>
          <p:spPr bwMode="auto">
            <a:xfrm flipH="1">
              <a:off x="6101431" y="2429913"/>
              <a:ext cx="4524339" cy="13585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lnSpc>
                  <a:spcPct val="110000"/>
                </a:lnSpc>
              </a:pPr>
              <a:r>
                <a:rPr lang="zh-CN" altLang="en-US" sz="2800" b="1" dirty="0" smtClean="0">
                  <a:solidFill>
                    <a:srgbClr val="000066"/>
                  </a:solidFill>
                  <a:latin typeface="微软雅黑" panose="020B0503020204020204" pitchFamily="34" charset="-122"/>
                </a:rPr>
                <a:t>研究现状</a:t>
              </a:r>
              <a:endParaRPr lang="zh-CN" altLang="en-US" sz="2800" b="1" dirty="0">
                <a:solidFill>
                  <a:srgbClr val="000066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19701" y="2857500"/>
            <a:ext cx="7056755" cy="885190"/>
            <a:chOff x="1757" y="2359"/>
            <a:chExt cx="11113" cy="1394"/>
          </a:xfrm>
        </p:grpSpPr>
        <p:sp>
          <p:nvSpPr>
            <p:cNvPr id="75" name="文本框 74"/>
            <p:cNvSpPr txBox="1"/>
            <p:nvPr/>
          </p:nvSpPr>
          <p:spPr bwMode="auto">
            <a:xfrm flipH="1">
              <a:off x="5200" y="2359"/>
              <a:ext cx="7670" cy="1395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b="1" dirty="0" smtClean="0">
                  <a:solidFill>
                    <a:srgbClr val="000066"/>
                  </a:solidFill>
                  <a:latin typeface="微软雅黑" panose="020B0503020204020204" pitchFamily="34" charset="-122"/>
                </a:rPr>
                <a:t>网络安全漏洞管理平台</a:t>
              </a:r>
              <a:endParaRPr lang="zh-CN" altLang="en-US" sz="2800" b="1" dirty="0">
                <a:solidFill>
                  <a:srgbClr val="000066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1757" y="2697"/>
              <a:ext cx="3081" cy="800"/>
            </a:xfrm>
            <a:custGeom>
              <a:avLst/>
              <a:gdLst>
                <a:gd name="connsiteX0" fmla="*/ 19860 w 1788626"/>
                <a:gd name="connsiteY0" fmla="*/ 0 h 520118"/>
                <a:gd name="connsiteX1" fmla="*/ 1528567 w 1788626"/>
                <a:gd name="connsiteY1" fmla="*/ 0 h 520118"/>
                <a:gd name="connsiteX2" fmla="*/ 1788626 w 1788626"/>
                <a:gd name="connsiteY2" fmla="*/ 260059 h 520118"/>
                <a:gd name="connsiteX3" fmla="*/ 1528567 w 1788626"/>
                <a:gd name="connsiteY3" fmla="*/ 520118 h 520118"/>
                <a:gd name="connsiteX4" fmla="*/ 512574 w 1788626"/>
                <a:gd name="connsiteY4" fmla="*/ 520118 h 520118"/>
                <a:gd name="connsiteX5" fmla="*/ 0 w 1788626"/>
                <a:gd name="connsiteY5" fmla="*/ 2002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626" h="520118">
                  <a:moveTo>
                    <a:pt x="19860" y="0"/>
                  </a:moveTo>
                  <a:lnTo>
                    <a:pt x="1528567" y="0"/>
                  </a:lnTo>
                  <a:cubicBezTo>
                    <a:pt x="1672194" y="0"/>
                    <a:pt x="1788626" y="116432"/>
                    <a:pt x="1788626" y="260059"/>
                  </a:cubicBezTo>
                  <a:cubicBezTo>
                    <a:pt x="1788626" y="403686"/>
                    <a:pt x="1672194" y="520118"/>
                    <a:pt x="1528567" y="520118"/>
                  </a:cubicBezTo>
                  <a:lnTo>
                    <a:pt x="512574" y="520118"/>
                  </a:lnTo>
                  <a:lnTo>
                    <a:pt x="0" y="2002"/>
                  </a:lnTo>
                  <a:close/>
                </a:path>
              </a:pathLst>
            </a:custGeom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350" noProof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CATALOG</a:t>
              </a: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4029" y="2827"/>
              <a:ext cx="622" cy="5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350" noProof="1">
                  <a:solidFill>
                    <a:schemeClr val="tx1"/>
                  </a:solidFill>
                </a:rPr>
                <a:t>三</a:t>
              </a:r>
            </a:p>
          </p:txBody>
        </p:sp>
      </p:grpSp>
      <p:sp>
        <p:nvSpPr>
          <p:cNvPr id="167" name=" 167"/>
          <p:cNvSpPr/>
          <p:nvPr/>
        </p:nvSpPr>
        <p:spPr>
          <a:xfrm>
            <a:off x="7092314" y="5450205"/>
            <a:ext cx="2051685" cy="2159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2400" y="5390515"/>
            <a:ext cx="3924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-22820"/>
            <a:ext cx="111752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4"/>
          <p:cNvGrpSpPr/>
          <p:nvPr/>
        </p:nvGrpSpPr>
        <p:grpSpPr bwMode="auto">
          <a:xfrm>
            <a:off x="1619672" y="3865612"/>
            <a:ext cx="5602287" cy="885825"/>
            <a:chOff x="3153796" y="2429913"/>
            <a:chExt cx="7471974" cy="1358522"/>
          </a:xfrm>
        </p:grpSpPr>
        <p:sp>
          <p:nvSpPr>
            <p:cNvPr id="22" name="任意多边形 21"/>
            <p:cNvSpPr/>
            <p:nvPr/>
          </p:nvSpPr>
          <p:spPr>
            <a:xfrm>
              <a:off x="3153796" y="2747621"/>
              <a:ext cx="2684745" cy="779081"/>
            </a:xfrm>
            <a:custGeom>
              <a:avLst/>
              <a:gdLst>
                <a:gd name="connsiteX0" fmla="*/ 19860 w 1788626"/>
                <a:gd name="connsiteY0" fmla="*/ 0 h 520118"/>
                <a:gd name="connsiteX1" fmla="*/ 1528567 w 1788626"/>
                <a:gd name="connsiteY1" fmla="*/ 0 h 520118"/>
                <a:gd name="connsiteX2" fmla="*/ 1788626 w 1788626"/>
                <a:gd name="connsiteY2" fmla="*/ 260059 h 520118"/>
                <a:gd name="connsiteX3" fmla="*/ 1528567 w 1788626"/>
                <a:gd name="connsiteY3" fmla="*/ 520118 h 520118"/>
                <a:gd name="connsiteX4" fmla="*/ 512574 w 1788626"/>
                <a:gd name="connsiteY4" fmla="*/ 520118 h 520118"/>
                <a:gd name="connsiteX5" fmla="*/ 0 w 1788626"/>
                <a:gd name="connsiteY5" fmla="*/ 2002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626" h="520118">
                  <a:moveTo>
                    <a:pt x="19860" y="0"/>
                  </a:moveTo>
                  <a:lnTo>
                    <a:pt x="1528567" y="0"/>
                  </a:lnTo>
                  <a:cubicBezTo>
                    <a:pt x="1672194" y="0"/>
                    <a:pt x="1788626" y="116432"/>
                    <a:pt x="1788626" y="260059"/>
                  </a:cubicBezTo>
                  <a:cubicBezTo>
                    <a:pt x="1788626" y="403686"/>
                    <a:pt x="1672194" y="520118"/>
                    <a:pt x="1528567" y="520118"/>
                  </a:cubicBezTo>
                  <a:lnTo>
                    <a:pt x="512574" y="520118"/>
                  </a:lnTo>
                  <a:lnTo>
                    <a:pt x="0" y="2002"/>
                  </a:lnTo>
                  <a:close/>
                </a:path>
              </a:pathLst>
            </a:custGeom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350" noProof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CATALOG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5133477" y="2862049"/>
              <a:ext cx="542030" cy="5429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350" noProof="1" smtClean="0">
                  <a:solidFill>
                    <a:schemeClr val="tx1"/>
                  </a:solidFill>
                </a:rPr>
                <a:t>四</a:t>
              </a:r>
              <a:endParaRPr lang="zh-CN" altLang="en-US" sz="1350" noProof="1">
                <a:solidFill>
                  <a:schemeClr val="tx1"/>
                </a:solidFill>
              </a:endParaRPr>
            </a:p>
          </p:txBody>
        </p:sp>
        <p:sp>
          <p:nvSpPr>
            <p:cNvPr id="24" name="文本框 10"/>
            <p:cNvSpPr txBox="1">
              <a:spLocks noChangeArrowheads="1"/>
            </p:cNvSpPr>
            <p:nvPr/>
          </p:nvSpPr>
          <p:spPr bwMode="auto">
            <a:xfrm flipH="1">
              <a:off x="6101431" y="2429913"/>
              <a:ext cx="4524339" cy="13585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lnSpc>
                  <a:spcPct val="110000"/>
                </a:lnSpc>
              </a:pPr>
              <a:r>
                <a:rPr lang="zh-CN" altLang="en-US" sz="2800" b="1" dirty="0" smtClean="0">
                  <a:solidFill>
                    <a:srgbClr val="000066"/>
                  </a:solidFill>
                  <a:latin typeface="微软雅黑" panose="020B0503020204020204" pitchFamily="34" charset="-122"/>
                </a:rPr>
                <a:t>总结</a:t>
              </a:r>
              <a:endParaRPr lang="zh-CN" altLang="en-US" sz="2800" b="1" dirty="0">
                <a:solidFill>
                  <a:srgbClr val="000066"/>
                </a:solidFill>
                <a:latin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+mj-lt"/>
                <a:cs typeface="+mj-cs"/>
              </a:rPr>
              <a:t>样例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cs typeface="+mj-cs"/>
              </a:rPr>
              <a:t>Demo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4" y="5393055"/>
            <a:ext cx="1944181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13631"/>
            <a:ext cx="9108504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6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+mj-lt"/>
                <a:cs typeface="+mj-cs"/>
              </a:rPr>
              <a:t>样例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cs typeface="+mj-cs"/>
              </a:rPr>
              <a:t>Demo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4" y="5393055"/>
            <a:ext cx="1944181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1" descr="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80" y="-19050"/>
            <a:ext cx="822325" cy="8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795655"/>
            <a:ext cx="6953250" cy="451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4"/>
          <p:cNvSpPr>
            <a:spLocks noChangeArrowheads="1"/>
          </p:cNvSpPr>
          <p:nvPr/>
        </p:nvSpPr>
        <p:spPr bwMode="auto">
          <a:xfrm>
            <a:off x="0" y="0"/>
            <a:ext cx="3190875" cy="2136775"/>
          </a:xfrm>
          <a:prstGeom prst="rect">
            <a:avLst/>
          </a:prstGeom>
          <a:solidFill>
            <a:srgbClr val="D9D9D9">
              <a:alpha val="70000"/>
            </a:srgbClr>
          </a:solidFill>
          <a:ln w="12700">
            <a:noFill/>
            <a:miter lim="800000"/>
          </a:ln>
        </p:spPr>
        <p:txBody>
          <a:bodyPr/>
          <a:lstStyle/>
          <a:p>
            <a:pPr algn="ctr"/>
            <a:endParaRPr lang="zh-CN" altLang="en-US" sz="280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0" y="2136775"/>
            <a:ext cx="6300192" cy="1441450"/>
          </a:xfrm>
          <a:prstGeom prst="rect">
            <a:avLst/>
          </a:prstGeom>
          <a:solidFill>
            <a:srgbClr val="007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总结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250825" y="1212850"/>
            <a:ext cx="309721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solidFill>
                  <a:schemeClr val="accent1"/>
                </a:solidFill>
                <a:latin typeface="Adobe Gothic Std B" charset="-128"/>
                <a:ea typeface="Adobe Gothic Std B" charset="-128"/>
              </a:rPr>
              <a:t> 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第四部分</a:t>
            </a:r>
            <a:endParaRPr lang="zh-CN" altLang="en-US" sz="4000" b="1" dirty="0">
              <a:solidFill>
                <a:schemeClr val="accent1"/>
              </a:solidFill>
              <a:latin typeface="Adobe Gothic Std B" charset="-128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70830"/>
            <a:ext cx="2051685" cy="352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825" y="5390515"/>
            <a:ext cx="3924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05" y="-2549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5964"/>
            <a:ext cx="3995935" cy="225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总结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9305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25499"/>
            <a:ext cx="1115616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41276"/>
            <a:ext cx="3577993" cy="435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416" y="1538045"/>
            <a:ext cx="4923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+mn-ea"/>
                <a:ea typeface="+mn-ea"/>
              </a:rPr>
              <a:t>基于当前的网络安全态势和工作需要，</a:t>
            </a:r>
            <a:r>
              <a:rPr lang="zh-CN" altLang="en-US" sz="1600" dirty="0" smtClean="0">
                <a:latin typeface="+mn-ea"/>
                <a:ea typeface="+mn-ea"/>
              </a:rPr>
              <a:t>我们</a:t>
            </a:r>
            <a:r>
              <a:rPr lang="zh-CN" altLang="en-US" sz="1600" dirty="0">
                <a:latin typeface="+mn-ea"/>
                <a:ea typeface="+mn-ea"/>
              </a:rPr>
              <a:t>计划</a:t>
            </a:r>
            <a:r>
              <a:rPr lang="zh-CN" altLang="en-US" sz="1600" dirty="0" smtClean="0">
                <a:latin typeface="+mn-ea"/>
                <a:ea typeface="+mn-ea"/>
              </a:rPr>
              <a:t>开发</a:t>
            </a:r>
            <a:r>
              <a:rPr lang="zh-CN" altLang="en-US" sz="1600" dirty="0" smtClean="0">
                <a:latin typeface="+mn-ea"/>
                <a:ea typeface="+mn-ea"/>
              </a:rPr>
              <a:t>这款网络安全漏洞管理平台</a:t>
            </a:r>
            <a:r>
              <a:rPr lang="en-US" altLang="zh-CN" sz="1600" dirty="0" smtClean="0">
                <a:latin typeface="+mn-ea"/>
                <a:ea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+mn-ea"/>
                <a:ea typeface="+mn-ea"/>
              </a:rPr>
              <a:t>未来希望能够根据需要扩展更多扫描器</a:t>
            </a:r>
            <a:r>
              <a:rPr lang="en-US" altLang="zh-CN" sz="1600" dirty="0" smtClean="0">
                <a:latin typeface="+mn-ea"/>
                <a:ea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+mn-ea"/>
                <a:ea typeface="+mn-ea"/>
              </a:rPr>
              <a:t>由于整个平台还处于计划实施中，还请各位多提建议</a:t>
            </a:r>
            <a:r>
              <a:rPr lang="en-US" altLang="zh-CN" sz="1600" dirty="0" smtClean="0">
                <a:latin typeface="+mn-ea"/>
                <a:ea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57368"/>
            <a:ext cx="9144000" cy="2232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562100"/>
            <a:ext cx="91440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005263"/>
            <a:ext cx="91440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3491880" y="2357434"/>
            <a:ext cx="190930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谢谢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4"/>
          <p:cNvSpPr>
            <a:spLocks noChangeArrowheads="1"/>
          </p:cNvSpPr>
          <p:nvPr/>
        </p:nvSpPr>
        <p:spPr bwMode="auto">
          <a:xfrm>
            <a:off x="0" y="0"/>
            <a:ext cx="3190875" cy="2136775"/>
          </a:xfrm>
          <a:prstGeom prst="rect">
            <a:avLst/>
          </a:prstGeom>
          <a:solidFill>
            <a:srgbClr val="D9D9D9">
              <a:alpha val="70000"/>
            </a:srgbClr>
          </a:solidFill>
          <a:ln w="12700">
            <a:noFill/>
            <a:miter lim="800000"/>
          </a:ln>
        </p:spPr>
        <p:txBody>
          <a:bodyPr/>
          <a:lstStyle/>
          <a:p>
            <a:pPr algn="ctr"/>
            <a:endParaRPr lang="zh-CN" altLang="en-US" sz="280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0" y="2136775"/>
            <a:ext cx="7092950" cy="1441450"/>
          </a:xfrm>
          <a:prstGeom prst="rect">
            <a:avLst/>
          </a:prstGeom>
          <a:solidFill>
            <a:srgbClr val="007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 sz="4000" b="1" dirty="0" smtClean="0">
                <a:solidFill>
                  <a:srgbClr val="000066"/>
                </a:solidFill>
                <a:latin typeface="微软雅黑" panose="020B0503020204020204" pitchFamily="34" charset="-122"/>
              </a:rPr>
              <a:t>研究背景</a:t>
            </a:r>
            <a:endParaRPr lang="zh-CN" altLang="en-US" sz="4000" b="1" dirty="0">
              <a:solidFill>
                <a:srgbClr val="00006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250825" y="1212850"/>
            <a:ext cx="30972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solidFill>
                  <a:schemeClr val="accent1"/>
                </a:solidFill>
                <a:latin typeface="Adobe Gothic Std B" charset="-128"/>
                <a:ea typeface="Adobe Gothic Std B" charset="-128"/>
              </a:rPr>
              <a:t> </a:t>
            </a: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</a:rPr>
              <a:t>第一部分</a:t>
            </a:r>
            <a:endParaRPr lang="zh-CN" altLang="en-US" sz="4000" b="1" dirty="0">
              <a:solidFill>
                <a:schemeClr val="accent1"/>
              </a:solidFill>
              <a:latin typeface="Adobe Gothic Std B" charset="-128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5" y="5370830"/>
            <a:ext cx="2051685" cy="352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825" y="5390515"/>
            <a:ext cx="3924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820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29" y="1417340"/>
            <a:ext cx="383377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7811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1" noProof="0" dirty="0" smtClean="0">
                <a:solidFill>
                  <a:schemeClr val="bg1"/>
                </a:solidFill>
                <a:latin typeface="+mj-lt"/>
                <a:cs typeface="+mj-cs"/>
              </a:rPr>
              <a:t>研究背景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4" y="5393055"/>
            <a:ext cx="2051685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820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57158" y="913284"/>
            <a:ext cx="4574882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随着互联网</a:t>
            </a:r>
            <a:r>
              <a:rPr lang="zh-CN" altLang="en-US" sz="1600" dirty="0" smtClean="0"/>
              <a:t>的高速发展，</a:t>
            </a:r>
            <a:r>
              <a:rPr lang="zh-CN" altLang="en-US" sz="1600" dirty="0"/>
              <a:t>网络安全风险和隐患突出</a:t>
            </a:r>
            <a:r>
              <a:rPr lang="zh-CN" altLang="en-US" sz="1600" dirty="0" smtClean="0"/>
              <a:t>。去年下半年全国人大常委会执法</a:t>
            </a:r>
            <a:r>
              <a:rPr lang="zh-CN" altLang="en-US" sz="1600" dirty="0"/>
              <a:t>检查组委托中国信息安全测评中心对随机选取的</a:t>
            </a:r>
            <a:r>
              <a:rPr lang="en-US" altLang="zh-CN" sz="1600" dirty="0"/>
              <a:t>120</a:t>
            </a:r>
            <a:r>
              <a:rPr lang="zh-CN" altLang="en-US" sz="1600" dirty="0"/>
              <a:t>个关键信息基础设施</a:t>
            </a:r>
            <a:r>
              <a:rPr lang="en-US" altLang="zh-CN" sz="1600" dirty="0"/>
              <a:t>(60</a:t>
            </a:r>
            <a:r>
              <a:rPr lang="zh-CN" altLang="en-US" sz="1600" dirty="0"/>
              <a:t>个门户网站和</a:t>
            </a:r>
            <a:r>
              <a:rPr lang="en-US" altLang="zh-CN" sz="1600" dirty="0"/>
              <a:t>60</a:t>
            </a:r>
            <a:r>
              <a:rPr lang="zh-CN" altLang="en-US" sz="1600" dirty="0"/>
              <a:t>个业务系统</a:t>
            </a:r>
            <a:r>
              <a:rPr lang="en-US" altLang="zh-CN" sz="1600" dirty="0"/>
              <a:t>)</a:t>
            </a:r>
            <a:r>
              <a:rPr lang="zh-CN" altLang="en-US" sz="1600" dirty="0"/>
              <a:t>进行了远程渗透测试和漏洞扫描</a:t>
            </a:r>
            <a:r>
              <a:rPr lang="zh-CN" altLang="en-US" sz="1600" dirty="0" smtClean="0"/>
              <a:t>。</a:t>
            </a:r>
            <a:r>
              <a:rPr lang="zh-CN" altLang="en-US" sz="1600" dirty="0"/>
              <a:t>结果</a:t>
            </a:r>
            <a:r>
              <a:rPr lang="zh-CN" altLang="en-US" sz="1600" dirty="0" smtClean="0"/>
              <a:t>显示，</a:t>
            </a:r>
            <a:r>
              <a:rPr lang="en-US" altLang="zh-CN" sz="1600" dirty="0" smtClean="0"/>
              <a:t>120</a:t>
            </a:r>
            <a:r>
              <a:rPr lang="zh-CN" altLang="en-US" sz="1600" dirty="0"/>
              <a:t>个关键信息基础设施中，共存在</a:t>
            </a:r>
            <a:r>
              <a:rPr lang="en-US" altLang="zh-CN" sz="1600" dirty="0"/>
              <a:t>30</a:t>
            </a:r>
            <a:r>
              <a:rPr lang="zh-CN" altLang="en-US" sz="1600" dirty="0"/>
              <a:t>个安全漏洞，包括高危漏洞</a:t>
            </a:r>
            <a:r>
              <a:rPr lang="en-US" altLang="zh-CN" sz="1600" dirty="0"/>
              <a:t>13</a:t>
            </a:r>
            <a:r>
              <a:rPr lang="zh-CN" altLang="en-US" sz="1600" dirty="0"/>
              <a:t>个，其中某省级部门互联网监管综合平台存在越权上传、越权下载、越权删除文件等</a:t>
            </a:r>
            <a:r>
              <a:rPr lang="en-US" altLang="zh-CN" sz="1600" dirty="0"/>
              <a:t>3</a:t>
            </a:r>
            <a:r>
              <a:rPr lang="zh-CN" altLang="en-US" sz="1600" dirty="0"/>
              <a:t>个高危漏洞，严重威胁了系统及服务器安全，也存在严重的用户信息泄露风险</a:t>
            </a:r>
            <a:r>
              <a:rPr lang="zh-CN" altLang="en-US" sz="1600" dirty="0" smtClean="0"/>
              <a:t>。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9714"/>
            <a:ext cx="3042166" cy="44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4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7811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1" noProof="0" dirty="0" smtClean="0">
                <a:solidFill>
                  <a:schemeClr val="bg1"/>
                </a:solidFill>
                <a:latin typeface="+mj-lt"/>
                <a:cs typeface="+mj-cs"/>
              </a:rPr>
              <a:t>研究背景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116012" y="5390515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820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07504" y="1064265"/>
            <a:ext cx="756084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就高能所而言</a:t>
            </a:r>
            <a:r>
              <a:rPr lang="zh-CN" altLang="en-US" dirty="0">
                <a:sym typeface="+mn-ea"/>
              </a:rPr>
              <a:t>，</a:t>
            </a:r>
            <a:r>
              <a:rPr lang="zh-CN" altLang="en-US" dirty="0" smtClean="0">
                <a:sym typeface="+mn-ea"/>
              </a:rPr>
              <a:t>每个季度都会对所内公共</a:t>
            </a:r>
            <a:r>
              <a:rPr lang="zh-CN" altLang="en-US" dirty="0">
                <a:sym typeface="+mn-ea"/>
              </a:rPr>
              <a:t>服务的计算机和服务进行安全扫描，每一</a:t>
            </a:r>
            <a:r>
              <a:rPr lang="zh-CN" altLang="en-US" dirty="0" smtClean="0">
                <a:sym typeface="+mn-ea"/>
              </a:rPr>
              <a:t>次扫描</a:t>
            </a:r>
            <a:r>
              <a:rPr lang="zh-CN" altLang="en-US" dirty="0" smtClean="0">
                <a:sym typeface="+mn-ea"/>
              </a:rPr>
              <a:t>都会发现存在</a:t>
            </a:r>
            <a:r>
              <a:rPr lang="zh-CN" altLang="en-US" dirty="0">
                <a:sym typeface="+mn-ea"/>
              </a:rPr>
              <a:t>一些</a:t>
            </a:r>
            <a:r>
              <a:rPr lang="zh-CN" altLang="en-US" dirty="0" smtClean="0">
                <a:sym typeface="+mn-ea"/>
              </a:rPr>
              <a:t>漏洞需要修复；除此之外，还有以下几个问题需要完善，比如：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>
                <a:sym typeface="+mn-ea"/>
              </a:rPr>
              <a:t>这些漏洞是否被妥善处理了？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>
                <a:sym typeface="+mn-ea"/>
              </a:rPr>
              <a:t>漏洞之间是否有关联关系？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>
                <a:sym typeface="+mn-ea"/>
              </a:rPr>
              <a:t>每个季度</a:t>
            </a:r>
            <a:r>
              <a:rPr lang="zh-CN" altLang="en-US" dirty="0" smtClean="0">
                <a:sym typeface="+mn-ea"/>
              </a:rPr>
              <a:t>的漏洞趋势如何？</a:t>
            </a:r>
            <a:endParaRPr lang="zh-CN" altLang="en-US" dirty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>
                <a:sym typeface="+mn-ea"/>
              </a:rPr>
              <a:t>每次</a:t>
            </a:r>
            <a:r>
              <a:rPr lang="zh-CN" altLang="en-US" dirty="0" smtClean="0">
                <a:sym typeface="+mn-ea"/>
              </a:rPr>
              <a:t>漏洞扫描结果是否可</a:t>
            </a:r>
            <a:r>
              <a:rPr lang="zh-CN" altLang="en-US" dirty="0" smtClean="0">
                <a:sym typeface="+mn-ea"/>
              </a:rPr>
              <a:t>形成</a:t>
            </a:r>
            <a:r>
              <a:rPr lang="zh-CN" altLang="en-US" dirty="0" smtClean="0">
                <a:sym typeface="+mn-ea"/>
              </a:rPr>
              <a:t>自己的漏</a:t>
            </a:r>
            <a:endParaRPr lang="en-US" altLang="zh-CN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ym typeface="+mn-ea"/>
              </a:rPr>
              <a:t>     </a:t>
            </a:r>
            <a:r>
              <a:rPr lang="zh-CN" altLang="en-US" dirty="0" smtClean="0">
                <a:sym typeface="+mn-ea"/>
              </a:rPr>
              <a:t>洞规则</a:t>
            </a:r>
            <a:r>
              <a:rPr lang="zh-CN" altLang="en-US" dirty="0" smtClean="0">
                <a:sym typeface="+mn-ea"/>
              </a:rPr>
              <a:t>库</a:t>
            </a:r>
            <a:r>
              <a:rPr lang="zh-CN" altLang="en-US" dirty="0">
                <a:sym typeface="+mn-ea"/>
              </a:rPr>
              <a:t>？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58" y="2137420"/>
            <a:ext cx="468193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2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4"/>
          <p:cNvSpPr>
            <a:spLocks noChangeArrowheads="1"/>
          </p:cNvSpPr>
          <p:nvPr/>
        </p:nvSpPr>
        <p:spPr bwMode="auto">
          <a:xfrm>
            <a:off x="0" y="0"/>
            <a:ext cx="3190875" cy="2136775"/>
          </a:xfrm>
          <a:prstGeom prst="rect">
            <a:avLst/>
          </a:prstGeom>
          <a:solidFill>
            <a:srgbClr val="D9D9D9">
              <a:alpha val="70000"/>
            </a:srgbClr>
          </a:solidFill>
          <a:ln w="12700">
            <a:noFill/>
            <a:miter lim="800000"/>
          </a:ln>
        </p:spPr>
        <p:txBody>
          <a:bodyPr/>
          <a:lstStyle/>
          <a:p>
            <a:pPr algn="ctr"/>
            <a:endParaRPr lang="zh-CN" altLang="en-US" sz="280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0" y="2136775"/>
            <a:ext cx="7092950" cy="1441450"/>
          </a:xfrm>
          <a:prstGeom prst="rect">
            <a:avLst/>
          </a:prstGeom>
          <a:solidFill>
            <a:srgbClr val="007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研究现状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250825" y="1212850"/>
            <a:ext cx="309721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solidFill>
                  <a:schemeClr val="accent1"/>
                </a:solidFill>
                <a:latin typeface="Adobe Gothic Std B" charset="-128"/>
                <a:ea typeface="Adobe Gothic Std B" charset="-128"/>
              </a:rPr>
              <a:t> 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第二部分</a:t>
            </a:r>
            <a:endParaRPr lang="zh-CN" altLang="en-US" sz="4000" b="1" dirty="0">
              <a:solidFill>
                <a:schemeClr val="accent1"/>
              </a:solidFill>
              <a:latin typeface="Adobe Gothic Std B" charset="-128"/>
            </a:endParaRPr>
          </a:p>
        </p:txBody>
      </p:sp>
      <p:pic>
        <p:nvPicPr>
          <p:cNvPr id="10245" name="图片 2" descr="377adab44aed2e738148b3f08101a18b86d6fa4c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1597025"/>
            <a:ext cx="27257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 167"/>
          <p:cNvSpPr/>
          <p:nvPr/>
        </p:nvSpPr>
        <p:spPr>
          <a:xfrm>
            <a:off x="7092315" y="5370830"/>
            <a:ext cx="2051685" cy="352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825" y="5390515"/>
            <a:ext cx="3924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en-US" altLang="zh-CN" sz="1200" b="1" dirty="0" smtClean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-25499"/>
            <a:ext cx="111752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29" y="1417340"/>
            <a:ext cx="383377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研究现状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7" name=" 167"/>
          <p:cNvSpPr/>
          <p:nvPr/>
        </p:nvSpPr>
        <p:spPr>
          <a:xfrm>
            <a:off x="7103110" y="5398770"/>
            <a:ext cx="1871980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12705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" descr="C:\Users\xiaoming\AppData\Roaming\Tencent\Users\1148668873\TIM\WinTemp\RichOle\153W8PM%B56WHWHA14HHq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2" descr="C:\Users\xiaoming\AppData\Roaming\Tencent\Users\1148668873\TIM\WinTemp\RichOle\153W8PM%B56WHWHA14HHq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4459" y="985292"/>
            <a:ext cx="80359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  <a:ea typeface="+mn-ea"/>
                <a:cs typeface="+mn-ea"/>
              </a:rPr>
              <a:t>当前漏洞管理系统受制于漏洞扫描引擎，在可扩展性和性能上存在瓶颈；另外还存在以下问题，比如，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+mn-ea"/>
                <a:ea typeface="+mn-ea"/>
                <a:cs typeface="+mn-ea"/>
              </a:rPr>
              <a:t>未</a:t>
            </a:r>
            <a:r>
              <a:rPr lang="zh-CN" altLang="en-US" sz="1600" dirty="0" smtClean="0">
                <a:latin typeface="+mn-ea"/>
                <a:ea typeface="+mn-ea"/>
                <a:cs typeface="+mn-ea"/>
              </a:rPr>
              <a:t>对扫描后的结果进行妥善的跟踪和处理；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 smtClean="0">
                <a:latin typeface="+mn-ea"/>
                <a:ea typeface="+mn-ea"/>
                <a:cs typeface="+mn-ea"/>
              </a:rPr>
              <a:t>不提供对后续一系列漏洞扫描结果的分析等；</a:t>
            </a:r>
            <a:endParaRPr lang="zh-CN" altLang="en-US" dirty="0" smtClean="0">
              <a:latin typeface="+mn-ea"/>
              <a:ea typeface="+mn-ea"/>
              <a:cs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dirty="0" smtClean="0"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  <a:ea typeface="+mn-ea"/>
                <a:cs typeface="+mn-ea"/>
              </a:rPr>
              <a:t>考虑当前漏洞扫描系统的不足，我们考虑将漏洞扫描过程与工单跟踪处理系统结合，对漏洞发现和漏洞处理进行全生命周期管理，努力营造更加安全的网络环境。</a:t>
            </a:r>
          </a:p>
          <a:p>
            <a:pPr>
              <a:lnSpc>
                <a:spcPct val="150000"/>
              </a:lnSpc>
            </a:pPr>
            <a:endParaRPr lang="zh-CN" altLang="en-US" dirty="0" smtClean="0"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  <a:ea typeface="+mn-ea"/>
                <a:cs typeface="+mn-ea"/>
              </a:rPr>
              <a:t>为此，</a:t>
            </a:r>
            <a:r>
              <a:rPr lang="zh-CN" altLang="en-US" dirty="0" smtClean="0">
                <a:latin typeface="+mn-ea"/>
                <a:ea typeface="+mn-ea"/>
                <a:cs typeface="+mn-ea"/>
              </a:rPr>
              <a:t>我们计划开发一</a:t>
            </a:r>
            <a:r>
              <a:rPr lang="zh-CN" altLang="en-US" dirty="0" smtClean="0">
                <a:latin typeface="+mn-ea"/>
                <a:ea typeface="+mn-ea"/>
                <a:cs typeface="+mn-ea"/>
              </a:rPr>
              <a:t>款更为全面的</a:t>
            </a:r>
            <a:r>
              <a:rPr lang="zh-CN" altLang="en-US" b="1" dirty="0" smtClean="0">
                <a:latin typeface="+mn-ea"/>
                <a:ea typeface="+mn-ea"/>
                <a:cs typeface="+mn-ea"/>
              </a:rPr>
              <a:t>网络安全漏洞管理平台。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0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4"/>
          <p:cNvSpPr>
            <a:spLocks noChangeArrowheads="1"/>
          </p:cNvSpPr>
          <p:nvPr/>
        </p:nvSpPr>
        <p:spPr bwMode="auto">
          <a:xfrm>
            <a:off x="0" y="0"/>
            <a:ext cx="3190875" cy="2136775"/>
          </a:xfrm>
          <a:prstGeom prst="rect">
            <a:avLst/>
          </a:prstGeom>
          <a:solidFill>
            <a:srgbClr val="D9D9D9">
              <a:alpha val="70000"/>
            </a:srgbClr>
          </a:solidFill>
          <a:ln w="12700">
            <a:noFill/>
            <a:miter lim="800000"/>
          </a:ln>
        </p:spPr>
        <p:txBody>
          <a:bodyPr/>
          <a:lstStyle/>
          <a:p>
            <a:pPr algn="ctr"/>
            <a:endParaRPr lang="zh-CN" altLang="en-US" sz="280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0" y="2136775"/>
            <a:ext cx="5580112" cy="1441450"/>
          </a:xfrm>
          <a:prstGeom prst="rect">
            <a:avLst/>
          </a:prstGeom>
          <a:solidFill>
            <a:srgbClr val="007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网络安全漏洞管理平台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250825" y="1212850"/>
            <a:ext cx="309721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solidFill>
                  <a:schemeClr val="accent1"/>
                </a:solidFill>
                <a:latin typeface="Adobe Gothic Std B" charset="-128"/>
                <a:ea typeface="Adobe Gothic Std B" charset="-128"/>
              </a:rPr>
              <a:t> 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第三部分</a:t>
            </a:r>
            <a:endParaRPr lang="zh-CN" altLang="en-US" sz="4000" b="1" dirty="0">
              <a:solidFill>
                <a:schemeClr val="accent1"/>
              </a:solidFill>
              <a:latin typeface="Adobe Gothic Std B" charset="-128"/>
            </a:endParaRPr>
          </a:p>
        </p:txBody>
      </p:sp>
      <p:pic>
        <p:nvPicPr>
          <p:cNvPr id="10245" name="图片 2" descr="377adab44aed2e738148b3f08101a18b86d6fa4c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1597025"/>
            <a:ext cx="27257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 167"/>
          <p:cNvSpPr/>
          <p:nvPr/>
        </p:nvSpPr>
        <p:spPr>
          <a:xfrm>
            <a:off x="7092315" y="5370830"/>
            <a:ext cx="2051685" cy="3524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825" y="5390515"/>
            <a:ext cx="3924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en-US" altLang="zh-CN" sz="1200" b="1" dirty="0" smtClean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-25499"/>
            <a:ext cx="111752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29" y="1417340"/>
            <a:ext cx="383377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 txBox="1"/>
          <p:nvPr/>
        </p:nvSpPr>
        <p:spPr>
          <a:xfrm>
            <a:off x="357158" y="285732"/>
            <a:ext cx="8229600" cy="324036"/>
          </a:xfrm>
          <a:prstGeom prst="rect">
            <a:avLst/>
          </a:prstGeom>
        </p:spPr>
        <p:txBody>
          <a:bodyPr vert="horz" lIns="73975" tIns="36987" rIns="73975" bIns="36987" rtlCol="0" anchor="ctr">
            <a:noAutofit/>
          </a:bodyPr>
          <a:lstStyle/>
          <a:p>
            <a:pPr marL="0" marR="0" lvl="0" indent="0" algn="l" defTabSz="73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各个模块关系图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67" name=" 167"/>
          <p:cNvSpPr/>
          <p:nvPr/>
        </p:nvSpPr>
        <p:spPr>
          <a:xfrm>
            <a:off x="7092314" y="5393055"/>
            <a:ext cx="1944181" cy="316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3"/>
          <p:cNvSpPr/>
          <p:nvPr/>
        </p:nvSpPr>
        <p:spPr>
          <a:xfrm>
            <a:off x="7236460" y="635"/>
            <a:ext cx="1907540" cy="76835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2400" y="5390515"/>
            <a:ext cx="3747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cczhao</a:t>
            </a:r>
            <a:endParaRPr lang="zh-CN" altLang="en-US" sz="12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5089748"/>
            <a:ext cx="432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latin typeface="+mn-ea"/>
                <a:ea typeface="+mn-ea"/>
              </a:rPr>
              <a:t>各个模块关系图 图</a:t>
            </a:r>
            <a:r>
              <a:rPr lang="en-US" altLang="zh-CN" sz="1100" dirty="0" smtClean="0">
                <a:latin typeface="+mn-ea"/>
                <a:ea typeface="+mn-ea"/>
              </a:rPr>
              <a:t>2</a:t>
            </a:r>
            <a:endParaRPr lang="zh-CN" altLang="en-US" sz="1100" dirty="0">
              <a:latin typeface="+mn-ea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-22679"/>
            <a:ext cx="1104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73324"/>
            <a:ext cx="2187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包括四个模块：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资产发现和管理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漏洞扫描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漏洞处理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数据分析和展示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00" y="798510"/>
            <a:ext cx="6754105" cy="431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597_2"/>
  <p:tag name="KSO_WM_SLIDE_INDEX" val="2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244*150"/>
  <p:tag name="KSO_WM_SLIDE_SIZE" val="467*310"/>
  <p:tag name="KSO_WM_TEMPLATE_CATEGORY" val="diagram"/>
  <p:tag name="KSO_WM_TEMPLATE_INDEX" val="160597"/>
  <p:tag name="KSO_WM_DIAGRAM_GROUP_CODE" val="m1-1"/>
  <p:tag name="KSO_WM_TAG_VERSION" val="1.0"/>
</p:tagLst>
</file>

<file path=ppt/theme/theme1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微软雅黑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1312</Words>
  <Application>Microsoft Office PowerPoint</Application>
  <PresentationFormat>全屏显示(16:10)</PresentationFormat>
  <Paragraphs>170</Paragraphs>
  <Slides>24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  <vt:variant>
        <vt:lpstr>自定义放映</vt:lpstr>
      </vt:variant>
      <vt:variant>
        <vt:i4>1</vt:i4>
      </vt:variant>
    </vt:vector>
  </HeadingPairs>
  <TitlesOfParts>
    <vt:vector size="2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wangjing</dc:creator>
  <cp:lastModifiedBy>xiaoming</cp:lastModifiedBy>
  <cp:revision>1017</cp:revision>
  <dcterms:created xsi:type="dcterms:W3CDTF">2011-06-03T14:53:00Z</dcterms:created>
  <dcterms:modified xsi:type="dcterms:W3CDTF">2018-11-15T13:29:54Z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  <property fmtid="{D5CDD505-2E9C-101B-9397-08002B2CF9AE}" pid="3" name="KSORubyTemplateID">
    <vt:lpwstr>8</vt:lpwstr>
  </property>
</Properties>
</file>