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24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58ADDE-3BCC-4DBB-A702-74B2EC1E03D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A8955161-A5D2-419E-84D1-BCD1B32B94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43B34DB9-10BC-45B3-AD57-81B09B578FC4}"/>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5" name="页脚占位符 4">
            <a:extLst>
              <a:ext uri="{FF2B5EF4-FFF2-40B4-BE49-F238E27FC236}">
                <a16:creationId xmlns:a16="http://schemas.microsoft.com/office/drawing/2014/main" id="{080A0CF3-5D9F-4CF3-A1C9-0F3C5F42F44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A9CFA47-C327-4796-B70A-2C3AB86B1DB8}"/>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173130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C5B2FE-1406-4862-9E3B-C8B1F977B36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8322AE4-73D0-4B82-A611-20D7FAC1EA59}"/>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6D00D6D-D76E-4BC4-875B-67A87452BEF5}"/>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5" name="页脚占位符 4">
            <a:extLst>
              <a:ext uri="{FF2B5EF4-FFF2-40B4-BE49-F238E27FC236}">
                <a16:creationId xmlns:a16="http://schemas.microsoft.com/office/drawing/2014/main" id="{6281B40A-BBB5-42DA-A3EC-C2B7A132503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C8AC9A5-D053-4EB8-B31E-5CF927111742}"/>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18558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84E9FC7-2D63-4291-8EBA-C13182E4026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8B8E8F2-4C08-4F7C-8C1A-FEFEB48753C7}"/>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BF117D1-424E-44B7-8163-F2A5DA09061E}"/>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5" name="页脚占位符 4">
            <a:extLst>
              <a:ext uri="{FF2B5EF4-FFF2-40B4-BE49-F238E27FC236}">
                <a16:creationId xmlns:a16="http://schemas.microsoft.com/office/drawing/2014/main" id="{C3411082-43D7-4170-AC76-C23C3F229C3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C9B8DFA-9F1C-4BEE-B707-5661F249861C}"/>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38667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47B82D-BC2F-4934-A12C-9635EDC4A24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1DE88C6-1765-4677-B111-A1B919FB67FA}"/>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D5C0D2F-3816-40D7-AF7F-F7D9460FDCEA}"/>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5" name="页脚占位符 4">
            <a:extLst>
              <a:ext uri="{FF2B5EF4-FFF2-40B4-BE49-F238E27FC236}">
                <a16:creationId xmlns:a16="http://schemas.microsoft.com/office/drawing/2014/main" id="{53F7BD4F-2E62-44A4-9AEA-1C15C947B2F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E219383-D194-4AC7-B619-DC9098AF3AE9}"/>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50719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EF2897-1EC5-48EE-96C8-27A2CF01CBB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04574DBA-EE1B-48BA-B300-BA4C681D75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48DE8E34-8278-45C8-9C4A-5D5D94C8CD32}"/>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5" name="页脚占位符 4">
            <a:extLst>
              <a:ext uri="{FF2B5EF4-FFF2-40B4-BE49-F238E27FC236}">
                <a16:creationId xmlns:a16="http://schemas.microsoft.com/office/drawing/2014/main" id="{656B7603-96E2-4381-8377-0EFD76349D5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B0D3643-78C1-4AF1-9CE1-FB45544543DD}"/>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228328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B72315-77E5-4EAB-8A8D-3B701E21BBC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BDE3CCF-316A-4F72-A243-5CE35EA332C1}"/>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04B03853-5129-418C-B4B6-753FA3EDC310}"/>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4838BF17-1EB8-41EC-B972-B17D436F02AE}"/>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6" name="页脚占位符 5">
            <a:extLst>
              <a:ext uri="{FF2B5EF4-FFF2-40B4-BE49-F238E27FC236}">
                <a16:creationId xmlns:a16="http://schemas.microsoft.com/office/drawing/2014/main" id="{FCADDEEB-F51C-4B8E-89A4-0E61ABE8ECA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18AEB2F-53F5-40CD-921D-E3B0FF79A36E}"/>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188712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9086F2-881D-4B98-BC18-11A2402C249F}"/>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5C6A40E-606E-494B-B1D6-621573B9D3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48E51433-62F1-4F29-B1D1-C627724527F6}"/>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A813662-9EBF-4A77-B77D-08EA4162B0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1C737ADF-2C33-4124-B05F-28EA5A1C5B7B}"/>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85BAD442-79C7-4C5E-8CDF-565DD54F1914}"/>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8" name="页脚占位符 7">
            <a:extLst>
              <a:ext uri="{FF2B5EF4-FFF2-40B4-BE49-F238E27FC236}">
                <a16:creationId xmlns:a16="http://schemas.microsoft.com/office/drawing/2014/main" id="{4A80C2BF-83C5-4BAE-AB21-D103A81E320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43B73400-ACA0-4E1B-9EFE-155029522C5E}"/>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1359458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EE8C686-424B-4757-A48D-783526871F2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EA0E23DF-B4AF-4C9B-80B9-460573D4F2C3}"/>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4" name="页脚占位符 3">
            <a:extLst>
              <a:ext uri="{FF2B5EF4-FFF2-40B4-BE49-F238E27FC236}">
                <a16:creationId xmlns:a16="http://schemas.microsoft.com/office/drawing/2014/main" id="{4D1F254A-64FE-4824-B8C0-B0C447199837}"/>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C1A78ACE-004E-46EF-BBEB-DEC4393344E6}"/>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293839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A381207-D833-4F29-92AC-EDEE674CF1AC}"/>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3" name="页脚占位符 2">
            <a:extLst>
              <a:ext uri="{FF2B5EF4-FFF2-40B4-BE49-F238E27FC236}">
                <a16:creationId xmlns:a16="http://schemas.microsoft.com/office/drawing/2014/main" id="{43FC2941-CEC1-4DEB-8991-87F4DEE3F36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D8AB5523-CBB8-4836-AC7B-CF78135F05A0}"/>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90255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DEAF8F-DD74-4134-AC27-B30B0979583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D7BA663-BBAA-44DC-BCEC-32AE8269FF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4EC244F5-69CA-46DC-800C-AAE8FFE0C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4CDFDE1B-CFFA-4039-84D8-5F23A12FC20C}"/>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6" name="页脚占位符 5">
            <a:extLst>
              <a:ext uri="{FF2B5EF4-FFF2-40B4-BE49-F238E27FC236}">
                <a16:creationId xmlns:a16="http://schemas.microsoft.com/office/drawing/2014/main" id="{3B36A33F-9F9B-4500-B4C6-57D4C3E96B9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9BC9E8C-51B6-4C18-9D0E-04B9E7D7779F}"/>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2406009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CCAB74-022D-48EE-9EAC-B85E0E09226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9D45FFB-38FC-4A93-9B65-25ABADF019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430688FD-6E2C-4CCA-92EE-A1C7D17F6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CD447E1-6045-4442-B62B-E062564D6FD3}"/>
              </a:ext>
            </a:extLst>
          </p:cNvPr>
          <p:cNvSpPr>
            <a:spLocks noGrp="1"/>
          </p:cNvSpPr>
          <p:nvPr>
            <p:ph type="dt" sz="half" idx="10"/>
          </p:nvPr>
        </p:nvSpPr>
        <p:spPr/>
        <p:txBody>
          <a:bodyPr/>
          <a:lstStyle/>
          <a:p>
            <a:fld id="{35EA7A7E-E648-4F10-8901-EC3CA389CD1A}" type="datetimeFigureOut">
              <a:rPr lang="zh-CN" altLang="en-US" smtClean="0"/>
              <a:t>2018/11/16</a:t>
            </a:fld>
            <a:endParaRPr lang="zh-CN" altLang="en-US"/>
          </a:p>
        </p:txBody>
      </p:sp>
      <p:sp>
        <p:nvSpPr>
          <p:cNvPr id="6" name="页脚占位符 5">
            <a:extLst>
              <a:ext uri="{FF2B5EF4-FFF2-40B4-BE49-F238E27FC236}">
                <a16:creationId xmlns:a16="http://schemas.microsoft.com/office/drawing/2014/main" id="{07CF92B8-76F9-452A-A32B-65ED0A74C2A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6568DC7-0DC9-4A90-B2C4-79EFF1D62F5C}"/>
              </a:ext>
            </a:extLst>
          </p:cNvPr>
          <p:cNvSpPr>
            <a:spLocks noGrp="1"/>
          </p:cNvSpPr>
          <p:nvPr>
            <p:ph type="sldNum" sz="quarter" idx="12"/>
          </p:nvPr>
        </p:nvSpPr>
        <p:spPr/>
        <p:txBody>
          <a:body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2737153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AE45428-D630-4277-8088-BBDB153C3D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1C310C7-0E79-43F3-BBA4-3277FB1673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F8A5C72-234F-45A2-AE9C-955742AAC5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A7A7E-E648-4F10-8901-EC3CA389CD1A}" type="datetimeFigureOut">
              <a:rPr lang="zh-CN" altLang="en-US" smtClean="0"/>
              <a:t>2018/11/16</a:t>
            </a:fld>
            <a:endParaRPr lang="zh-CN" altLang="en-US"/>
          </a:p>
        </p:txBody>
      </p:sp>
      <p:sp>
        <p:nvSpPr>
          <p:cNvPr id="5" name="页脚占位符 4">
            <a:extLst>
              <a:ext uri="{FF2B5EF4-FFF2-40B4-BE49-F238E27FC236}">
                <a16:creationId xmlns:a16="http://schemas.microsoft.com/office/drawing/2014/main" id="{36C8B34E-8CC3-45E2-A1A1-44C877D365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C9450C3-7980-4BB8-A9AB-4AC72A01CE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1963E-93CA-4ED7-BF4B-B0B3050AAA77}" type="slidenum">
              <a:rPr lang="zh-CN" altLang="en-US" smtClean="0"/>
              <a:t>‹#›</a:t>
            </a:fld>
            <a:endParaRPr lang="zh-CN" altLang="en-US"/>
          </a:p>
        </p:txBody>
      </p:sp>
    </p:spTree>
    <p:extLst>
      <p:ext uri="{BB962C8B-B14F-4D97-AF65-F5344CB8AC3E}">
        <p14:creationId xmlns:p14="http://schemas.microsoft.com/office/powerpoint/2010/main" val="3586484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lyq@cnic.cn" TargetMode="External"/><Relationship Id="rId2" Type="http://schemas.openxmlformats.org/officeDocument/2006/relationships/hyperlink" Target="mailto:klh@cnic.c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9E4122-9F24-4F90-B022-867279FC7A6D}"/>
              </a:ext>
            </a:extLst>
          </p:cNvPr>
          <p:cNvSpPr>
            <a:spLocks noGrp="1"/>
          </p:cNvSpPr>
          <p:nvPr>
            <p:ph type="ctrTitle"/>
          </p:nvPr>
        </p:nvSpPr>
        <p:spPr/>
        <p:txBody>
          <a:bodyPr/>
          <a:lstStyle/>
          <a:p>
            <a:r>
              <a:rPr lang="zh-CN" altLang="en-US" dirty="0"/>
              <a:t>期刊与科研信息化联盟</a:t>
            </a:r>
          </a:p>
        </p:txBody>
      </p:sp>
      <p:sp>
        <p:nvSpPr>
          <p:cNvPr id="3" name="副标题 2">
            <a:extLst>
              <a:ext uri="{FF2B5EF4-FFF2-40B4-BE49-F238E27FC236}">
                <a16:creationId xmlns:a16="http://schemas.microsoft.com/office/drawing/2014/main" id="{C5278A50-183C-4533-8213-01859B2AF5FA}"/>
              </a:ext>
            </a:extLst>
          </p:cNvPr>
          <p:cNvSpPr>
            <a:spLocks noGrp="1"/>
          </p:cNvSpPr>
          <p:nvPr>
            <p:ph type="subTitle" idx="1"/>
          </p:nvPr>
        </p:nvSpPr>
        <p:spPr>
          <a:xfrm>
            <a:off x="1524000" y="5413905"/>
            <a:ext cx="9144000" cy="1655762"/>
          </a:xfrm>
        </p:spPr>
        <p:txBody>
          <a:bodyPr/>
          <a:lstStyle/>
          <a:p>
            <a:r>
              <a:rPr lang="zh-CN" altLang="en-US" dirty="0"/>
              <a:t>中科院计算机网络信息中心战略中心</a:t>
            </a:r>
            <a:endParaRPr lang="en-US" altLang="zh-CN" dirty="0"/>
          </a:p>
          <a:p>
            <a:r>
              <a:rPr lang="zh-CN" altLang="en-US" dirty="0"/>
              <a:t>汪洋</a:t>
            </a:r>
          </a:p>
        </p:txBody>
      </p:sp>
    </p:spTree>
    <p:extLst>
      <p:ext uri="{BB962C8B-B14F-4D97-AF65-F5344CB8AC3E}">
        <p14:creationId xmlns:p14="http://schemas.microsoft.com/office/powerpoint/2010/main" val="289572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F6E8BC-2521-46A2-91AB-4B5551212DE9}"/>
              </a:ext>
            </a:extLst>
          </p:cNvPr>
          <p:cNvSpPr>
            <a:spLocks noGrp="1"/>
          </p:cNvSpPr>
          <p:nvPr>
            <p:ph type="title"/>
          </p:nvPr>
        </p:nvSpPr>
        <p:spPr/>
        <p:txBody>
          <a:bodyPr/>
          <a:lstStyle/>
          <a:p>
            <a:r>
              <a:rPr lang="zh-CN" altLang="en-US" dirty="0"/>
              <a:t>科研信息化联盟</a:t>
            </a:r>
          </a:p>
        </p:txBody>
      </p:sp>
      <p:sp>
        <p:nvSpPr>
          <p:cNvPr id="3" name="内容占位符 2">
            <a:extLst>
              <a:ext uri="{FF2B5EF4-FFF2-40B4-BE49-F238E27FC236}">
                <a16:creationId xmlns:a16="http://schemas.microsoft.com/office/drawing/2014/main" id="{22F4ABE1-21BF-49A7-A7D4-6B50E1C9499C}"/>
              </a:ext>
            </a:extLst>
          </p:cNvPr>
          <p:cNvSpPr>
            <a:spLocks noGrp="1"/>
          </p:cNvSpPr>
          <p:nvPr>
            <p:ph idx="1"/>
          </p:nvPr>
        </p:nvSpPr>
        <p:spPr/>
        <p:txBody>
          <a:bodyPr/>
          <a:lstStyle/>
          <a:p>
            <a:pPr>
              <a:lnSpc>
                <a:spcPct val="150000"/>
              </a:lnSpc>
            </a:pPr>
            <a:r>
              <a:rPr lang="zh-CN" altLang="zh-CN" dirty="0"/>
              <a:t>“科研信息化联盟”每半年召开一次技术研讨会，每次研讨会专注于</a:t>
            </a:r>
            <a:r>
              <a:rPr lang="en-US" altLang="zh-CN" dirty="0"/>
              <a:t>1</a:t>
            </a:r>
            <a:r>
              <a:rPr lang="zh-CN" altLang="zh-CN" dirty="0"/>
              <a:t>至</a:t>
            </a:r>
            <a:r>
              <a:rPr lang="en-US" altLang="zh-CN" dirty="0"/>
              <a:t>2</a:t>
            </a:r>
            <a:r>
              <a:rPr lang="zh-CN" altLang="zh-CN" dirty="0"/>
              <a:t>个议题开展深入讨论和交流，目前已经召开了七次“科研信息化联盟”会议，在具有共同科研信息化需求的单位中取得了较大的影响。</a:t>
            </a:r>
            <a:endParaRPr lang="en-US" altLang="zh-CN" dirty="0"/>
          </a:p>
          <a:p>
            <a:pPr>
              <a:lnSpc>
                <a:spcPct val="150000"/>
              </a:lnSpc>
            </a:pPr>
            <a:endParaRPr lang="zh-CN" altLang="zh-CN" dirty="0"/>
          </a:p>
          <a:p>
            <a:endParaRPr lang="zh-CN" altLang="en-US" dirty="0"/>
          </a:p>
        </p:txBody>
      </p:sp>
    </p:spTree>
    <p:extLst>
      <p:ext uri="{BB962C8B-B14F-4D97-AF65-F5344CB8AC3E}">
        <p14:creationId xmlns:p14="http://schemas.microsoft.com/office/powerpoint/2010/main" val="2142807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38470F-F2A0-463F-AE83-4EAC710E48C7}"/>
              </a:ext>
            </a:extLst>
          </p:cNvPr>
          <p:cNvSpPr>
            <a:spLocks noGrp="1"/>
          </p:cNvSpPr>
          <p:nvPr>
            <p:ph type="title"/>
          </p:nvPr>
        </p:nvSpPr>
        <p:spPr/>
        <p:txBody>
          <a:bodyPr/>
          <a:lstStyle/>
          <a:p>
            <a:r>
              <a:rPr lang="zh-CN" altLang="zh-CN" dirty="0"/>
              <a:t>科研信息化技术与应用</a:t>
            </a:r>
            <a:endParaRPr lang="zh-CN" altLang="en-US" dirty="0"/>
          </a:p>
        </p:txBody>
      </p:sp>
      <p:sp>
        <p:nvSpPr>
          <p:cNvPr id="3" name="内容占位符 2">
            <a:extLst>
              <a:ext uri="{FF2B5EF4-FFF2-40B4-BE49-F238E27FC236}">
                <a16:creationId xmlns:a16="http://schemas.microsoft.com/office/drawing/2014/main" id="{49FCDED6-A91B-4310-BE0A-0ADBCAFEA53E}"/>
              </a:ext>
            </a:extLst>
          </p:cNvPr>
          <p:cNvSpPr>
            <a:spLocks noGrp="1"/>
          </p:cNvSpPr>
          <p:nvPr>
            <p:ph idx="1"/>
          </p:nvPr>
        </p:nvSpPr>
        <p:spPr>
          <a:xfrm>
            <a:off x="838200" y="1825624"/>
            <a:ext cx="6135762" cy="4897439"/>
          </a:xfrm>
        </p:spPr>
        <p:txBody>
          <a:bodyPr>
            <a:normAutofit fontScale="85000" lnSpcReduction="20000"/>
          </a:bodyPr>
          <a:lstStyle/>
          <a:p>
            <a:pPr>
              <a:lnSpc>
                <a:spcPct val="120000"/>
              </a:lnSpc>
            </a:pPr>
            <a:r>
              <a:rPr lang="zh-CN" altLang="zh-CN" dirty="0"/>
              <a:t>《科研信息化技术与应用》期刊作为我国唯一一份以科研信息化（</a:t>
            </a:r>
            <a:r>
              <a:rPr lang="en-US" altLang="zh-CN" dirty="0"/>
              <a:t>e-Science</a:t>
            </a:r>
            <a:r>
              <a:rPr lang="zh-CN" altLang="zh-CN" dirty="0"/>
              <a:t>）为主题的综合性、学术类刊物</a:t>
            </a:r>
            <a:r>
              <a:rPr lang="zh-CN" altLang="en-US" dirty="0"/>
              <a:t>。</a:t>
            </a:r>
            <a:endParaRPr lang="en-US" altLang="zh-CN" dirty="0"/>
          </a:p>
          <a:p>
            <a:pPr>
              <a:lnSpc>
                <a:spcPct val="120000"/>
              </a:lnSpc>
            </a:pPr>
            <a:r>
              <a:rPr lang="zh-CN" altLang="en-US" dirty="0"/>
              <a:t>明年计划更名为“数据与计算发展前沿”（名称待定）</a:t>
            </a:r>
            <a:endParaRPr lang="en-US" altLang="zh-CN" dirty="0"/>
          </a:p>
          <a:p>
            <a:pPr>
              <a:lnSpc>
                <a:spcPct val="120000"/>
              </a:lnSpc>
            </a:pPr>
            <a:r>
              <a:rPr lang="zh-CN" altLang="en-US" dirty="0"/>
              <a:t>办刊宗旨：以开放、创新的前瞻姿态，聚焦数据、计算与网络的发展态势与技术前沿，推广原创技术方案、创新成果与最佳实践，推动数据、计算与网络等相关信息技术的蓬勃发展，促进自然科学、社会科学以及各行业领域与先进信息技术的广泛交叉与深度融合。 </a:t>
            </a:r>
          </a:p>
        </p:txBody>
      </p:sp>
      <p:pic>
        <p:nvPicPr>
          <p:cNvPr id="5" name="图片 4">
            <a:extLst>
              <a:ext uri="{FF2B5EF4-FFF2-40B4-BE49-F238E27FC236}">
                <a16:creationId xmlns:a16="http://schemas.microsoft.com/office/drawing/2014/main" id="{B4A3BBD8-12BF-48AE-8034-60C63CE0F0DE}"/>
              </a:ext>
            </a:extLst>
          </p:cNvPr>
          <p:cNvPicPr>
            <a:picLocks noChangeAspect="1"/>
          </p:cNvPicPr>
          <p:nvPr/>
        </p:nvPicPr>
        <p:blipFill rotWithShape="1">
          <a:blip r:embed="rId2"/>
          <a:srcRect l="28055" t="23333" r="36945" b="4074"/>
          <a:stretch/>
        </p:blipFill>
        <p:spPr>
          <a:xfrm>
            <a:off x="6973962" y="635353"/>
            <a:ext cx="5218038" cy="6087710"/>
          </a:xfrm>
          <a:prstGeom prst="rect">
            <a:avLst/>
          </a:prstGeom>
        </p:spPr>
      </p:pic>
    </p:spTree>
    <p:extLst>
      <p:ext uri="{BB962C8B-B14F-4D97-AF65-F5344CB8AC3E}">
        <p14:creationId xmlns:p14="http://schemas.microsoft.com/office/powerpoint/2010/main" val="11660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515A00-D1E4-4558-ACE1-CFF91F3F850C}"/>
              </a:ext>
            </a:extLst>
          </p:cNvPr>
          <p:cNvSpPr>
            <a:spLocks noGrp="1"/>
          </p:cNvSpPr>
          <p:nvPr>
            <p:ph type="title"/>
          </p:nvPr>
        </p:nvSpPr>
        <p:spPr/>
        <p:txBody>
          <a:bodyPr/>
          <a:lstStyle/>
          <a:p>
            <a:r>
              <a:rPr lang="zh-CN" altLang="en-US" dirty="0"/>
              <a:t>新刊物的业务范围</a:t>
            </a:r>
          </a:p>
        </p:txBody>
      </p:sp>
      <p:sp>
        <p:nvSpPr>
          <p:cNvPr id="3" name="内容占位符 2">
            <a:extLst>
              <a:ext uri="{FF2B5EF4-FFF2-40B4-BE49-F238E27FC236}">
                <a16:creationId xmlns:a16="http://schemas.microsoft.com/office/drawing/2014/main" id="{042B4F6B-06A0-4976-ACBF-23F17802A60D}"/>
              </a:ext>
            </a:extLst>
          </p:cNvPr>
          <p:cNvSpPr>
            <a:spLocks noGrp="1"/>
          </p:cNvSpPr>
          <p:nvPr>
            <p:ph idx="1"/>
          </p:nvPr>
        </p:nvSpPr>
        <p:spPr/>
        <p:txBody>
          <a:bodyPr>
            <a:normAutofit lnSpcReduction="10000"/>
          </a:bodyPr>
          <a:lstStyle/>
          <a:p>
            <a:pPr>
              <a:lnSpc>
                <a:spcPct val="150000"/>
              </a:lnSpc>
            </a:pPr>
            <a:r>
              <a:rPr lang="zh-CN" altLang="en-US" dirty="0"/>
              <a:t>业务范围：</a:t>
            </a:r>
            <a:r>
              <a:rPr lang="zh-CN" altLang="zh-CN" dirty="0"/>
              <a:t>刊物报道数据、计算与网络具有前瞻性、独立性和创新性的技术发展见解；关键技术、热点的前沿性研究与应用；各学科、各技术领域与先进信息技术交叉融合的最新研究应用成果与发展动态；具有先进性和推广价值的应用方案等。全方位展示我国数据、计算与网络技术的前沿发展态势和创新应用成果，有效促进我国数据、计算与网络技术的研究与应用交流，为迅速成长的青年科技人员提供原创技术方案的优先发表平台。</a:t>
            </a:r>
          </a:p>
          <a:p>
            <a:pPr>
              <a:lnSpc>
                <a:spcPct val="150000"/>
              </a:lnSpc>
            </a:pPr>
            <a:endParaRPr lang="zh-CN" altLang="en-US" dirty="0"/>
          </a:p>
        </p:txBody>
      </p:sp>
    </p:spTree>
    <p:extLst>
      <p:ext uri="{BB962C8B-B14F-4D97-AF65-F5344CB8AC3E}">
        <p14:creationId xmlns:p14="http://schemas.microsoft.com/office/powerpoint/2010/main" val="3247833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C26AB5-02EC-4AA8-93CA-AF1DD902C82E}"/>
              </a:ext>
            </a:extLst>
          </p:cNvPr>
          <p:cNvSpPr>
            <a:spLocks noGrp="1"/>
          </p:cNvSpPr>
          <p:nvPr>
            <p:ph type="title"/>
          </p:nvPr>
        </p:nvSpPr>
        <p:spPr/>
        <p:txBody>
          <a:bodyPr/>
          <a:lstStyle/>
          <a:p>
            <a:r>
              <a:rPr lang="zh-CN" altLang="en-US" dirty="0"/>
              <a:t>科研信息化联盟专刊</a:t>
            </a:r>
            <a:r>
              <a:rPr lang="en-US" altLang="zh-CN" dirty="0"/>
              <a:t>	</a:t>
            </a:r>
            <a:endParaRPr lang="zh-CN" altLang="en-US" dirty="0"/>
          </a:p>
        </p:txBody>
      </p:sp>
      <p:sp>
        <p:nvSpPr>
          <p:cNvPr id="3" name="内容占位符 2">
            <a:extLst>
              <a:ext uri="{FF2B5EF4-FFF2-40B4-BE49-F238E27FC236}">
                <a16:creationId xmlns:a16="http://schemas.microsoft.com/office/drawing/2014/main" id="{FA9DAEF3-EE31-461C-8B80-84C6BE60B7B0}"/>
              </a:ext>
            </a:extLst>
          </p:cNvPr>
          <p:cNvSpPr>
            <a:spLocks noGrp="1"/>
          </p:cNvSpPr>
          <p:nvPr>
            <p:ph idx="1"/>
          </p:nvPr>
        </p:nvSpPr>
        <p:spPr/>
        <p:txBody>
          <a:bodyPr/>
          <a:lstStyle/>
          <a:p>
            <a:pPr>
              <a:lnSpc>
                <a:spcPct val="130000"/>
              </a:lnSpc>
            </a:pPr>
            <a:r>
              <a:rPr lang="zh-CN" altLang="en-US" dirty="0"/>
              <a:t>考虑到联盟的发展壮大，有许多来自各个领域的老师在科研信息化方面有许多</a:t>
            </a:r>
            <a:r>
              <a:rPr lang="zh-CN" altLang="zh-CN" dirty="0"/>
              <a:t>原创技术方案</a:t>
            </a:r>
            <a:r>
              <a:rPr lang="zh-CN" altLang="en-US" dirty="0"/>
              <a:t>、创新成果和最佳实践。</a:t>
            </a:r>
            <a:endParaRPr lang="en-US" altLang="zh-CN" dirty="0"/>
          </a:p>
          <a:p>
            <a:pPr>
              <a:lnSpc>
                <a:spcPct val="130000"/>
              </a:lnSpc>
            </a:pPr>
            <a:r>
              <a:rPr lang="zh-CN" altLang="en-US" dirty="0"/>
              <a:t>希望利用联盟这个平台，来推广大家的具有借鉴价值的应用，交流经验；同时，我们希望更多的人可以了解大家的应用，即通过专刊的形式传播到更广的渠道。</a:t>
            </a:r>
            <a:endParaRPr lang="en-US" altLang="zh-CN" dirty="0"/>
          </a:p>
          <a:p>
            <a:pPr>
              <a:lnSpc>
                <a:spcPct val="130000"/>
              </a:lnSpc>
            </a:pPr>
            <a:r>
              <a:rPr lang="zh-CN" altLang="en-US" dirty="0"/>
              <a:t>联盟发展方向探讨：学术性</a:t>
            </a:r>
            <a:r>
              <a:rPr lang="en-US" altLang="zh-CN" dirty="0"/>
              <a:t>/</a:t>
            </a:r>
            <a:r>
              <a:rPr lang="zh-CN" altLang="en-US" dirty="0"/>
              <a:t>技术性的交流平台？</a:t>
            </a:r>
            <a:endParaRPr lang="en-US" altLang="zh-CN" dirty="0"/>
          </a:p>
          <a:p>
            <a:pPr>
              <a:lnSpc>
                <a:spcPct val="130000"/>
              </a:lnSpc>
            </a:pPr>
            <a:endParaRPr lang="zh-CN" altLang="en-US" dirty="0"/>
          </a:p>
        </p:txBody>
      </p:sp>
    </p:spTree>
    <p:extLst>
      <p:ext uri="{BB962C8B-B14F-4D97-AF65-F5344CB8AC3E}">
        <p14:creationId xmlns:p14="http://schemas.microsoft.com/office/powerpoint/2010/main" val="252064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709981-0249-4459-9DEF-12EF35136875}"/>
              </a:ext>
            </a:extLst>
          </p:cNvPr>
          <p:cNvSpPr>
            <a:spLocks noGrp="1"/>
          </p:cNvSpPr>
          <p:nvPr>
            <p:ph type="title"/>
          </p:nvPr>
        </p:nvSpPr>
        <p:spPr/>
        <p:txBody>
          <a:bodyPr/>
          <a:lstStyle/>
          <a:p>
            <a:r>
              <a:rPr lang="en-US" altLang="zh-CN" dirty="0"/>
              <a:t>2019</a:t>
            </a:r>
            <a:r>
              <a:rPr lang="zh-CN" altLang="en-US" dirty="0"/>
              <a:t>年联盟会议建议</a:t>
            </a:r>
          </a:p>
        </p:txBody>
      </p:sp>
      <p:sp>
        <p:nvSpPr>
          <p:cNvPr id="3" name="内容占位符 2">
            <a:extLst>
              <a:ext uri="{FF2B5EF4-FFF2-40B4-BE49-F238E27FC236}">
                <a16:creationId xmlns:a16="http://schemas.microsoft.com/office/drawing/2014/main" id="{4C03B0C5-D8AD-4BD4-8035-CC2771882E64}"/>
              </a:ext>
            </a:extLst>
          </p:cNvPr>
          <p:cNvSpPr>
            <a:spLocks noGrp="1"/>
          </p:cNvSpPr>
          <p:nvPr>
            <p:ph idx="1"/>
          </p:nvPr>
        </p:nvSpPr>
        <p:spPr/>
        <p:txBody>
          <a:bodyPr>
            <a:normAutofit/>
          </a:bodyPr>
          <a:lstStyle/>
          <a:p>
            <a:pPr marL="0" indent="0">
              <a:buNone/>
            </a:pPr>
            <a:r>
              <a:rPr lang="en-US" altLang="zh-CN" b="1" dirty="0"/>
              <a:t>2019</a:t>
            </a:r>
            <a:r>
              <a:rPr lang="zh-CN" altLang="en-US" b="1" dirty="0"/>
              <a:t>年联盟会议引入专刊的元素，吸引大家将更好的应用整理成文字发表出来。</a:t>
            </a:r>
            <a:r>
              <a:rPr lang="zh-CN" altLang="zh-CN" b="1" dirty="0"/>
              <a:t>专刊征文的主要议题包括但不限于</a:t>
            </a:r>
            <a:r>
              <a:rPr lang="zh-CN" altLang="en-US" b="1" dirty="0"/>
              <a:t>（取决于</a:t>
            </a:r>
            <a:r>
              <a:rPr lang="en-US" altLang="zh-CN" b="1" dirty="0"/>
              <a:t>2019</a:t>
            </a:r>
            <a:r>
              <a:rPr lang="zh-CN" altLang="en-US" b="1" dirty="0"/>
              <a:t>年联盟会议的主题）</a:t>
            </a:r>
            <a:r>
              <a:rPr lang="zh-CN" altLang="zh-CN" b="1" dirty="0"/>
              <a:t>：</a:t>
            </a:r>
            <a:endParaRPr lang="zh-CN" altLang="zh-CN" dirty="0"/>
          </a:p>
          <a:p>
            <a:r>
              <a:rPr lang="en-US" altLang="zh-CN" dirty="0"/>
              <a:t>1</a:t>
            </a:r>
            <a:r>
              <a:rPr lang="zh-CN" altLang="zh-CN" dirty="0"/>
              <a:t>．科研数据长期保存和可访问</a:t>
            </a:r>
          </a:p>
          <a:p>
            <a:r>
              <a:rPr lang="en-US" altLang="zh-CN" dirty="0"/>
              <a:t>2</a:t>
            </a:r>
            <a:r>
              <a:rPr lang="zh-CN" altLang="zh-CN" dirty="0"/>
              <a:t>．科学计算资源共享</a:t>
            </a:r>
          </a:p>
          <a:p>
            <a:r>
              <a:rPr lang="en-US" altLang="zh-CN" dirty="0"/>
              <a:t>3</a:t>
            </a:r>
            <a:r>
              <a:rPr lang="zh-CN" altLang="zh-CN" dirty="0"/>
              <a:t>．科研信息协同</a:t>
            </a:r>
          </a:p>
          <a:p>
            <a:r>
              <a:rPr lang="en-US" altLang="zh-CN" dirty="0"/>
              <a:t>4</a:t>
            </a:r>
            <a:r>
              <a:rPr lang="zh-CN" altLang="zh-CN" dirty="0"/>
              <a:t>．科研管理信息化系统</a:t>
            </a:r>
          </a:p>
          <a:p>
            <a:r>
              <a:rPr lang="en-US" altLang="zh-CN" dirty="0"/>
              <a:t>5</a:t>
            </a:r>
            <a:r>
              <a:rPr lang="zh-CN" altLang="zh-CN" dirty="0"/>
              <a:t>．网络信息安全及协作</a:t>
            </a:r>
            <a:endParaRPr lang="en-US" altLang="zh-CN" dirty="0"/>
          </a:p>
          <a:p>
            <a:r>
              <a:rPr lang="en-US" altLang="zh-CN" dirty="0"/>
              <a:t>……</a:t>
            </a:r>
            <a:endParaRPr lang="zh-CN" altLang="zh-CN" dirty="0"/>
          </a:p>
          <a:p>
            <a:pPr marL="0" indent="0">
              <a:buNone/>
            </a:pPr>
            <a:endParaRPr lang="en-US" altLang="zh-CN" dirty="0"/>
          </a:p>
        </p:txBody>
      </p:sp>
    </p:spTree>
    <p:extLst>
      <p:ext uri="{BB962C8B-B14F-4D97-AF65-F5344CB8AC3E}">
        <p14:creationId xmlns:p14="http://schemas.microsoft.com/office/powerpoint/2010/main" val="2948350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00B3DB-09CF-4152-AC39-788793FD708F}"/>
              </a:ext>
            </a:extLst>
          </p:cNvPr>
          <p:cNvSpPr>
            <a:spLocks noGrp="1"/>
          </p:cNvSpPr>
          <p:nvPr>
            <p:ph type="title"/>
          </p:nvPr>
        </p:nvSpPr>
        <p:spPr/>
        <p:txBody>
          <a:bodyPr/>
          <a:lstStyle/>
          <a:p>
            <a:r>
              <a:rPr lang="zh-CN" altLang="en-US" dirty="0"/>
              <a:t>专刊征集的要求：</a:t>
            </a:r>
          </a:p>
        </p:txBody>
      </p:sp>
      <p:sp>
        <p:nvSpPr>
          <p:cNvPr id="3" name="内容占位符 2">
            <a:extLst>
              <a:ext uri="{FF2B5EF4-FFF2-40B4-BE49-F238E27FC236}">
                <a16:creationId xmlns:a16="http://schemas.microsoft.com/office/drawing/2014/main" id="{F41706B6-4EDD-4307-9DA4-E6562739F81F}"/>
              </a:ext>
            </a:extLst>
          </p:cNvPr>
          <p:cNvSpPr>
            <a:spLocks noGrp="1"/>
          </p:cNvSpPr>
          <p:nvPr>
            <p:ph idx="1"/>
          </p:nvPr>
        </p:nvSpPr>
        <p:spPr/>
        <p:txBody>
          <a:bodyPr>
            <a:normAutofit fontScale="55000" lnSpcReduction="20000"/>
          </a:bodyPr>
          <a:lstStyle/>
          <a:p>
            <a:pPr>
              <a:lnSpc>
                <a:spcPct val="140000"/>
              </a:lnSpc>
            </a:pPr>
            <a:r>
              <a:rPr lang="en-US" altLang="zh-CN" dirty="0"/>
              <a:t>1</a:t>
            </a:r>
            <a:r>
              <a:rPr lang="zh-CN" altLang="zh-CN" dirty="0"/>
              <a:t>．投稿文章未在正式出版物上发表过，也不在其他刊物或会议的审稿过程中，不存在一稿多投现象；保证投稿文章的合法性</a:t>
            </a:r>
            <a:r>
              <a:rPr lang="en-US" altLang="zh-CN" dirty="0"/>
              <a:t>(</a:t>
            </a:r>
            <a:r>
              <a:rPr lang="zh-CN" altLang="zh-CN" dirty="0"/>
              <a:t>无抄袭、剽窃、侵权等不良行为</a:t>
            </a:r>
            <a:r>
              <a:rPr lang="en-US" altLang="zh-CN" dirty="0"/>
              <a:t>)</a:t>
            </a:r>
            <a:r>
              <a:rPr lang="zh-CN" altLang="zh-CN" dirty="0"/>
              <a:t>。</a:t>
            </a:r>
          </a:p>
          <a:p>
            <a:pPr>
              <a:lnSpc>
                <a:spcPct val="140000"/>
              </a:lnSpc>
            </a:pPr>
            <a:r>
              <a:rPr lang="en-US" altLang="zh-CN" dirty="0"/>
              <a:t>2</a:t>
            </a:r>
            <a:r>
              <a:rPr lang="zh-CN" altLang="zh-CN" dirty="0"/>
              <a:t>．论文通过期刊在线投稿系统”</a:t>
            </a:r>
            <a:r>
              <a:rPr lang="en-US" altLang="zh-CN" dirty="0"/>
              <a:t>(http://www.escj.cnic.cn)</a:t>
            </a:r>
            <a:r>
              <a:rPr lang="zh-CN" altLang="zh-CN" dirty="0"/>
              <a:t>投稿。投稿时请在备注栏中注明“科研信息化联盟会议投稿”字样。</a:t>
            </a:r>
          </a:p>
          <a:p>
            <a:pPr>
              <a:lnSpc>
                <a:spcPct val="140000"/>
              </a:lnSpc>
            </a:pPr>
            <a:r>
              <a:rPr lang="en-US" altLang="zh-CN" dirty="0"/>
              <a:t>3</a:t>
            </a:r>
            <a:r>
              <a:rPr lang="zh-CN" altLang="zh-CN" dirty="0"/>
              <a:t>．稿件格式：参照《科研信息化技术与应用》论文格式</a:t>
            </a:r>
            <a:r>
              <a:rPr lang="en-US" altLang="zh-CN" dirty="0"/>
              <a:t>(</a:t>
            </a:r>
            <a:r>
              <a:rPr lang="zh-CN" altLang="zh-CN" dirty="0"/>
              <a:t>网站上提供了论文模版，可下载</a:t>
            </a:r>
            <a:r>
              <a:rPr lang="en-US" altLang="zh-CN" dirty="0"/>
              <a:t>)</a:t>
            </a:r>
            <a:r>
              <a:rPr lang="zh-CN" altLang="zh-CN" dirty="0"/>
              <a:t>。</a:t>
            </a:r>
          </a:p>
          <a:p>
            <a:pPr>
              <a:lnSpc>
                <a:spcPct val="140000"/>
              </a:lnSpc>
            </a:pPr>
            <a:r>
              <a:rPr lang="en-US" altLang="zh-CN" dirty="0"/>
              <a:t>4. </a:t>
            </a:r>
            <a:r>
              <a:rPr lang="zh-CN" altLang="zh-CN" dirty="0"/>
              <a:t>投稿作者需提交投稿声明，会议录用刊发文章免收版面费。发表之后，将按期刊标准支付稿酬，并赠送样刊。</a:t>
            </a:r>
          </a:p>
          <a:p>
            <a:pPr>
              <a:lnSpc>
                <a:spcPct val="140000"/>
              </a:lnSpc>
            </a:pPr>
            <a:r>
              <a:rPr lang="en-US" altLang="zh-CN" dirty="0"/>
              <a:t>5. </a:t>
            </a:r>
            <a:r>
              <a:rPr lang="zh-CN" altLang="zh-CN" dirty="0"/>
              <a:t>来稿将由大会程序委员会组织专家评审并决定是否录用。通过评审的论文作者，可根据需要做大会报告</a:t>
            </a:r>
            <a:r>
              <a:rPr lang="en-US" altLang="zh-CN" dirty="0"/>
              <a:t>.</a:t>
            </a:r>
            <a:endParaRPr lang="zh-CN" altLang="zh-CN" dirty="0"/>
          </a:p>
          <a:p>
            <a:pPr>
              <a:lnSpc>
                <a:spcPct val="140000"/>
              </a:lnSpc>
            </a:pPr>
            <a:r>
              <a:rPr lang="en-US" altLang="zh-CN" dirty="0"/>
              <a:t>6</a:t>
            </a:r>
            <a:r>
              <a:rPr lang="zh-CN" altLang="zh-CN" dirty="0"/>
              <a:t>．本次会议将评选出优秀论文。</a:t>
            </a:r>
          </a:p>
          <a:p>
            <a:endParaRPr lang="en-US" altLang="zh-CN" dirty="0"/>
          </a:p>
          <a:p>
            <a:r>
              <a:rPr lang="zh-CN" altLang="en-US" dirty="0"/>
              <a:t>需要提前发布会议通知，以及提交论文时间，</a:t>
            </a:r>
            <a:r>
              <a:rPr lang="zh-CN" altLang="zh-CN" dirty="0"/>
              <a:t>论文提交截止日期：</a:t>
            </a:r>
            <a:r>
              <a:rPr lang="zh-CN" altLang="en-US" dirty="0"/>
              <a:t>会议开始前</a:t>
            </a:r>
            <a:r>
              <a:rPr lang="en-US" altLang="zh-CN" dirty="0"/>
              <a:t>2.5</a:t>
            </a:r>
            <a:r>
              <a:rPr lang="zh-CN" altLang="en-US" dirty="0"/>
              <a:t>个月</a:t>
            </a:r>
            <a:endParaRPr lang="zh-CN" altLang="zh-CN" dirty="0"/>
          </a:p>
          <a:p>
            <a:r>
              <a:rPr lang="zh-CN" altLang="zh-CN" dirty="0"/>
              <a:t>论文录用通知发出日期：</a:t>
            </a:r>
            <a:r>
              <a:rPr lang="zh-CN" altLang="en-US" dirty="0"/>
              <a:t>会议开始前</a:t>
            </a:r>
            <a:r>
              <a:rPr lang="en-US" altLang="zh-CN" dirty="0"/>
              <a:t>1</a:t>
            </a:r>
            <a:r>
              <a:rPr lang="zh-CN" altLang="en-US" dirty="0"/>
              <a:t>个月</a:t>
            </a:r>
            <a:endParaRPr lang="en-US" altLang="zh-CN" dirty="0"/>
          </a:p>
          <a:p>
            <a:endParaRPr lang="zh-CN" altLang="en-US" dirty="0"/>
          </a:p>
        </p:txBody>
      </p:sp>
    </p:spTree>
    <p:extLst>
      <p:ext uri="{BB962C8B-B14F-4D97-AF65-F5344CB8AC3E}">
        <p14:creationId xmlns:p14="http://schemas.microsoft.com/office/powerpoint/2010/main" val="1455247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A18A8B-F20B-4A5A-BA3A-46C437B2BE8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1E4FBCA-1DCE-400C-A744-22A0814C72DE}"/>
              </a:ext>
            </a:extLst>
          </p:cNvPr>
          <p:cNvSpPr>
            <a:spLocks noGrp="1"/>
          </p:cNvSpPr>
          <p:nvPr>
            <p:ph idx="1"/>
          </p:nvPr>
        </p:nvSpPr>
        <p:spPr/>
        <p:txBody>
          <a:bodyPr>
            <a:normAutofit/>
          </a:bodyPr>
          <a:lstStyle/>
          <a:p>
            <a:r>
              <a:rPr lang="zh-CN" altLang="zh-CN" b="1" dirty="0"/>
              <a:t>会议专刊责任编委：</a:t>
            </a:r>
            <a:endParaRPr lang="zh-CN" altLang="zh-CN" dirty="0"/>
          </a:p>
          <a:p>
            <a:r>
              <a:rPr lang="zh-CN" altLang="zh-CN" dirty="0"/>
              <a:t>陈刚（中国科学院高能物理研究所）</a:t>
            </a:r>
          </a:p>
          <a:p>
            <a:r>
              <a:rPr lang="zh-CN" altLang="zh-CN" b="1" dirty="0"/>
              <a:t>会议专刊特邀编委：</a:t>
            </a:r>
            <a:endParaRPr lang="zh-CN" altLang="zh-CN" dirty="0"/>
          </a:p>
          <a:p>
            <a:r>
              <a:rPr lang="zh-CN" altLang="zh-CN" dirty="0"/>
              <a:t>齐法制（中国科学院高能物理研究所）</a:t>
            </a:r>
            <a:endParaRPr lang="en-US" altLang="zh-CN" dirty="0"/>
          </a:p>
          <a:p>
            <a:r>
              <a:rPr lang="zh-CN" altLang="en-US" dirty="0"/>
              <a:t>根据会议主题再增减</a:t>
            </a:r>
            <a:endParaRPr lang="zh-CN" altLang="zh-CN" dirty="0"/>
          </a:p>
          <a:p>
            <a:r>
              <a:rPr lang="zh-CN" altLang="zh-CN" dirty="0"/>
              <a:t>汪  洋（中国科学院计算机网络信息中心）</a:t>
            </a:r>
          </a:p>
          <a:p>
            <a:pPr marL="0" indent="0">
              <a:buNone/>
            </a:pPr>
            <a:endParaRPr lang="en-US" altLang="zh-CN" b="1" dirty="0"/>
          </a:p>
          <a:p>
            <a:endParaRPr lang="zh-CN" altLang="en-US" dirty="0"/>
          </a:p>
        </p:txBody>
      </p:sp>
    </p:spTree>
    <p:extLst>
      <p:ext uri="{BB962C8B-B14F-4D97-AF65-F5344CB8AC3E}">
        <p14:creationId xmlns:p14="http://schemas.microsoft.com/office/powerpoint/2010/main" val="1480979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93C573-5EC8-4FF7-B8E0-E4572261343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73BEB36-99CC-43A5-8E12-FFF9A3F1B73B}"/>
              </a:ext>
            </a:extLst>
          </p:cNvPr>
          <p:cNvSpPr>
            <a:spLocks noGrp="1"/>
          </p:cNvSpPr>
          <p:nvPr>
            <p:ph idx="1"/>
          </p:nvPr>
        </p:nvSpPr>
        <p:spPr/>
        <p:txBody>
          <a:bodyPr/>
          <a:lstStyle/>
          <a:p>
            <a:r>
              <a:rPr lang="zh-CN" altLang="zh-CN" b="1" dirty="0"/>
              <a:t>编辑部联系方式</a:t>
            </a:r>
            <a:endParaRPr lang="zh-CN" altLang="zh-CN" dirty="0"/>
          </a:p>
          <a:p>
            <a:r>
              <a:rPr lang="en-US" altLang="zh-CN" dirty="0"/>
              <a:t>   </a:t>
            </a:r>
            <a:r>
              <a:rPr lang="zh-CN" altLang="zh-CN" dirty="0"/>
              <a:t>联系人：孔丽华 郎杨琴 </a:t>
            </a:r>
          </a:p>
          <a:p>
            <a:r>
              <a:rPr lang="en-US" altLang="zh-CN" dirty="0"/>
              <a:t>   </a:t>
            </a:r>
            <a:r>
              <a:rPr lang="zh-CN" altLang="zh-CN" dirty="0"/>
              <a:t>电话：</a:t>
            </a:r>
            <a:r>
              <a:rPr lang="en-US" altLang="zh-CN" dirty="0"/>
              <a:t> 010-5881271/3</a:t>
            </a:r>
            <a:endParaRPr lang="zh-CN" altLang="zh-CN" dirty="0"/>
          </a:p>
          <a:p>
            <a:r>
              <a:rPr lang="en-US" altLang="zh-CN" dirty="0"/>
              <a:t>   </a:t>
            </a:r>
            <a:r>
              <a:rPr lang="zh-CN" altLang="zh-CN" dirty="0"/>
              <a:t>手机： </a:t>
            </a:r>
            <a:r>
              <a:rPr lang="en-US" altLang="zh-CN" dirty="0"/>
              <a:t>13810160573/15210040612</a:t>
            </a:r>
            <a:endParaRPr lang="zh-CN" altLang="zh-CN" dirty="0"/>
          </a:p>
          <a:p>
            <a:r>
              <a:rPr lang="en-US" altLang="zh-CN" dirty="0"/>
              <a:t>   E-mail</a:t>
            </a:r>
            <a:r>
              <a:rPr lang="zh-CN" altLang="zh-CN" dirty="0"/>
              <a:t>：</a:t>
            </a:r>
            <a:r>
              <a:rPr lang="en-US" altLang="zh-CN" dirty="0">
                <a:hlinkClick r:id="rId2"/>
              </a:rPr>
              <a:t>klh@cnic.cn/</a:t>
            </a:r>
            <a:r>
              <a:rPr lang="en-US" altLang="zh-CN" dirty="0"/>
              <a:t> </a:t>
            </a:r>
            <a:r>
              <a:rPr lang="en-US" altLang="zh-CN" dirty="0">
                <a:hlinkClick r:id="rId3"/>
              </a:rPr>
              <a:t>lyq@cnic.cn</a:t>
            </a:r>
            <a:endParaRPr lang="en-US" altLang="zh-CN" dirty="0"/>
          </a:p>
          <a:p>
            <a:endParaRPr lang="zh-CN" altLang="zh-CN" dirty="0"/>
          </a:p>
          <a:p>
            <a:endParaRPr lang="zh-CN" altLang="en-US" dirty="0"/>
          </a:p>
        </p:txBody>
      </p:sp>
    </p:spTree>
    <p:extLst>
      <p:ext uri="{BB962C8B-B14F-4D97-AF65-F5344CB8AC3E}">
        <p14:creationId xmlns:p14="http://schemas.microsoft.com/office/powerpoint/2010/main" val="132913597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741</Words>
  <Application>Microsoft Office PowerPoint</Application>
  <PresentationFormat>宽屏</PresentationFormat>
  <Paragraphs>44</Paragraphs>
  <Slides>9</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等线</vt:lpstr>
      <vt:lpstr>等线 Light</vt:lpstr>
      <vt:lpstr>Arial</vt:lpstr>
      <vt:lpstr>Office 主题​​</vt:lpstr>
      <vt:lpstr>期刊与科研信息化联盟</vt:lpstr>
      <vt:lpstr>科研信息化联盟</vt:lpstr>
      <vt:lpstr>科研信息化技术与应用</vt:lpstr>
      <vt:lpstr>新刊物的业务范围</vt:lpstr>
      <vt:lpstr>科研信息化联盟专刊 </vt:lpstr>
      <vt:lpstr>2019年联盟会议建议</vt:lpstr>
      <vt:lpstr>专刊征集的要求：</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期刊与科研信息化联盟</dc:title>
  <dc:creator>洋 汪</dc:creator>
  <cp:lastModifiedBy>洋 汪</cp:lastModifiedBy>
  <cp:revision>6</cp:revision>
  <dcterms:created xsi:type="dcterms:W3CDTF">2018-11-16T02:34:53Z</dcterms:created>
  <dcterms:modified xsi:type="dcterms:W3CDTF">2018-11-16T05:20:27Z</dcterms:modified>
</cp:coreProperties>
</file>