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390" r:id="rId2"/>
    <p:sldId id="481" r:id="rId3"/>
    <p:sldId id="502" r:id="rId4"/>
    <p:sldId id="503" r:id="rId5"/>
    <p:sldId id="504" r:id="rId6"/>
    <p:sldId id="505" r:id="rId7"/>
    <p:sldId id="518" r:id="rId8"/>
    <p:sldId id="519" r:id="rId9"/>
    <p:sldId id="509" r:id="rId10"/>
    <p:sldId id="510" r:id="rId11"/>
    <p:sldId id="517" r:id="rId12"/>
    <p:sldId id="516" r:id="rId13"/>
    <p:sldId id="513" r:id="rId14"/>
    <p:sldId id="515" r:id="rId15"/>
    <p:sldId id="520" r:id="rId16"/>
    <p:sldId id="521" r:id="rId17"/>
    <p:sldId id="511" r:id="rId18"/>
    <p:sldId id="506" r:id="rId19"/>
    <p:sldId id="507" r:id="rId20"/>
    <p:sldId id="499" r:id="rId21"/>
    <p:sldId id="508" r:id="rId22"/>
    <p:sldId id="488" r:id="rId23"/>
  </p:sldIdLst>
  <p:sldSz cx="9144000" cy="6858000" type="screen4x3"/>
  <p:notesSz cx="9874250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彩云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彩云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彩云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彩云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彩云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华文彩云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华文彩云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华文彩云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华文彩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00"/>
    <a:srgbClr val="CC0066"/>
    <a:srgbClr val="009900"/>
    <a:srgbClr val="990000"/>
    <a:srgbClr val="99CC00"/>
    <a:srgbClr val="FF993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9141" autoAdjust="0"/>
  </p:normalViewPr>
  <p:slideViewPr>
    <p:cSldViewPr snapToGrid="0">
      <p:cViewPr varScale="1">
        <p:scale>
          <a:sx n="114" d="100"/>
          <a:sy n="114" d="100"/>
        </p:scale>
        <p:origin x="1338" y="108"/>
      </p:cViewPr>
      <p:guideLst>
        <p:guide orient="horz" pos="219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7038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6888" y="0"/>
            <a:ext cx="4348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37038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6888" y="6478588"/>
            <a:ext cx="4348162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62F26A9-48AC-4BD9-8D33-C9C9CBF88A7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1946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7625" y="3228975"/>
            <a:ext cx="7239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7950"/>
            <a:ext cx="4278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30E9D74-AF2C-403C-A85C-057D19D499A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76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0E9D74-AF2C-403C-A85C-057D19D499A5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5305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5" name="Line 5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247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7CF13-D2AF-4262-A55E-9F84F049FF4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177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139950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6388" y="228600"/>
            <a:ext cx="6269037" cy="6075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B79D-DA3E-470A-B05C-16B7ABE3F39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5418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6388" y="228600"/>
            <a:ext cx="8561387" cy="6075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648D-135E-49D4-945F-822777EFFF1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4659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19D9-F854-486C-90E2-4E34849DAE2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0494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CEF9D-3341-4ABD-9735-9C845C415F96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667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22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43DD-7663-4ED8-9D50-5CDA9E630DB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8520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90326-AD2B-42D7-B553-B9BB73ECDC9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6312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7D1D-804C-4E0F-AF52-E2AB83F7346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7978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F6D29-6B21-4003-916F-EDD4CE622A2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232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2407-92B4-4FE2-8048-B3D0DD3B19D1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566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83A-1716-409B-AFE5-BBDCE1D61F4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594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6988"/>
            <a:ext cx="85344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1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ea typeface="宋体" pitchFamily="2" charset="-122"/>
              </a:defRPr>
            </a:lvl1pPr>
          </a:lstStyle>
          <a:p>
            <a:pPr>
              <a:defRPr/>
            </a:pPr>
            <a:fld id="{FFD57916-24F0-4D7F-96C9-29B580C466D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228600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7" name="Line 8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8" name="Line 9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9" name="Line 10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40" name="Line 11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4" name="Line 14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5" name="Line 15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6" name="Line 16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¡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MISP/misp-dashboar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misp/docker-misp" TargetMode="External"/><Relationship Id="rId3" Type="http://schemas.openxmlformats.org/officeDocument/2006/relationships/hyperlink" Target="https://github.com/MISP/MISP/tree/2.4/INSTALL" TargetMode="External"/><Relationship Id="rId7" Type="http://schemas.openxmlformats.org/officeDocument/2006/relationships/hyperlink" Target="https://github.com/misp/misp-docker" TargetMode="External"/><Relationship Id="rId2" Type="http://schemas.openxmlformats.org/officeDocument/2006/relationships/hyperlink" Target="http://www.misp-project.org/downlo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rcl.lu/doc/misp/get-your-instance/" TargetMode="External"/><Relationship Id="rId5" Type="http://schemas.openxmlformats.org/officeDocument/2006/relationships/hyperlink" Target="https://github.com/juju4/ansible-MISP" TargetMode="External"/><Relationship Id="rId4" Type="http://schemas.openxmlformats.org/officeDocument/2006/relationships/hyperlink" Target="https://github.com/voxpupuli/puppet-mis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"/>
          <p:cNvSpPr>
            <a:spLocks noGrp="1"/>
          </p:cNvSpPr>
          <p:nvPr>
            <p:ph type="ctrTitle"/>
          </p:nvPr>
        </p:nvSpPr>
        <p:spPr>
          <a:xfrm>
            <a:off x="710852" y="1920969"/>
            <a:ext cx="7772400" cy="176617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4000"/>
              <a:t>网络安全信息共享平台 </a:t>
            </a:r>
            <a:r>
              <a:rPr lang="en-US" altLang="zh-CN" sz="4000"/>
              <a:t>MISP</a:t>
            </a:r>
            <a:br>
              <a:rPr lang="en-US" altLang="zh-CN" sz="4000"/>
            </a:br>
            <a:endParaRPr lang="zh-CN" altLang="en-US" sz="2800" b="0" dirty="0">
              <a:latin typeface="宋体" charset="-122"/>
              <a:ea typeface="宋体" charset="-122"/>
            </a:endParaRPr>
          </a:p>
        </p:txBody>
      </p:sp>
      <p:sp>
        <p:nvSpPr>
          <p:cNvPr id="3075" name="副标题 4"/>
          <p:cNvSpPr>
            <a:spLocks noGrp="1"/>
          </p:cNvSpPr>
          <p:nvPr>
            <p:ph type="subTitle" idx="1"/>
          </p:nvPr>
        </p:nvSpPr>
        <p:spPr>
          <a:xfrm>
            <a:off x="1282535" y="4217894"/>
            <a:ext cx="6733309" cy="2068033"/>
          </a:xfr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zh-CN" altLang="en-US" sz="2000">
                <a:latin typeface="+mn-ea"/>
              </a:rPr>
              <a:t>安德海、马兰馨、</a:t>
            </a:r>
            <a:r>
              <a:rPr lang="zh-CN" altLang="en-US" sz="2000" u="sng">
                <a:latin typeface="+mn-ea"/>
              </a:rPr>
              <a:t>颜田</a:t>
            </a:r>
            <a:r>
              <a:rPr lang="zh-CN" altLang="en-US" sz="2000">
                <a:latin typeface="+mn-ea"/>
              </a:rPr>
              <a:t>、胡皓、齐法制</a:t>
            </a:r>
            <a:r>
              <a:rPr lang="en-US" altLang="zh-CN" sz="2000">
                <a:latin typeface="+mn-ea"/>
              </a:rPr>
              <a:t> </a:t>
            </a:r>
          </a:p>
          <a:p>
            <a:r>
              <a:rPr lang="zh-CN" altLang="en-US" sz="2000">
                <a:latin typeface="+mn-ea"/>
              </a:rPr>
              <a:t>中科院高能所计算中心</a:t>
            </a:r>
            <a:endParaRPr lang="en-US" altLang="zh-CN" sz="2000">
              <a:latin typeface="+mn-ea"/>
            </a:endParaRPr>
          </a:p>
          <a:p>
            <a:r>
              <a:rPr lang="zh-CN" altLang="en-US" sz="2000">
                <a:latin typeface="+mn-ea"/>
              </a:rPr>
              <a:t>第七届科研信息化联盟会议</a:t>
            </a:r>
            <a:endParaRPr lang="en-US" altLang="zh-CN" sz="2000" dirty="0">
              <a:latin typeface="+mn-ea"/>
            </a:endParaRPr>
          </a:p>
          <a:p>
            <a:r>
              <a:rPr lang="en-US" altLang="zh-CN" sz="2000">
                <a:ea typeface="宋体" charset="-122"/>
              </a:rPr>
              <a:t>2018-11-16</a:t>
            </a:r>
            <a:endParaRPr lang="en-US" altLang="zh-CN" sz="2000" dirty="0">
              <a:ea typeface="宋体" charset="-122"/>
            </a:endParaRPr>
          </a:p>
          <a:p>
            <a:endParaRPr lang="zh-CN" altLang="en-US" dirty="0">
              <a:ea typeface="宋体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FD498-CCDC-4FCA-B6B5-143F9DAE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MISP </a:t>
            </a:r>
            <a:r>
              <a:rPr lang="zh-CN" altLang="en-US" dirty="0"/>
              <a:t>主要功能特性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B76178-7D6F-40EE-B347-01550BFC8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数据存储、处理、交换方面：</a:t>
            </a:r>
            <a:endParaRPr lang="en-US" altLang="zh-CN" sz="2000" dirty="0"/>
          </a:p>
          <a:p>
            <a:pPr lvl="1"/>
            <a:r>
              <a:rPr lang="zh-CN" altLang="en-US" sz="1600" dirty="0"/>
              <a:t>高效的 </a:t>
            </a:r>
            <a:r>
              <a:rPr lang="en-US" altLang="zh-CN" sz="1600" dirty="0" err="1"/>
              <a:t>IoC</a:t>
            </a:r>
            <a:r>
              <a:rPr lang="en-US" altLang="zh-CN" sz="1600" dirty="0"/>
              <a:t> </a:t>
            </a:r>
            <a:r>
              <a:rPr lang="zh-CN" altLang="en-US" sz="1600" dirty="0"/>
              <a:t>数据库，能存储和威胁相关的技术和非技术信息</a:t>
            </a:r>
            <a:endParaRPr lang="en-US" altLang="zh-CN" sz="1600" dirty="0"/>
          </a:p>
          <a:p>
            <a:pPr lvl="1"/>
            <a:r>
              <a:rPr lang="zh-CN" altLang="en-US" sz="1600" dirty="0"/>
              <a:t>灵活的数据模型，支持复杂对象的表述，并将它们联系起来表达威胁</a:t>
            </a:r>
          </a:p>
          <a:p>
            <a:pPr lvl="1"/>
            <a:r>
              <a:rPr lang="zh-CN" altLang="en-US" sz="1600" dirty="0"/>
              <a:t>自动关联引擎，能自动发现事件属性和</a:t>
            </a:r>
            <a:r>
              <a:rPr lang="en-US" altLang="zh-CN" sz="1600" dirty="0" err="1"/>
              <a:t>IoC</a:t>
            </a:r>
            <a:r>
              <a:rPr lang="zh-CN" altLang="en-US" sz="1600" dirty="0"/>
              <a:t>之间的关联</a:t>
            </a:r>
            <a:endParaRPr lang="en-US" altLang="zh-CN" sz="1600" dirty="0"/>
          </a:p>
          <a:p>
            <a:pPr lvl="1"/>
            <a:r>
              <a:rPr lang="zh-CN" altLang="en-US" sz="1600" dirty="0"/>
              <a:t>可调整的分类机制，用于对事件进行打标签和分类</a:t>
            </a:r>
            <a:endParaRPr lang="en-US" altLang="zh-CN" sz="1600" dirty="0"/>
          </a:p>
          <a:p>
            <a:pPr lvl="1"/>
            <a:r>
              <a:rPr lang="zh-CN" altLang="en-US" sz="1600" dirty="0"/>
              <a:t>内置分享机制，支持灵活的共享分组和属性级别的分发机制</a:t>
            </a:r>
            <a:endParaRPr lang="en-US" altLang="zh-CN" sz="1600" dirty="0"/>
          </a:p>
          <a:p>
            <a:r>
              <a:rPr lang="zh-CN" altLang="en-US" sz="2000" dirty="0"/>
              <a:t>用户界面方面：</a:t>
            </a:r>
            <a:endParaRPr lang="en-US" altLang="zh-CN" sz="2000" dirty="0"/>
          </a:p>
          <a:p>
            <a:pPr lvl="1"/>
            <a:r>
              <a:rPr lang="zh-CN" altLang="en-US" sz="1600" dirty="0"/>
              <a:t>直观的用户界面，用于创建、更新和展示事件信息</a:t>
            </a:r>
            <a:endParaRPr lang="en-US" altLang="zh-CN" sz="1600" dirty="0"/>
          </a:p>
          <a:p>
            <a:pPr lvl="1"/>
            <a:r>
              <a:rPr lang="zh-CN" altLang="en-US" sz="1600" dirty="0"/>
              <a:t>灵活的 </a:t>
            </a:r>
            <a:r>
              <a:rPr lang="en-US" altLang="zh-CN" sz="1600" dirty="0"/>
              <a:t>API </a:t>
            </a:r>
            <a:r>
              <a:rPr lang="zh-CN" altLang="en-US" sz="1600" dirty="0"/>
              <a:t>支持，通过 </a:t>
            </a:r>
            <a:r>
              <a:rPr lang="en-US" altLang="zh-CN" sz="1600" dirty="0" err="1"/>
              <a:t>PyMISP</a:t>
            </a:r>
            <a:r>
              <a:rPr lang="en-US" altLang="zh-CN" sz="1600" dirty="0"/>
              <a:t> </a:t>
            </a:r>
            <a:r>
              <a:rPr lang="zh-CN" altLang="en-US" sz="1600" dirty="0"/>
              <a:t>组件提供的 </a:t>
            </a:r>
            <a:r>
              <a:rPr lang="en-US" altLang="zh-CN" sz="1600" dirty="0"/>
              <a:t>Python </a:t>
            </a:r>
            <a:r>
              <a:rPr lang="zh-CN" altLang="en-US" sz="1600" dirty="0"/>
              <a:t>库操作事件信息</a:t>
            </a:r>
            <a:endParaRPr lang="en-US" altLang="zh-CN" sz="1600" dirty="0"/>
          </a:p>
          <a:p>
            <a:pPr lvl="1"/>
            <a:r>
              <a:rPr lang="zh-CN" altLang="en-US" sz="1600" dirty="0"/>
              <a:t>模块可扩展，支持使用 </a:t>
            </a:r>
            <a:r>
              <a:rPr lang="en-US" altLang="zh-CN" sz="1600" dirty="0"/>
              <a:t>Python </a:t>
            </a:r>
            <a:r>
              <a:rPr lang="zh-CN" altLang="en-US" sz="1600" dirty="0"/>
              <a:t>扩展模块将自己的服务与</a:t>
            </a:r>
            <a:r>
              <a:rPr lang="en-US" altLang="zh-CN" sz="1600" dirty="0"/>
              <a:t>MISP</a:t>
            </a:r>
            <a:r>
              <a:rPr lang="zh-CN" altLang="en-US" sz="1600" dirty="0"/>
              <a:t>整合</a:t>
            </a:r>
            <a:endParaRPr lang="en-US" altLang="zh-CN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EE996C-ECBE-4BF2-B7BA-E5808F8D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7236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9D78C-CFF5-4593-B95C-6FAAFC73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MISP </a:t>
            </a:r>
            <a:r>
              <a:rPr lang="zh-CN" altLang="en-US" dirty="0"/>
              <a:t>用户界面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EEC8307-D7D8-4CF1-BFBA-65AFFA8EA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277" y="1296988"/>
            <a:ext cx="5484371" cy="500697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763F38-8E6E-4FF7-A4AA-9ACFE794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402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E2B27-2BFB-4932-AB09-28BDAD1A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 </a:t>
            </a:r>
            <a:r>
              <a:rPr lang="zh-CN" altLang="en-US" dirty="0"/>
              <a:t>界面：一个 </a:t>
            </a:r>
            <a:r>
              <a:rPr lang="en-US" altLang="zh-CN" dirty="0"/>
              <a:t>MISP </a:t>
            </a:r>
            <a:r>
              <a:rPr lang="zh-CN" altLang="en-US" dirty="0"/>
              <a:t>事件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0412984-B2EE-4F82-84BA-414C11E46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1464184"/>
            <a:ext cx="8534400" cy="467258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80E527-7932-4D56-AFFE-2E3FC915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7595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E773C2-801F-4B6B-A466-E82A5460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 </a:t>
            </a:r>
            <a:r>
              <a:rPr lang="zh-CN" altLang="en-US" dirty="0"/>
              <a:t>界面：事件关联、标签和分类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184181F-44FC-4963-8597-A3409CA14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66" y="1296988"/>
            <a:ext cx="6882394" cy="500697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320DC-88CB-4BC8-90FB-23A41760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89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情报共享的信任机制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Traffic Light Protocol (TLP) </a:t>
            </a:r>
            <a:r>
              <a:rPr lang="zh-CN" altLang="en-US" sz="2000" dirty="0"/>
              <a:t>信号灯协议 （</a:t>
            </a:r>
            <a:r>
              <a:rPr lang="en-US" altLang="zh-CN" sz="2000" dirty="0"/>
              <a:t>https://www.us-cert.gov/tlp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14</a:t>
            </a:fld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59" y="1794983"/>
            <a:ext cx="5687786" cy="494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8442" y="2425735"/>
            <a:ext cx="152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隶书" panose="02010509060101010101" pitchFamily="49" charset="-122"/>
                <a:ea typeface="隶书" panose="02010509060101010101" pitchFamily="49" charset="-122"/>
              </a:rPr>
              <a:t>TLP:RED </a:t>
            </a:r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仅限于参与交流的少数人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8443" y="3513258"/>
            <a:ext cx="152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隶书" panose="02010509060101010101" pitchFamily="49" charset="-122"/>
                <a:ea typeface="隶书" panose="02010509060101010101" pitchFamily="49" charset="-122"/>
              </a:rPr>
              <a:t>TLP:AMBER </a:t>
            </a:r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可以共享给本单位或受影响的用户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8443" y="4762006"/>
            <a:ext cx="152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隶书" panose="02010509060101010101" pitchFamily="49" charset="-122"/>
                <a:ea typeface="隶书" panose="02010509060101010101" pitchFamily="49" charset="-122"/>
              </a:rPr>
              <a:t>TLP:GREEN </a:t>
            </a:r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可以共享给本行业或合作单位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8443" y="5849529"/>
            <a:ext cx="152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隶书" panose="02010509060101010101" pitchFamily="49" charset="-122"/>
                <a:ea typeface="隶书" panose="02010509060101010101" pitchFamily="49" charset="-122"/>
              </a:rPr>
              <a:t>TLP:WHITE </a:t>
            </a:r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可以公开</a:t>
            </a:r>
            <a:r>
              <a:rPr lang="en-US" altLang="zh-CN" sz="1600" dirty="0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仅受版权限制</a:t>
            </a:r>
          </a:p>
        </p:txBody>
      </p:sp>
    </p:spTree>
    <p:extLst>
      <p:ext uri="{BB962C8B-B14F-4D97-AF65-F5344CB8AC3E}">
        <p14:creationId xmlns:p14="http://schemas.microsoft.com/office/powerpoint/2010/main" val="214568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D2685-BDB6-462D-AA86-3670D92E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外围项目：</a:t>
            </a:r>
            <a:r>
              <a:rPr lang="en-US" altLang="zh-CN" dirty="0"/>
              <a:t>MISP Dashboard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B02854-14D5-49AD-98C9-C0684F643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项目主页：</a:t>
            </a:r>
            <a:r>
              <a:rPr lang="en-US" altLang="zh-CN" sz="2000" dirty="0">
                <a:hlinkClick r:id="rId2"/>
              </a:rPr>
              <a:t>https://github.com/MISP/misp-dashboard</a:t>
            </a:r>
            <a:endParaRPr lang="en-US" altLang="zh-CN" sz="2000" dirty="0"/>
          </a:p>
          <a:p>
            <a:r>
              <a:rPr lang="zh-CN" altLang="en-US" sz="2000" dirty="0"/>
              <a:t>功能：提供更丰富的用户界面，比如位置展示和统计</a:t>
            </a: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EE116C-8116-46A0-8296-7781E36C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471CEB-7741-4038-81C6-5A905DE76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9" y="2298018"/>
            <a:ext cx="7541703" cy="42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2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D2685-BDB6-462D-AA86-3670D92E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外围项目：</a:t>
            </a:r>
            <a:r>
              <a:rPr lang="en-US" altLang="zh-CN" dirty="0"/>
              <a:t>MISP Dashboard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B02854-14D5-49AD-98C9-C0684F643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EE116C-8116-46A0-8296-7781E36C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49321A-1079-48C8-B3FE-C9F5FA7B6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1296988"/>
            <a:ext cx="8430936" cy="47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0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CA2F3-ECFD-4B9C-BD58-AEB23ED4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MISP </a:t>
            </a:r>
            <a:r>
              <a:rPr lang="zh-CN" altLang="en-US" dirty="0"/>
              <a:t>安装部署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AF4D25-59E5-43BD-95DA-4CA6DCF1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安装部署流程指南：</a:t>
            </a:r>
            <a:endParaRPr lang="en-US" altLang="zh-CN" sz="2000" dirty="0"/>
          </a:p>
          <a:p>
            <a:pPr lvl="1"/>
            <a:r>
              <a:rPr lang="en-US" altLang="zh-CN" sz="1600" dirty="0">
                <a:hlinkClick r:id="rId2"/>
              </a:rPr>
              <a:t>http://www.misp-project.org/download/</a:t>
            </a:r>
            <a:endParaRPr lang="en-US" altLang="zh-CN" sz="1600" dirty="0"/>
          </a:p>
          <a:p>
            <a:r>
              <a:rPr lang="zh-CN" altLang="en-US" sz="2000" dirty="0"/>
              <a:t>从源代码安装：</a:t>
            </a:r>
            <a:endParaRPr lang="en-US" altLang="zh-CN" sz="2000" dirty="0"/>
          </a:p>
          <a:p>
            <a:pPr lvl="1"/>
            <a:r>
              <a:rPr lang="en-US" altLang="zh-CN" sz="1600" dirty="0">
                <a:hlinkClick r:id="rId3"/>
              </a:rPr>
              <a:t>https://github.com/MISP/MISP/tree/2.4/INSTALL</a:t>
            </a:r>
            <a:endParaRPr lang="en-US" altLang="zh-CN" sz="1600" dirty="0"/>
          </a:p>
          <a:p>
            <a:r>
              <a:rPr lang="zh-CN" altLang="en-US" sz="2000" dirty="0"/>
              <a:t>使用 </a:t>
            </a:r>
            <a:r>
              <a:rPr lang="en-US" altLang="zh-CN" sz="2000" dirty="0"/>
              <a:t>Puppet/Ansible </a:t>
            </a:r>
            <a:r>
              <a:rPr lang="zh-CN" altLang="en-US" sz="2000" dirty="0"/>
              <a:t>自动化安装部署：</a:t>
            </a:r>
            <a:endParaRPr lang="en-US" altLang="zh-CN" sz="2000" dirty="0"/>
          </a:p>
          <a:p>
            <a:pPr lvl="1"/>
            <a:r>
              <a:rPr lang="en-US" altLang="zh-CN" sz="1600" dirty="0">
                <a:hlinkClick r:id="rId4"/>
              </a:rPr>
              <a:t>https://github.com/voxpupuli/puppet-misp</a:t>
            </a:r>
            <a:endParaRPr lang="en-US" altLang="zh-CN" sz="1600" dirty="0"/>
          </a:p>
          <a:p>
            <a:pPr lvl="1"/>
            <a:r>
              <a:rPr lang="en-US" altLang="zh-CN" sz="1600" dirty="0">
                <a:hlinkClick r:id="rId5"/>
              </a:rPr>
              <a:t>https://github.com/juju4/ansible-MISP</a:t>
            </a:r>
            <a:endParaRPr lang="en-US" altLang="zh-CN" sz="1600" dirty="0"/>
          </a:p>
          <a:p>
            <a:r>
              <a:rPr lang="zh-CN" altLang="en-US" sz="2000" dirty="0"/>
              <a:t>使用 </a:t>
            </a:r>
            <a:r>
              <a:rPr lang="en-US" altLang="zh-CN" sz="2000" dirty="0"/>
              <a:t>VM</a:t>
            </a:r>
            <a:r>
              <a:rPr lang="zh-CN" altLang="en-US" sz="2000" dirty="0"/>
              <a:t> 方式部署</a:t>
            </a:r>
            <a:endParaRPr lang="en-US" altLang="zh-CN" sz="2000" dirty="0"/>
          </a:p>
          <a:p>
            <a:pPr lvl="1"/>
            <a:r>
              <a:rPr lang="en-US" altLang="zh-CN" sz="1600" dirty="0">
                <a:hlinkClick r:id="rId6"/>
              </a:rPr>
              <a:t>https://www.circl.lu/doc/misp/get-your-instance/</a:t>
            </a:r>
            <a:endParaRPr lang="en-US" altLang="zh-CN" sz="1600" dirty="0"/>
          </a:p>
          <a:p>
            <a:r>
              <a:rPr lang="zh-CN" altLang="en-US" sz="2000" dirty="0"/>
              <a:t>使用 </a:t>
            </a:r>
            <a:r>
              <a:rPr lang="en-US" altLang="zh-CN" sz="2000" dirty="0"/>
              <a:t>Container </a:t>
            </a:r>
            <a:r>
              <a:rPr lang="zh-CN" altLang="en-US" sz="2000" dirty="0"/>
              <a:t>方式部署</a:t>
            </a:r>
            <a:endParaRPr lang="en-US" altLang="zh-CN" sz="2000" dirty="0"/>
          </a:p>
          <a:p>
            <a:pPr lvl="1"/>
            <a:r>
              <a:rPr lang="en-US" altLang="zh-CN" sz="1600" dirty="0">
                <a:hlinkClick r:id="rId7"/>
              </a:rPr>
              <a:t>https://github.com/misp/misp-docker</a:t>
            </a:r>
            <a:endParaRPr lang="en-US" altLang="zh-CN" sz="1600" dirty="0"/>
          </a:p>
          <a:p>
            <a:pPr lvl="1"/>
            <a:r>
              <a:rPr lang="en-US" altLang="zh-CN" sz="1600" dirty="0">
                <a:hlinkClick r:id="rId8"/>
              </a:rPr>
              <a:t>https://github.com/misp/docker-misp</a:t>
            </a:r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800" dirty="0"/>
          </a:p>
          <a:p>
            <a:pPr lvl="1"/>
            <a:endParaRPr lang="zh-CN" altLang="en-US" sz="1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91B931-673F-43F2-A2A1-B6A8F011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6440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MISP </a:t>
            </a:r>
            <a:r>
              <a:rPr lang="zh-CN" altLang="en-US"/>
              <a:t>在高能所的使用情况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2017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月，在第一届高能物理安全联盟会议上了解到 </a:t>
            </a:r>
            <a:r>
              <a:rPr lang="en-US" altLang="zh-CN" sz="2000" dirty="0"/>
              <a:t>MISP</a:t>
            </a:r>
          </a:p>
          <a:p>
            <a:r>
              <a:rPr lang="en-US" altLang="zh-CN" sz="2000" dirty="0"/>
              <a:t>2017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en-US" sz="2000" dirty="0"/>
              <a:t>月，参加 </a:t>
            </a:r>
            <a:r>
              <a:rPr lang="en-US" altLang="zh-CN" sz="2000" dirty="0"/>
              <a:t>WLCG SOC </a:t>
            </a:r>
            <a:r>
              <a:rPr lang="zh-CN" altLang="en-US" sz="2000" dirty="0"/>
              <a:t>技术交流，部署了 </a:t>
            </a:r>
            <a:r>
              <a:rPr lang="en-US" altLang="zh-CN" sz="2000" dirty="0"/>
              <a:t>MISP </a:t>
            </a:r>
            <a:r>
              <a:rPr lang="zh-CN" altLang="en-US" sz="2000" dirty="0"/>
              <a:t>和</a:t>
            </a:r>
            <a:r>
              <a:rPr lang="en-US" altLang="zh-CN" sz="2000" dirty="0"/>
              <a:t> Bro IDS</a:t>
            </a:r>
            <a:r>
              <a:rPr lang="zh-CN" altLang="en-US" sz="2000" dirty="0"/>
              <a:t>，并通过 </a:t>
            </a:r>
            <a:r>
              <a:rPr lang="en-US" altLang="zh-CN" sz="2000" dirty="0"/>
              <a:t>CERN </a:t>
            </a:r>
            <a:r>
              <a:rPr lang="zh-CN" altLang="en-US" sz="2000" dirty="0"/>
              <a:t>的 </a:t>
            </a:r>
            <a:r>
              <a:rPr lang="en-US" altLang="zh-CN" sz="2000" dirty="0"/>
              <a:t>WLCG-MISP </a:t>
            </a:r>
            <a:r>
              <a:rPr lang="zh-CN" altLang="en-US" sz="2000" dirty="0"/>
              <a:t>与 </a:t>
            </a:r>
            <a:r>
              <a:rPr lang="en-US" altLang="zh-CN" sz="2000" dirty="0"/>
              <a:t>WLCG </a:t>
            </a:r>
            <a:r>
              <a:rPr lang="zh-CN" altLang="en-US" sz="2000" dirty="0"/>
              <a:t>社区共享威胁情报</a:t>
            </a:r>
            <a:endParaRPr lang="en-US" altLang="zh-CN" sz="2000" dirty="0"/>
          </a:p>
          <a:p>
            <a:r>
              <a:rPr lang="en-US" altLang="zh-CN" sz="2000" dirty="0"/>
              <a:t>2018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en-US" sz="2000" dirty="0"/>
              <a:t>月，积累了</a:t>
            </a:r>
            <a:r>
              <a:rPr lang="en-US" altLang="zh-CN" sz="2000" dirty="0"/>
              <a:t> events</a:t>
            </a:r>
            <a:r>
              <a:rPr lang="zh-CN" altLang="en-US" sz="2000" dirty="0"/>
              <a:t> </a:t>
            </a:r>
            <a:r>
              <a:rPr lang="en-US" altLang="zh-CN" sz="2000" dirty="0"/>
              <a:t>5515 </a:t>
            </a:r>
            <a:r>
              <a:rPr lang="zh-CN" altLang="en-US" sz="2000" dirty="0"/>
              <a:t>个， </a:t>
            </a:r>
            <a:r>
              <a:rPr lang="en-US" altLang="zh-CN" sz="2000" dirty="0" err="1"/>
              <a:t>IoC</a:t>
            </a:r>
            <a:r>
              <a:rPr lang="en-US" altLang="zh-CN" sz="2000" dirty="0"/>
              <a:t> 333658 </a:t>
            </a:r>
            <a:r>
              <a:rPr lang="zh-CN" altLang="en-US" sz="2000" dirty="0"/>
              <a:t>个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343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misp.ihep.ac.cn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19</a:t>
            </a:fld>
            <a:endParaRPr lang="en-US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1262538"/>
            <a:ext cx="8752490" cy="498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6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MISP </a:t>
            </a:r>
            <a:r>
              <a:rPr lang="zh-CN" altLang="en-US" dirty="0"/>
              <a:t>介绍</a:t>
            </a:r>
            <a:endParaRPr lang="en-US" altLang="zh-CN" dirty="0"/>
          </a:p>
          <a:p>
            <a:r>
              <a:rPr lang="en-US" altLang="zh-CN" dirty="0"/>
              <a:t>MISP </a:t>
            </a:r>
            <a:r>
              <a:rPr lang="zh-CN" altLang="en-US" dirty="0"/>
              <a:t>在高能所的使用情况</a:t>
            </a:r>
            <a:r>
              <a:rPr lang="en-US" altLang="zh-CN" dirty="0"/>
              <a:t>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02781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MISP </a:t>
            </a:r>
            <a:r>
              <a:rPr lang="zh-CN" altLang="en-US"/>
              <a:t>在高能所的使用情况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MISP </a:t>
            </a:r>
            <a:r>
              <a:rPr lang="zh-CN" altLang="en-US"/>
              <a:t>在安全运维中心（</a:t>
            </a:r>
            <a:r>
              <a:rPr lang="en-US" altLang="zh-CN"/>
              <a:t>SOC</a:t>
            </a:r>
            <a:r>
              <a:rPr lang="zh-CN" altLang="en-US"/>
              <a:t>）中的位置</a:t>
            </a:r>
            <a:endParaRPr lang="en-US" altLang="zh-CN"/>
          </a:p>
          <a:p>
            <a:pPr lvl="1"/>
            <a:r>
              <a:rPr lang="en-US" altLang="zh-CN"/>
              <a:t>MISP </a:t>
            </a:r>
            <a:r>
              <a:rPr lang="zh-CN" altLang="en-US"/>
              <a:t>作为威胁情报共享模块，为数据采集、流量分析、入侵检测、事件响应提供数据源</a:t>
            </a:r>
            <a:endParaRPr lang="en-US" altLang="zh-CN"/>
          </a:p>
          <a:p>
            <a:pPr lvl="1"/>
            <a:r>
              <a:rPr lang="zh-CN" altLang="en-US"/>
              <a:t>高能所 </a:t>
            </a:r>
            <a:r>
              <a:rPr lang="en-US" altLang="zh-CN"/>
              <a:t>SOC </a:t>
            </a:r>
            <a:r>
              <a:rPr lang="zh-CN" altLang="en-US"/>
              <a:t>初期部署方案图：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20</a:t>
            </a:fld>
            <a:endParaRPr lang="en-US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84" y="3062002"/>
            <a:ext cx="69818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27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MISP </a:t>
            </a:r>
            <a:r>
              <a:rPr lang="zh-CN" altLang="en-US"/>
              <a:t>在高能所的使用情况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/>
              <a:t>下一步计划：</a:t>
            </a:r>
            <a:endParaRPr lang="en-US" altLang="zh-CN" sz="2000"/>
          </a:p>
          <a:p>
            <a:pPr lvl="1"/>
            <a:r>
              <a:rPr lang="zh-CN" altLang="en-US" sz="1800"/>
              <a:t>与国内外高能物理研究机构、国内学术机构合作交流并共享威胁情报</a:t>
            </a:r>
            <a:endParaRPr lang="en-US" altLang="zh-CN" sz="18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21</a:t>
            </a:fld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879266" y="2272481"/>
            <a:ext cx="7385960" cy="4140194"/>
            <a:chOff x="1275061" y="2585734"/>
            <a:chExt cx="7027863" cy="3898166"/>
          </a:xfrm>
        </p:grpSpPr>
        <p:pic>
          <p:nvPicPr>
            <p:cNvPr id="7" name="内容占位符 4">
              <a:extLst>
                <a:ext uri="{FF2B5EF4-FFF2-40B4-BE49-F238E27FC236}">
                  <a16:creationId xmlns:a16="http://schemas.microsoft.com/office/drawing/2014/main" id="{939C62DA-68B8-4B47-A73F-4DF73D475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275061" y="2585734"/>
              <a:ext cx="7027863" cy="389816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椭圆 7"/>
            <p:cNvSpPr/>
            <p:nvPr/>
          </p:nvSpPr>
          <p:spPr bwMode="auto">
            <a:xfrm>
              <a:off x="7069856" y="3974124"/>
              <a:ext cx="983412" cy="966158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文彩云" pitchFamily="2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6789498" y="4198410"/>
              <a:ext cx="500332" cy="258793"/>
            </a:xfrm>
            <a:prstGeom prst="roundRect">
              <a:avLst/>
            </a:prstGeom>
            <a:solidFill>
              <a:srgbClr val="99CC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文彩云" pitchFamily="2" charset="-122"/>
                </a:rPr>
                <a:t>IHEP</a:t>
              </a: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文彩云" pitchFamily="2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7583129" y="3930991"/>
              <a:ext cx="500332" cy="258793"/>
            </a:xfrm>
            <a:prstGeom prst="roundRect">
              <a:avLst/>
            </a:prstGeom>
            <a:solidFill>
              <a:srgbClr val="99CC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/>
                <a:t>KEK</a:t>
              </a: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文彩云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7561562" y="4767753"/>
              <a:ext cx="543465" cy="258793"/>
            </a:xfrm>
            <a:prstGeom prst="roundRect">
              <a:avLst/>
            </a:prstGeom>
            <a:solidFill>
              <a:srgbClr val="99CC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文彩云" pitchFamily="2" charset="-122"/>
                </a:rPr>
                <a:t>ASGC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文彩云" pitchFamily="2" charset="-122"/>
              </a:endParaRPr>
            </a:p>
          </p:txBody>
        </p:sp>
        <p:cxnSp>
          <p:nvCxnSpPr>
            <p:cNvPr id="12" name="直接连接符 11"/>
            <p:cNvCxnSpPr>
              <a:endCxn id="9" idx="1"/>
            </p:cNvCxnSpPr>
            <p:nvPr/>
          </p:nvCxnSpPr>
          <p:spPr bwMode="auto">
            <a:xfrm>
              <a:off x="6565211" y="4327806"/>
              <a:ext cx="224287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94652" y="4327807"/>
              <a:ext cx="711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latin typeface="Georgia" pitchFamily="18" charset="0"/>
                </a:rPr>
                <a:t>RING</a:t>
              </a:r>
              <a:endParaRPr lang="zh-CN" altLang="en-US" sz="140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778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报告简要介绍了开源安全信息共享平台 </a:t>
            </a:r>
            <a:r>
              <a:rPr lang="en-US" altLang="zh-CN" dirty="0"/>
              <a:t>MISP </a:t>
            </a:r>
            <a:r>
              <a:rPr lang="zh-CN" altLang="en-US" dirty="0"/>
              <a:t>和高能所使用 </a:t>
            </a:r>
            <a:r>
              <a:rPr lang="en-US" altLang="zh-CN" dirty="0"/>
              <a:t>MISP </a:t>
            </a:r>
            <a:r>
              <a:rPr lang="zh-CN" altLang="en-US" dirty="0"/>
              <a:t>的情况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对联盟内安全信息共享的建议：</a:t>
            </a:r>
            <a:endParaRPr lang="en-US" altLang="zh-CN" dirty="0"/>
          </a:p>
          <a:p>
            <a:pPr lvl="1"/>
            <a:r>
              <a:rPr lang="zh-CN" altLang="en-US" dirty="0"/>
              <a:t>如果有联盟单位感兴趣，我们可以提供一些技术协助，部署、应用</a:t>
            </a:r>
          </a:p>
          <a:p>
            <a:pPr lvl="1"/>
            <a:r>
              <a:rPr lang="zh-CN" altLang="en-US" dirty="0"/>
              <a:t>如果有可能，联盟成员内，可以基于</a:t>
            </a:r>
            <a:r>
              <a:rPr lang="en-US" altLang="zh-CN" dirty="0"/>
              <a:t>MISP</a:t>
            </a:r>
            <a:r>
              <a:rPr lang="zh-CN" altLang="en-US" dirty="0"/>
              <a:t>构建联盟内成员间的安全信息共享平台</a:t>
            </a:r>
          </a:p>
          <a:p>
            <a:endParaRPr lang="en-US" altLang="zh-CN" dirty="0"/>
          </a:p>
          <a:p>
            <a:r>
              <a:rPr lang="zh-CN" altLang="en-US" dirty="0"/>
              <a:t>谢谢大家！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4312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MISP </a:t>
            </a:r>
            <a:r>
              <a:rPr lang="zh-CN" altLang="en-US"/>
              <a:t>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MISP: </a:t>
            </a:r>
            <a:r>
              <a:rPr lang="en-US" altLang="zh-CN" sz="2000" dirty="0">
                <a:solidFill>
                  <a:srgbClr val="FF0000"/>
                </a:solidFill>
              </a:rPr>
              <a:t>M</a:t>
            </a:r>
            <a:r>
              <a:rPr lang="en-US" altLang="zh-CN" sz="2000" dirty="0"/>
              <a:t>alware </a:t>
            </a:r>
            <a:r>
              <a:rPr lang="en-US" altLang="zh-CN" sz="2000" dirty="0">
                <a:solidFill>
                  <a:srgbClr val="FF0000"/>
                </a:solidFill>
              </a:rPr>
              <a:t>I</a:t>
            </a:r>
            <a:r>
              <a:rPr lang="en-US" altLang="zh-CN" sz="2000" dirty="0"/>
              <a:t>nformation </a:t>
            </a:r>
            <a:r>
              <a:rPr lang="en-US" altLang="zh-CN" sz="2000" dirty="0">
                <a:solidFill>
                  <a:srgbClr val="FF0000"/>
                </a:solidFill>
              </a:rPr>
              <a:t>S</a:t>
            </a:r>
            <a:r>
              <a:rPr lang="en-US" altLang="zh-CN" sz="2000" dirty="0"/>
              <a:t>haring </a:t>
            </a:r>
            <a:r>
              <a:rPr lang="en-US" altLang="zh-CN" sz="2000" dirty="0">
                <a:solidFill>
                  <a:srgbClr val="FF0000"/>
                </a:solidFill>
              </a:rPr>
              <a:t>P</a:t>
            </a:r>
            <a:r>
              <a:rPr lang="en-US" altLang="zh-CN" sz="2000" dirty="0"/>
              <a:t>latform</a:t>
            </a:r>
          </a:p>
          <a:p>
            <a:r>
              <a:rPr lang="zh-CN" altLang="en-US" sz="2000" dirty="0"/>
              <a:t>主页</a:t>
            </a:r>
            <a:r>
              <a:rPr lang="en-US" altLang="zh-CN" sz="2000" dirty="0"/>
              <a:t>: http://www.misp-project.org/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6" y="2322708"/>
            <a:ext cx="7683336" cy="37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52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MISP </a:t>
            </a:r>
            <a:r>
              <a:rPr lang="zh-CN" altLang="en-US"/>
              <a:t>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/>
              <a:t>MISP </a:t>
            </a:r>
            <a:r>
              <a:rPr lang="zh-CN" altLang="en-US" sz="2000"/>
              <a:t>是一个开源的威胁情报共享平台</a:t>
            </a:r>
            <a:endParaRPr lang="en-US" altLang="zh-CN" sz="2000"/>
          </a:p>
          <a:p>
            <a:r>
              <a:rPr lang="zh-CN" altLang="en-US" sz="2000"/>
              <a:t>最新版本：</a:t>
            </a:r>
            <a:r>
              <a:rPr lang="en-US" altLang="zh-CN" sz="2000"/>
              <a:t>2.4.97 </a:t>
            </a:r>
            <a:r>
              <a:rPr lang="zh-CN" altLang="en-US" sz="2000"/>
              <a:t>（</a:t>
            </a:r>
            <a:r>
              <a:rPr lang="en-US" altLang="zh-CN" sz="2000"/>
              <a:t>2018-10-29 </a:t>
            </a:r>
            <a:r>
              <a:rPr lang="zh-CN" altLang="en-US" sz="2000"/>
              <a:t>发布）</a:t>
            </a:r>
            <a:endParaRPr lang="en-US" altLang="zh-CN" sz="2000"/>
          </a:p>
          <a:p>
            <a:r>
              <a:rPr lang="zh-CN" altLang="en-US" sz="2000"/>
              <a:t>以 </a:t>
            </a:r>
            <a:r>
              <a:rPr lang="en-US" altLang="zh-CN" sz="2000"/>
              <a:t>AGPL </a:t>
            </a:r>
            <a:r>
              <a:rPr lang="zh-CN" altLang="en-US" sz="2000"/>
              <a:t>许可证发布</a:t>
            </a:r>
            <a:endParaRPr lang="en-US" altLang="zh-CN" sz="200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75" y="1555667"/>
            <a:ext cx="2127973" cy="88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9" y="2725697"/>
            <a:ext cx="55816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42" y="4370306"/>
            <a:ext cx="56007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1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MISP </a:t>
            </a:r>
            <a:r>
              <a:rPr lang="zh-CN" altLang="en-US"/>
              <a:t>代码与文档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err="1"/>
              <a:t>Github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lvl="1"/>
            <a:r>
              <a:rPr lang="zh-CN" altLang="en-US" sz="1800" dirty="0"/>
              <a:t>核心代码：</a:t>
            </a:r>
            <a:r>
              <a:rPr lang="en-US" altLang="zh-CN" sz="1800" dirty="0"/>
              <a:t>https://github.com/MISP/MISP</a:t>
            </a:r>
          </a:p>
          <a:p>
            <a:pPr lvl="1"/>
            <a:r>
              <a:rPr lang="zh-CN" altLang="en-US" sz="1800" dirty="0"/>
              <a:t>外围项目：</a:t>
            </a:r>
            <a:r>
              <a:rPr lang="en-US" altLang="zh-CN" sz="1800" dirty="0"/>
              <a:t>https://github.com/MISP</a:t>
            </a:r>
          </a:p>
          <a:p>
            <a:r>
              <a:rPr lang="zh-CN" altLang="en-US" sz="2000" dirty="0"/>
              <a:t>文档</a:t>
            </a:r>
            <a:r>
              <a:rPr lang="en-US" altLang="zh-CN" sz="2000" dirty="0"/>
              <a:t>:</a:t>
            </a:r>
          </a:p>
          <a:p>
            <a:pPr lvl="1"/>
            <a:r>
              <a:rPr lang="zh-CN" altLang="en-US" sz="1800" dirty="0"/>
              <a:t>官网文档页</a:t>
            </a:r>
            <a:r>
              <a:rPr lang="en-US" altLang="zh-CN" sz="1800" dirty="0"/>
              <a:t>: http://www.misp-project.org/documentation/</a:t>
            </a:r>
          </a:p>
          <a:p>
            <a:pPr lvl="1"/>
            <a:r>
              <a:rPr lang="en-US" altLang="zh-CN" sz="1800" dirty="0" err="1"/>
              <a:t>github</a:t>
            </a:r>
            <a:r>
              <a:rPr lang="en-US" altLang="zh-CN" sz="1800" dirty="0"/>
              <a:t> </a:t>
            </a:r>
            <a:r>
              <a:rPr lang="zh-CN" altLang="en-US" sz="1800" dirty="0"/>
              <a:t>文档项目</a:t>
            </a:r>
            <a:r>
              <a:rPr lang="en-US" altLang="zh-CN" sz="1800" dirty="0"/>
              <a:t>: https://github.com/MISP/misp-book</a:t>
            </a:r>
          </a:p>
          <a:p>
            <a:r>
              <a:rPr lang="zh-CN" altLang="en-US" sz="2000" dirty="0"/>
              <a:t>各种格式的文档下载：</a:t>
            </a:r>
            <a:endParaRPr lang="en-US" altLang="zh-CN" sz="2000" dirty="0"/>
          </a:p>
          <a:p>
            <a:pPr lvl="1"/>
            <a:r>
              <a:rPr lang="en-US" altLang="zh-CN" sz="1800" dirty="0"/>
              <a:t>HTML: https://www.circl.lu/doc/misp/</a:t>
            </a:r>
          </a:p>
          <a:p>
            <a:pPr lvl="1"/>
            <a:r>
              <a:rPr lang="en-US" altLang="zh-CN" sz="1800" dirty="0"/>
              <a:t>PDF: https://www.circl.lu/doc/misp/book.pdf</a:t>
            </a:r>
          </a:p>
          <a:p>
            <a:pPr lvl="1"/>
            <a:r>
              <a:rPr lang="en-US" altLang="zh-CN" sz="1800" dirty="0"/>
              <a:t>Kindle MOBI: https://www.circl.lu/doc/misp/book.mobi</a:t>
            </a:r>
          </a:p>
          <a:p>
            <a:pPr lvl="1"/>
            <a:r>
              <a:rPr lang="en-US" altLang="zh-CN" sz="1800" dirty="0"/>
              <a:t>EPUB: https://www.circl.lu/doc/misp/book.epub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8161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威胁情报与 </a:t>
            </a:r>
            <a:r>
              <a:rPr lang="en-US" altLang="zh-CN"/>
              <a:t>MISP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威胁情报的定义：有助于识别网络空间威胁或风险源的信息</a:t>
            </a:r>
            <a:endParaRPr lang="en-US" altLang="zh-CN" sz="2000" dirty="0"/>
          </a:p>
          <a:p>
            <a:pPr lvl="1"/>
            <a:r>
              <a:rPr lang="zh-CN" altLang="en-US" sz="1800" dirty="0"/>
              <a:t>威胁包括：网络攻击、恶意代码、漏洞信息、恶意网站等</a:t>
            </a:r>
            <a:endParaRPr lang="en-US" altLang="zh-CN" sz="1800" dirty="0"/>
          </a:p>
          <a:p>
            <a:r>
              <a:rPr lang="en-US" altLang="zh-CN" sz="2000" dirty="0" err="1"/>
              <a:t>IoC</a:t>
            </a:r>
            <a:r>
              <a:rPr lang="zh-CN" altLang="en-US" sz="2000" dirty="0"/>
              <a:t>：</a:t>
            </a:r>
            <a:r>
              <a:rPr lang="en-US" altLang="zh-CN" sz="2000" dirty="0"/>
              <a:t>Indicators of Compromise</a:t>
            </a:r>
            <a:r>
              <a:rPr lang="zh-CN" altLang="en-US" sz="2000" dirty="0"/>
              <a:t>，指能表征可疑网络活动的信息片段，能用于对威胁进行自动化检测</a:t>
            </a:r>
            <a:endParaRPr lang="en-US" altLang="zh-CN" sz="2000" dirty="0"/>
          </a:p>
          <a:p>
            <a:r>
              <a:rPr lang="zh-CN" altLang="en-US" sz="2000" dirty="0"/>
              <a:t>作为威胁情报共享平台，</a:t>
            </a:r>
            <a:r>
              <a:rPr lang="en-US" altLang="zh-CN" sz="2000" dirty="0"/>
              <a:t> MISP </a:t>
            </a:r>
            <a:r>
              <a:rPr lang="zh-CN" altLang="en-US" sz="2000" dirty="0"/>
              <a:t>能够收集、存储、分发、共享 </a:t>
            </a:r>
            <a:r>
              <a:rPr lang="en-US" altLang="zh-CN" sz="2000" dirty="0" err="1"/>
              <a:t>IoC</a:t>
            </a:r>
            <a:endParaRPr lang="en-US" altLang="zh-CN" sz="2000" dirty="0"/>
          </a:p>
          <a:p>
            <a:r>
              <a:rPr lang="en-US" altLang="zh-CN" sz="2000" dirty="0"/>
              <a:t>MISP </a:t>
            </a:r>
            <a:r>
              <a:rPr lang="zh-CN" altLang="en-US" sz="2000" dirty="0"/>
              <a:t>的作用：</a:t>
            </a:r>
            <a:endParaRPr lang="en-US" altLang="zh-CN" sz="2000" dirty="0"/>
          </a:p>
          <a:p>
            <a:pPr lvl="1"/>
            <a:r>
              <a:rPr lang="zh-CN" altLang="en-US" sz="1800" dirty="0"/>
              <a:t>作为安全事件响应和分析人员、安全专家、恶意代码分析人员的知识库</a:t>
            </a:r>
            <a:endParaRPr lang="en-US" altLang="zh-CN" sz="1800" dirty="0"/>
          </a:p>
          <a:p>
            <a:pPr lvl="1"/>
            <a:r>
              <a:rPr lang="zh-CN" altLang="en-US" sz="1800" dirty="0"/>
              <a:t>作为入侵检测、日志分析、安全事件管理系统的数据源，降低误报率</a:t>
            </a:r>
            <a:endParaRPr lang="en-US" altLang="zh-CN" sz="1800" dirty="0"/>
          </a:p>
          <a:p>
            <a:pPr lvl="1"/>
            <a:r>
              <a:rPr lang="zh-CN" altLang="en-US" sz="1800" dirty="0"/>
              <a:t>提高情报在安全社区的共享效率</a:t>
            </a:r>
            <a:endParaRPr lang="en-US" altLang="zh-CN" sz="1800" dirty="0"/>
          </a:p>
          <a:p>
            <a:pPr lvl="1"/>
            <a:r>
              <a:rPr lang="zh-CN" altLang="en-US" sz="1800" dirty="0"/>
              <a:t>提高协同应急响应效率，有效防止安全事件蔓延</a:t>
            </a:r>
            <a:endParaRPr lang="en-US" altLang="zh-CN" sz="1800" dirty="0"/>
          </a:p>
          <a:p>
            <a:r>
              <a:rPr lang="zh-CN" altLang="en-US" sz="2000" dirty="0"/>
              <a:t>用户：全球</a:t>
            </a:r>
            <a:r>
              <a:rPr lang="en-US" altLang="zh-CN" sz="2000" dirty="0"/>
              <a:t>6000</a:t>
            </a:r>
            <a:r>
              <a:rPr lang="zh-CN" altLang="en-US" sz="2000" dirty="0"/>
              <a:t>多个组织</a:t>
            </a:r>
            <a:endParaRPr lang="en-US" altLang="zh-CN" sz="2000" dirty="0"/>
          </a:p>
          <a:p>
            <a:pPr lvl="1"/>
            <a:r>
              <a:rPr lang="zh-CN" altLang="en-US" sz="1600" dirty="0"/>
              <a:t>典型的社区举例</a:t>
            </a:r>
            <a:r>
              <a:rPr lang="en-US" altLang="zh-CN" sz="1600" dirty="0"/>
              <a:t>——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64A337-0C78-45FE-869F-87251C2C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50" y="5561012"/>
            <a:ext cx="1390650" cy="7866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5903D6-2F26-4225-82E8-5C396620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587" y="5524500"/>
            <a:ext cx="1609725" cy="8191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6EAB2E-F562-4EF1-8F92-AA366B758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631" y="5019675"/>
            <a:ext cx="1562100" cy="13811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34B8A1E-5C30-4681-9337-696BBB027D03}"/>
              </a:ext>
            </a:extLst>
          </p:cNvPr>
          <p:cNvSpPr txBox="1"/>
          <p:nvPr/>
        </p:nvSpPr>
        <p:spPr>
          <a:xfrm>
            <a:off x="4385663" y="6460624"/>
            <a:ext cx="746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800+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6B63E3-CFB8-48E4-9EDA-5728209AEF53}"/>
              </a:ext>
            </a:extLst>
          </p:cNvPr>
          <p:cNvSpPr txBox="1"/>
          <p:nvPr/>
        </p:nvSpPr>
        <p:spPr>
          <a:xfrm>
            <a:off x="5802064" y="6460123"/>
            <a:ext cx="746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400+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08FF9D-C31A-4486-8091-5BBEB6A245A0}"/>
              </a:ext>
            </a:extLst>
          </p:cNvPr>
          <p:cNvSpPr txBox="1"/>
          <p:nvPr/>
        </p:nvSpPr>
        <p:spPr>
          <a:xfrm>
            <a:off x="7359299" y="6460123"/>
            <a:ext cx="746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100+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20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30387-0794-4265-8F33-37DBFF99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WLCG: Worldwide LHC Computing Grid 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024C3A-7F0E-446E-AC80-CD416236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7</a:t>
            </a:fld>
            <a:endParaRPr lang="en-US" altLang="zh-CN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39CD770C-ED97-44B1-8D09-E663B1BC7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1425575"/>
            <a:ext cx="8534400" cy="4749800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2CA2D4C-B1F7-46B5-BBC1-2A4AADE5AD65}"/>
              </a:ext>
            </a:extLst>
          </p:cNvPr>
          <p:cNvSpPr txBox="1"/>
          <p:nvPr/>
        </p:nvSpPr>
        <p:spPr>
          <a:xfrm>
            <a:off x="138608" y="6321623"/>
            <a:ext cx="4827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42 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个国家 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170+ 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个站点，每年处理 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50-70 PB 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数据</a:t>
            </a:r>
          </a:p>
        </p:txBody>
      </p:sp>
    </p:spTree>
    <p:extLst>
      <p:ext uri="{BB962C8B-B14F-4D97-AF65-F5344CB8AC3E}">
        <p14:creationId xmlns:p14="http://schemas.microsoft.com/office/powerpoint/2010/main" val="78457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9DBA0-15BA-4FAF-AD85-DAFACD50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WLCG MISP Community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E3FF39A-577E-49DD-B663-3829461F8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91" y="1342675"/>
            <a:ext cx="6174190" cy="2744084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CD6F12-3536-4997-9717-5D939D81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8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4F3786-BB56-445F-B5BC-A987C436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3" y="1342675"/>
            <a:ext cx="2190798" cy="52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3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数据存储与交换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数据模型：</a:t>
            </a:r>
            <a:r>
              <a:rPr lang="en-US" altLang="zh-CN" sz="2000" dirty="0"/>
              <a:t>MISP </a:t>
            </a:r>
            <a:r>
              <a:rPr lang="zh-CN" altLang="en-US" sz="2000" dirty="0"/>
              <a:t>以事件</a:t>
            </a:r>
            <a:r>
              <a:rPr lang="en-US" altLang="zh-CN" sz="2000" dirty="0"/>
              <a:t>(event)</a:t>
            </a:r>
            <a:r>
              <a:rPr lang="zh-CN" altLang="en-US" sz="2000" dirty="0"/>
              <a:t>及其属性</a:t>
            </a:r>
            <a:r>
              <a:rPr lang="en-US" altLang="zh-CN" sz="2000" dirty="0"/>
              <a:t>(attributes)</a:t>
            </a:r>
            <a:r>
              <a:rPr lang="zh-CN" altLang="en-US" sz="2000" dirty="0"/>
              <a:t>来组织情报数据</a:t>
            </a:r>
            <a:endParaRPr lang="en-US" altLang="zh-CN" sz="2000" dirty="0"/>
          </a:p>
          <a:p>
            <a:r>
              <a:rPr lang="zh-CN" altLang="en-US" sz="2000" dirty="0"/>
              <a:t>数据存储：结构化数据，存储于 </a:t>
            </a:r>
            <a:r>
              <a:rPr lang="en-US" altLang="zh-CN" sz="2000" dirty="0"/>
              <a:t>MySQL </a:t>
            </a:r>
            <a:r>
              <a:rPr lang="zh-CN" altLang="en-US" sz="2000" dirty="0"/>
              <a:t>和 </a:t>
            </a:r>
            <a:r>
              <a:rPr lang="en-US" altLang="zh-CN" sz="2000" dirty="0"/>
              <a:t>Redis </a:t>
            </a:r>
            <a:r>
              <a:rPr lang="zh-CN" altLang="en-US" sz="2000" dirty="0"/>
              <a:t>数据库</a:t>
            </a:r>
            <a:endParaRPr lang="en-US" altLang="zh-CN" sz="2000" dirty="0"/>
          </a:p>
          <a:p>
            <a:r>
              <a:rPr lang="zh-CN" altLang="en-US" sz="2000" dirty="0"/>
              <a:t>数据交换格式：</a:t>
            </a:r>
            <a:r>
              <a:rPr lang="en-US" altLang="zh-CN" sz="2000" dirty="0"/>
              <a:t>JSON</a:t>
            </a:r>
          </a:p>
          <a:p>
            <a:r>
              <a:rPr lang="zh-CN" altLang="en-US" sz="2000" dirty="0"/>
              <a:t>支持多种数据导入导出格式：</a:t>
            </a:r>
            <a:endParaRPr lang="en-US" altLang="zh-CN" sz="2000" dirty="0"/>
          </a:p>
          <a:p>
            <a:pPr lvl="1"/>
            <a:r>
              <a:rPr lang="zh-CN" altLang="en-US" sz="1800" dirty="0"/>
              <a:t>导出格式：</a:t>
            </a:r>
            <a:r>
              <a:rPr lang="en-US" altLang="zh-CN" sz="1800" dirty="0"/>
              <a:t>IDS, </a:t>
            </a:r>
            <a:r>
              <a:rPr lang="en-US" altLang="zh-CN" sz="1800" dirty="0" err="1"/>
              <a:t>OpenIOC</a:t>
            </a:r>
            <a:r>
              <a:rPr lang="en-US" altLang="zh-CN" sz="1800" dirty="0"/>
              <a:t>, Plain text, CSV, MISP XML, JSON, Cache format, STIX, NIDS export, RPZ zone, etc.</a:t>
            </a:r>
          </a:p>
          <a:p>
            <a:pPr lvl="1"/>
            <a:r>
              <a:rPr lang="zh-CN" altLang="en-US" sz="1800" dirty="0"/>
              <a:t>导入格式：</a:t>
            </a:r>
            <a:r>
              <a:rPr lang="en-US" altLang="zh-CN" sz="1800" dirty="0"/>
              <a:t>bulk-import, batch-import, import from </a:t>
            </a:r>
            <a:r>
              <a:rPr lang="en-US" altLang="zh-CN" sz="1800" dirty="0" err="1"/>
              <a:t>OpenIOC</a:t>
            </a:r>
            <a:r>
              <a:rPr lang="en-US" altLang="zh-CN" sz="1800" dirty="0"/>
              <a:t>, GFI sandbox, ThreatConnect CSV, STIX 1.1/2.0, </a:t>
            </a:r>
            <a:r>
              <a:rPr lang="en-US" altLang="zh-CN" sz="1800" dirty="0" err="1"/>
              <a:t>etc</a:t>
            </a:r>
            <a:endParaRPr lang="en-US" altLang="zh-CN" sz="1800" dirty="0"/>
          </a:p>
          <a:p>
            <a:pPr lvl="1"/>
            <a:r>
              <a:rPr lang="zh-CN" altLang="en-US" sz="1800" dirty="0"/>
              <a:t>可通过 </a:t>
            </a:r>
            <a:r>
              <a:rPr lang="en-US" altLang="zh-CN" sz="1800" dirty="0" err="1"/>
              <a:t>misp</a:t>
            </a:r>
            <a:r>
              <a:rPr lang="en-US" altLang="zh-CN" sz="1800" dirty="0"/>
              <a:t>-modules </a:t>
            </a:r>
            <a:r>
              <a:rPr lang="zh-CN" altLang="en-US" sz="1800" dirty="0"/>
              <a:t>支持更多数据交换格式</a:t>
            </a:r>
            <a:endParaRPr lang="en-US" altLang="zh-CN" sz="1800" dirty="0"/>
          </a:p>
          <a:p>
            <a:r>
              <a:rPr lang="zh-CN" altLang="en-US" sz="2000" dirty="0"/>
              <a:t>互相信任的 </a:t>
            </a:r>
            <a:r>
              <a:rPr lang="en-US" altLang="zh-CN" sz="2000" dirty="0"/>
              <a:t>MISP </a:t>
            </a:r>
            <a:r>
              <a:rPr lang="zh-CN" altLang="en-US" sz="2000" dirty="0"/>
              <a:t>实例之间可以自动交换和同步数据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19D9-F854-486C-90E2-4E34849DAE29}" type="slidenum">
              <a:rPr lang="zh-CN" altLang="en-US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3424259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彩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彩云" pitchFamily="2" charset="-122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66093</TotalTime>
  <Words>1095</Words>
  <Application>Microsoft Office PowerPoint</Application>
  <PresentationFormat>全屏显示(4:3)</PresentationFormat>
  <Paragraphs>138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仿宋</vt:lpstr>
      <vt:lpstr>华文彩云</vt:lpstr>
      <vt:lpstr>隶书</vt:lpstr>
      <vt:lpstr>宋体</vt:lpstr>
      <vt:lpstr>Arial</vt:lpstr>
      <vt:lpstr>Georgia</vt:lpstr>
      <vt:lpstr>Times New Roman</vt:lpstr>
      <vt:lpstr>Wingdings</vt:lpstr>
      <vt:lpstr>Modèle par défaut</vt:lpstr>
      <vt:lpstr>网络安全信息共享平台 MISP </vt:lpstr>
      <vt:lpstr>提纲</vt:lpstr>
      <vt:lpstr>MISP 介绍</vt:lpstr>
      <vt:lpstr>MISP 介绍</vt:lpstr>
      <vt:lpstr>MISP 代码与文档</vt:lpstr>
      <vt:lpstr>威胁情报与 MISP</vt:lpstr>
      <vt:lpstr>WLCG: Worldwide LHC Computing Grid </vt:lpstr>
      <vt:lpstr>WLCG MISP Community</vt:lpstr>
      <vt:lpstr>数据存储与交换</vt:lpstr>
      <vt:lpstr>MISP 主要功能特性</vt:lpstr>
      <vt:lpstr>MISP 用户界面</vt:lpstr>
      <vt:lpstr>Web 界面：一个 MISP 事件</vt:lpstr>
      <vt:lpstr>Web 界面：事件关联、标签和分类</vt:lpstr>
      <vt:lpstr>情报共享的信任机制</vt:lpstr>
      <vt:lpstr>外围项目：MISP Dashboard</vt:lpstr>
      <vt:lpstr>外围项目：MISP Dashboard</vt:lpstr>
      <vt:lpstr>MISP 安装部署</vt:lpstr>
      <vt:lpstr>MISP 在高能所的使用情况</vt:lpstr>
      <vt:lpstr>misp.ihep.ac.cn</vt:lpstr>
      <vt:lpstr>MISP 在高能所的使用情况</vt:lpstr>
      <vt:lpstr>MISP 在高能所的使用情况</vt:lpstr>
      <vt:lpstr>总结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yant</dc:title>
  <dc:creator>yant</dc:creator>
  <cp:lastModifiedBy>Tian Yan</cp:lastModifiedBy>
  <cp:revision>3580</cp:revision>
  <cp:lastPrinted>2001-01-18T07:56:24Z</cp:lastPrinted>
  <dcterms:created xsi:type="dcterms:W3CDTF">1999-05-22T11:36:26Z</dcterms:created>
  <dcterms:modified xsi:type="dcterms:W3CDTF">2018-11-16T08:10:34Z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