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469" r:id="rId3"/>
    <p:sldId id="470" r:id="rId4"/>
    <p:sldId id="471" r:id="rId5"/>
    <p:sldId id="473" r:id="rId6"/>
    <p:sldId id="48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2" r:id="rId15"/>
    <p:sldId id="4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6" autoAdjust="0"/>
    <p:restoredTop sz="90534" autoAdjust="0"/>
  </p:normalViewPr>
  <p:slideViewPr>
    <p:cSldViewPr snapToGrid="0">
      <p:cViewPr varScale="1">
        <p:scale>
          <a:sx n="83" d="100"/>
          <a:sy n="83" d="100"/>
        </p:scale>
        <p:origin x="1164" y="60"/>
      </p:cViewPr>
      <p:guideLst>
        <p:guide orient="horz" pos="2154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D53ABFB-E95D-449F-88FE-DB82829D4887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442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9F91018-3153-40FA-8185-147BE7D6309F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1018-3153-40FA-8185-147BE7D630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1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2" y="4200526"/>
            <a:ext cx="7485063" cy="1081088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2" y="5213350"/>
            <a:ext cx="7510463" cy="800100"/>
          </a:xfrm>
        </p:spPr>
        <p:txBody>
          <a:bodyPr tIns="45720" bIns="45720"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6" y="196851"/>
            <a:ext cx="2130425" cy="5605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95275" y="196851"/>
            <a:ext cx="6242051" cy="56054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95275" y="1489075"/>
            <a:ext cx="4186239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33914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6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endParaRPr 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9" y="196850"/>
            <a:ext cx="8520112" cy="64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2255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955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430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scienceforum-ST@maillist.ihep.ac.cn" TargetMode="External"/><Relationship Id="rId2" Type="http://schemas.openxmlformats.org/officeDocument/2006/relationships/hyperlink" Target="mailto:escienceforum-IB@maillist.ihep.ac.c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scienceforum-ST@maillist.ihep.ac.c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2" y="0"/>
            <a:ext cx="9144000" cy="68377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835" y="1063725"/>
            <a:ext cx="8568664" cy="2002971"/>
          </a:xfrm>
        </p:spPr>
        <p:txBody>
          <a:bodyPr>
            <a:noAutofit/>
          </a:bodyPr>
          <a:lstStyle/>
          <a:p>
            <a:pPr algn="ctr"/>
            <a:r>
              <a:rPr lang="zh-CN" altLang="en-US" b="0" dirty="0">
                <a:solidFill>
                  <a:srgbClr val="FFFF00"/>
                </a:solidFill>
              </a:rPr>
              <a:t>第七届</a:t>
            </a:r>
            <a:r>
              <a:rPr lang="zh-CN" altLang="en-US" b="0" dirty="0" smtClean="0">
                <a:solidFill>
                  <a:srgbClr val="FFFF00"/>
                </a:solidFill>
              </a:rPr>
              <a:t>“科研信息化联盟”会议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7372" y="4130420"/>
            <a:ext cx="5879591" cy="1882362"/>
          </a:xfrm>
        </p:spPr>
        <p:txBody>
          <a:bodyPr anchor="ctr">
            <a:noAutofit/>
          </a:bodyPr>
          <a:lstStyle/>
          <a:p>
            <a:pPr algn="ctr"/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-17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 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静之湖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42" y="190113"/>
            <a:ext cx="3802743" cy="68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“科研信息化联盟”工作进展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276" y="1145894"/>
            <a:ext cx="8524875" cy="5509549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logo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www.escienceforum.org</a:t>
            </a:r>
            <a:r>
              <a:rPr lang="en-US" altLang="zh-CN" dirty="0"/>
              <a:t> </a:t>
            </a:r>
            <a:r>
              <a:rPr lang="zh-CN" altLang="en-US" dirty="0" smtClean="0"/>
              <a:t> 联盟网站</a:t>
            </a:r>
            <a:r>
              <a:rPr lang="zh-CN" altLang="en-US" dirty="0"/>
              <a:t>   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escienceforum-member@maillist.ihep.ac.cn</a:t>
            </a:r>
            <a:r>
              <a:rPr lang="en-US" altLang="zh-CN" dirty="0"/>
              <a:t> </a:t>
            </a:r>
            <a:r>
              <a:rPr lang="zh-CN" altLang="en-US" dirty="0" smtClean="0"/>
              <a:t>联盟</a:t>
            </a:r>
            <a:r>
              <a:rPr lang="zh-CN" altLang="en-US" dirty="0"/>
              <a:t>全体</a:t>
            </a:r>
            <a:r>
              <a:rPr lang="zh-CN" altLang="en-US" dirty="0" smtClean="0"/>
              <a:t>成员邮件列表</a:t>
            </a:r>
            <a:r>
              <a:rPr lang="zh-CN" altLang="en-US" dirty="0"/>
              <a:t> 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hlinkClick r:id="rId2"/>
              </a:rPr>
              <a:t>escienceforum-IB@maillist.ihep.ac.cn</a:t>
            </a:r>
            <a:r>
              <a:rPr lang="zh-CN" altLang="en-US" dirty="0" smtClean="0"/>
              <a:t> </a:t>
            </a:r>
            <a:r>
              <a:rPr lang="zh-CN" altLang="en-US" dirty="0"/>
              <a:t> </a:t>
            </a:r>
            <a:r>
              <a:rPr lang="zh-CN" altLang="en-US" dirty="0" smtClean="0"/>
              <a:t>联盟</a:t>
            </a:r>
            <a:r>
              <a:rPr lang="zh-CN" altLang="en-US" dirty="0"/>
              <a:t>全体</a:t>
            </a:r>
            <a:r>
              <a:rPr lang="en-US" altLang="zh-CN" dirty="0"/>
              <a:t>IB</a:t>
            </a:r>
            <a:r>
              <a:rPr lang="zh-CN" altLang="en-US" dirty="0" smtClean="0"/>
              <a:t>成员邮件列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hlinkClick r:id="rId3"/>
              </a:rPr>
              <a:t>escienceforum-ST@maillist.ihep.ac.cn</a:t>
            </a:r>
            <a:r>
              <a:rPr lang="zh-CN" altLang="en-US" dirty="0" smtClean="0"/>
              <a:t> 联盟</a:t>
            </a:r>
            <a:r>
              <a:rPr lang="zh-CN" altLang="en-US" dirty="0"/>
              <a:t>秘书组邮件</a:t>
            </a:r>
            <a:r>
              <a:rPr lang="zh-CN" altLang="en-US" dirty="0" smtClean="0"/>
              <a:t>列表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服务、运维：依托高能所计算中心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endParaRPr lang="zh-CN" altLang="en-US" sz="21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49" y="1321985"/>
            <a:ext cx="3933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46" y="0"/>
            <a:ext cx="9086850" cy="6686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26" y="5964550"/>
            <a:ext cx="3495074" cy="8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003" y="3312613"/>
            <a:ext cx="5255148" cy="33384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6387"/>
            <a:ext cx="525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讨论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276" y="844550"/>
            <a:ext cx="8524875" cy="61349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3000" dirty="0" smtClean="0"/>
              <a:t>网站？</a:t>
            </a:r>
            <a:endParaRPr lang="en-US" altLang="zh-CN" sz="3000" dirty="0" smtClean="0"/>
          </a:p>
          <a:p>
            <a:pPr lvl="1">
              <a:lnSpc>
                <a:spcPct val="170000"/>
              </a:lnSpc>
            </a:pPr>
            <a:r>
              <a:rPr lang="zh-CN" altLang="en-US" sz="2600" dirty="0" smtClean="0"/>
              <a:t>内容更新：秘书</a:t>
            </a:r>
            <a:r>
              <a:rPr lang="zh-CN" altLang="en-US" sz="2600" dirty="0" smtClean="0"/>
              <a:t>组负责？</a:t>
            </a:r>
            <a:endParaRPr lang="en-US" altLang="zh-CN" sz="2600" dirty="0" smtClean="0"/>
          </a:p>
          <a:p>
            <a:pPr>
              <a:lnSpc>
                <a:spcPct val="170000"/>
              </a:lnSpc>
            </a:pPr>
            <a:r>
              <a:rPr lang="zh-CN" altLang="en-US" sz="3000" dirty="0" smtClean="0"/>
              <a:t>规模、期刊合作？ </a:t>
            </a:r>
            <a:r>
              <a:rPr lang="en-US" altLang="zh-CN" sz="3000" dirty="0" err="1" smtClean="0"/>
              <a:t>HEPiX</a:t>
            </a:r>
            <a:r>
              <a:rPr lang="zh-CN" altLang="en-US" sz="3000" dirty="0" smtClean="0"/>
              <a:t>经验？</a:t>
            </a:r>
            <a:endParaRPr lang="en-US" altLang="zh-CN" sz="3000" dirty="0" smtClean="0"/>
          </a:p>
          <a:p>
            <a:pPr>
              <a:lnSpc>
                <a:spcPct val="170000"/>
              </a:lnSpc>
            </a:pPr>
            <a:r>
              <a:rPr lang="zh-CN" altLang="en-US" sz="3000" dirty="0" smtClean="0"/>
              <a:t>工作组</a:t>
            </a:r>
            <a:r>
              <a:rPr lang="zh-CN" altLang="en-US" sz="3000" dirty="0"/>
              <a:t>：</a:t>
            </a:r>
            <a:endParaRPr lang="en-US" altLang="zh-CN" sz="3000" dirty="0"/>
          </a:p>
          <a:p>
            <a:pPr lvl="1">
              <a:lnSpc>
                <a:spcPct val="170000"/>
              </a:lnSpc>
            </a:pPr>
            <a:r>
              <a:rPr lang="zh-CN" altLang="en-US" sz="2600" dirty="0" smtClean="0"/>
              <a:t>工作组设立？根据需要、动态调整</a:t>
            </a:r>
            <a:endParaRPr lang="en-US" altLang="zh-CN" sz="2600" dirty="0" smtClean="0"/>
          </a:p>
          <a:p>
            <a:pPr lvl="1">
              <a:lnSpc>
                <a:spcPct val="170000"/>
              </a:lnSpc>
            </a:pPr>
            <a:r>
              <a:rPr lang="zh-CN" altLang="en-US" sz="2600" dirty="0" smtClean="0"/>
              <a:t>工作组组长？自荐</a:t>
            </a:r>
            <a:r>
              <a:rPr lang="en-US" altLang="zh-CN" sz="2600" dirty="0" smtClean="0"/>
              <a:t>+</a:t>
            </a:r>
            <a:r>
              <a:rPr lang="zh-CN" altLang="en-US" sz="2600" dirty="0" smtClean="0"/>
              <a:t>提名推荐、成员自荐</a:t>
            </a:r>
            <a:r>
              <a:rPr lang="en-US" altLang="zh-CN" sz="2600" dirty="0" smtClean="0"/>
              <a:t>+</a:t>
            </a:r>
            <a:r>
              <a:rPr lang="zh-CN" altLang="en-US" sz="2600" dirty="0" smtClean="0"/>
              <a:t>提名推荐</a:t>
            </a:r>
            <a:endParaRPr lang="en-US" altLang="zh-CN" sz="2600" dirty="0" smtClean="0"/>
          </a:p>
          <a:p>
            <a:pPr lvl="1">
              <a:lnSpc>
                <a:spcPct val="170000"/>
              </a:lnSpc>
            </a:pPr>
            <a:r>
              <a:rPr lang="zh-CN" altLang="en-US" sz="2600" dirty="0" smtClean="0"/>
              <a:t>初始工作组</a:t>
            </a:r>
            <a:endParaRPr lang="en-US" altLang="zh-CN" sz="2600" dirty="0" smtClean="0"/>
          </a:p>
          <a:p>
            <a:pPr lvl="2">
              <a:lnSpc>
                <a:spcPct val="170000"/>
              </a:lnSpc>
            </a:pPr>
            <a:r>
              <a:rPr lang="zh-CN" altLang="en-US" dirty="0" smtClean="0"/>
              <a:t>网络及安全？</a:t>
            </a:r>
            <a:r>
              <a:rPr lang="en-US" altLang="zh-CN" dirty="0" smtClean="0"/>
              <a:t>/</a:t>
            </a:r>
            <a:r>
              <a:rPr lang="zh-CN" altLang="en-US" dirty="0" smtClean="0"/>
              <a:t>网络、安全分开？</a:t>
            </a:r>
            <a:endParaRPr lang="en-US" altLang="zh-CN" dirty="0" smtClean="0"/>
          </a:p>
          <a:p>
            <a:pPr lvl="2">
              <a:lnSpc>
                <a:spcPct val="170000"/>
              </a:lnSpc>
            </a:pPr>
            <a:r>
              <a:rPr lang="zh-CN" altLang="en-US" dirty="0" smtClean="0"/>
              <a:t>计算技术</a:t>
            </a:r>
            <a:endParaRPr lang="en-US" altLang="zh-CN" dirty="0" smtClean="0"/>
          </a:p>
          <a:p>
            <a:pPr lvl="2">
              <a:lnSpc>
                <a:spcPct val="170000"/>
              </a:lnSpc>
            </a:pPr>
            <a:r>
              <a:rPr lang="zh-CN" altLang="en-US" dirty="0" smtClean="0"/>
              <a:t>数据与存储技术</a:t>
            </a:r>
            <a:endParaRPr lang="en-US" altLang="zh-CN" dirty="0" smtClean="0"/>
          </a:p>
          <a:p>
            <a:pPr lvl="2">
              <a:lnSpc>
                <a:spcPct val="170000"/>
              </a:lnSpc>
            </a:pPr>
            <a:r>
              <a:rPr lang="zh-CN" altLang="en-US" dirty="0"/>
              <a:t>管理</a:t>
            </a:r>
            <a:r>
              <a:rPr lang="zh-CN" altLang="en-US" dirty="0" smtClean="0"/>
              <a:t>信息化</a:t>
            </a:r>
            <a:endParaRPr lang="en-US" altLang="zh-CN" dirty="0" smtClean="0"/>
          </a:p>
          <a:p>
            <a:pPr lvl="2">
              <a:lnSpc>
                <a:spcPct val="170000"/>
              </a:lnSpc>
            </a:pPr>
            <a:r>
              <a:rPr lang="zh-CN" altLang="en-US" dirty="0" smtClean="0"/>
              <a:t>综合监控？</a:t>
            </a:r>
            <a:endParaRPr lang="en-US" altLang="zh-CN" dirty="0" smtClean="0"/>
          </a:p>
          <a:p>
            <a:pPr lvl="2">
              <a:lnSpc>
                <a:spcPct val="170000"/>
              </a:lnSpc>
            </a:pPr>
            <a:r>
              <a:rPr lang="zh-CN" altLang="en-US" dirty="0" smtClean="0"/>
              <a:t>标准工作组？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70" y="3912042"/>
            <a:ext cx="4792281" cy="27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讨论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276" y="1354238"/>
            <a:ext cx="8524875" cy="534750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altLang="zh-CN" dirty="0" smtClean="0"/>
          </a:p>
          <a:p>
            <a:pPr>
              <a:lnSpc>
                <a:spcPct val="170000"/>
              </a:lnSpc>
            </a:pPr>
            <a:r>
              <a:rPr lang="zh-CN" altLang="en-US" dirty="0" smtClean="0"/>
              <a:t>下次会议时间及地点？</a:t>
            </a:r>
            <a:endParaRPr lang="en-US" altLang="zh-CN" dirty="0" smtClean="0"/>
          </a:p>
          <a:p>
            <a:pPr>
              <a:lnSpc>
                <a:spcPct val="170000"/>
              </a:lnSpc>
            </a:pPr>
            <a:r>
              <a:rPr lang="zh-CN" altLang="en-US" dirty="0" smtClean="0"/>
              <a:t>如果自荐成为成员单位、</a:t>
            </a:r>
            <a:r>
              <a:rPr lang="en-US" altLang="zh-CN" dirty="0" smtClean="0"/>
              <a:t>IB</a:t>
            </a:r>
            <a:r>
              <a:rPr lang="zh-CN" altLang="en-US" dirty="0" smtClean="0"/>
              <a:t>成员请发邮件至</a:t>
            </a:r>
            <a:r>
              <a:rPr lang="zh-CN" altLang="en-US" sz="2100" dirty="0">
                <a:solidFill>
                  <a:srgbClr val="FF0000"/>
                </a:solidFill>
              </a:rPr>
              <a:t>秘书工作组</a:t>
            </a:r>
            <a:r>
              <a:rPr lang="zh-CN" altLang="en-US" dirty="0" smtClean="0"/>
              <a:t>（</a:t>
            </a:r>
            <a:r>
              <a:rPr lang="en-US" altLang="zh-CN" dirty="0">
                <a:hlinkClick r:id="rId2"/>
              </a:rPr>
              <a:t>escienceforum-ST@maillist.ihep.ac.cn</a:t>
            </a:r>
            <a:r>
              <a:rPr lang="zh-CN" altLang="en-US" dirty="0"/>
              <a:t> </a:t>
            </a:r>
            <a:r>
              <a:rPr lang="zh-CN" altLang="en-US" dirty="0" smtClean="0"/>
              <a:t>），提请</a:t>
            </a:r>
            <a:r>
              <a:rPr lang="en-US" altLang="zh-CN" dirty="0" smtClean="0"/>
              <a:t>IB</a:t>
            </a:r>
            <a:r>
              <a:rPr lang="zh-CN" altLang="en-US" dirty="0" smtClean="0"/>
              <a:t>成员讨论、批准，欢迎大家加入！！！</a:t>
            </a:r>
            <a:endParaRPr lang="en-US" altLang="zh-CN" dirty="0" smtClean="0"/>
          </a:p>
          <a:p>
            <a:pPr>
              <a:lnSpc>
                <a:spcPct val="170000"/>
              </a:lnSpc>
            </a:pPr>
            <a:endParaRPr lang="en-US" altLang="zh-CN" dirty="0" smtClean="0"/>
          </a:p>
          <a:p>
            <a:pPr>
              <a:lnSpc>
                <a:spcPct val="170000"/>
              </a:lnSpc>
            </a:pPr>
            <a:endParaRPr lang="en-US" altLang="zh-CN" dirty="0"/>
          </a:p>
          <a:p>
            <a:pPr>
              <a:lnSpc>
                <a:spcPct val="170000"/>
              </a:lnSpc>
            </a:pPr>
            <a:endParaRPr lang="en-US" altLang="zh-CN" dirty="0" smtClean="0"/>
          </a:p>
          <a:p>
            <a:pPr>
              <a:lnSpc>
                <a:spcPct val="17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063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工作组工作思路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建议联盟技术讨论会议题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组织、共享技术会议报告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协调工作组成员，推出一些可以共享的软件、平台、工具、文档等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协调工作组成员，共同开展技术研究与合作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…..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9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3863"/>
            <a:ext cx="8520112" cy="647700"/>
          </a:xfrm>
        </p:spPr>
        <p:txBody>
          <a:bodyPr/>
          <a:lstStyle/>
          <a:p>
            <a:r>
              <a:rPr lang="zh-CN" altLang="en-US" sz="2800" b="0" dirty="0" smtClean="0">
                <a:solidFill>
                  <a:srgbClr val="FFFF00"/>
                </a:solidFill>
              </a:rPr>
              <a:t>第七届“科研信息化联盟”讨论会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3151" y="1220727"/>
            <a:ext cx="4647114" cy="56372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/>
              <a:t>本次参会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sz="2000" dirty="0">
                <a:ea typeface="+mn-ea"/>
              </a:rPr>
              <a:t>人员</a:t>
            </a:r>
            <a:r>
              <a:rPr lang="zh-CN" altLang="en-US" sz="2000" dirty="0" smtClean="0">
                <a:ea typeface="+mn-ea"/>
              </a:rPr>
              <a:t>：</a:t>
            </a:r>
            <a:r>
              <a:rPr lang="en-US" altLang="zh-CN" sz="2000" dirty="0" smtClean="0">
                <a:ea typeface="+mn-ea"/>
              </a:rPr>
              <a:t>&gt;50</a:t>
            </a:r>
            <a:r>
              <a:rPr lang="zh-CN" altLang="en-US" sz="2000" dirty="0" smtClean="0">
                <a:ea typeface="+mn-ea"/>
              </a:rPr>
              <a:t>人</a:t>
            </a:r>
            <a:endParaRPr lang="en-US" altLang="zh-CN" sz="2000" dirty="0"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dirty="0">
                <a:ea typeface="+mn-ea"/>
              </a:rPr>
              <a:t>单位：</a:t>
            </a:r>
            <a:r>
              <a:rPr lang="en-US" altLang="zh-CN" sz="2000" dirty="0" smtClean="0">
                <a:ea typeface="+mn-ea"/>
              </a:rPr>
              <a:t>27</a:t>
            </a:r>
            <a:r>
              <a:rPr lang="zh-CN" altLang="en-US" sz="2000" dirty="0" smtClean="0">
                <a:ea typeface="+mn-ea"/>
              </a:rPr>
              <a:t>家</a:t>
            </a:r>
            <a:r>
              <a:rPr lang="zh-CN" altLang="en-US" sz="2000" dirty="0">
                <a:ea typeface="+mn-ea"/>
              </a:rPr>
              <a:t>单位</a:t>
            </a:r>
            <a:endParaRPr lang="en-US" altLang="zh-CN" sz="2000" dirty="0">
              <a:ea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dirty="0" smtClean="0"/>
              <a:t>16</a:t>
            </a:r>
            <a:r>
              <a:rPr lang="zh-CN" altLang="en-US" dirty="0" smtClean="0"/>
              <a:t>号全天</a:t>
            </a:r>
            <a:r>
              <a:rPr lang="en-US" altLang="zh-CN" dirty="0" smtClean="0"/>
              <a:t>,17</a:t>
            </a:r>
            <a:r>
              <a:rPr lang="zh-CN" altLang="en-US" dirty="0" smtClean="0"/>
              <a:t>号上午</a:t>
            </a:r>
            <a:endParaRPr lang="en-US" altLang="zh-CN" dirty="0" smtClean="0"/>
          </a:p>
          <a:p>
            <a:pPr>
              <a:lnSpc>
                <a:spcPct val="170000"/>
              </a:lnSpc>
            </a:pPr>
            <a:r>
              <a:rPr lang="zh-CN" altLang="en-US" dirty="0" smtClean="0"/>
              <a:t>议题： </a:t>
            </a:r>
            <a:endParaRPr lang="en-US" altLang="zh-CN" sz="2100" dirty="0"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ea typeface="+mn-ea"/>
              </a:rPr>
              <a:t>科研管理信息化  </a:t>
            </a:r>
            <a:endParaRPr lang="en-US" altLang="zh-CN" sz="2100" dirty="0"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 smtClean="0">
                <a:ea typeface="+mn-ea"/>
              </a:rPr>
              <a:t>网络信息安全</a:t>
            </a:r>
            <a:endParaRPr lang="en-US" altLang="zh-CN" sz="2100" dirty="0" smtClean="0"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 smtClean="0">
                <a:ea typeface="+mn-ea"/>
              </a:rPr>
              <a:t>联盟发展讨论</a:t>
            </a:r>
            <a:endParaRPr lang="en-US" altLang="zh-CN" sz="2100" dirty="0">
              <a:ea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/>
              <a:t>支撑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ea typeface="+mn-ea"/>
              </a:rPr>
              <a:t>茶歇</a:t>
            </a:r>
            <a:r>
              <a:rPr lang="zh-CN" altLang="en-US" sz="2100" dirty="0" smtClean="0">
                <a:ea typeface="+mn-ea"/>
              </a:rPr>
              <a:t>（</a:t>
            </a:r>
            <a:r>
              <a:rPr lang="en-US" altLang="zh-CN" sz="2100" dirty="0" smtClean="0">
                <a:ea typeface="+mn-ea"/>
              </a:rPr>
              <a:t>16</a:t>
            </a:r>
            <a:r>
              <a:rPr lang="zh-CN" altLang="en-US" sz="2100" dirty="0" smtClean="0">
                <a:ea typeface="+mn-ea"/>
              </a:rPr>
              <a:t>号下午、</a:t>
            </a:r>
            <a:r>
              <a:rPr lang="en-US" altLang="zh-CN" sz="2100" dirty="0" smtClean="0">
                <a:ea typeface="+mn-ea"/>
              </a:rPr>
              <a:t>17</a:t>
            </a:r>
            <a:r>
              <a:rPr lang="zh-CN" altLang="en-US" sz="2100" dirty="0" smtClean="0">
                <a:ea typeface="+mn-ea"/>
              </a:rPr>
              <a:t>号上午）</a:t>
            </a:r>
            <a:endParaRPr lang="en-US" altLang="zh-CN" sz="2100" dirty="0"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 smtClean="0">
                <a:ea typeface="+mn-ea"/>
              </a:rPr>
              <a:t>早餐及午饭（</a:t>
            </a:r>
            <a:r>
              <a:rPr lang="zh-CN" altLang="zh-CN" sz="1600" dirty="0" smtClean="0"/>
              <a:t>一</a:t>
            </a:r>
            <a:r>
              <a:rPr lang="zh-CN" altLang="zh-CN" sz="1600" dirty="0"/>
              <a:t>楼</a:t>
            </a:r>
            <a:r>
              <a:rPr lang="zh-CN" altLang="zh-CN" sz="1600" dirty="0" smtClean="0"/>
              <a:t>宴会厅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自助</a:t>
            </a:r>
            <a:r>
              <a:rPr lang="zh-CN" altLang="en-US" sz="2100" dirty="0" smtClean="0">
                <a:ea typeface="+mn-ea"/>
              </a:rPr>
              <a:t>）</a:t>
            </a:r>
            <a:endParaRPr lang="en-US" altLang="zh-CN" sz="2100" dirty="0"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 smtClean="0">
                <a:ea typeface="+mn-ea"/>
              </a:rPr>
              <a:t>晚宴（一楼宴会厅、桌餐）</a:t>
            </a:r>
            <a:endParaRPr lang="en-US" altLang="zh-CN" sz="2100" dirty="0">
              <a:ea typeface="+mn-ea"/>
            </a:endParaRPr>
          </a:p>
          <a:p>
            <a:pPr lvl="1">
              <a:lnSpc>
                <a:spcPct val="170000"/>
              </a:lnSpc>
            </a:pPr>
            <a:endParaRPr lang="en-US" altLang="zh-CN" sz="2100" dirty="0">
              <a:ea typeface="+mn-ea"/>
            </a:endParaRP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872998" y="1090098"/>
            <a:ext cx="4647114" cy="50349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normAutofit fontScale="62500" lnSpcReduction="20000"/>
          </a:bodyPr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2255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95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430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430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430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430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430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430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kern="0" dirty="0" smtClean="0"/>
              <a:t>交通（返程）</a:t>
            </a:r>
            <a:endParaRPr lang="en-US" altLang="zh-CN" kern="0" dirty="0" smtClean="0"/>
          </a:p>
          <a:p>
            <a:pPr lvl="1">
              <a:lnSpc>
                <a:spcPct val="170000"/>
              </a:lnSpc>
            </a:pPr>
            <a:r>
              <a:rPr lang="en-US" altLang="zh-CN" sz="2000" kern="0" dirty="0" smtClean="0">
                <a:ea typeface="+mn-ea"/>
              </a:rPr>
              <a:t>16</a:t>
            </a:r>
            <a:r>
              <a:rPr lang="zh-CN" altLang="en-US" sz="2000" kern="0" dirty="0" smtClean="0">
                <a:ea typeface="+mn-ea"/>
              </a:rPr>
              <a:t>日，晚宴后，</a:t>
            </a:r>
            <a:r>
              <a:rPr lang="en-US" altLang="zh-CN" sz="2000" kern="0" dirty="0" smtClean="0">
                <a:ea typeface="+mn-ea"/>
              </a:rPr>
              <a:t>20</a:t>
            </a:r>
            <a:r>
              <a:rPr lang="zh-CN" altLang="en-US" sz="2000" kern="0" dirty="0" smtClean="0">
                <a:ea typeface="+mn-ea"/>
              </a:rPr>
              <a:t>：</a:t>
            </a:r>
            <a:r>
              <a:rPr lang="en-US" altLang="zh-CN" sz="2000" kern="0" dirty="0" smtClean="0">
                <a:ea typeface="+mn-ea"/>
              </a:rPr>
              <a:t>15</a:t>
            </a:r>
            <a:r>
              <a:rPr lang="zh-CN" altLang="en-US" sz="2000" kern="0" dirty="0" smtClean="0">
                <a:ea typeface="+mn-ea"/>
              </a:rPr>
              <a:t>，静之湖</a:t>
            </a:r>
            <a:r>
              <a:rPr lang="en-US" altLang="zh-CN" sz="2000" kern="0" dirty="0" smtClean="0">
                <a:ea typeface="+mn-ea"/>
              </a:rPr>
              <a:t>—</a:t>
            </a:r>
            <a:r>
              <a:rPr lang="zh-CN" altLang="en-US" sz="2000" kern="0" dirty="0" smtClean="0">
                <a:ea typeface="+mn-ea"/>
              </a:rPr>
              <a:t>中关村</a:t>
            </a:r>
            <a:endParaRPr lang="en-US" altLang="zh-CN" sz="2000" kern="0" dirty="0" smtClean="0"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en-US" altLang="zh-CN" sz="2000" kern="0" dirty="0" smtClean="0"/>
              <a:t>17</a:t>
            </a:r>
            <a:r>
              <a:rPr lang="zh-CN" altLang="en-US" sz="2000" kern="0" dirty="0" smtClean="0"/>
              <a:t>日，</a:t>
            </a:r>
            <a:r>
              <a:rPr lang="en-US" altLang="zh-CN" sz="2000" kern="0" dirty="0" smtClean="0"/>
              <a:t>11</a:t>
            </a:r>
            <a:r>
              <a:rPr lang="zh-CN" altLang="en-US" sz="2000" kern="0" dirty="0" smtClean="0"/>
              <a:t>：</a:t>
            </a:r>
            <a:r>
              <a:rPr lang="en-US" altLang="zh-CN" sz="2000" kern="0" dirty="0" smtClean="0"/>
              <a:t>10</a:t>
            </a:r>
            <a:r>
              <a:rPr lang="zh-CN" altLang="en-US" sz="2000" kern="0" dirty="0" smtClean="0"/>
              <a:t>，静之湖</a:t>
            </a:r>
            <a:r>
              <a:rPr lang="en-US" altLang="zh-CN" sz="2000" kern="0" dirty="0" smtClean="0"/>
              <a:t>--</a:t>
            </a:r>
            <a:r>
              <a:rPr lang="zh-CN" altLang="en-US" sz="2000" kern="0" dirty="0" smtClean="0"/>
              <a:t>中关村；静之湖</a:t>
            </a:r>
            <a:r>
              <a:rPr lang="en-US" altLang="zh-CN" sz="2000" kern="0" dirty="0" smtClean="0"/>
              <a:t>--</a:t>
            </a:r>
            <a:r>
              <a:rPr lang="zh-CN" altLang="en-US" sz="2000" kern="0" dirty="0" smtClean="0"/>
              <a:t>玉泉路</a:t>
            </a:r>
            <a:endParaRPr lang="en-US" altLang="zh-CN" sz="2000" kern="0" dirty="0" smtClean="0"/>
          </a:p>
          <a:p>
            <a:pPr lvl="1">
              <a:lnSpc>
                <a:spcPct val="170000"/>
              </a:lnSpc>
            </a:pPr>
            <a:r>
              <a:rPr lang="zh-CN" altLang="en-US" sz="2000" kern="0" dirty="0" smtClean="0">
                <a:ea typeface="+mn-ea"/>
              </a:rPr>
              <a:t>特殊需求，联系会务组：胡皓、乔海洋、齐法制</a:t>
            </a:r>
            <a:endParaRPr lang="en-US" altLang="zh-CN" sz="2000" kern="0" dirty="0" smtClean="0">
              <a:ea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kern="0" dirty="0" smtClean="0"/>
              <a:t>住宿</a:t>
            </a:r>
            <a:endParaRPr lang="en-US" altLang="zh-CN" kern="0" dirty="0" smtClean="0"/>
          </a:p>
          <a:p>
            <a:pPr lvl="1">
              <a:lnSpc>
                <a:spcPct val="170000"/>
              </a:lnSpc>
            </a:pPr>
            <a:r>
              <a:rPr lang="zh-CN" altLang="en-US" sz="2100" kern="0" dirty="0" smtClean="0"/>
              <a:t>午餐时离开会议室之前请</a:t>
            </a:r>
            <a:r>
              <a:rPr lang="zh-CN" altLang="en-US" sz="2100" kern="0" dirty="0"/>
              <a:t>大家把身份证交给会务组</a:t>
            </a:r>
            <a:endParaRPr lang="en-US" altLang="zh-CN" sz="2100" kern="0" dirty="0"/>
          </a:p>
          <a:p>
            <a:pPr lvl="1">
              <a:lnSpc>
                <a:spcPct val="170000"/>
              </a:lnSpc>
            </a:pPr>
            <a:r>
              <a:rPr lang="zh-CN" altLang="en-US" sz="2100" kern="0" dirty="0"/>
              <a:t>会务组统一办理，午餐时或午餐后发给大家房卡和身份证</a:t>
            </a:r>
            <a:endParaRPr lang="en-US" altLang="zh-CN" sz="2100" kern="0" dirty="0"/>
          </a:p>
          <a:p>
            <a:pPr lvl="1">
              <a:lnSpc>
                <a:spcPct val="170000"/>
              </a:lnSpc>
            </a:pPr>
            <a:r>
              <a:rPr lang="en-US" altLang="zh-CN" sz="2100" kern="0" dirty="0"/>
              <a:t>14</a:t>
            </a:r>
            <a:r>
              <a:rPr lang="zh-CN" altLang="en-US" sz="2100" kern="0" dirty="0"/>
              <a:t>：</a:t>
            </a:r>
            <a:r>
              <a:rPr lang="en-US" altLang="zh-CN" sz="2100" kern="0" dirty="0"/>
              <a:t>00</a:t>
            </a:r>
            <a:r>
              <a:rPr lang="zh-CN" altLang="en-US" sz="2100" kern="0" dirty="0"/>
              <a:t>之后入住</a:t>
            </a:r>
            <a:endParaRPr lang="en-US" altLang="zh-CN" sz="2100" kern="0" dirty="0"/>
          </a:p>
          <a:p>
            <a:pPr lvl="1">
              <a:lnSpc>
                <a:spcPct val="170000"/>
              </a:lnSpc>
            </a:pPr>
            <a:r>
              <a:rPr lang="zh-CN" altLang="en-US" sz="2100" kern="0" dirty="0"/>
              <a:t>退房：直接把房卡交还给前台</a:t>
            </a:r>
            <a:endParaRPr lang="en-US" altLang="zh-CN" sz="2100" kern="0" dirty="0"/>
          </a:p>
          <a:p>
            <a:pPr>
              <a:lnSpc>
                <a:spcPct val="170000"/>
              </a:lnSpc>
            </a:pPr>
            <a:r>
              <a:rPr lang="zh-CN" altLang="en-US" kern="0" dirty="0" smtClean="0"/>
              <a:t>上网 </a:t>
            </a:r>
            <a:endParaRPr lang="en-US" altLang="zh-CN" sz="2100" kern="0" dirty="0" smtClean="0"/>
          </a:p>
          <a:p>
            <a:pPr lvl="1">
              <a:lnSpc>
                <a:spcPct val="170000"/>
              </a:lnSpc>
            </a:pPr>
            <a:r>
              <a:rPr lang="en-US" altLang="zh-CN" sz="2100" kern="0" dirty="0" smtClean="0">
                <a:solidFill>
                  <a:srgbClr val="FF0000"/>
                </a:solidFill>
              </a:rPr>
              <a:t>SSID</a:t>
            </a:r>
            <a:r>
              <a:rPr lang="zh-CN" altLang="en-US" sz="2900" kern="0" dirty="0" smtClean="0">
                <a:solidFill>
                  <a:srgbClr val="FF0000"/>
                </a:solidFill>
              </a:rPr>
              <a:t>： </a:t>
            </a:r>
            <a:r>
              <a:rPr lang="en-US" altLang="zh-CN" sz="2900" kern="0" dirty="0" smtClean="0">
                <a:solidFill>
                  <a:srgbClr val="FF0000"/>
                </a:solidFill>
              </a:rPr>
              <a:t>d5hy</a:t>
            </a:r>
          </a:p>
          <a:p>
            <a:pPr lvl="1"/>
            <a:r>
              <a:rPr lang="zh-CN" altLang="en-US" kern="0" dirty="0" smtClean="0">
                <a:solidFill>
                  <a:srgbClr val="FF0000"/>
                </a:solidFill>
              </a:rPr>
              <a:t>密码：</a:t>
            </a:r>
            <a:r>
              <a:rPr lang="en-US" altLang="zh-CN" kern="0" dirty="0" smtClean="0">
                <a:solidFill>
                  <a:srgbClr val="FF0000"/>
                </a:solidFill>
              </a:rPr>
              <a:t>88888888</a:t>
            </a:r>
          </a:p>
          <a:p>
            <a:pPr lvl="1"/>
            <a:r>
              <a:rPr lang="zh-CN" altLang="en-US" kern="0" dirty="0" smtClean="0"/>
              <a:t>会务组：</a:t>
            </a:r>
            <a:endParaRPr lang="en-US" altLang="zh-CN" kern="0" dirty="0" smtClean="0"/>
          </a:p>
          <a:p>
            <a:pPr lvl="1"/>
            <a:endParaRPr lang="en-US" altLang="zh-CN" kern="0" dirty="0" smtClean="0"/>
          </a:p>
          <a:p>
            <a:endParaRPr lang="zh-CN" altLang="en-US" kern="0" dirty="0"/>
          </a:p>
        </p:txBody>
      </p:sp>
      <p:sp>
        <p:nvSpPr>
          <p:cNvPr id="4" name="矩形 3"/>
          <p:cNvSpPr/>
          <p:nvPr/>
        </p:nvSpPr>
        <p:spPr>
          <a:xfrm>
            <a:off x="5972629" y="5842337"/>
            <a:ext cx="3011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胡   皓 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13051552921</a:t>
            </a:r>
          </a:p>
          <a:p>
            <a:r>
              <a:rPr lang="zh-CN" altLang="en-US" dirty="0" smtClean="0"/>
              <a:t>乔海洋：</a:t>
            </a:r>
            <a:r>
              <a:rPr lang="en-US" altLang="zh-CN" dirty="0" smtClean="0"/>
              <a:t>13910437826</a:t>
            </a:r>
          </a:p>
          <a:p>
            <a:r>
              <a:rPr lang="zh-CN" altLang="en-US" dirty="0" smtClean="0"/>
              <a:t>齐法制： </a:t>
            </a:r>
            <a:r>
              <a:rPr lang="en-US" altLang="zh-CN" dirty="0" smtClean="0"/>
              <a:t>18910760801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845" y="357127"/>
            <a:ext cx="2742155" cy="49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日程：科研管理信息化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68" y="638175"/>
            <a:ext cx="55435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日程：安全及联盟发展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80" y="520700"/>
            <a:ext cx="5407172" cy="61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2" y="0"/>
            <a:ext cx="9144000" cy="68377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835" y="1063725"/>
            <a:ext cx="8568664" cy="2002971"/>
          </a:xfrm>
        </p:spPr>
        <p:txBody>
          <a:bodyPr>
            <a:noAutofit/>
          </a:bodyPr>
          <a:lstStyle/>
          <a:p>
            <a:pPr algn="ctr"/>
            <a:r>
              <a:rPr lang="zh-CN" altLang="en-US" b="0" dirty="0">
                <a:solidFill>
                  <a:srgbClr val="FFFF00"/>
                </a:solidFill>
              </a:rPr>
              <a:t>第七届</a:t>
            </a:r>
            <a:r>
              <a:rPr lang="zh-CN" altLang="en-US" b="0" dirty="0" smtClean="0">
                <a:solidFill>
                  <a:srgbClr val="FFFF00"/>
                </a:solidFill>
              </a:rPr>
              <a:t>“科研信息化联盟”会议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12434" y="4522307"/>
            <a:ext cx="3485052" cy="1882362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愿大家：   </a:t>
            </a:r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享受交流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讨论！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享受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温泉！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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还有美食？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CN" sz="1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42" y="190113"/>
            <a:ext cx="3802743" cy="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74" y="433302"/>
            <a:ext cx="4597500" cy="60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2" y="0"/>
            <a:ext cx="9144000" cy="68377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835" y="1063725"/>
            <a:ext cx="8568664" cy="2002971"/>
          </a:xfrm>
        </p:spPr>
        <p:txBody>
          <a:bodyPr>
            <a:noAutofit/>
          </a:bodyPr>
          <a:lstStyle/>
          <a:p>
            <a:pPr algn="ctr"/>
            <a:r>
              <a:rPr lang="zh-CN" altLang="en-US" b="0" dirty="0" smtClean="0">
                <a:solidFill>
                  <a:srgbClr val="FFFF00"/>
                </a:solidFill>
              </a:rPr>
              <a:t>“科研信息化联盟”发展</a:t>
            </a:r>
            <a:r>
              <a:rPr lang="zh-CN" altLang="en-US" b="0" dirty="0">
                <a:solidFill>
                  <a:srgbClr val="FFFF00"/>
                </a:solidFill>
              </a:rPr>
              <a:t>讨论</a:t>
            </a:r>
            <a:endParaRPr lang="zh-CN" altLang="en-US" b="0" dirty="0" smtClean="0">
              <a:solidFill>
                <a:srgbClr val="FFFF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7372" y="4130420"/>
            <a:ext cx="5879591" cy="1882362"/>
          </a:xfrm>
        </p:spPr>
        <p:txBody>
          <a:bodyPr anchor="ctr">
            <a:noAutofit/>
          </a:bodyPr>
          <a:lstStyle/>
          <a:p>
            <a:pPr algn="ctr"/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-17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 </a:t>
            </a: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静之湖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42" y="190113"/>
            <a:ext cx="3802743" cy="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031" y="295423"/>
            <a:ext cx="7886700" cy="1325563"/>
          </a:xfrm>
        </p:spPr>
        <p:txBody>
          <a:bodyPr>
            <a:noAutofit/>
          </a:bodyPr>
          <a:lstStyle/>
          <a:p>
            <a:r>
              <a:rPr lang="zh-CN" altLang="en-US" sz="3200" b="1" dirty="0" smtClean="0"/>
              <a:t>联盟的现状</a:t>
            </a:r>
            <a:endParaRPr lang="zh-CN" altLang="en-US" sz="3200" b="1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94640" y="1384661"/>
            <a:ext cx="7863242" cy="4564726"/>
          </a:xfrm>
        </p:spPr>
        <p:txBody>
          <a:bodyPr>
            <a:normAutofit fontScale="85000" lnSpcReduction="20000"/>
          </a:bodyPr>
          <a:lstStyle/>
          <a:p>
            <a:pPr marL="538163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+mn-ea"/>
              </a:rPr>
              <a:t>（科学院）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科研信息化联盟</a:t>
            </a:r>
            <a:endParaRPr lang="en-US" altLang="zh-CN" sz="2400" dirty="0" smtClean="0">
              <a:solidFill>
                <a:srgbClr val="FF0000"/>
              </a:solidFill>
              <a:latin typeface="+mn-ea"/>
            </a:endParaRPr>
          </a:p>
          <a:p>
            <a:pPr marL="538163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+mn-ea"/>
              </a:rPr>
              <a:t>在院信息化处</a:t>
            </a:r>
            <a:r>
              <a:rPr lang="zh-CN" altLang="en-US" sz="2400" dirty="0">
                <a:latin typeface="+mn-ea"/>
              </a:rPr>
              <a:t>（网信处）的大力支持和帮助下，</a:t>
            </a:r>
            <a:r>
              <a:rPr lang="zh-CN" altLang="en-US" sz="2400" dirty="0" smtClean="0">
                <a:latin typeface="+mn-ea"/>
              </a:rPr>
              <a:t>自发成立的组织</a:t>
            </a:r>
            <a:endParaRPr lang="en-US" altLang="zh-CN" sz="2400" dirty="0" smtClean="0">
              <a:latin typeface="+mn-ea"/>
            </a:endParaRPr>
          </a:p>
          <a:p>
            <a:pPr marL="538163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+mn-ea"/>
              </a:rPr>
              <a:t>发起单位：高能所、空间中心、国家天文台、基因组研究所、理论物理所、数学院 </a:t>
            </a:r>
            <a:r>
              <a:rPr lang="en-US" altLang="zh-CN" sz="2400" dirty="0" smtClean="0">
                <a:latin typeface="+mn-ea"/>
              </a:rPr>
              <a:t>……</a:t>
            </a:r>
          </a:p>
          <a:p>
            <a:pPr marL="538163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+mn-ea"/>
              </a:rPr>
              <a:t>参与单位越来越多：网络中心、电子所、微电子所、声学所、紫金山天文台、敦煌研究院、信工所、自动化所、海洋所、工程热物理所、青藏所、农科院、企业</a:t>
            </a:r>
            <a:r>
              <a:rPr lang="en-US" altLang="zh-CN" sz="2400" dirty="0" smtClean="0">
                <a:latin typeface="+mn-ea"/>
              </a:rPr>
              <a:t>…</a:t>
            </a:r>
            <a:endParaRPr lang="en-US" altLang="zh-CN" sz="3200" dirty="0" smtClean="0">
              <a:latin typeface="+mn-ea"/>
            </a:endParaRPr>
          </a:p>
          <a:p>
            <a:pPr marL="538163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latin typeface="+mn-ea"/>
              </a:rPr>
              <a:t>目标</a:t>
            </a:r>
            <a:r>
              <a:rPr lang="zh-CN" altLang="en-US" sz="2400" dirty="0" smtClean="0">
                <a:latin typeface="+mn-ea"/>
              </a:rPr>
              <a:t>：推动科研信息化的合作交流，知识和应</a:t>
            </a:r>
            <a:r>
              <a:rPr lang="zh-CN" altLang="en-US" sz="2400" dirty="0">
                <a:latin typeface="+mn-ea"/>
              </a:rPr>
              <a:t>用</a:t>
            </a:r>
            <a:r>
              <a:rPr lang="zh-CN" altLang="en-US" sz="2400" dirty="0" smtClean="0">
                <a:latin typeface="+mn-ea"/>
              </a:rPr>
              <a:t>案例的共享</a:t>
            </a:r>
            <a:endParaRPr lang="en-US" altLang="zh-CN" sz="2400" dirty="0" smtClean="0">
              <a:latin typeface="+mn-ea"/>
            </a:endParaRPr>
          </a:p>
          <a:p>
            <a:pPr marL="538163" indent="-2698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+mn-ea"/>
              </a:rPr>
              <a:t>加入：任何</a:t>
            </a:r>
            <a:r>
              <a:rPr lang="zh-CN" altLang="en-US" sz="2400" dirty="0">
                <a:latin typeface="+mn-ea"/>
              </a:rPr>
              <a:t>有兴</a:t>
            </a:r>
            <a:r>
              <a:rPr lang="zh-CN" altLang="en-US" sz="2400" dirty="0" smtClean="0">
                <a:latin typeface="+mn-ea"/>
              </a:rPr>
              <a:t>趣的单位和个人均可申请加入</a:t>
            </a:r>
            <a:endParaRPr lang="en-US" altLang="zh-CN" sz="2400" dirty="0" smtClean="0">
              <a:latin typeface="+mn-ea"/>
            </a:endParaRPr>
          </a:p>
          <a:p>
            <a:endParaRPr lang="zh-CN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6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第六届“科研信息化联盟</a:t>
            </a:r>
            <a:r>
              <a:rPr lang="zh-CN" altLang="en-US" dirty="0"/>
              <a:t>”</a:t>
            </a:r>
            <a:r>
              <a:rPr lang="zh-CN" altLang="en-US" dirty="0" smtClean="0"/>
              <a:t>会议决议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276" y="1145894"/>
            <a:ext cx="8524875" cy="5509549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名称：讨论</a:t>
            </a:r>
            <a:r>
              <a:rPr lang="zh-CN" altLang="en-US" dirty="0"/>
              <a:t>后认为暂时继续使用“</a:t>
            </a:r>
            <a:r>
              <a:rPr lang="zh-CN" altLang="en-US" dirty="0">
                <a:solidFill>
                  <a:srgbClr val="FF0000"/>
                </a:solidFill>
              </a:rPr>
              <a:t>科研信息化联盟</a:t>
            </a:r>
            <a:r>
              <a:rPr lang="zh-CN" altLang="en-US" dirty="0"/>
              <a:t>”，待有问题时，可以修改为“科研信息化论坛” </a:t>
            </a:r>
            <a:endParaRPr lang="en-US" altLang="zh-CN" dirty="0" smtClean="0"/>
          </a:p>
          <a:p>
            <a:r>
              <a:rPr lang="zh-CN" altLang="en-US" dirty="0"/>
              <a:t>决定成立</a:t>
            </a:r>
            <a:r>
              <a:rPr lang="zh-CN" altLang="en-US" sz="2100" dirty="0">
                <a:solidFill>
                  <a:srgbClr val="FF0000"/>
                </a:solidFill>
              </a:rPr>
              <a:t>成员委员会</a:t>
            </a:r>
            <a:r>
              <a:rPr lang="zh-CN" altLang="en-US" dirty="0"/>
              <a:t>（</a:t>
            </a:r>
            <a:r>
              <a:rPr lang="en-US" altLang="zh-CN" dirty="0"/>
              <a:t>IB</a:t>
            </a:r>
            <a:r>
              <a:rPr lang="zh-CN" altLang="en-US" dirty="0"/>
              <a:t>，</a:t>
            </a:r>
            <a:r>
              <a:rPr lang="en-US" altLang="zh-CN" dirty="0"/>
              <a:t>Institute Board</a:t>
            </a:r>
            <a:r>
              <a:rPr lang="zh-CN" altLang="en-US" dirty="0"/>
              <a:t>），</a:t>
            </a:r>
            <a:r>
              <a:rPr lang="en-US" altLang="zh-CN" dirty="0"/>
              <a:t>IB</a:t>
            </a:r>
            <a:r>
              <a:rPr lang="zh-CN" altLang="en-US" dirty="0"/>
              <a:t>负责联盟组织内的事务协调和决策</a:t>
            </a:r>
          </a:p>
          <a:p>
            <a:r>
              <a:rPr lang="zh-CN" altLang="en-US" dirty="0"/>
              <a:t>决定成立</a:t>
            </a:r>
            <a:r>
              <a:rPr lang="zh-CN" altLang="en-US" sz="2100" dirty="0">
                <a:solidFill>
                  <a:srgbClr val="FF0000"/>
                </a:solidFill>
              </a:rPr>
              <a:t>秘书工作组</a:t>
            </a:r>
            <a:r>
              <a:rPr lang="zh-CN" altLang="en-US" dirty="0"/>
              <a:t>（</a:t>
            </a:r>
            <a:r>
              <a:rPr lang="en-US" altLang="zh-CN" dirty="0"/>
              <a:t>ST</a:t>
            </a:r>
            <a:r>
              <a:rPr lang="zh-CN" altLang="en-US" dirty="0"/>
              <a:t>，</a:t>
            </a:r>
            <a:r>
              <a:rPr lang="en-US" altLang="zh-CN" dirty="0"/>
              <a:t>Secretariat Team</a:t>
            </a:r>
            <a:r>
              <a:rPr lang="zh-CN" altLang="en-US" dirty="0"/>
              <a:t>），秘书工作组成员不超过</a:t>
            </a:r>
            <a:r>
              <a:rPr lang="en-US" altLang="zh-CN" dirty="0"/>
              <a:t>5</a:t>
            </a:r>
            <a:r>
              <a:rPr lang="zh-CN" altLang="en-US" dirty="0"/>
              <a:t>人，负责联盟内各项事务的执行；</a:t>
            </a:r>
          </a:p>
          <a:p>
            <a:r>
              <a:rPr lang="zh-CN" altLang="en-US" dirty="0"/>
              <a:t>将择机</a:t>
            </a:r>
            <a:r>
              <a:rPr lang="zh-CN" altLang="en-US" sz="2100" dirty="0">
                <a:solidFill>
                  <a:srgbClr val="FF0000"/>
                </a:solidFill>
              </a:rPr>
              <a:t>启动工作组机制</a:t>
            </a:r>
            <a:r>
              <a:rPr lang="zh-CN" altLang="en-US" dirty="0"/>
              <a:t>，暂定成立的工作组有“网络及信息安全”、“计算”、“数据”及“管理信息化”工作组；每个工作组将由</a:t>
            </a:r>
            <a:r>
              <a:rPr lang="en-US" altLang="zh-CN" dirty="0"/>
              <a:t>1-2</a:t>
            </a:r>
            <a:r>
              <a:rPr lang="zh-CN" altLang="en-US" dirty="0"/>
              <a:t>名协调人；</a:t>
            </a:r>
          </a:p>
          <a:p>
            <a:r>
              <a:rPr lang="zh-CN" altLang="en-US" sz="2100" dirty="0">
                <a:solidFill>
                  <a:srgbClr val="FF0000"/>
                </a:solidFill>
              </a:rPr>
              <a:t>会议每年举办两次，由联盟成员单位承办</a:t>
            </a:r>
            <a:r>
              <a:rPr lang="zh-CN" altLang="en-US" dirty="0"/>
              <a:t>，具体流程为有意向承办的单位提出申请，在当次会议上由</a:t>
            </a:r>
            <a:r>
              <a:rPr lang="en-US" altLang="zh-CN" dirty="0"/>
              <a:t>IB</a:t>
            </a:r>
            <a:r>
              <a:rPr lang="zh-CN" altLang="en-US" dirty="0"/>
              <a:t>讨论决定下一次会议的承办单位和时间；</a:t>
            </a:r>
          </a:p>
          <a:p>
            <a:r>
              <a:rPr lang="zh-CN" altLang="en-US" dirty="0"/>
              <a:t>   承办会议的的单位将提供人员担任当次会议的</a:t>
            </a:r>
            <a:r>
              <a:rPr lang="en-US" altLang="zh-CN" dirty="0"/>
              <a:t>Co-Chair</a:t>
            </a:r>
            <a:r>
              <a:rPr lang="zh-CN" altLang="en-US" dirty="0"/>
              <a:t>，支持“轮值主席”和“秘书工作组”的相关工作</a:t>
            </a:r>
          </a:p>
          <a:p>
            <a:r>
              <a:rPr lang="zh-CN" altLang="en-US" sz="2100" dirty="0">
                <a:solidFill>
                  <a:srgbClr val="FF0000"/>
                </a:solidFill>
              </a:rPr>
              <a:t>每次会议赞助商不超过两家</a:t>
            </a:r>
            <a:r>
              <a:rPr lang="zh-CN" altLang="en-US" dirty="0"/>
              <a:t>，赞助商将解决会议期间发生的费用，如餐、茶歇及其它活动，会议将</a:t>
            </a:r>
            <a:r>
              <a:rPr lang="zh-CN" altLang="en-US" sz="2100" dirty="0">
                <a:solidFill>
                  <a:srgbClr val="FF0000"/>
                </a:solidFill>
              </a:rPr>
              <a:t>为赞助商提供报告机会</a:t>
            </a:r>
            <a:r>
              <a:rPr lang="en-US" altLang="zh-CN" dirty="0"/>
              <a:t>;</a:t>
            </a:r>
            <a:r>
              <a:rPr lang="zh-CN" altLang="en-US" dirty="0"/>
              <a:t>赞助商外，</a:t>
            </a:r>
            <a:r>
              <a:rPr lang="zh-CN" altLang="en-US" sz="2100" dirty="0">
                <a:solidFill>
                  <a:srgbClr val="FF0000"/>
                </a:solidFill>
              </a:rPr>
              <a:t>原则上不允许无关企业参与会议，特殊情况有</a:t>
            </a:r>
            <a:r>
              <a:rPr lang="en-US" altLang="zh-CN" sz="2100" dirty="0">
                <a:solidFill>
                  <a:srgbClr val="FF0000"/>
                </a:solidFill>
              </a:rPr>
              <a:t>IB</a:t>
            </a:r>
            <a:r>
              <a:rPr lang="zh-CN" altLang="en-US" sz="2100" dirty="0">
                <a:solidFill>
                  <a:srgbClr val="FF0000"/>
                </a:solidFill>
              </a:rPr>
              <a:t>决定，如特邀企业技术报告</a:t>
            </a:r>
            <a:r>
              <a:rPr lang="zh-CN" altLang="en-US" dirty="0"/>
              <a:t>等</a:t>
            </a:r>
          </a:p>
          <a:p>
            <a:r>
              <a:rPr lang="zh-CN" altLang="en-US" dirty="0"/>
              <a:t>推选</a:t>
            </a:r>
            <a:r>
              <a:rPr lang="zh-CN" altLang="en-US" sz="2100" dirty="0">
                <a:solidFill>
                  <a:srgbClr val="FF0000"/>
                </a:solidFill>
              </a:rPr>
              <a:t>陈刚研究员担任首次“轮值主席”职务</a:t>
            </a:r>
            <a:r>
              <a:rPr lang="en-US" altLang="zh-CN" sz="2100" dirty="0">
                <a:solidFill>
                  <a:srgbClr val="FF0000"/>
                </a:solidFill>
              </a:rPr>
              <a:t>,</a:t>
            </a:r>
            <a:r>
              <a:rPr lang="zh-CN" altLang="en-US" sz="2100" dirty="0">
                <a:solidFill>
                  <a:srgbClr val="FF0000"/>
                </a:solidFill>
              </a:rPr>
              <a:t>任期</a:t>
            </a:r>
            <a:r>
              <a:rPr lang="zh-CN" altLang="en-US" sz="2100" dirty="0" smtClean="0">
                <a:solidFill>
                  <a:srgbClr val="FF0000"/>
                </a:solidFill>
              </a:rPr>
              <a:t>一年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自定义 1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549</Words>
  <Application>Microsoft Office PowerPoint</Application>
  <PresentationFormat>全屏显示(4:3)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Times New Roman</vt:lpstr>
      <vt:lpstr>Wingdings</vt:lpstr>
      <vt:lpstr>Standarddesign</vt:lpstr>
      <vt:lpstr>第七届“科研信息化联盟”会议</vt:lpstr>
      <vt:lpstr>第七届“科研信息化联盟”讨论会</vt:lpstr>
      <vt:lpstr>日程：科研管理信息化</vt:lpstr>
      <vt:lpstr>日程：安全及联盟发展</vt:lpstr>
      <vt:lpstr>第七届“科研信息化联盟”会议</vt:lpstr>
      <vt:lpstr>PowerPoint 演示文稿</vt:lpstr>
      <vt:lpstr>“科研信息化联盟”发展讨论</vt:lpstr>
      <vt:lpstr>联盟的现状</vt:lpstr>
      <vt:lpstr>第六届“科研信息化联盟”会议决议</vt:lpstr>
      <vt:lpstr>“科研信息化联盟”工作进展</vt:lpstr>
      <vt:lpstr>PowerPoint 演示文稿</vt:lpstr>
      <vt:lpstr>PowerPoint 演示文稿</vt:lpstr>
      <vt:lpstr>讨论</vt:lpstr>
      <vt:lpstr>讨论</vt:lpstr>
      <vt:lpstr>工作组工作思路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DJ-win8</dc:creator>
  <dc:description>PresentationLoad.com</dc:description>
  <cp:lastModifiedBy>QI Fazhi</cp:lastModifiedBy>
  <cp:revision>428</cp:revision>
  <dcterms:created xsi:type="dcterms:W3CDTF">2007-11-27T23:54:00Z</dcterms:created>
  <dcterms:modified xsi:type="dcterms:W3CDTF">2018-11-16T09:32:56Z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