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390" r:id="rId2"/>
    <p:sldId id="481" r:id="rId3"/>
    <p:sldId id="506" r:id="rId4"/>
    <p:sldId id="507" r:id="rId5"/>
    <p:sldId id="508" r:id="rId6"/>
    <p:sldId id="509" r:id="rId7"/>
    <p:sldId id="510" r:id="rId8"/>
    <p:sldId id="511" r:id="rId9"/>
    <p:sldId id="512" r:id="rId10"/>
    <p:sldId id="515" r:id="rId11"/>
    <p:sldId id="513" r:id="rId12"/>
    <p:sldId id="514" r:id="rId13"/>
    <p:sldId id="499" r:id="rId14"/>
    <p:sldId id="500" r:id="rId15"/>
    <p:sldId id="502" r:id="rId16"/>
    <p:sldId id="501" r:id="rId17"/>
    <p:sldId id="504" r:id="rId18"/>
    <p:sldId id="503" r:id="rId19"/>
    <p:sldId id="505" r:id="rId20"/>
  </p:sldIdLst>
  <p:sldSz cx="9144000" cy="6858000" type="screen4x3"/>
  <p:notesSz cx="9874250" cy="67976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6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00"/>
    <a:srgbClr val="CC0066"/>
    <a:srgbClr val="009900"/>
    <a:srgbClr val="990000"/>
    <a:srgbClr val="99CC00"/>
    <a:srgbClr val="FF99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2" autoAdjust="0"/>
    <p:restoredTop sz="99141" autoAdjust="0"/>
  </p:normalViewPr>
  <p:slideViewPr>
    <p:cSldViewPr snapToGrid="0">
      <p:cViewPr varScale="1">
        <p:scale>
          <a:sx n="114" d="100"/>
          <a:sy n="114" d="100"/>
        </p:scale>
        <p:origin x="1338" y="108"/>
      </p:cViewPr>
      <p:guideLst>
        <p:guide orient="horz" pos="21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498" y="-66"/>
      </p:cViewPr>
      <p:guideLst>
        <p:guide orient="horz" pos="2141"/>
        <p:guide pos="31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37038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6888" y="0"/>
            <a:ext cx="4348162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8"/>
            <a:ext cx="4237038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6888" y="6478588"/>
            <a:ext cx="4348162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362F26A9-48AC-4BD9-8D33-C9C9CBF88A7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9194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938" y="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25" y="3228975"/>
            <a:ext cx="72390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2783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938" y="6457950"/>
            <a:ext cx="4278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430E9D74-AF2C-403C-A85C-057D19D499A5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2763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810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699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9525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2414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0E9D74-AF2C-403C-A85C-057D19D499A5}" type="slidenum">
              <a:rPr lang="zh-CN" altLang="en-US" smtClean="0"/>
              <a:pPr>
                <a:defRPr/>
              </a:pPr>
              <a:t>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305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5" name="Line 5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8" name="Line 8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561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16247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7CF13-D2AF-4262-A55E-9F84F049FF42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7177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139950" cy="607536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6388" y="228600"/>
            <a:ext cx="6269037" cy="607536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8B79D-DA3E-470A-B05C-16B7ABE3F394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54183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6388" y="228600"/>
            <a:ext cx="8561387" cy="60753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6648D-135E-49D4-945F-822777EFFF1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4659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419D9-F854-486C-90E2-4E34849DAE2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494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CEF9D-3341-4ABD-9735-9C845C415F96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67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22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B43DD-7663-4ED8-9D50-5CDA9E630DB7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8520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90326-AD2B-42D7-B553-B9BB73ECDC9D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6312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D7D1D-804C-4E0F-AF52-E2AB83F7346F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7978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F6D29-6B21-4003-916F-EDD4CE622A2E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232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2407-92B4-4FE2-8048-B3D0DD3B19D1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1566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683A-1716-409B-AFE5-BBDCE1D61F43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3594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296988"/>
            <a:ext cx="8534400" cy="50069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fld id="{FFD57916-24F0-4D7F-96C9-29B580C466D9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228600"/>
            <a:ext cx="85613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7" name="Line 8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8" name="Line 9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9" name="Line 10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40" name="Line 11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3" name="Line 13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4" name="Line 14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5" name="Line 15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6" name="Line 16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¡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"/>
          <p:cNvSpPr>
            <a:spLocks noGrp="1"/>
          </p:cNvSpPr>
          <p:nvPr>
            <p:ph type="ctrTitle"/>
          </p:nvPr>
        </p:nvSpPr>
        <p:spPr>
          <a:xfrm>
            <a:off x="710852" y="1920969"/>
            <a:ext cx="7772400" cy="176617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zh-CN" altLang="en-US" sz="4000"/>
              <a:t>网络入侵检测开源软件 </a:t>
            </a:r>
            <a:r>
              <a:rPr lang="en-US" altLang="zh-CN" sz="4000"/>
              <a:t>Bro</a:t>
            </a:r>
            <a:br>
              <a:rPr lang="en-US" altLang="zh-CN" sz="4000"/>
            </a:br>
            <a:endParaRPr lang="zh-CN" altLang="en-US" sz="2800" b="0" dirty="0">
              <a:latin typeface="宋体" charset="-122"/>
              <a:ea typeface="宋体" charset="-122"/>
            </a:endParaRPr>
          </a:p>
        </p:txBody>
      </p:sp>
      <p:sp>
        <p:nvSpPr>
          <p:cNvPr id="3075" name="副标题 4"/>
          <p:cNvSpPr>
            <a:spLocks noGrp="1"/>
          </p:cNvSpPr>
          <p:nvPr>
            <p:ph type="subTitle" idx="1"/>
          </p:nvPr>
        </p:nvSpPr>
        <p:spPr>
          <a:xfrm>
            <a:off x="1282535" y="4217894"/>
            <a:ext cx="6733309" cy="2068033"/>
          </a:xfrm>
          <a:noFill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r>
              <a:rPr lang="zh-CN" altLang="en-US" sz="2000" u="sng">
                <a:latin typeface="+mn-ea"/>
              </a:rPr>
              <a:t>安德海</a:t>
            </a:r>
            <a:r>
              <a:rPr lang="zh-CN" altLang="en-US" sz="2000">
                <a:latin typeface="+mn-ea"/>
              </a:rPr>
              <a:t>、马兰馨、颜田、胡皓、齐法制</a:t>
            </a:r>
            <a:r>
              <a:rPr lang="en-US" altLang="zh-CN" sz="2000">
                <a:latin typeface="+mn-ea"/>
              </a:rPr>
              <a:t> </a:t>
            </a:r>
          </a:p>
          <a:p>
            <a:r>
              <a:rPr lang="zh-CN" altLang="en-US" sz="2000">
                <a:latin typeface="+mn-ea"/>
              </a:rPr>
              <a:t>中科院高能所计算中心</a:t>
            </a:r>
            <a:endParaRPr lang="en-US" altLang="zh-CN" sz="2000">
              <a:latin typeface="+mn-ea"/>
            </a:endParaRPr>
          </a:p>
          <a:p>
            <a:r>
              <a:rPr lang="zh-CN" altLang="en-US" sz="2000">
                <a:latin typeface="+mn-ea"/>
              </a:rPr>
              <a:t>第七届科研信息化联盟会议</a:t>
            </a:r>
            <a:endParaRPr lang="en-US" altLang="zh-CN" sz="2000" dirty="0">
              <a:latin typeface="+mn-ea"/>
            </a:endParaRPr>
          </a:p>
          <a:p>
            <a:r>
              <a:rPr lang="en-US" altLang="zh-CN" sz="2000">
                <a:ea typeface="宋体" charset="-122"/>
              </a:rPr>
              <a:t>2018-11-16</a:t>
            </a:r>
            <a:endParaRPr lang="en-US" altLang="zh-CN" sz="2000" dirty="0">
              <a:ea typeface="宋体" charset="-122"/>
            </a:endParaRPr>
          </a:p>
          <a:p>
            <a:endParaRPr lang="zh-CN" altLang="en-US" dirty="0">
              <a:ea typeface="宋体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安装与部署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4385686" cy="5006975"/>
          </a:xfrm>
        </p:spPr>
        <p:txBody>
          <a:bodyPr/>
          <a:lstStyle/>
          <a:p>
            <a:r>
              <a:rPr lang="zh-CN" altLang="en-US" sz="2000"/>
              <a:t>集群式部署</a:t>
            </a:r>
            <a:endParaRPr lang="en-US" altLang="zh-CN" sz="2000"/>
          </a:p>
          <a:p>
            <a:pPr lvl="1"/>
            <a:r>
              <a:rPr lang="en-US" altLang="zh-CN" sz="1800"/>
              <a:t>Tap </a:t>
            </a:r>
            <a:r>
              <a:rPr lang="zh-CN" altLang="en-US" sz="1800"/>
              <a:t>分光器</a:t>
            </a:r>
            <a:endParaRPr lang="en-US" altLang="zh-CN" sz="1800"/>
          </a:p>
          <a:p>
            <a:pPr lvl="1"/>
            <a:r>
              <a:rPr lang="en-US" altLang="zh-CN" sz="1800"/>
              <a:t>Frontend </a:t>
            </a:r>
            <a:r>
              <a:rPr lang="zh-CN" altLang="en-US" sz="1800"/>
              <a:t>负载均衡器，分流数据包，比如使用 </a:t>
            </a:r>
            <a:r>
              <a:rPr lang="en-US" altLang="zh-CN" sz="1800"/>
              <a:t>PF_RING</a:t>
            </a:r>
          </a:p>
          <a:p>
            <a:pPr lvl="1"/>
            <a:r>
              <a:rPr lang="en-US" altLang="zh-CN" sz="1800"/>
              <a:t>worker </a:t>
            </a:r>
            <a:r>
              <a:rPr lang="zh-CN" altLang="en-US" sz="1800"/>
              <a:t>对数据包流进行探测和协议分析，可部署于多台服务器</a:t>
            </a:r>
            <a:endParaRPr lang="en-US" altLang="zh-CN" sz="1800"/>
          </a:p>
          <a:p>
            <a:pPr lvl="1"/>
            <a:r>
              <a:rPr lang="en-US" altLang="zh-CN" sz="1800"/>
              <a:t>proxy </a:t>
            </a:r>
            <a:r>
              <a:rPr lang="zh-CN" altLang="en-US" sz="1800"/>
              <a:t>用于 </a:t>
            </a:r>
            <a:r>
              <a:rPr lang="en-US" altLang="zh-CN" sz="1800"/>
              <a:t>worker </a:t>
            </a:r>
            <a:r>
              <a:rPr lang="zh-CN" altLang="en-US" sz="1800"/>
              <a:t>之间状态数据同步</a:t>
            </a:r>
            <a:endParaRPr lang="en-US" altLang="zh-CN" sz="1800"/>
          </a:p>
          <a:p>
            <a:pPr lvl="1"/>
            <a:r>
              <a:rPr lang="en-US" altLang="zh-CN" sz="1800"/>
              <a:t>manager </a:t>
            </a:r>
            <a:r>
              <a:rPr lang="zh-CN" altLang="en-US" sz="1800"/>
              <a:t>收集各节点的日志，发出告警信息</a:t>
            </a:r>
            <a:endParaRPr lang="en-US" altLang="zh-CN" sz="1800"/>
          </a:p>
          <a:p>
            <a:pPr lvl="1"/>
            <a:endParaRPr lang="zh-CN" altLang="en-US" sz="18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949" y="1500374"/>
            <a:ext cx="435292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4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简单使用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命令行管理工具 </a:t>
            </a:r>
            <a:r>
              <a:rPr lang="en-US" altLang="zh-CN" sz="2000"/>
              <a:t>broctl</a:t>
            </a:r>
          </a:p>
          <a:p>
            <a:pPr lvl="1"/>
            <a:r>
              <a:rPr lang="en-US" altLang="zh-CN" sz="1800"/>
              <a:t>broctl status </a:t>
            </a:r>
            <a:r>
              <a:rPr lang="zh-CN" altLang="en-US" sz="1800"/>
              <a:t>查看运行状态</a:t>
            </a:r>
            <a:endParaRPr lang="en-US" altLang="zh-CN" sz="1800"/>
          </a:p>
          <a:p>
            <a:pPr lvl="1"/>
            <a:r>
              <a:rPr lang="en-US" altLang="zh-CN" sz="1800"/>
              <a:t>broctl config </a:t>
            </a:r>
            <a:r>
              <a:rPr lang="zh-CN" altLang="en-US" sz="1800"/>
              <a:t>显示配置信息</a:t>
            </a:r>
            <a:endParaRPr lang="en-US" altLang="zh-CN" sz="1800"/>
          </a:p>
          <a:p>
            <a:pPr lvl="1"/>
            <a:r>
              <a:rPr lang="en-US" altLang="zh-CN" sz="1800"/>
              <a:t>broctl install/start/stop/restart </a:t>
            </a:r>
            <a:r>
              <a:rPr lang="zh-CN" altLang="en-US" sz="1800"/>
              <a:t>初始化配置</a:t>
            </a:r>
            <a:r>
              <a:rPr lang="en-US" altLang="zh-CN" sz="1800"/>
              <a:t>, </a:t>
            </a:r>
            <a:r>
              <a:rPr lang="zh-CN" altLang="en-US" sz="1800"/>
              <a:t>启动、停止、重启服务</a:t>
            </a:r>
            <a:endParaRPr lang="en-US" altLang="zh-CN" sz="1800"/>
          </a:p>
          <a:p>
            <a:r>
              <a:rPr lang="zh-CN" altLang="en-US" sz="2000"/>
              <a:t>查看日志</a:t>
            </a:r>
            <a:endParaRPr lang="en-US" altLang="zh-CN" sz="2000"/>
          </a:p>
          <a:p>
            <a:pPr lvl="1"/>
            <a:r>
              <a:rPr lang="zh-CN" altLang="en-US" sz="1800"/>
              <a:t>日志路径 </a:t>
            </a:r>
            <a:r>
              <a:rPr lang="en-US" altLang="zh-CN" sz="1800"/>
              <a:t>$PREFIX/logs/current</a:t>
            </a:r>
          </a:p>
          <a:p>
            <a:pPr lvl="1"/>
            <a:r>
              <a:rPr lang="en-US" altLang="zh-CN" sz="1800"/>
              <a:t>conn.log </a:t>
            </a:r>
            <a:r>
              <a:rPr lang="zh-CN" altLang="en-US" sz="1800"/>
              <a:t>所有探测到得连接信息</a:t>
            </a:r>
            <a:endParaRPr lang="en-US" altLang="zh-CN" sz="1800"/>
          </a:p>
          <a:p>
            <a:pPr lvl="1"/>
            <a:r>
              <a:rPr lang="en-US" altLang="zh-CN" sz="1800"/>
              <a:t>http.log </a:t>
            </a:r>
            <a:r>
              <a:rPr lang="zh-CN" altLang="en-US" sz="1800"/>
              <a:t>所有 </a:t>
            </a:r>
            <a:r>
              <a:rPr lang="en-US" altLang="zh-CN" sz="1800"/>
              <a:t>HTTP </a:t>
            </a:r>
            <a:r>
              <a:rPr lang="zh-CN" altLang="en-US" sz="1800"/>
              <a:t>连接信息</a:t>
            </a:r>
            <a:endParaRPr lang="en-US" altLang="zh-CN" sz="1800"/>
          </a:p>
          <a:p>
            <a:pPr lvl="1"/>
            <a:r>
              <a:rPr lang="en-US" altLang="zh-CN" sz="1800"/>
              <a:t>ssh.log </a:t>
            </a:r>
            <a:r>
              <a:rPr lang="zh-CN" altLang="en-US" sz="1800"/>
              <a:t>所有 </a:t>
            </a:r>
            <a:r>
              <a:rPr lang="en-US" altLang="zh-CN" sz="1800"/>
              <a:t>SSH </a:t>
            </a:r>
            <a:r>
              <a:rPr lang="zh-CN" altLang="en-US" sz="1800"/>
              <a:t>登录信息</a:t>
            </a:r>
            <a:endParaRPr lang="en-US" altLang="zh-CN" sz="1800"/>
          </a:p>
          <a:p>
            <a:pPr lvl="1"/>
            <a:r>
              <a:rPr lang="en-US" altLang="zh-CN" sz="1800"/>
              <a:t>notice.log </a:t>
            </a:r>
            <a:r>
              <a:rPr lang="zh-CN" altLang="en-US" sz="1800"/>
              <a:t>可疑、告警信息</a:t>
            </a:r>
            <a:endParaRPr lang="en-US" altLang="zh-CN" sz="1800"/>
          </a:p>
          <a:p>
            <a:pPr lvl="1"/>
            <a:r>
              <a:rPr lang="en-US" altLang="zh-CN" sz="1800"/>
              <a:t>intel.log </a:t>
            </a:r>
            <a:r>
              <a:rPr lang="zh-CN" altLang="en-US" sz="1800"/>
              <a:t>威胁情报相关的检测信息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972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简单使用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直接监控某个网卡的流量</a:t>
            </a:r>
            <a:endParaRPr lang="en-US" altLang="zh-CN" sz="2000"/>
          </a:p>
          <a:p>
            <a:pPr lvl="1"/>
            <a:r>
              <a:rPr lang="en-US" altLang="zh-CN" sz="1800"/>
              <a:t>bro -i eth0</a:t>
            </a:r>
          </a:p>
          <a:p>
            <a:pPr lvl="1"/>
            <a:r>
              <a:rPr lang="en-US" altLang="zh-CN" sz="1800"/>
              <a:t>log </a:t>
            </a:r>
            <a:r>
              <a:rPr lang="zh-CN" altLang="en-US" sz="1800"/>
              <a:t>会写入到工作目录</a:t>
            </a:r>
            <a:endParaRPr lang="en-US" altLang="zh-CN" sz="1800"/>
          </a:p>
          <a:p>
            <a:r>
              <a:rPr lang="zh-CN" altLang="en-US" sz="2000"/>
              <a:t>分析某个 </a:t>
            </a:r>
            <a:r>
              <a:rPr lang="en-US" altLang="zh-CN" sz="2000"/>
              <a:t>pcap </a:t>
            </a:r>
            <a:r>
              <a:rPr lang="zh-CN" altLang="en-US" sz="2000"/>
              <a:t>文件</a:t>
            </a:r>
            <a:endParaRPr lang="en-US" altLang="zh-CN" sz="2000"/>
          </a:p>
          <a:p>
            <a:pPr lvl="1"/>
            <a:r>
              <a:rPr lang="zh-CN" altLang="en-US" sz="1800"/>
              <a:t>使用 </a:t>
            </a:r>
            <a:r>
              <a:rPr lang="en-US" altLang="zh-CN" sz="1800"/>
              <a:t>tcpdump -i eth0 -s 0 -w mypackets.pcap </a:t>
            </a:r>
            <a:r>
              <a:rPr lang="zh-CN" altLang="en-US" sz="1800"/>
              <a:t>将数据包写到文件</a:t>
            </a:r>
            <a:endParaRPr lang="en-US" altLang="zh-CN" sz="1800"/>
          </a:p>
          <a:p>
            <a:pPr lvl="1"/>
            <a:r>
              <a:rPr lang="zh-CN" altLang="en-US" sz="1800"/>
              <a:t>使用 </a:t>
            </a:r>
            <a:r>
              <a:rPr lang="en-US" altLang="zh-CN" sz="1800"/>
              <a:t>bro -r mypackets.pcap </a:t>
            </a:r>
            <a:r>
              <a:rPr lang="zh-CN" altLang="en-US" sz="1800"/>
              <a:t>分析数据包</a:t>
            </a:r>
            <a:endParaRPr lang="en-US" altLang="zh-CN" sz="1800"/>
          </a:p>
          <a:p>
            <a:r>
              <a:rPr lang="zh-CN" altLang="en-US" sz="2000"/>
              <a:t>交互式教程 </a:t>
            </a:r>
            <a:endParaRPr lang="en-US" altLang="zh-CN" sz="2000"/>
          </a:p>
          <a:p>
            <a:pPr lvl="1"/>
            <a:r>
              <a:rPr lang="en-US" altLang="zh-CN" sz="1800"/>
              <a:t>http://try.bro.org</a:t>
            </a:r>
          </a:p>
          <a:p>
            <a:pPr lvl="1"/>
            <a:r>
              <a:rPr lang="zh-CN" altLang="en-US" sz="1800"/>
              <a:t>在页面底端选择 </a:t>
            </a:r>
            <a:r>
              <a:rPr lang="en-US" altLang="zh-CN" sz="1800"/>
              <a:t>Use PCAP “exercise_traffic.pcap”, </a:t>
            </a:r>
            <a:r>
              <a:rPr lang="zh-CN" altLang="en-US" sz="1800"/>
              <a:t>点击 </a:t>
            </a:r>
            <a:r>
              <a:rPr lang="en-US" altLang="zh-CN" sz="1800"/>
              <a:t>“Run”</a:t>
            </a:r>
          </a:p>
          <a:p>
            <a:pPr lvl="1"/>
            <a:r>
              <a:rPr lang="zh-CN" altLang="en-US" sz="1800"/>
              <a:t>教程：</a:t>
            </a:r>
            <a:r>
              <a:rPr lang="en-US" altLang="zh-CN" sz="1800"/>
              <a:t>https://www.bro.org/documentation/tutorials/index.html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8575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高能所</a:t>
            </a:r>
            <a:r>
              <a:rPr lang="en-US" altLang="zh-CN"/>
              <a:t> Bro </a:t>
            </a:r>
            <a:r>
              <a:rPr lang="zh-CN" altLang="en-US"/>
              <a:t>部署和使用情况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在安全运维中心（</a:t>
            </a:r>
            <a:r>
              <a:rPr lang="en-US" altLang="zh-CN"/>
              <a:t>SOC</a:t>
            </a:r>
            <a:r>
              <a:rPr lang="zh-CN" altLang="en-US"/>
              <a:t>）</a:t>
            </a:r>
            <a:r>
              <a:rPr lang="en-US" altLang="zh-CN"/>
              <a:t> </a:t>
            </a:r>
            <a:r>
              <a:rPr lang="zh-CN" altLang="en-US"/>
              <a:t>中的位置</a:t>
            </a:r>
            <a:endParaRPr lang="en-US" altLang="zh-CN"/>
          </a:p>
          <a:p>
            <a:pPr lvl="1"/>
            <a:r>
              <a:rPr lang="zh-CN" altLang="en-US"/>
              <a:t>作为流量分析与网络入侵检测模块</a:t>
            </a:r>
            <a:endParaRPr lang="en-US" altLang="zh-CN"/>
          </a:p>
          <a:p>
            <a:pPr lvl="1"/>
            <a:r>
              <a:rPr lang="zh-CN" altLang="en-US"/>
              <a:t>高能所 </a:t>
            </a:r>
            <a:r>
              <a:rPr lang="en-US" altLang="zh-CN"/>
              <a:t>SOC</a:t>
            </a:r>
            <a:r>
              <a:rPr lang="zh-CN" altLang="en-US"/>
              <a:t> 前期部署方案：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13</a:t>
            </a:fld>
            <a:endParaRPr lang="en-US" altLang="zh-C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81" y="2854593"/>
            <a:ext cx="6981825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279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高能所</a:t>
            </a:r>
            <a:r>
              <a:rPr lang="en-US" altLang="zh-CN"/>
              <a:t> Bro </a:t>
            </a:r>
            <a:r>
              <a:rPr lang="zh-CN" altLang="en-US"/>
              <a:t>部署和使用情况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硬件：</a:t>
            </a:r>
            <a:endParaRPr lang="en-US" altLang="zh-CN" sz="2000"/>
          </a:p>
          <a:p>
            <a:pPr lvl="1"/>
            <a:r>
              <a:rPr lang="en-US" altLang="zh-CN" sz="1800"/>
              <a:t>1</a:t>
            </a:r>
            <a:r>
              <a:rPr lang="zh-CN" altLang="en-US" sz="1800"/>
              <a:t>台 </a:t>
            </a:r>
            <a:r>
              <a:rPr lang="en-US" altLang="zh-CN" sz="1800"/>
              <a:t>DELL R730 </a:t>
            </a:r>
            <a:r>
              <a:rPr lang="zh-CN" altLang="en-US" sz="1800"/>
              <a:t>服务器：</a:t>
            </a:r>
            <a:r>
              <a:rPr lang="en-US" altLang="zh-CN" sz="1800"/>
              <a:t>12 </a:t>
            </a:r>
            <a:r>
              <a:rPr lang="zh-CN" altLang="en-US" sz="1800"/>
              <a:t>核 </a:t>
            </a:r>
            <a:r>
              <a:rPr lang="en-US" altLang="zh-CN" sz="1800"/>
              <a:t>Xeon E5-2609v3 CPU, 64GB</a:t>
            </a:r>
            <a:r>
              <a:rPr lang="zh-CN" altLang="en-US" sz="1800"/>
              <a:t>内存，</a:t>
            </a:r>
            <a:r>
              <a:rPr lang="en-US" altLang="zh-CN" sz="1800"/>
              <a:t>8TB </a:t>
            </a:r>
            <a:r>
              <a:rPr lang="zh-CN" altLang="en-US" sz="1800"/>
              <a:t>机械硬盘，</a:t>
            </a:r>
            <a:r>
              <a:rPr lang="en-US" altLang="zh-CN" sz="1800"/>
              <a:t>Broadcom 2x1Gbps+6x10Gbps </a:t>
            </a:r>
            <a:r>
              <a:rPr lang="zh-CN" altLang="en-US" sz="1800"/>
              <a:t>网卡</a:t>
            </a:r>
            <a:endParaRPr lang="en-US" altLang="zh-CN" sz="1800"/>
          </a:p>
          <a:p>
            <a:pPr lvl="1"/>
            <a:r>
              <a:rPr lang="zh-CN" altLang="en-US" sz="1800"/>
              <a:t>数据源：通过分流器采集高能所进出口全部流量</a:t>
            </a:r>
            <a:endParaRPr lang="en-US" altLang="zh-CN" sz="1800"/>
          </a:p>
          <a:p>
            <a:r>
              <a:rPr lang="zh-CN" altLang="en-US" sz="2000"/>
              <a:t>系统部署：</a:t>
            </a:r>
            <a:endParaRPr lang="en-US" altLang="zh-CN" sz="2000"/>
          </a:p>
          <a:p>
            <a:pPr lvl="1"/>
            <a:r>
              <a:rPr lang="en-US" altLang="zh-CN" sz="1800"/>
              <a:t>logger,manager,proxy</a:t>
            </a:r>
            <a:r>
              <a:rPr lang="zh-CN" altLang="en-US" sz="1800"/>
              <a:t>各</a:t>
            </a:r>
            <a:r>
              <a:rPr lang="en-US" altLang="zh-CN" sz="1800"/>
              <a:t>1</a:t>
            </a:r>
            <a:r>
              <a:rPr lang="zh-CN" altLang="en-US" sz="1800"/>
              <a:t>个，</a:t>
            </a:r>
            <a:r>
              <a:rPr lang="en-US" altLang="zh-CN" sz="1800"/>
              <a:t>worker 10</a:t>
            </a:r>
            <a:r>
              <a:rPr lang="zh-CN" altLang="en-US" sz="1800"/>
              <a:t>个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14</a:t>
            </a:fld>
            <a:endParaRPr lang="en-US" altLang="zh-CN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DE3ED9A-0875-4D61-A013-C9C66E0D1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752" y="3768483"/>
            <a:ext cx="5750870" cy="2445364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87677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高能所</a:t>
            </a:r>
            <a:r>
              <a:rPr lang="en-US" altLang="zh-CN"/>
              <a:t> Bro </a:t>
            </a:r>
            <a:r>
              <a:rPr lang="zh-CN" altLang="en-US"/>
              <a:t>部署和使用情况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目前主要应用：</a:t>
            </a:r>
            <a:endParaRPr lang="en-US" altLang="zh-CN"/>
          </a:p>
          <a:p>
            <a:pPr lvl="1"/>
            <a:r>
              <a:rPr lang="zh-CN" altLang="en-US"/>
              <a:t>结合</a:t>
            </a:r>
            <a:r>
              <a:rPr lang="en-US" altLang="zh-CN"/>
              <a:t>MISP</a:t>
            </a:r>
            <a:r>
              <a:rPr lang="zh-CN" altLang="en-US"/>
              <a:t>威胁情报进行检测</a:t>
            </a:r>
            <a:endParaRPr lang="en-US" altLang="zh-CN"/>
          </a:p>
          <a:p>
            <a:pPr lvl="1"/>
            <a:r>
              <a:rPr lang="zh-CN" altLang="en-US"/>
              <a:t>检测并统计各类攻击数量，了解安全态势</a:t>
            </a:r>
            <a:endParaRPr lang="en-US" altLang="zh-CN"/>
          </a:p>
          <a:p>
            <a:pPr lvl="1"/>
            <a:r>
              <a:rPr lang="zh-CN" altLang="en-US"/>
              <a:t>根据情况对攻击源 </a:t>
            </a:r>
            <a:r>
              <a:rPr lang="en-US" altLang="zh-CN"/>
              <a:t>IP </a:t>
            </a:r>
            <a:r>
              <a:rPr lang="zh-CN" altLang="en-US"/>
              <a:t>进行封锁</a:t>
            </a:r>
            <a:endParaRPr lang="en-US" altLang="zh-CN"/>
          </a:p>
          <a:p>
            <a:pPr lvl="1"/>
            <a:r>
              <a:rPr lang="zh-CN" altLang="en-US"/>
              <a:t>对被攻击对象进行安全加固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35704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高能所</a:t>
            </a:r>
            <a:r>
              <a:rPr lang="en-US" altLang="zh-CN"/>
              <a:t> Bro </a:t>
            </a:r>
            <a:r>
              <a:rPr lang="zh-CN" altLang="en-US"/>
              <a:t>部署和使用情况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检测到的攻击统计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1" y="1892330"/>
            <a:ext cx="7341859" cy="4336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02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高能所</a:t>
            </a:r>
            <a:r>
              <a:rPr lang="en-US" altLang="zh-CN"/>
              <a:t> Bro </a:t>
            </a:r>
            <a:r>
              <a:rPr lang="zh-CN" altLang="en-US"/>
              <a:t>部署和使用情况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恶意攻击源 </a:t>
            </a:r>
            <a:r>
              <a:rPr lang="en-US" altLang="zh-CN"/>
              <a:t>IP </a:t>
            </a:r>
            <a:r>
              <a:rPr lang="zh-CN" altLang="en-US"/>
              <a:t>封锁</a:t>
            </a:r>
            <a:endParaRPr lang="en-US" altLang="zh-CN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17</a:t>
            </a:fld>
            <a:endParaRPr lang="en-US" altLang="zh-C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60" y="1944090"/>
            <a:ext cx="7130829" cy="413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372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高能所</a:t>
            </a:r>
            <a:r>
              <a:rPr lang="en-US" altLang="zh-CN"/>
              <a:t> Bro </a:t>
            </a:r>
            <a:r>
              <a:rPr lang="zh-CN" altLang="en-US"/>
              <a:t>部署和使用情况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下一步计划：</a:t>
            </a:r>
            <a:endParaRPr lang="en-US" altLang="zh-CN"/>
          </a:p>
          <a:p>
            <a:pPr lvl="1"/>
            <a:r>
              <a:rPr lang="zh-CN" altLang="en-US"/>
              <a:t>与 </a:t>
            </a:r>
            <a:r>
              <a:rPr lang="en-US" altLang="zh-CN"/>
              <a:t>Kafka </a:t>
            </a:r>
            <a:r>
              <a:rPr lang="zh-CN" altLang="en-US"/>
              <a:t>整合</a:t>
            </a:r>
            <a:endParaRPr lang="en-US" altLang="zh-CN"/>
          </a:p>
          <a:p>
            <a:pPr lvl="1"/>
            <a:r>
              <a:rPr lang="zh-CN" altLang="en-US"/>
              <a:t>使用 </a:t>
            </a:r>
            <a:r>
              <a:rPr lang="en-US" altLang="zh-CN"/>
              <a:t>ELK, Grafana </a:t>
            </a:r>
            <a:r>
              <a:rPr lang="zh-CN" altLang="en-US"/>
              <a:t>等工具对数据进行可视化展示</a:t>
            </a:r>
            <a:endParaRPr lang="en-US" altLang="zh-CN"/>
          </a:p>
          <a:p>
            <a:pPr lvl="1"/>
            <a:r>
              <a:rPr lang="zh-CN" altLang="en-US"/>
              <a:t>使用 </a:t>
            </a:r>
            <a:r>
              <a:rPr lang="en-US" altLang="zh-CN"/>
              <a:t>Bro script </a:t>
            </a:r>
            <a:r>
              <a:rPr lang="zh-CN" altLang="en-US"/>
              <a:t>开发定制化检测脚本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9608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8702984" cy="5006975"/>
          </a:xfrm>
        </p:spPr>
        <p:txBody>
          <a:bodyPr/>
          <a:lstStyle/>
          <a:p>
            <a:r>
              <a:rPr lang="zh-CN" altLang="en-US" sz="2000"/>
              <a:t>报告介绍了开源网络入侵检测软件 </a:t>
            </a:r>
            <a:r>
              <a:rPr lang="en-US" altLang="zh-CN" sz="2000"/>
              <a:t>Bro </a:t>
            </a:r>
            <a:r>
              <a:rPr lang="zh-CN" altLang="en-US" sz="2000"/>
              <a:t>的概况、功能、架构、部署和使用</a:t>
            </a:r>
            <a:endParaRPr lang="en-US" altLang="zh-CN" sz="2000"/>
          </a:p>
          <a:p>
            <a:r>
              <a:rPr lang="zh-CN" altLang="en-US" sz="2000"/>
              <a:t>报告介绍了高能所部署和使用 </a:t>
            </a:r>
            <a:r>
              <a:rPr lang="en-US" altLang="zh-CN" sz="2000"/>
              <a:t>Bro </a:t>
            </a:r>
            <a:r>
              <a:rPr lang="zh-CN" altLang="en-US" sz="2000"/>
              <a:t>的情况</a:t>
            </a:r>
            <a:endParaRPr lang="en-US" altLang="zh-CN" sz="2000"/>
          </a:p>
          <a:p>
            <a:endParaRPr lang="en-US" altLang="zh-CN"/>
          </a:p>
          <a:p>
            <a:r>
              <a:rPr lang="zh-CN" altLang="en-US"/>
              <a:t>谢谢大家！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19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585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提纲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介绍、功能与特性</a:t>
            </a:r>
            <a:endParaRPr lang="en-US" altLang="zh-CN"/>
          </a:p>
          <a:p>
            <a:r>
              <a:rPr lang="en-US" altLang="zh-CN"/>
              <a:t>Bro </a:t>
            </a:r>
            <a:r>
              <a:rPr lang="zh-CN" altLang="en-US"/>
              <a:t>架构与工作原理</a:t>
            </a:r>
            <a:endParaRPr lang="en-US" altLang="zh-CN"/>
          </a:p>
          <a:p>
            <a:r>
              <a:rPr lang="en-US" altLang="zh-CN"/>
              <a:t>Bro </a:t>
            </a:r>
            <a:r>
              <a:rPr lang="zh-CN" altLang="en-US"/>
              <a:t>安装与部署、简单使用</a:t>
            </a:r>
            <a:endParaRPr lang="en-US" altLang="zh-CN"/>
          </a:p>
          <a:p>
            <a:r>
              <a:rPr lang="en-US" altLang="zh-CN"/>
              <a:t>Bro </a:t>
            </a:r>
            <a:r>
              <a:rPr lang="zh-CN" altLang="en-US"/>
              <a:t>在高能所部署和使用情况</a:t>
            </a:r>
            <a:r>
              <a:rPr lang="en-US" altLang="zh-CN"/>
              <a:t> 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0278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介绍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软件名称：</a:t>
            </a:r>
            <a:r>
              <a:rPr lang="en-US" altLang="zh-CN" sz="2000"/>
              <a:t>The Bro Network Security Monitor</a:t>
            </a:r>
          </a:p>
          <a:p>
            <a:r>
              <a:rPr lang="zh-CN" altLang="en-US" sz="2000"/>
              <a:t>官方网站：</a:t>
            </a:r>
            <a:r>
              <a:rPr lang="en-US" altLang="zh-CN" sz="2000"/>
              <a:t>https://www.bro.org/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55" y="2334904"/>
            <a:ext cx="7053942" cy="3903707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80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介绍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/>
              <a:t>Bro </a:t>
            </a:r>
            <a:r>
              <a:rPr lang="zh-CN" altLang="en-US" sz="2000"/>
              <a:t>是一个开源、功能强大、可扩展的网络流量分析框架和网络安全检测工具</a:t>
            </a:r>
            <a:endParaRPr lang="en-US" altLang="zh-CN" sz="2000"/>
          </a:p>
          <a:p>
            <a:r>
              <a:rPr lang="zh-CN" altLang="en-US" sz="2000"/>
              <a:t>它运行于 </a:t>
            </a:r>
            <a:r>
              <a:rPr lang="en-US" altLang="zh-CN" sz="2000"/>
              <a:t>Unix </a:t>
            </a:r>
            <a:r>
              <a:rPr lang="zh-CN" altLang="en-US" sz="2000"/>
              <a:t>平台，支持 </a:t>
            </a:r>
            <a:r>
              <a:rPr lang="en-US" altLang="zh-CN" sz="2000"/>
              <a:t>Linux, FreeBSD, Mac OS X</a:t>
            </a:r>
            <a:endParaRPr lang="zh-CN" altLang="en-US" sz="2000"/>
          </a:p>
          <a:p>
            <a:r>
              <a:rPr lang="zh-CN" altLang="en-US" sz="2000"/>
              <a:t>具有 </a:t>
            </a:r>
            <a:r>
              <a:rPr lang="en-US" altLang="zh-CN" sz="2000"/>
              <a:t>20 </a:t>
            </a:r>
            <a:r>
              <a:rPr lang="zh-CN" altLang="en-US" sz="2000"/>
              <a:t>多年的开发和应用历史</a:t>
            </a:r>
            <a:endParaRPr lang="en-US" altLang="zh-CN" sz="2000"/>
          </a:p>
          <a:p>
            <a:r>
              <a:rPr lang="zh-CN" altLang="en-US" sz="2000"/>
              <a:t>目前核心开发团队来自 </a:t>
            </a:r>
            <a:r>
              <a:rPr lang="en-US" altLang="zh-CN" sz="2000"/>
              <a:t>UC Berkeley </a:t>
            </a:r>
            <a:r>
              <a:rPr lang="zh-CN" altLang="en-US" sz="2000"/>
              <a:t>的国际计算机科学研究所（</a:t>
            </a:r>
            <a:r>
              <a:rPr lang="en-US" altLang="zh-CN" sz="2000"/>
              <a:t>ICSI</a:t>
            </a:r>
            <a:r>
              <a:rPr lang="zh-CN" altLang="en-US" sz="2000"/>
              <a:t>）和伊利诺伊大学香槟分校的国家超算应用中心（</a:t>
            </a:r>
            <a:r>
              <a:rPr lang="en-US" altLang="zh-CN" sz="2000"/>
              <a:t>NCSA</a:t>
            </a:r>
            <a:r>
              <a:rPr lang="zh-CN" altLang="en-US" sz="2000"/>
              <a:t>）</a:t>
            </a:r>
            <a:endParaRPr lang="en-US" altLang="zh-CN" sz="2000"/>
          </a:p>
          <a:p>
            <a:pPr lvl="1"/>
            <a:r>
              <a:rPr lang="zh-CN" altLang="en-US" sz="1600"/>
              <a:t>美国国家自然科学基金（</a:t>
            </a:r>
            <a:r>
              <a:rPr lang="en-US" altLang="zh-CN" sz="1600"/>
              <a:t>NSF</a:t>
            </a:r>
            <a:r>
              <a:rPr lang="zh-CN" altLang="en-US" sz="1600"/>
              <a:t>）、能源部（</a:t>
            </a:r>
            <a:r>
              <a:rPr lang="en-US" altLang="zh-CN" sz="1600"/>
              <a:t>DOE</a:t>
            </a:r>
            <a:r>
              <a:rPr lang="zh-CN" altLang="en-US" sz="1600"/>
              <a:t>）基金支持项目</a:t>
            </a:r>
            <a:endParaRPr lang="en-US" altLang="zh-CN" sz="1600"/>
          </a:p>
          <a:p>
            <a:r>
              <a:rPr lang="zh-CN" altLang="en-US" sz="2000"/>
              <a:t>以 </a:t>
            </a:r>
            <a:r>
              <a:rPr lang="en-US" altLang="zh-CN" sz="2000"/>
              <a:t>BSD </a:t>
            </a:r>
            <a:r>
              <a:rPr lang="zh-CN" altLang="en-US" sz="2000"/>
              <a:t>许可证发布</a:t>
            </a:r>
            <a:endParaRPr lang="en-US" altLang="zh-CN" sz="2000"/>
          </a:p>
          <a:p>
            <a:r>
              <a:rPr lang="zh-CN" altLang="en-US" sz="2000"/>
              <a:t>主要用户：</a:t>
            </a:r>
            <a:endParaRPr lang="en-US" altLang="zh-CN" sz="2000"/>
          </a:p>
          <a:p>
            <a:pPr lvl="1"/>
            <a:r>
              <a:rPr lang="zh-CN" altLang="en-US" sz="1800"/>
              <a:t>大学、研究机构、超算中心等</a:t>
            </a:r>
            <a:endParaRPr lang="en-US" altLang="zh-CN" sz="1800"/>
          </a:p>
          <a:p>
            <a:r>
              <a:rPr lang="zh-CN" altLang="en-US" sz="2000"/>
              <a:t>社区活跃，每年 </a:t>
            </a:r>
            <a:r>
              <a:rPr lang="en-US" altLang="zh-CN" sz="2000"/>
              <a:t>2-3 </a:t>
            </a:r>
            <a:r>
              <a:rPr lang="zh-CN" altLang="en-US" sz="2000"/>
              <a:t>次技术研讨会或用户 </a:t>
            </a:r>
            <a:r>
              <a:rPr lang="en-US" altLang="zh-CN" sz="2000"/>
              <a:t>Workshop</a:t>
            </a:r>
          </a:p>
          <a:p>
            <a:pPr lvl="1"/>
            <a:endParaRPr lang="en-US" altLang="zh-CN" sz="18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1627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历史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/>
              <a:t>1995 </a:t>
            </a:r>
            <a:r>
              <a:rPr lang="zh-CN" altLang="en-US" sz="2000"/>
              <a:t>年由 </a:t>
            </a:r>
            <a:r>
              <a:rPr lang="en-US" altLang="zh-CN" sz="2000"/>
              <a:t>LBNL </a:t>
            </a:r>
            <a:r>
              <a:rPr lang="zh-CN" altLang="en-US" sz="2000"/>
              <a:t>的 </a:t>
            </a:r>
            <a:r>
              <a:rPr lang="en-US" altLang="zh-CN" sz="2000"/>
              <a:t>Vern Paxson </a:t>
            </a:r>
            <a:r>
              <a:rPr lang="zh-CN" altLang="en-US" sz="2000"/>
              <a:t>开始开发，</a:t>
            </a:r>
            <a:r>
              <a:rPr lang="en-US" altLang="zh-CN" sz="2000"/>
              <a:t>1996 </a:t>
            </a:r>
            <a:r>
              <a:rPr lang="zh-CN" altLang="en-US" sz="2000"/>
              <a:t>年开始部署使用</a:t>
            </a:r>
            <a:endParaRPr lang="en-US" altLang="zh-CN" sz="2000"/>
          </a:p>
          <a:p>
            <a:r>
              <a:rPr lang="en-US" altLang="zh-CN" sz="2000"/>
              <a:t>2005 </a:t>
            </a:r>
            <a:r>
              <a:rPr lang="zh-CN" altLang="en-US" sz="2000"/>
              <a:t>年发布 </a:t>
            </a:r>
            <a:r>
              <a:rPr lang="en-US" altLang="zh-CN" sz="2000"/>
              <a:t>1.0 </a:t>
            </a:r>
            <a:r>
              <a:rPr lang="zh-CN" altLang="en-US" sz="2000"/>
              <a:t>版，</a:t>
            </a:r>
            <a:r>
              <a:rPr lang="en-US" altLang="zh-CN" sz="2000"/>
              <a:t>2011</a:t>
            </a:r>
            <a:r>
              <a:rPr lang="zh-CN" altLang="en-US" sz="2000"/>
              <a:t>年发布 </a:t>
            </a:r>
            <a:r>
              <a:rPr lang="en-US" altLang="zh-CN" sz="2000"/>
              <a:t>2.0 </a:t>
            </a:r>
            <a:r>
              <a:rPr lang="zh-CN" altLang="en-US" sz="2000"/>
              <a:t>版，目前最新版本是 </a:t>
            </a:r>
            <a:r>
              <a:rPr lang="en-US" altLang="zh-CN" sz="2000"/>
              <a:t>2.5.5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58" y="2304766"/>
            <a:ext cx="6237638" cy="4105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96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功能与特性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部署方面：</a:t>
            </a:r>
            <a:endParaRPr lang="en-US" altLang="zh-CN" sz="2000"/>
          </a:p>
          <a:p>
            <a:pPr lvl="1"/>
            <a:r>
              <a:rPr lang="zh-CN" altLang="en-US" sz="1800"/>
              <a:t>可部署在运行 </a:t>
            </a:r>
            <a:r>
              <a:rPr lang="en-US" altLang="zh-CN" sz="1800"/>
              <a:t>UNIX </a:t>
            </a:r>
            <a:r>
              <a:rPr lang="zh-CN" altLang="en-US" sz="1800"/>
              <a:t>类操作系统的普通服务器上，无需专门硬件</a:t>
            </a:r>
            <a:endParaRPr lang="en-US" altLang="zh-CN" sz="1800"/>
          </a:p>
          <a:p>
            <a:pPr lvl="1"/>
            <a:r>
              <a:rPr lang="zh-CN" altLang="en-US" sz="1800"/>
              <a:t>旁路接入，实时离线分析（使用分光器或镜像端口），不影响生产网络</a:t>
            </a:r>
            <a:endParaRPr lang="en-US" altLang="zh-CN" sz="1800"/>
          </a:p>
          <a:p>
            <a:pPr lvl="1"/>
            <a:r>
              <a:rPr lang="zh-CN" altLang="en-US" sz="1800"/>
              <a:t>支持标准 </a:t>
            </a:r>
            <a:r>
              <a:rPr lang="en-US" altLang="zh-CN" sz="1800"/>
              <a:t>libpcap </a:t>
            </a:r>
            <a:r>
              <a:rPr lang="zh-CN" altLang="en-US" sz="1800"/>
              <a:t>接口采集数据包</a:t>
            </a:r>
            <a:endParaRPr lang="en-US" altLang="zh-CN" sz="1800"/>
          </a:p>
          <a:p>
            <a:pPr lvl="1"/>
            <a:r>
              <a:rPr lang="zh-CN" altLang="en-US" sz="1800"/>
              <a:t>支持集群式部署，可横向扩展，能支持到 </a:t>
            </a:r>
            <a:r>
              <a:rPr lang="en-US" altLang="zh-CN" sz="1800"/>
              <a:t>100Gbps </a:t>
            </a:r>
            <a:r>
              <a:rPr lang="zh-CN" altLang="en-US" sz="1800"/>
              <a:t>流量分析</a:t>
            </a:r>
            <a:endParaRPr lang="en-US" altLang="zh-CN" sz="1800"/>
          </a:p>
          <a:p>
            <a:r>
              <a:rPr lang="zh-CN" altLang="en-US" sz="2000"/>
              <a:t>分析方面：</a:t>
            </a:r>
            <a:endParaRPr lang="en-US" altLang="zh-CN" sz="2000"/>
          </a:p>
          <a:p>
            <a:pPr lvl="1"/>
            <a:r>
              <a:rPr lang="zh-CN" altLang="en-US" sz="1800"/>
              <a:t>对网络活动进行全面的日志记录，可用于离线分析和取证</a:t>
            </a:r>
            <a:endParaRPr lang="en-US" altLang="zh-CN" sz="1800"/>
          </a:p>
          <a:p>
            <a:pPr lvl="1"/>
            <a:r>
              <a:rPr lang="zh-CN" altLang="en-US" sz="1800"/>
              <a:t>支持多种应用层协议分析，包括：</a:t>
            </a:r>
            <a:r>
              <a:rPr lang="en-US" altLang="zh-CN" sz="1800"/>
              <a:t>DNS, FTP, HTTP, SMTP, SSH, SSL</a:t>
            </a:r>
            <a:r>
              <a:rPr lang="zh-CN" altLang="en-US" sz="1800"/>
              <a:t>，</a:t>
            </a:r>
            <a:r>
              <a:rPr lang="en-US" altLang="zh-CN" sz="1800"/>
              <a:t>DHCP, SNMP, MYSQL, IRC, SYSLOG, SMB…</a:t>
            </a:r>
          </a:p>
          <a:p>
            <a:pPr lvl="1"/>
            <a:r>
              <a:rPr lang="zh-CN" altLang="en-US" sz="1800"/>
              <a:t>能对应用层交换的文件进行分析，包括 </a:t>
            </a:r>
            <a:r>
              <a:rPr lang="en-US" altLang="zh-CN" sz="1800"/>
              <a:t>MD5/SHA1/2 </a:t>
            </a:r>
            <a:r>
              <a:rPr lang="zh-CN" altLang="en-US" sz="1800"/>
              <a:t>哈希值计算</a:t>
            </a:r>
            <a:endParaRPr lang="en-US" altLang="zh-CN" sz="1800"/>
          </a:p>
          <a:p>
            <a:pPr lvl="1"/>
            <a:r>
              <a:rPr lang="zh-CN" altLang="en-US" sz="1800"/>
              <a:t>全面的 </a:t>
            </a:r>
            <a:r>
              <a:rPr lang="en-US" altLang="zh-CN" sz="1800"/>
              <a:t>IPv6 </a:t>
            </a:r>
            <a:r>
              <a:rPr lang="zh-CN" altLang="en-US" sz="1800"/>
              <a:t>支持</a:t>
            </a:r>
            <a:endParaRPr lang="en-US" altLang="zh-CN" sz="1800"/>
          </a:p>
          <a:p>
            <a:pPr lvl="1"/>
            <a:r>
              <a:rPr lang="zh-CN" altLang="en-US" sz="1800"/>
              <a:t>支持隧道探测和解包分析</a:t>
            </a:r>
            <a:endParaRPr lang="en-US" altLang="zh-CN" sz="1800"/>
          </a:p>
          <a:p>
            <a:pPr lvl="1"/>
            <a:r>
              <a:rPr lang="zh-CN" altLang="en-US" sz="1800"/>
              <a:t>支持 </a:t>
            </a:r>
            <a:r>
              <a:rPr lang="en-US" altLang="zh-CN" sz="1800"/>
              <a:t>IDS </a:t>
            </a:r>
            <a:r>
              <a:rPr lang="zh-CN" altLang="en-US" sz="1800"/>
              <a:t>风格模式匹配</a:t>
            </a:r>
            <a:endParaRPr lang="en-US" altLang="zh-CN" sz="1800"/>
          </a:p>
          <a:p>
            <a:endParaRPr lang="en-US" altLang="zh-CN" sz="18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46376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功能与特性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8534400" cy="5006975"/>
          </a:xfrm>
        </p:spPr>
        <p:txBody>
          <a:bodyPr/>
          <a:lstStyle/>
          <a:p>
            <a:r>
              <a:rPr lang="zh-CN" altLang="en-US" sz="2000" dirty="0"/>
              <a:t>脚本语言：</a:t>
            </a:r>
            <a:endParaRPr lang="en-US" altLang="zh-CN" sz="2000" dirty="0"/>
          </a:p>
          <a:p>
            <a:pPr lvl="1"/>
            <a:r>
              <a:rPr lang="zh-CN" altLang="en-US" sz="1800" dirty="0"/>
              <a:t>内嵌图灵完备的脚本语言，支持任意分析任务的表达</a:t>
            </a:r>
            <a:endParaRPr lang="en-US" altLang="zh-CN" sz="1800" dirty="0"/>
          </a:p>
          <a:p>
            <a:pPr lvl="1"/>
            <a:r>
              <a:rPr lang="zh-CN" altLang="en-US" sz="1800" dirty="0"/>
              <a:t>基于事例（</a:t>
            </a:r>
            <a:r>
              <a:rPr lang="en-US" altLang="zh-CN" sz="1800" dirty="0"/>
              <a:t>event-based</a:t>
            </a:r>
            <a:r>
              <a:rPr lang="zh-CN" altLang="en-US" sz="1800" dirty="0"/>
              <a:t>）的编程模式</a:t>
            </a:r>
            <a:endParaRPr lang="en-US" altLang="zh-CN" sz="1800" dirty="0"/>
          </a:p>
          <a:p>
            <a:pPr lvl="1"/>
            <a:r>
              <a:rPr lang="zh-CN" altLang="en-US" sz="1800" dirty="0"/>
              <a:t>领域特定的数据类型，比如：</a:t>
            </a:r>
            <a:r>
              <a:rPr lang="en-US" altLang="zh-CN" sz="1800" dirty="0"/>
              <a:t>IP</a:t>
            </a:r>
            <a:r>
              <a:rPr lang="zh-CN" altLang="en-US" sz="1800" dirty="0"/>
              <a:t>地址、子网、端口号、时间戳等</a:t>
            </a:r>
            <a:endParaRPr lang="en-US" altLang="zh-CN" sz="1800" dirty="0"/>
          </a:p>
          <a:p>
            <a:pPr lvl="1"/>
            <a:r>
              <a:rPr lang="zh-CN" altLang="en-US" sz="1800" dirty="0"/>
              <a:t>扩展支持对网络状态进行跟踪和管理</a:t>
            </a:r>
            <a:endParaRPr lang="en-US" altLang="zh-CN" sz="1800" dirty="0"/>
          </a:p>
          <a:p>
            <a:r>
              <a:rPr lang="zh-CN" altLang="en-US" sz="2000" dirty="0"/>
              <a:t>用户界面：</a:t>
            </a:r>
            <a:endParaRPr lang="en-US" altLang="zh-CN" sz="2000" dirty="0"/>
          </a:p>
          <a:p>
            <a:pPr lvl="1"/>
            <a:r>
              <a:rPr lang="zh-CN" altLang="en-US" sz="1800" dirty="0"/>
              <a:t>默认输出结构化的 </a:t>
            </a:r>
            <a:r>
              <a:rPr lang="en-US" altLang="zh-CN" sz="1800" dirty="0"/>
              <a:t>ASCII </a:t>
            </a:r>
            <a:r>
              <a:rPr lang="zh-CN" altLang="en-US" sz="1800" dirty="0"/>
              <a:t>日志，方便离线分析</a:t>
            </a:r>
            <a:endParaRPr lang="en-US" altLang="zh-CN" sz="1800" dirty="0"/>
          </a:p>
          <a:p>
            <a:pPr lvl="1"/>
            <a:r>
              <a:rPr lang="zh-CN" altLang="en-US" sz="1800" dirty="0"/>
              <a:t>支持 </a:t>
            </a:r>
            <a:r>
              <a:rPr lang="en-US" altLang="zh-CN" sz="1800" dirty="0" err="1"/>
              <a:t>ElasticSearch</a:t>
            </a:r>
            <a:r>
              <a:rPr lang="en-US" altLang="zh-CN" sz="1800" dirty="0"/>
              <a:t> </a:t>
            </a:r>
            <a:r>
              <a:rPr lang="zh-CN" altLang="en-US" sz="1800" dirty="0"/>
              <a:t>和 </a:t>
            </a:r>
            <a:r>
              <a:rPr lang="en-US" altLang="zh-CN" sz="1800" dirty="0" err="1"/>
              <a:t>DataSeries</a:t>
            </a:r>
            <a:r>
              <a:rPr lang="en-US" altLang="zh-CN" sz="1800" dirty="0"/>
              <a:t> </a:t>
            </a:r>
            <a:r>
              <a:rPr lang="zh-CN" altLang="en-US" sz="1800" dirty="0"/>
              <a:t>作为后端，其他数据库接口正在开发中</a:t>
            </a:r>
            <a:endParaRPr lang="en-US" altLang="zh-CN" sz="1800" dirty="0"/>
          </a:p>
          <a:p>
            <a:pPr lvl="1"/>
            <a:r>
              <a:rPr lang="zh-CN" altLang="en-US" sz="1800" dirty="0"/>
              <a:t>支持实时整合外部输入（比如情报）到分析中</a:t>
            </a:r>
            <a:endParaRPr lang="en-US" altLang="zh-CN" sz="1800" dirty="0"/>
          </a:p>
          <a:p>
            <a:pPr lvl="1"/>
            <a:r>
              <a:rPr lang="zh-CN" altLang="en-US" sz="1800" dirty="0"/>
              <a:t>扩展 </a:t>
            </a:r>
            <a:r>
              <a:rPr lang="en-US" altLang="zh-CN" sz="1800" dirty="0"/>
              <a:t>C </a:t>
            </a:r>
            <a:r>
              <a:rPr lang="zh-CN" altLang="en-US" sz="1800" dirty="0"/>
              <a:t>语言库，支持与其他外部程序交换 </a:t>
            </a:r>
            <a:r>
              <a:rPr lang="en-US" altLang="zh-CN" sz="1800" dirty="0"/>
              <a:t>Bro events. </a:t>
            </a:r>
            <a:r>
              <a:rPr lang="zh-CN" altLang="en-US" sz="1800" dirty="0"/>
              <a:t>支持 </a:t>
            </a:r>
            <a:r>
              <a:rPr lang="en-US" altLang="zh-CN" sz="1800" dirty="0"/>
              <a:t>Perl, Python, Ruby </a:t>
            </a:r>
            <a:r>
              <a:rPr lang="zh-CN" altLang="en-US" sz="1800" dirty="0"/>
              <a:t>绑定</a:t>
            </a:r>
            <a:endParaRPr lang="en-US" altLang="zh-CN" sz="1800" dirty="0"/>
          </a:p>
          <a:p>
            <a:pPr lvl="1"/>
            <a:r>
              <a:rPr lang="zh-CN" altLang="en-US" sz="1800" dirty="0"/>
              <a:t>支持从脚本内触发任意外部进程</a:t>
            </a:r>
            <a:endParaRPr lang="en-US" altLang="zh-CN" sz="1800" dirty="0"/>
          </a:p>
          <a:p>
            <a:endParaRPr lang="en-US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29385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架构与工作原理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5140386" cy="5006975"/>
          </a:xfrm>
        </p:spPr>
        <p:txBody>
          <a:bodyPr/>
          <a:lstStyle/>
          <a:p>
            <a:r>
              <a:rPr lang="zh-CN" altLang="en-US" sz="2000"/>
              <a:t>双层架构</a:t>
            </a:r>
            <a:endParaRPr lang="en-US" altLang="zh-CN" sz="2000"/>
          </a:p>
          <a:p>
            <a:pPr lvl="1"/>
            <a:r>
              <a:rPr lang="zh-CN" altLang="en-US" sz="1800"/>
              <a:t>事件引擎（</a:t>
            </a:r>
            <a:r>
              <a:rPr lang="en-US" altLang="zh-CN" sz="1800"/>
              <a:t>event engine</a:t>
            </a:r>
            <a:r>
              <a:rPr lang="zh-CN" altLang="en-US" sz="1800"/>
              <a:t>）将采集的数据包分解成一系列事件，这些事件描述了网络活动</a:t>
            </a:r>
            <a:endParaRPr lang="en-US" altLang="zh-CN" sz="1800"/>
          </a:p>
          <a:p>
            <a:pPr lvl="1"/>
            <a:r>
              <a:rPr lang="zh-CN" altLang="en-US" sz="1800"/>
              <a:t>脚本解释器（</a:t>
            </a:r>
            <a:r>
              <a:rPr lang="en-US" altLang="zh-CN" sz="1800"/>
              <a:t>script interpreter</a:t>
            </a:r>
            <a:r>
              <a:rPr lang="zh-CN" altLang="en-US" sz="1800"/>
              <a:t>）执行由 </a:t>
            </a:r>
            <a:r>
              <a:rPr lang="en-US" altLang="zh-CN" sz="1800"/>
              <a:t>Bro script </a:t>
            </a:r>
            <a:r>
              <a:rPr lang="zh-CN" altLang="en-US" sz="1800"/>
              <a:t>写成的事件处理程序。这些脚本里描述了安全规则</a:t>
            </a:r>
            <a:endParaRPr lang="en-US" altLang="zh-CN" sz="1800"/>
          </a:p>
          <a:p>
            <a:r>
              <a:rPr lang="en-US" altLang="zh-CN" sz="2000"/>
              <a:t>Bro </a:t>
            </a:r>
            <a:r>
              <a:rPr lang="zh-CN" altLang="en-US" sz="2000"/>
              <a:t>脚本可以生成实时告警，也可以触发外部程序以对网络攻击实施响应措施。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695" y="1446439"/>
            <a:ext cx="2524125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55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Bro </a:t>
            </a:r>
            <a:r>
              <a:rPr lang="zh-CN" altLang="en-US"/>
              <a:t>安装与部署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安装流程指南：</a:t>
            </a:r>
            <a:endParaRPr lang="en-US" altLang="zh-CN" sz="2000"/>
          </a:p>
          <a:p>
            <a:pPr lvl="1"/>
            <a:r>
              <a:rPr lang="en-US" altLang="zh-CN" sz="1800"/>
              <a:t>https://www.bro.org/sphinx/install/install.html</a:t>
            </a:r>
          </a:p>
          <a:p>
            <a:r>
              <a:rPr lang="zh-CN" altLang="en-US" sz="2000"/>
              <a:t>安装包下载：</a:t>
            </a:r>
            <a:endParaRPr lang="en-US" altLang="zh-CN" sz="2000"/>
          </a:p>
          <a:p>
            <a:pPr lvl="1"/>
            <a:r>
              <a:rPr lang="en-US" altLang="zh-CN" sz="1800"/>
              <a:t>https://www.bro.org/download/index.html</a:t>
            </a:r>
          </a:p>
          <a:p>
            <a:r>
              <a:rPr lang="zh-CN" altLang="en-US" sz="2000"/>
              <a:t>支持从源代码安装和二进制包安装</a:t>
            </a:r>
            <a:endParaRPr lang="en-US" altLang="zh-CN" sz="2000"/>
          </a:p>
          <a:p>
            <a:r>
              <a:rPr lang="zh-CN" altLang="en-US" sz="2000"/>
              <a:t>需要先安装依赖包</a:t>
            </a:r>
            <a:endParaRPr lang="en-US" altLang="zh-CN" sz="2000"/>
          </a:p>
          <a:p>
            <a:pPr lvl="1"/>
            <a:r>
              <a:rPr lang="en-US" altLang="zh-CN" sz="1800"/>
              <a:t>yum install cmake make gcc gcc-c++ flex bison libpcap-devel openssl-devel python-devel swig zlib-devel</a:t>
            </a:r>
          </a:p>
          <a:p>
            <a:r>
              <a:rPr lang="zh-CN" altLang="en-US" sz="2000"/>
              <a:t>配置文件</a:t>
            </a:r>
            <a:endParaRPr lang="en-US" altLang="zh-CN" sz="2000"/>
          </a:p>
          <a:p>
            <a:pPr lvl="1"/>
            <a:r>
              <a:rPr lang="en-US" altLang="zh-CN" sz="1800"/>
              <a:t>$PREFIX/etc/node.cfg         </a:t>
            </a:r>
            <a:r>
              <a:rPr lang="zh-CN" altLang="en-US" sz="1800"/>
              <a:t>配置工作节点</a:t>
            </a:r>
            <a:endParaRPr lang="en-US" altLang="zh-CN" sz="1800"/>
          </a:p>
          <a:p>
            <a:pPr lvl="1"/>
            <a:r>
              <a:rPr lang="en-US" altLang="zh-CN" sz="1800"/>
              <a:t>$PREFIX/etc/networks.cfg  </a:t>
            </a:r>
            <a:r>
              <a:rPr lang="zh-CN" altLang="en-US" sz="1800"/>
              <a:t>配置监控网段</a:t>
            </a:r>
            <a:endParaRPr lang="en-US" altLang="zh-CN" sz="1800"/>
          </a:p>
          <a:p>
            <a:pPr lvl="1"/>
            <a:r>
              <a:rPr lang="en-US" altLang="zh-CN" sz="1800"/>
              <a:t>$PREFIX/etc/broctl.cfg        </a:t>
            </a:r>
            <a:r>
              <a:rPr lang="zh-CN" altLang="en-US" sz="1800"/>
              <a:t>配置告警方式、日志滚动频率等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19D9-F854-486C-90E2-4E34849DAE29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0835721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彩云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彩云" pitchFamily="2" charset="-122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66208</TotalTime>
  <Words>1146</Words>
  <Application>Microsoft Office PowerPoint</Application>
  <PresentationFormat>全屏显示(4:3)</PresentationFormat>
  <Paragraphs>147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华文彩云</vt:lpstr>
      <vt:lpstr>宋体</vt:lpstr>
      <vt:lpstr>Arial</vt:lpstr>
      <vt:lpstr>Times New Roman</vt:lpstr>
      <vt:lpstr>Wingdings</vt:lpstr>
      <vt:lpstr>Modèle par défaut</vt:lpstr>
      <vt:lpstr>网络入侵检测开源软件 Bro </vt:lpstr>
      <vt:lpstr>提纲</vt:lpstr>
      <vt:lpstr>Bro 介绍</vt:lpstr>
      <vt:lpstr>Bro 介绍</vt:lpstr>
      <vt:lpstr>Bro 历史</vt:lpstr>
      <vt:lpstr>Bro 功能与特性</vt:lpstr>
      <vt:lpstr>Bro 功能与特性</vt:lpstr>
      <vt:lpstr>Bro 架构与工作原理</vt:lpstr>
      <vt:lpstr>Bro 安装与部署</vt:lpstr>
      <vt:lpstr>Bro 安装与部署</vt:lpstr>
      <vt:lpstr>Bro 简单使用</vt:lpstr>
      <vt:lpstr>Bro 简单使用</vt:lpstr>
      <vt:lpstr>高能所 Bro 部署和使用情况</vt:lpstr>
      <vt:lpstr>高能所 Bro 部署和使用情况</vt:lpstr>
      <vt:lpstr>高能所 Bro 部署和使用情况</vt:lpstr>
      <vt:lpstr>高能所 Bro 部署和使用情况</vt:lpstr>
      <vt:lpstr>高能所 Bro 部署和使用情况</vt:lpstr>
      <vt:lpstr>高能所 Bro 部署和使用情况</vt:lpstr>
      <vt:lpstr>总结</vt:lpstr>
    </vt:vector>
  </TitlesOfParts>
  <Company>IHEP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yant</dc:title>
  <dc:creator>yant</dc:creator>
  <cp:lastModifiedBy>Tian Yan</cp:lastModifiedBy>
  <cp:revision>3541</cp:revision>
  <cp:lastPrinted>2001-01-18T07:56:24Z</cp:lastPrinted>
  <dcterms:created xsi:type="dcterms:W3CDTF">1999-05-22T11:36:26Z</dcterms:created>
  <dcterms:modified xsi:type="dcterms:W3CDTF">2018-11-17T02:05:55Z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75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R.D.Schaffer@cern.ch</vt:lpwstr>
  </property>
  <property fmtid="{D5CDD505-2E9C-101B-9397-08002B2CF9AE}" pid="8" name="HomePage">
    <vt:lpwstr>http://home.cern.ch/~schaffer/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C:\TEMP\schaffer-slides</vt:lpwstr>
  </property>
</Properties>
</file>