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3" r:id="rId6"/>
    <p:sldId id="264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A295-2DBC-4089-9CA3-ABC0BC8110B0}" type="datetimeFigureOut">
              <a:rPr lang="zh-CN" altLang="en-US" smtClean="0"/>
              <a:t>2018-10-31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967-54CF-4142-BA9D-E55A68C5F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41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A295-2DBC-4089-9CA3-ABC0BC8110B0}" type="datetimeFigureOut">
              <a:rPr lang="zh-CN" altLang="en-US" smtClean="0"/>
              <a:t>2018-10-31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967-54CF-4142-BA9D-E55A68C5F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976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A295-2DBC-4089-9CA3-ABC0BC8110B0}" type="datetimeFigureOut">
              <a:rPr lang="zh-CN" altLang="en-US" smtClean="0"/>
              <a:t>2018-10-31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967-54CF-4142-BA9D-E55A68C5F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106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A295-2DBC-4089-9CA3-ABC0BC8110B0}" type="datetimeFigureOut">
              <a:rPr lang="zh-CN" altLang="en-US" smtClean="0"/>
              <a:t>2018-10-31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967-54CF-4142-BA9D-E55A68C5F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741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A295-2DBC-4089-9CA3-ABC0BC8110B0}" type="datetimeFigureOut">
              <a:rPr lang="zh-CN" altLang="en-US" smtClean="0"/>
              <a:t>2018-10-31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967-54CF-4142-BA9D-E55A68C5F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477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A295-2DBC-4089-9CA3-ABC0BC8110B0}" type="datetimeFigureOut">
              <a:rPr lang="zh-CN" altLang="en-US" smtClean="0"/>
              <a:t>2018-10-31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967-54CF-4142-BA9D-E55A68C5F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112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A295-2DBC-4089-9CA3-ABC0BC8110B0}" type="datetimeFigureOut">
              <a:rPr lang="zh-CN" altLang="en-US" smtClean="0"/>
              <a:t>2018-10-31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967-54CF-4142-BA9D-E55A68C5F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264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A295-2DBC-4089-9CA3-ABC0BC8110B0}" type="datetimeFigureOut">
              <a:rPr lang="zh-CN" altLang="en-US" smtClean="0"/>
              <a:t>2018-10-31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967-54CF-4142-BA9D-E55A68C5F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30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A295-2DBC-4089-9CA3-ABC0BC8110B0}" type="datetimeFigureOut">
              <a:rPr lang="zh-CN" altLang="en-US" smtClean="0"/>
              <a:t>2018-10-31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967-54CF-4142-BA9D-E55A68C5F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566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A295-2DBC-4089-9CA3-ABC0BC8110B0}" type="datetimeFigureOut">
              <a:rPr lang="zh-CN" altLang="en-US" smtClean="0"/>
              <a:t>2018-10-31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967-54CF-4142-BA9D-E55A68C5F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790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A295-2DBC-4089-9CA3-ABC0BC8110B0}" type="datetimeFigureOut">
              <a:rPr lang="zh-CN" altLang="en-US" smtClean="0"/>
              <a:t>2018-10-31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F9967-54CF-4142-BA9D-E55A68C5F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66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EA295-2DBC-4089-9CA3-ABC0BC8110B0}" type="datetimeFigureOut">
              <a:rPr lang="zh-CN" altLang="en-US" smtClean="0"/>
              <a:t>2018-10-31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F9967-54CF-4142-BA9D-E55A68C5FC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645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090" y="1216152"/>
            <a:ext cx="4636571" cy="32004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2146" y="1499616"/>
            <a:ext cx="3932895" cy="30485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3573296" y="4840604"/>
                <a:ext cx="3851632" cy="417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mtClean="0"/>
                  <a:t>权重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拟合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函数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：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i="1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zh-CN" altLang="en-US"/>
                          <m:t> 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∗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zh-CN" altLang="en-US"/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3296" y="4840604"/>
                <a:ext cx="3851632" cy="417422"/>
              </a:xfrm>
              <a:prstGeom prst="rect">
                <a:avLst/>
              </a:prstGeom>
              <a:blipFill>
                <a:blip r:embed="rId4"/>
                <a:stretch>
                  <a:fillRect l="-1266" b="-17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/>
          <p:cNvSpPr txBox="1"/>
          <p:nvPr/>
        </p:nvSpPr>
        <p:spPr>
          <a:xfrm>
            <a:off x="4014216" y="497521"/>
            <a:ext cx="3410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60GeV</a:t>
            </a:r>
            <a:r>
              <a:rPr lang="zh-CN" altLang="en-US" smtClean="0"/>
              <a:t>的单元能量和权重分布</a:t>
            </a:r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3024343" y="5359731"/>
                <a:ext cx="5943487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mtClean="0"/>
                  <a:t>能量重建</a:t>
                </a:r>
                <a:r>
                  <a:rPr lang="en-US" altLang="zh-CN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𝑟𝑒𝑐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𝐻𝐶𝐴𝐿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CN"/>
                  <a:t>XC,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altLang="zh-CN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𝑖𝑛𝑖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𝑟𝑒𝑐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zh-CN" altLang="en-US"/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343" y="5359731"/>
                <a:ext cx="5943487" cy="381515"/>
              </a:xfrm>
              <a:prstGeom prst="rect">
                <a:avLst/>
              </a:prstGeom>
              <a:blipFill>
                <a:blip r:embed="rId5"/>
                <a:stretch>
                  <a:fillRect l="-821" t="-114286" b="-1761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135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813" y="881743"/>
            <a:ext cx="4900479" cy="38721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1936242" y="1175458"/>
                <a:ext cx="1741932" cy="30027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CN" sz="1400" b="1" smtClean="0"/>
                  <a:t>Fit: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sz="1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rad>
                      </m:den>
                    </m:f>
                    <m:r>
                      <a:rPr lang="en-US" altLang="zh-CN" sz="1400" i="1">
                        <a:latin typeface="Cambria Math" panose="02040503050406030204" pitchFamily="18" charset="0"/>
                      </a:rPr>
                      <m:t>⊕</m:t>
                    </m:r>
                    <m:r>
                      <a:rPr lang="en-US" altLang="zh-CN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altLang="zh-CN" sz="1400" smtClean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6242" y="1175458"/>
                <a:ext cx="1741932" cy="300275"/>
              </a:xfrm>
              <a:prstGeom prst="rect">
                <a:avLst/>
              </a:prstGeom>
              <a:blipFill>
                <a:blip r:embed="rId3"/>
                <a:stretch>
                  <a:fillRect l="-6316" t="-8163" b="-183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2340" y="779738"/>
            <a:ext cx="5257143" cy="407619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1545336" y="1679583"/>
            <a:ext cx="217170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545336" y="1548778"/>
            <a:ext cx="237744" cy="35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1783080" y="1421532"/>
                <a:ext cx="20482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smtClean="0"/>
                  <a:t>a=43.7</a:t>
                </a:r>
                <a14:m>
                  <m:oMath xmlns:m="http://schemas.openxmlformats.org/officeDocument/2006/math">
                    <m:r>
                      <a:rPr lang="en-US" altLang="zh-CN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zh-CN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0.6%</m:t>
                    </m:r>
                  </m:oMath>
                </a14:m>
                <a:r>
                  <a:rPr lang="zh-CN" altLang="en-US" sz="1100" smtClean="0"/>
                  <a:t> </a:t>
                </a:r>
                <a:r>
                  <a:rPr lang="en-US" altLang="zh-CN" sz="1100" smtClean="0"/>
                  <a:t>b=9.5</a:t>
                </a:r>
                <a14:m>
                  <m:oMath xmlns:m="http://schemas.openxmlformats.org/officeDocument/2006/math">
                    <m:r>
                      <a:rPr lang="en-US" altLang="zh-CN" sz="1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altLang="zh-CN" sz="1100" smtClean="0"/>
                  <a:t>0.07%</a:t>
                </a:r>
                <a:endParaRPr lang="zh-CN" altLang="en-US" sz="1100"/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080" y="1421532"/>
                <a:ext cx="2048256" cy="261610"/>
              </a:xfrm>
              <a:prstGeom prst="rect">
                <a:avLst/>
              </a:prstGeom>
              <a:blipFill>
                <a:blip r:embed="rId5"/>
                <a:stretch>
                  <a:fillRect t="-2326" b="-139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1783080" y="1548778"/>
                <a:ext cx="20482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smtClean="0"/>
                  <a:t>a=33.2</a:t>
                </a:r>
                <a14:m>
                  <m:oMath xmlns:m="http://schemas.openxmlformats.org/officeDocument/2006/math">
                    <m:r>
                      <a:rPr lang="en-US" altLang="zh-CN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zh-CN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0.5%</m:t>
                    </m:r>
                  </m:oMath>
                </a14:m>
                <a:r>
                  <a:rPr lang="zh-CN" altLang="en-US" sz="1100" smtClean="0"/>
                  <a:t> </a:t>
                </a:r>
                <a:r>
                  <a:rPr lang="en-US" altLang="zh-CN" sz="1100" smtClean="0"/>
                  <a:t>b=7.1</a:t>
                </a:r>
                <a14:m>
                  <m:oMath xmlns:m="http://schemas.openxmlformats.org/officeDocument/2006/math">
                    <m:r>
                      <a:rPr lang="en-US" altLang="zh-CN" sz="1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altLang="zh-CN" sz="1100" smtClean="0"/>
                  <a:t>0.06%</a:t>
                </a:r>
                <a:endParaRPr lang="zh-CN" altLang="en-US" sz="1100"/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080" y="1548778"/>
                <a:ext cx="2048256" cy="261610"/>
              </a:xfrm>
              <a:prstGeom prst="rect">
                <a:avLst/>
              </a:prstGeom>
              <a:blipFill>
                <a:blip r:embed="rId6"/>
                <a:stretch>
                  <a:fillRect t="-2326" b="-139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文本框 13"/>
          <p:cNvSpPr txBox="1"/>
          <p:nvPr/>
        </p:nvSpPr>
        <p:spPr>
          <a:xfrm>
            <a:off x="1335024" y="5109047"/>
            <a:ext cx="3785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补偿</a:t>
            </a:r>
            <a:r>
              <a:rPr lang="zh-CN" altLang="en-US" smtClean="0"/>
              <a:t>过后的能量分辨变好</a:t>
            </a:r>
            <a:r>
              <a:rPr lang="en-US" altLang="zh-CN" smtClean="0"/>
              <a:t>24%</a:t>
            </a:r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7636080" y="5236293"/>
            <a:ext cx="3082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/>
              <a:t>补偿过后的能量分辨变好</a:t>
            </a:r>
            <a:r>
              <a:rPr lang="en-US" altLang="zh-CN" smtClean="0"/>
              <a:t>22%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13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846" y="896692"/>
            <a:ext cx="5054073" cy="404106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2919" y="356289"/>
            <a:ext cx="5685714" cy="391428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6405" y="4270575"/>
            <a:ext cx="4571429" cy="552381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931920" y="173736"/>
            <a:ext cx="3364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能量线性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34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1412" y="1554480"/>
            <a:ext cx="3296624" cy="25810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9896" y="1554480"/>
            <a:ext cx="3261410" cy="25810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176" y="1554480"/>
            <a:ext cx="3334614" cy="25810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1283233" y="850392"/>
                <a:ext cx="7168896" cy="424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mtClean="0"/>
                  <a:t>权重函数系数随入射能量的变化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i="1" smtClean="0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zh-CN" altLang="en-US"/>
                          <m:t>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zh-CN" altLang="en-US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233" y="850392"/>
                <a:ext cx="7168896" cy="424540"/>
              </a:xfrm>
              <a:prstGeom prst="rect">
                <a:avLst/>
              </a:prstGeom>
              <a:blipFill>
                <a:blip r:embed="rId5"/>
                <a:stretch>
                  <a:fillRect l="-765" b="-17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/>
          <p:cNvSpPr txBox="1"/>
          <p:nvPr/>
        </p:nvSpPr>
        <p:spPr>
          <a:xfrm>
            <a:off x="1188720" y="4415078"/>
            <a:ext cx="789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寻找三个拟合函数得到权重函数，即可满足</a:t>
            </a:r>
            <a:r>
              <a:rPr lang="en-US" altLang="zh-CN" smtClean="0"/>
              <a:t>10-100GeV</a:t>
            </a:r>
            <a:r>
              <a:rPr lang="zh-CN" altLang="en-US" smtClean="0"/>
              <a:t>的入射能量重建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209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066" y="753788"/>
            <a:ext cx="3398736" cy="263810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5737" y="756987"/>
            <a:ext cx="3383280" cy="264551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0656" y="753788"/>
            <a:ext cx="3426168" cy="265191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矩形 6"/>
              <p:cNvSpPr/>
              <p:nvPr/>
            </p:nvSpPr>
            <p:spPr>
              <a:xfrm>
                <a:off x="1452771" y="3786871"/>
                <a:ext cx="19393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zh-CN" altLang="en-US"/>
              </a:p>
            </p:txBody>
          </p:sp>
        </mc:Choice>
        <mc:Fallback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771" y="3786871"/>
                <a:ext cx="1939377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5006340" y="3833867"/>
                <a:ext cx="2604081" cy="3022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sup>
                          </m:sSup>
                        </m:sup>
                      </m:sSup>
                    </m:oMath>
                  </m:oMathPara>
                </a14:m>
                <a:endParaRPr lang="zh-CN" altLang="en-US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340" y="3833867"/>
                <a:ext cx="2604081" cy="302262"/>
              </a:xfrm>
              <a:prstGeom prst="rect">
                <a:avLst/>
              </a:prstGeom>
              <a:blipFill>
                <a:blip r:embed="rId6"/>
                <a:stretch>
                  <a:fillRect t="-2041" b="-244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8911699" y="3820406"/>
                <a:ext cx="2604081" cy="3022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sup>
                          </m:sSup>
                        </m:sup>
                      </m:sSup>
                    </m:oMath>
                  </m:oMathPara>
                </a14:m>
                <a:endParaRPr lang="zh-CN" altLang="en-US"/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1699" y="3820406"/>
                <a:ext cx="2604081" cy="302262"/>
              </a:xfrm>
              <a:prstGeom prst="rect">
                <a:avLst/>
              </a:prstGeom>
              <a:blipFill>
                <a:blip r:embed="rId7"/>
                <a:stretch>
                  <a:fillRect t="-2041" b="-244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9281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3441" y="995850"/>
            <a:ext cx="4760911" cy="371444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560" y="995850"/>
            <a:ext cx="4736814" cy="371444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2347722" y="1330906"/>
                <a:ext cx="1741932" cy="30027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CN" sz="1400" b="1" smtClean="0"/>
                  <a:t>Fit: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sz="1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rad>
                      </m:den>
                    </m:f>
                    <m:r>
                      <a:rPr lang="en-US" altLang="zh-CN" sz="1400" i="1">
                        <a:latin typeface="Cambria Math" panose="02040503050406030204" pitchFamily="18" charset="0"/>
                      </a:rPr>
                      <m:t>⊕</m:t>
                    </m:r>
                    <m:r>
                      <a:rPr lang="en-US" altLang="zh-CN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altLang="zh-CN" sz="1400" smtClean="0"/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722" y="1330906"/>
                <a:ext cx="1741932" cy="300275"/>
              </a:xfrm>
              <a:prstGeom prst="rect">
                <a:avLst/>
              </a:prstGeom>
              <a:blipFill>
                <a:blip r:embed="rId4"/>
                <a:stretch>
                  <a:fillRect l="-6294" t="-8000" b="-16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2041398" y="1717320"/>
                <a:ext cx="20482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smtClean="0"/>
                  <a:t>a=3</a:t>
                </a:r>
                <a:r>
                  <a:rPr lang="en-US" altLang="zh-CN" sz="1100" smtClean="0"/>
                  <a:t>5.6</a:t>
                </a:r>
                <a14:m>
                  <m:oMath xmlns:m="http://schemas.openxmlformats.org/officeDocument/2006/math">
                    <m:r>
                      <a:rPr lang="en-US" altLang="zh-CN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zh-CN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0.5%</m:t>
                    </m:r>
                  </m:oMath>
                </a14:m>
                <a:r>
                  <a:rPr lang="zh-CN" altLang="en-US" sz="1100" smtClean="0"/>
                  <a:t> </a:t>
                </a:r>
                <a:r>
                  <a:rPr lang="en-US" altLang="zh-CN" sz="1100" smtClean="0"/>
                  <a:t>b=</a:t>
                </a:r>
                <a:r>
                  <a:rPr lang="en-US" altLang="zh-CN" sz="1100" smtClean="0"/>
                  <a:t>6.6</a:t>
                </a:r>
                <a14:m>
                  <m:oMath xmlns:m="http://schemas.openxmlformats.org/officeDocument/2006/math">
                    <m:r>
                      <a:rPr lang="en-US" altLang="zh-CN" sz="1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altLang="zh-CN" sz="1100" smtClean="0"/>
                  <a:t>0.0</a:t>
                </a:r>
                <a:r>
                  <a:rPr lang="en-US" altLang="zh-CN" sz="1100" smtClean="0"/>
                  <a:t>7</a:t>
                </a:r>
                <a:r>
                  <a:rPr lang="en-US" altLang="zh-CN" sz="1100" smtClean="0"/>
                  <a:t>%</a:t>
                </a:r>
                <a:endParaRPr lang="zh-CN" altLang="en-US" sz="110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398" y="1717320"/>
                <a:ext cx="2048256" cy="261610"/>
              </a:xfrm>
              <a:prstGeom prst="rect">
                <a:avLst/>
              </a:prstGeom>
              <a:blipFill>
                <a:blip r:embed="rId5"/>
                <a:stretch>
                  <a:fillRect t="-2326" b="-139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2041398" y="1586515"/>
                <a:ext cx="20482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00" smtClean="0"/>
                  <a:t>a=43.7</a:t>
                </a:r>
                <a14:m>
                  <m:oMath xmlns:m="http://schemas.openxmlformats.org/officeDocument/2006/math">
                    <m:r>
                      <a:rPr lang="en-US" altLang="zh-CN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zh-CN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0.6%</m:t>
                    </m:r>
                  </m:oMath>
                </a14:m>
                <a:r>
                  <a:rPr lang="zh-CN" altLang="en-US" sz="1100" smtClean="0"/>
                  <a:t> </a:t>
                </a:r>
                <a:r>
                  <a:rPr lang="en-US" altLang="zh-CN" sz="1100" smtClean="0"/>
                  <a:t>b=9.5</a:t>
                </a:r>
                <a14:m>
                  <m:oMath xmlns:m="http://schemas.openxmlformats.org/officeDocument/2006/math">
                    <m:r>
                      <a:rPr lang="en-US" altLang="zh-CN" sz="1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altLang="zh-CN" sz="1100" smtClean="0"/>
                  <a:t>0.07%</a:t>
                </a:r>
                <a:endParaRPr lang="zh-CN" altLang="en-US" sz="1100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398" y="1586515"/>
                <a:ext cx="2048256" cy="261610"/>
              </a:xfrm>
              <a:prstGeom prst="rect">
                <a:avLst/>
              </a:prstGeom>
              <a:blipFill>
                <a:blip r:embed="rId6"/>
                <a:stretch>
                  <a:fillRect t="-2326" b="-139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接连接符 8"/>
          <p:cNvCxnSpPr/>
          <p:nvPr/>
        </p:nvCxnSpPr>
        <p:spPr>
          <a:xfrm>
            <a:off x="1803654" y="1717320"/>
            <a:ext cx="237744" cy="35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824228" y="1873804"/>
            <a:ext cx="217170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627632" y="5045349"/>
            <a:ext cx="3785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权重</a:t>
            </a:r>
            <a:r>
              <a:rPr lang="zh-CN" altLang="en-US" smtClean="0"/>
              <a:t>因子参数化后能量分辨</a:t>
            </a:r>
            <a:r>
              <a:rPr lang="zh-CN" altLang="en-US" smtClean="0"/>
              <a:t>变</a:t>
            </a:r>
            <a:r>
              <a:rPr lang="zh-CN" altLang="en-US" smtClean="0"/>
              <a:t>好</a:t>
            </a:r>
            <a:r>
              <a:rPr lang="en-US" altLang="zh-CN" smtClean="0"/>
              <a:t>18.5</a:t>
            </a:r>
            <a:r>
              <a:rPr lang="en-US" altLang="zh-CN" smtClean="0"/>
              <a:t>%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0781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87</Words>
  <Application>Microsoft Office PowerPoint</Application>
  <PresentationFormat>宽屏</PresentationFormat>
  <Paragraphs>18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Arial</vt:lpstr>
      <vt:lpstr>Cambria Math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unknown</dc:creator>
  <cp:lastModifiedBy>unknown</cp:lastModifiedBy>
  <cp:revision>13</cp:revision>
  <dcterms:created xsi:type="dcterms:W3CDTF">2018-10-26T07:01:06Z</dcterms:created>
  <dcterms:modified xsi:type="dcterms:W3CDTF">2018-10-31T09:17:16Z</dcterms:modified>
</cp:coreProperties>
</file>