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3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9F99-DE08-482D-AEF3-986AE1A0BC5C}" type="datetimeFigureOut">
              <a:rPr lang="zh-CN" altLang="en-US" smtClean="0"/>
              <a:t>2018-11-30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83D0-7307-425D-908A-CABAE6005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4933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9F99-DE08-482D-AEF3-986AE1A0BC5C}" type="datetimeFigureOut">
              <a:rPr lang="zh-CN" altLang="en-US" smtClean="0"/>
              <a:t>2018-11-30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83D0-7307-425D-908A-CABAE6005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961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9F99-DE08-482D-AEF3-986AE1A0BC5C}" type="datetimeFigureOut">
              <a:rPr lang="zh-CN" altLang="en-US" smtClean="0"/>
              <a:t>2018-11-30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83D0-7307-425D-908A-CABAE6005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195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9F99-DE08-482D-AEF3-986AE1A0BC5C}" type="datetimeFigureOut">
              <a:rPr lang="zh-CN" altLang="en-US" smtClean="0"/>
              <a:t>2018-11-30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83D0-7307-425D-908A-CABAE6005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327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9F99-DE08-482D-AEF3-986AE1A0BC5C}" type="datetimeFigureOut">
              <a:rPr lang="zh-CN" altLang="en-US" smtClean="0"/>
              <a:t>2018-11-30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83D0-7307-425D-908A-CABAE6005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145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9F99-DE08-482D-AEF3-986AE1A0BC5C}" type="datetimeFigureOut">
              <a:rPr lang="zh-CN" altLang="en-US" smtClean="0"/>
              <a:t>2018-11-30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83D0-7307-425D-908A-CABAE6005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8675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9F99-DE08-482D-AEF3-986AE1A0BC5C}" type="datetimeFigureOut">
              <a:rPr lang="zh-CN" altLang="en-US" smtClean="0"/>
              <a:t>2018-11-30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83D0-7307-425D-908A-CABAE6005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7525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9F99-DE08-482D-AEF3-986AE1A0BC5C}" type="datetimeFigureOut">
              <a:rPr lang="zh-CN" altLang="en-US" smtClean="0"/>
              <a:t>2018-11-30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83D0-7307-425D-908A-CABAE6005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639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9F99-DE08-482D-AEF3-986AE1A0BC5C}" type="datetimeFigureOut">
              <a:rPr lang="zh-CN" altLang="en-US" smtClean="0"/>
              <a:t>2018-11-30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83D0-7307-425D-908A-CABAE6005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865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9F99-DE08-482D-AEF3-986AE1A0BC5C}" type="datetimeFigureOut">
              <a:rPr lang="zh-CN" altLang="en-US" smtClean="0"/>
              <a:t>2018-11-30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83D0-7307-425D-908A-CABAE6005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719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9F99-DE08-482D-AEF3-986AE1A0BC5C}" type="datetimeFigureOut">
              <a:rPr lang="zh-CN" altLang="en-US" smtClean="0"/>
              <a:t>2018-11-30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83D0-7307-425D-908A-CABAE6005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7494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69F99-DE08-482D-AEF3-986AE1A0BC5C}" type="datetimeFigureOut">
              <a:rPr lang="zh-CN" altLang="en-US" smtClean="0"/>
              <a:t>2018-11-30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283D0-7307-425D-908A-CABAE60051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2538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289304" y="649224"/>
            <a:ext cx="809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CEPC_v4 Calorimeter</a:t>
            </a:r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2120" y="2359152"/>
            <a:ext cx="3556820" cy="2452979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5742432" y="5001560"/>
            <a:ext cx="219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1MIP=0.5294MeV</a:t>
            </a:r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2253" y="2359152"/>
            <a:ext cx="3550165" cy="2513692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917192" y="5001560"/>
            <a:ext cx="219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1MIP=0.1676MeV</a:t>
            </a:r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3913632" y="1631612"/>
            <a:ext cx="384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Response of 10GeV muon</a:t>
            </a:r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532120" y="5528548"/>
            <a:ext cx="3072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One Layer:29.3</a:t>
            </a:r>
          </a:p>
          <a:p>
            <a:r>
              <a:rPr lang="en-US" altLang="zh-CN" smtClean="0"/>
              <a:t>Steel:25 PCB:0.7 cassette:0.5 cu:0.1 scintillator:3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1605405" y="5805547"/>
            <a:ext cx="3399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One layer:5.95 </a:t>
            </a:r>
          </a:p>
          <a:p>
            <a:r>
              <a:rPr lang="en-US" altLang="zh-CN" smtClean="0"/>
              <a:t>Tungsten:2.8 Si:0.5 Slab:2.65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8620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6623" y="2081190"/>
            <a:ext cx="3169465" cy="233216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1968" y="2122185"/>
            <a:ext cx="3522820" cy="2472568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 flipH="1">
            <a:off x="2910109" y="4752966"/>
            <a:ext cx="2162491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mtClean="0"/>
              <a:t>Calibrate Ecal1=40.91</a:t>
            </a:r>
          </a:p>
          <a:p>
            <a:r>
              <a:rPr lang="en-US" altLang="zh-CN"/>
              <a:t>Calibrate </a:t>
            </a:r>
            <a:r>
              <a:rPr lang="en-US" altLang="zh-CN" smtClean="0"/>
              <a:t>Ecal2=81.81</a:t>
            </a:r>
          </a:p>
          <a:p>
            <a:r>
              <a:rPr lang="en-US" altLang="zh-CN"/>
              <a:t>Calibrate </a:t>
            </a:r>
            <a:r>
              <a:rPr lang="en-US" altLang="zh-CN" smtClean="0"/>
              <a:t>Hcal=40.91</a:t>
            </a:r>
            <a:endParaRPr lang="en-US" altLang="zh-CN"/>
          </a:p>
          <a:p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6041" y="738618"/>
            <a:ext cx="5152381" cy="790476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111060" y="949190"/>
            <a:ext cx="3863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Cut condition:&gt;0.5MIP and Event&gt;0</a:t>
            </a: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6777527" y="4720944"/>
            <a:ext cx="43083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/>
              <a:t>Calibrate </a:t>
            </a:r>
            <a:r>
              <a:rPr lang="en-US" altLang="zh-CN" smtClean="0"/>
              <a:t>Ecal=58</a:t>
            </a:r>
            <a:endParaRPr lang="en-US" altLang="zh-CN"/>
          </a:p>
          <a:p>
            <a:r>
              <a:rPr lang="en-US" altLang="zh-CN"/>
              <a:t>Calibrate </a:t>
            </a:r>
            <a:r>
              <a:rPr lang="en-US" altLang="zh-CN" smtClean="0"/>
              <a:t>Hcal=69</a:t>
            </a:r>
          </a:p>
          <a:p>
            <a:r>
              <a:rPr lang="en-US" altLang="zh-CN" smtClean="0"/>
              <a:t>e/h=1.19</a:t>
            </a:r>
            <a:r>
              <a:rPr lang="zh-CN" altLang="en-US" smtClean="0"/>
              <a:t>（</a:t>
            </a:r>
            <a:r>
              <a:rPr lang="en-US" altLang="zh-CN" smtClean="0"/>
              <a:t>Ref. CALICE</a:t>
            </a:r>
            <a:r>
              <a:rPr lang="zh-CN" altLang="en-US" smtClean="0"/>
              <a:t>）</a:t>
            </a:r>
            <a:endParaRPr lang="en-US" altLang="zh-CN"/>
          </a:p>
        </p:txBody>
      </p:sp>
      <p:sp>
        <p:nvSpPr>
          <p:cNvPr id="10" name="文本框 9"/>
          <p:cNvSpPr txBox="1"/>
          <p:nvPr/>
        </p:nvSpPr>
        <p:spPr>
          <a:xfrm>
            <a:off x="3142154" y="5860962"/>
            <a:ext cx="5221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 ECAL: 20GeV photon</a:t>
            </a:r>
          </a:p>
          <a:p>
            <a:r>
              <a:rPr lang="en-US" altLang="zh-CN" smtClean="0"/>
              <a:t> Hcal:60GeV pi-</a:t>
            </a:r>
            <a:r>
              <a:rPr lang="zh-CN" altLang="en-US" smtClean="0"/>
              <a:t>（</a:t>
            </a:r>
            <a:r>
              <a:rPr lang="en-US" altLang="zh-CN" smtClean="0"/>
              <a:t>Shower start in HCAL</a:t>
            </a:r>
            <a:r>
              <a:rPr lang="zh-CN" altLang="en-US" smtClean="0"/>
              <a:t>）</a:t>
            </a:r>
            <a:endParaRPr lang="en-US" altLang="zh-CN" smtClean="0"/>
          </a:p>
          <a:p>
            <a:r>
              <a:rPr lang="en-US" altLang="zh-CN" smtClean="0"/>
              <a:t>Combine Ecal and Hcal where pi- shower in both .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9360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240971" y="1021889"/>
            <a:ext cx="78213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Minimize  energy leakage from the AHCAL</a:t>
            </a:r>
          </a:p>
          <a:p>
            <a:r>
              <a:rPr lang="en-US" altLang="zh-CN" smtClean="0"/>
              <a:t>The rejection of muon events and leakage by electrons showering in the ECAL</a:t>
            </a:r>
          </a:p>
          <a:p>
            <a:r>
              <a:rPr lang="en-US" altLang="zh-CN" smtClean="0"/>
              <a:t>Reject multi-particle events </a:t>
            </a:r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240971" y="4769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/>
              <a:t>shower starts in the first AHCAL layer </a:t>
            </a:r>
            <a:br>
              <a:rPr lang="en-US" altLang="zh-CN"/>
            </a:b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971" y="2350008"/>
            <a:ext cx="4237151" cy="298094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/>
              <p:cNvSpPr txBox="1"/>
              <p:nvPr/>
            </p:nvSpPr>
            <p:spPr>
              <a:xfrm>
                <a:off x="2277291" y="5493532"/>
                <a:ext cx="20116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 altLang="zh-CN"/>
                          <m:t>λ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altLang="zh-CN" smtClean="0"/>
                  <a:t>=22.28cm</a:t>
                </a:r>
              </a:p>
              <a:p>
                <a:r>
                  <a:rPr lang="en-US" altLang="zh-CN" smtClean="0"/>
                  <a:t>evaluate=20cm</a:t>
                </a:r>
              </a:p>
            </p:txBody>
          </p:sp>
        </mc:Choice>
        <mc:Fallback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7291" y="5493532"/>
                <a:ext cx="2011680" cy="646331"/>
              </a:xfrm>
              <a:prstGeom prst="rect">
                <a:avLst/>
              </a:prstGeom>
              <a:blipFill>
                <a:blip r:embed="rId3"/>
                <a:stretch>
                  <a:fillRect l="-2727" t="-4717" b="-141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3842" y="2258185"/>
            <a:ext cx="2495238" cy="89523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4738" y="3153423"/>
            <a:ext cx="4695238" cy="85714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/>
              <p:cNvSpPr txBox="1"/>
              <p:nvPr/>
            </p:nvSpPr>
            <p:spPr>
              <a:xfrm>
                <a:off x="6831270" y="4849438"/>
                <a:ext cx="42956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mtClean="0"/>
                  <a:t>5.5MIP  7 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𝑡h𝑟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smtClean="0"/>
                  <a:t>20MIP</a:t>
                </a:r>
                <a:endParaRPr lang="zh-CN" altLang="en-US"/>
              </a:p>
            </p:txBody>
          </p:sp>
        </mc:Choice>
        <mc:Fallback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1270" y="4849438"/>
                <a:ext cx="4295619" cy="369332"/>
              </a:xfrm>
              <a:prstGeom prst="rect">
                <a:avLst/>
              </a:prstGeom>
              <a:blipFill>
                <a:blip r:embed="rId6"/>
                <a:stretch>
                  <a:fillRect l="-1278" t="-10000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文本框 9"/>
          <p:cNvSpPr txBox="1"/>
          <p:nvPr/>
        </p:nvSpPr>
        <p:spPr>
          <a:xfrm>
            <a:off x="6641586" y="5493532"/>
            <a:ext cx="4285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the true point of first </a:t>
            </a:r>
            <a:r>
              <a:rPr lang="en-US" altLang="zh-CN">
                <a:solidFill>
                  <a:srgbClr val="FF0000"/>
                </a:solidFill>
              </a:rPr>
              <a:t>hadronic </a:t>
            </a:r>
            <a:r>
              <a:rPr lang="en-US" altLang="zh-CN" smtClean="0">
                <a:solidFill>
                  <a:srgbClr val="FF0000"/>
                </a:solidFill>
              </a:rPr>
              <a:t>interaction?</a:t>
            </a:r>
            <a:r>
              <a:rPr lang="en-US" altLang="zh-CN"/>
              <a:t/>
            </a:r>
            <a:br>
              <a:rPr lang="en-US" altLang="zh-CN"/>
            </a:b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557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106</Words>
  <Application>Microsoft Office PowerPoint</Application>
  <PresentationFormat>宽屏</PresentationFormat>
  <Paragraphs>26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等线</vt:lpstr>
      <vt:lpstr>等线 Light</vt:lpstr>
      <vt:lpstr>Arial</vt:lpstr>
      <vt:lpstr>Cambria Math</vt:lpstr>
      <vt:lpstr>Office 主题​​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unknown</dc:creator>
  <cp:lastModifiedBy>unknown</cp:lastModifiedBy>
  <cp:revision>13</cp:revision>
  <dcterms:created xsi:type="dcterms:W3CDTF">2018-11-26T07:29:38Z</dcterms:created>
  <dcterms:modified xsi:type="dcterms:W3CDTF">2018-11-30T06:52:27Z</dcterms:modified>
</cp:coreProperties>
</file>