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4"/>
    <p:sldMasterId id="2147483841" r:id="rId5"/>
  </p:sldMasterIdLst>
  <p:notesMasterIdLst>
    <p:notesMasterId r:id="rId69"/>
  </p:notesMasterIdLst>
  <p:handoutMasterIdLst>
    <p:handoutMasterId r:id="rId70"/>
  </p:handoutMasterIdLst>
  <p:sldIdLst>
    <p:sldId id="761" r:id="rId6"/>
    <p:sldId id="847" r:id="rId7"/>
    <p:sldId id="762" r:id="rId8"/>
    <p:sldId id="765" r:id="rId9"/>
    <p:sldId id="864" r:id="rId10"/>
    <p:sldId id="767" r:id="rId11"/>
    <p:sldId id="875" r:id="rId12"/>
    <p:sldId id="768" r:id="rId13"/>
    <p:sldId id="769" r:id="rId14"/>
    <p:sldId id="770" r:id="rId15"/>
    <p:sldId id="771" r:id="rId16"/>
    <p:sldId id="876" r:id="rId17"/>
    <p:sldId id="877" r:id="rId18"/>
    <p:sldId id="883" r:id="rId19"/>
    <p:sldId id="880" r:id="rId20"/>
    <p:sldId id="881" r:id="rId21"/>
    <p:sldId id="766" r:id="rId22"/>
    <p:sldId id="772" r:id="rId23"/>
    <p:sldId id="773" r:id="rId24"/>
    <p:sldId id="774" r:id="rId25"/>
    <p:sldId id="775" r:id="rId26"/>
    <p:sldId id="776" r:id="rId27"/>
    <p:sldId id="777" r:id="rId28"/>
    <p:sldId id="778" r:id="rId29"/>
    <p:sldId id="779" r:id="rId30"/>
    <p:sldId id="780" r:id="rId31"/>
    <p:sldId id="781" r:id="rId32"/>
    <p:sldId id="782" r:id="rId33"/>
    <p:sldId id="783" r:id="rId34"/>
    <p:sldId id="784" r:id="rId35"/>
    <p:sldId id="785" r:id="rId36"/>
    <p:sldId id="786" r:id="rId37"/>
    <p:sldId id="787" r:id="rId38"/>
    <p:sldId id="788" r:id="rId39"/>
    <p:sldId id="789" r:id="rId40"/>
    <p:sldId id="790" r:id="rId41"/>
    <p:sldId id="853" r:id="rId42"/>
    <p:sldId id="855" r:id="rId43"/>
    <p:sldId id="856" r:id="rId44"/>
    <p:sldId id="854" r:id="rId45"/>
    <p:sldId id="865" r:id="rId46"/>
    <p:sldId id="866" r:id="rId47"/>
    <p:sldId id="858" r:id="rId48"/>
    <p:sldId id="859" r:id="rId49"/>
    <p:sldId id="860" r:id="rId50"/>
    <p:sldId id="791" r:id="rId51"/>
    <p:sldId id="861" r:id="rId52"/>
    <p:sldId id="878" r:id="rId53"/>
    <p:sldId id="879" r:id="rId54"/>
    <p:sldId id="797" r:id="rId55"/>
    <p:sldId id="798" r:id="rId56"/>
    <p:sldId id="799" r:id="rId57"/>
    <p:sldId id="800" r:id="rId58"/>
    <p:sldId id="801" r:id="rId59"/>
    <p:sldId id="862" r:id="rId60"/>
    <p:sldId id="802" r:id="rId61"/>
    <p:sldId id="803" r:id="rId62"/>
    <p:sldId id="863" r:id="rId63"/>
    <p:sldId id="852" r:id="rId64"/>
    <p:sldId id="886" r:id="rId65"/>
    <p:sldId id="884" r:id="rId66"/>
    <p:sldId id="885" r:id="rId67"/>
    <p:sldId id="887" r:id="rId68"/>
  </p:sldIdLst>
  <p:sldSz cx="10972800" cy="61722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8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3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72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909" algn="l" defTabSz="914364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091" algn="l" defTabSz="914364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272" algn="l" defTabSz="914364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454" algn="l" defTabSz="914364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5F56B526-569F-4553-944C-53E5CD515A45}">
          <p14:sldIdLst>
            <p14:sldId id="761"/>
            <p14:sldId id="847"/>
          </p14:sldIdLst>
        </p14:section>
        <p14:section name="Intro" id="{E9311D76-7472-4D82-8C20-D643933384BF}">
          <p14:sldIdLst>
            <p14:sldId id="762"/>
            <p14:sldId id="765"/>
            <p14:sldId id="864"/>
          </p14:sldIdLst>
        </p14:section>
        <p14:section name=" GPU 硬件架构" id="{71331291-F42A-4C1E-8CC0-395210F18EBC}">
          <p14:sldIdLst>
            <p14:sldId id="767"/>
            <p14:sldId id="875"/>
            <p14:sldId id="768"/>
            <p14:sldId id="769"/>
            <p14:sldId id="770"/>
            <p14:sldId id="771"/>
            <p14:sldId id="876"/>
            <p14:sldId id="877"/>
            <p14:sldId id="883"/>
            <p14:sldId id="880"/>
            <p14:sldId id="881"/>
          </p14:sldIdLst>
        </p14:section>
        <p14:section name="Hello World 例子" id="{B3A74F0E-6068-4CA4-8911-012C799CE4C0}">
          <p14:sldIdLst>
            <p14:sldId id="766"/>
            <p14:sldId id="772"/>
            <p14:sldId id="773"/>
            <p14:sldId id="774"/>
            <p14:sldId id="775"/>
            <p14:sldId id="776"/>
          </p14:sldIdLst>
        </p14:section>
        <p14:section name="矢量点乘一" id="{D88088F7-6423-46E5-B20B-0449F143D7B0}">
          <p14:sldIdLst>
            <p14:sldId id="777"/>
            <p14:sldId id="778"/>
            <p14:sldId id="779"/>
            <p14:sldId id="780"/>
            <p14:sldId id="781"/>
            <p14:sldId id="782"/>
            <p14:sldId id="783"/>
          </p14:sldIdLst>
        </p14:section>
        <p14:section name="矢量点乘Grid" id="{B75E6ED9-7F2E-4559-AA29-76A1A51E0756}">
          <p14:sldIdLst>
            <p14:sldId id="784"/>
            <p14:sldId id="785"/>
            <p14:sldId id="786"/>
            <p14:sldId id="787"/>
            <p14:sldId id="788"/>
            <p14:sldId id="789"/>
            <p14:sldId id="790"/>
          </p14:sldIdLst>
        </p14:section>
        <p14:section name="矢量点乘Block" id="{A7644760-47E6-427F-8B92-F33A0A6FAF0B}">
          <p14:sldIdLst>
            <p14:sldId id="853"/>
            <p14:sldId id="855"/>
            <p14:sldId id="856"/>
            <p14:sldId id="854"/>
            <p14:sldId id="865"/>
            <p14:sldId id="866"/>
            <p14:sldId id="858"/>
            <p14:sldId id="859"/>
            <p14:sldId id="860"/>
            <p14:sldId id="791"/>
            <p14:sldId id="861"/>
          </p14:sldIdLst>
        </p14:section>
        <p14:section name="warp" id="{0F9B66D9-C462-4700-9254-0FEEDC8C682C}">
          <p14:sldIdLst>
            <p14:sldId id="878"/>
            <p14:sldId id="879"/>
          </p14:sldIdLst>
        </p14:section>
        <p14:section name="Combining blocks &amp; threads (vector add)" id="{1D6AF072-E55B-4C49-BABF-390EC565FAE1}">
          <p14:sldIdLst>
            <p14:sldId id="797"/>
            <p14:sldId id="798"/>
            <p14:sldId id="799"/>
            <p14:sldId id="800"/>
            <p14:sldId id="801"/>
            <p14:sldId id="862"/>
            <p14:sldId id="802"/>
            <p14:sldId id="803"/>
            <p14:sldId id="863"/>
          </p14:sldIdLst>
        </p14:section>
        <p14:section name="End" id="{2BD5F12F-A5E2-4F51-B9C1-0B2828CEEAA2}">
          <p14:sldIdLst>
            <p14:sldId id="852"/>
            <p14:sldId id="886"/>
            <p14:sldId id="884"/>
            <p14:sldId id="885"/>
            <p14:sldId id="8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588">
          <p15:clr>
            <a:srgbClr val="A4A3A4"/>
          </p15:clr>
        </p15:guide>
        <p15:guide id="2" pos="59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700"/>
    <a:srgbClr val="454E00"/>
    <a:srgbClr val="006600"/>
    <a:srgbClr val="548123"/>
    <a:srgbClr val="76B900"/>
    <a:srgbClr val="1577B3"/>
    <a:srgbClr val="FF3300"/>
    <a:srgbClr val="817CBE"/>
    <a:srgbClr val="000000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1" autoAdjust="0"/>
    <p:restoredTop sz="87460" autoAdjust="0"/>
  </p:normalViewPr>
  <p:slideViewPr>
    <p:cSldViewPr>
      <p:cViewPr varScale="1">
        <p:scale>
          <a:sx n="82" d="100"/>
          <a:sy n="82" d="100"/>
        </p:scale>
        <p:origin x="977" y="36"/>
      </p:cViewPr>
      <p:guideLst>
        <p:guide orient="horz" pos="3588"/>
        <p:guide pos="5922"/>
      </p:guideLst>
    </p:cSldViewPr>
  </p:slideViewPr>
  <p:outlineViewPr>
    <p:cViewPr>
      <p:scale>
        <a:sx n="33" d="100"/>
        <a:sy n="33" d="100"/>
      </p:scale>
      <p:origin x="0" y="379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798" y="-102"/>
      </p:cViewPr>
      <p:guideLst>
        <p:guide orient="horz" pos="2160"/>
        <p:guide pos="288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" Type="http://schemas.openxmlformats.org/officeDocument/2006/relationships/slide" Target="slides/slide2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36328DC-615E-4595-A869-4FB627679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43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74AA29B5-A980-4340-95C0-008714C1757C}" type="datetimeFigureOut">
              <a:rPr lang="en-US"/>
              <a:pPr>
                <a:defRPr/>
              </a:pPr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96879B22-D358-4828-9DF5-093E97D43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36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1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>
                <a:solidFill>
                  <a:srgbClr val="76B900"/>
                </a:solidFill>
              </a:rPr>
              <a:t>__global__:</a:t>
            </a:r>
            <a:r>
              <a:rPr lang="zh-CN" altLang="en-US" kern="0" dirty="0">
                <a:solidFill>
                  <a:srgbClr val="76B900"/>
                </a:solidFill>
              </a:rPr>
              <a:t>主机端访问，设备端执行</a:t>
            </a:r>
            <a:endParaRPr lang="en-GB" kern="0" dirty="0">
              <a:solidFill>
                <a:srgbClr val="76B9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>
                <a:solidFill>
                  <a:srgbClr val="76B900"/>
                </a:solidFill>
              </a:rPr>
              <a:t>__</a:t>
            </a:r>
            <a:r>
              <a:rPr lang="en-US" kern="0" dirty="0">
                <a:solidFill>
                  <a:srgbClr val="76B900"/>
                </a:solidFill>
              </a:rPr>
              <a:t>device</a:t>
            </a:r>
            <a:r>
              <a:rPr lang="en-GB" kern="0" dirty="0">
                <a:solidFill>
                  <a:srgbClr val="76B900"/>
                </a:solidFill>
              </a:rPr>
              <a:t>__:</a:t>
            </a:r>
            <a:r>
              <a:rPr lang="zh-CN" altLang="en-US" kern="0" dirty="0">
                <a:solidFill>
                  <a:srgbClr val="76B900"/>
                </a:solidFill>
              </a:rPr>
              <a:t>设备端访问，设备端执行</a:t>
            </a:r>
            <a:endParaRPr lang="en-GB" kern="0" dirty="0">
              <a:solidFill>
                <a:srgbClr val="76B9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>
                <a:solidFill>
                  <a:srgbClr val="76B900"/>
                </a:solidFill>
              </a:rPr>
              <a:t>__</a:t>
            </a:r>
            <a:r>
              <a:rPr lang="en-US" kern="0" dirty="0">
                <a:solidFill>
                  <a:srgbClr val="76B900"/>
                </a:solidFill>
              </a:rPr>
              <a:t>host</a:t>
            </a:r>
            <a:r>
              <a:rPr lang="en-GB" kern="0" dirty="0">
                <a:solidFill>
                  <a:srgbClr val="76B900"/>
                </a:solidFill>
              </a:rPr>
              <a:t>__:</a:t>
            </a:r>
            <a:r>
              <a:rPr lang="zh-CN" altLang="en-US" kern="0" dirty="0">
                <a:solidFill>
                  <a:srgbClr val="76B900"/>
                </a:solidFill>
              </a:rPr>
              <a:t>主机端访问，主机端执行</a:t>
            </a:r>
            <a:endParaRPr lang="en-GB" kern="0" dirty="0">
              <a:solidFill>
                <a:srgbClr val="76B900"/>
              </a:solidFill>
            </a:endParaRPr>
          </a:p>
          <a:p>
            <a:endParaRPr lang="en-US" dirty="0"/>
          </a:p>
          <a:p>
            <a:r>
              <a:rPr lang="zh-CN" altLang="en-US"/>
              <a:t>学习资料链接：</a:t>
            </a:r>
            <a:endParaRPr lang="en-US" dirty="0"/>
          </a:p>
          <a:p>
            <a:r>
              <a:rPr lang="en-US" dirty="0"/>
              <a:t>https://www.nvidia.cn/object/cuda_education_cn_old.html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879B22-D358-4828-9DF5-093E97D430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218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22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CUDA</a:t>
            </a:r>
            <a:r>
              <a:rPr lang="zh-CN" altLang="en-US" dirty="0"/>
              <a:t>编程与优化经常会与不同内存打交道，因此大家还需要对内存架构非常熟悉</a:t>
            </a:r>
            <a:endParaRPr lang="en-US" altLang="zh-CN" dirty="0"/>
          </a:p>
          <a:p>
            <a:r>
              <a:rPr lang="zh-CN" altLang="en-US" dirty="0"/>
              <a:t>整个</a:t>
            </a:r>
            <a:r>
              <a:rPr lang="en-US" altLang="zh-CN" dirty="0" err="1"/>
              <a:t>GPU</a:t>
            </a:r>
            <a:r>
              <a:rPr lang="zh-CN" altLang="en-US" dirty="0"/>
              <a:t>的内存体系包括了三个层次，与</a:t>
            </a:r>
            <a:r>
              <a:rPr lang="en-US" altLang="zh-CN" dirty="0"/>
              <a:t>CPU</a:t>
            </a:r>
            <a:r>
              <a:rPr lang="zh-CN" altLang="en-US" dirty="0"/>
              <a:t>类似。</a:t>
            </a:r>
            <a:endParaRPr lang="en-US" altLang="zh-CN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zh-CN" altLang="en-US" dirty="0"/>
              <a:t>片下的全局内存，全局内存存储空间很大，但是延迟很高，因此我们在片上和片下之间加入了</a:t>
            </a:r>
            <a:r>
              <a:rPr lang="en-US" altLang="zh-CN" dirty="0" err="1"/>
              <a:t>L2</a:t>
            </a:r>
            <a:r>
              <a:rPr lang="zh-CN" altLang="en-US" dirty="0"/>
              <a:t>的缓存。当</a:t>
            </a:r>
            <a:r>
              <a:rPr lang="en-US" altLang="zh-CN" dirty="0" err="1"/>
              <a:t>GPU</a:t>
            </a:r>
            <a:r>
              <a:rPr lang="zh-CN" altLang="en-US" dirty="0"/>
              <a:t>线程要在全局内存中读取数据的时候，首先是查看</a:t>
            </a:r>
            <a:r>
              <a:rPr lang="en-US" altLang="zh-CN" dirty="0" err="1"/>
              <a:t>L2</a:t>
            </a:r>
            <a:r>
              <a:rPr lang="zh-CN" altLang="en-US" dirty="0"/>
              <a:t>是否已经缓存了这些数据，如果有了，那么直接从</a:t>
            </a:r>
            <a:r>
              <a:rPr lang="en-US" altLang="zh-CN" dirty="0" err="1"/>
              <a:t>L2</a:t>
            </a:r>
            <a:r>
              <a:rPr lang="zh-CN" altLang="en-US" dirty="0"/>
              <a:t>中读取，速度更快。我们也称刚才的方式为缓存命中。</a:t>
            </a:r>
            <a:endParaRPr lang="en-US" altLang="zh-CN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zh-CN" altLang="en-US" dirty="0"/>
              <a:t>片上的寄存器、</a:t>
            </a:r>
            <a:r>
              <a:rPr lang="en-US" altLang="zh-CN" dirty="0" err="1"/>
              <a:t>L1</a:t>
            </a:r>
            <a:r>
              <a:rPr lang="zh-CN" altLang="en-US" dirty="0"/>
              <a:t>缓存、共享内存、常量和纹理的缓存。</a:t>
            </a:r>
            <a:endParaRPr lang="en-US" altLang="zh-CN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zh-CN" altLang="en-US" dirty="0"/>
              <a:t>还有多个</a:t>
            </a:r>
            <a:r>
              <a:rPr lang="en-US" altLang="zh-CN" dirty="0"/>
              <a:t>SM</a:t>
            </a:r>
            <a:r>
              <a:rPr lang="zh-CN" altLang="en-US" dirty="0"/>
              <a:t>共享的</a:t>
            </a:r>
            <a:r>
              <a:rPr lang="en-US" altLang="zh-CN" dirty="0" err="1"/>
              <a:t>L2</a:t>
            </a:r>
            <a:r>
              <a:rPr lang="zh-CN" altLang="en-US" dirty="0"/>
              <a:t>缓存</a:t>
            </a:r>
            <a:endParaRPr lang="en-US" altLang="zh-CN" dirty="0"/>
          </a:p>
          <a:p>
            <a:r>
              <a:rPr lang="zh-CN" altLang="en-US" dirty="0"/>
              <a:t>不同的内存有不同的特性，因此对不同的内存有不同的使用方法和优化方案，我们在编程优化中会讲到。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80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CUDA</a:t>
            </a:r>
            <a:r>
              <a:rPr lang="zh-CN" altLang="en-US" dirty="0"/>
              <a:t>编程与优化经常会与不同内存打交道，因此大家还需要对内存架构非常熟悉</a:t>
            </a:r>
            <a:endParaRPr lang="en-US" altLang="zh-CN" dirty="0"/>
          </a:p>
          <a:p>
            <a:r>
              <a:rPr lang="zh-CN" altLang="en-US" dirty="0"/>
              <a:t>整个</a:t>
            </a:r>
            <a:r>
              <a:rPr lang="en-US" altLang="zh-CN" dirty="0" err="1"/>
              <a:t>GPU</a:t>
            </a:r>
            <a:r>
              <a:rPr lang="zh-CN" altLang="en-US" dirty="0"/>
              <a:t>的内存体系包括了三个层次，与</a:t>
            </a:r>
            <a:r>
              <a:rPr lang="en-US" altLang="zh-CN" dirty="0"/>
              <a:t>CPU</a:t>
            </a:r>
            <a:r>
              <a:rPr lang="zh-CN" altLang="en-US" dirty="0"/>
              <a:t>类似。</a:t>
            </a:r>
            <a:endParaRPr lang="en-US" altLang="zh-CN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zh-CN" altLang="en-US" dirty="0"/>
              <a:t>片下的全局内存，全局内存存储空间很大，但是延迟很高，因此我们在片上和片下之间加入了</a:t>
            </a:r>
            <a:r>
              <a:rPr lang="en-US" altLang="zh-CN" dirty="0" err="1"/>
              <a:t>L2</a:t>
            </a:r>
            <a:r>
              <a:rPr lang="zh-CN" altLang="en-US" dirty="0"/>
              <a:t>的缓存。当</a:t>
            </a:r>
            <a:r>
              <a:rPr lang="en-US" altLang="zh-CN" dirty="0" err="1"/>
              <a:t>GPU</a:t>
            </a:r>
            <a:r>
              <a:rPr lang="zh-CN" altLang="en-US" dirty="0"/>
              <a:t>线程要在全局内存中读取数据的时候，首先是查看</a:t>
            </a:r>
            <a:r>
              <a:rPr lang="en-US" altLang="zh-CN" dirty="0" err="1"/>
              <a:t>L2</a:t>
            </a:r>
            <a:r>
              <a:rPr lang="zh-CN" altLang="en-US" dirty="0"/>
              <a:t>是否已经缓存了这些数据，如果有了，那么直接从</a:t>
            </a:r>
            <a:r>
              <a:rPr lang="en-US" altLang="zh-CN" dirty="0" err="1"/>
              <a:t>L2</a:t>
            </a:r>
            <a:r>
              <a:rPr lang="zh-CN" altLang="en-US" dirty="0"/>
              <a:t>中读取，速度更快。我们也称刚才的方式为缓存命中。</a:t>
            </a:r>
            <a:endParaRPr lang="en-US" altLang="zh-CN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zh-CN" altLang="en-US" dirty="0"/>
              <a:t>片上的寄存器、</a:t>
            </a:r>
            <a:r>
              <a:rPr lang="en-US" altLang="zh-CN" dirty="0" err="1"/>
              <a:t>L1</a:t>
            </a:r>
            <a:r>
              <a:rPr lang="zh-CN" altLang="en-US" dirty="0"/>
              <a:t>缓存、共享内存、常量和纹理的缓存。</a:t>
            </a:r>
            <a:endParaRPr lang="en-US" altLang="zh-CN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zh-CN" altLang="en-US" dirty="0"/>
              <a:t>还有多个</a:t>
            </a:r>
            <a:r>
              <a:rPr lang="en-US" altLang="zh-CN" dirty="0"/>
              <a:t>SM</a:t>
            </a:r>
            <a:r>
              <a:rPr lang="zh-CN" altLang="en-US" dirty="0"/>
              <a:t>共享的</a:t>
            </a:r>
            <a:r>
              <a:rPr lang="en-US" altLang="zh-CN" dirty="0" err="1"/>
              <a:t>L2</a:t>
            </a:r>
            <a:r>
              <a:rPr lang="zh-CN" altLang="en-US" dirty="0"/>
              <a:t>缓存</a:t>
            </a:r>
            <a:endParaRPr lang="en-US" altLang="zh-CN" dirty="0"/>
          </a:p>
          <a:p>
            <a:r>
              <a:rPr lang="zh-CN" altLang="en-US" dirty="0"/>
              <a:t>不同的内存有不同的特性，因此对不同的内存有不同的使用方法和优化方案，我们在编程优化中会讲到。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409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这里我们要讲的是：编程模型和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GPU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的对应关系。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首先概括一下这几个概念。其中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Streaming Multiprocessor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streaming Processor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是硬件层次的，其中一个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可以包含多个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thread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是一个线程，多个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thread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组成一个线程块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，多个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又组成一个线程网格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grid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en-US" dirty="0">
              <a:effectLst/>
            </a:endParaRPr>
          </a:p>
          <a:p>
            <a:pPr latinLnBrk="1"/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现在就说一下一个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kenerl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函数是怎么执行的。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一个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kernel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程式会有一个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grid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grid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底下又有数个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，每个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是一个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thread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群组。在同一个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thread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可以通过共享内存（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shared memory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）来通信，同步。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而不同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之间的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thread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是无法通信的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en-US" dirty="0">
              <a:effectLst/>
            </a:endParaRPr>
          </a:p>
          <a:p>
            <a:pPr latinLnBrk="1"/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CUDA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的设备在实际执行过程中，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会以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为单位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。把一个个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分配给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进行运算；而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thread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又会以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warp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（线程束）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为单位，对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thread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进行分组计算。目前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CUDA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warp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大小都是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，也就是说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thread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会被组成一个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warp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来一起执行。同一个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warp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thread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执行的指令是相同的，只是处理的数据不同。</a:t>
            </a:r>
            <a:endParaRPr lang="zh-CN" altLang="en-US" dirty="0">
              <a:effectLst/>
            </a:endParaRPr>
          </a:p>
          <a:p>
            <a:r>
              <a:rPr lang="zh-CN" altLang="en-US" dirty="0"/>
              <a:t>基本上</a:t>
            </a:r>
            <a:r>
              <a:rPr lang="en-US" altLang="zh-CN" dirty="0"/>
              <a:t>warp </a:t>
            </a:r>
            <a:r>
              <a:rPr lang="zh-CN" altLang="en-US" dirty="0"/>
              <a:t>分组的动作是由</a:t>
            </a:r>
            <a:r>
              <a:rPr lang="en-US" altLang="zh-CN" dirty="0"/>
              <a:t>SM </a:t>
            </a:r>
            <a:r>
              <a:rPr lang="zh-CN" altLang="en-US" dirty="0"/>
              <a:t>自动进行的，会以连续的方式来做分组。比如说如果有一个</a:t>
            </a:r>
            <a:r>
              <a:rPr lang="en-US" altLang="zh-CN" dirty="0"/>
              <a:t>block </a:t>
            </a:r>
            <a:r>
              <a:rPr lang="zh-CN" altLang="en-US" dirty="0"/>
              <a:t>里有</a:t>
            </a:r>
            <a:r>
              <a:rPr lang="en-US" altLang="zh-CN" dirty="0"/>
              <a:t>128 </a:t>
            </a:r>
            <a:r>
              <a:rPr lang="zh-CN" altLang="en-US" dirty="0"/>
              <a:t>个</a:t>
            </a:r>
            <a:r>
              <a:rPr lang="en-US" altLang="zh-CN" dirty="0"/>
              <a:t>thread </a:t>
            </a:r>
            <a:r>
              <a:rPr lang="zh-CN" altLang="en-US" dirty="0"/>
              <a:t>的话，就会被分成四组</a:t>
            </a:r>
            <a:r>
              <a:rPr lang="en-US" altLang="zh-CN" dirty="0"/>
              <a:t>warp</a:t>
            </a:r>
            <a:r>
              <a:rPr lang="zh-CN" altLang="en-US" dirty="0"/>
              <a:t>，第</a:t>
            </a:r>
            <a:r>
              <a:rPr lang="en-US" altLang="zh-CN" dirty="0"/>
              <a:t>0-31 </a:t>
            </a:r>
            <a:r>
              <a:rPr lang="zh-CN" altLang="en-US" dirty="0"/>
              <a:t>个</a:t>
            </a:r>
            <a:r>
              <a:rPr lang="en-US" altLang="zh-CN" dirty="0"/>
              <a:t>thread </a:t>
            </a:r>
            <a:r>
              <a:rPr lang="zh-CN" altLang="en-US" dirty="0"/>
              <a:t>会是</a:t>
            </a:r>
            <a:r>
              <a:rPr lang="en-US" altLang="zh-CN" dirty="0"/>
              <a:t>warp 1</a:t>
            </a:r>
            <a:r>
              <a:rPr lang="zh-CN" altLang="en-US" dirty="0"/>
              <a:t>、</a:t>
            </a:r>
            <a:r>
              <a:rPr lang="en-US" altLang="zh-CN" dirty="0"/>
              <a:t>32-63 </a:t>
            </a:r>
            <a:r>
              <a:rPr lang="zh-CN" altLang="en-US" dirty="0"/>
              <a:t>是</a:t>
            </a:r>
            <a:r>
              <a:rPr lang="en-US" altLang="zh-CN" dirty="0"/>
              <a:t>warp 2</a:t>
            </a:r>
            <a:r>
              <a:rPr lang="zh-CN" altLang="en-US" dirty="0"/>
              <a:t>、</a:t>
            </a:r>
            <a:r>
              <a:rPr lang="en-US" altLang="zh-CN" dirty="0"/>
              <a:t>64-95</a:t>
            </a:r>
            <a:r>
              <a:rPr lang="zh-CN" altLang="en-US" dirty="0"/>
              <a:t>是</a:t>
            </a:r>
            <a:r>
              <a:rPr lang="en-US" altLang="zh-CN" dirty="0"/>
              <a:t>warp 3</a:t>
            </a:r>
            <a:r>
              <a:rPr lang="zh-CN" altLang="en-US" dirty="0"/>
              <a:t>、</a:t>
            </a:r>
            <a:r>
              <a:rPr lang="en-US" altLang="zh-CN" dirty="0"/>
              <a:t>96-127 </a:t>
            </a:r>
            <a:r>
              <a:rPr lang="zh-CN" altLang="en-US" dirty="0"/>
              <a:t>是</a:t>
            </a:r>
            <a:r>
              <a:rPr lang="en-US" altLang="zh-CN" dirty="0"/>
              <a:t>warp 4</a:t>
            </a:r>
            <a:r>
              <a:rPr lang="zh-CN" altLang="en-US" dirty="0"/>
              <a:t>。而如果</a:t>
            </a:r>
            <a:r>
              <a:rPr lang="en-US" altLang="zh-CN" dirty="0"/>
              <a:t>block </a:t>
            </a:r>
            <a:r>
              <a:rPr lang="zh-CN" altLang="en-US" dirty="0"/>
              <a:t>里面的</a:t>
            </a:r>
            <a:r>
              <a:rPr lang="en-US" altLang="zh-CN" dirty="0"/>
              <a:t>thread </a:t>
            </a:r>
            <a:r>
              <a:rPr lang="zh-CN" altLang="en-US" dirty="0"/>
              <a:t>数量不是</a:t>
            </a:r>
            <a:r>
              <a:rPr lang="en-US" altLang="zh-CN" dirty="0"/>
              <a:t>32 </a:t>
            </a:r>
            <a:r>
              <a:rPr lang="zh-CN" altLang="en-US" dirty="0"/>
              <a:t>的倍数，那他会把剩下的</a:t>
            </a:r>
            <a:r>
              <a:rPr lang="en-US" altLang="zh-CN" dirty="0"/>
              <a:t>thread</a:t>
            </a:r>
            <a:r>
              <a:rPr lang="zh-CN" altLang="en-US" dirty="0"/>
              <a:t>独立成一个</a:t>
            </a:r>
            <a:r>
              <a:rPr lang="en-US" altLang="zh-CN" dirty="0"/>
              <a:t>warp</a:t>
            </a:r>
            <a:r>
              <a:rPr lang="zh-CN" altLang="en-US" dirty="0"/>
              <a:t>；比如说</a:t>
            </a:r>
            <a:r>
              <a:rPr lang="en-US" altLang="zh-CN" dirty="0"/>
              <a:t>thread </a:t>
            </a:r>
            <a:r>
              <a:rPr lang="zh-CN" altLang="en-US" dirty="0"/>
              <a:t>数目是</a:t>
            </a:r>
            <a:r>
              <a:rPr lang="en-US" altLang="zh-CN" dirty="0"/>
              <a:t>66 </a:t>
            </a:r>
            <a:r>
              <a:rPr lang="zh-CN" altLang="en-US" dirty="0"/>
              <a:t>的话，就会有三个</a:t>
            </a:r>
            <a:r>
              <a:rPr lang="en-US" altLang="zh-CN" dirty="0"/>
              <a:t>warp</a:t>
            </a:r>
            <a:r>
              <a:rPr lang="zh-CN" altLang="en-US" dirty="0"/>
              <a:t>：</a:t>
            </a:r>
            <a:r>
              <a:rPr lang="en-US" altLang="zh-CN" dirty="0"/>
              <a:t>0-31</a:t>
            </a:r>
            <a:r>
              <a:rPr lang="zh-CN" altLang="en-US" dirty="0"/>
              <a:t>、</a:t>
            </a:r>
            <a:r>
              <a:rPr lang="en-US" altLang="zh-CN" dirty="0"/>
              <a:t>32-63</a:t>
            </a:r>
            <a:r>
              <a:rPr lang="zh-CN" altLang="en-US" dirty="0"/>
              <a:t>、</a:t>
            </a:r>
            <a:r>
              <a:rPr lang="en-US" altLang="zh-CN" dirty="0"/>
              <a:t>64-65 </a:t>
            </a:r>
            <a:r>
              <a:rPr lang="zh-CN" altLang="en-US" dirty="0"/>
              <a:t>。由于最后一个</a:t>
            </a:r>
            <a:r>
              <a:rPr lang="en-US" altLang="zh-CN" dirty="0"/>
              <a:t>warp </a:t>
            </a:r>
            <a:r>
              <a:rPr lang="zh-CN" altLang="en-US" dirty="0"/>
              <a:t>里只剩下两个</a:t>
            </a:r>
            <a:r>
              <a:rPr lang="en-US" altLang="zh-CN" dirty="0"/>
              <a:t>thread</a:t>
            </a:r>
            <a:r>
              <a:rPr lang="zh-CN" altLang="en-US" dirty="0"/>
              <a:t>，所以其实在计算时，就相当于浪费了</a:t>
            </a:r>
            <a:r>
              <a:rPr lang="en-US" altLang="zh-CN" dirty="0"/>
              <a:t>30 </a:t>
            </a:r>
            <a:r>
              <a:rPr lang="zh-CN" altLang="en-US" dirty="0"/>
              <a:t>个</a:t>
            </a:r>
            <a:r>
              <a:rPr lang="en-US" altLang="zh-CN" dirty="0"/>
              <a:t>thread </a:t>
            </a:r>
            <a:r>
              <a:rPr lang="zh-CN" altLang="en-US" dirty="0"/>
              <a:t>的计算能力；这点是在设定</a:t>
            </a:r>
            <a:r>
              <a:rPr lang="en-US" altLang="zh-CN" dirty="0"/>
              <a:t>block </a:t>
            </a:r>
            <a:r>
              <a:rPr lang="zh-CN" altLang="en-US" dirty="0"/>
              <a:t>中</a:t>
            </a:r>
            <a:r>
              <a:rPr lang="en-US" altLang="zh-CN" dirty="0"/>
              <a:t>thread </a:t>
            </a:r>
            <a:r>
              <a:rPr lang="zh-CN" altLang="en-US" dirty="0"/>
              <a:t>数量一定要注意的事！</a:t>
            </a:r>
          </a:p>
          <a:p>
            <a:r>
              <a:rPr lang="zh-CN" altLang="en-US" b="1" dirty="0">
                <a:effectLst/>
              </a:rPr>
              <a:t>一个</a:t>
            </a:r>
            <a:r>
              <a:rPr lang="en-US" altLang="zh-CN" b="1" dirty="0">
                <a:effectLst/>
              </a:rPr>
              <a:t>SM </a:t>
            </a:r>
            <a:r>
              <a:rPr lang="zh-CN" altLang="en-US" b="1" dirty="0">
                <a:effectLst/>
              </a:rPr>
              <a:t>一次只会执行一个</a:t>
            </a:r>
            <a:r>
              <a:rPr lang="en-US" altLang="zh-CN" b="1" dirty="0">
                <a:effectLst/>
              </a:rPr>
              <a:t>block </a:t>
            </a:r>
            <a:r>
              <a:rPr lang="zh-CN" altLang="en-US" b="1" dirty="0">
                <a:effectLst/>
              </a:rPr>
              <a:t>里的一个</a:t>
            </a:r>
            <a:r>
              <a:rPr lang="en-US" altLang="zh-CN" b="1" dirty="0">
                <a:effectLst/>
              </a:rPr>
              <a:t>warp</a:t>
            </a:r>
            <a:r>
              <a:rPr lang="zh-CN" altLang="en-US" dirty="0"/>
              <a:t>，但是</a:t>
            </a:r>
            <a:r>
              <a:rPr lang="en-US" altLang="zh-CN" dirty="0"/>
              <a:t>SM </a:t>
            </a:r>
            <a:r>
              <a:rPr lang="zh-CN" altLang="en-US" dirty="0"/>
              <a:t>不见得会一次就把这个</a:t>
            </a:r>
            <a:r>
              <a:rPr lang="en-US" altLang="zh-CN" dirty="0"/>
              <a:t>warp </a:t>
            </a:r>
            <a:r>
              <a:rPr lang="zh-CN" altLang="en-US" dirty="0"/>
              <a:t>的所有指令都执行完；</a:t>
            </a:r>
            <a:r>
              <a:rPr lang="zh-CN" altLang="en-US" b="1" dirty="0">
                <a:effectLst/>
              </a:rPr>
              <a:t>当遇到正在执行的</a:t>
            </a:r>
            <a:r>
              <a:rPr lang="en-US" altLang="zh-CN" b="1" dirty="0">
                <a:effectLst/>
              </a:rPr>
              <a:t>warp </a:t>
            </a:r>
            <a:r>
              <a:rPr lang="zh-CN" altLang="en-US" b="1" dirty="0">
                <a:effectLst/>
              </a:rPr>
              <a:t>需要等待的时候</a:t>
            </a:r>
            <a:r>
              <a:rPr lang="zh-CN" altLang="en-US" dirty="0"/>
              <a:t>（例如存取</a:t>
            </a:r>
            <a:r>
              <a:rPr lang="en-US" altLang="zh-CN" dirty="0"/>
              <a:t>global memory </a:t>
            </a:r>
            <a:r>
              <a:rPr lang="zh-CN" altLang="en-US" dirty="0"/>
              <a:t>就会要等好一段时间），就切换到别的</a:t>
            </a:r>
            <a:r>
              <a:rPr lang="en-US" altLang="zh-CN" dirty="0"/>
              <a:t>warp</a:t>
            </a:r>
            <a:r>
              <a:rPr lang="zh-CN" altLang="en-US" dirty="0"/>
              <a:t>来继续做运算，借此避免为了等待而浪费时间。</a:t>
            </a:r>
            <a:r>
              <a:rPr lang="zh-CN" altLang="en-US" b="1" dirty="0">
                <a:effectLst/>
              </a:rPr>
              <a:t>所以理论上效率最好的状况，就是在</a:t>
            </a:r>
            <a:r>
              <a:rPr lang="en-US" altLang="zh-CN" b="1" dirty="0">
                <a:effectLst/>
              </a:rPr>
              <a:t>SM </a:t>
            </a:r>
            <a:r>
              <a:rPr lang="zh-CN" altLang="en-US" b="1" dirty="0">
                <a:effectLst/>
              </a:rPr>
              <a:t>中有够多的</a:t>
            </a:r>
            <a:r>
              <a:rPr lang="en-US" altLang="zh-CN" b="1" dirty="0">
                <a:effectLst/>
              </a:rPr>
              <a:t>warp </a:t>
            </a:r>
            <a:r>
              <a:rPr lang="zh-CN" altLang="en-US" b="1" dirty="0">
                <a:effectLst/>
              </a:rPr>
              <a:t>可以切换</a:t>
            </a:r>
            <a:r>
              <a:rPr lang="zh-CN" altLang="en-US" dirty="0"/>
              <a:t>，让在执行的时候，不会有「所有</a:t>
            </a:r>
            <a:r>
              <a:rPr lang="en-US" altLang="zh-CN" dirty="0"/>
              <a:t>warp </a:t>
            </a:r>
            <a:r>
              <a:rPr lang="zh-CN" altLang="en-US" dirty="0"/>
              <a:t>都要等待」的情形发生；因为当所有的</a:t>
            </a:r>
            <a:r>
              <a:rPr lang="en-US" altLang="zh-CN" dirty="0"/>
              <a:t>warp </a:t>
            </a:r>
            <a:r>
              <a:rPr lang="zh-CN" altLang="en-US" dirty="0"/>
              <a:t>都要等待时，就会变成</a:t>
            </a:r>
            <a:r>
              <a:rPr lang="en-US" altLang="zh-CN" dirty="0"/>
              <a:t>SM </a:t>
            </a:r>
            <a:r>
              <a:rPr lang="zh-CN" altLang="en-US" dirty="0"/>
              <a:t>无事可做的状况了。</a:t>
            </a: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实际上，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warp 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也是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CUDA 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中，每一个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 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执行的最小单位；如果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GPU 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组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 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的话，也就代表他真正在执行的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thread 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数目会是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32*16 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。不过由于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CUDA 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是要透过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warp 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的切换来隐藏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thread 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的延迟、等待，来达到大量并行化的目的，所以会用所谓的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 thread 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这个名词来代表一个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 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里同时可以处理的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thread 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数目。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而在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 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的方面，一个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 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可以同时处理多个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thread block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，当其中有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 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的所有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thread 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都处理完后，他就会再去找其他还没处理的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 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来处理。假设有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 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、每个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 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可以同时处理三个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 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的话，那一开始执行时，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 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就会同时处理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 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；而剩下的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 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则会等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 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有处理完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 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后，再进到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 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中处理，直到所有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 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都处理结束。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88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知识点：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新语法</a:t>
            </a:r>
            <a:r>
              <a:rPr lang="en-US" altLang="zh-CN" dirty="0"/>
              <a:t>__global__</a:t>
            </a:r>
          </a:p>
          <a:p>
            <a:pPr marL="228600" indent="-228600">
              <a:buAutoNum type="arabicPeriod"/>
            </a:pPr>
            <a:r>
              <a:rPr lang="zh-CN" altLang="en-US" dirty="0"/>
              <a:t>新语法</a:t>
            </a:r>
            <a:r>
              <a:rPr lang="en-US" altLang="zh-CN" dirty="0"/>
              <a:t>&lt;&lt;&lt;,&gt;&gt;&gt;</a:t>
            </a:r>
          </a:p>
          <a:p>
            <a:pPr marL="228600" indent="-228600">
              <a:buAutoNum type="arabicPeriod"/>
            </a:pPr>
            <a:r>
              <a:rPr lang="en-US" altLang="zh-CN" dirty="0"/>
              <a:t>CUDA</a:t>
            </a:r>
            <a:r>
              <a:rPr lang="zh-CN" altLang="en-US" dirty="0"/>
              <a:t>中的同步和异步的概念。必须在</a:t>
            </a:r>
            <a:r>
              <a:rPr lang="en-US" altLang="zh-CN" dirty="0"/>
              <a:t>return 0</a:t>
            </a:r>
            <a:r>
              <a:rPr lang="zh-CN" altLang="en-US" dirty="0"/>
              <a:t>之前加一个同步的语句。</a:t>
            </a:r>
            <a:endParaRPr lang="en-US" altLang="zh-CN" dirty="0"/>
          </a:p>
          <a:p>
            <a:endParaRPr lang="en-US" dirty="0"/>
          </a:p>
          <a:p>
            <a:r>
              <a:rPr lang="en-US" dirty="0"/>
              <a:t>#include &lt;</a:t>
            </a:r>
            <a:r>
              <a:rPr lang="en-US" dirty="0" err="1"/>
              <a:t>stdio.h</a:t>
            </a:r>
            <a:r>
              <a:rPr lang="en-US" dirty="0"/>
              <a:t>&gt;</a:t>
            </a:r>
          </a:p>
          <a:p>
            <a:r>
              <a:rPr lang="en-US" dirty="0"/>
              <a:t>#include &lt;</a:t>
            </a:r>
            <a:r>
              <a:rPr lang="en-US" dirty="0" err="1"/>
              <a:t>cuda_runtime.h</a:t>
            </a:r>
            <a:r>
              <a:rPr lang="en-US" dirty="0"/>
              <a:t>&gt;</a:t>
            </a:r>
          </a:p>
          <a:p>
            <a:r>
              <a:rPr lang="en-US" dirty="0"/>
              <a:t>__global__ void </a:t>
            </a:r>
            <a:r>
              <a:rPr lang="en-US" dirty="0" err="1"/>
              <a:t>helloworld</a:t>
            </a:r>
            <a:r>
              <a:rPr lang="en-US" dirty="0"/>
              <a:t>(void)</a:t>
            </a:r>
          </a:p>
          <a:p>
            <a:r>
              <a:rPr lang="en-US" dirty="0"/>
              <a:t>{</a:t>
            </a:r>
          </a:p>
          <a:p>
            <a:r>
              <a:rPr lang="en-US" dirty="0" err="1"/>
              <a:t>printf</a:t>
            </a:r>
            <a:r>
              <a:rPr lang="en-US" dirty="0"/>
              <a:t>("hello world !!!\n");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int main()</a:t>
            </a:r>
          </a:p>
          <a:p>
            <a:r>
              <a:rPr lang="en-US" dirty="0"/>
              <a:t>{</a:t>
            </a:r>
          </a:p>
          <a:p>
            <a:r>
              <a:rPr lang="en-US" dirty="0" err="1"/>
              <a:t>helloworld</a:t>
            </a:r>
            <a:r>
              <a:rPr lang="en-US" dirty="0"/>
              <a:t>&lt;&lt;&lt;1,2&gt;&gt;&gt;();</a:t>
            </a:r>
          </a:p>
          <a:p>
            <a:r>
              <a:rPr lang="en-US" dirty="0" err="1"/>
              <a:t>cudaDeviceReset</a:t>
            </a:r>
            <a:r>
              <a:rPr lang="en-US" dirty="0"/>
              <a:t>(); </a:t>
            </a:r>
            <a:r>
              <a:rPr lang="en-US" altLang="zh-CN" dirty="0"/>
              <a:t>#</a:t>
            </a:r>
            <a:r>
              <a:rPr lang="zh-CN" altLang="en-US" dirty="0"/>
              <a:t>显示的释放</a:t>
            </a:r>
            <a:r>
              <a:rPr lang="en-US" altLang="zh-CN" dirty="0"/>
              <a:t>GPU</a:t>
            </a:r>
            <a:r>
              <a:rPr lang="zh-CN" altLang="en-US" dirty="0"/>
              <a:t>资源，或者在此处添加同步函数</a:t>
            </a:r>
            <a:endParaRPr lang="en-US" dirty="0"/>
          </a:p>
          <a:p>
            <a:r>
              <a:rPr lang="en-US" dirty="0"/>
              <a:t>return 0;</a:t>
            </a:r>
          </a:p>
          <a:p>
            <a:r>
              <a:rPr lang="en-US" dirty="0"/>
              <a:t>}</a:t>
            </a:r>
          </a:p>
          <a:p>
            <a:r>
              <a:rPr lang="en-US" dirty="0" err="1"/>
              <a:t>cudaDeviceReset</a:t>
            </a:r>
            <a:r>
              <a:rPr lang="en-US" dirty="0"/>
              <a:t>();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这句话如果没有，则不能正常的运行，因为这句话包含了隐式同步，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GPU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CPU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执行程序是异步的，核函数调用后成立刻会到主机线程继续，而不管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GPU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端核函数是否执行完毕，所以上面的程序就是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GPU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刚开始执行，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CPU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已经退出程序了，所以我们要等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GPU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执行完了，再退出主机线程。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83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__global__</a:t>
            </a:r>
            <a:r>
              <a:rPr lang="zh-CN" altLang="en-US" dirty="0"/>
              <a:t>是</a:t>
            </a:r>
            <a:r>
              <a:rPr lang="en-US" altLang="zh-CN" dirty="0"/>
              <a:t>CUDA C</a:t>
            </a:r>
            <a:r>
              <a:rPr lang="zh-CN" altLang="en-US" dirty="0"/>
              <a:t>的一个关键字，表示这个函数可以被主机端调用，在</a:t>
            </a:r>
            <a:r>
              <a:rPr lang="en-US" altLang="zh-CN" dirty="0"/>
              <a:t>GPU</a:t>
            </a:r>
            <a:r>
              <a:rPr lang="zh-CN" altLang="en-US" dirty="0"/>
              <a:t>上执行。</a:t>
            </a:r>
            <a:endParaRPr lang="en-US" altLang="zh-CN" dirty="0"/>
          </a:p>
          <a:p>
            <a:r>
              <a:rPr lang="zh-CN" altLang="en-US" dirty="0"/>
              <a:t>还有其他类似的修饰符：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7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三个尖括号，表示</a:t>
            </a:r>
            <a:r>
              <a:rPr lang="en-US" altLang="zh-CN" dirty="0"/>
              <a:t>kernel</a:t>
            </a:r>
            <a:r>
              <a:rPr lang="zh-CN" altLang="en-US" dirty="0"/>
              <a:t>函数的并行配置。也就是说，这个函数需要用多少核心来，并行执行计算。</a:t>
            </a:r>
            <a:endParaRPr lang="en-US" altLang="zh-CN" dirty="0"/>
          </a:p>
          <a:p>
            <a:r>
              <a:rPr lang="en-US" altLang="zh-CN" dirty="0"/>
              <a:t>X1</a:t>
            </a:r>
            <a:r>
              <a:rPr lang="zh-CN" altLang="en-US" dirty="0"/>
              <a:t>代表参数</a:t>
            </a:r>
            <a:r>
              <a:rPr lang="en-US" altLang="zh-CN" dirty="0"/>
              <a:t>grid</a:t>
            </a:r>
            <a:r>
              <a:rPr lang="zh-CN" altLang="en-US" dirty="0"/>
              <a:t>，</a:t>
            </a:r>
            <a:r>
              <a:rPr lang="en-US" altLang="zh-CN" dirty="0"/>
              <a:t>X2</a:t>
            </a:r>
            <a:r>
              <a:rPr lang="zh-CN" altLang="en-US" dirty="0"/>
              <a:t>代表参数</a:t>
            </a:r>
            <a:r>
              <a:rPr lang="en-US" altLang="zh-CN" dirty="0"/>
              <a:t>block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调用，启动内核函数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19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下面我们在看一个例子：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39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我们来看一个例子：</a:t>
            </a:r>
            <a:endParaRPr lang="en-US" altLang="zh-CN" dirty="0"/>
          </a:p>
          <a:p>
            <a:r>
              <a:rPr lang="zh-CN" altLang="en-US" dirty="0"/>
              <a:t>两个矢量的点积计算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00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知识点：</a:t>
            </a: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、内存指针</a:t>
            </a:r>
            <a:endParaRPr lang="en-US" altLang="zh-CN" dirty="0"/>
          </a:p>
          <a:p>
            <a:r>
              <a:rPr lang="en-US" dirty="0"/>
              <a:t>2</a:t>
            </a:r>
            <a:r>
              <a:rPr lang="zh-CN" altLang="en-US" dirty="0"/>
              <a:t>、内存空间的分配、释放、拷贝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CUDA</a:t>
            </a:r>
            <a:r>
              <a:rPr lang="zh-CN" altLang="en-US" dirty="0"/>
              <a:t>是一个支持</a:t>
            </a:r>
            <a:r>
              <a:rPr lang="en-US" altLang="zh-CN" dirty="0"/>
              <a:t>GPU</a:t>
            </a:r>
            <a:r>
              <a:rPr lang="zh-CN" altLang="en-US" dirty="0"/>
              <a:t>计算核心进行计算的平台，是一个通用的高带宽计算平台。</a:t>
            </a:r>
            <a:r>
              <a:rPr lang="en-US" altLang="zh-CN" dirty="0"/>
              <a:t>CUDA</a:t>
            </a:r>
            <a:r>
              <a:rPr lang="zh-CN" altLang="en-US" dirty="0"/>
              <a:t>是一个支持</a:t>
            </a:r>
            <a:r>
              <a:rPr lang="en-US" altLang="zh-CN" dirty="0"/>
              <a:t>GPU</a:t>
            </a:r>
            <a:r>
              <a:rPr lang="zh-CN" altLang="en-US" dirty="0"/>
              <a:t>计算的非常重要的软件，现在的异构计算加速器有很多，包括像</a:t>
            </a:r>
            <a:r>
              <a:rPr lang="en-US" altLang="zh-CN" dirty="0"/>
              <a:t>AMD</a:t>
            </a:r>
            <a:r>
              <a:rPr lang="zh-CN" altLang="en-US" dirty="0"/>
              <a:t>的</a:t>
            </a:r>
            <a:r>
              <a:rPr lang="en-US" altLang="zh-CN" dirty="0"/>
              <a:t>GPU</a:t>
            </a:r>
            <a:r>
              <a:rPr lang="zh-CN" altLang="en-US" dirty="0"/>
              <a:t>，</a:t>
            </a:r>
            <a:r>
              <a:rPr lang="en-US" altLang="zh-CN" dirty="0"/>
              <a:t>FPGA</a:t>
            </a:r>
            <a:r>
              <a:rPr lang="zh-CN" altLang="en-US" dirty="0"/>
              <a:t>，以及国内的寒武纪的计算卡等等，但是他们没有类似于</a:t>
            </a:r>
            <a:r>
              <a:rPr lang="en-US" altLang="zh-CN" dirty="0"/>
              <a:t>CUDA</a:t>
            </a:r>
            <a:r>
              <a:rPr lang="zh-CN" altLang="en-US" dirty="0"/>
              <a:t>的计算平台。</a:t>
            </a:r>
            <a:r>
              <a:rPr lang="en-US" altLang="zh-CN" dirty="0"/>
              <a:t>AMD</a:t>
            </a:r>
            <a:r>
              <a:rPr lang="zh-CN" altLang="en-US" dirty="0"/>
              <a:t>是基于</a:t>
            </a:r>
            <a:r>
              <a:rPr lang="en-US" altLang="zh-CN" dirty="0"/>
              <a:t>OpenCL</a:t>
            </a:r>
            <a:r>
              <a:rPr lang="zh-CN" altLang="en-US" dirty="0"/>
              <a:t>进行编程开发，用这个平台进行开发非常繁琐，据我所知，苹果即将放弃使用</a:t>
            </a:r>
            <a:r>
              <a:rPr lang="en-US" altLang="zh-CN" dirty="0"/>
              <a:t>OpenCL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CUDA</a:t>
            </a:r>
            <a:r>
              <a:rPr lang="zh-CN" altLang="en-US" dirty="0"/>
              <a:t>除了支持通用的</a:t>
            </a:r>
            <a:r>
              <a:rPr lang="en-US" altLang="zh-CN" dirty="0"/>
              <a:t>Tesla</a:t>
            </a:r>
            <a:r>
              <a:rPr lang="zh-CN" altLang="en-US" dirty="0"/>
              <a:t>系列</a:t>
            </a:r>
            <a:r>
              <a:rPr lang="en-US" altLang="zh-CN" dirty="0"/>
              <a:t>GPU</a:t>
            </a:r>
            <a:r>
              <a:rPr lang="zh-CN" altLang="en-US" dirty="0"/>
              <a:t>之外，还可以支持</a:t>
            </a:r>
            <a:r>
              <a:rPr lang="en-US" altLang="zh-CN" dirty="0" err="1"/>
              <a:t>nvidia</a:t>
            </a:r>
            <a:r>
              <a:rPr lang="zh-CN" altLang="en-US" dirty="0"/>
              <a:t>其他的</a:t>
            </a:r>
            <a:r>
              <a:rPr lang="en-US" altLang="zh-CN" dirty="0"/>
              <a:t>GPU</a:t>
            </a:r>
            <a:r>
              <a:rPr lang="zh-CN" altLang="en-US" dirty="0"/>
              <a:t>产品，包括</a:t>
            </a:r>
            <a:r>
              <a:rPr lang="en-US" altLang="zh-CN" dirty="0" err="1"/>
              <a:t>quadro</a:t>
            </a:r>
            <a:r>
              <a:rPr lang="zh-CN" altLang="en-US" dirty="0"/>
              <a:t>，</a:t>
            </a:r>
            <a:r>
              <a:rPr lang="en-US" altLang="zh-CN" dirty="0"/>
              <a:t>GeForce</a:t>
            </a:r>
            <a:r>
              <a:rPr lang="zh-CN" altLang="en-US" dirty="0"/>
              <a:t>，</a:t>
            </a:r>
            <a:r>
              <a:rPr lang="en-US" altLang="zh-CN" dirty="0" err="1"/>
              <a:t>tegra</a:t>
            </a:r>
            <a:r>
              <a:rPr lang="zh-CN" altLang="en-US" dirty="0"/>
              <a:t>等等。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CUDA C</a:t>
            </a:r>
            <a:r>
              <a:rPr lang="zh-CN" altLang="en-US" dirty="0"/>
              <a:t>是一个对</a:t>
            </a:r>
            <a:r>
              <a:rPr lang="en-US" altLang="zh-CN" dirty="0"/>
              <a:t>C/C++</a:t>
            </a:r>
            <a:r>
              <a:rPr lang="zh-CN" altLang="en-US" dirty="0"/>
              <a:t>的扩展，可以基于</a:t>
            </a:r>
            <a:r>
              <a:rPr lang="en-US" altLang="zh-CN" dirty="0"/>
              <a:t>CUDA</a:t>
            </a:r>
            <a:r>
              <a:rPr lang="zh-CN" altLang="en-US" dirty="0"/>
              <a:t>编程，实现异构计算。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059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720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void *</a:t>
            </a:r>
            <a:r>
              <a:rPr lang="zh-CN" altLang="en-US" dirty="0"/>
              <a:t>*可以赋值给任何类型的变量 但是需要进行强制转换，不要</a:t>
            </a:r>
            <a:r>
              <a:rPr lang="en-US" altLang="zh-CN" dirty="0"/>
              <a:t>(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**)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也不会出错。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((</a:t>
            </a:r>
            <a:r>
              <a:rPr lang="en-GB" sz="12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**)&amp;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, size);</a:t>
            </a:r>
            <a:r>
              <a:rPr lang="zh-CN" altLang="en-US" sz="1200" b="1" dirty="0">
                <a:latin typeface="Courier New" pitchFamily="49" charset="0"/>
                <a:cs typeface="Courier New" pitchFamily="49" charset="0"/>
              </a:rPr>
              <a:t>中其实省略（</a:t>
            </a:r>
            <a:r>
              <a:rPr lang="en-US" altLang="zh-CN" sz="1200" b="1" dirty="0">
                <a:latin typeface="Courier New" pitchFamily="49" charset="0"/>
                <a:cs typeface="Courier New" pitchFamily="49" charset="0"/>
              </a:rPr>
              <a:t>void **</a:t>
            </a:r>
            <a:r>
              <a:rPr lang="zh-CN" altLang="en-US" sz="1200" b="1" dirty="0">
                <a:latin typeface="Courier New" pitchFamily="49" charset="0"/>
                <a:cs typeface="Courier New" pitchFamily="49" charset="0"/>
              </a:rPr>
              <a:t>）也是可以运行的，因为定义的就是</a:t>
            </a:r>
            <a:r>
              <a:rPr lang="en-US" altLang="zh-CN" sz="1200" b="1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altLang="zh-CN" sz="1200" b="1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zh-CN" altLang="en-US" sz="1200" b="1" dirty="0">
                <a:latin typeface="Courier New" pitchFamily="49" charset="0"/>
                <a:cs typeface="Courier New" pitchFamily="49" charset="0"/>
              </a:rPr>
              <a:t>，</a:t>
            </a:r>
            <a:r>
              <a:rPr lang="en-US" altLang="zh-CN" sz="1200" b="1" dirty="0">
                <a:latin typeface="Courier New" pitchFamily="49" charset="0"/>
                <a:cs typeface="Courier New" pitchFamily="49" charset="0"/>
              </a:rPr>
              <a:t>&amp;</a:t>
            </a:r>
            <a:r>
              <a:rPr lang="en-US" altLang="zh-CN" sz="1200" b="1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zh-CN" altLang="en-US" sz="1200" b="1" dirty="0">
                <a:latin typeface="Courier New" pitchFamily="49" charset="0"/>
                <a:cs typeface="Courier New" pitchFamily="49" charset="0"/>
              </a:rPr>
              <a:t>就是 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26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34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前面只用了一个</a:t>
            </a:r>
            <a:r>
              <a:rPr lang="en-US" altLang="zh-CN" dirty="0"/>
              <a:t>block</a:t>
            </a:r>
            <a:r>
              <a:rPr lang="zh-CN" altLang="en-US" dirty="0"/>
              <a:t>，一个线程计算，并没有充分发挥</a:t>
            </a:r>
            <a:r>
              <a:rPr lang="en-US" altLang="zh-CN" dirty="0"/>
              <a:t>GPU</a:t>
            </a:r>
            <a:r>
              <a:rPr lang="zh-CN" altLang="en-US" dirty="0"/>
              <a:t>的性能。下面我们来看一下怎么多核心的并行计算。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717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注意</a:t>
            </a:r>
            <a:r>
              <a:rPr lang="en-US" altLang="zh-CN" dirty="0"/>
              <a:t>CUDA</a:t>
            </a:r>
            <a:r>
              <a:rPr lang="zh-CN" altLang="en-US" dirty="0"/>
              <a:t>中一个</a:t>
            </a:r>
            <a:r>
              <a:rPr lang="en-US" altLang="zh-CN" dirty="0"/>
              <a:t>GRID</a:t>
            </a:r>
            <a:r>
              <a:rPr lang="zh-CN" altLang="en-US" dirty="0"/>
              <a:t>包含多个</a:t>
            </a:r>
            <a:r>
              <a:rPr lang="en-US" altLang="zh-CN" dirty="0"/>
              <a:t>BLOCK</a:t>
            </a:r>
            <a:r>
              <a:rPr lang="zh-CN" altLang="en-US" dirty="0"/>
              <a:t>。每个</a:t>
            </a:r>
            <a:r>
              <a:rPr lang="en-US" altLang="zh-CN" dirty="0"/>
              <a:t>BLOCK</a:t>
            </a:r>
            <a:r>
              <a:rPr lang="zh-CN" altLang="en-US" dirty="0"/>
              <a:t>包含多个</a:t>
            </a:r>
            <a:r>
              <a:rPr lang="en-US" altLang="zh-CN" dirty="0"/>
              <a:t>THREAD</a:t>
            </a:r>
            <a:r>
              <a:rPr lang="zh-CN" altLang="en-US" dirty="0"/>
              <a:t>。另外还有一个概念叫做</a:t>
            </a:r>
            <a:r>
              <a:rPr lang="en-US" altLang="zh-CN" dirty="0"/>
              <a:t>wrap</a:t>
            </a:r>
            <a:r>
              <a:rPr lang="zh-CN" altLang="en-US" dirty="0"/>
              <a:t>。</a:t>
            </a:r>
            <a:r>
              <a:rPr lang="en-US" altLang="zh-CN" dirty="0"/>
              <a:t>WRAP</a:t>
            </a:r>
            <a:r>
              <a:rPr lang="zh-CN" altLang="en-US" dirty="0"/>
              <a:t>是线程束的意思，也就是</a:t>
            </a:r>
            <a:r>
              <a:rPr lang="en-US" altLang="zh-CN" dirty="0"/>
              <a:t>GPU</a:t>
            </a:r>
            <a:r>
              <a:rPr lang="zh-CN" altLang="en-US" dirty="0"/>
              <a:t>实际执行运算的时候是以</a:t>
            </a:r>
            <a:r>
              <a:rPr lang="en-US" altLang="zh-CN" dirty="0"/>
              <a:t>wrap</a:t>
            </a:r>
            <a:r>
              <a:rPr lang="zh-CN" altLang="en-US" dirty="0"/>
              <a:t>单位的。比如</a:t>
            </a:r>
            <a:r>
              <a:rPr lang="en-US" altLang="zh-CN" dirty="0"/>
              <a:t>wrap=32</a:t>
            </a:r>
            <a:r>
              <a:rPr lang="zh-CN" altLang="en-US" dirty="0"/>
              <a:t>或者</a:t>
            </a:r>
            <a:r>
              <a:rPr lang="en-US" altLang="zh-CN" dirty="0"/>
              <a:t>wrap=16.</a:t>
            </a:r>
            <a:r>
              <a:rPr lang="zh-CN" altLang="en-US" dirty="0"/>
              <a:t>假设你的</a:t>
            </a:r>
            <a:r>
              <a:rPr lang="en-US" altLang="zh-CN" dirty="0"/>
              <a:t>wrap</a:t>
            </a:r>
            <a:r>
              <a:rPr lang="zh-CN" altLang="en-US" dirty="0"/>
              <a:t>是</a:t>
            </a:r>
            <a:r>
              <a:rPr lang="en-US" altLang="zh-CN" dirty="0"/>
              <a:t>16</a:t>
            </a:r>
            <a:r>
              <a:rPr lang="zh-CN" altLang="en-US" dirty="0"/>
              <a:t>，每次运行一定是</a:t>
            </a:r>
            <a:r>
              <a:rPr lang="en-US" altLang="zh-CN" dirty="0"/>
              <a:t>16</a:t>
            </a:r>
            <a:r>
              <a:rPr lang="zh-CN" altLang="en-US" dirty="0"/>
              <a:t>个线程一起运行。即使你使用了一个</a:t>
            </a:r>
            <a:r>
              <a:rPr lang="en-US" altLang="zh-CN" dirty="0"/>
              <a:t>block</a:t>
            </a:r>
            <a:r>
              <a:rPr lang="zh-CN" altLang="en-US" dirty="0"/>
              <a:t>里面的</a:t>
            </a:r>
            <a:r>
              <a:rPr lang="en-US" altLang="zh-CN" dirty="0"/>
              <a:t>1</a:t>
            </a:r>
            <a:r>
              <a:rPr lang="zh-CN" altLang="en-US" dirty="0"/>
              <a:t>个</a:t>
            </a:r>
            <a:r>
              <a:rPr lang="en-US" altLang="zh-CN" dirty="0" err="1"/>
              <a:t>thread.GPU</a:t>
            </a:r>
            <a:r>
              <a:rPr lang="zh-CN" altLang="en-US" dirty="0"/>
              <a:t>也会凑足</a:t>
            </a:r>
            <a:r>
              <a:rPr lang="en-US" altLang="zh-CN" dirty="0"/>
              <a:t>16</a:t>
            </a:r>
            <a:r>
              <a:rPr lang="zh-CN" altLang="en-US" dirty="0"/>
              <a:t>个</a:t>
            </a:r>
            <a:r>
              <a:rPr lang="en-US" altLang="zh-CN" dirty="0"/>
              <a:t>thread</a:t>
            </a:r>
            <a:r>
              <a:rPr lang="zh-CN" altLang="en-US" dirty="0"/>
              <a:t>，只是这些</a:t>
            </a:r>
            <a:r>
              <a:rPr lang="en-US" altLang="zh-CN" dirty="0"/>
              <a:t>thread</a:t>
            </a:r>
            <a:r>
              <a:rPr lang="zh-CN" altLang="en-US" dirty="0"/>
              <a:t>处于不活跃状态，此时就浪费了</a:t>
            </a:r>
            <a:r>
              <a:rPr lang="en-US" altLang="zh-CN" dirty="0"/>
              <a:t>15</a:t>
            </a:r>
            <a:r>
              <a:rPr lang="zh-CN" altLang="en-US" dirty="0"/>
              <a:t>个</a:t>
            </a:r>
            <a:r>
              <a:rPr lang="en-US" altLang="zh-CN" dirty="0"/>
              <a:t>thread</a:t>
            </a:r>
            <a:r>
              <a:rPr lang="zh-CN" altLang="en-US" dirty="0"/>
              <a:t>线程的资源。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71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943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void *</a:t>
            </a:r>
            <a:r>
              <a:rPr lang="zh-CN" altLang="en-US" dirty="0"/>
              <a:t>*可以赋值给任何类型的变量 但是需要进行强制转换，不要</a:t>
            </a:r>
            <a:r>
              <a:rPr lang="en-US" altLang="zh-CN" dirty="0"/>
              <a:t>(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**)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也不会出错。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768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注意</a:t>
            </a:r>
            <a:r>
              <a:rPr lang="en-US" altLang="zh-CN" dirty="0"/>
              <a:t>CUDA</a:t>
            </a:r>
            <a:r>
              <a:rPr lang="zh-CN" altLang="en-US" dirty="0"/>
              <a:t>中一个</a:t>
            </a:r>
            <a:r>
              <a:rPr lang="en-US" altLang="zh-CN" dirty="0"/>
              <a:t>GRID</a:t>
            </a:r>
            <a:r>
              <a:rPr lang="zh-CN" altLang="en-US" dirty="0"/>
              <a:t>包含多个</a:t>
            </a:r>
            <a:r>
              <a:rPr lang="en-US" altLang="zh-CN" dirty="0"/>
              <a:t>BLOCK</a:t>
            </a:r>
            <a:r>
              <a:rPr lang="zh-CN" altLang="en-US" dirty="0"/>
              <a:t>。每个</a:t>
            </a:r>
            <a:r>
              <a:rPr lang="en-US" altLang="zh-CN" dirty="0"/>
              <a:t>BLOCK</a:t>
            </a:r>
            <a:r>
              <a:rPr lang="zh-CN" altLang="en-US" dirty="0"/>
              <a:t>包含多个</a:t>
            </a:r>
            <a:r>
              <a:rPr lang="en-US" altLang="zh-CN" dirty="0"/>
              <a:t>THREAD</a:t>
            </a:r>
            <a:r>
              <a:rPr lang="zh-CN" altLang="en-US" dirty="0"/>
              <a:t>。另外还有一个概念叫做</a:t>
            </a:r>
            <a:r>
              <a:rPr lang="en-US" altLang="zh-CN" dirty="0"/>
              <a:t>wrap</a:t>
            </a:r>
            <a:r>
              <a:rPr lang="zh-CN" altLang="en-US" dirty="0"/>
              <a:t>。</a:t>
            </a:r>
            <a:r>
              <a:rPr lang="en-US" altLang="zh-CN" dirty="0"/>
              <a:t>WRAP</a:t>
            </a:r>
            <a:r>
              <a:rPr lang="zh-CN" altLang="en-US" dirty="0"/>
              <a:t>是线程束的意思，也就是</a:t>
            </a:r>
            <a:r>
              <a:rPr lang="en-US" altLang="zh-CN" dirty="0"/>
              <a:t>GPU</a:t>
            </a:r>
            <a:r>
              <a:rPr lang="zh-CN" altLang="en-US" dirty="0"/>
              <a:t>实际执行运算的时候是以</a:t>
            </a:r>
            <a:r>
              <a:rPr lang="en-US" altLang="zh-CN" dirty="0"/>
              <a:t>wrap</a:t>
            </a:r>
            <a:r>
              <a:rPr lang="zh-CN" altLang="en-US" dirty="0"/>
              <a:t>单位的。比如</a:t>
            </a:r>
            <a:r>
              <a:rPr lang="en-US" altLang="zh-CN" dirty="0"/>
              <a:t>wrap=32</a:t>
            </a:r>
            <a:r>
              <a:rPr lang="zh-CN" altLang="en-US" dirty="0"/>
              <a:t>或者</a:t>
            </a:r>
            <a:r>
              <a:rPr lang="en-US" altLang="zh-CN" dirty="0"/>
              <a:t>wrap=16.</a:t>
            </a:r>
            <a:r>
              <a:rPr lang="zh-CN" altLang="en-US" dirty="0"/>
              <a:t>假设你的</a:t>
            </a:r>
            <a:r>
              <a:rPr lang="en-US" altLang="zh-CN" dirty="0"/>
              <a:t>wrap</a:t>
            </a:r>
            <a:r>
              <a:rPr lang="zh-CN" altLang="en-US" dirty="0"/>
              <a:t>是</a:t>
            </a:r>
            <a:r>
              <a:rPr lang="en-US" altLang="zh-CN" dirty="0"/>
              <a:t>16</a:t>
            </a:r>
            <a:r>
              <a:rPr lang="zh-CN" altLang="en-US" dirty="0"/>
              <a:t>，每次运行一定是</a:t>
            </a:r>
            <a:r>
              <a:rPr lang="en-US" altLang="zh-CN" dirty="0"/>
              <a:t>16</a:t>
            </a:r>
            <a:r>
              <a:rPr lang="zh-CN" altLang="en-US" dirty="0"/>
              <a:t>个线程一起运行。即使你使用了一个</a:t>
            </a:r>
            <a:r>
              <a:rPr lang="en-US" altLang="zh-CN" dirty="0"/>
              <a:t>block</a:t>
            </a:r>
            <a:r>
              <a:rPr lang="zh-CN" altLang="en-US" dirty="0"/>
              <a:t>里面的</a:t>
            </a:r>
            <a:r>
              <a:rPr lang="en-US" altLang="zh-CN" dirty="0"/>
              <a:t>1</a:t>
            </a:r>
            <a:r>
              <a:rPr lang="zh-CN" altLang="en-US" dirty="0"/>
              <a:t>个</a:t>
            </a:r>
            <a:r>
              <a:rPr lang="en-US" altLang="zh-CN" dirty="0" err="1"/>
              <a:t>thread.GPU</a:t>
            </a:r>
            <a:r>
              <a:rPr lang="zh-CN" altLang="en-US" dirty="0"/>
              <a:t>也会凑足</a:t>
            </a:r>
            <a:r>
              <a:rPr lang="en-US" altLang="zh-CN" dirty="0"/>
              <a:t>16</a:t>
            </a:r>
            <a:r>
              <a:rPr lang="zh-CN" altLang="en-US" dirty="0"/>
              <a:t>个</a:t>
            </a:r>
            <a:r>
              <a:rPr lang="en-US" altLang="zh-CN" dirty="0"/>
              <a:t>thread</a:t>
            </a:r>
            <a:r>
              <a:rPr lang="zh-CN" altLang="en-US" dirty="0"/>
              <a:t>，只是这些</a:t>
            </a:r>
            <a:r>
              <a:rPr lang="en-US" altLang="zh-CN" dirty="0"/>
              <a:t>thread</a:t>
            </a:r>
            <a:r>
              <a:rPr lang="zh-CN" altLang="en-US" dirty="0"/>
              <a:t>处于不活跃状态，此时就浪费了</a:t>
            </a:r>
            <a:r>
              <a:rPr lang="en-US" altLang="zh-CN" dirty="0"/>
              <a:t>15</a:t>
            </a:r>
            <a:r>
              <a:rPr lang="zh-CN" altLang="en-US" dirty="0"/>
              <a:t>个</a:t>
            </a:r>
            <a:r>
              <a:rPr lang="en-US" altLang="zh-CN" dirty="0"/>
              <a:t>thread</a:t>
            </a:r>
            <a:r>
              <a:rPr lang="zh-CN" altLang="en-US" dirty="0"/>
              <a:t>线程的资源。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824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891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最大</a:t>
            </a:r>
            <a:r>
              <a:rPr lang="en-US" altLang="zh-CN" dirty="0"/>
              <a:t>shared memory</a:t>
            </a:r>
            <a:r>
              <a:rPr lang="zh-CN" altLang="en-US" dirty="0"/>
              <a:t>为</a:t>
            </a:r>
            <a:r>
              <a:rPr lang="en-US" altLang="zh-CN" dirty="0"/>
              <a:t>49152 bytes</a:t>
            </a:r>
            <a:r>
              <a:rPr lang="zh-CN" altLang="en-US" dirty="0"/>
              <a:t>，</a:t>
            </a:r>
            <a:r>
              <a:rPr lang="en-US" altLang="zh-CN" dirty="0" err="1"/>
              <a:t>cuda</a:t>
            </a:r>
            <a:r>
              <a:rPr lang="en-US" altLang="zh-CN" dirty="0"/>
              <a:t> C</a:t>
            </a:r>
            <a:r>
              <a:rPr lang="zh-CN" altLang="en-US" dirty="0"/>
              <a:t>中</a:t>
            </a:r>
            <a:r>
              <a:rPr lang="en-US" altLang="zh-CN" dirty="0"/>
              <a:t>int</a:t>
            </a:r>
            <a:r>
              <a:rPr lang="zh-CN" altLang="en-US" dirty="0"/>
              <a:t>类型占</a:t>
            </a:r>
            <a:r>
              <a:rPr lang="en-US" altLang="zh-CN" dirty="0"/>
              <a:t>4</a:t>
            </a:r>
            <a:r>
              <a:rPr lang="zh-CN" altLang="en-US" dirty="0"/>
              <a:t>个字节，因此最大</a:t>
            </a:r>
            <a:r>
              <a:rPr lang="en-US" altLang="zh-CN" dirty="0"/>
              <a:t>N</a:t>
            </a:r>
            <a:r>
              <a:rPr lang="zh-CN" altLang="en-US" dirty="0"/>
              <a:t>为</a:t>
            </a:r>
            <a:r>
              <a:rPr lang="en-US" altLang="zh-CN" dirty="0"/>
              <a:t>12288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36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介绍另个概念：主机和设备。</a:t>
            </a:r>
            <a:endParaRPr lang="en-US" altLang="zh-CN" dirty="0"/>
          </a:p>
          <a:p>
            <a:r>
              <a:rPr lang="zh-CN" altLang="en-US" dirty="0"/>
              <a:t>主机就是：服务器、笔记本、工作站等。有自己的</a:t>
            </a:r>
            <a:r>
              <a:rPr lang="en-US" altLang="zh-CN" dirty="0"/>
              <a:t>CPU</a:t>
            </a:r>
            <a:r>
              <a:rPr lang="zh-CN" altLang="en-US" dirty="0"/>
              <a:t>和内存；</a:t>
            </a:r>
            <a:endParaRPr lang="en-US" altLang="zh-CN" dirty="0"/>
          </a:p>
          <a:p>
            <a:r>
              <a:rPr lang="zh-CN" altLang="en-US" dirty="0"/>
              <a:t>设备：就是我们的</a:t>
            </a:r>
            <a:r>
              <a:rPr lang="en-US" altLang="zh-CN" dirty="0"/>
              <a:t>GPU</a:t>
            </a:r>
            <a:r>
              <a:rPr lang="zh-CN" altLang="en-US" dirty="0"/>
              <a:t>，</a:t>
            </a:r>
            <a:r>
              <a:rPr lang="en-US" altLang="zh-CN" dirty="0"/>
              <a:t>GPU</a:t>
            </a:r>
            <a:r>
              <a:rPr lang="zh-CN" altLang="en-US" dirty="0"/>
              <a:t>其实也是一个比较独立的计算部件，他有自己的计算核心和内存，但是没有独立的操作系统。</a:t>
            </a:r>
            <a:endParaRPr lang="en-US" altLang="zh-CN" dirty="0"/>
          </a:p>
          <a:p>
            <a:r>
              <a:rPr lang="zh-CN" altLang="en-US" dirty="0"/>
              <a:t>主机和设备共用同一套操作系统，在计算的时候，我们需要把数据从主机内存拷贝到设备，才能让</a:t>
            </a:r>
            <a:r>
              <a:rPr lang="en-US" altLang="zh-CN" dirty="0"/>
              <a:t>GPU</a:t>
            </a:r>
            <a:r>
              <a:rPr lang="zh-CN" altLang="en-US" dirty="0"/>
              <a:t>对数据进行计算。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634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b="1" kern="0" noProof="0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mul</a:t>
            </a:r>
            <a:r>
              <a:rPr lang="en-GB" sz="12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&lt;&lt;&lt;1, </a:t>
            </a:r>
            <a:r>
              <a:rPr lang="en-GB" sz="12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&gt;&gt;&gt;(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d_a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d_b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d_sum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因为吃代码中，在设备端归约，最后</a:t>
            </a:r>
            <a:r>
              <a:rPr lang="en-GB" sz="1200" dirty="0"/>
              <a:t>if (</a:t>
            </a:r>
            <a:r>
              <a:rPr lang="en-GB" sz="1200" dirty="0" err="1"/>
              <a:t>threadIdx.x</a:t>
            </a:r>
            <a:r>
              <a:rPr lang="en-GB" sz="1200" dirty="0"/>
              <a:t> == 0) </a:t>
            </a:r>
            <a:r>
              <a:rPr lang="zh-CN" altLang="en-US" sz="1200" dirty="0"/>
              <a:t>*</a:t>
            </a:r>
            <a:r>
              <a:rPr lang="en-US" altLang="zh-CN" sz="1200" dirty="0" err="1"/>
              <a:t>su</a:t>
            </a:r>
            <a:r>
              <a:rPr lang="en-GB" sz="1200" dirty="0"/>
              <a:t>m = c[</a:t>
            </a:r>
            <a:r>
              <a:rPr lang="en-GB" sz="1200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200" dirty="0"/>
              <a:t>],</a:t>
            </a:r>
            <a:r>
              <a:rPr lang="zh-CN" altLang="en-US" sz="1200" dirty="0"/>
              <a:t>由于每个</a:t>
            </a:r>
            <a:r>
              <a:rPr lang="en-US" altLang="zh-CN" sz="1200" dirty="0"/>
              <a:t>block</a:t>
            </a:r>
            <a:r>
              <a:rPr lang="zh-CN" altLang="en-US" sz="1200" dirty="0"/>
              <a:t>都有一个</a:t>
            </a:r>
            <a:r>
              <a:rPr lang="en-GB" sz="1200" dirty="0" err="1"/>
              <a:t>threadIdx.x</a:t>
            </a:r>
            <a:r>
              <a:rPr lang="en-GB" sz="1200" dirty="0"/>
              <a:t> == 0</a:t>
            </a:r>
            <a:r>
              <a:rPr lang="zh-CN" altLang="en-US" sz="1200" dirty="0"/>
              <a:t>，所以只能有一</a:t>
            </a:r>
            <a:r>
              <a:rPr lang="en-US" altLang="zh-CN" sz="1200" dirty="0"/>
              <a:t>block</a:t>
            </a:r>
            <a:r>
              <a:rPr lang="zh-CN" altLang="en-US" sz="1200" dirty="0"/>
              <a:t>参与计算，即</a:t>
            </a:r>
            <a:r>
              <a:rPr lang="en-US" altLang="zh-CN" sz="1200" dirty="0" err="1"/>
              <a:t>gridDim.x</a:t>
            </a:r>
            <a:r>
              <a:rPr lang="en-US" altLang="zh-CN" sz="1200" dirty="0"/>
              <a:t>=1</a:t>
            </a:r>
            <a:r>
              <a:rPr lang="zh-CN" altLang="en-US" sz="1200" dirty="0"/>
              <a:t>；</a:t>
            </a:r>
            <a:endParaRPr lang="en-GB" sz="1200" i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698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blockDim</a:t>
            </a:r>
            <a:r>
              <a:rPr lang="en-US" dirty="0"/>
              <a:t> = 160</a:t>
            </a:r>
            <a:r>
              <a:rPr lang="zh-CN" altLang="en-US" dirty="0"/>
              <a:t>表示每个</a:t>
            </a:r>
            <a:r>
              <a:rPr lang="en-US" altLang="zh-CN" dirty="0"/>
              <a:t>block</a:t>
            </a:r>
            <a:r>
              <a:rPr lang="zh-CN" altLang="en-US" dirty="0"/>
              <a:t>有</a:t>
            </a:r>
            <a:r>
              <a:rPr lang="en-US" altLang="zh-CN" dirty="0"/>
              <a:t>160</a:t>
            </a:r>
            <a:r>
              <a:rPr lang="zh-CN" altLang="en-US" dirty="0"/>
              <a:t>个</a:t>
            </a:r>
            <a:r>
              <a:rPr lang="en-US" altLang="zh-CN" dirty="0"/>
              <a:t>thread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903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582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Identical to finding offset in 1-dimensional storage of a 2-dimensional matrix:</a:t>
            </a:r>
          </a:p>
          <a:p>
            <a:pPr>
              <a:buNone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int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index = x + width * y;</a:t>
            </a:r>
          </a:p>
          <a:p>
            <a:pPr>
              <a:buNone/>
            </a:pPr>
            <a:r>
              <a:rPr lang="en-US" sz="1200" dirty="0" err="1"/>
              <a:t>blockDim.x</a:t>
            </a:r>
            <a:r>
              <a:rPr lang="en-US" sz="1200" dirty="0"/>
              <a:t>=8,</a:t>
            </a:r>
            <a:r>
              <a:rPr lang="zh-CN" altLang="en-US" sz="1200" dirty="0"/>
              <a:t>每个</a:t>
            </a:r>
            <a:r>
              <a:rPr lang="en-US" altLang="zh-CN" sz="1200" dirty="0"/>
              <a:t>block</a:t>
            </a:r>
            <a:r>
              <a:rPr lang="zh-CN" altLang="en-US" sz="1200" dirty="0"/>
              <a:t>有</a:t>
            </a:r>
            <a:r>
              <a:rPr lang="en-US" altLang="zh-CN" sz="1200" dirty="0"/>
              <a:t>8</a:t>
            </a:r>
            <a:r>
              <a:rPr lang="zh-CN" altLang="en-US" sz="1200" dirty="0"/>
              <a:t>个线程；</a:t>
            </a:r>
            <a:endParaRPr lang="en-US" sz="1200" dirty="0"/>
          </a:p>
          <a:p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mul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&lt;&lt;&lt;</a:t>
            </a:r>
            <a:r>
              <a:rPr lang="en-GB" sz="12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BLOCKS_NUM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THREADS_PER_BLOCK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&gt;&gt;&gt;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，即</a:t>
            </a:r>
            <a:r>
              <a:rPr kumimoji="0" lang="en-US" altLang="zh-CN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mul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&lt;&lt;&lt;4,8&gt;&gt;&gt;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057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由于</a:t>
            </a:r>
            <a:r>
              <a:rPr lang="en-US" altLang="zh-CN" dirty="0" err="1"/>
              <a:t>blockIdx.x</a:t>
            </a:r>
            <a:r>
              <a:rPr lang="zh-CN" altLang="en-US" dirty="0"/>
              <a:t>从</a:t>
            </a:r>
            <a:r>
              <a:rPr lang="en-US" altLang="zh-CN" dirty="0"/>
              <a:t>0</a:t>
            </a:r>
            <a:r>
              <a:rPr lang="zh-CN" altLang="en-US" dirty="0"/>
              <a:t>开始编号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057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假设</a:t>
            </a:r>
            <a:r>
              <a:rPr lang="en-GB" sz="1200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THREADS_PER_BLOCK</a:t>
            </a:r>
            <a:r>
              <a:rPr lang="zh-CN" altLang="en-US" sz="1200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值为</a:t>
            </a:r>
            <a:r>
              <a:rPr lang="en-US" altLang="zh-CN" sz="1200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zh-CN" altLang="en-US" sz="1200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的指数</a:t>
            </a:r>
            <a:endParaRPr lang="en-US" altLang="zh-CN" sz="1200" kern="0" dirty="0">
              <a:solidFill>
                <a:srgbClr val="FF9933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164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默认情况为一维</a:t>
            </a:r>
            <a:r>
              <a:rPr lang="en-US" altLang="zh-CN" dirty="0"/>
              <a:t>thread</a:t>
            </a:r>
            <a:r>
              <a:rPr lang="zh-CN" altLang="en-US" dirty="0"/>
              <a:t>，一维</a:t>
            </a:r>
            <a:r>
              <a:rPr lang="en-US" altLang="zh-CN" dirty="0"/>
              <a:t>block</a:t>
            </a:r>
          </a:p>
          <a:p>
            <a:r>
              <a:rPr lang="zh-CN" altLang="en-US" dirty="0"/>
              <a:t>如果需要使用二维</a:t>
            </a:r>
            <a:r>
              <a:rPr lang="en-US" altLang="zh-CN" dirty="0"/>
              <a:t>thread</a:t>
            </a:r>
            <a:r>
              <a:rPr lang="zh-CN" altLang="en-US" dirty="0"/>
              <a:t>，需要定义</a:t>
            </a:r>
            <a:r>
              <a:rPr lang="en-US" altLang="zh-CN" dirty="0"/>
              <a:t>dim3 block(2,3),</a:t>
            </a:r>
            <a:r>
              <a:rPr lang="sv-SE" altLang="zh-CN" dirty="0"/>
              <a:t> </a:t>
            </a:r>
            <a:r>
              <a:rPr lang="zh-CN" altLang="en-US" dirty="0"/>
              <a:t>这样定义的话，</a:t>
            </a:r>
            <a:r>
              <a:rPr lang="sv-SE" altLang="zh-CN" dirty="0"/>
              <a:t>blockDim.x=2,blockDim.y=3</a:t>
            </a:r>
            <a:r>
              <a:rPr lang="zh-CN" altLang="en-US" dirty="0"/>
              <a:t>，即</a:t>
            </a:r>
            <a:r>
              <a:rPr lang="en-US" altLang="zh-CN" dirty="0" err="1"/>
              <a:t>threadIdx.x</a:t>
            </a:r>
            <a:r>
              <a:rPr lang="zh-CN" altLang="en-US" dirty="0"/>
              <a:t>为</a:t>
            </a:r>
            <a:r>
              <a:rPr lang="en-US" altLang="zh-CN" dirty="0"/>
              <a:t>0~1</a:t>
            </a:r>
            <a:r>
              <a:rPr lang="zh-CN" altLang="en-US" dirty="0"/>
              <a:t>，</a:t>
            </a:r>
            <a:r>
              <a:rPr lang="en-US" altLang="zh-CN" dirty="0" err="1"/>
              <a:t>threadIdx.y</a:t>
            </a:r>
            <a:r>
              <a:rPr lang="zh-CN" altLang="en-US" dirty="0"/>
              <a:t>为</a:t>
            </a:r>
            <a:r>
              <a:rPr lang="en-US" altLang="zh-CN" dirty="0"/>
              <a:t>0~2</a:t>
            </a:r>
            <a:r>
              <a:rPr lang="zh-CN" altLang="en-US" dirty="0"/>
              <a:t>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879B22-D358-4828-9DF5-093E97D430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360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我们来看一下</a:t>
            </a:r>
            <a:r>
              <a:rPr lang="en-US" altLang="zh-CN" dirty="0"/>
              <a:t>CPU</a:t>
            </a:r>
            <a:r>
              <a:rPr lang="zh-CN" altLang="en-US" dirty="0"/>
              <a:t>和</a:t>
            </a:r>
            <a:r>
              <a:rPr lang="en-US" altLang="zh-CN" dirty="0"/>
              <a:t>GPU</a:t>
            </a:r>
            <a:r>
              <a:rPr lang="zh-CN" altLang="en-US" dirty="0"/>
              <a:t>的架构特点：</a:t>
            </a:r>
            <a:endParaRPr lang="en-US" altLang="zh-CN" dirty="0"/>
          </a:p>
          <a:p>
            <a:r>
              <a:rPr lang="en-US" altLang="zh-CN" dirty="0"/>
              <a:t>CPU</a:t>
            </a:r>
            <a:r>
              <a:rPr lang="zh-CN" altLang="en-US" dirty="0"/>
              <a:t>的特点的是：有复杂的缓存体系，可以减小指令的延迟，但是占用了大量的晶体管，擅长处理复杂的逻辑任务。计算核心的主频高，但是数量少，现在</a:t>
            </a:r>
            <a:r>
              <a:rPr lang="en-US" altLang="zh-CN" dirty="0"/>
              <a:t>Intel </a:t>
            </a:r>
            <a:r>
              <a:rPr lang="zh-CN" altLang="en-US" dirty="0"/>
              <a:t>铂金</a:t>
            </a:r>
            <a:r>
              <a:rPr lang="en-US" altLang="zh-CN" dirty="0"/>
              <a:t>8180</a:t>
            </a:r>
            <a:r>
              <a:rPr lang="zh-CN" altLang="en-US" dirty="0"/>
              <a:t>最多可到</a:t>
            </a:r>
            <a:r>
              <a:rPr lang="en-US" altLang="zh-CN" dirty="0"/>
              <a:t>28</a:t>
            </a:r>
            <a:r>
              <a:rPr lang="zh-CN" altLang="en-US" dirty="0"/>
              <a:t>核心，基准频率</a:t>
            </a:r>
            <a:r>
              <a:rPr lang="en-US" altLang="zh-CN" dirty="0"/>
              <a:t>2.5GHz</a:t>
            </a:r>
            <a:r>
              <a:rPr lang="zh-CN" altLang="en-US" dirty="0"/>
              <a:t>；</a:t>
            </a:r>
            <a:r>
              <a:rPr lang="en-US" altLang="zh-CN" dirty="0"/>
              <a:t>AMD</a:t>
            </a:r>
            <a:r>
              <a:rPr lang="zh-CN" altLang="en-US" dirty="0"/>
              <a:t>最多可以到</a:t>
            </a:r>
            <a:r>
              <a:rPr lang="en-US" altLang="zh-CN" dirty="0"/>
              <a:t>32</a:t>
            </a:r>
            <a:r>
              <a:rPr lang="zh-CN" altLang="en-US" dirty="0"/>
              <a:t>核心。</a:t>
            </a:r>
            <a:endParaRPr lang="en-US" altLang="zh-CN" dirty="0"/>
          </a:p>
          <a:p>
            <a:r>
              <a:rPr lang="zh-CN" altLang="en-US" dirty="0"/>
              <a:t>但是</a:t>
            </a:r>
            <a:r>
              <a:rPr lang="en-US" altLang="zh-CN" dirty="0"/>
              <a:t>GPU</a:t>
            </a:r>
            <a:r>
              <a:rPr lang="zh-CN" altLang="en-US" dirty="0"/>
              <a:t>是一个众核的架构，有大量的计算核心，相比较而言，缓存的比率比较小，因此，非常适合做数学计算。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在编程过程中，两种架构有什么区别呢？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面对</a:t>
            </a:r>
            <a:r>
              <a:rPr lang="en-US" altLang="zh-CN" dirty="0"/>
              <a:t>CPU</a:t>
            </a:r>
            <a:r>
              <a:rPr lang="zh-CN" altLang="en-US" dirty="0"/>
              <a:t>架构，我们在编程的时候，我们是按照串行的思维模式进行编程的，去思考他的逻辑关系。即使我们使用</a:t>
            </a:r>
            <a:r>
              <a:rPr lang="en-US" altLang="zh-CN" dirty="0"/>
              <a:t>MPI</a:t>
            </a:r>
            <a:r>
              <a:rPr lang="zh-CN" altLang="en-US" dirty="0"/>
              <a:t>进行并行编程，也是把每个进程当做一个计算节点，互相通过消息传递进行通信，每个进程还是串行的执行。</a:t>
            </a:r>
            <a:endParaRPr lang="en-US" altLang="zh-CN" dirty="0"/>
          </a:p>
          <a:p>
            <a:r>
              <a:rPr lang="zh-CN" altLang="en-US" dirty="0"/>
              <a:t>面对</a:t>
            </a:r>
            <a:r>
              <a:rPr lang="en-US" altLang="zh-CN" dirty="0"/>
              <a:t>GPU</a:t>
            </a:r>
            <a:r>
              <a:rPr lang="zh-CN" altLang="en-US" dirty="0"/>
              <a:t>架构，我们编程的时候就需要考虑如果使用几百，甚至几千个核心进行并行计算。这也是我们今天要介绍的内容。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CPU</a:t>
            </a:r>
            <a:r>
              <a:rPr lang="zh-CN" altLang="en-US" dirty="0"/>
              <a:t>计算的串行编程模式，就好比我们每个人，我们自己只需要考虑我们自己该做什么，怎么才能让自己的工作效率更高。</a:t>
            </a:r>
            <a:endParaRPr lang="en-US" altLang="zh-CN" dirty="0"/>
          </a:p>
          <a:p>
            <a:r>
              <a:rPr lang="en-US" altLang="zh-CN" dirty="0"/>
              <a:t>GPU</a:t>
            </a:r>
            <a:r>
              <a:rPr lang="zh-CN" altLang="en-US" dirty="0"/>
              <a:t>计算的并行编程模式，就好比一家公司，需要考虑怎么给公司的每个员工分配任务，让公司的整体效率更高。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我们在考虑</a:t>
            </a:r>
            <a:r>
              <a:rPr lang="en-US" altLang="zh-CN" dirty="0"/>
              <a:t>CPU</a:t>
            </a:r>
            <a:r>
              <a:rPr lang="zh-CN" altLang="en-US" dirty="0"/>
              <a:t>平台上的编程模型时，实际上还是串行的思路，按照串行的执行顺序去编程。当然，现在</a:t>
            </a:r>
            <a:r>
              <a:rPr lang="en-US" altLang="zh-CN" dirty="0"/>
              <a:t>CPU</a:t>
            </a:r>
            <a:r>
              <a:rPr lang="zh-CN" altLang="en-US" dirty="0"/>
              <a:t>已经有很多核心了，但如果我们不额外添加并行语句，如</a:t>
            </a:r>
            <a:r>
              <a:rPr lang="en-US" altLang="zh-CN" dirty="0"/>
              <a:t>MPI</a:t>
            </a:r>
            <a:r>
              <a:rPr lang="zh-CN" altLang="en-US" dirty="0"/>
              <a:t>，或</a:t>
            </a:r>
            <a:r>
              <a:rPr lang="en-US" altLang="zh-CN" dirty="0"/>
              <a:t>OpenMP</a:t>
            </a:r>
            <a:r>
              <a:rPr lang="zh-CN" altLang="en-US" dirty="0"/>
              <a:t>，我们编写的</a:t>
            </a:r>
            <a:r>
              <a:rPr lang="en-US" altLang="zh-CN" dirty="0"/>
              <a:t>C/C++</a:t>
            </a:r>
            <a:r>
              <a:rPr lang="zh-CN" altLang="en-US" dirty="0"/>
              <a:t>代码还是串行的。但是在</a:t>
            </a:r>
            <a:r>
              <a:rPr lang="en-US" altLang="zh-CN" dirty="0"/>
              <a:t>GPU</a:t>
            </a:r>
            <a:r>
              <a:rPr lang="zh-CN" altLang="en-US" dirty="0"/>
              <a:t>平台，我们编程的时候就需要考虑多核并行。这是二者的区别。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那么，</a:t>
            </a:r>
            <a:r>
              <a:rPr lang="en-US" altLang="zh-CN" dirty="0"/>
              <a:t>CPU</a:t>
            </a:r>
            <a:r>
              <a:rPr lang="zh-CN" altLang="en-US" dirty="0"/>
              <a:t>架构与</a:t>
            </a:r>
            <a:r>
              <a:rPr lang="en-US" altLang="zh-CN" dirty="0" err="1"/>
              <a:t>GPU</a:t>
            </a:r>
            <a:r>
              <a:rPr lang="zh-CN" altLang="en-US" dirty="0"/>
              <a:t>架构又有什么不同呢？</a:t>
            </a:r>
            <a:endParaRPr lang="en-US" altLang="zh-CN" dirty="0"/>
          </a:p>
          <a:p>
            <a:r>
              <a:rPr lang="zh-CN" altLang="en-US" dirty="0"/>
              <a:t>这里，我们给出了</a:t>
            </a:r>
            <a:r>
              <a:rPr lang="en-US" altLang="zh-CN" dirty="0"/>
              <a:t>CPU</a:t>
            </a:r>
            <a:r>
              <a:rPr lang="zh-CN" altLang="en-US" dirty="0"/>
              <a:t>与</a:t>
            </a:r>
            <a:r>
              <a:rPr lang="en-US" altLang="zh-CN" dirty="0" err="1"/>
              <a:t>GPU</a:t>
            </a:r>
            <a:r>
              <a:rPr lang="zh-CN" altLang="en-US" dirty="0"/>
              <a:t>的简易架构图，我们可以发现：</a:t>
            </a:r>
            <a:endParaRPr lang="en-US" altLang="zh-CN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zh-CN" dirty="0"/>
              <a:t>CPU</a:t>
            </a:r>
            <a:r>
              <a:rPr lang="zh-CN" altLang="en-US" dirty="0"/>
              <a:t>是缓存优化的处理器，缓存很大。而</a:t>
            </a:r>
            <a:r>
              <a:rPr lang="en-US" altLang="zh-CN" dirty="0" err="1"/>
              <a:t>GPU</a:t>
            </a:r>
            <a:r>
              <a:rPr lang="zh-CN" altLang="en-US" dirty="0"/>
              <a:t>是并行吞吐优化的处理器，计算核心很多</a:t>
            </a:r>
            <a:endParaRPr lang="en-US" altLang="zh-CN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zh-CN" dirty="0"/>
              <a:t>CPU</a:t>
            </a:r>
            <a:r>
              <a:rPr lang="zh-CN" altLang="en-US" dirty="0"/>
              <a:t>将更多的晶体管用于缓存和流控，而</a:t>
            </a:r>
            <a:r>
              <a:rPr lang="en-US" altLang="zh-CN" dirty="0" err="1"/>
              <a:t>GPU</a:t>
            </a:r>
            <a:r>
              <a:rPr lang="zh-CN" altLang="en-US" dirty="0"/>
              <a:t>则更多的用于计算核心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011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一段异构计算的程序代码，代码中会同时有串行代码和并行</a:t>
            </a:r>
            <a:r>
              <a:rPr lang="zh-CN" altLang="en-US" baseline="0" dirty="0"/>
              <a:t>代码，串行代码在 </a:t>
            </a:r>
            <a:r>
              <a:rPr lang="en-US" altLang="zh-CN" baseline="0" dirty="0"/>
              <a:t>CPU </a:t>
            </a:r>
            <a:r>
              <a:rPr lang="zh-CN" altLang="en-US" baseline="0" dirty="0"/>
              <a:t>上执行；并行代码在 </a:t>
            </a:r>
            <a:r>
              <a:rPr lang="en-US" altLang="zh-CN" baseline="0" dirty="0"/>
              <a:t>GPU </a:t>
            </a:r>
            <a:r>
              <a:rPr lang="zh-CN" altLang="en-US" baseline="0" dirty="0"/>
              <a:t>上并行执行。一般来说，我们会把代码中最消耗时间的部分并行化，在</a:t>
            </a:r>
            <a:r>
              <a:rPr lang="en-US" altLang="zh-CN" baseline="0" dirty="0"/>
              <a:t>GPU</a:t>
            </a:r>
            <a:r>
              <a:rPr lang="zh-CN" altLang="en-US" baseline="0" dirty="0"/>
              <a:t>上去执行。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99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三部曲的第一步：</a:t>
            </a:r>
            <a:endParaRPr lang="en-US" altLang="zh-CN" dirty="0"/>
          </a:p>
          <a:p>
            <a:r>
              <a:rPr lang="en-US" dirty="0"/>
              <a:t>1</a:t>
            </a:r>
            <a:r>
              <a:rPr lang="zh-CN" altLang="en-US" dirty="0"/>
              <a:t>、申请，分配</a:t>
            </a:r>
            <a:r>
              <a:rPr lang="en-US" altLang="zh-CN" dirty="0"/>
              <a:t>GPU</a:t>
            </a:r>
            <a:r>
              <a:rPr lang="zh-CN" altLang="en-US" dirty="0"/>
              <a:t>内存；</a:t>
            </a:r>
            <a:endParaRPr lang="en-US" altLang="zh-CN" dirty="0"/>
          </a:p>
          <a:p>
            <a:r>
              <a:rPr lang="en-US" dirty="0"/>
              <a:t>2</a:t>
            </a:r>
            <a:r>
              <a:rPr lang="zh-CN" altLang="en-US" dirty="0"/>
              <a:t>、从</a:t>
            </a:r>
            <a:r>
              <a:rPr lang="en-US" altLang="zh-CN" dirty="0"/>
              <a:t>CPU</a:t>
            </a:r>
            <a:r>
              <a:rPr lang="zh-CN" altLang="en-US" dirty="0"/>
              <a:t>内存拷贝数据到</a:t>
            </a:r>
            <a:r>
              <a:rPr lang="en-US" altLang="zh-CN" dirty="0"/>
              <a:t>GPU</a:t>
            </a:r>
            <a:r>
              <a:rPr lang="zh-CN" altLang="en-US" dirty="0"/>
              <a:t>内存；</a:t>
            </a:r>
            <a:endParaRPr lang="en-US" altLang="zh-CN" dirty="0"/>
          </a:p>
          <a:p>
            <a:r>
              <a:rPr lang="zh-CN" altLang="en-US" dirty="0"/>
              <a:t>拷贝数据的通道是</a:t>
            </a:r>
            <a:r>
              <a:rPr lang="en-US" altLang="zh-CN" dirty="0"/>
              <a:t>PCI</a:t>
            </a:r>
            <a:r>
              <a:rPr lang="zh-CN" altLang="en-US" dirty="0"/>
              <a:t>总线，因为现在</a:t>
            </a:r>
            <a:r>
              <a:rPr lang="en-US" altLang="zh-CN" dirty="0"/>
              <a:t>Intel CPU</a:t>
            </a:r>
            <a:r>
              <a:rPr lang="zh-CN" altLang="en-US" dirty="0"/>
              <a:t>还不支持</a:t>
            </a:r>
            <a:r>
              <a:rPr lang="en-US" altLang="zh-CN" dirty="0" err="1"/>
              <a:t>nvlink</a:t>
            </a:r>
            <a:r>
              <a:rPr lang="zh-CN" altLang="en-US" dirty="0"/>
              <a:t>，所以只能使用</a:t>
            </a:r>
            <a:r>
              <a:rPr lang="en-US" altLang="zh-CN" dirty="0"/>
              <a:t>PCI-E</a:t>
            </a:r>
            <a:r>
              <a:rPr lang="zh-CN" altLang="en-US" dirty="0"/>
              <a:t>总线进行数据拷贝。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8D58B-E620-4962-B3AB-D9EC5BD3B2C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指令和数据：</a:t>
            </a:r>
            <a:endParaRPr lang="en-US" altLang="zh-CN" dirty="0"/>
          </a:p>
          <a:p>
            <a:r>
              <a:rPr lang="zh-CN" altLang="en-US" dirty="0"/>
              <a:t>指令：加载</a:t>
            </a:r>
            <a:r>
              <a:rPr lang="en-US" altLang="zh-CN" dirty="0"/>
              <a:t>GPU</a:t>
            </a:r>
            <a:r>
              <a:rPr lang="zh-CN" altLang="en-US" dirty="0"/>
              <a:t>的计算程序，也就是</a:t>
            </a:r>
            <a:r>
              <a:rPr lang="en-US" altLang="zh-CN" dirty="0"/>
              <a:t>kernel</a:t>
            </a:r>
            <a:r>
              <a:rPr lang="zh-CN" altLang="en-US" dirty="0"/>
              <a:t>函数；</a:t>
            </a:r>
            <a:endParaRPr lang="en-US" altLang="zh-CN" dirty="0"/>
          </a:p>
          <a:p>
            <a:r>
              <a:rPr lang="zh-CN" altLang="en-US" dirty="0"/>
              <a:t>数据：从</a:t>
            </a:r>
            <a:r>
              <a:rPr lang="en-US" altLang="zh-CN" dirty="0"/>
              <a:t>GPU</a:t>
            </a:r>
            <a:r>
              <a:rPr lang="zh-CN" altLang="en-US" dirty="0"/>
              <a:t>内存读取数据进行计算。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8D58B-E620-4962-B3AB-D9EC5BD3B2C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8D58B-E620-4962-B3AB-D9EC5BD3B2C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CUDA</a:t>
            </a:r>
            <a:r>
              <a:rPr lang="zh-CN" altLang="en-US" dirty="0"/>
              <a:t>编程与优化经常会与不同内存打交道，因此大家还需要对内存架构非常熟悉</a:t>
            </a:r>
            <a:endParaRPr lang="en-US" altLang="zh-CN" dirty="0"/>
          </a:p>
          <a:p>
            <a:r>
              <a:rPr lang="zh-CN" altLang="en-US" dirty="0"/>
              <a:t>整个</a:t>
            </a:r>
            <a:r>
              <a:rPr lang="en-US" altLang="zh-CN" dirty="0" err="1"/>
              <a:t>GPU</a:t>
            </a:r>
            <a:r>
              <a:rPr lang="zh-CN" altLang="en-US" dirty="0"/>
              <a:t>的内存体系包括了三个层次，与</a:t>
            </a:r>
            <a:r>
              <a:rPr lang="en-US" altLang="zh-CN" dirty="0"/>
              <a:t>CPU</a:t>
            </a:r>
            <a:r>
              <a:rPr lang="zh-CN" altLang="en-US" dirty="0"/>
              <a:t>类似。</a:t>
            </a:r>
            <a:endParaRPr lang="en-US" altLang="zh-CN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zh-CN" altLang="en-US" dirty="0"/>
              <a:t>片下的全局内存，全局内存存储空间很大，但是延迟很高，因此我们在片上和片下之间加入了</a:t>
            </a:r>
            <a:r>
              <a:rPr lang="en-US" altLang="zh-CN" dirty="0" err="1"/>
              <a:t>L2</a:t>
            </a:r>
            <a:r>
              <a:rPr lang="zh-CN" altLang="en-US" dirty="0"/>
              <a:t>的缓存。当</a:t>
            </a:r>
            <a:r>
              <a:rPr lang="en-US" altLang="zh-CN" dirty="0" err="1"/>
              <a:t>GPU</a:t>
            </a:r>
            <a:r>
              <a:rPr lang="zh-CN" altLang="en-US" dirty="0"/>
              <a:t>线程要在全局内存中读取数据的时候，首先是查看</a:t>
            </a:r>
            <a:r>
              <a:rPr lang="en-US" altLang="zh-CN" dirty="0" err="1"/>
              <a:t>L2</a:t>
            </a:r>
            <a:r>
              <a:rPr lang="zh-CN" altLang="en-US" dirty="0"/>
              <a:t>是否已经缓存了这些数据，如果有了，那么直接从</a:t>
            </a:r>
            <a:r>
              <a:rPr lang="en-US" altLang="zh-CN" dirty="0" err="1"/>
              <a:t>L2</a:t>
            </a:r>
            <a:r>
              <a:rPr lang="zh-CN" altLang="en-US" dirty="0"/>
              <a:t>中读取，速度更快。我们也称刚才的方式为缓存命中。</a:t>
            </a:r>
            <a:endParaRPr lang="en-US" altLang="zh-CN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zh-CN" altLang="en-US" dirty="0"/>
              <a:t>片上的寄存器、</a:t>
            </a:r>
            <a:r>
              <a:rPr lang="en-US" altLang="zh-CN" dirty="0" err="1"/>
              <a:t>L1</a:t>
            </a:r>
            <a:r>
              <a:rPr lang="zh-CN" altLang="en-US" dirty="0"/>
              <a:t>缓存、共享内存、常量和纹理的缓存。</a:t>
            </a:r>
            <a:endParaRPr lang="en-US" altLang="zh-CN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zh-CN" altLang="en-US" dirty="0"/>
              <a:t>还有多个</a:t>
            </a:r>
            <a:r>
              <a:rPr lang="en-US" altLang="zh-CN" dirty="0"/>
              <a:t>SM</a:t>
            </a:r>
            <a:r>
              <a:rPr lang="zh-CN" altLang="en-US" dirty="0"/>
              <a:t>共享的</a:t>
            </a:r>
            <a:r>
              <a:rPr lang="en-US" altLang="zh-CN" dirty="0" err="1"/>
              <a:t>L2</a:t>
            </a:r>
            <a:r>
              <a:rPr lang="zh-CN" altLang="en-US" dirty="0"/>
              <a:t>缓存</a:t>
            </a:r>
            <a:endParaRPr lang="en-US" altLang="zh-CN" dirty="0"/>
          </a:p>
          <a:p>
            <a:r>
              <a:rPr lang="zh-CN" altLang="en-US" dirty="0"/>
              <a:t>不同的内存有不同的特性，因此对不同的内存有不同的使用方法和优化方案，我们在编程优化中会讲到。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812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rcsongor\Pictures\Wallpapers\01_Eye_BrushMetal_V2 - Copy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0972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NVLogo_3D_H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04188" y="5245104"/>
            <a:ext cx="222726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46101" y="3447271"/>
            <a:ext cx="5191312" cy="10978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49275" y="4802828"/>
            <a:ext cx="5190478" cy="461665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5956756"/>
            <a:ext cx="1513870" cy="221594"/>
          </a:xfrm>
          <a:prstGeom prst="rect">
            <a:avLst/>
          </a:prstGeom>
        </p:spPr>
        <p:txBody>
          <a:bodyPr wrap="none" lIns="91429" tIns="45714" rIns="91429" bIns="45714">
            <a:spAutoFit/>
          </a:bodyPr>
          <a:lstStyle/>
          <a:p>
            <a:pPr defTabSz="914292">
              <a:defRPr/>
            </a:pPr>
            <a:r>
              <a:rPr lang="en-GB" sz="800" dirty="0">
                <a:solidFill>
                  <a:srgbClr val="FFFFFF">
                    <a:lumMod val="50000"/>
                  </a:srgbClr>
                </a:solidFill>
                <a:latin typeface="Arial"/>
                <a:cs typeface="Arial" charset="0"/>
              </a:rPr>
              <a:t>© NVIDIA Corporation 2011</a:t>
            </a:r>
            <a:endParaRPr lang="en-US" sz="800" dirty="0">
              <a:solidFill>
                <a:srgbClr val="FFFFFF">
                  <a:lumMod val="50000"/>
                </a:srgbClr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95621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874" indent="-342874">
              <a:buSzPct val="100000"/>
              <a:buFont typeface="Wingdings" pitchFamily="2" charset="2"/>
              <a:buChar char="§"/>
              <a:defRPr/>
            </a:lvl1pPr>
            <a:lvl2pPr marL="914328" indent="-342874">
              <a:buSzPct val="90000"/>
              <a:buFont typeface="Wingdings" pitchFamily="2" charset="2"/>
              <a:buChar char="§"/>
              <a:defRPr/>
            </a:lvl2pPr>
            <a:lvl3pPr marL="1371490" indent="-282553">
              <a:buSzPct val="100000"/>
              <a:buFont typeface="Arial" pitchFamily="34" charset="0"/>
              <a:buChar char="-"/>
              <a:defRPr sz="1800"/>
            </a:lvl3pPr>
            <a:lvl4pPr marL="1774684" indent="-228581">
              <a:buFont typeface="Arial" pitchFamily="34" charset="0"/>
              <a:buChar char="-"/>
              <a:defRPr>
                <a:solidFill>
                  <a:schemeClr val="tx1"/>
                </a:solidFill>
              </a:defRPr>
            </a:lvl4pPr>
            <a:lvl5pPr marL="2117555" indent="-228581">
              <a:buSzPct val="90000"/>
              <a:buFont typeface="Arial" pitchFamily="34" charset="0"/>
              <a:buChar char="»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18932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9278" y="1439865"/>
            <a:ext cx="7052357" cy="4252912"/>
          </a:xfrm>
        </p:spPr>
        <p:txBody>
          <a:bodyPr/>
          <a:lstStyle>
            <a:lvl1pPr marL="342874" indent="-342874">
              <a:buSzPct val="100000"/>
              <a:buFont typeface="Wingdings" pitchFamily="2" charset="2"/>
              <a:buChar char="§"/>
              <a:defRPr/>
            </a:lvl1pPr>
            <a:lvl2pPr marL="914328" indent="-342874">
              <a:buSzPct val="90000"/>
              <a:buFont typeface="Wingdings" pitchFamily="2" charset="2"/>
              <a:buChar char="§"/>
              <a:defRPr/>
            </a:lvl2pPr>
            <a:lvl3pPr marL="1371490" indent="-282553">
              <a:buSzPct val="100000"/>
              <a:buFont typeface="Arial" pitchFamily="34" charset="0"/>
              <a:buChar char="-"/>
              <a:defRPr sz="1800"/>
            </a:lvl3pPr>
            <a:lvl4pPr marL="1774684" indent="-228581">
              <a:buFont typeface="Arial" pitchFamily="34" charset="0"/>
              <a:buChar char="-"/>
              <a:defRPr>
                <a:solidFill>
                  <a:schemeClr val="tx1"/>
                </a:solidFill>
              </a:defRPr>
            </a:lvl4pPr>
            <a:lvl5pPr marL="2117555" indent="-228581">
              <a:buSzPct val="90000"/>
              <a:buFont typeface="Arial" pitchFamily="34" charset="0"/>
              <a:buChar char="»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491555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49279" y="1439865"/>
            <a:ext cx="4937122" cy="4252912"/>
          </a:xfrm>
        </p:spPr>
        <p:txBody>
          <a:bodyPr/>
          <a:lstStyle>
            <a:lvl1pPr marL="342874" indent="-342874">
              <a:buSzPct val="100000"/>
              <a:buFont typeface="Wingdings" pitchFamily="2" charset="2"/>
              <a:buChar char="§"/>
              <a:defRPr/>
            </a:lvl1pPr>
            <a:lvl2pPr marL="914328" indent="-342874">
              <a:buSzPct val="90000"/>
              <a:buFont typeface="Wingdings" pitchFamily="2" charset="2"/>
              <a:buChar char="§"/>
              <a:defRPr/>
            </a:lvl2pPr>
            <a:lvl3pPr marL="1371490" indent="-282553">
              <a:buSzPct val="100000"/>
              <a:buFont typeface="Arial" pitchFamily="34" charset="0"/>
              <a:buChar char="-"/>
              <a:defRPr sz="1800"/>
            </a:lvl3pPr>
            <a:lvl4pPr marL="1774684" indent="-228581">
              <a:buFont typeface="Arial" pitchFamily="34" charset="0"/>
              <a:buChar char="-"/>
              <a:defRPr>
                <a:solidFill>
                  <a:schemeClr val="tx1"/>
                </a:solidFill>
              </a:defRPr>
            </a:lvl4pPr>
            <a:lvl5pPr marL="2117555" indent="-228581">
              <a:buSzPct val="90000"/>
              <a:buFont typeface="Arial" pitchFamily="34" charset="0"/>
              <a:buChar char="»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511572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8" y="3536149"/>
            <a:ext cx="10042525" cy="2156627"/>
          </a:xfrm>
        </p:spPr>
        <p:txBody>
          <a:bodyPr/>
          <a:lstStyle>
            <a:lvl1pPr marL="342874" indent="-342874">
              <a:buSzPct val="100000"/>
              <a:buFont typeface="Wingdings" pitchFamily="2" charset="2"/>
              <a:buChar char="§"/>
              <a:defRPr/>
            </a:lvl1pPr>
            <a:lvl2pPr marL="914328" indent="-342874">
              <a:buSzPct val="90000"/>
              <a:buFont typeface="Wingdings" pitchFamily="2" charset="2"/>
              <a:buChar char="§"/>
              <a:defRPr/>
            </a:lvl2pPr>
            <a:lvl3pPr marL="1371490" indent="-282553">
              <a:buSzPct val="100000"/>
              <a:buFont typeface="Arial" pitchFamily="34" charset="0"/>
              <a:buChar char="-"/>
              <a:defRPr sz="1800"/>
            </a:lvl3pPr>
            <a:lvl4pPr marL="1774684" indent="-228581">
              <a:buFont typeface="Arial" pitchFamily="34" charset="0"/>
              <a:buChar char="-"/>
              <a:defRPr>
                <a:solidFill>
                  <a:schemeClr val="tx1"/>
                </a:solidFill>
              </a:defRPr>
            </a:lvl4pPr>
            <a:lvl5pPr marL="2117555" indent="-228581">
              <a:buSzPct val="90000"/>
              <a:buFont typeface="Arial" pitchFamily="34" charset="0"/>
              <a:buChar char="»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063709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549279" y="1439865"/>
            <a:ext cx="7007352" cy="4252912"/>
          </a:xfrm>
        </p:spPr>
        <p:txBody>
          <a:bodyPr/>
          <a:lstStyle>
            <a:lvl1pPr marL="342874" indent="-342874">
              <a:buSzPct val="100000"/>
              <a:buFont typeface="Wingdings" pitchFamily="2" charset="2"/>
              <a:buChar char="§"/>
              <a:defRPr/>
            </a:lvl1pPr>
            <a:lvl2pPr marL="914328" indent="-342874">
              <a:buSzPct val="90000"/>
              <a:buFont typeface="Wingdings" pitchFamily="2" charset="2"/>
              <a:buChar char="§"/>
              <a:defRPr/>
            </a:lvl2pPr>
            <a:lvl3pPr marL="1371490" indent="-282553">
              <a:buSzPct val="100000"/>
              <a:buFont typeface="Arial" pitchFamily="34" charset="0"/>
              <a:buChar char="-"/>
              <a:defRPr sz="1800"/>
            </a:lvl3pPr>
            <a:lvl4pPr marL="1774684" indent="-228581">
              <a:buFont typeface="Arial" pitchFamily="34" charset="0"/>
              <a:buChar char="-"/>
              <a:defRPr>
                <a:solidFill>
                  <a:schemeClr val="tx1"/>
                </a:solidFill>
              </a:defRPr>
            </a:lvl4pPr>
            <a:lvl5pPr marL="2117555" indent="-228581">
              <a:buSzPct val="90000"/>
              <a:buFont typeface="Arial" pitchFamily="34" charset="0"/>
              <a:buChar char="»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7646640" y="1439865"/>
            <a:ext cx="2945163" cy="4252912"/>
          </a:xfrm>
        </p:spPr>
        <p:txBody>
          <a:bodyPr/>
          <a:lstStyle>
            <a:lvl1pPr marL="342874" indent="-342874">
              <a:buSzPct val="100000"/>
              <a:buFont typeface="Wingdings" pitchFamily="2" charset="2"/>
              <a:buChar char="§"/>
              <a:defRPr/>
            </a:lvl1pPr>
            <a:lvl2pPr marL="914328" indent="-342874">
              <a:buSzPct val="90000"/>
              <a:buFont typeface="Wingdings" pitchFamily="2" charset="2"/>
              <a:buChar char="§"/>
              <a:defRPr/>
            </a:lvl2pPr>
            <a:lvl3pPr marL="1371490" indent="-282553">
              <a:buSzPct val="100000"/>
              <a:buFont typeface="Arial" pitchFamily="34" charset="0"/>
              <a:buChar char="-"/>
              <a:defRPr sz="1800"/>
            </a:lvl3pPr>
            <a:lvl4pPr marL="1774684" indent="-228581">
              <a:buFont typeface="Arial" pitchFamily="34" charset="0"/>
              <a:buChar char="-"/>
              <a:defRPr>
                <a:solidFill>
                  <a:schemeClr val="tx1"/>
                </a:solidFill>
              </a:defRPr>
            </a:lvl4pPr>
            <a:lvl5pPr marL="2117555" indent="-228581">
              <a:buSzPct val="90000"/>
              <a:buFont typeface="Arial" pitchFamily="34" charset="0"/>
              <a:buChar char="»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870815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549278" y="1439865"/>
            <a:ext cx="4982127" cy="4252912"/>
          </a:xfrm>
        </p:spPr>
        <p:txBody>
          <a:bodyPr/>
          <a:lstStyle>
            <a:lvl1pPr marL="342874" indent="-342874">
              <a:buSzPct val="100000"/>
              <a:buFont typeface="Wingdings" pitchFamily="2" charset="2"/>
              <a:buChar char="§"/>
              <a:defRPr/>
            </a:lvl1pPr>
            <a:lvl2pPr marL="914328" indent="-342874">
              <a:buSzPct val="90000"/>
              <a:buFont typeface="Wingdings" pitchFamily="2" charset="2"/>
              <a:buChar char="§"/>
              <a:defRPr/>
            </a:lvl2pPr>
            <a:lvl3pPr marL="1371490" indent="-282553">
              <a:buSzPct val="100000"/>
              <a:buFont typeface="Arial" pitchFamily="34" charset="0"/>
              <a:buChar char="-"/>
              <a:defRPr sz="1800"/>
            </a:lvl3pPr>
            <a:lvl4pPr marL="1774684" indent="-228581">
              <a:buFont typeface="Arial" pitchFamily="34" charset="0"/>
              <a:buChar char="-"/>
              <a:defRPr>
                <a:solidFill>
                  <a:schemeClr val="tx1"/>
                </a:solidFill>
              </a:defRPr>
            </a:lvl4pPr>
            <a:lvl5pPr marL="2117555" indent="-228581">
              <a:buSzPct val="90000"/>
              <a:buFont typeface="Arial" pitchFamily="34" charset="0"/>
              <a:buChar char="»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621415" y="1439865"/>
            <a:ext cx="4970388" cy="4252912"/>
          </a:xfrm>
        </p:spPr>
        <p:txBody>
          <a:bodyPr/>
          <a:lstStyle>
            <a:lvl1pPr marL="342874" indent="-342874">
              <a:buSzPct val="100000"/>
              <a:buFont typeface="Wingdings" pitchFamily="2" charset="2"/>
              <a:buChar char="§"/>
              <a:defRPr/>
            </a:lvl1pPr>
            <a:lvl2pPr marL="914328" indent="-342874">
              <a:buSzPct val="90000"/>
              <a:buFont typeface="Wingdings" pitchFamily="2" charset="2"/>
              <a:buChar char="§"/>
              <a:defRPr/>
            </a:lvl2pPr>
            <a:lvl3pPr marL="1371490" indent="-282553">
              <a:buSzPct val="100000"/>
              <a:buFont typeface="Arial" pitchFamily="34" charset="0"/>
              <a:buChar char="-"/>
              <a:defRPr sz="1800"/>
            </a:lvl3pPr>
            <a:lvl4pPr marL="1774684" indent="-228581">
              <a:buFont typeface="Arial" pitchFamily="34" charset="0"/>
              <a:buChar char="-"/>
              <a:defRPr>
                <a:solidFill>
                  <a:schemeClr val="tx1"/>
                </a:solidFill>
              </a:defRPr>
            </a:lvl4pPr>
            <a:lvl5pPr marL="2117555" indent="-228581">
              <a:buSzPct val="90000"/>
              <a:buFont typeface="Arial" pitchFamily="34" charset="0"/>
              <a:buChar char="»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888308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549279" y="1439865"/>
            <a:ext cx="2956902" cy="4252912"/>
          </a:xfrm>
        </p:spPr>
        <p:txBody>
          <a:bodyPr/>
          <a:lstStyle>
            <a:lvl1pPr marL="342874" indent="-342874">
              <a:buSzPct val="100000"/>
              <a:buFont typeface="Wingdings" pitchFamily="2" charset="2"/>
              <a:buChar char="§"/>
              <a:defRPr/>
            </a:lvl1pPr>
            <a:lvl2pPr marL="914328" indent="-342874">
              <a:buSzPct val="90000"/>
              <a:buFont typeface="Wingdings" pitchFamily="2" charset="2"/>
              <a:buChar char="§"/>
              <a:defRPr/>
            </a:lvl2pPr>
            <a:lvl3pPr marL="1371490" indent="-282553">
              <a:buSzPct val="100000"/>
              <a:buFont typeface="Arial" pitchFamily="34" charset="0"/>
              <a:buChar char="-"/>
              <a:defRPr sz="1800"/>
            </a:lvl3pPr>
            <a:lvl4pPr marL="1774684" indent="-228581">
              <a:buFont typeface="Arial" pitchFamily="34" charset="0"/>
              <a:buChar char="-"/>
              <a:defRPr>
                <a:solidFill>
                  <a:schemeClr val="tx1"/>
                </a:solidFill>
              </a:defRPr>
            </a:lvl4pPr>
            <a:lvl5pPr marL="2117555" indent="-228581">
              <a:buSzPct val="90000"/>
              <a:buFont typeface="Arial" pitchFamily="34" charset="0"/>
              <a:buChar char="»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3596190" y="1439865"/>
            <a:ext cx="6995613" cy="4252912"/>
          </a:xfrm>
        </p:spPr>
        <p:txBody>
          <a:bodyPr/>
          <a:lstStyle>
            <a:lvl1pPr marL="342874" indent="-342874">
              <a:buSzPct val="100000"/>
              <a:buFont typeface="Wingdings" pitchFamily="2" charset="2"/>
              <a:buChar char="§"/>
              <a:defRPr/>
            </a:lvl1pPr>
            <a:lvl2pPr marL="914328" indent="-342874">
              <a:buSzPct val="90000"/>
              <a:buFont typeface="Wingdings" pitchFamily="2" charset="2"/>
              <a:buChar char="§"/>
              <a:defRPr/>
            </a:lvl2pPr>
            <a:lvl3pPr marL="1371490" indent="-282553">
              <a:buSzPct val="100000"/>
              <a:buFont typeface="Arial" pitchFamily="34" charset="0"/>
              <a:buChar char="-"/>
              <a:defRPr sz="1800"/>
            </a:lvl3pPr>
            <a:lvl4pPr marL="1774684" indent="-228581">
              <a:buFont typeface="Arial" pitchFamily="34" charset="0"/>
              <a:buChar char="-"/>
              <a:defRPr>
                <a:solidFill>
                  <a:schemeClr val="tx1"/>
                </a:solidFill>
              </a:defRPr>
            </a:lvl4pPr>
            <a:lvl5pPr marL="2117555" indent="-228581">
              <a:buSzPct val="90000"/>
              <a:buFont typeface="Arial" pitchFamily="34" charset="0"/>
              <a:buChar char="»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242604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49278" y="1439865"/>
            <a:ext cx="10042525" cy="2096285"/>
          </a:xfrm>
        </p:spPr>
        <p:txBody>
          <a:bodyPr/>
          <a:lstStyle>
            <a:lvl1pPr marL="342874" indent="-342874">
              <a:buSzPct val="100000"/>
              <a:buFont typeface="Wingdings" pitchFamily="2" charset="2"/>
              <a:buChar char="§"/>
              <a:defRPr/>
            </a:lvl1pPr>
            <a:lvl2pPr marL="914328" indent="-342874">
              <a:buSzPct val="90000"/>
              <a:buFont typeface="Wingdings" pitchFamily="2" charset="2"/>
              <a:buChar char="§"/>
              <a:defRPr/>
            </a:lvl2pPr>
            <a:lvl3pPr marL="1371490" indent="-282553">
              <a:buSzPct val="100000"/>
              <a:buFont typeface="Arial" pitchFamily="34" charset="0"/>
              <a:buChar char="-"/>
              <a:defRPr sz="1800"/>
            </a:lvl3pPr>
            <a:lvl4pPr marL="1774684" indent="-228581">
              <a:buFont typeface="Arial" pitchFamily="34" charset="0"/>
              <a:buChar char="-"/>
              <a:defRPr>
                <a:solidFill>
                  <a:schemeClr val="tx1"/>
                </a:solidFill>
              </a:defRPr>
            </a:lvl4pPr>
            <a:lvl5pPr marL="2117555" indent="-228581">
              <a:buSzPct val="90000"/>
              <a:buFont typeface="Arial" pitchFamily="34" charset="0"/>
              <a:buChar char="»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49278" y="3626159"/>
            <a:ext cx="10042525" cy="2066617"/>
          </a:xfrm>
        </p:spPr>
        <p:txBody>
          <a:bodyPr/>
          <a:lstStyle>
            <a:lvl1pPr marL="342874" indent="-342874">
              <a:buSzPct val="100000"/>
              <a:buFont typeface="Wingdings" pitchFamily="2" charset="2"/>
              <a:buChar char="§"/>
              <a:defRPr/>
            </a:lvl1pPr>
            <a:lvl2pPr marL="914328" indent="-342874">
              <a:buSzPct val="90000"/>
              <a:buFont typeface="Wingdings" pitchFamily="2" charset="2"/>
              <a:buChar char="§"/>
              <a:defRPr/>
            </a:lvl2pPr>
            <a:lvl3pPr marL="1371490" indent="-282553">
              <a:buSzPct val="100000"/>
              <a:buFont typeface="Arial" pitchFamily="34" charset="0"/>
              <a:buChar char="-"/>
              <a:defRPr sz="1800"/>
            </a:lvl3pPr>
            <a:lvl4pPr marL="1774684" indent="-228581">
              <a:buFont typeface="Arial" pitchFamily="34" charset="0"/>
              <a:buChar char="-"/>
              <a:defRPr>
                <a:solidFill>
                  <a:schemeClr val="tx1"/>
                </a:solidFill>
              </a:defRPr>
            </a:lvl4pPr>
            <a:lvl5pPr marL="2117555" indent="-228581">
              <a:buSzPct val="90000"/>
              <a:buFont typeface="Arial" pitchFamily="34" charset="0"/>
              <a:buChar char="»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484369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84168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rcsongor\Pictures\Wallpapers\01_Eye_BrushMetal_V2 - Cop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NVLogo_3D_H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5245100"/>
            <a:ext cx="222726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46100" y="3447270"/>
            <a:ext cx="5191312" cy="10978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49275" y="4802824"/>
            <a:ext cx="5190477" cy="461665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5310766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defTabSz="109719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4060828"/>
            <a:ext cx="10972800" cy="2111375"/>
          </a:xfrm>
          <a:prstGeom prst="rect">
            <a:avLst/>
          </a:prstGeom>
          <a:gradFill>
            <a:gsLst>
              <a:gs pos="0">
                <a:srgbClr val="333333">
                  <a:alpha val="75000"/>
                </a:srgbClr>
              </a:gs>
              <a:gs pos="100000">
                <a:srgbClr val="1C1C1C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defTabSz="109719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6" name="Picture 4" descr="\\Hqmktg01\creative_share\•Laura_Bailey\~Assets\Tesla\Tesla_Images\Tesla_FluidDynamics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93371" y="2771778"/>
            <a:ext cx="2712703" cy="1694789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7" name="Picture 3" descr="\\Hqmktg01\creative_share\•Laura_Bailey\~Assets\Tesla\Tesla_Images\Tesla_GamesPhysics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5007" y="2771778"/>
            <a:ext cx="2709293" cy="1694789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8" name="Picture 2" descr="C:\Users\akeane\Desktop\02-17-10 company meeting pics\cycling2-sm.jp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25009" y="1022322"/>
            <a:ext cx="2709294" cy="1693582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/>
        </p:spPr>
      </p:pic>
      <p:pic>
        <p:nvPicPr>
          <p:cNvPr id="9" name="Picture 4" descr="\\Hqmktg01\creative_share\•Laura_Bailey\~Assets\Tesla\Tesla_Images\Bio\TeslaVertical_BioScience.jp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93371" y="1020763"/>
            <a:ext cx="2712703" cy="1695142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/>
        </p:spPr>
      </p:pic>
      <p:pic>
        <p:nvPicPr>
          <p:cNvPr id="11" name="Picture 2" descr="\\Netapp-hq03\creative\ASSETS\Logos\Corporate\Logo\NVLogo_3D.png"/>
          <p:cNvPicPr>
            <a:picLocks noChangeAspect="1" noChangeArrowheads="1"/>
          </p:cNvPicPr>
          <p:nvPr userDrawn="1"/>
        </p:nvPicPr>
        <p:blipFill>
          <a:blip r:embed="rId6" cstate="screen"/>
          <a:stretch>
            <a:fillRect/>
          </a:stretch>
        </p:blipFill>
        <p:spPr bwMode="auto">
          <a:xfrm>
            <a:off x="331130" y="300627"/>
            <a:ext cx="1775216" cy="1380104"/>
          </a:xfrm>
          <a:prstGeom prst="rect">
            <a:avLst/>
          </a:prstGeom>
          <a:noFill/>
          <a:ln>
            <a:noFill/>
          </a:ln>
          <a:effectLst>
            <a:outerShdw blurRad="101600" sx="106000" sy="106000" algn="ctr" rotWithShape="0">
              <a:prstClr val="black">
                <a:alpha val="33000"/>
              </a:prstClr>
            </a:outerShdw>
          </a:effectLst>
        </p:spPr>
      </p:pic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36229" y="4189372"/>
            <a:ext cx="4313237" cy="707886"/>
          </a:xfr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GB" sz="4000" b="1" kern="1200" spc="-150" dirty="0">
                <a:gradFill>
                  <a:gsLst>
                    <a:gs pos="50000">
                      <a:srgbClr val="76B900"/>
                    </a:gs>
                    <a:gs pos="100000">
                      <a:srgbClr val="253A00">
                        <a:alpha val="0"/>
                      </a:srgbClr>
                    </a:gs>
                  </a:gsLst>
                  <a:lin ang="5400000" scaled="0"/>
                </a:gradFill>
                <a:effectLst/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32871" y="2700124"/>
            <a:ext cx="4056062" cy="1182688"/>
          </a:xfr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6600" b="1" kern="1200" spc="-300" dirty="0" smtClean="0">
                <a:gradFill>
                  <a:gsLst>
                    <a:gs pos="50000">
                      <a:srgbClr val="76B900"/>
                    </a:gs>
                    <a:gs pos="100000">
                      <a:srgbClr val="253A00">
                        <a:alpha val="0"/>
                      </a:srgbClr>
                    </a:gs>
                  </a:gsLst>
                  <a:lin ang="5400000" scaled="0"/>
                </a:gradFill>
                <a:effectLst/>
                <a:latin typeface="Arial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TESLA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929567" y="5775935"/>
            <a:ext cx="3043237" cy="396268"/>
          </a:xfr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1600" b="1" kern="1200" spc="0" dirty="0" smtClean="0">
                <a:gradFill>
                  <a:gsLst>
                    <a:gs pos="50000">
                      <a:srgbClr val="76B900"/>
                    </a:gs>
                    <a:gs pos="100000">
                      <a:srgbClr val="253A00">
                        <a:alpha val="0"/>
                      </a:srgbClr>
                    </a:gs>
                  </a:gsLst>
                  <a:lin ang="5400000" scaled="0"/>
                </a:gradFill>
                <a:effectLst/>
                <a:latin typeface="Arial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Thomas Bradley, NVIDIA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8168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6863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439863"/>
            <a:ext cx="4945063" cy="4252912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 sz="2400"/>
            </a:lvl1pPr>
            <a:lvl2pPr>
              <a:buSzPct val="100000"/>
              <a:buFontTx/>
              <a:buBlip>
                <a:blip r:embed="rId2"/>
              </a:buBlip>
              <a:defRPr sz="2000"/>
            </a:lvl2pPr>
            <a:lvl3pPr>
              <a:buSzPct val="100000"/>
              <a:buFontTx/>
              <a:buBlip>
                <a:blip r:embed="rId2"/>
              </a:buBlip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6738" y="1439863"/>
            <a:ext cx="4945062" cy="4252912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 sz="2400"/>
            </a:lvl1pPr>
            <a:lvl2pPr>
              <a:buSzPct val="100000"/>
              <a:buFontTx/>
              <a:buBlip>
                <a:blip r:embed="rId2"/>
              </a:buBlip>
              <a:defRPr sz="2000" b="1"/>
            </a:lvl2pPr>
            <a:lvl3pPr>
              <a:buSzPct val="100000"/>
              <a:buFontTx/>
              <a:buBlip>
                <a:blip r:embed="rId2"/>
              </a:buBlip>
              <a:defRPr sz="1800" b="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01025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29740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50927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18881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68651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348398"/>
            <a:ext cx="9976104" cy="6186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50" y="1868143"/>
            <a:ext cx="9948672" cy="3908048"/>
          </a:xfrm>
        </p:spPr>
        <p:txBody>
          <a:bodyPr/>
          <a:lstStyle>
            <a:lvl1pPr marL="231775" indent="-231775">
              <a:buClr>
                <a:schemeClr val="bg2"/>
              </a:buClr>
              <a:buSzPct val="100000"/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1pPr>
            <a:lvl2pPr marL="803275" indent="-231775">
              <a:buClr>
                <a:schemeClr val="bg2"/>
              </a:buClr>
              <a:buSzPct val="100000"/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2pPr>
            <a:lvl3pPr marL="1255713" indent="-166688">
              <a:buClr>
                <a:schemeClr val="bg2"/>
              </a:buClr>
              <a:buSzPct val="100000"/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1104900"/>
            <a:ext cx="9976104" cy="525463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500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90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62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91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225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sugupta\Desktop\Tesla_Fermi_Final_KV_HR2.jpg"/>
          <p:cNvPicPr>
            <a:picLocks noChangeAspect="1" noChangeArrowheads="1"/>
          </p:cNvPicPr>
          <p:nvPr userDrawn="1"/>
        </p:nvPicPr>
        <p:blipFill>
          <a:blip r:embed="rId2" cstate="screen"/>
          <a:srcRect l="78" t="1506"/>
          <a:stretch>
            <a:fillRect/>
          </a:stretch>
        </p:blipFill>
        <p:spPr bwMode="auto">
          <a:xfrm>
            <a:off x="0" y="3"/>
            <a:ext cx="10964254" cy="615510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6659219" y="1968791"/>
            <a:ext cx="4313584" cy="1728566"/>
          </a:xfrm>
          <a:prstGeom prst="rect">
            <a:avLst/>
          </a:prstGeom>
          <a:solidFill>
            <a:srgbClr val="73B900"/>
          </a:solidFill>
          <a:ln w="28575">
            <a:noFill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7134" tIns="28566" rIns="57134" bIns="28566" rtlCol="0" anchor="ctr"/>
          <a:lstStyle/>
          <a:p>
            <a:pPr algn="ctr" defTabSz="1097192" fontAlgn="auto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710400" y="2169306"/>
            <a:ext cx="4202400" cy="1323439"/>
          </a:xfrm>
        </p:spPr>
        <p:txBody>
          <a:bodyPr anchor="ctr"/>
          <a:lstStyle>
            <a:lvl1pPr>
              <a:defRPr lang="en-GB" sz="4000" b="1" kern="1200" dirty="0">
                <a:solidFill>
                  <a:srgbClr val="B9E700">
                    <a:lumMod val="60000"/>
                    <a:lumOff val="40000"/>
                  </a:srgbClr>
                </a:solidFill>
                <a:latin typeface="Trebuchet MS" pitchFamily="34" charset="0"/>
                <a:ea typeface="+mn-ea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4398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4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NVLogo_3D_H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04188" y="5245107"/>
            <a:ext cx="222726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46102" y="3447273"/>
            <a:ext cx="5191312" cy="108952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49279" y="4802832"/>
            <a:ext cx="5190476" cy="461665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6471707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NV_VISCOMP_COVER_RGB_FNL_02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0972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099516" y="3228451"/>
            <a:ext cx="3779687" cy="1138769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3400" b="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3" descr="NVLogo_3D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897213" y="190500"/>
            <a:ext cx="855662" cy="66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90004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sugupta\Desktop\Tesla_Fermi_Final_KV_HR2.jpg"/>
          <p:cNvPicPr>
            <a:picLocks noChangeAspect="1" noChangeArrowheads="1"/>
          </p:cNvPicPr>
          <p:nvPr userDrawn="1"/>
        </p:nvPicPr>
        <p:blipFill>
          <a:blip r:embed="rId2" cstate="screen"/>
          <a:srcRect l="78" t="1506"/>
          <a:stretch>
            <a:fillRect/>
          </a:stretch>
        </p:blipFill>
        <p:spPr bwMode="auto">
          <a:xfrm>
            <a:off x="0" y="3"/>
            <a:ext cx="10964254" cy="615510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6659219" y="1968791"/>
            <a:ext cx="4313584" cy="1728566"/>
          </a:xfrm>
          <a:prstGeom prst="rect">
            <a:avLst/>
          </a:prstGeom>
          <a:solidFill>
            <a:srgbClr val="73B900"/>
          </a:solidFill>
          <a:ln w="28575">
            <a:noFill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7134" tIns="28566" rIns="57134" bIns="28566" rtlCol="0" anchor="ctr"/>
          <a:lstStyle/>
          <a:p>
            <a:pPr algn="ctr" defTabSz="1097192" fontAlgn="auto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710400" y="2033250"/>
            <a:ext cx="4202400" cy="406260"/>
          </a:xfrm>
        </p:spPr>
        <p:txBody>
          <a:bodyPr/>
          <a:lstStyle>
            <a:lvl1pPr>
              <a:defRPr lang="en-GB" sz="2000" b="1" kern="1200" dirty="0">
                <a:solidFill>
                  <a:srgbClr val="B9E700">
                    <a:lumMod val="60000"/>
                    <a:lumOff val="40000"/>
                  </a:srgbClr>
                </a:solidFill>
                <a:latin typeface="Trebuchet MS" pitchFamily="34" charset="0"/>
                <a:ea typeface="+mn-ea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40902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3966210"/>
            <a:ext cx="9326880" cy="132343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076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3966210"/>
            <a:ext cx="6509834" cy="132343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52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7611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7" y="247650"/>
            <a:ext cx="9204325" cy="59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8" y="1439865"/>
            <a:ext cx="10042525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5956756"/>
            <a:ext cx="1513870" cy="221594"/>
          </a:xfrm>
          <a:prstGeom prst="rect">
            <a:avLst/>
          </a:prstGeom>
        </p:spPr>
        <p:txBody>
          <a:bodyPr wrap="none" lIns="91433" tIns="45716" rIns="91433" bIns="45716">
            <a:spAutoFit/>
          </a:bodyPr>
          <a:lstStyle/>
          <a:p>
            <a:pPr defTabSz="914328">
              <a:defRPr/>
            </a:pPr>
            <a:r>
              <a:rPr lang="en-GB" sz="800" dirty="0">
                <a:solidFill>
                  <a:srgbClr val="FFFFFF">
                    <a:lumMod val="50000"/>
                  </a:srgbClr>
                </a:solidFill>
                <a:latin typeface="Arial"/>
                <a:cs typeface="Arial" charset="0"/>
              </a:rPr>
              <a:t>© NVIDIA Corporation 2011</a:t>
            </a:r>
            <a:endParaRPr lang="en-US" sz="800" dirty="0">
              <a:solidFill>
                <a:srgbClr val="FFFFFF">
                  <a:lumMod val="50000"/>
                </a:srgbClr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614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40" r:id="rId8"/>
    <p:sldLayoutId id="2147483828" r:id="rId9"/>
    <p:sldLayoutId id="2147483829" r:id="rId10"/>
    <p:sldLayoutId id="2147483835" r:id="rId11"/>
    <p:sldLayoutId id="2147483836" r:id="rId12"/>
    <p:sldLayoutId id="2147483839" r:id="rId13"/>
    <p:sldLayoutId id="2147483834" r:id="rId14"/>
    <p:sldLayoutId id="2147483833" r:id="rId15"/>
    <p:sldLayoutId id="2147483837" r:id="rId16"/>
    <p:sldLayoutId id="2147483838" r:id="rId17"/>
    <p:sldLayoutId id="2147483832" r:id="rId18"/>
  </p:sldLayoutIdLst>
  <p:transition/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5pPr>
      <a:lvl6pPr marL="457164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6pPr>
      <a:lvl7pPr marL="914328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7pPr>
      <a:lvl8pPr marL="137149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8pPr>
      <a:lvl9pPr marL="1828654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9pPr>
    </p:titleStyle>
    <p:bodyStyle>
      <a:lvl1pPr marL="342874" indent="-342874" algn="l" rtl="0" eaLnBrk="1" fontAlgn="base" hangingPunct="1">
        <a:spcBef>
          <a:spcPct val="20000"/>
        </a:spcBef>
        <a:spcAft>
          <a:spcPct val="0"/>
        </a:spcAft>
        <a:buSzPct val="100000"/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914328" indent="-342874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2000" b="0">
          <a:solidFill>
            <a:schemeClr val="tx1"/>
          </a:solidFill>
          <a:latin typeface="+mn-lt"/>
        </a:defRPr>
      </a:lvl2pPr>
      <a:lvl3pPr marL="1371490" indent="-282553" algn="l" rtl="0" eaLnBrk="1" fontAlgn="base" hangingPunct="1">
        <a:spcBef>
          <a:spcPct val="20000"/>
        </a:spcBef>
        <a:spcAft>
          <a:spcPct val="0"/>
        </a:spcAft>
        <a:buSzPct val="100000"/>
        <a:buFont typeface="Arial" pitchFamily="34" charset="0"/>
        <a:buChar char="-"/>
        <a:defRPr b="0">
          <a:solidFill>
            <a:schemeClr val="tx1"/>
          </a:solidFill>
          <a:latin typeface="+mn-lt"/>
        </a:defRPr>
      </a:lvl3pPr>
      <a:lvl4pPr marL="1774684" indent="-22858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117555" indent="-2285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74719" indent="-2285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031883" indent="-2285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89047" indent="-2285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946210" indent="-2285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4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8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2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7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3000">
              <a:schemeClr val="bg1">
                <a:lumMod val="85000"/>
                <a:lumOff val="15000"/>
              </a:schemeClr>
            </a:gs>
            <a:gs pos="0">
              <a:schemeClr val="bg1"/>
            </a:gs>
            <a:gs pos="100000">
              <a:schemeClr val="bg1">
                <a:lumMod val="88000"/>
                <a:lumOff val="12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47650"/>
            <a:ext cx="9204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439863"/>
            <a:ext cx="10042525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" name="Picture 2" descr="C:\Users\mharris\Desktop\Picture1.pn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91700" y="200025"/>
            <a:ext cx="9906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8467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73B900"/>
          </a:solidFill>
          <a:latin typeface="Trebuchet MS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Blip>
          <a:blip r:embed="rId11"/>
        </a:buBlip>
        <a:defRPr sz="2400" b="1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914400" indent="-342900" algn="l" rtl="0" fontAlgn="base">
        <a:spcBef>
          <a:spcPct val="20000"/>
        </a:spcBef>
        <a:spcAft>
          <a:spcPct val="0"/>
        </a:spcAft>
        <a:buSzPct val="100000"/>
        <a:buBlip>
          <a:blip r:embed="rId11"/>
        </a:buBlip>
        <a:defRPr sz="2000" b="1">
          <a:solidFill>
            <a:schemeClr val="tx1"/>
          </a:solidFill>
          <a:latin typeface="Trebuchet MS" pitchFamily="34" charset="0"/>
        </a:defRPr>
      </a:lvl2pPr>
      <a:lvl3pPr marL="1371600" indent="-282575" algn="l" rtl="0" fontAlgn="base">
        <a:spcBef>
          <a:spcPct val="20000"/>
        </a:spcBef>
        <a:spcAft>
          <a:spcPct val="0"/>
        </a:spcAft>
        <a:buSzPct val="100000"/>
        <a:buBlip>
          <a:blip r:embed="rId11"/>
        </a:buBlip>
        <a:defRPr sz="2400" b="1">
          <a:solidFill>
            <a:schemeClr val="tx1"/>
          </a:solidFill>
          <a:latin typeface="Trebuchet MS" pitchFamily="34" charset="0"/>
        </a:defRPr>
      </a:lvl3pPr>
      <a:lvl4pPr marL="177482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1177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hengyi@nvidia.com" TargetMode="Externa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nvidia.com/cuda-gpu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developer.nvidia.com/cuda-downloads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546099" y="3447270"/>
            <a:ext cx="7280561" cy="646331"/>
          </a:xfrm>
        </p:spPr>
        <p:txBody>
          <a:bodyPr/>
          <a:lstStyle/>
          <a:p>
            <a:pPr algn="l"/>
            <a:r>
              <a:rPr lang="en-GB" dirty="0"/>
              <a:t>CUDA C/C++ </a:t>
            </a:r>
            <a:r>
              <a:rPr lang="zh-CN" altLang="en-US" dirty="0"/>
              <a:t>编程介绍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7631018-20B0-4A7B-B269-B20BF2ED3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805" y="4093601"/>
            <a:ext cx="5190477" cy="904863"/>
          </a:xfrm>
        </p:spPr>
        <p:txBody>
          <a:bodyPr/>
          <a:lstStyle/>
          <a:p>
            <a:r>
              <a:rPr lang="en-US" dirty="0">
                <a:hlinkClick r:id="rId2"/>
              </a:rPr>
              <a:t>ch</a:t>
            </a:r>
            <a:r>
              <a:rPr lang="en-US" altLang="zh-CN" dirty="0">
                <a:hlinkClick r:id="rId2"/>
              </a:rPr>
              <a:t>engyi</a:t>
            </a:r>
            <a:r>
              <a:rPr lang="en-US" dirty="0">
                <a:hlinkClick r:id="rId2"/>
              </a:rPr>
              <a:t>@nvidia.com</a:t>
            </a:r>
            <a:r>
              <a:rPr lang="en-US" dirty="0"/>
              <a:t> </a:t>
            </a:r>
            <a:r>
              <a:rPr lang="zh-CN" altLang="en-US" dirty="0"/>
              <a:t>易成</a:t>
            </a:r>
            <a:endParaRPr lang="en-US" dirty="0"/>
          </a:p>
          <a:p>
            <a:r>
              <a:rPr lang="en-US" dirty="0"/>
              <a:t>   </a:t>
            </a:r>
            <a:r>
              <a:rPr lang="en-US" altLang="zh-CN" dirty="0"/>
              <a:t>Institute of High Energy Physics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26343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CUDA </a:t>
            </a:r>
            <a:r>
              <a:rPr lang="zh-CN" altLang="en-US" dirty="0"/>
              <a:t>编程的“三部曲”</a:t>
            </a:r>
            <a:endParaRPr lang="en-GB" dirty="0"/>
          </a:p>
        </p:txBody>
      </p:sp>
      <p:sp>
        <p:nvSpPr>
          <p:cNvPr id="216" name="TextBox 215"/>
          <p:cNvSpPr txBox="1"/>
          <p:nvPr/>
        </p:nvSpPr>
        <p:spPr>
          <a:xfrm>
            <a:off x="557178" y="3729042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申请</a:t>
            </a:r>
            <a:r>
              <a:rPr lang="en-US" altLang="zh-CN" dirty="0"/>
              <a:t>GPU </a:t>
            </a:r>
            <a:r>
              <a:rPr lang="zh-CN" altLang="en-US" dirty="0"/>
              <a:t>内存，将数据从</a:t>
            </a:r>
            <a:r>
              <a:rPr lang="en-US" altLang="zh-CN" dirty="0"/>
              <a:t> CPU </a:t>
            </a:r>
            <a:r>
              <a:rPr lang="zh-CN" altLang="en-US" dirty="0"/>
              <a:t>内存拷贝到 </a:t>
            </a:r>
            <a:r>
              <a:rPr lang="en-US" altLang="zh-CN" dirty="0"/>
              <a:t>GPU </a:t>
            </a:r>
            <a:r>
              <a:rPr lang="zh-CN" altLang="en-US" dirty="0"/>
              <a:t>内存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加载 </a:t>
            </a:r>
            <a:r>
              <a:rPr lang="en-US" altLang="zh-CN" dirty="0"/>
              <a:t>GPU </a:t>
            </a:r>
            <a:r>
              <a:rPr lang="zh-CN" altLang="en-US" dirty="0"/>
              <a:t>程序 </a:t>
            </a:r>
            <a:r>
              <a:rPr lang="en-US" altLang="zh-CN" dirty="0"/>
              <a:t>(kernel)</a:t>
            </a:r>
            <a:r>
              <a:rPr lang="zh-CN" altLang="en-US" dirty="0"/>
              <a:t>，完成</a:t>
            </a:r>
            <a:r>
              <a:rPr lang="en-US" altLang="zh-CN" dirty="0"/>
              <a:t> GPU </a:t>
            </a:r>
            <a:r>
              <a:rPr lang="zh-CN" altLang="en-US" dirty="0"/>
              <a:t>上的并行计算</a:t>
            </a:r>
            <a:endParaRPr lang="en-US" dirty="0"/>
          </a:p>
        </p:txBody>
      </p:sp>
      <p:pic>
        <p:nvPicPr>
          <p:cNvPr id="133123" name="Picture 3" descr="\\europa\USB_Storage\Parallel programming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72163" y="871522"/>
            <a:ext cx="4169819" cy="5118132"/>
          </a:xfrm>
          <a:prstGeom prst="rect">
            <a:avLst/>
          </a:prstGeom>
          <a:noFill/>
        </p:spPr>
      </p:pic>
      <p:pic>
        <p:nvPicPr>
          <p:cNvPr id="133124" name="Picture 4" descr="\\europa\USB_Storage\Parallel programming (CPU)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14434" y="1264087"/>
            <a:ext cx="2643206" cy="2036264"/>
          </a:xfrm>
          <a:prstGeom prst="rect">
            <a:avLst/>
          </a:prstGeom>
          <a:noFill/>
        </p:spPr>
      </p:pic>
      <p:sp>
        <p:nvSpPr>
          <p:cNvPr id="124" name="Left-Right Arrow 123"/>
          <p:cNvSpPr/>
          <p:nvPr/>
        </p:nvSpPr>
        <p:spPr>
          <a:xfrm>
            <a:off x="3914764" y="1871654"/>
            <a:ext cx="2000264" cy="571504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PCI Bus</a:t>
            </a:r>
            <a:endParaRPr lang="en-GB" sz="1400" dirty="0"/>
          </a:p>
        </p:txBody>
      </p:sp>
      <p:sp>
        <p:nvSpPr>
          <p:cNvPr id="134" name="Bent Arrow 133"/>
          <p:cNvSpPr/>
          <p:nvPr/>
        </p:nvSpPr>
        <p:spPr>
          <a:xfrm rot="5400000" flipH="1">
            <a:off x="5129210" y="-414362"/>
            <a:ext cx="500066" cy="3786214"/>
          </a:xfrm>
          <a:prstGeom prst="bentArrow">
            <a:avLst>
              <a:gd name="adj1" fmla="val 40608"/>
              <a:gd name="adj2" fmla="val 45062"/>
              <a:gd name="adj3" fmla="val 36853"/>
              <a:gd name="adj4" fmla="val 39799"/>
            </a:avLst>
          </a:prstGeom>
          <a:solidFill>
            <a:schemeClr val="tx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5" name="Up-Down Arrow 134"/>
          <p:cNvSpPr/>
          <p:nvPr/>
        </p:nvSpPr>
        <p:spPr>
          <a:xfrm>
            <a:off x="6272218" y="3800480"/>
            <a:ext cx="642942" cy="1500198"/>
          </a:xfrm>
          <a:prstGeom prst="upDownArrow">
            <a:avLst/>
          </a:prstGeom>
          <a:solidFill>
            <a:schemeClr val="tx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Up-Down Arrow 135"/>
          <p:cNvSpPr/>
          <p:nvPr/>
        </p:nvSpPr>
        <p:spPr>
          <a:xfrm>
            <a:off x="7343788" y="3800480"/>
            <a:ext cx="642942" cy="1500198"/>
          </a:xfrm>
          <a:prstGeom prst="upDownArrow">
            <a:avLst/>
          </a:prstGeom>
          <a:solidFill>
            <a:schemeClr val="tx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Up-Down Arrow 136"/>
          <p:cNvSpPr/>
          <p:nvPr/>
        </p:nvSpPr>
        <p:spPr>
          <a:xfrm>
            <a:off x="8772548" y="3800480"/>
            <a:ext cx="642942" cy="1500198"/>
          </a:xfrm>
          <a:prstGeom prst="upDownArrow">
            <a:avLst/>
          </a:prstGeom>
          <a:solidFill>
            <a:schemeClr val="tx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81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136" grpId="0" animBg="1"/>
      <p:bldP spid="1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CUDA </a:t>
            </a:r>
            <a:r>
              <a:rPr lang="zh-CN" altLang="en-US" dirty="0"/>
              <a:t>编程的“三部曲”</a:t>
            </a:r>
            <a:endParaRPr lang="en-GB" dirty="0"/>
          </a:p>
        </p:txBody>
      </p:sp>
      <p:sp>
        <p:nvSpPr>
          <p:cNvPr id="216" name="TextBox 215"/>
          <p:cNvSpPr txBox="1"/>
          <p:nvPr/>
        </p:nvSpPr>
        <p:spPr>
          <a:xfrm>
            <a:off x="557178" y="3729042"/>
            <a:ext cx="4929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 b="1" dirty="0"/>
              <a:t>申请 </a:t>
            </a:r>
            <a:r>
              <a:rPr lang="en-US" altLang="zh-CN" b="1" dirty="0"/>
              <a:t>GPU </a:t>
            </a:r>
            <a:r>
              <a:rPr lang="zh-CN" altLang="en-US" b="1" dirty="0"/>
              <a:t>内存</a:t>
            </a:r>
            <a:r>
              <a:rPr lang="zh-CN" altLang="en-US" dirty="0"/>
              <a:t>，将数据从</a:t>
            </a:r>
            <a:r>
              <a:rPr lang="en-US" altLang="zh-CN" dirty="0"/>
              <a:t> CPU </a:t>
            </a:r>
            <a:r>
              <a:rPr lang="zh-CN" altLang="en-US" dirty="0"/>
              <a:t>内存拷贝到 </a:t>
            </a:r>
            <a:r>
              <a:rPr lang="en-US" altLang="zh-CN" dirty="0"/>
              <a:t>GPU </a:t>
            </a:r>
            <a:r>
              <a:rPr lang="zh-CN" altLang="en-US" dirty="0"/>
              <a:t>内存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加载 </a:t>
            </a:r>
            <a:r>
              <a:rPr lang="en-US" altLang="zh-CN" dirty="0"/>
              <a:t>GPU </a:t>
            </a:r>
            <a:r>
              <a:rPr lang="zh-CN" altLang="en-US" dirty="0"/>
              <a:t>程序 </a:t>
            </a:r>
            <a:r>
              <a:rPr lang="en-US" altLang="zh-CN" dirty="0"/>
              <a:t>(kernel)</a:t>
            </a:r>
            <a:r>
              <a:rPr lang="zh-CN" altLang="en-US" dirty="0"/>
              <a:t>，完成</a:t>
            </a:r>
            <a:r>
              <a:rPr lang="en-US" altLang="zh-CN" dirty="0"/>
              <a:t> GPU </a:t>
            </a:r>
            <a:r>
              <a:rPr lang="zh-CN" altLang="en-US" dirty="0"/>
              <a:t>上的并行计算。默认为异步执行模式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将结果从 </a:t>
            </a:r>
            <a:r>
              <a:rPr lang="en-US" altLang="zh-CN" dirty="0"/>
              <a:t>GPU </a:t>
            </a:r>
            <a:r>
              <a:rPr lang="zh-CN" altLang="en-US" dirty="0"/>
              <a:t>内存拷回 </a:t>
            </a:r>
            <a:r>
              <a:rPr lang="en-US" altLang="zh-CN" dirty="0"/>
              <a:t>CPU </a:t>
            </a:r>
            <a:r>
              <a:rPr lang="zh-CN" altLang="en-US" dirty="0"/>
              <a:t>内存，</a:t>
            </a:r>
            <a:r>
              <a:rPr lang="zh-CN" altLang="en-US" b="1" dirty="0"/>
              <a:t>释放</a:t>
            </a:r>
            <a:r>
              <a:rPr lang="en-US" altLang="zh-CN" b="1" dirty="0"/>
              <a:t>GPU </a:t>
            </a:r>
            <a:r>
              <a:rPr lang="zh-CN" altLang="en-US" b="1" dirty="0"/>
              <a:t>内存</a:t>
            </a:r>
            <a:endParaRPr lang="en-GB" b="1" dirty="0"/>
          </a:p>
        </p:txBody>
      </p:sp>
      <p:pic>
        <p:nvPicPr>
          <p:cNvPr id="133123" name="Picture 3" descr="\\europa\USB_Storage\Parallel programming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72163" y="871522"/>
            <a:ext cx="4169819" cy="5118132"/>
          </a:xfrm>
          <a:prstGeom prst="rect">
            <a:avLst/>
          </a:prstGeom>
          <a:noFill/>
        </p:spPr>
      </p:pic>
      <p:pic>
        <p:nvPicPr>
          <p:cNvPr id="133124" name="Picture 4" descr="\\europa\USB_Storage\Parallel programming (CPU)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14434" y="1264087"/>
            <a:ext cx="2643206" cy="2036264"/>
          </a:xfrm>
          <a:prstGeom prst="rect">
            <a:avLst/>
          </a:prstGeom>
          <a:noFill/>
        </p:spPr>
      </p:pic>
      <p:sp>
        <p:nvSpPr>
          <p:cNvPr id="124" name="Left-Right Arrow 123"/>
          <p:cNvSpPr/>
          <p:nvPr/>
        </p:nvSpPr>
        <p:spPr>
          <a:xfrm>
            <a:off x="3914764" y="1871654"/>
            <a:ext cx="2000264" cy="571504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PCI Bus</a:t>
            </a:r>
            <a:endParaRPr lang="en-GB" sz="1400" dirty="0"/>
          </a:p>
        </p:txBody>
      </p:sp>
      <p:sp>
        <p:nvSpPr>
          <p:cNvPr id="138" name="Bent Arrow 137"/>
          <p:cNvSpPr/>
          <p:nvPr/>
        </p:nvSpPr>
        <p:spPr>
          <a:xfrm rot="10800000" flipV="1">
            <a:off x="2914633" y="2274086"/>
            <a:ext cx="4741103" cy="2883715"/>
          </a:xfrm>
          <a:prstGeom prst="bentArrow">
            <a:avLst>
              <a:gd name="adj1" fmla="val 14333"/>
              <a:gd name="adj2" fmla="val 13740"/>
              <a:gd name="adj3" fmla="val 20259"/>
              <a:gd name="adj4" fmla="val 43750"/>
            </a:avLst>
          </a:prstGeom>
          <a:solidFill>
            <a:schemeClr val="tx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39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549276" y="247650"/>
            <a:ext cx="46021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3B900"/>
                </a:solidFill>
                <a:effectLst/>
                <a:uLnTx/>
                <a:uFillTx/>
                <a:latin typeface="Arial"/>
              </a:rPr>
              <a:t>GPU 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3B900"/>
                </a:solidFill>
                <a:effectLst/>
                <a:uLnTx/>
                <a:uFillTx/>
                <a:latin typeface="Arial"/>
              </a:rPr>
              <a:t>内存组织 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73B900"/>
                </a:solidFill>
                <a:effectLst/>
                <a:uLnTx/>
                <a:uFillTx/>
                <a:latin typeface="Arial"/>
              </a:rPr>
              <a:t>(Pascal)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1208" y="4352503"/>
            <a:ext cx="8888129" cy="457200"/>
          </a:xfrm>
          <a:prstGeom prst="rect">
            <a:avLst/>
          </a:prstGeom>
          <a:solidFill>
            <a:srgbClr val="DADADA">
              <a:lumMod val="60000"/>
              <a:lumOff val="40000"/>
            </a:srgbClr>
          </a:solidFill>
          <a:ln w="25400" cap="flat" cmpd="sng" algn="ctr">
            <a:solidFill>
              <a:srgbClr val="33CCCC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L2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2582" y="5251449"/>
            <a:ext cx="8896756" cy="457200"/>
          </a:xfrm>
          <a:prstGeom prst="rect">
            <a:avLst/>
          </a:prstGeom>
          <a:solidFill>
            <a:srgbClr val="DADADA">
              <a:lumMod val="60000"/>
              <a:lumOff val="40000"/>
            </a:srgbClr>
          </a:solidFill>
          <a:ln w="25400" cap="flat" cmpd="sng" algn="ctr">
            <a:solidFill>
              <a:srgbClr val="33CCCC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Global Memory</a:t>
            </a:r>
          </a:p>
        </p:txBody>
      </p:sp>
      <p:cxnSp>
        <p:nvCxnSpPr>
          <p:cNvPr id="5" name="Straight Arrow Connector 4"/>
          <p:cNvCxnSpPr>
            <a:stCxn id="3" idx="2"/>
            <a:endCxn id="4" idx="0"/>
          </p:cNvCxnSpPr>
          <p:nvPr/>
        </p:nvCxnSpPr>
        <p:spPr>
          <a:xfrm rot="5400000">
            <a:off x="5272243" y="5028419"/>
            <a:ext cx="441746" cy="4314"/>
          </a:xfrm>
          <a:prstGeom prst="straightConnector1">
            <a:avLst/>
          </a:prstGeom>
          <a:noFill/>
          <a:ln w="25400" cap="flat" cmpd="sng" algn="ctr">
            <a:solidFill>
              <a:srgbClr val="808080"/>
            </a:solidFill>
            <a:prstDash val="solid"/>
            <a:headEnd type="arrow"/>
            <a:tailEnd type="arrow"/>
          </a:ln>
          <a:effectLst/>
        </p:spPr>
      </p:cxnSp>
      <p:sp>
        <p:nvSpPr>
          <p:cNvPr id="6" name="Oval 5"/>
          <p:cNvSpPr>
            <a:spLocks noChangeAspect="1"/>
          </p:cNvSpPr>
          <p:nvPr/>
        </p:nvSpPr>
        <p:spPr>
          <a:xfrm>
            <a:off x="6567487" y="2283223"/>
            <a:ext cx="107156" cy="1143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33CCCC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6834187" y="2283223"/>
            <a:ext cx="107156" cy="1143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33CCCC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6310313" y="2283223"/>
            <a:ext cx="107156" cy="1143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33CCCC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2468" y="1400950"/>
            <a:ext cx="2309813" cy="1981200"/>
          </a:xfrm>
          <a:prstGeom prst="rect">
            <a:avLst/>
          </a:prstGeom>
          <a:solidFill>
            <a:srgbClr val="EAD0A0"/>
          </a:solidFill>
          <a:ln w="25400" cap="flat" cmpd="sng" algn="ctr">
            <a:solidFill>
              <a:srgbClr val="33CCCC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4868" y="1934350"/>
            <a:ext cx="1990726" cy="457200"/>
          </a:xfrm>
          <a:prstGeom prst="rect">
            <a:avLst/>
          </a:prstGeom>
          <a:solidFill>
            <a:srgbClr val="AAAAAA">
              <a:lumMod val="20000"/>
              <a:lumOff val="80000"/>
            </a:srgbClr>
          </a:solidFill>
          <a:ln w="25400" cap="flat" cmpd="sng" algn="ctr">
            <a:solidFill>
              <a:srgbClr val="33CCCC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Registers</a:t>
            </a: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1800137" y="1477150"/>
            <a:ext cx="9097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sz="2000" b="1" dirty="0">
                <a:solidFill>
                  <a:srgbClr val="004831"/>
                </a:solidFill>
                <a:latin typeface="Calibri" pitchFamily="34" charset="0"/>
                <a:cs typeface="Arial" charset="0"/>
              </a:rPr>
              <a:t>SM-0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04768" y="3864373"/>
            <a:ext cx="8415980" cy="0"/>
          </a:xfrm>
          <a:prstGeom prst="straightConnector1">
            <a:avLst/>
          </a:prstGeom>
          <a:noFill/>
          <a:ln w="25400" cap="flat" cmpd="sng" algn="ctr">
            <a:solidFill>
              <a:srgbClr val="80808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18" name="Straight Arrow Connector 17"/>
          <p:cNvCxnSpPr>
            <a:stCxn id="3" idx="0"/>
          </p:cNvCxnSpPr>
          <p:nvPr/>
        </p:nvCxnSpPr>
        <p:spPr>
          <a:xfrm rot="5400000" flipH="1" flipV="1">
            <a:off x="5253916" y="4105731"/>
            <a:ext cx="488130" cy="5414"/>
          </a:xfrm>
          <a:prstGeom prst="straightConnector1">
            <a:avLst/>
          </a:prstGeom>
          <a:noFill/>
          <a:ln w="25400" cap="flat" cmpd="sng" algn="ctr">
            <a:solidFill>
              <a:srgbClr val="808080"/>
            </a:solidFill>
            <a:prstDash val="solid"/>
            <a:headEnd type="arrow"/>
            <a:tailEnd type="none"/>
          </a:ln>
          <a:effectLst/>
        </p:spPr>
      </p:cxnSp>
      <p:grpSp>
        <p:nvGrpSpPr>
          <p:cNvPr id="23" name="Group 22"/>
          <p:cNvGrpSpPr/>
          <p:nvPr/>
        </p:nvGrpSpPr>
        <p:grpSpPr>
          <a:xfrm>
            <a:off x="1300935" y="2366020"/>
            <a:ext cx="1890210" cy="1490628"/>
            <a:chOff x="1300935" y="2366020"/>
            <a:chExt cx="1890210" cy="1490628"/>
          </a:xfrm>
        </p:grpSpPr>
        <p:sp>
          <p:nvSpPr>
            <p:cNvPr id="11" name="Rectangle 10"/>
            <p:cNvSpPr/>
            <p:nvPr/>
          </p:nvSpPr>
          <p:spPr>
            <a:xfrm>
              <a:off x="1300935" y="2696350"/>
              <a:ext cx="350291" cy="457200"/>
            </a:xfrm>
            <a:prstGeom prst="rect">
              <a:avLst/>
            </a:prstGeom>
            <a:solidFill>
              <a:srgbClr val="AAAAAA">
                <a:lumMod val="20000"/>
                <a:lumOff val="80000"/>
              </a:srgbClr>
            </a:solidFill>
            <a:ln w="25400" cap="flat" cmpd="sng" algn="ctr">
              <a:solidFill>
                <a:srgbClr val="33CCCC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C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>
              <a:off x="1358857" y="2543951"/>
              <a:ext cx="303212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80808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>
            <a:xfrm rot="16200000" flipH="1">
              <a:off x="1169883" y="3502442"/>
              <a:ext cx="703098" cy="5314"/>
            </a:xfrm>
            <a:prstGeom prst="straightConnector1">
              <a:avLst/>
            </a:prstGeom>
            <a:noFill/>
            <a:ln w="25400" cap="flat" cmpd="sng" algn="ctr">
              <a:solidFill>
                <a:srgbClr val="808080"/>
              </a:solidFill>
              <a:prstDash val="solid"/>
              <a:headEnd type="arrow"/>
              <a:tailEnd type="none"/>
            </a:ln>
            <a:effectLst/>
          </p:spPr>
        </p:cxnSp>
        <p:sp>
          <p:nvSpPr>
            <p:cNvPr id="15" name="Rectangle 14"/>
            <p:cNvSpPr/>
            <p:nvPr/>
          </p:nvSpPr>
          <p:spPr>
            <a:xfrm>
              <a:off x="1795990" y="2708351"/>
              <a:ext cx="645071" cy="458787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33CCCC">
                  <a:shade val="50000"/>
                </a:srgbClr>
              </a:solidFill>
              <a:prstDash val="solid"/>
            </a:ln>
            <a:effectLst/>
          </p:spPr>
          <p:txBody>
            <a:bodyPr lIns="0" t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SMEM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5400000">
              <a:off x="1952314" y="2517626"/>
              <a:ext cx="304800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80808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>
            <a:xfrm rot="16200000" flipH="1">
              <a:off x="1769633" y="3496979"/>
              <a:ext cx="703098" cy="5314"/>
            </a:xfrm>
            <a:prstGeom prst="straightConnector1">
              <a:avLst/>
            </a:prstGeom>
            <a:noFill/>
            <a:ln w="25400" cap="flat" cmpd="sng" algn="ctr">
              <a:solidFill>
                <a:srgbClr val="808080"/>
              </a:solidFill>
              <a:prstDash val="solid"/>
              <a:headEnd type="arrow"/>
              <a:tailEnd type="none"/>
            </a:ln>
            <a:effectLst/>
          </p:spPr>
        </p:cxnSp>
        <p:sp>
          <p:nvSpPr>
            <p:cNvPr id="20" name="Rectangle 19"/>
            <p:cNvSpPr/>
            <p:nvPr/>
          </p:nvSpPr>
          <p:spPr>
            <a:xfrm>
              <a:off x="2591680" y="2678543"/>
              <a:ext cx="599465" cy="457200"/>
            </a:xfrm>
            <a:prstGeom prst="rect">
              <a:avLst/>
            </a:prstGeom>
            <a:solidFill>
              <a:srgbClr val="AAAAAA">
                <a:lumMod val="20000"/>
                <a:lumOff val="80000"/>
              </a:srgbClr>
            </a:solidFill>
            <a:ln w="25400" cap="flat" cmpd="sng" algn="ctr">
              <a:solidFill>
                <a:srgbClr val="33CCCC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Tex/L1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5400000">
              <a:off x="2767922" y="2527713"/>
              <a:ext cx="304800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80808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>
            <a:xfrm rot="16200000" flipH="1">
              <a:off x="2566910" y="3457861"/>
              <a:ext cx="703098" cy="5314"/>
            </a:xfrm>
            <a:prstGeom prst="straightConnector1">
              <a:avLst/>
            </a:prstGeom>
            <a:noFill/>
            <a:ln w="25400" cap="flat" cmpd="sng" algn="ctr">
              <a:solidFill>
                <a:srgbClr val="808080"/>
              </a:solidFill>
              <a:prstDash val="solid"/>
              <a:headEnd type="arrow"/>
              <a:tailEnd type="none"/>
            </a:ln>
            <a:effectLst/>
          </p:spPr>
        </p:cxnSp>
      </p:grpSp>
      <p:cxnSp>
        <p:nvCxnSpPr>
          <p:cNvPr id="47" name="Straight Arrow Connector 46"/>
          <p:cNvCxnSpPr/>
          <p:nvPr/>
        </p:nvCxnSpPr>
        <p:spPr>
          <a:xfrm>
            <a:off x="810082" y="2162950"/>
            <a:ext cx="0" cy="1674648"/>
          </a:xfrm>
          <a:prstGeom prst="straightConnector1">
            <a:avLst/>
          </a:prstGeom>
          <a:noFill/>
          <a:ln w="25400" cap="flat" cmpd="sng" algn="ctr">
            <a:solidFill>
              <a:srgbClr val="808080"/>
            </a:solidFill>
            <a:prstDash val="solid"/>
            <a:headEnd type="arrow"/>
            <a:tailEnd type="none"/>
          </a:ln>
          <a:effectLst/>
        </p:spPr>
      </p:cxnSp>
      <p:cxnSp>
        <p:nvCxnSpPr>
          <p:cNvPr id="48" name="Straight Arrow Connector 47"/>
          <p:cNvCxnSpPr/>
          <p:nvPr/>
        </p:nvCxnSpPr>
        <p:spPr>
          <a:xfrm flipH="1">
            <a:off x="804768" y="2162950"/>
            <a:ext cx="688800" cy="0"/>
          </a:xfrm>
          <a:prstGeom prst="straightConnector1">
            <a:avLst/>
          </a:prstGeom>
          <a:noFill/>
          <a:ln w="25400" cap="flat" cmpd="sng" algn="ctr">
            <a:solidFill>
              <a:srgbClr val="808080"/>
            </a:solidFill>
            <a:prstDash val="solid"/>
            <a:headEnd type="arrow"/>
            <a:tailEnd type="none"/>
          </a:ln>
          <a:effectLst/>
        </p:spPr>
      </p:cxnSp>
      <p:sp>
        <p:nvSpPr>
          <p:cNvPr id="52" name="Rectangle 51"/>
          <p:cNvSpPr/>
          <p:nvPr/>
        </p:nvSpPr>
        <p:spPr>
          <a:xfrm>
            <a:off x="3634113" y="1400950"/>
            <a:ext cx="2309813" cy="1981200"/>
          </a:xfrm>
          <a:prstGeom prst="rect">
            <a:avLst/>
          </a:prstGeom>
          <a:solidFill>
            <a:srgbClr val="EAD0A0"/>
          </a:solidFill>
          <a:ln w="25400" cap="flat" cmpd="sng" algn="ctr">
            <a:solidFill>
              <a:srgbClr val="33CCCC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786513" y="1934350"/>
            <a:ext cx="1990726" cy="457200"/>
          </a:xfrm>
          <a:prstGeom prst="rect">
            <a:avLst/>
          </a:prstGeom>
          <a:solidFill>
            <a:srgbClr val="AAAAAA">
              <a:lumMod val="20000"/>
              <a:lumOff val="80000"/>
            </a:srgbClr>
          </a:solidFill>
          <a:ln w="25400" cap="flat" cmpd="sng" algn="ctr">
            <a:solidFill>
              <a:srgbClr val="33CCCC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Registers</a:t>
            </a:r>
          </a:p>
        </p:txBody>
      </p:sp>
      <p:sp>
        <p:nvSpPr>
          <p:cNvPr id="55" name="TextBox 17"/>
          <p:cNvSpPr txBox="1">
            <a:spLocks noChangeArrowheads="1"/>
          </p:cNvSpPr>
          <p:nvPr/>
        </p:nvSpPr>
        <p:spPr bwMode="auto">
          <a:xfrm>
            <a:off x="4381782" y="1477150"/>
            <a:ext cx="9097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sz="2000" b="1" dirty="0">
                <a:solidFill>
                  <a:srgbClr val="004831"/>
                </a:solidFill>
                <a:latin typeface="Calibri" pitchFamily="34" charset="0"/>
                <a:cs typeface="Arial" charset="0"/>
              </a:rPr>
              <a:t>SM-1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7243839" y="1400950"/>
            <a:ext cx="2309813" cy="1981200"/>
          </a:xfrm>
          <a:prstGeom prst="rect">
            <a:avLst/>
          </a:prstGeom>
          <a:solidFill>
            <a:srgbClr val="EAD0A0"/>
          </a:solidFill>
          <a:ln w="25400" cap="flat" cmpd="sng" algn="ctr">
            <a:solidFill>
              <a:srgbClr val="33CCCC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396239" y="1934350"/>
            <a:ext cx="1990726" cy="457200"/>
          </a:xfrm>
          <a:prstGeom prst="rect">
            <a:avLst/>
          </a:prstGeom>
          <a:solidFill>
            <a:srgbClr val="AAAAAA">
              <a:lumMod val="20000"/>
              <a:lumOff val="80000"/>
            </a:srgbClr>
          </a:solidFill>
          <a:ln w="25400" cap="flat" cmpd="sng" algn="ctr">
            <a:solidFill>
              <a:srgbClr val="33CCCC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Registers</a:t>
            </a:r>
          </a:p>
        </p:txBody>
      </p:sp>
      <p:sp>
        <p:nvSpPr>
          <p:cNvPr id="70" name="TextBox 17"/>
          <p:cNvSpPr txBox="1">
            <a:spLocks noChangeArrowheads="1"/>
          </p:cNvSpPr>
          <p:nvPr/>
        </p:nvSpPr>
        <p:spPr bwMode="auto">
          <a:xfrm>
            <a:off x="7991508" y="1477150"/>
            <a:ext cx="9097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sz="2000" b="1" dirty="0">
                <a:solidFill>
                  <a:srgbClr val="004831"/>
                </a:solidFill>
                <a:latin typeface="Calibri" pitchFamily="34" charset="0"/>
                <a:cs typeface="Arial" charset="0"/>
              </a:rPr>
              <a:t>SM-N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3791969" y="2366020"/>
            <a:ext cx="1890210" cy="1490628"/>
            <a:chOff x="1300935" y="2366020"/>
            <a:chExt cx="1890210" cy="1490628"/>
          </a:xfrm>
        </p:grpSpPr>
        <p:sp>
          <p:nvSpPr>
            <p:cNvPr id="86" name="Rectangle 85"/>
            <p:cNvSpPr/>
            <p:nvPr/>
          </p:nvSpPr>
          <p:spPr>
            <a:xfrm>
              <a:off x="1300935" y="2696350"/>
              <a:ext cx="350291" cy="457200"/>
            </a:xfrm>
            <a:prstGeom prst="rect">
              <a:avLst/>
            </a:prstGeom>
            <a:solidFill>
              <a:srgbClr val="AAAAAA">
                <a:lumMod val="20000"/>
                <a:lumOff val="80000"/>
              </a:srgbClr>
            </a:solidFill>
            <a:ln w="25400" cap="flat" cmpd="sng" algn="ctr">
              <a:solidFill>
                <a:srgbClr val="33CCCC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C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rot="5400000">
              <a:off x="1358857" y="2543951"/>
              <a:ext cx="303212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80808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88" name="Straight Arrow Connector 87"/>
            <p:cNvCxnSpPr/>
            <p:nvPr/>
          </p:nvCxnSpPr>
          <p:spPr>
            <a:xfrm rot="16200000" flipH="1">
              <a:off x="1169883" y="3502442"/>
              <a:ext cx="703098" cy="5314"/>
            </a:xfrm>
            <a:prstGeom prst="straightConnector1">
              <a:avLst/>
            </a:prstGeom>
            <a:noFill/>
            <a:ln w="25400" cap="flat" cmpd="sng" algn="ctr">
              <a:solidFill>
                <a:srgbClr val="808080"/>
              </a:solidFill>
              <a:prstDash val="solid"/>
              <a:headEnd type="arrow"/>
              <a:tailEnd type="none"/>
            </a:ln>
            <a:effectLst/>
          </p:spPr>
        </p:cxnSp>
        <p:sp>
          <p:nvSpPr>
            <p:cNvPr id="89" name="Rectangle 88"/>
            <p:cNvSpPr/>
            <p:nvPr/>
          </p:nvSpPr>
          <p:spPr>
            <a:xfrm>
              <a:off x="1795990" y="2708350"/>
              <a:ext cx="645071" cy="458787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33CCCC">
                  <a:shade val="50000"/>
                </a:srgbClr>
              </a:solidFill>
              <a:prstDash val="solid"/>
            </a:ln>
            <a:effectLst/>
          </p:spPr>
          <p:txBody>
            <a:bodyPr lIns="0" t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SMEM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rot="5400000">
              <a:off x="1952314" y="2517626"/>
              <a:ext cx="304800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80808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91" name="Straight Arrow Connector 90"/>
            <p:cNvCxnSpPr/>
            <p:nvPr/>
          </p:nvCxnSpPr>
          <p:spPr>
            <a:xfrm rot="16200000" flipH="1">
              <a:off x="1769633" y="3496978"/>
              <a:ext cx="703098" cy="5314"/>
            </a:xfrm>
            <a:prstGeom prst="straightConnector1">
              <a:avLst/>
            </a:prstGeom>
            <a:noFill/>
            <a:ln w="25400" cap="flat" cmpd="sng" algn="ctr">
              <a:solidFill>
                <a:srgbClr val="808080"/>
              </a:solidFill>
              <a:prstDash val="solid"/>
              <a:headEnd type="arrow"/>
              <a:tailEnd type="none"/>
            </a:ln>
            <a:effectLst/>
          </p:spPr>
        </p:cxnSp>
        <p:sp>
          <p:nvSpPr>
            <p:cNvPr id="92" name="Rectangle 91"/>
            <p:cNvSpPr/>
            <p:nvPr/>
          </p:nvSpPr>
          <p:spPr>
            <a:xfrm>
              <a:off x="2591680" y="2678543"/>
              <a:ext cx="599465" cy="457200"/>
            </a:xfrm>
            <a:prstGeom prst="rect">
              <a:avLst/>
            </a:prstGeom>
            <a:solidFill>
              <a:srgbClr val="AAAAAA">
                <a:lumMod val="20000"/>
                <a:lumOff val="80000"/>
              </a:srgbClr>
            </a:solidFill>
            <a:ln w="25400" cap="flat" cmpd="sng" algn="ctr">
              <a:solidFill>
                <a:srgbClr val="33CCCC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Tex/L1</a:t>
              </a:r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 rot="5400000">
              <a:off x="2767922" y="2527713"/>
              <a:ext cx="304800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80808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94" name="Straight Arrow Connector 93"/>
            <p:cNvCxnSpPr/>
            <p:nvPr/>
          </p:nvCxnSpPr>
          <p:spPr>
            <a:xfrm rot="16200000" flipH="1">
              <a:off x="2566910" y="3457861"/>
              <a:ext cx="703098" cy="5314"/>
            </a:xfrm>
            <a:prstGeom prst="straightConnector1">
              <a:avLst/>
            </a:prstGeom>
            <a:noFill/>
            <a:ln w="25400" cap="flat" cmpd="sng" algn="ctr">
              <a:solidFill>
                <a:srgbClr val="808080"/>
              </a:solidFill>
              <a:prstDash val="solid"/>
              <a:headEnd type="arrow"/>
              <a:tailEnd type="none"/>
            </a:ln>
            <a:effectLst/>
          </p:spPr>
        </p:cxnSp>
      </p:grpSp>
      <p:grpSp>
        <p:nvGrpSpPr>
          <p:cNvPr id="95" name="Group 94"/>
          <p:cNvGrpSpPr/>
          <p:nvPr/>
        </p:nvGrpSpPr>
        <p:grpSpPr>
          <a:xfrm>
            <a:off x="7601635" y="2387982"/>
            <a:ext cx="1890210" cy="1490628"/>
            <a:chOff x="1300935" y="2366020"/>
            <a:chExt cx="1890210" cy="1490628"/>
          </a:xfrm>
        </p:grpSpPr>
        <p:sp>
          <p:nvSpPr>
            <p:cNvPr id="96" name="Rectangle 95"/>
            <p:cNvSpPr/>
            <p:nvPr/>
          </p:nvSpPr>
          <p:spPr>
            <a:xfrm>
              <a:off x="1300935" y="2696350"/>
              <a:ext cx="350291" cy="457200"/>
            </a:xfrm>
            <a:prstGeom prst="rect">
              <a:avLst/>
            </a:prstGeom>
            <a:solidFill>
              <a:srgbClr val="AAAAAA">
                <a:lumMod val="20000"/>
                <a:lumOff val="80000"/>
              </a:srgbClr>
            </a:solidFill>
            <a:ln w="25400" cap="flat" cmpd="sng" algn="ctr">
              <a:solidFill>
                <a:srgbClr val="33CCCC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C</a:t>
              </a:r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 rot="5400000">
              <a:off x="1358857" y="2543951"/>
              <a:ext cx="303212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80808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98" name="Straight Arrow Connector 97"/>
            <p:cNvCxnSpPr/>
            <p:nvPr/>
          </p:nvCxnSpPr>
          <p:spPr>
            <a:xfrm rot="16200000" flipH="1">
              <a:off x="1169883" y="3502442"/>
              <a:ext cx="703098" cy="5314"/>
            </a:xfrm>
            <a:prstGeom prst="straightConnector1">
              <a:avLst/>
            </a:prstGeom>
            <a:noFill/>
            <a:ln w="25400" cap="flat" cmpd="sng" algn="ctr">
              <a:solidFill>
                <a:srgbClr val="808080"/>
              </a:solidFill>
              <a:prstDash val="solid"/>
              <a:headEnd type="arrow"/>
              <a:tailEnd type="none"/>
            </a:ln>
            <a:effectLst/>
          </p:spPr>
        </p:cxnSp>
        <p:sp>
          <p:nvSpPr>
            <p:cNvPr id="99" name="Rectangle 98"/>
            <p:cNvSpPr/>
            <p:nvPr/>
          </p:nvSpPr>
          <p:spPr>
            <a:xfrm>
              <a:off x="1795990" y="2708350"/>
              <a:ext cx="645071" cy="458787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33CCCC">
                  <a:shade val="50000"/>
                </a:srgbClr>
              </a:solidFill>
              <a:prstDash val="solid"/>
            </a:ln>
            <a:effectLst/>
          </p:spPr>
          <p:txBody>
            <a:bodyPr lIns="0" t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SMEM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 rot="5400000">
              <a:off x="1952314" y="2517626"/>
              <a:ext cx="304800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80808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01" name="Straight Arrow Connector 100"/>
            <p:cNvCxnSpPr/>
            <p:nvPr/>
          </p:nvCxnSpPr>
          <p:spPr>
            <a:xfrm rot="16200000" flipH="1">
              <a:off x="1769633" y="3496978"/>
              <a:ext cx="703098" cy="5314"/>
            </a:xfrm>
            <a:prstGeom prst="straightConnector1">
              <a:avLst/>
            </a:prstGeom>
            <a:noFill/>
            <a:ln w="25400" cap="flat" cmpd="sng" algn="ctr">
              <a:solidFill>
                <a:srgbClr val="808080"/>
              </a:solidFill>
              <a:prstDash val="solid"/>
              <a:headEnd type="arrow"/>
              <a:tailEnd type="none"/>
            </a:ln>
            <a:effectLst/>
          </p:spPr>
        </p:cxnSp>
        <p:sp>
          <p:nvSpPr>
            <p:cNvPr id="102" name="Rectangle 101"/>
            <p:cNvSpPr/>
            <p:nvPr/>
          </p:nvSpPr>
          <p:spPr>
            <a:xfrm>
              <a:off x="2591680" y="2678543"/>
              <a:ext cx="599465" cy="457200"/>
            </a:xfrm>
            <a:prstGeom prst="rect">
              <a:avLst/>
            </a:prstGeom>
            <a:solidFill>
              <a:srgbClr val="AAAAAA">
                <a:lumMod val="20000"/>
                <a:lumOff val="80000"/>
              </a:srgbClr>
            </a:solidFill>
            <a:ln w="25400" cap="flat" cmpd="sng" algn="ctr">
              <a:solidFill>
                <a:srgbClr val="33CCCC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Tex/L1</a:t>
              </a:r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 rot="5400000">
              <a:off x="2767922" y="2527713"/>
              <a:ext cx="304800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80808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04" name="Straight Arrow Connector 103"/>
            <p:cNvCxnSpPr/>
            <p:nvPr/>
          </p:nvCxnSpPr>
          <p:spPr>
            <a:xfrm rot="16200000" flipH="1">
              <a:off x="2566910" y="3457861"/>
              <a:ext cx="703098" cy="5314"/>
            </a:xfrm>
            <a:prstGeom prst="straightConnector1">
              <a:avLst/>
            </a:prstGeom>
            <a:noFill/>
            <a:ln w="25400" cap="flat" cmpd="sng" algn="ctr">
              <a:solidFill>
                <a:srgbClr val="808080"/>
              </a:solidFill>
              <a:prstDash val="solid"/>
              <a:headEnd type="arrow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9894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7650"/>
            <a:ext cx="9437625" cy="646331"/>
          </a:xfrm>
        </p:spPr>
        <p:txBody>
          <a:bodyPr/>
          <a:lstStyle/>
          <a:p>
            <a:r>
              <a:rPr lang="en-US" altLang="zh-CN" dirty="0"/>
              <a:t>GPU </a:t>
            </a:r>
            <a:r>
              <a:rPr lang="zh-CN" altLang="en-US" dirty="0"/>
              <a:t>内存组织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Global Memory </a:t>
            </a:r>
          </a:p>
          <a:p>
            <a:pPr lvl="1"/>
            <a:r>
              <a:rPr lang="zh-CN" altLang="en-US" dirty="0">
                <a:solidFill>
                  <a:srgbClr val="FFFFFF"/>
                </a:solidFill>
              </a:rPr>
              <a:t>位于片外；延迟</a:t>
            </a:r>
            <a:r>
              <a:rPr lang="en-US" altLang="zh-CN" dirty="0">
                <a:solidFill>
                  <a:srgbClr val="FFFFFF"/>
                </a:solidFill>
              </a:rPr>
              <a:t>~100 </a:t>
            </a:r>
            <a:r>
              <a:rPr lang="zh-CN" altLang="en-US" dirty="0">
                <a:solidFill>
                  <a:srgbClr val="FFFFFF"/>
                </a:solidFill>
              </a:rPr>
              <a:t>时钟周期；所有线程可见</a:t>
            </a:r>
            <a:endParaRPr lang="en-US" altLang="zh-CN" dirty="0">
              <a:solidFill>
                <a:srgbClr val="FFFFFF"/>
              </a:solidFill>
            </a:endParaRPr>
          </a:p>
          <a:p>
            <a:pPr lvl="0"/>
            <a:r>
              <a:rPr lang="en-US" dirty="0">
                <a:solidFill>
                  <a:srgbClr val="FFFFFF"/>
                </a:solidFill>
              </a:rPr>
              <a:t>Shared Memory</a:t>
            </a:r>
          </a:p>
          <a:p>
            <a:pPr lvl="1"/>
            <a:r>
              <a:rPr lang="zh-CN" altLang="en-US" dirty="0">
                <a:solidFill>
                  <a:srgbClr val="FFFFFF"/>
                </a:solidFill>
              </a:rPr>
              <a:t>位于片上；延迟</a:t>
            </a:r>
            <a:r>
              <a:rPr lang="en-US" altLang="zh-CN" dirty="0">
                <a:solidFill>
                  <a:srgbClr val="FFFFFF"/>
                </a:solidFill>
              </a:rPr>
              <a:t>~10   </a:t>
            </a:r>
            <a:r>
              <a:rPr lang="zh-CN" altLang="en-US" dirty="0">
                <a:solidFill>
                  <a:srgbClr val="FFFFFF"/>
                </a:solidFill>
              </a:rPr>
              <a:t>时钟周期；以线程块为单位分配；线程块内所有线程共享</a:t>
            </a:r>
            <a:endParaRPr lang="en-GB" dirty="0">
              <a:solidFill>
                <a:srgbClr val="FFFFFF"/>
              </a:solidFill>
            </a:endParaRPr>
          </a:p>
          <a:p>
            <a:pPr lvl="0"/>
            <a:r>
              <a:rPr lang="en-US" dirty="0">
                <a:solidFill>
                  <a:srgbClr val="FFFFFF"/>
                </a:solidFill>
              </a:rPr>
              <a:t>Register</a:t>
            </a:r>
          </a:p>
          <a:p>
            <a:pPr lvl="1"/>
            <a:r>
              <a:rPr lang="zh-CN" altLang="en-US" dirty="0">
                <a:solidFill>
                  <a:srgbClr val="FFFFFF"/>
                </a:solidFill>
              </a:rPr>
              <a:t>位于片上；延迟</a:t>
            </a:r>
            <a:r>
              <a:rPr lang="en-US" altLang="zh-CN" dirty="0">
                <a:solidFill>
                  <a:srgbClr val="FFFFFF"/>
                </a:solidFill>
              </a:rPr>
              <a:t>~1     </a:t>
            </a:r>
            <a:r>
              <a:rPr lang="zh-CN" altLang="en-US" dirty="0">
                <a:solidFill>
                  <a:srgbClr val="FFFFFF"/>
                </a:solidFill>
              </a:rPr>
              <a:t>时钟周期；以线程为单位分配；线程独享</a:t>
            </a:r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/>
          </a:p>
          <a:p>
            <a:pPr lvl="0"/>
            <a:r>
              <a:rPr lang="en-US" dirty="0">
                <a:solidFill>
                  <a:srgbClr val="FFFFFF"/>
                </a:solidFill>
              </a:rPr>
              <a:t>Global/Constant/Texture Memory</a:t>
            </a:r>
          </a:p>
          <a:p>
            <a:pPr lvl="1"/>
            <a:r>
              <a:rPr lang="zh-CN" altLang="en-US" dirty="0">
                <a:solidFill>
                  <a:srgbClr val="FFFFFF"/>
                </a:solidFill>
              </a:rPr>
              <a:t>都位于片外</a:t>
            </a:r>
            <a:endParaRPr lang="en-US" altLang="zh-CN" dirty="0">
              <a:solidFill>
                <a:srgbClr val="FFFFFF"/>
              </a:solidFill>
            </a:endParaRPr>
          </a:p>
          <a:p>
            <a:pPr lvl="1"/>
            <a:r>
              <a:rPr lang="zh-CN" altLang="en-US" dirty="0">
                <a:solidFill>
                  <a:srgbClr val="FFFFFF"/>
                </a:solidFill>
              </a:rPr>
              <a:t>经过不同的</a:t>
            </a:r>
            <a:r>
              <a:rPr lang="en-US" altLang="zh-CN" dirty="0">
                <a:solidFill>
                  <a:srgbClr val="FFFFFF"/>
                </a:solidFill>
              </a:rPr>
              <a:t> L1 cache L1/constant/Texture Cache</a:t>
            </a:r>
          </a:p>
          <a:p>
            <a:pPr lvl="1"/>
            <a:r>
              <a:rPr lang="en-US" dirty="0" err="1">
                <a:solidFill>
                  <a:srgbClr val="FFFFFF"/>
                </a:solidFill>
              </a:rPr>
              <a:t>Conatant</a:t>
            </a:r>
            <a:r>
              <a:rPr lang="en-US" dirty="0">
                <a:solidFill>
                  <a:srgbClr val="FFFFFF"/>
                </a:solidFill>
              </a:rPr>
              <a:t>/Texture: Read-Only Memory</a:t>
            </a:r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9102800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44196" y="430805"/>
            <a:ext cx="86625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3B900"/>
                </a:solidFill>
                <a:effectLst/>
                <a:uLnTx/>
                <a:uFillTx/>
                <a:latin typeface="Arial"/>
              </a:rPr>
              <a:t>GPU P100 SM (</a:t>
            </a:r>
            <a:r>
              <a:rPr lang="en-US" altLang="zh-CN" dirty="0"/>
              <a:t>Streaming Multiprocessor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3B900"/>
                </a:solidFill>
                <a:effectLst/>
                <a:uLnTx/>
                <a:uFillTx/>
                <a:latin typeface="Arial"/>
              </a:rPr>
              <a:t>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65E675DD-DC08-45A2-90D2-D482A719359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99" y="1313962"/>
            <a:ext cx="6247180" cy="4578707"/>
          </a:xfrm>
          <a:prstGeom prst="rect">
            <a:avLst/>
          </a:prstGeom>
        </p:spPr>
      </p:pic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03F18832-6F85-45B9-A3A6-EDEC43BB1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41887"/>
              </p:ext>
            </p:extLst>
          </p:nvPr>
        </p:nvGraphicFramePr>
        <p:xfrm>
          <a:off x="6611525" y="1313962"/>
          <a:ext cx="4004260" cy="43539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2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2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291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GP100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29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SM/GPU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29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FP32 units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9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FP64 units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29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TensorCore</a:t>
                      </a:r>
                      <a:r>
                        <a:rPr lang="en-US" altLang="zh-CN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29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Register/SM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256 KB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Shared Memory/SM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64 KB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L1 Cache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24 KB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3607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1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44196" y="430805"/>
            <a:ext cx="52422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3B900"/>
                </a:solidFill>
                <a:effectLst/>
                <a:uLnTx/>
                <a:uFillTx/>
                <a:latin typeface="Arial"/>
              </a:rPr>
              <a:t>GPU 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73B900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3B900"/>
                </a:solidFill>
                <a:effectLst/>
                <a:uLnTx/>
                <a:uFillTx/>
                <a:latin typeface="Arial"/>
              </a:rPr>
              <a:t>100 SM (</a:t>
            </a:r>
            <a:r>
              <a:rPr lang="en-US" altLang="zh-CN" dirty="0"/>
              <a:t>Streaming Multiprocessor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3B900"/>
                </a:solidFill>
                <a:effectLst/>
                <a:uLnTx/>
                <a:uFillTx/>
                <a:latin typeface="Arial"/>
              </a:rPr>
              <a:t>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58376A-A4DD-4F20-AA37-402E0ECAD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429" y="94194"/>
            <a:ext cx="5085565" cy="6078733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6405DD5-A3A2-4A55-9630-88CE0F498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464839"/>
              </p:ext>
            </p:extLst>
          </p:nvPr>
        </p:nvGraphicFramePr>
        <p:xfrm>
          <a:off x="625860" y="1645940"/>
          <a:ext cx="4004260" cy="43539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2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2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291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en-US" altLang="zh-CN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29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SM/GPU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29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FP32 units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9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FP64 units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29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TensorCore</a:t>
                      </a:r>
                      <a:r>
                        <a:rPr lang="en-US" altLang="zh-CN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29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Register/SM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256 KB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Unified Shared Memory/</a:t>
                      </a:r>
                    </a:p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L1 Cache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128 KB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0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GPU CUDA </a:t>
            </a:r>
            <a:r>
              <a:rPr lang="zh-CN" altLang="en-US" dirty="0"/>
              <a:t>编程模型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81709D-D978-4935-814F-745C6CAA18B1}"/>
              </a:ext>
            </a:extLst>
          </p:cNvPr>
          <p:cNvSpPr>
            <a:spLocks/>
          </p:cNvSpPr>
          <p:nvPr/>
        </p:nvSpPr>
        <p:spPr bwMode="auto">
          <a:xfrm>
            <a:off x="649605" y="1246950"/>
            <a:ext cx="13814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40" bIns="0">
            <a:spAutoFit/>
          </a:bodyPr>
          <a:lstStyle/>
          <a:p>
            <a:pPr marL="39688" defTabSz="914400"/>
            <a:r>
              <a:rPr lang="en-US" sz="2400" b="1" dirty="0">
                <a:latin typeface="Arial Bold" pitchFamily="-112" charset="0"/>
                <a:cs typeface="Arial Bold" pitchFamily="-112" charset="0"/>
                <a:sym typeface="Arial Bold" pitchFamily="-112" charset="0"/>
              </a:rPr>
              <a:t>Software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C5921D-7261-4114-BF25-B9BCC2BFF7EA}"/>
              </a:ext>
            </a:extLst>
          </p:cNvPr>
          <p:cNvSpPr>
            <a:spLocks/>
          </p:cNvSpPr>
          <p:nvPr/>
        </p:nvSpPr>
        <p:spPr bwMode="auto">
          <a:xfrm>
            <a:off x="4034791" y="2002759"/>
            <a:ext cx="316230" cy="168593"/>
          </a:xfrm>
          <a:prstGeom prst="rect">
            <a:avLst/>
          </a:prstGeom>
          <a:solidFill>
            <a:srgbClr val="FE7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914400"/>
            <a:endParaRPr lang="en-US">
              <a:cs typeface="Arial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9447025-94D5-45C9-8C63-A9FEAD96FBF7}"/>
              </a:ext>
            </a:extLst>
          </p:cNvPr>
          <p:cNvSpPr>
            <a:spLocks/>
          </p:cNvSpPr>
          <p:nvPr/>
        </p:nvSpPr>
        <p:spPr bwMode="auto">
          <a:xfrm>
            <a:off x="3876268" y="1252427"/>
            <a:ext cx="7482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40" bIns="0">
            <a:spAutoFit/>
          </a:bodyPr>
          <a:lstStyle/>
          <a:p>
            <a:pPr marL="39688" defTabSz="914400"/>
            <a:r>
              <a:rPr lang="en-US" sz="2400" b="1" dirty="0">
                <a:latin typeface="Arial Bold" pitchFamily="-112" charset="0"/>
                <a:cs typeface="Arial Bold" pitchFamily="-112" charset="0"/>
                <a:sym typeface="Arial Bold" pitchFamily="-112" charset="0"/>
              </a:rPr>
              <a:t>GPU</a:t>
            </a: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4669B445-4D7B-4D02-BB2A-F576D0792DD5}"/>
              </a:ext>
            </a:extLst>
          </p:cNvPr>
          <p:cNvSpPr>
            <a:spLocks/>
          </p:cNvSpPr>
          <p:nvPr/>
        </p:nvSpPr>
        <p:spPr bwMode="auto">
          <a:xfrm>
            <a:off x="1344930" y="1841310"/>
            <a:ext cx="213360" cy="702945"/>
          </a:xfrm>
          <a:custGeom>
            <a:avLst/>
            <a:gdLst>
              <a:gd name="T0" fmla="*/ 0 w 21374"/>
              <a:gd name="T1" fmla="*/ 0 h 21600"/>
              <a:gd name="T2" fmla="*/ 21374 w 21374"/>
              <a:gd name="T3" fmla="*/ 21600 h 21600"/>
            </a:gdLst>
            <a:ahLst/>
            <a:cxnLst/>
            <a:rect l="T0" t="T1" r="T2" b="T3"/>
            <a:pathLst>
              <a:path w="21374" h="21600">
                <a:moveTo>
                  <a:pt x="1379" y="0"/>
                </a:moveTo>
                <a:cubicBezTo>
                  <a:pt x="11489" y="2208"/>
                  <a:pt x="21600" y="4415"/>
                  <a:pt x="21370" y="6683"/>
                </a:cubicBezTo>
                <a:cubicBezTo>
                  <a:pt x="21140" y="8950"/>
                  <a:pt x="0" y="11118"/>
                  <a:pt x="0" y="13604"/>
                </a:cubicBezTo>
                <a:cubicBezTo>
                  <a:pt x="0" y="16091"/>
                  <a:pt x="10685" y="18835"/>
                  <a:pt x="21370" y="21600"/>
                </a:cubicBezTo>
              </a:path>
            </a:pathLst>
          </a:custGeom>
          <a:noFill/>
          <a:ln w="25400">
            <a:solidFill>
              <a:srgbClr val="4E7A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Arial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44889386-0C5E-41B4-AAB4-E36B04F50336}"/>
              </a:ext>
            </a:extLst>
          </p:cNvPr>
          <p:cNvSpPr>
            <a:spLocks/>
          </p:cNvSpPr>
          <p:nvPr/>
        </p:nvSpPr>
        <p:spPr bwMode="auto">
          <a:xfrm>
            <a:off x="5440680" y="2081340"/>
            <a:ext cx="5257800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39688" defTabSz="914400"/>
            <a:r>
              <a:rPr lang="en-US" sz="1600" b="1" dirty="0">
                <a:cs typeface="Arial" charset="0"/>
              </a:rPr>
              <a:t>Threads are executed by </a:t>
            </a:r>
            <a:r>
              <a:rPr lang="en-US" sz="1600" b="1" dirty="0" err="1">
                <a:cs typeface="Arial" charset="0"/>
              </a:rPr>
              <a:t>cuda</a:t>
            </a:r>
            <a:r>
              <a:rPr lang="en-US" sz="1600" b="1" dirty="0">
                <a:cs typeface="Arial" charset="0"/>
              </a:rPr>
              <a:t> core</a:t>
            </a: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EC81CE6-00CB-4604-B3A0-525F32300A89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315780"/>
            <a:ext cx="1036320" cy="777240"/>
            <a:chOff x="0" y="0"/>
            <a:chExt cx="544" cy="544"/>
          </a:xfrm>
        </p:grpSpPr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7D4698D4-F712-42C0-995B-49A26DB8C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44" cy="544"/>
            </a:xfrm>
            <a:prstGeom prst="rect">
              <a:avLst/>
            </a:prstGeom>
            <a:solidFill>
              <a:srgbClr val="FFCC66"/>
            </a:solidFill>
            <a:ln w="12700">
              <a:solidFill>
                <a:srgbClr val="FFCC6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E0EFCEB5-2B2C-4F72-862F-4AF2736BE9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" y="52"/>
              <a:ext cx="465" cy="432"/>
              <a:chOff x="0" y="0"/>
              <a:chExt cx="465" cy="432"/>
            </a:xfrm>
          </p:grpSpPr>
          <p:sp>
            <p:nvSpPr>
              <p:cNvPr id="13" name="AutoShape 13">
                <a:extLst>
                  <a:ext uri="{FF2B5EF4-FFF2-40B4-BE49-F238E27FC236}">
                    <a16:creationId xmlns:a16="http://schemas.microsoft.com/office/drawing/2014/main" id="{F930EC21-C613-4030-8776-D9D736268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89" cy="432"/>
              </a:xfrm>
              <a:custGeom>
                <a:avLst/>
                <a:gdLst>
                  <a:gd name="T0" fmla="*/ 0 w 21374"/>
                  <a:gd name="T1" fmla="*/ 0 h 21600"/>
                  <a:gd name="T2" fmla="*/ 21374 w 21374"/>
                  <a:gd name="T3" fmla="*/ 21600 h 21600"/>
                </a:gdLst>
                <a:ahLst/>
                <a:cxnLst/>
                <a:rect l="T0" t="T1" r="T2" b="T3"/>
                <a:pathLst>
                  <a:path w="21374" h="21600">
                    <a:moveTo>
                      <a:pt x="1379" y="0"/>
                    </a:moveTo>
                    <a:cubicBezTo>
                      <a:pt x="11489" y="2208"/>
                      <a:pt x="21600" y="4415"/>
                      <a:pt x="21370" y="6683"/>
                    </a:cubicBezTo>
                    <a:cubicBezTo>
                      <a:pt x="21140" y="8950"/>
                      <a:pt x="0" y="11118"/>
                      <a:pt x="0" y="13604"/>
                    </a:cubicBezTo>
                    <a:cubicBezTo>
                      <a:pt x="0" y="16091"/>
                      <a:pt x="10685" y="18835"/>
                      <a:pt x="21370" y="2160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  <p:sp>
            <p:nvSpPr>
              <p:cNvPr id="14" name="AutoShape 14">
                <a:extLst>
                  <a:ext uri="{FF2B5EF4-FFF2-40B4-BE49-F238E27FC236}">
                    <a16:creationId xmlns:a16="http://schemas.microsoft.com/office/drawing/2014/main" id="{5581D9E2-5F72-40E6-B330-B99D9C4A6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" y="0"/>
                <a:ext cx="90" cy="432"/>
              </a:xfrm>
              <a:custGeom>
                <a:avLst/>
                <a:gdLst>
                  <a:gd name="T0" fmla="*/ 0 w 21374"/>
                  <a:gd name="T1" fmla="*/ 0 h 21600"/>
                  <a:gd name="T2" fmla="*/ 21374 w 21374"/>
                  <a:gd name="T3" fmla="*/ 21600 h 21600"/>
                </a:gdLst>
                <a:ahLst/>
                <a:cxnLst/>
                <a:rect l="T0" t="T1" r="T2" b="T3"/>
                <a:pathLst>
                  <a:path w="21374" h="21600">
                    <a:moveTo>
                      <a:pt x="1379" y="0"/>
                    </a:moveTo>
                    <a:cubicBezTo>
                      <a:pt x="11489" y="2208"/>
                      <a:pt x="21600" y="4415"/>
                      <a:pt x="21370" y="6683"/>
                    </a:cubicBezTo>
                    <a:cubicBezTo>
                      <a:pt x="21140" y="8950"/>
                      <a:pt x="0" y="11118"/>
                      <a:pt x="0" y="13604"/>
                    </a:cubicBezTo>
                    <a:cubicBezTo>
                      <a:pt x="0" y="16091"/>
                      <a:pt x="10685" y="18835"/>
                      <a:pt x="21370" y="2160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  <p:sp>
            <p:nvSpPr>
              <p:cNvPr id="15" name="AutoShape 15">
                <a:extLst>
                  <a:ext uri="{FF2B5EF4-FFF2-40B4-BE49-F238E27FC236}">
                    <a16:creationId xmlns:a16="http://schemas.microsoft.com/office/drawing/2014/main" id="{9DDF0DE4-DBDB-4CB0-8C43-C4ABBE031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" y="0"/>
                <a:ext cx="89" cy="432"/>
              </a:xfrm>
              <a:custGeom>
                <a:avLst/>
                <a:gdLst>
                  <a:gd name="T0" fmla="*/ 0 w 21374"/>
                  <a:gd name="T1" fmla="*/ 0 h 21600"/>
                  <a:gd name="T2" fmla="*/ 21374 w 21374"/>
                  <a:gd name="T3" fmla="*/ 21600 h 21600"/>
                </a:gdLst>
                <a:ahLst/>
                <a:cxnLst/>
                <a:rect l="T0" t="T1" r="T2" b="T3"/>
                <a:pathLst>
                  <a:path w="21374" h="21600">
                    <a:moveTo>
                      <a:pt x="1379" y="0"/>
                    </a:moveTo>
                    <a:cubicBezTo>
                      <a:pt x="11489" y="2208"/>
                      <a:pt x="21600" y="4415"/>
                      <a:pt x="21370" y="6683"/>
                    </a:cubicBezTo>
                    <a:cubicBezTo>
                      <a:pt x="21140" y="8950"/>
                      <a:pt x="0" y="11118"/>
                      <a:pt x="0" y="13604"/>
                    </a:cubicBezTo>
                    <a:cubicBezTo>
                      <a:pt x="0" y="16091"/>
                      <a:pt x="10685" y="18835"/>
                      <a:pt x="21370" y="2160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  <p:sp>
            <p:nvSpPr>
              <p:cNvPr id="16" name="AutoShape 16">
                <a:extLst>
                  <a:ext uri="{FF2B5EF4-FFF2-40B4-BE49-F238E27FC236}">
                    <a16:creationId xmlns:a16="http://schemas.microsoft.com/office/drawing/2014/main" id="{CF97786F-5E83-4929-9ABF-A272905AD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" y="0"/>
                <a:ext cx="90" cy="432"/>
              </a:xfrm>
              <a:custGeom>
                <a:avLst/>
                <a:gdLst>
                  <a:gd name="T0" fmla="*/ 0 w 21374"/>
                  <a:gd name="T1" fmla="*/ 0 h 21600"/>
                  <a:gd name="T2" fmla="*/ 21374 w 21374"/>
                  <a:gd name="T3" fmla="*/ 21600 h 21600"/>
                </a:gdLst>
                <a:ahLst/>
                <a:cxnLst/>
                <a:rect l="T0" t="T1" r="T2" b="T3"/>
                <a:pathLst>
                  <a:path w="21374" h="21600">
                    <a:moveTo>
                      <a:pt x="1379" y="0"/>
                    </a:moveTo>
                    <a:cubicBezTo>
                      <a:pt x="11489" y="2208"/>
                      <a:pt x="21600" y="4415"/>
                      <a:pt x="21370" y="6683"/>
                    </a:cubicBezTo>
                    <a:cubicBezTo>
                      <a:pt x="21140" y="8950"/>
                      <a:pt x="0" y="11118"/>
                      <a:pt x="0" y="13604"/>
                    </a:cubicBezTo>
                    <a:cubicBezTo>
                      <a:pt x="0" y="16091"/>
                      <a:pt x="10685" y="18835"/>
                      <a:pt x="21370" y="2160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  <p:sp>
            <p:nvSpPr>
              <p:cNvPr id="17" name="AutoShape 17">
                <a:extLst>
                  <a:ext uri="{FF2B5EF4-FFF2-40B4-BE49-F238E27FC236}">
                    <a16:creationId xmlns:a16="http://schemas.microsoft.com/office/drawing/2014/main" id="{4E52F966-0C03-4605-BE38-C6AB5D828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" y="0"/>
                <a:ext cx="90" cy="432"/>
              </a:xfrm>
              <a:custGeom>
                <a:avLst/>
                <a:gdLst>
                  <a:gd name="T0" fmla="*/ 0 w 21374"/>
                  <a:gd name="T1" fmla="*/ 0 h 21600"/>
                  <a:gd name="T2" fmla="*/ 21374 w 21374"/>
                  <a:gd name="T3" fmla="*/ 21600 h 21600"/>
                </a:gdLst>
                <a:ahLst/>
                <a:cxnLst/>
                <a:rect l="T0" t="T1" r="T2" b="T3"/>
                <a:pathLst>
                  <a:path w="21374" h="21600">
                    <a:moveTo>
                      <a:pt x="1379" y="0"/>
                    </a:moveTo>
                    <a:cubicBezTo>
                      <a:pt x="11489" y="2208"/>
                      <a:pt x="21600" y="4415"/>
                      <a:pt x="21370" y="6683"/>
                    </a:cubicBezTo>
                    <a:cubicBezTo>
                      <a:pt x="21140" y="8950"/>
                      <a:pt x="0" y="11118"/>
                      <a:pt x="0" y="13604"/>
                    </a:cubicBezTo>
                    <a:cubicBezTo>
                      <a:pt x="0" y="16091"/>
                      <a:pt x="10685" y="18835"/>
                      <a:pt x="21370" y="2160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  <p:sp>
            <p:nvSpPr>
              <p:cNvPr id="18" name="AutoShape 18">
                <a:extLst>
                  <a:ext uri="{FF2B5EF4-FFF2-40B4-BE49-F238E27FC236}">
                    <a16:creationId xmlns:a16="http://schemas.microsoft.com/office/drawing/2014/main" id="{B905BEBE-ACDC-43ED-A406-093E62712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" y="0"/>
                <a:ext cx="89" cy="432"/>
              </a:xfrm>
              <a:custGeom>
                <a:avLst/>
                <a:gdLst>
                  <a:gd name="T0" fmla="*/ 0 w 21374"/>
                  <a:gd name="T1" fmla="*/ 0 h 21600"/>
                  <a:gd name="T2" fmla="*/ 21374 w 21374"/>
                  <a:gd name="T3" fmla="*/ 21600 h 21600"/>
                </a:gdLst>
                <a:ahLst/>
                <a:cxnLst/>
                <a:rect l="T0" t="T1" r="T2" b="T3"/>
                <a:pathLst>
                  <a:path w="21374" h="21600">
                    <a:moveTo>
                      <a:pt x="1379" y="0"/>
                    </a:moveTo>
                    <a:cubicBezTo>
                      <a:pt x="11489" y="2208"/>
                      <a:pt x="21600" y="4415"/>
                      <a:pt x="21370" y="6683"/>
                    </a:cubicBezTo>
                    <a:cubicBezTo>
                      <a:pt x="21140" y="8950"/>
                      <a:pt x="0" y="11118"/>
                      <a:pt x="0" y="13604"/>
                    </a:cubicBezTo>
                    <a:cubicBezTo>
                      <a:pt x="0" y="16091"/>
                      <a:pt x="10685" y="18835"/>
                      <a:pt x="21370" y="2160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  <p:sp>
            <p:nvSpPr>
              <p:cNvPr id="19" name="AutoShape 19">
                <a:extLst>
                  <a:ext uri="{FF2B5EF4-FFF2-40B4-BE49-F238E27FC236}">
                    <a16:creationId xmlns:a16="http://schemas.microsoft.com/office/drawing/2014/main" id="{0908D2FB-D94F-4910-9A59-ED870E96D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" y="0"/>
                <a:ext cx="90" cy="432"/>
              </a:xfrm>
              <a:custGeom>
                <a:avLst/>
                <a:gdLst>
                  <a:gd name="T0" fmla="*/ 0 w 21374"/>
                  <a:gd name="T1" fmla="*/ 0 h 21600"/>
                  <a:gd name="T2" fmla="*/ 21374 w 21374"/>
                  <a:gd name="T3" fmla="*/ 21600 h 21600"/>
                </a:gdLst>
                <a:ahLst/>
                <a:cxnLst/>
                <a:rect l="T0" t="T1" r="T2" b="T3"/>
                <a:pathLst>
                  <a:path w="21374" h="21600">
                    <a:moveTo>
                      <a:pt x="1379" y="0"/>
                    </a:moveTo>
                    <a:cubicBezTo>
                      <a:pt x="11489" y="2208"/>
                      <a:pt x="21600" y="4415"/>
                      <a:pt x="21370" y="6683"/>
                    </a:cubicBezTo>
                    <a:cubicBezTo>
                      <a:pt x="21140" y="8950"/>
                      <a:pt x="0" y="11118"/>
                      <a:pt x="0" y="13604"/>
                    </a:cubicBezTo>
                    <a:cubicBezTo>
                      <a:pt x="0" y="16091"/>
                      <a:pt x="10685" y="18835"/>
                      <a:pt x="21370" y="2160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  <p:sp>
            <p:nvSpPr>
              <p:cNvPr id="20" name="AutoShape 20">
                <a:extLst>
                  <a:ext uri="{FF2B5EF4-FFF2-40B4-BE49-F238E27FC236}">
                    <a16:creationId xmlns:a16="http://schemas.microsoft.com/office/drawing/2014/main" id="{9DC9D107-5B42-4AD1-A143-8636619D9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" y="0"/>
                <a:ext cx="90" cy="432"/>
              </a:xfrm>
              <a:custGeom>
                <a:avLst/>
                <a:gdLst>
                  <a:gd name="T0" fmla="*/ 0 w 21374"/>
                  <a:gd name="T1" fmla="*/ 0 h 21600"/>
                  <a:gd name="T2" fmla="*/ 21374 w 21374"/>
                  <a:gd name="T3" fmla="*/ 21600 h 21600"/>
                </a:gdLst>
                <a:ahLst/>
                <a:cxnLst/>
                <a:rect l="T0" t="T1" r="T2" b="T3"/>
                <a:pathLst>
                  <a:path w="21374" h="21600">
                    <a:moveTo>
                      <a:pt x="1379" y="0"/>
                    </a:moveTo>
                    <a:cubicBezTo>
                      <a:pt x="11489" y="2208"/>
                      <a:pt x="21600" y="4415"/>
                      <a:pt x="21370" y="6683"/>
                    </a:cubicBezTo>
                    <a:cubicBezTo>
                      <a:pt x="21140" y="8950"/>
                      <a:pt x="0" y="11118"/>
                      <a:pt x="0" y="13604"/>
                    </a:cubicBezTo>
                    <a:cubicBezTo>
                      <a:pt x="0" y="16091"/>
                      <a:pt x="10685" y="18835"/>
                      <a:pt x="21370" y="2160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</p:grp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9746C426-3030-4129-8025-BCDAD75BCE5F}"/>
              </a:ext>
            </a:extLst>
          </p:cNvPr>
          <p:cNvGrpSpPr>
            <a:grpSpLocks/>
          </p:cNvGrpSpPr>
          <p:nvPr/>
        </p:nvGrpSpPr>
        <p:grpSpPr bwMode="auto">
          <a:xfrm>
            <a:off x="3872866" y="3175763"/>
            <a:ext cx="609600" cy="1085850"/>
            <a:chOff x="0" y="0"/>
            <a:chExt cx="320" cy="760"/>
          </a:xfrm>
        </p:grpSpPr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498265E3-2C96-4267-A7C6-14F21ABC47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20" cy="760"/>
              <a:chOff x="0" y="0"/>
              <a:chExt cx="320" cy="760"/>
            </a:xfrm>
          </p:grpSpPr>
          <p:sp>
            <p:nvSpPr>
              <p:cNvPr id="45" name="Rectangle 23">
                <a:extLst>
                  <a:ext uri="{FF2B5EF4-FFF2-40B4-BE49-F238E27FC236}">
                    <a16:creationId xmlns:a16="http://schemas.microsoft.com/office/drawing/2014/main" id="{F364DD6D-AA41-4D74-B559-F879A28FD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320" cy="760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  <p:sp>
            <p:nvSpPr>
              <p:cNvPr id="46" name="Rectangle 24">
                <a:extLst>
                  <a:ext uri="{FF2B5EF4-FFF2-40B4-BE49-F238E27FC236}">
                    <a16:creationId xmlns:a16="http://schemas.microsoft.com/office/drawing/2014/main" id="{EB7021F1-EC4C-4AFE-8DF5-507B6D054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320" cy="7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</p:grp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EAB79C56-3C2A-449C-8389-BF05165E7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30"/>
              <a:ext cx="101" cy="70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FAF0BEEE-9868-48BB-AC96-9FFEC7C47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30"/>
              <a:ext cx="101" cy="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5DBFFFEF-1A95-4AF3-B337-CBFB250FA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120"/>
              <a:ext cx="101" cy="70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1B49AD80-7835-466A-BA33-F0D9D8118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120"/>
              <a:ext cx="101" cy="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76CFDF51-9A9C-4B68-89FE-39B3633BB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210"/>
              <a:ext cx="101" cy="70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28" name="Rectangle 30">
              <a:extLst>
                <a:ext uri="{FF2B5EF4-FFF2-40B4-BE49-F238E27FC236}">
                  <a16:creationId xmlns:a16="http://schemas.microsoft.com/office/drawing/2014/main" id="{5D2DB718-456C-4107-A90B-0F8D451CE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210"/>
              <a:ext cx="101" cy="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29" name="Rectangle 31">
              <a:extLst>
                <a:ext uri="{FF2B5EF4-FFF2-40B4-BE49-F238E27FC236}">
                  <a16:creationId xmlns:a16="http://schemas.microsoft.com/office/drawing/2014/main" id="{79DF27F6-BFD4-4FA9-85CA-B4AD28C6D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300"/>
              <a:ext cx="101" cy="70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30" name="Rectangle 32">
              <a:extLst>
                <a:ext uri="{FF2B5EF4-FFF2-40B4-BE49-F238E27FC236}">
                  <a16:creationId xmlns:a16="http://schemas.microsoft.com/office/drawing/2014/main" id="{41BA7AA3-C7CF-4EB2-9DDC-917A76D2F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300"/>
              <a:ext cx="101" cy="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31" name="Rectangle 33">
              <a:extLst>
                <a:ext uri="{FF2B5EF4-FFF2-40B4-BE49-F238E27FC236}">
                  <a16:creationId xmlns:a16="http://schemas.microsoft.com/office/drawing/2014/main" id="{B158D302-6184-4921-BB4B-0591E6EA6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0"/>
              <a:ext cx="102" cy="70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32" name="Rectangle 34">
              <a:extLst>
                <a:ext uri="{FF2B5EF4-FFF2-40B4-BE49-F238E27FC236}">
                  <a16:creationId xmlns:a16="http://schemas.microsoft.com/office/drawing/2014/main" id="{13DA8B79-7BA5-4692-8F0D-7490436EC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0"/>
              <a:ext cx="102" cy="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33" name="Rectangle 35">
              <a:extLst>
                <a:ext uri="{FF2B5EF4-FFF2-40B4-BE49-F238E27FC236}">
                  <a16:creationId xmlns:a16="http://schemas.microsoft.com/office/drawing/2014/main" id="{F62A52BE-E90F-4ACE-BABB-8119BB9F9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120"/>
              <a:ext cx="102" cy="70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34" name="Rectangle 36">
              <a:extLst>
                <a:ext uri="{FF2B5EF4-FFF2-40B4-BE49-F238E27FC236}">
                  <a16:creationId xmlns:a16="http://schemas.microsoft.com/office/drawing/2014/main" id="{05E70192-55AB-4823-8552-80B33C6B5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120"/>
              <a:ext cx="102" cy="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35" name="Rectangle 37">
              <a:extLst>
                <a:ext uri="{FF2B5EF4-FFF2-40B4-BE49-F238E27FC236}">
                  <a16:creationId xmlns:a16="http://schemas.microsoft.com/office/drawing/2014/main" id="{3C22A4EF-0E33-4F8A-88FC-A3F18F594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210"/>
              <a:ext cx="102" cy="70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36" name="Rectangle 38">
              <a:extLst>
                <a:ext uri="{FF2B5EF4-FFF2-40B4-BE49-F238E27FC236}">
                  <a16:creationId xmlns:a16="http://schemas.microsoft.com/office/drawing/2014/main" id="{D71ECDCA-BFEB-4A69-8C17-0A5B9BB56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210"/>
              <a:ext cx="102" cy="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37" name="Rectangle 39">
              <a:extLst>
                <a:ext uri="{FF2B5EF4-FFF2-40B4-BE49-F238E27FC236}">
                  <a16:creationId xmlns:a16="http://schemas.microsoft.com/office/drawing/2014/main" id="{EB85A308-9C5E-4136-914B-B74BE9E7C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00"/>
              <a:ext cx="102" cy="70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38" name="Rectangle 40">
              <a:extLst>
                <a:ext uri="{FF2B5EF4-FFF2-40B4-BE49-F238E27FC236}">
                  <a16:creationId xmlns:a16="http://schemas.microsoft.com/office/drawing/2014/main" id="{345A40F6-52D8-4B28-AFE4-901D220B3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00"/>
              <a:ext cx="102" cy="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39" name="Rectangle 41">
              <a:extLst>
                <a:ext uri="{FF2B5EF4-FFF2-40B4-BE49-F238E27FC236}">
                  <a16:creationId xmlns:a16="http://schemas.microsoft.com/office/drawing/2014/main" id="{F569AC79-A84F-488E-9471-2F1BEB7DA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410"/>
              <a:ext cx="232" cy="70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grpSp>
          <p:nvGrpSpPr>
            <p:cNvPr id="40" name="Group 42">
              <a:extLst>
                <a:ext uri="{FF2B5EF4-FFF2-40B4-BE49-F238E27FC236}">
                  <a16:creationId xmlns:a16="http://schemas.microsoft.com/office/drawing/2014/main" id="{7CF03FB8-D908-4716-91DD-590843B3E2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" y="525"/>
              <a:ext cx="233" cy="190"/>
              <a:chOff x="0" y="0"/>
              <a:chExt cx="232" cy="190"/>
            </a:xfrm>
          </p:grpSpPr>
          <p:grpSp>
            <p:nvGrpSpPr>
              <p:cNvPr id="41" name="Group 43">
                <a:extLst>
                  <a:ext uri="{FF2B5EF4-FFF2-40B4-BE49-F238E27FC236}">
                    <a16:creationId xmlns:a16="http://schemas.microsoft.com/office/drawing/2014/main" id="{494465C7-E3F0-4458-8854-361938DC26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21" y="-21"/>
                <a:ext cx="190" cy="232"/>
                <a:chOff x="0" y="0"/>
                <a:chExt cx="190" cy="232"/>
              </a:xfrm>
            </p:grpSpPr>
            <p:sp>
              <p:nvSpPr>
                <p:cNvPr id="43" name="Rectangle 44">
                  <a:extLst>
                    <a:ext uri="{FF2B5EF4-FFF2-40B4-BE49-F238E27FC236}">
                      <a16:creationId xmlns:a16="http://schemas.microsoft.com/office/drawing/2014/main" id="{CC2FA3C4-3042-492F-A4C6-B08752283E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190" cy="232"/>
                </a:xfrm>
                <a:prstGeom prst="rect">
                  <a:avLst/>
                </a:prstGeom>
                <a:solidFill>
                  <a:srgbClr val="99CC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defTabSz="914400"/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44" name="Rectangle 45">
                  <a:extLst>
                    <a:ext uri="{FF2B5EF4-FFF2-40B4-BE49-F238E27FC236}">
                      <a16:creationId xmlns:a16="http://schemas.microsoft.com/office/drawing/2014/main" id="{8C6F69DF-A2B1-4D7F-8CDB-27B9BAC88F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190" cy="23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defTabSz="914400"/>
                  <a:endParaRPr lang="en-US">
                    <a:cs typeface="Arial" charset="0"/>
                  </a:endParaRPr>
                </a:p>
              </p:txBody>
            </p:sp>
          </p:grpSp>
          <p:sp>
            <p:nvSpPr>
              <p:cNvPr id="42" name="Rectangle 46">
                <a:extLst>
                  <a:ext uri="{FF2B5EF4-FFF2-40B4-BE49-F238E27FC236}">
                    <a16:creationId xmlns:a16="http://schemas.microsoft.com/office/drawing/2014/main" id="{B71D5C6A-CEF6-4AAB-B85C-411D81371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" y="0"/>
                <a:ext cx="229" cy="1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47" name="Rectangle 47">
            <a:extLst>
              <a:ext uri="{FF2B5EF4-FFF2-40B4-BE49-F238E27FC236}">
                <a16:creationId xmlns:a16="http://schemas.microsoft.com/office/drawing/2014/main" id="{606B0CBA-E4F8-49BE-93E0-E6D629D7902C}"/>
              </a:ext>
            </a:extLst>
          </p:cNvPr>
          <p:cNvSpPr>
            <a:spLocks/>
          </p:cNvSpPr>
          <p:nvPr/>
        </p:nvSpPr>
        <p:spPr bwMode="auto">
          <a:xfrm>
            <a:off x="960120" y="2549970"/>
            <a:ext cx="730649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40" bIns="0">
            <a:spAutoFit/>
          </a:bodyPr>
          <a:lstStyle/>
          <a:p>
            <a:pPr marL="39688" defTabSz="914400"/>
            <a:r>
              <a:rPr lang="en-US" sz="1600">
                <a:cs typeface="Arial" charset="0"/>
              </a:rPr>
              <a:t>Thread</a:t>
            </a:r>
          </a:p>
        </p:txBody>
      </p:sp>
      <p:sp>
        <p:nvSpPr>
          <p:cNvPr id="48" name="Rectangle 48">
            <a:extLst>
              <a:ext uri="{FF2B5EF4-FFF2-40B4-BE49-F238E27FC236}">
                <a16:creationId xmlns:a16="http://schemas.microsoft.com/office/drawing/2014/main" id="{57E0A856-F129-4522-85DF-DEC48F6B351C}"/>
              </a:ext>
            </a:extLst>
          </p:cNvPr>
          <p:cNvSpPr>
            <a:spLocks/>
          </p:cNvSpPr>
          <p:nvPr/>
        </p:nvSpPr>
        <p:spPr bwMode="auto">
          <a:xfrm>
            <a:off x="3588386" y="2536286"/>
            <a:ext cx="1150508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40" bIns="0">
            <a:spAutoFit/>
          </a:bodyPr>
          <a:lstStyle/>
          <a:p>
            <a:pPr marL="39688" algn="ctr" defTabSz="914400"/>
            <a:r>
              <a:rPr lang="en-US" sz="1600" dirty="0">
                <a:cs typeface="Arial" charset="0"/>
              </a:rPr>
              <a:t>CUDA Core</a:t>
            </a:r>
          </a:p>
        </p:txBody>
      </p:sp>
      <p:sp>
        <p:nvSpPr>
          <p:cNvPr id="49" name="Rectangle 49">
            <a:extLst>
              <a:ext uri="{FF2B5EF4-FFF2-40B4-BE49-F238E27FC236}">
                <a16:creationId xmlns:a16="http://schemas.microsoft.com/office/drawing/2014/main" id="{2D2DE0D0-440E-48D2-97B1-A51A408B121E}"/>
              </a:ext>
            </a:extLst>
          </p:cNvPr>
          <p:cNvSpPr>
            <a:spLocks/>
          </p:cNvSpPr>
          <p:nvPr/>
        </p:nvSpPr>
        <p:spPr bwMode="auto">
          <a:xfrm>
            <a:off x="217169" y="4462351"/>
            <a:ext cx="2518411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40640" bIns="0">
            <a:spAutoFit/>
          </a:bodyPr>
          <a:lstStyle/>
          <a:p>
            <a:pPr marL="39688" algn="ctr" defTabSz="914400"/>
            <a:r>
              <a:rPr lang="en-US" sz="1600" dirty="0">
                <a:cs typeface="Arial" charset="0"/>
              </a:rPr>
              <a:t>Thread </a:t>
            </a:r>
            <a:r>
              <a:rPr lang="en-US" altLang="zh-CN" sz="1600" dirty="0">
                <a:cs typeface="Arial" charset="0"/>
              </a:rPr>
              <a:t>Bl</a:t>
            </a:r>
            <a:r>
              <a:rPr lang="en-US" sz="1600" dirty="0">
                <a:cs typeface="Arial" charset="0"/>
              </a:rPr>
              <a:t>ock</a:t>
            </a:r>
          </a:p>
        </p:txBody>
      </p:sp>
      <p:sp>
        <p:nvSpPr>
          <p:cNvPr id="50" name="Rectangle 50">
            <a:extLst>
              <a:ext uri="{FF2B5EF4-FFF2-40B4-BE49-F238E27FC236}">
                <a16:creationId xmlns:a16="http://schemas.microsoft.com/office/drawing/2014/main" id="{FEAD42CB-FEC3-4A92-AD53-846E2CF2CA25}"/>
              </a:ext>
            </a:extLst>
          </p:cNvPr>
          <p:cNvSpPr>
            <a:spLocks/>
          </p:cNvSpPr>
          <p:nvPr/>
        </p:nvSpPr>
        <p:spPr bwMode="auto">
          <a:xfrm>
            <a:off x="3991032" y="4468817"/>
            <a:ext cx="389209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40" bIns="0">
            <a:spAutoFit/>
          </a:bodyPr>
          <a:lstStyle/>
          <a:p>
            <a:pPr marL="39688" defTabSz="914400"/>
            <a:r>
              <a:rPr lang="en-US" altLang="zh-CN" sz="1600" dirty="0">
                <a:cs typeface="Arial" charset="0"/>
              </a:rPr>
              <a:t>SM</a:t>
            </a:r>
            <a:endParaRPr lang="en-US" sz="1600" dirty="0">
              <a:cs typeface="Arial" charset="0"/>
            </a:endParaRPr>
          </a:p>
        </p:txBody>
      </p:sp>
      <p:grpSp>
        <p:nvGrpSpPr>
          <p:cNvPr id="51" name="Group 52">
            <a:extLst>
              <a:ext uri="{FF2B5EF4-FFF2-40B4-BE49-F238E27FC236}">
                <a16:creationId xmlns:a16="http://schemas.microsoft.com/office/drawing/2014/main" id="{134B471A-8C3A-4A6C-B186-28AC8C590FB0}"/>
              </a:ext>
            </a:extLst>
          </p:cNvPr>
          <p:cNvGrpSpPr>
            <a:grpSpLocks/>
          </p:cNvGrpSpPr>
          <p:nvPr/>
        </p:nvGrpSpPr>
        <p:grpSpPr bwMode="auto">
          <a:xfrm>
            <a:off x="3179446" y="5044568"/>
            <a:ext cx="1996440" cy="822960"/>
            <a:chOff x="0" y="0"/>
            <a:chExt cx="1048" cy="576"/>
          </a:xfrm>
        </p:grpSpPr>
        <p:grpSp>
          <p:nvGrpSpPr>
            <p:cNvPr id="52" name="Group 53">
              <a:extLst>
                <a:ext uri="{FF2B5EF4-FFF2-40B4-BE49-F238E27FC236}">
                  <a16:creationId xmlns:a16="http://schemas.microsoft.com/office/drawing/2014/main" id="{CE9A6503-163F-4A85-BA84-C398B8A0E5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13" cy="576"/>
              <a:chOff x="0" y="0"/>
              <a:chExt cx="513" cy="576"/>
            </a:xfrm>
          </p:grpSpPr>
          <p:sp>
            <p:nvSpPr>
              <p:cNvPr id="205" name="Rectangle 54">
                <a:extLst>
                  <a:ext uri="{FF2B5EF4-FFF2-40B4-BE49-F238E27FC236}">
                    <a16:creationId xmlns:a16="http://schemas.microsoft.com/office/drawing/2014/main" id="{E7949433-C0CF-4D4D-9531-6241BF2B8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513" cy="576"/>
              </a:xfrm>
              <a:prstGeom prst="rect">
                <a:avLst/>
              </a:prstGeom>
              <a:solidFill>
                <a:srgbClr val="80808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  <p:sp>
            <p:nvSpPr>
              <p:cNvPr id="206" name="Rectangle 55">
                <a:extLst>
                  <a:ext uri="{FF2B5EF4-FFF2-40B4-BE49-F238E27FC236}">
                    <a16:creationId xmlns:a16="http://schemas.microsoft.com/office/drawing/2014/main" id="{B88F9877-D9F2-4089-9063-FC9C3E1EF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513" cy="5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53" name="Group 56">
              <a:extLst>
                <a:ext uri="{FF2B5EF4-FFF2-40B4-BE49-F238E27FC236}">
                  <a16:creationId xmlns:a16="http://schemas.microsoft.com/office/drawing/2014/main" id="{4A707AAA-94D4-4352-B670-C2868DB12D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" y="94"/>
              <a:ext cx="147" cy="461"/>
              <a:chOff x="0" y="0"/>
              <a:chExt cx="146" cy="460"/>
            </a:xfrm>
          </p:grpSpPr>
          <p:sp>
            <p:nvSpPr>
              <p:cNvPr id="203" name="Rectangle 57">
                <a:extLst>
                  <a:ext uri="{FF2B5EF4-FFF2-40B4-BE49-F238E27FC236}">
                    <a16:creationId xmlns:a16="http://schemas.microsoft.com/office/drawing/2014/main" id="{88F3155D-3A3E-4E82-BE9E-E28699057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46" cy="460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  <p:sp>
            <p:nvSpPr>
              <p:cNvPr id="204" name="Rectangle 58">
                <a:extLst>
                  <a:ext uri="{FF2B5EF4-FFF2-40B4-BE49-F238E27FC236}">
                    <a16:creationId xmlns:a16="http://schemas.microsoft.com/office/drawing/2014/main" id="{F33A3E17-95F8-4916-A67A-793D9B04E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46" cy="4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</p:grpSp>
        <p:sp>
          <p:nvSpPr>
            <p:cNvPr id="54" name="Rectangle 59">
              <a:extLst>
                <a:ext uri="{FF2B5EF4-FFF2-40B4-BE49-F238E27FC236}">
                  <a16:creationId xmlns:a16="http://schemas.microsoft.com/office/drawing/2014/main" id="{7CB585EA-89EE-4E1C-89FC-8C94E7B22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" y="112"/>
              <a:ext cx="46" cy="42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55" name="Rectangle 60">
              <a:extLst>
                <a:ext uri="{FF2B5EF4-FFF2-40B4-BE49-F238E27FC236}">
                  <a16:creationId xmlns:a16="http://schemas.microsoft.com/office/drawing/2014/main" id="{A6C01A9E-D4C7-4240-A434-F31689D80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" y="112"/>
              <a:ext cx="46" cy="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56" name="Rectangle 61">
              <a:extLst>
                <a:ext uri="{FF2B5EF4-FFF2-40B4-BE49-F238E27FC236}">
                  <a16:creationId xmlns:a16="http://schemas.microsoft.com/office/drawing/2014/main" id="{47D43751-35BA-4F5A-BC8E-9E65DC4C6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" y="167"/>
              <a:ext cx="46" cy="42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57" name="Rectangle 62">
              <a:extLst>
                <a:ext uri="{FF2B5EF4-FFF2-40B4-BE49-F238E27FC236}">
                  <a16:creationId xmlns:a16="http://schemas.microsoft.com/office/drawing/2014/main" id="{B9DE7B65-2F23-4739-B41C-6BC63655B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" y="167"/>
              <a:ext cx="46" cy="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58" name="Rectangle 63">
              <a:extLst>
                <a:ext uri="{FF2B5EF4-FFF2-40B4-BE49-F238E27FC236}">
                  <a16:creationId xmlns:a16="http://schemas.microsoft.com/office/drawing/2014/main" id="{1B1A61A4-F5B1-42CC-847B-59F7E09E6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" y="221"/>
              <a:ext cx="46" cy="43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65DBC7F9-7B4E-4251-A8A1-253AFF7E0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" y="221"/>
              <a:ext cx="46" cy="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60" name="Rectangle 65">
              <a:extLst>
                <a:ext uri="{FF2B5EF4-FFF2-40B4-BE49-F238E27FC236}">
                  <a16:creationId xmlns:a16="http://schemas.microsoft.com/office/drawing/2014/main" id="{F80AE9D3-75D7-4C0C-A534-345F2AC29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" y="276"/>
              <a:ext cx="46" cy="42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9E212FBB-F09A-4B34-846B-79ECEB947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" y="276"/>
              <a:ext cx="46" cy="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62" name="Rectangle 67">
              <a:extLst>
                <a:ext uri="{FF2B5EF4-FFF2-40B4-BE49-F238E27FC236}">
                  <a16:creationId xmlns:a16="http://schemas.microsoft.com/office/drawing/2014/main" id="{584EABD1-0137-4AA9-B467-2F7DC80B8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" y="112"/>
              <a:ext cx="46" cy="42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63" name="Rectangle 68">
              <a:extLst>
                <a:ext uri="{FF2B5EF4-FFF2-40B4-BE49-F238E27FC236}">
                  <a16:creationId xmlns:a16="http://schemas.microsoft.com/office/drawing/2014/main" id="{733A7C4A-000C-460E-AD68-8044205A9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" y="112"/>
              <a:ext cx="46" cy="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64" name="Rectangle 69">
              <a:extLst>
                <a:ext uri="{FF2B5EF4-FFF2-40B4-BE49-F238E27FC236}">
                  <a16:creationId xmlns:a16="http://schemas.microsoft.com/office/drawing/2014/main" id="{3F650FBE-4D95-4C53-9682-D2D082B0B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" y="167"/>
              <a:ext cx="46" cy="42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65" name="Rectangle 70">
              <a:extLst>
                <a:ext uri="{FF2B5EF4-FFF2-40B4-BE49-F238E27FC236}">
                  <a16:creationId xmlns:a16="http://schemas.microsoft.com/office/drawing/2014/main" id="{18E61162-D18B-4B60-898A-8CEA2A70B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" y="167"/>
              <a:ext cx="46" cy="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66" name="Rectangle 71">
              <a:extLst>
                <a:ext uri="{FF2B5EF4-FFF2-40B4-BE49-F238E27FC236}">
                  <a16:creationId xmlns:a16="http://schemas.microsoft.com/office/drawing/2014/main" id="{B2F7CCFB-33E4-419B-A261-23E3E3F64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" y="221"/>
              <a:ext cx="46" cy="43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67" name="Rectangle 72">
              <a:extLst>
                <a:ext uri="{FF2B5EF4-FFF2-40B4-BE49-F238E27FC236}">
                  <a16:creationId xmlns:a16="http://schemas.microsoft.com/office/drawing/2014/main" id="{C5B0A8AB-B879-4A3B-8577-A3519C033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" y="221"/>
              <a:ext cx="46" cy="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68" name="Rectangle 73">
              <a:extLst>
                <a:ext uri="{FF2B5EF4-FFF2-40B4-BE49-F238E27FC236}">
                  <a16:creationId xmlns:a16="http://schemas.microsoft.com/office/drawing/2014/main" id="{607C41E1-EF37-465A-9CBB-7DA0FD020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" y="276"/>
              <a:ext cx="46" cy="42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69" name="Rectangle 74">
              <a:extLst>
                <a:ext uri="{FF2B5EF4-FFF2-40B4-BE49-F238E27FC236}">
                  <a16:creationId xmlns:a16="http://schemas.microsoft.com/office/drawing/2014/main" id="{5EA419FE-7ABB-426E-8B0F-B535C0A87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" y="276"/>
              <a:ext cx="46" cy="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70" name="Rectangle 75">
              <a:extLst>
                <a:ext uri="{FF2B5EF4-FFF2-40B4-BE49-F238E27FC236}">
                  <a16:creationId xmlns:a16="http://schemas.microsoft.com/office/drawing/2014/main" id="{44F7EC02-EB7E-4E08-9A98-D6A8E58F9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" y="342"/>
              <a:ext cx="106" cy="43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grpSp>
          <p:nvGrpSpPr>
            <p:cNvPr id="71" name="Group 76">
              <a:extLst>
                <a:ext uri="{FF2B5EF4-FFF2-40B4-BE49-F238E27FC236}">
                  <a16:creationId xmlns:a16="http://schemas.microsoft.com/office/drawing/2014/main" id="{B00B53DD-64A3-474F-946C-09D4D8D896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" y="413"/>
              <a:ext cx="107" cy="115"/>
              <a:chOff x="0" y="0"/>
              <a:chExt cx="106" cy="115"/>
            </a:xfrm>
          </p:grpSpPr>
          <p:grpSp>
            <p:nvGrpSpPr>
              <p:cNvPr id="199" name="Group 77">
                <a:extLst>
                  <a:ext uri="{FF2B5EF4-FFF2-40B4-BE49-F238E27FC236}">
                    <a16:creationId xmlns:a16="http://schemas.microsoft.com/office/drawing/2014/main" id="{D4B1BC41-0E9C-48DB-B1CC-88D99A4EA9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-4" y="4"/>
                <a:ext cx="115" cy="107"/>
                <a:chOff x="0" y="0"/>
                <a:chExt cx="115" cy="106"/>
              </a:xfrm>
            </p:grpSpPr>
            <p:sp>
              <p:nvSpPr>
                <p:cNvPr id="201" name="Rectangle 78">
                  <a:extLst>
                    <a:ext uri="{FF2B5EF4-FFF2-40B4-BE49-F238E27FC236}">
                      <a16:creationId xmlns:a16="http://schemas.microsoft.com/office/drawing/2014/main" id="{AA5A26DF-AA17-4044-B703-4D63BF73CD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115" cy="106"/>
                </a:xfrm>
                <a:prstGeom prst="rect">
                  <a:avLst/>
                </a:prstGeom>
                <a:solidFill>
                  <a:srgbClr val="99CC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defTabSz="914400"/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02" name="Rectangle 79">
                  <a:extLst>
                    <a:ext uri="{FF2B5EF4-FFF2-40B4-BE49-F238E27FC236}">
                      <a16:creationId xmlns:a16="http://schemas.microsoft.com/office/drawing/2014/main" id="{DD8F0359-C940-4DBE-ACAA-6CBCCA39B8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115" cy="1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defTabSz="914400"/>
                  <a:endParaRPr lang="en-US">
                    <a:cs typeface="Arial" charset="0"/>
                  </a:endParaRPr>
                </a:p>
              </p:txBody>
            </p:sp>
          </p:grpSp>
          <p:sp>
            <p:nvSpPr>
              <p:cNvPr id="200" name="Rectangle 80">
                <a:extLst>
                  <a:ext uri="{FF2B5EF4-FFF2-40B4-BE49-F238E27FC236}">
                    <a16:creationId xmlns:a16="http://schemas.microsoft.com/office/drawing/2014/main" id="{6F7F1507-BB44-492D-9E75-6366CD308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05" cy="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</p:grpSp>
        <p:sp>
          <p:nvSpPr>
            <p:cNvPr id="72" name="Rectangle 81">
              <a:extLst>
                <a:ext uri="{FF2B5EF4-FFF2-40B4-BE49-F238E27FC236}">
                  <a16:creationId xmlns:a16="http://schemas.microsoft.com/office/drawing/2014/main" id="{88372F1E-8515-4F51-824E-1D8E46D48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" y="94"/>
              <a:ext cx="147" cy="461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73" name="Rectangle 82">
              <a:extLst>
                <a:ext uri="{FF2B5EF4-FFF2-40B4-BE49-F238E27FC236}">
                  <a16:creationId xmlns:a16="http://schemas.microsoft.com/office/drawing/2014/main" id="{70A73C03-B703-4BC4-B6F4-A051356A3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" y="94"/>
              <a:ext cx="147" cy="46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74" name="Rectangle 83">
              <a:extLst>
                <a:ext uri="{FF2B5EF4-FFF2-40B4-BE49-F238E27FC236}">
                  <a16:creationId xmlns:a16="http://schemas.microsoft.com/office/drawing/2014/main" id="{F8342540-B102-4070-A74C-DA1518EB5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" y="112"/>
              <a:ext cx="47" cy="42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75" name="Rectangle 84">
              <a:extLst>
                <a:ext uri="{FF2B5EF4-FFF2-40B4-BE49-F238E27FC236}">
                  <a16:creationId xmlns:a16="http://schemas.microsoft.com/office/drawing/2014/main" id="{5F1B90E4-7F80-41F5-9914-31092A65A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" y="112"/>
              <a:ext cx="47" cy="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76" name="Rectangle 85">
              <a:extLst>
                <a:ext uri="{FF2B5EF4-FFF2-40B4-BE49-F238E27FC236}">
                  <a16:creationId xmlns:a16="http://schemas.microsoft.com/office/drawing/2014/main" id="{87826A91-6A6E-49C4-9844-32CBF8EF4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" y="167"/>
              <a:ext cx="47" cy="42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77" name="Rectangle 86">
              <a:extLst>
                <a:ext uri="{FF2B5EF4-FFF2-40B4-BE49-F238E27FC236}">
                  <a16:creationId xmlns:a16="http://schemas.microsoft.com/office/drawing/2014/main" id="{22E9B7B4-F619-4466-95E7-D176F932A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" y="167"/>
              <a:ext cx="47" cy="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78" name="Rectangle 87">
              <a:extLst>
                <a:ext uri="{FF2B5EF4-FFF2-40B4-BE49-F238E27FC236}">
                  <a16:creationId xmlns:a16="http://schemas.microsoft.com/office/drawing/2014/main" id="{BD2784E4-4DA5-45DE-816D-9738E0D9E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" y="221"/>
              <a:ext cx="47" cy="43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79" name="Rectangle 88">
              <a:extLst>
                <a:ext uri="{FF2B5EF4-FFF2-40B4-BE49-F238E27FC236}">
                  <a16:creationId xmlns:a16="http://schemas.microsoft.com/office/drawing/2014/main" id="{928A733D-C587-489F-AEF3-157B80210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" y="221"/>
              <a:ext cx="47" cy="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80" name="Rectangle 89">
              <a:extLst>
                <a:ext uri="{FF2B5EF4-FFF2-40B4-BE49-F238E27FC236}">
                  <a16:creationId xmlns:a16="http://schemas.microsoft.com/office/drawing/2014/main" id="{E4D3DEEF-058D-4AA0-98CE-E772EF03E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" y="276"/>
              <a:ext cx="47" cy="42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81" name="Rectangle 90">
              <a:extLst>
                <a:ext uri="{FF2B5EF4-FFF2-40B4-BE49-F238E27FC236}">
                  <a16:creationId xmlns:a16="http://schemas.microsoft.com/office/drawing/2014/main" id="{945B7D1D-8FD7-4B6B-A23B-1C680473A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" y="276"/>
              <a:ext cx="47" cy="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82" name="Rectangle 91">
              <a:extLst>
                <a:ext uri="{FF2B5EF4-FFF2-40B4-BE49-F238E27FC236}">
                  <a16:creationId xmlns:a16="http://schemas.microsoft.com/office/drawing/2014/main" id="{B93883AF-E09E-457C-9AF3-C70189415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" y="112"/>
              <a:ext cx="46" cy="42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83" name="Rectangle 92">
              <a:extLst>
                <a:ext uri="{FF2B5EF4-FFF2-40B4-BE49-F238E27FC236}">
                  <a16:creationId xmlns:a16="http://schemas.microsoft.com/office/drawing/2014/main" id="{5CEBC24E-CF9D-45A8-9D8F-6FF49E058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" y="112"/>
              <a:ext cx="46" cy="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84" name="Rectangle 93">
              <a:extLst>
                <a:ext uri="{FF2B5EF4-FFF2-40B4-BE49-F238E27FC236}">
                  <a16:creationId xmlns:a16="http://schemas.microsoft.com/office/drawing/2014/main" id="{59C1726B-1C79-452E-A29A-00D20F5BF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" y="167"/>
              <a:ext cx="46" cy="42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85" name="Rectangle 94">
              <a:extLst>
                <a:ext uri="{FF2B5EF4-FFF2-40B4-BE49-F238E27FC236}">
                  <a16:creationId xmlns:a16="http://schemas.microsoft.com/office/drawing/2014/main" id="{6B29D801-4076-4281-BA12-B394CD24A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" y="167"/>
              <a:ext cx="46" cy="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86" name="Rectangle 95">
              <a:extLst>
                <a:ext uri="{FF2B5EF4-FFF2-40B4-BE49-F238E27FC236}">
                  <a16:creationId xmlns:a16="http://schemas.microsoft.com/office/drawing/2014/main" id="{37171568-0BE1-41AF-B534-21BBB7829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" y="221"/>
              <a:ext cx="46" cy="43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87" name="Rectangle 96">
              <a:extLst>
                <a:ext uri="{FF2B5EF4-FFF2-40B4-BE49-F238E27FC236}">
                  <a16:creationId xmlns:a16="http://schemas.microsoft.com/office/drawing/2014/main" id="{9307DBF6-BBFF-4153-B199-D39B39BC0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" y="221"/>
              <a:ext cx="46" cy="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88" name="Rectangle 97">
              <a:extLst>
                <a:ext uri="{FF2B5EF4-FFF2-40B4-BE49-F238E27FC236}">
                  <a16:creationId xmlns:a16="http://schemas.microsoft.com/office/drawing/2014/main" id="{B8B2CD7A-15B4-43D5-8C81-E4AADFB6A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" y="276"/>
              <a:ext cx="46" cy="42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89" name="Rectangle 98">
              <a:extLst>
                <a:ext uri="{FF2B5EF4-FFF2-40B4-BE49-F238E27FC236}">
                  <a16:creationId xmlns:a16="http://schemas.microsoft.com/office/drawing/2014/main" id="{A2834C31-0FFD-45B5-BB91-3271013CB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" y="276"/>
              <a:ext cx="46" cy="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90" name="Rectangle 99">
              <a:extLst>
                <a:ext uri="{FF2B5EF4-FFF2-40B4-BE49-F238E27FC236}">
                  <a16:creationId xmlns:a16="http://schemas.microsoft.com/office/drawing/2014/main" id="{96D1E0C0-8ECC-4570-A086-C45E283D8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" y="342"/>
              <a:ext cx="107" cy="43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grpSp>
          <p:nvGrpSpPr>
            <p:cNvPr id="91" name="Group 100">
              <a:extLst>
                <a:ext uri="{FF2B5EF4-FFF2-40B4-BE49-F238E27FC236}">
                  <a16:creationId xmlns:a16="http://schemas.microsoft.com/office/drawing/2014/main" id="{CFE3B03D-0D4F-4367-A51B-05AE2415C8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" y="413"/>
              <a:ext cx="108" cy="115"/>
              <a:chOff x="0" y="0"/>
              <a:chExt cx="107" cy="115"/>
            </a:xfrm>
          </p:grpSpPr>
          <p:grpSp>
            <p:nvGrpSpPr>
              <p:cNvPr id="195" name="Group 101">
                <a:extLst>
                  <a:ext uri="{FF2B5EF4-FFF2-40B4-BE49-F238E27FC236}">
                    <a16:creationId xmlns:a16="http://schemas.microsoft.com/office/drawing/2014/main" id="{C9B4D602-A123-4B07-9700-4FAFE3E85B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-3" y="3"/>
                <a:ext cx="114" cy="107"/>
                <a:chOff x="0" y="0"/>
                <a:chExt cx="115" cy="106"/>
              </a:xfrm>
            </p:grpSpPr>
            <p:sp>
              <p:nvSpPr>
                <p:cNvPr id="197" name="Rectangle 102">
                  <a:extLst>
                    <a:ext uri="{FF2B5EF4-FFF2-40B4-BE49-F238E27FC236}">
                      <a16:creationId xmlns:a16="http://schemas.microsoft.com/office/drawing/2014/main" id="{6F5C18F7-2D8E-4924-9A78-B409D4C74C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115" cy="106"/>
                </a:xfrm>
                <a:prstGeom prst="rect">
                  <a:avLst/>
                </a:prstGeom>
                <a:solidFill>
                  <a:srgbClr val="99CC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defTabSz="914400"/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98" name="Rectangle 103">
                  <a:extLst>
                    <a:ext uri="{FF2B5EF4-FFF2-40B4-BE49-F238E27FC236}">
                      <a16:creationId xmlns:a16="http://schemas.microsoft.com/office/drawing/2014/main" id="{03EE121E-E8CE-4407-AA36-5F7286F9A6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115" cy="1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defTabSz="914400"/>
                  <a:endParaRPr lang="en-US">
                    <a:cs typeface="Arial" charset="0"/>
                  </a:endParaRPr>
                </a:p>
              </p:txBody>
            </p:sp>
          </p:grpSp>
          <p:sp>
            <p:nvSpPr>
              <p:cNvPr id="196" name="Rectangle 104">
                <a:extLst>
                  <a:ext uri="{FF2B5EF4-FFF2-40B4-BE49-F238E27FC236}">
                    <a16:creationId xmlns:a16="http://schemas.microsoft.com/office/drawing/2014/main" id="{A53FC95F-0152-4532-AE6F-BAEF20475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05" cy="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92" name="Group 105">
              <a:extLst>
                <a:ext uri="{FF2B5EF4-FFF2-40B4-BE49-F238E27FC236}">
                  <a16:creationId xmlns:a16="http://schemas.microsoft.com/office/drawing/2014/main" id="{B0E1D758-319C-4DBD-8C47-C2E4CA5B5E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" y="94"/>
              <a:ext cx="147" cy="461"/>
              <a:chOff x="0" y="0"/>
              <a:chExt cx="146" cy="460"/>
            </a:xfrm>
          </p:grpSpPr>
          <p:sp>
            <p:nvSpPr>
              <p:cNvPr id="193" name="Rectangle 106">
                <a:extLst>
                  <a:ext uri="{FF2B5EF4-FFF2-40B4-BE49-F238E27FC236}">
                    <a16:creationId xmlns:a16="http://schemas.microsoft.com/office/drawing/2014/main" id="{34ADF3FF-AC2C-4439-8534-94751F56E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46" cy="460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  <p:sp>
            <p:nvSpPr>
              <p:cNvPr id="194" name="Rectangle 107">
                <a:extLst>
                  <a:ext uri="{FF2B5EF4-FFF2-40B4-BE49-F238E27FC236}">
                    <a16:creationId xmlns:a16="http://schemas.microsoft.com/office/drawing/2014/main" id="{85589780-13E1-4630-B0E9-B4077ADEB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46" cy="4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</p:grpSp>
        <p:sp>
          <p:nvSpPr>
            <p:cNvPr id="93" name="Rectangle 108">
              <a:extLst>
                <a:ext uri="{FF2B5EF4-FFF2-40B4-BE49-F238E27FC236}">
                  <a16:creationId xmlns:a16="http://schemas.microsoft.com/office/drawing/2014/main" id="{4E5A7F68-0F4B-42BA-BB7A-3EEB362E6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" y="112"/>
              <a:ext cx="47" cy="42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94" name="Rectangle 109">
              <a:extLst>
                <a:ext uri="{FF2B5EF4-FFF2-40B4-BE49-F238E27FC236}">
                  <a16:creationId xmlns:a16="http://schemas.microsoft.com/office/drawing/2014/main" id="{389C5C8B-F51F-4632-8706-77926E967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" y="112"/>
              <a:ext cx="47" cy="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95" name="Rectangle 110">
              <a:extLst>
                <a:ext uri="{FF2B5EF4-FFF2-40B4-BE49-F238E27FC236}">
                  <a16:creationId xmlns:a16="http://schemas.microsoft.com/office/drawing/2014/main" id="{D49842EF-8CAA-49BF-BDB8-105A1068A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" y="167"/>
              <a:ext cx="47" cy="42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96" name="Rectangle 111">
              <a:extLst>
                <a:ext uri="{FF2B5EF4-FFF2-40B4-BE49-F238E27FC236}">
                  <a16:creationId xmlns:a16="http://schemas.microsoft.com/office/drawing/2014/main" id="{4342F9FC-F8E3-4FD3-B9D1-2230B562B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" y="167"/>
              <a:ext cx="47" cy="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97" name="Rectangle 112">
              <a:extLst>
                <a:ext uri="{FF2B5EF4-FFF2-40B4-BE49-F238E27FC236}">
                  <a16:creationId xmlns:a16="http://schemas.microsoft.com/office/drawing/2014/main" id="{6B49C32D-CFC4-4045-B69F-2AA802590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" y="221"/>
              <a:ext cx="47" cy="43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98" name="Rectangle 113">
              <a:extLst>
                <a:ext uri="{FF2B5EF4-FFF2-40B4-BE49-F238E27FC236}">
                  <a16:creationId xmlns:a16="http://schemas.microsoft.com/office/drawing/2014/main" id="{4690BAD3-CF45-4A2F-8A0B-0CBE0BF29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" y="221"/>
              <a:ext cx="47" cy="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99" name="Rectangle 114">
              <a:extLst>
                <a:ext uri="{FF2B5EF4-FFF2-40B4-BE49-F238E27FC236}">
                  <a16:creationId xmlns:a16="http://schemas.microsoft.com/office/drawing/2014/main" id="{97FF4880-79EF-4724-A4A5-2921568D4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" y="276"/>
              <a:ext cx="47" cy="42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00" name="Rectangle 115">
              <a:extLst>
                <a:ext uri="{FF2B5EF4-FFF2-40B4-BE49-F238E27FC236}">
                  <a16:creationId xmlns:a16="http://schemas.microsoft.com/office/drawing/2014/main" id="{EAC20DCC-831B-4D5C-8BE7-6BE6BDD73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" y="276"/>
              <a:ext cx="47" cy="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01" name="Rectangle 116">
              <a:extLst>
                <a:ext uri="{FF2B5EF4-FFF2-40B4-BE49-F238E27FC236}">
                  <a16:creationId xmlns:a16="http://schemas.microsoft.com/office/drawing/2014/main" id="{3C75468B-74CB-4E9E-8692-89AABAA9A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" y="112"/>
              <a:ext cx="47" cy="42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02" name="Rectangle 117">
              <a:extLst>
                <a:ext uri="{FF2B5EF4-FFF2-40B4-BE49-F238E27FC236}">
                  <a16:creationId xmlns:a16="http://schemas.microsoft.com/office/drawing/2014/main" id="{E89A408F-1859-462F-8F87-4DE7A70E0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" y="112"/>
              <a:ext cx="47" cy="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03" name="Rectangle 118">
              <a:extLst>
                <a:ext uri="{FF2B5EF4-FFF2-40B4-BE49-F238E27FC236}">
                  <a16:creationId xmlns:a16="http://schemas.microsoft.com/office/drawing/2014/main" id="{E385C4C1-64F4-48EA-A289-F965E5361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" y="167"/>
              <a:ext cx="47" cy="42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04" name="Rectangle 119">
              <a:extLst>
                <a:ext uri="{FF2B5EF4-FFF2-40B4-BE49-F238E27FC236}">
                  <a16:creationId xmlns:a16="http://schemas.microsoft.com/office/drawing/2014/main" id="{D1CCD72B-E2C6-4F54-A883-EEDBCF6D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" y="167"/>
              <a:ext cx="47" cy="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05" name="Rectangle 120">
              <a:extLst>
                <a:ext uri="{FF2B5EF4-FFF2-40B4-BE49-F238E27FC236}">
                  <a16:creationId xmlns:a16="http://schemas.microsoft.com/office/drawing/2014/main" id="{0CAAC710-AD16-4F1A-9FFF-03D4871F0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" y="221"/>
              <a:ext cx="47" cy="43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06" name="Rectangle 121">
              <a:extLst>
                <a:ext uri="{FF2B5EF4-FFF2-40B4-BE49-F238E27FC236}">
                  <a16:creationId xmlns:a16="http://schemas.microsoft.com/office/drawing/2014/main" id="{1CB036EA-A569-46F9-908F-5AFB92216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" y="221"/>
              <a:ext cx="47" cy="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07" name="Rectangle 122">
              <a:extLst>
                <a:ext uri="{FF2B5EF4-FFF2-40B4-BE49-F238E27FC236}">
                  <a16:creationId xmlns:a16="http://schemas.microsoft.com/office/drawing/2014/main" id="{C95AAB8A-578B-49CB-A207-B6D52D82F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" y="276"/>
              <a:ext cx="47" cy="42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08" name="Rectangle 123">
              <a:extLst>
                <a:ext uri="{FF2B5EF4-FFF2-40B4-BE49-F238E27FC236}">
                  <a16:creationId xmlns:a16="http://schemas.microsoft.com/office/drawing/2014/main" id="{4EF95F10-D990-4F1A-9ACF-2C866B794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" y="276"/>
              <a:ext cx="47" cy="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09" name="Rectangle 124">
              <a:extLst>
                <a:ext uri="{FF2B5EF4-FFF2-40B4-BE49-F238E27FC236}">
                  <a16:creationId xmlns:a16="http://schemas.microsoft.com/office/drawing/2014/main" id="{C7F040ED-C7C8-4888-99C0-56A14AAA0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" y="342"/>
              <a:ext cx="107" cy="43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grpSp>
          <p:nvGrpSpPr>
            <p:cNvPr id="110" name="Group 125">
              <a:extLst>
                <a:ext uri="{FF2B5EF4-FFF2-40B4-BE49-F238E27FC236}">
                  <a16:creationId xmlns:a16="http://schemas.microsoft.com/office/drawing/2014/main" id="{9CB5F713-ED27-453D-A7EF-AD7DA2DAB9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" y="413"/>
              <a:ext cx="107" cy="115"/>
              <a:chOff x="0" y="0"/>
              <a:chExt cx="106" cy="115"/>
            </a:xfrm>
          </p:grpSpPr>
          <p:grpSp>
            <p:nvGrpSpPr>
              <p:cNvPr id="189" name="Group 126">
                <a:extLst>
                  <a:ext uri="{FF2B5EF4-FFF2-40B4-BE49-F238E27FC236}">
                    <a16:creationId xmlns:a16="http://schemas.microsoft.com/office/drawing/2014/main" id="{BDECFD95-898E-4EA2-B275-765A774651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-4" y="4"/>
                <a:ext cx="115" cy="107"/>
                <a:chOff x="0" y="0"/>
                <a:chExt cx="115" cy="106"/>
              </a:xfrm>
            </p:grpSpPr>
            <p:sp>
              <p:nvSpPr>
                <p:cNvPr id="191" name="Rectangle 127">
                  <a:extLst>
                    <a:ext uri="{FF2B5EF4-FFF2-40B4-BE49-F238E27FC236}">
                      <a16:creationId xmlns:a16="http://schemas.microsoft.com/office/drawing/2014/main" id="{D3DDE1A5-6AD7-4529-96E0-64CDA96023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115" cy="106"/>
                </a:xfrm>
                <a:prstGeom prst="rect">
                  <a:avLst/>
                </a:prstGeom>
                <a:solidFill>
                  <a:srgbClr val="99CC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defTabSz="914400"/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92" name="Rectangle 128">
                  <a:extLst>
                    <a:ext uri="{FF2B5EF4-FFF2-40B4-BE49-F238E27FC236}">
                      <a16:creationId xmlns:a16="http://schemas.microsoft.com/office/drawing/2014/main" id="{940BE51E-B805-46FA-BCC0-2393838F43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115" cy="1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defTabSz="914400"/>
                  <a:endParaRPr lang="en-US">
                    <a:cs typeface="Arial" charset="0"/>
                  </a:endParaRPr>
                </a:p>
              </p:txBody>
            </p:sp>
          </p:grpSp>
          <p:sp>
            <p:nvSpPr>
              <p:cNvPr id="190" name="Rectangle 129">
                <a:extLst>
                  <a:ext uri="{FF2B5EF4-FFF2-40B4-BE49-F238E27FC236}">
                    <a16:creationId xmlns:a16="http://schemas.microsoft.com/office/drawing/2014/main" id="{B1E97425-B2CB-4B27-AE7C-77F47C25F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05" cy="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111" name="Group 130">
              <a:extLst>
                <a:ext uri="{FF2B5EF4-FFF2-40B4-BE49-F238E27FC236}">
                  <a16:creationId xmlns:a16="http://schemas.microsoft.com/office/drawing/2014/main" id="{29708D45-E015-4513-B844-0862D8AE6B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4" y="0"/>
              <a:ext cx="514" cy="576"/>
              <a:chOff x="0" y="0"/>
              <a:chExt cx="513" cy="576"/>
            </a:xfrm>
          </p:grpSpPr>
          <p:sp>
            <p:nvSpPr>
              <p:cNvPr id="187" name="Rectangle 131">
                <a:extLst>
                  <a:ext uri="{FF2B5EF4-FFF2-40B4-BE49-F238E27FC236}">
                    <a16:creationId xmlns:a16="http://schemas.microsoft.com/office/drawing/2014/main" id="{7ADD991B-C1E5-4750-9477-E6E91BCFE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513" cy="576"/>
              </a:xfrm>
              <a:prstGeom prst="rect">
                <a:avLst/>
              </a:prstGeom>
              <a:solidFill>
                <a:srgbClr val="80808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  <p:sp>
            <p:nvSpPr>
              <p:cNvPr id="188" name="Rectangle 132">
                <a:extLst>
                  <a:ext uri="{FF2B5EF4-FFF2-40B4-BE49-F238E27FC236}">
                    <a16:creationId xmlns:a16="http://schemas.microsoft.com/office/drawing/2014/main" id="{BE9ED7A1-B93C-49EC-9D6C-24718F1EB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513" cy="5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112" name="Group 133">
              <a:extLst>
                <a:ext uri="{FF2B5EF4-FFF2-40B4-BE49-F238E27FC236}">
                  <a16:creationId xmlns:a16="http://schemas.microsoft.com/office/drawing/2014/main" id="{C3AA3F24-B13F-4F03-88E1-4B3AEE9970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0" y="94"/>
              <a:ext cx="147" cy="461"/>
              <a:chOff x="0" y="0"/>
              <a:chExt cx="146" cy="460"/>
            </a:xfrm>
          </p:grpSpPr>
          <p:sp>
            <p:nvSpPr>
              <p:cNvPr id="185" name="Rectangle 134">
                <a:extLst>
                  <a:ext uri="{FF2B5EF4-FFF2-40B4-BE49-F238E27FC236}">
                    <a16:creationId xmlns:a16="http://schemas.microsoft.com/office/drawing/2014/main" id="{27A62F2B-6EAF-4BC6-8F7F-86E19BFF2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46" cy="460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  <p:sp>
            <p:nvSpPr>
              <p:cNvPr id="186" name="Rectangle 135">
                <a:extLst>
                  <a:ext uri="{FF2B5EF4-FFF2-40B4-BE49-F238E27FC236}">
                    <a16:creationId xmlns:a16="http://schemas.microsoft.com/office/drawing/2014/main" id="{90A05345-2097-4811-BBB4-81F18EC28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46" cy="4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</p:grpSp>
        <p:sp>
          <p:nvSpPr>
            <p:cNvPr id="113" name="Rectangle 136">
              <a:extLst>
                <a:ext uri="{FF2B5EF4-FFF2-40B4-BE49-F238E27FC236}">
                  <a16:creationId xmlns:a16="http://schemas.microsoft.com/office/drawing/2014/main" id="{7A7676DD-07F8-428F-AB50-E4BFE17ED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112"/>
              <a:ext cx="46" cy="42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14" name="Rectangle 137">
              <a:extLst>
                <a:ext uri="{FF2B5EF4-FFF2-40B4-BE49-F238E27FC236}">
                  <a16:creationId xmlns:a16="http://schemas.microsoft.com/office/drawing/2014/main" id="{DBE63BC5-8578-4620-8875-69DACBEA0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112"/>
              <a:ext cx="46" cy="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15" name="Rectangle 138">
              <a:extLst>
                <a:ext uri="{FF2B5EF4-FFF2-40B4-BE49-F238E27FC236}">
                  <a16:creationId xmlns:a16="http://schemas.microsoft.com/office/drawing/2014/main" id="{2E24D417-B1F0-4BB4-AB05-7C5AF3EBF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167"/>
              <a:ext cx="46" cy="42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16" name="Rectangle 139">
              <a:extLst>
                <a:ext uri="{FF2B5EF4-FFF2-40B4-BE49-F238E27FC236}">
                  <a16:creationId xmlns:a16="http://schemas.microsoft.com/office/drawing/2014/main" id="{8661BF75-8D21-47D6-846F-07023880A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167"/>
              <a:ext cx="46" cy="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17" name="Rectangle 140">
              <a:extLst>
                <a:ext uri="{FF2B5EF4-FFF2-40B4-BE49-F238E27FC236}">
                  <a16:creationId xmlns:a16="http://schemas.microsoft.com/office/drawing/2014/main" id="{E04C4E65-923C-4DDF-BA28-B46883A2A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221"/>
              <a:ext cx="46" cy="43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18" name="Rectangle 141">
              <a:extLst>
                <a:ext uri="{FF2B5EF4-FFF2-40B4-BE49-F238E27FC236}">
                  <a16:creationId xmlns:a16="http://schemas.microsoft.com/office/drawing/2014/main" id="{B2834AF5-3579-4069-B390-D680FBC45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221"/>
              <a:ext cx="46" cy="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19" name="Rectangle 142">
              <a:extLst>
                <a:ext uri="{FF2B5EF4-FFF2-40B4-BE49-F238E27FC236}">
                  <a16:creationId xmlns:a16="http://schemas.microsoft.com/office/drawing/2014/main" id="{68615FC1-F447-4381-AA45-DF1F43E78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276"/>
              <a:ext cx="46" cy="42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20" name="Rectangle 143">
              <a:extLst>
                <a:ext uri="{FF2B5EF4-FFF2-40B4-BE49-F238E27FC236}">
                  <a16:creationId xmlns:a16="http://schemas.microsoft.com/office/drawing/2014/main" id="{C3443BDA-D394-4937-B83B-D047F494D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276"/>
              <a:ext cx="46" cy="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21" name="Rectangle 144">
              <a:extLst>
                <a:ext uri="{FF2B5EF4-FFF2-40B4-BE49-F238E27FC236}">
                  <a16:creationId xmlns:a16="http://schemas.microsoft.com/office/drawing/2014/main" id="{B464C305-954C-41FE-8F94-B4B841F9F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" y="112"/>
              <a:ext cx="46" cy="42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22" name="Rectangle 145">
              <a:extLst>
                <a:ext uri="{FF2B5EF4-FFF2-40B4-BE49-F238E27FC236}">
                  <a16:creationId xmlns:a16="http://schemas.microsoft.com/office/drawing/2014/main" id="{69C433B0-3150-4749-957D-BDC10A687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" y="112"/>
              <a:ext cx="46" cy="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23" name="Rectangle 146">
              <a:extLst>
                <a:ext uri="{FF2B5EF4-FFF2-40B4-BE49-F238E27FC236}">
                  <a16:creationId xmlns:a16="http://schemas.microsoft.com/office/drawing/2014/main" id="{82E35B3A-F8E2-4436-B5E3-CD0865C7E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" y="167"/>
              <a:ext cx="46" cy="42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24" name="Rectangle 147">
              <a:extLst>
                <a:ext uri="{FF2B5EF4-FFF2-40B4-BE49-F238E27FC236}">
                  <a16:creationId xmlns:a16="http://schemas.microsoft.com/office/drawing/2014/main" id="{CD4A5AC8-9323-4616-BFB4-CBA6253BE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" y="167"/>
              <a:ext cx="46" cy="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25" name="Rectangle 148">
              <a:extLst>
                <a:ext uri="{FF2B5EF4-FFF2-40B4-BE49-F238E27FC236}">
                  <a16:creationId xmlns:a16="http://schemas.microsoft.com/office/drawing/2014/main" id="{37CF9749-5E5A-4040-9782-8D13E8A82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" y="221"/>
              <a:ext cx="46" cy="43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26" name="Rectangle 149">
              <a:extLst>
                <a:ext uri="{FF2B5EF4-FFF2-40B4-BE49-F238E27FC236}">
                  <a16:creationId xmlns:a16="http://schemas.microsoft.com/office/drawing/2014/main" id="{3788E7B5-0953-4A39-9ECB-6F4F23978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" y="221"/>
              <a:ext cx="46" cy="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27" name="Rectangle 150">
              <a:extLst>
                <a:ext uri="{FF2B5EF4-FFF2-40B4-BE49-F238E27FC236}">
                  <a16:creationId xmlns:a16="http://schemas.microsoft.com/office/drawing/2014/main" id="{C582EB68-3269-479D-8155-6B8A40895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" y="276"/>
              <a:ext cx="46" cy="42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28" name="Rectangle 151">
              <a:extLst>
                <a:ext uri="{FF2B5EF4-FFF2-40B4-BE49-F238E27FC236}">
                  <a16:creationId xmlns:a16="http://schemas.microsoft.com/office/drawing/2014/main" id="{2F8621F7-5606-426F-A590-8AF185016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" y="276"/>
              <a:ext cx="46" cy="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29" name="Rectangle 152">
              <a:extLst>
                <a:ext uri="{FF2B5EF4-FFF2-40B4-BE49-F238E27FC236}">
                  <a16:creationId xmlns:a16="http://schemas.microsoft.com/office/drawing/2014/main" id="{323693BC-8713-4E30-AF3A-61557E55D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342"/>
              <a:ext cx="106" cy="43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grpSp>
          <p:nvGrpSpPr>
            <p:cNvPr id="130" name="Group 153">
              <a:extLst>
                <a:ext uri="{FF2B5EF4-FFF2-40B4-BE49-F238E27FC236}">
                  <a16:creationId xmlns:a16="http://schemas.microsoft.com/office/drawing/2014/main" id="{CE8AD246-CEF9-4F8D-9D6E-586B1C26B4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0" y="413"/>
              <a:ext cx="107" cy="115"/>
              <a:chOff x="0" y="0"/>
              <a:chExt cx="106" cy="115"/>
            </a:xfrm>
          </p:grpSpPr>
          <p:grpSp>
            <p:nvGrpSpPr>
              <p:cNvPr id="181" name="Group 154">
                <a:extLst>
                  <a:ext uri="{FF2B5EF4-FFF2-40B4-BE49-F238E27FC236}">
                    <a16:creationId xmlns:a16="http://schemas.microsoft.com/office/drawing/2014/main" id="{6B3C1110-D51D-45A7-A7D4-2A4775415E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-4" y="4"/>
                <a:ext cx="115" cy="107"/>
                <a:chOff x="0" y="0"/>
                <a:chExt cx="115" cy="106"/>
              </a:xfrm>
            </p:grpSpPr>
            <p:sp>
              <p:nvSpPr>
                <p:cNvPr id="183" name="Rectangle 155">
                  <a:extLst>
                    <a:ext uri="{FF2B5EF4-FFF2-40B4-BE49-F238E27FC236}">
                      <a16:creationId xmlns:a16="http://schemas.microsoft.com/office/drawing/2014/main" id="{80CFFB4A-54BD-46BA-9B36-9423030DB7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115" cy="106"/>
                </a:xfrm>
                <a:prstGeom prst="rect">
                  <a:avLst/>
                </a:prstGeom>
                <a:solidFill>
                  <a:srgbClr val="99CC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defTabSz="914400"/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84" name="Rectangle 156">
                  <a:extLst>
                    <a:ext uri="{FF2B5EF4-FFF2-40B4-BE49-F238E27FC236}">
                      <a16:creationId xmlns:a16="http://schemas.microsoft.com/office/drawing/2014/main" id="{9F4A4040-0695-4CA0-88B8-1DFB8C2A1B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115" cy="1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defTabSz="914400"/>
                  <a:endParaRPr lang="en-US">
                    <a:cs typeface="Arial" charset="0"/>
                  </a:endParaRPr>
                </a:p>
              </p:txBody>
            </p:sp>
          </p:grpSp>
          <p:sp>
            <p:nvSpPr>
              <p:cNvPr id="182" name="Rectangle 157">
                <a:extLst>
                  <a:ext uri="{FF2B5EF4-FFF2-40B4-BE49-F238E27FC236}">
                    <a16:creationId xmlns:a16="http://schemas.microsoft.com/office/drawing/2014/main" id="{A4E74795-1E8D-40E9-8EDB-7800B9FE5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05" cy="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131" name="Group 158">
              <a:extLst>
                <a:ext uri="{FF2B5EF4-FFF2-40B4-BE49-F238E27FC236}">
                  <a16:creationId xmlns:a16="http://schemas.microsoft.com/office/drawing/2014/main" id="{31AD5A71-E152-43A8-8410-B3E965B96C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7" y="94"/>
              <a:ext cx="147" cy="461"/>
              <a:chOff x="0" y="0"/>
              <a:chExt cx="146" cy="460"/>
            </a:xfrm>
          </p:grpSpPr>
          <p:sp>
            <p:nvSpPr>
              <p:cNvPr id="179" name="Rectangle 159">
                <a:extLst>
                  <a:ext uri="{FF2B5EF4-FFF2-40B4-BE49-F238E27FC236}">
                    <a16:creationId xmlns:a16="http://schemas.microsoft.com/office/drawing/2014/main" id="{3D2DE435-AF8B-4356-B178-498B0DFC9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46" cy="460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  <p:sp>
            <p:nvSpPr>
              <p:cNvPr id="180" name="Rectangle 160">
                <a:extLst>
                  <a:ext uri="{FF2B5EF4-FFF2-40B4-BE49-F238E27FC236}">
                    <a16:creationId xmlns:a16="http://schemas.microsoft.com/office/drawing/2014/main" id="{4F5E0458-983F-4B77-8271-BFF9959B6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46" cy="4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</p:grpSp>
        <p:sp>
          <p:nvSpPr>
            <p:cNvPr id="132" name="Rectangle 161">
              <a:extLst>
                <a:ext uri="{FF2B5EF4-FFF2-40B4-BE49-F238E27FC236}">
                  <a16:creationId xmlns:a16="http://schemas.microsoft.com/office/drawing/2014/main" id="{66AACF92-F96C-41F4-9B2E-3D20AD780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" y="112"/>
              <a:ext cx="47" cy="42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33" name="Rectangle 162">
              <a:extLst>
                <a:ext uri="{FF2B5EF4-FFF2-40B4-BE49-F238E27FC236}">
                  <a16:creationId xmlns:a16="http://schemas.microsoft.com/office/drawing/2014/main" id="{80D73C5C-772A-4DCD-9096-165CE674A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" y="112"/>
              <a:ext cx="47" cy="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34" name="Rectangle 163">
              <a:extLst>
                <a:ext uri="{FF2B5EF4-FFF2-40B4-BE49-F238E27FC236}">
                  <a16:creationId xmlns:a16="http://schemas.microsoft.com/office/drawing/2014/main" id="{32660D2A-07EB-4EEC-9BA7-1DA26D034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" y="167"/>
              <a:ext cx="47" cy="42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35" name="Rectangle 164">
              <a:extLst>
                <a:ext uri="{FF2B5EF4-FFF2-40B4-BE49-F238E27FC236}">
                  <a16:creationId xmlns:a16="http://schemas.microsoft.com/office/drawing/2014/main" id="{3A673061-24F9-468A-AF96-DC49DB806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" y="167"/>
              <a:ext cx="47" cy="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36" name="Rectangle 165">
              <a:extLst>
                <a:ext uri="{FF2B5EF4-FFF2-40B4-BE49-F238E27FC236}">
                  <a16:creationId xmlns:a16="http://schemas.microsoft.com/office/drawing/2014/main" id="{EFE93902-DFDB-4EC3-B575-D9C72EB99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" y="221"/>
              <a:ext cx="47" cy="43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37" name="Rectangle 166">
              <a:extLst>
                <a:ext uri="{FF2B5EF4-FFF2-40B4-BE49-F238E27FC236}">
                  <a16:creationId xmlns:a16="http://schemas.microsoft.com/office/drawing/2014/main" id="{706E2EBC-2A2F-4992-A985-07881B30D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" y="221"/>
              <a:ext cx="47" cy="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38" name="Rectangle 167">
              <a:extLst>
                <a:ext uri="{FF2B5EF4-FFF2-40B4-BE49-F238E27FC236}">
                  <a16:creationId xmlns:a16="http://schemas.microsoft.com/office/drawing/2014/main" id="{4830265F-FA77-46FD-9C8A-B4E0B2A46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" y="276"/>
              <a:ext cx="47" cy="42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39" name="Rectangle 168">
              <a:extLst>
                <a:ext uri="{FF2B5EF4-FFF2-40B4-BE49-F238E27FC236}">
                  <a16:creationId xmlns:a16="http://schemas.microsoft.com/office/drawing/2014/main" id="{7E407235-FFBD-4E5C-BB34-C7DDDAC67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" y="276"/>
              <a:ext cx="47" cy="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40" name="Rectangle 169">
              <a:extLst>
                <a:ext uri="{FF2B5EF4-FFF2-40B4-BE49-F238E27FC236}">
                  <a16:creationId xmlns:a16="http://schemas.microsoft.com/office/drawing/2014/main" id="{3D9106A1-FE91-4375-9AEC-8E3792E44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" y="112"/>
              <a:ext cx="46" cy="42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41" name="Rectangle 170">
              <a:extLst>
                <a:ext uri="{FF2B5EF4-FFF2-40B4-BE49-F238E27FC236}">
                  <a16:creationId xmlns:a16="http://schemas.microsoft.com/office/drawing/2014/main" id="{1A236CCF-A11C-40CB-8627-5056E7C52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" y="112"/>
              <a:ext cx="46" cy="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42" name="Rectangle 171">
              <a:extLst>
                <a:ext uri="{FF2B5EF4-FFF2-40B4-BE49-F238E27FC236}">
                  <a16:creationId xmlns:a16="http://schemas.microsoft.com/office/drawing/2014/main" id="{956BC6EB-9A0F-4A6B-B632-3C4A68565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" y="167"/>
              <a:ext cx="46" cy="42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43" name="Rectangle 172">
              <a:extLst>
                <a:ext uri="{FF2B5EF4-FFF2-40B4-BE49-F238E27FC236}">
                  <a16:creationId xmlns:a16="http://schemas.microsoft.com/office/drawing/2014/main" id="{25FA75C3-9640-47D5-8FCB-1556736FC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" y="167"/>
              <a:ext cx="46" cy="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44" name="Rectangle 173">
              <a:extLst>
                <a:ext uri="{FF2B5EF4-FFF2-40B4-BE49-F238E27FC236}">
                  <a16:creationId xmlns:a16="http://schemas.microsoft.com/office/drawing/2014/main" id="{54203841-F175-4B08-ABAA-C213F0C55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" y="221"/>
              <a:ext cx="46" cy="43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45" name="Rectangle 174">
              <a:extLst>
                <a:ext uri="{FF2B5EF4-FFF2-40B4-BE49-F238E27FC236}">
                  <a16:creationId xmlns:a16="http://schemas.microsoft.com/office/drawing/2014/main" id="{4E5CEB5B-5C08-4EA0-8320-E2D684D47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" y="221"/>
              <a:ext cx="46" cy="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46" name="Rectangle 175">
              <a:extLst>
                <a:ext uri="{FF2B5EF4-FFF2-40B4-BE49-F238E27FC236}">
                  <a16:creationId xmlns:a16="http://schemas.microsoft.com/office/drawing/2014/main" id="{A92DFA9E-63F6-46B6-B8C9-4CDA92543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" y="276"/>
              <a:ext cx="46" cy="42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47" name="Rectangle 176">
              <a:extLst>
                <a:ext uri="{FF2B5EF4-FFF2-40B4-BE49-F238E27FC236}">
                  <a16:creationId xmlns:a16="http://schemas.microsoft.com/office/drawing/2014/main" id="{2033FB84-99F1-4751-A253-739252AA1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" y="276"/>
              <a:ext cx="46" cy="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48" name="Rectangle 177">
              <a:extLst>
                <a:ext uri="{FF2B5EF4-FFF2-40B4-BE49-F238E27FC236}">
                  <a16:creationId xmlns:a16="http://schemas.microsoft.com/office/drawing/2014/main" id="{CA107435-F917-4240-89AE-C6AD0E08A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" y="342"/>
              <a:ext cx="107" cy="43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grpSp>
          <p:nvGrpSpPr>
            <p:cNvPr id="149" name="Group 178">
              <a:extLst>
                <a:ext uri="{FF2B5EF4-FFF2-40B4-BE49-F238E27FC236}">
                  <a16:creationId xmlns:a16="http://schemas.microsoft.com/office/drawing/2014/main" id="{04662B4D-6FBA-4C41-9253-CA2B2BA6A9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" y="413"/>
              <a:ext cx="107" cy="115"/>
              <a:chOff x="0" y="0"/>
              <a:chExt cx="106" cy="115"/>
            </a:xfrm>
          </p:grpSpPr>
          <p:grpSp>
            <p:nvGrpSpPr>
              <p:cNvPr id="175" name="Group 179">
                <a:extLst>
                  <a:ext uri="{FF2B5EF4-FFF2-40B4-BE49-F238E27FC236}">
                    <a16:creationId xmlns:a16="http://schemas.microsoft.com/office/drawing/2014/main" id="{BAE7E4E8-D544-4588-8E90-9EEB54EF53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-4" y="4"/>
                <a:ext cx="115" cy="107"/>
                <a:chOff x="0" y="0"/>
                <a:chExt cx="115" cy="106"/>
              </a:xfrm>
            </p:grpSpPr>
            <p:sp>
              <p:nvSpPr>
                <p:cNvPr id="177" name="Rectangle 180">
                  <a:extLst>
                    <a:ext uri="{FF2B5EF4-FFF2-40B4-BE49-F238E27FC236}">
                      <a16:creationId xmlns:a16="http://schemas.microsoft.com/office/drawing/2014/main" id="{F5BFFFFE-52E9-4A09-9BBC-8C47D2EF82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115" cy="106"/>
                </a:xfrm>
                <a:prstGeom prst="rect">
                  <a:avLst/>
                </a:prstGeom>
                <a:solidFill>
                  <a:srgbClr val="99CC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defTabSz="914400"/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78" name="Rectangle 181">
                  <a:extLst>
                    <a:ext uri="{FF2B5EF4-FFF2-40B4-BE49-F238E27FC236}">
                      <a16:creationId xmlns:a16="http://schemas.microsoft.com/office/drawing/2014/main" id="{3E4CACBF-3423-4474-9B66-10158F555C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115" cy="1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defTabSz="914400"/>
                  <a:endParaRPr lang="en-US">
                    <a:cs typeface="Arial" charset="0"/>
                  </a:endParaRPr>
                </a:p>
              </p:txBody>
            </p:sp>
          </p:grpSp>
          <p:sp>
            <p:nvSpPr>
              <p:cNvPr id="176" name="Rectangle 182">
                <a:extLst>
                  <a:ext uri="{FF2B5EF4-FFF2-40B4-BE49-F238E27FC236}">
                    <a16:creationId xmlns:a16="http://schemas.microsoft.com/office/drawing/2014/main" id="{F43E5669-387A-489E-8098-270BE82A4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05" cy="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150" name="Group 183">
              <a:extLst>
                <a:ext uri="{FF2B5EF4-FFF2-40B4-BE49-F238E27FC236}">
                  <a16:creationId xmlns:a16="http://schemas.microsoft.com/office/drawing/2014/main" id="{D0265925-999E-4BEF-8D9B-182BD5AA1D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4" y="94"/>
              <a:ext cx="147" cy="461"/>
              <a:chOff x="0" y="0"/>
              <a:chExt cx="146" cy="460"/>
            </a:xfrm>
          </p:grpSpPr>
          <p:sp>
            <p:nvSpPr>
              <p:cNvPr id="173" name="Rectangle 184">
                <a:extLst>
                  <a:ext uri="{FF2B5EF4-FFF2-40B4-BE49-F238E27FC236}">
                    <a16:creationId xmlns:a16="http://schemas.microsoft.com/office/drawing/2014/main" id="{8E355B50-BD69-457A-9CE9-7639373A7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46" cy="460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  <p:sp>
            <p:nvSpPr>
              <p:cNvPr id="174" name="Rectangle 185">
                <a:extLst>
                  <a:ext uri="{FF2B5EF4-FFF2-40B4-BE49-F238E27FC236}">
                    <a16:creationId xmlns:a16="http://schemas.microsoft.com/office/drawing/2014/main" id="{B0572D04-D248-490A-8BCC-65EAC49E6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46" cy="4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</p:grpSp>
        <p:sp>
          <p:nvSpPr>
            <p:cNvPr id="151" name="Rectangle 186">
              <a:extLst>
                <a:ext uri="{FF2B5EF4-FFF2-40B4-BE49-F238E27FC236}">
                  <a16:creationId xmlns:a16="http://schemas.microsoft.com/office/drawing/2014/main" id="{FC2F4B6F-760D-4467-B5A2-95F2953E8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112"/>
              <a:ext cx="47" cy="42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52" name="Rectangle 187">
              <a:extLst>
                <a:ext uri="{FF2B5EF4-FFF2-40B4-BE49-F238E27FC236}">
                  <a16:creationId xmlns:a16="http://schemas.microsoft.com/office/drawing/2014/main" id="{04176AE4-E8BD-471D-B987-CF3A81696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112"/>
              <a:ext cx="47" cy="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53" name="Rectangle 188">
              <a:extLst>
                <a:ext uri="{FF2B5EF4-FFF2-40B4-BE49-F238E27FC236}">
                  <a16:creationId xmlns:a16="http://schemas.microsoft.com/office/drawing/2014/main" id="{669C919C-330C-40F8-9D8C-E9D22284E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167"/>
              <a:ext cx="47" cy="42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54" name="Rectangle 189">
              <a:extLst>
                <a:ext uri="{FF2B5EF4-FFF2-40B4-BE49-F238E27FC236}">
                  <a16:creationId xmlns:a16="http://schemas.microsoft.com/office/drawing/2014/main" id="{5FEDB212-660B-4ABB-A90A-93F8AA50B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167"/>
              <a:ext cx="47" cy="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55" name="Rectangle 190">
              <a:extLst>
                <a:ext uri="{FF2B5EF4-FFF2-40B4-BE49-F238E27FC236}">
                  <a16:creationId xmlns:a16="http://schemas.microsoft.com/office/drawing/2014/main" id="{FB75926F-58C4-4336-B926-9BB1358AE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221"/>
              <a:ext cx="47" cy="43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56" name="Rectangle 191">
              <a:extLst>
                <a:ext uri="{FF2B5EF4-FFF2-40B4-BE49-F238E27FC236}">
                  <a16:creationId xmlns:a16="http://schemas.microsoft.com/office/drawing/2014/main" id="{C7432ABE-FB2E-459B-8AA5-270CCE906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221"/>
              <a:ext cx="47" cy="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57" name="Rectangle 192">
              <a:extLst>
                <a:ext uri="{FF2B5EF4-FFF2-40B4-BE49-F238E27FC236}">
                  <a16:creationId xmlns:a16="http://schemas.microsoft.com/office/drawing/2014/main" id="{A0659D76-F84C-4269-B91B-2F10093C1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276"/>
              <a:ext cx="47" cy="42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58" name="Rectangle 193">
              <a:extLst>
                <a:ext uri="{FF2B5EF4-FFF2-40B4-BE49-F238E27FC236}">
                  <a16:creationId xmlns:a16="http://schemas.microsoft.com/office/drawing/2014/main" id="{4A29440D-4848-491D-9F39-665D406C8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276"/>
              <a:ext cx="47" cy="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59" name="Rectangle 194">
              <a:extLst>
                <a:ext uri="{FF2B5EF4-FFF2-40B4-BE49-F238E27FC236}">
                  <a16:creationId xmlns:a16="http://schemas.microsoft.com/office/drawing/2014/main" id="{D8CB107E-2021-449F-86DF-B02EFA6D2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" y="112"/>
              <a:ext cx="47" cy="42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60" name="Rectangle 195">
              <a:extLst>
                <a:ext uri="{FF2B5EF4-FFF2-40B4-BE49-F238E27FC236}">
                  <a16:creationId xmlns:a16="http://schemas.microsoft.com/office/drawing/2014/main" id="{58A0F514-C56B-4DD0-AFC3-E43718EB5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" y="112"/>
              <a:ext cx="47" cy="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61" name="Rectangle 196">
              <a:extLst>
                <a:ext uri="{FF2B5EF4-FFF2-40B4-BE49-F238E27FC236}">
                  <a16:creationId xmlns:a16="http://schemas.microsoft.com/office/drawing/2014/main" id="{8CB2AC70-A2B0-44F0-B4DA-3816AC565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" y="167"/>
              <a:ext cx="47" cy="42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62" name="Rectangle 197">
              <a:extLst>
                <a:ext uri="{FF2B5EF4-FFF2-40B4-BE49-F238E27FC236}">
                  <a16:creationId xmlns:a16="http://schemas.microsoft.com/office/drawing/2014/main" id="{360F6FDC-67C9-4F66-AD6B-AA54418D7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" y="167"/>
              <a:ext cx="47" cy="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63" name="Rectangle 198">
              <a:extLst>
                <a:ext uri="{FF2B5EF4-FFF2-40B4-BE49-F238E27FC236}">
                  <a16:creationId xmlns:a16="http://schemas.microsoft.com/office/drawing/2014/main" id="{42B199F8-49AB-49D1-8430-10B2E0BE7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" y="221"/>
              <a:ext cx="47" cy="43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64" name="Rectangle 199">
              <a:extLst>
                <a:ext uri="{FF2B5EF4-FFF2-40B4-BE49-F238E27FC236}">
                  <a16:creationId xmlns:a16="http://schemas.microsoft.com/office/drawing/2014/main" id="{C34407A6-13BD-4427-91DE-2C81D4458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" y="221"/>
              <a:ext cx="47" cy="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65" name="Rectangle 200">
              <a:extLst>
                <a:ext uri="{FF2B5EF4-FFF2-40B4-BE49-F238E27FC236}">
                  <a16:creationId xmlns:a16="http://schemas.microsoft.com/office/drawing/2014/main" id="{2D78F2A2-064E-40D5-8D62-AA59AD10A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" y="276"/>
              <a:ext cx="47" cy="42"/>
            </a:xfrm>
            <a:prstGeom prst="rect">
              <a:avLst/>
            </a:prstGeom>
            <a:solidFill>
              <a:srgbClr val="FE7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66" name="Rectangle 201">
              <a:extLst>
                <a:ext uri="{FF2B5EF4-FFF2-40B4-BE49-F238E27FC236}">
                  <a16:creationId xmlns:a16="http://schemas.microsoft.com/office/drawing/2014/main" id="{6A7D82EC-46E4-48B2-8ED7-54AFB0E21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" y="276"/>
              <a:ext cx="47" cy="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sp>
          <p:nvSpPr>
            <p:cNvPr id="167" name="Rectangle 202">
              <a:extLst>
                <a:ext uri="{FF2B5EF4-FFF2-40B4-BE49-F238E27FC236}">
                  <a16:creationId xmlns:a16="http://schemas.microsoft.com/office/drawing/2014/main" id="{F5E6DC70-2F0F-41B4-A877-51EA7B143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342"/>
              <a:ext cx="107" cy="43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grpSp>
          <p:nvGrpSpPr>
            <p:cNvPr id="168" name="Group 203">
              <a:extLst>
                <a:ext uri="{FF2B5EF4-FFF2-40B4-BE49-F238E27FC236}">
                  <a16:creationId xmlns:a16="http://schemas.microsoft.com/office/drawing/2014/main" id="{FE3410C8-A85C-49FC-B719-CAC15CD954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" y="413"/>
              <a:ext cx="107" cy="115"/>
              <a:chOff x="0" y="0"/>
              <a:chExt cx="106" cy="115"/>
            </a:xfrm>
          </p:grpSpPr>
          <p:grpSp>
            <p:nvGrpSpPr>
              <p:cNvPr id="169" name="Group 204">
                <a:extLst>
                  <a:ext uri="{FF2B5EF4-FFF2-40B4-BE49-F238E27FC236}">
                    <a16:creationId xmlns:a16="http://schemas.microsoft.com/office/drawing/2014/main" id="{5FD75795-4C20-4AC8-A116-9CCDBC4514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-4" y="4"/>
                <a:ext cx="115" cy="107"/>
                <a:chOff x="0" y="0"/>
                <a:chExt cx="115" cy="106"/>
              </a:xfrm>
            </p:grpSpPr>
            <p:sp>
              <p:nvSpPr>
                <p:cNvPr id="171" name="Rectangle 205">
                  <a:extLst>
                    <a:ext uri="{FF2B5EF4-FFF2-40B4-BE49-F238E27FC236}">
                      <a16:creationId xmlns:a16="http://schemas.microsoft.com/office/drawing/2014/main" id="{796F4D59-BA60-481F-85C8-8C528F262B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115" cy="106"/>
                </a:xfrm>
                <a:prstGeom prst="rect">
                  <a:avLst/>
                </a:prstGeom>
                <a:solidFill>
                  <a:srgbClr val="99CC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defTabSz="914400"/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72" name="Rectangle 206">
                  <a:extLst>
                    <a:ext uri="{FF2B5EF4-FFF2-40B4-BE49-F238E27FC236}">
                      <a16:creationId xmlns:a16="http://schemas.microsoft.com/office/drawing/2014/main" id="{C72F93C9-3420-4A00-B1C8-36B05E89F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115" cy="1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defTabSz="914400"/>
                  <a:endParaRPr lang="en-US">
                    <a:cs typeface="Arial" charset="0"/>
                  </a:endParaRPr>
                </a:p>
              </p:txBody>
            </p:sp>
          </p:grpSp>
          <p:sp>
            <p:nvSpPr>
              <p:cNvPr id="170" name="Rectangle 207">
                <a:extLst>
                  <a:ext uri="{FF2B5EF4-FFF2-40B4-BE49-F238E27FC236}">
                    <a16:creationId xmlns:a16="http://schemas.microsoft.com/office/drawing/2014/main" id="{7F9166F7-EABB-42A0-8A10-CE863ECA5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05" cy="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</p:grpSp>
      </p:grpSp>
      <p:grpSp>
        <p:nvGrpSpPr>
          <p:cNvPr id="207" name="Group 208">
            <a:extLst>
              <a:ext uri="{FF2B5EF4-FFF2-40B4-BE49-F238E27FC236}">
                <a16:creationId xmlns:a16="http://schemas.microsoft.com/office/drawing/2014/main" id="{9A11BE1A-1B06-4163-ADF4-253D7F6F11FC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087430"/>
            <a:ext cx="2118360" cy="720090"/>
            <a:chOff x="0" y="0"/>
            <a:chExt cx="1112" cy="504"/>
          </a:xfrm>
        </p:grpSpPr>
        <p:sp>
          <p:nvSpPr>
            <p:cNvPr id="208" name="Rectangle 209">
              <a:extLst>
                <a:ext uri="{FF2B5EF4-FFF2-40B4-BE49-F238E27FC236}">
                  <a16:creationId xmlns:a16="http://schemas.microsoft.com/office/drawing/2014/main" id="{F4E4EC27-8D5B-4CE1-9BF7-C29034F45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112" cy="504"/>
            </a:xfrm>
            <a:prstGeom prst="rect">
              <a:avLst/>
            </a:prstGeom>
            <a:solidFill>
              <a:srgbClr val="66FF6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cs typeface="Arial" charset="0"/>
              </a:endParaRPr>
            </a:p>
          </p:txBody>
        </p:sp>
        <p:grpSp>
          <p:nvGrpSpPr>
            <p:cNvPr id="209" name="Group 210">
              <a:extLst>
                <a:ext uri="{FF2B5EF4-FFF2-40B4-BE49-F238E27FC236}">
                  <a16:creationId xmlns:a16="http://schemas.microsoft.com/office/drawing/2014/main" id="{F79ABB3E-3F43-4FC2-9C59-A52D0AEC4A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" y="44"/>
              <a:ext cx="256" cy="424"/>
              <a:chOff x="0" y="0"/>
              <a:chExt cx="256" cy="424"/>
            </a:xfrm>
          </p:grpSpPr>
          <p:sp>
            <p:nvSpPr>
              <p:cNvPr id="225" name="Rectangle 211">
                <a:extLst>
                  <a:ext uri="{FF2B5EF4-FFF2-40B4-BE49-F238E27FC236}">
                    <a16:creationId xmlns:a16="http://schemas.microsoft.com/office/drawing/2014/main" id="{F4DFFCF0-8C28-417A-A28B-6DF609A0C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56" cy="424"/>
              </a:xfrm>
              <a:prstGeom prst="rect">
                <a:avLst/>
              </a:prstGeom>
              <a:solidFill>
                <a:srgbClr val="FFCC66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  <p:sp>
            <p:nvSpPr>
              <p:cNvPr id="226" name="AutoShape 212">
                <a:extLst>
                  <a:ext uri="{FF2B5EF4-FFF2-40B4-BE49-F238E27FC236}">
                    <a16:creationId xmlns:a16="http://schemas.microsoft.com/office/drawing/2014/main" id="{B22151F2-EEF7-435F-ADDE-326F4F836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" y="40"/>
                <a:ext cx="60" cy="337"/>
              </a:xfrm>
              <a:custGeom>
                <a:avLst/>
                <a:gdLst>
                  <a:gd name="T0" fmla="*/ 0 w 21374"/>
                  <a:gd name="T1" fmla="*/ 0 h 21600"/>
                  <a:gd name="T2" fmla="*/ 21374 w 21374"/>
                  <a:gd name="T3" fmla="*/ 21600 h 21600"/>
                </a:gdLst>
                <a:ahLst/>
                <a:cxnLst/>
                <a:rect l="T0" t="T1" r="T2" b="T3"/>
                <a:pathLst>
                  <a:path w="21374" h="21600">
                    <a:moveTo>
                      <a:pt x="1379" y="0"/>
                    </a:moveTo>
                    <a:cubicBezTo>
                      <a:pt x="11489" y="2208"/>
                      <a:pt x="21600" y="4415"/>
                      <a:pt x="21370" y="6683"/>
                    </a:cubicBezTo>
                    <a:cubicBezTo>
                      <a:pt x="21140" y="8950"/>
                      <a:pt x="0" y="11118"/>
                      <a:pt x="0" y="13604"/>
                    </a:cubicBezTo>
                    <a:cubicBezTo>
                      <a:pt x="0" y="16091"/>
                      <a:pt x="10685" y="18835"/>
                      <a:pt x="21370" y="2160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  <p:sp>
            <p:nvSpPr>
              <p:cNvPr id="227" name="AutoShape 213">
                <a:extLst>
                  <a:ext uri="{FF2B5EF4-FFF2-40B4-BE49-F238E27FC236}">
                    <a16:creationId xmlns:a16="http://schemas.microsoft.com/office/drawing/2014/main" id="{5153B1FE-392A-4E9B-B778-D78E98BF2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" y="40"/>
                <a:ext cx="60" cy="337"/>
              </a:xfrm>
              <a:custGeom>
                <a:avLst/>
                <a:gdLst>
                  <a:gd name="T0" fmla="*/ 0 w 21374"/>
                  <a:gd name="T1" fmla="*/ 0 h 21600"/>
                  <a:gd name="T2" fmla="*/ 21374 w 21374"/>
                  <a:gd name="T3" fmla="*/ 21600 h 21600"/>
                </a:gdLst>
                <a:ahLst/>
                <a:cxnLst/>
                <a:rect l="T0" t="T1" r="T2" b="T3"/>
                <a:pathLst>
                  <a:path w="21374" h="21600">
                    <a:moveTo>
                      <a:pt x="1379" y="0"/>
                    </a:moveTo>
                    <a:cubicBezTo>
                      <a:pt x="11489" y="2208"/>
                      <a:pt x="21600" y="4415"/>
                      <a:pt x="21370" y="6683"/>
                    </a:cubicBezTo>
                    <a:cubicBezTo>
                      <a:pt x="21140" y="8950"/>
                      <a:pt x="0" y="11118"/>
                      <a:pt x="0" y="13604"/>
                    </a:cubicBezTo>
                    <a:cubicBezTo>
                      <a:pt x="0" y="16091"/>
                      <a:pt x="10685" y="18835"/>
                      <a:pt x="21370" y="2160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  <p:sp>
            <p:nvSpPr>
              <p:cNvPr id="228" name="AutoShape 214">
                <a:extLst>
                  <a:ext uri="{FF2B5EF4-FFF2-40B4-BE49-F238E27FC236}">
                    <a16:creationId xmlns:a16="http://schemas.microsoft.com/office/drawing/2014/main" id="{A7B56D0E-0ED0-4CC3-A8F4-AB132B095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" y="40"/>
                <a:ext cx="60" cy="337"/>
              </a:xfrm>
              <a:custGeom>
                <a:avLst/>
                <a:gdLst>
                  <a:gd name="T0" fmla="*/ 0 w 21374"/>
                  <a:gd name="T1" fmla="*/ 0 h 21600"/>
                  <a:gd name="T2" fmla="*/ 21374 w 21374"/>
                  <a:gd name="T3" fmla="*/ 21600 h 21600"/>
                </a:gdLst>
                <a:ahLst/>
                <a:cxnLst/>
                <a:rect l="T0" t="T1" r="T2" b="T3"/>
                <a:pathLst>
                  <a:path w="21374" h="21600">
                    <a:moveTo>
                      <a:pt x="1379" y="0"/>
                    </a:moveTo>
                    <a:cubicBezTo>
                      <a:pt x="11489" y="2208"/>
                      <a:pt x="21600" y="4415"/>
                      <a:pt x="21370" y="6683"/>
                    </a:cubicBezTo>
                    <a:cubicBezTo>
                      <a:pt x="21140" y="8950"/>
                      <a:pt x="0" y="11118"/>
                      <a:pt x="0" y="13604"/>
                    </a:cubicBezTo>
                    <a:cubicBezTo>
                      <a:pt x="0" y="16091"/>
                      <a:pt x="10685" y="18835"/>
                      <a:pt x="21370" y="2160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  <p:sp>
            <p:nvSpPr>
              <p:cNvPr id="229" name="AutoShape 215">
                <a:extLst>
                  <a:ext uri="{FF2B5EF4-FFF2-40B4-BE49-F238E27FC236}">
                    <a16:creationId xmlns:a16="http://schemas.microsoft.com/office/drawing/2014/main" id="{CB61F14E-DF05-42F6-B80A-2F41C8D81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" y="40"/>
                <a:ext cx="60" cy="337"/>
              </a:xfrm>
              <a:custGeom>
                <a:avLst/>
                <a:gdLst>
                  <a:gd name="T0" fmla="*/ 0 w 21374"/>
                  <a:gd name="T1" fmla="*/ 0 h 21600"/>
                  <a:gd name="T2" fmla="*/ 21374 w 21374"/>
                  <a:gd name="T3" fmla="*/ 21600 h 21600"/>
                </a:gdLst>
                <a:ahLst/>
                <a:cxnLst/>
                <a:rect l="T0" t="T1" r="T2" b="T3"/>
                <a:pathLst>
                  <a:path w="21374" h="21600">
                    <a:moveTo>
                      <a:pt x="1379" y="0"/>
                    </a:moveTo>
                    <a:cubicBezTo>
                      <a:pt x="11489" y="2208"/>
                      <a:pt x="21600" y="4415"/>
                      <a:pt x="21370" y="6683"/>
                    </a:cubicBezTo>
                    <a:cubicBezTo>
                      <a:pt x="21140" y="8950"/>
                      <a:pt x="0" y="11118"/>
                      <a:pt x="0" y="13604"/>
                    </a:cubicBezTo>
                    <a:cubicBezTo>
                      <a:pt x="0" y="16091"/>
                      <a:pt x="10685" y="18835"/>
                      <a:pt x="21370" y="2160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  <p:sp>
            <p:nvSpPr>
              <p:cNvPr id="230" name="AutoShape 216">
                <a:extLst>
                  <a:ext uri="{FF2B5EF4-FFF2-40B4-BE49-F238E27FC236}">
                    <a16:creationId xmlns:a16="http://schemas.microsoft.com/office/drawing/2014/main" id="{483BA56F-6F66-4011-A4A5-FDBB700DF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" y="40"/>
                <a:ext cx="60" cy="337"/>
              </a:xfrm>
              <a:custGeom>
                <a:avLst/>
                <a:gdLst>
                  <a:gd name="T0" fmla="*/ 0 w 21374"/>
                  <a:gd name="T1" fmla="*/ 0 h 21600"/>
                  <a:gd name="T2" fmla="*/ 21374 w 21374"/>
                  <a:gd name="T3" fmla="*/ 21600 h 21600"/>
                </a:gdLst>
                <a:ahLst/>
                <a:cxnLst/>
                <a:rect l="T0" t="T1" r="T2" b="T3"/>
                <a:pathLst>
                  <a:path w="21374" h="21600">
                    <a:moveTo>
                      <a:pt x="1379" y="0"/>
                    </a:moveTo>
                    <a:cubicBezTo>
                      <a:pt x="11489" y="2208"/>
                      <a:pt x="21600" y="4415"/>
                      <a:pt x="21370" y="6683"/>
                    </a:cubicBezTo>
                    <a:cubicBezTo>
                      <a:pt x="21140" y="8950"/>
                      <a:pt x="0" y="11118"/>
                      <a:pt x="0" y="13604"/>
                    </a:cubicBezTo>
                    <a:cubicBezTo>
                      <a:pt x="0" y="16091"/>
                      <a:pt x="10685" y="18835"/>
                      <a:pt x="21370" y="2160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210" name="Group 217">
              <a:extLst>
                <a:ext uri="{FF2B5EF4-FFF2-40B4-BE49-F238E27FC236}">
                  <a16:creationId xmlns:a16="http://schemas.microsoft.com/office/drawing/2014/main" id="{9366DB24-43CE-4900-B1E9-565ECCCC77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" y="44"/>
              <a:ext cx="256" cy="424"/>
              <a:chOff x="0" y="0"/>
              <a:chExt cx="256" cy="424"/>
            </a:xfrm>
          </p:grpSpPr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EFEA381C-533C-4498-B154-C91395E85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56" cy="424"/>
              </a:xfrm>
              <a:prstGeom prst="rect">
                <a:avLst/>
              </a:prstGeom>
              <a:solidFill>
                <a:srgbClr val="FFCC66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  <p:sp>
            <p:nvSpPr>
              <p:cNvPr id="220" name="AutoShape 219">
                <a:extLst>
                  <a:ext uri="{FF2B5EF4-FFF2-40B4-BE49-F238E27FC236}">
                    <a16:creationId xmlns:a16="http://schemas.microsoft.com/office/drawing/2014/main" id="{96A69C2A-A8AE-416A-A960-7F70B50AF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" y="40"/>
                <a:ext cx="60" cy="337"/>
              </a:xfrm>
              <a:custGeom>
                <a:avLst/>
                <a:gdLst>
                  <a:gd name="T0" fmla="*/ 0 w 21374"/>
                  <a:gd name="T1" fmla="*/ 0 h 21600"/>
                  <a:gd name="T2" fmla="*/ 21374 w 21374"/>
                  <a:gd name="T3" fmla="*/ 21600 h 21600"/>
                </a:gdLst>
                <a:ahLst/>
                <a:cxnLst/>
                <a:rect l="T0" t="T1" r="T2" b="T3"/>
                <a:pathLst>
                  <a:path w="21374" h="21600">
                    <a:moveTo>
                      <a:pt x="1379" y="0"/>
                    </a:moveTo>
                    <a:cubicBezTo>
                      <a:pt x="11489" y="2208"/>
                      <a:pt x="21600" y="4415"/>
                      <a:pt x="21370" y="6683"/>
                    </a:cubicBezTo>
                    <a:cubicBezTo>
                      <a:pt x="21140" y="8950"/>
                      <a:pt x="0" y="11118"/>
                      <a:pt x="0" y="13604"/>
                    </a:cubicBezTo>
                    <a:cubicBezTo>
                      <a:pt x="0" y="16091"/>
                      <a:pt x="10685" y="18835"/>
                      <a:pt x="21370" y="2160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  <p:sp>
            <p:nvSpPr>
              <p:cNvPr id="221" name="AutoShape 220">
                <a:extLst>
                  <a:ext uri="{FF2B5EF4-FFF2-40B4-BE49-F238E27FC236}">
                    <a16:creationId xmlns:a16="http://schemas.microsoft.com/office/drawing/2014/main" id="{A5C75E2A-8877-47C8-B548-A8A19CA82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" y="40"/>
                <a:ext cx="60" cy="337"/>
              </a:xfrm>
              <a:custGeom>
                <a:avLst/>
                <a:gdLst>
                  <a:gd name="T0" fmla="*/ 0 w 21374"/>
                  <a:gd name="T1" fmla="*/ 0 h 21600"/>
                  <a:gd name="T2" fmla="*/ 21374 w 21374"/>
                  <a:gd name="T3" fmla="*/ 21600 h 21600"/>
                </a:gdLst>
                <a:ahLst/>
                <a:cxnLst/>
                <a:rect l="T0" t="T1" r="T2" b="T3"/>
                <a:pathLst>
                  <a:path w="21374" h="21600">
                    <a:moveTo>
                      <a:pt x="1379" y="0"/>
                    </a:moveTo>
                    <a:cubicBezTo>
                      <a:pt x="11489" y="2208"/>
                      <a:pt x="21600" y="4415"/>
                      <a:pt x="21370" y="6683"/>
                    </a:cubicBezTo>
                    <a:cubicBezTo>
                      <a:pt x="21140" y="8950"/>
                      <a:pt x="0" y="11118"/>
                      <a:pt x="0" y="13604"/>
                    </a:cubicBezTo>
                    <a:cubicBezTo>
                      <a:pt x="0" y="16091"/>
                      <a:pt x="10685" y="18835"/>
                      <a:pt x="21370" y="2160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  <p:sp>
            <p:nvSpPr>
              <p:cNvPr id="222" name="AutoShape 221">
                <a:extLst>
                  <a:ext uri="{FF2B5EF4-FFF2-40B4-BE49-F238E27FC236}">
                    <a16:creationId xmlns:a16="http://schemas.microsoft.com/office/drawing/2014/main" id="{E363BB3B-ADD4-4DC5-936E-0BF3A1844E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" y="40"/>
                <a:ext cx="60" cy="337"/>
              </a:xfrm>
              <a:custGeom>
                <a:avLst/>
                <a:gdLst>
                  <a:gd name="T0" fmla="*/ 0 w 21374"/>
                  <a:gd name="T1" fmla="*/ 0 h 21600"/>
                  <a:gd name="T2" fmla="*/ 21374 w 21374"/>
                  <a:gd name="T3" fmla="*/ 21600 h 21600"/>
                </a:gdLst>
                <a:ahLst/>
                <a:cxnLst/>
                <a:rect l="T0" t="T1" r="T2" b="T3"/>
                <a:pathLst>
                  <a:path w="21374" h="21600">
                    <a:moveTo>
                      <a:pt x="1379" y="0"/>
                    </a:moveTo>
                    <a:cubicBezTo>
                      <a:pt x="11489" y="2208"/>
                      <a:pt x="21600" y="4415"/>
                      <a:pt x="21370" y="6683"/>
                    </a:cubicBezTo>
                    <a:cubicBezTo>
                      <a:pt x="21140" y="8950"/>
                      <a:pt x="0" y="11118"/>
                      <a:pt x="0" y="13604"/>
                    </a:cubicBezTo>
                    <a:cubicBezTo>
                      <a:pt x="0" y="16091"/>
                      <a:pt x="10685" y="18835"/>
                      <a:pt x="21370" y="2160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  <p:sp>
            <p:nvSpPr>
              <p:cNvPr id="223" name="AutoShape 222">
                <a:extLst>
                  <a:ext uri="{FF2B5EF4-FFF2-40B4-BE49-F238E27FC236}">
                    <a16:creationId xmlns:a16="http://schemas.microsoft.com/office/drawing/2014/main" id="{6BB3A3DC-C9BD-4F50-9675-6D5EE01C6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" y="40"/>
                <a:ext cx="60" cy="337"/>
              </a:xfrm>
              <a:custGeom>
                <a:avLst/>
                <a:gdLst>
                  <a:gd name="T0" fmla="*/ 0 w 21374"/>
                  <a:gd name="T1" fmla="*/ 0 h 21600"/>
                  <a:gd name="T2" fmla="*/ 21374 w 21374"/>
                  <a:gd name="T3" fmla="*/ 21600 h 21600"/>
                </a:gdLst>
                <a:ahLst/>
                <a:cxnLst/>
                <a:rect l="T0" t="T1" r="T2" b="T3"/>
                <a:pathLst>
                  <a:path w="21374" h="21600">
                    <a:moveTo>
                      <a:pt x="1379" y="0"/>
                    </a:moveTo>
                    <a:cubicBezTo>
                      <a:pt x="11489" y="2208"/>
                      <a:pt x="21600" y="4415"/>
                      <a:pt x="21370" y="6683"/>
                    </a:cubicBezTo>
                    <a:cubicBezTo>
                      <a:pt x="21140" y="8950"/>
                      <a:pt x="0" y="11118"/>
                      <a:pt x="0" y="13604"/>
                    </a:cubicBezTo>
                    <a:cubicBezTo>
                      <a:pt x="0" y="16091"/>
                      <a:pt x="10685" y="18835"/>
                      <a:pt x="21370" y="2160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  <p:sp>
            <p:nvSpPr>
              <p:cNvPr id="224" name="AutoShape 223">
                <a:extLst>
                  <a:ext uri="{FF2B5EF4-FFF2-40B4-BE49-F238E27FC236}">
                    <a16:creationId xmlns:a16="http://schemas.microsoft.com/office/drawing/2014/main" id="{55260EB5-8F15-435B-9944-3588F8BFB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" y="40"/>
                <a:ext cx="60" cy="337"/>
              </a:xfrm>
              <a:custGeom>
                <a:avLst/>
                <a:gdLst>
                  <a:gd name="T0" fmla="*/ 0 w 21374"/>
                  <a:gd name="T1" fmla="*/ 0 h 21600"/>
                  <a:gd name="T2" fmla="*/ 21374 w 21374"/>
                  <a:gd name="T3" fmla="*/ 21600 h 21600"/>
                </a:gdLst>
                <a:ahLst/>
                <a:cxnLst/>
                <a:rect l="T0" t="T1" r="T2" b="T3"/>
                <a:pathLst>
                  <a:path w="21374" h="21600">
                    <a:moveTo>
                      <a:pt x="1379" y="0"/>
                    </a:moveTo>
                    <a:cubicBezTo>
                      <a:pt x="11489" y="2208"/>
                      <a:pt x="21600" y="4415"/>
                      <a:pt x="21370" y="6683"/>
                    </a:cubicBezTo>
                    <a:cubicBezTo>
                      <a:pt x="21140" y="8950"/>
                      <a:pt x="0" y="11118"/>
                      <a:pt x="0" y="13604"/>
                    </a:cubicBezTo>
                    <a:cubicBezTo>
                      <a:pt x="0" y="16091"/>
                      <a:pt x="10685" y="18835"/>
                      <a:pt x="21370" y="2160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211" name="Group 224">
              <a:extLst>
                <a:ext uri="{FF2B5EF4-FFF2-40B4-BE49-F238E27FC236}">
                  <a16:creationId xmlns:a16="http://schemas.microsoft.com/office/drawing/2014/main" id="{2AFCD124-1C03-4505-AFA5-2661E94C97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3" y="44"/>
              <a:ext cx="256" cy="424"/>
              <a:chOff x="0" y="0"/>
              <a:chExt cx="256" cy="424"/>
            </a:xfrm>
          </p:grpSpPr>
          <p:sp>
            <p:nvSpPr>
              <p:cNvPr id="213" name="Rectangle 225">
                <a:extLst>
                  <a:ext uri="{FF2B5EF4-FFF2-40B4-BE49-F238E27FC236}">
                    <a16:creationId xmlns:a16="http://schemas.microsoft.com/office/drawing/2014/main" id="{EA41EF95-3C12-4531-84AA-32E85CC0B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56" cy="424"/>
              </a:xfrm>
              <a:prstGeom prst="rect">
                <a:avLst/>
              </a:prstGeom>
              <a:solidFill>
                <a:srgbClr val="FFCC66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  <p:sp>
            <p:nvSpPr>
              <p:cNvPr id="214" name="AutoShape 226">
                <a:extLst>
                  <a:ext uri="{FF2B5EF4-FFF2-40B4-BE49-F238E27FC236}">
                    <a16:creationId xmlns:a16="http://schemas.microsoft.com/office/drawing/2014/main" id="{C1474808-C442-43EC-A379-E10894783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" y="40"/>
                <a:ext cx="60" cy="337"/>
              </a:xfrm>
              <a:custGeom>
                <a:avLst/>
                <a:gdLst>
                  <a:gd name="T0" fmla="*/ 0 w 21374"/>
                  <a:gd name="T1" fmla="*/ 0 h 21600"/>
                  <a:gd name="T2" fmla="*/ 21374 w 21374"/>
                  <a:gd name="T3" fmla="*/ 21600 h 21600"/>
                </a:gdLst>
                <a:ahLst/>
                <a:cxnLst/>
                <a:rect l="T0" t="T1" r="T2" b="T3"/>
                <a:pathLst>
                  <a:path w="21374" h="21600">
                    <a:moveTo>
                      <a:pt x="1379" y="0"/>
                    </a:moveTo>
                    <a:cubicBezTo>
                      <a:pt x="11489" y="2208"/>
                      <a:pt x="21600" y="4415"/>
                      <a:pt x="21370" y="6683"/>
                    </a:cubicBezTo>
                    <a:cubicBezTo>
                      <a:pt x="21140" y="8950"/>
                      <a:pt x="0" y="11118"/>
                      <a:pt x="0" y="13604"/>
                    </a:cubicBezTo>
                    <a:cubicBezTo>
                      <a:pt x="0" y="16091"/>
                      <a:pt x="10685" y="18835"/>
                      <a:pt x="21370" y="2160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  <p:sp>
            <p:nvSpPr>
              <p:cNvPr id="215" name="AutoShape 227">
                <a:extLst>
                  <a:ext uri="{FF2B5EF4-FFF2-40B4-BE49-F238E27FC236}">
                    <a16:creationId xmlns:a16="http://schemas.microsoft.com/office/drawing/2014/main" id="{C2E4F97A-63F7-4FEE-A2BE-CD13E76F3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" y="40"/>
                <a:ext cx="60" cy="337"/>
              </a:xfrm>
              <a:custGeom>
                <a:avLst/>
                <a:gdLst>
                  <a:gd name="T0" fmla="*/ 0 w 21374"/>
                  <a:gd name="T1" fmla="*/ 0 h 21600"/>
                  <a:gd name="T2" fmla="*/ 21374 w 21374"/>
                  <a:gd name="T3" fmla="*/ 21600 h 21600"/>
                </a:gdLst>
                <a:ahLst/>
                <a:cxnLst/>
                <a:rect l="T0" t="T1" r="T2" b="T3"/>
                <a:pathLst>
                  <a:path w="21374" h="21600">
                    <a:moveTo>
                      <a:pt x="1379" y="0"/>
                    </a:moveTo>
                    <a:cubicBezTo>
                      <a:pt x="11489" y="2208"/>
                      <a:pt x="21600" y="4415"/>
                      <a:pt x="21370" y="6683"/>
                    </a:cubicBezTo>
                    <a:cubicBezTo>
                      <a:pt x="21140" y="8950"/>
                      <a:pt x="0" y="11118"/>
                      <a:pt x="0" y="13604"/>
                    </a:cubicBezTo>
                    <a:cubicBezTo>
                      <a:pt x="0" y="16091"/>
                      <a:pt x="10685" y="18835"/>
                      <a:pt x="21370" y="2160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  <p:sp>
            <p:nvSpPr>
              <p:cNvPr id="216" name="AutoShape 228">
                <a:extLst>
                  <a:ext uri="{FF2B5EF4-FFF2-40B4-BE49-F238E27FC236}">
                    <a16:creationId xmlns:a16="http://schemas.microsoft.com/office/drawing/2014/main" id="{0BF0A0CC-EAA1-4C34-8544-1C66B8AEF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" y="40"/>
                <a:ext cx="60" cy="337"/>
              </a:xfrm>
              <a:custGeom>
                <a:avLst/>
                <a:gdLst>
                  <a:gd name="T0" fmla="*/ 0 w 21374"/>
                  <a:gd name="T1" fmla="*/ 0 h 21600"/>
                  <a:gd name="T2" fmla="*/ 21374 w 21374"/>
                  <a:gd name="T3" fmla="*/ 21600 h 21600"/>
                </a:gdLst>
                <a:ahLst/>
                <a:cxnLst/>
                <a:rect l="T0" t="T1" r="T2" b="T3"/>
                <a:pathLst>
                  <a:path w="21374" h="21600">
                    <a:moveTo>
                      <a:pt x="1379" y="0"/>
                    </a:moveTo>
                    <a:cubicBezTo>
                      <a:pt x="11489" y="2208"/>
                      <a:pt x="21600" y="4415"/>
                      <a:pt x="21370" y="6683"/>
                    </a:cubicBezTo>
                    <a:cubicBezTo>
                      <a:pt x="21140" y="8950"/>
                      <a:pt x="0" y="11118"/>
                      <a:pt x="0" y="13604"/>
                    </a:cubicBezTo>
                    <a:cubicBezTo>
                      <a:pt x="0" y="16091"/>
                      <a:pt x="10685" y="18835"/>
                      <a:pt x="21370" y="2160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  <p:sp>
            <p:nvSpPr>
              <p:cNvPr id="217" name="AutoShape 229">
                <a:extLst>
                  <a:ext uri="{FF2B5EF4-FFF2-40B4-BE49-F238E27FC236}">
                    <a16:creationId xmlns:a16="http://schemas.microsoft.com/office/drawing/2014/main" id="{3342000D-FEEF-414C-A982-F228B291E3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" y="40"/>
                <a:ext cx="60" cy="337"/>
              </a:xfrm>
              <a:custGeom>
                <a:avLst/>
                <a:gdLst>
                  <a:gd name="T0" fmla="*/ 0 w 21374"/>
                  <a:gd name="T1" fmla="*/ 0 h 21600"/>
                  <a:gd name="T2" fmla="*/ 21374 w 21374"/>
                  <a:gd name="T3" fmla="*/ 21600 h 21600"/>
                </a:gdLst>
                <a:ahLst/>
                <a:cxnLst/>
                <a:rect l="T0" t="T1" r="T2" b="T3"/>
                <a:pathLst>
                  <a:path w="21374" h="21600">
                    <a:moveTo>
                      <a:pt x="1379" y="0"/>
                    </a:moveTo>
                    <a:cubicBezTo>
                      <a:pt x="11489" y="2208"/>
                      <a:pt x="21600" y="4415"/>
                      <a:pt x="21370" y="6683"/>
                    </a:cubicBezTo>
                    <a:cubicBezTo>
                      <a:pt x="21140" y="8950"/>
                      <a:pt x="0" y="11118"/>
                      <a:pt x="0" y="13604"/>
                    </a:cubicBezTo>
                    <a:cubicBezTo>
                      <a:pt x="0" y="16091"/>
                      <a:pt x="10685" y="18835"/>
                      <a:pt x="21370" y="2160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  <p:sp>
            <p:nvSpPr>
              <p:cNvPr id="218" name="AutoShape 230">
                <a:extLst>
                  <a:ext uri="{FF2B5EF4-FFF2-40B4-BE49-F238E27FC236}">
                    <a16:creationId xmlns:a16="http://schemas.microsoft.com/office/drawing/2014/main" id="{D352E2C6-9295-40CE-8A95-2BDEFFD3B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" y="40"/>
                <a:ext cx="60" cy="337"/>
              </a:xfrm>
              <a:custGeom>
                <a:avLst/>
                <a:gdLst>
                  <a:gd name="T0" fmla="*/ 0 w 21374"/>
                  <a:gd name="T1" fmla="*/ 0 h 21600"/>
                  <a:gd name="T2" fmla="*/ 21374 w 21374"/>
                  <a:gd name="T3" fmla="*/ 21600 h 21600"/>
                </a:gdLst>
                <a:ahLst/>
                <a:cxnLst/>
                <a:rect l="T0" t="T1" r="T2" b="T3"/>
                <a:pathLst>
                  <a:path w="21374" h="21600">
                    <a:moveTo>
                      <a:pt x="1379" y="0"/>
                    </a:moveTo>
                    <a:cubicBezTo>
                      <a:pt x="11489" y="2208"/>
                      <a:pt x="21600" y="4415"/>
                      <a:pt x="21370" y="6683"/>
                    </a:cubicBezTo>
                    <a:cubicBezTo>
                      <a:pt x="21140" y="8950"/>
                      <a:pt x="0" y="11118"/>
                      <a:pt x="0" y="13604"/>
                    </a:cubicBezTo>
                    <a:cubicBezTo>
                      <a:pt x="0" y="16091"/>
                      <a:pt x="10685" y="18835"/>
                      <a:pt x="21370" y="2160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cs typeface="Arial" charset="0"/>
                </a:endParaRPr>
              </a:p>
            </p:txBody>
          </p:sp>
        </p:grpSp>
        <p:sp>
          <p:nvSpPr>
            <p:cNvPr id="212" name="Rectangle 231">
              <a:extLst>
                <a:ext uri="{FF2B5EF4-FFF2-40B4-BE49-F238E27FC236}">
                  <a16:creationId xmlns:a16="http://schemas.microsoft.com/office/drawing/2014/main" id="{305978C2-F6BF-4C26-9433-00B9D04FD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128"/>
              <a:ext cx="144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40" bIns="0">
              <a:spAutoFit/>
            </a:bodyPr>
            <a:lstStyle/>
            <a:p>
              <a:pPr marL="39688" defTabSz="914400"/>
              <a:r>
                <a:rPr lang="en-US">
                  <a:latin typeface="Arial Bold" pitchFamily="-112" charset="0"/>
                  <a:cs typeface="Arial Bold" pitchFamily="-112" charset="0"/>
                  <a:sym typeface="Arial Bold" pitchFamily="-112" charset="0"/>
                </a:rPr>
                <a:t>...</a:t>
              </a:r>
            </a:p>
          </p:txBody>
        </p:sp>
      </p:grpSp>
      <p:sp>
        <p:nvSpPr>
          <p:cNvPr id="231" name="Rectangle 232">
            <a:extLst>
              <a:ext uri="{FF2B5EF4-FFF2-40B4-BE49-F238E27FC236}">
                <a16:creationId xmlns:a16="http://schemas.microsoft.com/office/drawing/2014/main" id="{5E5D633C-2919-402A-B595-B3AE92659F83}"/>
              </a:ext>
            </a:extLst>
          </p:cNvPr>
          <p:cNvSpPr>
            <a:spLocks/>
          </p:cNvSpPr>
          <p:nvPr/>
        </p:nvSpPr>
        <p:spPr bwMode="auto">
          <a:xfrm>
            <a:off x="1207406" y="5830380"/>
            <a:ext cx="469359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40" bIns="0">
            <a:spAutoFit/>
          </a:bodyPr>
          <a:lstStyle/>
          <a:p>
            <a:pPr marL="39688" algn="ctr" defTabSz="914400"/>
            <a:r>
              <a:rPr lang="en-US" sz="1600" dirty="0">
                <a:cs typeface="Arial" charset="0"/>
              </a:rPr>
              <a:t>Grid</a:t>
            </a:r>
          </a:p>
        </p:txBody>
      </p:sp>
      <p:sp>
        <p:nvSpPr>
          <p:cNvPr id="232" name="Rectangle 233">
            <a:extLst>
              <a:ext uri="{FF2B5EF4-FFF2-40B4-BE49-F238E27FC236}">
                <a16:creationId xmlns:a16="http://schemas.microsoft.com/office/drawing/2014/main" id="{307B050C-6122-4448-A403-4AB73B78E11A}"/>
              </a:ext>
            </a:extLst>
          </p:cNvPr>
          <p:cNvSpPr>
            <a:spLocks/>
          </p:cNvSpPr>
          <p:nvPr/>
        </p:nvSpPr>
        <p:spPr bwMode="auto">
          <a:xfrm>
            <a:off x="3831031" y="5876100"/>
            <a:ext cx="706604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40" bIns="0">
            <a:spAutoFit/>
          </a:bodyPr>
          <a:lstStyle/>
          <a:p>
            <a:pPr marL="39688" algn="ctr" defTabSz="914400"/>
            <a:r>
              <a:rPr lang="en-US" sz="1600" dirty="0">
                <a:cs typeface="Arial" charset="0"/>
              </a:rPr>
              <a:t>Device</a:t>
            </a:r>
          </a:p>
        </p:txBody>
      </p:sp>
      <p:sp>
        <p:nvSpPr>
          <p:cNvPr id="233" name="Rectangle 234">
            <a:extLst>
              <a:ext uri="{FF2B5EF4-FFF2-40B4-BE49-F238E27FC236}">
                <a16:creationId xmlns:a16="http://schemas.microsoft.com/office/drawing/2014/main" id="{5FAA0608-C597-40E1-8292-0AFF67C78048}"/>
              </a:ext>
            </a:extLst>
          </p:cNvPr>
          <p:cNvSpPr>
            <a:spLocks/>
          </p:cNvSpPr>
          <p:nvPr/>
        </p:nvSpPr>
        <p:spPr bwMode="auto">
          <a:xfrm>
            <a:off x="5429629" y="5234592"/>
            <a:ext cx="5257800" cy="9029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39688" defTabSz="914400"/>
            <a:r>
              <a:rPr lang="en-US" sz="1600" b="1" dirty="0">
                <a:cs typeface="Arial" charset="0"/>
              </a:rPr>
              <a:t>A kernel is launched as a grid of thread blocks</a:t>
            </a:r>
          </a:p>
          <a:p>
            <a:pPr marL="39688" defTabSz="914400"/>
            <a:endParaRPr lang="en-US" sz="1600" b="1" dirty="0">
              <a:cs typeface="Arial" charset="0"/>
            </a:endParaRP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54BD29A1-FC89-4F88-BF34-250F7AF9533E}"/>
              </a:ext>
            </a:extLst>
          </p:cNvPr>
          <p:cNvCxnSpPr/>
          <p:nvPr/>
        </p:nvCxnSpPr>
        <p:spPr>
          <a:xfrm>
            <a:off x="420365" y="2946400"/>
            <a:ext cx="965254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AAFE58BF-6524-411A-A633-08A73F4A1CB9}"/>
              </a:ext>
            </a:extLst>
          </p:cNvPr>
          <p:cNvCxnSpPr/>
          <p:nvPr/>
        </p:nvCxnSpPr>
        <p:spPr>
          <a:xfrm>
            <a:off x="393776" y="1650787"/>
            <a:ext cx="965254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9FF0603A-D259-4AB5-9011-B1560C25DE23}"/>
              </a:ext>
            </a:extLst>
          </p:cNvPr>
          <p:cNvCxnSpPr/>
          <p:nvPr/>
        </p:nvCxnSpPr>
        <p:spPr>
          <a:xfrm>
            <a:off x="382950" y="4891317"/>
            <a:ext cx="965254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F077BD5-F7A5-4DDE-B8D0-09BDC0B8530A}"/>
              </a:ext>
            </a:extLst>
          </p:cNvPr>
          <p:cNvSpPr/>
          <p:nvPr/>
        </p:nvSpPr>
        <p:spPr>
          <a:xfrm>
            <a:off x="5429629" y="3626891"/>
            <a:ext cx="4020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688" defTabSz="914400"/>
            <a:r>
              <a:rPr lang="en-US" b="1" dirty="0">
                <a:cs typeface="Arial" charset="0"/>
              </a:rPr>
              <a:t>Thread blocks are executed on SM</a:t>
            </a:r>
          </a:p>
        </p:txBody>
      </p:sp>
    </p:spTree>
    <p:extLst>
      <p:ext uri="{BB962C8B-B14F-4D97-AF65-F5344CB8AC3E}">
        <p14:creationId xmlns:p14="http://schemas.microsoft.com/office/powerpoint/2010/main" val="17436638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 txBox="1">
            <a:spLocks/>
          </p:cNvSpPr>
          <p:nvPr/>
        </p:nvSpPr>
        <p:spPr bwMode="auto">
          <a:xfrm>
            <a:off x="866776" y="3966210"/>
            <a:ext cx="7139904" cy="70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73B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16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32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49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6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0" cap="all" spc="0" normalizeH="0" baseline="0" noProof="0" dirty="0">
                <a:ln>
                  <a:noFill/>
                </a:ln>
                <a:solidFill>
                  <a:srgbClr val="73B900"/>
                </a:solidFill>
                <a:effectLst/>
                <a:uLnTx/>
                <a:uFillTx/>
                <a:latin typeface="Trebuchet MS" pitchFamily="34" charset="0"/>
              </a:rPr>
              <a:t>第一个例子：</a:t>
            </a:r>
            <a:r>
              <a:rPr kumimoji="0" lang="en-GB" sz="4000" b="1" i="0" u="none" strike="noStrike" kern="0" cap="all" spc="0" normalizeH="0" baseline="0" noProof="0" dirty="0">
                <a:ln>
                  <a:noFill/>
                </a:ln>
                <a:solidFill>
                  <a:srgbClr val="73B900"/>
                </a:solidFill>
                <a:effectLst/>
                <a:uLnTx/>
                <a:uFillTx/>
                <a:latin typeface="Trebuchet MS" pitchFamily="34" charset="0"/>
              </a:rPr>
              <a:t>Hello World!</a:t>
            </a:r>
          </a:p>
        </p:txBody>
      </p:sp>
    </p:spTree>
    <p:extLst>
      <p:ext uri="{BB962C8B-B14F-4D97-AF65-F5344CB8AC3E}">
        <p14:creationId xmlns:p14="http://schemas.microsoft.com/office/powerpoint/2010/main" val="187913859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 World! (</a:t>
            </a:r>
            <a:r>
              <a:rPr lang="en-US" dirty="0"/>
              <a:t>C </a:t>
            </a:r>
            <a:r>
              <a:rPr lang="zh-CN" altLang="en-US" dirty="0"/>
              <a:t>代码</a:t>
            </a:r>
            <a:r>
              <a:rPr lang="en-GB" dirty="0"/>
              <a:t>)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49278" y="1439865"/>
            <a:ext cx="7025356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9144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000" b="1">
                <a:solidFill>
                  <a:schemeClr val="tx1"/>
                </a:solidFill>
                <a:latin typeface="Trebuchet MS" pitchFamily="34" charset="0"/>
              </a:defRPr>
            </a:lvl2pPr>
            <a:lvl3pPr marL="1371600" indent="-282575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main(</a:t>
            </a:r>
            <a:r>
              <a:rPr lang="en-GB" sz="20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FontTx/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("Hello World!\n");</a:t>
            </a:r>
          </a:p>
          <a:p>
            <a:pPr marL="0" indent="0">
              <a:buFontTx/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 0;</a:t>
            </a:r>
          </a:p>
          <a:p>
            <a:pPr marL="0" indent="0">
              <a:buFontTx/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endParaRPr lang="en-GB" dirty="0"/>
          </a:p>
          <a:p>
            <a:r>
              <a:rPr lang="zh-CN" altLang="en-US" dirty="0"/>
              <a:t>标准的纯 </a:t>
            </a:r>
            <a:r>
              <a:rPr lang="en-US" altLang="zh-CN" dirty="0"/>
              <a:t>C </a:t>
            </a:r>
            <a:r>
              <a:rPr lang="zh-CN" altLang="en-US" dirty="0"/>
              <a:t>代码，在 </a:t>
            </a:r>
            <a:r>
              <a:rPr lang="en-US" altLang="zh-CN" dirty="0"/>
              <a:t>CPU </a:t>
            </a:r>
            <a:r>
              <a:rPr lang="zh-CN" altLang="en-US" dirty="0"/>
              <a:t>上执行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94232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 World! </a:t>
            </a:r>
            <a:r>
              <a:rPr lang="en-US" dirty="0"/>
              <a:t>(CUDA C </a:t>
            </a:r>
            <a:r>
              <a:rPr lang="zh-CN" altLang="en-US" dirty="0"/>
              <a:t>代码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49278" y="1439865"/>
            <a:ext cx="10042525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__global__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mykernel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 {</a:t>
            </a:r>
          </a:p>
          <a:p>
            <a:pPr marL="0" indent="0">
              <a:buNone/>
              <a:defRPr/>
            </a:pPr>
            <a:r>
              <a:rPr lang="en-GB" sz="20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b="1" kern="0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20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("Hello World!\n");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main(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mykernel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&lt;&lt;&lt;1,1&gt;&gt;&gt;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return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0;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342874" marR="0" lvl="0" indent="-342874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lang="zh-CN" altLang="en-US" kern="0" dirty="0">
                <a:solidFill>
                  <a:srgbClr val="FFFFFF"/>
                </a:solidFill>
                <a:latin typeface="Trebuchet MS" pitchFamily="34" charset="0"/>
              </a:rPr>
              <a:t>两个新的语法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24367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7650"/>
            <a:ext cx="9204325" cy="646331"/>
          </a:xfrm>
        </p:spPr>
        <p:txBody>
          <a:bodyPr/>
          <a:lstStyle/>
          <a:p>
            <a:r>
              <a:rPr lang="en-GB" dirty="0"/>
              <a:t>CUDA C/C++ </a:t>
            </a:r>
            <a:r>
              <a:rPr lang="zh-CN" altLang="en-US" dirty="0"/>
              <a:t>编程介绍：今天介绍的内容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95890" y="1015870"/>
            <a:ext cx="86409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3"/>
              </a:buBlip>
              <a:defRPr sz="2400" b="1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9144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3"/>
              </a:buBlip>
              <a:defRPr sz="2000" b="1">
                <a:solidFill>
                  <a:schemeClr val="tx1"/>
                </a:solidFill>
                <a:latin typeface="Trebuchet MS" pitchFamily="34" charset="0"/>
              </a:defRPr>
            </a:lvl2pPr>
            <a:lvl3pPr marL="1371600" indent="-282575" algn="l" rtl="0" fontAlgn="base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3"/>
              </a:buBlip>
              <a:defRPr sz="1800" b="1">
                <a:solidFill>
                  <a:schemeClr val="tx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基本概念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9144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异构计算，主机和设备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9144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76B9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__global__, __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76B9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device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76B9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__, __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76B9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host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76B9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__</a:t>
            </a:r>
          </a:p>
          <a:p>
            <a:pPr marL="9144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线程的两层组织结构，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Grid 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和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Block 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内存组织架构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9144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Shared memory/Global memory/Register</a:t>
            </a:r>
          </a:p>
          <a:p>
            <a:pPr marL="9144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Global memory/Constant memory/Texture memory</a:t>
            </a:r>
          </a:p>
          <a:p>
            <a:pPr marL="9144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Cache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内存管理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9144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cudaMalloc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(),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cudaFree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()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9144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cudaMemcpyAsync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()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cudaMemcpy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()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5715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08341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__global__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40895"/>
            <a:ext cx="10042525" cy="4680520"/>
          </a:xfrm>
        </p:spPr>
        <p:txBody>
          <a:bodyPr/>
          <a:lstStyle/>
          <a:p>
            <a:pPr marL="0" lv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__global__ 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void </a:t>
            </a:r>
            <a:r>
              <a:rPr lang="en-GB" sz="2000" dirty="0" err="1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(void) {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20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("Hello World!\n");</a:t>
            </a:r>
            <a:endParaRPr lang="en-GB" sz="20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pPr marL="0" lvl="0" indent="0">
              <a:buNone/>
            </a:pP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GB" dirty="0">
                <a:solidFill>
                  <a:srgbClr val="FFFFFF"/>
                </a:solidFill>
              </a:rPr>
              <a:t>CUDA C/C++ </a:t>
            </a:r>
            <a:r>
              <a:rPr lang="zh-CN" altLang="en-US" dirty="0">
                <a:solidFill>
                  <a:srgbClr val="FFFFFF"/>
                </a:solidFill>
              </a:rPr>
              <a:t>关键字 </a:t>
            </a:r>
            <a:r>
              <a:rPr lang="en-GB" sz="200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__global__ </a:t>
            </a:r>
            <a:r>
              <a:rPr lang="zh-CN" altLang="en-US" dirty="0">
                <a:solidFill>
                  <a:srgbClr val="FFFFFF"/>
                </a:solidFill>
              </a:rPr>
              <a:t>修饰的函数</a:t>
            </a:r>
            <a:endParaRPr lang="en-GB" dirty="0">
              <a:solidFill>
                <a:srgbClr val="FFFFFF"/>
              </a:solidFill>
            </a:endParaRPr>
          </a:p>
          <a:p>
            <a:pPr lvl="1"/>
            <a:r>
              <a:rPr lang="zh-CN" altLang="en-US" dirty="0">
                <a:solidFill>
                  <a:srgbClr val="FFFFFF"/>
                </a:solidFill>
              </a:rPr>
              <a:t>从主机端调用 </a:t>
            </a:r>
            <a:r>
              <a:rPr lang="en-US" altLang="zh-CN" dirty="0">
                <a:solidFill>
                  <a:srgbClr val="FFFFFF"/>
                </a:solidFill>
              </a:rPr>
              <a:t>(CC3.x, </a:t>
            </a:r>
            <a:r>
              <a:rPr lang="zh-CN" altLang="en-US" dirty="0">
                <a:solidFill>
                  <a:srgbClr val="FFFFFF"/>
                </a:solidFill>
              </a:rPr>
              <a:t>也可以从设备端调用</a:t>
            </a:r>
            <a:r>
              <a:rPr lang="en-US" altLang="zh-CN" dirty="0">
                <a:solidFill>
                  <a:srgbClr val="FFFFFF"/>
                </a:solidFill>
              </a:rPr>
              <a:t>)</a:t>
            </a:r>
            <a:endParaRPr lang="en-GB" dirty="0">
              <a:solidFill>
                <a:srgbClr val="FFFFFF"/>
              </a:solidFill>
            </a:endParaRPr>
          </a:p>
          <a:p>
            <a:pPr lvl="1"/>
            <a:r>
              <a:rPr lang="zh-CN" altLang="en-US" dirty="0">
                <a:solidFill>
                  <a:srgbClr val="FFFFFF"/>
                </a:solidFill>
              </a:rPr>
              <a:t>在设备端执行</a:t>
            </a:r>
            <a:endParaRPr lang="en-US" altLang="zh-CN" dirty="0">
              <a:solidFill>
                <a:srgbClr val="FFFFFF"/>
              </a:solidFill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Pascal GPU (CC6.X, P100: CC6.0, P40: CC6.1)</a:t>
            </a:r>
            <a:endParaRPr lang="en-GB" dirty="0">
              <a:solidFill>
                <a:srgbClr val="FFFFFF"/>
              </a:solidFill>
            </a:endParaRPr>
          </a:p>
          <a:p>
            <a:pPr lvl="1"/>
            <a:endParaRPr lang="en-GB" dirty="0">
              <a:solidFill>
                <a:srgbClr val="FFFFFF"/>
              </a:solidFill>
            </a:endParaRPr>
          </a:p>
          <a:p>
            <a:r>
              <a:rPr lang="zh-CN" altLang="en-US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其它的函数修饰符</a:t>
            </a:r>
            <a:endParaRPr lang="en-GB" dirty="0">
              <a:solidFill>
                <a:srgbClr val="FFFFFF"/>
              </a:solidFill>
            </a:endParaRPr>
          </a:p>
          <a:p>
            <a:pPr lvl="1"/>
            <a:r>
              <a:rPr lang="en-GB" dirty="0">
                <a:solidFill>
                  <a:srgbClr val="FF9933"/>
                </a:solidFill>
                <a:latin typeface="Courier New" pitchFamily="49" charset="0"/>
                <a:ea typeface="+mn-ea"/>
                <a:cs typeface="Courier New" pitchFamily="49" charset="0"/>
              </a:rPr>
              <a:t>__device__</a:t>
            </a:r>
            <a:r>
              <a:rPr lang="en-GB" dirty="0">
                <a:solidFill>
                  <a:srgbClr val="FFFFFF"/>
                </a:solidFill>
              </a:rPr>
              <a:t>: </a:t>
            </a:r>
            <a:r>
              <a:rPr lang="zh-CN" altLang="en-US" dirty="0">
                <a:solidFill>
                  <a:srgbClr val="FFFFFF"/>
                </a:solidFill>
              </a:rPr>
              <a:t>设备端调用，设备端执行</a:t>
            </a:r>
            <a:endParaRPr lang="en-GB" dirty="0">
              <a:solidFill>
                <a:srgbClr val="FFFFFF"/>
              </a:solidFill>
            </a:endParaRPr>
          </a:p>
          <a:p>
            <a:pPr lvl="1"/>
            <a:r>
              <a:rPr lang="en-US" dirty="0">
                <a:solidFill>
                  <a:srgbClr val="FF9933"/>
                </a:solidFill>
                <a:latin typeface="Courier New" pitchFamily="49" charset="0"/>
                <a:ea typeface="+mn-ea"/>
                <a:cs typeface="Courier New" pitchFamily="49" charset="0"/>
              </a:rPr>
              <a:t>__host__  </a:t>
            </a:r>
            <a:r>
              <a:rPr lang="en-US" dirty="0">
                <a:solidFill>
                  <a:srgbClr val="FFFFFF"/>
                </a:solidFill>
              </a:rPr>
              <a:t>: </a:t>
            </a:r>
            <a:r>
              <a:rPr lang="zh-CN" altLang="en-US" dirty="0">
                <a:solidFill>
                  <a:srgbClr val="FFFFFF"/>
                </a:solidFill>
              </a:rPr>
              <a:t>主机端调用，主机端执行</a:t>
            </a:r>
            <a:endParaRPr lang="en-US" altLang="zh-CN" dirty="0">
              <a:solidFill>
                <a:srgbClr val="FFFFFF"/>
              </a:solidFill>
            </a:endParaRPr>
          </a:p>
          <a:p>
            <a:pPr lvl="1"/>
            <a:r>
              <a:rPr lang="en-GB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__device__ </a:t>
            </a:r>
            <a:r>
              <a:rPr lang="zh-CN" altLang="en-US" dirty="0">
                <a:solidFill>
                  <a:srgbClr val="FFFFFF"/>
                </a:solidFill>
              </a:rPr>
              <a:t>和 </a:t>
            </a:r>
            <a:r>
              <a:rPr lang="en-US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__host__ </a:t>
            </a:r>
            <a:r>
              <a:rPr lang="zh-CN" altLang="en-US" dirty="0">
                <a:solidFill>
                  <a:srgbClr val="FFFFFF"/>
                </a:solidFill>
                <a:cs typeface="Courier New" pitchFamily="49" charset="0"/>
              </a:rPr>
              <a:t>可同时使用</a:t>
            </a:r>
            <a:r>
              <a:rPr lang="en-GB" altLang="zh-CN" dirty="0">
                <a:solidFill>
                  <a:srgbClr val="FFFFFF"/>
                </a:solidFill>
                <a:cs typeface="Courier New" pitchFamily="49" charset="0"/>
              </a:rPr>
              <a:t> </a:t>
            </a:r>
            <a:r>
              <a:rPr lang="en-US" altLang="zh-CN" dirty="0">
                <a:solidFill>
                  <a:srgbClr val="FFFFFF"/>
                </a:solidFill>
                <a:cs typeface="Courier New" pitchFamily="49" charset="0"/>
              </a:rPr>
              <a:t>(</a:t>
            </a:r>
            <a:r>
              <a:rPr lang="zh-CN" altLang="en-US" dirty="0">
                <a:solidFill>
                  <a:srgbClr val="FFFFFF"/>
                </a:solidFill>
                <a:cs typeface="Courier New" pitchFamily="49" charset="0"/>
              </a:rPr>
              <a:t>同时编译主机端和设备端两个版本</a:t>
            </a:r>
            <a:r>
              <a:rPr lang="en-US" altLang="zh-CN" dirty="0">
                <a:solidFill>
                  <a:srgbClr val="FFFFFF"/>
                </a:solidFill>
                <a:cs typeface="Courier New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8292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&lt;&lt;&lt;…&gt;&gt;&gt;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39863"/>
            <a:ext cx="10337725" cy="4252912"/>
          </a:xfrm>
        </p:spPr>
        <p:txBody>
          <a:bodyPr/>
          <a:lstStyle/>
          <a:p>
            <a:pPr marL="0" lv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sz="200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&lt;&lt;&lt;</a:t>
            </a:r>
            <a:r>
              <a:rPr lang="en-GB" sz="20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1,1</a:t>
            </a:r>
            <a:r>
              <a:rPr lang="en-GB" sz="200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&gt;&gt;&gt;</a:t>
            </a:r>
            <a:r>
              <a:rPr lang="en-GB" sz="20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dirty="0">
                <a:solidFill>
                  <a:srgbClr val="FFFFFF"/>
                </a:solidFill>
              </a:rPr>
              <a:t>&lt;&lt;&lt;X1, X2&gt;&gt;&gt; </a:t>
            </a:r>
            <a:r>
              <a:rPr lang="zh-CN" altLang="en-US" dirty="0">
                <a:solidFill>
                  <a:srgbClr val="FFFFFF"/>
                </a:solidFill>
              </a:rPr>
              <a:t>标记从主机端调用设备端函数以及相应的并行配置</a:t>
            </a:r>
            <a:endParaRPr lang="en-GB" dirty="0">
              <a:solidFill>
                <a:srgbClr val="FFFFFF"/>
              </a:solidFill>
            </a:endParaRPr>
          </a:p>
          <a:p>
            <a:pPr lvl="1"/>
            <a:r>
              <a:rPr lang="zh-CN" altLang="en-US" dirty="0">
                <a:solidFill>
                  <a:srgbClr val="FFFFFF"/>
                </a:solidFill>
              </a:rPr>
              <a:t>也叫做 </a:t>
            </a:r>
            <a:r>
              <a:rPr lang="en-US" altLang="zh-CN" dirty="0">
                <a:solidFill>
                  <a:srgbClr val="FFFFFF"/>
                </a:solidFill>
              </a:rPr>
              <a:t>“kernel launch” (kernel </a:t>
            </a:r>
            <a:r>
              <a:rPr lang="zh-CN" altLang="en-US" dirty="0">
                <a:solidFill>
                  <a:srgbClr val="FFFFFF"/>
                </a:solidFill>
              </a:rPr>
              <a:t>启动</a:t>
            </a:r>
            <a:r>
              <a:rPr lang="en-US" altLang="zh-CN" dirty="0">
                <a:solidFill>
                  <a:srgbClr val="FFFFFF"/>
                </a:solidFill>
              </a:rPr>
              <a:t>)</a:t>
            </a:r>
            <a:endParaRPr lang="en-GB" dirty="0">
              <a:solidFill>
                <a:srgbClr val="FFFFFF"/>
              </a:solidFill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X1</a:t>
            </a:r>
            <a:r>
              <a:rPr lang="zh-CN" altLang="en-US" dirty="0">
                <a:solidFill>
                  <a:srgbClr val="FFFFFF"/>
                </a:solidFill>
              </a:rPr>
              <a:t> 和 </a:t>
            </a:r>
            <a:r>
              <a:rPr lang="en-US" altLang="zh-CN" dirty="0">
                <a:solidFill>
                  <a:srgbClr val="FFFFFF"/>
                </a:solidFill>
              </a:rPr>
              <a:t>X2 </a:t>
            </a:r>
            <a:r>
              <a:rPr lang="zh-CN" altLang="en-US" dirty="0">
                <a:solidFill>
                  <a:srgbClr val="FFFFFF"/>
                </a:solidFill>
              </a:rPr>
              <a:t>分别为</a:t>
            </a:r>
            <a:r>
              <a:rPr lang="en-US" altLang="zh-CN" dirty="0">
                <a:solidFill>
                  <a:srgbClr val="FFFFFF"/>
                </a:solidFill>
              </a:rPr>
              <a:t> kernel </a:t>
            </a:r>
            <a:r>
              <a:rPr lang="zh-CN" altLang="en-US" dirty="0">
                <a:solidFill>
                  <a:srgbClr val="FFFFFF"/>
                </a:solidFill>
              </a:rPr>
              <a:t>的  </a:t>
            </a:r>
            <a:r>
              <a:rPr lang="en-US" altLang="zh-CN" dirty="0">
                <a:solidFill>
                  <a:srgbClr val="FFFFFF"/>
                </a:solidFill>
              </a:rPr>
              <a:t>grid (</a:t>
            </a:r>
            <a:r>
              <a:rPr lang="zh-CN" altLang="en-US" dirty="0">
                <a:solidFill>
                  <a:srgbClr val="FFFFFF"/>
                </a:solidFill>
              </a:rPr>
              <a:t>栅格</a:t>
            </a:r>
            <a:r>
              <a:rPr lang="en-US" altLang="zh-CN" dirty="0">
                <a:solidFill>
                  <a:srgbClr val="FFFFFF"/>
                </a:solidFill>
              </a:rPr>
              <a:t>) </a:t>
            </a:r>
            <a:r>
              <a:rPr lang="zh-CN" altLang="en-US" dirty="0">
                <a:solidFill>
                  <a:srgbClr val="FFFFFF"/>
                </a:solidFill>
              </a:rPr>
              <a:t>和 </a:t>
            </a:r>
            <a:r>
              <a:rPr lang="en-US" altLang="zh-CN" dirty="0">
                <a:solidFill>
                  <a:srgbClr val="FFFFFF"/>
                </a:solidFill>
              </a:rPr>
              <a:t>block (</a:t>
            </a:r>
            <a:r>
              <a:rPr lang="zh-CN" altLang="en-US" dirty="0">
                <a:solidFill>
                  <a:srgbClr val="FFFFFF"/>
                </a:solidFill>
              </a:rPr>
              <a:t>线程块</a:t>
            </a:r>
            <a:r>
              <a:rPr lang="en-US" altLang="zh-CN" dirty="0">
                <a:solidFill>
                  <a:srgbClr val="FFFFFF"/>
                </a:solidFill>
              </a:rPr>
              <a:t>) </a:t>
            </a:r>
            <a:r>
              <a:rPr lang="zh-CN" altLang="en-US" dirty="0">
                <a:solidFill>
                  <a:srgbClr val="FFFFFF"/>
                </a:solidFill>
              </a:rPr>
              <a:t>的设置</a:t>
            </a:r>
            <a:endParaRPr lang="en-GB" dirty="0">
              <a:solidFill>
                <a:srgbClr val="FFFFFF"/>
              </a:solidFill>
            </a:endParaRPr>
          </a:p>
          <a:p>
            <a:pPr lvl="1"/>
            <a:endParaRPr lang="en-GB" dirty="0">
              <a:solidFill>
                <a:srgbClr val="FFFFFF"/>
              </a:solidFill>
            </a:endParaRPr>
          </a:p>
          <a:p>
            <a:r>
              <a:rPr lang="zh-CN" altLang="en-US" dirty="0">
                <a:solidFill>
                  <a:srgbClr val="FFFFFF"/>
                </a:solidFill>
              </a:rPr>
              <a:t>完成了在主机端调用、设备端执行一个 </a:t>
            </a:r>
            <a:r>
              <a:rPr lang="en-US" altLang="zh-CN" dirty="0">
                <a:solidFill>
                  <a:srgbClr val="FFFFFF"/>
                </a:solidFill>
              </a:rPr>
              <a:t>__global__ </a:t>
            </a:r>
            <a:r>
              <a:rPr lang="zh-CN" altLang="en-US" dirty="0">
                <a:solidFill>
                  <a:srgbClr val="FFFFFF"/>
                </a:solidFill>
              </a:rPr>
              <a:t>函数过程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42983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 World! </a:t>
            </a:r>
            <a:r>
              <a:rPr lang="en-US" dirty="0"/>
              <a:t>(CUDA C </a:t>
            </a:r>
            <a:r>
              <a:rPr lang="zh-CN" altLang="en-US" dirty="0"/>
              <a:t>代码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26819" y="1439764"/>
            <a:ext cx="8874355" cy="425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9144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000" b="1">
                <a:solidFill>
                  <a:schemeClr val="tx1"/>
                </a:solidFill>
                <a:latin typeface="Trebuchet MS" pitchFamily="34" charset="0"/>
              </a:defRPr>
            </a:lvl2pPr>
            <a:lvl3pPr marL="1371600" indent="-282575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20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</a:t>
            </a:r>
            <a:r>
              <a:rPr lang="en-GB" sz="20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sz="20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20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20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("Hello World!\n");</a:t>
            </a:r>
          </a:p>
          <a:p>
            <a:pPr marL="0" indent="0">
              <a:buFontTx/>
              <a:buNone/>
            </a:pPr>
            <a:r>
              <a:rPr lang="en-GB" sz="20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FontTx/>
              <a:buNone/>
            </a:pPr>
            <a:endParaRPr lang="en-GB" sz="2000" dirty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r>
              <a:rPr lang="en-GB" sz="20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main(</a:t>
            </a:r>
            <a:r>
              <a:rPr lang="en-GB" sz="20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20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FontTx/>
              <a:buNone/>
            </a:pPr>
            <a:r>
              <a:rPr lang="en-GB" sz="20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sz="20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&lt;&lt;&lt;1,1&gt;&gt;&gt;();</a:t>
            </a:r>
          </a:p>
          <a:p>
            <a:pPr marL="0" indent="0">
              <a:buFontTx/>
              <a:buNone/>
            </a:pPr>
            <a:r>
              <a:rPr lang="en-GB" sz="20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GB" sz="20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0;</a:t>
            </a:r>
          </a:p>
          <a:p>
            <a:pPr marL="0" indent="0">
              <a:buFontTx/>
              <a:buNone/>
            </a:pPr>
            <a:r>
              <a:rPr lang="en-GB" sz="20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FontTx/>
              <a:buNone/>
            </a:pPr>
            <a:endParaRPr lang="en-GB" dirty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US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执行的任务很简单，“三部曲”只有“一部曲”</a:t>
            </a:r>
            <a:endParaRPr lang="en-GB" sz="1600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7646640" y="1439765"/>
            <a:ext cx="2946300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9144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000" b="1">
                <a:solidFill>
                  <a:schemeClr val="tx1"/>
                </a:solidFill>
                <a:latin typeface="Trebuchet MS" pitchFamily="34" charset="0"/>
              </a:defRPr>
            </a:lvl2pPr>
            <a:lvl3pPr marL="1371600" indent="-282575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endParaRPr lang="en-GB" sz="1800" kern="1200">
              <a:solidFill>
                <a:srgbClr val="808080"/>
              </a:solidFill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SzTx/>
              <a:buFontTx/>
              <a:buNone/>
            </a:pPr>
            <a:endParaRPr lang="en-GB" sz="1800" kern="1200">
              <a:solidFill>
                <a:srgbClr val="808080"/>
              </a:solidFill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SzTx/>
              <a:buFontTx/>
              <a:buNone/>
            </a:pPr>
            <a:endParaRPr lang="en-GB" sz="1800" kern="1200">
              <a:solidFill>
                <a:srgbClr val="808080"/>
              </a:solidFill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en-GB" kern="1200">
                <a:solidFill>
                  <a:srgbClr val="808080"/>
                </a:solidFill>
                <a:cs typeface="Courier New" pitchFamily="49" charset="0"/>
              </a:rPr>
              <a:t>Output:</a:t>
            </a:r>
          </a:p>
          <a:p>
            <a:pPr marL="0" indent="0">
              <a:spcBef>
                <a:spcPct val="0"/>
              </a:spcBef>
              <a:buSzTx/>
              <a:buFontTx/>
              <a:buNone/>
            </a:pPr>
            <a:endParaRPr lang="en-GB" kern="120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en-GB" kern="120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$ nvcc hello.cu</a:t>
            </a:r>
          </a:p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en-GB" kern="120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$ a.out</a:t>
            </a:r>
          </a:p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en-GB" kern="120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Hello World!</a:t>
            </a:r>
          </a:p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en-GB" kern="120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$</a:t>
            </a:r>
            <a:endParaRPr lang="en-GB" kern="12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133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一个实际的例子：矢量点乘</a:t>
            </a:r>
            <a:endParaRPr lang="en-GB" dirty="0"/>
          </a:p>
        </p:txBody>
      </p:sp>
      <p:sp>
        <p:nvSpPr>
          <p:cNvPr id="94" name="Rounded Rectangle 93"/>
          <p:cNvSpPr/>
          <p:nvPr/>
        </p:nvSpPr>
        <p:spPr>
          <a:xfrm>
            <a:off x="3461174" y="2049040"/>
            <a:ext cx="396044" cy="2880320"/>
          </a:xfrm>
          <a:prstGeom prst="roundRect">
            <a:avLst/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6" tIns="45718" rIns="91436" bIns="4571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3461174" y="2769120"/>
            <a:ext cx="396044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6" name="Straight Connector 95"/>
          <p:cNvCxnSpPr/>
          <p:nvPr/>
        </p:nvCxnSpPr>
        <p:spPr>
          <a:xfrm>
            <a:off x="3461174" y="2409079"/>
            <a:ext cx="396044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7" name="Straight Connector 96"/>
          <p:cNvCxnSpPr/>
          <p:nvPr/>
        </p:nvCxnSpPr>
        <p:spPr>
          <a:xfrm>
            <a:off x="3461174" y="3129159"/>
            <a:ext cx="396044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8" name="Straight Connector 97"/>
          <p:cNvCxnSpPr/>
          <p:nvPr/>
        </p:nvCxnSpPr>
        <p:spPr>
          <a:xfrm>
            <a:off x="3461174" y="3492994"/>
            <a:ext cx="396044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9" name="Straight Connector 98"/>
          <p:cNvCxnSpPr/>
          <p:nvPr/>
        </p:nvCxnSpPr>
        <p:spPr>
          <a:xfrm>
            <a:off x="3461174" y="3849240"/>
            <a:ext cx="396044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0" name="Straight Connector 99"/>
          <p:cNvCxnSpPr/>
          <p:nvPr/>
        </p:nvCxnSpPr>
        <p:spPr>
          <a:xfrm>
            <a:off x="3461174" y="4209279"/>
            <a:ext cx="396044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1" name="Straight Connector 100"/>
          <p:cNvCxnSpPr/>
          <p:nvPr/>
        </p:nvCxnSpPr>
        <p:spPr>
          <a:xfrm>
            <a:off x="3461174" y="4573114"/>
            <a:ext cx="396044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2" name="Rounded Rectangle 101"/>
          <p:cNvSpPr/>
          <p:nvPr/>
        </p:nvSpPr>
        <p:spPr>
          <a:xfrm>
            <a:off x="4325270" y="2056630"/>
            <a:ext cx="396044" cy="2880320"/>
          </a:xfrm>
          <a:prstGeom prst="roundRect">
            <a:avLst/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6" tIns="45718" rIns="91436" bIns="4571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4325270" y="2776710"/>
            <a:ext cx="396044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4" name="Straight Connector 103"/>
          <p:cNvCxnSpPr/>
          <p:nvPr/>
        </p:nvCxnSpPr>
        <p:spPr>
          <a:xfrm>
            <a:off x="4325270" y="2416669"/>
            <a:ext cx="396044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5" name="Straight Connector 104"/>
          <p:cNvCxnSpPr/>
          <p:nvPr/>
        </p:nvCxnSpPr>
        <p:spPr>
          <a:xfrm>
            <a:off x="4325270" y="3136749"/>
            <a:ext cx="396044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6" name="Straight Connector 105"/>
          <p:cNvCxnSpPr/>
          <p:nvPr/>
        </p:nvCxnSpPr>
        <p:spPr>
          <a:xfrm>
            <a:off x="4325270" y="3500584"/>
            <a:ext cx="396044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7" name="Straight Connector 106"/>
          <p:cNvCxnSpPr/>
          <p:nvPr/>
        </p:nvCxnSpPr>
        <p:spPr>
          <a:xfrm>
            <a:off x="4325270" y="3856830"/>
            <a:ext cx="396044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8" name="Straight Connector 107"/>
          <p:cNvCxnSpPr/>
          <p:nvPr/>
        </p:nvCxnSpPr>
        <p:spPr>
          <a:xfrm>
            <a:off x="4325270" y="4216869"/>
            <a:ext cx="396044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5" name="Straight Connector 134"/>
          <p:cNvCxnSpPr/>
          <p:nvPr/>
        </p:nvCxnSpPr>
        <p:spPr>
          <a:xfrm>
            <a:off x="4325270" y="4580704"/>
            <a:ext cx="396044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36" name="Rounded Rectangle 135"/>
          <p:cNvSpPr/>
          <p:nvPr/>
        </p:nvSpPr>
        <p:spPr>
          <a:xfrm>
            <a:off x="5585411" y="2052834"/>
            <a:ext cx="396044" cy="2880320"/>
          </a:xfrm>
          <a:prstGeom prst="roundRect">
            <a:avLst/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6" tIns="45718" rIns="91436" bIns="4571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>
            <a:off x="5585411" y="2772914"/>
            <a:ext cx="396044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8" name="Straight Connector 137"/>
          <p:cNvCxnSpPr/>
          <p:nvPr/>
        </p:nvCxnSpPr>
        <p:spPr>
          <a:xfrm>
            <a:off x="5585411" y="2412874"/>
            <a:ext cx="396044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9" name="Straight Connector 138"/>
          <p:cNvCxnSpPr/>
          <p:nvPr/>
        </p:nvCxnSpPr>
        <p:spPr>
          <a:xfrm>
            <a:off x="5585411" y="3132954"/>
            <a:ext cx="396044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0" name="Straight Connector 139"/>
          <p:cNvCxnSpPr/>
          <p:nvPr/>
        </p:nvCxnSpPr>
        <p:spPr>
          <a:xfrm>
            <a:off x="5585411" y="3496789"/>
            <a:ext cx="396044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1" name="Straight Connector 140"/>
          <p:cNvCxnSpPr/>
          <p:nvPr/>
        </p:nvCxnSpPr>
        <p:spPr>
          <a:xfrm>
            <a:off x="5585411" y="3853034"/>
            <a:ext cx="396044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2" name="Straight Connector 141"/>
          <p:cNvCxnSpPr/>
          <p:nvPr/>
        </p:nvCxnSpPr>
        <p:spPr>
          <a:xfrm>
            <a:off x="5585411" y="4213074"/>
            <a:ext cx="396044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3" name="Straight Connector 142"/>
          <p:cNvCxnSpPr/>
          <p:nvPr/>
        </p:nvCxnSpPr>
        <p:spPr>
          <a:xfrm>
            <a:off x="5585411" y="4576909"/>
            <a:ext cx="396044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5" name="Equal 144"/>
          <p:cNvSpPr/>
          <p:nvPr/>
        </p:nvSpPr>
        <p:spPr>
          <a:xfrm>
            <a:off x="4960766" y="3284026"/>
            <a:ext cx="457200" cy="457200"/>
          </a:xfrm>
          <a:prstGeom prst="mathEqual">
            <a:avLst/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6" tIns="45718" rIns="91436" bIns="4571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TextBox 145"/>
          <p:cNvSpPr txBox="1"/>
          <p:nvPr/>
        </p:nvSpPr>
        <p:spPr bwMode="auto">
          <a:xfrm>
            <a:off x="3503906" y="5099447"/>
            <a:ext cx="308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itchFamily="34" charset="0"/>
              </a:rPr>
              <a:t>a</a:t>
            </a:r>
            <a:endParaRPr kumimoji="0" lang="en-GB" sz="3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 bwMode="auto">
          <a:xfrm>
            <a:off x="4368002" y="5099447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itchFamily="34" charset="0"/>
              </a:rPr>
              <a:t>b</a:t>
            </a:r>
            <a:endParaRPr kumimoji="0" lang="en-GB" sz="3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 bwMode="auto">
          <a:xfrm>
            <a:off x="5628143" y="5099447"/>
            <a:ext cx="303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itchFamily="34" charset="0"/>
              </a:rPr>
              <a:t>c</a:t>
            </a:r>
            <a:endParaRPr kumimoji="0" lang="en-GB" sz="3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24" name="Right Brace 23"/>
          <p:cNvSpPr/>
          <p:nvPr/>
        </p:nvSpPr>
        <p:spPr>
          <a:xfrm>
            <a:off x="6161475" y="2056630"/>
            <a:ext cx="225025" cy="2880320"/>
          </a:xfrm>
          <a:prstGeom prst="righ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 bwMode="auto">
          <a:xfrm>
            <a:off x="6521515" y="3221115"/>
            <a:ext cx="288732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itchFamily="34" charset="0"/>
              </a:rPr>
              <a:t>归约</a:t>
            </a:r>
            <a:r>
              <a:rPr lang="zh-CN" altLang="en-US" sz="3400" b="1" kern="0" dirty="0">
                <a:solidFill>
                  <a:srgbClr val="FFFF00"/>
                </a:solidFill>
                <a:latin typeface="Trebuchet MS" pitchFamily="34" charset="0"/>
              </a:rPr>
              <a:t>求和</a:t>
            </a:r>
            <a:r>
              <a:rPr kumimoji="0" lang="zh-CN" alt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itchFamily="34" charset="0"/>
              </a:rPr>
              <a:t> </a:t>
            </a:r>
            <a:r>
              <a:rPr kumimoji="0" lang="en-US" altLang="zh-CN" sz="3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itchFamily="34" charset="0"/>
              </a:rPr>
              <a:t>sum</a:t>
            </a:r>
            <a:endParaRPr kumimoji="0" lang="en-GB" sz="3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046240" y="3428819"/>
            <a:ext cx="112512" cy="13593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816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7650"/>
            <a:ext cx="9437625" cy="646331"/>
          </a:xfrm>
        </p:spPr>
        <p:txBody>
          <a:bodyPr/>
          <a:lstStyle/>
          <a:p>
            <a:r>
              <a:rPr lang="zh-CN" altLang="en-US" dirty="0"/>
              <a:t>一个实际的例子：矢量点乘 </a:t>
            </a:r>
            <a:r>
              <a:rPr lang="en-US" altLang="zh-CN" dirty="0"/>
              <a:t>(</a:t>
            </a:r>
            <a:r>
              <a:rPr lang="zh-CN" altLang="en-US" dirty="0"/>
              <a:t>只有一个分量</a:t>
            </a:r>
            <a:r>
              <a:rPr lang="en-US" altLang="zh-CN" dirty="0"/>
              <a:t>)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>
                <a:solidFill>
                  <a:srgbClr val="FFFFFF"/>
                </a:solidFill>
              </a:rPr>
              <a:t>GPU </a:t>
            </a:r>
            <a:r>
              <a:rPr lang="zh-CN" altLang="en-US" dirty="0">
                <a:solidFill>
                  <a:srgbClr val="FFFFFF"/>
                </a:solidFill>
              </a:rPr>
              <a:t>上实现两个数相乘</a:t>
            </a:r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kern="12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mul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*a, </a:t>
            </a:r>
            <a:r>
              <a:rPr lang="en-GB" sz="2000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*b, </a:t>
            </a:r>
            <a:r>
              <a:rPr lang="en-GB" sz="2000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*c) {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	*c =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*a) * (*b);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endParaRPr lang="en-GB" dirty="0">
              <a:solidFill>
                <a:srgbClr val="FFFFFF"/>
              </a:solidFill>
            </a:endParaRPr>
          </a:p>
          <a:p>
            <a:pPr lvl="0"/>
            <a:r>
              <a:rPr lang="en-GB" sz="2000" kern="12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zh-CN" altLang="en-US" dirty="0">
                <a:solidFill>
                  <a:srgbClr val="FFFFFF"/>
                </a:solidFill>
              </a:rPr>
              <a:t>修饰的 </a:t>
            </a:r>
            <a:r>
              <a:rPr lang="en-US" altLang="zh-CN" dirty="0" err="1">
                <a:solidFill>
                  <a:srgbClr val="FFFFFF"/>
                </a:solidFill>
              </a:rPr>
              <a:t>mul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zh-CN" altLang="en-US" dirty="0">
                <a:solidFill>
                  <a:srgbClr val="FFFFFF"/>
                </a:solidFill>
              </a:rPr>
              <a:t>函数</a:t>
            </a:r>
            <a:endParaRPr lang="en-GB" dirty="0">
              <a:solidFill>
                <a:srgbClr val="FFFFFF"/>
              </a:solidFill>
            </a:endParaRPr>
          </a:p>
          <a:p>
            <a:pPr lvl="1"/>
            <a:r>
              <a:rPr lang="en-US" sz="1800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mul</a:t>
            </a:r>
            <a:r>
              <a:rPr lang="en-GB" sz="18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() </a:t>
            </a:r>
            <a:r>
              <a:rPr lang="zh-CN" altLang="en-US" dirty="0">
                <a:solidFill>
                  <a:srgbClr val="FFFFFF"/>
                </a:solidFill>
                <a:cs typeface="Courier New" pitchFamily="49" charset="0"/>
              </a:rPr>
              <a:t>在主机端调用</a:t>
            </a:r>
            <a:endParaRPr lang="en-GB" dirty="0">
              <a:solidFill>
                <a:srgbClr val="FFFFFF"/>
              </a:solidFill>
            </a:endParaRPr>
          </a:p>
          <a:p>
            <a:pPr lvl="1"/>
            <a:r>
              <a:rPr lang="en-US" sz="1800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mul</a:t>
            </a:r>
            <a:r>
              <a:rPr lang="en-GB" sz="18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() </a:t>
            </a:r>
            <a:r>
              <a:rPr lang="zh-CN" altLang="en-US" dirty="0">
                <a:solidFill>
                  <a:srgbClr val="FFFFFF"/>
                </a:solidFill>
                <a:cs typeface="Courier New" pitchFamily="49" charset="0"/>
              </a:rPr>
              <a:t>在设备端执行</a:t>
            </a:r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86079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7650"/>
            <a:ext cx="9527635" cy="646331"/>
          </a:xfrm>
        </p:spPr>
        <p:txBody>
          <a:bodyPr/>
          <a:lstStyle/>
          <a:p>
            <a:r>
              <a:rPr lang="zh-CN" altLang="en-US" dirty="0"/>
              <a:t>一个实际的例子：矢量点乘 </a:t>
            </a:r>
            <a:r>
              <a:rPr lang="en-US" altLang="zh-CN" dirty="0"/>
              <a:t>(</a:t>
            </a:r>
            <a:r>
              <a:rPr lang="zh-CN" altLang="en-US" dirty="0"/>
              <a:t>只有一个分量</a:t>
            </a:r>
            <a:r>
              <a:rPr lang="en-US" altLang="zh-CN" dirty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a, b, c </a:t>
            </a:r>
            <a:r>
              <a:rPr lang="zh-CN" altLang="en-US" dirty="0">
                <a:solidFill>
                  <a:srgbClr val="FFFFFF"/>
                </a:solidFill>
              </a:rPr>
              <a:t>都是指针</a:t>
            </a:r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kern="12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GB" sz="2000" dirty="0" err="1">
                <a:latin typeface="Courier New" pitchFamily="49" charset="0"/>
                <a:cs typeface="Courier New" pitchFamily="49" charset="0"/>
              </a:rPr>
              <a:t>mul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*a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*b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*c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	*</a:t>
            </a: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) * (*</a:t>
            </a: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GB" sz="2000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mul</a:t>
            </a:r>
            <a:r>
              <a:rPr lang="en-GB" sz="20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() </a:t>
            </a:r>
            <a:r>
              <a:rPr lang="zh-CN" altLang="en-US" dirty="0">
                <a:solidFill>
                  <a:srgbClr val="FFFFFF"/>
                </a:solidFill>
              </a:rPr>
              <a:t>在设备端执行</a:t>
            </a:r>
            <a:r>
              <a:rPr lang="en-GB" dirty="0">
                <a:solidFill>
                  <a:srgbClr val="FFFFFF"/>
                </a:solidFill>
              </a:rPr>
              <a:t>, </a:t>
            </a:r>
            <a:r>
              <a:rPr lang="zh-CN" altLang="en-US" dirty="0">
                <a:solidFill>
                  <a:srgbClr val="FFFFFF"/>
                </a:solidFill>
              </a:rPr>
              <a:t>因此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sz="20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dirty="0">
                <a:solidFill>
                  <a:srgbClr val="FFFFFF"/>
                </a:solidFill>
              </a:rPr>
              <a:t>, </a:t>
            </a:r>
            <a:r>
              <a:rPr lang="en-GB" sz="20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zh-CN" altLang="en-US" dirty="0">
                <a:solidFill>
                  <a:srgbClr val="FFFFFF"/>
                </a:solidFill>
              </a:rPr>
              <a:t>和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sz="20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 </a:t>
            </a:r>
            <a:r>
              <a:rPr lang="zh-CN" altLang="en-US" sz="20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必须指向设备内存</a:t>
            </a:r>
            <a:endParaRPr lang="en-GB" dirty="0">
              <a:solidFill>
                <a:srgbClr val="FFFFFF"/>
              </a:solidFill>
            </a:endParaRPr>
          </a:p>
          <a:p>
            <a:pPr lvl="0"/>
            <a:endParaRPr lang="en-GB" sz="2000" b="1" kern="1200" dirty="0">
              <a:solidFill>
                <a:srgbClr val="8AAD00"/>
              </a:solidFill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zh-CN" altLang="en-US" dirty="0">
                <a:solidFill>
                  <a:srgbClr val="FFFFFF"/>
                </a:solidFill>
              </a:rPr>
              <a:t>因此，事先需要在设备端分配内存 </a:t>
            </a:r>
            <a:endParaRPr lang="en-GB" dirty="0">
              <a:solidFill>
                <a:srgbClr val="FFFFFF"/>
              </a:solidFill>
            </a:endParaRPr>
          </a:p>
          <a:p>
            <a:pPr lvl="0"/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70200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内存管理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主机内存和设备内存位于不同的物理空间</a:t>
            </a:r>
            <a:endParaRPr lang="en-GB" dirty="0"/>
          </a:p>
          <a:p>
            <a:pPr lvl="1"/>
            <a:r>
              <a:rPr lang="zh-CN" altLang="en-US" i="1" dirty="0">
                <a:solidFill>
                  <a:schemeClr val="accent4"/>
                </a:solidFill>
              </a:rPr>
              <a:t>设备 </a:t>
            </a:r>
            <a:r>
              <a:rPr lang="zh-CN" altLang="en-US" dirty="0"/>
              <a:t>指针只能指向</a:t>
            </a:r>
            <a:r>
              <a:rPr lang="zh-CN" altLang="en-US" i="1" dirty="0">
                <a:solidFill>
                  <a:schemeClr val="accent4"/>
                </a:solidFill>
              </a:rPr>
              <a:t>设备 </a:t>
            </a:r>
            <a:r>
              <a:rPr lang="zh-CN" altLang="en-US" dirty="0"/>
              <a:t>内存</a:t>
            </a:r>
            <a:endParaRPr lang="en-GB" dirty="0"/>
          </a:p>
          <a:p>
            <a:pPr marL="1088938" lvl="2" indent="0">
              <a:buNone/>
            </a:pPr>
            <a:r>
              <a:rPr lang="zh-CN" altLang="en-US" dirty="0"/>
              <a:t>可以在设备与主机之间传递</a:t>
            </a:r>
            <a:endParaRPr lang="en-GB" dirty="0"/>
          </a:p>
          <a:p>
            <a:pPr marL="1088938" lvl="2" indent="0">
              <a:buNone/>
            </a:pPr>
            <a:r>
              <a:rPr lang="zh-CN" altLang="en-US" dirty="0"/>
              <a:t>不能在</a:t>
            </a:r>
            <a:r>
              <a:rPr lang="zh-CN" altLang="en-US" sz="2000" i="1" dirty="0">
                <a:solidFill>
                  <a:schemeClr val="accent4"/>
                </a:solidFill>
              </a:rPr>
              <a:t>主机</a:t>
            </a:r>
            <a:r>
              <a:rPr lang="zh-CN" altLang="en-US" dirty="0"/>
              <a:t>端引用 </a:t>
            </a:r>
            <a:r>
              <a:rPr lang="en-US" altLang="zh-CN" dirty="0"/>
              <a:t>(</a:t>
            </a:r>
            <a:r>
              <a:rPr lang="zh-CN" altLang="en-US" dirty="0"/>
              <a:t>不能取地址里的内容</a:t>
            </a:r>
            <a:r>
              <a:rPr lang="en-US" altLang="zh-CN" dirty="0"/>
              <a:t>)</a:t>
            </a:r>
            <a:endParaRPr lang="en-GB" i="1" dirty="0"/>
          </a:p>
          <a:p>
            <a:pPr lvl="1"/>
            <a:r>
              <a:rPr lang="zh-CN" altLang="en-US" i="1" dirty="0">
                <a:solidFill>
                  <a:schemeClr val="accent4"/>
                </a:solidFill>
              </a:rPr>
              <a:t>主机 </a:t>
            </a:r>
            <a:r>
              <a:rPr lang="zh-CN" altLang="en-US" dirty="0"/>
              <a:t>指针只能指向</a:t>
            </a:r>
            <a:r>
              <a:rPr lang="zh-CN" altLang="en-US" i="1" dirty="0">
                <a:solidFill>
                  <a:schemeClr val="accent4"/>
                </a:solidFill>
              </a:rPr>
              <a:t>主机 </a:t>
            </a:r>
            <a:r>
              <a:rPr lang="zh-CN" altLang="en-US" dirty="0"/>
              <a:t>内存</a:t>
            </a:r>
            <a:endParaRPr lang="en-GB" dirty="0"/>
          </a:p>
          <a:p>
            <a:pPr marL="1088938" lvl="2" indent="0">
              <a:buNone/>
            </a:pPr>
            <a:r>
              <a:rPr lang="zh-CN" altLang="en-US" dirty="0"/>
              <a:t>可以在主机与设备之间传递</a:t>
            </a:r>
            <a:endParaRPr lang="en-GB" dirty="0"/>
          </a:p>
          <a:p>
            <a:pPr marL="1088938" lvl="2" indent="0">
              <a:buNone/>
            </a:pPr>
            <a:r>
              <a:rPr lang="zh-CN" altLang="en-US" dirty="0"/>
              <a:t>不能在</a:t>
            </a:r>
            <a:r>
              <a:rPr lang="zh-CN" altLang="en-US" sz="2000" i="1" dirty="0">
                <a:solidFill>
                  <a:schemeClr val="accent4"/>
                </a:solidFill>
              </a:rPr>
              <a:t>设备</a:t>
            </a:r>
            <a:r>
              <a:rPr lang="zh-CN" altLang="en-US" dirty="0"/>
              <a:t>端引用 </a:t>
            </a:r>
            <a:r>
              <a:rPr lang="en-US" altLang="zh-CN" dirty="0"/>
              <a:t>(</a:t>
            </a:r>
            <a:r>
              <a:rPr lang="zh-CN" altLang="en-US" dirty="0"/>
              <a:t>不能取地址里的内容</a:t>
            </a:r>
            <a:r>
              <a:rPr lang="en-US" altLang="zh-CN" dirty="0"/>
              <a:t>)</a:t>
            </a:r>
            <a:endParaRPr lang="en-GB" i="1" dirty="0"/>
          </a:p>
          <a:p>
            <a:pPr lvl="0"/>
            <a:endParaRPr lang="en-GB" dirty="0">
              <a:solidFill>
                <a:srgbClr val="FFFFFF"/>
              </a:solidFill>
            </a:endParaRPr>
          </a:p>
          <a:p>
            <a:pPr lvl="0"/>
            <a:r>
              <a:rPr lang="zh-CN" altLang="en-US" dirty="0">
                <a:solidFill>
                  <a:srgbClr val="FFFFFF"/>
                </a:solidFill>
              </a:rPr>
              <a:t>内存管理的 </a:t>
            </a:r>
            <a:r>
              <a:rPr lang="en-US" altLang="zh-CN" dirty="0">
                <a:solidFill>
                  <a:srgbClr val="FFFFFF"/>
                </a:solidFill>
              </a:rPr>
              <a:t>CUDA API </a:t>
            </a:r>
            <a:endParaRPr lang="en-GB" dirty="0">
              <a:solidFill>
                <a:srgbClr val="FFFFFF"/>
              </a:solidFill>
            </a:endParaRPr>
          </a:p>
          <a:p>
            <a:pPr lvl="1"/>
            <a:r>
              <a:rPr lang="en-GB" dirty="0" err="1">
                <a:solidFill>
                  <a:srgbClr val="FFFF00"/>
                </a:solidFill>
                <a:latin typeface="Courier New" pitchFamily="49" charset="0"/>
                <a:ea typeface="+mn-ea"/>
                <a:cs typeface="Courier New" pitchFamily="49" charset="0"/>
              </a:rPr>
              <a:t>cuda</a:t>
            </a:r>
            <a:r>
              <a:rPr lang="en-GB" dirty="0" err="1">
                <a:solidFill>
                  <a:srgbClr val="FFFFFF"/>
                </a:solidFill>
                <a:latin typeface="Courier New" pitchFamily="49" charset="0"/>
                <a:ea typeface="+mn-ea"/>
                <a:cs typeface="Courier New" pitchFamily="49" charset="0"/>
              </a:rPr>
              <a:t>Malloc</a:t>
            </a:r>
            <a:r>
              <a:rPr lang="en-GB" dirty="0">
                <a:solidFill>
                  <a:srgbClr val="FFFFFF"/>
                </a:solidFill>
                <a:latin typeface="Courier New" pitchFamily="49" charset="0"/>
                <a:ea typeface="+mn-ea"/>
                <a:cs typeface="Courier New" pitchFamily="49" charset="0"/>
              </a:rPr>
              <a:t>()</a:t>
            </a:r>
            <a:r>
              <a:rPr lang="en-GB" dirty="0">
                <a:solidFill>
                  <a:srgbClr val="FFFFFF"/>
                </a:solidFill>
              </a:rPr>
              <a:t>, </a:t>
            </a:r>
            <a:r>
              <a:rPr lang="en-GB" dirty="0" err="1">
                <a:solidFill>
                  <a:srgbClr val="FFFF00"/>
                </a:solidFill>
                <a:latin typeface="Courier New" pitchFamily="49" charset="0"/>
                <a:ea typeface="+mn-ea"/>
                <a:cs typeface="Courier New" pitchFamily="49" charset="0"/>
              </a:rPr>
              <a:t>cuda</a:t>
            </a:r>
            <a:r>
              <a:rPr lang="en-GB" dirty="0" err="1">
                <a:solidFill>
                  <a:srgbClr val="FFFFFF"/>
                </a:solidFill>
                <a:latin typeface="Courier New" pitchFamily="49" charset="0"/>
                <a:ea typeface="+mn-ea"/>
                <a:cs typeface="Courier New" pitchFamily="49" charset="0"/>
              </a:rPr>
              <a:t>Free</a:t>
            </a:r>
            <a:r>
              <a:rPr lang="en-GB" dirty="0">
                <a:solidFill>
                  <a:srgbClr val="FFFFFF"/>
                </a:solidFill>
                <a:latin typeface="Courier New" pitchFamily="49" charset="0"/>
                <a:ea typeface="+mn-ea"/>
                <a:cs typeface="Courier New" pitchFamily="49" charset="0"/>
              </a:rPr>
              <a:t>()</a:t>
            </a:r>
            <a:r>
              <a:rPr lang="en-GB" dirty="0">
                <a:solidFill>
                  <a:srgbClr val="FFFFFF"/>
                </a:solidFill>
              </a:rPr>
              <a:t>, </a:t>
            </a:r>
            <a:r>
              <a:rPr lang="en-GB" dirty="0" err="1">
                <a:solidFill>
                  <a:srgbClr val="FFFF00"/>
                </a:solidFill>
                <a:latin typeface="Courier New" pitchFamily="49" charset="0"/>
                <a:ea typeface="+mn-ea"/>
                <a:cs typeface="Courier New" pitchFamily="49" charset="0"/>
              </a:rPr>
              <a:t>cuda</a:t>
            </a:r>
            <a:r>
              <a:rPr lang="en-GB" dirty="0" err="1">
                <a:solidFill>
                  <a:srgbClr val="FFFFFF"/>
                </a:solidFill>
                <a:latin typeface="Courier New" pitchFamily="49" charset="0"/>
                <a:ea typeface="+mn-ea"/>
                <a:cs typeface="Courier New" pitchFamily="49" charset="0"/>
              </a:rPr>
              <a:t>Memcpy</a:t>
            </a:r>
            <a:r>
              <a:rPr lang="en-GB" dirty="0">
                <a:solidFill>
                  <a:srgbClr val="FFFFFF"/>
                </a:solidFill>
                <a:latin typeface="Courier New" pitchFamily="49" charset="0"/>
                <a:ea typeface="+mn-ea"/>
                <a:cs typeface="Courier New" pitchFamily="49" charset="0"/>
              </a:rPr>
              <a:t>()</a:t>
            </a:r>
            <a:endParaRPr lang="en-GB" dirty="0">
              <a:solidFill>
                <a:srgbClr val="FFFFFF"/>
              </a:solidFill>
            </a:endParaRPr>
          </a:p>
          <a:p>
            <a:pPr lvl="1"/>
            <a:r>
              <a:rPr lang="zh-CN" altLang="en-US" dirty="0">
                <a:solidFill>
                  <a:srgbClr val="FFFFFF"/>
                </a:solidFill>
                <a:latin typeface="Courier New" pitchFamily="49" charset="0"/>
                <a:ea typeface="+mn-ea"/>
                <a:cs typeface="Courier New" pitchFamily="49" charset="0"/>
              </a:rPr>
              <a:t>与主机端的 </a:t>
            </a:r>
            <a:r>
              <a:rPr lang="en-GB" dirty="0" err="1">
                <a:solidFill>
                  <a:srgbClr val="FFFFFF"/>
                </a:solidFill>
                <a:latin typeface="Courier New" pitchFamily="49" charset="0"/>
                <a:ea typeface="+mn-ea"/>
                <a:cs typeface="Courier New" pitchFamily="49" charset="0"/>
              </a:rPr>
              <a:t>malloc</a:t>
            </a:r>
            <a:r>
              <a:rPr lang="en-GB" dirty="0">
                <a:solidFill>
                  <a:srgbClr val="FFFFFF"/>
                </a:solidFill>
                <a:latin typeface="Courier New" pitchFamily="49" charset="0"/>
                <a:ea typeface="+mn-ea"/>
                <a:cs typeface="Courier New" pitchFamily="49" charset="0"/>
              </a:rPr>
              <a:t>()</a:t>
            </a:r>
            <a:r>
              <a:rPr lang="en-GB" dirty="0">
                <a:solidFill>
                  <a:srgbClr val="FFFFFF"/>
                </a:solidFill>
              </a:rPr>
              <a:t>, </a:t>
            </a:r>
            <a:r>
              <a:rPr lang="en-GB" dirty="0">
                <a:solidFill>
                  <a:srgbClr val="FFFFFF"/>
                </a:solidFill>
                <a:latin typeface="Courier New" pitchFamily="49" charset="0"/>
                <a:ea typeface="+mn-ea"/>
                <a:cs typeface="Courier New" pitchFamily="49" charset="0"/>
              </a:rPr>
              <a:t>free()</a:t>
            </a:r>
            <a:r>
              <a:rPr lang="en-GB" dirty="0">
                <a:solidFill>
                  <a:srgbClr val="FFFFFF"/>
                </a:solidFill>
              </a:rPr>
              <a:t>, </a:t>
            </a:r>
            <a:r>
              <a:rPr lang="en-GB" dirty="0" err="1">
                <a:solidFill>
                  <a:srgbClr val="FFFFFF"/>
                </a:solidFill>
                <a:latin typeface="Courier New" pitchFamily="49" charset="0"/>
                <a:ea typeface="+mn-ea"/>
                <a:cs typeface="Courier New" pitchFamily="49" charset="0"/>
              </a:rPr>
              <a:t>memcpy</a:t>
            </a:r>
            <a:r>
              <a:rPr lang="en-GB" dirty="0">
                <a:solidFill>
                  <a:srgbClr val="FFFFFF"/>
                </a:solidFill>
                <a:latin typeface="Courier New" pitchFamily="49" charset="0"/>
                <a:ea typeface="+mn-ea"/>
                <a:cs typeface="Courier New" pitchFamily="49" charset="0"/>
              </a:rPr>
              <a:t>()</a:t>
            </a:r>
            <a:r>
              <a:rPr lang="zh-CN" altLang="en-US" dirty="0">
                <a:solidFill>
                  <a:srgbClr val="FFFFFF"/>
                </a:solidFill>
                <a:latin typeface="Courier New" pitchFamily="49" charset="0"/>
                <a:ea typeface="+mn-ea"/>
                <a:cs typeface="Courier New" pitchFamily="49" charset="0"/>
              </a:rPr>
              <a:t>类似 </a:t>
            </a:r>
            <a:endParaRPr lang="en-GB" dirty="0">
              <a:solidFill>
                <a:srgbClr val="FFFFFF"/>
              </a:solidFill>
            </a:endParaRPr>
          </a:p>
          <a:p>
            <a:pPr marL="1088938" lvl="2" indent="0">
              <a:buNone/>
            </a:pPr>
            <a:endParaRPr lang="en-GB" dirty="0"/>
          </a:p>
        </p:txBody>
      </p:sp>
      <p:pic>
        <p:nvPicPr>
          <p:cNvPr id="6" name="Picture 3" descr="\\JASON-PC\Users\Jason\Documents\CUDA by Example\h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0556" y="2945363"/>
            <a:ext cx="1539424" cy="1154674"/>
          </a:xfrm>
          <a:prstGeom prst="rect">
            <a:avLst/>
          </a:prstGeom>
          <a:noFill/>
        </p:spPr>
      </p:pic>
      <p:pic>
        <p:nvPicPr>
          <p:cNvPr id="10" name="Picture 2" descr="\\JASON-PC\Users\Jason\Documents\CUDA by Example\Tesla_c1060_3qt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0558" y="1808922"/>
            <a:ext cx="1539424" cy="1042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4363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矢量点乘 </a:t>
            </a:r>
            <a:r>
              <a:rPr lang="en-US" altLang="zh-CN" dirty="0"/>
              <a:t>(</a:t>
            </a:r>
            <a:r>
              <a:rPr lang="zh-CN" altLang="en-US" dirty="0"/>
              <a:t>只有一个分量</a:t>
            </a:r>
            <a:r>
              <a:rPr lang="en-US" altLang="zh-CN" dirty="0"/>
              <a:t>) : kernel</a:t>
            </a:r>
            <a:endParaRPr lang="en-GB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>
                <a:solidFill>
                  <a:srgbClr val="FFFFFF"/>
                </a:solidFill>
              </a:rPr>
              <a:t>回到 </a:t>
            </a:r>
            <a:r>
              <a:rPr lang="en-US" altLang="zh-CN" sz="2000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mul</a:t>
            </a:r>
            <a:r>
              <a:rPr lang="en-GB" sz="20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GB" dirty="0">
                <a:solidFill>
                  <a:srgbClr val="FFFFFF"/>
                </a:solidFill>
              </a:rPr>
              <a:t> kernel</a:t>
            </a:r>
          </a:p>
          <a:p>
            <a:pPr marL="0" indent="0">
              <a:buNone/>
            </a:pPr>
            <a:endParaRPr lang="en-GB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kern="12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altLang="zh-CN" sz="2000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mul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*a, </a:t>
            </a:r>
            <a:r>
              <a:rPr lang="en-GB" sz="2000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 *b, </a:t>
            </a:r>
            <a:r>
              <a:rPr lang="en-GB" sz="2000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*c) {</a:t>
            </a:r>
          </a:p>
          <a:p>
            <a:pPr mar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	*c =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*a) * (*b);</a:t>
            </a:r>
          </a:p>
          <a:p>
            <a:pPr mar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endParaRPr lang="en-GB" dirty="0">
              <a:solidFill>
                <a:srgbClr val="FFFFFF"/>
              </a:solidFill>
            </a:endParaRPr>
          </a:p>
          <a:p>
            <a:pPr lvl="0"/>
            <a:r>
              <a:rPr lang="zh-CN" altLang="en-US" dirty="0">
                <a:solidFill>
                  <a:srgbClr val="FFFFFF"/>
                </a:solidFill>
              </a:rPr>
              <a:t>设备端内存的申请在 </a:t>
            </a:r>
            <a:r>
              <a:rPr lang="en-GB" dirty="0">
                <a:solidFill>
                  <a:srgbClr val="FFFFFF"/>
                </a:solidFill>
              </a:rPr>
              <a:t>main() </a:t>
            </a:r>
            <a:r>
              <a:rPr lang="zh-CN" altLang="en-US" dirty="0">
                <a:solidFill>
                  <a:srgbClr val="FFFFFF"/>
                </a:solidFill>
              </a:rPr>
              <a:t>完成</a:t>
            </a:r>
            <a:r>
              <a:rPr lang="en-US" altLang="zh-CN" dirty="0">
                <a:solidFill>
                  <a:srgbClr val="FFFFFF"/>
                </a:solidFill>
              </a:rPr>
              <a:t>…</a:t>
            </a:r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3285550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矢量点乘 </a:t>
            </a:r>
            <a:r>
              <a:rPr lang="en-US" altLang="zh-CN" dirty="0"/>
              <a:t>(</a:t>
            </a:r>
            <a:r>
              <a:rPr lang="zh-CN" altLang="en-US" dirty="0"/>
              <a:t>只有一个分量</a:t>
            </a:r>
            <a:r>
              <a:rPr lang="en-US" altLang="zh-CN" dirty="0"/>
              <a:t>): main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85900"/>
            <a:ext cx="10042525" cy="4616567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800" b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main(</a:t>
            </a:r>
            <a:r>
              <a:rPr lang="en-GB" sz="18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800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a, b, c;			</a:t>
            </a:r>
            <a:r>
              <a:rPr lang="en-GB" sz="1800" b="1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// host copies of a, b, c</a:t>
            </a:r>
          </a:p>
          <a:p>
            <a:pPr marL="0" indent="0">
              <a:buNone/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800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*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, *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, *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;	</a:t>
            </a:r>
            <a:r>
              <a:rPr lang="en-GB" sz="1800" b="1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// device copies of a, b, c</a:t>
            </a:r>
          </a:p>
          <a:p>
            <a:pPr marL="0" indent="0">
              <a:buNone/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800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size = </a:t>
            </a:r>
            <a:r>
              <a:rPr lang="en-GB" sz="1800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800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);	</a:t>
            </a:r>
            <a:r>
              <a:rPr lang="en-GB" sz="1800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sz="1800" i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in bytes</a:t>
            </a:r>
          </a:p>
          <a:p>
            <a:pPr marL="0" indent="0">
              <a:buNone/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		</a:t>
            </a:r>
          </a:p>
          <a:p>
            <a:pPr marL="0" indent="0">
              <a:buNone/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		</a:t>
            </a:r>
          </a:p>
          <a:p>
            <a:pPr marL="0" indent="0">
              <a:buNone/>
            </a:pPr>
            <a:r>
              <a:rPr lang="en-GB" sz="1800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800" b="1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// Allocate space for device copies of a, b, c</a:t>
            </a:r>
          </a:p>
          <a:p>
            <a:pPr marL="0" indent="0">
              <a:buNone/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((</a:t>
            </a:r>
            <a:r>
              <a:rPr lang="en-GB" sz="18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**)&amp;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indent="0">
              <a:buNone/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((</a:t>
            </a:r>
            <a:r>
              <a:rPr lang="en-GB" sz="18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**)&amp;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indent="0">
              <a:buNone/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((</a:t>
            </a:r>
            <a:r>
              <a:rPr lang="en-GB" sz="18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**)&amp;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indent="0">
              <a:buNone/>
            </a:pPr>
            <a:endParaRPr lang="en-GB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800" b="1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800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// Copy inputs to device</a:t>
            </a:r>
          </a:p>
          <a:p>
            <a:pPr marL="0" indent="0">
              <a:buNone/>
            </a:pPr>
            <a:r>
              <a:rPr lang="en-GB" sz="18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800" dirty="0" err="1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800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800" dirty="0">
                <a:latin typeface="Courier New" pitchFamily="49" charset="0"/>
                <a:cs typeface="Courier New" pitchFamily="49" charset="0"/>
              </a:rPr>
              <a:t>, &amp;a, size, </a:t>
            </a:r>
            <a:r>
              <a:rPr lang="en-GB" sz="1800" dirty="0" err="1"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en-GB" sz="18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sz="18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800" dirty="0" err="1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800" dirty="0" err="1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800" dirty="0">
                <a:latin typeface="Courier New" pitchFamily="49" charset="0"/>
                <a:cs typeface="Courier New" pitchFamily="49" charset="0"/>
              </a:rPr>
              <a:t>, &amp;b, size, </a:t>
            </a:r>
            <a:r>
              <a:rPr lang="en-GB" sz="1800" dirty="0" err="1"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en-GB" sz="18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endParaRPr lang="en-GB" sz="18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6009" y="2745305"/>
            <a:ext cx="7605845" cy="3176110"/>
            <a:chOff x="1976010" y="2996090"/>
            <a:chExt cx="7110790" cy="1890210"/>
          </a:xfrm>
        </p:grpSpPr>
        <p:sp>
          <p:nvSpPr>
            <p:cNvPr id="4" name="Rectangle 3"/>
            <p:cNvSpPr/>
            <p:nvPr/>
          </p:nvSpPr>
          <p:spPr>
            <a:xfrm>
              <a:off x="1976010" y="2996090"/>
              <a:ext cx="7110790" cy="189021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81055" y="3041095"/>
              <a:ext cx="5130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FF00"/>
                  </a:solidFill>
                </a:rPr>
                <a:t>Step 1: </a:t>
              </a:r>
              <a:r>
                <a:rPr lang="zh-CN" altLang="en-US" b="1" dirty="0">
                  <a:solidFill>
                    <a:srgbClr val="FFFF00"/>
                  </a:solidFill>
                </a:rPr>
                <a:t>申请 </a:t>
              </a:r>
              <a:r>
                <a:rPr lang="en-US" altLang="zh-CN" b="1" dirty="0">
                  <a:solidFill>
                    <a:srgbClr val="FFFF00"/>
                  </a:solidFill>
                </a:rPr>
                <a:t>GPU </a:t>
              </a:r>
              <a:r>
                <a:rPr lang="zh-CN" altLang="en-US" b="1" dirty="0">
                  <a:solidFill>
                    <a:srgbClr val="FFFF00"/>
                  </a:solidFill>
                </a:rPr>
                <a:t>内存，</a:t>
              </a:r>
              <a:r>
                <a:rPr lang="en-US" altLang="zh-CN" b="1" dirty="0">
                  <a:solidFill>
                    <a:srgbClr val="FFFF00"/>
                  </a:solidFill>
                </a:rPr>
                <a:t>CPU </a:t>
              </a:r>
              <a:r>
                <a:rPr lang="zh-CN" altLang="en-US" b="1" dirty="0">
                  <a:solidFill>
                    <a:srgbClr val="FFFF00"/>
                  </a:solidFill>
                </a:rPr>
                <a:t>到 </a:t>
              </a:r>
              <a:r>
                <a:rPr lang="en-US" altLang="zh-CN" b="1" dirty="0">
                  <a:solidFill>
                    <a:srgbClr val="FFFF00"/>
                  </a:solidFill>
                </a:rPr>
                <a:t>GPU </a:t>
              </a:r>
              <a:r>
                <a:rPr lang="zh-CN" altLang="en-US" b="1" dirty="0">
                  <a:solidFill>
                    <a:srgbClr val="FFFF00"/>
                  </a:solidFill>
                </a:rPr>
                <a:t>数据拷贝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038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矢量点乘 </a:t>
            </a:r>
            <a:r>
              <a:rPr lang="en-US" altLang="zh-CN" dirty="0"/>
              <a:t>(</a:t>
            </a:r>
            <a:r>
              <a:rPr lang="zh-CN" altLang="en-US" dirty="0"/>
              <a:t>只有一个分量</a:t>
            </a:r>
            <a:r>
              <a:rPr lang="en-US" altLang="zh-CN" dirty="0"/>
              <a:t>): main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		</a:t>
            </a:r>
          </a:p>
          <a:p>
            <a:pPr marL="0" indent="0">
              <a:buNone/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800" b="1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// Launch </a:t>
            </a:r>
            <a:r>
              <a:rPr lang="en-GB" sz="1800" b="1" i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mul</a:t>
            </a:r>
            <a:r>
              <a:rPr lang="en-GB" sz="1800" b="1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() kernel on GPU</a:t>
            </a:r>
          </a:p>
          <a:p>
            <a:pPr marL="0" indent="0">
              <a:buNone/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mul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&lt;&lt;&lt;1,1&gt;&gt;&gt;(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endParaRPr lang="en-GB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GB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800" b="1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		// Copy result back to host</a:t>
            </a:r>
          </a:p>
          <a:p>
            <a:pPr marL="0" indent="0">
              <a:buNone/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(&amp;c, 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, size, 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cudaMemcpyDeviceToHost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);</a:t>
            </a:r>
            <a:endParaRPr lang="en-GB" sz="1800" b="1" i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800" b="1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		// </a:t>
            </a:r>
            <a:r>
              <a:rPr lang="en-GB" sz="1800" b="1" i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Cleanup</a:t>
            </a:r>
            <a:endParaRPr lang="en-GB" sz="1800" b="1" i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8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0;</a:t>
            </a:r>
          </a:p>
          <a:p>
            <a:pPr marL="0" indent="0">
              <a:buNone/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	}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31005" y="1420915"/>
            <a:ext cx="7605845" cy="1080120"/>
            <a:chOff x="1976010" y="2996090"/>
            <a:chExt cx="7110790" cy="1890210"/>
          </a:xfrm>
        </p:grpSpPr>
        <p:sp>
          <p:nvSpPr>
            <p:cNvPr id="6" name="Rectangle 5"/>
            <p:cNvSpPr/>
            <p:nvPr/>
          </p:nvSpPr>
          <p:spPr>
            <a:xfrm>
              <a:off x="1976010" y="2996090"/>
              <a:ext cx="7110790" cy="189021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81055" y="3041095"/>
              <a:ext cx="5130570" cy="60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FF00"/>
                  </a:solidFill>
                </a:rPr>
                <a:t>Step 2: </a:t>
              </a:r>
              <a:r>
                <a:rPr lang="zh-CN" altLang="en-US" b="1" dirty="0">
                  <a:solidFill>
                    <a:srgbClr val="FFFF00"/>
                  </a:solidFill>
                </a:rPr>
                <a:t>启动 </a:t>
              </a:r>
              <a:r>
                <a:rPr lang="en-US" altLang="zh-CN" b="1" dirty="0">
                  <a:solidFill>
                    <a:srgbClr val="FFFF00"/>
                  </a:solidFill>
                </a:rPr>
                <a:t>kernel</a:t>
              </a:r>
              <a:r>
                <a:rPr lang="zh-CN" altLang="en-US" b="1" dirty="0">
                  <a:solidFill>
                    <a:srgbClr val="FFFF00"/>
                  </a:solidFill>
                </a:rPr>
                <a:t>，完成设备端代码的计算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31005" y="2636049"/>
            <a:ext cx="7605845" cy="1800200"/>
            <a:chOff x="1976010" y="2996090"/>
            <a:chExt cx="7110790" cy="1890210"/>
          </a:xfrm>
        </p:grpSpPr>
        <p:sp>
          <p:nvSpPr>
            <p:cNvPr id="9" name="Rectangle 8"/>
            <p:cNvSpPr/>
            <p:nvPr/>
          </p:nvSpPr>
          <p:spPr>
            <a:xfrm>
              <a:off x="1976010" y="2996090"/>
              <a:ext cx="7110790" cy="189021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81055" y="3041095"/>
              <a:ext cx="5130570" cy="387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FF00"/>
                  </a:solidFill>
                </a:rPr>
                <a:t>Step 3: GPU </a:t>
              </a:r>
              <a:r>
                <a:rPr lang="zh-CN" altLang="en-US" b="1" dirty="0">
                  <a:solidFill>
                    <a:srgbClr val="FFFF00"/>
                  </a:solidFill>
                </a:rPr>
                <a:t>到 </a:t>
              </a:r>
              <a:r>
                <a:rPr lang="en-US" altLang="zh-CN" b="1" dirty="0">
                  <a:solidFill>
                    <a:srgbClr val="FFFF00"/>
                  </a:solidFill>
                </a:rPr>
                <a:t>CPU </a:t>
              </a:r>
              <a:r>
                <a:rPr lang="zh-CN" altLang="en-US" b="1" dirty="0">
                  <a:solidFill>
                    <a:srgbClr val="FFFF00"/>
                  </a:solidFill>
                </a:rPr>
                <a:t>的数据拷贝，释放 </a:t>
              </a:r>
              <a:r>
                <a:rPr lang="en-US" altLang="zh-CN" b="1" dirty="0">
                  <a:solidFill>
                    <a:srgbClr val="FFFF00"/>
                  </a:solidFill>
                </a:rPr>
                <a:t>GPU </a:t>
              </a:r>
              <a:r>
                <a:rPr lang="zh-CN" altLang="en-US" b="1" dirty="0">
                  <a:solidFill>
                    <a:srgbClr val="FFFF00"/>
                  </a:solidFill>
                </a:rPr>
                <a:t>内存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6019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CUDA?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CUDA (</a:t>
            </a:r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n-US" dirty="0"/>
              <a:t>ompute </a:t>
            </a:r>
            <a:r>
              <a:rPr lang="en-US" dirty="0">
                <a:solidFill>
                  <a:srgbClr val="FFFF00"/>
                </a:solidFill>
              </a:rPr>
              <a:t>U</a:t>
            </a:r>
            <a:r>
              <a:rPr lang="en-US" dirty="0"/>
              <a:t>nified </a:t>
            </a:r>
            <a:r>
              <a:rPr lang="en-US" dirty="0">
                <a:solidFill>
                  <a:srgbClr val="FFFF00"/>
                </a:solidFill>
              </a:rPr>
              <a:t>D</a:t>
            </a:r>
            <a:r>
              <a:rPr lang="en-US" dirty="0"/>
              <a:t>evice </a:t>
            </a:r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/>
              <a:t>rchitecture)</a:t>
            </a:r>
            <a:endParaRPr lang="en-GB" dirty="0"/>
          </a:p>
          <a:p>
            <a:pPr lvl="1"/>
            <a:r>
              <a:rPr lang="zh-CN" altLang="en-US" dirty="0"/>
              <a:t>使用</a:t>
            </a:r>
            <a:r>
              <a:rPr lang="en-US" altLang="zh-CN" dirty="0"/>
              <a:t> GPU </a:t>
            </a:r>
            <a:r>
              <a:rPr lang="zh-CN" altLang="en-US" dirty="0"/>
              <a:t>大量计算单元和高带宽实现通用计算的计算平台</a:t>
            </a:r>
            <a:endParaRPr lang="en-GB" dirty="0"/>
          </a:p>
          <a:p>
            <a:pPr lvl="1"/>
            <a:r>
              <a:rPr lang="zh-CN" altLang="en-US" dirty="0"/>
              <a:t>提出了对硬件和软件要求</a:t>
            </a:r>
            <a:endParaRPr lang="en-US" altLang="zh-CN" dirty="0"/>
          </a:p>
          <a:p>
            <a:pPr lvl="2"/>
            <a:r>
              <a:rPr lang="zh-CN" altLang="en-US" dirty="0"/>
              <a:t>支持 </a:t>
            </a:r>
            <a:r>
              <a:rPr lang="en-US" altLang="zh-CN" dirty="0"/>
              <a:t>CUDA </a:t>
            </a:r>
            <a:r>
              <a:rPr lang="zh-CN" altLang="en-US" dirty="0"/>
              <a:t>的</a:t>
            </a:r>
            <a:r>
              <a:rPr lang="en-US" altLang="zh-CN" dirty="0"/>
              <a:t>GPU</a:t>
            </a:r>
            <a:r>
              <a:rPr lang="zh-CN" altLang="en-US" dirty="0"/>
              <a:t>：</a:t>
            </a:r>
            <a:r>
              <a:rPr lang="en-US" altLang="zh-CN" dirty="0">
                <a:hlinkClick r:id="rId3"/>
              </a:rPr>
              <a:t>https://developer.nvidia.com/cuda-gpus</a:t>
            </a:r>
            <a:endParaRPr lang="en-US" altLang="zh-CN" dirty="0"/>
          </a:p>
          <a:p>
            <a:pPr lvl="2"/>
            <a:r>
              <a:rPr lang="en-US" dirty="0"/>
              <a:t>CUDA: </a:t>
            </a:r>
            <a:r>
              <a:rPr lang="en-US" dirty="0">
                <a:hlinkClick r:id="rId4"/>
              </a:rPr>
              <a:t>https://developer.nvidia.com/cuda-downloads</a:t>
            </a:r>
            <a:endParaRPr lang="en-GB" dirty="0"/>
          </a:p>
          <a:p>
            <a:endParaRPr lang="en-GB" dirty="0"/>
          </a:p>
          <a:p>
            <a:r>
              <a:rPr lang="en-GB" dirty="0"/>
              <a:t>CUDA C/C++</a:t>
            </a:r>
          </a:p>
          <a:p>
            <a:pPr lvl="1"/>
            <a:r>
              <a:rPr lang="zh-CN" altLang="en-US" dirty="0"/>
              <a:t>基于标准的</a:t>
            </a:r>
            <a:r>
              <a:rPr lang="en-GB" dirty="0"/>
              <a:t> C/C++</a:t>
            </a:r>
          </a:p>
          <a:p>
            <a:pPr lvl="1"/>
            <a:r>
              <a:rPr lang="en-US" dirty="0"/>
              <a:t>CUDA C/C++ </a:t>
            </a:r>
            <a:r>
              <a:rPr lang="zh-CN" altLang="en-US" dirty="0"/>
              <a:t>是对它的一个扩展，实现异构计算</a:t>
            </a:r>
            <a:endParaRPr lang="en-GB" dirty="0"/>
          </a:p>
          <a:p>
            <a:endParaRPr lang="en-GB" dirty="0"/>
          </a:p>
          <a:p>
            <a:r>
              <a:rPr lang="zh-CN" altLang="en-US" dirty="0"/>
              <a:t>主要介绍 </a:t>
            </a:r>
            <a:r>
              <a:rPr lang="en-US" altLang="zh-CN" dirty="0"/>
              <a:t>CUDA C/C++ </a:t>
            </a:r>
            <a:r>
              <a:rPr lang="zh-CN" altLang="en-US" dirty="0"/>
              <a:t>编程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532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 bwMode="auto">
          <a:xfrm>
            <a:off x="866776" y="3966210"/>
            <a:ext cx="6509834" cy="70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73B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16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32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49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6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kern="0" dirty="0">
                <a:latin typeface="Trebuchet MS" pitchFamily="34" charset="0"/>
              </a:rPr>
              <a:t>并行执行</a:t>
            </a:r>
            <a:endParaRPr kumimoji="0" lang="en-GB" sz="4000" b="1" i="0" u="none" strike="noStrike" kern="0" cap="all" spc="0" normalizeH="0" baseline="0" noProof="0" dirty="0">
              <a:ln>
                <a:noFill/>
              </a:ln>
              <a:solidFill>
                <a:srgbClr val="73B900"/>
              </a:solidFill>
              <a:effectLst/>
              <a:uLnTx/>
              <a:uFillTx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72043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7650"/>
            <a:ext cx="9437625" cy="646331"/>
          </a:xfrm>
        </p:spPr>
        <p:txBody>
          <a:bodyPr/>
          <a:lstStyle/>
          <a:p>
            <a:r>
              <a:rPr lang="zh-CN" altLang="en-US" dirty="0"/>
              <a:t>矢量点乘 </a:t>
            </a:r>
            <a:r>
              <a:rPr lang="en-US" altLang="zh-CN" dirty="0"/>
              <a:t>(</a:t>
            </a:r>
            <a:r>
              <a:rPr lang="zh-CN" altLang="en-US" dirty="0"/>
              <a:t>多分量</a:t>
            </a:r>
            <a:r>
              <a:rPr lang="en-US" altLang="zh-CN" dirty="0"/>
              <a:t>, N=512) : kernel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GPU </a:t>
            </a:r>
            <a:r>
              <a:rPr lang="zh-CN" altLang="en-US" dirty="0"/>
              <a:t>的计算适合大量并发的任务</a:t>
            </a:r>
            <a:endParaRPr lang="en-GB" dirty="0"/>
          </a:p>
          <a:p>
            <a:pPr lvl="1"/>
            <a:r>
              <a:rPr lang="zh-CN" altLang="en-US" dirty="0"/>
              <a:t>如何在</a:t>
            </a:r>
            <a:r>
              <a:rPr lang="en-US" altLang="zh-CN" dirty="0"/>
              <a:t> GPU</a:t>
            </a:r>
            <a:r>
              <a:rPr lang="zh-CN" altLang="en-US" dirty="0"/>
              <a:t>上实现并发执行呢？</a:t>
            </a:r>
            <a:endParaRPr lang="en-GB" dirty="0"/>
          </a:p>
          <a:p>
            <a:pPr lvl="0"/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600" dirty="0" err="1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mul</a:t>
            </a:r>
            <a:r>
              <a:rPr lang="en-GB" sz="20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&lt;&lt;&lt; </a:t>
            </a:r>
            <a:r>
              <a:rPr lang="en-GB" sz="2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1, 1 </a:t>
            </a:r>
            <a:r>
              <a:rPr lang="en-GB" sz="20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&gt;&gt;&gt;();</a:t>
            </a:r>
          </a:p>
          <a:p>
            <a:pPr marL="0" indent="0">
              <a:buNone/>
            </a:pPr>
            <a:endParaRPr lang="en-GB" sz="2000" b="1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dirty="0" err="1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mul</a:t>
            </a:r>
            <a:r>
              <a:rPr lang="en-GB" sz="20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&lt;&lt;&lt; </a:t>
            </a:r>
            <a:r>
              <a:rPr lang="en-GB" sz="2000" b="1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GB" sz="2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, 1</a:t>
            </a:r>
            <a:r>
              <a:rPr lang="en-GB" sz="20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&gt;&gt;&gt;();</a:t>
            </a:r>
          </a:p>
          <a:p>
            <a:pPr lvl="0"/>
            <a:endParaRPr lang="en-GB" sz="3200" b="1" dirty="0">
              <a:solidFill>
                <a:srgbClr val="FFFFFF"/>
              </a:solidFill>
            </a:endParaRPr>
          </a:p>
          <a:p>
            <a:pPr lvl="0"/>
            <a:r>
              <a:rPr lang="zh-CN" altLang="en-US" dirty="0">
                <a:solidFill>
                  <a:srgbClr val="FFFFFF"/>
                </a:solidFill>
              </a:rPr>
              <a:t>在 </a:t>
            </a:r>
            <a:r>
              <a:rPr lang="en-US" altLang="zh-CN" dirty="0">
                <a:solidFill>
                  <a:srgbClr val="FFFFFF"/>
                </a:solidFill>
              </a:rPr>
              <a:t>GPU </a:t>
            </a:r>
            <a:r>
              <a:rPr lang="zh-CN" altLang="en-US" dirty="0">
                <a:solidFill>
                  <a:srgbClr val="FFFFFF"/>
                </a:solidFill>
              </a:rPr>
              <a:t>上执行 </a:t>
            </a:r>
            <a:r>
              <a:rPr lang="en-US" altLang="zh-CN" dirty="0">
                <a:solidFill>
                  <a:srgbClr val="FFFFFF"/>
                </a:solidFill>
              </a:rPr>
              <a:t>N </a:t>
            </a:r>
            <a:r>
              <a:rPr lang="zh-CN" altLang="en-US" dirty="0">
                <a:solidFill>
                  <a:srgbClr val="FFFFFF"/>
                </a:solidFill>
              </a:rPr>
              <a:t>次</a:t>
            </a:r>
            <a:endParaRPr lang="en-GB" dirty="0">
              <a:solidFill>
                <a:srgbClr val="FFFFFF"/>
              </a:solidFill>
            </a:endParaRPr>
          </a:p>
          <a:p>
            <a:pPr lvl="1"/>
            <a:r>
              <a:rPr lang="zh-CN" altLang="en-US" dirty="0"/>
              <a:t>如何确保每次执行的是不同的数据呢？</a:t>
            </a:r>
            <a:endParaRPr lang="en-US" altLang="zh-CN" dirty="0"/>
          </a:p>
          <a:p>
            <a:pPr marL="571500" lvl="1" indent="0">
              <a:buNone/>
            </a:pPr>
            <a:endParaRPr lang="en-GB" dirty="0"/>
          </a:p>
          <a:p>
            <a:pPr marL="0" indent="0">
              <a:buNone/>
            </a:pP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0" name="Down Arrow 69"/>
          <p:cNvSpPr/>
          <p:nvPr/>
        </p:nvSpPr>
        <p:spPr>
          <a:xfrm>
            <a:off x="3551185" y="3106839"/>
            <a:ext cx="74141" cy="329513"/>
          </a:xfrm>
          <a:prstGeom prst="downArrow">
            <a:avLst/>
          </a:prstGeom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1001">
            <a:schemeClr val="lt2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075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矢量点乘 </a:t>
            </a:r>
            <a:r>
              <a:rPr lang="en-US" altLang="zh-CN" dirty="0"/>
              <a:t>(</a:t>
            </a:r>
            <a:r>
              <a:rPr lang="zh-CN" altLang="en-US" dirty="0"/>
              <a:t>多分量</a:t>
            </a:r>
            <a:r>
              <a:rPr lang="en-US" altLang="zh-CN" dirty="0"/>
              <a:t>, N=512) : block, grid</a:t>
            </a:r>
            <a:endParaRPr lang="en-GB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06" y="1060875"/>
            <a:ext cx="10756194" cy="4252912"/>
          </a:xfrm>
        </p:spPr>
        <p:txBody>
          <a:bodyPr/>
          <a:lstStyle/>
          <a:p>
            <a:pPr lvl="0"/>
            <a:r>
              <a:rPr lang="en-GB" dirty="0">
                <a:solidFill>
                  <a:srgbClr val="FFFFFF"/>
                </a:solidFill>
              </a:rPr>
              <a:t>&lt;&lt;&lt;N, 1&gt;&gt;&gt;: </a:t>
            </a:r>
            <a:r>
              <a:rPr lang="zh-CN" altLang="en-US" dirty="0">
                <a:solidFill>
                  <a:srgbClr val="FFFFFF"/>
                </a:solidFill>
              </a:rPr>
              <a:t>并发执行</a:t>
            </a:r>
            <a:r>
              <a:rPr lang="en-US" altLang="zh-CN" dirty="0">
                <a:solidFill>
                  <a:srgbClr val="FFFFFF"/>
                </a:solidFill>
              </a:rPr>
              <a:t> kernel </a:t>
            </a:r>
            <a:r>
              <a:rPr lang="en-US" altLang="zh-CN" dirty="0" err="1">
                <a:solidFill>
                  <a:srgbClr val="FFFFFF"/>
                </a:solidFill>
              </a:rPr>
              <a:t>mul</a:t>
            </a:r>
            <a:r>
              <a:rPr lang="en-US" altLang="zh-CN" dirty="0">
                <a:solidFill>
                  <a:srgbClr val="FFFFFF"/>
                </a:solidFill>
              </a:rPr>
              <a:t> N </a:t>
            </a:r>
            <a:r>
              <a:rPr lang="zh-CN" altLang="en-US" dirty="0">
                <a:solidFill>
                  <a:srgbClr val="FFFFFF"/>
                </a:solidFill>
              </a:rPr>
              <a:t>次</a:t>
            </a:r>
            <a:endParaRPr lang="en-GB" dirty="0">
              <a:solidFill>
                <a:srgbClr val="FFFFFF"/>
              </a:solidFill>
            </a:endParaRPr>
          </a:p>
          <a:p>
            <a:pPr lvl="1"/>
            <a:endParaRPr lang="en-GB" dirty="0">
              <a:solidFill>
                <a:srgbClr val="FFFFFF"/>
              </a:solidFill>
            </a:endParaRPr>
          </a:p>
          <a:p>
            <a:pPr lvl="0"/>
            <a:r>
              <a:rPr lang="zh-CN" altLang="en-US" dirty="0">
                <a:solidFill>
                  <a:srgbClr val="FFFFFF"/>
                </a:solidFill>
              </a:rPr>
              <a:t>术语</a:t>
            </a:r>
            <a:r>
              <a:rPr lang="en-GB" dirty="0">
                <a:solidFill>
                  <a:srgbClr val="FFFFFF"/>
                </a:solidFill>
              </a:rPr>
              <a:t>: </a:t>
            </a:r>
            <a:r>
              <a:rPr lang="zh-CN" altLang="en-US" dirty="0">
                <a:solidFill>
                  <a:srgbClr val="FFFFFF"/>
                </a:solidFill>
              </a:rPr>
              <a:t>在此，每次并发调用的 </a:t>
            </a:r>
            <a:r>
              <a:rPr lang="en-US" altLang="zh-CN" dirty="0">
                <a:solidFill>
                  <a:srgbClr val="FFFFFF"/>
                </a:solidFill>
              </a:rPr>
              <a:t>kernel </a:t>
            </a:r>
            <a:r>
              <a:rPr lang="zh-CN" altLang="en-US" dirty="0">
                <a:solidFill>
                  <a:srgbClr val="FFFFFF"/>
                </a:solidFill>
              </a:rPr>
              <a:t>称为 </a:t>
            </a:r>
            <a:r>
              <a:rPr lang="zh-CN" altLang="en-US" dirty="0">
                <a:solidFill>
                  <a:schemeClr val="accent4"/>
                </a:solidFill>
              </a:rPr>
              <a:t>一个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>
                <a:solidFill>
                  <a:schemeClr val="accent4"/>
                </a:solidFill>
              </a:rPr>
              <a:t>block</a:t>
            </a:r>
          </a:p>
          <a:p>
            <a:pPr lvl="1"/>
            <a:r>
              <a:rPr lang="zh-CN" altLang="en-US" dirty="0">
                <a:solidFill>
                  <a:srgbClr val="FFFFFF"/>
                </a:solidFill>
              </a:rPr>
              <a:t>所有 </a:t>
            </a:r>
            <a:r>
              <a:rPr lang="en-US" altLang="zh-CN" dirty="0">
                <a:solidFill>
                  <a:srgbClr val="FFFFFF"/>
                </a:solidFill>
              </a:rPr>
              <a:t>block </a:t>
            </a:r>
            <a:r>
              <a:rPr lang="zh-CN" altLang="en-US" dirty="0">
                <a:solidFill>
                  <a:srgbClr val="FFFFFF"/>
                </a:solidFill>
              </a:rPr>
              <a:t>的集合称为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>
                <a:solidFill>
                  <a:schemeClr val="accent4"/>
                </a:solidFill>
              </a:rPr>
              <a:t>grid</a:t>
            </a:r>
          </a:p>
          <a:p>
            <a:pPr lvl="1"/>
            <a:r>
              <a:rPr lang="en-US" altLang="zh-CN" dirty="0">
                <a:solidFill>
                  <a:srgbClr val="FFFFFF"/>
                </a:solidFill>
              </a:rPr>
              <a:t>&lt;&lt;&lt;X1, X2&gt;&gt;&gt; </a:t>
            </a:r>
            <a:r>
              <a:rPr lang="zh-CN" altLang="en-US" dirty="0">
                <a:solidFill>
                  <a:srgbClr val="FFFFFF"/>
                </a:solidFill>
              </a:rPr>
              <a:t>中的 </a:t>
            </a:r>
            <a:r>
              <a:rPr lang="en-US" altLang="zh-CN" dirty="0">
                <a:solidFill>
                  <a:srgbClr val="FFFFFF"/>
                </a:solidFill>
              </a:rPr>
              <a:t>X1 </a:t>
            </a:r>
            <a:r>
              <a:rPr lang="zh-CN" altLang="en-US" dirty="0">
                <a:solidFill>
                  <a:srgbClr val="FFFFFF"/>
                </a:solidFill>
              </a:rPr>
              <a:t>设置 </a:t>
            </a:r>
            <a:r>
              <a:rPr lang="en-US" altLang="zh-CN" dirty="0">
                <a:solidFill>
                  <a:schemeClr val="accent4"/>
                </a:solidFill>
              </a:rPr>
              <a:t>grid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zh-CN" altLang="en-US" dirty="0">
                <a:solidFill>
                  <a:srgbClr val="FFFFFF"/>
                </a:solidFill>
              </a:rPr>
              <a:t>的大小</a:t>
            </a:r>
            <a:endParaRPr lang="en-US" altLang="zh-CN" dirty="0">
              <a:solidFill>
                <a:srgbClr val="FFFFFF"/>
              </a:solidFill>
            </a:endParaRPr>
          </a:p>
          <a:p>
            <a:pPr lvl="1"/>
            <a:r>
              <a:rPr lang="zh-CN" altLang="en-US" dirty="0">
                <a:solidFill>
                  <a:srgbClr val="FFFFFF"/>
                </a:solidFill>
              </a:rPr>
              <a:t>每个 </a:t>
            </a:r>
            <a:r>
              <a:rPr lang="en-US" altLang="zh-CN" dirty="0">
                <a:solidFill>
                  <a:srgbClr val="FFFFFF"/>
                </a:solidFill>
              </a:rPr>
              <a:t>block </a:t>
            </a:r>
            <a:r>
              <a:rPr lang="zh-CN" altLang="en-US" dirty="0">
                <a:solidFill>
                  <a:srgbClr val="FFFFFF"/>
                </a:solidFill>
              </a:rPr>
              <a:t>都有一个唯一标记的 </a:t>
            </a:r>
            <a:r>
              <a:rPr lang="en-US" altLang="zh-CN" dirty="0">
                <a:solidFill>
                  <a:srgbClr val="FFFFFF"/>
                </a:solidFill>
              </a:rPr>
              <a:t>ID </a:t>
            </a:r>
            <a:r>
              <a:rPr lang="en-GB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zh-CN" altLang="en-US" dirty="0">
                <a:solidFill>
                  <a:srgbClr val="FFFFFF"/>
                </a:solidFill>
              </a:rPr>
              <a:t>可以用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sz="20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zh-CN" altLang="en-US" dirty="0">
                <a:solidFill>
                  <a:srgbClr val="FFFFFF"/>
                </a:solidFill>
              </a:rPr>
              <a:t>去数组中索引对应的元素，以确保对应的数据参与计算</a:t>
            </a:r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chemeClr val="accent4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mul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*a, </a:t>
            </a:r>
            <a:r>
              <a:rPr lang="en-GB" sz="1600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 *b, </a:t>
            </a:r>
            <a:r>
              <a:rPr lang="en-GB" sz="1600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*c) {</a:t>
            </a:r>
          </a:p>
          <a:p>
            <a:pPr marL="0" indent="0">
              <a:buNone/>
            </a:pPr>
            <a:r>
              <a:rPr lang="en-GB" sz="1600" dirty="0">
                <a:latin typeface="Courier New" pitchFamily="49" charset="0"/>
                <a:cs typeface="Courier New" pitchFamily="49" charset="0"/>
              </a:rPr>
              <a:t>		c[</a:t>
            </a:r>
            <a:r>
              <a:rPr lang="en-GB" sz="1600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] = a[</a:t>
            </a:r>
            <a:r>
              <a:rPr lang="en-GB" sz="1600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] </a:t>
            </a:r>
            <a:r>
              <a:rPr lang="zh-CN" altLang="en-US" sz="1600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 b[</a:t>
            </a:r>
            <a:r>
              <a:rPr lang="en-GB" sz="1600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None/>
            </a:pPr>
            <a:r>
              <a:rPr lang="en-GB" sz="1600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08190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矢量点乘 </a:t>
            </a:r>
            <a:r>
              <a:rPr lang="en-US" altLang="zh-CN" dirty="0"/>
              <a:t>(</a:t>
            </a:r>
            <a:r>
              <a:rPr lang="zh-CN" altLang="en-US" dirty="0"/>
              <a:t>多分量</a:t>
            </a:r>
            <a:r>
              <a:rPr lang="en-US" altLang="zh-CN" dirty="0"/>
              <a:t>, N=512) : kernel</a:t>
            </a:r>
            <a:endParaRPr lang="en-GB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mul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*a, </a:t>
            </a:r>
            <a:r>
              <a:rPr lang="en-GB" sz="2000" b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*b, </a:t>
            </a:r>
            <a:r>
              <a:rPr lang="en-GB" sz="2000" b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*c) {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	c[</a:t>
            </a:r>
            <a:r>
              <a:rPr lang="en-GB" sz="20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 = a[</a:t>
            </a:r>
            <a:r>
              <a:rPr lang="en-GB" sz="20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 * b[</a:t>
            </a:r>
            <a:r>
              <a:rPr lang="en-GB" sz="20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zh-CN" altLang="en-US" dirty="0">
                <a:solidFill>
                  <a:srgbClr val="FFFFFF"/>
                </a:solidFill>
              </a:rPr>
              <a:t>设备端，所有的 </a:t>
            </a:r>
            <a:r>
              <a:rPr lang="en-US" altLang="zh-CN" dirty="0">
                <a:solidFill>
                  <a:srgbClr val="FFFFFF"/>
                </a:solidFill>
              </a:rPr>
              <a:t>block </a:t>
            </a:r>
            <a:r>
              <a:rPr lang="zh-CN" altLang="en-US" dirty="0">
                <a:solidFill>
                  <a:srgbClr val="FFFFFF"/>
                </a:solidFill>
              </a:rPr>
              <a:t>并行执行</a:t>
            </a:r>
            <a:r>
              <a:rPr lang="en-GB" dirty="0">
                <a:solidFill>
                  <a:srgbClr val="FFFFFF"/>
                </a:solidFill>
              </a:rPr>
              <a:t>: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Rounded Rectangle 3"/>
          <p:cNvSpPr/>
          <p:nvPr/>
        </p:nvSpPr>
        <p:spPr>
          <a:xfrm>
            <a:off x="958896" y="4337239"/>
            <a:ext cx="226825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35999" tIns="45718" rIns="35999" bIns="45718" spcCol="0"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c[0]  = a[0] </a:t>
            </a:r>
            <a:r>
              <a:rPr lang="zh-CN" alt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b[0];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71164" y="4337239"/>
            <a:ext cx="226825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35999" tIns="45718" rIns="35999" bIns="45718" spcCol="0"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c[1]  = a[1] </a:t>
            </a:r>
            <a:r>
              <a:rPr lang="zh-CN" alt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b[1];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89403" y="4316206"/>
            <a:ext cx="226825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35999" tIns="45718" rIns="35999" bIns="45718" spcCol="0"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c[2]  = a[2] </a:t>
            </a:r>
            <a:r>
              <a:rPr lang="zh-CN" alt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b[2];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201671" y="4316206"/>
            <a:ext cx="226825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35999" tIns="45718" rIns="35999" bIns="45718" spcCol="0"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c[3]  = a[3] </a:t>
            </a:r>
            <a:r>
              <a:rPr lang="zh-CN" alt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b[3];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850885" y="3967908"/>
            <a:ext cx="941275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pPr eaLnBrk="0" hangingPunct="0"/>
            <a:r>
              <a:rPr lang="en-GB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Block 0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263152" y="3967908"/>
            <a:ext cx="941275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pPr eaLnBrk="0" hangingPunct="0"/>
            <a:r>
              <a:rPr lang="en-GB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Block 1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5681391" y="3940865"/>
            <a:ext cx="941275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pPr eaLnBrk="0" hangingPunct="0"/>
            <a:r>
              <a:rPr lang="en-GB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Block 2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8093658" y="3940865"/>
            <a:ext cx="941275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pPr eaLnBrk="0" hangingPunct="0"/>
            <a:r>
              <a:rPr lang="en-GB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Block 3</a:t>
            </a:r>
          </a:p>
        </p:txBody>
      </p:sp>
    </p:spTree>
    <p:extLst>
      <p:ext uri="{BB962C8B-B14F-4D97-AF65-F5344CB8AC3E}">
        <p14:creationId xmlns:p14="http://schemas.microsoft.com/office/powerpoint/2010/main" val="4151594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矢量点乘 </a:t>
            </a:r>
            <a:r>
              <a:rPr lang="en-US" altLang="zh-CN" dirty="0"/>
              <a:t>(</a:t>
            </a:r>
            <a:r>
              <a:rPr lang="zh-CN" altLang="en-US" dirty="0"/>
              <a:t>多分量</a:t>
            </a:r>
            <a:r>
              <a:rPr lang="en-US" altLang="zh-CN" dirty="0"/>
              <a:t>, N=512) : </a:t>
            </a:r>
            <a:r>
              <a:rPr lang="zh-CN" altLang="en-US" dirty="0"/>
              <a:t>不能完成归约</a:t>
            </a:r>
            <a:endParaRPr lang="en-GB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>
                <a:solidFill>
                  <a:srgbClr val="FFFFFF"/>
                </a:solidFill>
              </a:rPr>
              <a:t>在设备端完成了相应分量的乘积。</a:t>
            </a:r>
            <a:endParaRPr lang="en-US" altLang="zh-CN" dirty="0">
              <a:solidFill>
                <a:srgbClr val="FFFFFF"/>
              </a:solidFill>
            </a:endParaRPr>
          </a:p>
          <a:p>
            <a:pPr lvl="0"/>
            <a:r>
              <a:rPr lang="en-US" altLang="zh-CN" dirty="0">
                <a:solidFill>
                  <a:srgbClr val="FFFFFF"/>
                </a:solidFill>
              </a:rPr>
              <a:t>block </a:t>
            </a:r>
            <a:r>
              <a:rPr lang="zh-CN" altLang="en-US" dirty="0">
                <a:solidFill>
                  <a:srgbClr val="FFFFFF"/>
                </a:solidFill>
              </a:rPr>
              <a:t>之间无法共享数据，不能在设备端完成归约求和操作</a:t>
            </a:r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mul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*a, </a:t>
            </a:r>
            <a:r>
              <a:rPr lang="en-GB" sz="2000" b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*b, </a:t>
            </a:r>
            <a:r>
              <a:rPr lang="en-GB" sz="2000" b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*c) {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	c[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 = a[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 * b[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endParaRPr lang="en-GB" dirty="0">
              <a:solidFill>
                <a:srgbClr val="FFFFFF"/>
              </a:solidFill>
            </a:endParaRPr>
          </a:p>
          <a:p>
            <a:pPr lvl="0"/>
            <a:r>
              <a:rPr lang="zh-CN" altLang="en-US" dirty="0">
                <a:solidFill>
                  <a:srgbClr val="FFFFFF"/>
                </a:solidFill>
              </a:rPr>
              <a:t>最终的归约求和在主机端完成。完整的</a:t>
            </a:r>
            <a:r>
              <a:rPr lang="en-US" altLang="zh-CN" dirty="0">
                <a:solidFill>
                  <a:srgbClr val="FFFFFF"/>
                </a:solidFill>
              </a:rPr>
              <a:t> main </a:t>
            </a:r>
            <a:r>
              <a:rPr lang="zh-CN" altLang="en-US" dirty="0">
                <a:solidFill>
                  <a:srgbClr val="FFFFFF"/>
                </a:solidFill>
              </a:rPr>
              <a:t>函数</a:t>
            </a:r>
            <a:r>
              <a:rPr lang="en-US" altLang="zh-CN" dirty="0">
                <a:solidFill>
                  <a:srgbClr val="FFFFFF"/>
                </a:solidFill>
              </a:rPr>
              <a:t>…</a:t>
            </a:r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9960616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矢量点乘 </a:t>
            </a:r>
            <a:r>
              <a:rPr lang="en-US" altLang="zh-CN" dirty="0"/>
              <a:t>(</a:t>
            </a:r>
            <a:r>
              <a:rPr lang="zh-CN" altLang="en-US" dirty="0"/>
              <a:t>多分量</a:t>
            </a:r>
            <a:r>
              <a:rPr lang="en-US" altLang="zh-CN" dirty="0"/>
              <a:t>, N=512) : main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49278" y="1060875"/>
            <a:ext cx="10042525" cy="463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#define N 512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main(void) {</a:t>
            </a:r>
          </a:p>
          <a:p>
            <a:pPr marL="0" lvl="0" indent="0">
              <a:buNone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*a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*b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*c</a:t>
            </a:r>
            <a:r>
              <a:rPr lang="en-GB" sz="18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sum=0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;	</a:t>
            </a: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host copies of a, b,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d_a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*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d_b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*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d_c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;	</a:t>
            </a: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device copies of a, b,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size =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N *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sizeof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  <a:endParaRPr kumimoji="0" lang="en-GB" sz="1800" b="1" i="1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Alloc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space for device copies of a, b,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cudaMalloc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((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**)&amp;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d_a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size);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cudaMalloc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((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**)&amp;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d_b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size);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cudaMalloc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((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**)&amp;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d_c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size);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// </a:t>
            </a:r>
            <a:r>
              <a:rPr kumimoji="0" lang="en-GB" sz="1800" b="1" i="1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Alloc</a:t>
            </a: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space for host copies of a, b, c and setup input values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a = (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*)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malloc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(size);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random_ints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(a, N);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b = (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*)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malloc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(size);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random_ints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(b, N);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c = (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*)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malloc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(size);</a:t>
            </a:r>
          </a:p>
        </p:txBody>
      </p:sp>
    </p:spTree>
    <p:extLst>
      <p:ext uri="{BB962C8B-B14F-4D97-AF65-F5344CB8AC3E}">
        <p14:creationId xmlns:p14="http://schemas.microsoft.com/office/powerpoint/2010/main" val="309765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矢量点乘 </a:t>
            </a:r>
            <a:r>
              <a:rPr lang="en-US" altLang="zh-CN" dirty="0"/>
              <a:t>(</a:t>
            </a:r>
            <a:r>
              <a:rPr lang="zh-CN" altLang="en-US" dirty="0"/>
              <a:t>多分量</a:t>
            </a:r>
            <a:r>
              <a:rPr lang="en-US" altLang="zh-CN" dirty="0"/>
              <a:t>, N=512) : main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49278" y="880855"/>
            <a:ext cx="10042525" cy="458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Copy inputs to device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cudaMemcpy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d_a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a, size,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cudaMemcpyHostToDevice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cudaMemcpy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d_b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b, size,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cudaMemcpyHostToDevice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Launch </a:t>
            </a:r>
            <a:r>
              <a:rPr kumimoji="0" lang="en-GB" sz="1800" b="1" i="1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mul</a:t>
            </a: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() kernel on GPU with N blocks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lang="en-GB" sz="1800" b="1" kern="0" noProof="0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mul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&lt;&lt;&lt;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N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,1&gt;&gt;&gt;(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d_a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d_b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d_c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800" b="1" i="1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// Copy result back to host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cudaMemcpy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(c,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d_c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size,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cudaMemcpyDeviceToHost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  <a:p>
            <a:pPr marL="0" lvl="0" indent="0">
              <a:buNone/>
              <a:defRPr/>
            </a:pP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</a:p>
          <a:p>
            <a:pPr marL="0" lvl="0" indent="0">
              <a:buNone/>
              <a:defRPr/>
            </a:pP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 </a:t>
            </a:r>
            <a:r>
              <a:rPr lang="en-GB" sz="1800" b="1" kern="0" noProof="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GB" sz="1800" b="1" kern="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800" b="1" kern="0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kern="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kern="0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800" b="1" kern="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=0; </a:t>
            </a:r>
            <a:r>
              <a:rPr lang="en-GB" sz="1800" b="1" kern="0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800" b="1" kern="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GB" sz="1800" b="1" kern="0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800" b="1" kern="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++) sum += c[</a:t>
            </a:r>
            <a:r>
              <a:rPr lang="en-GB" sz="1800" b="1" kern="0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800" b="1" kern="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]; </a:t>
            </a:r>
            <a:r>
              <a:rPr lang="en-GB" sz="1800" b="1" i="1" kern="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// Reduce on Host</a:t>
            </a:r>
            <a:endParaRPr lang="en-GB" sz="1800" b="1" kern="0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lvl="0" indent="0">
              <a:buNone/>
              <a:defRPr/>
            </a:pPr>
            <a:endParaRPr kumimoji="0" lang="en-GB" sz="1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</a:t>
            </a:r>
            <a:r>
              <a:rPr kumimoji="0" lang="en-GB" sz="1800" b="1" i="1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Cleanup</a:t>
            </a:r>
            <a:endParaRPr kumimoji="0" lang="en-GB" sz="1800" b="1" i="1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free(a); free(b); free(c);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cudaFree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d_a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cudaFree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d_b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cudaFree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d_c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return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0;}</a:t>
            </a:r>
          </a:p>
        </p:txBody>
      </p:sp>
    </p:spTree>
    <p:extLst>
      <p:ext uri="{BB962C8B-B14F-4D97-AF65-F5344CB8AC3E}">
        <p14:creationId xmlns:p14="http://schemas.microsoft.com/office/powerpoint/2010/main" val="1161279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7650"/>
            <a:ext cx="9437625" cy="646331"/>
          </a:xfrm>
        </p:spPr>
        <p:txBody>
          <a:bodyPr/>
          <a:lstStyle/>
          <a:p>
            <a:r>
              <a:rPr lang="zh-CN" altLang="en-US" dirty="0"/>
              <a:t>矢量点乘 </a:t>
            </a:r>
            <a:r>
              <a:rPr lang="en-US" altLang="zh-CN" dirty="0"/>
              <a:t>(</a:t>
            </a:r>
            <a:r>
              <a:rPr lang="zh-CN" altLang="en-US" dirty="0"/>
              <a:t>多分量</a:t>
            </a:r>
            <a:r>
              <a:rPr lang="en-US" altLang="zh-CN" dirty="0"/>
              <a:t>, N=512) : </a:t>
            </a:r>
            <a:r>
              <a:rPr lang="zh-CN" altLang="en-US" dirty="0"/>
              <a:t>设备端归约？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能不能在设备端完成归约呢？</a:t>
            </a:r>
            <a:r>
              <a:rPr lang="en-US" altLang="zh-CN" dirty="0"/>
              <a:t>&lt;&lt;&lt;X1, </a:t>
            </a:r>
            <a:r>
              <a:rPr lang="en-US" altLang="zh-CN" dirty="0">
                <a:solidFill>
                  <a:srgbClr val="FFFF00"/>
                </a:solidFill>
              </a:rPr>
              <a:t>X2</a:t>
            </a:r>
            <a:r>
              <a:rPr lang="en-US" altLang="zh-CN" dirty="0"/>
              <a:t>&gt;&gt;&gt;</a:t>
            </a:r>
            <a:endParaRPr lang="en-GB" dirty="0"/>
          </a:p>
          <a:p>
            <a:pPr lvl="1"/>
            <a:r>
              <a:rPr lang="en-US" dirty="0"/>
              <a:t>X1: </a:t>
            </a:r>
            <a:r>
              <a:rPr lang="zh-CN" altLang="en-US" dirty="0"/>
              <a:t>设置 </a:t>
            </a:r>
            <a:r>
              <a:rPr lang="en-US" altLang="zh-CN" dirty="0"/>
              <a:t>kernel </a:t>
            </a:r>
            <a:r>
              <a:rPr lang="zh-CN" altLang="en-US" dirty="0"/>
              <a:t>的 </a:t>
            </a:r>
            <a:r>
              <a:rPr lang="en-US" altLang="zh-CN" dirty="0"/>
              <a:t>block </a:t>
            </a:r>
            <a:r>
              <a:rPr lang="zh-CN" altLang="en-US" dirty="0"/>
              <a:t>数目；</a:t>
            </a:r>
            <a:r>
              <a:rPr lang="en-US" altLang="zh-CN" dirty="0"/>
              <a:t>block </a:t>
            </a:r>
            <a:r>
              <a:rPr lang="zh-CN" altLang="en-US" dirty="0"/>
              <a:t>之间不能通信</a:t>
            </a:r>
            <a:endParaRPr lang="en-US" altLang="zh-CN" dirty="0"/>
          </a:p>
          <a:p>
            <a:pPr lvl="1"/>
            <a:r>
              <a:rPr lang="en-US" dirty="0"/>
              <a:t>X2: </a:t>
            </a:r>
            <a:r>
              <a:rPr lang="zh-CN" altLang="en-US" dirty="0"/>
              <a:t>设置 </a:t>
            </a:r>
            <a:r>
              <a:rPr lang="en-US" altLang="zh-CN" dirty="0"/>
              <a:t>kernel </a:t>
            </a:r>
            <a:r>
              <a:rPr lang="zh-CN" altLang="en-US" dirty="0"/>
              <a:t>的 </a:t>
            </a:r>
            <a:r>
              <a:rPr lang="en-US" altLang="zh-CN" dirty="0"/>
              <a:t>block </a:t>
            </a:r>
            <a:r>
              <a:rPr lang="zh-CN" altLang="en-US" dirty="0"/>
              <a:t>内 </a:t>
            </a:r>
            <a:r>
              <a:rPr lang="en-US" altLang="zh-CN" dirty="0"/>
              <a:t>thread (</a:t>
            </a:r>
            <a:r>
              <a:rPr lang="zh-CN" altLang="en-US" dirty="0"/>
              <a:t>线程</a:t>
            </a:r>
            <a:r>
              <a:rPr lang="en-US" altLang="zh-CN" dirty="0"/>
              <a:t>) </a:t>
            </a:r>
            <a:r>
              <a:rPr lang="zh-CN" altLang="en-US" dirty="0"/>
              <a:t>数；</a:t>
            </a:r>
            <a:endParaRPr lang="en-US" altLang="zh-CN" dirty="0"/>
          </a:p>
          <a:p>
            <a:pPr lvl="1"/>
            <a:r>
              <a:rPr lang="en-US" altLang="zh-CN" dirty="0"/>
              <a:t>block </a:t>
            </a:r>
            <a:r>
              <a:rPr lang="zh-CN" altLang="en-US" dirty="0"/>
              <a:t>内线程间可以通过 </a:t>
            </a:r>
            <a:r>
              <a:rPr lang="en-US" altLang="zh-CN" dirty="0"/>
              <a:t>shared memory (</a:t>
            </a:r>
            <a:r>
              <a:rPr lang="zh-CN" altLang="en-US" dirty="0"/>
              <a:t>共享内存</a:t>
            </a:r>
            <a:r>
              <a:rPr lang="en-US" altLang="zh-CN" dirty="0"/>
              <a:t>)  </a:t>
            </a:r>
            <a:r>
              <a:rPr lang="zh-CN" altLang="en-US" dirty="0"/>
              <a:t>实现数据共享</a:t>
            </a:r>
            <a:endParaRPr lang="en-GB" dirty="0"/>
          </a:p>
          <a:p>
            <a:pPr lvl="0"/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600" dirty="0" err="1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mul</a:t>
            </a:r>
            <a:r>
              <a:rPr lang="en-GB" sz="20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&lt;&lt;&lt;</a:t>
            </a:r>
            <a:r>
              <a:rPr lang="en-GB" sz="2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1,  1 </a:t>
            </a:r>
            <a:r>
              <a:rPr lang="en-GB" sz="20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&gt;&gt;&gt;();</a:t>
            </a:r>
          </a:p>
          <a:p>
            <a:pPr marL="0" indent="0">
              <a:buNone/>
            </a:pPr>
            <a:endParaRPr lang="en-GB" sz="2000" b="1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dirty="0" err="1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mul</a:t>
            </a:r>
            <a:r>
              <a:rPr lang="en-GB" sz="20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&lt;&lt;&lt;</a:t>
            </a:r>
            <a:r>
              <a:rPr lang="en-GB" sz="20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1, </a:t>
            </a:r>
            <a:r>
              <a:rPr lang="en-GB" sz="200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N </a:t>
            </a:r>
            <a:r>
              <a:rPr lang="en-GB" sz="20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&gt;&gt;&gt;();</a:t>
            </a:r>
          </a:p>
          <a:p>
            <a:pPr marL="0" lvl="0" indent="0">
              <a:buNone/>
            </a:pPr>
            <a:endParaRPr lang="en-GB" dirty="0">
              <a:solidFill>
                <a:srgbClr val="FFFFFF"/>
              </a:solidFill>
            </a:endParaRPr>
          </a:p>
          <a:p>
            <a:pPr lvl="1"/>
            <a:r>
              <a:rPr lang="en-US" altLang="zh-CN" dirty="0"/>
              <a:t>block </a:t>
            </a:r>
            <a:r>
              <a:rPr lang="zh-CN" altLang="en-US" dirty="0"/>
              <a:t>内不同的线程用线程 </a:t>
            </a:r>
            <a:r>
              <a:rPr lang="en-US" altLang="zh-CN" dirty="0"/>
              <a:t>ID </a:t>
            </a:r>
            <a:r>
              <a:rPr lang="zh-CN" altLang="en-US" dirty="0"/>
              <a:t>区分 </a:t>
            </a:r>
            <a:r>
              <a:rPr lang="en-US" altLang="zh-CN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endParaRPr lang="en-US" altLang="zh-CN" dirty="0">
              <a:solidFill>
                <a:schemeClr val="accent4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altLang="zh-CN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__shared__</a:t>
            </a:r>
            <a:r>
              <a:rPr lang="zh-CN" altLang="en-US" dirty="0">
                <a:cs typeface="Courier New" pitchFamily="49" charset="0"/>
              </a:rPr>
              <a:t>：声明共享内存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0" name="Down Arrow 69"/>
          <p:cNvSpPr/>
          <p:nvPr/>
        </p:nvSpPr>
        <p:spPr>
          <a:xfrm>
            <a:off x="3927094" y="3701692"/>
            <a:ext cx="74141" cy="329513"/>
          </a:xfrm>
          <a:prstGeom prst="downArrow">
            <a:avLst/>
          </a:prstGeom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1001">
            <a:schemeClr val="lt2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225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7650"/>
            <a:ext cx="9437625" cy="646331"/>
          </a:xfrm>
        </p:spPr>
        <p:txBody>
          <a:bodyPr/>
          <a:lstStyle/>
          <a:p>
            <a:r>
              <a:rPr lang="zh-CN" altLang="en-US" dirty="0"/>
              <a:t>设备端归约：</a:t>
            </a:r>
            <a:r>
              <a:rPr lang="en-US" altLang="zh-CN" dirty="0"/>
              <a:t>kernel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9275" y="1439863"/>
            <a:ext cx="10337725" cy="425291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GB" sz="2000" dirty="0" err="1">
                <a:latin typeface="Courier New" pitchFamily="49" charset="0"/>
                <a:cs typeface="Courier New" pitchFamily="49" charset="0"/>
              </a:rPr>
              <a:t>mul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*a, </a:t>
            </a:r>
            <a:r>
              <a:rPr lang="en-GB" sz="2000" b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*b, </a:t>
            </a:r>
            <a:r>
              <a:rPr lang="en-GB" sz="2000" b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*sum) {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__shared__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c[N];		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	c[</a:t>
            </a:r>
            <a:r>
              <a:rPr lang="en-GB" sz="2000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GB" sz="20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 = a[</a:t>
            </a:r>
            <a:r>
              <a:rPr lang="en-GB" sz="2000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GB" sz="20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 * b[</a:t>
            </a:r>
            <a:r>
              <a:rPr lang="en-GB" sz="2000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GB" sz="20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None/>
            </a:pP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i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2000" i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Reduce code</a:t>
            </a:r>
            <a:endParaRPr lang="en-GB" sz="2000" b="1" i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}</a:t>
            </a: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zh-CN" altLang="en-US" dirty="0">
                <a:solidFill>
                  <a:srgbClr val="FFFFFF"/>
                </a:solidFill>
              </a:rPr>
              <a:t>设备端，所有的 </a:t>
            </a:r>
            <a:r>
              <a:rPr lang="en-US" altLang="zh-CN" dirty="0">
                <a:solidFill>
                  <a:srgbClr val="FFFFFF"/>
                </a:solidFill>
              </a:rPr>
              <a:t>thread </a:t>
            </a:r>
            <a:r>
              <a:rPr lang="zh-CN" altLang="en-US" dirty="0">
                <a:solidFill>
                  <a:srgbClr val="FFFFFF"/>
                </a:solidFill>
              </a:rPr>
              <a:t>并行执行</a:t>
            </a:r>
            <a:r>
              <a:rPr lang="en-GB" dirty="0">
                <a:solidFill>
                  <a:srgbClr val="FFFFFF"/>
                </a:solidFill>
              </a:rPr>
              <a:t>: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958896" y="5057319"/>
            <a:ext cx="226825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35999" tIns="45718" rIns="35999" bIns="45718" spcCol="0"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c[0]  = a[0] </a:t>
            </a:r>
            <a:r>
              <a:rPr lang="zh-CN" alt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b[0];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371164" y="5057319"/>
            <a:ext cx="226825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35999" tIns="45718" rIns="35999" bIns="45718" spcCol="0"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c[1]  = a[1] </a:t>
            </a:r>
            <a:r>
              <a:rPr lang="zh-CN" alt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b[1];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89403" y="5036286"/>
            <a:ext cx="226825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35999" tIns="45718" rIns="35999" bIns="45718" spcCol="0"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c[2]  = a[2] </a:t>
            </a:r>
            <a:r>
              <a:rPr lang="zh-CN" alt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b[2];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201671" y="5036286"/>
            <a:ext cx="226825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35999" tIns="45718" rIns="35999" bIns="45718" spcCol="0"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c[3]  = a[3] </a:t>
            </a:r>
            <a:r>
              <a:rPr lang="zh-CN" alt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b[3];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850885" y="4687988"/>
            <a:ext cx="103104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pPr eaLnBrk="0" hangingPunct="0"/>
            <a:r>
              <a:rPr lang="en-GB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thread 0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3263152" y="4687988"/>
            <a:ext cx="103104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pPr eaLnBrk="0" hangingPunct="0"/>
            <a:r>
              <a:rPr lang="en-GB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thread 1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5681391" y="4660945"/>
            <a:ext cx="103104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pPr eaLnBrk="0" hangingPunct="0"/>
            <a:r>
              <a:rPr lang="en-GB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thread 2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8093658" y="4660945"/>
            <a:ext cx="103104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pPr eaLnBrk="0" hangingPunct="0"/>
            <a:r>
              <a:rPr lang="en-GB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thread 3</a:t>
            </a:r>
          </a:p>
        </p:txBody>
      </p:sp>
    </p:spTree>
    <p:extLst>
      <p:ext uri="{BB962C8B-B14F-4D97-AF65-F5344CB8AC3E}">
        <p14:creationId xmlns:p14="http://schemas.microsoft.com/office/powerpoint/2010/main" val="298208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7650"/>
            <a:ext cx="9437625" cy="646331"/>
          </a:xfrm>
        </p:spPr>
        <p:txBody>
          <a:bodyPr/>
          <a:lstStyle/>
          <a:p>
            <a:r>
              <a:rPr lang="zh-CN" altLang="en-US" dirty="0"/>
              <a:t>设备端归约实现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179" y="1089620"/>
            <a:ext cx="61341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80955" y="2124735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thread ID</a:t>
            </a:r>
          </a:p>
        </p:txBody>
      </p:sp>
      <p:sp>
        <p:nvSpPr>
          <p:cNvPr id="7" name="Rectangle 6"/>
          <p:cNvSpPr/>
          <p:nvPr/>
        </p:nvSpPr>
        <p:spPr>
          <a:xfrm>
            <a:off x="1480955" y="3240568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thread ID</a:t>
            </a:r>
          </a:p>
        </p:txBody>
      </p:sp>
      <p:sp>
        <p:nvSpPr>
          <p:cNvPr id="8" name="Rectangle 7"/>
          <p:cNvSpPr/>
          <p:nvPr/>
        </p:nvSpPr>
        <p:spPr>
          <a:xfrm>
            <a:off x="1480955" y="4149960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thread ID</a:t>
            </a:r>
          </a:p>
        </p:txBody>
      </p:sp>
      <p:sp>
        <p:nvSpPr>
          <p:cNvPr id="9" name="Rectangle 8"/>
          <p:cNvSpPr/>
          <p:nvPr/>
        </p:nvSpPr>
        <p:spPr>
          <a:xfrm>
            <a:off x="1480955" y="5085773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thread ID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65920" y="1224635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shared 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5920" y="2496437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shared data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65920" y="3680227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shared data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5920" y="4590718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shared data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65920" y="5535823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shared data</a:t>
            </a:r>
          </a:p>
        </p:txBody>
      </p:sp>
    </p:spTree>
    <p:extLst>
      <p:ext uri="{BB962C8B-B14F-4D97-AF65-F5344CB8AC3E}">
        <p14:creationId xmlns:p14="http://schemas.microsoft.com/office/powerpoint/2010/main" val="113093832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Connector 87"/>
          <p:cNvCxnSpPr/>
          <p:nvPr/>
        </p:nvCxnSpPr>
        <p:spPr>
          <a:xfrm>
            <a:off x="5880902" y="1879940"/>
            <a:ext cx="0" cy="3124098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89" name="Straight Connector 88"/>
          <p:cNvCxnSpPr/>
          <p:nvPr/>
        </p:nvCxnSpPr>
        <p:spPr>
          <a:xfrm>
            <a:off x="5880902" y="1879940"/>
            <a:ext cx="622843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90" name="Straight Connector 89"/>
          <p:cNvCxnSpPr/>
          <p:nvPr/>
        </p:nvCxnSpPr>
        <p:spPr>
          <a:xfrm flipV="1">
            <a:off x="1277663" y="3486726"/>
            <a:ext cx="4590053" cy="9866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91" name="AutoShape 14"/>
          <p:cNvSpPr>
            <a:spLocks noChangeArrowheads="1"/>
          </p:cNvSpPr>
          <p:nvPr/>
        </p:nvSpPr>
        <p:spPr bwMode="auto">
          <a:xfrm>
            <a:off x="6503745" y="1645940"/>
            <a:ext cx="3078110" cy="468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异构计算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2" name="AutoShape 14"/>
          <p:cNvSpPr>
            <a:spLocks noChangeArrowheads="1"/>
          </p:cNvSpPr>
          <p:nvPr/>
        </p:nvSpPr>
        <p:spPr bwMode="auto">
          <a:xfrm>
            <a:off x="6503745" y="2166623"/>
            <a:ext cx="3078110" cy="468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线程块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3" name="AutoShape 14"/>
          <p:cNvSpPr>
            <a:spLocks noChangeArrowheads="1"/>
          </p:cNvSpPr>
          <p:nvPr/>
        </p:nvSpPr>
        <p:spPr bwMode="auto">
          <a:xfrm>
            <a:off x="6503745" y="2687306"/>
            <a:ext cx="3078110" cy="468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线程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4" name="AutoShape 14"/>
          <p:cNvSpPr>
            <a:spLocks noChangeArrowheads="1"/>
          </p:cNvSpPr>
          <p:nvPr/>
        </p:nvSpPr>
        <p:spPr bwMode="auto">
          <a:xfrm>
            <a:off x="6503745" y="3207989"/>
            <a:ext cx="3078110" cy="468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索引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5" name="AutoShape 14"/>
          <p:cNvSpPr>
            <a:spLocks noChangeArrowheads="1"/>
          </p:cNvSpPr>
          <p:nvPr/>
        </p:nvSpPr>
        <p:spPr bwMode="auto">
          <a:xfrm>
            <a:off x="6503745" y="3728672"/>
            <a:ext cx="3078110" cy="468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内存组织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6" name="AutoShape 14"/>
          <p:cNvSpPr>
            <a:spLocks noChangeArrowheads="1"/>
          </p:cNvSpPr>
          <p:nvPr/>
        </p:nvSpPr>
        <p:spPr bwMode="auto">
          <a:xfrm>
            <a:off x="6503745" y="4249355"/>
            <a:ext cx="3078110" cy="468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lang="zh-CN" altLang="en-US" kern="0" noProof="0" dirty="0">
                <a:solidFill>
                  <a:sysClr val="windowText" lastClr="000000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线程同步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7" name="AutoShape 14"/>
          <p:cNvSpPr>
            <a:spLocks noChangeArrowheads="1"/>
          </p:cNvSpPr>
          <p:nvPr/>
        </p:nvSpPr>
        <p:spPr bwMode="auto">
          <a:xfrm>
            <a:off x="6503745" y="4770038"/>
            <a:ext cx="3078110" cy="468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异步执行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5880901" y="2400623"/>
            <a:ext cx="622843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101" name="Straight Connector 100"/>
          <p:cNvCxnSpPr/>
          <p:nvPr/>
        </p:nvCxnSpPr>
        <p:spPr>
          <a:xfrm>
            <a:off x="5880900" y="2918893"/>
            <a:ext cx="622843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102" name="Straight Connector 101"/>
          <p:cNvCxnSpPr/>
          <p:nvPr/>
        </p:nvCxnSpPr>
        <p:spPr>
          <a:xfrm>
            <a:off x="5880902" y="3441989"/>
            <a:ext cx="622843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103" name="Straight Connector 102"/>
          <p:cNvCxnSpPr/>
          <p:nvPr/>
        </p:nvCxnSpPr>
        <p:spPr>
          <a:xfrm>
            <a:off x="5880902" y="3962672"/>
            <a:ext cx="622843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104" name="Straight Connector 103"/>
          <p:cNvCxnSpPr/>
          <p:nvPr/>
        </p:nvCxnSpPr>
        <p:spPr>
          <a:xfrm>
            <a:off x="5880899" y="4483355"/>
            <a:ext cx="622843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105" name="Straight Connector 104"/>
          <p:cNvCxnSpPr/>
          <p:nvPr/>
        </p:nvCxnSpPr>
        <p:spPr>
          <a:xfrm>
            <a:off x="5880902" y="5004038"/>
            <a:ext cx="622843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108" name="TextBox 107"/>
          <p:cNvSpPr txBox="1"/>
          <p:nvPr/>
        </p:nvSpPr>
        <p:spPr bwMode="auto">
          <a:xfrm>
            <a:off x="1201763" y="2954814"/>
            <a:ext cx="298030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Trebuchet MS" pitchFamily="34" charset="0"/>
              </a:rPr>
              <a:t>基本概念</a:t>
            </a:r>
            <a:r>
              <a:rPr kumimoji="0" lang="en-US" altLang="zh-CN" sz="34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Trebuchet MS" pitchFamily="34" charset="0"/>
              </a:rPr>
              <a:t>/</a:t>
            </a:r>
            <a:r>
              <a:rPr kumimoji="0" lang="zh-CN" alt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Trebuchet MS" pitchFamily="34" charset="0"/>
              </a:rPr>
              <a:t>术语</a:t>
            </a:r>
            <a:endParaRPr kumimoji="0" lang="en-GB" sz="3400" b="1" i="0" u="none" strike="noStrike" kern="0" cap="none" spc="0" normalizeH="0" baseline="0" noProof="0" dirty="0">
              <a:ln>
                <a:noFill/>
              </a:ln>
              <a:solidFill>
                <a:srgbClr val="8AAD00"/>
              </a:solidFill>
              <a:effectLst/>
              <a:uLnTx/>
              <a:uFillTx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39895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7650"/>
            <a:ext cx="9437625" cy="646331"/>
          </a:xfrm>
        </p:spPr>
        <p:txBody>
          <a:bodyPr/>
          <a:lstStyle/>
          <a:p>
            <a:r>
              <a:rPr lang="zh-CN" altLang="en-US" dirty="0"/>
              <a:t>设备端归约代码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5850" y="1464622"/>
            <a:ext cx="10436950" cy="425291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i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2000" i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Reduce code</a:t>
            </a:r>
            <a:endParaRPr lang="en-GB" sz="2000" i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	for (</a:t>
            </a:r>
            <a:r>
              <a:rPr lang="en-GB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=N/2; </a:t>
            </a:r>
            <a:r>
              <a:rPr lang="en-GB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&gt;0; </a:t>
            </a:r>
            <a:r>
              <a:rPr lang="en-GB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/2) {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		if (</a:t>
            </a:r>
            <a:r>
              <a:rPr lang="en-GB" sz="2000" b="1" dirty="0" err="1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			c[</a:t>
            </a:r>
            <a:r>
              <a:rPr lang="en-GB" sz="2000" dirty="0" err="1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] += 											c[</a:t>
            </a:r>
            <a:r>
              <a:rPr lang="en-GB" sz="2000" dirty="0" err="1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];</a:t>
            </a:r>
            <a:endParaRPr lang="en-GB" sz="20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None/>
            </a:pP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GB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	}</a:t>
            </a: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600" dirty="0"/>
              <a:t>		</a:t>
            </a:r>
            <a:r>
              <a:rPr lang="en-GB" sz="2000" dirty="0"/>
              <a:t>if (</a:t>
            </a:r>
            <a:r>
              <a:rPr lang="en-GB" sz="2000" dirty="0" err="1"/>
              <a:t>threadIdx.x</a:t>
            </a:r>
            <a:r>
              <a:rPr lang="en-GB" sz="2000" dirty="0"/>
              <a:t> == 0)</a:t>
            </a:r>
          </a:p>
          <a:p>
            <a:pPr marL="0" indent="0">
              <a:buNone/>
            </a:pPr>
            <a:r>
              <a:rPr lang="en-GB" sz="2000" dirty="0"/>
              <a:t>			*sum = c[</a:t>
            </a:r>
            <a:r>
              <a:rPr lang="en-GB" sz="2000" dirty="0" err="1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2000" dirty="0"/>
              <a:t>]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8510232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7650"/>
            <a:ext cx="9437625" cy="646331"/>
          </a:xfrm>
        </p:spPr>
        <p:txBody>
          <a:bodyPr/>
          <a:lstStyle/>
          <a:p>
            <a:r>
              <a:rPr lang="zh-CN" altLang="en-US" dirty="0"/>
              <a:t>设备端归约实现：问题？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705" y="1089620"/>
            <a:ext cx="61341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77481" y="2124735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thread ID</a:t>
            </a:r>
          </a:p>
        </p:txBody>
      </p:sp>
      <p:sp>
        <p:nvSpPr>
          <p:cNvPr id="7" name="Rectangle 6"/>
          <p:cNvSpPr/>
          <p:nvPr/>
        </p:nvSpPr>
        <p:spPr>
          <a:xfrm>
            <a:off x="1877481" y="3240568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thread ID</a:t>
            </a:r>
          </a:p>
        </p:txBody>
      </p:sp>
      <p:sp>
        <p:nvSpPr>
          <p:cNvPr id="8" name="Rectangle 7"/>
          <p:cNvSpPr/>
          <p:nvPr/>
        </p:nvSpPr>
        <p:spPr>
          <a:xfrm>
            <a:off x="1877481" y="4149960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thread ID</a:t>
            </a:r>
          </a:p>
        </p:txBody>
      </p:sp>
      <p:sp>
        <p:nvSpPr>
          <p:cNvPr id="9" name="Rectangle 8"/>
          <p:cNvSpPr/>
          <p:nvPr/>
        </p:nvSpPr>
        <p:spPr>
          <a:xfrm>
            <a:off x="1877481" y="5085773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thread ID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2446" y="1224635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shared 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2446" y="2496437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shared data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62446" y="3680227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shared data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62446" y="4590718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shared data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62446" y="5535823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shared 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21015" y="1690945"/>
            <a:ext cx="7936600" cy="3375375"/>
            <a:chOff x="2021015" y="1690945"/>
            <a:chExt cx="7936600" cy="3375375"/>
          </a:xfrm>
        </p:grpSpPr>
        <p:grpSp>
          <p:nvGrpSpPr>
            <p:cNvPr id="13" name="Group 12"/>
            <p:cNvGrpSpPr/>
            <p:nvPr/>
          </p:nvGrpSpPr>
          <p:grpSpPr>
            <a:xfrm>
              <a:off x="2021015" y="2951085"/>
              <a:ext cx="7920880" cy="2115235"/>
              <a:chOff x="2021015" y="2951085"/>
              <a:chExt cx="7920880" cy="2115235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021015" y="2951085"/>
                <a:ext cx="7920220" cy="0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021675" y="4076210"/>
                <a:ext cx="7920220" cy="0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021015" y="5066320"/>
                <a:ext cx="7920220" cy="0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/>
            <p:cNvCxnSpPr/>
            <p:nvPr/>
          </p:nvCxnSpPr>
          <p:spPr>
            <a:xfrm>
              <a:off x="2037395" y="1690945"/>
              <a:ext cx="7920220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1592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7650"/>
            <a:ext cx="9437625" cy="646331"/>
          </a:xfrm>
        </p:spPr>
        <p:txBody>
          <a:bodyPr/>
          <a:lstStyle/>
          <a:p>
            <a:r>
              <a:rPr lang="zh-CN" altLang="en-US" dirty="0"/>
              <a:t>设备端归约</a:t>
            </a:r>
            <a:r>
              <a:rPr lang="en-US" altLang="zh-CN" dirty="0"/>
              <a:t>: </a:t>
            </a:r>
            <a:r>
              <a:rPr lang="zh-CN" altLang="en-US" dirty="0"/>
              <a:t>在哪同步呢</a:t>
            </a:r>
            <a:r>
              <a:rPr lang="en-US" altLang="zh-CN" dirty="0"/>
              <a:t>?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5850" y="925860"/>
            <a:ext cx="10436950" cy="4611654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		__</a:t>
            </a:r>
            <a:r>
              <a:rPr lang="en-GB" sz="2000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syncthreads</a:t>
            </a: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(); 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		</a:t>
            </a:r>
          </a:p>
          <a:p>
            <a:pPr marL="0" indent="0">
              <a:buNone/>
            </a:pPr>
            <a:r>
              <a:rPr lang="en-GB" sz="2000" i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		</a:t>
            </a:r>
          </a:p>
          <a:p>
            <a:pPr marL="0" indent="0">
              <a:buNone/>
            </a:pPr>
            <a:r>
              <a:rPr lang="en-GB" sz="2000" i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		//</a:t>
            </a:r>
            <a:r>
              <a:rPr lang="en-US" sz="2000" i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Reduce code</a:t>
            </a:r>
            <a:endParaRPr lang="en-GB" sz="2000" i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	for (</a:t>
            </a:r>
            <a:r>
              <a:rPr lang="en-GB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=N/2; </a:t>
            </a:r>
            <a:r>
              <a:rPr lang="en-GB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&gt;0; </a:t>
            </a:r>
            <a:r>
              <a:rPr lang="en-GB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/2) {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		if (</a:t>
            </a:r>
            <a:r>
              <a:rPr lang="en-GB" sz="2000" b="1" dirty="0" err="1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			c[</a:t>
            </a:r>
            <a:r>
              <a:rPr lang="en-GB" sz="2000" dirty="0" err="1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] += 											c[</a:t>
            </a:r>
            <a:r>
              <a:rPr lang="en-GB" sz="2000" dirty="0" err="1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];</a:t>
            </a:r>
            <a:endParaRPr lang="en-GB" sz="20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None/>
            </a:pP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GB" sz="2000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syncthreads</a:t>
            </a: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	}</a:t>
            </a: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600" dirty="0"/>
              <a:t>		</a:t>
            </a:r>
            <a:r>
              <a:rPr lang="en-GB" sz="2000" dirty="0"/>
              <a:t>if (</a:t>
            </a:r>
            <a:r>
              <a:rPr lang="en-GB" sz="2000" dirty="0" err="1"/>
              <a:t>threadIdx.x</a:t>
            </a:r>
            <a:r>
              <a:rPr lang="en-GB" sz="2000" dirty="0"/>
              <a:t> == 0)</a:t>
            </a:r>
          </a:p>
          <a:p>
            <a:pPr marL="0" indent="0">
              <a:buNone/>
            </a:pPr>
            <a:r>
              <a:rPr lang="en-GB" sz="2000" dirty="0"/>
              <a:t>			*sum = c[</a:t>
            </a:r>
            <a:r>
              <a:rPr lang="en-GB" sz="2000" dirty="0" err="1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2000" dirty="0"/>
              <a:t>]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3352026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7650"/>
            <a:ext cx="9437625" cy="646331"/>
          </a:xfrm>
        </p:spPr>
        <p:txBody>
          <a:bodyPr/>
          <a:lstStyle/>
          <a:p>
            <a:r>
              <a:rPr lang="zh-CN" altLang="en-US" dirty="0"/>
              <a:t>设备端归约</a:t>
            </a:r>
            <a:r>
              <a:rPr lang="en-US" altLang="zh-CN" dirty="0"/>
              <a:t>: kernel </a:t>
            </a:r>
            <a:r>
              <a:rPr lang="zh-CN" altLang="en-US" dirty="0"/>
              <a:t>完整代码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5850" y="1039731"/>
            <a:ext cx="10436950" cy="4746669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GB" sz="1800" dirty="0" err="1">
                <a:latin typeface="Courier New" pitchFamily="49" charset="0"/>
                <a:cs typeface="Courier New" pitchFamily="49" charset="0"/>
              </a:rPr>
              <a:t>mul</a:t>
            </a:r>
            <a:r>
              <a:rPr lang="en-GB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800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dirty="0">
                <a:latin typeface="Courier New" pitchFamily="49" charset="0"/>
                <a:cs typeface="Courier New" pitchFamily="49" charset="0"/>
              </a:rPr>
              <a:t>*a, </a:t>
            </a:r>
            <a:r>
              <a:rPr lang="en-GB" sz="1800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dirty="0">
                <a:latin typeface="Courier New" pitchFamily="49" charset="0"/>
                <a:cs typeface="Courier New" pitchFamily="49" charset="0"/>
              </a:rPr>
              <a:t> *b, </a:t>
            </a:r>
            <a:r>
              <a:rPr lang="en-GB" sz="1800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dirty="0">
                <a:latin typeface="Courier New" pitchFamily="49" charset="0"/>
                <a:cs typeface="Courier New" pitchFamily="49" charset="0"/>
              </a:rPr>
              <a:t>*sum) {</a:t>
            </a:r>
          </a:p>
          <a:p>
            <a:pPr marL="0" indent="0">
              <a:buNone/>
            </a:pPr>
            <a:r>
              <a:rPr lang="en-GB" sz="18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8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__shared__ </a:t>
            </a:r>
            <a:r>
              <a:rPr lang="en-GB" sz="18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dirty="0">
                <a:latin typeface="Courier New" pitchFamily="49" charset="0"/>
                <a:cs typeface="Courier New" pitchFamily="49" charset="0"/>
              </a:rPr>
              <a:t> c[N];		</a:t>
            </a:r>
          </a:p>
          <a:p>
            <a:pPr marL="0" indent="0">
              <a:buNone/>
            </a:pPr>
            <a:r>
              <a:rPr lang="en-GB" sz="1800" dirty="0">
                <a:latin typeface="Courier New" pitchFamily="49" charset="0"/>
                <a:cs typeface="Courier New" pitchFamily="49" charset="0"/>
              </a:rPr>
              <a:t>		c[</a:t>
            </a:r>
            <a:r>
              <a:rPr lang="en-GB" sz="1800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800" dirty="0">
                <a:latin typeface="Courier New" pitchFamily="49" charset="0"/>
                <a:cs typeface="Courier New" pitchFamily="49" charset="0"/>
              </a:rPr>
              <a:t>] = a[</a:t>
            </a:r>
            <a:r>
              <a:rPr lang="en-GB" sz="1800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800" dirty="0">
                <a:latin typeface="Courier New" pitchFamily="49" charset="0"/>
                <a:cs typeface="Courier New" pitchFamily="49" charset="0"/>
              </a:rPr>
              <a:t>] * b[</a:t>
            </a:r>
            <a:r>
              <a:rPr lang="en-GB" sz="1800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80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None/>
            </a:pPr>
            <a:r>
              <a:rPr lang="en-GB" sz="1800" dirty="0">
                <a:latin typeface="Courier New" pitchFamily="49" charset="0"/>
                <a:cs typeface="Courier New" pitchFamily="49" charset="0"/>
              </a:rPr>
              <a:t>		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		__</a:t>
            </a:r>
            <a:r>
              <a:rPr lang="en-GB" sz="1800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syncthreads</a:t>
            </a:r>
            <a:r>
              <a:rPr lang="en-GB" sz="18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();</a:t>
            </a:r>
            <a:endParaRPr lang="en-GB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GB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8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800" i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800" i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Reduce code</a:t>
            </a:r>
          </a:p>
          <a:p>
            <a:pPr marL="0" indent="0">
              <a:buNone/>
            </a:pPr>
            <a:r>
              <a:rPr lang="en-US" sz="1800" i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800" dirty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GB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800" dirty="0">
                <a:latin typeface="Courier New" pitchFamily="49" charset="0"/>
                <a:cs typeface="Courier New" pitchFamily="49" charset="0"/>
              </a:rPr>
              <a:t>=N/2; </a:t>
            </a:r>
            <a:r>
              <a:rPr lang="en-GB" sz="18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800" dirty="0">
                <a:latin typeface="Courier New" pitchFamily="49" charset="0"/>
                <a:cs typeface="Courier New" pitchFamily="49" charset="0"/>
              </a:rPr>
              <a:t>&gt;0; </a:t>
            </a:r>
            <a:r>
              <a:rPr lang="en-GB" sz="18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8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8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800" dirty="0">
                <a:latin typeface="Courier New" pitchFamily="49" charset="0"/>
                <a:cs typeface="Courier New" pitchFamily="49" charset="0"/>
              </a:rPr>
              <a:t>/2) {</a:t>
            </a:r>
          </a:p>
          <a:p>
            <a:pPr marL="0" indent="0">
              <a:buNone/>
            </a:pPr>
            <a:r>
              <a:rPr lang="en-GB" sz="1800" dirty="0">
                <a:latin typeface="Courier New" pitchFamily="49" charset="0"/>
                <a:cs typeface="Courier New" pitchFamily="49" charset="0"/>
              </a:rPr>
              <a:t>			if (</a:t>
            </a:r>
            <a:r>
              <a:rPr lang="en-GB" sz="1800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800" dirty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GB" sz="18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800" dirty="0">
                <a:latin typeface="Courier New" pitchFamily="49" charset="0"/>
                <a:cs typeface="Courier New" pitchFamily="49" charset="0"/>
              </a:rPr>
              <a:t>) </a:t>
            </a:r>
          </a:p>
          <a:p>
            <a:pPr marL="0" indent="0">
              <a:buNone/>
            </a:pPr>
            <a:r>
              <a:rPr lang="en-GB" sz="1800" dirty="0">
                <a:latin typeface="Courier New" pitchFamily="49" charset="0"/>
                <a:cs typeface="Courier New" pitchFamily="49" charset="0"/>
              </a:rPr>
              <a:t>				c[</a:t>
            </a:r>
            <a:r>
              <a:rPr lang="en-GB" sz="1800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800" dirty="0">
                <a:latin typeface="Courier New" pitchFamily="49" charset="0"/>
                <a:cs typeface="Courier New" pitchFamily="49" charset="0"/>
              </a:rPr>
              <a:t>] += 											c[</a:t>
            </a:r>
            <a:r>
              <a:rPr lang="en-GB" sz="1800" dirty="0" err="1">
                <a:latin typeface="Courier New" pitchFamily="49" charset="0"/>
                <a:cs typeface="Courier New" pitchFamily="49" charset="0"/>
              </a:rPr>
              <a:t>threadIdx.x+i</a:t>
            </a:r>
            <a:r>
              <a:rPr lang="en-GB" sz="180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None/>
            </a:pPr>
            <a:r>
              <a:rPr lang="en-GB" sz="1800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GB" sz="18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GB" sz="1800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syncthreads</a:t>
            </a:r>
            <a:r>
              <a:rPr lang="en-GB" sz="18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();</a:t>
            </a:r>
            <a:endParaRPr lang="en-GB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800" dirty="0">
                <a:latin typeface="Courier New" pitchFamily="49" charset="0"/>
                <a:cs typeface="Courier New" pitchFamily="49" charset="0"/>
              </a:rPr>
              <a:t>		}</a:t>
            </a:r>
          </a:p>
          <a:p>
            <a:pPr marL="0" indent="0">
              <a:buNone/>
            </a:pPr>
            <a:r>
              <a:rPr lang="en-GB" sz="1800" dirty="0"/>
              <a:t>		if (</a:t>
            </a:r>
            <a:r>
              <a:rPr lang="en-GB" sz="1800" dirty="0" err="1"/>
              <a:t>threadIdx.x</a:t>
            </a:r>
            <a:r>
              <a:rPr lang="en-GB" sz="1800" dirty="0"/>
              <a:t> == 0) </a:t>
            </a:r>
            <a:r>
              <a:rPr lang="en-US" sz="1800" i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// shared memory to global memory</a:t>
            </a:r>
            <a:endParaRPr lang="en-GB" sz="1800" i="1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800" dirty="0"/>
              <a:t>			*sum = c[</a:t>
            </a:r>
            <a:r>
              <a:rPr lang="en-GB" sz="1800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800" dirty="0"/>
              <a:t>];</a:t>
            </a:r>
            <a:endParaRPr lang="en-GB" sz="1800" i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800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None/>
            </a:pPr>
            <a:r>
              <a:rPr lang="en-GB" sz="1800" dirty="0">
                <a:latin typeface="Courier New" pitchFamily="49" charset="0"/>
                <a:cs typeface="Courier New" pitchFamily="49" charset="0"/>
              </a:rPr>
              <a:t>		</a:t>
            </a:r>
          </a:p>
          <a:p>
            <a:pPr marL="0" indent="0">
              <a:buNone/>
            </a:pPr>
            <a:r>
              <a:rPr lang="en-GB" sz="1800" dirty="0">
                <a:latin typeface="Courier New" pitchFamily="49" charset="0"/>
                <a:cs typeface="Courier New" pitchFamily="49" charset="0"/>
              </a:rPr>
              <a:t>		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1724080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矢量点乘 </a:t>
            </a:r>
            <a:r>
              <a:rPr lang="en-US" altLang="zh-CN" dirty="0"/>
              <a:t>(</a:t>
            </a:r>
            <a:r>
              <a:rPr lang="zh-CN" altLang="en-US" dirty="0"/>
              <a:t>多分量</a:t>
            </a:r>
            <a:r>
              <a:rPr lang="en-US" altLang="zh-CN" dirty="0"/>
              <a:t>, N=512) : main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49278" y="1060875"/>
            <a:ext cx="10042525" cy="463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#define N 512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main(void) {</a:t>
            </a:r>
          </a:p>
          <a:p>
            <a:pPr marL="0" lvl="0" indent="0">
              <a:buNone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*a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*b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sum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;		</a:t>
            </a: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host copies of a, 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d_a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*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d_b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*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d_sum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;	</a:t>
            </a: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device copies of a, b, sum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size =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N *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sizeof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  <a:endParaRPr kumimoji="0" lang="en-GB" sz="1800" b="1" i="1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Alloc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space for device copies of a, b,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cudaMalloc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((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**)&amp;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d_a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size);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cudaMalloc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((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**)&amp;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d_b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size);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cudaMalloc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((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**)&amp;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d_sum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sizeof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// </a:t>
            </a:r>
            <a:r>
              <a:rPr kumimoji="0" lang="en-GB" sz="1800" b="1" i="1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Alloc</a:t>
            </a: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space for host copies of a, b, c and setup input values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a = (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*)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malloc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(size);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random_ints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(a, N);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b = (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*)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malloc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(size);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random_ints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(b, N);</a:t>
            </a:r>
          </a:p>
        </p:txBody>
      </p:sp>
    </p:spTree>
    <p:extLst>
      <p:ext uri="{BB962C8B-B14F-4D97-AF65-F5344CB8AC3E}">
        <p14:creationId xmlns:p14="http://schemas.microsoft.com/office/powerpoint/2010/main" val="1960609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矢量点乘 </a:t>
            </a:r>
            <a:r>
              <a:rPr lang="en-US" altLang="zh-CN" dirty="0"/>
              <a:t>(</a:t>
            </a:r>
            <a:r>
              <a:rPr lang="zh-CN" altLang="en-US" dirty="0"/>
              <a:t>多分量</a:t>
            </a:r>
            <a:r>
              <a:rPr lang="en-US" altLang="zh-CN" dirty="0"/>
              <a:t>, N=512) : main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49278" y="880855"/>
            <a:ext cx="10042525" cy="495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Copy inputs to device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cudaMemcpy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d_a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a, size,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cudaMemcpyHostToDevice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cudaMemcpy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d_b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b, size,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cudaMemcpyHostToDevice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Launch </a:t>
            </a:r>
            <a:r>
              <a:rPr kumimoji="0" lang="en-GB" sz="1800" b="1" i="1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mul</a:t>
            </a: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() kernel on GPU with N </a:t>
            </a:r>
            <a:r>
              <a:rPr lang="en-GB" sz="1800" b="1" i="1" kern="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threads</a:t>
            </a:r>
            <a:endParaRPr kumimoji="0" lang="en-GB" sz="1800" b="1" i="1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lvl="0" indent="0">
              <a:buNone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lang="en-GB" sz="1800" b="1" kern="0" noProof="0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mul</a:t>
            </a:r>
            <a:r>
              <a:rPr lang="en-GB" sz="18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&lt;&lt;&lt;1, </a:t>
            </a:r>
            <a:r>
              <a:rPr lang="en-GB" sz="18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&gt;&gt;&gt;(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d_a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d_b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d_sum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800" b="1" i="1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// Copy result back to host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cudaMemcpy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(&amp;sum,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d_sum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sizeof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cudaMemcpyDeviceToHost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  <a:p>
            <a:pPr marL="0" lvl="0" indent="0">
              <a:buNone/>
              <a:defRPr/>
            </a:pP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endParaRPr kumimoji="0" lang="en-GB" sz="1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</a:t>
            </a:r>
            <a:r>
              <a:rPr kumimoji="0" lang="en-GB" sz="1800" b="1" i="1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Cleanup</a:t>
            </a:r>
            <a:endParaRPr kumimoji="0" lang="en-GB" sz="1800" b="1" i="1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free(a); free(b);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cudaFree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d_a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cudaFree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d_b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cudaFree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d_sum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return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0;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54563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小结 </a:t>
            </a:r>
            <a:r>
              <a:rPr lang="en-GB" dirty="0"/>
              <a:t>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主机和设备</a:t>
            </a:r>
            <a:endParaRPr lang="en-GB" i="1" dirty="0"/>
          </a:p>
          <a:p>
            <a:pPr lvl="1"/>
            <a:r>
              <a:rPr lang="zh-CN" altLang="en-US" i="1" dirty="0">
                <a:solidFill>
                  <a:schemeClr val="accent4"/>
                </a:solidFill>
              </a:rPr>
              <a:t>主机 </a:t>
            </a:r>
            <a:r>
              <a:rPr lang="en-GB" i="1" dirty="0">
                <a:solidFill>
                  <a:schemeClr val="accent4"/>
                </a:solidFill>
              </a:rPr>
              <a:t>Host</a:t>
            </a:r>
            <a:r>
              <a:rPr lang="en-GB" i="1" dirty="0"/>
              <a:t>	</a:t>
            </a:r>
            <a:r>
              <a:rPr lang="en-GB" dirty="0"/>
              <a:t>CPU </a:t>
            </a:r>
            <a:r>
              <a:rPr lang="en-US" altLang="zh-CN" dirty="0"/>
              <a:t>&amp; </a:t>
            </a:r>
            <a:r>
              <a:rPr lang="zh-CN" altLang="en-US" dirty="0"/>
              <a:t>内存</a:t>
            </a:r>
            <a:endParaRPr lang="en-GB" dirty="0"/>
          </a:p>
          <a:p>
            <a:pPr lvl="1"/>
            <a:r>
              <a:rPr lang="zh-CN" altLang="en-US" i="1" dirty="0">
                <a:solidFill>
                  <a:schemeClr val="accent4"/>
                </a:solidFill>
              </a:rPr>
              <a:t>设备 </a:t>
            </a:r>
            <a:r>
              <a:rPr lang="en-GB" i="1" dirty="0">
                <a:solidFill>
                  <a:schemeClr val="accent4"/>
                </a:solidFill>
              </a:rPr>
              <a:t>Device</a:t>
            </a:r>
            <a:r>
              <a:rPr lang="en-GB" i="1" dirty="0"/>
              <a:t>	</a:t>
            </a:r>
            <a:r>
              <a:rPr lang="en-GB" dirty="0"/>
              <a:t>GPU </a:t>
            </a:r>
            <a:r>
              <a:rPr lang="en-US" altLang="zh-CN" dirty="0"/>
              <a:t>&amp; </a:t>
            </a:r>
            <a:r>
              <a:rPr lang="zh-CN" altLang="en-US" dirty="0"/>
              <a:t>内存</a:t>
            </a:r>
            <a:endParaRPr lang="en-GB" i="1" dirty="0"/>
          </a:p>
          <a:p>
            <a:endParaRPr lang="en-GB" dirty="0"/>
          </a:p>
          <a:p>
            <a:r>
              <a:rPr lang="en-GB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__global</a:t>
            </a:r>
            <a:r>
              <a:rPr lang="en-GB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__ __</a:t>
            </a:r>
            <a:r>
              <a:rPr lang="en-US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device</a:t>
            </a:r>
            <a:r>
              <a:rPr lang="en-GB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__ __host__</a:t>
            </a:r>
            <a:endParaRPr lang="en-GB" dirty="0"/>
          </a:p>
          <a:p>
            <a:pPr lvl="1"/>
            <a:r>
              <a:rPr lang="en-GB" dirty="0">
                <a:solidFill>
                  <a:srgbClr val="76B900"/>
                </a:solidFill>
              </a:rPr>
              <a:t>__global__:  </a:t>
            </a:r>
            <a:r>
              <a:rPr lang="zh-CN" altLang="en-US" dirty="0"/>
              <a:t>主机端调用、设备端执行</a:t>
            </a:r>
            <a:endParaRPr lang="en-US" altLang="zh-CN" dirty="0"/>
          </a:p>
          <a:p>
            <a:pPr lvl="1"/>
            <a:r>
              <a:rPr lang="en-GB" dirty="0">
                <a:solidFill>
                  <a:srgbClr val="76B900"/>
                </a:solidFill>
              </a:rPr>
              <a:t>__</a:t>
            </a:r>
            <a:r>
              <a:rPr lang="en-US" dirty="0">
                <a:solidFill>
                  <a:srgbClr val="76B900"/>
                </a:solidFill>
              </a:rPr>
              <a:t>device__</a:t>
            </a:r>
            <a:r>
              <a:rPr lang="en-GB" dirty="0">
                <a:solidFill>
                  <a:srgbClr val="76B900"/>
                </a:solidFill>
              </a:rPr>
              <a:t>: </a:t>
            </a:r>
            <a:r>
              <a:rPr lang="zh-CN" altLang="en-US" dirty="0"/>
              <a:t>设备端调用、设备端执行</a:t>
            </a:r>
            <a:endParaRPr lang="en-GB" dirty="0"/>
          </a:p>
          <a:p>
            <a:pPr lvl="1"/>
            <a:r>
              <a:rPr lang="en-GB" dirty="0">
                <a:solidFill>
                  <a:srgbClr val="76B900"/>
                </a:solidFill>
              </a:rPr>
              <a:t>__</a:t>
            </a:r>
            <a:r>
              <a:rPr lang="en-US" dirty="0">
                <a:solidFill>
                  <a:srgbClr val="76B900"/>
                </a:solidFill>
              </a:rPr>
              <a:t>host__</a:t>
            </a:r>
            <a:r>
              <a:rPr lang="en-GB" dirty="0">
                <a:solidFill>
                  <a:srgbClr val="76B900"/>
                </a:solidFill>
              </a:rPr>
              <a:t>:     </a:t>
            </a:r>
            <a:r>
              <a:rPr lang="zh-CN" altLang="en-US" dirty="0"/>
              <a:t>主机端调用、主机端执行</a:t>
            </a:r>
            <a:endParaRPr lang="en-US" altLang="zh-CN" dirty="0"/>
          </a:p>
          <a:p>
            <a:pPr lvl="1"/>
            <a:r>
              <a:rPr lang="en-GB" dirty="0">
                <a:solidFill>
                  <a:srgbClr val="76B900"/>
                </a:solidFill>
              </a:rPr>
              <a:t>__</a:t>
            </a:r>
            <a:r>
              <a:rPr lang="en-US" dirty="0">
                <a:solidFill>
                  <a:srgbClr val="76B900"/>
                </a:solidFill>
              </a:rPr>
              <a:t>host__ </a:t>
            </a:r>
            <a:r>
              <a:rPr lang="en-GB" dirty="0">
                <a:solidFill>
                  <a:srgbClr val="76B900"/>
                </a:solidFill>
              </a:rPr>
              <a:t>__</a:t>
            </a:r>
            <a:r>
              <a:rPr lang="en-US" dirty="0">
                <a:solidFill>
                  <a:srgbClr val="76B900"/>
                </a:solidFill>
              </a:rPr>
              <a:t>device__ </a:t>
            </a:r>
            <a:r>
              <a:rPr lang="en-GB" dirty="0">
                <a:solidFill>
                  <a:srgbClr val="76B900"/>
                </a:solidFill>
              </a:rPr>
              <a:t>: </a:t>
            </a:r>
            <a:r>
              <a:rPr lang="zh-CN" altLang="en-US" dirty="0"/>
              <a:t>同时在设备端和主机端生成两个版本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68557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小结 </a:t>
            </a:r>
            <a:r>
              <a:rPr lang="en-GB" dirty="0"/>
              <a:t>(</a:t>
            </a:r>
            <a:r>
              <a:rPr lang="en-US" altLang="zh-CN" dirty="0"/>
              <a:t>2</a:t>
            </a:r>
            <a:r>
              <a:rPr lang="en-GB" dirty="0"/>
              <a:t>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73448"/>
            <a:ext cx="10042525" cy="4252912"/>
          </a:xfrm>
        </p:spPr>
        <p:txBody>
          <a:bodyPr/>
          <a:lstStyle/>
          <a:p>
            <a:r>
              <a:rPr lang="zh-CN" altLang="en-US" dirty="0"/>
              <a:t>编写 </a:t>
            </a:r>
            <a:r>
              <a:rPr lang="en-US" altLang="zh-CN" dirty="0"/>
              <a:t>CUDA </a:t>
            </a:r>
            <a:r>
              <a:rPr lang="zh-CN" altLang="en-US" dirty="0"/>
              <a:t>程序的三步曲</a:t>
            </a:r>
            <a:endParaRPr lang="en-GB" i="1" dirty="0"/>
          </a:p>
          <a:p>
            <a:pPr lvl="1"/>
            <a:r>
              <a:rPr lang="zh-CN" altLang="en-US" dirty="0"/>
              <a:t>在设备端申请内存，并将数据从主机内存拷贝到设备内存</a:t>
            </a:r>
            <a:endParaRPr lang="en-US" altLang="zh-CN" dirty="0"/>
          </a:p>
          <a:p>
            <a:pPr lvl="1"/>
            <a:r>
              <a:rPr lang="zh-CN" altLang="en-US" dirty="0"/>
              <a:t>调用 </a:t>
            </a:r>
            <a:r>
              <a:rPr lang="en-US" altLang="zh-CN" dirty="0"/>
              <a:t>kernel</a:t>
            </a:r>
            <a:r>
              <a:rPr lang="zh-CN" altLang="en-US" dirty="0"/>
              <a:t>，完成设备端的并发计算</a:t>
            </a:r>
            <a:endParaRPr lang="en-US" altLang="zh-CN" dirty="0"/>
          </a:p>
          <a:p>
            <a:pPr lvl="1"/>
            <a:r>
              <a:rPr lang="zh-CN" altLang="en-US" dirty="0"/>
              <a:t>将计算结果从设备内存拷贝到主机内存，并释放内存</a:t>
            </a:r>
            <a:endParaRPr lang="en-US" altLang="zh-CN" dirty="0"/>
          </a:p>
          <a:p>
            <a:pPr lvl="1"/>
            <a:endParaRPr lang="en-GB" dirty="0"/>
          </a:p>
          <a:p>
            <a:r>
              <a:rPr lang="zh-CN" altLang="en-US" dirty="0">
                <a:latin typeface="Courier New" pitchFamily="49" charset="0"/>
                <a:cs typeface="Courier New" pitchFamily="49" charset="0"/>
              </a:rPr>
              <a:t>线程的两层组织结构</a:t>
            </a:r>
            <a:endParaRPr lang="en-GB" dirty="0"/>
          </a:p>
          <a:p>
            <a:pPr lvl="1"/>
            <a:r>
              <a:rPr lang="en-US" altLang="zh-CN" dirty="0">
                <a:solidFill>
                  <a:srgbClr val="76B900"/>
                </a:solidFill>
              </a:rPr>
              <a:t>grid</a:t>
            </a:r>
            <a:r>
              <a:rPr lang="en-GB" dirty="0">
                <a:solidFill>
                  <a:srgbClr val="76B900"/>
                </a:solidFill>
              </a:rPr>
              <a:t>:  </a:t>
            </a:r>
            <a:r>
              <a:rPr lang="en-US" dirty="0">
                <a:solidFill>
                  <a:srgbClr val="76B900"/>
                </a:solidFill>
              </a:rPr>
              <a:t>block</a:t>
            </a:r>
            <a:r>
              <a:rPr lang="en-US" dirty="0"/>
              <a:t> </a:t>
            </a:r>
            <a:r>
              <a:rPr lang="zh-CN" altLang="en-US" dirty="0"/>
              <a:t>的集合，由 </a:t>
            </a:r>
            <a:r>
              <a:rPr lang="en-US" altLang="zh-CN" dirty="0" err="1">
                <a:solidFill>
                  <a:srgbClr val="76B900"/>
                </a:solidFill>
              </a:rPr>
              <a:t>blockIdx</a:t>
            </a:r>
            <a:r>
              <a:rPr lang="en-US" altLang="zh-CN" dirty="0"/>
              <a:t> </a:t>
            </a:r>
            <a:r>
              <a:rPr lang="zh-CN" altLang="en-US" dirty="0"/>
              <a:t>标识。不同 </a:t>
            </a:r>
            <a:r>
              <a:rPr lang="en-US" altLang="zh-CN" dirty="0"/>
              <a:t>block </a:t>
            </a:r>
            <a:r>
              <a:rPr lang="zh-CN" altLang="en-US" dirty="0"/>
              <a:t>之间不能通信</a:t>
            </a:r>
            <a:endParaRPr lang="en-US" altLang="zh-CN" dirty="0"/>
          </a:p>
          <a:p>
            <a:pPr lvl="1"/>
            <a:r>
              <a:rPr lang="en-US" dirty="0">
                <a:solidFill>
                  <a:srgbClr val="76B900"/>
                </a:solidFill>
              </a:rPr>
              <a:t>block</a:t>
            </a:r>
            <a:r>
              <a:rPr lang="en-GB" dirty="0">
                <a:solidFill>
                  <a:srgbClr val="76B900"/>
                </a:solidFill>
              </a:rPr>
              <a:t>: </a:t>
            </a:r>
            <a:r>
              <a:rPr lang="en-US" dirty="0">
                <a:solidFill>
                  <a:srgbClr val="76B900"/>
                </a:solidFill>
              </a:rPr>
              <a:t>thread</a:t>
            </a:r>
            <a:r>
              <a:rPr lang="en-US" dirty="0"/>
              <a:t> </a:t>
            </a:r>
            <a:r>
              <a:rPr lang="zh-CN" altLang="en-US" dirty="0"/>
              <a:t>的集合，由 </a:t>
            </a:r>
            <a:r>
              <a:rPr lang="en-US" altLang="zh-CN" dirty="0" err="1">
                <a:solidFill>
                  <a:srgbClr val="76B900"/>
                </a:solidFill>
              </a:rPr>
              <a:t>threadIdx</a:t>
            </a:r>
            <a:r>
              <a:rPr lang="en-US" altLang="zh-CN" dirty="0">
                <a:solidFill>
                  <a:srgbClr val="76B900"/>
                </a:solidFill>
              </a:rPr>
              <a:t> </a:t>
            </a:r>
            <a:r>
              <a:rPr lang="zh-CN" altLang="en-US" dirty="0"/>
              <a:t>标识</a:t>
            </a:r>
            <a:endParaRPr lang="en-US" altLang="zh-CN" dirty="0"/>
          </a:p>
          <a:p>
            <a:pPr lvl="1"/>
            <a:r>
              <a:rPr lang="zh-CN" altLang="en-US" dirty="0"/>
              <a:t>同一个 </a:t>
            </a:r>
            <a:r>
              <a:rPr lang="en-US" altLang="zh-CN" dirty="0"/>
              <a:t>block </a:t>
            </a:r>
            <a:r>
              <a:rPr lang="zh-CN" altLang="en-US" dirty="0"/>
              <a:t>内的线程可通过 </a:t>
            </a:r>
            <a:r>
              <a:rPr lang="en-US" altLang="zh-CN" dirty="0">
                <a:solidFill>
                  <a:srgbClr val="76B900"/>
                </a:solidFill>
              </a:rPr>
              <a:t>shared memory</a:t>
            </a:r>
            <a:r>
              <a:rPr lang="en-US" altLang="zh-CN" dirty="0"/>
              <a:t> </a:t>
            </a:r>
            <a:r>
              <a:rPr lang="zh-CN" altLang="en-US" dirty="0"/>
              <a:t>通信</a:t>
            </a:r>
            <a:endParaRPr lang="en-US" altLang="zh-CN" dirty="0"/>
          </a:p>
          <a:p>
            <a:pPr lvl="1"/>
            <a:r>
              <a:rPr lang="zh-CN" altLang="en-US" dirty="0"/>
              <a:t>由 </a:t>
            </a:r>
            <a:r>
              <a:rPr lang="en-US" altLang="zh-CN" dirty="0"/>
              <a:t>__</a:t>
            </a:r>
            <a:r>
              <a:rPr lang="en-US" altLang="zh-CN" dirty="0" err="1">
                <a:solidFill>
                  <a:srgbClr val="76B900"/>
                </a:solidFill>
              </a:rPr>
              <a:t>sycnthreads</a:t>
            </a:r>
            <a:r>
              <a:rPr lang="en-US" altLang="zh-CN" dirty="0"/>
              <a:t>() </a:t>
            </a:r>
            <a:r>
              <a:rPr lang="zh-CN" altLang="en-US" dirty="0"/>
              <a:t>同步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71404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两种实现有什么不同呢？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0806" y="1060875"/>
            <a:ext cx="10756194" cy="425291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9144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000" b="1">
                <a:solidFill>
                  <a:schemeClr val="tx1"/>
                </a:solidFill>
                <a:latin typeface="Trebuchet MS" pitchFamily="34" charset="0"/>
              </a:defRPr>
            </a:lvl2pPr>
            <a:lvl3pPr marL="1371600" indent="-282575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zh-CN" altLang="en-US" kern="0" dirty="0">
                <a:solidFill>
                  <a:srgbClr val="FFFFFF"/>
                </a:solidFill>
              </a:rPr>
              <a:t>两者的性能地有巨大的差异</a:t>
            </a:r>
            <a:endParaRPr lang="en-GB" altLang="zh-CN" sz="1200" kern="0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zh-CN" altLang="en-US" dirty="0"/>
              <a:t>性能：多个线程块，每个只有一个线程 </a:t>
            </a:r>
            <a:r>
              <a:rPr lang="en-US" altLang="zh-CN" dirty="0"/>
              <a:t>&lt;&lt; </a:t>
            </a:r>
            <a:r>
              <a:rPr lang="zh-CN" altLang="en-US" dirty="0"/>
              <a:t>一个线程块，包含多个线程</a:t>
            </a:r>
            <a:endParaRPr lang="en-US" altLang="zh-CN" dirty="0"/>
          </a:p>
          <a:p>
            <a:pPr marL="0" indent="0">
              <a:buNone/>
            </a:pPr>
            <a:endParaRPr lang="en-GB" altLang="zh-CN" sz="1200" kern="0" dirty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zh-CN" altLang="en-US" kern="0" dirty="0">
                <a:solidFill>
                  <a:srgbClr val="FFFFFF"/>
                </a:solidFill>
              </a:rPr>
              <a:t>为什么呢？</a:t>
            </a:r>
            <a:endParaRPr lang="en-US" altLang="zh-CN" kern="0" dirty="0">
              <a:solidFill>
                <a:srgbClr val="FFFFFF"/>
              </a:solidFill>
            </a:endParaRPr>
          </a:p>
          <a:p>
            <a:pPr lvl="1"/>
            <a:r>
              <a:rPr lang="en-US" altLang="zh-CN" dirty="0"/>
              <a:t>Warp</a:t>
            </a:r>
            <a:r>
              <a:rPr lang="zh-CN" altLang="en-US" dirty="0"/>
              <a:t>： 同一个线程块内的连续 </a:t>
            </a:r>
            <a:r>
              <a:rPr lang="en-US" altLang="zh-CN" dirty="0"/>
              <a:t>32 </a:t>
            </a:r>
            <a:r>
              <a:rPr lang="zh-CN" altLang="en-US" dirty="0"/>
              <a:t>个线程</a:t>
            </a:r>
            <a:endParaRPr lang="en-US" altLang="zh-CN" dirty="0"/>
          </a:p>
          <a:p>
            <a:pPr lvl="1"/>
            <a:r>
              <a:rPr lang="en-US" altLang="zh-CN" dirty="0"/>
              <a:t>Warp </a:t>
            </a:r>
            <a:r>
              <a:rPr lang="zh-CN" altLang="en-US" dirty="0"/>
              <a:t>是 </a:t>
            </a:r>
            <a:r>
              <a:rPr lang="en-US" altLang="zh-CN" dirty="0"/>
              <a:t>GPU </a:t>
            </a:r>
            <a:r>
              <a:rPr lang="zh-CN" altLang="en-US" dirty="0"/>
              <a:t>上执行和调度单元</a:t>
            </a:r>
            <a:endParaRPr lang="en-US" altLang="zh-CN" dirty="0"/>
          </a:p>
          <a:p>
            <a:pPr lvl="1"/>
            <a:r>
              <a:rPr lang="zh-CN" altLang="en-US" dirty="0"/>
              <a:t>同一个 </a:t>
            </a:r>
            <a:r>
              <a:rPr lang="en-US" altLang="zh-CN" dirty="0"/>
              <a:t>warp</a:t>
            </a:r>
            <a:r>
              <a:rPr lang="zh-CN" altLang="en-US" dirty="0"/>
              <a:t> 内的所有线程执行相同的指令</a:t>
            </a:r>
            <a:endParaRPr lang="en-US" altLang="zh-CN" dirty="0"/>
          </a:p>
          <a:p>
            <a:endParaRPr lang="en-US" altLang="zh-CN" kern="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altLang="zh-CN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75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Block </a:t>
            </a:r>
            <a:r>
              <a:rPr lang="zh-CN" altLang="en-US" dirty="0"/>
              <a:t>大小的设计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0806" y="1060875"/>
            <a:ext cx="10756194" cy="425291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9144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2000" b="1">
                <a:solidFill>
                  <a:schemeClr val="tx1"/>
                </a:solidFill>
                <a:latin typeface="Trebuchet MS" pitchFamily="34" charset="0"/>
              </a:defRPr>
            </a:lvl2pPr>
            <a:lvl3pPr marL="1371600" indent="-282575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E.g. </a:t>
            </a:r>
            <a:r>
              <a:rPr lang="en-US" dirty="0" err="1"/>
              <a:t>blockDim</a:t>
            </a:r>
            <a:r>
              <a:rPr lang="en-US" dirty="0"/>
              <a:t> = 160</a:t>
            </a:r>
          </a:p>
          <a:p>
            <a:pPr lvl="1"/>
            <a:r>
              <a:rPr lang="en-US" altLang="zh-CN" dirty="0"/>
              <a:t>5 </a:t>
            </a:r>
            <a:r>
              <a:rPr lang="zh-CN" altLang="en-US" dirty="0"/>
              <a:t>个 </a:t>
            </a:r>
            <a:r>
              <a:rPr lang="en-US" altLang="zh-CN" dirty="0"/>
              <a:t>warp</a:t>
            </a:r>
            <a:endParaRPr lang="en-US" dirty="0"/>
          </a:p>
          <a:p>
            <a:pPr>
              <a:defRPr/>
            </a:pPr>
            <a:r>
              <a:rPr lang="en-US" dirty="0"/>
              <a:t>E.g. </a:t>
            </a:r>
            <a:r>
              <a:rPr lang="en-US" dirty="0" err="1"/>
              <a:t>blockDim</a:t>
            </a:r>
            <a:r>
              <a:rPr lang="en-US" dirty="0"/>
              <a:t> = 161</a:t>
            </a:r>
          </a:p>
          <a:p>
            <a:pPr lvl="1">
              <a:defRPr/>
            </a:pPr>
            <a:r>
              <a:rPr lang="en-US" altLang="zh-CN" kern="0" dirty="0">
                <a:solidFill>
                  <a:srgbClr val="FFFFFF"/>
                </a:solidFill>
              </a:rPr>
              <a:t>6 </a:t>
            </a:r>
            <a:r>
              <a:rPr lang="zh-CN" altLang="en-US" kern="0" dirty="0">
                <a:solidFill>
                  <a:srgbClr val="FFFFFF"/>
                </a:solidFill>
              </a:rPr>
              <a:t>个 </a:t>
            </a:r>
            <a:r>
              <a:rPr lang="en-US" altLang="zh-CN" kern="0" dirty="0">
                <a:solidFill>
                  <a:srgbClr val="FFFFFF"/>
                </a:solidFill>
              </a:rPr>
              <a:t>warp</a:t>
            </a:r>
          </a:p>
          <a:p>
            <a:pPr marL="571500" lvl="1" indent="0">
              <a:buNone/>
              <a:defRPr/>
            </a:pPr>
            <a:endParaRPr lang="en-US" altLang="zh-CN" kern="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zh-CN" altLang="en-US" dirty="0"/>
              <a:t>对于第一种情况 </a:t>
            </a:r>
            <a:endParaRPr lang="en-US" dirty="0"/>
          </a:p>
          <a:p>
            <a:pPr lvl="1">
              <a:defRPr/>
            </a:pPr>
            <a:r>
              <a:rPr lang="en-US" altLang="zh-CN" kern="0" dirty="0">
                <a:solidFill>
                  <a:srgbClr val="FFFFFF"/>
                </a:solidFill>
              </a:rPr>
              <a:t>N/32 </a:t>
            </a:r>
            <a:r>
              <a:rPr lang="zh-CN" altLang="en-US" kern="0" dirty="0">
                <a:solidFill>
                  <a:srgbClr val="FFFFFF"/>
                </a:solidFill>
              </a:rPr>
              <a:t>个 </a:t>
            </a:r>
            <a:r>
              <a:rPr lang="en-US" altLang="zh-CN" kern="0" dirty="0">
                <a:solidFill>
                  <a:srgbClr val="FFFFFF"/>
                </a:solidFill>
              </a:rPr>
              <a:t>warp, </a:t>
            </a:r>
            <a:r>
              <a:rPr lang="zh-CN" altLang="en-US" kern="0" dirty="0">
                <a:solidFill>
                  <a:srgbClr val="FFFFFF"/>
                </a:solidFill>
              </a:rPr>
              <a:t>没有浪费</a:t>
            </a:r>
            <a:endParaRPr lang="en-US" altLang="zh-CN" kern="0" dirty="0">
              <a:solidFill>
                <a:srgbClr val="FFFFFF"/>
              </a:solidFill>
            </a:endParaRPr>
          </a:p>
          <a:p>
            <a:pPr marL="571500" lvl="1" indent="0">
              <a:buNone/>
              <a:defRPr/>
            </a:pPr>
            <a:endParaRPr lang="en-US" altLang="zh-CN" kern="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zh-CN" altLang="en-US" dirty="0"/>
              <a:t>对于第二种情况 </a:t>
            </a:r>
            <a:endParaRPr lang="en-US" dirty="0"/>
          </a:p>
          <a:p>
            <a:pPr lvl="1">
              <a:defRPr/>
            </a:pPr>
            <a:r>
              <a:rPr lang="en-US" altLang="zh-CN" kern="0" dirty="0">
                <a:solidFill>
                  <a:srgbClr val="FFFFFF"/>
                </a:solidFill>
              </a:rPr>
              <a:t>N </a:t>
            </a:r>
            <a:r>
              <a:rPr lang="zh-CN" altLang="en-US" kern="0" dirty="0">
                <a:solidFill>
                  <a:srgbClr val="FFFFFF"/>
                </a:solidFill>
              </a:rPr>
              <a:t>个 </a:t>
            </a:r>
            <a:r>
              <a:rPr lang="en-US" altLang="zh-CN" kern="0" dirty="0">
                <a:solidFill>
                  <a:srgbClr val="FFFFFF"/>
                </a:solidFill>
              </a:rPr>
              <a:t>warp, 31</a:t>
            </a:r>
            <a:r>
              <a:rPr lang="zh-CN" altLang="en-US" kern="0" dirty="0">
                <a:solidFill>
                  <a:srgbClr val="FFFFFF"/>
                </a:solidFill>
              </a:rPr>
              <a:t> </a:t>
            </a:r>
            <a:r>
              <a:rPr lang="en-US" altLang="zh-CN" kern="0" dirty="0">
                <a:solidFill>
                  <a:srgbClr val="FFFFFF"/>
                </a:solidFill>
              </a:rPr>
              <a:t>/ 32</a:t>
            </a:r>
            <a:r>
              <a:rPr lang="zh-CN" altLang="en-US" kern="0" dirty="0">
                <a:solidFill>
                  <a:srgbClr val="FFFFFF"/>
                </a:solidFill>
              </a:rPr>
              <a:t>个</a:t>
            </a:r>
            <a:r>
              <a:rPr lang="en-US" altLang="zh-CN" kern="0" dirty="0">
                <a:solidFill>
                  <a:srgbClr val="FFFFFF"/>
                </a:solidFill>
              </a:rPr>
              <a:t>thread </a:t>
            </a:r>
            <a:r>
              <a:rPr lang="zh-CN" altLang="en-US" kern="0" dirty="0">
                <a:solidFill>
                  <a:srgbClr val="FFFFFF"/>
                </a:solidFill>
              </a:rPr>
              <a:t>浪费</a:t>
            </a:r>
            <a:endParaRPr lang="en-US" altLang="zh-CN" kern="0" dirty="0">
              <a:solidFill>
                <a:srgbClr val="FFFFFF"/>
              </a:solidFill>
            </a:endParaRPr>
          </a:p>
          <a:p>
            <a:pPr marL="571500" lvl="1" indent="0">
              <a:buNone/>
              <a:defRPr/>
            </a:pPr>
            <a:endParaRPr lang="en-US" altLang="zh-CN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90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Connector 87"/>
          <p:cNvCxnSpPr/>
          <p:nvPr/>
        </p:nvCxnSpPr>
        <p:spPr>
          <a:xfrm>
            <a:off x="3144757" y="1258700"/>
            <a:ext cx="2" cy="4060997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89" name="Straight Connector 88"/>
          <p:cNvCxnSpPr/>
          <p:nvPr/>
        </p:nvCxnSpPr>
        <p:spPr>
          <a:xfrm>
            <a:off x="3144759" y="1258700"/>
            <a:ext cx="622843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90" name="Straight Connector 89"/>
          <p:cNvCxnSpPr/>
          <p:nvPr/>
        </p:nvCxnSpPr>
        <p:spPr>
          <a:xfrm flipV="1">
            <a:off x="341720" y="3227098"/>
            <a:ext cx="4590053" cy="9866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91" name="AutoShape 14"/>
          <p:cNvSpPr>
            <a:spLocks noChangeArrowheads="1"/>
          </p:cNvSpPr>
          <p:nvPr/>
        </p:nvSpPr>
        <p:spPr bwMode="auto">
          <a:xfrm>
            <a:off x="3745337" y="1915970"/>
            <a:ext cx="5238350" cy="754683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lang="zh-CN" altLang="en-US" sz="2800" kern="0" noProof="0" dirty="0">
                <a:solidFill>
                  <a:sysClr val="windowText" lastClr="000000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一个简单的例子： </a:t>
            </a:r>
            <a:r>
              <a:rPr lang="en-US" altLang="zh-CN" sz="2800" kern="0" dirty="0">
                <a:solidFill>
                  <a:sysClr val="windowText" lastClr="000000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Hello, World!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>
            <a:off x="3144757" y="2297653"/>
            <a:ext cx="622843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103" name="Straight Connector 102"/>
          <p:cNvCxnSpPr/>
          <p:nvPr/>
        </p:nvCxnSpPr>
        <p:spPr>
          <a:xfrm>
            <a:off x="3144759" y="3221115"/>
            <a:ext cx="622843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105" name="Straight Connector 104"/>
          <p:cNvCxnSpPr/>
          <p:nvPr/>
        </p:nvCxnSpPr>
        <p:spPr>
          <a:xfrm>
            <a:off x="3144759" y="4278329"/>
            <a:ext cx="622843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107" name="Straight Connector 106"/>
          <p:cNvCxnSpPr/>
          <p:nvPr/>
        </p:nvCxnSpPr>
        <p:spPr>
          <a:xfrm>
            <a:off x="3144759" y="5324132"/>
            <a:ext cx="622843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108" name="TextBox 107"/>
          <p:cNvSpPr txBox="1"/>
          <p:nvPr/>
        </p:nvSpPr>
        <p:spPr bwMode="auto">
          <a:xfrm>
            <a:off x="265820" y="2695186"/>
            <a:ext cx="193514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400" b="1" kern="0" dirty="0">
                <a:solidFill>
                  <a:srgbClr val="8AAD00"/>
                </a:solidFill>
                <a:latin typeface="Trebuchet MS" pitchFamily="34" charset="0"/>
              </a:rPr>
              <a:t>内容框架</a:t>
            </a:r>
            <a:endParaRPr kumimoji="0" lang="en-GB" sz="3400" b="1" i="0" u="none" strike="noStrike" kern="0" cap="none" spc="0" normalizeH="0" baseline="0" noProof="0" dirty="0">
              <a:ln>
                <a:noFill/>
              </a:ln>
              <a:solidFill>
                <a:srgbClr val="8AAD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3745337" y="2883971"/>
            <a:ext cx="5238350" cy="754683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lang="zh-CN" altLang="en-US" sz="2800" kern="0" dirty="0">
                <a:solidFill>
                  <a:sysClr val="windowText" lastClr="000000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一个实际的例子： 矢量点乘</a:t>
            </a:r>
            <a:endParaRPr lang="en-US" sz="1400" kern="0" dirty="0">
              <a:solidFill>
                <a:sysClr val="windowText" lastClr="000000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auto">
          <a:xfrm>
            <a:off x="3745337" y="3851972"/>
            <a:ext cx="5238350" cy="754683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lang="en-US" altLang="zh-CN" sz="2800" kern="0" dirty="0">
                <a:solidFill>
                  <a:sysClr val="windowText" lastClr="000000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CUDA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编程演示</a:t>
            </a:r>
            <a:endParaRPr lang="en-US" sz="1400" kern="0" dirty="0">
              <a:solidFill>
                <a:sysClr val="windowText" lastClr="000000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3780430" y="881358"/>
            <a:ext cx="5238350" cy="754683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GPU 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硬件架构</a:t>
            </a:r>
            <a:endParaRPr lang="en-US" sz="1400" kern="0" dirty="0">
              <a:solidFill>
                <a:sysClr val="windowText" lastClr="000000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26" name="AutoShape 14"/>
          <p:cNvSpPr>
            <a:spLocks noChangeArrowheads="1"/>
          </p:cNvSpPr>
          <p:nvPr/>
        </p:nvSpPr>
        <p:spPr bwMode="auto">
          <a:xfrm>
            <a:off x="3745337" y="4896702"/>
            <a:ext cx="5238350" cy="754683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lang="zh-CN" altLang="en-US" sz="2800" kern="0" dirty="0">
                <a:solidFill>
                  <a:sysClr val="windowText" lastClr="000000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总结</a:t>
            </a:r>
            <a:endParaRPr lang="en-US" sz="1400" kern="0" dirty="0">
              <a:solidFill>
                <a:sysClr val="windowText" lastClr="000000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767300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 bwMode="auto">
          <a:xfrm>
            <a:off x="866776" y="3966210"/>
            <a:ext cx="6509834" cy="70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73B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16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32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49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6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kern="0" dirty="0">
                <a:latin typeface="Arial"/>
              </a:rPr>
              <a:t>同时使用多个线程和线程块</a:t>
            </a:r>
            <a:endParaRPr kumimoji="0" lang="en-GB" sz="4000" b="1" i="0" u="none" strike="noStrike" kern="0" cap="all" spc="0" normalizeH="0" baseline="0" noProof="0" dirty="0">
              <a:ln>
                <a:noFill/>
              </a:ln>
              <a:solidFill>
                <a:srgbClr val="73B9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3279971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7650"/>
            <a:ext cx="9204325" cy="646331"/>
          </a:xfrm>
        </p:spPr>
        <p:txBody>
          <a:bodyPr/>
          <a:lstStyle/>
          <a:p>
            <a:pPr lvl="0"/>
            <a:r>
              <a:rPr lang="zh-CN" altLang="en-US" dirty="0"/>
              <a:t>矢量点乘：</a:t>
            </a:r>
            <a:r>
              <a:rPr lang="zh-CN" altLang="en-US" dirty="0">
                <a:latin typeface="Arial"/>
              </a:rPr>
              <a:t>同时使用多个线程和线程块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200" dirty="0"/>
              <a:t>已经介绍了</a:t>
            </a:r>
            <a:endParaRPr lang="en-US" sz="2200" dirty="0"/>
          </a:p>
          <a:p>
            <a:pPr lvl="1"/>
            <a:r>
              <a:rPr lang="zh-CN" altLang="en-US" sz="1800" dirty="0"/>
              <a:t>多个 </a:t>
            </a:r>
            <a:r>
              <a:rPr lang="en-US" altLang="zh-CN" sz="1800" dirty="0"/>
              <a:t>blocks, </a:t>
            </a:r>
            <a:r>
              <a:rPr lang="zh-CN" altLang="en-US" sz="1800" dirty="0"/>
              <a:t>每个 </a:t>
            </a:r>
            <a:r>
              <a:rPr lang="en-US" altLang="zh-CN" sz="1800" dirty="0"/>
              <a:t>block </a:t>
            </a:r>
            <a:r>
              <a:rPr lang="zh-CN" altLang="en-US" sz="1800" dirty="0"/>
              <a:t>只有一个线程：无法归约</a:t>
            </a:r>
            <a:endParaRPr lang="en-US" sz="1800" dirty="0"/>
          </a:p>
          <a:p>
            <a:pPr lvl="1"/>
            <a:r>
              <a:rPr lang="zh-CN" altLang="en-US" sz="1800" dirty="0"/>
              <a:t>一个 </a:t>
            </a:r>
            <a:r>
              <a:rPr lang="en-US" altLang="zh-CN" sz="1800" dirty="0"/>
              <a:t>block,   </a:t>
            </a:r>
            <a:r>
              <a:rPr lang="zh-CN" altLang="en-US" sz="1800" dirty="0"/>
              <a:t>每个</a:t>
            </a:r>
            <a:r>
              <a:rPr lang="en-US" altLang="zh-CN" sz="1800" dirty="0"/>
              <a:t>block </a:t>
            </a:r>
            <a:r>
              <a:rPr lang="zh-CN" altLang="en-US" sz="1800" dirty="0"/>
              <a:t>包含多个线程 ：</a:t>
            </a:r>
            <a:r>
              <a:rPr lang="en-US" altLang="zh-CN" sz="1800" dirty="0"/>
              <a:t>block </a:t>
            </a:r>
            <a:r>
              <a:rPr lang="zh-CN" altLang="en-US" sz="1800" dirty="0"/>
              <a:t>中线程数目有限制，不能处理 </a:t>
            </a:r>
            <a:r>
              <a:rPr lang="en-US" altLang="zh-CN" sz="1800" dirty="0"/>
              <a:t>N </a:t>
            </a:r>
            <a:r>
              <a:rPr lang="zh-CN" altLang="en-US" sz="1800" dirty="0"/>
              <a:t>非常大的情形</a:t>
            </a:r>
            <a:r>
              <a:rPr lang="en-US" altLang="zh-CN" sz="1800" dirty="0"/>
              <a:t> </a:t>
            </a:r>
            <a:endParaRPr lang="en-US" sz="1800" dirty="0"/>
          </a:p>
          <a:p>
            <a:pPr>
              <a:buNone/>
            </a:pPr>
            <a:endParaRPr lang="en-US" sz="2200" dirty="0"/>
          </a:p>
          <a:p>
            <a:r>
              <a:rPr lang="zh-CN" altLang="en-US" sz="2200" dirty="0">
                <a:solidFill>
                  <a:srgbClr val="FFFF00"/>
                </a:solidFill>
              </a:rPr>
              <a:t>考虑采用多个 </a:t>
            </a:r>
            <a:r>
              <a:rPr lang="en-US" altLang="zh-CN" sz="2200" dirty="0">
                <a:solidFill>
                  <a:srgbClr val="FFFF00"/>
                </a:solidFill>
              </a:rPr>
              <a:t>blocks </a:t>
            </a:r>
            <a:r>
              <a:rPr lang="zh-CN" altLang="en-US" sz="2200" dirty="0">
                <a:solidFill>
                  <a:srgbClr val="FFFF00"/>
                </a:solidFill>
              </a:rPr>
              <a:t>和 多个 </a:t>
            </a:r>
            <a:r>
              <a:rPr lang="en-US" altLang="zh-CN" sz="2200" dirty="0">
                <a:solidFill>
                  <a:srgbClr val="FFFF00"/>
                </a:solidFill>
              </a:rPr>
              <a:t>threads </a:t>
            </a:r>
            <a:r>
              <a:rPr lang="zh-CN" altLang="en-US" sz="2200" dirty="0">
                <a:solidFill>
                  <a:srgbClr val="FFFF00"/>
                </a:solidFill>
              </a:rPr>
              <a:t>处理 </a:t>
            </a:r>
            <a:r>
              <a:rPr lang="en-US" altLang="zh-CN" sz="2200" dirty="0">
                <a:solidFill>
                  <a:srgbClr val="FFFF00"/>
                </a:solidFill>
              </a:rPr>
              <a:t>N </a:t>
            </a:r>
            <a:r>
              <a:rPr lang="zh-CN" altLang="en-US" sz="2200" dirty="0">
                <a:solidFill>
                  <a:srgbClr val="FFFF00"/>
                </a:solidFill>
              </a:rPr>
              <a:t>很非常大的情形</a:t>
            </a:r>
            <a:endParaRPr lang="en-US" sz="22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200" dirty="0"/>
          </a:p>
          <a:p>
            <a:pPr>
              <a:buNone/>
            </a:pPr>
            <a:endParaRPr lang="en-US" sz="2200" dirty="0"/>
          </a:p>
          <a:p>
            <a:r>
              <a:rPr lang="zh-CN" altLang="en-US" sz="2200" dirty="0"/>
              <a:t>首先考虑此时数据的索引，也就是线程与待处理数据之间的对应关系</a:t>
            </a:r>
            <a:endParaRPr lang="en-US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2317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Vector (numbered)"/>
          <p:cNvGrpSpPr/>
          <p:nvPr/>
        </p:nvGrpSpPr>
        <p:grpSpPr>
          <a:xfrm>
            <a:off x="1660972" y="2974604"/>
            <a:ext cx="8640960" cy="432052"/>
            <a:chOff x="1165920" y="2969084"/>
            <a:chExt cx="8640960" cy="432052"/>
          </a:xfrm>
        </p:grpSpPr>
        <p:sp>
          <p:nvSpPr>
            <p:cNvPr id="456" name="Round Same Side Corner Rectangle 455"/>
            <p:cNvSpPr/>
            <p:nvPr/>
          </p:nvSpPr>
          <p:spPr>
            <a:xfrm rot="16200000">
              <a:off x="1084911" y="3050096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14359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58" name="Round Same Side Corner Rectangle 457"/>
            <p:cNvSpPr/>
            <p:nvPr/>
          </p:nvSpPr>
          <p:spPr>
            <a:xfrm rot="5400000" flipH="1">
              <a:off x="9455841" y="3050094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17059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197601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224604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251607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278610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305613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332616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359619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386622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41362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44062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46763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9463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521637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548640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575643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602646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629649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656652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683655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710658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73766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76466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791667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818670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845673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872676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899679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9266820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多个 </a:t>
            </a:r>
            <a:r>
              <a:rPr lang="en-US" altLang="zh-CN" dirty="0"/>
              <a:t>blocks </a:t>
            </a:r>
            <a:r>
              <a:rPr lang="zh-CN" altLang="en-US" dirty="0"/>
              <a:t>和 </a:t>
            </a:r>
            <a:r>
              <a:rPr lang="en-US" altLang="zh-CN" dirty="0"/>
              <a:t>threads </a:t>
            </a:r>
            <a:r>
              <a:rPr lang="zh-CN" altLang="en-US" dirty="0"/>
              <a:t>时数据的索引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0275" y="1439863"/>
            <a:ext cx="10042525" cy="2078037"/>
          </a:xfrm>
        </p:spPr>
        <p:txBody>
          <a:bodyPr/>
          <a:lstStyle/>
          <a:p>
            <a:pPr lvl="0"/>
            <a:r>
              <a:rPr lang="en-GB" dirty="0"/>
              <a:t> </a:t>
            </a:r>
            <a:r>
              <a:rPr lang="en-GB" sz="2000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zh-CN" altLang="en-US" dirty="0">
                <a:solidFill>
                  <a:srgbClr val="FFFFFF"/>
                </a:solidFill>
              </a:rPr>
              <a:t>和 </a:t>
            </a:r>
            <a:r>
              <a:rPr lang="en-GB" sz="2000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US" sz="20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GB" dirty="0">
              <a:solidFill>
                <a:srgbClr val="FFFFFF"/>
              </a:solidFill>
            </a:endParaRPr>
          </a:p>
          <a:p>
            <a:pPr lvl="1"/>
            <a:r>
              <a:rPr lang="zh-CN" altLang="en-US" dirty="0"/>
              <a:t>考虑有</a:t>
            </a:r>
            <a:r>
              <a:rPr lang="en-US" altLang="zh-CN" dirty="0"/>
              <a:t>4</a:t>
            </a:r>
            <a:r>
              <a:rPr lang="zh-CN" altLang="en-US" dirty="0"/>
              <a:t>个 </a:t>
            </a:r>
            <a:r>
              <a:rPr lang="en-US" altLang="zh-CN" dirty="0"/>
              <a:t>blocks</a:t>
            </a:r>
            <a:r>
              <a:rPr lang="zh-CN" altLang="en-US" dirty="0"/>
              <a:t>、每个有 </a:t>
            </a:r>
            <a:r>
              <a:rPr lang="en-GB" dirty="0"/>
              <a:t>8 threads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/>
              <a:t>线程与待处理数据的索引关系</a:t>
            </a:r>
            <a:endParaRPr lang="en-GB" dirty="0"/>
          </a:p>
        </p:txBody>
      </p:sp>
      <p:grpSp>
        <p:nvGrpSpPr>
          <p:cNvPr id="488" name="threadIdx"/>
          <p:cNvGrpSpPr/>
          <p:nvPr/>
        </p:nvGrpSpPr>
        <p:grpSpPr>
          <a:xfrm>
            <a:off x="1660974" y="2636050"/>
            <a:ext cx="8640958" cy="344933"/>
            <a:chOff x="1165923" y="2495514"/>
            <a:chExt cx="8640958" cy="344933"/>
          </a:xfrm>
        </p:grpSpPr>
        <p:sp>
          <p:nvSpPr>
            <p:cNvPr id="489" name="TextBox 488"/>
            <p:cNvSpPr txBox="1"/>
            <p:nvPr/>
          </p:nvSpPr>
          <p:spPr bwMode="auto">
            <a:xfrm>
              <a:off x="1165923" y="2501893"/>
              <a:ext cx="216023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threadIdx.x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90" name="TextBox 489"/>
            <p:cNvSpPr txBox="1"/>
            <p:nvPr/>
          </p:nvSpPr>
          <p:spPr bwMode="auto">
            <a:xfrm>
              <a:off x="3326160" y="2495514"/>
              <a:ext cx="216023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threadIdx.x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91" name="TextBox 490"/>
            <p:cNvSpPr txBox="1"/>
            <p:nvPr/>
          </p:nvSpPr>
          <p:spPr bwMode="auto">
            <a:xfrm>
              <a:off x="5486399" y="2501893"/>
              <a:ext cx="216023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threadIdx.x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92" name="TextBox 491"/>
            <p:cNvSpPr txBox="1"/>
            <p:nvPr/>
          </p:nvSpPr>
          <p:spPr bwMode="auto">
            <a:xfrm>
              <a:off x="7646642" y="2495514"/>
              <a:ext cx="216023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threadIdx.x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493" name="Braces"/>
          <p:cNvGrpSpPr/>
          <p:nvPr/>
        </p:nvGrpSpPr>
        <p:grpSpPr>
          <a:xfrm>
            <a:off x="1660971" y="3425183"/>
            <a:ext cx="8640964" cy="202521"/>
            <a:chOff x="1165920" y="3284647"/>
            <a:chExt cx="8640964" cy="202521"/>
          </a:xfrm>
        </p:grpSpPr>
        <p:sp>
          <p:nvSpPr>
            <p:cNvPr id="494" name="Left Brace 493"/>
            <p:cNvSpPr/>
            <p:nvPr/>
          </p:nvSpPr>
          <p:spPr>
            <a:xfrm rot="16200000">
              <a:off x="2144779" y="2305788"/>
              <a:ext cx="202521" cy="2160240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FF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5" name="Left Brace 494"/>
            <p:cNvSpPr/>
            <p:nvPr/>
          </p:nvSpPr>
          <p:spPr>
            <a:xfrm rot="16200000">
              <a:off x="4305019" y="2305788"/>
              <a:ext cx="202521" cy="2160240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ADE2E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6" name="Left Brace 495"/>
            <p:cNvSpPr/>
            <p:nvPr/>
          </p:nvSpPr>
          <p:spPr>
            <a:xfrm rot="16200000">
              <a:off x="6465262" y="2305788"/>
              <a:ext cx="202521" cy="2160240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7" name="Left Brace 496"/>
            <p:cNvSpPr/>
            <p:nvPr/>
          </p:nvSpPr>
          <p:spPr>
            <a:xfrm rot="16200000">
              <a:off x="8625503" y="2305788"/>
              <a:ext cx="202521" cy="2160240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98" name="blockIdx"/>
          <p:cNvGrpSpPr/>
          <p:nvPr/>
        </p:nvGrpSpPr>
        <p:grpSpPr>
          <a:xfrm>
            <a:off x="1660970" y="3721689"/>
            <a:ext cx="8640957" cy="307779"/>
            <a:chOff x="1165919" y="3581153"/>
            <a:chExt cx="8640957" cy="307779"/>
          </a:xfrm>
        </p:grpSpPr>
        <p:sp>
          <p:nvSpPr>
            <p:cNvPr id="499" name="TextBox 498"/>
            <p:cNvSpPr txBox="1"/>
            <p:nvPr/>
          </p:nvSpPr>
          <p:spPr bwMode="auto">
            <a:xfrm>
              <a:off x="1165919" y="3581155"/>
              <a:ext cx="21602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blockIdx.x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 = 0</a:t>
              </a:r>
            </a:p>
          </p:txBody>
        </p:sp>
        <p:sp>
          <p:nvSpPr>
            <p:cNvPr id="500" name="TextBox 499"/>
            <p:cNvSpPr txBox="1"/>
            <p:nvPr/>
          </p:nvSpPr>
          <p:spPr bwMode="auto">
            <a:xfrm>
              <a:off x="3326163" y="3581155"/>
              <a:ext cx="21602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blockIdx.x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 = 1</a:t>
              </a:r>
            </a:p>
          </p:txBody>
        </p:sp>
        <p:sp>
          <p:nvSpPr>
            <p:cNvPr id="501" name="TextBox 500"/>
            <p:cNvSpPr txBox="1"/>
            <p:nvPr/>
          </p:nvSpPr>
          <p:spPr bwMode="auto">
            <a:xfrm>
              <a:off x="5486398" y="3581154"/>
              <a:ext cx="21602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blockIdx.x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 = 2</a:t>
              </a:r>
            </a:p>
          </p:txBody>
        </p:sp>
        <p:sp>
          <p:nvSpPr>
            <p:cNvPr id="502" name="TextBox 501"/>
            <p:cNvSpPr txBox="1"/>
            <p:nvPr/>
          </p:nvSpPr>
          <p:spPr bwMode="auto">
            <a:xfrm>
              <a:off x="7646637" y="3581153"/>
              <a:ext cx="21602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blockIdx.x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 = 3</a:t>
              </a:r>
            </a:p>
          </p:txBody>
        </p:sp>
      </p:grpSp>
      <p:grpSp>
        <p:nvGrpSpPr>
          <p:cNvPr id="53" name="Vector (numbered)"/>
          <p:cNvGrpSpPr/>
          <p:nvPr/>
        </p:nvGrpSpPr>
        <p:grpSpPr>
          <a:xfrm>
            <a:off x="1660975" y="4949303"/>
            <a:ext cx="8640960" cy="432052"/>
            <a:chOff x="1165920" y="2969084"/>
            <a:chExt cx="8640960" cy="432052"/>
          </a:xfrm>
        </p:grpSpPr>
        <p:sp>
          <p:nvSpPr>
            <p:cNvPr id="54" name="Round Same Side Corner Rectangle 53"/>
            <p:cNvSpPr/>
            <p:nvPr/>
          </p:nvSpPr>
          <p:spPr>
            <a:xfrm rot="16200000">
              <a:off x="1084911" y="3050096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4359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56" name="Round Same Side Corner Rectangle 55"/>
            <p:cNvSpPr/>
            <p:nvPr/>
          </p:nvSpPr>
          <p:spPr>
            <a:xfrm rot="5400000" flipH="1">
              <a:off x="9455841" y="3050094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059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97601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24604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51607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78610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05613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32616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59619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86622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1362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4062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6763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9463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21637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48640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75643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02646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29649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56652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83655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10658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3766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6466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91667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818670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45673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872676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99679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9266820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95987" y="3393525"/>
            <a:ext cx="1890213" cy="1542651"/>
            <a:chOff x="1795987" y="3393525"/>
            <a:chExt cx="1890213" cy="1542651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795987" y="3393525"/>
              <a:ext cx="3" cy="15426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2066017" y="3393525"/>
              <a:ext cx="3" cy="15426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2336047" y="3393525"/>
              <a:ext cx="3" cy="15426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2606077" y="3393525"/>
              <a:ext cx="3" cy="15426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2876107" y="3393525"/>
              <a:ext cx="3" cy="15426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3146137" y="3393525"/>
              <a:ext cx="3" cy="15426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3416167" y="3393525"/>
              <a:ext cx="3" cy="15426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3686197" y="3393525"/>
              <a:ext cx="3" cy="15426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3956227" y="3402486"/>
            <a:ext cx="1890213" cy="1542651"/>
            <a:chOff x="1795987" y="3393525"/>
            <a:chExt cx="1890213" cy="1542651"/>
          </a:xfrm>
        </p:grpSpPr>
        <p:cxnSp>
          <p:nvCxnSpPr>
            <p:cNvPr id="98" name="Straight Arrow Connector 97"/>
            <p:cNvCxnSpPr/>
            <p:nvPr/>
          </p:nvCxnSpPr>
          <p:spPr>
            <a:xfrm>
              <a:off x="1795987" y="3393525"/>
              <a:ext cx="3" cy="15426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>
              <a:off x="2066017" y="3393525"/>
              <a:ext cx="3" cy="15426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>
              <a:off x="2336047" y="3393525"/>
              <a:ext cx="3" cy="15426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2606077" y="3393525"/>
              <a:ext cx="3" cy="15426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2876107" y="3393525"/>
              <a:ext cx="3" cy="15426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3146137" y="3393525"/>
              <a:ext cx="3" cy="15426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3416167" y="3393525"/>
              <a:ext cx="3" cy="15426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>
              <a:off x="3686197" y="3393525"/>
              <a:ext cx="3" cy="15426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6116470" y="3401135"/>
            <a:ext cx="1890213" cy="1542651"/>
            <a:chOff x="1795987" y="3393525"/>
            <a:chExt cx="1890213" cy="1542651"/>
          </a:xfrm>
        </p:grpSpPr>
        <p:cxnSp>
          <p:nvCxnSpPr>
            <p:cNvPr id="107" name="Straight Arrow Connector 106"/>
            <p:cNvCxnSpPr/>
            <p:nvPr/>
          </p:nvCxnSpPr>
          <p:spPr>
            <a:xfrm>
              <a:off x="1795987" y="3393525"/>
              <a:ext cx="3" cy="15426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>
              <a:off x="2066017" y="3393525"/>
              <a:ext cx="3" cy="15426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>
              <a:off x="2336047" y="3393525"/>
              <a:ext cx="3" cy="15426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2606077" y="3393525"/>
              <a:ext cx="3" cy="15426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2876107" y="3393525"/>
              <a:ext cx="3" cy="15426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>
              <a:off x="3146137" y="3393525"/>
              <a:ext cx="3" cy="15426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>
              <a:off x="3416167" y="3393525"/>
              <a:ext cx="3" cy="15426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>
              <a:off x="3686197" y="3393525"/>
              <a:ext cx="3" cy="15426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8276710" y="3410096"/>
            <a:ext cx="1890213" cy="1542651"/>
            <a:chOff x="1795987" y="3393525"/>
            <a:chExt cx="1890213" cy="1542651"/>
          </a:xfrm>
        </p:grpSpPr>
        <p:cxnSp>
          <p:nvCxnSpPr>
            <p:cNvPr id="116" name="Straight Arrow Connector 115"/>
            <p:cNvCxnSpPr/>
            <p:nvPr/>
          </p:nvCxnSpPr>
          <p:spPr>
            <a:xfrm>
              <a:off x="1795987" y="3393525"/>
              <a:ext cx="3" cy="15426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2066017" y="3393525"/>
              <a:ext cx="3" cy="15426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2336047" y="3393525"/>
              <a:ext cx="3" cy="15426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2606077" y="3393525"/>
              <a:ext cx="3" cy="15426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2876107" y="3393525"/>
              <a:ext cx="3" cy="15426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3146137" y="3393525"/>
              <a:ext cx="3" cy="15426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3416167" y="3393525"/>
              <a:ext cx="3" cy="15426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3686197" y="3393525"/>
              <a:ext cx="3" cy="15426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2946284" y="4256230"/>
            <a:ext cx="5285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>
              <a:buNone/>
            </a:pP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index = 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altLang="zh-CN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8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980253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数组索引</a:t>
            </a:r>
            <a:r>
              <a:rPr lang="en-GB" dirty="0"/>
              <a:t>: </a:t>
            </a:r>
            <a:r>
              <a:rPr lang="zh-CN" altLang="en-US" dirty="0"/>
              <a:t>实例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哪个线程块中的线程会计算这个红色的数据？</a:t>
            </a:r>
            <a:endParaRPr lang="en-GB" dirty="0"/>
          </a:p>
        </p:txBody>
      </p:sp>
      <p:sp>
        <p:nvSpPr>
          <p:cNvPr id="314" name="Content Placeholder 3"/>
          <p:cNvSpPr txBox="1">
            <a:spLocks/>
          </p:cNvSpPr>
          <p:nvPr/>
        </p:nvSpPr>
        <p:spPr bwMode="auto">
          <a:xfrm>
            <a:off x="545386" y="4391245"/>
            <a:ext cx="10042525" cy="129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index =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threadIdx.x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+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blockIdx.x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8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          =      5      +     2      * 8;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          = 21;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15" name="Vector (numbered)"/>
          <p:cNvGrpSpPr/>
          <p:nvPr/>
        </p:nvGrpSpPr>
        <p:grpSpPr>
          <a:xfrm>
            <a:off x="1165921" y="3388644"/>
            <a:ext cx="8640960" cy="432052"/>
            <a:chOff x="1165920" y="2969084"/>
            <a:chExt cx="8640960" cy="432052"/>
          </a:xfrm>
        </p:grpSpPr>
        <p:sp>
          <p:nvSpPr>
            <p:cNvPr id="316" name="Round Same Side Corner Rectangle 315"/>
            <p:cNvSpPr/>
            <p:nvPr/>
          </p:nvSpPr>
          <p:spPr>
            <a:xfrm rot="16200000">
              <a:off x="1084911" y="3050096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14359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18" name="Round Same Side Corner Rectangle 317"/>
            <p:cNvSpPr/>
            <p:nvPr/>
          </p:nvSpPr>
          <p:spPr>
            <a:xfrm rot="5400000" flipH="1">
              <a:off x="9455841" y="3050094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17059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197601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224604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251607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278610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305613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332616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359619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386622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41362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44062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6763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9463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521637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548640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75643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602646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629649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656652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836551" y="2969084"/>
              <a:ext cx="270029" cy="432049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710658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73766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76466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791667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818670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845673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872676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899679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9266820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</p:grpSp>
      <p:sp>
        <p:nvSpPr>
          <p:cNvPr id="348" name="TextBox 347"/>
          <p:cNvSpPr txBox="1"/>
          <p:nvPr/>
        </p:nvSpPr>
        <p:spPr bwMode="auto">
          <a:xfrm>
            <a:off x="6444964" y="2875303"/>
            <a:ext cx="21602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GB" sz="16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6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= 5</a:t>
            </a:r>
          </a:p>
        </p:txBody>
      </p:sp>
      <p:sp>
        <p:nvSpPr>
          <p:cNvPr id="349" name="Left Brace 348"/>
          <p:cNvSpPr/>
          <p:nvPr/>
        </p:nvSpPr>
        <p:spPr>
          <a:xfrm rot="16200000">
            <a:off x="6465262" y="2860364"/>
            <a:ext cx="202521" cy="2160240"/>
          </a:xfrm>
          <a:prstGeom prst="leftBrace">
            <a:avLst>
              <a:gd name="adj1" fmla="val 39890"/>
              <a:gd name="adj2" fmla="val 50000"/>
            </a:avLst>
          </a:prstGeom>
          <a:noFill/>
          <a:ln w="9525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0" name="TextBox 349"/>
          <p:cNvSpPr txBox="1"/>
          <p:nvPr/>
        </p:nvSpPr>
        <p:spPr bwMode="auto">
          <a:xfrm>
            <a:off x="5486398" y="3993458"/>
            <a:ext cx="2160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GB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= 2</a:t>
            </a:r>
          </a:p>
        </p:txBody>
      </p:sp>
      <p:grpSp>
        <p:nvGrpSpPr>
          <p:cNvPr id="351" name="Vector (unnumbered)"/>
          <p:cNvGrpSpPr/>
          <p:nvPr/>
        </p:nvGrpSpPr>
        <p:grpSpPr>
          <a:xfrm>
            <a:off x="1165920" y="2140995"/>
            <a:ext cx="8640960" cy="432052"/>
            <a:chOff x="1165920" y="2969084"/>
            <a:chExt cx="8640960" cy="432052"/>
          </a:xfrm>
        </p:grpSpPr>
        <p:sp>
          <p:nvSpPr>
            <p:cNvPr id="352" name="Round Same Side Corner Rectangle 351"/>
            <p:cNvSpPr/>
            <p:nvPr/>
          </p:nvSpPr>
          <p:spPr>
            <a:xfrm rot="16200000">
              <a:off x="1084911" y="3050096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14359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4" name="Round Same Side Corner Rectangle 353"/>
            <p:cNvSpPr/>
            <p:nvPr/>
          </p:nvSpPr>
          <p:spPr>
            <a:xfrm rot="5400000" flipH="1">
              <a:off x="9455841" y="3050094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17059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197601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224604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251607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278610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305613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332616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359619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386622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41362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44062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46763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49463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521637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548640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575643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602646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629649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656652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6836551" y="2969084"/>
              <a:ext cx="270029" cy="432049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710658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73766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76466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791667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818670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845673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872676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899679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9266820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4" name="Vector (numbered)"/>
          <p:cNvGrpSpPr/>
          <p:nvPr/>
        </p:nvGrpSpPr>
        <p:grpSpPr>
          <a:xfrm>
            <a:off x="1165920" y="2140995"/>
            <a:ext cx="8640960" cy="432052"/>
            <a:chOff x="1165920" y="2969084"/>
            <a:chExt cx="8640960" cy="432052"/>
          </a:xfrm>
        </p:grpSpPr>
        <p:sp>
          <p:nvSpPr>
            <p:cNvPr id="385" name="Round Same Side Corner Rectangle 384"/>
            <p:cNvSpPr/>
            <p:nvPr/>
          </p:nvSpPr>
          <p:spPr>
            <a:xfrm rot="16200000">
              <a:off x="1084911" y="3050096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B9E7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14359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B9E7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87" name="Round Same Side Corner Rectangle 386"/>
            <p:cNvSpPr/>
            <p:nvPr/>
          </p:nvSpPr>
          <p:spPr>
            <a:xfrm rot="5400000" flipH="1">
              <a:off x="9455841" y="3050094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B9E7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31</a:t>
              </a:r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17059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B9E7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197601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B9E7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224604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B9E7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251607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B9E7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278610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B9E7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305613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B9E7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332616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B9E7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359619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B9E7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386622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B9E7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41362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B9E7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44062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B9E7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46763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B9E7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13</a:t>
              </a:r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9463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B9E7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14</a:t>
              </a:r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521637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B9E7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548640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B9E7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16</a:t>
              </a:r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575643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B9E7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17</a:t>
              </a:r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602646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B9E7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629649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B9E7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19</a:t>
              </a:r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656652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B9E7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6836551" y="2969084"/>
              <a:ext cx="270029" cy="432049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21</a:t>
              </a:r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710658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B9E7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22</a:t>
              </a:r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73766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B9E7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23</a:t>
              </a:r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76466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B9E7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791667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B9E7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818670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B9E7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845673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B9E7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27</a:t>
              </a:r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872676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B9E7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28</a:t>
              </a:r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899679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B9E7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29</a:t>
              </a:r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9266820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B9E7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30</a:t>
              </a:r>
            </a:p>
          </p:txBody>
        </p:sp>
      </p:grpSp>
      <p:cxnSp>
        <p:nvCxnSpPr>
          <p:cNvPr id="417" name="Straight Arrow Connector 416"/>
          <p:cNvCxnSpPr/>
          <p:nvPr/>
        </p:nvCxnSpPr>
        <p:spPr>
          <a:xfrm flipH="1">
            <a:off x="6971566" y="3194967"/>
            <a:ext cx="270030" cy="303436"/>
          </a:xfrm>
          <a:prstGeom prst="straightConnector1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418" name="Left Brace 417"/>
          <p:cNvSpPr/>
          <p:nvPr/>
        </p:nvSpPr>
        <p:spPr>
          <a:xfrm rot="5400000" flipV="1">
            <a:off x="2148350" y="2207264"/>
            <a:ext cx="202521" cy="2160240"/>
          </a:xfrm>
          <a:prstGeom prst="leftBrace">
            <a:avLst>
              <a:gd name="adj1" fmla="val 39890"/>
              <a:gd name="adj2" fmla="val 50000"/>
            </a:avLst>
          </a:prstGeom>
          <a:noFill/>
          <a:ln w="9525" cap="flat" cmpd="sng" algn="ctr">
            <a:solidFill>
              <a:srgbClr val="FF993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9" name="TextBox 418"/>
          <p:cNvSpPr txBox="1"/>
          <p:nvPr/>
        </p:nvSpPr>
        <p:spPr bwMode="auto">
          <a:xfrm>
            <a:off x="1165919" y="2906080"/>
            <a:ext cx="21602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M = 8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50985" y="2816791"/>
            <a:ext cx="2450889" cy="384446"/>
            <a:chOff x="1750985" y="2816791"/>
            <a:chExt cx="2450889" cy="384446"/>
          </a:xfrm>
        </p:grpSpPr>
        <p:sp>
          <p:nvSpPr>
            <p:cNvPr id="4" name="Oval 3"/>
            <p:cNvSpPr/>
            <p:nvPr/>
          </p:nvSpPr>
          <p:spPr>
            <a:xfrm>
              <a:off x="1750985" y="2881573"/>
              <a:ext cx="945105" cy="319664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786102" y="2816791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FFFF00"/>
                  </a:solidFill>
                </a:rPr>
                <a:t>blockDim.x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4892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349" grpId="0" animBg="1"/>
      <p:bldP spid="350" grpId="0"/>
      <p:bldP spid="418" grpId="0" animBg="1"/>
      <p:bldP spid="41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矢量点乘：同时使用多线程块和多线程</a:t>
            </a:r>
            <a:endParaRPr lang="en-GB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930275" y="3606800"/>
            <a:ext cx="10042525" cy="2078038"/>
          </a:xfrm>
        </p:spPr>
        <p:txBody>
          <a:bodyPr/>
          <a:lstStyle/>
          <a:p>
            <a:pPr lvl="1"/>
            <a:endParaRPr lang="en-GB" dirty="0">
              <a:solidFill>
                <a:srgbClr val="FFFFFF"/>
              </a:solidFill>
            </a:endParaRPr>
          </a:p>
          <a:p>
            <a:pPr lvl="1"/>
            <a:endParaRPr lang="en-GB" dirty="0">
              <a:solidFill>
                <a:srgbClr val="FFFFFF"/>
              </a:solidFill>
            </a:endParaRPr>
          </a:p>
          <a:p>
            <a:pPr lvl="1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05880" y="1375910"/>
            <a:ext cx="10042525" cy="3986497"/>
          </a:xfrm>
        </p:spPr>
        <p:txBody>
          <a:bodyPr/>
          <a:lstStyle/>
          <a:p>
            <a:pPr lvl="0"/>
            <a:r>
              <a:rPr lang="zh-CN" altLang="en-US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除 </a:t>
            </a:r>
            <a:r>
              <a:rPr lang="en-GB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zh-CN" altLang="en-US" dirty="0">
                <a:solidFill>
                  <a:srgbClr val="FFFFFF"/>
                </a:solidFill>
              </a:rPr>
              <a:t>和 </a:t>
            </a:r>
            <a:r>
              <a:rPr lang="en-GB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US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外，还要采用 </a:t>
            </a:r>
            <a:r>
              <a:rPr lang="en-GB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确定线程与待处理数据之间的对应关系</a:t>
            </a:r>
            <a:endParaRPr lang="en-US" altLang="zh-CN" dirty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lvl="0" indent="0">
              <a:buNone/>
            </a:pPr>
            <a:endParaRPr lang="en-GB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r>
              <a:rPr lang="en-GB" sz="20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index = </a:t>
            </a:r>
            <a:r>
              <a:rPr lang="en-GB" sz="20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2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20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20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sz="2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lvl="0" indent="0">
              <a:buNone/>
            </a:pPr>
            <a:endParaRPr lang="en-GB" sz="1600" dirty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zh-CN" altLang="en-US" dirty="0">
                <a:solidFill>
                  <a:srgbClr val="FFFFFF"/>
                </a:solidFill>
              </a:rPr>
              <a:t>在线程块内，使用 </a:t>
            </a:r>
            <a:r>
              <a:rPr lang="en-US" altLang="zh-CN" dirty="0">
                <a:solidFill>
                  <a:srgbClr val="FFFFFF"/>
                </a:solidFill>
              </a:rPr>
              <a:t>shared memory</a:t>
            </a:r>
            <a:r>
              <a:rPr lang="zh-CN" altLang="en-US" dirty="0">
                <a:solidFill>
                  <a:srgbClr val="FFFFFF"/>
                </a:solidFill>
              </a:rPr>
              <a:t> 实现线程间通信，完成线程块内部分和的计算</a:t>
            </a:r>
            <a:endParaRPr lang="en-US" altLang="zh-CN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zh-CN" altLang="en-US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线程块之间，无法通信。因此，部分和的归约</a:t>
            </a:r>
            <a:r>
              <a:rPr lang="en-US" altLang="zh-CN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zh-CN" altLang="en-US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即总和</a:t>
            </a:r>
            <a:r>
              <a:rPr lang="en-US" altLang="zh-CN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zh-CN" altLang="en-US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，只能在主机端完成</a:t>
            </a:r>
            <a:endParaRPr lang="en-GB" sz="2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650866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同时使用多线程块和多线程：完整</a:t>
            </a:r>
            <a:r>
              <a:rPr lang="en-US" altLang="zh-CN" dirty="0"/>
              <a:t> kernel</a:t>
            </a:r>
            <a:endParaRPr lang="en-GB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930275" y="3606800"/>
            <a:ext cx="10042525" cy="2078038"/>
          </a:xfrm>
        </p:spPr>
        <p:txBody>
          <a:bodyPr/>
          <a:lstStyle/>
          <a:p>
            <a:pPr lvl="1"/>
            <a:endParaRPr lang="en-GB" dirty="0">
              <a:solidFill>
                <a:srgbClr val="FFFFFF"/>
              </a:solidFill>
            </a:endParaRPr>
          </a:p>
          <a:p>
            <a:pPr lvl="1"/>
            <a:endParaRPr lang="en-GB" dirty="0">
              <a:solidFill>
                <a:srgbClr val="FFFFFF"/>
              </a:solidFill>
            </a:endParaRPr>
          </a:p>
          <a:p>
            <a:pPr lvl="1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5850" y="970865"/>
            <a:ext cx="10436950" cy="474666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9144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2000" b="1">
                <a:solidFill>
                  <a:schemeClr val="tx1"/>
                </a:solidFill>
                <a:latin typeface="Trebuchet MS" pitchFamily="34" charset="0"/>
              </a:defRPr>
            </a:lvl2pPr>
            <a:lvl3pPr marL="1371600" indent="-282575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1800" kern="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GB" sz="1800" kern="0" dirty="0" err="1">
                <a:latin typeface="Courier New" pitchFamily="49" charset="0"/>
                <a:cs typeface="Courier New" pitchFamily="49" charset="0"/>
              </a:rPr>
              <a:t>mul</a:t>
            </a:r>
            <a:r>
              <a:rPr lang="en-GB" sz="1800" kern="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800" kern="0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kern="0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kern="0" dirty="0">
                <a:latin typeface="Courier New" pitchFamily="49" charset="0"/>
                <a:cs typeface="Courier New" pitchFamily="49" charset="0"/>
              </a:rPr>
              <a:t>*a, </a:t>
            </a:r>
            <a:r>
              <a:rPr lang="en-GB" sz="1800" kern="0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kern="0" dirty="0">
                <a:latin typeface="Courier New" pitchFamily="49" charset="0"/>
                <a:cs typeface="Courier New" pitchFamily="49" charset="0"/>
              </a:rPr>
              <a:t> *b, </a:t>
            </a:r>
            <a:r>
              <a:rPr lang="en-GB" sz="1800" kern="0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kern="0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kern="0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800" kern="0" dirty="0">
                <a:latin typeface="Courier New" pitchFamily="49" charset="0"/>
                <a:cs typeface="Courier New" pitchFamily="49" charset="0"/>
              </a:rPr>
              <a:t>sub_</a:t>
            </a:r>
            <a:r>
              <a:rPr lang="en-GB" sz="1800" kern="0" dirty="0">
                <a:latin typeface="Courier New" pitchFamily="49" charset="0"/>
                <a:cs typeface="Courier New" pitchFamily="49" charset="0"/>
              </a:rPr>
              <a:t>sum) {</a:t>
            </a:r>
          </a:p>
          <a:p>
            <a:pPr marL="0" indent="0">
              <a:buFontTx/>
              <a:buNone/>
            </a:pPr>
            <a:r>
              <a:rPr lang="en-GB" sz="1800" kern="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8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__shared__ </a:t>
            </a:r>
            <a:r>
              <a:rPr lang="en-GB" sz="18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kern="0" dirty="0">
                <a:latin typeface="Courier New" pitchFamily="49" charset="0"/>
                <a:cs typeface="Courier New" pitchFamily="49" charset="0"/>
              </a:rPr>
              <a:t>c[</a:t>
            </a:r>
            <a:r>
              <a:rPr lang="en-GB" sz="1800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THREADS_PER_BLOCK</a:t>
            </a:r>
            <a:r>
              <a:rPr lang="en-GB" sz="1800" kern="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FontTx/>
              <a:buNone/>
            </a:pPr>
            <a:r>
              <a:rPr lang="en-GB" sz="1800" kern="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8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dirty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index = </a:t>
            </a:r>
            <a:r>
              <a:rPr lang="en-GB" sz="1800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8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1800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8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800" dirty="0" err="1"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sz="1800" dirty="0"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1800" kern="0" dirty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 marL="0" indent="0">
              <a:buFontTx/>
              <a:buNone/>
            </a:pPr>
            <a:r>
              <a:rPr lang="en-GB" sz="1800" kern="0" dirty="0">
                <a:latin typeface="Courier New" pitchFamily="49" charset="0"/>
                <a:cs typeface="Courier New" pitchFamily="49" charset="0"/>
              </a:rPr>
              <a:t>		c[</a:t>
            </a:r>
            <a:r>
              <a:rPr lang="en-GB" sz="1800" kern="0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800" kern="0" dirty="0">
                <a:latin typeface="Courier New" pitchFamily="49" charset="0"/>
                <a:cs typeface="Courier New" pitchFamily="49" charset="0"/>
              </a:rPr>
              <a:t>] = a[</a:t>
            </a:r>
            <a:r>
              <a:rPr lang="en-GB" sz="1800" kern="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index</a:t>
            </a:r>
            <a:r>
              <a:rPr lang="en-GB" sz="1800" kern="0" dirty="0">
                <a:latin typeface="Courier New" pitchFamily="49" charset="0"/>
                <a:cs typeface="Courier New" pitchFamily="49" charset="0"/>
              </a:rPr>
              <a:t>] * b[</a:t>
            </a:r>
            <a:r>
              <a:rPr lang="en-GB" sz="1800" kern="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index</a:t>
            </a:r>
            <a:r>
              <a:rPr lang="en-GB" sz="1800" kern="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None/>
            </a:pPr>
            <a:r>
              <a:rPr lang="en-GB" sz="1800" kern="0" dirty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 marL="0" indent="0">
              <a:buNone/>
            </a:pPr>
            <a:r>
              <a:rPr lang="en-GB" sz="1800" kern="0" dirty="0">
                <a:latin typeface="Courier New" pitchFamily="49" charset="0"/>
                <a:cs typeface="Courier New" pitchFamily="49" charset="0"/>
              </a:rPr>
              <a:t>		__</a:t>
            </a:r>
            <a:r>
              <a:rPr lang="en-GB" sz="1800" kern="0" dirty="0" err="1">
                <a:latin typeface="Courier New" pitchFamily="49" charset="0"/>
                <a:cs typeface="Courier New" pitchFamily="49" charset="0"/>
              </a:rPr>
              <a:t>syncthreads</a:t>
            </a:r>
            <a:r>
              <a:rPr lang="en-GB" sz="18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GB" sz="1800" i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		//</a:t>
            </a:r>
            <a:r>
              <a:rPr lang="en-US" sz="1800" i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Reduce code</a:t>
            </a:r>
          </a:p>
          <a:p>
            <a:pPr marL="0" indent="0">
              <a:buFontTx/>
              <a:buNone/>
            </a:pPr>
            <a:r>
              <a:rPr lang="en-US" sz="1800" i="1" kern="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800" kern="0" dirty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GB" sz="1800" kern="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800" kern="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800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THREADS_PER_BLOCK</a:t>
            </a:r>
            <a:r>
              <a:rPr lang="en-GB" sz="1800" kern="0" dirty="0">
                <a:latin typeface="Courier New" pitchFamily="49" charset="0"/>
                <a:cs typeface="Courier New" pitchFamily="49" charset="0"/>
              </a:rPr>
              <a:t>/2; </a:t>
            </a:r>
            <a:r>
              <a:rPr lang="en-GB" sz="18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800" kern="0" dirty="0">
                <a:latin typeface="Courier New" pitchFamily="49" charset="0"/>
                <a:cs typeface="Courier New" pitchFamily="49" charset="0"/>
              </a:rPr>
              <a:t>&gt;0; </a:t>
            </a:r>
            <a:r>
              <a:rPr lang="en-GB" sz="18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800" kern="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8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800" kern="0" dirty="0">
                <a:latin typeface="Courier New" pitchFamily="49" charset="0"/>
                <a:cs typeface="Courier New" pitchFamily="49" charset="0"/>
              </a:rPr>
              <a:t>/2) {</a:t>
            </a:r>
          </a:p>
          <a:p>
            <a:pPr marL="0" indent="0">
              <a:buFontTx/>
              <a:buNone/>
            </a:pPr>
            <a:r>
              <a:rPr lang="en-GB" sz="1800" kern="0" dirty="0">
                <a:latin typeface="Courier New" pitchFamily="49" charset="0"/>
                <a:cs typeface="Courier New" pitchFamily="49" charset="0"/>
              </a:rPr>
              <a:t>			if (</a:t>
            </a:r>
            <a:r>
              <a:rPr lang="en-GB" sz="1800" kern="0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800" kern="0" dirty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GB" sz="18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800" kern="0" dirty="0">
                <a:latin typeface="Courier New" pitchFamily="49" charset="0"/>
                <a:cs typeface="Courier New" pitchFamily="49" charset="0"/>
              </a:rPr>
              <a:t>) </a:t>
            </a:r>
          </a:p>
          <a:p>
            <a:pPr marL="0" indent="0">
              <a:buFontTx/>
              <a:buNone/>
            </a:pPr>
            <a:r>
              <a:rPr lang="en-GB" sz="1800" kern="0" dirty="0">
                <a:latin typeface="Courier New" pitchFamily="49" charset="0"/>
                <a:cs typeface="Courier New" pitchFamily="49" charset="0"/>
              </a:rPr>
              <a:t>				c[</a:t>
            </a:r>
            <a:r>
              <a:rPr lang="en-GB" sz="1800" kern="0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800" kern="0" dirty="0">
                <a:latin typeface="Courier New" pitchFamily="49" charset="0"/>
                <a:cs typeface="Courier New" pitchFamily="49" charset="0"/>
              </a:rPr>
              <a:t>] += 											c[</a:t>
            </a:r>
            <a:r>
              <a:rPr lang="en-GB" sz="1800" kern="0" dirty="0" err="1">
                <a:latin typeface="Courier New" pitchFamily="49" charset="0"/>
                <a:cs typeface="Courier New" pitchFamily="49" charset="0"/>
              </a:rPr>
              <a:t>threadIdx.x+i</a:t>
            </a:r>
            <a:r>
              <a:rPr lang="en-GB" sz="1800" kern="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FontTx/>
              <a:buNone/>
            </a:pPr>
            <a:r>
              <a:rPr lang="en-GB" sz="1800" kern="0" dirty="0">
                <a:latin typeface="Courier New" pitchFamily="49" charset="0"/>
                <a:cs typeface="Courier New" pitchFamily="49" charset="0"/>
              </a:rPr>
              <a:t>			__</a:t>
            </a:r>
            <a:r>
              <a:rPr lang="en-GB" sz="1800" kern="0" dirty="0" err="1">
                <a:latin typeface="Courier New" pitchFamily="49" charset="0"/>
                <a:cs typeface="Courier New" pitchFamily="49" charset="0"/>
              </a:rPr>
              <a:t>syncthreads</a:t>
            </a:r>
            <a:r>
              <a:rPr lang="en-GB" sz="18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FontTx/>
              <a:buNone/>
            </a:pPr>
            <a:r>
              <a:rPr lang="en-GB" sz="1800" kern="0" dirty="0">
                <a:latin typeface="Courier New" pitchFamily="49" charset="0"/>
                <a:cs typeface="Courier New" pitchFamily="49" charset="0"/>
              </a:rPr>
              <a:t>		}</a:t>
            </a:r>
          </a:p>
          <a:p>
            <a:pPr marL="0" indent="0">
              <a:buFontTx/>
              <a:buNone/>
            </a:pPr>
            <a:r>
              <a:rPr lang="en-GB" sz="1800" kern="0" dirty="0"/>
              <a:t>		if (</a:t>
            </a:r>
            <a:r>
              <a:rPr lang="en-GB" sz="1800" kern="0" dirty="0" err="1"/>
              <a:t>threadIdx.x</a:t>
            </a:r>
            <a:r>
              <a:rPr lang="en-GB" sz="1800" kern="0" dirty="0"/>
              <a:t> == 0) </a:t>
            </a:r>
            <a:r>
              <a:rPr lang="en-US" sz="1800" i="1" kern="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// shared memory to global memory</a:t>
            </a:r>
            <a:endParaRPr lang="en-GB" sz="1800" i="1" kern="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r>
              <a:rPr lang="en-GB" sz="1800" kern="0" dirty="0"/>
              <a:t>			</a:t>
            </a:r>
            <a:r>
              <a:rPr lang="en-GB" sz="1800" kern="0" dirty="0" err="1"/>
              <a:t>sub_sum</a:t>
            </a:r>
            <a:r>
              <a:rPr lang="en-GB" sz="1800" kern="0" dirty="0">
                <a:solidFill>
                  <a:srgbClr val="FFFF00"/>
                </a:solidFill>
              </a:rPr>
              <a:t>[</a:t>
            </a:r>
            <a:r>
              <a:rPr lang="en-GB" sz="1800" kern="0" dirty="0" err="1">
                <a:solidFill>
                  <a:srgbClr val="FFFF00"/>
                </a:solidFill>
              </a:rPr>
              <a:t>blockIdx.x</a:t>
            </a:r>
            <a:r>
              <a:rPr lang="en-GB" sz="1800" kern="0" dirty="0">
                <a:solidFill>
                  <a:srgbClr val="FFFF00"/>
                </a:solidFill>
              </a:rPr>
              <a:t>]</a:t>
            </a:r>
            <a:r>
              <a:rPr lang="en-GB" sz="1800" kern="0" dirty="0"/>
              <a:t> = c[</a:t>
            </a:r>
            <a:r>
              <a:rPr lang="en-GB" sz="1800" kern="0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800" kern="0" dirty="0"/>
              <a:t>]</a:t>
            </a:r>
            <a:endParaRPr lang="en-GB" sz="1800" i="1" kern="0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r>
              <a:rPr lang="en-GB" sz="1800" kern="0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FontTx/>
              <a:buNone/>
            </a:pPr>
            <a:r>
              <a:rPr lang="en-GB" sz="1800" kern="0" dirty="0">
                <a:latin typeface="Courier New" pitchFamily="49" charset="0"/>
                <a:cs typeface="Courier New" pitchFamily="49" charset="0"/>
              </a:rPr>
              <a:t>		</a:t>
            </a:r>
          </a:p>
          <a:p>
            <a:pPr marL="0" indent="0">
              <a:buFontTx/>
              <a:buNone/>
            </a:pPr>
            <a:r>
              <a:rPr lang="en-GB" sz="1800" kern="0" dirty="0">
                <a:latin typeface="Courier New" pitchFamily="49" charset="0"/>
                <a:cs typeface="Courier New" pitchFamily="49" charset="0"/>
              </a:rPr>
              <a:t>		</a:t>
            </a:r>
            <a:endParaRPr lang="en-GB" sz="1800" kern="0" dirty="0"/>
          </a:p>
        </p:txBody>
      </p:sp>
    </p:spTree>
    <p:extLst>
      <p:ext uri="{BB962C8B-B14F-4D97-AF65-F5344CB8AC3E}">
        <p14:creationId xmlns:p14="http://schemas.microsoft.com/office/powerpoint/2010/main" val="3425702909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05780"/>
            <a:ext cx="9204325" cy="646331"/>
          </a:xfrm>
        </p:spPr>
        <p:txBody>
          <a:bodyPr/>
          <a:lstStyle/>
          <a:p>
            <a:r>
              <a:rPr lang="zh-CN" altLang="en-US" dirty="0"/>
              <a:t>同时使用多线程块和多线程：完整</a:t>
            </a:r>
            <a:r>
              <a:rPr lang="en-US" altLang="zh-CN" dirty="0"/>
              <a:t> main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49278" y="790845"/>
            <a:ext cx="10292717" cy="463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#define N (2048*2048)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#define THREADS_PER_BLOCK 512</a:t>
            </a:r>
          </a:p>
          <a:p>
            <a:pPr marL="0" lvl="0" indent="0">
              <a:buNone/>
              <a:defRPr/>
            </a:pPr>
            <a:r>
              <a:rPr lang="en-GB" sz="18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   #define BLOCKS_NUM (N / THREADS_PER_BLOCK )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main(void)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*a, *b, *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sub_sum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</a:t>
            </a:r>
            <a:r>
              <a:rPr kumimoji="0" lang="en-GB" sz="1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sum=0;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host copies of a, b, </a:t>
            </a:r>
            <a:r>
              <a:rPr kumimoji="0" lang="en-GB" sz="1800" b="1" i="1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sub_sum</a:t>
            </a:r>
            <a:endParaRPr kumimoji="0" lang="en-GB" sz="1800" b="1" i="1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lvl="0" indent="0">
              <a:buNone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d_a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*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d_b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*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d_sub_sum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;	</a:t>
            </a: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device copies of a, b, s</a:t>
            </a:r>
            <a:r>
              <a:rPr lang="en-GB" sz="1800" b="1" i="1" kern="0" dirty="0" err="1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ub_sum</a:t>
            </a:r>
            <a:endParaRPr lang="en-GB" sz="1800" b="1" i="1" kern="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size = N *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sizeof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  <a:endParaRPr kumimoji="0" lang="en-GB" sz="1800" b="1" i="1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</a:p>
          <a:p>
            <a:pPr marL="0" lvl="0" indent="0">
              <a:buNone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Alloc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space for device copies of a, b, </a:t>
            </a:r>
            <a:r>
              <a:rPr lang="en-GB" sz="1800" b="1" i="1" kern="0" dirty="0" err="1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sub_sum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		  	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cudaMalloc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((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**)&amp;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d_a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size);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cudaMalloc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((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**)&amp;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d_b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size);</a:t>
            </a:r>
          </a:p>
          <a:p>
            <a:pPr marL="0" lvl="0" indent="0">
              <a:buNone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cudaMalloc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((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**)&amp;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d_sub_sum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sizeof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)*</a:t>
            </a:r>
            <a:r>
              <a:rPr lang="en-GB" sz="18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BLOCKS_NUM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// </a:t>
            </a:r>
            <a:r>
              <a:rPr kumimoji="0" lang="en-GB" sz="1800" b="1" i="1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Alloc</a:t>
            </a: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for host copies of a, b, </a:t>
            </a:r>
            <a:r>
              <a:rPr kumimoji="0" lang="en-GB" sz="1800" b="1" i="1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sub_sum</a:t>
            </a: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and setup input values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a = (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*)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malloc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(size);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random_ints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(a, N);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b = (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*)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malloc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(size);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random_ints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(b, N);</a:t>
            </a:r>
          </a:p>
          <a:p>
            <a:pPr marL="0" lvl="0" indent="0">
              <a:buNone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sub_sum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= (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*)</a:t>
            </a:r>
            <a:r>
              <a:rPr lang="en-GB" sz="1800" b="1" kern="0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sz="18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800" b="1" kern="0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8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800" b="1" kern="0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)*</a:t>
            </a:r>
            <a:r>
              <a:rPr lang="en-GB" sz="18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BLOCKS_NUM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99031017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同时使用多线程块和多线程：完整</a:t>
            </a:r>
            <a:r>
              <a:rPr lang="en-US" altLang="zh-CN" dirty="0"/>
              <a:t> main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25860" y="899418"/>
            <a:ext cx="9856095" cy="454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Copy inputs to device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cudaMemcpy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d_a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a, size,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cudaMemcpyHostToDevice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cudaMemcpy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d_b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b, size,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cudaMemcpyHostToDevice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Launch </a:t>
            </a:r>
            <a:r>
              <a:rPr kumimoji="0" lang="en-GB" sz="1800" b="1" i="1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mul</a:t>
            </a: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() kernel on GPU</a:t>
            </a:r>
          </a:p>
          <a:p>
            <a:pPr marL="0" lvl="0" indent="0">
              <a:buNone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mul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&lt;&lt;&lt;</a:t>
            </a:r>
            <a:r>
              <a:rPr lang="en-GB" sz="18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BLOCKS_NUM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THREADS_PER_BLOCK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&gt;&gt;&gt;(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d_a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d_b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d_sub_sum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// Copy result back to host</a:t>
            </a:r>
          </a:p>
          <a:p>
            <a:pPr marL="0" lvl="0" indent="0">
              <a:buNone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lang="en-GB" sz="1800" b="1" kern="0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8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800" b="1" kern="0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sub_sum</a:t>
            </a:r>
            <a:r>
              <a:rPr lang="en-GB" sz="18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800" b="1" kern="0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d_sub_sum</a:t>
            </a:r>
            <a:r>
              <a:rPr lang="en-GB" sz="18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800" b="1" kern="0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8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(int)*</a:t>
            </a:r>
            <a:r>
              <a:rPr lang="en-GB" sz="18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BLOCKS_NUM</a:t>
            </a:r>
            <a:r>
              <a:rPr lang="en-GB" sz="18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, </a:t>
            </a:r>
          </a:p>
          <a:p>
            <a:pPr marL="0" lvl="0" indent="0">
              <a:buNone/>
              <a:defRPr/>
            </a:pPr>
            <a:r>
              <a:rPr lang="en-GB" sz="18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GB" sz="1800" b="1" kern="0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cudaMemcpyDeviceToHost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  <a:p>
            <a:pPr marL="0" indent="0">
              <a:buNone/>
              <a:defRPr/>
            </a:pPr>
            <a:r>
              <a:rPr lang="en-GB" sz="1800" b="1" i="1" kern="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	 // Reduce on Host</a:t>
            </a:r>
            <a:endParaRPr kumimoji="0" lang="en-GB" sz="1800" b="1" i="1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GB" sz="1800" b="1" i="1" kern="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	 </a:t>
            </a:r>
            <a:r>
              <a:rPr lang="en-GB" sz="1800" b="1" kern="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for(</a:t>
            </a:r>
            <a:r>
              <a:rPr lang="en-GB" sz="1800" b="1" kern="0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kern="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kern="0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800" b="1" kern="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=0; </a:t>
            </a:r>
            <a:r>
              <a:rPr lang="en-GB" sz="1800" b="1" kern="0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800" b="1" kern="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sz="18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BLOCKS_NUM</a:t>
            </a:r>
            <a:r>
              <a:rPr lang="en-GB" sz="1800" b="1" kern="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GB" sz="1800" b="1" kern="0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800" b="1" kern="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++) sum += </a:t>
            </a:r>
            <a:r>
              <a:rPr lang="en-GB" sz="1800" b="1" kern="0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sub_sum</a:t>
            </a:r>
            <a:r>
              <a:rPr lang="en-GB" sz="1800" b="1" kern="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800" b="1" kern="0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800" b="1" kern="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]; </a:t>
            </a:r>
          </a:p>
          <a:p>
            <a:pPr marL="0" indent="0">
              <a:buNone/>
              <a:defRPr/>
            </a:pPr>
            <a:endParaRPr kumimoji="0" lang="en-GB" sz="1800" b="1" i="1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// </a:t>
            </a:r>
            <a:r>
              <a:rPr kumimoji="0" lang="en-GB" sz="1800" b="1" i="1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Cleanup</a:t>
            </a:r>
            <a:endParaRPr kumimoji="0" lang="en-GB" sz="1800" b="1" i="1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lvl="0" indent="0">
              <a:buNone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free(a); free(b); </a:t>
            </a:r>
            <a:r>
              <a:rPr lang="en-GB" sz="18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free(</a:t>
            </a:r>
            <a:r>
              <a:rPr lang="en-GB" sz="1800" b="1" kern="0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sub_sum</a:t>
            </a:r>
            <a:r>
              <a:rPr lang="en-GB" sz="18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lvl="0" indent="0">
              <a:buNone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cudaFree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d_a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cudaFree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d_b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 </a:t>
            </a:r>
            <a:r>
              <a:rPr lang="en-GB" sz="1800" b="1" kern="0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8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800" b="1" kern="0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d_sub_sum</a:t>
            </a:r>
            <a:r>
              <a:rPr lang="en-GB" sz="18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zh-CN" altLang="en-US" sz="18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；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return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0;}</a:t>
            </a:r>
          </a:p>
        </p:txBody>
      </p:sp>
    </p:spTree>
    <p:extLst>
      <p:ext uri="{BB962C8B-B14F-4D97-AF65-F5344CB8AC3E}">
        <p14:creationId xmlns:p14="http://schemas.microsoft.com/office/powerpoint/2010/main" val="2870104985"/>
      </p:ext>
    </p:extLst>
  </p:cSld>
  <p:clrMapOvr>
    <a:masterClrMapping/>
  </p:clrMapOvr>
  <p:transition spd="slow">
    <p:push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小结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多个线程和多个线程块协同</a:t>
            </a:r>
            <a:endParaRPr lang="en-GB" i="1" dirty="0"/>
          </a:p>
          <a:p>
            <a:pPr lvl="1"/>
            <a:r>
              <a:rPr lang="zh-CN" altLang="en-US" dirty="0"/>
              <a:t>利用内建变量  </a:t>
            </a:r>
            <a:r>
              <a:rPr lang="en-US" altLang="zh-CN" dirty="0" err="1"/>
              <a:t>blockDim.x</a:t>
            </a:r>
            <a:r>
              <a:rPr lang="zh-CN" altLang="en-US" dirty="0"/>
              <a:t>，实现线程与待处理数据的索引关系</a:t>
            </a:r>
            <a:endParaRPr lang="en-GB" dirty="0"/>
          </a:p>
          <a:p>
            <a:pPr lvl="1"/>
            <a:r>
              <a:rPr lang="zh-CN" altLang="en-US" dirty="0"/>
              <a:t>每个线程块完成部分和的归约</a:t>
            </a:r>
            <a:endParaRPr lang="en-US" altLang="zh-CN" dirty="0"/>
          </a:p>
          <a:p>
            <a:pPr lvl="1"/>
            <a:r>
              <a:rPr lang="zh-CN" altLang="en-US" dirty="0"/>
              <a:t>部分和归约成总和在主机端完成 </a:t>
            </a:r>
            <a:endParaRPr lang="en-GB" dirty="0"/>
          </a:p>
          <a:p>
            <a:endParaRPr lang="en-GB" dirty="0"/>
          </a:p>
          <a:p>
            <a:r>
              <a:rPr lang="zh-CN" altLang="en-US" dirty="0">
                <a:latin typeface="Courier New" pitchFamily="49" charset="0"/>
                <a:cs typeface="Courier New" pitchFamily="49" charset="0"/>
              </a:rPr>
              <a:t>内建变量</a:t>
            </a:r>
            <a:r>
              <a:rPr lang="en-US" altLang="zh-CN" dirty="0">
                <a:latin typeface="Courier New" pitchFamily="49" charset="0"/>
                <a:cs typeface="Courier New" pitchFamily="49" charset="0"/>
              </a:rPr>
              <a:t>(built-in)</a:t>
            </a:r>
            <a:endParaRPr lang="en-GB" dirty="0"/>
          </a:p>
          <a:p>
            <a:pPr lvl="1"/>
            <a:r>
              <a:rPr lang="en-GB" dirty="0" err="1">
                <a:solidFill>
                  <a:srgbClr val="76B900"/>
                </a:solidFill>
              </a:rPr>
              <a:t>threadIdx</a:t>
            </a:r>
            <a:r>
              <a:rPr lang="en-GB" dirty="0">
                <a:solidFill>
                  <a:srgbClr val="76B900"/>
                </a:solidFill>
              </a:rPr>
              <a:t>	:  </a:t>
            </a:r>
            <a:r>
              <a:rPr lang="zh-CN" altLang="en-US" dirty="0"/>
              <a:t>线程 </a:t>
            </a:r>
            <a:r>
              <a:rPr lang="en-US" altLang="zh-CN" dirty="0"/>
              <a:t>ID </a:t>
            </a:r>
          </a:p>
          <a:p>
            <a:pPr lvl="1"/>
            <a:r>
              <a:rPr lang="en-GB" dirty="0" err="1">
                <a:solidFill>
                  <a:srgbClr val="76B900"/>
                </a:solidFill>
              </a:rPr>
              <a:t>blockIdx</a:t>
            </a:r>
            <a:r>
              <a:rPr lang="en-GB" dirty="0">
                <a:solidFill>
                  <a:srgbClr val="76B900"/>
                </a:solidFill>
              </a:rPr>
              <a:t>  	: </a:t>
            </a:r>
            <a:r>
              <a:rPr lang="zh-CN" altLang="en-US" dirty="0"/>
              <a:t> 线程块 </a:t>
            </a:r>
            <a:r>
              <a:rPr lang="en-US" altLang="zh-CN" dirty="0"/>
              <a:t>ID</a:t>
            </a:r>
            <a:endParaRPr lang="en-GB" dirty="0"/>
          </a:p>
          <a:p>
            <a:pPr lvl="1"/>
            <a:r>
              <a:rPr lang="en-GB" dirty="0" err="1">
                <a:solidFill>
                  <a:srgbClr val="76B900"/>
                </a:solidFill>
              </a:rPr>
              <a:t>blockDim</a:t>
            </a:r>
            <a:r>
              <a:rPr lang="en-GB" dirty="0">
                <a:solidFill>
                  <a:srgbClr val="76B900"/>
                </a:solidFill>
              </a:rPr>
              <a:t>	:  </a:t>
            </a:r>
            <a:r>
              <a:rPr lang="en-US" dirty="0"/>
              <a:t>block</a:t>
            </a:r>
            <a:r>
              <a:rPr lang="zh-CN" altLang="en-US" dirty="0"/>
              <a:t>的维度</a:t>
            </a:r>
            <a:endParaRPr lang="en-US" altLang="zh-CN" dirty="0"/>
          </a:p>
          <a:p>
            <a:pPr lvl="1"/>
            <a:r>
              <a:rPr lang="en-US" dirty="0" err="1">
                <a:solidFill>
                  <a:srgbClr val="76B900"/>
                </a:solidFill>
              </a:rPr>
              <a:t>gridDim</a:t>
            </a:r>
            <a:r>
              <a:rPr lang="en-US" dirty="0">
                <a:solidFill>
                  <a:srgbClr val="76B900"/>
                </a:solidFill>
              </a:rPr>
              <a:t>  	</a:t>
            </a:r>
            <a:r>
              <a:rPr lang="en-GB" dirty="0">
                <a:solidFill>
                  <a:srgbClr val="76B900"/>
                </a:solidFill>
              </a:rPr>
              <a:t>: </a:t>
            </a:r>
            <a:r>
              <a:rPr lang="zh-CN" altLang="en-US" dirty="0"/>
              <a:t> </a:t>
            </a:r>
            <a:r>
              <a:rPr lang="en-US" altLang="zh-CN" dirty="0"/>
              <a:t>grid   </a:t>
            </a:r>
            <a:r>
              <a:rPr lang="zh-CN" altLang="en-US" dirty="0"/>
              <a:t>的维度</a:t>
            </a:r>
            <a:endParaRPr lang="en-US" altLang="zh-CN" dirty="0"/>
          </a:p>
          <a:p>
            <a:pPr lvl="1"/>
            <a:r>
              <a:rPr lang="zh-CN" altLang="en-US" dirty="0">
                <a:solidFill>
                  <a:srgbClr val="FFFF00"/>
                </a:solidFill>
              </a:rPr>
              <a:t>这四个内建变量都是 </a:t>
            </a:r>
            <a:r>
              <a:rPr lang="en-US" altLang="zh-CN" dirty="0">
                <a:solidFill>
                  <a:srgbClr val="FFFF00"/>
                </a:solidFill>
              </a:rPr>
              <a:t>dim3 </a:t>
            </a:r>
            <a:r>
              <a:rPr lang="zh-CN" altLang="en-US" dirty="0">
                <a:solidFill>
                  <a:srgbClr val="FFFF00"/>
                </a:solidFill>
              </a:rPr>
              <a:t>型变量 </a:t>
            </a:r>
            <a:r>
              <a:rPr lang="en-US" altLang="zh-CN" dirty="0"/>
              <a:t>(</a:t>
            </a:r>
            <a:r>
              <a:rPr lang="en-GB" dirty="0" err="1">
                <a:solidFill>
                  <a:srgbClr val="76B900"/>
                </a:solidFill>
              </a:rPr>
              <a:t>threadIdx</a:t>
            </a:r>
            <a:r>
              <a:rPr lang="en-US" dirty="0">
                <a:solidFill>
                  <a:srgbClr val="76B900"/>
                </a:solidFill>
              </a:rPr>
              <a:t>.</a:t>
            </a:r>
            <a:r>
              <a:rPr lang="en-US" altLang="zh-CN" dirty="0"/>
              <a:t>x; </a:t>
            </a:r>
            <a:r>
              <a:rPr lang="en-GB" dirty="0" err="1">
                <a:solidFill>
                  <a:srgbClr val="76B900"/>
                </a:solidFill>
              </a:rPr>
              <a:t>threadIdx</a:t>
            </a:r>
            <a:r>
              <a:rPr lang="en-US" dirty="0">
                <a:solidFill>
                  <a:srgbClr val="76B900"/>
                </a:solidFill>
              </a:rPr>
              <a:t>.</a:t>
            </a:r>
            <a:r>
              <a:rPr lang="en-US" altLang="zh-CN" dirty="0"/>
              <a:t>y; </a:t>
            </a:r>
            <a:r>
              <a:rPr lang="en-GB" dirty="0" err="1">
                <a:solidFill>
                  <a:srgbClr val="76B900"/>
                </a:solidFill>
              </a:rPr>
              <a:t>threadIdx</a:t>
            </a:r>
            <a:r>
              <a:rPr lang="en-US" dirty="0">
                <a:solidFill>
                  <a:srgbClr val="76B900"/>
                </a:solidFill>
              </a:rPr>
              <a:t>.</a:t>
            </a:r>
            <a:r>
              <a:rPr lang="en-US" altLang="zh-CN" dirty="0"/>
              <a:t>z)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098931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6100" y="3447270"/>
            <a:ext cx="5191312" cy="646331"/>
          </a:xfrm>
        </p:spPr>
        <p:txBody>
          <a:bodyPr/>
          <a:lstStyle/>
          <a:p>
            <a:r>
              <a:rPr lang="zh-CN" altLang="en-US" dirty="0"/>
              <a:t>问题</a:t>
            </a:r>
            <a:r>
              <a:rPr lang="en-GB" dirty="0"/>
              <a:t>?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6819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Heterogeneous Computing </a:t>
            </a:r>
            <a:r>
              <a:rPr lang="en-US" dirty="0"/>
              <a:t>(</a:t>
            </a:r>
            <a:r>
              <a:rPr lang="zh-CN" altLang="en-US" dirty="0"/>
              <a:t>异构计算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49278" y="1439865"/>
            <a:ext cx="10042525" cy="178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42874" marR="0" lvl="0" indent="-342874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术语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lvl="1">
              <a:defRPr/>
            </a:pP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</a:rPr>
              <a:t>Host    </a:t>
            </a:r>
            <a:r>
              <a:rPr lang="en-US" kern="0" noProof="0" dirty="0">
                <a:solidFill>
                  <a:srgbClr val="FF9933"/>
                </a:solidFill>
                <a:latin typeface="Arial"/>
              </a:rPr>
              <a:t>(</a:t>
            </a:r>
            <a:r>
              <a:rPr lang="zh-CN" altLang="en-US" kern="0" noProof="0" dirty="0">
                <a:solidFill>
                  <a:srgbClr val="FF9933"/>
                </a:solidFill>
                <a:latin typeface="Arial"/>
              </a:rPr>
              <a:t>主机</a:t>
            </a:r>
            <a:r>
              <a:rPr lang="en-US" kern="0" noProof="0" dirty="0">
                <a:solidFill>
                  <a:srgbClr val="FF9933"/>
                </a:solidFill>
                <a:latin typeface="Arial"/>
              </a:rPr>
              <a:t>)</a:t>
            </a: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	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CPU 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和</a:t>
            </a:r>
            <a:r>
              <a:rPr lang="zh-CN" altLang="en-US" kern="0" dirty="0">
                <a:solidFill>
                  <a:srgbClr val="FFFFFF"/>
                </a:solidFill>
              </a:rPr>
              <a:t>它的内存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(host memory)</a:t>
            </a:r>
          </a:p>
          <a:p>
            <a:pPr marL="914328" marR="0" lvl="1" indent="-342874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</a:rPr>
              <a:t>Device</a:t>
            </a:r>
            <a:r>
              <a:rPr lang="zh-CN" altLang="en-US" kern="0" dirty="0">
                <a:solidFill>
                  <a:srgbClr val="FF9933"/>
                </a:solidFill>
                <a:latin typeface="Arial"/>
              </a:rPr>
              <a:t> </a:t>
            </a:r>
            <a:r>
              <a:rPr lang="en-US" altLang="zh-CN" kern="0" dirty="0">
                <a:solidFill>
                  <a:srgbClr val="FF9933"/>
                </a:solidFill>
                <a:latin typeface="Arial"/>
              </a:rPr>
              <a:t>(</a:t>
            </a:r>
            <a:r>
              <a:rPr lang="zh-CN" altLang="en-US" kern="0" dirty="0">
                <a:solidFill>
                  <a:srgbClr val="FF9933"/>
                </a:solidFill>
                <a:latin typeface="Arial"/>
              </a:rPr>
              <a:t>设备</a:t>
            </a:r>
            <a:r>
              <a:rPr lang="en-US" altLang="zh-CN" kern="0" dirty="0">
                <a:solidFill>
                  <a:srgbClr val="FF9933"/>
                </a:solidFill>
                <a:latin typeface="Arial"/>
              </a:rPr>
              <a:t>)</a:t>
            </a: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	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GPU 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和它的内存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(device memory)</a:t>
            </a:r>
          </a:p>
        </p:txBody>
      </p:sp>
      <p:pic>
        <p:nvPicPr>
          <p:cNvPr id="18" name="Picture 3" descr="\\JASON-PC\Users\Jason\Documents\CUDA by Example\h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165" y="3303952"/>
            <a:ext cx="2687922" cy="2016127"/>
          </a:xfrm>
          <a:prstGeom prst="rect">
            <a:avLst/>
          </a:prstGeom>
          <a:noFill/>
        </p:spPr>
      </p:pic>
      <p:pic>
        <p:nvPicPr>
          <p:cNvPr id="19" name="Picture 2" descr="\\JASON-PC\Users\Jason\Documents\CUDA by Example\Tesla_c1060_3qt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1959" y="3303952"/>
            <a:ext cx="2663510" cy="180319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 bwMode="auto">
          <a:xfrm>
            <a:off x="2690790" y="5320078"/>
            <a:ext cx="723268" cy="40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</a:rPr>
              <a:t>Host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7817688" y="5320078"/>
            <a:ext cx="984877" cy="40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</a:rPr>
              <a:t>Device</a:t>
            </a:r>
          </a:p>
        </p:txBody>
      </p:sp>
    </p:spTree>
    <p:extLst>
      <p:ext uri="{BB962C8B-B14F-4D97-AF65-F5344CB8AC3E}">
        <p14:creationId xmlns:p14="http://schemas.microsoft.com/office/powerpoint/2010/main" val="48573359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4DB72-6177-4684-998C-ABC22A480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举例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B91E5-6B9C-4A46-A67A-FAF10B985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某高中总共有学生</a:t>
            </a:r>
            <a:r>
              <a:rPr lang="en-US" altLang="zh-CN" dirty="0"/>
              <a:t>3000</a:t>
            </a:r>
            <a:r>
              <a:rPr lang="zh-CN" altLang="en-US" dirty="0"/>
              <a:t>人，包含高一，高二，高三三个年级；每个年级</a:t>
            </a:r>
            <a:r>
              <a:rPr lang="en-US" altLang="zh-CN" dirty="0"/>
              <a:t>10</a:t>
            </a:r>
            <a:r>
              <a:rPr lang="zh-CN" altLang="en-US" dirty="0"/>
              <a:t>个班，每个班</a:t>
            </a:r>
            <a:r>
              <a:rPr lang="en-US" altLang="zh-CN" dirty="0"/>
              <a:t>100</a:t>
            </a:r>
            <a:r>
              <a:rPr lang="zh-CN" altLang="en-US" dirty="0"/>
              <a:t>人，按照</a:t>
            </a:r>
            <a:r>
              <a:rPr lang="en-US" altLang="zh-CN" dirty="0"/>
              <a:t>5</a:t>
            </a:r>
            <a:r>
              <a:rPr lang="zh-CN" altLang="en-US" dirty="0"/>
              <a:t>列</a:t>
            </a:r>
            <a:r>
              <a:rPr lang="en-US" altLang="zh-CN" dirty="0"/>
              <a:t>20</a:t>
            </a:r>
            <a:r>
              <a:rPr lang="zh-CN" altLang="en-US" dirty="0"/>
              <a:t>行排列座位。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按照</a:t>
            </a:r>
            <a:r>
              <a:rPr lang="en-US" altLang="zh-CN" dirty="0"/>
              <a:t>CUDA</a:t>
            </a:r>
            <a:r>
              <a:rPr lang="zh-CN" altLang="en-US" dirty="0"/>
              <a:t>的原理，可对应写为如下表达：</a:t>
            </a:r>
            <a:endParaRPr lang="en-US" altLang="zh-CN" dirty="0"/>
          </a:p>
          <a:p>
            <a:r>
              <a:rPr lang="en-US" dirty="0"/>
              <a:t>dim3 grid(10,3) , block(5,20)</a:t>
            </a:r>
          </a:p>
          <a:p>
            <a:r>
              <a:rPr lang="en-US" dirty="0" err="1"/>
              <a:t>gridDim.x</a:t>
            </a:r>
            <a:r>
              <a:rPr lang="en-US" dirty="0"/>
              <a:t>=10,gridDim.y=3</a:t>
            </a:r>
          </a:p>
          <a:p>
            <a:r>
              <a:rPr lang="en-US" dirty="0" err="1"/>
              <a:t>blockDim.x</a:t>
            </a:r>
            <a:r>
              <a:rPr lang="en-US" dirty="0"/>
              <a:t>=5, </a:t>
            </a:r>
            <a:r>
              <a:rPr lang="en-US" dirty="0" err="1"/>
              <a:t>blockDim.y</a:t>
            </a:r>
            <a:r>
              <a:rPr lang="en-US" dirty="0"/>
              <a:t>=20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604708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0E692-2946-419E-8BBF-94E90EE8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一维和多维</a:t>
            </a:r>
            <a:r>
              <a:rPr lang="en-US" altLang="zh-CN" dirty="0"/>
              <a:t>thread</a:t>
            </a:r>
            <a:endParaRPr lang="en-US" dirty="0"/>
          </a:p>
        </p:txBody>
      </p:sp>
      <p:grpSp>
        <p:nvGrpSpPr>
          <p:cNvPr id="4" name="Vector (numbered)">
            <a:extLst>
              <a:ext uri="{FF2B5EF4-FFF2-40B4-BE49-F238E27FC236}">
                <a16:creationId xmlns:a16="http://schemas.microsoft.com/office/drawing/2014/main" id="{1A4EDB57-CD1E-4BF1-ACEE-DA8B283A7540}"/>
              </a:ext>
            </a:extLst>
          </p:cNvPr>
          <p:cNvGrpSpPr/>
          <p:nvPr/>
        </p:nvGrpSpPr>
        <p:grpSpPr>
          <a:xfrm>
            <a:off x="1795992" y="1399429"/>
            <a:ext cx="8640960" cy="432052"/>
            <a:chOff x="1165920" y="2969084"/>
            <a:chExt cx="8640960" cy="432052"/>
          </a:xfrm>
        </p:grpSpPr>
        <p:sp>
          <p:nvSpPr>
            <p:cNvPr id="5" name="Round Same Side Corner Rectangle 455">
              <a:extLst>
                <a:ext uri="{FF2B5EF4-FFF2-40B4-BE49-F238E27FC236}">
                  <a16:creationId xmlns:a16="http://schemas.microsoft.com/office/drawing/2014/main" id="{340A3824-EF26-43BB-9E06-37C7D72F7754}"/>
                </a:ext>
              </a:extLst>
            </p:cNvPr>
            <p:cNvSpPr/>
            <p:nvPr/>
          </p:nvSpPr>
          <p:spPr>
            <a:xfrm rot="16200000">
              <a:off x="1084911" y="3050096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D558D5-FD84-4C6C-BE0A-ED6A8FE7CFA6}"/>
                </a:ext>
              </a:extLst>
            </p:cNvPr>
            <p:cNvSpPr/>
            <p:nvPr/>
          </p:nvSpPr>
          <p:spPr>
            <a:xfrm>
              <a:off x="14359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" name="Round Same Side Corner Rectangle 457">
              <a:extLst>
                <a:ext uri="{FF2B5EF4-FFF2-40B4-BE49-F238E27FC236}">
                  <a16:creationId xmlns:a16="http://schemas.microsoft.com/office/drawing/2014/main" id="{82DEDBD3-17D8-4659-8F71-F024582C6278}"/>
                </a:ext>
              </a:extLst>
            </p:cNvPr>
            <p:cNvSpPr/>
            <p:nvPr/>
          </p:nvSpPr>
          <p:spPr>
            <a:xfrm rot="5400000" flipH="1">
              <a:off x="9455841" y="3050094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EDE6E14-1CF3-4B0A-AF4E-8E93085BDD1C}"/>
                </a:ext>
              </a:extLst>
            </p:cNvPr>
            <p:cNvSpPr/>
            <p:nvPr/>
          </p:nvSpPr>
          <p:spPr>
            <a:xfrm>
              <a:off x="17059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DDFDE3-1057-48D3-B284-2D5E375EFE6B}"/>
                </a:ext>
              </a:extLst>
            </p:cNvPr>
            <p:cNvSpPr/>
            <p:nvPr/>
          </p:nvSpPr>
          <p:spPr>
            <a:xfrm>
              <a:off x="197601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F701DE0-6FB8-487B-B827-BC3D4BED719F}"/>
                </a:ext>
              </a:extLst>
            </p:cNvPr>
            <p:cNvSpPr/>
            <p:nvPr/>
          </p:nvSpPr>
          <p:spPr>
            <a:xfrm>
              <a:off x="224604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389522-264C-4DD8-97F9-FDF2DD8CF6E7}"/>
                </a:ext>
              </a:extLst>
            </p:cNvPr>
            <p:cNvSpPr/>
            <p:nvPr/>
          </p:nvSpPr>
          <p:spPr>
            <a:xfrm>
              <a:off x="251607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E5E60D-C3A3-45D2-A0AB-4628E13104B8}"/>
                </a:ext>
              </a:extLst>
            </p:cNvPr>
            <p:cNvSpPr/>
            <p:nvPr/>
          </p:nvSpPr>
          <p:spPr>
            <a:xfrm>
              <a:off x="278610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4D98E9-BC71-4D0D-9D27-BD12DBCF507D}"/>
                </a:ext>
              </a:extLst>
            </p:cNvPr>
            <p:cNvSpPr/>
            <p:nvPr/>
          </p:nvSpPr>
          <p:spPr>
            <a:xfrm>
              <a:off x="305613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84AFF1A-10F9-4F10-A447-484AE3E0EDCD}"/>
                </a:ext>
              </a:extLst>
            </p:cNvPr>
            <p:cNvSpPr/>
            <p:nvPr/>
          </p:nvSpPr>
          <p:spPr>
            <a:xfrm>
              <a:off x="332616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ADDD46A-158F-49C7-843E-78F554948E5F}"/>
                </a:ext>
              </a:extLst>
            </p:cNvPr>
            <p:cNvSpPr/>
            <p:nvPr/>
          </p:nvSpPr>
          <p:spPr>
            <a:xfrm>
              <a:off x="359619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DD28B5-A040-41FF-95A7-9F77325CDCD3}"/>
                </a:ext>
              </a:extLst>
            </p:cNvPr>
            <p:cNvSpPr/>
            <p:nvPr/>
          </p:nvSpPr>
          <p:spPr>
            <a:xfrm>
              <a:off x="386622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078AF8-75F9-4D93-9441-FD0EC88E015A}"/>
                </a:ext>
              </a:extLst>
            </p:cNvPr>
            <p:cNvSpPr/>
            <p:nvPr/>
          </p:nvSpPr>
          <p:spPr>
            <a:xfrm>
              <a:off x="41362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6AF8309-15CB-4150-93D3-AAE1784396E6}"/>
                </a:ext>
              </a:extLst>
            </p:cNvPr>
            <p:cNvSpPr/>
            <p:nvPr/>
          </p:nvSpPr>
          <p:spPr>
            <a:xfrm>
              <a:off x="44062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48504C5-F6FE-400F-983C-CB2F38ACDD2B}"/>
                </a:ext>
              </a:extLst>
            </p:cNvPr>
            <p:cNvSpPr/>
            <p:nvPr/>
          </p:nvSpPr>
          <p:spPr>
            <a:xfrm>
              <a:off x="46763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AAA2DE7-3B06-41AB-8208-A17089C7EA60}"/>
                </a:ext>
              </a:extLst>
            </p:cNvPr>
            <p:cNvSpPr/>
            <p:nvPr/>
          </p:nvSpPr>
          <p:spPr>
            <a:xfrm>
              <a:off x="49463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8110B31-77C2-404F-9D52-95F4BFC96F86}"/>
                </a:ext>
              </a:extLst>
            </p:cNvPr>
            <p:cNvSpPr/>
            <p:nvPr/>
          </p:nvSpPr>
          <p:spPr>
            <a:xfrm>
              <a:off x="521637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12397BC-B85E-4C6B-BAFA-D60404E30BAF}"/>
                </a:ext>
              </a:extLst>
            </p:cNvPr>
            <p:cNvSpPr/>
            <p:nvPr/>
          </p:nvSpPr>
          <p:spPr>
            <a:xfrm>
              <a:off x="548640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A2CDD75-80B8-46F4-85AF-A27617281B6B}"/>
                </a:ext>
              </a:extLst>
            </p:cNvPr>
            <p:cNvSpPr/>
            <p:nvPr/>
          </p:nvSpPr>
          <p:spPr>
            <a:xfrm>
              <a:off x="575643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44CDFEC-8FFE-492F-BA3F-3BB7A74D5AA2}"/>
                </a:ext>
              </a:extLst>
            </p:cNvPr>
            <p:cNvSpPr/>
            <p:nvPr/>
          </p:nvSpPr>
          <p:spPr>
            <a:xfrm>
              <a:off x="602646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B45EB3E-5B07-4C11-99BD-B136B576A907}"/>
                </a:ext>
              </a:extLst>
            </p:cNvPr>
            <p:cNvSpPr/>
            <p:nvPr/>
          </p:nvSpPr>
          <p:spPr>
            <a:xfrm>
              <a:off x="629649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B58421F-CCB9-408D-ABA3-189CEC360A89}"/>
                </a:ext>
              </a:extLst>
            </p:cNvPr>
            <p:cNvSpPr/>
            <p:nvPr/>
          </p:nvSpPr>
          <p:spPr>
            <a:xfrm>
              <a:off x="656652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C33097A-00DF-4275-846A-C43B83344DFE}"/>
                </a:ext>
              </a:extLst>
            </p:cNvPr>
            <p:cNvSpPr/>
            <p:nvPr/>
          </p:nvSpPr>
          <p:spPr>
            <a:xfrm>
              <a:off x="683655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CC09F17-0167-4D55-99E3-1F01A133BA62}"/>
                </a:ext>
              </a:extLst>
            </p:cNvPr>
            <p:cNvSpPr/>
            <p:nvPr/>
          </p:nvSpPr>
          <p:spPr>
            <a:xfrm>
              <a:off x="710658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F0791A6-3A13-4FE8-A732-43C733EA81DF}"/>
                </a:ext>
              </a:extLst>
            </p:cNvPr>
            <p:cNvSpPr/>
            <p:nvPr/>
          </p:nvSpPr>
          <p:spPr>
            <a:xfrm>
              <a:off x="73766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15E73BD-89D9-4BEE-8B1A-A7E5DC2982E4}"/>
                </a:ext>
              </a:extLst>
            </p:cNvPr>
            <p:cNvSpPr/>
            <p:nvPr/>
          </p:nvSpPr>
          <p:spPr>
            <a:xfrm>
              <a:off x="76466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F49A580-3DE4-4350-9127-9C512D0D142A}"/>
                </a:ext>
              </a:extLst>
            </p:cNvPr>
            <p:cNvSpPr/>
            <p:nvPr/>
          </p:nvSpPr>
          <p:spPr>
            <a:xfrm>
              <a:off x="791667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28F9BFF-0209-45C1-ABB9-953381ABDE2D}"/>
                </a:ext>
              </a:extLst>
            </p:cNvPr>
            <p:cNvSpPr/>
            <p:nvPr/>
          </p:nvSpPr>
          <p:spPr>
            <a:xfrm>
              <a:off x="818670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C944497-39AC-4F32-AE44-CE976A264148}"/>
                </a:ext>
              </a:extLst>
            </p:cNvPr>
            <p:cNvSpPr/>
            <p:nvPr/>
          </p:nvSpPr>
          <p:spPr>
            <a:xfrm>
              <a:off x="845673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D5E9AA5-52D7-47FE-A159-6AF5D3BEF6F4}"/>
                </a:ext>
              </a:extLst>
            </p:cNvPr>
            <p:cNvSpPr/>
            <p:nvPr/>
          </p:nvSpPr>
          <p:spPr>
            <a:xfrm>
              <a:off x="872676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DF125DB-C99B-4EC8-970B-E30C9147CB66}"/>
                </a:ext>
              </a:extLst>
            </p:cNvPr>
            <p:cNvSpPr/>
            <p:nvPr/>
          </p:nvSpPr>
          <p:spPr>
            <a:xfrm>
              <a:off x="899679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05FF7CC-E34C-4762-A432-14F9D44182B4}"/>
                </a:ext>
              </a:extLst>
            </p:cNvPr>
            <p:cNvSpPr/>
            <p:nvPr/>
          </p:nvSpPr>
          <p:spPr>
            <a:xfrm>
              <a:off x="9266820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37" name="threadIdx">
            <a:extLst>
              <a:ext uri="{FF2B5EF4-FFF2-40B4-BE49-F238E27FC236}">
                <a16:creationId xmlns:a16="http://schemas.microsoft.com/office/drawing/2014/main" id="{54D80E27-FD87-40A8-85CC-478150A5E7E5}"/>
              </a:ext>
            </a:extLst>
          </p:cNvPr>
          <p:cNvGrpSpPr/>
          <p:nvPr/>
        </p:nvGrpSpPr>
        <p:grpSpPr>
          <a:xfrm>
            <a:off x="1795994" y="1060875"/>
            <a:ext cx="8640958" cy="344933"/>
            <a:chOff x="1165923" y="2495514"/>
            <a:chExt cx="8640958" cy="34493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DED7ECA-0D44-4996-B43B-CFE6B2D965A0}"/>
                </a:ext>
              </a:extLst>
            </p:cNvPr>
            <p:cNvSpPr txBox="1"/>
            <p:nvPr/>
          </p:nvSpPr>
          <p:spPr bwMode="auto">
            <a:xfrm>
              <a:off x="1165923" y="2501893"/>
              <a:ext cx="216023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threadIdx.x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87FBC79-92BC-4265-A523-65F2734C729B}"/>
                </a:ext>
              </a:extLst>
            </p:cNvPr>
            <p:cNvSpPr txBox="1"/>
            <p:nvPr/>
          </p:nvSpPr>
          <p:spPr bwMode="auto">
            <a:xfrm>
              <a:off x="3326160" y="2495514"/>
              <a:ext cx="216023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threadIdx.x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1DDB90-0315-492D-B766-14315D554E81}"/>
                </a:ext>
              </a:extLst>
            </p:cNvPr>
            <p:cNvSpPr txBox="1"/>
            <p:nvPr/>
          </p:nvSpPr>
          <p:spPr bwMode="auto">
            <a:xfrm>
              <a:off x="5486399" y="2501893"/>
              <a:ext cx="216023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threadIdx.x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F5C47AE-03D4-40CB-BB54-120A9105DAF4}"/>
                </a:ext>
              </a:extLst>
            </p:cNvPr>
            <p:cNvSpPr txBox="1"/>
            <p:nvPr/>
          </p:nvSpPr>
          <p:spPr bwMode="auto">
            <a:xfrm>
              <a:off x="7646642" y="2495514"/>
              <a:ext cx="216023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threadIdx.x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42" name="Braces">
            <a:extLst>
              <a:ext uri="{FF2B5EF4-FFF2-40B4-BE49-F238E27FC236}">
                <a16:creationId xmlns:a16="http://schemas.microsoft.com/office/drawing/2014/main" id="{F6661EC6-18B7-41A6-9F80-AC0D5F2AA9C8}"/>
              </a:ext>
            </a:extLst>
          </p:cNvPr>
          <p:cNvGrpSpPr/>
          <p:nvPr/>
        </p:nvGrpSpPr>
        <p:grpSpPr>
          <a:xfrm>
            <a:off x="1795991" y="1850008"/>
            <a:ext cx="8640964" cy="202521"/>
            <a:chOff x="1165920" y="3284647"/>
            <a:chExt cx="8640964" cy="202521"/>
          </a:xfrm>
        </p:grpSpPr>
        <p:sp>
          <p:nvSpPr>
            <p:cNvPr id="43" name="Left Brace 42">
              <a:extLst>
                <a:ext uri="{FF2B5EF4-FFF2-40B4-BE49-F238E27FC236}">
                  <a16:creationId xmlns:a16="http://schemas.microsoft.com/office/drawing/2014/main" id="{FFDC3E12-3D40-45DE-9019-08C6F54116BE}"/>
                </a:ext>
              </a:extLst>
            </p:cNvPr>
            <p:cNvSpPr/>
            <p:nvPr/>
          </p:nvSpPr>
          <p:spPr>
            <a:xfrm rot="16200000">
              <a:off x="2144779" y="2305788"/>
              <a:ext cx="202521" cy="2160240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FF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Left Brace 43">
              <a:extLst>
                <a:ext uri="{FF2B5EF4-FFF2-40B4-BE49-F238E27FC236}">
                  <a16:creationId xmlns:a16="http://schemas.microsoft.com/office/drawing/2014/main" id="{4B4B3CF8-3D44-4338-B98B-93FCD382A4B0}"/>
                </a:ext>
              </a:extLst>
            </p:cNvPr>
            <p:cNvSpPr/>
            <p:nvPr/>
          </p:nvSpPr>
          <p:spPr>
            <a:xfrm rot="16200000">
              <a:off x="4305019" y="2305788"/>
              <a:ext cx="202521" cy="2160240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ADE2E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Left Brace 44">
              <a:extLst>
                <a:ext uri="{FF2B5EF4-FFF2-40B4-BE49-F238E27FC236}">
                  <a16:creationId xmlns:a16="http://schemas.microsoft.com/office/drawing/2014/main" id="{98B7C1E9-9BEE-46FC-908D-5DB1185A6647}"/>
                </a:ext>
              </a:extLst>
            </p:cNvPr>
            <p:cNvSpPr/>
            <p:nvPr/>
          </p:nvSpPr>
          <p:spPr>
            <a:xfrm rot="16200000">
              <a:off x="6465262" y="2305788"/>
              <a:ext cx="202521" cy="2160240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Left Brace 45">
              <a:extLst>
                <a:ext uri="{FF2B5EF4-FFF2-40B4-BE49-F238E27FC236}">
                  <a16:creationId xmlns:a16="http://schemas.microsoft.com/office/drawing/2014/main" id="{99DA6523-F5C2-4F9A-8F03-9DF153E039AB}"/>
                </a:ext>
              </a:extLst>
            </p:cNvPr>
            <p:cNvSpPr/>
            <p:nvPr/>
          </p:nvSpPr>
          <p:spPr>
            <a:xfrm rot="16200000">
              <a:off x="8625503" y="2305788"/>
              <a:ext cx="202521" cy="2160240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7" name="blockIdx">
            <a:extLst>
              <a:ext uri="{FF2B5EF4-FFF2-40B4-BE49-F238E27FC236}">
                <a16:creationId xmlns:a16="http://schemas.microsoft.com/office/drawing/2014/main" id="{3FC14D08-D588-4A1F-8722-2EC8BF5684AD}"/>
              </a:ext>
            </a:extLst>
          </p:cNvPr>
          <p:cNvGrpSpPr/>
          <p:nvPr/>
        </p:nvGrpSpPr>
        <p:grpSpPr>
          <a:xfrm>
            <a:off x="85801" y="1447579"/>
            <a:ext cx="10351146" cy="1006714"/>
            <a:chOff x="-544270" y="2882218"/>
            <a:chExt cx="10351146" cy="100671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300C4F6-F213-4FA8-A88B-1C0BCD12AE49}"/>
                </a:ext>
              </a:extLst>
            </p:cNvPr>
            <p:cNvSpPr txBox="1"/>
            <p:nvPr/>
          </p:nvSpPr>
          <p:spPr bwMode="auto">
            <a:xfrm>
              <a:off x="1165919" y="3581155"/>
              <a:ext cx="21602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block</a:t>
              </a:r>
              <a:r>
                <a:rPr kumimoji="0" lang="en-US" altLang="zh-CN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Dim.x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= 8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972701C-6B3C-419B-85EF-EA73929A2238}"/>
                </a:ext>
              </a:extLst>
            </p:cNvPr>
            <p:cNvSpPr txBox="1"/>
            <p:nvPr/>
          </p:nvSpPr>
          <p:spPr bwMode="auto">
            <a:xfrm>
              <a:off x="3326163" y="3581155"/>
              <a:ext cx="21602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block</a:t>
              </a:r>
              <a:r>
                <a:rPr kumimoji="0" lang="en-US" altLang="zh-CN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Dim.x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= 8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844BE0D-2448-4AAA-8D93-43C42A2E2DBA}"/>
                </a:ext>
              </a:extLst>
            </p:cNvPr>
            <p:cNvSpPr txBox="1"/>
            <p:nvPr/>
          </p:nvSpPr>
          <p:spPr bwMode="auto">
            <a:xfrm>
              <a:off x="5486398" y="3581154"/>
              <a:ext cx="21602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block</a:t>
              </a:r>
              <a:r>
                <a:rPr kumimoji="0" lang="en-US" altLang="zh-CN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Dim.x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= 8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D98D342-C60C-4F1E-A743-F49A2EB63941}"/>
                </a:ext>
              </a:extLst>
            </p:cNvPr>
            <p:cNvSpPr txBox="1"/>
            <p:nvPr/>
          </p:nvSpPr>
          <p:spPr bwMode="auto">
            <a:xfrm>
              <a:off x="7646637" y="3581153"/>
              <a:ext cx="21602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block</a:t>
              </a:r>
              <a:r>
                <a:rPr kumimoji="0" lang="en-US" altLang="zh-CN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Dim.x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= 8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B19F242-5100-45D3-BCF5-13A42CEFF295}"/>
                </a:ext>
              </a:extLst>
            </p:cNvPr>
            <p:cNvSpPr txBox="1"/>
            <p:nvPr/>
          </p:nvSpPr>
          <p:spPr bwMode="auto">
            <a:xfrm>
              <a:off x="-544270" y="2882218"/>
              <a:ext cx="189021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block</a:t>
              </a:r>
              <a:r>
                <a:rPr kumimoji="0" lang="en-US" altLang="zh-CN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Dim.y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= 1</a:t>
              </a:r>
            </a:p>
          </p:txBody>
        </p:sp>
      </p:grpSp>
      <p:grpSp>
        <p:nvGrpSpPr>
          <p:cNvPr id="53" name="blockIdx">
            <a:extLst>
              <a:ext uri="{FF2B5EF4-FFF2-40B4-BE49-F238E27FC236}">
                <a16:creationId xmlns:a16="http://schemas.microsoft.com/office/drawing/2014/main" id="{B30AE29B-983D-443C-BF54-BB99B51779F2}"/>
              </a:ext>
            </a:extLst>
          </p:cNvPr>
          <p:cNvGrpSpPr/>
          <p:nvPr/>
        </p:nvGrpSpPr>
        <p:grpSpPr>
          <a:xfrm>
            <a:off x="1795990" y="2489207"/>
            <a:ext cx="8640957" cy="307779"/>
            <a:chOff x="1165919" y="3581153"/>
            <a:chExt cx="8640957" cy="30777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156F9DC-1B54-4DC1-8906-420FF88510B7}"/>
                </a:ext>
              </a:extLst>
            </p:cNvPr>
            <p:cNvSpPr txBox="1"/>
            <p:nvPr/>
          </p:nvSpPr>
          <p:spPr bwMode="auto">
            <a:xfrm>
              <a:off x="1165919" y="3581155"/>
              <a:ext cx="21602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blockIdx.x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= 0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1212526-E51A-4604-B91B-6A42E4BE9498}"/>
                </a:ext>
              </a:extLst>
            </p:cNvPr>
            <p:cNvSpPr txBox="1"/>
            <p:nvPr/>
          </p:nvSpPr>
          <p:spPr bwMode="auto">
            <a:xfrm>
              <a:off x="3326163" y="3581155"/>
              <a:ext cx="21602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blockIdx.x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= 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F570A71-5BDE-4F59-9B05-7BED45D9249D}"/>
                </a:ext>
              </a:extLst>
            </p:cNvPr>
            <p:cNvSpPr txBox="1"/>
            <p:nvPr/>
          </p:nvSpPr>
          <p:spPr bwMode="auto">
            <a:xfrm>
              <a:off x="5486398" y="3581154"/>
              <a:ext cx="21602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blockIdx.x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= 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359BCB5-80BF-4BF5-B117-69B279853826}"/>
                </a:ext>
              </a:extLst>
            </p:cNvPr>
            <p:cNvSpPr txBox="1"/>
            <p:nvPr/>
          </p:nvSpPr>
          <p:spPr bwMode="auto">
            <a:xfrm>
              <a:off x="7646637" y="3581153"/>
              <a:ext cx="21602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blockIdx.x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= 3</a:t>
              </a:r>
            </a:p>
          </p:txBody>
        </p:sp>
      </p:grpSp>
      <p:grpSp>
        <p:nvGrpSpPr>
          <p:cNvPr id="59" name="Vector (numbered)">
            <a:extLst>
              <a:ext uri="{FF2B5EF4-FFF2-40B4-BE49-F238E27FC236}">
                <a16:creationId xmlns:a16="http://schemas.microsoft.com/office/drawing/2014/main" id="{F50AD040-B943-4DEB-84D3-0952F16C9AED}"/>
              </a:ext>
            </a:extLst>
          </p:cNvPr>
          <p:cNvGrpSpPr/>
          <p:nvPr/>
        </p:nvGrpSpPr>
        <p:grpSpPr>
          <a:xfrm>
            <a:off x="1795992" y="3937989"/>
            <a:ext cx="8640960" cy="432052"/>
            <a:chOff x="1165920" y="2969084"/>
            <a:chExt cx="8640960" cy="432052"/>
          </a:xfrm>
        </p:grpSpPr>
        <p:sp>
          <p:nvSpPr>
            <p:cNvPr id="60" name="Round Same Side Corner Rectangle 455">
              <a:extLst>
                <a:ext uri="{FF2B5EF4-FFF2-40B4-BE49-F238E27FC236}">
                  <a16:creationId xmlns:a16="http://schemas.microsoft.com/office/drawing/2014/main" id="{D78FB638-F850-4B9A-B185-279CCEBA424D}"/>
                </a:ext>
              </a:extLst>
            </p:cNvPr>
            <p:cNvSpPr/>
            <p:nvPr/>
          </p:nvSpPr>
          <p:spPr>
            <a:xfrm rot="16200000">
              <a:off x="1084911" y="3050096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997DDD2-F138-4B6E-A333-3277438FF809}"/>
                </a:ext>
              </a:extLst>
            </p:cNvPr>
            <p:cNvSpPr/>
            <p:nvPr/>
          </p:nvSpPr>
          <p:spPr>
            <a:xfrm>
              <a:off x="14359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2" name="Round Same Side Corner Rectangle 457">
              <a:extLst>
                <a:ext uri="{FF2B5EF4-FFF2-40B4-BE49-F238E27FC236}">
                  <a16:creationId xmlns:a16="http://schemas.microsoft.com/office/drawing/2014/main" id="{C9996FC8-75C6-4D19-9BB7-F5840CB6BE65}"/>
                </a:ext>
              </a:extLst>
            </p:cNvPr>
            <p:cNvSpPr/>
            <p:nvPr/>
          </p:nvSpPr>
          <p:spPr>
            <a:xfrm rot="5400000" flipH="1">
              <a:off x="9455841" y="3050094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6364996-D868-40C2-AE1E-89A3A7D6C293}"/>
                </a:ext>
              </a:extLst>
            </p:cNvPr>
            <p:cNvSpPr/>
            <p:nvPr/>
          </p:nvSpPr>
          <p:spPr>
            <a:xfrm>
              <a:off x="17059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12D6C4A-17FE-4538-9D1D-C0C800E56667}"/>
                </a:ext>
              </a:extLst>
            </p:cNvPr>
            <p:cNvSpPr/>
            <p:nvPr/>
          </p:nvSpPr>
          <p:spPr>
            <a:xfrm>
              <a:off x="197601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201D74A-9DE4-493D-A64D-7F06E56601AD}"/>
                </a:ext>
              </a:extLst>
            </p:cNvPr>
            <p:cNvSpPr/>
            <p:nvPr/>
          </p:nvSpPr>
          <p:spPr>
            <a:xfrm>
              <a:off x="224604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3433712-B35A-4ED5-B5DA-22CDE10C187E}"/>
                </a:ext>
              </a:extLst>
            </p:cNvPr>
            <p:cNvSpPr/>
            <p:nvPr/>
          </p:nvSpPr>
          <p:spPr>
            <a:xfrm>
              <a:off x="251607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5D6DDA7-ABA4-4046-803E-634F6B3157BB}"/>
                </a:ext>
              </a:extLst>
            </p:cNvPr>
            <p:cNvSpPr/>
            <p:nvPr/>
          </p:nvSpPr>
          <p:spPr>
            <a:xfrm>
              <a:off x="278610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C83E910-D592-43FB-8A11-2BFC65A6659C}"/>
                </a:ext>
              </a:extLst>
            </p:cNvPr>
            <p:cNvSpPr/>
            <p:nvPr/>
          </p:nvSpPr>
          <p:spPr>
            <a:xfrm>
              <a:off x="305613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74A3639-D2A0-42E7-B5E9-C4186E6EACB2}"/>
                </a:ext>
              </a:extLst>
            </p:cNvPr>
            <p:cNvSpPr/>
            <p:nvPr/>
          </p:nvSpPr>
          <p:spPr>
            <a:xfrm>
              <a:off x="332616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8F75ECB-6FF9-46DB-8B5C-645AD4BBBD94}"/>
                </a:ext>
              </a:extLst>
            </p:cNvPr>
            <p:cNvSpPr/>
            <p:nvPr/>
          </p:nvSpPr>
          <p:spPr>
            <a:xfrm>
              <a:off x="359619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7FF2DFC-B67C-4F06-B374-3E7D8D1AC3CE}"/>
                </a:ext>
              </a:extLst>
            </p:cNvPr>
            <p:cNvSpPr/>
            <p:nvPr/>
          </p:nvSpPr>
          <p:spPr>
            <a:xfrm>
              <a:off x="386622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FF61917-AD9E-48D4-9F30-F582418FAEBA}"/>
                </a:ext>
              </a:extLst>
            </p:cNvPr>
            <p:cNvSpPr/>
            <p:nvPr/>
          </p:nvSpPr>
          <p:spPr>
            <a:xfrm>
              <a:off x="41362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F5C047E-2CCB-4DCD-A330-3E1E67E96541}"/>
                </a:ext>
              </a:extLst>
            </p:cNvPr>
            <p:cNvSpPr/>
            <p:nvPr/>
          </p:nvSpPr>
          <p:spPr>
            <a:xfrm>
              <a:off x="44062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813E2FF-C0AE-41D8-B314-803CC9590BF4}"/>
                </a:ext>
              </a:extLst>
            </p:cNvPr>
            <p:cNvSpPr/>
            <p:nvPr/>
          </p:nvSpPr>
          <p:spPr>
            <a:xfrm>
              <a:off x="46763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55566AA-A34A-41B9-B230-2190DC20BC9A}"/>
                </a:ext>
              </a:extLst>
            </p:cNvPr>
            <p:cNvSpPr/>
            <p:nvPr/>
          </p:nvSpPr>
          <p:spPr>
            <a:xfrm>
              <a:off x="49463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CB51A94-E5C0-4376-BB02-F5C72FD79F7B}"/>
                </a:ext>
              </a:extLst>
            </p:cNvPr>
            <p:cNvSpPr/>
            <p:nvPr/>
          </p:nvSpPr>
          <p:spPr>
            <a:xfrm>
              <a:off x="521637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4352F64-ECD1-4B03-BA94-1A9A0815C145}"/>
                </a:ext>
              </a:extLst>
            </p:cNvPr>
            <p:cNvSpPr/>
            <p:nvPr/>
          </p:nvSpPr>
          <p:spPr>
            <a:xfrm>
              <a:off x="548640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DE12D6F-D4D5-4EE0-8C1C-6A2D8C2B9D44}"/>
                </a:ext>
              </a:extLst>
            </p:cNvPr>
            <p:cNvSpPr/>
            <p:nvPr/>
          </p:nvSpPr>
          <p:spPr>
            <a:xfrm>
              <a:off x="575643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8E53BD7-62E1-4024-B9DC-3EAC0E904C46}"/>
                </a:ext>
              </a:extLst>
            </p:cNvPr>
            <p:cNvSpPr/>
            <p:nvPr/>
          </p:nvSpPr>
          <p:spPr>
            <a:xfrm>
              <a:off x="602646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8188CE4-9648-435F-B243-47DE8ADAFD7E}"/>
                </a:ext>
              </a:extLst>
            </p:cNvPr>
            <p:cNvSpPr/>
            <p:nvPr/>
          </p:nvSpPr>
          <p:spPr>
            <a:xfrm>
              <a:off x="629649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3E26742-952E-40B7-AE62-2AB7D8516975}"/>
                </a:ext>
              </a:extLst>
            </p:cNvPr>
            <p:cNvSpPr/>
            <p:nvPr/>
          </p:nvSpPr>
          <p:spPr>
            <a:xfrm>
              <a:off x="656652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79845B8-B38F-4490-91A7-22DF03B4FB14}"/>
                </a:ext>
              </a:extLst>
            </p:cNvPr>
            <p:cNvSpPr/>
            <p:nvPr/>
          </p:nvSpPr>
          <p:spPr>
            <a:xfrm>
              <a:off x="683655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913026D-E883-4C3F-B2F9-F88DAA5A013F}"/>
                </a:ext>
              </a:extLst>
            </p:cNvPr>
            <p:cNvSpPr/>
            <p:nvPr/>
          </p:nvSpPr>
          <p:spPr>
            <a:xfrm>
              <a:off x="710658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1F608B3-3FD9-45DF-B698-BA8F5AAD14FD}"/>
                </a:ext>
              </a:extLst>
            </p:cNvPr>
            <p:cNvSpPr/>
            <p:nvPr/>
          </p:nvSpPr>
          <p:spPr>
            <a:xfrm>
              <a:off x="73766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83EB22D-54A1-48C7-8E12-D7F47C042372}"/>
                </a:ext>
              </a:extLst>
            </p:cNvPr>
            <p:cNvSpPr/>
            <p:nvPr/>
          </p:nvSpPr>
          <p:spPr>
            <a:xfrm>
              <a:off x="76466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4B6FB0A-DD8D-45AB-9F40-B5D273301AC0}"/>
                </a:ext>
              </a:extLst>
            </p:cNvPr>
            <p:cNvSpPr/>
            <p:nvPr/>
          </p:nvSpPr>
          <p:spPr>
            <a:xfrm>
              <a:off x="791667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0DE2FE4-9BFE-4564-B1BC-CFEA972F512A}"/>
                </a:ext>
              </a:extLst>
            </p:cNvPr>
            <p:cNvSpPr/>
            <p:nvPr/>
          </p:nvSpPr>
          <p:spPr>
            <a:xfrm>
              <a:off x="818670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146A149-B9F0-4F39-AC4A-2675434FF6B3}"/>
                </a:ext>
              </a:extLst>
            </p:cNvPr>
            <p:cNvSpPr/>
            <p:nvPr/>
          </p:nvSpPr>
          <p:spPr>
            <a:xfrm>
              <a:off x="845673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449E0CD6-0C4E-4E60-9837-D455462EA935}"/>
                </a:ext>
              </a:extLst>
            </p:cNvPr>
            <p:cNvSpPr/>
            <p:nvPr/>
          </p:nvSpPr>
          <p:spPr>
            <a:xfrm>
              <a:off x="872676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9006CAC-43BE-40EB-BB78-C606B4ADAA6E}"/>
                </a:ext>
              </a:extLst>
            </p:cNvPr>
            <p:cNvSpPr/>
            <p:nvPr/>
          </p:nvSpPr>
          <p:spPr>
            <a:xfrm>
              <a:off x="899679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2557D36-FC9B-44C3-AAB2-16793C17EA1A}"/>
                </a:ext>
              </a:extLst>
            </p:cNvPr>
            <p:cNvSpPr/>
            <p:nvPr/>
          </p:nvSpPr>
          <p:spPr>
            <a:xfrm>
              <a:off x="9266820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97" name="Braces">
            <a:extLst>
              <a:ext uri="{FF2B5EF4-FFF2-40B4-BE49-F238E27FC236}">
                <a16:creationId xmlns:a16="http://schemas.microsoft.com/office/drawing/2014/main" id="{C036F226-D1BC-49D0-BD25-E17243EFF57F}"/>
              </a:ext>
            </a:extLst>
          </p:cNvPr>
          <p:cNvGrpSpPr/>
          <p:nvPr/>
        </p:nvGrpSpPr>
        <p:grpSpPr>
          <a:xfrm>
            <a:off x="1795991" y="4874734"/>
            <a:ext cx="8640964" cy="202521"/>
            <a:chOff x="1165920" y="3284647"/>
            <a:chExt cx="8640964" cy="202521"/>
          </a:xfrm>
        </p:grpSpPr>
        <p:sp>
          <p:nvSpPr>
            <p:cNvPr id="98" name="Left Brace 97">
              <a:extLst>
                <a:ext uri="{FF2B5EF4-FFF2-40B4-BE49-F238E27FC236}">
                  <a16:creationId xmlns:a16="http://schemas.microsoft.com/office/drawing/2014/main" id="{62F5EE6E-2C5F-48D4-BD8B-8EB4E08F776F}"/>
                </a:ext>
              </a:extLst>
            </p:cNvPr>
            <p:cNvSpPr/>
            <p:nvPr/>
          </p:nvSpPr>
          <p:spPr>
            <a:xfrm rot="16200000">
              <a:off x="2144779" y="2305788"/>
              <a:ext cx="202521" cy="2160240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FF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Left Brace 98">
              <a:extLst>
                <a:ext uri="{FF2B5EF4-FFF2-40B4-BE49-F238E27FC236}">
                  <a16:creationId xmlns:a16="http://schemas.microsoft.com/office/drawing/2014/main" id="{2E3D4484-DD04-4AAB-A242-B7351E75F374}"/>
                </a:ext>
              </a:extLst>
            </p:cNvPr>
            <p:cNvSpPr/>
            <p:nvPr/>
          </p:nvSpPr>
          <p:spPr>
            <a:xfrm rot="16200000">
              <a:off x="4305019" y="2305788"/>
              <a:ext cx="202521" cy="2160240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ADE2E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Left Brace 99">
              <a:extLst>
                <a:ext uri="{FF2B5EF4-FFF2-40B4-BE49-F238E27FC236}">
                  <a16:creationId xmlns:a16="http://schemas.microsoft.com/office/drawing/2014/main" id="{20E5AC3E-6D72-4FE7-B333-3268BDF39635}"/>
                </a:ext>
              </a:extLst>
            </p:cNvPr>
            <p:cNvSpPr/>
            <p:nvPr/>
          </p:nvSpPr>
          <p:spPr>
            <a:xfrm rot="16200000">
              <a:off x="6465262" y="2305788"/>
              <a:ext cx="202521" cy="2160240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Left Brace 100">
              <a:extLst>
                <a:ext uri="{FF2B5EF4-FFF2-40B4-BE49-F238E27FC236}">
                  <a16:creationId xmlns:a16="http://schemas.microsoft.com/office/drawing/2014/main" id="{3CBF2FB7-8F48-4757-8999-5E59F4B92F1F}"/>
                </a:ext>
              </a:extLst>
            </p:cNvPr>
            <p:cNvSpPr/>
            <p:nvPr/>
          </p:nvSpPr>
          <p:spPr>
            <a:xfrm rot="16200000">
              <a:off x="8625503" y="2305788"/>
              <a:ext cx="202521" cy="2160240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D59ECFF8-8AC2-45FC-83FE-69256B5C96E1}"/>
              </a:ext>
            </a:extLst>
          </p:cNvPr>
          <p:cNvSpPr txBox="1"/>
          <p:nvPr/>
        </p:nvSpPr>
        <p:spPr bwMode="auto">
          <a:xfrm>
            <a:off x="3956234" y="5598427"/>
            <a:ext cx="21602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block</a:t>
            </a:r>
            <a:r>
              <a:rPr kumimoji="0" lang="en-US" altLang="zh-CN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Dim.x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= 8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CACF489-39F3-481E-8A8C-80176E8AEBB2}"/>
              </a:ext>
            </a:extLst>
          </p:cNvPr>
          <p:cNvSpPr txBox="1"/>
          <p:nvPr/>
        </p:nvSpPr>
        <p:spPr bwMode="auto">
          <a:xfrm>
            <a:off x="-184230" y="4236909"/>
            <a:ext cx="18902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block</a:t>
            </a:r>
            <a:r>
              <a:rPr kumimoji="0" lang="en-US" altLang="zh-CN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Dim.y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=2</a:t>
            </a:r>
          </a:p>
        </p:txBody>
      </p:sp>
      <p:grpSp>
        <p:nvGrpSpPr>
          <p:cNvPr id="108" name="blockIdx">
            <a:extLst>
              <a:ext uri="{FF2B5EF4-FFF2-40B4-BE49-F238E27FC236}">
                <a16:creationId xmlns:a16="http://schemas.microsoft.com/office/drawing/2014/main" id="{DE4B443A-1D0B-49E1-BF51-94ADD3F3BA0C}"/>
              </a:ext>
            </a:extLst>
          </p:cNvPr>
          <p:cNvGrpSpPr/>
          <p:nvPr/>
        </p:nvGrpSpPr>
        <p:grpSpPr>
          <a:xfrm>
            <a:off x="1795990" y="5134799"/>
            <a:ext cx="8640957" cy="307779"/>
            <a:chOff x="1165919" y="3581153"/>
            <a:chExt cx="8640957" cy="307779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1E690D7-D603-4D23-BCB8-3510D6DA971F}"/>
                </a:ext>
              </a:extLst>
            </p:cNvPr>
            <p:cNvSpPr txBox="1"/>
            <p:nvPr/>
          </p:nvSpPr>
          <p:spPr bwMode="auto">
            <a:xfrm>
              <a:off x="1165919" y="3581155"/>
              <a:ext cx="21602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blockIdx.x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= 0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9571BBF-5983-4938-9393-F9884AFE276B}"/>
                </a:ext>
              </a:extLst>
            </p:cNvPr>
            <p:cNvSpPr txBox="1"/>
            <p:nvPr/>
          </p:nvSpPr>
          <p:spPr bwMode="auto">
            <a:xfrm>
              <a:off x="3326163" y="3581155"/>
              <a:ext cx="21602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blockIdx.x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= 1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6DFA3A8E-0524-4253-A010-9B6A1A8878AE}"/>
                </a:ext>
              </a:extLst>
            </p:cNvPr>
            <p:cNvSpPr txBox="1"/>
            <p:nvPr/>
          </p:nvSpPr>
          <p:spPr bwMode="auto">
            <a:xfrm>
              <a:off x="5486398" y="3581154"/>
              <a:ext cx="21602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blockIdx.x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= 2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0AF7BA2-EB06-4B38-ABF2-74D9AA67FE6F}"/>
                </a:ext>
              </a:extLst>
            </p:cNvPr>
            <p:cNvSpPr txBox="1"/>
            <p:nvPr/>
          </p:nvSpPr>
          <p:spPr bwMode="auto">
            <a:xfrm>
              <a:off x="7646637" y="3581153"/>
              <a:ext cx="21602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blockIdx.x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= 3</a:t>
              </a:r>
            </a:p>
          </p:txBody>
        </p:sp>
      </p:grpSp>
      <p:grpSp>
        <p:nvGrpSpPr>
          <p:cNvPr id="113" name="Vector (numbered)">
            <a:extLst>
              <a:ext uri="{FF2B5EF4-FFF2-40B4-BE49-F238E27FC236}">
                <a16:creationId xmlns:a16="http://schemas.microsoft.com/office/drawing/2014/main" id="{3BEC324F-B3A4-452C-BBD5-DCC77E921E82}"/>
              </a:ext>
            </a:extLst>
          </p:cNvPr>
          <p:cNvGrpSpPr/>
          <p:nvPr/>
        </p:nvGrpSpPr>
        <p:grpSpPr>
          <a:xfrm>
            <a:off x="1795992" y="4365229"/>
            <a:ext cx="8640960" cy="432052"/>
            <a:chOff x="1165920" y="2969084"/>
            <a:chExt cx="8640960" cy="432052"/>
          </a:xfrm>
        </p:grpSpPr>
        <p:sp>
          <p:nvSpPr>
            <p:cNvPr id="114" name="Round Same Side Corner Rectangle 455">
              <a:extLst>
                <a:ext uri="{FF2B5EF4-FFF2-40B4-BE49-F238E27FC236}">
                  <a16:creationId xmlns:a16="http://schemas.microsoft.com/office/drawing/2014/main" id="{8D13F4C6-58DD-4BCA-9D10-2EE027FCF0C7}"/>
                </a:ext>
              </a:extLst>
            </p:cNvPr>
            <p:cNvSpPr/>
            <p:nvPr/>
          </p:nvSpPr>
          <p:spPr>
            <a:xfrm rot="16200000">
              <a:off x="1084911" y="3050096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A41756C-D201-46B8-9682-B6DD20FE843D}"/>
                </a:ext>
              </a:extLst>
            </p:cNvPr>
            <p:cNvSpPr/>
            <p:nvPr/>
          </p:nvSpPr>
          <p:spPr>
            <a:xfrm>
              <a:off x="14359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16" name="Round Same Side Corner Rectangle 457">
              <a:extLst>
                <a:ext uri="{FF2B5EF4-FFF2-40B4-BE49-F238E27FC236}">
                  <a16:creationId xmlns:a16="http://schemas.microsoft.com/office/drawing/2014/main" id="{ECA5CD67-2C98-495A-85E8-C3106831F5D4}"/>
                </a:ext>
              </a:extLst>
            </p:cNvPr>
            <p:cNvSpPr/>
            <p:nvPr/>
          </p:nvSpPr>
          <p:spPr>
            <a:xfrm rot="5400000" flipH="1">
              <a:off x="9455841" y="3050094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7A6FCFA-6B96-4ECE-914A-51CD0752F9B3}"/>
                </a:ext>
              </a:extLst>
            </p:cNvPr>
            <p:cNvSpPr/>
            <p:nvPr/>
          </p:nvSpPr>
          <p:spPr>
            <a:xfrm>
              <a:off x="17059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752DF36B-B7A4-489A-B508-A9B403CFE43E}"/>
                </a:ext>
              </a:extLst>
            </p:cNvPr>
            <p:cNvSpPr/>
            <p:nvPr/>
          </p:nvSpPr>
          <p:spPr>
            <a:xfrm>
              <a:off x="197601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6D795EFF-3DE3-4532-A43C-833B77940DEC}"/>
                </a:ext>
              </a:extLst>
            </p:cNvPr>
            <p:cNvSpPr/>
            <p:nvPr/>
          </p:nvSpPr>
          <p:spPr>
            <a:xfrm>
              <a:off x="224604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B9F130B-4CE6-4518-9643-C1CD37E6A772}"/>
                </a:ext>
              </a:extLst>
            </p:cNvPr>
            <p:cNvSpPr/>
            <p:nvPr/>
          </p:nvSpPr>
          <p:spPr>
            <a:xfrm>
              <a:off x="251607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D1EB2AD8-DB61-4E4F-8345-1DF6822924D3}"/>
                </a:ext>
              </a:extLst>
            </p:cNvPr>
            <p:cNvSpPr/>
            <p:nvPr/>
          </p:nvSpPr>
          <p:spPr>
            <a:xfrm>
              <a:off x="278610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96384790-4026-4635-8C3C-2E522205E88A}"/>
                </a:ext>
              </a:extLst>
            </p:cNvPr>
            <p:cNvSpPr/>
            <p:nvPr/>
          </p:nvSpPr>
          <p:spPr>
            <a:xfrm>
              <a:off x="305613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891C891-02AC-4450-8894-EF6FF4D791DB}"/>
                </a:ext>
              </a:extLst>
            </p:cNvPr>
            <p:cNvSpPr/>
            <p:nvPr/>
          </p:nvSpPr>
          <p:spPr>
            <a:xfrm>
              <a:off x="332616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85001AE7-226C-442E-B13A-5342141DDC1C}"/>
                </a:ext>
              </a:extLst>
            </p:cNvPr>
            <p:cNvSpPr/>
            <p:nvPr/>
          </p:nvSpPr>
          <p:spPr>
            <a:xfrm>
              <a:off x="359619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6C35B0DA-CF7A-4E87-9DC6-510CF52ADA00}"/>
                </a:ext>
              </a:extLst>
            </p:cNvPr>
            <p:cNvSpPr/>
            <p:nvPr/>
          </p:nvSpPr>
          <p:spPr>
            <a:xfrm>
              <a:off x="386622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87202D3E-2B88-4553-A907-54FD7972E0C8}"/>
                </a:ext>
              </a:extLst>
            </p:cNvPr>
            <p:cNvSpPr/>
            <p:nvPr/>
          </p:nvSpPr>
          <p:spPr>
            <a:xfrm>
              <a:off x="41362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FA6743E-18A6-42EA-951C-53C934375071}"/>
                </a:ext>
              </a:extLst>
            </p:cNvPr>
            <p:cNvSpPr/>
            <p:nvPr/>
          </p:nvSpPr>
          <p:spPr>
            <a:xfrm>
              <a:off x="44062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B1137DF-2C18-4CF3-A8C1-25201CC345BA}"/>
                </a:ext>
              </a:extLst>
            </p:cNvPr>
            <p:cNvSpPr/>
            <p:nvPr/>
          </p:nvSpPr>
          <p:spPr>
            <a:xfrm>
              <a:off x="46763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53D2DD57-3E50-4AD6-96DD-BFEBD8AB3282}"/>
                </a:ext>
              </a:extLst>
            </p:cNvPr>
            <p:cNvSpPr/>
            <p:nvPr/>
          </p:nvSpPr>
          <p:spPr>
            <a:xfrm>
              <a:off x="49463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A24E9B9A-3EB1-46A3-9C7A-3C541A440F5C}"/>
                </a:ext>
              </a:extLst>
            </p:cNvPr>
            <p:cNvSpPr/>
            <p:nvPr/>
          </p:nvSpPr>
          <p:spPr>
            <a:xfrm>
              <a:off x="521637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265CD015-DF9D-4841-A5BE-F0740F52051B}"/>
                </a:ext>
              </a:extLst>
            </p:cNvPr>
            <p:cNvSpPr/>
            <p:nvPr/>
          </p:nvSpPr>
          <p:spPr>
            <a:xfrm>
              <a:off x="548640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C2ACA6E3-A447-4700-AF3F-4526DA70DBB9}"/>
                </a:ext>
              </a:extLst>
            </p:cNvPr>
            <p:cNvSpPr/>
            <p:nvPr/>
          </p:nvSpPr>
          <p:spPr>
            <a:xfrm>
              <a:off x="575643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FADEBFD-DB40-429E-8431-DE3D76BB54D0}"/>
                </a:ext>
              </a:extLst>
            </p:cNvPr>
            <p:cNvSpPr/>
            <p:nvPr/>
          </p:nvSpPr>
          <p:spPr>
            <a:xfrm>
              <a:off x="602646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0F6E41B7-5912-4880-B418-477FDEB38EB8}"/>
                </a:ext>
              </a:extLst>
            </p:cNvPr>
            <p:cNvSpPr/>
            <p:nvPr/>
          </p:nvSpPr>
          <p:spPr>
            <a:xfrm>
              <a:off x="629649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F778E15D-4B7A-4CB1-98DE-D9AB20BEE11A}"/>
                </a:ext>
              </a:extLst>
            </p:cNvPr>
            <p:cNvSpPr/>
            <p:nvPr/>
          </p:nvSpPr>
          <p:spPr>
            <a:xfrm>
              <a:off x="656652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D1D77689-6F86-4E87-A47F-897DF4EA0B9C}"/>
                </a:ext>
              </a:extLst>
            </p:cNvPr>
            <p:cNvSpPr/>
            <p:nvPr/>
          </p:nvSpPr>
          <p:spPr>
            <a:xfrm>
              <a:off x="683655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453F8EC5-74E0-484C-83EC-1C3C3296D956}"/>
                </a:ext>
              </a:extLst>
            </p:cNvPr>
            <p:cNvSpPr/>
            <p:nvPr/>
          </p:nvSpPr>
          <p:spPr>
            <a:xfrm>
              <a:off x="710658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5E5E41F6-81B2-4E1B-B7B6-8DCFA0D43109}"/>
                </a:ext>
              </a:extLst>
            </p:cNvPr>
            <p:cNvSpPr/>
            <p:nvPr/>
          </p:nvSpPr>
          <p:spPr>
            <a:xfrm>
              <a:off x="73766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67B0A5EE-9A03-4B02-A6AD-8575304793E2}"/>
                </a:ext>
              </a:extLst>
            </p:cNvPr>
            <p:cNvSpPr/>
            <p:nvPr/>
          </p:nvSpPr>
          <p:spPr>
            <a:xfrm>
              <a:off x="76466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D38F7773-8A2B-411E-87E1-9FDF118E3B43}"/>
                </a:ext>
              </a:extLst>
            </p:cNvPr>
            <p:cNvSpPr/>
            <p:nvPr/>
          </p:nvSpPr>
          <p:spPr>
            <a:xfrm>
              <a:off x="791667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83D0DE09-2911-4BD4-AA83-05B4A51C0C25}"/>
                </a:ext>
              </a:extLst>
            </p:cNvPr>
            <p:cNvSpPr/>
            <p:nvPr/>
          </p:nvSpPr>
          <p:spPr>
            <a:xfrm>
              <a:off x="818670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C5E57DC-E36D-45BD-9052-5B5B2CA89E5B}"/>
                </a:ext>
              </a:extLst>
            </p:cNvPr>
            <p:cNvSpPr/>
            <p:nvPr/>
          </p:nvSpPr>
          <p:spPr>
            <a:xfrm>
              <a:off x="845673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A69DC615-E4F8-4FC4-B1FE-555711623088}"/>
                </a:ext>
              </a:extLst>
            </p:cNvPr>
            <p:cNvSpPr/>
            <p:nvPr/>
          </p:nvSpPr>
          <p:spPr>
            <a:xfrm>
              <a:off x="872676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53A26444-6546-4A26-BF25-23784390CC62}"/>
                </a:ext>
              </a:extLst>
            </p:cNvPr>
            <p:cNvSpPr/>
            <p:nvPr/>
          </p:nvSpPr>
          <p:spPr>
            <a:xfrm>
              <a:off x="899679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F5C91939-ECC1-4BC9-B373-8DCD28E41562}"/>
                </a:ext>
              </a:extLst>
            </p:cNvPr>
            <p:cNvSpPr/>
            <p:nvPr/>
          </p:nvSpPr>
          <p:spPr>
            <a:xfrm>
              <a:off x="9266820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C0D5242A-5FF7-4CDD-BD5E-6C0F16E8DEE0}"/>
              </a:ext>
            </a:extLst>
          </p:cNvPr>
          <p:cNvSpPr txBox="1"/>
          <p:nvPr/>
        </p:nvSpPr>
        <p:spPr>
          <a:xfrm>
            <a:off x="108302" y="2935726"/>
            <a:ext cx="3262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如果定义：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dim3 block(8,2)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；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7" name="Left Brace 146">
            <a:extLst>
              <a:ext uri="{FF2B5EF4-FFF2-40B4-BE49-F238E27FC236}">
                <a16:creationId xmlns:a16="http://schemas.microsoft.com/office/drawing/2014/main" id="{6F64B6A3-1711-424F-B5D7-3D5503CFB500}"/>
              </a:ext>
            </a:extLst>
          </p:cNvPr>
          <p:cNvSpPr/>
          <p:nvPr/>
        </p:nvSpPr>
        <p:spPr>
          <a:xfrm>
            <a:off x="1615970" y="3944368"/>
            <a:ext cx="135012" cy="862351"/>
          </a:xfrm>
          <a:prstGeom prst="leftBrace">
            <a:avLst>
              <a:gd name="adj1" fmla="val 5649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8" name="threadIdx">
            <a:extLst>
              <a:ext uri="{FF2B5EF4-FFF2-40B4-BE49-F238E27FC236}">
                <a16:creationId xmlns:a16="http://schemas.microsoft.com/office/drawing/2014/main" id="{407DF859-5A96-4D91-9C65-E9F782073338}"/>
              </a:ext>
            </a:extLst>
          </p:cNvPr>
          <p:cNvGrpSpPr/>
          <p:nvPr/>
        </p:nvGrpSpPr>
        <p:grpSpPr>
          <a:xfrm>
            <a:off x="1795994" y="3498575"/>
            <a:ext cx="8640958" cy="344933"/>
            <a:chOff x="1165923" y="2495514"/>
            <a:chExt cx="8640958" cy="344933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C9991827-D21D-49C3-A2BD-D28C161E5EF3}"/>
                </a:ext>
              </a:extLst>
            </p:cNvPr>
            <p:cNvSpPr txBox="1"/>
            <p:nvPr/>
          </p:nvSpPr>
          <p:spPr bwMode="auto">
            <a:xfrm>
              <a:off x="1165923" y="2501893"/>
              <a:ext cx="216023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threadIdx.x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23B6014-CE64-4CEC-944C-31A6726A465D}"/>
                </a:ext>
              </a:extLst>
            </p:cNvPr>
            <p:cNvSpPr txBox="1"/>
            <p:nvPr/>
          </p:nvSpPr>
          <p:spPr bwMode="auto">
            <a:xfrm>
              <a:off x="3326160" y="2495514"/>
              <a:ext cx="216023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threadIdx.x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9B46F10-07ED-44E9-B55A-C5AE954E88EC}"/>
                </a:ext>
              </a:extLst>
            </p:cNvPr>
            <p:cNvSpPr txBox="1"/>
            <p:nvPr/>
          </p:nvSpPr>
          <p:spPr bwMode="auto">
            <a:xfrm>
              <a:off x="5486399" y="2501893"/>
              <a:ext cx="216023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threadIdx.x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0E9510EC-6F49-467E-A1BF-3FC982BE1801}"/>
                </a:ext>
              </a:extLst>
            </p:cNvPr>
            <p:cNvSpPr txBox="1"/>
            <p:nvPr/>
          </p:nvSpPr>
          <p:spPr bwMode="auto">
            <a:xfrm>
              <a:off x="7646642" y="2495514"/>
              <a:ext cx="216023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threadIdx.x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3F23E66A-D825-495E-A8A8-30E304416D7A}"/>
              </a:ext>
            </a:extLst>
          </p:cNvPr>
          <p:cNvSpPr txBox="1"/>
          <p:nvPr/>
        </p:nvSpPr>
        <p:spPr bwMode="auto">
          <a:xfrm>
            <a:off x="-264756" y="3930260"/>
            <a:ext cx="21602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threadIdx.y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=0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C516123-DD38-48B5-8DDF-44F46B58AA30}"/>
              </a:ext>
            </a:extLst>
          </p:cNvPr>
          <p:cNvSpPr txBox="1"/>
          <p:nvPr/>
        </p:nvSpPr>
        <p:spPr bwMode="auto">
          <a:xfrm>
            <a:off x="-264756" y="4457736"/>
            <a:ext cx="21602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threadIdx.y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=1</a:t>
            </a:r>
          </a:p>
        </p:txBody>
      </p:sp>
    </p:spTree>
    <p:extLst>
      <p:ext uri="{BB962C8B-B14F-4D97-AF65-F5344CB8AC3E}">
        <p14:creationId xmlns:p14="http://schemas.microsoft.com/office/powerpoint/2010/main" val="3559947616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9642-F85A-4A25-857C-AC042738E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多维</a:t>
            </a:r>
            <a:r>
              <a:rPr lang="en-US" altLang="zh-CN" dirty="0"/>
              <a:t>block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09252E-A716-41B8-B976-5E8E78EA188F}"/>
              </a:ext>
            </a:extLst>
          </p:cNvPr>
          <p:cNvSpPr txBox="1"/>
          <p:nvPr/>
        </p:nvSpPr>
        <p:spPr>
          <a:xfrm>
            <a:off x="5036350" y="278604"/>
            <a:ext cx="3262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如果定义：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gridDimx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=4;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gridDimy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=2;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dim3 grid(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gridDimx,gridDimy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);</a:t>
            </a:r>
          </a:p>
        </p:txBody>
      </p:sp>
      <p:grpSp>
        <p:nvGrpSpPr>
          <p:cNvPr id="5" name="Vector (numbered)">
            <a:extLst>
              <a:ext uri="{FF2B5EF4-FFF2-40B4-BE49-F238E27FC236}">
                <a16:creationId xmlns:a16="http://schemas.microsoft.com/office/drawing/2014/main" id="{7FF1B928-03AD-405D-A4A3-FCE649793D7B}"/>
              </a:ext>
            </a:extLst>
          </p:cNvPr>
          <p:cNvGrpSpPr/>
          <p:nvPr/>
        </p:nvGrpSpPr>
        <p:grpSpPr>
          <a:xfrm>
            <a:off x="1705980" y="1960975"/>
            <a:ext cx="8640960" cy="432052"/>
            <a:chOff x="1165920" y="2969084"/>
            <a:chExt cx="8640960" cy="432052"/>
          </a:xfrm>
        </p:grpSpPr>
        <p:sp>
          <p:nvSpPr>
            <p:cNvPr id="6" name="Round Same Side Corner Rectangle 455">
              <a:extLst>
                <a:ext uri="{FF2B5EF4-FFF2-40B4-BE49-F238E27FC236}">
                  <a16:creationId xmlns:a16="http://schemas.microsoft.com/office/drawing/2014/main" id="{D4F23CA3-EBDC-4299-B4C5-2651FF53F8D9}"/>
                </a:ext>
              </a:extLst>
            </p:cNvPr>
            <p:cNvSpPr/>
            <p:nvPr/>
          </p:nvSpPr>
          <p:spPr>
            <a:xfrm rot="16200000">
              <a:off x="1084911" y="3050096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C27562D-D2FF-4671-B661-6997F219FB36}"/>
                </a:ext>
              </a:extLst>
            </p:cNvPr>
            <p:cNvSpPr/>
            <p:nvPr/>
          </p:nvSpPr>
          <p:spPr>
            <a:xfrm>
              <a:off x="14359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8" name="Round Same Side Corner Rectangle 457">
              <a:extLst>
                <a:ext uri="{FF2B5EF4-FFF2-40B4-BE49-F238E27FC236}">
                  <a16:creationId xmlns:a16="http://schemas.microsoft.com/office/drawing/2014/main" id="{7EC49216-A6DC-4B4D-AE01-0BB304C7D827}"/>
                </a:ext>
              </a:extLst>
            </p:cNvPr>
            <p:cNvSpPr/>
            <p:nvPr/>
          </p:nvSpPr>
          <p:spPr>
            <a:xfrm rot="5400000" flipH="1">
              <a:off x="9455841" y="3050094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25A53E-BA10-4E33-A782-A6191FA1BA80}"/>
                </a:ext>
              </a:extLst>
            </p:cNvPr>
            <p:cNvSpPr/>
            <p:nvPr/>
          </p:nvSpPr>
          <p:spPr>
            <a:xfrm>
              <a:off x="17059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E44473-C3AC-4D74-914B-C4229E71DF07}"/>
                </a:ext>
              </a:extLst>
            </p:cNvPr>
            <p:cNvSpPr/>
            <p:nvPr/>
          </p:nvSpPr>
          <p:spPr>
            <a:xfrm>
              <a:off x="197601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0165186-FDE3-4732-A723-4339D308AD57}"/>
                </a:ext>
              </a:extLst>
            </p:cNvPr>
            <p:cNvSpPr/>
            <p:nvPr/>
          </p:nvSpPr>
          <p:spPr>
            <a:xfrm>
              <a:off x="224604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33FF10-A553-4DBE-9FA1-4E180C26EE17}"/>
                </a:ext>
              </a:extLst>
            </p:cNvPr>
            <p:cNvSpPr/>
            <p:nvPr/>
          </p:nvSpPr>
          <p:spPr>
            <a:xfrm>
              <a:off x="251607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5517584-C3A8-4488-B40E-4BE275DCCA5C}"/>
                </a:ext>
              </a:extLst>
            </p:cNvPr>
            <p:cNvSpPr/>
            <p:nvPr/>
          </p:nvSpPr>
          <p:spPr>
            <a:xfrm>
              <a:off x="278610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BF3D8C5-2BFC-4C68-9FC8-00842BB8A0A5}"/>
                </a:ext>
              </a:extLst>
            </p:cNvPr>
            <p:cNvSpPr/>
            <p:nvPr/>
          </p:nvSpPr>
          <p:spPr>
            <a:xfrm>
              <a:off x="305613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767748-19CA-460A-842E-B083FDE761C2}"/>
                </a:ext>
              </a:extLst>
            </p:cNvPr>
            <p:cNvSpPr/>
            <p:nvPr/>
          </p:nvSpPr>
          <p:spPr>
            <a:xfrm>
              <a:off x="332616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507A8BD-46B5-4650-8BA0-5F1AEF20514A}"/>
                </a:ext>
              </a:extLst>
            </p:cNvPr>
            <p:cNvSpPr/>
            <p:nvPr/>
          </p:nvSpPr>
          <p:spPr>
            <a:xfrm>
              <a:off x="359619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A0ED69B-1197-4D69-AF47-EA873E97BB1E}"/>
                </a:ext>
              </a:extLst>
            </p:cNvPr>
            <p:cNvSpPr/>
            <p:nvPr/>
          </p:nvSpPr>
          <p:spPr>
            <a:xfrm>
              <a:off x="386622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5D29263-CD13-47D7-8C9A-5183E62DE87C}"/>
                </a:ext>
              </a:extLst>
            </p:cNvPr>
            <p:cNvSpPr/>
            <p:nvPr/>
          </p:nvSpPr>
          <p:spPr>
            <a:xfrm>
              <a:off x="41362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AC544EC-D86C-4459-B074-4C0AA87A4CBD}"/>
                </a:ext>
              </a:extLst>
            </p:cNvPr>
            <p:cNvSpPr/>
            <p:nvPr/>
          </p:nvSpPr>
          <p:spPr>
            <a:xfrm>
              <a:off x="44062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7F61C60-EAA5-4AEC-8BDA-AE32CAB2B808}"/>
                </a:ext>
              </a:extLst>
            </p:cNvPr>
            <p:cNvSpPr/>
            <p:nvPr/>
          </p:nvSpPr>
          <p:spPr>
            <a:xfrm>
              <a:off x="46763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F6D6F59-0C51-43E5-A18F-FE1ECCF53C5B}"/>
                </a:ext>
              </a:extLst>
            </p:cNvPr>
            <p:cNvSpPr/>
            <p:nvPr/>
          </p:nvSpPr>
          <p:spPr>
            <a:xfrm>
              <a:off x="49463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48874BE-0EF3-4DBE-9A43-28A2E3263E79}"/>
                </a:ext>
              </a:extLst>
            </p:cNvPr>
            <p:cNvSpPr/>
            <p:nvPr/>
          </p:nvSpPr>
          <p:spPr>
            <a:xfrm>
              <a:off x="521637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26A91BC-CA44-457C-9714-A222371E5E19}"/>
                </a:ext>
              </a:extLst>
            </p:cNvPr>
            <p:cNvSpPr/>
            <p:nvPr/>
          </p:nvSpPr>
          <p:spPr>
            <a:xfrm>
              <a:off x="548640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1AD4F8-6C61-4DFC-A5B3-5A3F4417CCA3}"/>
                </a:ext>
              </a:extLst>
            </p:cNvPr>
            <p:cNvSpPr/>
            <p:nvPr/>
          </p:nvSpPr>
          <p:spPr>
            <a:xfrm>
              <a:off x="575643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5C6BCAF-2764-4825-BBA9-37CDE3ABD09E}"/>
                </a:ext>
              </a:extLst>
            </p:cNvPr>
            <p:cNvSpPr/>
            <p:nvPr/>
          </p:nvSpPr>
          <p:spPr>
            <a:xfrm>
              <a:off x="602646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F802A38-AA41-44FC-B63E-CF9C57D16E26}"/>
                </a:ext>
              </a:extLst>
            </p:cNvPr>
            <p:cNvSpPr/>
            <p:nvPr/>
          </p:nvSpPr>
          <p:spPr>
            <a:xfrm>
              <a:off x="629649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62DD56C-F03A-4C83-986C-183BF93E3F18}"/>
                </a:ext>
              </a:extLst>
            </p:cNvPr>
            <p:cNvSpPr/>
            <p:nvPr/>
          </p:nvSpPr>
          <p:spPr>
            <a:xfrm>
              <a:off x="656652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AE2FE54-C4B3-4A77-8E3F-A64947AF73CE}"/>
                </a:ext>
              </a:extLst>
            </p:cNvPr>
            <p:cNvSpPr/>
            <p:nvPr/>
          </p:nvSpPr>
          <p:spPr>
            <a:xfrm>
              <a:off x="683655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A02A683-F7F8-4605-B1BC-093B42CA3A23}"/>
                </a:ext>
              </a:extLst>
            </p:cNvPr>
            <p:cNvSpPr/>
            <p:nvPr/>
          </p:nvSpPr>
          <p:spPr>
            <a:xfrm>
              <a:off x="710658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BFE7AC7-3363-430A-B528-4CE178B7B15A}"/>
                </a:ext>
              </a:extLst>
            </p:cNvPr>
            <p:cNvSpPr/>
            <p:nvPr/>
          </p:nvSpPr>
          <p:spPr>
            <a:xfrm>
              <a:off x="73766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726963D-2AC2-465A-A6B7-C3DBCD03D352}"/>
                </a:ext>
              </a:extLst>
            </p:cNvPr>
            <p:cNvSpPr/>
            <p:nvPr/>
          </p:nvSpPr>
          <p:spPr>
            <a:xfrm>
              <a:off x="76466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4BEFDC6-4FBE-4982-824A-D56EF5817A75}"/>
                </a:ext>
              </a:extLst>
            </p:cNvPr>
            <p:cNvSpPr/>
            <p:nvPr/>
          </p:nvSpPr>
          <p:spPr>
            <a:xfrm>
              <a:off x="791667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11DF99D-D248-48C6-B27E-A2BD5265D25B}"/>
                </a:ext>
              </a:extLst>
            </p:cNvPr>
            <p:cNvSpPr/>
            <p:nvPr/>
          </p:nvSpPr>
          <p:spPr>
            <a:xfrm>
              <a:off x="818670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A3A806D-4C6A-4291-9270-6F924ED771B3}"/>
                </a:ext>
              </a:extLst>
            </p:cNvPr>
            <p:cNvSpPr/>
            <p:nvPr/>
          </p:nvSpPr>
          <p:spPr>
            <a:xfrm>
              <a:off x="845673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3D20E69-F8EC-40C3-8427-9AC7AB61D7C5}"/>
                </a:ext>
              </a:extLst>
            </p:cNvPr>
            <p:cNvSpPr/>
            <p:nvPr/>
          </p:nvSpPr>
          <p:spPr>
            <a:xfrm>
              <a:off x="872676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3D218B-1C7F-4A00-9EF7-66030FF56630}"/>
                </a:ext>
              </a:extLst>
            </p:cNvPr>
            <p:cNvSpPr/>
            <p:nvPr/>
          </p:nvSpPr>
          <p:spPr>
            <a:xfrm>
              <a:off x="899679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B2B7555-5B03-473B-84F4-BC2EE4055633}"/>
                </a:ext>
              </a:extLst>
            </p:cNvPr>
            <p:cNvSpPr/>
            <p:nvPr/>
          </p:nvSpPr>
          <p:spPr>
            <a:xfrm>
              <a:off x="9266820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43" name="Braces">
            <a:extLst>
              <a:ext uri="{FF2B5EF4-FFF2-40B4-BE49-F238E27FC236}">
                <a16:creationId xmlns:a16="http://schemas.microsoft.com/office/drawing/2014/main" id="{776EB5CE-A71D-44EF-B395-489109F6B549}"/>
              </a:ext>
            </a:extLst>
          </p:cNvPr>
          <p:cNvGrpSpPr/>
          <p:nvPr/>
        </p:nvGrpSpPr>
        <p:grpSpPr>
          <a:xfrm>
            <a:off x="1705979" y="4838250"/>
            <a:ext cx="8640964" cy="202521"/>
            <a:chOff x="1165920" y="3284647"/>
            <a:chExt cx="8640964" cy="202521"/>
          </a:xfrm>
        </p:grpSpPr>
        <p:sp>
          <p:nvSpPr>
            <p:cNvPr id="44" name="Left Brace 43">
              <a:extLst>
                <a:ext uri="{FF2B5EF4-FFF2-40B4-BE49-F238E27FC236}">
                  <a16:creationId xmlns:a16="http://schemas.microsoft.com/office/drawing/2014/main" id="{6ACA1ED5-0003-4B23-8669-6E75F289F40E}"/>
                </a:ext>
              </a:extLst>
            </p:cNvPr>
            <p:cNvSpPr/>
            <p:nvPr/>
          </p:nvSpPr>
          <p:spPr>
            <a:xfrm rot="16200000">
              <a:off x="2144779" y="2305788"/>
              <a:ext cx="202521" cy="2160240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FF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Left Brace 44">
              <a:extLst>
                <a:ext uri="{FF2B5EF4-FFF2-40B4-BE49-F238E27FC236}">
                  <a16:creationId xmlns:a16="http://schemas.microsoft.com/office/drawing/2014/main" id="{B42E8759-147A-412B-AAC6-61266FD08540}"/>
                </a:ext>
              </a:extLst>
            </p:cNvPr>
            <p:cNvSpPr/>
            <p:nvPr/>
          </p:nvSpPr>
          <p:spPr>
            <a:xfrm rot="16200000">
              <a:off x="4305019" y="2305788"/>
              <a:ext cx="202521" cy="2160240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ADE2E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Left Brace 45">
              <a:extLst>
                <a:ext uri="{FF2B5EF4-FFF2-40B4-BE49-F238E27FC236}">
                  <a16:creationId xmlns:a16="http://schemas.microsoft.com/office/drawing/2014/main" id="{E38BBAAB-4811-4EE6-A298-36492CBC07F6}"/>
                </a:ext>
              </a:extLst>
            </p:cNvPr>
            <p:cNvSpPr/>
            <p:nvPr/>
          </p:nvSpPr>
          <p:spPr>
            <a:xfrm rot="16200000">
              <a:off x="6465262" y="2305788"/>
              <a:ext cx="202521" cy="2160240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Left Brace 46">
              <a:extLst>
                <a:ext uri="{FF2B5EF4-FFF2-40B4-BE49-F238E27FC236}">
                  <a16:creationId xmlns:a16="http://schemas.microsoft.com/office/drawing/2014/main" id="{BF167629-E7B6-469F-A987-762FB0D08024}"/>
                </a:ext>
              </a:extLst>
            </p:cNvPr>
            <p:cNvSpPr/>
            <p:nvPr/>
          </p:nvSpPr>
          <p:spPr>
            <a:xfrm rot="16200000">
              <a:off x="8625503" y="2305788"/>
              <a:ext cx="202521" cy="2160240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969711A0-621B-4F7E-86CD-F24B0072D1BD}"/>
              </a:ext>
            </a:extLst>
          </p:cNvPr>
          <p:cNvSpPr txBox="1"/>
          <p:nvPr/>
        </p:nvSpPr>
        <p:spPr bwMode="auto">
          <a:xfrm>
            <a:off x="-309768" y="3286699"/>
            <a:ext cx="18902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grid</a:t>
            </a:r>
            <a:r>
              <a:rPr kumimoji="0" lang="en-US" altLang="zh-CN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Dim.y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=2</a:t>
            </a:r>
          </a:p>
        </p:txBody>
      </p:sp>
      <p:grpSp>
        <p:nvGrpSpPr>
          <p:cNvPr id="53" name="blockIdx">
            <a:extLst>
              <a:ext uri="{FF2B5EF4-FFF2-40B4-BE49-F238E27FC236}">
                <a16:creationId xmlns:a16="http://schemas.microsoft.com/office/drawing/2014/main" id="{22607CDC-21CF-47FC-A890-3A2461EC9285}"/>
              </a:ext>
            </a:extLst>
          </p:cNvPr>
          <p:cNvGrpSpPr/>
          <p:nvPr/>
        </p:nvGrpSpPr>
        <p:grpSpPr>
          <a:xfrm>
            <a:off x="1705978" y="5092353"/>
            <a:ext cx="8640957" cy="307779"/>
            <a:chOff x="1165919" y="3581153"/>
            <a:chExt cx="8640957" cy="30777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F8B6048-EEA7-4C4F-826F-0E0106E028FA}"/>
                </a:ext>
              </a:extLst>
            </p:cNvPr>
            <p:cNvSpPr txBox="1"/>
            <p:nvPr/>
          </p:nvSpPr>
          <p:spPr bwMode="auto">
            <a:xfrm>
              <a:off x="1165919" y="3581155"/>
              <a:ext cx="21602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blockIdx.x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= 0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972AF9F-4A26-42E1-9229-2253B8CC9666}"/>
                </a:ext>
              </a:extLst>
            </p:cNvPr>
            <p:cNvSpPr txBox="1"/>
            <p:nvPr/>
          </p:nvSpPr>
          <p:spPr bwMode="auto">
            <a:xfrm>
              <a:off x="3326163" y="3581155"/>
              <a:ext cx="21602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blockIdx.x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= 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7E931E5-6F35-45AA-BC2A-BF608994442E}"/>
                </a:ext>
              </a:extLst>
            </p:cNvPr>
            <p:cNvSpPr txBox="1"/>
            <p:nvPr/>
          </p:nvSpPr>
          <p:spPr bwMode="auto">
            <a:xfrm>
              <a:off x="5486398" y="3581154"/>
              <a:ext cx="21602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blockIdx.x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= 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4545102-6F0C-41DD-94EF-E646C8951E0E}"/>
                </a:ext>
              </a:extLst>
            </p:cNvPr>
            <p:cNvSpPr txBox="1"/>
            <p:nvPr/>
          </p:nvSpPr>
          <p:spPr bwMode="auto">
            <a:xfrm>
              <a:off x="7646637" y="3581153"/>
              <a:ext cx="21602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blockIdx.x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= 3</a:t>
              </a:r>
            </a:p>
          </p:txBody>
        </p:sp>
      </p:grpSp>
      <p:grpSp>
        <p:nvGrpSpPr>
          <p:cNvPr id="58" name="Vector (numbered)">
            <a:extLst>
              <a:ext uri="{FF2B5EF4-FFF2-40B4-BE49-F238E27FC236}">
                <a16:creationId xmlns:a16="http://schemas.microsoft.com/office/drawing/2014/main" id="{AF9142BB-DA74-4F34-BBED-CB1D2BC04C87}"/>
              </a:ext>
            </a:extLst>
          </p:cNvPr>
          <p:cNvGrpSpPr/>
          <p:nvPr/>
        </p:nvGrpSpPr>
        <p:grpSpPr>
          <a:xfrm>
            <a:off x="1705980" y="2388215"/>
            <a:ext cx="8640960" cy="432052"/>
            <a:chOff x="1165920" y="2969084"/>
            <a:chExt cx="8640960" cy="432052"/>
          </a:xfrm>
        </p:grpSpPr>
        <p:sp>
          <p:nvSpPr>
            <p:cNvPr id="59" name="Round Same Side Corner Rectangle 455">
              <a:extLst>
                <a:ext uri="{FF2B5EF4-FFF2-40B4-BE49-F238E27FC236}">
                  <a16:creationId xmlns:a16="http://schemas.microsoft.com/office/drawing/2014/main" id="{3A05E00A-529A-410D-8BA8-4ED5C6E46862}"/>
                </a:ext>
              </a:extLst>
            </p:cNvPr>
            <p:cNvSpPr/>
            <p:nvPr/>
          </p:nvSpPr>
          <p:spPr>
            <a:xfrm rot="16200000">
              <a:off x="1084911" y="3050096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41BFA32-26DD-43D7-A448-7E0FA0F2919A}"/>
                </a:ext>
              </a:extLst>
            </p:cNvPr>
            <p:cNvSpPr/>
            <p:nvPr/>
          </p:nvSpPr>
          <p:spPr>
            <a:xfrm>
              <a:off x="14359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1" name="Round Same Side Corner Rectangle 457">
              <a:extLst>
                <a:ext uri="{FF2B5EF4-FFF2-40B4-BE49-F238E27FC236}">
                  <a16:creationId xmlns:a16="http://schemas.microsoft.com/office/drawing/2014/main" id="{22599C5D-7E0A-4D22-BD49-4FE466E92AF4}"/>
                </a:ext>
              </a:extLst>
            </p:cNvPr>
            <p:cNvSpPr/>
            <p:nvPr/>
          </p:nvSpPr>
          <p:spPr>
            <a:xfrm rot="5400000" flipH="1">
              <a:off x="9455841" y="3050094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9A1136E-79A3-49AA-84AA-7F34883047E8}"/>
                </a:ext>
              </a:extLst>
            </p:cNvPr>
            <p:cNvSpPr/>
            <p:nvPr/>
          </p:nvSpPr>
          <p:spPr>
            <a:xfrm>
              <a:off x="17059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2DD8DA8-BA4E-4B8A-A7B9-16B97960760E}"/>
                </a:ext>
              </a:extLst>
            </p:cNvPr>
            <p:cNvSpPr/>
            <p:nvPr/>
          </p:nvSpPr>
          <p:spPr>
            <a:xfrm>
              <a:off x="197601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5EA58DC-B7D9-4420-9665-56911795033A}"/>
                </a:ext>
              </a:extLst>
            </p:cNvPr>
            <p:cNvSpPr/>
            <p:nvPr/>
          </p:nvSpPr>
          <p:spPr>
            <a:xfrm>
              <a:off x="224604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B67685E-BB89-4022-8BE9-71FBB23A81FE}"/>
                </a:ext>
              </a:extLst>
            </p:cNvPr>
            <p:cNvSpPr/>
            <p:nvPr/>
          </p:nvSpPr>
          <p:spPr>
            <a:xfrm>
              <a:off x="251607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963B7B7-E8E2-4AF4-A4D8-F77C4DBD6A61}"/>
                </a:ext>
              </a:extLst>
            </p:cNvPr>
            <p:cNvSpPr/>
            <p:nvPr/>
          </p:nvSpPr>
          <p:spPr>
            <a:xfrm>
              <a:off x="278610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3112BE0-E081-488D-90D6-D9DC76BA71B7}"/>
                </a:ext>
              </a:extLst>
            </p:cNvPr>
            <p:cNvSpPr/>
            <p:nvPr/>
          </p:nvSpPr>
          <p:spPr>
            <a:xfrm>
              <a:off x="305613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E972D15-CCD7-42A4-8928-B7B33C4C03AD}"/>
                </a:ext>
              </a:extLst>
            </p:cNvPr>
            <p:cNvSpPr/>
            <p:nvPr/>
          </p:nvSpPr>
          <p:spPr>
            <a:xfrm>
              <a:off x="332616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3B57E93-63DE-4228-A513-75A4971E9393}"/>
                </a:ext>
              </a:extLst>
            </p:cNvPr>
            <p:cNvSpPr/>
            <p:nvPr/>
          </p:nvSpPr>
          <p:spPr>
            <a:xfrm>
              <a:off x="359619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771E801-4DB0-4D9A-8813-0E97B0D9D899}"/>
                </a:ext>
              </a:extLst>
            </p:cNvPr>
            <p:cNvSpPr/>
            <p:nvPr/>
          </p:nvSpPr>
          <p:spPr>
            <a:xfrm>
              <a:off x="386622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7FE6D6F-E86A-4B53-8B9E-0CA213261E24}"/>
                </a:ext>
              </a:extLst>
            </p:cNvPr>
            <p:cNvSpPr/>
            <p:nvPr/>
          </p:nvSpPr>
          <p:spPr>
            <a:xfrm>
              <a:off x="41362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0993C56-2ECC-438C-A14C-883B5BE4E92E}"/>
                </a:ext>
              </a:extLst>
            </p:cNvPr>
            <p:cNvSpPr/>
            <p:nvPr/>
          </p:nvSpPr>
          <p:spPr>
            <a:xfrm>
              <a:off x="44062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1A909D3-58D7-44DD-848C-EC772240A561}"/>
                </a:ext>
              </a:extLst>
            </p:cNvPr>
            <p:cNvSpPr/>
            <p:nvPr/>
          </p:nvSpPr>
          <p:spPr>
            <a:xfrm>
              <a:off x="46763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825D155-8415-43D0-B391-DDEFE41C4B05}"/>
                </a:ext>
              </a:extLst>
            </p:cNvPr>
            <p:cNvSpPr/>
            <p:nvPr/>
          </p:nvSpPr>
          <p:spPr>
            <a:xfrm>
              <a:off x="49463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BB27769-77BC-4F45-ADF4-D2FE1EF83AE7}"/>
                </a:ext>
              </a:extLst>
            </p:cNvPr>
            <p:cNvSpPr/>
            <p:nvPr/>
          </p:nvSpPr>
          <p:spPr>
            <a:xfrm>
              <a:off x="521637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A8636B9-61BA-499C-8CBC-89A6AE36A047}"/>
                </a:ext>
              </a:extLst>
            </p:cNvPr>
            <p:cNvSpPr/>
            <p:nvPr/>
          </p:nvSpPr>
          <p:spPr>
            <a:xfrm>
              <a:off x="548640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6D5C68E-CEE9-4654-B6A6-E0A2A76CE615}"/>
                </a:ext>
              </a:extLst>
            </p:cNvPr>
            <p:cNvSpPr/>
            <p:nvPr/>
          </p:nvSpPr>
          <p:spPr>
            <a:xfrm>
              <a:off x="575643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FEEB529-C2AD-4825-ADBB-261948781190}"/>
                </a:ext>
              </a:extLst>
            </p:cNvPr>
            <p:cNvSpPr/>
            <p:nvPr/>
          </p:nvSpPr>
          <p:spPr>
            <a:xfrm>
              <a:off x="602646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3DA7DA5-4E02-4A5F-A494-E4080B182BA5}"/>
                </a:ext>
              </a:extLst>
            </p:cNvPr>
            <p:cNvSpPr/>
            <p:nvPr/>
          </p:nvSpPr>
          <p:spPr>
            <a:xfrm>
              <a:off x="629649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6A4C802-35F6-4B75-809F-4C63EAE8AB0C}"/>
                </a:ext>
              </a:extLst>
            </p:cNvPr>
            <p:cNvSpPr/>
            <p:nvPr/>
          </p:nvSpPr>
          <p:spPr>
            <a:xfrm>
              <a:off x="656652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E86B724-35F5-4FDF-AD92-6E55A4F74474}"/>
                </a:ext>
              </a:extLst>
            </p:cNvPr>
            <p:cNvSpPr/>
            <p:nvPr/>
          </p:nvSpPr>
          <p:spPr>
            <a:xfrm>
              <a:off x="683655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FA89F41-A056-488C-BA4E-64768376A2BF}"/>
                </a:ext>
              </a:extLst>
            </p:cNvPr>
            <p:cNvSpPr/>
            <p:nvPr/>
          </p:nvSpPr>
          <p:spPr>
            <a:xfrm>
              <a:off x="710658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C0211A0-1CF0-40F8-9823-610EFFBA222F}"/>
                </a:ext>
              </a:extLst>
            </p:cNvPr>
            <p:cNvSpPr/>
            <p:nvPr/>
          </p:nvSpPr>
          <p:spPr>
            <a:xfrm>
              <a:off x="73766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6180392D-804F-4010-91AD-B738510471AD}"/>
                </a:ext>
              </a:extLst>
            </p:cNvPr>
            <p:cNvSpPr/>
            <p:nvPr/>
          </p:nvSpPr>
          <p:spPr>
            <a:xfrm>
              <a:off x="76466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DAACBAC-498D-464A-A3FC-F19A635F1B4A}"/>
                </a:ext>
              </a:extLst>
            </p:cNvPr>
            <p:cNvSpPr/>
            <p:nvPr/>
          </p:nvSpPr>
          <p:spPr>
            <a:xfrm>
              <a:off x="791667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0862CDD-B251-4FA9-8363-4C55BE070863}"/>
                </a:ext>
              </a:extLst>
            </p:cNvPr>
            <p:cNvSpPr/>
            <p:nvPr/>
          </p:nvSpPr>
          <p:spPr>
            <a:xfrm>
              <a:off x="818670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EB32477-8C0E-47E8-B705-079CB33A23A2}"/>
                </a:ext>
              </a:extLst>
            </p:cNvPr>
            <p:cNvSpPr/>
            <p:nvPr/>
          </p:nvSpPr>
          <p:spPr>
            <a:xfrm>
              <a:off x="845673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F8725706-64DA-4360-956F-D4C938DA3C31}"/>
                </a:ext>
              </a:extLst>
            </p:cNvPr>
            <p:cNvSpPr/>
            <p:nvPr/>
          </p:nvSpPr>
          <p:spPr>
            <a:xfrm>
              <a:off x="872676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A211464-BDF7-4A4B-ABB1-0A52F0C02079}"/>
                </a:ext>
              </a:extLst>
            </p:cNvPr>
            <p:cNvSpPr/>
            <p:nvPr/>
          </p:nvSpPr>
          <p:spPr>
            <a:xfrm>
              <a:off x="899679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751F586A-FCB0-4113-A32C-9FC5B81841CE}"/>
                </a:ext>
              </a:extLst>
            </p:cNvPr>
            <p:cNvSpPr/>
            <p:nvPr/>
          </p:nvSpPr>
          <p:spPr>
            <a:xfrm>
              <a:off x="9266820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92" name="Vector (numbered)">
            <a:extLst>
              <a:ext uri="{FF2B5EF4-FFF2-40B4-BE49-F238E27FC236}">
                <a16:creationId xmlns:a16="http://schemas.microsoft.com/office/drawing/2014/main" id="{194CB2D0-59CB-4D71-B62B-FDA23F74913E}"/>
              </a:ext>
            </a:extLst>
          </p:cNvPr>
          <p:cNvGrpSpPr/>
          <p:nvPr/>
        </p:nvGrpSpPr>
        <p:grpSpPr>
          <a:xfrm>
            <a:off x="1705980" y="3901073"/>
            <a:ext cx="8640960" cy="432052"/>
            <a:chOff x="1165920" y="2969084"/>
            <a:chExt cx="8640960" cy="432052"/>
          </a:xfrm>
        </p:grpSpPr>
        <p:sp>
          <p:nvSpPr>
            <p:cNvPr id="93" name="Round Same Side Corner Rectangle 455">
              <a:extLst>
                <a:ext uri="{FF2B5EF4-FFF2-40B4-BE49-F238E27FC236}">
                  <a16:creationId xmlns:a16="http://schemas.microsoft.com/office/drawing/2014/main" id="{59221786-AD5E-4CE1-9301-882F81421D7C}"/>
                </a:ext>
              </a:extLst>
            </p:cNvPr>
            <p:cNvSpPr/>
            <p:nvPr/>
          </p:nvSpPr>
          <p:spPr>
            <a:xfrm rot="16200000">
              <a:off x="1084911" y="3050096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F0D1E182-DAC3-4C02-9F1D-BB3CE37508EE}"/>
                </a:ext>
              </a:extLst>
            </p:cNvPr>
            <p:cNvSpPr/>
            <p:nvPr/>
          </p:nvSpPr>
          <p:spPr>
            <a:xfrm>
              <a:off x="14359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95" name="Round Same Side Corner Rectangle 457">
              <a:extLst>
                <a:ext uri="{FF2B5EF4-FFF2-40B4-BE49-F238E27FC236}">
                  <a16:creationId xmlns:a16="http://schemas.microsoft.com/office/drawing/2014/main" id="{BC754DAF-F0C7-475C-A865-2ACB7FB4A48C}"/>
                </a:ext>
              </a:extLst>
            </p:cNvPr>
            <p:cNvSpPr/>
            <p:nvPr/>
          </p:nvSpPr>
          <p:spPr>
            <a:xfrm rot="5400000" flipH="1">
              <a:off x="9455841" y="3050094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D116B97-D787-4649-AADC-66CF4496D4F0}"/>
                </a:ext>
              </a:extLst>
            </p:cNvPr>
            <p:cNvSpPr/>
            <p:nvPr/>
          </p:nvSpPr>
          <p:spPr>
            <a:xfrm>
              <a:off x="17059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5528D296-56C9-4DB3-9BDC-CCBBA320FA11}"/>
                </a:ext>
              </a:extLst>
            </p:cNvPr>
            <p:cNvSpPr/>
            <p:nvPr/>
          </p:nvSpPr>
          <p:spPr>
            <a:xfrm>
              <a:off x="197601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CCB578E-4999-4918-9593-7DA62C65B659}"/>
                </a:ext>
              </a:extLst>
            </p:cNvPr>
            <p:cNvSpPr/>
            <p:nvPr/>
          </p:nvSpPr>
          <p:spPr>
            <a:xfrm>
              <a:off x="224604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5D9E8C7-1E68-4360-BDB4-212B9488AA58}"/>
                </a:ext>
              </a:extLst>
            </p:cNvPr>
            <p:cNvSpPr/>
            <p:nvPr/>
          </p:nvSpPr>
          <p:spPr>
            <a:xfrm>
              <a:off x="251607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F956E572-9FDC-491F-A631-F360AC1109E5}"/>
                </a:ext>
              </a:extLst>
            </p:cNvPr>
            <p:cNvSpPr/>
            <p:nvPr/>
          </p:nvSpPr>
          <p:spPr>
            <a:xfrm>
              <a:off x="278610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603F223-DEA9-4F3D-9C9D-44C5C4A98020}"/>
                </a:ext>
              </a:extLst>
            </p:cNvPr>
            <p:cNvSpPr/>
            <p:nvPr/>
          </p:nvSpPr>
          <p:spPr>
            <a:xfrm>
              <a:off x="305613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3C10E52-B869-4E66-89E8-2383A9A1722D}"/>
                </a:ext>
              </a:extLst>
            </p:cNvPr>
            <p:cNvSpPr/>
            <p:nvPr/>
          </p:nvSpPr>
          <p:spPr>
            <a:xfrm>
              <a:off x="332616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F7204A8E-796B-425E-903A-ADCF7ED4ACA8}"/>
                </a:ext>
              </a:extLst>
            </p:cNvPr>
            <p:cNvSpPr/>
            <p:nvPr/>
          </p:nvSpPr>
          <p:spPr>
            <a:xfrm>
              <a:off x="359619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96CD426-CABE-4B38-A8CB-40E08C20C3A1}"/>
                </a:ext>
              </a:extLst>
            </p:cNvPr>
            <p:cNvSpPr/>
            <p:nvPr/>
          </p:nvSpPr>
          <p:spPr>
            <a:xfrm>
              <a:off x="386622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2AEE85B-C9B5-4CD2-8AA7-BDB48DBEBEEA}"/>
                </a:ext>
              </a:extLst>
            </p:cNvPr>
            <p:cNvSpPr/>
            <p:nvPr/>
          </p:nvSpPr>
          <p:spPr>
            <a:xfrm>
              <a:off x="41362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D391867-8331-4B7B-B3C7-2D13A247D52B}"/>
                </a:ext>
              </a:extLst>
            </p:cNvPr>
            <p:cNvSpPr/>
            <p:nvPr/>
          </p:nvSpPr>
          <p:spPr>
            <a:xfrm>
              <a:off x="44062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AE673E8-9D50-4695-A0E6-9C089D18734B}"/>
                </a:ext>
              </a:extLst>
            </p:cNvPr>
            <p:cNvSpPr/>
            <p:nvPr/>
          </p:nvSpPr>
          <p:spPr>
            <a:xfrm>
              <a:off x="46763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CB6C53D-7621-4A3A-8F1E-D4DD3C5C908B}"/>
                </a:ext>
              </a:extLst>
            </p:cNvPr>
            <p:cNvSpPr/>
            <p:nvPr/>
          </p:nvSpPr>
          <p:spPr>
            <a:xfrm>
              <a:off x="49463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CD247CD-96CA-4017-80B6-A56F90A39378}"/>
                </a:ext>
              </a:extLst>
            </p:cNvPr>
            <p:cNvSpPr/>
            <p:nvPr/>
          </p:nvSpPr>
          <p:spPr>
            <a:xfrm>
              <a:off x="521637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A691BDCB-4451-4F8F-AFCE-F2F962005C7E}"/>
                </a:ext>
              </a:extLst>
            </p:cNvPr>
            <p:cNvSpPr/>
            <p:nvPr/>
          </p:nvSpPr>
          <p:spPr>
            <a:xfrm>
              <a:off x="548640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57427543-66D7-4737-8123-A34183ECA57A}"/>
                </a:ext>
              </a:extLst>
            </p:cNvPr>
            <p:cNvSpPr/>
            <p:nvPr/>
          </p:nvSpPr>
          <p:spPr>
            <a:xfrm>
              <a:off x="575643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D64F2EB-1830-497F-8F20-E3E6A6CDF4AA}"/>
                </a:ext>
              </a:extLst>
            </p:cNvPr>
            <p:cNvSpPr/>
            <p:nvPr/>
          </p:nvSpPr>
          <p:spPr>
            <a:xfrm>
              <a:off x="602646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9DBE2763-B82B-45C9-964D-A76AF2E8FA22}"/>
                </a:ext>
              </a:extLst>
            </p:cNvPr>
            <p:cNvSpPr/>
            <p:nvPr/>
          </p:nvSpPr>
          <p:spPr>
            <a:xfrm>
              <a:off x="629649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CE272A35-4F61-491C-977D-0E4B4A36ACF4}"/>
                </a:ext>
              </a:extLst>
            </p:cNvPr>
            <p:cNvSpPr/>
            <p:nvPr/>
          </p:nvSpPr>
          <p:spPr>
            <a:xfrm>
              <a:off x="656652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FAD0A0F4-015F-40C8-9B97-F3C316C30C48}"/>
                </a:ext>
              </a:extLst>
            </p:cNvPr>
            <p:cNvSpPr/>
            <p:nvPr/>
          </p:nvSpPr>
          <p:spPr>
            <a:xfrm>
              <a:off x="683655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9ED9FF2F-3C09-4486-A710-996B381378FA}"/>
                </a:ext>
              </a:extLst>
            </p:cNvPr>
            <p:cNvSpPr/>
            <p:nvPr/>
          </p:nvSpPr>
          <p:spPr>
            <a:xfrm>
              <a:off x="710658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736B739-44B2-4FF1-B80C-DA4B22C8C7CC}"/>
                </a:ext>
              </a:extLst>
            </p:cNvPr>
            <p:cNvSpPr/>
            <p:nvPr/>
          </p:nvSpPr>
          <p:spPr>
            <a:xfrm>
              <a:off x="73766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59D4D7D3-76E9-46BC-8CE9-C5A28B89CE84}"/>
                </a:ext>
              </a:extLst>
            </p:cNvPr>
            <p:cNvSpPr/>
            <p:nvPr/>
          </p:nvSpPr>
          <p:spPr>
            <a:xfrm>
              <a:off x="76466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DB1618D7-CDD5-41A2-8B47-4305F00AFE72}"/>
                </a:ext>
              </a:extLst>
            </p:cNvPr>
            <p:cNvSpPr/>
            <p:nvPr/>
          </p:nvSpPr>
          <p:spPr>
            <a:xfrm>
              <a:off x="791667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8709429-DAC5-4DB2-8363-01E38C61B7EC}"/>
                </a:ext>
              </a:extLst>
            </p:cNvPr>
            <p:cNvSpPr/>
            <p:nvPr/>
          </p:nvSpPr>
          <p:spPr>
            <a:xfrm>
              <a:off x="818670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A9889704-33C8-423B-B989-921DEC290342}"/>
                </a:ext>
              </a:extLst>
            </p:cNvPr>
            <p:cNvSpPr/>
            <p:nvPr/>
          </p:nvSpPr>
          <p:spPr>
            <a:xfrm>
              <a:off x="845673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1B37D8B9-5C92-4154-AC4A-3FC06818A846}"/>
                </a:ext>
              </a:extLst>
            </p:cNvPr>
            <p:cNvSpPr/>
            <p:nvPr/>
          </p:nvSpPr>
          <p:spPr>
            <a:xfrm>
              <a:off x="872676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C5A3DA00-FD33-49E4-BB1B-2313B3F88E2F}"/>
                </a:ext>
              </a:extLst>
            </p:cNvPr>
            <p:cNvSpPr/>
            <p:nvPr/>
          </p:nvSpPr>
          <p:spPr>
            <a:xfrm>
              <a:off x="899679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82F2564A-9E88-4C98-B8CF-5D2CC9BC30F4}"/>
                </a:ext>
              </a:extLst>
            </p:cNvPr>
            <p:cNvSpPr/>
            <p:nvPr/>
          </p:nvSpPr>
          <p:spPr>
            <a:xfrm>
              <a:off x="9266820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125" name="Vector (numbered)">
            <a:extLst>
              <a:ext uri="{FF2B5EF4-FFF2-40B4-BE49-F238E27FC236}">
                <a16:creationId xmlns:a16="http://schemas.microsoft.com/office/drawing/2014/main" id="{53BBC493-BB0F-44DC-984D-239FCAFF69EA}"/>
              </a:ext>
            </a:extLst>
          </p:cNvPr>
          <p:cNvGrpSpPr/>
          <p:nvPr/>
        </p:nvGrpSpPr>
        <p:grpSpPr>
          <a:xfrm>
            <a:off x="1705980" y="4328313"/>
            <a:ext cx="8640960" cy="432052"/>
            <a:chOff x="1165920" y="2969084"/>
            <a:chExt cx="8640960" cy="432052"/>
          </a:xfrm>
        </p:grpSpPr>
        <p:sp>
          <p:nvSpPr>
            <p:cNvPr id="126" name="Round Same Side Corner Rectangle 455">
              <a:extLst>
                <a:ext uri="{FF2B5EF4-FFF2-40B4-BE49-F238E27FC236}">
                  <a16:creationId xmlns:a16="http://schemas.microsoft.com/office/drawing/2014/main" id="{72D96325-59AC-4861-992C-4604EA9D5B5D}"/>
                </a:ext>
              </a:extLst>
            </p:cNvPr>
            <p:cNvSpPr/>
            <p:nvPr/>
          </p:nvSpPr>
          <p:spPr>
            <a:xfrm rot="16200000">
              <a:off x="1084911" y="3050096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3D9C229F-7E65-4066-AE7F-16B96A6EF5C2}"/>
                </a:ext>
              </a:extLst>
            </p:cNvPr>
            <p:cNvSpPr/>
            <p:nvPr/>
          </p:nvSpPr>
          <p:spPr>
            <a:xfrm>
              <a:off x="14359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28" name="Round Same Side Corner Rectangle 457">
              <a:extLst>
                <a:ext uri="{FF2B5EF4-FFF2-40B4-BE49-F238E27FC236}">
                  <a16:creationId xmlns:a16="http://schemas.microsoft.com/office/drawing/2014/main" id="{A238F648-0325-41AE-946A-2438D3C30A49}"/>
                </a:ext>
              </a:extLst>
            </p:cNvPr>
            <p:cNvSpPr/>
            <p:nvPr/>
          </p:nvSpPr>
          <p:spPr>
            <a:xfrm rot="5400000" flipH="1">
              <a:off x="9455841" y="3050094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D2F8F6B5-95F4-46D1-8B04-EEFC15071B1A}"/>
                </a:ext>
              </a:extLst>
            </p:cNvPr>
            <p:cNvSpPr/>
            <p:nvPr/>
          </p:nvSpPr>
          <p:spPr>
            <a:xfrm>
              <a:off x="17059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ED51578C-495E-440E-A3F3-91E8FFAD4843}"/>
                </a:ext>
              </a:extLst>
            </p:cNvPr>
            <p:cNvSpPr/>
            <p:nvPr/>
          </p:nvSpPr>
          <p:spPr>
            <a:xfrm>
              <a:off x="197601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93710128-94F5-48FB-B697-E9916322E9D3}"/>
                </a:ext>
              </a:extLst>
            </p:cNvPr>
            <p:cNvSpPr/>
            <p:nvPr/>
          </p:nvSpPr>
          <p:spPr>
            <a:xfrm>
              <a:off x="224604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239AA8FE-6813-46BB-98CB-55198A9AA5B5}"/>
                </a:ext>
              </a:extLst>
            </p:cNvPr>
            <p:cNvSpPr/>
            <p:nvPr/>
          </p:nvSpPr>
          <p:spPr>
            <a:xfrm>
              <a:off x="251607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41C3292-8D78-48A8-BB78-43E73376482E}"/>
                </a:ext>
              </a:extLst>
            </p:cNvPr>
            <p:cNvSpPr/>
            <p:nvPr/>
          </p:nvSpPr>
          <p:spPr>
            <a:xfrm>
              <a:off x="278610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A5CF0E6A-A372-42BB-9C3E-682908D017E6}"/>
                </a:ext>
              </a:extLst>
            </p:cNvPr>
            <p:cNvSpPr/>
            <p:nvPr/>
          </p:nvSpPr>
          <p:spPr>
            <a:xfrm>
              <a:off x="305613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5B3AE723-5A5E-411E-A983-5C1541BB4DEE}"/>
                </a:ext>
              </a:extLst>
            </p:cNvPr>
            <p:cNvSpPr/>
            <p:nvPr/>
          </p:nvSpPr>
          <p:spPr>
            <a:xfrm>
              <a:off x="332616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828B303-9416-4722-A91A-72426089F780}"/>
                </a:ext>
              </a:extLst>
            </p:cNvPr>
            <p:cNvSpPr/>
            <p:nvPr/>
          </p:nvSpPr>
          <p:spPr>
            <a:xfrm>
              <a:off x="359619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FB40FDB7-4D26-46A9-80D2-2E6993C93EB7}"/>
                </a:ext>
              </a:extLst>
            </p:cNvPr>
            <p:cNvSpPr/>
            <p:nvPr/>
          </p:nvSpPr>
          <p:spPr>
            <a:xfrm>
              <a:off x="386622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255A7572-5B85-4351-8EDB-DC483063B5A5}"/>
                </a:ext>
              </a:extLst>
            </p:cNvPr>
            <p:cNvSpPr/>
            <p:nvPr/>
          </p:nvSpPr>
          <p:spPr>
            <a:xfrm>
              <a:off x="41362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286FF508-8CC9-4549-BAAB-68869735AD12}"/>
                </a:ext>
              </a:extLst>
            </p:cNvPr>
            <p:cNvSpPr/>
            <p:nvPr/>
          </p:nvSpPr>
          <p:spPr>
            <a:xfrm>
              <a:off x="44062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B0E2F31-DB91-4430-9EC3-AD4129447997}"/>
                </a:ext>
              </a:extLst>
            </p:cNvPr>
            <p:cNvSpPr/>
            <p:nvPr/>
          </p:nvSpPr>
          <p:spPr>
            <a:xfrm>
              <a:off x="46763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987C6933-C702-44CB-A970-90C686F50113}"/>
                </a:ext>
              </a:extLst>
            </p:cNvPr>
            <p:cNvSpPr/>
            <p:nvPr/>
          </p:nvSpPr>
          <p:spPr>
            <a:xfrm>
              <a:off x="49463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732101E0-D8D6-4955-9B9B-5CFC8BAB22AF}"/>
                </a:ext>
              </a:extLst>
            </p:cNvPr>
            <p:cNvSpPr/>
            <p:nvPr/>
          </p:nvSpPr>
          <p:spPr>
            <a:xfrm>
              <a:off x="521637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650FCBA5-40B1-4D16-AFDE-966D5067E7B6}"/>
                </a:ext>
              </a:extLst>
            </p:cNvPr>
            <p:cNvSpPr/>
            <p:nvPr/>
          </p:nvSpPr>
          <p:spPr>
            <a:xfrm>
              <a:off x="548640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3074677C-9FAF-4ACC-A53F-2A4A6ADFB189}"/>
                </a:ext>
              </a:extLst>
            </p:cNvPr>
            <p:cNvSpPr/>
            <p:nvPr/>
          </p:nvSpPr>
          <p:spPr>
            <a:xfrm>
              <a:off x="575643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E9BEE819-89DB-44C0-BF45-7B820C339F0D}"/>
                </a:ext>
              </a:extLst>
            </p:cNvPr>
            <p:cNvSpPr/>
            <p:nvPr/>
          </p:nvSpPr>
          <p:spPr>
            <a:xfrm>
              <a:off x="602646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F7C9033D-A877-4876-BD2D-11C851DE8C53}"/>
                </a:ext>
              </a:extLst>
            </p:cNvPr>
            <p:cNvSpPr/>
            <p:nvPr/>
          </p:nvSpPr>
          <p:spPr>
            <a:xfrm>
              <a:off x="629649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5F9E0A96-78E6-404F-A457-CCEA750FF55E}"/>
                </a:ext>
              </a:extLst>
            </p:cNvPr>
            <p:cNvSpPr/>
            <p:nvPr/>
          </p:nvSpPr>
          <p:spPr>
            <a:xfrm>
              <a:off x="656652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3DF523C6-42C8-43B0-AB89-1CAB3AD97A7A}"/>
                </a:ext>
              </a:extLst>
            </p:cNvPr>
            <p:cNvSpPr/>
            <p:nvPr/>
          </p:nvSpPr>
          <p:spPr>
            <a:xfrm>
              <a:off x="683655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E7133AD7-8EF1-4596-8740-C46CF339F754}"/>
                </a:ext>
              </a:extLst>
            </p:cNvPr>
            <p:cNvSpPr/>
            <p:nvPr/>
          </p:nvSpPr>
          <p:spPr>
            <a:xfrm>
              <a:off x="710658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182E5F5D-B8E8-4127-8DE9-6CF42D6E0CF8}"/>
                </a:ext>
              </a:extLst>
            </p:cNvPr>
            <p:cNvSpPr/>
            <p:nvPr/>
          </p:nvSpPr>
          <p:spPr>
            <a:xfrm>
              <a:off x="73766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22693D74-2080-40F3-B99C-AD89F162E3FE}"/>
                </a:ext>
              </a:extLst>
            </p:cNvPr>
            <p:cNvSpPr/>
            <p:nvPr/>
          </p:nvSpPr>
          <p:spPr>
            <a:xfrm>
              <a:off x="76466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D6D60C1B-E178-461F-9D97-69122E79E6BD}"/>
                </a:ext>
              </a:extLst>
            </p:cNvPr>
            <p:cNvSpPr/>
            <p:nvPr/>
          </p:nvSpPr>
          <p:spPr>
            <a:xfrm>
              <a:off x="791667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55E6B547-7BA4-4622-BF60-CA76EAEF75A8}"/>
                </a:ext>
              </a:extLst>
            </p:cNvPr>
            <p:cNvSpPr/>
            <p:nvPr/>
          </p:nvSpPr>
          <p:spPr>
            <a:xfrm>
              <a:off x="818670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056D43A9-32E2-49F7-97CC-0AFCD8FCD656}"/>
                </a:ext>
              </a:extLst>
            </p:cNvPr>
            <p:cNvSpPr/>
            <p:nvPr/>
          </p:nvSpPr>
          <p:spPr>
            <a:xfrm>
              <a:off x="845673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3229C2FC-1C8E-400F-B929-825CA4FC2E3D}"/>
                </a:ext>
              </a:extLst>
            </p:cNvPr>
            <p:cNvSpPr/>
            <p:nvPr/>
          </p:nvSpPr>
          <p:spPr>
            <a:xfrm>
              <a:off x="872676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9B986BBB-1014-44FE-B438-33DF0910377D}"/>
                </a:ext>
              </a:extLst>
            </p:cNvPr>
            <p:cNvSpPr/>
            <p:nvPr/>
          </p:nvSpPr>
          <p:spPr>
            <a:xfrm>
              <a:off x="899679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57954F21-2DDC-42EB-89DC-CBFE739506DD}"/>
                </a:ext>
              </a:extLst>
            </p:cNvPr>
            <p:cNvSpPr/>
            <p:nvPr/>
          </p:nvSpPr>
          <p:spPr>
            <a:xfrm>
              <a:off x="9266820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163" name="Braces">
            <a:extLst>
              <a:ext uri="{FF2B5EF4-FFF2-40B4-BE49-F238E27FC236}">
                <a16:creationId xmlns:a16="http://schemas.microsoft.com/office/drawing/2014/main" id="{9C2F7965-CA84-43B9-806A-5586B7172399}"/>
              </a:ext>
            </a:extLst>
          </p:cNvPr>
          <p:cNvGrpSpPr/>
          <p:nvPr/>
        </p:nvGrpSpPr>
        <p:grpSpPr>
          <a:xfrm>
            <a:off x="1705979" y="2871394"/>
            <a:ext cx="8640964" cy="202521"/>
            <a:chOff x="1165920" y="3284647"/>
            <a:chExt cx="8640964" cy="202521"/>
          </a:xfrm>
        </p:grpSpPr>
        <p:sp>
          <p:nvSpPr>
            <p:cNvPr id="164" name="Left Brace 163">
              <a:extLst>
                <a:ext uri="{FF2B5EF4-FFF2-40B4-BE49-F238E27FC236}">
                  <a16:creationId xmlns:a16="http://schemas.microsoft.com/office/drawing/2014/main" id="{E680F804-88A4-4690-BAB7-98B77BBA19A8}"/>
                </a:ext>
              </a:extLst>
            </p:cNvPr>
            <p:cNvSpPr/>
            <p:nvPr/>
          </p:nvSpPr>
          <p:spPr>
            <a:xfrm rot="16200000">
              <a:off x="2144779" y="2305788"/>
              <a:ext cx="202521" cy="2160240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FF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Left Brace 164">
              <a:extLst>
                <a:ext uri="{FF2B5EF4-FFF2-40B4-BE49-F238E27FC236}">
                  <a16:creationId xmlns:a16="http://schemas.microsoft.com/office/drawing/2014/main" id="{1B6DF065-DF1C-48D8-8471-C14C6D3F2C50}"/>
                </a:ext>
              </a:extLst>
            </p:cNvPr>
            <p:cNvSpPr/>
            <p:nvPr/>
          </p:nvSpPr>
          <p:spPr>
            <a:xfrm rot="16200000">
              <a:off x="4305019" y="2305788"/>
              <a:ext cx="202521" cy="2160240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ADE2E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Left Brace 165">
              <a:extLst>
                <a:ext uri="{FF2B5EF4-FFF2-40B4-BE49-F238E27FC236}">
                  <a16:creationId xmlns:a16="http://schemas.microsoft.com/office/drawing/2014/main" id="{4D87A816-623F-4A6F-903E-E1720AA450AC}"/>
                </a:ext>
              </a:extLst>
            </p:cNvPr>
            <p:cNvSpPr/>
            <p:nvPr/>
          </p:nvSpPr>
          <p:spPr>
            <a:xfrm rot="16200000">
              <a:off x="6465262" y="2305788"/>
              <a:ext cx="202521" cy="2160240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Left Brace 166">
              <a:extLst>
                <a:ext uri="{FF2B5EF4-FFF2-40B4-BE49-F238E27FC236}">
                  <a16:creationId xmlns:a16="http://schemas.microsoft.com/office/drawing/2014/main" id="{10BD2A04-DE06-4213-A0D6-61C9273E917C}"/>
                </a:ext>
              </a:extLst>
            </p:cNvPr>
            <p:cNvSpPr/>
            <p:nvPr/>
          </p:nvSpPr>
          <p:spPr>
            <a:xfrm rot="16200000">
              <a:off x="8625503" y="2305788"/>
              <a:ext cx="202521" cy="2160240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2" name="blockIdx">
            <a:extLst>
              <a:ext uri="{FF2B5EF4-FFF2-40B4-BE49-F238E27FC236}">
                <a16:creationId xmlns:a16="http://schemas.microsoft.com/office/drawing/2014/main" id="{216F7A43-F4F5-40D8-B423-34BAA7B68AD0}"/>
              </a:ext>
            </a:extLst>
          </p:cNvPr>
          <p:cNvGrpSpPr/>
          <p:nvPr/>
        </p:nvGrpSpPr>
        <p:grpSpPr>
          <a:xfrm>
            <a:off x="1705978" y="3510593"/>
            <a:ext cx="8640957" cy="307779"/>
            <a:chOff x="1165919" y="3581153"/>
            <a:chExt cx="8640957" cy="307779"/>
          </a:xfrm>
        </p:grpSpPr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EFBF56D7-FECE-4469-9194-AB42C870F8E5}"/>
                </a:ext>
              </a:extLst>
            </p:cNvPr>
            <p:cNvSpPr txBox="1"/>
            <p:nvPr/>
          </p:nvSpPr>
          <p:spPr bwMode="auto">
            <a:xfrm>
              <a:off x="1165919" y="3581155"/>
              <a:ext cx="21602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blockIdx.y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= 0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4A42D066-176E-44B1-BFB2-E20899BF80B4}"/>
                </a:ext>
              </a:extLst>
            </p:cNvPr>
            <p:cNvSpPr txBox="1"/>
            <p:nvPr/>
          </p:nvSpPr>
          <p:spPr bwMode="auto">
            <a:xfrm>
              <a:off x="3326163" y="3581155"/>
              <a:ext cx="21602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blockIdx.y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= 0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FB870A50-6E89-4824-BC36-6B764C52AA4A}"/>
                </a:ext>
              </a:extLst>
            </p:cNvPr>
            <p:cNvSpPr txBox="1"/>
            <p:nvPr/>
          </p:nvSpPr>
          <p:spPr bwMode="auto">
            <a:xfrm>
              <a:off x="5486398" y="3581154"/>
              <a:ext cx="21602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blockIdx.y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= 0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5A53B585-165F-4A29-AED9-2557A4299495}"/>
                </a:ext>
              </a:extLst>
            </p:cNvPr>
            <p:cNvSpPr txBox="1"/>
            <p:nvPr/>
          </p:nvSpPr>
          <p:spPr bwMode="auto">
            <a:xfrm>
              <a:off x="7646637" y="3581153"/>
              <a:ext cx="21602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blockIdx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.y = 0</a:t>
              </a:r>
            </a:p>
          </p:txBody>
        </p:sp>
      </p:grpSp>
      <p:grpSp>
        <p:nvGrpSpPr>
          <p:cNvPr id="177" name="blockIdx">
            <a:extLst>
              <a:ext uri="{FF2B5EF4-FFF2-40B4-BE49-F238E27FC236}">
                <a16:creationId xmlns:a16="http://schemas.microsoft.com/office/drawing/2014/main" id="{9F7851F2-43C0-4720-BB68-44C5A2CD4D01}"/>
              </a:ext>
            </a:extLst>
          </p:cNvPr>
          <p:cNvGrpSpPr/>
          <p:nvPr/>
        </p:nvGrpSpPr>
        <p:grpSpPr>
          <a:xfrm>
            <a:off x="1705978" y="3151801"/>
            <a:ext cx="8640957" cy="307779"/>
            <a:chOff x="1165919" y="3581153"/>
            <a:chExt cx="8640957" cy="307779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734465FC-3D60-4B98-8CE9-89DEC3872272}"/>
                </a:ext>
              </a:extLst>
            </p:cNvPr>
            <p:cNvSpPr txBox="1"/>
            <p:nvPr/>
          </p:nvSpPr>
          <p:spPr bwMode="auto">
            <a:xfrm>
              <a:off x="1165919" y="3581155"/>
              <a:ext cx="21602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blockIdx.x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= 0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3C3C1F00-DC63-460E-AA7B-EFF1C15FEFE9}"/>
                </a:ext>
              </a:extLst>
            </p:cNvPr>
            <p:cNvSpPr txBox="1"/>
            <p:nvPr/>
          </p:nvSpPr>
          <p:spPr bwMode="auto">
            <a:xfrm>
              <a:off x="3326163" y="3581155"/>
              <a:ext cx="21602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blockIdx.x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= 1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B4BF33B7-FFF4-4F67-9462-8F2AA238A8DF}"/>
                </a:ext>
              </a:extLst>
            </p:cNvPr>
            <p:cNvSpPr txBox="1"/>
            <p:nvPr/>
          </p:nvSpPr>
          <p:spPr bwMode="auto">
            <a:xfrm>
              <a:off x="5486398" y="3581154"/>
              <a:ext cx="21602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blockIdx.x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= 2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74BC6EF4-112F-46AB-8AF4-16D780BA34C8}"/>
                </a:ext>
              </a:extLst>
            </p:cNvPr>
            <p:cNvSpPr txBox="1"/>
            <p:nvPr/>
          </p:nvSpPr>
          <p:spPr bwMode="auto">
            <a:xfrm>
              <a:off x="7646637" y="3581153"/>
              <a:ext cx="21602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blockIdx.x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= 3</a:t>
              </a:r>
            </a:p>
          </p:txBody>
        </p:sp>
      </p:grpSp>
      <p:grpSp>
        <p:nvGrpSpPr>
          <p:cNvPr id="182" name="blockIdx">
            <a:extLst>
              <a:ext uri="{FF2B5EF4-FFF2-40B4-BE49-F238E27FC236}">
                <a16:creationId xmlns:a16="http://schemas.microsoft.com/office/drawing/2014/main" id="{4DA28DC3-4A36-49EE-A840-277659789E4D}"/>
              </a:ext>
            </a:extLst>
          </p:cNvPr>
          <p:cNvGrpSpPr/>
          <p:nvPr/>
        </p:nvGrpSpPr>
        <p:grpSpPr>
          <a:xfrm>
            <a:off x="1705978" y="5398333"/>
            <a:ext cx="8640957" cy="307779"/>
            <a:chOff x="1165919" y="3581153"/>
            <a:chExt cx="8640957" cy="307779"/>
          </a:xfrm>
        </p:grpSpPr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CA5CD3CA-05AD-4AFF-86F4-46266CC88333}"/>
                </a:ext>
              </a:extLst>
            </p:cNvPr>
            <p:cNvSpPr txBox="1"/>
            <p:nvPr/>
          </p:nvSpPr>
          <p:spPr bwMode="auto">
            <a:xfrm>
              <a:off x="1165919" y="3581155"/>
              <a:ext cx="21602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blockIdx.y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= 1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7687120D-F51C-47A7-A024-90F53AD1FA34}"/>
                </a:ext>
              </a:extLst>
            </p:cNvPr>
            <p:cNvSpPr txBox="1"/>
            <p:nvPr/>
          </p:nvSpPr>
          <p:spPr bwMode="auto">
            <a:xfrm>
              <a:off x="3326163" y="3581155"/>
              <a:ext cx="21602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blockIdx.y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= 1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BDA73213-0B72-4E0A-85ED-5BCD00D82BB0}"/>
                </a:ext>
              </a:extLst>
            </p:cNvPr>
            <p:cNvSpPr txBox="1"/>
            <p:nvPr/>
          </p:nvSpPr>
          <p:spPr bwMode="auto">
            <a:xfrm>
              <a:off x="5486398" y="3581154"/>
              <a:ext cx="21602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blockIdx.y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= 1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ED7D90B9-47EB-423E-956F-2CAA8BA50FDC}"/>
                </a:ext>
              </a:extLst>
            </p:cNvPr>
            <p:cNvSpPr txBox="1"/>
            <p:nvPr/>
          </p:nvSpPr>
          <p:spPr bwMode="auto">
            <a:xfrm>
              <a:off x="7646637" y="3581153"/>
              <a:ext cx="21602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blockIdx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.y = 1</a:t>
              </a:r>
            </a:p>
          </p:txBody>
        </p:sp>
      </p:grpSp>
      <p:sp>
        <p:nvSpPr>
          <p:cNvPr id="188" name="Left Brace 187">
            <a:extLst>
              <a:ext uri="{FF2B5EF4-FFF2-40B4-BE49-F238E27FC236}">
                <a16:creationId xmlns:a16="http://schemas.microsoft.com/office/drawing/2014/main" id="{757AF282-6FD9-420E-865B-F6F48208E050}"/>
              </a:ext>
            </a:extLst>
          </p:cNvPr>
          <p:cNvSpPr/>
          <p:nvPr/>
        </p:nvSpPr>
        <p:spPr>
          <a:xfrm>
            <a:off x="1345940" y="2050985"/>
            <a:ext cx="234502" cy="2709377"/>
          </a:xfrm>
          <a:prstGeom prst="leftBrace">
            <a:avLst>
              <a:gd name="adj1" fmla="val 8404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5D2F19EC-C9FB-4486-B56F-4E7C92B811DD}"/>
              </a:ext>
            </a:extLst>
          </p:cNvPr>
          <p:cNvSpPr txBox="1"/>
          <p:nvPr/>
        </p:nvSpPr>
        <p:spPr bwMode="auto">
          <a:xfrm>
            <a:off x="4721315" y="5735768"/>
            <a:ext cx="18902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grid</a:t>
            </a:r>
            <a:r>
              <a:rPr kumimoji="0" lang="en-US" altLang="zh-CN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Dim.x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=4</a:t>
            </a:r>
          </a:p>
        </p:txBody>
      </p:sp>
    </p:spTree>
    <p:extLst>
      <p:ext uri="{BB962C8B-B14F-4D97-AF65-F5344CB8AC3E}">
        <p14:creationId xmlns:p14="http://schemas.microsoft.com/office/powerpoint/2010/main" val="717105357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A44A17-8547-41F0-B364-91FC0A642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0" y="1631229"/>
            <a:ext cx="3573274" cy="4140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6B9850-317A-4D21-AB82-099A965D7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285" y="2771065"/>
            <a:ext cx="6001013" cy="163489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B6ACB3E-DC9B-4936-B9B1-2C87C206F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247650"/>
            <a:ext cx="9204325" cy="646331"/>
          </a:xfrm>
        </p:spPr>
        <p:txBody>
          <a:bodyPr/>
          <a:lstStyle/>
          <a:p>
            <a:r>
              <a:rPr lang="zh-CN" altLang="en-US" dirty="0"/>
              <a:t>矢量点乘：同时使用多线程块和多线程</a:t>
            </a:r>
            <a:endParaRPr lang="en-GB" sz="28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11748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 bwMode="auto">
          <a:xfrm>
            <a:off x="548640" y="247175"/>
            <a:ext cx="8869680" cy="59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91" tIns="38095" rIns="76191" bIns="38095" numCol="1" anchor="t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40" b="1">
                <a:solidFill>
                  <a:srgbClr val="73B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4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4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4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40" b="1">
                <a:solidFill>
                  <a:srgbClr val="73B900"/>
                </a:solidFill>
                <a:latin typeface="Arial" charset="0"/>
              </a:defRPr>
            </a:lvl5pPr>
            <a:lvl6pPr marL="457146" algn="l" rtl="0" eaLnBrk="1" fontAlgn="base" hangingPunct="1">
              <a:spcBef>
                <a:spcPct val="0"/>
              </a:spcBef>
              <a:spcAft>
                <a:spcPct val="0"/>
              </a:spcAft>
              <a:defRPr sz="3240" b="1">
                <a:solidFill>
                  <a:srgbClr val="73B900"/>
                </a:solidFill>
                <a:latin typeface="Arial" charset="0"/>
              </a:defRPr>
            </a:lvl6pPr>
            <a:lvl7pPr marL="914292" algn="l" rtl="0" eaLnBrk="1" fontAlgn="base" hangingPunct="1">
              <a:spcBef>
                <a:spcPct val="0"/>
              </a:spcBef>
              <a:spcAft>
                <a:spcPct val="0"/>
              </a:spcAft>
              <a:defRPr sz="3240" b="1">
                <a:solidFill>
                  <a:srgbClr val="73B900"/>
                </a:solidFill>
                <a:latin typeface="Arial" charset="0"/>
              </a:defRPr>
            </a:lvl7pPr>
            <a:lvl8pPr marL="1371436" algn="l" rtl="0" eaLnBrk="1" fontAlgn="base" hangingPunct="1">
              <a:spcBef>
                <a:spcPct val="0"/>
              </a:spcBef>
              <a:spcAft>
                <a:spcPct val="0"/>
              </a:spcAft>
              <a:defRPr sz="3240" b="1">
                <a:solidFill>
                  <a:srgbClr val="73B900"/>
                </a:solidFill>
                <a:latin typeface="Arial" charset="0"/>
              </a:defRPr>
            </a:lvl8pPr>
            <a:lvl9pPr marL="1828580" algn="l" rtl="0" eaLnBrk="1" fontAlgn="base" hangingPunct="1">
              <a:spcBef>
                <a:spcPct val="0"/>
              </a:spcBef>
              <a:spcAft>
                <a:spcPct val="0"/>
              </a:spcAft>
              <a:defRPr sz="324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40" b="1" i="0" u="none" strike="noStrike" kern="0" cap="none" spc="0" normalizeH="0" baseline="0" noProof="0" dirty="0">
                <a:ln>
                  <a:noFill/>
                </a:ln>
                <a:solidFill>
                  <a:srgbClr val="73B900"/>
                </a:solidFill>
                <a:effectLst/>
                <a:uLnTx/>
                <a:uFillTx/>
                <a:latin typeface="Arial"/>
              </a:rPr>
              <a:t>低延迟 </a:t>
            </a:r>
            <a:r>
              <a:rPr kumimoji="0" lang="en-US" altLang="zh-CN" sz="3240" b="1" i="0" u="none" strike="noStrike" kern="0" cap="none" spc="0" normalizeH="0" baseline="0" noProof="0" dirty="0">
                <a:ln>
                  <a:noFill/>
                </a:ln>
                <a:solidFill>
                  <a:srgbClr val="73B900"/>
                </a:solidFill>
                <a:effectLst/>
                <a:uLnTx/>
                <a:uFillTx/>
                <a:latin typeface="Arial"/>
              </a:rPr>
              <a:t>VS </a:t>
            </a:r>
            <a:r>
              <a:rPr kumimoji="0" lang="zh-CN" altLang="en-US" sz="3240" b="1" i="0" u="none" strike="noStrike" kern="0" cap="none" spc="0" normalizeH="0" baseline="0" noProof="0" dirty="0">
                <a:ln>
                  <a:noFill/>
                </a:ln>
                <a:solidFill>
                  <a:srgbClr val="73B900"/>
                </a:solidFill>
                <a:effectLst/>
                <a:uLnTx/>
                <a:uFillTx/>
                <a:latin typeface="Arial"/>
              </a:rPr>
              <a:t>高吞吐量</a:t>
            </a:r>
            <a:endParaRPr kumimoji="0" lang="en-GB" sz="3240" b="1" i="0" u="none" strike="noStrike" kern="0" cap="none" spc="0" normalizeH="0" baseline="0" noProof="0" dirty="0">
              <a:ln>
                <a:noFill/>
              </a:ln>
              <a:solidFill>
                <a:srgbClr val="73B900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441395" y="987945"/>
            <a:ext cx="1" cy="4888465"/>
          </a:xfrm>
          <a:prstGeom prst="line">
            <a:avLst/>
          </a:prstGeom>
          <a:noFill/>
          <a:ln w="15875" cap="flat" cmpd="sng" algn="ctr">
            <a:solidFill>
              <a:srgbClr val="FFFFFF">
                <a:lumMod val="65000"/>
              </a:srgbClr>
            </a:solidFill>
            <a:prstDash val="sysDot"/>
          </a:ln>
          <a:effectLst/>
        </p:spPr>
      </p:cxnSp>
      <p:pic>
        <p:nvPicPr>
          <p:cNvPr id="7" name="Picture 2" descr="\\EUROPA\USB_Storage\Parallel programming (low latency)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8617" y="1189435"/>
            <a:ext cx="4460862" cy="2618546"/>
          </a:xfrm>
          <a:prstGeom prst="rect">
            <a:avLst/>
          </a:prstGeom>
          <a:noFill/>
        </p:spPr>
      </p:pic>
      <p:pic>
        <p:nvPicPr>
          <p:cNvPr id="8" name="Picture 3" descr="\\EUROPA\USB_Storage\Parallel programming (high throughput)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00714" y="1159308"/>
            <a:ext cx="4643470" cy="26431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71492" y="3705784"/>
            <a:ext cx="4429156" cy="1529004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342887" indent="-342887" fontAlgn="auto">
              <a:spcBef>
                <a:spcPct val="20000"/>
              </a:spcBef>
              <a:spcAft>
                <a:spcPts val="0"/>
              </a:spcAft>
              <a:buSzPct val="100000"/>
            </a:pPr>
            <a:r>
              <a:rPr lang="en-US" sz="2400" b="1" kern="0" dirty="0">
                <a:solidFill>
                  <a:srgbClr val="FFFFFF"/>
                </a:solidFill>
                <a:latin typeface="Arial"/>
              </a:rPr>
              <a:t>CPU</a:t>
            </a:r>
          </a:p>
          <a:p>
            <a:pPr marL="457182" indent="-342887" fontAlgn="auto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zh-CN" altLang="en-US" sz="2040" b="1" kern="0" dirty="0">
                <a:solidFill>
                  <a:srgbClr val="FFFFFF"/>
                </a:solidFill>
                <a:latin typeface="Arial"/>
              </a:rPr>
              <a:t>通过复杂的缓存体系结构，减小指令延迟</a:t>
            </a:r>
            <a:endParaRPr lang="en-US" sz="2040" b="1" kern="0" dirty="0">
              <a:solidFill>
                <a:srgbClr val="FFFFFF"/>
              </a:solidFill>
              <a:latin typeface="Arial"/>
            </a:endParaRPr>
          </a:p>
          <a:p>
            <a:pPr marL="457182" indent="-342887" fontAlgn="auto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zh-CN" altLang="en-US" sz="2040" b="1" kern="0" dirty="0">
                <a:solidFill>
                  <a:srgbClr val="FFFFFF"/>
                </a:solidFill>
                <a:latin typeface="Arial"/>
              </a:rPr>
              <a:t>大量的晶体管处理逻辑任务</a:t>
            </a:r>
            <a:endParaRPr lang="en-US" sz="204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43591" y="3705785"/>
            <a:ext cx="4429156" cy="180600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100000"/>
            </a:pPr>
            <a:r>
              <a:rPr lang="en-US" sz="2400" b="1" kern="0" dirty="0">
                <a:solidFill>
                  <a:srgbClr val="FFFFFF"/>
                </a:solidFill>
                <a:latin typeface="Arial"/>
              </a:rPr>
              <a:t>GPU</a:t>
            </a:r>
          </a:p>
          <a:p>
            <a:pPr marL="457182" indent="-342887" fontAlgn="auto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zh-CN" altLang="en-US" sz="2040" b="1" kern="0" dirty="0">
                <a:solidFill>
                  <a:srgbClr val="FFFFFF"/>
                </a:solidFill>
                <a:latin typeface="Arial"/>
              </a:rPr>
              <a:t>集成大量计算单元，获得高吞吐量</a:t>
            </a:r>
            <a:endParaRPr lang="en-US" sz="2040" b="1" kern="0" dirty="0">
              <a:solidFill>
                <a:srgbClr val="FFFFFF"/>
              </a:solidFill>
              <a:latin typeface="Arial"/>
            </a:endParaRPr>
          </a:p>
          <a:p>
            <a:pPr marL="457182" indent="-342887" fontAlgn="auto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zh-CN" altLang="en-US" sz="2040" b="1" kern="0" dirty="0">
                <a:solidFill>
                  <a:srgbClr val="FFFFFF"/>
                </a:solidFill>
                <a:latin typeface="Arial"/>
              </a:rPr>
              <a:t>更多的晶体管用于数学计算</a:t>
            </a:r>
            <a:endParaRPr lang="en-GB" sz="2040" b="1" kern="0" dirty="0">
              <a:solidFill>
                <a:srgbClr val="FFFFFF"/>
              </a:solidFill>
              <a:latin typeface="Arial"/>
            </a:endParaRPr>
          </a:p>
          <a:p>
            <a:pPr marL="285738" indent="-2857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925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Heterogeneous Computing</a:t>
            </a:r>
          </a:p>
        </p:txBody>
      </p:sp>
      <p:sp>
        <p:nvSpPr>
          <p:cNvPr id="100" name="Folded Corner 99"/>
          <p:cNvSpPr/>
          <p:nvPr/>
        </p:nvSpPr>
        <p:spPr>
          <a:xfrm>
            <a:off x="1862445" y="1240895"/>
            <a:ext cx="2295255" cy="4050449"/>
          </a:xfrm>
          <a:prstGeom prst="foldedCorner">
            <a:avLst/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#include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iostream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#include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&lt;algorithm&gt;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srgbClr val="A3151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using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namespace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std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#define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          1024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#define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RADIUS     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#define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BLOCK_SIZE 16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__global__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void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stencil_1d(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*in,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*out)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__shared__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temp[BLOCK_SIZE + 2 * RADIUS];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threadIdx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blockIdx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blockDim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threadIdx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RADIUS;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Read input elements into shared memory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temp[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 = in[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threadIdx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&lt; RADIUS)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temp[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 RADIUS] = in[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 RADIUS];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temp[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BLOCK_SIZE] = in[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BLOCK_SIZE];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Synchronize (ensure all the data is available)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__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syncthreads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Apply the stencil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result = 0;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offset = -RADIUS ; offset &lt;= RADIUS ; offset++)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result += temp[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offset];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Store the result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out[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 = result;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void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fill_ints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*x,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fill_n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(x, n, 1);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main(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void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*in, *out;              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host copies of a, b, 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d_in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*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d_out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         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device copies of a, b, 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size = (N + 2*RADIUS) *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sizeof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Alloc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space for host copies and setup values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in  = 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*)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malloc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(size);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fill_ints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(in,  N + 2*RADIUS);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out = 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*)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malloc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(size);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fill_ints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(out, N + 2*RADIUS);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Alloc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space for device copies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cudaMalloc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((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void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**)&amp;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d_in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 size);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cudaMalloc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((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void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**)&amp;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d_out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size);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Copy to device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cudaMemcpy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d_in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 in,  size,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cudaMemcpyHostToDevice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cudaMemcpy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d_out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out, size,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cudaMemcpyHostToDevice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Launch stencil_1d() kernel on GPU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stencil_1d&lt;&lt;&lt;N/BLOCK_SIZE,BLOCK_SIZE&gt;&gt;&gt;(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d_in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RADIUS,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d_out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RADIUS);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Copy result back to host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cudaMemcpy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(out,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d_out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size,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cudaMemcpyDeviceToHost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Cleanup</a:t>
            </a: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free(in); free(out);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cudaFree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d_in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cudaFree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d_out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return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0;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" name="Right Brace 100"/>
          <p:cNvSpPr/>
          <p:nvPr/>
        </p:nvSpPr>
        <p:spPr>
          <a:xfrm>
            <a:off x="4226260" y="3536150"/>
            <a:ext cx="90010" cy="990110"/>
          </a:xfrm>
          <a:prstGeom prst="rightBrac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Right Brace 101"/>
          <p:cNvSpPr/>
          <p:nvPr/>
        </p:nvSpPr>
        <p:spPr>
          <a:xfrm>
            <a:off x="4240748" y="4796289"/>
            <a:ext cx="75522" cy="405046"/>
          </a:xfrm>
          <a:prstGeom prst="rightBrac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Right Brace 102"/>
          <p:cNvSpPr/>
          <p:nvPr/>
        </p:nvSpPr>
        <p:spPr>
          <a:xfrm>
            <a:off x="4226260" y="4526260"/>
            <a:ext cx="90010" cy="270029"/>
          </a:xfrm>
          <a:prstGeom prst="rightBrac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TextBox 103"/>
          <p:cNvSpPr txBox="1"/>
          <p:nvPr/>
        </p:nvSpPr>
        <p:spPr bwMode="auto">
          <a:xfrm>
            <a:off x="4396948" y="3831150"/>
            <a:ext cx="1309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GB" dirty="0">
                <a:latin typeface="Trebuchet MS" pitchFamily="34" charset="0"/>
              </a:rPr>
              <a:t>serial code</a:t>
            </a:r>
          </a:p>
        </p:txBody>
      </p:sp>
      <p:sp>
        <p:nvSpPr>
          <p:cNvPr id="105" name="TextBox 104"/>
          <p:cNvSpPr txBox="1"/>
          <p:nvPr/>
        </p:nvSpPr>
        <p:spPr bwMode="auto">
          <a:xfrm>
            <a:off x="4396948" y="4461219"/>
            <a:ext cx="15359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GB" dirty="0">
                <a:latin typeface="Trebuchet MS" pitchFamily="34" charset="0"/>
              </a:rPr>
              <a:t>parallel code</a:t>
            </a:r>
          </a:p>
        </p:txBody>
      </p:sp>
      <p:sp>
        <p:nvSpPr>
          <p:cNvPr id="106" name="TextBox 105"/>
          <p:cNvSpPr txBox="1"/>
          <p:nvPr/>
        </p:nvSpPr>
        <p:spPr bwMode="auto">
          <a:xfrm>
            <a:off x="4396948" y="4798757"/>
            <a:ext cx="1309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GB" dirty="0">
                <a:latin typeface="Trebuchet MS" pitchFamily="34" charset="0"/>
              </a:rPr>
              <a:t>serial code</a:t>
            </a:r>
          </a:p>
        </p:txBody>
      </p:sp>
      <p:sp>
        <p:nvSpPr>
          <p:cNvPr id="107" name="Right Brace 106"/>
          <p:cNvSpPr/>
          <p:nvPr/>
        </p:nvSpPr>
        <p:spPr>
          <a:xfrm>
            <a:off x="4226260" y="1800991"/>
            <a:ext cx="90010" cy="1465128"/>
          </a:xfrm>
          <a:prstGeom prst="rightBrac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TextBox 107"/>
          <p:cNvSpPr txBox="1"/>
          <p:nvPr/>
        </p:nvSpPr>
        <p:spPr bwMode="auto">
          <a:xfrm>
            <a:off x="4396948" y="2348889"/>
            <a:ext cx="1255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GB" dirty="0">
                <a:latin typeface="Trebuchet MS" pitchFamily="34" charset="0"/>
              </a:rPr>
              <a:t>parallel </a:t>
            </a:r>
            <a:r>
              <a:rPr lang="en-GB" dirty="0" err="1">
                <a:latin typeface="Trebuchet MS" pitchFamily="34" charset="0"/>
              </a:rPr>
              <a:t>fn</a:t>
            </a:r>
            <a:endParaRPr lang="en-GB" dirty="0">
              <a:latin typeface="Trebuchet MS" pitchFamily="34" charset="0"/>
            </a:endParaRPr>
          </a:p>
        </p:txBody>
      </p:sp>
      <p:pic>
        <p:nvPicPr>
          <p:cNvPr id="109" name="Picture 3" descr="\\JASON-PC\Users\Jason\Documents\CUDA by Example\h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77713" y="1240895"/>
            <a:ext cx="1329267" cy="997042"/>
          </a:xfrm>
          <a:prstGeom prst="rect">
            <a:avLst/>
          </a:prstGeom>
          <a:noFill/>
        </p:spPr>
      </p:pic>
      <p:sp>
        <p:nvSpPr>
          <p:cNvPr id="110" name="Freeform 109"/>
          <p:cNvSpPr/>
          <p:nvPr/>
        </p:nvSpPr>
        <p:spPr>
          <a:xfrm>
            <a:off x="8697017" y="1378986"/>
            <a:ext cx="111374" cy="720860"/>
          </a:xfrm>
          <a:custGeom>
            <a:avLst/>
            <a:gdLst>
              <a:gd name="connsiteX0" fmla="*/ 2 w 733595"/>
              <a:gd name="connsiteY0" fmla="*/ 0 h 4064000"/>
              <a:gd name="connsiteX1" fmla="*/ 719668 w 733595"/>
              <a:gd name="connsiteY1" fmla="*/ 736600 h 4064000"/>
              <a:gd name="connsiteX2" fmla="*/ 2 w 733595"/>
              <a:gd name="connsiteY2" fmla="*/ 1456266 h 4064000"/>
              <a:gd name="connsiteX3" fmla="*/ 728135 w 733595"/>
              <a:gd name="connsiteY3" fmla="*/ 2175933 h 4064000"/>
              <a:gd name="connsiteX4" fmla="*/ 16935 w 733595"/>
              <a:gd name="connsiteY4" fmla="*/ 2895600 h 4064000"/>
              <a:gd name="connsiteX5" fmla="*/ 728135 w 733595"/>
              <a:gd name="connsiteY5" fmla="*/ 3615266 h 4064000"/>
              <a:gd name="connsiteX6" fmla="*/ 287868 w 733595"/>
              <a:gd name="connsiteY6" fmla="*/ 4064000 h 4064000"/>
              <a:gd name="connsiteX0" fmla="*/ 278841 w 733595"/>
              <a:gd name="connsiteY0" fmla="*/ 0 h 3840926"/>
              <a:gd name="connsiteX1" fmla="*/ 719668 w 733595"/>
              <a:gd name="connsiteY1" fmla="*/ 513526 h 3840926"/>
              <a:gd name="connsiteX2" fmla="*/ 2 w 733595"/>
              <a:gd name="connsiteY2" fmla="*/ 1233192 h 3840926"/>
              <a:gd name="connsiteX3" fmla="*/ 728135 w 733595"/>
              <a:gd name="connsiteY3" fmla="*/ 1952859 h 3840926"/>
              <a:gd name="connsiteX4" fmla="*/ 16935 w 733595"/>
              <a:gd name="connsiteY4" fmla="*/ 2672526 h 3840926"/>
              <a:gd name="connsiteX5" fmla="*/ 728135 w 733595"/>
              <a:gd name="connsiteY5" fmla="*/ 3392192 h 3840926"/>
              <a:gd name="connsiteX6" fmla="*/ 287868 w 733595"/>
              <a:gd name="connsiteY6" fmla="*/ 3840926 h 384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595" h="3840926">
                <a:moveTo>
                  <a:pt x="278841" y="0"/>
                </a:moveTo>
                <a:cubicBezTo>
                  <a:pt x="638674" y="246944"/>
                  <a:pt x="766141" y="307994"/>
                  <a:pt x="719668" y="513526"/>
                </a:cubicBezTo>
                <a:cubicBezTo>
                  <a:pt x="673195" y="719058"/>
                  <a:pt x="-1409" y="993303"/>
                  <a:pt x="2" y="1233192"/>
                </a:cubicBezTo>
                <a:cubicBezTo>
                  <a:pt x="1413" y="1473081"/>
                  <a:pt x="725313" y="1712970"/>
                  <a:pt x="728135" y="1952859"/>
                </a:cubicBezTo>
                <a:cubicBezTo>
                  <a:pt x="730957" y="2192748"/>
                  <a:pt x="16935" y="2432637"/>
                  <a:pt x="16935" y="2672526"/>
                </a:cubicBezTo>
                <a:cubicBezTo>
                  <a:pt x="16935" y="2912415"/>
                  <a:pt x="682980" y="3197459"/>
                  <a:pt x="728135" y="3392192"/>
                </a:cubicBezTo>
                <a:cubicBezTo>
                  <a:pt x="773291" y="3586925"/>
                  <a:pt x="530579" y="3713925"/>
                  <a:pt x="287868" y="3840926"/>
                </a:cubicBezTo>
              </a:path>
            </a:pathLst>
          </a:cu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  <a:tailEnd type="triangle" w="lg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7881458" y="2545259"/>
            <a:ext cx="1461524" cy="720860"/>
            <a:chOff x="7881458" y="2545259"/>
            <a:chExt cx="1461524" cy="720860"/>
          </a:xfrm>
        </p:grpSpPr>
        <p:sp>
          <p:nvSpPr>
            <p:cNvPr id="112" name="Freeform 111"/>
            <p:cNvSpPr/>
            <p:nvPr/>
          </p:nvSpPr>
          <p:spPr>
            <a:xfrm>
              <a:off x="7881458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933387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985316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8037245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8141103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8244961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8348819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8504606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8660393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8089174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8193032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8296890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8400748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8556535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8712322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8816180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920038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9023896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8452677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8608464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8764251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8868109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8971967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9075825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9127754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9179683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9231608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39" name="Picture 2" descr="\\JASON-PC\Users\Jason\Documents\CUDA by Example\Tesla_c1060_3qt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67779" y="2487461"/>
            <a:ext cx="1149134" cy="777964"/>
          </a:xfrm>
          <a:prstGeom prst="rect">
            <a:avLst/>
          </a:prstGeom>
          <a:noFill/>
        </p:spPr>
      </p:pic>
      <p:pic>
        <p:nvPicPr>
          <p:cNvPr id="140" name="Picture 3" descr="\\JASON-PC\Users\Jason\Documents\CUDA by Example\h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77713" y="3889258"/>
            <a:ext cx="1329267" cy="997042"/>
          </a:xfrm>
          <a:prstGeom prst="rect">
            <a:avLst/>
          </a:prstGeom>
          <a:noFill/>
        </p:spPr>
      </p:pic>
      <p:sp>
        <p:nvSpPr>
          <p:cNvPr id="141" name="Freeform 140"/>
          <p:cNvSpPr/>
          <p:nvPr/>
        </p:nvSpPr>
        <p:spPr>
          <a:xfrm>
            <a:off x="8697017" y="4027349"/>
            <a:ext cx="111374" cy="720860"/>
          </a:xfrm>
          <a:custGeom>
            <a:avLst/>
            <a:gdLst>
              <a:gd name="connsiteX0" fmla="*/ 2 w 733595"/>
              <a:gd name="connsiteY0" fmla="*/ 0 h 4064000"/>
              <a:gd name="connsiteX1" fmla="*/ 719668 w 733595"/>
              <a:gd name="connsiteY1" fmla="*/ 736600 h 4064000"/>
              <a:gd name="connsiteX2" fmla="*/ 2 w 733595"/>
              <a:gd name="connsiteY2" fmla="*/ 1456266 h 4064000"/>
              <a:gd name="connsiteX3" fmla="*/ 728135 w 733595"/>
              <a:gd name="connsiteY3" fmla="*/ 2175933 h 4064000"/>
              <a:gd name="connsiteX4" fmla="*/ 16935 w 733595"/>
              <a:gd name="connsiteY4" fmla="*/ 2895600 h 4064000"/>
              <a:gd name="connsiteX5" fmla="*/ 728135 w 733595"/>
              <a:gd name="connsiteY5" fmla="*/ 3615266 h 4064000"/>
              <a:gd name="connsiteX6" fmla="*/ 287868 w 733595"/>
              <a:gd name="connsiteY6" fmla="*/ 4064000 h 4064000"/>
              <a:gd name="connsiteX0" fmla="*/ 278841 w 733595"/>
              <a:gd name="connsiteY0" fmla="*/ 0 h 3840926"/>
              <a:gd name="connsiteX1" fmla="*/ 719668 w 733595"/>
              <a:gd name="connsiteY1" fmla="*/ 513526 h 3840926"/>
              <a:gd name="connsiteX2" fmla="*/ 2 w 733595"/>
              <a:gd name="connsiteY2" fmla="*/ 1233192 h 3840926"/>
              <a:gd name="connsiteX3" fmla="*/ 728135 w 733595"/>
              <a:gd name="connsiteY3" fmla="*/ 1952859 h 3840926"/>
              <a:gd name="connsiteX4" fmla="*/ 16935 w 733595"/>
              <a:gd name="connsiteY4" fmla="*/ 2672526 h 3840926"/>
              <a:gd name="connsiteX5" fmla="*/ 728135 w 733595"/>
              <a:gd name="connsiteY5" fmla="*/ 3392192 h 3840926"/>
              <a:gd name="connsiteX6" fmla="*/ 287868 w 733595"/>
              <a:gd name="connsiteY6" fmla="*/ 3840926 h 384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595" h="3840926">
                <a:moveTo>
                  <a:pt x="278841" y="0"/>
                </a:moveTo>
                <a:cubicBezTo>
                  <a:pt x="638674" y="246944"/>
                  <a:pt x="766141" y="307994"/>
                  <a:pt x="719668" y="513526"/>
                </a:cubicBezTo>
                <a:cubicBezTo>
                  <a:pt x="673195" y="719058"/>
                  <a:pt x="-1409" y="993303"/>
                  <a:pt x="2" y="1233192"/>
                </a:cubicBezTo>
                <a:cubicBezTo>
                  <a:pt x="1413" y="1473081"/>
                  <a:pt x="725313" y="1712970"/>
                  <a:pt x="728135" y="1952859"/>
                </a:cubicBezTo>
                <a:cubicBezTo>
                  <a:pt x="730957" y="2192748"/>
                  <a:pt x="16935" y="2432637"/>
                  <a:pt x="16935" y="2672526"/>
                </a:cubicBezTo>
                <a:cubicBezTo>
                  <a:pt x="16935" y="2912415"/>
                  <a:pt x="682980" y="3197459"/>
                  <a:pt x="728135" y="3392192"/>
                </a:cubicBezTo>
                <a:cubicBezTo>
                  <a:pt x="773291" y="3586925"/>
                  <a:pt x="530579" y="3713925"/>
                  <a:pt x="287868" y="3840926"/>
                </a:cubicBezTo>
              </a:path>
            </a:pathLst>
          </a:cu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  <a:tailEnd type="triangle" w="lg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2" name="Straight Arrow Connector 141"/>
          <p:cNvCxnSpPr/>
          <p:nvPr/>
        </p:nvCxnSpPr>
        <p:spPr>
          <a:xfrm flipV="1">
            <a:off x="5801435" y="1870966"/>
            <a:ext cx="2554900" cy="1960184"/>
          </a:xfrm>
          <a:prstGeom prst="straightConnector1">
            <a:avLst/>
          </a:prstGeom>
          <a:noFill/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43" name="Straight Arrow Connector 142"/>
          <p:cNvCxnSpPr/>
          <p:nvPr/>
        </p:nvCxnSpPr>
        <p:spPr>
          <a:xfrm flipV="1">
            <a:off x="5943143" y="3265425"/>
            <a:ext cx="1883517" cy="1380460"/>
          </a:xfrm>
          <a:prstGeom prst="straightConnector1">
            <a:avLst/>
          </a:prstGeom>
          <a:noFill/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44" name="Straight Arrow Connector 143"/>
          <p:cNvCxnSpPr/>
          <p:nvPr/>
        </p:nvCxnSpPr>
        <p:spPr>
          <a:xfrm flipV="1">
            <a:off x="5706922" y="4461219"/>
            <a:ext cx="2693826" cy="558116"/>
          </a:xfrm>
          <a:prstGeom prst="straightConnector1">
            <a:avLst/>
          </a:prstGeom>
          <a:noFill/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78359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 animBg="1"/>
      <p:bldP spid="104" grpId="0"/>
      <p:bldP spid="105" grpId="0"/>
      <p:bldP spid="106" grpId="0"/>
      <p:bldP spid="107" grpId="0" animBg="1"/>
      <p:bldP spid="108" grpId="0"/>
      <p:bldP spid="110" grpId="0" animBg="1"/>
      <p:bldP spid="1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CUDA </a:t>
            </a:r>
            <a:r>
              <a:rPr lang="zh-CN" altLang="en-US" dirty="0"/>
              <a:t>编程的“三部曲”</a:t>
            </a:r>
            <a:endParaRPr lang="en-GB" dirty="0"/>
          </a:p>
        </p:txBody>
      </p:sp>
      <p:sp>
        <p:nvSpPr>
          <p:cNvPr id="216" name="TextBox 215"/>
          <p:cNvSpPr txBox="1"/>
          <p:nvPr/>
        </p:nvSpPr>
        <p:spPr>
          <a:xfrm>
            <a:off x="557178" y="3729042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申请</a:t>
            </a:r>
            <a:r>
              <a:rPr lang="en-US" altLang="zh-CN" dirty="0"/>
              <a:t>GPU </a:t>
            </a:r>
            <a:r>
              <a:rPr lang="zh-CN" altLang="en-US" dirty="0"/>
              <a:t>内存，将数据从</a:t>
            </a:r>
            <a:r>
              <a:rPr lang="en-US" altLang="zh-CN" dirty="0"/>
              <a:t> CPU </a:t>
            </a:r>
            <a:r>
              <a:rPr lang="zh-CN" altLang="en-US" dirty="0"/>
              <a:t>内存拷贝到 </a:t>
            </a:r>
            <a:r>
              <a:rPr lang="en-US" altLang="zh-CN" dirty="0"/>
              <a:t>GPU </a:t>
            </a:r>
            <a:r>
              <a:rPr lang="zh-CN" altLang="en-US" dirty="0"/>
              <a:t>内存</a:t>
            </a:r>
            <a:endParaRPr lang="en-US" dirty="0"/>
          </a:p>
        </p:txBody>
      </p:sp>
      <p:pic>
        <p:nvPicPr>
          <p:cNvPr id="133123" name="Picture 3" descr="\\europa\USB_Storage\Parallel programming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72163" y="871522"/>
            <a:ext cx="4169819" cy="5118132"/>
          </a:xfrm>
          <a:prstGeom prst="rect">
            <a:avLst/>
          </a:prstGeom>
          <a:noFill/>
        </p:spPr>
      </p:pic>
      <p:pic>
        <p:nvPicPr>
          <p:cNvPr id="133124" name="Picture 4" descr="\\europa\USB_Storage\Parallel programming (CPU)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14434" y="1264087"/>
            <a:ext cx="2643206" cy="2036264"/>
          </a:xfrm>
          <a:prstGeom prst="rect">
            <a:avLst/>
          </a:prstGeom>
          <a:noFill/>
        </p:spPr>
      </p:pic>
      <p:sp>
        <p:nvSpPr>
          <p:cNvPr id="124" name="Left-Right Arrow 123"/>
          <p:cNvSpPr/>
          <p:nvPr/>
        </p:nvSpPr>
        <p:spPr>
          <a:xfrm>
            <a:off x="3914764" y="1871654"/>
            <a:ext cx="2000264" cy="571504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PCI Bus</a:t>
            </a:r>
            <a:endParaRPr lang="en-GB" sz="1400" dirty="0"/>
          </a:p>
        </p:txBody>
      </p:sp>
      <p:sp>
        <p:nvSpPr>
          <p:cNvPr id="132" name="Bent Arrow 131"/>
          <p:cNvSpPr/>
          <p:nvPr/>
        </p:nvSpPr>
        <p:spPr>
          <a:xfrm rot="5400000">
            <a:off x="4236235" y="1693059"/>
            <a:ext cx="2857520" cy="4357718"/>
          </a:xfrm>
          <a:prstGeom prst="bentArrow">
            <a:avLst>
              <a:gd name="adj1" fmla="val 14333"/>
              <a:gd name="adj2" fmla="val 13740"/>
              <a:gd name="adj3" fmla="val 20259"/>
              <a:gd name="adj4" fmla="val 43750"/>
            </a:avLst>
          </a:prstGeom>
          <a:solidFill>
            <a:schemeClr val="tx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8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</p:bldLst>
  </p:timing>
</p:sld>
</file>

<file path=ppt/theme/theme1.xml><?xml version="1.0" encoding="utf-8"?>
<a:theme xmlns:a="http://schemas.openxmlformats.org/drawingml/2006/main" name="2_PPT_Temp_Corp_16x9_BLK_2007">
  <a:themeElements>
    <a:clrScheme name="Custom 1">
      <a:dk1>
        <a:srgbClr val="808080"/>
      </a:dk1>
      <a:lt1>
        <a:srgbClr val="FFFFFF"/>
      </a:lt1>
      <a:dk2>
        <a:srgbClr val="000000"/>
      </a:dk2>
      <a:lt2>
        <a:srgbClr val="B9E700"/>
      </a:lt2>
      <a:accent1>
        <a:srgbClr val="33CCCC"/>
      </a:accent1>
      <a:accent2>
        <a:srgbClr val="FF9933"/>
      </a:accent2>
      <a:accent3>
        <a:srgbClr val="AAAAAA"/>
      </a:accent3>
      <a:accent4>
        <a:srgbClr val="8AAD00"/>
      </a:accent4>
      <a:accent5>
        <a:srgbClr val="ADE2E2"/>
      </a:accent5>
      <a:accent6>
        <a:srgbClr val="E78A2D"/>
      </a:accent6>
      <a:hlink>
        <a:srgbClr val="99CCFF"/>
      </a:hlink>
      <a:folHlink>
        <a:srgbClr val="0000FF"/>
      </a:folHlink>
    </a:clrScheme>
    <a:fontScheme name="PPT_Template_Corp_16x9_re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eaLnBrk="0" hangingPunct="0">
          <a:defRPr sz="3400" b="1" dirty="0" smtClean="0">
            <a:solidFill>
              <a:schemeClr val="tx2">
                <a:lumMod val="60000"/>
                <a:lumOff val="40000"/>
              </a:schemeClr>
            </a:solidFill>
            <a:latin typeface="Trebuchet MS" pitchFamily="34" charset="0"/>
          </a:defRPr>
        </a:defPPr>
      </a:lst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0_PPT_Temp_Corp_16x9_BLK_2007">
  <a:themeElements>
    <a:clrScheme name="Custom 8">
      <a:dk1>
        <a:srgbClr val="808080"/>
      </a:dk1>
      <a:lt1>
        <a:srgbClr val="FFFFFF"/>
      </a:lt1>
      <a:dk2>
        <a:srgbClr val="000000"/>
      </a:dk2>
      <a:lt2>
        <a:srgbClr val="76B900"/>
      </a:lt2>
      <a:accent1>
        <a:srgbClr val="006445"/>
      </a:accent1>
      <a:accent2>
        <a:srgbClr val="0F5582"/>
      </a:accent2>
      <a:accent3>
        <a:srgbClr val="C86414"/>
      </a:accent3>
      <a:accent4>
        <a:srgbClr val="FFC000"/>
      </a:accent4>
      <a:accent5>
        <a:srgbClr val="00B0F0"/>
      </a:accent5>
      <a:accent6>
        <a:srgbClr val="645FAF"/>
      </a:accent6>
      <a:hlink>
        <a:srgbClr val="76B900"/>
      </a:hlink>
      <a:folHlink>
        <a:srgbClr val="588A00"/>
      </a:folHlink>
    </a:clrScheme>
    <a:fontScheme name="PPT_Template_Corp_16x9_re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AE50FE4E83134C8518AD921FB0A4A5" ma:contentTypeVersion="0" ma:contentTypeDescription="Create a new document." ma:contentTypeScope="" ma:versionID="5e4399a53672ba32467c4ab61950bd1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A64BF7E-7044-494D-AD07-F09143F3B43B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http://www.w3.org/XML/1998/namespac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BA93D17-D153-49A4-9FCE-3B810FBC70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9518ED-EBA0-4E1B-8758-A78F00C8C3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67764</TotalTime>
  <Words>7845</Words>
  <Application>Microsoft Office PowerPoint</Application>
  <PresentationFormat>Custom</PresentationFormat>
  <Paragraphs>1263</Paragraphs>
  <Slides>63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3" baseType="lpstr">
      <vt:lpstr>宋体</vt:lpstr>
      <vt:lpstr>Arial</vt:lpstr>
      <vt:lpstr>Arial Bold</vt:lpstr>
      <vt:lpstr>Calibri</vt:lpstr>
      <vt:lpstr>Courier New</vt:lpstr>
      <vt:lpstr>MS PGothic</vt:lpstr>
      <vt:lpstr>Trebuchet MS</vt:lpstr>
      <vt:lpstr>Wingdings</vt:lpstr>
      <vt:lpstr>2_PPT_Temp_Corp_16x9_BLK_2007</vt:lpstr>
      <vt:lpstr>30_PPT_Temp_Corp_16x9_BLK_2007</vt:lpstr>
      <vt:lpstr>CUDA C/C++ 编程介绍</vt:lpstr>
      <vt:lpstr>CUDA C/C++ 编程介绍：今天介绍的内容</vt:lpstr>
      <vt:lpstr>CUDA?</vt:lpstr>
      <vt:lpstr>PowerPoint Presentation</vt:lpstr>
      <vt:lpstr>PowerPoint Presentation</vt:lpstr>
      <vt:lpstr>Heterogeneous Computing (异构计算)</vt:lpstr>
      <vt:lpstr>PowerPoint Presentation</vt:lpstr>
      <vt:lpstr>Heterogeneous Computing</vt:lpstr>
      <vt:lpstr>CUDA 编程的“三部曲”</vt:lpstr>
      <vt:lpstr>CUDA 编程的“三部曲”</vt:lpstr>
      <vt:lpstr>CUDA 编程的“三部曲”</vt:lpstr>
      <vt:lpstr>PowerPoint Presentation</vt:lpstr>
      <vt:lpstr>GPU 内存组织</vt:lpstr>
      <vt:lpstr>PowerPoint Presentation</vt:lpstr>
      <vt:lpstr>PowerPoint Presentation</vt:lpstr>
      <vt:lpstr>GPU CUDA 编程模型</vt:lpstr>
      <vt:lpstr>PowerPoint Presentation</vt:lpstr>
      <vt:lpstr>Hello World! (C 代码)</vt:lpstr>
      <vt:lpstr>Hello World! (CUDA C 代码)</vt:lpstr>
      <vt:lpstr>__global__</vt:lpstr>
      <vt:lpstr>&lt;&lt;&lt;…&gt;&gt;&gt;</vt:lpstr>
      <vt:lpstr>Hello World! (CUDA C 代码)</vt:lpstr>
      <vt:lpstr>一个实际的例子：矢量点乘</vt:lpstr>
      <vt:lpstr>一个实际的例子：矢量点乘 (只有一个分量)</vt:lpstr>
      <vt:lpstr>一个实际的例子：矢量点乘 (只有一个分量)</vt:lpstr>
      <vt:lpstr>内存管理</vt:lpstr>
      <vt:lpstr>矢量点乘 (只有一个分量) : kernel</vt:lpstr>
      <vt:lpstr>矢量点乘 (只有一个分量): main</vt:lpstr>
      <vt:lpstr>矢量点乘 (只有一个分量): main</vt:lpstr>
      <vt:lpstr>PowerPoint Presentation</vt:lpstr>
      <vt:lpstr>矢量点乘 (多分量, N=512) : kernel</vt:lpstr>
      <vt:lpstr>矢量点乘 (多分量, N=512) : block, grid</vt:lpstr>
      <vt:lpstr>矢量点乘 (多分量, N=512) : kernel</vt:lpstr>
      <vt:lpstr>矢量点乘 (多分量, N=512) : 不能完成归约</vt:lpstr>
      <vt:lpstr>矢量点乘 (多分量, N=512) : main</vt:lpstr>
      <vt:lpstr>矢量点乘 (多分量, N=512) : main</vt:lpstr>
      <vt:lpstr>矢量点乘 (多分量, N=512) : 设备端归约？</vt:lpstr>
      <vt:lpstr>设备端归约：kernel</vt:lpstr>
      <vt:lpstr>设备端归约实现</vt:lpstr>
      <vt:lpstr>设备端归约代码</vt:lpstr>
      <vt:lpstr>设备端归约实现：问题？</vt:lpstr>
      <vt:lpstr>设备端归约: 在哪同步呢?</vt:lpstr>
      <vt:lpstr>设备端归约: kernel 完整代码</vt:lpstr>
      <vt:lpstr>矢量点乘 (多分量, N=512) : main</vt:lpstr>
      <vt:lpstr>矢量点乘 (多分量, N=512) : main</vt:lpstr>
      <vt:lpstr>小结 (1 of 2)</vt:lpstr>
      <vt:lpstr>小结 (2 of 2)</vt:lpstr>
      <vt:lpstr>两种实现有什么不同呢？</vt:lpstr>
      <vt:lpstr>Block 大小的设计</vt:lpstr>
      <vt:lpstr>PowerPoint Presentation</vt:lpstr>
      <vt:lpstr>矢量点乘：同时使用多个线程和线程块</vt:lpstr>
      <vt:lpstr>多个 blocks 和 threads 时数据的索引</vt:lpstr>
      <vt:lpstr>数组索引: 实例</vt:lpstr>
      <vt:lpstr>矢量点乘：同时使用多线程块和多线程</vt:lpstr>
      <vt:lpstr>同时使用多线程块和多线程：完整 kernel</vt:lpstr>
      <vt:lpstr>同时使用多线程块和多线程：完整 main</vt:lpstr>
      <vt:lpstr>同时使用多线程块和多线程：完整 main</vt:lpstr>
      <vt:lpstr>小结</vt:lpstr>
      <vt:lpstr>问题?</vt:lpstr>
      <vt:lpstr>举例</vt:lpstr>
      <vt:lpstr>一维和多维thread</vt:lpstr>
      <vt:lpstr>多维block</vt:lpstr>
      <vt:lpstr>矢量点乘：同时使用多线程块和多线程</vt:lpstr>
    </vt:vector>
  </TitlesOfParts>
  <Company>NVIDIA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Introduction to CUDA C Programming</dc:title>
  <dc:creator>NVIDIA</dc:creator>
  <cp:lastModifiedBy>Cheng Yi</cp:lastModifiedBy>
  <cp:revision>1856</cp:revision>
  <dcterms:created xsi:type="dcterms:W3CDTF">2008-09-02T20:19:23Z</dcterms:created>
  <dcterms:modified xsi:type="dcterms:W3CDTF">2018-10-10T07:55:43Z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0x0101003FAE50FE4E83134C8518AD921FB0A4A5</vt:lpwstr>
  </property>
  <property fmtid="{D5CDD505-2E9C-101B-9397-08002B2CF9AE}" pid="4" name="Security0">
    <vt:lpwstr>Public</vt:lpwstr>
  </property>
  <property fmtid="{D5CDD505-2E9C-101B-9397-08002B2CF9AE}" pid="5" name="Description0">
    <vt:lpwstr>CUDA Toolkit 4.0 Overview</vt:lpwstr>
  </property>
  <property fmtid="{D5CDD505-2E9C-101B-9397-08002B2CF9AE}" pid="6" name="MSIP_Label_6b558183-044c-4105-8d9c-cea02a2a3d86_Enabled">
    <vt:lpwstr>True</vt:lpwstr>
  </property>
  <property fmtid="{D5CDD505-2E9C-101B-9397-08002B2CF9AE}" pid="7" name="MSIP_Label_6b558183-044c-4105-8d9c-cea02a2a3d86_SiteId">
    <vt:lpwstr>43083d15-7273-40c1-b7db-39efd9ccc17a</vt:lpwstr>
  </property>
  <property fmtid="{D5CDD505-2E9C-101B-9397-08002B2CF9AE}" pid="8" name="MSIP_Label_6b558183-044c-4105-8d9c-cea02a2a3d86_Owner">
    <vt:lpwstr>chengyi@nvidia.com</vt:lpwstr>
  </property>
  <property fmtid="{D5CDD505-2E9C-101B-9397-08002B2CF9AE}" pid="9" name="MSIP_Label_6b558183-044c-4105-8d9c-cea02a2a3d86_SetDate">
    <vt:lpwstr>2018-09-16T09:40:55.8092449Z</vt:lpwstr>
  </property>
  <property fmtid="{D5CDD505-2E9C-101B-9397-08002B2CF9AE}" pid="10" name="MSIP_Label_6b558183-044c-4105-8d9c-cea02a2a3d86_Name">
    <vt:lpwstr>Unrestricted</vt:lpwstr>
  </property>
  <property fmtid="{D5CDD505-2E9C-101B-9397-08002B2CF9AE}" pid="11" name="MSIP_Label_6b558183-044c-4105-8d9c-cea02a2a3d86_Application">
    <vt:lpwstr>Microsoft Azure Information Protection</vt:lpwstr>
  </property>
  <property fmtid="{D5CDD505-2E9C-101B-9397-08002B2CF9AE}" pid="12" name="MSIP_Label_6b558183-044c-4105-8d9c-cea02a2a3d86_Extended_MSFT_Method">
    <vt:lpwstr>Automatic</vt:lpwstr>
  </property>
  <property fmtid="{D5CDD505-2E9C-101B-9397-08002B2CF9AE}" pid="13" name="Sensitivity">
    <vt:lpwstr>Unrestricted</vt:lpwstr>
  </property>
</Properties>
</file>