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65" r:id="rId4"/>
    <p:sldId id="267" r:id="rId5"/>
    <p:sldId id="258" r:id="rId6"/>
    <p:sldId id="259" r:id="rId7"/>
    <p:sldId id="261" r:id="rId8"/>
    <p:sldId id="262" r:id="rId9"/>
    <p:sldId id="264" r:id="rId10"/>
    <p:sldId id="263" r:id="rId11"/>
    <p:sldId id="260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68"/>
    <p:restoredTop sz="93266"/>
  </p:normalViewPr>
  <p:slideViewPr>
    <p:cSldViewPr snapToGrid="0" snapToObjects="1">
      <p:cViewPr varScale="1">
        <p:scale>
          <a:sx n="66" d="100"/>
          <a:sy n="66" d="100"/>
        </p:scale>
        <p:origin x="216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79AD1-F565-A04F-A9C9-7CF7DF946394}" type="datetimeFigureOut">
              <a:rPr kumimoji="1" lang="zh-CN" altLang="en-US" smtClean="0"/>
              <a:t>19/6/3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27A92-199F-9B48-8B8A-0E33EB1002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7972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7A92-199F-9B48-8B8A-0E33EB100274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86363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6382-7E1F-5F43-BA27-321A9FE50068}" type="datetime1">
              <a:rPr kumimoji="1" lang="zh-CN" altLang="en-US" smtClean="0"/>
              <a:t>19/6/3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Hai-Bo Li 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87F0-5D3D-0348-95CC-4D4C4796993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39904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9B39-14F1-D344-984E-F329D2306A0B}" type="datetime1">
              <a:rPr kumimoji="1" lang="zh-CN" altLang="en-US" smtClean="0"/>
              <a:t>19/6/3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Hai-Bo Li 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87F0-5D3D-0348-95CC-4D4C4796993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2856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F970-9A8A-A54B-A7D3-641EB10AE18D}" type="datetime1">
              <a:rPr kumimoji="1" lang="zh-CN" altLang="en-US" smtClean="0"/>
              <a:t>19/6/3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Hai-Bo Li 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87F0-5D3D-0348-95CC-4D4C4796993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911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3056-E8A5-3C4B-8B96-19B6F7AB0BB9}" type="datetime1">
              <a:rPr kumimoji="1" lang="zh-CN" altLang="en-US" smtClean="0"/>
              <a:t>19/6/3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Hai-Bo Li 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87F0-5D3D-0348-95CC-4D4C4796993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73061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ADEA-55E4-0842-8C06-519857EABE8A}" type="datetime1">
              <a:rPr kumimoji="1" lang="zh-CN" altLang="en-US" smtClean="0"/>
              <a:t>19/6/3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Hai-Bo Li 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87F0-5D3D-0348-95CC-4D4C4796993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815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F1F9-3E28-CB43-ABD7-78386CF9A224}" type="datetime1">
              <a:rPr kumimoji="1" lang="zh-CN" altLang="en-US" smtClean="0"/>
              <a:t>19/6/3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Hai-Bo Li </a:t>
            </a:r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87F0-5D3D-0348-95CC-4D4C4796993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5754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4930-55C8-C54A-A700-FEB2DC070397}" type="datetime1">
              <a:rPr kumimoji="1" lang="zh-CN" altLang="en-US" smtClean="0"/>
              <a:t>19/6/3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Hai-Bo Li </a:t>
            </a:r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87F0-5D3D-0348-95CC-4D4C4796993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391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F9BB-646E-F941-B9C4-1420AAD8F34F}" type="datetime1">
              <a:rPr kumimoji="1" lang="zh-CN" altLang="en-US" smtClean="0"/>
              <a:t>19/6/3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Hai-Bo Li </a:t>
            </a:r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87F0-5D3D-0348-95CC-4D4C4796993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0235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CFC5-A041-DD41-BA17-F7C9C84BAD73}" type="datetime1">
              <a:rPr kumimoji="1" lang="zh-CN" altLang="en-US" smtClean="0"/>
              <a:t>19/6/3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Hai-Bo Li </a:t>
            </a:r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87F0-5D3D-0348-95CC-4D4C4796993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0041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C315-5F54-5840-BE01-6481D919645E}" type="datetime1">
              <a:rPr kumimoji="1" lang="zh-CN" altLang="en-US" smtClean="0"/>
              <a:t>19/6/3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Hai-Bo Li </a:t>
            </a:r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87F0-5D3D-0348-95CC-4D4C4796993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55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5221-FE97-984F-8942-3315CE6236E5}" type="datetime1">
              <a:rPr kumimoji="1" lang="zh-CN" altLang="en-US" smtClean="0"/>
              <a:t>19/6/3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Hai-Bo Li </a:t>
            </a:r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87F0-5D3D-0348-95CC-4D4C4796993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462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0548A-B83B-5942-8FE6-0DBD95EB6091}" type="datetime1">
              <a:rPr kumimoji="1" lang="zh-CN" altLang="en-US" smtClean="0"/>
              <a:t>19/6/3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zh-CN" smtClean="0"/>
              <a:t>Hai-Bo Li 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487F0-5D3D-0348-95CC-4D4C4796993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8972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lihb@ihep.ac.cn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rensj@ihep.ac.cn" TargetMode="External"/><Relationship Id="rId4" Type="http://schemas.openxmlformats.org/officeDocument/2006/relationships/hyperlink" Target="mailto:moyl@ihep.ac.cn)" TargetMode="External"/><Relationship Id="rId5" Type="http://schemas.openxmlformats.org/officeDocument/2006/relationships/hyperlink" Target="mailto:zhangyao@ihep.ac.cn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lihb@ihep.ac.c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 smtClean="0"/>
              <a:t>Introduction, </a:t>
            </a:r>
            <a:r>
              <a:rPr lang="en-US" altLang="zh-CN" dirty="0"/>
              <a:t>orientation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of the School 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166242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zh-CN" sz="3600" dirty="0" smtClean="0"/>
              <a:t>Hai-Bo Li </a:t>
            </a:r>
          </a:p>
          <a:p>
            <a:r>
              <a:rPr kumimoji="1" lang="en-US" altLang="zh-CN" sz="3600" dirty="0" smtClean="0"/>
              <a:t>IHEP</a:t>
            </a:r>
          </a:p>
          <a:p>
            <a:r>
              <a:rPr kumimoji="1" lang="en-US" altLang="zh-CN" sz="3600" dirty="0" smtClean="0">
                <a:hlinkClick r:id="rId2"/>
              </a:rPr>
              <a:t>lihb@ihep.ac.cn</a:t>
            </a:r>
            <a:r>
              <a:rPr kumimoji="1" lang="en-US" altLang="zh-CN" sz="3600" dirty="0" smtClean="0"/>
              <a:t> </a:t>
            </a:r>
            <a:endParaRPr kumimoji="1"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DB88-61B2-684B-8A5A-2353CC4AEFB2}" type="datetime1">
              <a:rPr kumimoji="1" lang="zh-CN" altLang="en-US" smtClean="0"/>
              <a:t>19/6/3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Hai-Bo Li 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87F0-5D3D-0348-95CC-4D4C4796993B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19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BESIII/BEPCII  </a:t>
            </a:r>
            <a:r>
              <a:rPr kumimoji="1" lang="en-US" altLang="zh-CN" smtClean="0"/>
              <a:t>tours </a:t>
            </a:r>
            <a:br>
              <a:rPr kumimoji="1" lang="en-US" altLang="zh-CN" smtClean="0"/>
            </a:br>
            <a:r>
              <a:rPr kumimoji="1" lang="en-US" altLang="zh-CN"/>
              <a:t/>
            </a:r>
            <a:br>
              <a:rPr kumimoji="1" lang="en-US" altLang="zh-CN"/>
            </a:b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245140" y="1848255"/>
            <a:ext cx="805624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If you w</a:t>
            </a:r>
            <a:r>
              <a:rPr kumimoji="1" lang="en-US" altLang="zh-CN" sz="2800" dirty="0" smtClean="0"/>
              <a:t>ant to take part in</a:t>
            </a:r>
            <a:r>
              <a:rPr kumimoji="1" lang="en-US" altLang="zh-CN" sz="2800" dirty="0" smtClean="0"/>
              <a:t> the BESIII/BEPCII tour,  </a:t>
            </a:r>
          </a:p>
          <a:p>
            <a:r>
              <a:rPr kumimoji="1" lang="en-US" altLang="zh-CN" sz="2800" dirty="0" smtClean="0"/>
              <a:t>please assemble at 16:50 in front of the New Building.</a:t>
            </a:r>
          </a:p>
          <a:p>
            <a:endParaRPr kumimoji="1"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95E7-63BB-3D40-B5CA-4D5E3ACA52C6}" type="datetime1">
              <a:rPr kumimoji="1" lang="zh-CN" altLang="en-US" smtClean="0"/>
              <a:t>19/6/3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Hai-Bo Li </a:t>
            </a:r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87F0-5D3D-0348-95CC-4D4C4796993B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9608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63494" y="2018827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 smtClean="0"/>
              <a:t>I wish all of you have a nice week.</a:t>
            </a:r>
            <a:br>
              <a:rPr kumimoji="1" lang="en-US" altLang="zh-CN" dirty="0" smtClean="0"/>
            </a:br>
            <a:r>
              <a:rPr kumimoji="1" lang="en-US" altLang="zh-CN" dirty="0" smtClean="0"/>
              <a:t>Enjoy your lectures!   </a:t>
            </a:r>
            <a:br>
              <a:rPr kumimoji="1" lang="en-US" altLang="zh-CN" dirty="0" smtClean="0"/>
            </a:br>
            <a:r>
              <a:rPr kumimoji="1" lang="en-US" altLang="zh-CN" dirty="0" smtClean="0"/>
              <a:t>Let’s take a </a:t>
            </a:r>
            <a:r>
              <a:rPr kumimoji="1" lang="en-US" altLang="zh-CN" dirty="0" smtClean="0"/>
              <a:t>group photo outside of the New Building before the coffee break. 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66BC-7404-5949-8C73-A8427107E7FF}" type="datetime1">
              <a:rPr kumimoji="1" lang="zh-CN" altLang="en-US" smtClean="0"/>
              <a:t>19/6/3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Hai-Bo Li 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87F0-5D3D-0348-95CC-4D4C4796993B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658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65298" y="19455"/>
            <a:ext cx="4497421" cy="907320"/>
          </a:xfrm>
        </p:spPr>
        <p:txBody>
          <a:bodyPr>
            <a:normAutofit/>
          </a:bodyPr>
          <a:lstStyle/>
          <a:p>
            <a:r>
              <a:rPr kumimoji="1" lang="en-US" altLang="zh-CN" smtClean="0">
                <a:latin typeface="华文楷体"/>
                <a:ea typeface="华文楷体"/>
                <a:cs typeface="华文楷体"/>
              </a:rPr>
              <a:t>Flavor physics</a:t>
            </a:r>
            <a:endParaRPr kumimoji="1" lang="zh-CN" altLang="en-US" dirty="0">
              <a:latin typeface="华文楷体"/>
              <a:ea typeface="华文楷体"/>
              <a:cs typeface="华文楷体"/>
            </a:endParaRPr>
          </a:p>
        </p:txBody>
      </p:sp>
      <p:pic>
        <p:nvPicPr>
          <p:cNvPr id="4" name="quar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2600131" y="1126978"/>
            <a:ext cx="2002944" cy="3092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1200" y="3793115"/>
            <a:ext cx="3323738" cy="260561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文本框 5"/>
          <p:cNvSpPr txBox="1"/>
          <p:nvPr/>
        </p:nvSpPr>
        <p:spPr>
          <a:xfrm>
            <a:off x="2241739" y="6029399"/>
            <a:ext cx="22381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              </a:t>
            </a:r>
            <a:r>
              <a:rPr kumimoji="1" lang="en-US" altLang="zh-CN" dirty="0" err="1">
                <a:solidFill>
                  <a:schemeClr val="bg1"/>
                </a:solidFill>
              </a:rPr>
              <a:t>aaaaaaaaa</a:t>
            </a:r>
            <a:r>
              <a:rPr kumimoji="1" lang="en-US" altLang="zh-CN" dirty="0">
                <a:solidFill>
                  <a:schemeClr val="bg1"/>
                </a:solidFill>
              </a:rPr>
              <a:t>  </a:t>
            </a:r>
            <a:r>
              <a:rPr kumimoji="1" lang="en-US" altLang="zh-CN" dirty="0"/>
              <a:t>    </a:t>
            </a:r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790333" y="1156028"/>
            <a:ext cx="1268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Quarks</a:t>
            </a:r>
            <a:endParaRPr kumimoji="1" lang="zh-CN" altLang="en-US" sz="2800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784842" y="3603444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Leptons</a:t>
            </a:r>
            <a:endParaRPr kumimoji="1" lang="zh-CN" altLang="en-US" sz="2800" b="1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</p:txBody>
      </p:sp>
      <p:grpSp>
        <p:nvGrpSpPr>
          <p:cNvPr id="19" name="Group 258"/>
          <p:cNvGrpSpPr/>
          <p:nvPr/>
        </p:nvGrpSpPr>
        <p:grpSpPr>
          <a:xfrm>
            <a:off x="6857070" y="1037298"/>
            <a:ext cx="2337769" cy="2380719"/>
            <a:chOff x="-157620" y="0"/>
            <a:chExt cx="3760768" cy="3544968"/>
          </a:xfrm>
        </p:grpSpPr>
        <p:pic>
          <p:nvPicPr>
            <p:cNvPr id="20" name="小林益川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603148" cy="27672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" name="Shape 257"/>
            <p:cNvSpPr/>
            <p:nvPr/>
          </p:nvSpPr>
          <p:spPr>
            <a:xfrm>
              <a:off x="-157620" y="2704771"/>
              <a:ext cx="1567880" cy="8401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/>
              </a:lvl1pPr>
            </a:lstStyle>
            <a:p>
              <a:r>
                <a:rPr lang="en-US" altLang="zh-CN" dirty="0" smtClean="0">
                  <a:solidFill>
                    <a:srgbClr val="FF0000"/>
                  </a:solidFill>
                  <a:latin typeface="华文楷体"/>
                  <a:ea typeface="华文楷体"/>
                  <a:cs typeface="华文楷体"/>
                </a:rPr>
                <a:t>CKM</a:t>
              </a:r>
              <a:endParaRPr lang="zh-CN" altLang="en-US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endParaRPr>
            </a:p>
          </p:txBody>
        </p:sp>
      </p:grpSp>
      <p:grpSp>
        <p:nvGrpSpPr>
          <p:cNvPr id="23" name="Group 254"/>
          <p:cNvGrpSpPr/>
          <p:nvPr/>
        </p:nvGrpSpPr>
        <p:grpSpPr>
          <a:xfrm>
            <a:off x="5821478" y="3326861"/>
            <a:ext cx="4632241" cy="2424474"/>
            <a:chOff x="0" y="-665535"/>
            <a:chExt cx="7002437" cy="3460714"/>
          </a:xfrm>
        </p:grpSpPr>
        <p:pic>
          <p:nvPicPr>
            <p:cNvPr id="24" name="_216991aa-6c2c-11e5-8600-ad8872d9e6cf.jp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689678" cy="27672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" name="Shape 252"/>
            <p:cNvSpPr/>
            <p:nvPr/>
          </p:nvSpPr>
          <p:spPr>
            <a:xfrm>
              <a:off x="3763936" y="-665535"/>
              <a:ext cx="3238501" cy="1776647"/>
            </a:xfrm>
            <a:prstGeom prst="roundRect">
              <a:avLst>
                <a:gd name="adj" fmla="val 15000"/>
              </a:avLst>
            </a:prstGeom>
            <a:solidFill>
              <a:srgbClr val="FFFB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b">
              <a:noAutofit/>
            </a:bodyPr>
            <a:lstStyle>
              <a:lvl1pPr algn="ctr">
                <a:defRPr sz="3000"/>
              </a:lvl1pPr>
            </a:lstStyle>
            <a:p>
              <a:r>
                <a:rPr lang="en-US" altLang="zh-CN" sz="2400" dirty="0" smtClean="0">
                  <a:latin typeface="华文楷体"/>
                  <a:ea typeface="华文楷体"/>
                  <a:cs typeface="华文楷体"/>
                </a:rPr>
                <a:t>Flavor changing in neutrinos</a:t>
              </a:r>
              <a:endParaRPr lang="en-US" altLang="zh-CN" sz="2400" dirty="0">
                <a:latin typeface="华文楷体"/>
                <a:ea typeface="华文楷体"/>
                <a:cs typeface="华文楷体"/>
              </a:endParaRPr>
            </a:p>
          </p:txBody>
        </p:sp>
        <p:sp>
          <p:nvSpPr>
            <p:cNvPr id="26" name="Shape 253"/>
            <p:cNvSpPr/>
            <p:nvPr/>
          </p:nvSpPr>
          <p:spPr>
            <a:xfrm>
              <a:off x="3763936" y="2033687"/>
              <a:ext cx="155184" cy="761492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/>
              </a:lvl1pPr>
            </a:lstStyle>
            <a:p>
              <a:endParaRPr lang="en-US" altLang="zh-CN" sz="28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endParaRPr>
            </a:p>
          </p:txBody>
        </p:sp>
      </p:grpSp>
      <p:sp>
        <p:nvSpPr>
          <p:cNvPr id="27" name="日期占位符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9258-9754-B14F-BB97-92B0EC58863E}" type="datetime1">
              <a:rPr kumimoji="1" lang="zh-CN" altLang="en-US" smtClean="0"/>
              <a:t>19/6/3</a:t>
            </a:fld>
            <a:endParaRPr kumimoji="1" lang="zh-CN" altLang="en-US"/>
          </a:p>
        </p:txBody>
      </p:sp>
      <p:sp>
        <p:nvSpPr>
          <p:cNvPr id="28" name="幻灯片编号占位符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3E1E-012F-7B40-9A60-AB4AE45C104C}" type="slidenum">
              <a:rPr kumimoji="1" lang="zh-CN" altLang="en-US" smtClean="0"/>
              <a:t>2</a:t>
            </a:fld>
            <a:endParaRPr kumimoji="1" lang="zh-CN" altLang="en-US"/>
          </a:p>
        </p:txBody>
      </p:sp>
      <p:sp>
        <p:nvSpPr>
          <p:cNvPr id="18" name="Shape 253"/>
          <p:cNvSpPr/>
          <p:nvPr/>
        </p:nvSpPr>
        <p:spPr>
          <a:xfrm>
            <a:off x="5104356" y="5889994"/>
            <a:ext cx="4662214" cy="410369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3000"/>
            </a:lvl1pPr>
          </a:lstStyle>
          <a:p>
            <a:r>
              <a:rPr lang="en-US" altLang="zh-CN" sz="20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Are there FCNC </a:t>
            </a:r>
            <a:r>
              <a:rPr lang="en-US" altLang="zh-CN" sz="200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in charged leptons? </a:t>
            </a:r>
            <a:endParaRPr lang="en-US" altLang="zh-CN" sz="2000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Hai-Bo Li </a:t>
            </a:r>
            <a:endParaRPr kumimoji="1"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6018" y="1173775"/>
            <a:ext cx="1114801" cy="16684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311391" y="5162827"/>
            <a:ext cx="2614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err="1" smtClean="0">
                <a:solidFill>
                  <a:srgbClr val="FF0000"/>
                </a:solidFill>
                <a:latin typeface="+mn-ea"/>
              </a:rPr>
              <a:t>Kajita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+mn-ea"/>
              </a:rPr>
              <a:t>and </a:t>
            </a:r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McDonald</a:t>
            </a:r>
            <a:endParaRPr lang="zh-CN" altLang="en-US" sz="20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0110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/>
              <a:t>O</a:t>
            </a:r>
            <a:r>
              <a:rPr lang="en-US" altLang="zh-CN" dirty="0" smtClean="0"/>
              <a:t>rientation </a:t>
            </a:r>
            <a:r>
              <a:rPr kumimoji="1" lang="en-US" altLang="zh-CN" dirty="0" smtClean="0"/>
              <a:t>of the school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2096" y="1072643"/>
            <a:ext cx="11567808" cy="5532437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l"/>
            </a:pPr>
            <a:r>
              <a:rPr kumimoji="1" lang="en-US" altLang="zh-CN" dirty="0" smtClean="0"/>
              <a:t>  Neutrino oscillation had been established experimentally</a:t>
            </a:r>
            <a:r>
              <a:rPr kumimoji="1" lang="zh-CN" altLang="en-US" dirty="0" smtClean="0"/>
              <a:t> </a:t>
            </a:r>
            <a:r>
              <a:rPr kumimoji="1" lang="zh-CN" altLang="en-US" dirty="0" smtClean="0">
                <a:sym typeface="Wingdings"/>
              </a:rPr>
              <a:t></a:t>
            </a:r>
            <a:r>
              <a:rPr kumimoji="1" lang="en-US" altLang="zh-CN" dirty="0" smtClean="0">
                <a:sym typeface="Wingdings"/>
              </a:rPr>
              <a:t> </a:t>
            </a:r>
            <a:endParaRPr kumimoji="1" lang="zh-CN" altLang="en-US" dirty="0" smtClean="0"/>
          </a:p>
          <a:p>
            <a:pPr marL="0" indent="0">
              <a:buNone/>
            </a:pPr>
            <a:r>
              <a:rPr kumimoji="1" lang="en-US" altLang="zh-CN" dirty="0" smtClean="0"/>
              <a:t>     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lepton flavor changing neutral currents;</a:t>
            </a:r>
          </a:p>
          <a:p>
            <a:pPr>
              <a:buFont typeface="Wingdings" charset="2"/>
              <a:buChar char="l"/>
            </a:pPr>
            <a:r>
              <a:rPr kumimoji="1" lang="en-US" altLang="zh-CN" dirty="0" smtClean="0"/>
              <a:t>  Next step:  charged Lepton Flavor violation </a:t>
            </a:r>
            <a:r>
              <a:rPr kumimoji="1" lang="en-US" altLang="zh-CN" dirty="0" smtClean="0">
                <a:sym typeface="Wingdings"/>
              </a:rPr>
              <a:t> New Physics in flavor sector </a:t>
            </a:r>
          </a:p>
          <a:p>
            <a:pPr>
              <a:buFont typeface="Wingdings" charset="2"/>
              <a:buChar char="l"/>
            </a:pPr>
            <a:r>
              <a:rPr kumimoji="1" lang="en-US" altLang="zh-CN" dirty="0">
                <a:sym typeface="Wingdings"/>
              </a:rPr>
              <a:t> </a:t>
            </a:r>
            <a:r>
              <a:rPr kumimoji="1" lang="en-US" altLang="zh-CN" dirty="0" smtClean="0">
                <a:sym typeface="Wingdings"/>
              </a:rPr>
              <a:t>No any indication of new physics from LHC experiments </a:t>
            </a:r>
          </a:p>
          <a:p>
            <a:pPr>
              <a:buFont typeface="Wingdings" charset="2"/>
              <a:buChar char="l"/>
            </a:pPr>
            <a:r>
              <a:rPr kumimoji="1" lang="en-US" altLang="zh-CN" dirty="0">
                <a:sym typeface="Wingdings"/>
              </a:rPr>
              <a:t> </a:t>
            </a:r>
            <a:r>
              <a:rPr kumimoji="1" lang="en-US" altLang="zh-CN" dirty="0" smtClean="0">
                <a:sym typeface="Wingdings"/>
              </a:rPr>
              <a:t>Many high intensity experiments (running and proposals) </a:t>
            </a:r>
          </a:p>
          <a:p>
            <a:pPr marL="0" indent="0">
              <a:buNone/>
            </a:pPr>
            <a:r>
              <a:rPr kumimoji="1" lang="en-US" altLang="zh-CN" sz="2400" dirty="0">
                <a:sym typeface="Wingdings"/>
              </a:rPr>
              <a:t> </a:t>
            </a:r>
            <a:r>
              <a:rPr kumimoji="1" lang="en-US" altLang="zh-CN" sz="2400" dirty="0" smtClean="0">
                <a:sym typeface="Wingdings"/>
              </a:rPr>
              <a:t>    </a:t>
            </a:r>
            <a:r>
              <a:rPr kumimoji="1" lang="en-US" altLang="zh-CN" sz="2400" dirty="0" err="1" smtClean="0">
                <a:solidFill>
                  <a:srgbClr val="002060"/>
                </a:solidFill>
                <a:sym typeface="Wingdings"/>
              </a:rPr>
              <a:t>Muon</a:t>
            </a:r>
            <a:r>
              <a:rPr kumimoji="1" lang="en-US" altLang="zh-CN" sz="2400" dirty="0" smtClean="0">
                <a:solidFill>
                  <a:srgbClr val="002060"/>
                </a:solidFill>
                <a:sym typeface="Wingdings"/>
              </a:rPr>
              <a:t> physics:  MEG&amp;MEGII,  Mu3e ..    </a:t>
            </a:r>
            <a:r>
              <a:rPr kumimoji="1" lang="en-US" altLang="zh-CN" sz="2400" dirty="0">
                <a:solidFill>
                  <a:srgbClr val="002060"/>
                </a:solidFill>
                <a:sym typeface="Wingdings"/>
              </a:rPr>
              <a:t>a</a:t>
            </a:r>
            <a:r>
              <a:rPr kumimoji="1" lang="en-US" altLang="zh-CN" sz="2400" dirty="0" smtClean="0">
                <a:solidFill>
                  <a:srgbClr val="002060"/>
                </a:solidFill>
                <a:sym typeface="Wingdings"/>
              </a:rPr>
              <a:t>nd COMET  at J-PARC  Mu2e at </a:t>
            </a:r>
            <a:r>
              <a:rPr kumimoji="1" lang="en-US" altLang="zh-CN" sz="2400" dirty="0" err="1" smtClean="0">
                <a:solidFill>
                  <a:srgbClr val="002060"/>
                </a:solidFill>
                <a:sym typeface="Wingdings"/>
              </a:rPr>
              <a:t>Fermilab</a:t>
            </a:r>
            <a:r>
              <a:rPr kumimoji="1" lang="en-US" altLang="zh-CN" sz="2400" dirty="0" smtClean="0">
                <a:solidFill>
                  <a:srgbClr val="002060"/>
                </a:solidFill>
                <a:sym typeface="Wingdings"/>
              </a:rPr>
              <a:t>  </a:t>
            </a:r>
            <a:r>
              <a:rPr kumimoji="1" lang="is-IS" altLang="zh-CN" sz="2400" dirty="0" smtClean="0">
                <a:solidFill>
                  <a:srgbClr val="002060"/>
                </a:solidFill>
                <a:sym typeface="Wingdings"/>
              </a:rPr>
              <a:t>… </a:t>
            </a:r>
          </a:p>
          <a:p>
            <a:pPr marL="0" indent="0">
              <a:buNone/>
            </a:pPr>
            <a:r>
              <a:rPr kumimoji="1" lang="is-IS" altLang="zh-CN" sz="2400">
                <a:solidFill>
                  <a:srgbClr val="002060"/>
                </a:solidFill>
                <a:sym typeface="Wingdings"/>
              </a:rPr>
              <a:t> </a:t>
            </a:r>
            <a:r>
              <a:rPr kumimoji="1" lang="is-IS" altLang="zh-CN" sz="2400" smtClean="0">
                <a:solidFill>
                  <a:srgbClr val="002060"/>
                </a:solidFill>
                <a:sym typeface="Wingdings"/>
              </a:rPr>
              <a:t>                                g-2_muon ... </a:t>
            </a:r>
            <a:endParaRPr kumimoji="1" lang="is-IS" altLang="zh-CN" sz="2400" dirty="0" smtClean="0">
              <a:solidFill>
                <a:srgbClr val="002060"/>
              </a:solidFill>
              <a:sym typeface="Wingdings"/>
            </a:endParaRPr>
          </a:p>
          <a:p>
            <a:pPr marL="0" indent="0">
              <a:buNone/>
            </a:pPr>
            <a:r>
              <a:rPr kumimoji="1" lang="is-IS" altLang="zh-CN" sz="2400" dirty="0">
                <a:solidFill>
                  <a:srgbClr val="002060"/>
                </a:solidFill>
                <a:sym typeface="Wingdings"/>
              </a:rPr>
              <a:t> </a:t>
            </a:r>
            <a:r>
              <a:rPr kumimoji="1" lang="is-IS" altLang="zh-CN" sz="2400" dirty="0" smtClean="0">
                <a:solidFill>
                  <a:srgbClr val="002060"/>
                </a:solidFill>
                <a:sym typeface="Wingdings"/>
              </a:rPr>
              <a:t>    </a:t>
            </a:r>
            <a:r>
              <a:rPr kumimoji="1" lang="is-IS" altLang="zh-CN" sz="2400" dirty="0" smtClean="0">
                <a:solidFill>
                  <a:srgbClr val="FF0000"/>
                </a:solidFill>
                <a:sym typeface="Wingdings"/>
              </a:rPr>
              <a:t>B/D/tau :  Super-B factory/Belle-II,  LHCb and its upgrade , BESIII and its upgrades </a:t>
            </a:r>
          </a:p>
          <a:p>
            <a:pPr marL="0" indent="0">
              <a:buNone/>
            </a:pPr>
            <a:r>
              <a:rPr kumimoji="1" lang="is-IS" altLang="zh-CN" sz="2400" dirty="0">
                <a:solidFill>
                  <a:srgbClr val="FF0000"/>
                </a:solidFill>
                <a:sym typeface="Wingdings"/>
              </a:rPr>
              <a:t> </a:t>
            </a:r>
            <a:r>
              <a:rPr kumimoji="1" lang="is-IS" altLang="zh-CN" sz="2400" dirty="0" smtClean="0">
                <a:solidFill>
                  <a:srgbClr val="FF0000"/>
                </a:solidFill>
                <a:sym typeface="Wingdings"/>
              </a:rPr>
              <a:t>                       </a:t>
            </a:r>
            <a:r>
              <a:rPr kumimoji="1" lang="is-IS" altLang="zh-CN" sz="2400" dirty="0" smtClean="0">
                <a:solidFill>
                  <a:srgbClr val="FF0000"/>
                </a:solidFill>
                <a:sym typeface="Wingdings"/>
              </a:rPr>
              <a:t>Gega-Z at FCC-ee and CEPC</a:t>
            </a:r>
            <a:endParaRPr kumimoji="1" lang="is-IS" altLang="zh-CN" sz="2400" dirty="0" smtClean="0">
              <a:solidFill>
                <a:srgbClr val="FF0000"/>
              </a:solidFill>
              <a:sym typeface="Wingdings"/>
            </a:endParaRPr>
          </a:p>
          <a:p>
            <a:pPr marL="0" indent="0">
              <a:buNone/>
            </a:pPr>
            <a:r>
              <a:rPr kumimoji="1" lang="is-IS" altLang="zh-CN" sz="2400" dirty="0">
                <a:sym typeface="Wingdings"/>
              </a:rPr>
              <a:t> </a:t>
            </a:r>
            <a:r>
              <a:rPr kumimoji="1" lang="is-IS" altLang="zh-CN" sz="2400" dirty="0" smtClean="0">
                <a:sym typeface="Wingdings"/>
              </a:rPr>
              <a:t>    </a:t>
            </a:r>
            <a:r>
              <a:rPr kumimoji="1" lang="is-IS" altLang="zh-CN" sz="2400" dirty="0" smtClean="0">
                <a:solidFill>
                  <a:srgbClr val="0070C0"/>
                </a:solidFill>
                <a:sym typeface="Wingdings"/>
              </a:rPr>
              <a:t>Kaon physics:  High intensity Kaon beams ... , high intensity hyperon beams ... </a:t>
            </a:r>
          </a:p>
          <a:p>
            <a:pPr marL="0" indent="0">
              <a:buNone/>
            </a:pPr>
            <a:r>
              <a:rPr kumimoji="1" lang="is-IS" altLang="zh-CN" sz="2400" dirty="0">
                <a:solidFill>
                  <a:srgbClr val="0070C0"/>
                </a:solidFill>
                <a:sym typeface="Wingdings"/>
              </a:rPr>
              <a:t> </a:t>
            </a:r>
            <a:r>
              <a:rPr kumimoji="1" lang="is-IS" altLang="zh-CN" sz="2400" dirty="0" smtClean="0">
                <a:solidFill>
                  <a:srgbClr val="0070C0"/>
                </a:solidFill>
                <a:sym typeface="Wingdings"/>
              </a:rPr>
              <a:t>      </a:t>
            </a:r>
            <a:r>
              <a:rPr kumimoji="1" lang="is-IS" altLang="zh-CN" sz="2400" dirty="0" smtClean="0">
                <a:sym typeface="Wingdings"/>
              </a:rPr>
              <a:t>…  </a:t>
            </a:r>
          </a:p>
          <a:p>
            <a:pPr marL="0" indent="0">
              <a:buNone/>
            </a:pPr>
            <a:r>
              <a:rPr kumimoji="1" lang="is-IS" altLang="zh-CN" sz="2400" dirty="0">
                <a:sym typeface="Wingdings"/>
              </a:rPr>
              <a:t> </a:t>
            </a:r>
            <a:r>
              <a:rPr kumimoji="1" lang="is-IS" altLang="zh-CN" sz="2400" dirty="0" smtClean="0">
                <a:sym typeface="Wingdings"/>
              </a:rPr>
              <a:t>  </a:t>
            </a:r>
            <a:r>
              <a:rPr kumimoji="1" lang="en-US" altLang="zh-CN" sz="2400" dirty="0" smtClean="0"/>
              <a:t> </a:t>
            </a:r>
            <a:endParaRPr kumimoji="1" lang="zh-CN" altLang="en-US" sz="24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DEF7-8C9D-9240-A759-F5BD0C4BDEDF}" type="datetime1">
              <a:rPr kumimoji="1" lang="zh-CN" altLang="en-US" smtClean="0"/>
              <a:t>19/6/3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Hai-Bo Li 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87F0-5D3D-0348-95CC-4D4C4796993B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125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0410" y="0"/>
            <a:ext cx="10971179" cy="1325563"/>
          </a:xfrm>
        </p:spPr>
        <p:txBody>
          <a:bodyPr/>
          <a:lstStyle/>
          <a:p>
            <a:r>
              <a:rPr kumimoji="1" lang="en-US" altLang="zh-CN" dirty="0" smtClean="0"/>
              <a:t>The School on the charged leptons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30257" y="939058"/>
            <a:ext cx="9953828" cy="541830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en-US" altLang="zh-CN" dirty="0" smtClean="0"/>
              <a:t>Students:  graduate,  undergraduate students;  postdocs/young researchers (mainly from China).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 smtClean="0"/>
              <a:t> Teachers:  </a:t>
            </a:r>
            <a:r>
              <a:rPr lang="it-IT" altLang="zh-CN" sz="2400" dirty="0"/>
              <a:t>Lorenzo </a:t>
            </a:r>
            <a:r>
              <a:rPr lang="it-IT" altLang="zh-CN" sz="2400" dirty="0" err="1"/>
              <a:t>Calibbi</a:t>
            </a:r>
            <a:r>
              <a:rPr lang="it-IT" altLang="zh-CN" sz="2400" dirty="0"/>
              <a:t>  (</a:t>
            </a:r>
            <a:r>
              <a:rPr lang="it-IT" altLang="zh-CN" sz="2400" dirty="0" err="1"/>
              <a:t>Nankai</a:t>
            </a:r>
            <a:r>
              <a:rPr lang="it-IT" altLang="zh-CN" sz="2400" dirty="0"/>
              <a:t> </a:t>
            </a:r>
            <a:r>
              <a:rPr lang="it-IT" altLang="zh-CN" sz="2400" dirty="0" err="1"/>
              <a:t>University</a:t>
            </a:r>
            <a:r>
              <a:rPr lang="it-IT" altLang="zh-CN" sz="2400" dirty="0"/>
              <a:t>, China)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altLang="zh-CN" sz="2400" dirty="0" smtClean="0"/>
              <a:t>                           </a:t>
            </a:r>
            <a:r>
              <a:rPr lang="fr-FR" altLang="zh-CN" sz="2400" dirty="0" smtClean="0"/>
              <a:t>Sébastien </a:t>
            </a:r>
            <a:r>
              <a:rPr lang="fr-FR" altLang="zh-CN" sz="2400" dirty="0" err="1"/>
              <a:t>Descotes-Genon</a:t>
            </a:r>
            <a:r>
              <a:rPr lang="fr-FR" altLang="zh-CN" sz="2400" dirty="0"/>
              <a:t> (CNRS &amp; </a:t>
            </a:r>
            <a:r>
              <a:rPr lang="fr-FR" altLang="zh-CN" sz="2400" dirty="0" err="1"/>
              <a:t>Univ</a:t>
            </a:r>
            <a:r>
              <a:rPr lang="fr-FR" altLang="zh-CN" sz="2400" dirty="0"/>
              <a:t>. Paris-Sud, France) </a:t>
            </a:r>
            <a:endParaRPr lang="fr-FR" altLang="zh-CN" sz="2400" dirty="0" smtClean="0"/>
          </a:p>
          <a:p>
            <a:pPr marL="0" indent="0">
              <a:lnSpc>
                <a:spcPct val="120000"/>
              </a:lnSpc>
              <a:buNone/>
            </a:pPr>
            <a:r>
              <a:rPr kumimoji="1" lang="fr-FR" altLang="zh-CN" sz="2400" dirty="0"/>
              <a:t> </a:t>
            </a:r>
            <a:r>
              <a:rPr kumimoji="1" lang="fr-FR" altLang="zh-CN" sz="2400" dirty="0" smtClean="0"/>
              <a:t>                          </a:t>
            </a:r>
            <a:r>
              <a:rPr lang="tr-TR" altLang="zh-CN" sz="2400" dirty="0" err="1" smtClean="0"/>
              <a:t>Kiyoshi</a:t>
            </a:r>
            <a:r>
              <a:rPr lang="tr-TR" altLang="zh-CN" sz="2400" dirty="0" smtClean="0"/>
              <a:t> </a:t>
            </a:r>
            <a:r>
              <a:rPr lang="tr-TR" altLang="zh-CN" sz="2400" dirty="0" err="1"/>
              <a:t>Hayasaka</a:t>
            </a:r>
            <a:r>
              <a:rPr lang="tr-TR" altLang="zh-CN" sz="2400" dirty="0"/>
              <a:t> (</a:t>
            </a:r>
            <a:r>
              <a:rPr lang="tr-TR" altLang="zh-CN" sz="2400" dirty="0" err="1"/>
              <a:t>Niigata</a:t>
            </a:r>
            <a:r>
              <a:rPr lang="tr-TR" altLang="zh-CN" sz="2400" dirty="0"/>
              <a:t> </a:t>
            </a:r>
            <a:r>
              <a:rPr lang="tr-TR" altLang="zh-CN" sz="2400" dirty="0" err="1"/>
              <a:t>University</a:t>
            </a:r>
            <a:r>
              <a:rPr lang="tr-TR" altLang="zh-CN" sz="2400" dirty="0"/>
              <a:t>, Japan)   </a:t>
            </a:r>
            <a:endParaRPr lang="tr-TR" altLang="zh-CN" sz="2400" dirty="0" smtClean="0"/>
          </a:p>
          <a:p>
            <a:pPr marL="0" indent="0">
              <a:lnSpc>
                <a:spcPct val="120000"/>
              </a:lnSpc>
              <a:buNone/>
            </a:pPr>
            <a:r>
              <a:rPr kumimoji="1" lang="tr-TR" altLang="zh-CN" sz="2400" dirty="0"/>
              <a:t> </a:t>
            </a:r>
            <a:r>
              <a:rPr kumimoji="1" lang="tr-TR" altLang="zh-CN" sz="2400" dirty="0" smtClean="0"/>
              <a:t>                          </a:t>
            </a:r>
            <a:r>
              <a:rPr lang="cs-CZ" altLang="zh-CN" sz="2400" dirty="0" smtClean="0"/>
              <a:t>David </a:t>
            </a:r>
            <a:r>
              <a:rPr lang="cs-CZ" altLang="zh-CN" sz="2400" dirty="0" err="1"/>
              <a:t>Hitlin</a:t>
            </a:r>
            <a:r>
              <a:rPr lang="cs-CZ" altLang="zh-CN" sz="2400" dirty="0"/>
              <a:t> (Caltech, USA) </a:t>
            </a:r>
            <a:r>
              <a:rPr lang="cs-CZ" altLang="zh-CN" sz="2400" dirty="0" smtClean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kumimoji="1" lang="cs-CZ" altLang="zh-CN" sz="2400" dirty="0"/>
              <a:t> </a:t>
            </a:r>
            <a:r>
              <a:rPr kumimoji="1" lang="cs-CZ" altLang="zh-CN" sz="2400" dirty="0" smtClean="0"/>
              <a:t>                          </a:t>
            </a:r>
            <a:r>
              <a:rPr lang="hr-HR" altLang="zh-CN" sz="2400" dirty="0" err="1"/>
              <a:t>Tsutomu</a:t>
            </a:r>
            <a:r>
              <a:rPr lang="hr-HR" altLang="zh-CN" sz="2400" dirty="0"/>
              <a:t> </a:t>
            </a:r>
            <a:r>
              <a:rPr lang="hr-HR" altLang="zh-CN" sz="2400" dirty="0" err="1"/>
              <a:t>Mibe</a:t>
            </a:r>
            <a:r>
              <a:rPr lang="hr-HR" altLang="zh-CN" sz="2400" dirty="0"/>
              <a:t> (KEK, Japan) </a:t>
            </a:r>
            <a:r>
              <a:rPr lang="hr-HR" altLang="zh-CN" sz="2400" dirty="0" smtClean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kumimoji="1" lang="hr-HR" altLang="zh-CN" sz="2400" dirty="0"/>
              <a:t> </a:t>
            </a:r>
            <a:r>
              <a:rPr kumimoji="1" lang="hr-HR" altLang="zh-CN" sz="2400" dirty="0" smtClean="0"/>
              <a:t>                          </a:t>
            </a:r>
            <a:r>
              <a:rPr lang="nl-NL" altLang="zh-CN" sz="2400" dirty="0" err="1" smtClean="0"/>
              <a:t>Gerco</a:t>
            </a:r>
            <a:r>
              <a:rPr lang="nl-NL" altLang="zh-CN" sz="2400" dirty="0" smtClean="0"/>
              <a:t> </a:t>
            </a:r>
            <a:r>
              <a:rPr lang="nl-NL" altLang="zh-CN" sz="2400" dirty="0"/>
              <a:t>Onderwater (Groningen University,  </a:t>
            </a:r>
            <a:r>
              <a:rPr lang="nl-NL" altLang="zh-CN" sz="2400" dirty="0" err="1"/>
              <a:t>Netherland</a:t>
            </a:r>
            <a:r>
              <a:rPr lang="nl-NL" altLang="zh-CN" sz="2400" dirty="0"/>
              <a:t> ) </a:t>
            </a:r>
            <a:r>
              <a:rPr lang="nl-NL" altLang="zh-CN" sz="2400" dirty="0" smtClean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kumimoji="1" lang="nl-NL" altLang="zh-CN" sz="2400" dirty="0"/>
              <a:t> </a:t>
            </a:r>
            <a:r>
              <a:rPr kumimoji="1" lang="nl-NL" altLang="zh-CN" sz="2400" dirty="0" smtClean="0"/>
              <a:t>                          </a:t>
            </a:r>
            <a:r>
              <a:rPr lang="pt-BR" altLang="zh-CN" sz="2400" dirty="0" err="1" smtClean="0"/>
              <a:t>Angela</a:t>
            </a:r>
            <a:r>
              <a:rPr lang="pt-BR" altLang="zh-CN" sz="2400" dirty="0" smtClean="0"/>
              <a:t> </a:t>
            </a:r>
            <a:r>
              <a:rPr lang="pt-BR" altLang="zh-CN" sz="2400" dirty="0"/>
              <a:t>Papa  (Pisa </a:t>
            </a:r>
            <a:r>
              <a:rPr lang="pt-BR" altLang="zh-CN" sz="2400" dirty="0" err="1"/>
              <a:t>and</a:t>
            </a:r>
            <a:r>
              <a:rPr lang="pt-BR" altLang="zh-CN" sz="2400" dirty="0"/>
              <a:t> PSI </a:t>
            </a:r>
            <a:r>
              <a:rPr lang="pt-BR" altLang="zh-CN" sz="2400" dirty="0" smtClean="0"/>
              <a:t>) </a:t>
            </a:r>
            <a:endParaRPr kumimoji="1" lang="en-US" altLang="zh-CN" sz="2400" dirty="0" smtClean="0"/>
          </a:p>
          <a:p>
            <a:pPr>
              <a:lnSpc>
                <a:spcPct val="120000"/>
              </a:lnSpc>
            </a:pPr>
            <a:r>
              <a:rPr kumimoji="1" lang="en-US" altLang="zh-CN" dirty="0" smtClean="0"/>
              <a:t>TA group:   </a:t>
            </a:r>
            <a:r>
              <a:rPr lang="en-US" altLang="zh-CN" dirty="0" err="1" smtClean="0"/>
              <a:t>Yohei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Nakatsugawa</a:t>
            </a:r>
            <a:r>
              <a:rPr lang="en-US" altLang="zh-CN" dirty="0" smtClean="0"/>
              <a:t>, </a:t>
            </a:r>
            <a:r>
              <a:rPr lang="en-US" altLang="zh-CN" dirty="0" smtClean="0"/>
              <a:t>Dorian </a:t>
            </a:r>
            <a:r>
              <a:rPr lang="en-US" altLang="zh-CN" dirty="0" err="1" smtClean="0"/>
              <a:t>Pieters</a:t>
            </a:r>
            <a:r>
              <a:rPr lang="en-US" altLang="zh-CN" dirty="0" smtClean="0"/>
              <a:t>, </a:t>
            </a:r>
            <a:r>
              <a:rPr lang="en-US" altLang="zh-CN" dirty="0" smtClean="0"/>
              <a:t>Chen Wu  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 smtClean="0"/>
              <a:t> LOC:  Hai-Bo Li (</a:t>
            </a:r>
            <a:r>
              <a:rPr kumimoji="1" lang="en-US" altLang="zh-CN" dirty="0" smtClean="0">
                <a:hlinkClick r:id="rId2"/>
              </a:rPr>
              <a:t>lihb@ihep.ac.cn</a:t>
            </a:r>
            <a:r>
              <a:rPr kumimoji="1" lang="en-US" altLang="zh-CN" dirty="0" smtClean="0"/>
              <a:t>  13522591667 ) , </a:t>
            </a:r>
          </a:p>
          <a:p>
            <a:pPr marL="0" indent="0">
              <a:lnSpc>
                <a:spcPct val="120000"/>
              </a:lnSpc>
              <a:buNone/>
            </a:pPr>
            <a:r>
              <a:rPr kumimoji="1" lang="en-US" altLang="zh-CN" dirty="0"/>
              <a:t> </a:t>
            </a:r>
            <a:r>
              <a:rPr kumimoji="1" lang="en-US" altLang="zh-CN" dirty="0" smtClean="0"/>
              <a:t>              Miss Shan-Jun Ren (</a:t>
            </a:r>
            <a:r>
              <a:rPr kumimoji="1" lang="en-US" altLang="zh-CN" dirty="0" smtClean="0">
                <a:hlinkClick r:id="rId3"/>
              </a:rPr>
              <a:t>rensj@ihep.ac.cn</a:t>
            </a:r>
            <a:r>
              <a:rPr kumimoji="1" lang="en-US" altLang="zh-CN" dirty="0" smtClean="0"/>
              <a:t>  </a:t>
            </a:r>
            <a:r>
              <a:rPr lang="is-IS" altLang="zh-CN" dirty="0" smtClean="0"/>
              <a:t>17301373566)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s-IS" altLang="zh-CN" dirty="0"/>
              <a:t> </a:t>
            </a:r>
            <a:r>
              <a:rPr lang="is-IS" altLang="zh-CN" dirty="0" smtClean="0"/>
              <a:t>              Miss Ye-Liu Mo (</a:t>
            </a:r>
            <a:r>
              <a:rPr lang="is-IS" altLang="zh-CN" dirty="0" smtClean="0">
                <a:hlinkClick r:id="rId4"/>
              </a:rPr>
              <a:t>moyl@ihep.ac.cn)</a:t>
            </a:r>
            <a:r>
              <a:rPr lang="is-IS" altLang="zh-CN" dirty="0" smtClean="0"/>
              <a:t>   </a:t>
            </a:r>
          </a:p>
          <a:p>
            <a:pPr marL="0" indent="0">
              <a:lnSpc>
                <a:spcPct val="120000"/>
              </a:lnSpc>
              <a:buNone/>
            </a:pPr>
            <a:r>
              <a:rPr kumimoji="1" lang="is-IS" altLang="zh-CN" dirty="0"/>
              <a:t> </a:t>
            </a:r>
            <a:r>
              <a:rPr kumimoji="1" lang="is-IS" altLang="zh-CN" dirty="0" smtClean="0"/>
              <a:t>              Yao Zhang (</a:t>
            </a:r>
            <a:r>
              <a:rPr kumimoji="1" lang="is-IS" altLang="zh-CN" dirty="0" smtClean="0">
                <a:hlinkClick r:id="rId5"/>
              </a:rPr>
              <a:t>zhangyao@ihep.ac.cn</a:t>
            </a:r>
            <a:r>
              <a:rPr kumimoji="1" lang="is-IS" altLang="zh-CN" dirty="0" smtClean="0"/>
              <a:t> ) 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C878-AB5F-954D-8A30-3B4FDF251A86}" type="datetime1">
              <a:rPr kumimoji="1" lang="zh-CN" altLang="en-US" smtClean="0"/>
              <a:t>19/6/3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Hai-Bo Li 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87F0-5D3D-0348-95CC-4D4C4796993B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593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Sessions for questions and discus</a:t>
            </a:r>
            <a:r>
              <a:rPr kumimoji="1" lang="en-US" altLang="zh-CN" dirty="0" smtClean="0"/>
              <a:t>si</a:t>
            </a:r>
            <a:r>
              <a:rPr kumimoji="1" lang="en-US" altLang="zh-CN" dirty="0" smtClean="0"/>
              <a:t>ons   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CN" dirty="0" smtClean="0"/>
              <a:t>The discussion sessions will be chaired by TA group,  and </a:t>
            </a:r>
            <a:r>
              <a:rPr kumimoji="1" lang="en-US" altLang="zh-CN" dirty="0" smtClean="0"/>
              <a:t>t</a:t>
            </a:r>
            <a:r>
              <a:rPr kumimoji="1" lang="en-US" altLang="zh-CN" dirty="0" smtClean="0"/>
              <a:t>eachers should be present there to answer questions and join the discussions.  </a:t>
            </a:r>
          </a:p>
          <a:p>
            <a:pPr marL="0" indent="0">
              <a:buNone/>
            </a:pPr>
            <a:r>
              <a:rPr kumimoji="1" lang="en-US" altLang="zh-CN" dirty="0"/>
              <a:t> </a:t>
            </a:r>
            <a:r>
              <a:rPr kumimoji="1" lang="en-US" altLang="zh-CN" dirty="0" smtClean="0"/>
              <a:t>We also encourage teachers to leave questions and homework after your lectures,  so that students can discuss what they learn. </a:t>
            </a:r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 smtClean="0"/>
              <a:t>We encourage students to raise any questions directly to teachers,  or</a:t>
            </a:r>
          </a:p>
          <a:p>
            <a:pPr marL="0" indent="0">
              <a:buNone/>
            </a:pPr>
            <a:r>
              <a:rPr kumimoji="1" lang="en-US" altLang="zh-CN" dirty="0"/>
              <a:t> </a:t>
            </a:r>
            <a:r>
              <a:rPr kumimoji="1" lang="en-US" altLang="zh-CN" dirty="0" smtClean="0"/>
              <a:t>you should send your questions to </a:t>
            </a:r>
            <a:r>
              <a:rPr kumimoji="1" lang="en-US" altLang="zh-CN" dirty="0" err="1" smtClean="0"/>
              <a:t>TAs.</a:t>
            </a:r>
            <a:r>
              <a:rPr kumimoji="1" lang="en-US" altLang="zh-CN" dirty="0" smtClean="0"/>
              <a:t> </a:t>
            </a:r>
          </a:p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C832-98A0-1348-93B2-D59AF5A3D7F7}" type="datetime1">
              <a:rPr kumimoji="1" lang="zh-CN" altLang="en-US" smtClean="0"/>
              <a:t>19/6/3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Hai-Bo Li 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87F0-5D3D-0348-95CC-4D4C4796993B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5582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 Certificate of the school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9" y="1825625"/>
            <a:ext cx="10971179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dirty="0" smtClean="0"/>
              <a:t>Students should be present and sign off everyday, so that  you will get your certificates. </a:t>
            </a:r>
          </a:p>
          <a:p>
            <a:pPr marL="0" indent="0">
              <a:buNone/>
            </a:pPr>
            <a:r>
              <a:rPr kumimoji="1" lang="en-US" altLang="zh-CN" dirty="0" smtClean="0"/>
              <a:t>We just encourage you to finish the school, and </a:t>
            </a:r>
            <a:r>
              <a:rPr kumimoji="1" lang="en-US" altLang="zh-CN" dirty="0" smtClean="0"/>
              <a:t>don’t miss this opportunity, please.  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BBC7-2C1B-7A46-BEE8-941FB1B8150F}" type="datetime1">
              <a:rPr kumimoji="1" lang="zh-CN" altLang="en-US" smtClean="0"/>
              <a:t>19/6/3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Hai-Bo Li 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87F0-5D3D-0348-95CC-4D4C4796993B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29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 Reception and Banquet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CN" dirty="0" smtClean="0"/>
              <a:t>We will have a reception on Monday at 18:30:  cafeteria of the Guest House </a:t>
            </a:r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 smtClean="0"/>
              <a:t>On </a:t>
            </a:r>
            <a:r>
              <a:rPr lang="en-US" altLang="zh-CN" dirty="0" smtClean="0"/>
              <a:t>Wednesday,  we will have a banquet at </a:t>
            </a:r>
            <a:r>
              <a:rPr lang="en-US" altLang="zh-CN" dirty="0" err="1" smtClean="0"/>
              <a:t>Quanjude</a:t>
            </a:r>
            <a:r>
              <a:rPr lang="en-US" altLang="zh-CN" dirty="0" smtClean="0"/>
              <a:t> Roast Duck</a:t>
            </a:r>
            <a:r>
              <a:rPr lang="zh-CN" altLang="en-US" dirty="0" smtClean="0"/>
              <a:t> </a:t>
            </a:r>
          </a:p>
          <a:p>
            <a:pPr marL="0" indent="0">
              <a:buNone/>
            </a:pPr>
            <a:endParaRPr kumimoji="1" lang="zh-CN" altLang="en-US" dirty="0"/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B056-F79F-6744-997E-5B557A464F13}" type="datetime1">
              <a:rPr kumimoji="1" lang="zh-CN" altLang="en-US" smtClean="0"/>
              <a:t>19/6/3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Hai-Bo Li 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87F0-5D3D-0348-95CC-4D4C4796993B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8073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5825" y="0"/>
            <a:ext cx="10515600" cy="1325563"/>
          </a:xfrm>
        </p:spPr>
        <p:txBody>
          <a:bodyPr/>
          <a:lstStyle/>
          <a:p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Lunch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1817" y="132556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dirty="0" smtClean="0"/>
              <a:t>We provide lunch everyday from June 3</a:t>
            </a:r>
            <a:r>
              <a:rPr kumimoji="1" lang="en-US" altLang="zh-CN" baseline="30000" dirty="0" smtClean="0"/>
              <a:t>rd</a:t>
            </a:r>
            <a:r>
              <a:rPr kumimoji="1" lang="en-US" altLang="zh-CN" dirty="0" smtClean="0"/>
              <a:t> to 7</a:t>
            </a:r>
            <a:r>
              <a:rPr kumimoji="1" lang="en-US" altLang="zh-CN" baseline="30000" dirty="0" smtClean="0"/>
              <a:t>th</a:t>
            </a:r>
            <a:r>
              <a:rPr kumimoji="1" lang="en-US" altLang="zh-CN" dirty="0" smtClean="0"/>
              <a:t>. </a:t>
            </a:r>
          </a:p>
          <a:p>
            <a:pPr marL="0" indent="0">
              <a:buNone/>
            </a:pPr>
            <a:r>
              <a:rPr kumimoji="1" lang="en-US" altLang="zh-CN" dirty="0" smtClean="0"/>
              <a:t>  Teachers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TAs</a:t>
            </a:r>
            <a:r>
              <a:rPr kumimoji="1" lang="en-US" altLang="zh-CN" dirty="0" smtClean="0"/>
              <a:t>:  Round table lunch in the cafeteria of Guest House </a:t>
            </a:r>
          </a:p>
          <a:p>
            <a:pPr marL="0" indent="0">
              <a:buNone/>
            </a:pPr>
            <a:r>
              <a:rPr kumimoji="1" lang="en-US" altLang="zh-CN" dirty="0" smtClean="0"/>
              <a:t>  Students:  Lunch coupons for the IHEP cafeteria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faculty </a:t>
            </a:r>
          </a:p>
          <a:p>
            <a:pPr marL="0" indent="0">
              <a:buNone/>
            </a:pPr>
            <a:r>
              <a:rPr kumimoji="1" lang="en-US" altLang="zh-CN" dirty="0"/>
              <a:t> </a:t>
            </a:r>
            <a:r>
              <a:rPr kumimoji="1" lang="en-US" altLang="zh-CN" dirty="0" smtClean="0"/>
              <a:t>                    </a:t>
            </a:r>
            <a:r>
              <a:rPr kumimoji="1" lang="en-US" altLang="zh-CN" dirty="0" smtClean="0"/>
              <a:t>(</a:t>
            </a:r>
            <a:r>
              <a:rPr kumimoji="1" lang="zh-CN" altLang="en-US" dirty="0" smtClean="0"/>
              <a:t>高能所职工食堂）</a:t>
            </a:r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E747-2DE1-7443-87FD-77932B104E45}" type="datetime1">
              <a:rPr kumimoji="1" lang="zh-CN" altLang="en-US" smtClean="0"/>
              <a:t>19/6/3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Hai-Bo Li </a:t>
            </a:r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87F0-5D3D-0348-95CC-4D4C4796993B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0956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799" y="-77823"/>
            <a:ext cx="5391048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599251" y="2859932"/>
            <a:ext cx="2097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IHEP Cafeteria  </a:t>
            </a:r>
            <a:endParaRPr kumimoji="1" lang="zh-CN" altLang="en-US" sz="2400" dirty="0"/>
          </a:p>
        </p:txBody>
      </p:sp>
      <p:cxnSp>
        <p:nvCxnSpPr>
          <p:cNvPr id="7" name="直线箭头连接符 6"/>
          <p:cNvCxnSpPr/>
          <p:nvPr/>
        </p:nvCxnSpPr>
        <p:spPr>
          <a:xfrm flipH="1">
            <a:off x="7486650" y="3351177"/>
            <a:ext cx="1571625" cy="3349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65526" y="1662482"/>
            <a:ext cx="2657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0000"/>
                </a:solidFill>
              </a:rPr>
              <a:t>Conference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 room 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  <p:cxnSp>
        <p:nvCxnSpPr>
          <p:cNvPr id="10" name="直线箭头连接符 9"/>
          <p:cNvCxnSpPr/>
          <p:nvPr/>
        </p:nvCxnSpPr>
        <p:spPr>
          <a:xfrm>
            <a:off x="2689395" y="2290100"/>
            <a:ext cx="2954928" cy="5698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左箭头 10"/>
          <p:cNvSpPr/>
          <p:nvPr/>
        </p:nvSpPr>
        <p:spPr>
          <a:xfrm>
            <a:off x="9058275" y="807753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DA76-54F1-8643-ADDF-E7E99EEBEC5F}" type="datetime1">
              <a:rPr kumimoji="1" lang="zh-CN" altLang="en-US" smtClean="0"/>
              <a:t>19/6/3</a:t>
            </a:fld>
            <a:endParaRPr kumimoji="1"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Hai-Bo Li </a:t>
            </a:r>
            <a:endParaRPr kumimoji="1" lang="zh-CN" altLang="en-US"/>
          </a:p>
        </p:txBody>
      </p:sp>
      <p:sp>
        <p:nvSpPr>
          <p:cNvPr id="15" name="幻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87F0-5D3D-0348-95CC-4D4C4796993B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138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3004</TotalTime>
  <Words>435</Words>
  <Application>Microsoft Macintosh PowerPoint</Application>
  <PresentationFormat>宽屏</PresentationFormat>
  <Paragraphs>97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Calibri</vt:lpstr>
      <vt:lpstr>Calibri Light</vt:lpstr>
      <vt:lpstr>Wingdings</vt:lpstr>
      <vt:lpstr>华文楷体</vt:lpstr>
      <vt:lpstr>宋体</vt:lpstr>
      <vt:lpstr>Arial</vt:lpstr>
      <vt:lpstr>Office 主题</vt:lpstr>
      <vt:lpstr>Introduction, orientation  of the School </vt:lpstr>
      <vt:lpstr>Flavor physics</vt:lpstr>
      <vt:lpstr>Orientation of the school </vt:lpstr>
      <vt:lpstr>The School on the charged leptons </vt:lpstr>
      <vt:lpstr>Sessions for questions and discussions    </vt:lpstr>
      <vt:lpstr> Certificate of the school </vt:lpstr>
      <vt:lpstr> Reception and Banquet </vt:lpstr>
      <vt:lpstr> Lunch </vt:lpstr>
      <vt:lpstr>PowerPoint 演示文稿</vt:lpstr>
      <vt:lpstr>BESIII/BEPCII  tours   </vt:lpstr>
      <vt:lpstr>I wish all of you have a nice week. Enjoy your lectures!    Let’s take a group photo outside of the New Building before the coffee break.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Introduction, orientation  of the School </dc:title>
  <dc:creator>Microsoft Office 用户</dc:creator>
  <cp:lastModifiedBy>Microsoft Office 用户</cp:lastModifiedBy>
  <cp:revision>47</cp:revision>
  <cp:lastPrinted>2019-06-03T00:38:46Z</cp:lastPrinted>
  <dcterms:created xsi:type="dcterms:W3CDTF">2019-05-31T22:44:04Z</dcterms:created>
  <dcterms:modified xsi:type="dcterms:W3CDTF">2019-06-03T00:48:40Z</dcterms:modified>
</cp:coreProperties>
</file>